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30"/>
  </p:notesMasterIdLst>
  <p:handoutMasterIdLst>
    <p:handoutMasterId r:id="rId31"/>
  </p:handoutMasterIdLst>
  <p:sldIdLst>
    <p:sldId id="464" r:id="rId5"/>
    <p:sldId id="4119" r:id="rId6"/>
    <p:sldId id="433" r:id="rId7"/>
    <p:sldId id="4131" r:id="rId8"/>
    <p:sldId id="501" r:id="rId9"/>
    <p:sldId id="4121" r:id="rId10"/>
    <p:sldId id="4125" r:id="rId11"/>
    <p:sldId id="4122" r:id="rId12"/>
    <p:sldId id="4123" r:id="rId13"/>
    <p:sldId id="4124" r:id="rId14"/>
    <p:sldId id="4126" r:id="rId15"/>
    <p:sldId id="4127" r:id="rId16"/>
    <p:sldId id="4128" r:id="rId17"/>
    <p:sldId id="4129" r:id="rId18"/>
    <p:sldId id="4132" r:id="rId19"/>
    <p:sldId id="4136" r:id="rId20"/>
    <p:sldId id="4135" r:id="rId21"/>
    <p:sldId id="4133" r:id="rId22"/>
    <p:sldId id="4134" r:id="rId23"/>
    <p:sldId id="4142" r:id="rId24"/>
    <p:sldId id="4137" r:id="rId25"/>
    <p:sldId id="4138" r:id="rId26"/>
    <p:sldId id="4139" r:id="rId27"/>
    <p:sldId id="4140" r:id="rId28"/>
    <p:sldId id="312" r:id="rId29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/>
  <p:cmAuthor id="2" name="Iryna Shcherbyna" initials="IS" lastIdx="8" clrIdx="1">
    <p:extLst>
      <p:ext uri="{19B8F6BF-5375-455C-9EA6-DF929625EA0E}">
        <p15:presenceInfo xmlns:p15="http://schemas.microsoft.com/office/powerpoint/2012/main" userId="S::ishcherbyna@worldbank.org::0d4e0c10-5eaf-4d59-8503-074b726607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A54"/>
    <a:srgbClr val="DDE58F"/>
    <a:srgbClr val="758EAA"/>
    <a:srgbClr val="93B3D7"/>
    <a:srgbClr val="006D31"/>
    <a:srgbClr val="FFE666"/>
    <a:srgbClr val="FFD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A5E6B-FFFC-F971-B41E-8718CC118A67}" v="5" dt="2020-05-26T09:28:17.008"/>
    <p1510:client id="{9139DC5E-69F4-E07B-45AA-731C1800DFC9}" v="3" dt="2020-05-26T09:25:54.551"/>
    <p1510:client id="{B622E18E-2052-0766-AA9D-1084778A5D97}" v="4" dt="2020-05-26T10:21:52.784"/>
    <p1510:client id="{BDB9F07F-A654-348E-0D35-52133B0EFD30}" v="5" dt="2020-05-26T09:27:50.371"/>
    <p1510:client id="{D2452A70-048D-8824-D390-D2EA396F8A1A}" v="14" dt="2020-05-26T09:56:31.902"/>
    <p1510:client id="{DF82EFB2-9DA7-58F1-CB11-A1657A945252}" v="10" dt="2020-05-26T09:43:56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1"/>
    <p:restoredTop sz="98452" autoAdjust="0"/>
  </p:normalViewPr>
  <p:slideViewPr>
    <p:cSldViewPr snapToGrid="0">
      <p:cViewPr varScale="1">
        <p:scale>
          <a:sx n="62" d="100"/>
          <a:sy n="62" d="100"/>
        </p:scale>
        <p:origin x="1588" y="52"/>
      </p:cViewPr>
      <p:guideLst>
        <p:guide orient="horz" pos="2160"/>
        <p:guide pos="28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11/5/2020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381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E49C48-BC26-42D6-AA3D-28B97E86426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407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61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5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87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7572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49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28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45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0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5CD790-025B-4CC7-A6E2-6DDFA908780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2303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68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363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3928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0642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290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63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986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60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E49C48-BC26-42D6-AA3D-28B97E86426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3789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66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85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5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3;&#1086;&#1078;&#1077;&#1085;&#1080;&#1077;%204.%20Analysis%20of%20proposed%20%20savings%20or%20expenditure%20cut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akasandcompany.com/new-rope-vs-wet-twine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63588" y="1350792"/>
            <a:ext cx="9142412" cy="3200400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ПРОДУКТ ЗНАНИЙ </a:t>
            </a:r>
            <a:r>
              <a:rPr lang="ru-RU" b="1" dirty="0">
                <a:solidFill>
                  <a:srgbClr val="002060"/>
                </a:solidFill>
              </a:rPr>
              <a:t>РГПЦБ</a:t>
            </a:r>
            <a:br>
              <a:rPr lang="ru-RU" b="1" dirty="0">
                <a:solidFill>
                  <a:srgbClr val="002060"/>
                </a:solidFill>
              </a:rPr>
            </a:b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>Проведение быстрого обзора расходов для выявления мер по обеспечению сбалансированности бюджета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128846"/>
            <a:ext cx="6934200" cy="7620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(БС) PEMPAL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программно-целевому бюджетированию и БОР (РГПЦБ)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57375" y="5889674"/>
            <a:ext cx="693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Нина Хаджоян, Ресурсная группа БС, Всемирный банк</a:t>
            </a:r>
            <a:endParaRPr lang="en-US" b="1" dirty="0">
              <a:latin typeface="Calibri" pitchFamily="34" charset="0"/>
            </a:endParaRPr>
          </a:p>
          <a:p>
            <a:pPr algn="ctr"/>
            <a:r>
              <a:rPr lang="ru-RU" b="1" dirty="0">
                <a:latin typeface="Calibri" pitchFamily="34" charset="0"/>
              </a:rPr>
              <a:t>Видеоконференция РГПЦБ, 5 ноября 2020 г.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C4A75F-EECF-0843-8A2D-995037D0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00903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5" y="874300"/>
            <a:ext cx="8670381" cy="5573077"/>
          </a:xfrm>
        </p:spPr>
        <p:txBody>
          <a:bodyPr rtlCol="0">
            <a:normAutofit fontScale="92500"/>
          </a:bodyPr>
          <a:lstStyle/>
          <a:p>
            <a:pPr lvl="1" algn="l"/>
            <a:r>
              <a:rPr lang="ru-RU" sz="2400" b="1" u="sng" dirty="0">
                <a:solidFill>
                  <a:srgbClr val="0070C0"/>
                </a:solidFill>
              </a:rPr>
              <a:t>Использование простых инструментов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</a:rPr>
              <a:t>Анализ бюджетной структуры и тенденций: рассмотрение составляющих элементов бюджетных расходов (функции, подфункции, программы, экономические категории) и динамики изменений.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</a:rPr>
              <a:t>Анализ отклонений от бюджета: - анализ исполнения бюджета в сравнении с запланированным бюджетом в попытке понять причины перерасхода и экономии средств.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</a:rPr>
              <a:t>Анализ вариантов политики для различных альтернативных уровней (включая анализ рисков, связанных с потенциальными сокращениями расходов и возможными последствиями для результатов и выходных данных)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</a:rPr>
              <a:t>Сравнительный анализ - сравнение удельных затрат на услуги / в отношении различных поставщиков / агентств.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</a:rPr>
              <a:t>Логическая основа, дерево принятия решений и т.п.</a:t>
            </a: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75898" y="225231"/>
            <a:ext cx="8922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Проведение быстрого обзора расходов: процесс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197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203159"/>
            <a:ext cx="8514096" cy="394635"/>
          </a:xfrm>
        </p:spPr>
        <p:txBody>
          <a:bodyPr rtlCol="0">
            <a:normAutofit/>
          </a:bodyPr>
          <a:lstStyle/>
          <a:p>
            <a:pPr lvl="1" algn="l"/>
            <a:r>
              <a:rPr lang="ru-RU" sz="1800" b="1" u="sng" dirty="0">
                <a:solidFill>
                  <a:srgbClr val="0070C0"/>
                </a:solidFill>
              </a:rPr>
              <a:t>Предложение относительно экономии по счетам расходов</a:t>
            </a: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cap="none" normalizeH="0" baseline="0" noProof="0" dirty="0">
                <a:ln>
                  <a:noFill/>
                </a:ln>
                <a:solidFill>
                  <a:srgbClr val="953735"/>
                </a:solidFill>
                <a:uLnTx/>
                <a:uFillTx/>
                <a:latin typeface="Calibri"/>
                <a:ea typeface="+mn-ea"/>
                <a:cs typeface="+mn-cs"/>
              </a:rPr>
              <a:t>Проведение быстрого обзора расходов: инструменты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B3BBAE-7D5F-41AB-BD10-EF89A677EB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113" name="Picture 6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421" y="1517936"/>
            <a:ext cx="7642672" cy="510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01540" y="1540875"/>
            <a:ext cx="73152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/>
              <a:t>1. Характер предложения об экономии в части реализации мер, предусмотренных политикой</a:t>
            </a:r>
            <a:endParaRPr lang="ru-RU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2171297" y="1778028"/>
            <a:ext cx="4345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Изменение уровня используемых ресурсов </a:t>
            </a:r>
            <a:endParaRPr lang="ru-RU" sz="800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2100" y="2162475"/>
            <a:ext cx="4345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Изменение типа/ сочетания используемых ресурсов </a:t>
            </a:r>
            <a:endParaRPr lang="ru-RU" sz="800" b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70497" y="2541628"/>
            <a:ext cx="4345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Использование альтернативы «производство или покупка</a:t>
            </a:r>
            <a:endParaRPr lang="ru-RU" sz="800" b="1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71300" y="2926075"/>
            <a:ext cx="4345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Прочее (укажите)</a:t>
            </a:r>
            <a:endParaRPr lang="ru-RU" sz="800" b="1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3295850"/>
            <a:ext cx="73152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/>
              <a:t>2. Описание</a:t>
            </a:r>
            <a:endParaRPr lang="ru-RU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1514375" y="4210250"/>
            <a:ext cx="73152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/>
              <a:t>3. Краткая оценка затрат</a:t>
            </a:r>
            <a:endParaRPr lang="ru-RU" sz="800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0" y="4495000"/>
            <a:ext cx="1479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/>
              <a:t>Статья затрат согласно экономической классификации</a:t>
            </a:r>
            <a:endParaRPr lang="ru-RU" sz="800" b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66950" y="4476750"/>
            <a:ext cx="1832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/>
              <a:t>Первоначальная оценка затрат для реализации мер политики (000AMD)</a:t>
            </a:r>
            <a:endParaRPr lang="ru-RU" sz="800" b="1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63125" y="4495800"/>
            <a:ext cx="1592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/>
              <a:t>Уровень предлагаемой экономии (‘000AMD) (+/-)</a:t>
            </a:r>
            <a:endParaRPr lang="ru-RU" sz="800" b="1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29100" y="4467225"/>
            <a:ext cx="1754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/>
              <a:t>Оценка затрат после применения предложенной экономии (‘000AMD)</a:t>
            </a:r>
            <a:endParaRPr lang="ru-RU" sz="800" b="1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5219300"/>
            <a:ext cx="1479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i="1" dirty="0"/>
              <a:t>Наименование статьи затрат согласно экономической классификации</a:t>
            </a:r>
            <a:endParaRPr lang="ru-RU" sz="700" b="1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0" y="5658050"/>
            <a:ext cx="1479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i="1" dirty="0"/>
              <a:t>Наименование статьи затрат согласно экономической классификации</a:t>
            </a:r>
            <a:endParaRPr lang="ru-RU" sz="7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0" y="6314975"/>
            <a:ext cx="14790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/>
              <a:t>Итого</a:t>
            </a:r>
            <a:endParaRPr lang="ru-RU" sz="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232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135781"/>
            <a:ext cx="8514096" cy="5504096"/>
          </a:xfrm>
        </p:spPr>
        <p:txBody>
          <a:bodyPr rtlCol="0">
            <a:normAutofit/>
          </a:bodyPr>
          <a:lstStyle/>
          <a:p>
            <a:pPr lvl="1" algn="l"/>
            <a:r>
              <a:rPr lang="ru-RU" sz="1800" b="1" u="sng" dirty="0">
                <a:solidFill>
                  <a:srgbClr val="0070C0"/>
                </a:solidFill>
              </a:rPr>
              <a:t>Дерево принятия решений при рассмотрении программ: Канада</a:t>
            </a:r>
          </a:p>
          <a:p>
            <a:pPr lvl="1" algn="l"/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Проведение быстрого обзора расходов: инструменты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3138" name="Picture 6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128" y="1549567"/>
            <a:ext cx="580072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345354" y="1661962"/>
            <a:ext cx="3420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/>
              <a:t>Проверка соответствия общественным интересам:</a:t>
            </a:r>
            <a:endParaRPr lang="ru-RU" sz="800" dirty="0"/>
          </a:p>
          <a:p>
            <a:endParaRPr lang="ru-RU" sz="800" i="1" dirty="0"/>
          </a:p>
          <a:p>
            <a:r>
              <a:rPr lang="ru-RU" sz="800" i="1" dirty="0"/>
              <a:t>Будет ли программа отвечать общественным интересам?</a:t>
            </a:r>
            <a:endParaRPr lang="ru-RU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2345353" y="2489735"/>
            <a:ext cx="3420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/>
              <a:t>Проверка в отношении роли государственных органов:</a:t>
            </a:r>
            <a:endParaRPr lang="ru-RU" sz="800" dirty="0"/>
          </a:p>
          <a:p>
            <a:endParaRPr lang="ru-RU" sz="800" i="1" dirty="0"/>
          </a:p>
          <a:p>
            <a:r>
              <a:rPr lang="ru-RU" sz="800" i="1" dirty="0"/>
              <a:t>Играют ли государственные органы фактическую и необходимую роль в рамках данной сферы или направления деятельности </a:t>
            </a:r>
            <a:endParaRPr lang="ru-RU" sz="800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1981" y="4665045"/>
            <a:ext cx="3420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/>
              <a:t>Проверка эффективности:</a:t>
            </a:r>
            <a:endParaRPr lang="ru-RU" sz="800" dirty="0"/>
          </a:p>
          <a:p>
            <a:endParaRPr lang="ru-RU" sz="800" i="1" dirty="0"/>
          </a:p>
          <a:p>
            <a:r>
              <a:rPr lang="ru-RU" sz="800" i="1" dirty="0"/>
              <a:t>Как можно было бы повысить эффективность программы или  деятельности, если она продолжится?</a:t>
            </a:r>
            <a:endParaRPr lang="ru-RU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2431981" y="5473767"/>
            <a:ext cx="34201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/>
              <a:t>Проверка на предмет доступности:</a:t>
            </a:r>
            <a:endParaRPr lang="ru-RU" sz="800" dirty="0"/>
          </a:p>
          <a:p>
            <a:pPr>
              <a:spcBef>
                <a:spcPts val="600"/>
              </a:spcBef>
            </a:pPr>
            <a:r>
              <a:rPr lang="ru-RU" sz="800" i="1" dirty="0"/>
              <a:t>Является ли результирующий пакет программ и направлений деятельности доступным с точки зрения фискальных ограничений? Если нет, то от каких программ или направлений деятельности следует отказаться?</a:t>
            </a:r>
            <a:endParaRPr lang="ru-RU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2403105" y="3462088"/>
            <a:ext cx="1851261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/>
              <a:t>Проверка на предмет федерализма: </a:t>
            </a:r>
          </a:p>
          <a:p>
            <a:endParaRPr lang="ru-RU" sz="800" dirty="0"/>
          </a:p>
          <a:p>
            <a:r>
              <a:rPr lang="ru-RU" sz="700" i="1" spc="-20" dirty="0"/>
              <a:t>Оправдана ли текущая роль федерального правительства в программе? Может ли программа повлечь за собой реструктуризацию отношений с регионами?</a:t>
            </a:r>
            <a:endParaRPr lang="ru-RU" sz="700" spc="-20" dirty="0"/>
          </a:p>
        </p:txBody>
      </p:sp>
      <p:sp>
        <p:nvSpPr>
          <p:cNvPr id="13" name="TextBox 12"/>
          <p:cNvSpPr txBox="1"/>
          <p:nvPr/>
        </p:nvSpPr>
        <p:spPr>
          <a:xfrm>
            <a:off x="4397534" y="3424176"/>
            <a:ext cx="171650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800" b="1" dirty="0"/>
              <a:t>Проверка на наличие партнерских отношений:</a:t>
            </a:r>
            <a:endParaRPr lang="ru-RU" sz="800" dirty="0"/>
          </a:p>
          <a:p>
            <a:r>
              <a:rPr lang="ru-RU" sz="700" i="1" dirty="0"/>
              <a:t>Какие направления деятельности или программы должны или могут быть переданы (полностью или частично) для реализации силами частных или общественных организаций?</a:t>
            </a:r>
            <a:endParaRPr lang="ru-RU" sz="700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6280542" y="4252410"/>
            <a:ext cx="171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/>
              <a:t>Отмена / Перенос</a:t>
            </a:r>
            <a:endParaRPr lang="ru-RU" sz="800" dirty="0"/>
          </a:p>
          <a:p>
            <a:pPr algn="ctr"/>
            <a:r>
              <a:rPr lang="en-US" sz="800" i="1" dirty="0"/>
              <a:t> 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4274971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106910"/>
            <a:ext cx="8514096" cy="664142"/>
          </a:xfrm>
        </p:spPr>
        <p:txBody>
          <a:bodyPr rtlCol="0">
            <a:normAutofit/>
          </a:bodyPr>
          <a:lstStyle/>
          <a:p>
            <a:pPr lvl="1" algn="l"/>
            <a:r>
              <a:rPr lang="ru-RU" sz="1600" b="1" dirty="0">
                <a:solidFill>
                  <a:srgbClr val="0070C0"/>
                </a:solidFill>
                <a:hlinkClick r:id="rId3" action="ppaction://hlinkfile"/>
              </a:rPr>
              <a:t>Приложение 4. Анализ предложенной экономии и сокращения расходов (Analysis of proposed  savings or expenditure cuts.docx)</a:t>
            </a: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119356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</a:rPr>
              <a:t>Проведение быстрого обзора расходов: инструменты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1453416" y="1626673"/>
            <a:ext cx="8142973" cy="33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b="1" dirty="0">
                <a:solidFill>
                  <a:schemeClr val="tx1"/>
                </a:solidFill>
              </a:rPr>
              <a:t>Таблица 1. Влияние предлагаемой экономии на результаты нефинансовой деятельности</a:t>
            </a:r>
            <a:r>
              <a:rPr lang="en-US" sz="1600" b="1" baseline="30000" dirty="0">
                <a:solidFill>
                  <a:schemeClr val="tx1"/>
                </a:solidFill>
              </a:rPr>
              <a:t>1</a:t>
            </a:r>
            <a:endParaRPr lang="ru-RU" sz="1600" baseline="30000" dirty="0">
              <a:solidFill>
                <a:schemeClr val="tx1"/>
              </a:solidFill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366" y="1881106"/>
            <a:ext cx="3291420" cy="485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Subtitle 2"/>
          <p:cNvSpPr txBox="1">
            <a:spLocks/>
          </p:cNvSpPr>
          <p:nvPr/>
        </p:nvSpPr>
        <p:spPr bwMode="auto">
          <a:xfrm>
            <a:off x="5281786" y="4498011"/>
            <a:ext cx="3543037" cy="33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4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aseline="30000" dirty="0">
                <a:solidFill>
                  <a:schemeClr val="tx1"/>
                </a:solidFill>
              </a:rPr>
              <a:t>1 </a:t>
            </a:r>
            <a:r>
              <a:rPr lang="ru-RU" sz="1600" dirty="0">
                <a:solidFill>
                  <a:schemeClr val="tx1"/>
                </a:solidFill>
              </a:rPr>
              <a:t>Утвержденная редакция шаблона, используемого для предложения новых инициатив в отношении MTEF/ бюджетных принципов Министерства финансов Республики Армения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0F3148B-04EA-4458-9432-C633690474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099" y="1918871"/>
            <a:ext cx="3291420" cy="243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37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5" y="1066801"/>
            <a:ext cx="8677191" cy="382438"/>
          </a:xfrm>
        </p:spPr>
        <p:txBody>
          <a:bodyPr rtlCol="0">
            <a:normAutofit/>
          </a:bodyPr>
          <a:lstStyle/>
          <a:p>
            <a:pPr lvl="1" algn="l"/>
            <a:r>
              <a:rPr lang="ru-RU" sz="1800" b="1" dirty="0">
                <a:solidFill>
                  <a:srgbClr val="0070C0"/>
                </a:solidFill>
              </a:rPr>
              <a:t>Отчет о показателях эффективности финансовой и нефинансовой деятельности</a:t>
            </a: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599" y="156223"/>
            <a:ext cx="88003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Проведение быстрого обзора расходов: инструменты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190" name="Picture 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725" y="1725457"/>
            <a:ext cx="7984200" cy="454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 bwMode="auto">
          <a:xfrm>
            <a:off x="1453099" y="1429110"/>
            <a:ext cx="4881026" cy="38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600" b="1" i="1" dirty="0">
                <a:solidFill>
                  <a:schemeClr val="tx1"/>
                </a:solidFill>
              </a:rPr>
              <a:t>Наименование государственного органа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1515374" y="1759961"/>
            <a:ext cx="3617343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Наименование программы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1524000" y="1939504"/>
            <a:ext cx="3617343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Цель программы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524000" y="2099096"/>
            <a:ext cx="3617343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Орган, ответственный за выполнение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524000" y="2277374"/>
            <a:ext cx="3617343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Главный управляющий бюджетными средствами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 bwMode="auto">
          <a:xfrm>
            <a:off x="1532626" y="2456917"/>
            <a:ext cx="3617343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Получатель бюджетных средств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 bwMode="auto">
          <a:xfrm>
            <a:off x="1532626" y="2616509"/>
            <a:ext cx="3617343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Руководитель программы 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 bwMode="auto">
          <a:xfrm>
            <a:off x="1532626" y="2805016"/>
            <a:ext cx="3617343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Отчетный период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532626" y="2964608"/>
            <a:ext cx="3617343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Наименование показателя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524001" y="4467032"/>
            <a:ext cx="1129608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Подпрограмма 1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 bwMode="auto">
          <a:xfrm>
            <a:off x="1524001" y="4626624"/>
            <a:ext cx="1129608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Подпрограмма 2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524000" y="5168650"/>
            <a:ext cx="1129608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Подпрограмма 1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524000" y="5328242"/>
            <a:ext cx="1129608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Подпрограмма 2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524000" y="6038486"/>
            <a:ext cx="1129608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1000" b="1" dirty="0">
                <a:solidFill>
                  <a:schemeClr val="tx1"/>
                </a:solidFill>
              </a:rPr>
              <a:t>Итого по программе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524000" y="4000500"/>
            <a:ext cx="1129608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800" b="1" dirty="0">
                <a:solidFill>
                  <a:schemeClr val="tx1"/>
                </a:solidFill>
              </a:rPr>
              <a:t>Наименование показателя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 bwMode="auto">
          <a:xfrm>
            <a:off x="1532626" y="4306019"/>
            <a:ext cx="7827034" cy="18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ru-RU" sz="800" b="1" dirty="0">
                <a:solidFill>
                  <a:schemeClr val="tx1"/>
                </a:solidFill>
              </a:rPr>
              <a:t>Показатели количества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 bwMode="auto">
          <a:xfrm>
            <a:off x="1532626" y="4994696"/>
            <a:ext cx="7827034" cy="18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ru-RU" sz="800" b="1" dirty="0">
                <a:solidFill>
                  <a:schemeClr val="tx1"/>
                </a:solidFill>
              </a:rPr>
              <a:t>Показатели качества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 bwMode="auto">
          <a:xfrm>
            <a:off x="1541252" y="5679062"/>
            <a:ext cx="7827034" cy="18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ru-RU" sz="800" b="1" dirty="0">
                <a:solidFill>
                  <a:schemeClr val="tx1"/>
                </a:solidFill>
              </a:rPr>
              <a:t>Финансовые показатели 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 bwMode="auto">
          <a:xfrm>
            <a:off x="2641122" y="3352800"/>
            <a:ext cx="1042357" cy="95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800" b="1" dirty="0">
                <a:solidFill>
                  <a:schemeClr val="tx1"/>
                </a:solidFill>
              </a:rPr>
              <a:t>Плановое значение показателя в отчетном периоде (нарастающим итогом с начала года)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9" name="Subtitle 2"/>
          <p:cNvSpPr txBox="1">
            <a:spLocks/>
          </p:cNvSpPr>
          <p:nvPr/>
        </p:nvSpPr>
        <p:spPr bwMode="auto">
          <a:xfrm>
            <a:off x="3700730" y="3352800"/>
            <a:ext cx="1112810" cy="9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800" b="1" dirty="0">
                <a:solidFill>
                  <a:schemeClr val="tx1"/>
                </a:solidFill>
              </a:rPr>
              <a:t>Фактическое значение показателя в отчетном периоде (нарастающим итогом с начала года)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0" name="Subtitle 2"/>
          <p:cNvSpPr txBox="1">
            <a:spLocks/>
          </p:cNvSpPr>
          <p:nvPr/>
        </p:nvSpPr>
        <p:spPr bwMode="auto">
          <a:xfrm>
            <a:off x="4772025" y="3829410"/>
            <a:ext cx="1029963" cy="47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800" b="1" dirty="0">
                <a:solidFill>
                  <a:schemeClr val="tx1"/>
                </a:solidFill>
              </a:rPr>
              <a:t>Отклонение от планового показателя (+/-, %)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 bwMode="auto">
          <a:xfrm>
            <a:off x="5763888" y="3486150"/>
            <a:ext cx="895704" cy="7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800" b="1" dirty="0">
                <a:solidFill>
                  <a:schemeClr val="tx1"/>
                </a:solidFill>
              </a:rPr>
              <a:t>Плановое значение показателя в отношении финансового года 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2" name="Subtitle 2"/>
          <p:cNvSpPr txBox="1">
            <a:spLocks/>
          </p:cNvSpPr>
          <p:nvPr/>
        </p:nvSpPr>
        <p:spPr bwMode="auto">
          <a:xfrm>
            <a:off x="6649520" y="3362325"/>
            <a:ext cx="898593" cy="9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800" b="1" dirty="0">
                <a:solidFill>
                  <a:schemeClr val="tx1"/>
                </a:solidFill>
              </a:rPr>
              <a:t>Причины отклонения (заполняется в случае отклонения, превышающего 5%)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 bwMode="auto">
          <a:xfrm>
            <a:off x="7575436" y="3971925"/>
            <a:ext cx="946027" cy="19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800" b="1" dirty="0">
                <a:solidFill>
                  <a:schemeClr val="tx1"/>
                </a:solidFill>
              </a:rPr>
              <a:t>Возможные последствия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 bwMode="auto">
          <a:xfrm>
            <a:off x="8456405" y="3838224"/>
            <a:ext cx="1069666" cy="2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ru-RU" sz="800" b="1" dirty="0">
                <a:solidFill>
                  <a:schemeClr val="tx1"/>
                </a:solidFill>
              </a:rPr>
              <a:t>Предлагаемые корректирующие меры</a:t>
            </a:r>
            <a:endParaRPr lang="ru-RU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76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fontScale="92500"/>
          </a:bodyPr>
          <a:lstStyle/>
          <a:p>
            <a:pPr lvl="1" algn="l"/>
            <a:r>
              <a:rPr lang="ru-RU" sz="2400" b="1" u="sng" dirty="0">
                <a:solidFill>
                  <a:srgbClr val="0070C0"/>
                </a:solidFill>
              </a:rPr>
              <a:t>Варианты для проведения «горизонтального» обзора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Расходы на управление / содержание государственных органов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Фонд заработной платы государственных служащих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Капитальные проекты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Снабжение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Пособия и переводы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Расходы на обслуживание долга</a:t>
            </a:r>
          </a:p>
          <a:p>
            <a:pPr lvl="1" algn="l"/>
            <a:endParaRPr lang="ru-RU" sz="2000" b="1" u="sng" dirty="0">
              <a:solidFill>
                <a:srgbClr val="0070C0"/>
              </a:solidFill>
            </a:endParaRPr>
          </a:p>
          <a:p>
            <a:pPr lvl="1" algn="l"/>
            <a:r>
              <a:rPr lang="ru-RU" sz="2400" b="1" u="sng" dirty="0">
                <a:solidFill>
                  <a:srgbClr val="0070C0"/>
                </a:solidFill>
              </a:rPr>
              <a:t>Прочая возможная экономия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Избыточные затраты (в результате борьбы с COVID): расходы на проезд и проживание, праздничные, массовые культурные и спортивные мероприятия, расходы на обучение на местах, продвижение, прочие мероприятия</a:t>
            </a: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147597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Область применения и цели проведения обзора расходов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457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endParaRPr lang="ru-RU" sz="2400" b="1" u="sng" dirty="0">
              <a:solidFill>
                <a:srgbClr val="0070C0"/>
              </a:solidFill>
            </a:endParaRPr>
          </a:p>
          <a:p>
            <a:pPr lvl="1" algn="l"/>
            <a:endParaRPr lang="ru-RU" sz="2200" b="1" dirty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Сравнительный анализ внутренних служб: CBSA Канада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93981"/>
              </p:ext>
            </p:extLst>
          </p:nvPr>
        </p:nvGraphicFramePr>
        <p:xfrm>
          <a:off x="1186286" y="6052690"/>
          <a:ext cx="4346296" cy="41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4404">
                  <a:extLst>
                    <a:ext uri="{9D8B030D-6E8A-4147-A177-3AD203B41FA5}">
                      <a16:colId xmlns:a16="http://schemas.microsoft.com/office/drawing/2014/main" val="3758568054"/>
                    </a:ext>
                  </a:extLst>
                </a:gridCol>
                <a:gridCol w="639714">
                  <a:extLst>
                    <a:ext uri="{9D8B030D-6E8A-4147-A177-3AD203B41FA5}">
                      <a16:colId xmlns:a16="http://schemas.microsoft.com/office/drawing/2014/main" val="2756578138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183694816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3183457"/>
                    </a:ext>
                  </a:extLst>
                </a:gridCol>
              </a:tblGrid>
              <a:tr h="1454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50" dirty="0"/>
                        <a:t> </a:t>
                      </a: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R="99060" algn="ctr">
                        <a:spcAft>
                          <a:spcPts val="0"/>
                        </a:spcAft>
                      </a:pPr>
                      <a:r>
                        <a:rPr lang="ru-RU" sz="850" dirty="0"/>
                        <a:t>ЭПЗ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ru-RU" sz="850" dirty="0"/>
                        <a:t>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ru-RU" sz="850" dirty="0"/>
                        <a:t>% расходов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548981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ru-RU" sz="850" dirty="0"/>
                        <a:t>Внутренняя служба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algn="ctr">
                        <a:spcAft>
                          <a:spcPts val="0"/>
                        </a:spcAft>
                      </a:pPr>
                      <a:r>
                        <a:rPr lang="ru-RU" sz="850" dirty="0"/>
                        <a:t>(в миллионах)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ru-RU" sz="850" dirty="0"/>
                        <a:t>органа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0284126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25400">
                        <a:lnSpc>
                          <a:spcPts val="1025"/>
                        </a:lnSpc>
                        <a:spcAft>
                          <a:spcPts val="0"/>
                        </a:spcAft>
                      </a:pPr>
                      <a:r>
                        <a:rPr lang="ru-RU" sz="850" dirty="0"/>
                        <a:t>3.5 Финансовое управление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25"/>
                        </a:lnSpc>
                        <a:spcAft>
                          <a:spcPts val="0"/>
                        </a:spcAft>
                      </a:pPr>
                      <a:r>
                        <a:rPr lang="ru-RU" sz="850" dirty="0"/>
                        <a:t>241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ts val="1025"/>
                        </a:lnSpc>
                        <a:spcAft>
                          <a:spcPts val="0"/>
                        </a:spcAft>
                      </a:pPr>
                      <a:r>
                        <a:rPr lang="ru-RU" sz="850" dirty="0"/>
                        <a:t>$24,9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25"/>
                        </a:lnSpc>
                        <a:spcAft>
                          <a:spcPts val="0"/>
                        </a:spcAft>
                      </a:pPr>
                      <a:r>
                        <a:rPr lang="ru-RU" sz="850" dirty="0"/>
                        <a:t>1,6%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1206935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17107" y="1344341"/>
            <a:ext cx="762596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/>
              <a:t>Поскольку данные в объеме, необходимом для сравнительного анализа эффективности распределения ресурсов для внутренних служб, отсутствуют, CBSA провело свой анализ для сравнения с результатами исследования, касающегося работников государственной службы.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0509" y="2069078"/>
            <a:ext cx="4787841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/>
              <a:t>Хотя соответствующие расходы ведомства в отношении внутренних служб в целом соответствуют открытым государственным данным, такие показатели, как МАF и данные исследования, касающегося работников государственной службы, свидетельствуют о том, что </a:t>
            </a:r>
            <a:r>
              <a:rPr lang="ru-RU" sz="1000" b="1" dirty="0"/>
              <a:t>аналогичный уровень результативности работы не достигается.</a:t>
            </a:r>
          </a:p>
          <a:p>
            <a:pPr marL="171450" indent="-17145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1000" dirty="0"/>
              <a:t>Ряд факторов приводят к усложнению ситуации, связанной с внутренними службами в CBSA.</a:t>
            </a:r>
          </a:p>
          <a:p>
            <a:pPr marL="357188" algn="just">
              <a:spcBef>
                <a:spcPts val="1200"/>
              </a:spcBef>
              <a:spcAft>
                <a:spcPts val="0"/>
              </a:spcAft>
            </a:pPr>
            <a:r>
              <a:rPr lang="ru-RU" sz="1000" b="1" dirty="0"/>
              <a:t>Распределенная операционная модель также приводит к усложнению:</a:t>
            </a:r>
          </a:p>
          <a:p>
            <a:pPr marL="528638" lvl="0" indent="-171450" algn="just">
              <a:buFont typeface="Wingdings" panose="05000000000000000000" pitchFamily="2" charset="2"/>
              <a:buChar char="Ø"/>
            </a:pPr>
            <a:r>
              <a:rPr lang="ru-RU" sz="1000" dirty="0"/>
              <a:t>Значительное присутствие регионов;</a:t>
            </a:r>
          </a:p>
          <a:p>
            <a:pPr marL="528638" lvl="0" indent="-171450" algn="just">
              <a:buFont typeface="Wingdings" panose="05000000000000000000" pitchFamily="2" charset="2"/>
              <a:buChar char="Ø"/>
            </a:pPr>
            <a:r>
              <a:rPr lang="ru-RU" sz="1000" dirty="0"/>
              <a:t>Многочисленность населенных пунктов, включая удаленные; и </a:t>
            </a:r>
          </a:p>
          <a:p>
            <a:pPr marL="528638" lvl="0" indent="-171450" algn="just">
              <a:buFont typeface="Wingdings" panose="05000000000000000000" pitchFamily="2" charset="2"/>
              <a:buChar char="Ø"/>
            </a:pPr>
            <a:r>
              <a:rPr lang="ru-RU" sz="1000" dirty="0"/>
              <a:t>Высокое значение ЭПЗ в целом.</a:t>
            </a:r>
          </a:p>
          <a:p>
            <a:pPr marL="357188" algn="just">
              <a:spcBef>
                <a:spcPts val="1200"/>
              </a:spcBef>
            </a:pPr>
            <a:r>
              <a:rPr lang="ru-RU" sz="1000" b="1" dirty="0"/>
              <a:t>Сложная система управления и совместная отчетность:</a:t>
            </a:r>
          </a:p>
          <a:p>
            <a:pPr marL="528638" lvl="0" indent="-171450" algn="just">
              <a:buFont typeface="Wingdings" panose="05000000000000000000" pitchFamily="2" charset="2"/>
              <a:buChar char="Ø"/>
            </a:pPr>
            <a:r>
              <a:rPr lang="ru-RU" sz="1000" dirty="0"/>
              <a:t>Распределенная система отчетности за программы; и </a:t>
            </a:r>
          </a:p>
          <a:p>
            <a:pPr marL="528638" lvl="0" indent="-171450" algn="just">
              <a:buFont typeface="Wingdings" panose="05000000000000000000" pitchFamily="2" charset="2"/>
              <a:buChar char="Ø"/>
            </a:pPr>
            <a:r>
              <a:rPr lang="ru-RU" sz="1000" dirty="0"/>
              <a:t>Большое количество программ.</a:t>
            </a:r>
          </a:p>
          <a:p>
            <a:pPr marL="357188" algn="just">
              <a:spcBef>
                <a:spcPts val="1200"/>
              </a:spcBef>
            </a:pPr>
            <a:r>
              <a:rPr lang="ru-RU" sz="1000" b="1" dirty="0"/>
              <a:t>Полномочия и статус:</a:t>
            </a:r>
          </a:p>
          <a:p>
            <a:pPr marL="528638" lvl="0" indent="-171450" algn="just">
              <a:buFont typeface="Wingdings" panose="05000000000000000000" pitchFamily="2" charset="2"/>
              <a:buChar char="Ø"/>
            </a:pPr>
            <a:r>
              <a:rPr lang="ru-RU" sz="1000" dirty="0"/>
              <a:t>Полномочия по осуществлению реализации и проверке зависят от объема требований;</a:t>
            </a:r>
          </a:p>
          <a:p>
            <a:pPr marL="528638" lvl="0" indent="-171450" algn="just">
              <a:buFont typeface="Wingdings" panose="05000000000000000000" pitchFamily="2" charset="2"/>
              <a:buChar char="Ø"/>
            </a:pPr>
            <a:r>
              <a:rPr lang="ru-RU" sz="1000" dirty="0"/>
              <a:t>Ведомства определяют объем открытых государственных документов.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786346"/>
              </p:ext>
            </p:extLst>
          </p:nvPr>
        </p:nvGraphicFramePr>
        <p:xfrm>
          <a:off x="6283600" y="2128449"/>
          <a:ext cx="2790910" cy="4069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832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</a:rPr>
                        <a:t>Распределение по функциям IS, среднее за 3 года (%)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</a:rPr>
                        <a:t>Итого расходы</a:t>
                      </a:r>
                    </a:p>
                  </a:txBody>
                  <a:tcPr marL="6350" marR="635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9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Внутренняя служба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Сравни-тельный показатель</a:t>
                      </a:r>
                    </a:p>
                  </a:txBody>
                  <a:tcPr marL="6350" marR="63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CBSA: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Применение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принципов IS</a:t>
                      </a: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 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%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%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3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Управление и надзор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18,6%</a:t>
                      </a:r>
                    </a:p>
                  </a:txBody>
                  <a:tcPr marL="6350" marR="63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21,0%</a:t>
                      </a:r>
                    </a:p>
                  </a:txBody>
                  <a:tcPr marL="6350" marR="63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63,38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Службы информационных технологий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22,6%</a:t>
                      </a:r>
                    </a:p>
                  </a:txBody>
                  <a:tcPr marL="6350" marR="63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33,3%</a:t>
                      </a:r>
                    </a:p>
                  </a:txBody>
                  <a:tcPr marL="6350" marR="63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97,64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4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Службы финансового управления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10,4%</a:t>
                      </a:r>
                    </a:p>
                  </a:txBody>
                  <a:tcPr marL="6350" marR="63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6,8%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19,86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3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Службы управления </a:t>
                      </a:r>
                      <a:br>
                        <a:rPr lang="ru-RU" sz="800" dirty="0"/>
                      </a:br>
                      <a:r>
                        <a:rPr lang="ru-RU" sz="800" dirty="0"/>
                        <a:t>кадрами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20,3%</a:t>
                      </a:r>
                    </a:p>
                  </a:txBody>
                  <a:tcPr marL="6350" marR="63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18,1%</a:t>
                      </a:r>
                    </a:p>
                  </a:txBody>
                  <a:tcPr marL="6350" marR="63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63,14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Службы управления недвижимостью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13,2%</a:t>
                      </a:r>
                    </a:p>
                  </a:txBody>
                  <a:tcPr marL="6350" marR="63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4,3%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12,69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Коммуникации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4,7%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2,8%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8,21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4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Службы управления информацией 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2,7%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2,8%</a:t>
                      </a:r>
                    </a:p>
                  </a:txBody>
                  <a:tcPr marL="6350" marR="6350" marT="0" marB="0" anchor="ctr">
                    <a:lnB w="12700" cmpd="sng">
                      <a:noFill/>
                    </a:lnB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8,27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Юридические службы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2,6%</a:t>
                      </a:r>
                    </a:p>
                  </a:txBody>
                  <a:tcPr marL="6350" marR="6350" marT="0" marB="0" anchor="ctr">
                    <a:lnR w="12700" cmpd="sng">
                      <a:noFill/>
                    </a:lnR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7,3%</a:t>
                      </a:r>
                    </a:p>
                  </a:txBody>
                  <a:tcPr marL="6350" marR="63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5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21,28 млн. долл.</a:t>
                      </a:r>
                    </a:p>
                  </a:txBody>
                  <a:tcPr marL="6350" marR="6350" marT="0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3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Службы закупки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1,3%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2,0%</a:t>
                      </a:r>
                    </a:p>
                  </a:txBody>
                  <a:tcPr marL="6350" marR="6350" marT="0" marB="0" anchor="ctr">
                    <a:lnT w="12700" cmpd="sng">
                      <a:noFill/>
                    </a:lnT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5,99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Материальные службы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2,2%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0,8%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2,48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4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Прочее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1,5%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0,0%</a:t>
                      </a:r>
                    </a:p>
                  </a:txBody>
                  <a:tcPr marL="6350" marR="6350" marT="0" marB="0" anchor="ctr">
                    <a:solidFill>
                      <a:srgbClr val="FFE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 -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9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/>
                        <a:t>Итого CBSA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100,0%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/>
                        <a:t>100,0%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292,95 млн. долл.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944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5" y="822939"/>
            <a:ext cx="8782189" cy="5573077"/>
          </a:xfrm>
        </p:spPr>
        <p:txBody>
          <a:bodyPr rtlCol="0">
            <a:normAutofit/>
          </a:bodyPr>
          <a:lstStyle/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Сокращения 1-го уровня: </a:t>
            </a:r>
            <a:r>
              <a:rPr lang="ru-RU" sz="1400" dirty="0">
                <a:solidFill>
                  <a:schemeClr val="tx1"/>
                </a:solidFill>
              </a:rPr>
              <a:t>Сокращения расходов, которые были преимущественно </a:t>
            </a:r>
            <a:r>
              <a:rPr lang="ru-RU" sz="1400" i="1" dirty="0">
                <a:solidFill>
                  <a:schemeClr val="tx1"/>
                </a:solidFill>
              </a:rPr>
              <a:t>незаметны</a:t>
            </a:r>
            <a:r>
              <a:rPr lang="ru-RU" sz="1400" dirty="0">
                <a:solidFill>
                  <a:schemeClr val="tx1"/>
                </a:solidFill>
              </a:rPr>
              <a:t> для сотрудников и клиентов.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</a:rPr>
              <a:t>Возможно, потребуется сокращение </a:t>
            </a:r>
            <a:r>
              <a:rPr lang="ru-RU" sz="1400" b="1" dirty="0">
                <a:solidFill>
                  <a:schemeClr val="tx1"/>
                </a:solidFill>
              </a:rPr>
              <a:t>бюджета на поездки руководства</a:t>
            </a:r>
            <a:r>
              <a:rPr lang="ru-RU" sz="1400" dirty="0">
                <a:solidFill>
                  <a:schemeClr val="tx1"/>
                </a:solidFill>
              </a:rPr>
              <a:t>, отмена некоторых второстепенных мероприятий, сокращение расходов на содержание парка автомобилей, перенос на более поздний срок закупок новых компьютеров и реализации планов на расширение производственных объектов и т.п. </a:t>
            </a:r>
          </a:p>
          <a:p>
            <a:pPr algn="l"/>
            <a:r>
              <a:rPr lang="ru-RU" sz="1400" b="1" u="sng" dirty="0">
                <a:solidFill>
                  <a:srgbClr val="0070C0"/>
                </a:solidFill>
              </a:rPr>
              <a:t>Сокращения 2-го уровня: </a:t>
            </a:r>
            <a:r>
              <a:rPr lang="ru-RU" sz="1400" dirty="0">
                <a:solidFill>
                  <a:schemeClr val="tx1"/>
                </a:solidFill>
              </a:rPr>
              <a:t>Все сотрудники заметят и ощутят сокращение подобных расходов. Почувствуют это и наиболее проницательные клиенты. Реализация сокращения расходов 2-го уровня повлечет за собой </a:t>
            </a:r>
            <a:r>
              <a:rPr lang="ru-RU" sz="1400" i="1" dirty="0">
                <a:solidFill>
                  <a:schemeClr val="tx1"/>
                </a:solidFill>
              </a:rPr>
              <a:t>эмоциональную</a:t>
            </a:r>
            <a:r>
              <a:rPr lang="ru-RU" sz="1400" dirty="0">
                <a:solidFill>
                  <a:schemeClr val="tx1"/>
                </a:solidFill>
              </a:rPr>
              <a:t> реакцию. На этом этапе целесообразно: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</a:rPr>
              <a:t>Заморозить процесс найма</a:t>
            </a:r>
            <a:r>
              <a:rPr lang="ru-RU" sz="1400" dirty="0">
                <a:solidFill>
                  <a:schemeClr val="tx1"/>
                </a:solidFill>
              </a:rPr>
              <a:t> новых сотрудников (если только привлечение нового сотрудника почти сразу же не обеспечит значительные выгоды). 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</a:rPr>
              <a:t>Не откладывать </a:t>
            </a:r>
            <a:r>
              <a:rPr lang="ru-RU" sz="1400" b="1" dirty="0">
                <a:solidFill>
                  <a:schemeClr val="tx1"/>
                </a:solidFill>
              </a:rPr>
              <a:t>увольнение </a:t>
            </a:r>
            <a:r>
              <a:rPr lang="ru-RU" sz="1400" b="1" dirty="0">
                <a:solidFill>
                  <a:schemeClr val="tx1"/>
                </a:solidFill>
                <a:hlinkClick r:id="rId3"/>
              </a:rPr>
              <a:t>«слабых»</a:t>
            </a:r>
            <a:r>
              <a:rPr lang="ru-RU" sz="1400" b="1" dirty="0">
                <a:solidFill>
                  <a:schemeClr val="tx1"/>
                </a:solidFill>
              </a:rPr>
              <a:t> сотрудников.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</a:rPr>
              <a:t>Другие варианты включают </a:t>
            </a:r>
            <a:r>
              <a:rPr lang="ru-RU" sz="1400" b="1" dirty="0">
                <a:solidFill>
                  <a:schemeClr val="tx1"/>
                </a:solidFill>
              </a:rPr>
              <a:t>сокращение зарплат высокопоставленного руководства</a:t>
            </a:r>
            <a:r>
              <a:rPr lang="ru-RU" sz="1400" dirty="0">
                <a:solidFill>
                  <a:schemeClr val="tx1"/>
                </a:solidFill>
              </a:rPr>
              <a:t>, пересмотр договоров подряда и контрактов с временными работниками.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Сокращения 3-го уровня: </a:t>
            </a:r>
            <a:r>
              <a:rPr lang="ru-RU" sz="1400" dirty="0">
                <a:solidFill>
                  <a:schemeClr val="tx1"/>
                </a:solidFill>
              </a:rPr>
              <a:t>Это самые значительные и сложные сокращения расходов. Если руководство соответствующей организации </a:t>
            </a:r>
            <a:r>
              <a:rPr lang="ru-RU" sz="1400" b="1" dirty="0">
                <a:solidFill>
                  <a:schemeClr val="tx1"/>
                </a:solidFill>
              </a:rPr>
              <a:t>увольняет «сильных» работников</a:t>
            </a:r>
            <a:r>
              <a:rPr lang="ru-RU" sz="1400" dirty="0">
                <a:solidFill>
                  <a:schemeClr val="tx1"/>
                </a:solidFill>
              </a:rPr>
              <a:t>, потому что оно больше не может себе позволить их услуги, то ситуация становится по-настоящему </a:t>
            </a:r>
            <a:r>
              <a:rPr lang="ru-RU" sz="1400" i="1" dirty="0">
                <a:solidFill>
                  <a:schemeClr val="tx1"/>
                </a:solidFill>
              </a:rPr>
              <a:t>драматичной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  <a:r>
              <a:rPr lang="ru-RU" sz="1400" i="1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</a:rPr>
              <a:t>Однако, если дойдет до этого, то альтернативным вариантом может быть закрытие организации, если она является частной. В государственном секторе альтернативным вариантом может стать упразднение, слияние или реструктуризация. </a:t>
            </a:r>
          </a:p>
          <a:p>
            <a:pPr lvl="3" algn="l"/>
            <a:r>
              <a:rPr lang="ru-RU" sz="1400" dirty="0">
                <a:solidFill>
                  <a:schemeClr val="tx1"/>
                </a:solidFill>
              </a:rPr>
              <a:t>	</a:t>
            </a:r>
          </a:p>
          <a:p>
            <a:pPr lvl="3" algn="l"/>
            <a:r>
              <a:rPr lang="ru-RU" sz="1400" dirty="0">
                <a:solidFill>
                  <a:schemeClr val="tx1"/>
                </a:solidFill>
              </a:rPr>
              <a:t>	</a:t>
            </a:r>
          </a:p>
          <a:p>
            <a:pPr lvl="3" algn="l"/>
            <a:endParaRPr lang="ru-RU" sz="1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14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8662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Уровни сокращения расходов для организаций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6" name="Picture 2" descr="Rezultat slika za cau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408" y="5539608"/>
            <a:ext cx="1342347" cy="110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"/>
          <p:cNvSpPr txBox="1"/>
          <p:nvPr/>
        </p:nvSpPr>
        <p:spPr>
          <a:xfrm>
            <a:off x="2721575" y="5534024"/>
            <a:ext cx="6689125" cy="88611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период пандемии COVID, в частности, в странах PEMPAL,  возможные и целесообразные варианты экономии на статьях расходов будут ограничиваться сокращениями 1-го уровня и в некотором объеме 2-го уровня (включая, например, прекращение приема на работу новых работников, пересмотр условий договоров подряда и т.п.). Любые другие сокращения или уменьшения расходов и меры по обеспечению экономии потребуют тщательной служебной и институциональной проверки и не могут быть одобрены на основе быстрого обзора расходов.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6410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2573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r>
              <a:rPr lang="ru-RU" sz="2000" b="1" u="sng" dirty="0">
                <a:solidFill>
                  <a:srgbClr val="0070C0"/>
                </a:solidFill>
              </a:rPr>
              <a:t>Критерии для переноса на более поздние сроки и отмены проектов (для иллюстрации)</a:t>
            </a: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Избирательный подход к капитальным проектам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324870"/>
              </p:ext>
            </p:extLst>
          </p:nvPr>
        </p:nvGraphicFramePr>
        <p:xfrm>
          <a:off x="1464627" y="2214562"/>
          <a:ext cx="7586345" cy="2807527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4748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marL="11430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Основная матрица принятия решений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Отложить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Отменить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Проект одобрен, но не начат 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828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Проект начат, но объем расходов по нему не превысил 10%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828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Проект находится на этапе реализации, соотношение затраты-выгоды после завершения &gt;1,5</a:t>
                      </a:r>
                      <a:r>
                        <a:rPr lang="en-US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  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828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Проект находится на этапе реализации, соотношение затраты-выгоды после завершения &lt; 1,5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828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Проект находится на этапе реализации, соотношение затраты-выгоды после завершения &lt; 1,0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828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535">
                <a:tc gridSpan="3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Дополнительные аргументы</a:t>
                      </a:r>
                      <a:endParaRPr lang="ru-RU" sz="13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Создание большого количества рабочих мест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828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Значительная синергия с другими проектами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828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Высокая стоимость отмены проекта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828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Значительные социальные и экологические риски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828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769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171575"/>
            <a:ext cx="8514096" cy="942975"/>
          </a:xfrm>
        </p:spPr>
        <p:txBody>
          <a:bodyPr rtlCol="0">
            <a:normAutofit/>
          </a:bodyPr>
          <a:lstStyle/>
          <a:p>
            <a:pPr lvl="1" algn="l"/>
            <a:r>
              <a:rPr lang="ru-RU" sz="2400" b="1" u="sng" dirty="0">
                <a:solidFill>
                  <a:srgbClr val="0070C0"/>
                </a:solidFill>
              </a:rPr>
              <a:t>Критерии для включения проектов в пакет мер стимулирования (для иллюстрации)</a:t>
            </a:r>
          </a:p>
          <a:p>
            <a:pPr lvl="1" algn="l"/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</a:rPr>
              <a:t>Избирательный подход к капитальным проектам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530975"/>
              </p:ext>
            </p:extLst>
          </p:nvPr>
        </p:nvGraphicFramePr>
        <p:xfrm>
          <a:off x="1479479" y="2097246"/>
          <a:ext cx="7664521" cy="3614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904">
                <a:tc>
                  <a:txBody>
                    <a:bodyPr/>
                    <a:lstStyle/>
                    <a:p>
                      <a:pPr marL="10160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Принцип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Критерии для иллюстрации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88">
                <a:tc>
                  <a:txBody>
                    <a:bodyPr/>
                    <a:lstStyle/>
                    <a:p>
                      <a:pPr marL="10160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Своевременность</a:t>
                      </a:r>
                      <a:endParaRPr lang="ru-RU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Есть возможность реализовать проекты в установленный срок. 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Для немедленной реализации должен быть доступен широкий круг проектов.</a:t>
                      </a:r>
                      <a:r>
                        <a:rPr lang="ru-RU" sz="9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0">
                <a:tc>
                  <a:txBody>
                    <a:bodyPr/>
                    <a:lstStyle/>
                    <a:p>
                      <a:pPr marL="10160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Нацеленность</a:t>
                      </a:r>
                      <a:endParaRPr lang="ru-RU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Высокое соотношение между выгодами и затратами (выгоды/затраты &gt; 1,5) 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Дополнительный положительный эффект (помимо оценки соотношения выгод/затрат) </a:t>
                      </a:r>
                    </a:p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Экономический </a:t>
                      </a:r>
                    </a:p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Социальный </a:t>
                      </a:r>
                    </a:p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Экологический 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Высокий потенциал создания новых рабочих мест 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Значительная синергия с другими проектами, включая SNG и частный сектор 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Использование льготного финансирования</a:t>
                      </a:r>
                      <a:r>
                        <a:rPr lang="ru-RU" sz="9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marL="10160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Временный характер</a:t>
                      </a:r>
                      <a:endParaRPr lang="ru-RU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Проекты должны обеспечить устойчивый рост в долгосрочной перспективе при наличии ограниченного долгосрочного фискального эффекта. 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Они не должны требовать значительно финансирования по окончании льготного налогового периода.</a:t>
                      </a:r>
                      <a:r>
                        <a:rPr lang="ru-RU" sz="9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984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064" y="1159636"/>
            <a:ext cx="8610136" cy="4673600"/>
          </a:xfrm>
        </p:spPr>
        <p:txBody>
          <a:bodyPr rtlCol="0">
            <a:noAutofit/>
          </a:bodyPr>
          <a:lstStyle/>
          <a:p>
            <a:pPr lvl="0" algn="l">
              <a:spcBef>
                <a:spcPts val="1600"/>
              </a:spcBef>
              <a:spcAft>
                <a:spcPts val="1000"/>
              </a:spcAft>
            </a:pPr>
            <a:r>
              <a:rPr lang="ru-RU" sz="2200" b="1" dirty="0">
                <a:solidFill>
                  <a:srgbClr val="0070C0"/>
                </a:solidFill>
              </a:rPr>
              <a:t>Цель ПЗ: </a:t>
            </a:r>
            <a:r>
              <a:rPr lang="ru-RU" sz="2200" b="1" dirty="0">
                <a:solidFill>
                  <a:schemeClr val="tx1"/>
                </a:solidFill>
              </a:rPr>
              <a:t>помочь странам PEMPAL разработать методологии и инструменты для проведения быстрого обзора расходов с целью ускоренного реагирования в кризисных ситуациях.</a:t>
            </a:r>
          </a:p>
          <a:p>
            <a:pPr lvl="0" algn="l">
              <a:spcBef>
                <a:spcPts val="1600"/>
              </a:spcBef>
              <a:spcAft>
                <a:spcPts val="1000"/>
              </a:spcAft>
            </a:pPr>
            <a:r>
              <a:rPr lang="ru-RU" sz="2200" b="1" u="sng" dirty="0">
                <a:solidFill>
                  <a:srgbClr val="0070C0"/>
                </a:solidFill>
              </a:rPr>
              <a:t>Метод и источники данных: </a:t>
            </a:r>
            <a:r>
              <a:rPr lang="ru-RU" sz="2200" b="1" dirty="0">
                <a:solidFill>
                  <a:schemeClr val="tx1"/>
                </a:solidFill>
              </a:rPr>
              <a:t>преимущественно на основе изучения документов и результатов опроса экспертов и чиновников выбранной страны; ограниченное по масштабу исследование в странах PEMPAL.</a:t>
            </a: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r>
              <a:rPr lang="ru-RU" sz="2200" b="1" u="sng" dirty="0">
                <a:solidFill>
                  <a:srgbClr val="0070C0"/>
                </a:solidFill>
              </a:rPr>
              <a:t>Предмет данного ПЗ: </a:t>
            </a:r>
            <a:r>
              <a:rPr lang="ru-RU" sz="2200" b="1" dirty="0">
                <a:solidFill>
                  <a:schemeClr val="tx1"/>
                </a:solidFill>
              </a:rPr>
              <a:t>мы используем концепцию быстрого обзора расходов применительно к мероприятиям по рассмотрению расходов, которые направлены и проводятся в целях быстрого реагирования в ситуациях, связанных с повышенной фискальной нагрузкой, и в прочих сложных случаях. </a:t>
            </a:r>
          </a:p>
          <a:p>
            <a:pPr lvl="0" algn="l"/>
            <a:endParaRPr lang="en-US" sz="22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9448800" cy="876300"/>
          </a:xfrm>
        </p:spPr>
        <p:txBody>
          <a:bodyPr/>
          <a:lstStyle/>
          <a:p>
            <a:r>
              <a:rPr lang="ru-RU" sz="3200" b="1" dirty="0">
                <a:solidFill>
                  <a:srgbClr val="953735"/>
                </a:solidFill>
              </a:rPr>
              <a:t>Цели, методология и предмет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B3BBAE-7D5F-41AB-BD10-EF89A677EB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636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fontScale="62500" lnSpcReduction="20000"/>
          </a:bodyPr>
          <a:lstStyle/>
          <a:p>
            <a:pPr lvl="0" algn="l"/>
            <a:r>
              <a:rPr lang="ru-RU" sz="3400" b="1" u="sng" dirty="0">
                <a:solidFill>
                  <a:srgbClr val="0070C0"/>
                </a:solidFill>
              </a:rPr>
              <a:t>Меры:</a:t>
            </a:r>
            <a:r>
              <a:rPr lang="ru-RU" sz="3800" b="1" u="sng" dirty="0">
                <a:solidFill>
                  <a:srgbClr val="0070C0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Рассмотрение государственных программ и плановых показателей деятельности (Россия и Беларусь), оптимизация государственных инвестиций, формирование резервного фонда, пересмотр методологии расчета лимитов для основных затрат (Россия), заимствование. </a:t>
            </a:r>
          </a:p>
          <a:p>
            <a:pPr algn="l"/>
            <a:r>
              <a:rPr lang="ru-RU" sz="3400" b="1" u="sng" dirty="0">
                <a:solidFill>
                  <a:srgbClr val="0070C0"/>
                </a:solidFill>
              </a:rPr>
              <a:t>Сокращения расходов: </a:t>
            </a:r>
            <a:r>
              <a:rPr lang="ru-RU" dirty="0">
                <a:solidFill>
                  <a:schemeClr val="tx1"/>
                </a:solidFill>
              </a:rPr>
              <a:t>сокращение расходов на административное управление и содержание государственных органов, отклонение новых запросов на финансирование, а также сокращение отдельных статей расходов, в том числе расходов, связанных с проведением культурных и спортивных мероприятий, сокращение государственных инвестиций.</a:t>
            </a:r>
          </a:p>
          <a:p>
            <a:pPr algn="l"/>
            <a:r>
              <a:rPr lang="ru-RU" sz="3500" b="1" u="sng" dirty="0">
                <a:solidFill>
                  <a:srgbClr val="0070C0"/>
                </a:solidFill>
              </a:rPr>
              <a:t>Сложности: </a:t>
            </a:r>
            <a:r>
              <a:rPr lang="ru-RU" sz="3300" dirty="0">
                <a:solidFill>
                  <a:schemeClr val="tx1"/>
                </a:solidFill>
              </a:rPr>
              <a:t>Дефицит времени; недостаток возможностей; отсутствие необходимой методологии и вспомогательных средств; сопротивление и отсутствие взаимодействия между отраслевыми министерствами; несовершенство нормативно-правой базы, необходимой для подкрепления процедур по оценке эффективности и стратегических программ. </a:t>
            </a:r>
          </a:p>
          <a:p>
            <a:pPr lvl="0" algn="l"/>
            <a:r>
              <a:rPr lang="ru-RU" sz="3400" b="1" u="sng" dirty="0">
                <a:solidFill>
                  <a:srgbClr val="0070C0"/>
                </a:solidFill>
              </a:rPr>
              <a:t>Участники исследования: 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sz="3300" dirty="0">
                <a:solidFill>
                  <a:schemeClr val="tx1"/>
                </a:solidFill>
              </a:rPr>
              <a:t>Албания, Армения, Азербайджан, Беларусь, Босния и Герцеговина, Болгария, Хорватия, Сербия, Косово, Молдова, Российская Федерация и Казахстан. </a:t>
            </a: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Опыт PEMPAL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92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302449"/>
            <a:ext cx="8514096" cy="5337428"/>
          </a:xfrm>
        </p:spPr>
        <p:txBody>
          <a:bodyPr rtlCol="0">
            <a:normAutofit/>
          </a:bodyPr>
          <a:lstStyle/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ru-RU" sz="2400" b="1" u="sng" dirty="0">
                <a:solidFill>
                  <a:srgbClr val="0070C0"/>
                </a:solidFill>
              </a:rPr>
              <a:t>Далее представлены меры линейного характера: </a:t>
            </a:r>
            <a:r>
              <a:rPr lang="ru-RU" sz="2500" dirty="0">
                <a:solidFill>
                  <a:schemeClr val="tx1"/>
                </a:solidFill>
              </a:rPr>
              <a:t>Вливания капитала, приобретения активов, ссуды, передача долговых обязательств, в том числе через внебюджетные фонды</a:t>
            </a:r>
          </a:p>
          <a:p>
            <a:pPr lvl="0" algn="l"/>
            <a:endParaRPr lang="ru-RU" sz="2500" dirty="0">
              <a:solidFill>
                <a:schemeClr val="tx1"/>
              </a:solidFill>
            </a:endParaRPr>
          </a:p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ru-RU" sz="2400" b="1" u="sng" dirty="0">
                <a:solidFill>
                  <a:srgbClr val="0070C0"/>
                </a:solidFill>
              </a:rPr>
              <a:t>Непредвиденные обязательства: 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ru-RU" sz="2500" dirty="0">
                <a:solidFill>
                  <a:schemeClr val="tx1"/>
                </a:solidFill>
              </a:rPr>
              <a:t>Гарантии;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ru-RU" sz="2500" dirty="0">
                <a:solidFill>
                  <a:schemeClr val="tx1"/>
                </a:solidFill>
              </a:rPr>
              <a:t>Квазифискальные операции: некоммерческие операции SOE от имени правительства (субординированные и льготные займы, гарантии, пакеты поддержки и стабилизационные фонды и т.п.)</a:t>
            </a: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Дополнительные / альтернативные фискальные меры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3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781050"/>
            <a:ext cx="8514096" cy="5573077"/>
          </a:xfrm>
        </p:spPr>
        <p:txBody>
          <a:bodyPr rtlCol="0">
            <a:noAutofit/>
          </a:bodyPr>
          <a:lstStyle/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1: </a:t>
            </a:r>
            <a:r>
              <a:rPr lang="ru-RU" sz="1400" dirty="0">
                <a:solidFill>
                  <a:schemeClr val="tx1"/>
                </a:solidFill>
              </a:rPr>
              <a:t>Необходимо обеспечить политическую поддержку высших органов власти в отношении ключевых этапов процесса пересмотра расходов.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2: </a:t>
            </a:r>
            <a:r>
              <a:rPr lang="ru-RU" sz="1400" dirty="0">
                <a:solidFill>
                  <a:schemeClr val="tx1"/>
                </a:solidFill>
              </a:rPr>
              <a:t>Следует обеспечить диалог отраслевых министерств с ЦБО и правительством.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3. </a:t>
            </a:r>
            <a:r>
              <a:rPr lang="ru-RU" sz="1400" dirty="0">
                <a:solidFill>
                  <a:schemeClr val="tx1"/>
                </a:solidFill>
              </a:rPr>
              <a:t>Необходимо широко внедрять быстрый обзор расходования бюджетных средств в рамках регулярного бюджетного процесса, официально одобрить некоторые простые средства для проведения обзора расходования в рамках бюджетного анализа.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4.</a:t>
            </a:r>
            <a:r>
              <a:rPr lang="ru-RU" sz="1400" b="1" dirty="0"/>
              <a:t> </a:t>
            </a:r>
            <a:r>
              <a:rPr lang="ru-RU" sz="1400" dirty="0">
                <a:solidFill>
                  <a:schemeClr val="tx1"/>
                </a:solidFill>
              </a:rPr>
              <a:t>Рекомендуется определить и довести до сведения соответствующих лиц бюджетные приоритеты в самом начале процесса, а также выявлять второстепенные области, которые необходимо проанализировать на предмет возможного сокращения расходов и последующей реализации подобного сокращения.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5. </a:t>
            </a:r>
            <a:r>
              <a:rPr lang="ru-RU" sz="1400" dirty="0">
                <a:solidFill>
                  <a:schemeClr val="tx1"/>
                </a:solidFill>
              </a:rPr>
              <a:t>Следует рассмотреть возможность более широкого использования цифровых решений при планировании и исполнении бюджета.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6. </a:t>
            </a:r>
            <a:r>
              <a:rPr lang="ru-RU" sz="1400" dirty="0">
                <a:solidFill>
                  <a:schemeClr val="tx1"/>
                </a:solidFill>
              </a:rPr>
              <a:t>Рекомендуется привлекать внешних экспертов.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7.</a:t>
            </a:r>
            <a:r>
              <a:rPr lang="ru-RU" sz="1400" b="1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Необходимо рассмотреть возможность введения временных послаблений в отношении официальных процессов, органов и делегированных полномочий в случае необходимости проведения быстрых сокращений расходов и перераспределения.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8. </a:t>
            </a:r>
            <a:r>
              <a:rPr lang="ru-RU" sz="1400" dirty="0">
                <a:solidFill>
                  <a:schemeClr val="tx1"/>
                </a:solidFill>
              </a:rPr>
              <a:t>Следует сформировать понятный механизм политического контроля в отношении процесса, установить особый порядок рассмотрения расходов, связанных с борьбой с COVID, и обеспечить наличие прозрачности и эффективных средств для их контроля.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9. </a:t>
            </a:r>
            <a:r>
              <a:rPr lang="ru-RU" sz="1400" dirty="0">
                <a:solidFill>
                  <a:schemeClr val="tx1"/>
                </a:solidFill>
              </a:rPr>
              <a:t>Рекомендуется включать в бюджетные предложения обязательные стратегические вопросы и вопросы эффективности, а также рассмотреть возможность сочетания целевых (векторных) секторальных обзоров с комплексными или горизонтальными обзорами.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10. </a:t>
            </a:r>
            <a:r>
              <a:rPr lang="ru-RU" sz="1400" dirty="0">
                <a:solidFill>
                  <a:schemeClr val="tx1"/>
                </a:solidFill>
              </a:rPr>
              <a:t>Следует рассмотреть возможность использования гарантий, прямых и косвенных бюджетных займов, квазифискальных мер для смягчения ожидаемых в ближайшее время фискальных последствий кризиса.</a:t>
            </a: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Рекомендации: Процесс и инструменты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861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343025"/>
            <a:ext cx="8514096" cy="4714875"/>
          </a:xfrm>
        </p:spPr>
        <p:txBody>
          <a:bodyPr rtlCol="0">
            <a:normAutofit/>
          </a:bodyPr>
          <a:lstStyle/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11</a:t>
            </a:r>
            <a:r>
              <a:rPr lang="ru-RU" sz="1400" dirty="0">
                <a:solidFill>
                  <a:schemeClr val="tx1"/>
                </a:solidFill>
              </a:rPr>
              <a:t>. Следует рассмотреть возможность применения комплексного, но относительно поверхностного подхода к реализации обзора расходования бюджетных средств.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12.</a:t>
            </a:r>
            <a:r>
              <a:rPr lang="ru-RU" sz="1400" b="1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Горизонтальные обзоры расходования средств рекомендуется проводить без «углубленного» анализа с использованием относительно простых аналитических средств.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13. </a:t>
            </a:r>
            <a:r>
              <a:rPr lang="ru-RU" sz="1400" dirty="0">
                <a:solidFill>
                  <a:schemeClr val="tx1"/>
                </a:solidFill>
              </a:rPr>
              <a:t>Рекомендуется использовать избирательные подход при принятии решений в отношении сокращения или переноса на более поздние сроки затрат капитального характера.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14. </a:t>
            </a:r>
            <a:r>
              <a:rPr lang="ru-RU" sz="1400" dirty="0">
                <a:solidFill>
                  <a:schemeClr val="tx1"/>
                </a:solidFill>
              </a:rPr>
              <a:t>Необходимо рассмотреть возможность применения временных прогрессивных мер по сокращению зарплаты государственных служащих. </a:t>
            </a:r>
          </a:p>
          <a:p>
            <a:pPr lvl="0" algn="l"/>
            <a:r>
              <a:rPr lang="ru-RU" sz="1400" dirty="0">
                <a:solidFill>
                  <a:srgbClr val="C00000"/>
                </a:solidFill>
              </a:rPr>
              <a:t>!!! При этом следует обратить внимание на возможные ограничения и отрицательные последствия в большинстве стран PEMPAL, в частности, в период пандемии COVID. Что касается проведения </a:t>
            </a:r>
            <a:r>
              <a:rPr lang="ru-RU" sz="1400" b="1" i="1" dirty="0">
                <a:solidFill>
                  <a:srgbClr val="C00000"/>
                </a:solidFill>
              </a:rPr>
              <a:t>быстрого</a:t>
            </a:r>
            <a:r>
              <a:rPr lang="ru-RU" sz="1400" dirty="0">
                <a:solidFill>
                  <a:srgbClr val="C00000"/>
                </a:solidFill>
              </a:rPr>
              <a:t> обзора, то к числу возможных мер можно отнести прекращение найма новых сотрудников и (в редких случаях) добровольный отказ высокопоставленных чиновников от выплаты бонусов.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15. </a:t>
            </a:r>
            <a:r>
              <a:rPr lang="ru-RU" sz="1400" dirty="0">
                <a:solidFill>
                  <a:schemeClr val="tx1"/>
                </a:solidFill>
              </a:rPr>
              <a:t>Рекомендуется обратить внимание на расходы на содержание государственных органов с целью выявления возможных направлений экономии или сокращения затрат: потенциально такие расходы могут быть наименее болезненными. </a:t>
            </a:r>
          </a:p>
          <a:p>
            <a:pPr lvl="0" algn="l"/>
            <a:r>
              <a:rPr lang="ru-RU" sz="1400" b="1" u="sng" dirty="0">
                <a:solidFill>
                  <a:srgbClr val="0070C0"/>
                </a:solidFill>
              </a:rPr>
              <a:t>Рекомендация 16. </a:t>
            </a:r>
            <a:r>
              <a:rPr lang="ru-RU" sz="1400" dirty="0">
                <a:solidFill>
                  <a:schemeClr val="tx1"/>
                </a:solidFill>
              </a:rPr>
              <a:t>Следует рассмотреть возможность проведения целевых обзоров в сфере социального обеспечения: совершенствование механизма административного управления, каналов распределения средств и определения целевых социальных групп может обеспечить значительный положительный фискальный эффект.</a:t>
            </a: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Рекомендации: Вопросы, требующие особого внимания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11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lnSpcReduction="10000"/>
          </a:bodyPr>
          <a:lstStyle/>
          <a:p>
            <a:pPr lvl="0" algn="l"/>
            <a:r>
              <a:rPr lang="ru-RU" sz="2000" b="1" u="sng" dirty="0">
                <a:solidFill>
                  <a:srgbClr val="0070C0"/>
                </a:solidFill>
              </a:rPr>
              <a:t>Советы в отношении мероприятий, планируемых для реализации в среднесрочной и долгосрочной перспективе</a:t>
            </a:r>
          </a:p>
          <a:p>
            <a:pPr lvl="0" algn="l"/>
            <a:endParaRPr lang="ru-RU" sz="1700" b="1" u="sng" dirty="0">
              <a:solidFill>
                <a:srgbClr val="0070C0"/>
              </a:solidFill>
            </a:endParaRP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1"/>
                </a:solidFill>
              </a:rPr>
              <a:t>Рекомендуется наращивать </a:t>
            </a:r>
            <a:r>
              <a:rPr lang="ru-RU" sz="1800" b="1" dirty="0">
                <a:solidFill>
                  <a:schemeClr val="tx1"/>
                </a:solidFill>
              </a:rPr>
              <a:t>возможности для применения ИКТ </a:t>
            </a:r>
            <a:r>
              <a:rPr lang="ru-RU" sz="1800" dirty="0">
                <a:solidFill>
                  <a:schemeClr val="tx1"/>
                </a:solidFill>
              </a:rPr>
              <a:t>и </a:t>
            </a:r>
            <a:r>
              <a:rPr lang="ru-RU" sz="1800" b="1" dirty="0">
                <a:solidFill>
                  <a:schemeClr val="tx1"/>
                </a:solidFill>
              </a:rPr>
              <a:t>цифровых решений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1"/>
                </a:solidFill>
              </a:rPr>
              <a:t>Следует принять меры по совершенствованию </a:t>
            </a:r>
            <a:r>
              <a:rPr lang="ru-RU" sz="1800" b="1" dirty="0">
                <a:solidFill>
                  <a:schemeClr val="tx1"/>
                </a:solidFill>
              </a:rPr>
              <a:t>базы для управления и  бюджетирования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b="1" dirty="0">
                <a:solidFill>
                  <a:schemeClr val="tx1"/>
                </a:solidFill>
              </a:rPr>
              <a:t>ориентированного на результат</a:t>
            </a:r>
            <a:r>
              <a:rPr lang="ru-RU" sz="1800" dirty="0">
                <a:solidFill>
                  <a:schemeClr val="tx1"/>
                </a:solidFill>
              </a:rPr>
              <a:t>, обеспечить получение недостающих данных и повышение качества данных.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1"/>
                </a:solidFill>
              </a:rPr>
              <a:t>Необходимо сформировать </a:t>
            </a:r>
            <a:r>
              <a:rPr lang="ru-RU" sz="1800" b="1" dirty="0">
                <a:solidFill>
                  <a:schemeClr val="tx1"/>
                </a:solidFill>
              </a:rPr>
              <a:t>резервы на случай непредвиденных расходов </a:t>
            </a:r>
            <a:r>
              <a:rPr lang="ru-RU" sz="1800" dirty="0">
                <a:solidFill>
                  <a:schemeClr val="tx1"/>
                </a:solidFill>
              </a:rPr>
              <a:t>и регулярно их пополнять в периоды относительной нормализации ситуации.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1"/>
                </a:solidFill>
              </a:rPr>
              <a:t>Рекомендуется принять меры по совершенствованию </a:t>
            </a:r>
            <a:r>
              <a:rPr lang="ru-RU" sz="1800" b="1" dirty="0">
                <a:solidFill>
                  <a:schemeClr val="tx1"/>
                </a:solidFill>
              </a:rPr>
              <a:t>основы управления системой приоритетов для государственных инвестиций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1"/>
                </a:solidFill>
              </a:rPr>
              <a:t>Рекомендуется совершенствовать службы </a:t>
            </a:r>
            <a:r>
              <a:rPr lang="ru-RU" sz="1800" b="1" dirty="0">
                <a:solidFill>
                  <a:schemeClr val="tx1"/>
                </a:solidFill>
              </a:rPr>
              <a:t>внутреннего и внешнего аудита </a:t>
            </a:r>
            <a:r>
              <a:rPr lang="ru-RU" sz="1800" dirty="0">
                <a:solidFill>
                  <a:schemeClr val="tx1"/>
                </a:solidFill>
              </a:rPr>
              <a:t>для обеспечения исключительно необходимой прозрачности расходов на COVID.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1"/>
                </a:solidFill>
              </a:rPr>
              <a:t>Следует разработать план возврата к </a:t>
            </a:r>
            <a:r>
              <a:rPr lang="ru-RU" sz="1800" b="1" dirty="0">
                <a:solidFill>
                  <a:schemeClr val="tx1"/>
                </a:solidFill>
              </a:rPr>
              <a:t>устойчивому фискальному положению</a:t>
            </a:r>
            <a:r>
              <a:rPr lang="ru-RU" sz="1800" dirty="0">
                <a:solidFill>
                  <a:schemeClr val="tx1"/>
                </a:solidFill>
              </a:rPr>
              <a:t>, а также меры по совершенствованию </a:t>
            </a:r>
            <a:r>
              <a:rPr lang="ru-RU" sz="1800" b="1" dirty="0">
                <a:solidFill>
                  <a:schemeClr val="tx1"/>
                </a:solidFill>
              </a:rPr>
              <a:t>основы управления налоговыми поступлениями.</a:t>
            </a:r>
          </a:p>
          <a:p>
            <a:pPr marL="285750" lvl="1" indent="-285750" algn="l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1"/>
                </a:solidFill>
              </a:rPr>
              <a:t>Рекомендуется рассмотреть целесообразность проведения </a:t>
            </a:r>
            <a:r>
              <a:rPr lang="ru-RU" sz="1800" b="1" dirty="0">
                <a:solidFill>
                  <a:schemeClr val="tx1"/>
                </a:solidFill>
              </a:rPr>
              <a:t>оптимизации государственного сектора</a:t>
            </a:r>
            <a:r>
              <a:rPr lang="ru-RU" sz="1800" dirty="0">
                <a:solidFill>
                  <a:schemeClr val="tx1"/>
                </a:solidFill>
              </a:rPr>
              <a:t> после возвращения к нормальному положению.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Заключительные замечания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4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8763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Спасибо за внимание!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Все материалы, касающиеся мероприятий PEMPAL, доступны на английском, русском и боснийско-хорватско-сербском (БХС) языках на веб-сайте по адресу: </a:t>
            </a:r>
            <a:r>
              <a:rPr lang="ru-RU" sz="2000" dirty="0">
                <a:solidFill>
                  <a:srgbClr val="000000"/>
                </a:solidFill>
                <a:hlinkClick r:id="rId4"/>
              </a:rPr>
              <a:t>www.pempal.org</a:t>
            </a: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4BED7F-B68E-5F40-B187-F91204BF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976175"/>
            <a:ext cx="8763000" cy="5617130"/>
          </a:xfrm>
        </p:spPr>
        <p:txBody>
          <a:bodyPr rtlCol="0">
            <a:normAutofit fontScale="92500"/>
          </a:bodyPr>
          <a:lstStyle/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70C0"/>
                </a:solidFill>
              </a:rPr>
              <a:t>ЧАСТЬ 1.</a:t>
            </a:r>
            <a:r>
              <a:rPr lang="ru-RU" sz="2200" dirty="0">
                <a:solidFill>
                  <a:schemeClr val="tx1"/>
                </a:solidFill>
              </a:rPr>
              <a:t> Обзоры расходов: основные характеристики, виды и критерии успешности </a:t>
            </a:r>
          </a:p>
          <a:p>
            <a:pPr marL="800100" lvl="1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Краткий экскурс в историю, цели и виды обзоров расходов (традиционных и быстрых), применение и критерии успешности</a:t>
            </a: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70C0"/>
                </a:solidFill>
              </a:rPr>
              <a:t>ЧАСТЬ 2. </a:t>
            </a:r>
            <a:r>
              <a:rPr lang="ru-RU" sz="2200" dirty="0">
                <a:solidFill>
                  <a:schemeClr val="tx1"/>
                </a:solidFill>
              </a:rPr>
              <a:t>Реализация быстрых обзоров расходов</a:t>
            </a:r>
          </a:p>
          <a:p>
            <a:pPr marL="800100" lvl="1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Методологии, процессы и инструменты; связь с бюджетом; цели и область применения</a:t>
            </a: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70C0"/>
                </a:solidFill>
              </a:rPr>
              <a:t>ЧАСТЬ 3. </a:t>
            </a:r>
            <a:r>
              <a:rPr lang="ru-RU" sz="2200" dirty="0">
                <a:solidFill>
                  <a:schemeClr val="tx1"/>
                </a:solidFill>
              </a:rPr>
              <a:t>Контроль укрупненных фискальных показателей: дополнительные и альтернативные фискальные меры (включая внебюджетные меры)</a:t>
            </a: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70C0"/>
                </a:solidFill>
              </a:rPr>
              <a:t>ЧАСТЬ 4. </a:t>
            </a:r>
            <a:r>
              <a:rPr lang="ru-RU" sz="2200" dirty="0">
                <a:solidFill>
                  <a:schemeClr val="tx1"/>
                </a:solidFill>
              </a:rPr>
              <a:t>Заключение и рекомендации</a:t>
            </a:r>
          </a:p>
          <a:p>
            <a:pPr marL="800100" lvl="1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Рекомендации в отношении процесса и инструментов, а также вопросов, требующих особого внимания; заключительные замечания</a:t>
            </a: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70C0"/>
                </a:solidFill>
              </a:rPr>
              <a:t>ПРИЛОЖЕНИЯ: </a:t>
            </a:r>
            <a:r>
              <a:rPr lang="ru-RU" sz="2200" dirty="0">
                <a:solidFill>
                  <a:schemeClr val="tx1"/>
                </a:solidFill>
              </a:rPr>
              <a:t>анализ ситуаций из практики, примеры, шаблоны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175713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Краткое описание продукта знаний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F01A5-DECE-FA42-84ED-0841F229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0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Цели и применение обзоров расходов.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Виды обзоров расходов.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Реализация быстрых обзоров расходов: процесс и инструменты. Область применения и цели обзоров расходов.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Уровни сокращения расходов для организаций.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Селективный подход к капитальным проектам.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Дополнительные / альтернативные фискальные меры.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Рекомендации и выводы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en-US" sz="2400" b="1" dirty="0">
              <a:solidFill>
                <a:srgbClr val="0070C0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Структура данной презентации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79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fontScale="62500" lnSpcReduction="20000"/>
          </a:bodyPr>
          <a:lstStyle/>
          <a:p>
            <a:pPr algn="l">
              <a:spcBef>
                <a:spcPts val="800"/>
              </a:spcBef>
            </a:pPr>
            <a:r>
              <a:rPr lang="ru-RU" sz="2800" b="1" u="sng" dirty="0">
                <a:solidFill>
                  <a:srgbClr val="0070C0"/>
                </a:solidFill>
              </a:rPr>
              <a:t>Две основных цели</a:t>
            </a:r>
            <a:r>
              <a:rPr lang="ru-RU" sz="2800" b="1" dirty="0">
                <a:solidFill>
                  <a:srgbClr val="0070C0"/>
                </a:solidFill>
              </a:rPr>
              <a:t>: </a:t>
            </a:r>
          </a:p>
          <a:p>
            <a:pPr marL="514350" indent="-514350" algn="l">
              <a:spcBef>
                <a:spcPts val="800"/>
              </a:spcBef>
              <a:buAutoNum type="arabicParenR"/>
            </a:pPr>
            <a:r>
              <a:rPr lang="ru-RU" sz="2800" dirty="0">
                <a:solidFill>
                  <a:schemeClr val="tx1"/>
                </a:solidFill>
              </a:rPr>
              <a:t>Контроль агрегированных затрат путем экономии и получения выгод от эффективного использования средств. </a:t>
            </a:r>
          </a:p>
          <a:p>
            <a:pPr marL="514350" indent="-514350" algn="l">
              <a:spcBef>
                <a:spcPts val="800"/>
              </a:spcBef>
              <a:buAutoNum type="arabicParenR"/>
            </a:pPr>
            <a:r>
              <a:rPr lang="ru-RU" sz="2800" dirty="0">
                <a:solidFill>
                  <a:schemeClr val="tx1"/>
                </a:solidFill>
              </a:rPr>
              <a:t>Усовершенствование системы приоритетов, т.е. повышение результативности расходов путем более тщательного учета стратегических приоритетов правительства. </a:t>
            </a:r>
          </a:p>
          <a:p>
            <a:pPr algn="l">
              <a:spcBef>
                <a:spcPts val="800"/>
              </a:spcBef>
            </a:pPr>
            <a:endParaRPr lang="en-US" sz="2800" b="1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r>
              <a:rPr lang="ru-RU" sz="2800" b="1" u="sng" dirty="0">
                <a:solidFill>
                  <a:srgbClr val="0070C0"/>
                </a:solidFill>
              </a:rPr>
              <a:t>В более широком смысле </a:t>
            </a:r>
            <a:r>
              <a:rPr lang="ru-RU" sz="2900" dirty="0">
                <a:solidFill>
                  <a:schemeClr val="tx1"/>
                </a:solidFill>
              </a:rPr>
              <a:t>обзоры расходов являются инструментом для оценки политики и могут рассматриваться как процесс для </a:t>
            </a:r>
            <a:r>
              <a:rPr lang="ru-RU" sz="2800" dirty="0">
                <a:solidFill>
                  <a:srgbClr val="0070C0"/>
                </a:solidFill>
              </a:rPr>
              <a:t>определения и оценки перераспределения расходов и вариантов экономии </a:t>
            </a:r>
            <a:r>
              <a:rPr lang="ru-RU" sz="2900" dirty="0">
                <a:solidFill>
                  <a:schemeClr val="tx1"/>
                </a:solidFill>
              </a:rPr>
              <a:t>на основе систематического анализа основных затрат.</a:t>
            </a:r>
            <a:r>
              <a:rPr lang="ru-RU" b="1" i="1" dirty="0"/>
              <a:t> </a:t>
            </a:r>
          </a:p>
          <a:p>
            <a:pPr algn="l">
              <a:spcBef>
                <a:spcPts val="800"/>
              </a:spcBef>
            </a:pPr>
            <a:endParaRPr lang="ru-RU" b="1" i="1" dirty="0"/>
          </a:p>
          <a:p>
            <a:pPr algn="l">
              <a:spcBef>
                <a:spcPts val="800"/>
              </a:spcBef>
            </a:pPr>
            <a:r>
              <a:rPr lang="ru-RU" sz="2900" b="1" u="sng" dirty="0">
                <a:solidFill>
                  <a:srgbClr val="0070C0"/>
                </a:solidFill>
              </a:rPr>
              <a:t>Применение: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Подобный подход возник в связи с необходимостью решения проблем в периоды экономических и фискальных кризисов.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Он также применялся вне кризисов с целью формирования фискальных буферов и обеспечения устойчивого развития.</a:t>
            </a:r>
          </a:p>
          <a:p>
            <a:pPr marL="457200" indent="-4572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Страны, добившиеся заметных успехов в части, связанной с фискальными и долговыми вопросами: Канада, Новая Зеландия, Франция, Соединенное Королевство, Ирландия, Нидерланды и т.д.</a:t>
            </a:r>
          </a:p>
          <a:p>
            <a:pPr algn="just">
              <a:spcBef>
                <a:spcPts val="800"/>
              </a:spcBef>
            </a:pPr>
            <a:endParaRPr lang="en-US" sz="2400" b="1" dirty="0">
              <a:solidFill>
                <a:srgbClr val="0070C0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Цели и применение обзора расходов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0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745" y="892836"/>
            <a:ext cx="8514096" cy="5403189"/>
          </a:xfrm>
        </p:spPr>
        <p:txBody>
          <a:bodyPr rtlCol="0">
            <a:normAutofit fontScale="85000" lnSpcReduction="20000"/>
          </a:bodyPr>
          <a:lstStyle/>
          <a:p>
            <a:pPr algn="l">
              <a:spcBef>
                <a:spcPts val="800"/>
              </a:spcBef>
            </a:pPr>
            <a:endParaRPr lang="ru-RU" sz="2800" b="1" u="sng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endParaRPr lang="ru-RU" sz="2800" b="1" u="sng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endParaRPr lang="ru-RU" sz="2800" b="1" u="sng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endParaRPr lang="ru-RU" sz="2800" b="1" u="sng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endParaRPr lang="ru-RU" sz="2800" b="1" u="sng" dirty="0">
              <a:solidFill>
                <a:srgbClr val="0070C0"/>
              </a:solidFill>
            </a:endParaRPr>
          </a:p>
          <a:p>
            <a:pPr algn="l">
              <a:spcBef>
                <a:spcPts val="3000"/>
              </a:spcBef>
            </a:pPr>
            <a:r>
              <a:rPr lang="ru-RU" sz="2800" b="1" u="sng" dirty="0">
                <a:solidFill>
                  <a:srgbClr val="0070C0"/>
                </a:solidFill>
              </a:rPr>
              <a:t>Примечание</a:t>
            </a:r>
            <a:r>
              <a:rPr lang="ru-RU" sz="2800" b="1" dirty="0">
                <a:solidFill>
                  <a:srgbClr val="0070C0"/>
                </a:solidFill>
              </a:rPr>
              <a:t>: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Допускается и рекомендуется сочетать обзоры расходов различных видов: всесторонние и выборочные, горизонтальные и вертикальные, в отношении эффективности и стратегических вопросов. Обзоры, касающиеся вопросов эффективности, могут обеспечить экономию максимум в размере 2%. </a:t>
            </a:r>
          </a:p>
          <a:p>
            <a:pPr algn="l">
              <a:spcBef>
                <a:spcPts val="800"/>
              </a:spcBef>
            </a:pPr>
            <a:endParaRPr lang="ru-RU" sz="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r>
              <a:rPr lang="ru-RU" sz="2000" b="1" dirty="0">
                <a:solidFill>
                  <a:srgbClr val="0070C0"/>
                </a:solidFill>
              </a:rPr>
              <a:t>Три отличительных черты быстрого обзора расходов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Такой обзор расходов должен быть проведен в короткий срок.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Времени для проведения «углубленного» анализа нет, поэтому необходимо использовать менее сложные инструменты.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Процессы проведения таких обзоров являются простыми и стандартизированными.</a:t>
            </a:r>
          </a:p>
          <a:p>
            <a:pPr lvl="1" algn="l" fontAlgn="auto">
              <a:spcAft>
                <a:spcPts val="0"/>
              </a:spcAft>
              <a:defRPr/>
            </a:pPr>
            <a:endParaRPr lang="bs-Latn-B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cap="none" normalizeH="0" baseline="0" noProof="0" dirty="0">
                <a:ln>
                  <a:noFill/>
                </a:ln>
                <a:solidFill>
                  <a:srgbClr val="953735"/>
                </a:solidFill>
                <a:uLnTx/>
                <a:uFillTx/>
                <a:latin typeface="Calibri"/>
                <a:ea typeface="+mn-ea"/>
                <a:cs typeface="+mn-cs"/>
              </a:rPr>
              <a:t>Виды обзоров расходов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B3BBAE-7D5F-41AB-BD10-EF89A677EB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03259"/>
              </p:ext>
            </p:extLst>
          </p:nvPr>
        </p:nvGraphicFramePr>
        <p:xfrm>
          <a:off x="2011997" y="960914"/>
          <a:ext cx="6770053" cy="2032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9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665">
                <a:tc>
                  <a:txBody>
                    <a:bodyPr/>
                    <a:lstStyle/>
                    <a:p>
                      <a:pPr marL="10160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Направление / фактор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Виды обзоров расходования бюджетных средств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Область применения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Всесторонний или избирательный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Регулярность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Систематический или несистематический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Выбор темы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Дискреционный или автоматический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Связь с бюджетом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Цикличный или интегрированный в бюджетный процесс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Размах (диапазон)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Горизонтальный или вертикальный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Основная тема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Анализ эффективности или стратегических вопросов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Фактор времени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Традиционный или быстрый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00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bs-Latn-B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  <a:p>
            <a:pPr lvl="1" algn="l"/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Оценка ценности политики: Основные концепции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10" name="Group 202"/>
          <p:cNvGrpSpPr/>
          <p:nvPr/>
        </p:nvGrpSpPr>
        <p:grpSpPr>
          <a:xfrm>
            <a:off x="1848332" y="2435110"/>
            <a:ext cx="6573520" cy="3015615"/>
            <a:chOff x="0" y="-35185"/>
            <a:chExt cx="6636468" cy="3302411"/>
          </a:xfrm>
        </p:grpSpPr>
        <p:sp>
          <p:nvSpPr>
            <p:cNvPr id="11" name="Pentagon 203"/>
            <p:cNvSpPr>
              <a:spLocks noChangeArrowheads="1"/>
            </p:cNvSpPr>
            <p:nvPr/>
          </p:nvSpPr>
          <p:spPr bwMode="auto">
            <a:xfrm>
              <a:off x="356135" y="808522"/>
              <a:ext cx="1090562" cy="391160"/>
            </a:xfrm>
            <a:prstGeom prst="homePlate">
              <a:avLst>
                <a:gd name="adj" fmla="val 623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ru-RU" sz="1400" b="1" dirty="0">
                  <a:effectLst/>
                  <a:latin typeface="Times LatArm"/>
                  <a:ea typeface="Calibri"/>
                  <a:cs typeface="Times New Roman"/>
                </a:rPr>
                <a:t>Ресурсы</a:t>
              </a:r>
              <a:endParaRPr lang="ru-RU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2" name="Pentagon 204"/>
            <p:cNvSpPr>
              <a:spLocks noChangeArrowheads="1"/>
            </p:cNvSpPr>
            <p:nvPr/>
          </p:nvSpPr>
          <p:spPr bwMode="auto">
            <a:xfrm>
              <a:off x="2021305" y="808522"/>
              <a:ext cx="798830" cy="360045"/>
            </a:xfrm>
            <a:prstGeom prst="homePlate">
              <a:avLst>
                <a:gd name="adj" fmla="val 8173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ru-RU" sz="1200" b="1" dirty="0">
                  <a:effectLst/>
                  <a:latin typeface="Times LatArm"/>
                  <a:ea typeface="Calibri"/>
                  <a:cs typeface="Times New Roman"/>
                </a:rPr>
                <a:t> 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3" name="Pentagon 205"/>
            <p:cNvSpPr>
              <a:spLocks noChangeArrowheads="1"/>
            </p:cNvSpPr>
            <p:nvPr/>
          </p:nvSpPr>
          <p:spPr bwMode="auto">
            <a:xfrm>
              <a:off x="3291840" y="808522"/>
              <a:ext cx="1089660" cy="360045"/>
            </a:xfrm>
            <a:prstGeom prst="homePlate">
              <a:avLst>
                <a:gd name="adj" fmla="val 8173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ru-RU" sz="1200" b="1" dirty="0">
                  <a:effectLst/>
                  <a:latin typeface="Times LatArm"/>
                  <a:ea typeface="Calibri"/>
                  <a:cs typeface="Times New Roman"/>
                </a:rPr>
                <a:t> 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4" name="Rectangle 206"/>
            <p:cNvSpPr>
              <a:spLocks noChangeArrowheads="1"/>
            </p:cNvSpPr>
            <p:nvPr/>
          </p:nvSpPr>
          <p:spPr bwMode="auto">
            <a:xfrm>
              <a:off x="5005136" y="808522"/>
              <a:ext cx="1192685" cy="3917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ru-RU" sz="1400" b="1" dirty="0">
                  <a:effectLst/>
                  <a:latin typeface="Times LatArm"/>
                  <a:ea typeface="Calibri"/>
                  <a:cs typeface="Times New Roman"/>
                </a:rPr>
                <a:t>Результаты </a:t>
              </a:r>
              <a:endParaRPr lang="ru-RU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5" name="Curved Right Arrow 207"/>
            <p:cNvSpPr>
              <a:spLocks noChangeArrowheads="1"/>
            </p:cNvSpPr>
            <p:nvPr/>
          </p:nvSpPr>
          <p:spPr bwMode="auto">
            <a:xfrm>
              <a:off x="529389" y="1395663"/>
              <a:ext cx="228600" cy="461645"/>
            </a:xfrm>
            <a:prstGeom prst="curvedRightArrow">
              <a:avLst>
                <a:gd name="adj1" fmla="val 40389"/>
                <a:gd name="adj2" fmla="val 80778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dirty="0"/>
            </a:p>
          </p:txBody>
        </p:sp>
        <p:sp>
          <p:nvSpPr>
            <p:cNvPr id="16" name="Curved Left Arrow 208"/>
            <p:cNvSpPr>
              <a:spLocks noChangeArrowheads="1"/>
            </p:cNvSpPr>
            <p:nvPr/>
          </p:nvSpPr>
          <p:spPr bwMode="auto">
            <a:xfrm>
              <a:off x="1241659" y="1386038"/>
              <a:ext cx="285750" cy="461645"/>
            </a:xfrm>
            <a:prstGeom prst="curvedLeftArrow">
              <a:avLst>
                <a:gd name="adj1" fmla="val 32311"/>
                <a:gd name="adj2" fmla="val 64622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dirty="0"/>
            </a:p>
          </p:txBody>
        </p:sp>
        <p:sp>
          <p:nvSpPr>
            <p:cNvPr id="17" name="Curved Right Arrow 209"/>
            <p:cNvSpPr>
              <a:spLocks noChangeArrowheads="1"/>
            </p:cNvSpPr>
            <p:nvPr/>
          </p:nvSpPr>
          <p:spPr bwMode="auto">
            <a:xfrm>
              <a:off x="2444817" y="1405289"/>
              <a:ext cx="343535" cy="461645"/>
            </a:xfrm>
            <a:prstGeom prst="curvedRightArrow">
              <a:avLst>
                <a:gd name="adj1" fmla="val 26876"/>
                <a:gd name="adj2" fmla="val 53752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dirty="0"/>
            </a:p>
          </p:txBody>
        </p:sp>
        <p:sp>
          <p:nvSpPr>
            <p:cNvPr id="18" name="Curved Left Arrow 210"/>
            <p:cNvSpPr>
              <a:spLocks noChangeArrowheads="1"/>
            </p:cNvSpPr>
            <p:nvPr/>
          </p:nvSpPr>
          <p:spPr bwMode="auto">
            <a:xfrm>
              <a:off x="3542097" y="1414914"/>
              <a:ext cx="343535" cy="461645"/>
            </a:xfrm>
            <a:prstGeom prst="curvedLeftArrow">
              <a:avLst>
                <a:gd name="adj1" fmla="val 26876"/>
                <a:gd name="adj2" fmla="val 53752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dirty="0"/>
            </a:p>
          </p:txBody>
        </p:sp>
        <p:sp>
          <p:nvSpPr>
            <p:cNvPr id="19" name="Curved Right Arrow 211"/>
            <p:cNvSpPr>
              <a:spLocks noChangeArrowheads="1"/>
            </p:cNvSpPr>
            <p:nvPr/>
          </p:nvSpPr>
          <p:spPr bwMode="auto">
            <a:xfrm>
              <a:off x="4389120" y="1405289"/>
              <a:ext cx="285750" cy="461645"/>
            </a:xfrm>
            <a:prstGeom prst="curvedRightArrow">
              <a:avLst>
                <a:gd name="adj1" fmla="val 32311"/>
                <a:gd name="adj2" fmla="val 64622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dirty="0"/>
            </a:p>
          </p:txBody>
        </p:sp>
        <p:sp>
          <p:nvSpPr>
            <p:cNvPr id="20" name="Curved Left Arrow 212"/>
            <p:cNvSpPr>
              <a:spLocks noChangeArrowheads="1"/>
            </p:cNvSpPr>
            <p:nvPr/>
          </p:nvSpPr>
          <p:spPr bwMode="auto">
            <a:xfrm>
              <a:off x="5505651" y="1414914"/>
              <a:ext cx="287020" cy="508000"/>
            </a:xfrm>
            <a:prstGeom prst="curvedLeftArrow">
              <a:avLst>
                <a:gd name="adj1" fmla="val 35398"/>
                <a:gd name="adj2" fmla="val 70796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dirty="0"/>
            </a:p>
          </p:txBody>
        </p:sp>
        <p:sp>
          <p:nvSpPr>
            <p:cNvPr id="21" name="Rectangle 213"/>
            <p:cNvSpPr>
              <a:spLocks noChangeArrowheads="1"/>
            </p:cNvSpPr>
            <p:nvPr/>
          </p:nvSpPr>
          <p:spPr bwMode="auto">
            <a:xfrm>
              <a:off x="2204069" y="2772020"/>
              <a:ext cx="2040555" cy="4952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ru-RU" sz="1200" b="1" dirty="0">
                  <a:effectLst/>
                  <a:latin typeface="Times LatArm"/>
                  <a:ea typeface="Calibri"/>
                  <a:cs typeface="Times New Roman"/>
                </a:rPr>
                <a:t>Эффективное расходование средств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2" name="Straight Connector 214"/>
            <p:cNvCxnSpPr>
              <a:cxnSpLocks noChangeShapeType="1"/>
            </p:cNvCxnSpPr>
            <p:nvPr/>
          </p:nvCxnSpPr>
          <p:spPr bwMode="auto">
            <a:xfrm>
              <a:off x="0" y="581965"/>
              <a:ext cx="19050" cy="23964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Rectangle 215"/>
            <p:cNvSpPr>
              <a:spLocks noChangeArrowheads="1"/>
            </p:cNvSpPr>
            <p:nvPr/>
          </p:nvSpPr>
          <p:spPr bwMode="auto">
            <a:xfrm>
              <a:off x="5505362" y="-35185"/>
              <a:ext cx="1067299" cy="5419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ru-RU" sz="1400" b="1" dirty="0">
                  <a:effectLst/>
                  <a:latin typeface="Times LatArm"/>
                  <a:ea typeface="Calibri"/>
                  <a:cs typeface="Times New Roman"/>
                </a:rPr>
                <a:t>Внешнее влияние </a:t>
              </a:r>
              <a:endParaRPr lang="ru-RU" sz="12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4" name="Straight Arrow Connector 216"/>
            <p:cNvCxnSpPr/>
            <p:nvPr/>
          </p:nvCxnSpPr>
          <p:spPr>
            <a:xfrm flipH="1">
              <a:off x="4215867" y="2993122"/>
              <a:ext cx="2420601" cy="285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18"/>
            <p:cNvCxnSpPr/>
            <p:nvPr/>
          </p:nvCxnSpPr>
          <p:spPr>
            <a:xfrm>
              <a:off x="48126" y="3012708"/>
              <a:ext cx="218493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Curved Left Arrow 219"/>
            <p:cNvSpPr/>
            <p:nvPr/>
          </p:nvSpPr>
          <p:spPr>
            <a:xfrm>
              <a:off x="6274982" y="622252"/>
              <a:ext cx="134753" cy="327259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 dirty="0"/>
            </a:p>
          </p:txBody>
        </p:sp>
      </p:grp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353494" y="4231842"/>
            <a:ext cx="1174115" cy="3848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Times LatArm"/>
                <a:ea typeface="Calibri"/>
                <a:cs typeface="Times New Roman"/>
              </a:rPr>
              <a:t>Экономия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4107364" y="4237557"/>
            <a:ext cx="1865630" cy="3009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Times LatArm"/>
                <a:ea typeface="Calibri"/>
                <a:cs typeface="Times New Roman"/>
              </a:rPr>
              <a:t>Эффективность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5921559" y="4233112"/>
            <a:ext cx="2181225" cy="37528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Times LatArm"/>
                <a:ea typeface="Calibri"/>
                <a:cs typeface="Times New Roman"/>
              </a:rPr>
              <a:t>Результативность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31" name="Straight Connector 237"/>
          <p:cNvCxnSpPr/>
          <p:nvPr/>
        </p:nvCxnSpPr>
        <p:spPr>
          <a:xfrm>
            <a:off x="8412227" y="2807079"/>
            <a:ext cx="17780" cy="23755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Поле 5"/>
          <p:cNvSpPr txBox="1"/>
          <p:nvPr/>
        </p:nvSpPr>
        <p:spPr>
          <a:xfrm>
            <a:off x="5057390" y="3134601"/>
            <a:ext cx="1297940" cy="5353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100" b="1" dirty="0">
                <a:effectLst/>
                <a:latin typeface="Times LatArm"/>
                <a:ea typeface="Calibri"/>
                <a:cs typeface="Times New Roman"/>
              </a:rPr>
              <a:t>Выходные данные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7" name="Поле 6"/>
          <p:cNvSpPr txBox="1"/>
          <p:nvPr/>
        </p:nvSpPr>
        <p:spPr>
          <a:xfrm>
            <a:off x="3768640" y="3145931"/>
            <a:ext cx="1297940" cy="5353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1100" b="1" dirty="0">
                <a:effectLst/>
                <a:latin typeface="Times LatArm"/>
                <a:ea typeface="Calibri"/>
                <a:cs typeface="Times New Roman"/>
              </a:rPr>
              <a:t>Входные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1100" b="1" dirty="0">
                <a:effectLst/>
                <a:latin typeface="Times LatArm"/>
                <a:ea typeface="Calibri"/>
                <a:cs typeface="Times New Roman"/>
              </a:rPr>
              <a:t>данные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1674796" y="1520577"/>
            <a:ext cx="68339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Рисунок </a:t>
            </a: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: Соотношение между основными концепциями стоимостной оценки для принятия мер государственными органами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7"/>
          <p:cNvSpPr>
            <a:spLocks noChangeArrowheads="1"/>
          </p:cNvSpPr>
          <p:nvPr/>
        </p:nvSpPr>
        <p:spPr bwMode="auto">
          <a:xfrm>
            <a:off x="0" y="4572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970550"/>
            <a:ext cx="8514096" cy="5573077"/>
          </a:xfrm>
        </p:spPr>
        <p:txBody>
          <a:bodyPr rtlCol="0">
            <a:normAutofit lnSpcReduction="10000"/>
          </a:bodyPr>
          <a:lstStyle/>
          <a:p>
            <a:pPr lvl="1" algn="l"/>
            <a:r>
              <a:rPr lang="ru-RU" sz="2400" b="1" u="sng" dirty="0">
                <a:solidFill>
                  <a:srgbClr val="0070C0"/>
                </a:solidFill>
              </a:rPr>
              <a:t>Новая Зеландия: «Основа всех бюджетов»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прозрачный, открытый и объективный процесс; 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привлечение государственных чиновников при наличии сильного руководства со стороны Кабинета; 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повторное проведение в течение трех лет с включением в бюджетный процесс;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анализ политики и вариантов реализации при разных уровнях финансирования;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меры стимулирования в отношении государственных чиновников;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«жесткие» рекомендации в отношении расходов для среднесрочного периода с некоторой свободой действий;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</a:rPr>
              <a:t>допускается возможность проведения «углубленного» целевого анализа</a:t>
            </a: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47023" y="225231"/>
            <a:ext cx="8797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Проведение быстрого обзора расходов: процесс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759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/>
          </a:bodyPr>
          <a:lstStyle/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bs-Latn-B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Процесс корректировки базовых показателей: Новая Зеландия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1254637"/>
            <a:ext cx="7991475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14450" y="1726125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/>
              <a:t>Стратегический </a:t>
            </a:r>
            <a:br>
              <a:rPr lang="ru-RU" sz="1000" b="1" dirty="0"/>
            </a:br>
            <a:r>
              <a:rPr lang="ru-RU" sz="1000" b="1" dirty="0"/>
              <a:t>этап</a:t>
            </a:r>
          </a:p>
          <a:p>
            <a:pPr algn="ctr"/>
            <a:r>
              <a:rPr lang="ru-RU" sz="1000" dirty="0"/>
              <a:t>Сен.- дек. 2009 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7100" y="1773750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/>
              <a:t>Корректировка</a:t>
            </a:r>
          </a:p>
          <a:p>
            <a:pPr algn="ctr"/>
            <a:r>
              <a:rPr lang="ru-RU" sz="1000" b="1" dirty="0"/>
              <a:t>основных </a:t>
            </a:r>
          </a:p>
          <a:p>
            <a:pPr algn="ctr"/>
            <a:r>
              <a:rPr lang="ru-RU" sz="1000" b="1" dirty="0"/>
              <a:t>показателей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00675" y="1855318"/>
            <a:ext cx="2162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/>
              <a:t>Производственный</a:t>
            </a:r>
          </a:p>
          <a:p>
            <a:pPr algn="ctr"/>
            <a:r>
              <a:rPr lang="ru-RU" sz="800" b="1" dirty="0"/>
              <a:t> этап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86425" y="2202375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/>
              <a:t>Апр. - май 2010 г.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2850" y="16785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/>
              <a:t>Относительность</a:t>
            </a:r>
          </a:p>
          <a:p>
            <a:pPr algn="ctr"/>
            <a:r>
              <a:rPr lang="ru-RU" sz="1000" b="1" dirty="0"/>
              <a:t>обновления </a:t>
            </a:r>
          </a:p>
          <a:p>
            <a:pPr algn="ctr"/>
            <a:r>
              <a:rPr lang="ru-RU" sz="1000" b="1" dirty="0"/>
              <a:t>основных </a:t>
            </a:r>
          </a:p>
          <a:p>
            <a:pPr algn="ctr"/>
            <a:r>
              <a:rPr lang="ru-RU" sz="1000" b="1" dirty="0"/>
              <a:t>показателей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88779" y="2740578"/>
            <a:ext cx="208257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lvl="0" indent="-87313">
              <a:buFont typeface="Arial" panose="020B0604020202020204" pitchFamily="34" charset="0"/>
              <a:buChar char="•"/>
              <a:tabLst>
                <a:tab pos="180000" algn="l"/>
                <a:tab pos="183600" algn="l"/>
              </a:tabLst>
            </a:pPr>
            <a:r>
              <a:rPr lang="ru-RU" sz="880" dirty="0"/>
              <a:t>12 октября состоялось заседание Первой палаты для обсуждения фискально-экономической стратегии и определения приоритетов политики, на которых необходимо сосредоточиться в В10. 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000" algn="l"/>
                <a:tab pos="183600" algn="l"/>
              </a:tabLst>
            </a:pPr>
            <a:r>
              <a:rPr lang="ru-RU" sz="880" dirty="0"/>
              <a:t>Ориентировочное распределение нового финансирования, определенное в октябре 2009 г.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000" algn="l"/>
                <a:tab pos="183600" algn="l"/>
              </a:tabLst>
            </a:pPr>
            <a:r>
              <a:rPr lang="ru-RU" sz="880" dirty="0"/>
              <a:t>16 ноября 2009 г. голосование министров, которые не были удовлетворены отчетом об основных показателях, по вопросу необходимости выделения дополнительного финансирования.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000" algn="l"/>
                <a:tab pos="183600" algn="l"/>
              </a:tabLst>
            </a:pPr>
            <a:r>
              <a:rPr lang="ru-RU" sz="880" dirty="0"/>
              <a:t>Кабинет министров выделяет новое финансирование для В10 согласно результатам голосования от 14 декабря 2009 г.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000" algn="l"/>
                <a:tab pos="183600" algn="l"/>
              </a:tabLst>
            </a:pPr>
            <a:r>
              <a:rPr lang="ru-RU" sz="880" dirty="0"/>
              <a:t>BPS определяет фискально-экономическую стратегию, приоритеты и чистые новые расходы в отношении В10.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81347" y="2756480"/>
            <a:ext cx="2157453" cy="361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Голосование министров и согласование СЕ основных показателей для реализации приоритетов политики правительства и представление отчета ВМ/ Кабинету 8 марта </a:t>
            </a:r>
            <a:br>
              <a:rPr lang="ru-RU" sz="880" dirty="0"/>
            </a:br>
            <a:r>
              <a:rPr lang="ru-RU" sz="880" dirty="0"/>
              <a:t>2010 г.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Подготовка предложений в отношении капитальных затрат на основе приоритетов политики и данных САМ для представления </a:t>
            </a:r>
            <a:br>
              <a:rPr lang="ru-RU" sz="880" dirty="0"/>
            </a:br>
            <a:r>
              <a:rPr lang="ru-RU" sz="880" dirty="0"/>
              <a:t>5 февраля 2010 г.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Предоставление Казначейством рекомендаций в отношении предложений и определение министрами финансов предложений, которые будут финансироваться за счет резервов капитала.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Разработка министрами финансов общего пакета с учетом необходимых компромиссов и интеграции иных рабочих потоков (регулирование, налоги и т.п.)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Передача пакета на рассмотрение Кабинету в середине апреля 2010 г.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24939" y="2716725"/>
            <a:ext cx="16664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lvl="0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Существенные изменения в процесс по сравнению с предыдущими годами не вносятся.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Продолжается реализация мер по повышению качества информации о результатах деятельности.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91400" y="2732627"/>
            <a:ext cx="17194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lvl="0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Многолетняя обновляемая рабочая программа ЕСС по определению относительных приоритетов между сферами государственных расходов, на основе 3-5-летних фискально-экономических планов.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Пересмотр основных показателей на базе относительных приоритетов.</a:t>
            </a:r>
          </a:p>
          <a:p>
            <a:pPr marL="87313" lvl="0" indent="-87313">
              <a:buFont typeface="Arial" panose="020B0604020202020204" pitchFamily="34" charset="0"/>
              <a:buChar char="•"/>
              <a:tabLst>
                <a:tab pos="180975" algn="l"/>
                <a:tab pos="182563" algn="l"/>
              </a:tabLst>
            </a:pPr>
            <a:r>
              <a:rPr lang="ru-RU" sz="880" dirty="0"/>
              <a:t>Использование пересмотренных основных показателей с целью определения соотношений для распределения нового финансирования в рамках будущих бюджетов.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820355" y="3331543"/>
            <a:ext cx="1280160" cy="8406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5820355" y="3331543"/>
            <a:ext cx="1192695" cy="84065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378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04C3B73AE9943B737720A48E3AF7C" ma:contentTypeVersion="13" ma:contentTypeDescription="Create a new document." ma:contentTypeScope="" ma:versionID="704565a0fcf8fa9ed84f712693a5e1db">
  <xsd:schema xmlns:xsd="http://www.w3.org/2001/XMLSchema" xmlns:xs="http://www.w3.org/2001/XMLSchema" xmlns:p="http://schemas.microsoft.com/office/2006/metadata/properties" xmlns:ns3="60c75bb3-2e3f-4394-b4f4-3e2677e21dfa" xmlns:ns4="9c83b91e-5ffe-420f-9ed1-9dac5903eaec" targetNamespace="http://schemas.microsoft.com/office/2006/metadata/properties" ma:root="true" ma:fieldsID="4479ca2a75c2641ddb6897bb2a352494" ns3:_="" ns4:_="">
    <xsd:import namespace="60c75bb3-2e3f-4394-b4f4-3e2677e21dfa"/>
    <xsd:import namespace="9c83b91e-5ffe-420f-9ed1-9dac5903eae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75bb3-2e3f-4394-b4f4-3e2677e21d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3b91e-5ffe-420f-9ed1-9dac5903ea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BD422A-C374-4B76-A507-FED7D9034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c75bb3-2e3f-4394-b4f4-3e2677e21dfa"/>
    <ds:schemaRef ds:uri="9c83b91e-5ffe-420f-9ed1-9dac5903ea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A8843E-27DC-4167-A0C8-33985FE266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B002C3-6866-4E03-9460-66B86D52158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</TotalTime>
  <Words>3341</Words>
  <Application>Microsoft Office PowerPoint</Application>
  <PresentationFormat>A4 Paper (210x297 mm)</PresentationFormat>
  <Paragraphs>463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Symbol</vt:lpstr>
      <vt:lpstr>Times LatArm</vt:lpstr>
      <vt:lpstr>Times New Roman</vt:lpstr>
      <vt:lpstr>Wingdings</vt:lpstr>
      <vt:lpstr>Office Theme</vt:lpstr>
      <vt:lpstr>ПРОДУКТ ЗНАНИЙ РГПЦБ  Проведение быстрого обзора расходов для выявления мер по обеспечению сбалансированности бюджета</vt:lpstr>
      <vt:lpstr>Цели, методология и предмет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13 2020 VC Public Participation knowlege product</dc:title>
  <dc:subject/>
  <dc:creator>Deanna Aubrey</dc:creator>
  <cp:keywords>BCOP Budget Literacy and Transparency Working Group</cp:keywords>
  <dc:description/>
  <cp:lastModifiedBy>Ksenia Malafeeva</cp:lastModifiedBy>
  <cp:revision>139</cp:revision>
  <cp:lastPrinted>2020-04-13T14:03:05Z</cp:lastPrinted>
  <dcterms:created xsi:type="dcterms:W3CDTF">2010-10-04T16:57:49Z</dcterms:created>
  <dcterms:modified xsi:type="dcterms:W3CDTF">2020-11-05T07:07:59Z</dcterms:modified>
  <cp:category>PEMPAL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0x010100FD604C3B73AE9943B737720A48E3AF7C</vt:lpwstr>
  </property>
</Properties>
</file>