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57" r:id="rId4"/>
    <p:sldId id="258" r:id="rId5"/>
    <p:sldId id="271" r:id="rId6"/>
    <p:sldId id="259" r:id="rId7"/>
    <p:sldId id="260" r:id="rId8"/>
    <p:sldId id="275" r:id="rId9"/>
    <p:sldId id="261" r:id="rId10"/>
    <p:sldId id="262" r:id="rId11"/>
    <p:sldId id="263" r:id="rId12"/>
    <p:sldId id="276" r:id="rId13"/>
    <p:sldId id="264" r:id="rId14"/>
    <p:sldId id="265" r:id="rId15"/>
    <p:sldId id="277" r:id="rId16"/>
    <p:sldId id="266" r:id="rId17"/>
    <p:sldId id="278" r:id="rId18"/>
    <p:sldId id="273" r:id="rId19"/>
    <p:sldId id="274" r:id="rId20"/>
  </p:sldIdLst>
  <p:sldSz cx="18288000" cy="10287000"/>
  <p:notesSz cx="6858000" cy="9144000"/>
  <p:embeddedFontLst>
    <p:embeddedFont>
      <p:font typeface="맑은 고딕" panose="020B0503020000020004" pitchFamily="34" charset="-127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va Sans" panose="020B0604020202020204" charset="0"/>
      <p:regular r:id="rId28"/>
    </p:embeddedFont>
    <p:embeddedFont>
      <p:font typeface="Canva Sans Bold" panose="020B0604020202020204" charset="0"/>
      <p:regular r:id="rId29"/>
    </p:embeddedFont>
    <p:embeddedFont>
      <p:font typeface="Cooper Hewitt" panose="020B0604020202020204" charset="0"/>
      <p:regular r:id="rId30"/>
    </p:embeddedFont>
    <p:embeddedFont>
      <p:font typeface="Cooper Hewitt Bold" panose="020B0604020202020204" charset="0"/>
      <p:regular r:id="rId31"/>
    </p:embeddedFont>
    <p:embeddedFont>
      <p:font typeface="Cooper Hewitt Heavy" panose="020B0604020202020204" charset="0"/>
      <p:regular r:id="rId32"/>
    </p:embeddedFont>
    <p:embeddedFont>
      <p:font typeface="Public Sans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의주" initials="김" lastIdx="1" clrIdx="0">
    <p:extLst>
      <p:ext uri="{19B8F6BF-5375-455C-9EA6-DF929625EA0E}">
        <p15:presenceInfo xmlns:p15="http://schemas.microsoft.com/office/powerpoint/2012/main" userId="S-1-5-21-2684274590-2635189725-1067656890-5352" providerId="AD"/>
      </p:ext>
    </p:extLst>
  </p:cmAuthor>
  <p:cmAuthor id="2" name="이재영" initials="이" lastIdx="16" clrIdx="1">
    <p:extLst>
      <p:ext uri="{19B8F6BF-5375-455C-9EA6-DF929625EA0E}">
        <p15:presenceInfo xmlns:p15="http://schemas.microsoft.com/office/powerpoint/2012/main" userId="S-1-5-21-2684274590-2635189725-1067656890-24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CA8"/>
    <a:srgbClr val="79BAC3"/>
    <a:srgbClr val="80C6A6"/>
    <a:srgbClr val="6983BD"/>
    <a:srgbClr val="719FC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77400" autoAdjust="0"/>
  </p:normalViewPr>
  <p:slideViewPr>
    <p:cSldViewPr>
      <p:cViewPr varScale="1">
        <p:scale>
          <a:sx n="42" d="100"/>
          <a:sy n="42" d="100"/>
        </p:scale>
        <p:origin x="9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07FBB-B870-4166-9A4A-0B13185E7B4E}" type="datetimeFigureOut">
              <a:rPr lang="ko-KR" altLang="en-US" smtClean="0"/>
              <a:t>2023-05-22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FC513-E048-487C-9FC1-B4C5C8C41D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91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252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trike="sngStrik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480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544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257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749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76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915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3225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536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53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25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47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95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537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68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25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62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4.png"/><Relationship Id="rId18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openxmlformats.org/officeDocument/2006/relationships/image" Target="../media/image9.sv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sv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28.png"/><Relationship Id="rId10" Type="http://schemas.openxmlformats.org/officeDocument/2006/relationships/image" Target="../media/image21.svg"/><Relationship Id="rId19" Type="http://schemas.openxmlformats.org/officeDocument/2006/relationships/image" Target="../media/image19.svg"/><Relationship Id="rId4" Type="http://schemas.openxmlformats.org/officeDocument/2006/relationships/image" Target="../media/image7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sv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M02TlSBDkw" TargetMode="External"/><Relationship Id="rId4" Type="http://schemas.openxmlformats.org/officeDocument/2006/relationships/image" Target="../media/image8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Relationship Id="rId9" Type="http://schemas.openxmlformats.org/officeDocument/2006/relationships/image" Target="../media/image9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0.jpe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481" t="7474" r="1923" b="1102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-159078" y="-159078"/>
            <a:ext cx="18701603" cy="10700603"/>
          </a:xfrm>
          <a:custGeom>
            <a:avLst/>
            <a:gdLst/>
            <a:ahLst/>
            <a:cxnLst/>
            <a:rect l="l" t="t" r="r" b="b"/>
            <a:pathLst>
              <a:path w="4925525" h="2818266">
                <a:moveTo>
                  <a:pt x="0" y="0"/>
                </a:moveTo>
                <a:lnTo>
                  <a:pt x="4925525" y="0"/>
                </a:lnTo>
                <a:lnTo>
                  <a:pt x="4925525" y="2818266"/>
                </a:lnTo>
                <a:lnTo>
                  <a:pt x="0" y="2818266"/>
                </a:lnTo>
                <a:close/>
              </a:path>
            </a:pathLst>
          </a:custGeom>
          <a:solidFill>
            <a:srgbClr val="F2F2F2">
              <a:alpha val="83922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-159078" y="-303739"/>
            <a:ext cx="3086100" cy="32307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5897933" y="2604148"/>
            <a:ext cx="6492240" cy="8022"/>
          </a:xfrm>
          <a:prstGeom prst="line">
            <a:avLst/>
          </a:prstGeom>
          <a:ln w="85725" cap="flat">
            <a:solidFill>
              <a:srgbClr val="3A4C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5897880" y="7338372"/>
            <a:ext cx="6492240" cy="0"/>
          </a:xfrm>
          <a:prstGeom prst="line">
            <a:avLst/>
          </a:prstGeom>
          <a:ln w="85725" cap="flat">
            <a:solidFill>
              <a:srgbClr val="3A4CA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8778120" y="3049552"/>
            <a:ext cx="731760" cy="73176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10036" y="3084523"/>
            <a:ext cx="467927" cy="66181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046165" y="3708143"/>
            <a:ext cx="4195668" cy="1531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hr-HR" sz="9000">
                <a:solidFill>
                  <a:srgbClr val="3A4CA8"/>
                </a:solidFill>
                <a:latin typeface="Cooper Hewitt Heavy"/>
              </a:rPr>
              <a:t>PEMNA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22876" y="5646429"/>
            <a:ext cx="4442249" cy="77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hr-HR" sz="2199">
                <a:solidFill>
                  <a:srgbClr val="000000"/>
                </a:solidFill>
                <a:latin typeface="Cooper Hewitt"/>
              </a:rPr>
              <a:t>Mreža za upravljanje javnim rashodima u Aziji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820974" y="2258424"/>
            <a:ext cx="5309657" cy="291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20974" y="2460189"/>
            <a:ext cx="6713426" cy="850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 dirty="0">
                <a:solidFill>
                  <a:srgbClr val="000000"/>
                </a:solidFill>
                <a:latin typeface="Cooper Hewitt Heavy"/>
              </a:rPr>
              <a:t>Aktivnosti PEMNA-e: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00A8FD4-257D-4D86-99AE-1ECFA13204C5}"/>
              </a:ext>
            </a:extLst>
          </p:cNvPr>
          <p:cNvGrpSpPr/>
          <p:nvPr/>
        </p:nvGrpSpPr>
        <p:grpSpPr>
          <a:xfrm>
            <a:off x="3070479" y="4123492"/>
            <a:ext cx="2836900" cy="3337473"/>
            <a:chOff x="5441892" y="3992988"/>
            <a:chExt cx="2836900" cy="3337473"/>
          </a:xfrm>
        </p:grpSpPr>
        <p:grpSp>
          <p:nvGrpSpPr>
            <p:cNvPr id="8" name="Group 8"/>
            <p:cNvGrpSpPr/>
            <p:nvPr/>
          </p:nvGrpSpPr>
          <p:grpSpPr>
            <a:xfrm>
              <a:off x="5441892" y="3992988"/>
              <a:ext cx="2836900" cy="28369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4464AC">
                  <a:alpha val="80000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05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157125" y="4839914"/>
              <a:ext cx="1406434" cy="1143047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5594344" y="7035700"/>
              <a:ext cx="2531996" cy="294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hr-HR">
                  <a:solidFill>
                    <a:srgbClr val="3A4CA8"/>
                  </a:solidFill>
                  <a:latin typeface="Cooper Hewitt"/>
                </a:rPr>
                <a:t>Aktivnosti učenja uz međusobnu podršku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492405" y="3986677"/>
            <a:ext cx="2836900" cy="28369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E87B0">
                <a:alpha val="8000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066778" y="7149745"/>
            <a:ext cx="2678121" cy="602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hr-HR">
                <a:solidFill>
                  <a:srgbClr val="3A4CA8"/>
                </a:solidFill>
                <a:latin typeface="Cooper Hewitt"/>
              </a:rPr>
              <a:t>Komunikacija, izvještavanje i monitoring i evaluacija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914330" y="3988107"/>
            <a:ext cx="2836900" cy="28369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7A9B4">
                <a:alpha val="8000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22344" y="4809031"/>
            <a:ext cx="1177018" cy="1192191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7498732" y="7161971"/>
            <a:ext cx="2824241" cy="602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hr-HR">
                <a:solidFill>
                  <a:srgbClr val="3A4CA8"/>
                </a:solidFill>
                <a:latin typeface="Cooper Hewitt"/>
              </a:rPr>
              <a:t>Program pružanja istraživačkih i</a:t>
            </a:r>
            <a:br>
              <a:rPr lang="hr-HR">
                <a:solidFill>
                  <a:srgbClr val="3A4CA8"/>
                </a:solidFill>
                <a:latin typeface="Cooper Hewitt"/>
              </a:rPr>
            </a:br>
            <a:r>
              <a:rPr lang="hr-HR">
                <a:solidFill>
                  <a:srgbClr val="3A4CA8"/>
                </a:solidFill>
                <a:latin typeface="Cooper Hewitt"/>
              </a:rPr>
              <a:t>savjetodavnih usluga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721112" y="4812866"/>
            <a:ext cx="1223331" cy="11921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440055" y="4683754"/>
            <a:ext cx="1763692" cy="231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1"/>
              </a:lnSpc>
            </a:pPr>
            <a:r>
              <a:rPr lang="hr-HR" sz="11572">
                <a:solidFill>
                  <a:srgbClr val="FFFFFF"/>
                </a:solidFill>
                <a:latin typeface="Cooper Hewitt Heavy"/>
              </a:rPr>
              <a:t>35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780362" y="4742660"/>
            <a:ext cx="5825752" cy="2961400"/>
            <a:chOff x="0" y="0"/>
            <a:chExt cx="7767670" cy="394853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948534" cy="3948534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4CA8">
                  <a:alpha val="70000"/>
                </a:srgbClr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4728" y="604363"/>
              <a:ext cx="3219077" cy="2768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97"/>
                </a:lnSpc>
              </a:pPr>
              <a:r>
                <a:rPr lang="hr-HR" sz="11069">
                  <a:solidFill>
                    <a:srgbClr val="FFFFFF"/>
                  </a:solidFill>
                  <a:latin typeface="Cooper Hewitt Heavy"/>
                </a:rPr>
                <a:t>35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4160765" y="1530024"/>
              <a:ext cx="3606905" cy="798003"/>
              <a:chOff x="0" y="0"/>
              <a:chExt cx="5210254" cy="110617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210253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5210253" h="1107440">
                    <a:moveTo>
                      <a:pt x="0" y="553720"/>
                    </a:move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876300" y="1107440"/>
                    </a:lnTo>
                    <a:lnTo>
                      <a:pt x="876300" y="0"/>
                    </a:ln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lose/>
                    <a:moveTo>
                      <a:pt x="4657803" y="0"/>
                    </a:moveTo>
                    <a:lnTo>
                      <a:pt x="922020" y="0"/>
                    </a:lnTo>
                    <a:lnTo>
                      <a:pt x="922020" y="1106170"/>
                    </a:lnTo>
                    <a:lnTo>
                      <a:pt x="4656533" y="1106170"/>
                    </a:lnTo>
                    <a:cubicBezTo>
                      <a:pt x="4962603" y="1106170"/>
                      <a:pt x="5210253" y="858520"/>
                      <a:pt x="5210253" y="552450"/>
                    </a:cubicBezTo>
                    <a:cubicBezTo>
                      <a:pt x="5210253" y="247650"/>
                      <a:pt x="4962603" y="0"/>
                      <a:pt x="4657803" y="0"/>
                    </a:cubicBezTo>
                    <a:close/>
                  </a:path>
                </a:pathLst>
              </a:custGeom>
              <a:solidFill>
                <a:srgbClr val="57A9B4">
                  <a:alpha val="70000"/>
                </a:srgbClr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4260799" y="1652554"/>
              <a:ext cx="485350" cy="505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18"/>
                </a:lnSpc>
                <a:spcBef>
                  <a:spcPct val="0"/>
                </a:spcBef>
              </a:pPr>
              <a:r>
                <a:rPr lang="hr-HR" sz="2259">
                  <a:solidFill>
                    <a:srgbClr val="FFFFFF"/>
                  </a:solidFill>
                  <a:latin typeface="Public Sans"/>
                </a:rPr>
                <a:t>19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903054" y="1771991"/>
              <a:ext cx="2449499" cy="327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57"/>
                </a:lnSpc>
                <a:spcBef>
                  <a:spcPct val="0"/>
                </a:spcBef>
              </a:pPr>
              <a:r>
                <a:rPr lang="hr-HR" sz="1490">
                  <a:solidFill>
                    <a:srgbClr val="FFFFFF"/>
                  </a:solidFill>
                  <a:latin typeface="Public Sans"/>
                </a:rPr>
                <a:t>SASTANCI COP-a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4160765" y="2756499"/>
              <a:ext cx="3606905" cy="798003"/>
              <a:chOff x="0" y="0"/>
              <a:chExt cx="5210254" cy="110617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210253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5210253" h="1107440">
                    <a:moveTo>
                      <a:pt x="0" y="553720"/>
                    </a:move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876300" y="1107440"/>
                    </a:lnTo>
                    <a:lnTo>
                      <a:pt x="876300" y="0"/>
                    </a:ln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lose/>
                    <a:moveTo>
                      <a:pt x="4657803" y="0"/>
                    </a:moveTo>
                    <a:lnTo>
                      <a:pt x="922020" y="0"/>
                    </a:lnTo>
                    <a:lnTo>
                      <a:pt x="922020" y="1106170"/>
                    </a:lnTo>
                    <a:lnTo>
                      <a:pt x="4656533" y="1106170"/>
                    </a:lnTo>
                    <a:cubicBezTo>
                      <a:pt x="4962603" y="1106170"/>
                      <a:pt x="5210253" y="858520"/>
                      <a:pt x="5210253" y="552450"/>
                    </a:cubicBezTo>
                    <a:cubicBezTo>
                      <a:pt x="5210253" y="247650"/>
                      <a:pt x="4962603" y="0"/>
                      <a:pt x="4657803" y="0"/>
                    </a:cubicBezTo>
                    <a:close/>
                  </a:path>
                </a:pathLst>
              </a:custGeom>
              <a:solidFill>
                <a:srgbClr val="60B890">
                  <a:alpha val="70000"/>
                </a:srgbClr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4260799" y="2878971"/>
              <a:ext cx="485350" cy="505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18"/>
                </a:lnSpc>
                <a:spcBef>
                  <a:spcPct val="0"/>
                </a:spcBef>
              </a:pPr>
              <a:r>
                <a:rPr lang="hr-HR" sz="2259">
                  <a:solidFill>
                    <a:srgbClr val="FFFFFF"/>
                  </a:solidFill>
                  <a:latin typeface="Public Sans"/>
                </a:rPr>
                <a:t>5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942456" y="3016286"/>
              <a:ext cx="2449499" cy="327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57"/>
                </a:lnSpc>
                <a:spcBef>
                  <a:spcPct val="0"/>
                </a:spcBef>
              </a:pPr>
              <a:r>
                <a:rPr lang="hr-HR" sz="1490">
                  <a:solidFill>
                    <a:srgbClr val="FFFFFF"/>
                  </a:solidFill>
                  <a:latin typeface="Public Sans"/>
                </a:rPr>
                <a:t>STUDIJSKI POSJETI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4160765" y="300689"/>
              <a:ext cx="3606905" cy="798003"/>
              <a:chOff x="0" y="0"/>
              <a:chExt cx="5210254" cy="110617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210253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5210253" h="1107440">
                    <a:moveTo>
                      <a:pt x="0" y="553720"/>
                    </a:move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876300" y="1107440"/>
                    </a:lnTo>
                    <a:lnTo>
                      <a:pt x="876300" y="0"/>
                    </a:ln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lose/>
                    <a:moveTo>
                      <a:pt x="4657803" y="0"/>
                    </a:moveTo>
                    <a:lnTo>
                      <a:pt x="922020" y="0"/>
                    </a:lnTo>
                    <a:lnTo>
                      <a:pt x="922020" y="1106170"/>
                    </a:lnTo>
                    <a:lnTo>
                      <a:pt x="4656533" y="1106170"/>
                    </a:lnTo>
                    <a:cubicBezTo>
                      <a:pt x="4962603" y="1106170"/>
                      <a:pt x="5210253" y="858520"/>
                      <a:pt x="5210253" y="552450"/>
                    </a:cubicBezTo>
                    <a:cubicBezTo>
                      <a:pt x="5210253" y="247650"/>
                      <a:pt x="4962603" y="0"/>
                      <a:pt x="4657803" y="0"/>
                    </a:cubicBezTo>
                    <a:close/>
                  </a:path>
                </a:pathLst>
              </a:custGeom>
              <a:solidFill>
                <a:srgbClr val="4E87B0">
                  <a:alpha val="70000"/>
                </a:srgbClr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4908590" y="320468"/>
              <a:ext cx="2449499" cy="671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57"/>
                </a:lnSpc>
                <a:spcBef>
                  <a:spcPct val="0"/>
                </a:spcBef>
              </a:pPr>
              <a:r>
                <a:rPr lang="hr-HR" sz="1490">
                  <a:solidFill>
                    <a:srgbClr val="FFFFFF"/>
                  </a:solidFill>
                  <a:latin typeface="Public Sans"/>
                </a:rPr>
                <a:t>PLENARNA SJEDNICA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262586" y="415276"/>
              <a:ext cx="485350" cy="505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18"/>
                </a:lnSpc>
                <a:spcBef>
                  <a:spcPct val="0"/>
                </a:spcBef>
              </a:pPr>
              <a:r>
                <a:rPr lang="hr-HR" sz="2259">
                  <a:solidFill>
                    <a:srgbClr val="FFFFFF"/>
                  </a:solidFill>
                  <a:latin typeface="Public Sans"/>
                </a:rPr>
                <a:t>11</a:t>
              </a: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21950" y="4885711"/>
            <a:ext cx="1157501" cy="83550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035209" y="4440842"/>
            <a:ext cx="1157501" cy="83550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350138" y="4885711"/>
            <a:ext cx="1157501" cy="83550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721950" y="5834515"/>
            <a:ext cx="1157501" cy="835505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035209" y="5349550"/>
            <a:ext cx="1157501" cy="83550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350138" y="5834515"/>
            <a:ext cx="1157501" cy="83550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350138" y="6783320"/>
            <a:ext cx="1157501" cy="83550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7"/>
          <a:srcRect t="13833" b="13690"/>
          <a:stretch>
            <a:fillRect/>
          </a:stretch>
        </p:blipFill>
        <p:spPr>
          <a:xfrm>
            <a:off x="12035209" y="7166968"/>
            <a:ext cx="1157501" cy="838911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721950" y="6783320"/>
            <a:ext cx="1157501" cy="835505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20974" y="2460189"/>
            <a:ext cx="9228026" cy="850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 dirty="0">
                <a:solidFill>
                  <a:srgbClr val="000000"/>
                </a:solidFill>
                <a:latin typeface="Cooper Hewitt Heavy"/>
              </a:rPr>
              <a:t>Aktivnosti TCOP-a u PEMNA-i</a:t>
            </a:r>
          </a:p>
        </p:txBody>
      </p:sp>
      <p:sp>
        <p:nvSpPr>
          <p:cNvPr id="39" name="AutoShape 39"/>
          <p:cNvSpPr/>
          <p:nvPr/>
        </p:nvSpPr>
        <p:spPr>
          <a:xfrm>
            <a:off x="10001262" y="4440931"/>
            <a:ext cx="17972" cy="3600119"/>
          </a:xfrm>
          <a:prstGeom prst="line">
            <a:avLst/>
          </a:prstGeom>
          <a:ln w="38100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TextBox 40"/>
          <p:cNvSpPr txBox="1"/>
          <p:nvPr/>
        </p:nvSpPr>
        <p:spPr>
          <a:xfrm>
            <a:off x="10634842" y="3460992"/>
            <a:ext cx="3958233" cy="920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hr-HR" sz="2900">
                <a:solidFill>
                  <a:srgbClr val="000000"/>
                </a:solidFill>
              </a:rPr>
              <a:t>u 10</a:t>
            </a:r>
            <a:r>
              <a:rPr lang="hr-HR" sz="2900">
                <a:solidFill>
                  <a:srgbClr val="000000"/>
                </a:solidFill>
                <a:latin typeface="Cooper Hewitt"/>
              </a:rPr>
              <a:t> </a:t>
            </a:r>
          </a:p>
          <a:p>
            <a:pPr algn="ctr">
              <a:lnSpc>
                <a:spcPts val="3700"/>
              </a:lnSpc>
            </a:pPr>
            <a:r>
              <a:rPr lang="hr-HR" sz="2900">
                <a:solidFill>
                  <a:srgbClr val="000000"/>
                </a:solidFill>
                <a:latin typeface="Cooper Hewitt"/>
              </a:rPr>
              <a:t>zemalja članica</a:t>
            </a:r>
          </a:p>
        </p:txBody>
      </p:sp>
      <p:pic>
        <p:nvPicPr>
          <p:cNvPr id="53" name="Picture 14">
            <a:extLst>
              <a:ext uri="{FF2B5EF4-FFF2-40B4-BE49-F238E27FC236}">
                <a16:creationId xmlns:a16="http://schemas.microsoft.com/office/drawing/2014/main" id="{F59EB215-5B4B-41E6-A0A0-6F344651B7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2030223" y="6255920"/>
            <a:ext cx="1157500" cy="835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20974" y="2460189"/>
            <a:ext cx="9228026" cy="850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 dirty="0">
                <a:solidFill>
                  <a:srgbClr val="000000"/>
                </a:solidFill>
                <a:latin typeface="Cooper Hewitt Heavy"/>
              </a:rPr>
              <a:t>Aktivnosti TCOP-a u PEMNA-i</a:t>
            </a: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49AA714C-C199-40DE-8722-D76F345FE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19933"/>
              </p:ext>
            </p:extLst>
          </p:nvPr>
        </p:nvGraphicFramePr>
        <p:xfrm>
          <a:off x="1820974" y="3658877"/>
          <a:ext cx="14562027" cy="516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135">
                  <a:extLst>
                    <a:ext uri="{9D8B030D-6E8A-4147-A177-3AD203B41FA5}">
                      <a16:colId xmlns:a16="http://schemas.microsoft.com/office/drawing/2014/main" val="377124528"/>
                    </a:ext>
                  </a:extLst>
                </a:gridCol>
                <a:gridCol w="3111523">
                  <a:extLst>
                    <a:ext uri="{9D8B030D-6E8A-4147-A177-3AD203B41FA5}">
                      <a16:colId xmlns:a16="http://schemas.microsoft.com/office/drawing/2014/main" val="4174010335"/>
                    </a:ext>
                  </a:extLst>
                </a:gridCol>
                <a:gridCol w="2731559">
                  <a:extLst>
                    <a:ext uri="{9D8B030D-6E8A-4147-A177-3AD203B41FA5}">
                      <a16:colId xmlns:a16="http://schemas.microsoft.com/office/drawing/2014/main" val="3282965283"/>
                    </a:ext>
                  </a:extLst>
                </a:gridCol>
                <a:gridCol w="6932810">
                  <a:extLst>
                    <a:ext uri="{9D8B030D-6E8A-4147-A177-3AD203B41FA5}">
                      <a16:colId xmlns:a16="http://schemas.microsoft.com/office/drawing/2014/main" val="329542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hr-HR" sz="2400">
                          <a:latin typeface="Cooper Hewitt Bold" panose="020B0600000101010101" charset="0"/>
                          <a:ea typeface="Cooper Hewitt Bold" panose="020B0600000101010101" charset="0"/>
                        </a:rPr>
                        <a:t>Datum</a:t>
                      </a:r>
                    </a:p>
                  </a:txBody>
                  <a:tcPr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hr-HR" sz="2400">
                          <a:latin typeface="Cooper Hewitt Bold" panose="020B0600000101010101" charset="0"/>
                          <a:ea typeface="Cooper Hewitt Bold" panose="020B0600000101010101" charset="0"/>
                        </a:rPr>
                        <a:t>Naziv</a:t>
                      </a:r>
                    </a:p>
                  </a:txBody>
                  <a:tcPr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hr-HR" sz="2400">
                          <a:latin typeface="Cooper Hewitt Bold" panose="020B0600000101010101" charset="0"/>
                          <a:ea typeface="Cooper Hewitt Bold" panose="020B0600000101010101" charset="0"/>
                        </a:rPr>
                        <a:t>Lokacija</a:t>
                      </a:r>
                    </a:p>
                  </a:txBody>
                  <a:tcPr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hr-HR" sz="2400">
                          <a:latin typeface="Cooper Hewitt Bold" panose="020B0600000101010101" charset="0"/>
                          <a:ea typeface="Cooper Hewitt Bold" panose="020B0600000101010101" charset="0"/>
                        </a:rPr>
                        <a:t>Tema</a:t>
                      </a:r>
                    </a:p>
                  </a:txBody>
                  <a:tcPr>
                    <a:solidFill>
                      <a:srgbClr val="3A4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40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6. -7. 3. 2019.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Sastanak TCOP-a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Seul, Južna Koreja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Digitalna transformacija državnih riznica u istočnoj Aziji</a:t>
                      </a:r>
                      <a:b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</a:br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- Trendovi i prilike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452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22. -24. 5. 2019.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Plenarna sjednica 2019.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Quang Ninh, Vijetnam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Restrukturiranje proračuna i upravljanje javnim dugom s ciljem nacionalne financijske razboritosti i održivosti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3160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1. - 3. 10. 2019.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Sastanak TCOP-a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Moskva, Rusija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Razmjena znanja između riznice Rusije i PEMNA-e</a:t>
                      </a:r>
                      <a:b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</a:br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o upravljanju javnim financijama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1658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3. 6. 2020.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Sastanak TCOP-a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1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Webinar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Utjecaj COVID-19 na temeljne funkcije riznice i odgovori vlada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515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17. - 18. 12. 2020.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Plenarna sjednica 2020.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1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Webinar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Poboljšanje učinkovitosti i održivosti javnih financija u odnosu na COVID-19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995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28. 4. 2021.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Sastanak TCOP-a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1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Webinar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Upravljanje gotovinskim sredstvima s fokusom na utjecaj COVID-19 na novčane tokove i obveze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476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8. - 9. 9. 2021.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Plenarna sjednica 2021.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1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Webinar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Održivi i otporni kapitalni rashodi za oporavak nakon COVID-a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911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30. 11. 2021.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Sastanak TCOP-a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1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Webinar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Upravljanje dugotrajnom imovinom, procjena vrijednosti i registri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276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16. 2. 2022.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Sastanak TCOP-a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1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Webinar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Upravljanje javnom imovinom Koreje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904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27. - 29. 9. 2022.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Plenarna sjednica 2022.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Seul, Južna Koreja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Fiskalna stabilnost i održivost za eru nakon COVID-19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499123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18. - 19. 1. 2023.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Sastanak TCOP-a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Bangkok, Tajland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Povećanje efikasnosti i odgovornosti riznice </a:t>
                      </a:r>
                      <a:b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</a:br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radi boljeg pružanja usluga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781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73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20974" y="2460189"/>
            <a:ext cx="9415016" cy="850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 dirty="0">
                <a:solidFill>
                  <a:srgbClr val="000000"/>
                </a:solidFill>
                <a:latin typeface="Cooper Hewitt Heavy"/>
              </a:rPr>
              <a:t>Aktivnosti TCOP-a u PEMNA-i</a:t>
            </a:r>
          </a:p>
        </p:txBody>
      </p:sp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9B670C63-9CCC-4E9C-B2CD-08D3E891D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552836"/>
              </p:ext>
            </p:extLst>
          </p:nvPr>
        </p:nvGraphicFramePr>
        <p:xfrm>
          <a:off x="5113866" y="4413602"/>
          <a:ext cx="10147302" cy="351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1514">
                  <a:extLst>
                    <a:ext uri="{9D8B030D-6E8A-4147-A177-3AD203B41FA5}">
                      <a16:colId xmlns:a16="http://schemas.microsoft.com/office/drawing/2014/main" val="1250352410"/>
                    </a:ext>
                  </a:extLst>
                </a:gridCol>
                <a:gridCol w="3335788">
                  <a:extLst>
                    <a:ext uri="{9D8B030D-6E8A-4147-A177-3AD203B41FA5}">
                      <a16:colId xmlns:a16="http://schemas.microsoft.com/office/drawing/2014/main" val="3410592336"/>
                    </a:ext>
                  </a:extLst>
                </a:gridCol>
              </a:tblGrid>
              <a:tr h="586200">
                <a:tc>
                  <a:txBody>
                    <a:bodyPr/>
                    <a:lstStyle/>
                    <a:p>
                      <a:pPr algn="ctr" latinLnBrk="1"/>
                      <a:r>
                        <a:rPr lang="hr-HR" sz="2400">
                          <a:latin typeface="Cooper Hewitt Bold" panose="020B0600000101010101" charset="0"/>
                          <a:ea typeface="Cooper Hewitt Bold" panose="020B0600000101010101" charset="0"/>
                        </a:rPr>
                        <a:t>TEME</a:t>
                      </a:r>
                    </a:p>
                  </a:txBody>
                  <a:tcPr anchor="ctr"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hr-HR" sz="2400">
                          <a:latin typeface="Cooper Hewitt Bold" panose="020B0600000101010101" charset="0"/>
                          <a:ea typeface="Cooper Hewitt Bold" panose="020B0600000101010101" charset="0"/>
                        </a:rPr>
                        <a:t>ZEMLJE</a:t>
                      </a:r>
                    </a:p>
                  </a:txBody>
                  <a:tcPr anchor="ctr">
                    <a:solidFill>
                      <a:srgbClr val="3A4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917295"/>
                  </a:ext>
                </a:extLst>
              </a:tr>
              <a:tr h="586200">
                <a:tc>
                  <a:txBody>
                    <a:bodyPr/>
                    <a:lstStyle/>
                    <a:p>
                      <a:pPr algn="ctr" latinLnBrk="1"/>
                      <a:r>
                        <a:rPr lang="hr-HR">
                          <a:latin typeface="Cooper Hewitt" panose="020B0600000101010101" charset="0"/>
                          <a:ea typeface="Cooper Hewitt" panose="020B0600000101010101" charset="0"/>
                        </a:rPr>
                        <a:t>Upravljanje javnom imovinom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hr-HR">
                          <a:latin typeface="Cooper Hewitt" panose="020B0600000101010101" charset="0"/>
                          <a:ea typeface="Cooper Hewitt" panose="020B0600000101010101" charset="0"/>
                        </a:rPr>
                        <a:t>Koreja, Malezija, Filipini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3287"/>
                  </a:ext>
                </a:extLst>
              </a:tr>
              <a:tr h="586200">
                <a:tc>
                  <a:txBody>
                    <a:bodyPr/>
                    <a:lstStyle/>
                    <a:p>
                      <a:pPr algn="ctr" latinLnBrk="1"/>
                      <a:r>
                        <a:rPr lang="hr-HR">
                          <a:latin typeface="Cooper Hewitt" panose="020B0600000101010101" charset="0"/>
                          <a:ea typeface="Cooper Hewitt" panose="020B0600000101010101" charset="0"/>
                        </a:rPr>
                        <a:t>Upravljanje novčanim sredstvima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hr-HR">
                          <a:latin typeface="Cooper Hewitt" panose="020B0600000101010101" charset="0"/>
                          <a:ea typeface="Cooper Hewitt" panose="020B0600000101010101" charset="0"/>
                        </a:rPr>
                        <a:t>Indonezija, Koreja, Filipini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4506064"/>
                  </a:ext>
                </a:extLst>
              </a:tr>
              <a:tr h="586200">
                <a:tc>
                  <a:txBody>
                    <a:bodyPr/>
                    <a:lstStyle/>
                    <a:p>
                      <a:pPr algn="ctr" latinLnBrk="1"/>
                      <a:r>
                        <a:rPr lang="hr-HR">
                          <a:latin typeface="Cooper Hewitt" panose="020B0600000101010101" charset="0"/>
                          <a:ea typeface="Cooper Hewitt" panose="020B0600000101010101" charset="0"/>
                        </a:rPr>
                        <a:t>Modernizacija riznice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hr-HR">
                          <a:latin typeface="Cooper Hewitt" panose="020B0600000101010101" charset="0"/>
                          <a:ea typeface="Cooper Hewitt" panose="020B0600000101010101" charset="0"/>
                        </a:rPr>
                        <a:t>Mongolija, Filipini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793746"/>
                  </a:ext>
                </a:extLst>
              </a:tr>
              <a:tr h="586200">
                <a:tc>
                  <a:txBody>
                    <a:bodyPr/>
                    <a:lstStyle/>
                    <a:p>
                      <a:pPr algn="ctr" latinLnBrk="1"/>
                      <a:r>
                        <a:rPr lang="hr-HR" dirty="0">
                          <a:latin typeface="Cooper Hewitt" panose="020B0600000101010101" charset="0"/>
                          <a:ea typeface="Cooper Hewitt" panose="020B0600000101010101" charset="0"/>
                        </a:rPr>
                        <a:t>Prelazak s gotovinskog računovodstva obračunsko računovodstvo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hr-HR">
                          <a:latin typeface="Cooper Hewitt" panose="020B0600000101010101" charset="0"/>
                          <a:ea typeface="Cooper Hewitt" panose="020B0600000101010101" charset="0"/>
                        </a:rPr>
                        <a:t>Indonezija, Koreja, Malezija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5577256"/>
                  </a:ext>
                </a:extLst>
              </a:tr>
              <a:tr h="586200">
                <a:tc>
                  <a:txBody>
                    <a:bodyPr/>
                    <a:lstStyle/>
                    <a:p>
                      <a:pPr algn="ctr" latinLnBrk="1"/>
                      <a:r>
                        <a:rPr lang="hr-HR">
                          <a:latin typeface="Cooper Hewitt" panose="020B0600000101010101" charset="0"/>
                          <a:ea typeface="Cooper Hewitt" panose="020B0600000101010101" charset="0"/>
                        </a:rPr>
                        <a:t>Integrirani informacijski sustav financijskog upravljanja (IISFU)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hr-HR" dirty="0">
                          <a:latin typeface="Cooper Hewitt" panose="020B0600000101010101" charset="0"/>
                          <a:ea typeface="Cooper Hewitt" panose="020B0600000101010101" charset="0"/>
                        </a:rPr>
                        <a:t>Indonezija, Koreja, Vijetnam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529782"/>
                  </a:ext>
                </a:extLst>
              </a:tr>
            </a:tbl>
          </a:graphicData>
        </a:graphic>
      </p:graphicFrame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74978" y="3457113"/>
            <a:ext cx="3038888" cy="49614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36059" y="3816387"/>
            <a:ext cx="13615882" cy="4565491"/>
            <a:chOff x="0" y="0"/>
            <a:chExt cx="3810454" cy="12024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10454" cy="1202434"/>
            </a:xfrm>
            <a:custGeom>
              <a:avLst/>
              <a:gdLst/>
              <a:ahLst/>
              <a:cxnLst/>
              <a:rect l="l" t="t" r="r" b="b"/>
              <a:pathLst>
                <a:path w="3810454" h="1202434">
                  <a:moveTo>
                    <a:pt x="0" y="0"/>
                  </a:moveTo>
                  <a:lnTo>
                    <a:pt x="3810454" y="0"/>
                  </a:lnTo>
                  <a:lnTo>
                    <a:pt x="3810454" y="1202434"/>
                  </a:lnTo>
                  <a:lnTo>
                    <a:pt x="0" y="1202434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97372" y="5076340"/>
            <a:ext cx="1357113" cy="1915345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7441368" y="4836296"/>
            <a:ext cx="14287" cy="2862016"/>
          </a:xfrm>
          <a:prstGeom prst="line">
            <a:avLst/>
          </a:prstGeom>
          <a:ln w="2857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20627" y="5076340"/>
            <a:ext cx="1357113" cy="191534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2169475" y="4962707"/>
            <a:ext cx="1972897" cy="2210859"/>
            <a:chOff x="0" y="0"/>
            <a:chExt cx="2630529" cy="294781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1836440" cy="2507993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94089" y="439819"/>
              <a:ext cx="1836440" cy="2507993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831371" y="4116918"/>
            <a:ext cx="383565" cy="37101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20974" y="2460189"/>
            <a:ext cx="13342826" cy="850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 dirty="0">
                <a:solidFill>
                  <a:srgbClr val="000000"/>
                </a:solidFill>
                <a:latin typeface="Cooper Hewitt Heavy"/>
              </a:rPr>
              <a:t>Faza 2. aktivnosti TCOP-a i PEMNA-e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08882" y="4072280"/>
            <a:ext cx="3771440" cy="48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hr-HR" sz="2399">
                <a:solidFill>
                  <a:srgbClr val="3A4CA8"/>
                </a:solidFill>
                <a:latin typeface="Cooper Hewitt Bold"/>
              </a:rPr>
              <a:t>Program usluga savjetovanja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16060" y="4618771"/>
            <a:ext cx="2366248" cy="32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hr-HR" sz="1699">
                <a:solidFill>
                  <a:srgbClr val="3A4CA8"/>
                </a:solidFill>
                <a:latin typeface="Cooper Hewitt"/>
              </a:rPr>
              <a:t>Dubinsko istraživanje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59457" y="4505202"/>
            <a:ext cx="1592932" cy="32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hr-HR" sz="1699">
                <a:solidFill>
                  <a:srgbClr val="3A4CA8"/>
                </a:solidFill>
                <a:latin typeface="Cooper Hewitt"/>
              </a:rPr>
              <a:t>Sažetak o javnoj politici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44954" y="4072284"/>
            <a:ext cx="2731808" cy="48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hr-HR" sz="2399">
                <a:solidFill>
                  <a:srgbClr val="3A4CA8"/>
                </a:solidFill>
                <a:latin typeface="Cooper Hewitt Bold"/>
              </a:rPr>
              <a:t>Istraživačke aktivnosti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25679" y="7248859"/>
            <a:ext cx="2700498" cy="598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hr-HR" sz="1699">
                <a:solidFill>
                  <a:srgbClr val="3A4CA8"/>
                </a:solidFill>
                <a:latin typeface="Cooper Hewitt"/>
              </a:rPr>
              <a:t>Uvođenje trezorskih zapisa</a:t>
            </a:r>
          </a:p>
          <a:p>
            <a:pPr algn="ctr">
              <a:lnSpc>
                <a:spcPts val="2379"/>
              </a:lnSpc>
            </a:pPr>
            <a:r>
              <a:rPr lang="hr-HR" sz="1699">
                <a:solidFill>
                  <a:srgbClr val="3A4CA8"/>
                </a:solidFill>
                <a:latin typeface="Cooper Hewitt"/>
              </a:rPr>
              <a:t> u Istočnom Timoru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816060" y="7248859"/>
            <a:ext cx="2366248" cy="623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hr-HR" sz="1699">
                <a:solidFill>
                  <a:srgbClr val="3A4CA8"/>
                </a:solidFill>
                <a:latin typeface="Cooper Hewitt"/>
              </a:rPr>
              <a:t>Upravljanje gotovinskim sredstvima i optimizacija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99370" y="7248859"/>
            <a:ext cx="4308673" cy="1509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hr-HR" sz="1699">
                <a:solidFill>
                  <a:srgbClr val="3A4CA8"/>
                </a:solidFill>
                <a:latin typeface="Cooper Hewitt"/>
              </a:rPr>
              <a:t>Prijelaz s gotovinskog na obračunsko računovodstvo (2021.); Upravljanje, procjena i generiranje prihoda korejske državne imovine (2022.)</a:t>
            </a:r>
          </a:p>
          <a:p>
            <a:pPr algn="ctr">
              <a:lnSpc>
                <a:spcPts val="2379"/>
              </a:lnSpc>
            </a:pPr>
            <a:endParaRPr lang="en-US" sz="1699" spc="-84" dirty="0">
              <a:solidFill>
                <a:srgbClr val="3A4CA8"/>
              </a:solidFill>
              <a:latin typeface="Cooper Hewitt"/>
            </a:endParaRPr>
          </a:p>
          <a:p>
            <a:pPr algn="ctr">
              <a:lnSpc>
                <a:spcPts val="2379"/>
              </a:lnSpc>
            </a:pPr>
            <a:endParaRPr lang="en-US" sz="1699" spc="-84" dirty="0">
              <a:solidFill>
                <a:srgbClr val="3A4CA8"/>
              </a:solidFill>
              <a:latin typeface="Cooper Hewitt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583201" y="4076581"/>
            <a:ext cx="471505" cy="4775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739378"/>
            <a:ext cx="16230600" cy="8518921"/>
            <a:chOff x="0" y="-76200"/>
            <a:chExt cx="4274726" cy="2243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309918" y="3827394"/>
            <a:ext cx="1278969" cy="337542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20974" y="2460189"/>
            <a:ext cx="9628097" cy="85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>
                <a:solidFill>
                  <a:srgbClr val="000000"/>
                </a:solidFill>
                <a:latin typeface="Cooper Hewitt Heavy"/>
              </a:rPr>
              <a:t>Komunikacija PEMNA-e</a:t>
            </a: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6FD6F86D-B3A0-438F-9ADA-6ACD964D2A0B}"/>
              </a:ext>
            </a:extLst>
          </p:cNvPr>
          <p:cNvSpPr txBox="1"/>
          <p:nvPr/>
        </p:nvSpPr>
        <p:spPr>
          <a:xfrm>
            <a:off x="2336059" y="3527065"/>
            <a:ext cx="1338409" cy="337542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5"/>
              </a:lnSpc>
            </a:pPr>
            <a:endParaRPr/>
          </a:p>
        </p:txBody>
      </p:sp>
      <p:sp>
        <p:nvSpPr>
          <p:cNvPr id="32" name="눈물 방울 31">
            <a:extLst>
              <a:ext uri="{FF2B5EF4-FFF2-40B4-BE49-F238E27FC236}">
                <a16:creationId xmlns:a16="http://schemas.microsoft.com/office/drawing/2014/main" id="{95469DA9-00F1-4E8D-A779-2886361B11E8}"/>
              </a:ext>
            </a:extLst>
          </p:cNvPr>
          <p:cNvSpPr/>
          <p:nvPr/>
        </p:nvSpPr>
        <p:spPr>
          <a:xfrm rot="10800000">
            <a:off x="13433810" y="3457112"/>
            <a:ext cx="2736079" cy="2736079"/>
          </a:xfrm>
          <a:prstGeom prst="teardrop">
            <a:avLst/>
          </a:prstGeom>
          <a:solidFill>
            <a:srgbClr val="719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눈물 방울 32">
            <a:extLst>
              <a:ext uri="{FF2B5EF4-FFF2-40B4-BE49-F238E27FC236}">
                <a16:creationId xmlns:a16="http://schemas.microsoft.com/office/drawing/2014/main" id="{F5285D12-8D43-4E26-B69B-EC3ED0D9A92E}"/>
              </a:ext>
            </a:extLst>
          </p:cNvPr>
          <p:cNvSpPr/>
          <p:nvPr/>
        </p:nvSpPr>
        <p:spPr>
          <a:xfrm rot="5400000">
            <a:off x="10766810" y="3457112"/>
            <a:ext cx="2736079" cy="2736079"/>
          </a:xfrm>
          <a:prstGeom prst="teardrop">
            <a:avLst/>
          </a:prstGeom>
          <a:solidFill>
            <a:srgbClr val="69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눈물 방울 33">
            <a:extLst>
              <a:ext uri="{FF2B5EF4-FFF2-40B4-BE49-F238E27FC236}">
                <a16:creationId xmlns:a16="http://schemas.microsoft.com/office/drawing/2014/main" id="{089FF161-79E1-4E8E-B81D-55B3C5DB4A8A}"/>
              </a:ext>
            </a:extLst>
          </p:cNvPr>
          <p:cNvSpPr/>
          <p:nvPr/>
        </p:nvSpPr>
        <p:spPr>
          <a:xfrm rot="16200000">
            <a:off x="13433810" y="6119187"/>
            <a:ext cx="2736079" cy="2736079"/>
          </a:xfrm>
          <a:prstGeom prst="teardrop">
            <a:avLst/>
          </a:prstGeom>
          <a:solidFill>
            <a:srgbClr val="80C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눈물 방울 34">
            <a:extLst>
              <a:ext uri="{FF2B5EF4-FFF2-40B4-BE49-F238E27FC236}">
                <a16:creationId xmlns:a16="http://schemas.microsoft.com/office/drawing/2014/main" id="{B22157D3-F543-4CDC-9F1C-D69ECFEE4980}"/>
              </a:ext>
            </a:extLst>
          </p:cNvPr>
          <p:cNvSpPr/>
          <p:nvPr/>
        </p:nvSpPr>
        <p:spPr>
          <a:xfrm>
            <a:off x="10766810" y="6119186"/>
            <a:ext cx="2736079" cy="2736079"/>
          </a:xfrm>
          <a:prstGeom prst="teardrop">
            <a:avLst/>
          </a:prstGeom>
          <a:solidFill>
            <a:srgbClr val="79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0" name="Group 8">
            <a:extLst>
              <a:ext uri="{FF2B5EF4-FFF2-40B4-BE49-F238E27FC236}">
                <a16:creationId xmlns:a16="http://schemas.microsoft.com/office/drawing/2014/main" id="{524FD0EC-5ED0-4868-9681-ECAD084225DE}"/>
              </a:ext>
            </a:extLst>
          </p:cNvPr>
          <p:cNvGrpSpPr/>
          <p:nvPr/>
        </p:nvGrpSpPr>
        <p:grpSpPr>
          <a:xfrm>
            <a:off x="2336059" y="3457112"/>
            <a:ext cx="7341341" cy="5420188"/>
            <a:chOff x="0" y="-85361"/>
            <a:chExt cx="3810454" cy="1287795"/>
          </a:xfrm>
        </p:grpSpPr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6B491787-71FC-4202-8384-8707D838A860}"/>
                </a:ext>
              </a:extLst>
            </p:cNvPr>
            <p:cNvSpPr/>
            <p:nvPr/>
          </p:nvSpPr>
          <p:spPr>
            <a:xfrm>
              <a:off x="0" y="-85361"/>
              <a:ext cx="3810454" cy="1287795"/>
            </a:xfrm>
            <a:custGeom>
              <a:avLst/>
              <a:gdLst/>
              <a:ahLst/>
              <a:cxnLst/>
              <a:rect l="l" t="t" r="r" b="b"/>
              <a:pathLst>
                <a:path w="3810454" h="1202434">
                  <a:moveTo>
                    <a:pt x="0" y="0"/>
                  </a:moveTo>
                  <a:lnTo>
                    <a:pt x="3810454" y="0"/>
                  </a:lnTo>
                  <a:lnTo>
                    <a:pt x="3810454" y="1202434"/>
                  </a:lnTo>
                  <a:lnTo>
                    <a:pt x="0" y="1202434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62" name="TextBox 10">
              <a:extLst>
                <a:ext uri="{FF2B5EF4-FFF2-40B4-BE49-F238E27FC236}">
                  <a16:creationId xmlns:a16="http://schemas.microsoft.com/office/drawing/2014/main" id="{AE43AD09-812A-405C-8F43-F0E1B3FB1364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pic>
        <p:nvPicPr>
          <p:cNvPr id="31" name="그림 30">
            <a:extLst>
              <a:ext uri="{FF2B5EF4-FFF2-40B4-BE49-F238E27FC236}">
                <a16:creationId xmlns:a16="http://schemas.microsoft.com/office/drawing/2014/main" id="{F5DDFB80-37E1-420A-8CE6-80A980F45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322" y="4531543"/>
            <a:ext cx="6932814" cy="4136088"/>
          </a:xfrm>
          <a:prstGeom prst="rect">
            <a:avLst/>
          </a:prstGeom>
        </p:spPr>
      </p:pic>
      <p:sp>
        <p:nvSpPr>
          <p:cNvPr id="63" name="TextBox 24">
            <a:extLst>
              <a:ext uri="{FF2B5EF4-FFF2-40B4-BE49-F238E27FC236}">
                <a16:creationId xmlns:a16="http://schemas.microsoft.com/office/drawing/2014/main" id="{CE56ADB8-73B8-47FB-92FA-0D054FC36B2C}"/>
              </a:ext>
            </a:extLst>
          </p:cNvPr>
          <p:cNvSpPr txBox="1"/>
          <p:nvPr/>
        </p:nvSpPr>
        <p:spPr>
          <a:xfrm>
            <a:off x="10937931" y="3781029"/>
            <a:ext cx="2179582" cy="291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hr-HR" sz="1699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Hewitt"/>
              </a:rPr>
              <a:t>godišnje izvješće IAS-a</a:t>
            </a:r>
          </a:p>
        </p:txBody>
      </p:sp>
      <p:sp>
        <p:nvSpPr>
          <p:cNvPr id="64" name="TextBox 24">
            <a:extLst>
              <a:ext uri="{FF2B5EF4-FFF2-40B4-BE49-F238E27FC236}">
                <a16:creationId xmlns:a16="http://schemas.microsoft.com/office/drawing/2014/main" id="{6788B016-1988-4E8C-8A94-7E0626640B2A}"/>
              </a:ext>
            </a:extLst>
          </p:cNvPr>
          <p:cNvSpPr txBox="1"/>
          <p:nvPr/>
        </p:nvSpPr>
        <p:spPr>
          <a:xfrm>
            <a:off x="13683061" y="3757441"/>
            <a:ext cx="2179582" cy="291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hr-HR" sz="1699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Hewitt"/>
              </a:rPr>
              <a:t>Pitanja i diskusija</a:t>
            </a:r>
          </a:p>
        </p:txBody>
      </p:sp>
      <p:sp>
        <p:nvSpPr>
          <p:cNvPr id="65" name="TextBox 24">
            <a:extLst>
              <a:ext uri="{FF2B5EF4-FFF2-40B4-BE49-F238E27FC236}">
                <a16:creationId xmlns:a16="http://schemas.microsoft.com/office/drawing/2014/main" id="{3451B1F0-03B9-4684-B238-282158098849}"/>
              </a:ext>
            </a:extLst>
          </p:cNvPr>
          <p:cNvSpPr txBox="1"/>
          <p:nvPr/>
        </p:nvSpPr>
        <p:spPr>
          <a:xfrm>
            <a:off x="11023513" y="6521347"/>
            <a:ext cx="2450948" cy="291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hr-HR" sz="1699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Hewitt"/>
              </a:rPr>
              <a:t>Pregled PEMNA-e</a:t>
            </a:r>
          </a:p>
        </p:txBody>
      </p:sp>
      <p:sp>
        <p:nvSpPr>
          <p:cNvPr id="66" name="TextBox 24">
            <a:extLst>
              <a:ext uri="{FF2B5EF4-FFF2-40B4-BE49-F238E27FC236}">
                <a16:creationId xmlns:a16="http://schemas.microsoft.com/office/drawing/2014/main" id="{C4B54DE5-6FFD-40D3-98B8-8E0485D86889}"/>
              </a:ext>
            </a:extLst>
          </p:cNvPr>
          <p:cNvSpPr txBox="1"/>
          <p:nvPr/>
        </p:nvSpPr>
        <p:spPr>
          <a:xfrm>
            <a:off x="13465599" y="6534977"/>
            <a:ext cx="2450948" cy="291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hr-HR" sz="1699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Hewitt"/>
              </a:rPr>
              <a:t>e-bilten</a:t>
            </a: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00A8405D-6D05-4F63-A3F3-932A639799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950" y="6963935"/>
            <a:ext cx="977768" cy="1382914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AA57B653-20BA-4D3F-8E50-939979AAC8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147" y="6963935"/>
            <a:ext cx="977768" cy="1382914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E14A0C14-D311-41AE-B1F7-1C2498EA52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132" y="4246489"/>
            <a:ext cx="941637" cy="1338117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4962FD15-9B90-498F-8ED8-E118E09914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116" y="4251276"/>
            <a:ext cx="944119" cy="1335322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0BFBAB9C-D322-454D-8CFF-71AACB2175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146" y="4243286"/>
            <a:ext cx="977769" cy="1335321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BCC43433-4BE0-41A1-8AD6-2A2559BDCB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942" y="6978714"/>
            <a:ext cx="953234" cy="1349916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0EE4FA3F-33FE-4DB1-957B-4EED600F54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773" y="6978714"/>
            <a:ext cx="953234" cy="1349916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3C5B8562-F349-4B7F-9015-F748E94134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963" y="6972762"/>
            <a:ext cx="953234" cy="1349916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FFF1F459-D4CF-482E-84A9-6EB99CEB34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910" y="3558082"/>
            <a:ext cx="872491" cy="87249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8C44CDA8-F85A-4722-A322-D55219CACC3C}"/>
              </a:ext>
            </a:extLst>
          </p:cNvPr>
          <p:cNvSpPr txBox="1"/>
          <p:nvPr/>
        </p:nvSpPr>
        <p:spPr>
          <a:xfrm>
            <a:off x="2565219" y="3802312"/>
            <a:ext cx="5697393" cy="397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hr-HR" b="1">
                <a:solidFill>
                  <a:srgbClr val="3A4CA8"/>
                </a:solidFill>
              </a:rPr>
              <a:t>Web stranica PEMNA-e</a:t>
            </a:r>
            <a:r>
              <a:rPr lang="hr-HR">
                <a:solidFill>
                  <a:srgbClr val="3A4CA8"/>
                </a:solidFill>
              </a:rPr>
              <a:t> (www.pemna.org)</a:t>
            </a:r>
          </a:p>
        </p:txBody>
      </p:sp>
    </p:spTree>
    <p:extLst>
      <p:ext uri="{BB962C8B-B14F-4D97-AF65-F5344CB8AC3E}">
        <p14:creationId xmlns:p14="http://schemas.microsoft.com/office/powerpoint/2010/main" val="3235723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20974" y="2460189"/>
            <a:ext cx="10225033" cy="9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>
                <a:solidFill>
                  <a:srgbClr val="000000"/>
                </a:solidFill>
                <a:latin typeface="Cooper Hewitt Heavy"/>
              </a:rPr>
              <a:t>Razmjene TCOP-a i PEMNA-e</a:t>
            </a:r>
          </a:p>
        </p:txBody>
      </p:sp>
      <p:sp>
        <p:nvSpPr>
          <p:cNvPr id="10" name="AutoShape 10"/>
          <p:cNvSpPr/>
          <p:nvPr/>
        </p:nvSpPr>
        <p:spPr>
          <a:xfrm>
            <a:off x="2158011" y="6029322"/>
            <a:ext cx="13971979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26"/>
          <p:cNvSpPr txBox="1"/>
          <p:nvPr/>
        </p:nvSpPr>
        <p:spPr>
          <a:xfrm>
            <a:off x="2232962" y="5569214"/>
            <a:ext cx="811927" cy="412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hr-HR" sz="2400" dirty="0">
                <a:solidFill>
                  <a:srgbClr val="3A4CA8"/>
                </a:solidFill>
                <a:latin typeface="Cooper Hewitt Bold"/>
              </a:rPr>
              <a:t>2019.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317940" y="5572621"/>
            <a:ext cx="904309" cy="412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hr-HR" sz="2400" dirty="0">
                <a:solidFill>
                  <a:srgbClr val="3A4CA8"/>
                </a:solidFill>
                <a:latin typeface="Cooper Hewitt Bold"/>
              </a:rPr>
              <a:t>2020.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298641" y="5558539"/>
            <a:ext cx="847799" cy="412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hr-HR" sz="2400" dirty="0">
                <a:solidFill>
                  <a:srgbClr val="3A4CA8"/>
                </a:solidFill>
                <a:latin typeface="Cooper Hewitt Bold"/>
              </a:rPr>
              <a:t>2023.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145589B8-AA34-4733-8219-6A41B066A4D1}"/>
              </a:ext>
            </a:extLst>
          </p:cNvPr>
          <p:cNvGrpSpPr/>
          <p:nvPr/>
        </p:nvGrpSpPr>
        <p:grpSpPr>
          <a:xfrm>
            <a:off x="3632212" y="4246962"/>
            <a:ext cx="2167982" cy="1782800"/>
            <a:chOff x="3053688" y="4360292"/>
            <a:chExt cx="2167982" cy="1782800"/>
          </a:xfrm>
        </p:grpSpPr>
        <p:sp>
          <p:nvSpPr>
            <p:cNvPr id="12" name="TextBox 12"/>
            <p:cNvSpPr txBox="1"/>
            <p:nvPr/>
          </p:nvSpPr>
          <p:spPr>
            <a:xfrm>
              <a:off x="3623721" y="4360292"/>
              <a:ext cx="1046965" cy="216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hr-HR" sz="1299" dirty="0">
                  <a:solidFill>
                    <a:srgbClr val="3A4CA8"/>
                  </a:solidFill>
                  <a:latin typeface="Canva Sans Bold"/>
                </a:rPr>
                <a:t>3.12.2019.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053688" y="4637071"/>
              <a:ext cx="2167982" cy="826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hr-HR" sz="1200">
                  <a:solidFill>
                    <a:srgbClr val="000000"/>
                  </a:solidFill>
                  <a:latin typeface="Canva Sans Bold"/>
                </a:rPr>
                <a:t>Videokonferencija TCOP-a PEMPAL-a</a:t>
              </a:r>
            </a:p>
            <a:p>
              <a:pPr algn="ctr">
                <a:lnSpc>
                  <a:spcPts val="1679"/>
                </a:lnSpc>
              </a:pPr>
              <a:r>
                <a:rPr lang="hr-HR" sz="1200">
                  <a:solidFill>
                    <a:srgbClr val="000000"/>
                  </a:solidFill>
                  <a:latin typeface="Canva Sans"/>
                </a:rPr>
                <a:t>Turski pristup postavljanju i upravljanju zaštitnim slojevima likvidnosti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4147204" y="5682364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B84ACA8D-1DDF-438A-8977-CC2E180CB04F}"/>
              </a:ext>
            </a:extLst>
          </p:cNvPr>
          <p:cNvGrpSpPr/>
          <p:nvPr/>
        </p:nvGrpSpPr>
        <p:grpSpPr>
          <a:xfrm>
            <a:off x="7094308" y="3852122"/>
            <a:ext cx="2167982" cy="2177640"/>
            <a:chOff x="7060650" y="3965452"/>
            <a:chExt cx="2167982" cy="2177640"/>
          </a:xfrm>
        </p:grpSpPr>
        <p:sp>
          <p:nvSpPr>
            <p:cNvPr id="17" name="AutoShape 17"/>
            <p:cNvSpPr/>
            <p:nvPr/>
          </p:nvSpPr>
          <p:spPr>
            <a:xfrm>
              <a:off x="8144641" y="5682364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46833" y="3965452"/>
              <a:ext cx="928100" cy="216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hr-HR" sz="1299" dirty="0">
                  <a:solidFill>
                    <a:srgbClr val="3A4CA8"/>
                  </a:solidFill>
                  <a:latin typeface="Canva Sans Bold"/>
                </a:rPr>
                <a:t>26.4.2020.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060650" y="4218187"/>
              <a:ext cx="2167982" cy="1245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hr-HR" sz="1200">
                  <a:solidFill>
                    <a:srgbClr val="000000"/>
                  </a:solidFill>
                  <a:latin typeface="Canva Sans Bold"/>
                </a:rPr>
                <a:t>Videokonferencija TCOP-a PEMPAL-a</a:t>
              </a:r>
            </a:p>
            <a:p>
              <a:pPr algn="ctr">
                <a:lnSpc>
                  <a:spcPts val="1679"/>
                </a:lnSpc>
              </a:pPr>
              <a:r>
                <a:rPr lang="hr-HR" sz="1200">
                  <a:solidFill>
                    <a:srgbClr val="000000"/>
                  </a:solidFill>
                  <a:latin typeface="Canva Sans"/>
                </a:rPr>
                <a:t>Federalna riznica Švicarske Pregled organizacije i pristupa upravljanju gotovinskim sredstvima i planiranju likvidnosti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AA3BC2F3-137A-4701-AA9C-FD7924699CAF}"/>
              </a:ext>
            </a:extLst>
          </p:cNvPr>
          <p:cNvGrpSpPr/>
          <p:nvPr/>
        </p:nvGrpSpPr>
        <p:grpSpPr>
          <a:xfrm>
            <a:off x="5363260" y="6020238"/>
            <a:ext cx="2167982" cy="2573627"/>
            <a:chOff x="5061931" y="6133568"/>
            <a:chExt cx="2167982" cy="2573627"/>
          </a:xfrm>
        </p:grpSpPr>
        <p:sp>
          <p:nvSpPr>
            <p:cNvPr id="14" name="AutoShape 14"/>
            <p:cNvSpPr/>
            <p:nvPr/>
          </p:nvSpPr>
          <p:spPr>
            <a:xfrm flipV="1">
              <a:off x="6145922" y="6133568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5759509" y="6725049"/>
              <a:ext cx="1178162" cy="2161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hr-HR" sz="1299" dirty="0">
                  <a:solidFill>
                    <a:srgbClr val="3A4CA8"/>
                  </a:solidFill>
                  <a:latin typeface="Canva Sans Bold"/>
                </a:rPr>
                <a:t>27. 2. 2020.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061931" y="7461975"/>
              <a:ext cx="2167982" cy="1245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hr-HR" sz="1200" dirty="0">
                  <a:solidFill>
                    <a:srgbClr val="000000"/>
                  </a:solidFill>
                  <a:latin typeface="Canva Sans Bold"/>
                </a:rPr>
                <a:t>Videokonferencija TCOP-a PEMPAL-a</a:t>
              </a:r>
            </a:p>
            <a:p>
              <a:pPr algn="ctr">
                <a:lnSpc>
                  <a:spcPts val="1679"/>
                </a:lnSpc>
              </a:pPr>
              <a:r>
                <a:rPr lang="hr-HR" sz="1200" dirty="0">
                  <a:solidFill>
                    <a:srgbClr val="000000"/>
                  </a:solidFill>
                  <a:latin typeface="Canva Sans"/>
                </a:rPr>
                <a:t>Iskustvo Albanije u podmirivanju zaostalih plaćanja vladinih rashoda i poboljšanju kontrole preuzetih obveza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4BFCC42F-5DB4-4C3C-A3FC-F3D27BAC5ECC}"/>
              </a:ext>
            </a:extLst>
          </p:cNvPr>
          <p:cNvGrpSpPr/>
          <p:nvPr/>
        </p:nvGrpSpPr>
        <p:grpSpPr>
          <a:xfrm>
            <a:off x="8825356" y="6020238"/>
            <a:ext cx="2167982" cy="2036742"/>
            <a:chOff x="9059368" y="6133568"/>
            <a:chExt cx="2167982" cy="2036742"/>
          </a:xfrm>
        </p:grpSpPr>
        <p:sp>
          <p:nvSpPr>
            <p:cNvPr id="20" name="AutoShape 20"/>
            <p:cNvSpPr/>
            <p:nvPr/>
          </p:nvSpPr>
          <p:spPr>
            <a:xfrm flipV="1">
              <a:off x="10143359" y="6133568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9744296" y="6725049"/>
              <a:ext cx="1046115" cy="2161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hr-HR" sz="1299" dirty="0">
                  <a:solidFill>
                    <a:srgbClr val="3A4CA8"/>
                  </a:solidFill>
                  <a:latin typeface="Canva Sans Bold"/>
                </a:rPr>
                <a:t>15. 9. 2020.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059368" y="7343973"/>
              <a:ext cx="2167982" cy="826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hr-HR" sz="1200" dirty="0">
                  <a:solidFill>
                    <a:srgbClr val="000000"/>
                  </a:solidFill>
                  <a:latin typeface="Canva Sans Bold"/>
                </a:rPr>
                <a:t>Videokonferencija TCOP-a PEMPAL-a</a:t>
              </a:r>
            </a:p>
            <a:p>
              <a:pPr algn="ctr">
                <a:lnSpc>
                  <a:spcPts val="1679"/>
                </a:lnSpc>
              </a:pPr>
              <a:r>
                <a:rPr lang="hr-HR" sz="1200" dirty="0">
                  <a:solidFill>
                    <a:srgbClr val="000000"/>
                  </a:solidFill>
                  <a:latin typeface="Canva Sans"/>
                </a:rPr>
                <a:t>Struktura, uloga i funkcije kazahstanske riznice</a:t>
              </a: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CD5D140-ED7C-488F-A920-BD3D19D50912}"/>
              </a:ext>
            </a:extLst>
          </p:cNvPr>
          <p:cNvGrpSpPr/>
          <p:nvPr/>
        </p:nvGrpSpPr>
        <p:grpSpPr>
          <a:xfrm>
            <a:off x="10556404" y="4246962"/>
            <a:ext cx="2167982" cy="1773275"/>
            <a:chOff x="11048561" y="4360292"/>
            <a:chExt cx="2167982" cy="1773275"/>
          </a:xfrm>
        </p:grpSpPr>
        <p:sp>
          <p:nvSpPr>
            <p:cNvPr id="23" name="AutoShape 23"/>
            <p:cNvSpPr/>
            <p:nvPr/>
          </p:nvSpPr>
          <p:spPr>
            <a:xfrm>
              <a:off x="12142078" y="5672839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11696147" y="4360292"/>
              <a:ext cx="1094651" cy="216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hr-HR" sz="1299" dirty="0">
                  <a:solidFill>
                    <a:srgbClr val="3A4CA8"/>
                  </a:solidFill>
                  <a:latin typeface="Canva Sans Bold"/>
                </a:rPr>
                <a:t>19.1.2020.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048561" y="4637071"/>
              <a:ext cx="2167982" cy="826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hr-HR" sz="1200" dirty="0">
                  <a:solidFill>
                    <a:srgbClr val="000000"/>
                  </a:solidFill>
                  <a:latin typeface="Canva Sans Bold"/>
                </a:rPr>
                <a:t>Videokonferencija TCOP-a PEMPAL-a</a:t>
              </a:r>
            </a:p>
            <a:p>
              <a:pPr algn="ctr">
                <a:lnSpc>
                  <a:spcPts val="1679"/>
                </a:lnSpc>
              </a:pPr>
              <a:r>
                <a:rPr lang="hr-HR" sz="1200" dirty="0">
                  <a:solidFill>
                    <a:srgbClr val="000000"/>
                  </a:solidFill>
                  <a:latin typeface="Canva Sans"/>
                </a:rPr>
                <a:t>Integrirani informacijski sustav za upravljanje javnim financijama u Albaniji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2093CE50-CADA-4633-9635-64899D1AF407}"/>
              </a:ext>
            </a:extLst>
          </p:cNvPr>
          <p:cNvGrpSpPr/>
          <p:nvPr/>
        </p:nvGrpSpPr>
        <p:grpSpPr>
          <a:xfrm>
            <a:off x="12287452" y="6039288"/>
            <a:ext cx="2368335" cy="2059934"/>
            <a:chOff x="12956629" y="6152618"/>
            <a:chExt cx="2368335" cy="2059934"/>
          </a:xfrm>
        </p:grpSpPr>
        <p:sp>
          <p:nvSpPr>
            <p:cNvPr id="28" name="AutoShape 28"/>
            <p:cNvSpPr/>
            <p:nvPr/>
          </p:nvSpPr>
          <p:spPr>
            <a:xfrm flipV="1">
              <a:off x="14140796" y="6152618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13727203" y="6725047"/>
              <a:ext cx="1171597" cy="216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hr-HR" sz="1299" dirty="0">
                  <a:solidFill>
                    <a:srgbClr val="79BAC3"/>
                  </a:solidFill>
                  <a:latin typeface="Canva Sans Bold"/>
                </a:rPr>
                <a:t>18. 1. 2023.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2956629" y="7355266"/>
              <a:ext cx="2368335" cy="857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hr-HR" sz="1200" dirty="0">
                  <a:latin typeface="Canva Sans Bold"/>
                </a:rPr>
                <a:t>Sastanak TCOP-a i PEMNA-e u Bangkoku</a:t>
              </a:r>
            </a:p>
            <a:p>
              <a:pPr algn="ctr">
                <a:lnSpc>
                  <a:spcPts val="1679"/>
                </a:lnSpc>
              </a:pPr>
              <a:r>
                <a:rPr lang="hr-HR" sz="1200" dirty="0">
                  <a:latin typeface="Canva Sans"/>
                </a:rPr>
                <a:t>Povećanje efikasnosti i odgovornosti riznice </a:t>
              </a:r>
              <a:br>
                <a:rPr lang="hr-HR" sz="1200" dirty="0">
                  <a:latin typeface="Canva Sans"/>
                </a:rPr>
              </a:br>
              <a:r>
                <a:rPr lang="hr-HR" sz="1200" dirty="0">
                  <a:latin typeface="Canva Sans"/>
                </a:rPr>
                <a:t>radi boljeg pružanja usluga</a:t>
              </a: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89F9212A-9059-488A-A3D1-9EF932D22A65}"/>
              </a:ext>
            </a:extLst>
          </p:cNvPr>
          <p:cNvGrpSpPr/>
          <p:nvPr/>
        </p:nvGrpSpPr>
        <p:grpSpPr>
          <a:xfrm>
            <a:off x="1901164" y="6020237"/>
            <a:ext cx="2167982" cy="2213591"/>
            <a:chOff x="2158011" y="6133567"/>
            <a:chExt cx="2167982" cy="2213591"/>
          </a:xfrm>
        </p:grpSpPr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7D9A326A-9F23-43CE-BFAC-5CDC7F445B11}"/>
                </a:ext>
              </a:extLst>
            </p:cNvPr>
            <p:cNvSpPr txBox="1"/>
            <p:nvPr/>
          </p:nvSpPr>
          <p:spPr>
            <a:xfrm>
              <a:off x="2855589" y="6725049"/>
              <a:ext cx="1190811" cy="2161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hr-HR" sz="1299" dirty="0">
                  <a:solidFill>
                    <a:srgbClr val="79BAC3"/>
                  </a:solidFill>
                  <a:latin typeface="Canva Sans Bold"/>
                </a:rPr>
                <a:t>1. 10. 2019.</a:t>
              </a:r>
            </a:p>
          </p:txBody>
        </p:sp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98C0911D-D23A-4737-8BAD-C85D9F8EB172}"/>
                </a:ext>
              </a:extLst>
            </p:cNvPr>
            <p:cNvSpPr txBox="1"/>
            <p:nvPr/>
          </p:nvSpPr>
          <p:spPr>
            <a:xfrm>
              <a:off x="2158011" y="7271864"/>
              <a:ext cx="2167982" cy="1075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hr-HR" sz="1200" dirty="0">
                  <a:latin typeface="Canva Sans Bold"/>
                </a:rPr>
                <a:t>TCOP i PEMNA </a:t>
              </a:r>
            </a:p>
            <a:p>
              <a:pPr algn="ctr">
                <a:lnSpc>
                  <a:spcPts val="1679"/>
                </a:lnSpc>
              </a:pPr>
              <a:r>
                <a:rPr lang="hr-HR" sz="1200" dirty="0">
                  <a:latin typeface="Canva Sans Bold"/>
                </a:rPr>
                <a:t>Sastanak u Moskvi</a:t>
              </a:r>
            </a:p>
            <a:p>
              <a:pPr algn="ctr">
                <a:lnSpc>
                  <a:spcPts val="1679"/>
                </a:lnSpc>
              </a:pPr>
              <a:r>
                <a:rPr lang="hr-HR" sz="1200" dirty="0">
                  <a:latin typeface="Canva Sans"/>
                </a:rPr>
                <a:t>Razmjena znanja između riznice Rusije i PEMNA-e</a:t>
              </a:r>
              <a:br>
                <a:rPr lang="hr-HR" sz="1200" dirty="0">
                  <a:latin typeface="Canva Sans"/>
                </a:rPr>
              </a:br>
              <a:r>
                <a:rPr lang="hr-HR" sz="1200" dirty="0">
                  <a:latin typeface="Canva Sans"/>
                </a:rPr>
                <a:t>o upravljanju javnim financijama</a:t>
              </a:r>
            </a:p>
          </p:txBody>
        </p:sp>
        <p:sp>
          <p:nvSpPr>
            <p:cNvPr id="39" name="AutoShape 14">
              <a:extLst>
                <a:ext uri="{FF2B5EF4-FFF2-40B4-BE49-F238E27FC236}">
                  <a16:creationId xmlns:a16="http://schemas.microsoft.com/office/drawing/2014/main" id="{92585533-47EC-4E3D-AC48-985E47D3ADE1}"/>
                </a:ext>
              </a:extLst>
            </p:cNvPr>
            <p:cNvSpPr/>
            <p:nvPr/>
          </p:nvSpPr>
          <p:spPr>
            <a:xfrm flipV="1">
              <a:off x="3276600" y="6133567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445B63A-3E38-4B89-8C3C-A31FC4478889}"/>
              </a:ext>
            </a:extLst>
          </p:cNvPr>
          <p:cNvGrpSpPr/>
          <p:nvPr/>
        </p:nvGrpSpPr>
        <p:grpSpPr>
          <a:xfrm>
            <a:off x="14229623" y="4252055"/>
            <a:ext cx="2167982" cy="1777707"/>
            <a:chOff x="14486470" y="4365385"/>
            <a:chExt cx="2167982" cy="1777707"/>
          </a:xfrm>
        </p:grpSpPr>
        <p:sp>
          <p:nvSpPr>
            <p:cNvPr id="40" name="AutoShape 23">
              <a:extLst>
                <a:ext uri="{FF2B5EF4-FFF2-40B4-BE49-F238E27FC236}">
                  <a16:creationId xmlns:a16="http://schemas.microsoft.com/office/drawing/2014/main" id="{ECC096B8-570F-49DB-9DA0-0115929A87B4}"/>
                </a:ext>
              </a:extLst>
            </p:cNvPr>
            <p:cNvSpPr/>
            <p:nvPr/>
          </p:nvSpPr>
          <p:spPr>
            <a:xfrm>
              <a:off x="15560098" y="5682364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8B3B0452-3183-4F99-92AA-EB2C8D1B7A55}"/>
                </a:ext>
              </a:extLst>
            </p:cNvPr>
            <p:cNvSpPr txBox="1"/>
            <p:nvPr/>
          </p:nvSpPr>
          <p:spPr>
            <a:xfrm>
              <a:off x="15133094" y="4365385"/>
              <a:ext cx="876852" cy="216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hr-HR" sz="1299" dirty="0">
                  <a:solidFill>
                    <a:srgbClr val="3A4CA8"/>
                  </a:solidFill>
                  <a:latin typeface="Canva Sans Bold"/>
                </a:rPr>
                <a:t>23.5.2023.</a:t>
              </a:r>
            </a:p>
          </p:txBody>
        </p:sp>
        <p:sp>
          <p:nvSpPr>
            <p:cNvPr id="42" name="TextBox 25">
              <a:extLst>
                <a:ext uri="{FF2B5EF4-FFF2-40B4-BE49-F238E27FC236}">
                  <a16:creationId xmlns:a16="http://schemas.microsoft.com/office/drawing/2014/main" id="{663D582F-727D-42B9-AFF5-D63829311F25}"/>
                </a:ext>
              </a:extLst>
            </p:cNvPr>
            <p:cNvSpPr txBox="1"/>
            <p:nvPr/>
          </p:nvSpPr>
          <p:spPr>
            <a:xfrm>
              <a:off x="14486470" y="4625841"/>
              <a:ext cx="2167982" cy="857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hr-HR" sz="1200">
                  <a:solidFill>
                    <a:srgbClr val="000000"/>
                  </a:solidFill>
                  <a:latin typeface="Canva Sans Bold"/>
                </a:rPr>
                <a:t>Godišnja plenarna sjednica TCOP-a PEMPAL-a</a:t>
              </a:r>
            </a:p>
            <a:p>
              <a:pPr algn="ctr">
                <a:lnSpc>
                  <a:spcPts val="1679"/>
                </a:lnSpc>
              </a:pPr>
              <a:r>
                <a:rPr lang="hr-HR" sz="1200">
                  <a:solidFill>
                    <a:srgbClr val="000000"/>
                  </a:solidFill>
                  <a:latin typeface="Canva Sans"/>
                </a:rPr>
                <a:t>Razvoj uloge i funkcija riznice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20974" y="2460189"/>
            <a:ext cx="11818826" cy="850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 dirty="0">
                <a:solidFill>
                  <a:srgbClr val="000000"/>
                </a:solidFill>
                <a:latin typeface="Cooper Hewitt Heavy"/>
              </a:rPr>
              <a:t>Plan rada PEMNA-e i TCOP-a za 2023.</a:t>
            </a:r>
          </a:p>
        </p:txBody>
      </p:sp>
      <p:pic>
        <p:nvPicPr>
          <p:cNvPr id="52" name="Picture 8">
            <a:extLst>
              <a:ext uri="{FF2B5EF4-FFF2-40B4-BE49-F238E27FC236}">
                <a16:creationId xmlns:a16="http://schemas.microsoft.com/office/drawing/2014/main" id="{D3D2C92F-E14F-4004-9A8D-213B36F3FF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29947" y="6441631"/>
            <a:ext cx="3379154" cy="2213346"/>
          </a:xfrm>
          <a:prstGeom prst="rect">
            <a:avLst/>
          </a:prstGeom>
        </p:spPr>
      </p:pic>
      <p:pic>
        <p:nvPicPr>
          <p:cNvPr id="53" name="Picture 9">
            <a:extLst>
              <a:ext uri="{FF2B5EF4-FFF2-40B4-BE49-F238E27FC236}">
                <a16:creationId xmlns:a16="http://schemas.microsoft.com/office/drawing/2014/main" id="{081F890E-2063-48D5-B0EC-A8B1FCFBA3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588"/>
          <a:stretch>
            <a:fillRect/>
          </a:stretch>
        </p:blipFill>
        <p:spPr>
          <a:xfrm>
            <a:off x="2129947" y="3969704"/>
            <a:ext cx="3379154" cy="2182605"/>
          </a:xfrm>
          <a:prstGeom prst="rect">
            <a:avLst/>
          </a:prstGeom>
        </p:spPr>
      </p:pic>
      <p:sp>
        <p:nvSpPr>
          <p:cNvPr id="54" name="TextBox 11">
            <a:extLst>
              <a:ext uri="{FF2B5EF4-FFF2-40B4-BE49-F238E27FC236}">
                <a16:creationId xmlns:a16="http://schemas.microsoft.com/office/drawing/2014/main" id="{23E5F7CE-F8A0-45D1-861C-59EE525A636C}"/>
              </a:ext>
            </a:extLst>
          </p:cNvPr>
          <p:cNvSpPr txBox="1"/>
          <p:nvPr/>
        </p:nvSpPr>
        <p:spPr>
          <a:xfrm>
            <a:off x="5785000" y="4093448"/>
            <a:ext cx="6102200" cy="397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hr-HR" sz="2800">
                <a:solidFill>
                  <a:srgbClr val="3A4CA8"/>
                </a:solidFill>
                <a:latin typeface="Cooper Hewitt"/>
              </a:rPr>
              <a:t>Sastanak PEMNA-e i TCOP-a u 2023.</a:t>
            </a:r>
          </a:p>
        </p:txBody>
      </p:sp>
      <p:sp>
        <p:nvSpPr>
          <p:cNvPr id="55" name="TextBox 12">
            <a:extLst>
              <a:ext uri="{FF2B5EF4-FFF2-40B4-BE49-F238E27FC236}">
                <a16:creationId xmlns:a16="http://schemas.microsoft.com/office/drawing/2014/main" id="{B6D0E7CC-E3CC-4A60-846C-9E9C0A9C9E7C}"/>
              </a:ext>
            </a:extLst>
          </p:cNvPr>
          <p:cNvSpPr txBox="1"/>
          <p:nvPr/>
        </p:nvSpPr>
        <p:spPr>
          <a:xfrm>
            <a:off x="5785000" y="4973442"/>
            <a:ext cx="6280057" cy="553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hr-HR">
                <a:solidFill>
                  <a:srgbClr val="000000"/>
                </a:solidFill>
                <a:latin typeface="Canva Sans"/>
              </a:rPr>
              <a:t>Prilagodba promjenama: Upravljanje fiskalnim rizicima i rizicima od katastrofa u digitalnom svijetu</a:t>
            </a:r>
          </a:p>
        </p:txBody>
      </p:sp>
      <p:sp>
        <p:nvSpPr>
          <p:cNvPr id="56" name="TextBox 12">
            <a:extLst>
              <a:ext uri="{FF2B5EF4-FFF2-40B4-BE49-F238E27FC236}">
                <a16:creationId xmlns:a16="http://schemas.microsoft.com/office/drawing/2014/main" id="{AAE44276-72DF-47D5-AA72-64E225AD8737}"/>
              </a:ext>
            </a:extLst>
          </p:cNvPr>
          <p:cNvSpPr txBox="1"/>
          <p:nvPr/>
        </p:nvSpPr>
        <p:spPr>
          <a:xfrm>
            <a:off x="5785000" y="4555470"/>
            <a:ext cx="6280057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hr-HR">
                <a:solidFill>
                  <a:srgbClr val="000000"/>
                </a:solidFill>
                <a:latin typeface="Canva Sans"/>
              </a:rPr>
              <a:t>19. – 21. srpnja/jula 2023. | Manila, Filipini</a:t>
            </a:r>
          </a:p>
        </p:txBody>
      </p:sp>
      <p:sp>
        <p:nvSpPr>
          <p:cNvPr id="57" name="TextBox 11">
            <a:extLst>
              <a:ext uri="{FF2B5EF4-FFF2-40B4-BE49-F238E27FC236}">
                <a16:creationId xmlns:a16="http://schemas.microsoft.com/office/drawing/2014/main" id="{E3AF16DB-C252-4252-83A5-07AE38D4B520}"/>
              </a:ext>
            </a:extLst>
          </p:cNvPr>
          <p:cNvSpPr txBox="1"/>
          <p:nvPr/>
        </p:nvSpPr>
        <p:spPr>
          <a:xfrm>
            <a:off x="5785000" y="6697155"/>
            <a:ext cx="6102200" cy="397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hr-HR" sz="2800">
                <a:solidFill>
                  <a:srgbClr val="3A4CA8"/>
                </a:solidFill>
                <a:latin typeface="Cooper Hewitt"/>
              </a:rPr>
              <a:t>Plenarna sjednica PEMNA-a za 2023.</a:t>
            </a:r>
          </a:p>
        </p:txBody>
      </p:sp>
      <p:sp>
        <p:nvSpPr>
          <p:cNvPr id="58" name="TextBox 12">
            <a:extLst>
              <a:ext uri="{FF2B5EF4-FFF2-40B4-BE49-F238E27FC236}">
                <a16:creationId xmlns:a16="http://schemas.microsoft.com/office/drawing/2014/main" id="{1CA3CA2F-AF2D-4A17-8C55-9CB11D1469DA}"/>
              </a:ext>
            </a:extLst>
          </p:cNvPr>
          <p:cNvSpPr txBox="1"/>
          <p:nvPr/>
        </p:nvSpPr>
        <p:spPr>
          <a:xfrm>
            <a:off x="5785000" y="7577149"/>
            <a:ext cx="6280057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hr-HR">
                <a:solidFill>
                  <a:srgbClr val="000000"/>
                </a:solidFill>
                <a:latin typeface="Canva Sans"/>
              </a:rPr>
              <a:t>Tema: Naknadno će se odrediti</a:t>
            </a:r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id="{B4AFAC7E-BBDA-4DB3-80D6-2E6D28B156BF}"/>
              </a:ext>
            </a:extLst>
          </p:cNvPr>
          <p:cNvSpPr txBox="1"/>
          <p:nvPr/>
        </p:nvSpPr>
        <p:spPr>
          <a:xfrm>
            <a:off x="5785000" y="7159177"/>
            <a:ext cx="6280057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hr-HR">
                <a:solidFill>
                  <a:srgbClr val="000000"/>
                </a:solidFill>
                <a:latin typeface="Canva Sans"/>
              </a:rPr>
              <a:t>7. – 9. studenoga/novembra 2023. | Lao PDR</a:t>
            </a:r>
          </a:p>
        </p:txBody>
      </p:sp>
    </p:spTree>
    <p:extLst>
      <p:ext uri="{BB962C8B-B14F-4D97-AF65-F5344CB8AC3E}">
        <p14:creationId xmlns:p14="http://schemas.microsoft.com/office/powerpoint/2010/main" val="2019185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932721" y="3477136"/>
            <a:ext cx="10893882" cy="337542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5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</a:t>
            </a:r>
          </a:p>
        </p:txBody>
      </p:sp>
      <p:sp>
        <p:nvSpPr>
          <p:cNvPr id="18" name="TextBox 45">
            <a:extLst>
              <a:ext uri="{FF2B5EF4-FFF2-40B4-BE49-F238E27FC236}">
                <a16:creationId xmlns:a16="http://schemas.microsoft.com/office/drawing/2014/main" id="{F70AF79B-9D55-4A4A-B45E-9E92131BF4B5}"/>
              </a:ext>
            </a:extLst>
          </p:cNvPr>
          <p:cNvSpPr txBox="1"/>
          <p:nvPr/>
        </p:nvSpPr>
        <p:spPr>
          <a:xfrm>
            <a:off x="1820974" y="2460189"/>
            <a:ext cx="10325862" cy="850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>
                <a:solidFill>
                  <a:srgbClr val="000000"/>
                </a:solidFill>
                <a:latin typeface="Cooper Hewitt Heavy"/>
              </a:rPr>
              <a:t>Video za 10. godišnjicu PEMNA-e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172600D-2B64-4F37-80B7-2FF45890D431}"/>
              </a:ext>
            </a:extLst>
          </p:cNvPr>
          <p:cNvSpPr/>
          <p:nvPr/>
        </p:nvSpPr>
        <p:spPr>
          <a:xfrm>
            <a:off x="4572000" y="3658878"/>
            <a:ext cx="9067800" cy="52946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온라인 미디어 7" title="PEMNA 10th Anniversary">
            <a:hlinkClick r:id="" action="ppaction://media"/>
            <a:extLst>
              <a:ext uri="{FF2B5EF4-FFF2-40B4-BE49-F238E27FC236}">
                <a16:creationId xmlns:a16="http://schemas.microsoft.com/office/drawing/2014/main" id="{C2031676-D937-4F42-96A5-F142CCBC52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74285" y="3869656"/>
            <a:ext cx="8663230" cy="487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0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>
            <a:extLst>
              <a:ext uri="{FF2B5EF4-FFF2-40B4-BE49-F238E27FC236}">
                <a16:creationId xmlns:a16="http://schemas.microsoft.com/office/drawing/2014/main" id="{284709A6-2F99-4034-94DC-E53443D79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567745"/>
            <a:ext cx="19431000" cy="12954000"/>
          </a:xfrm>
          <a:prstGeom prst="rect">
            <a:avLst/>
          </a:prstGeom>
        </p:spPr>
      </p:pic>
      <p:sp>
        <p:nvSpPr>
          <p:cNvPr id="35" name="Freeform 4">
            <a:extLst>
              <a:ext uri="{FF2B5EF4-FFF2-40B4-BE49-F238E27FC236}">
                <a16:creationId xmlns:a16="http://schemas.microsoft.com/office/drawing/2014/main" id="{64B2C4B4-4077-40A9-9F4C-8D3A91B890F2}"/>
              </a:ext>
            </a:extLst>
          </p:cNvPr>
          <p:cNvSpPr/>
          <p:nvPr/>
        </p:nvSpPr>
        <p:spPr>
          <a:xfrm>
            <a:off x="-1024997" y="-206802"/>
            <a:ext cx="20337993" cy="10700603"/>
          </a:xfrm>
          <a:custGeom>
            <a:avLst/>
            <a:gdLst/>
            <a:ahLst/>
            <a:cxnLst/>
            <a:rect l="l" t="t" r="r" b="b"/>
            <a:pathLst>
              <a:path w="4925525" h="2818266">
                <a:moveTo>
                  <a:pt x="0" y="0"/>
                </a:moveTo>
                <a:lnTo>
                  <a:pt x="4925525" y="0"/>
                </a:lnTo>
                <a:lnTo>
                  <a:pt x="4925525" y="2818266"/>
                </a:lnTo>
                <a:lnTo>
                  <a:pt x="0" y="2818266"/>
                </a:lnTo>
                <a:close/>
              </a:path>
            </a:pathLst>
          </a:custGeom>
          <a:solidFill>
            <a:srgbClr val="F2F2F2">
              <a:alpha val="83922"/>
            </a:srgbClr>
          </a:solidFill>
        </p:spPr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B0ADFA2-6381-4201-8703-06195CC2F28E}"/>
              </a:ext>
            </a:extLst>
          </p:cNvPr>
          <p:cNvGrpSpPr/>
          <p:nvPr/>
        </p:nvGrpSpPr>
        <p:grpSpPr>
          <a:xfrm>
            <a:off x="2183953" y="7035953"/>
            <a:ext cx="6048294" cy="816778"/>
            <a:chOff x="2260153" y="6576876"/>
            <a:chExt cx="7363670" cy="994410"/>
          </a:xfrm>
        </p:grpSpPr>
        <p:pic>
          <p:nvPicPr>
            <p:cNvPr id="43" name="그래픽 42" descr="인터넷">
              <a:extLst>
                <a:ext uri="{FF2B5EF4-FFF2-40B4-BE49-F238E27FC236}">
                  <a16:creationId xmlns:a16="http://schemas.microsoft.com/office/drawing/2014/main" id="{F1C02015-6E53-4860-B19E-8CD290BC5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60153" y="6576876"/>
              <a:ext cx="994410" cy="994410"/>
            </a:xfrm>
            <a:prstGeom prst="rect">
              <a:avLst/>
            </a:prstGeom>
          </p:spPr>
        </p:pic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4C0695BC-3B04-46C0-A435-BA5D735281FF}"/>
                </a:ext>
              </a:extLst>
            </p:cNvPr>
            <p:cNvSpPr txBox="1"/>
            <p:nvPr/>
          </p:nvSpPr>
          <p:spPr>
            <a:xfrm>
              <a:off x="3343766" y="6788008"/>
              <a:ext cx="5407685" cy="397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hr-HR" sz="2800">
                  <a:solidFill>
                    <a:srgbClr val="3A4CA8"/>
                  </a:solidFill>
                  <a:latin typeface="Cooper Hewitt"/>
                </a:rPr>
                <a:t>Web stranica</a:t>
              </a:r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9DAA55B3-BDA5-483F-8C41-A59D4E6D89F7}"/>
                </a:ext>
              </a:extLst>
            </p:cNvPr>
            <p:cNvSpPr txBox="1"/>
            <p:nvPr/>
          </p:nvSpPr>
          <p:spPr>
            <a:xfrm>
              <a:off x="3343766" y="7185553"/>
              <a:ext cx="6280057" cy="271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hr-HR">
                  <a:solidFill>
                    <a:srgbClr val="000000"/>
                  </a:solidFill>
                  <a:latin typeface="Canva Sans"/>
                </a:rPr>
                <a:t>www.pemna.org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466E3424-E763-4F53-8F69-EBCA3D39ACC9}"/>
              </a:ext>
            </a:extLst>
          </p:cNvPr>
          <p:cNvGrpSpPr/>
          <p:nvPr/>
        </p:nvGrpSpPr>
        <p:grpSpPr>
          <a:xfrm>
            <a:off x="7614260" y="7075958"/>
            <a:ext cx="6029711" cy="751060"/>
            <a:chOff x="7690460" y="6517671"/>
            <a:chExt cx="7341048" cy="914400"/>
          </a:xfrm>
        </p:grpSpPr>
        <p:pic>
          <p:nvPicPr>
            <p:cNvPr id="41" name="그래픽 40" descr="수신기">
              <a:extLst>
                <a:ext uri="{FF2B5EF4-FFF2-40B4-BE49-F238E27FC236}">
                  <a16:creationId xmlns:a16="http://schemas.microsoft.com/office/drawing/2014/main" id="{D27D297F-F59D-47BA-BE71-3512AC929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90460" y="6517671"/>
              <a:ext cx="914400" cy="914400"/>
            </a:xfrm>
            <a:prstGeom prst="rect">
              <a:avLst/>
            </a:prstGeom>
          </p:spPr>
        </p:pic>
        <p:sp>
          <p:nvSpPr>
            <p:cNvPr id="46" name="TextBox 11">
              <a:extLst>
                <a:ext uri="{FF2B5EF4-FFF2-40B4-BE49-F238E27FC236}">
                  <a16:creationId xmlns:a16="http://schemas.microsoft.com/office/drawing/2014/main" id="{9F12F920-9426-4CE6-873B-A83C31785F5C}"/>
                </a:ext>
              </a:extLst>
            </p:cNvPr>
            <p:cNvSpPr txBox="1"/>
            <p:nvPr/>
          </p:nvSpPr>
          <p:spPr>
            <a:xfrm>
              <a:off x="8751451" y="6682892"/>
              <a:ext cx="5407685" cy="397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hr-HR" sz="2800">
                  <a:solidFill>
                    <a:srgbClr val="3A4CA8"/>
                  </a:solidFill>
                  <a:latin typeface="Cooper Hewitt"/>
                </a:rPr>
                <a:t>Broj</a:t>
              </a:r>
            </a:p>
          </p:txBody>
        </p:sp>
        <p:sp>
          <p:nvSpPr>
            <p:cNvPr id="47" name="TextBox 12">
              <a:extLst>
                <a:ext uri="{FF2B5EF4-FFF2-40B4-BE49-F238E27FC236}">
                  <a16:creationId xmlns:a16="http://schemas.microsoft.com/office/drawing/2014/main" id="{FB17E714-85BD-416B-B159-CFD95C1A139F}"/>
                </a:ext>
              </a:extLst>
            </p:cNvPr>
            <p:cNvSpPr txBox="1"/>
            <p:nvPr/>
          </p:nvSpPr>
          <p:spPr>
            <a:xfrm>
              <a:off x="8751451" y="7080437"/>
              <a:ext cx="6280057" cy="3302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hr-HR">
                  <a:solidFill>
                    <a:srgbClr val="000000"/>
                  </a:solidFill>
                  <a:latin typeface="Canva Sans"/>
                </a:rPr>
                <a:t>+82-44-414-2389</a:t>
              </a:r>
            </a:p>
          </p:txBody>
        </p:sp>
      </p:grp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144FAB3-99BA-4CEE-9CB0-BB095E3B672F}"/>
              </a:ext>
            </a:extLst>
          </p:cNvPr>
          <p:cNvSpPr/>
          <p:nvPr/>
        </p:nvSpPr>
        <p:spPr>
          <a:xfrm>
            <a:off x="-1981200" y="2243564"/>
            <a:ext cx="22707600" cy="4123269"/>
          </a:xfrm>
          <a:prstGeom prst="rect">
            <a:avLst/>
          </a:prstGeom>
          <a:solidFill>
            <a:srgbClr val="3A4C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82BBE47-0D60-4F70-B090-26200F85CBA7}"/>
              </a:ext>
            </a:extLst>
          </p:cNvPr>
          <p:cNvGrpSpPr/>
          <p:nvPr/>
        </p:nvGrpSpPr>
        <p:grpSpPr>
          <a:xfrm>
            <a:off x="13151648" y="7035953"/>
            <a:ext cx="6106652" cy="816778"/>
            <a:chOff x="13227848" y="6496169"/>
            <a:chExt cx="7434720" cy="994410"/>
          </a:xfrm>
        </p:grpSpPr>
        <p:pic>
          <p:nvPicPr>
            <p:cNvPr id="39" name="그래픽 38" descr="봉투">
              <a:extLst>
                <a:ext uri="{FF2B5EF4-FFF2-40B4-BE49-F238E27FC236}">
                  <a16:creationId xmlns:a16="http://schemas.microsoft.com/office/drawing/2014/main" id="{62AD9CEF-172C-4B31-BEC0-00CAEC57A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227848" y="6496169"/>
              <a:ext cx="994410" cy="994410"/>
            </a:xfrm>
            <a:prstGeom prst="rect">
              <a:avLst/>
            </a:prstGeom>
          </p:spPr>
        </p:pic>
        <p:sp>
          <p:nvSpPr>
            <p:cNvPr id="48" name="TextBox 11">
              <a:extLst>
                <a:ext uri="{FF2B5EF4-FFF2-40B4-BE49-F238E27FC236}">
                  <a16:creationId xmlns:a16="http://schemas.microsoft.com/office/drawing/2014/main" id="{FA62521D-1266-454D-9D58-9091276A62A2}"/>
                </a:ext>
              </a:extLst>
            </p:cNvPr>
            <p:cNvSpPr txBox="1"/>
            <p:nvPr/>
          </p:nvSpPr>
          <p:spPr>
            <a:xfrm>
              <a:off x="14382511" y="6721443"/>
              <a:ext cx="5407685" cy="397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hr-HR" sz="2800">
                  <a:solidFill>
                    <a:srgbClr val="3A4CA8"/>
                  </a:solidFill>
                  <a:latin typeface="Cooper Hewitt"/>
                </a:rPr>
                <a:t>E-pošta</a:t>
              </a:r>
            </a:p>
          </p:txBody>
        </p:sp>
        <p:sp>
          <p:nvSpPr>
            <p:cNvPr id="49" name="TextBox 12">
              <a:extLst>
                <a:ext uri="{FF2B5EF4-FFF2-40B4-BE49-F238E27FC236}">
                  <a16:creationId xmlns:a16="http://schemas.microsoft.com/office/drawing/2014/main" id="{6BFF440B-A1FD-4705-9344-E1E9D0EBDF31}"/>
                </a:ext>
              </a:extLst>
            </p:cNvPr>
            <p:cNvSpPr txBox="1"/>
            <p:nvPr/>
          </p:nvSpPr>
          <p:spPr>
            <a:xfrm>
              <a:off x="14382511" y="7118988"/>
              <a:ext cx="6280057" cy="271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hr-HR">
                  <a:solidFill>
                    <a:srgbClr val="000000"/>
                  </a:solidFill>
                  <a:latin typeface="Canva Sans"/>
                </a:rPr>
                <a:t>pemnasec@kipf.re.kr</a:t>
              </a:r>
            </a:p>
          </p:txBody>
        </p:sp>
      </p:grpSp>
      <p:sp>
        <p:nvSpPr>
          <p:cNvPr id="32" name="TextBox 12">
            <a:extLst>
              <a:ext uri="{FF2B5EF4-FFF2-40B4-BE49-F238E27FC236}">
                <a16:creationId xmlns:a16="http://schemas.microsoft.com/office/drawing/2014/main" id="{5E090B91-80B3-43BD-88D4-0A7AC61C226D}"/>
              </a:ext>
            </a:extLst>
          </p:cNvPr>
          <p:cNvSpPr txBox="1"/>
          <p:nvPr/>
        </p:nvSpPr>
        <p:spPr>
          <a:xfrm>
            <a:off x="4161842" y="3731726"/>
            <a:ext cx="10421516" cy="1701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hr-HR" sz="13800">
                <a:solidFill>
                  <a:schemeClr val="bg1"/>
                </a:solidFill>
                <a:latin typeface="Cooper Hewitt Heavy"/>
              </a:rPr>
              <a:t>Hvala</a:t>
            </a:r>
          </a:p>
        </p:txBody>
      </p:sp>
    </p:spTree>
    <p:extLst>
      <p:ext uri="{BB962C8B-B14F-4D97-AF65-F5344CB8AC3E}">
        <p14:creationId xmlns:p14="http://schemas.microsoft.com/office/powerpoint/2010/main" val="136227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327501" y="-350616"/>
            <a:ext cx="9471501" cy="10988232"/>
          </a:xfrm>
          <a:custGeom>
            <a:avLst/>
            <a:gdLst/>
            <a:ahLst/>
            <a:cxnLst/>
            <a:rect l="l" t="t" r="r" b="b"/>
            <a:pathLst>
              <a:path w="4979547" h="984822">
                <a:moveTo>
                  <a:pt x="0" y="0"/>
                </a:moveTo>
                <a:lnTo>
                  <a:pt x="4979547" y="0"/>
                </a:lnTo>
                <a:lnTo>
                  <a:pt x="4979547" y="984822"/>
                </a:lnTo>
                <a:lnTo>
                  <a:pt x="0" y="984822"/>
                </a:lnTo>
                <a:close/>
              </a:path>
            </a:pathLst>
          </a:custGeom>
          <a:solidFill>
            <a:srgbClr val="3A4CA8"/>
          </a:solidFill>
        </p:spPr>
      </p:sp>
      <p:sp>
        <p:nvSpPr>
          <p:cNvPr id="4" name="TextBox 4"/>
          <p:cNvSpPr txBox="1"/>
          <p:nvPr/>
        </p:nvSpPr>
        <p:spPr>
          <a:xfrm>
            <a:off x="-327501" y="-1132340"/>
            <a:ext cx="1471384" cy="99190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5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820974" y="2258424"/>
            <a:ext cx="5231038" cy="32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47800" y="1530045"/>
            <a:ext cx="5231038" cy="174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>
                <a:solidFill>
                  <a:schemeClr val="bg1"/>
                </a:solidFill>
                <a:latin typeface="Cooper Hewitt Heavy"/>
              </a:rPr>
              <a:t>Sadržaj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FCFCB6C-2E86-4AE4-80F1-35684A399653}"/>
              </a:ext>
            </a:extLst>
          </p:cNvPr>
          <p:cNvGrpSpPr/>
          <p:nvPr/>
        </p:nvGrpSpPr>
        <p:grpSpPr>
          <a:xfrm>
            <a:off x="10461852" y="2687806"/>
            <a:ext cx="6378348" cy="4911389"/>
            <a:chOff x="10461852" y="2586663"/>
            <a:chExt cx="6378348" cy="4911389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5780D329-7E8C-4C06-9FEE-7F9ED029C2BB}"/>
                </a:ext>
              </a:extLst>
            </p:cNvPr>
            <p:cNvGrpSpPr/>
            <p:nvPr/>
          </p:nvGrpSpPr>
          <p:grpSpPr>
            <a:xfrm>
              <a:off x="10464515" y="2586663"/>
              <a:ext cx="6375685" cy="596765"/>
              <a:chOff x="10464515" y="2108848"/>
              <a:chExt cx="6375685" cy="596765"/>
            </a:xfrm>
          </p:grpSpPr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E320AE1D-60C7-469E-8835-AB187E26E280}"/>
                  </a:ext>
                </a:extLst>
              </p:cNvPr>
              <p:cNvSpPr/>
              <p:nvPr/>
            </p:nvSpPr>
            <p:spPr>
              <a:xfrm>
                <a:off x="10464515" y="2108848"/>
                <a:ext cx="594102" cy="596765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4464AC">
                  <a:alpha val="80000"/>
                </a:srgbClr>
              </a:solidFill>
            </p:spPr>
            <p:txBody>
              <a:bodyPr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4E1E1BBA-F34A-4C4B-BF7C-3AF6EFAB1781}"/>
                  </a:ext>
                </a:extLst>
              </p:cNvPr>
              <p:cNvSpPr txBox="1"/>
              <p:nvPr/>
            </p:nvSpPr>
            <p:spPr>
              <a:xfrm>
                <a:off x="11432515" y="2238727"/>
                <a:ext cx="5407685" cy="3762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79"/>
                  </a:lnSpc>
                </a:pPr>
                <a:r>
                  <a:rPr lang="hr-HR" sz="2199">
                    <a:solidFill>
                      <a:srgbClr val="3A4CA8"/>
                    </a:solidFill>
                    <a:latin typeface="Cooper Hewitt"/>
                  </a:rPr>
                  <a:t>O PEMNA-i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D2C6F1-80BA-4652-9E03-4ACDB531ED3A}"/>
                  </a:ext>
                </a:extLst>
              </p:cNvPr>
              <p:cNvSpPr txBox="1"/>
              <p:nvPr/>
            </p:nvSpPr>
            <p:spPr>
              <a:xfrm>
                <a:off x="10565646" y="2238727"/>
                <a:ext cx="389176" cy="37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A303117-4DF0-434B-83C4-BD0B1F9CD72C}"/>
                </a:ext>
              </a:extLst>
            </p:cNvPr>
            <p:cNvGrpSpPr/>
            <p:nvPr/>
          </p:nvGrpSpPr>
          <p:grpSpPr>
            <a:xfrm>
              <a:off x="10464515" y="4024871"/>
              <a:ext cx="6375685" cy="596765"/>
              <a:chOff x="10464515" y="3922199"/>
              <a:chExt cx="6375685" cy="596765"/>
            </a:xfrm>
          </p:grpSpPr>
          <p:sp>
            <p:nvSpPr>
              <p:cNvPr id="18" name="TextBox 11">
                <a:extLst>
                  <a:ext uri="{FF2B5EF4-FFF2-40B4-BE49-F238E27FC236}">
                    <a16:creationId xmlns:a16="http://schemas.microsoft.com/office/drawing/2014/main" id="{8E67D2EF-267A-4238-9BC7-2C5777735037}"/>
                  </a:ext>
                </a:extLst>
              </p:cNvPr>
              <p:cNvSpPr txBox="1"/>
              <p:nvPr/>
            </p:nvSpPr>
            <p:spPr>
              <a:xfrm>
                <a:off x="11432515" y="4056463"/>
                <a:ext cx="5407685" cy="3762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79"/>
                  </a:lnSpc>
                </a:pPr>
                <a:r>
                  <a:rPr lang="hr-HR" sz="2199">
                    <a:solidFill>
                      <a:srgbClr val="3A4CA8"/>
                    </a:solidFill>
                    <a:latin typeface="Cooper Hewitt"/>
                  </a:rPr>
                  <a:t>AKTIVNOSTI PEMNA-e</a:t>
                </a:r>
              </a:p>
            </p:txBody>
          </p:sp>
          <p:grpSp>
            <p:nvGrpSpPr>
              <p:cNvPr id="33" name="Group 11">
                <a:extLst>
                  <a:ext uri="{FF2B5EF4-FFF2-40B4-BE49-F238E27FC236}">
                    <a16:creationId xmlns:a16="http://schemas.microsoft.com/office/drawing/2014/main" id="{AA1B99E6-A33B-4AD7-9170-C47A13D5B457}"/>
                  </a:ext>
                </a:extLst>
              </p:cNvPr>
              <p:cNvGrpSpPr/>
              <p:nvPr/>
            </p:nvGrpSpPr>
            <p:grpSpPr>
              <a:xfrm>
                <a:off x="10464515" y="3922199"/>
                <a:ext cx="596765" cy="596765"/>
                <a:chOff x="0" y="0"/>
                <a:chExt cx="812800" cy="812800"/>
              </a:xfrm>
            </p:grpSpPr>
            <p:sp>
              <p:nvSpPr>
                <p:cNvPr id="34" name="Freeform 12">
                  <a:extLst>
                    <a:ext uri="{FF2B5EF4-FFF2-40B4-BE49-F238E27FC236}">
                      <a16:creationId xmlns:a16="http://schemas.microsoft.com/office/drawing/2014/main" id="{97F7FDCD-8871-4BED-A507-4D0F49F6A64A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4E87B0">
                    <a:alpha val="80000"/>
                  </a:srgbClr>
                </a:solidFill>
              </p:spPr>
            </p:sp>
            <p:sp>
              <p:nvSpPr>
                <p:cNvPr id="35" name="TextBox 13">
                  <a:extLst>
                    <a:ext uri="{FF2B5EF4-FFF2-40B4-BE49-F238E27FC236}">
                      <a16:creationId xmlns:a16="http://schemas.microsoft.com/office/drawing/2014/main" id="{E4A77258-2712-4EFA-9572-1CD716772736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705"/>
                    </a:lnSpc>
                  </a:pPr>
                  <a:endParaRPr/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E1AD61-68A1-4AD3-BB1B-8B27BA812B6B}"/>
                  </a:ext>
                </a:extLst>
              </p:cNvPr>
              <p:cNvSpPr txBox="1"/>
              <p:nvPr/>
            </p:nvSpPr>
            <p:spPr>
              <a:xfrm>
                <a:off x="10565646" y="4032452"/>
                <a:ext cx="389176" cy="37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587C4BC-7C5C-4D4C-BA93-4AC33744E951}"/>
                </a:ext>
              </a:extLst>
            </p:cNvPr>
            <p:cNvGrpSpPr/>
            <p:nvPr/>
          </p:nvGrpSpPr>
          <p:grpSpPr>
            <a:xfrm>
              <a:off x="10464515" y="5463079"/>
              <a:ext cx="6375685" cy="596765"/>
              <a:chOff x="10464515" y="5423747"/>
              <a:chExt cx="6375685" cy="596765"/>
            </a:xfrm>
          </p:grpSpPr>
          <p:sp>
            <p:nvSpPr>
              <p:cNvPr id="19" name="TextBox 11">
                <a:extLst>
                  <a:ext uri="{FF2B5EF4-FFF2-40B4-BE49-F238E27FC236}">
                    <a16:creationId xmlns:a16="http://schemas.microsoft.com/office/drawing/2014/main" id="{0741A2B2-0C52-4D3A-9B3E-26C9D054A8F1}"/>
                  </a:ext>
                </a:extLst>
              </p:cNvPr>
              <p:cNvSpPr txBox="1"/>
              <p:nvPr/>
            </p:nvSpPr>
            <p:spPr>
              <a:xfrm>
                <a:off x="11432515" y="5534002"/>
                <a:ext cx="5407685" cy="3762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79"/>
                  </a:lnSpc>
                </a:pPr>
                <a:r>
                  <a:rPr lang="hr-HR" sz="2199">
                    <a:solidFill>
                      <a:srgbClr val="3A4CA8"/>
                    </a:solidFill>
                    <a:latin typeface="Cooper Hewitt"/>
                  </a:rPr>
                  <a:t>TCOP i PEMNA</a:t>
                </a:r>
              </a:p>
            </p:txBody>
          </p:sp>
          <p:grpSp>
            <p:nvGrpSpPr>
              <p:cNvPr id="36" name="Group 14">
                <a:extLst>
                  <a:ext uri="{FF2B5EF4-FFF2-40B4-BE49-F238E27FC236}">
                    <a16:creationId xmlns:a16="http://schemas.microsoft.com/office/drawing/2014/main" id="{8520AF16-A2AA-42F8-A53C-FC366E6BF670}"/>
                  </a:ext>
                </a:extLst>
              </p:cNvPr>
              <p:cNvGrpSpPr/>
              <p:nvPr/>
            </p:nvGrpSpPr>
            <p:grpSpPr>
              <a:xfrm>
                <a:off x="10464515" y="5423747"/>
                <a:ext cx="596765" cy="596765"/>
                <a:chOff x="0" y="0"/>
                <a:chExt cx="812800" cy="812800"/>
              </a:xfrm>
            </p:grpSpPr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BC79ED5C-B6D5-4013-8300-C0286E2728C8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57A9B4">
                    <a:alpha val="80000"/>
                  </a:srgbClr>
                </a:solidFill>
              </p:spPr>
            </p:sp>
            <p:sp>
              <p:nvSpPr>
                <p:cNvPr id="38" name="TextBox 16">
                  <a:extLst>
                    <a:ext uri="{FF2B5EF4-FFF2-40B4-BE49-F238E27FC236}">
                      <a16:creationId xmlns:a16="http://schemas.microsoft.com/office/drawing/2014/main" id="{06B7C223-D6A0-42D2-90DA-F64CE6A8762B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705"/>
                    </a:lnSpc>
                  </a:pPr>
                  <a:endParaRPr/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FA87C9-BC76-4923-88FD-425D5181F4FF}"/>
                  </a:ext>
                </a:extLst>
              </p:cNvPr>
              <p:cNvSpPr txBox="1"/>
              <p:nvPr/>
            </p:nvSpPr>
            <p:spPr>
              <a:xfrm>
                <a:off x="10565646" y="5534000"/>
                <a:ext cx="389176" cy="37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A68ECA3-EB31-4B95-86D7-5BBFD949E41C}"/>
                </a:ext>
              </a:extLst>
            </p:cNvPr>
            <p:cNvGrpSpPr/>
            <p:nvPr/>
          </p:nvGrpSpPr>
          <p:grpSpPr>
            <a:xfrm>
              <a:off x="10461852" y="6901287"/>
              <a:ext cx="6378348" cy="596765"/>
              <a:chOff x="10461852" y="6901287"/>
              <a:chExt cx="6378348" cy="596765"/>
            </a:xfrm>
          </p:grpSpPr>
          <p:grpSp>
            <p:nvGrpSpPr>
              <p:cNvPr id="39" name="Group 17">
                <a:extLst>
                  <a:ext uri="{FF2B5EF4-FFF2-40B4-BE49-F238E27FC236}">
                    <a16:creationId xmlns:a16="http://schemas.microsoft.com/office/drawing/2014/main" id="{8E1CBCFB-2AC2-444C-9FC5-345AAD24A266}"/>
                  </a:ext>
                </a:extLst>
              </p:cNvPr>
              <p:cNvGrpSpPr/>
              <p:nvPr/>
            </p:nvGrpSpPr>
            <p:grpSpPr>
              <a:xfrm>
                <a:off x="10461852" y="6901287"/>
                <a:ext cx="596765" cy="596765"/>
                <a:chOff x="0" y="0"/>
                <a:chExt cx="812800" cy="812800"/>
              </a:xfrm>
            </p:grpSpPr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FF7F4A82-8C35-45AC-9DB0-7BE6C82BABFC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60B890">
                    <a:alpha val="80000"/>
                  </a:srgbClr>
                </a:solidFill>
              </p:spPr>
            </p:sp>
            <p:sp>
              <p:nvSpPr>
                <p:cNvPr id="41" name="TextBox 19">
                  <a:extLst>
                    <a:ext uri="{FF2B5EF4-FFF2-40B4-BE49-F238E27FC236}">
                      <a16:creationId xmlns:a16="http://schemas.microsoft.com/office/drawing/2014/main" id="{F750C0AE-B3A5-4B36-80D1-BEA4BC1A6E01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705"/>
                    </a:lnSpc>
                  </a:pPr>
                  <a:endParaRPr/>
                </a:p>
              </p:txBody>
            </p:sp>
          </p:grp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450EEAB7-B8B0-4ED5-9497-43F0B9456BF8}"/>
                  </a:ext>
                </a:extLst>
              </p:cNvPr>
              <p:cNvGrpSpPr/>
              <p:nvPr/>
            </p:nvGrpSpPr>
            <p:grpSpPr>
              <a:xfrm>
                <a:off x="10565646" y="7011542"/>
                <a:ext cx="6274554" cy="388957"/>
                <a:chOff x="10565646" y="7011542"/>
                <a:chExt cx="6274554" cy="388957"/>
              </a:xfrm>
            </p:grpSpPr>
            <p:sp>
              <p:nvSpPr>
                <p:cNvPr id="20" name="TextBox 11">
                  <a:extLst>
                    <a:ext uri="{FF2B5EF4-FFF2-40B4-BE49-F238E27FC236}">
                      <a16:creationId xmlns:a16="http://schemas.microsoft.com/office/drawing/2014/main" id="{548DED76-39E5-4839-9A91-E2B306625013}"/>
                    </a:ext>
                  </a:extLst>
                </p:cNvPr>
                <p:cNvSpPr txBox="1"/>
                <p:nvPr/>
              </p:nvSpPr>
              <p:spPr>
                <a:xfrm>
                  <a:off x="11432515" y="7011542"/>
                  <a:ext cx="5407685" cy="37625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079"/>
                    </a:lnSpc>
                  </a:pPr>
                  <a:r>
                    <a:rPr lang="hr-HR" sz="2199">
                      <a:solidFill>
                        <a:srgbClr val="3A4CA8"/>
                      </a:solidFill>
                      <a:latin typeface="Cooper Hewitt"/>
                    </a:rPr>
                    <a:t>RAZMJENE PEMNA-e i PEMPAL-a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C7B9F0D-7705-49FF-AAFB-AA6ADF2D657C}"/>
                    </a:ext>
                  </a:extLst>
                </p:cNvPr>
                <p:cNvSpPr txBox="1"/>
                <p:nvPr/>
              </p:nvSpPr>
              <p:spPr>
                <a:xfrm>
                  <a:off x="10565646" y="7024242"/>
                  <a:ext cx="389176" cy="3762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</p:grpSp>
        </p:grpSp>
      </p:grp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5D380A2-6D71-4267-84A6-C85EB7937BAD}"/>
              </a:ext>
            </a:extLst>
          </p:cNvPr>
          <p:cNvCxnSpPr>
            <a:cxnSpLocks/>
          </p:cNvCxnSpPr>
          <p:nvPr/>
        </p:nvCxnSpPr>
        <p:spPr>
          <a:xfrm>
            <a:off x="1447800" y="3467100"/>
            <a:ext cx="2819400" cy="0"/>
          </a:xfrm>
          <a:prstGeom prst="line">
            <a:avLst/>
          </a:prstGeom>
          <a:ln w="1206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b="12431"/>
          <a:stretch>
            <a:fillRect/>
          </a:stretch>
        </p:blipFill>
        <p:spPr>
          <a:xfrm>
            <a:off x="1820974" y="3680270"/>
            <a:ext cx="7832711" cy="457264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20974" y="2460189"/>
            <a:ext cx="5231038" cy="850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>
                <a:solidFill>
                  <a:srgbClr val="000000"/>
                </a:solidFill>
                <a:latin typeface="Cooper Hewitt Heavy"/>
              </a:rPr>
              <a:t>O PEMNA-i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07743" y="3806415"/>
            <a:ext cx="5407685" cy="795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hr-HR" sz="2800">
                <a:solidFill>
                  <a:srgbClr val="3A4CA8"/>
                </a:solidFill>
                <a:latin typeface="Cooper Hewitt"/>
              </a:rPr>
              <a:t>Mreža za učenje uz međusobnu podršku službenika za upravljanje javnim financijama (PFM) u Aziji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77926" y="5263419"/>
            <a:ext cx="6280057" cy="1111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hr-HR" dirty="0">
                <a:solidFill>
                  <a:srgbClr val="000000"/>
                </a:solidFill>
                <a:latin typeface="Canva Sans"/>
              </a:rPr>
              <a:t>Osnovana 2012. godine, mreža ima za cilj ojačati efikasnost, učinkovitost i transparentnost sustava PFM-a u regiji pomažući pojedinačnim dužnosnicima da bolje razumiju sastavnice dobrog sustava upravljanja javnim financijama.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57514" y="4385344"/>
            <a:ext cx="1657583" cy="11964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402439" y="4385344"/>
            <a:ext cx="1657583" cy="11964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347364" y="4385344"/>
            <a:ext cx="1657583" cy="11964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292289" y="4385344"/>
            <a:ext cx="1657583" cy="11964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37214" y="4385344"/>
            <a:ext cx="1657583" cy="11964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297066" y="6227461"/>
            <a:ext cx="1657583" cy="11964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2182139" y="4385344"/>
            <a:ext cx="1657583" cy="119647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457514" y="6227461"/>
            <a:ext cx="1657583" cy="11964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4404031" y="6227461"/>
            <a:ext cx="1657583" cy="11964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350548" y="6227461"/>
            <a:ext cx="1657583" cy="119647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0243583" y="6227461"/>
            <a:ext cx="1657583" cy="119647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2190100" y="6227461"/>
            <a:ext cx="1657583" cy="119647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14136618" y="6227461"/>
            <a:ext cx="1657583" cy="119647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9"/>
          <a:srcRect t="13833" b="13690"/>
          <a:stretch>
            <a:fillRect/>
          </a:stretch>
        </p:blipFill>
        <p:spPr>
          <a:xfrm>
            <a:off x="14127065" y="4382906"/>
            <a:ext cx="1657583" cy="1201351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20974" y="2460189"/>
            <a:ext cx="7323026" cy="850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>
                <a:solidFill>
                  <a:srgbClr val="000000"/>
                </a:solidFill>
                <a:latin typeface="Cooper Hewitt Heavy"/>
              </a:rPr>
              <a:t>14 zemalja članica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CB321DA0-A117-42A3-A64E-CB4CC423FA21}"/>
              </a:ext>
            </a:extLst>
          </p:cNvPr>
          <p:cNvSpPr txBox="1"/>
          <p:nvPr/>
        </p:nvSpPr>
        <p:spPr>
          <a:xfrm>
            <a:off x="2915037" y="5589471"/>
            <a:ext cx="742535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hr-HR" sz="1600" b="1" dirty="0">
                <a:solidFill>
                  <a:srgbClr val="000000"/>
                </a:solidFill>
                <a:latin typeface="Canva Sans"/>
              </a:rPr>
              <a:t>Bruneji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6C4BC8AF-AF4B-47AA-96BA-C0B09C61652B}"/>
              </a:ext>
            </a:extLst>
          </p:cNvPr>
          <p:cNvSpPr txBox="1"/>
          <p:nvPr/>
        </p:nvSpPr>
        <p:spPr>
          <a:xfrm>
            <a:off x="4402439" y="5581818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hr-HR" b="1">
                <a:solidFill>
                  <a:srgbClr val="000000"/>
                </a:solidFill>
                <a:latin typeface="Canva Sans"/>
              </a:rPr>
              <a:t>Kambodža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FA6E18E7-E1D6-4EB9-BE88-F0E1B40BC316}"/>
              </a:ext>
            </a:extLst>
          </p:cNvPr>
          <p:cNvSpPr txBox="1"/>
          <p:nvPr/>
        </p:nvSpPr>
        <p:spPr>
          <a:xfrm>
            <a:off x="6347363" y="5581818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hr-HR" b="1">
                <a:solidFill>
                  <a:srgbClr val="000000"/>
                </a:solidFill>
                <a:latin typeface="Canva Sans"/>
              </a:rPr>
              <a:t>Kina</a:t>
            </a: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0BE392F8-DD04-4301-84DC-95748000F81D}"/>
              </a:ext>
            </a:extLst>
          </p:cNvPr>
          <p:cNvSpPr txBox="1"/>
          <p:nvPr/>
        </p:nvSpPr>
        <p:spPr>
          <a:xfrm>
            <a:off x="8292289" y="5581818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hr-HR" b="1">
                <a:solidFill>
                  <a:srgbClr val="000000"/>
                </a:solidFill>
                <a:latin typeface="Canva Sans"/>
              </a:rPr>
              <a:t>Indonezija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F93275F2-91A3-4F78-8CF9-55DB079A7DC1}"/>
              </a:ext>
            </a:extLst>
          </p:cNvPr>
          <p:cNvSpPr txBox="1"/>
          <p:nvPr/>
        </p:nvSpPr>
        <p:spPr>
          <a:xfrm>
            <a:off x="10237213" y="5581818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hr-HR" b="1">
                <a:solidFill>
                  <a:srgbClr val="000000"/>
                </a:solidFill>
                <a:latin typeface="Canva Sans"/>
              </a:rPr>
              <a:t>Koreja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B9F1B064-D9AE-48F9-91F2-F5EBC19D757A}"/>
              </a:ext>
            </a:extLst>
          </p:cNvPr>
          <p:cNvSpPr txBox="1"/>
          <p:nvPr/>
        </p:nvSpPr>
        <p:spPr>
          <a:xfrm>
            <a:off x="12190100" y="5581818"/>
            <a:ext cx="165758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200" b="1" dirty="0">
                <a:solidFill>
                  <a:srgbClr val="000000"/>
                </a:solidFill>
                <a:latin typeface="Canva Sans"/>
              </a:rPr>
              <a:t>Laoska Narodna Demokratska Republika</a:t>
            </a: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9594CF1B-0138-4087-892F-16EA14485034}"/>
              </a:ext>
            </a:extLst>
          </p:cNvPr>
          <p:cNvSpPr txBox="1"/>
          <p:nvPr/>
        </p:nvSpPr>
        <p:spPr>
          <a:xfrm>
            <a:off x="14127063" y="5589471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hr-HR" b="1">
                <a:solidFill>
                  <a:srgbClr val="000000"/>
                </a:solidFill>
                <a:latin typeface="Canva Sans"/>
              </a:rPr>
              <a:t>Malezija</a:t>
            </a: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15FA1FAA-F4B3-4A6D-952C-56DCFC2DE468}"/>
              </a:ext>
            </a:extLst>
          </p:cNvPr>
          <p:cNvSpPr txBox="1"/>
          <p:nvPr/>
        </p:nvSpPr>
        <p:spPr>
          <a:xfrm>
            <a:off x="14127063" y="7434346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hr-HR" b="1">
                <a:solidFill>
                  <a:srgbClr val="000000"/>
                </a:solidFill>
                <a:latin typeface="Canva Sans"/>
              </a:rPr>
              <a:t>Vijetnam</a:t>
            </a: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3CB188E2-3641-49DC-804E-578A5E7C0AF8}"/>
              </a:ext>
            </a:extLst>
          </p:cNvPr>
          <p:cNvSpPr txBox="1"/>
          <p:nvPr/>
        </p:nvSpPr>
        <p:spPr>
          <a:xfrm>
            <a:off x="12182140" y="7434346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hr-HR" b="1">
                <a:solidFill>
                  <a:srgbClr val="000000"/>
                </a:solidFill>
                <a:latin typeface="Canva Sans"/>
              </a:rPr>
              <a:t>Istočni Timor</a:t>
            </a: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5D5EF8D8-BA41-4866-AE84-972034B8D7CF}"/>
              </a:ext>
            </a:extLst>
          </p:cNvPr>
          <p:cNvSpPr txBox="1"/>
          <p:nvPr/>
        </p:nvSpPr>
        <p:spPr>
          <a:xfrm>
            <a:off x="10237213" y="7434346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hr-HR" b="1">
                <a:solidFill>
                  <a:srgbClr val="000000"/>
                </a:solidFill>
                <a:latin typeface="Canva Sans"/>
              </a:rPr>
              <a:t>Tajland</a:t>
            </a:r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412BE409-B529-4825-B4FC-86DB9FE4BB15}"/>
              </a:ext>
            </a:extLst>
          </p:cNvPr>
          <p:cNvSpPr txBox="1"/>
          <p:nvPr/>
        </p:nvSpPr>
        <p:spPr>
          <a:xfrm>
            <a:off x="8298658" y="7434346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hr-HR" b="1">
                <a:solidFill>
                  <a:srgbClr val="000000"/>
                </a:solidFill>
                <a:latin typeface="Canva Sans"/>
              </a:rPr>
              <a:t>Singapur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D0958D28-8B8D-4177-8F70-7609FA33EC54}"/>
              </a:ext>
            </a:extLst>
          </p:cNvPr>
          <p:cNvSpPr txBox="1"/>
          <p:nvPr/>
        </p:nvSpPr>
        <p:spPr>
          <a:xfrm>
            <a:off x="6340997" y="7434346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hr-HR" b="1">
                <a:solidFill>
                  <a:srgbClr val="000000"/>
                </a:solidFill>
                <a:latin typeface="Canva Sans"/>
              </a:rPr>
              <a:t>Filipini</a:t>
            </a: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069169D1-0EF8-4BF4-956B-26E31232F937}"/>
              </a:ext>
            </a:extLst>
          </p:cNvPr>
          <p:cNvSpPr txBox="1"/>
          <p:nvPr/>
        </p:nvSpPr>
        <p:spPr>
          <a:xfrm>
            <a:off x="4397671" y="7434346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hr-HR" b="1">
                <a:solidFill>
                  <a:srgbClr val="000000"/>
                </a:solidFill>
                <a:latin typeface="Canva Sans"/>
              </a:rPr>
              <a:t>Mjanmar</a:t>
            </a: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5F7EFF54-7BEA-49CB-8811-B62ED63C166D}"/>
              </a:ext>
            </a:extLst>
          </p:cNvPr>
          <p:cNvSpPr txBox="1"/>
          <p:nvPr/>
        </p:nvSpPr>
        <p:spPr>
          <a:xfrm>
            <a:off x="2455923" y="7434346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hr-HR" b="1">
                <a:solidFill>
                  <a:srgbClr val="000000"/>
                </a:solidFill>
                <a:latin typeface="Canva Sans"/>
              </a:rPr>
              <a:t>Mongolija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820974" y="2460189"/>
            <a:ext cx="5272168" cy="9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 b="0">
                <a:solidFill>
                  <a:srgbClr val="000000"/>
                </a:solidFill>
                <a:latin typeface="Cooper Hewitt Heavy"/>
              </a:rPr>
              <a:t>Strukture PEMNA-e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895BD40-97F2-41B5-9D31-BA1F8441BEEC}"/>
              </a:ext>
            </a:extLst>
          </p:cNvPr>
          <p:cNvGrpSpPr/>
          <p:nvPr/>
        </p:nvGrpSpPr>
        <p:grpSpPr>
          <a:xfrm>
            <a:off x="4425894" y="4463865"/>
            <a:ext cx="9211279" cy="3290068"/>
            <a:chOff x="4404274" y="4758162"/>
            <a:chExt cx="9211279" cy="3290068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0AC13343-DDA0-43C6-9493-6D3994740034}"/>
                </a:ext>
              </a:extLst>
            </p:cNvPr>
            <p:cNvGrpSpPr/>
            <p:nvPr/>
          </p:nvGrpSpPr>
          <p:grpSpPr>
            <a:xfrm>
              <a:off x="4404274" y="4761852"/>
              <a:ext cx="3286378" cy="3286378"/>
              <a:chOff x="4118153" y="4737072"/>
              <a:chExt cx="3286378" cy="3286378"/>
            </a:xfrm>
          </p:grpSpPr>
          <p:pic>
            <p:nvPicPr>
              <p:cNvPr id="27" name="Picture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18153" y="4737072"/>
                <a:ext cx="3286378" cy="3286378"/>
              </a:xfrm>
              <a:prstGeom prst="rect">
                <a:avLst/>
              </a:prstGeom>
            </p:spPr>
          </p:pic>
          <p:sp>
            <p:nvSpPr>
              <p:cNvPr id="28" name="TextBox 28"/>
              <p:cNvSpPr txBox="1"/>
              <p:nvPr/>
            </p:nvSpPr>
            <p:spPr>
              <a:xfrm>
                <a:off x="4918985" y="6235241"/>
                <a:ext cx="1658674" cy="39760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080"/>
                  </a:lnSpc>
                </a:pPr>
                <a:r>
                  <a:rPr lang="hr-HR" sz="2800">
                    <a:solidFill>
                      <a:srgbClr val="003478"/>
                    </a:solidFill>
                    <a:latin typeface="Cooper Hewitt Bold"/>
                  </a:rPr>
                  <a:t>B-CoP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5613991" y="6918473"/>
                <a:ext cx="1750644" cy="5018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hr-HR" sz="1600" dirty="0">
                    <a:solidFill>
                      <a:srgbClr val="FFFFFF"/>
                    </a:solidFill>
                    <a:latin typeface="Canva Sans"/>
                  </a:rPr>
                  <a:t>Rukovodstveni tim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379753" y="6907369"/>
                <a:ext cx="1353926" cy="2453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hr-HR" sz="1600">
                    <a:solidFill>
                      <a:srgbClr val="FFFFFF"/>
                    </a:solidFill>
                    <a:latin typeface="Canva Sans"/>
                  </a:rPr>
                  <a:t>Posrednik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4880345" y="5292921"/>
                <a:ext cx="1750645" cy="2453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hr-HR" sz="1400" dirty="0">
                    <a:solidFill>
                      <a:srgbClr val="FFFFFF"/>
                    </a:solidFill>
                    <a:latin typeface="Canva Sans"/>
                  </a:rPr>
                  <a:t>Predsjednik COP-a</a:t>
                </a: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BD62A6F-C498-44BE-A41B-92688452EED5}"/>
                </a:ext>
              </a:extLst>
            </p:cNvPr>
            <p:cNvGrpSpPr/>
            <p:nvPr/>
          </p:nvGrpSpPr>
          <p:grpSpPr>
            <a:xfrm>
              <a:off x="10329175" y="4758162"/>
              <a:ext cx="3286378" cy="3286378"/>
              <a:chOff x="10744386" y="4737072"/>
              <a:chExt cx="3286378" cy="3286378"/>
            </a:xfrm>
          </p:grpSpPr>
          <p:pic>
            <p:nvPicPr>
              <p:cNvPr id="29" name="Picture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744386" y="4737072"/>
                <a:ext cx="3286378" cy="3286378"/>
              </a:xfrm>
              <a:prstGeom prst="rect">
                <a:avLst/>
              </a:prstGeom>
            </p:spPr>
          </p:pic>
          <p:sp>
            <p:nvSpPr>
              <p:cNvPr id="30" name="TextBox 30"/>
              <p:cNvSpPr txBox="1"/>
              <p:nvPr/>
            </p:nvSpPr>
            <p:spPr>
              <a:xfrm>
                <a:off x="11674577" y="6206237"/>
                <a:ext cx="1458939" cy="39760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080"/>
                  </a:lnSpc>
                </a:pPr>
                <a:r>
                  <a:rPr lang="hr-HR" sz="2800">
                    <a:solidFill>
                      <a:srgbClr val="3A4CA8"/>
                    </a:solidFill>
                    <a:latin typeface="Cooper Hewitt Bold"/>
                  </a:rPr>
                  <a:t>T-CoP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12302456" y="6903935"/>
                <a:ext cx="1458939" cy="5018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hr-HR" sz="1600" dirty="0">
                    <a:solidFill>
                      <a:srgbClr val="FFFFFF"/>
                    </a:solidFill>
                    <a:latin typeface="Canva Sans"/>
                  </a:rPr>
                  <a:t>Rukovodstveni tim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10956477" y="6907369"/>
                <a:ext cx="1402891" cy="2453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hr-HR" sz="1600">
                    <a:solidFill>
                      <a:srgbClr val="FFFFFF"/>
                    </a:solidFill>
                    <a:latin typeface="Canva Sans"/>
                  </a:rPr>
                  <a:t>Posrednik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1442591" y="5292921"/>
                <a:ext cx="1834933" cy="2453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hr-HR" sz="1600" dirty="0">
                    <a:solidFill>
                      <a:srgbClr val="FFFFFF"/>
                    </a:solidFill>
                    <a:latin typeface="Canva Sans"/>
                  </a:rPr>
                  <a:t>Predsjednik COP-a</a:t>
                </a:r>
              </a:p>
            </p:txBody>
          </p:sp>
        </p:grp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1CADBEA-BCC8-4077-938B-3B96EF3B967E}"/>
              </a:ext>
            </a:extLst>
          </p:cNvPr>
          <p:cNvGrpSpPr/>
          <p:nvPr/>
        </p:nvGrpSpPr>
        <p:grpSpPr>
          <a:xfrm>
            <a:off x="6325700" y="3479220"/>
            <a:ext cx="5636601" cy="597480"/>
            <a:chOff x="3731178" y="3683244"/>
            <a:chExt cx="4866562" cy="515856"/>
          </a:xfrm>
        </p:grpSpPr>
        <p:sp>
          <p:nvSpPr>
            <p:cNvPr id="53" name="순서도: 대체 처리 52">
              <a:extLst>
                <a:ext uri="{FF2B5EF4-FFF2-40B4-BE49-F238E27FC236}">
                  <a16:creationId xmlns:a16="http://schemas.microsoft.com/office/drawing/2014/main" id="{EB232484-403C-4D80-B63D-C40639289F44}"/>
                </a:ext>
              </a:extLst>
            </p:cNvPr>
            <p:cNvSpPr/>
            <p:nvPr/>
          </p:nvSpPr>
          <p:spPr>
            <a:xfrm>
              <a:off x="3931709" y="3683244"/>
              <a:ext cx="4436642" cy="440383"/>
            </a:xfrm>
            <a:prstGeom prst="flowChartAlternateProcess">
              <a:avLst/>
            </a:prstGeom>
            <a:solidFill>
              <a:srgbClr val="3A4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10">
              <a:extLst>
                <a:ext uri="{FF2B5EF4-FFF2-40B4-BE49-F238E27FC236}">
                  <a16:creationId xmlns:a16="http://schemas.microsoft.com/office/drawing/2014/main" id="{D36F157E-85BE-41A9-A366-A83A65C97DB5}"/>
                </a:ext>
              </a:extLst>
            </p:cNvPr>
            <p:cNvSpPr txBox="1"/>
            <p:nvPr/>
          </p:nvSpPr>
          <p:spPr>
            <a:xfrm>
              <a:off x="3731178" y="3709353"/>
              <a:ext cx="4866562" cy="489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0"/>
                </a:lnSpc>
              </a:pPr>
              <a:r>
                <a:rPr lang="hr-HR" sz="2400">
                  <a:solidFill>
                    <a:srgbClr val="FFFFFF"/>
                  </a:solidFill>
                  <a:latin typeface="Cooper Hewitt"/>
                </a:rPr>
                <a:t>Upravni odbor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B5B65B2-4E35-4085-A8EB-840BA116E069}"/>
              </a:ext>
            </a:extLst>
          </p:cNvPr>
          <p:cNvGrpSpPr/>
          <p:nvPr/>
        </p:nvGrpSpPr>
        <p:grpSpPr>
          <a:xfrm>
            <a:off x="4087764" y="8496705"/>
            <a:ext cx="10112473" cy="634185"/>
            <a:chOff x="4207998" y="8496705"/>
            <a:chExt cx="10112473" cy="634185"/>
          </a:xfrm>
        </p:grpSpPr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5F4B40F9-8A6E-4AA7-942A-B0D9B1C25EE8}"/>
                </a:ext>
              </a:extLst>
            </p:cNvPr>
            <p:cNvGrpSpPr/>
            <p:nvPr/>
          </p:nvGrpSpPr>
          <p:grpSpPr>
            <a:xfrm>
              <a:off x="4207998" y="8533004"/>
              <a:ext cx="3863653" cy="597886"/>
              <a:chOff x="4013199" y="3682894"/>
              <a:chExt cx="4436642" cy="516206"/>
            </a:xfrm>
          </p:grpSpPr>
          <p:sp>
            <p:nvSpPr>
              <p:cNvPr id="56" name="순서도: 대체 처리 55">
                <a:extLst>
                  <a:ext uri="{FF2B5EF4-FFF2-40B4-BE49-F238E27FC236}">
                    <a16:creationId xmlns:a16="http://schemas.microsoft.com/office/drawing/2014/main" id="{46397838-FD37-4170-8252-AFF86942D17F}"/>
                  </a:ext>
                </a:extLst>
              </p:cNvPr>
              <p:cNvSpPr/>
              <p:nvPr/>
            </p:nvSpPr>
            <p:spPr>
              <a:xfrm>
                <a:off x="4013199" y="3682894"/>
                <a:ext cx="4436642" cy="440383"/>
              </a:xfrm>
              <a:prstGeom prst="flowChartAlternateProcess">
                <a:avLst/>
              </a:prstGeom>
              <a:solidFill>
                <a:srgbClr val="3A4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/>
              </a:p>
            </p:txBody>
          </p:sp>
          <p:sp>
            <p:nvSpPr>
              <p:cNvPr id="57" name="TextBox 10">
                <a:extLst>
                  <a:ext uri="{FF2B5EF4-FFF2-40B4-BE49-F238E27FC236}">
                    <a16:creationId xmlns:a16="http://schemas.microsoft.com/office/drawing/2014/main" id="{DAF0E3FD-A905-4528-BD71-9AC1264A972A}"/>
                  </a:ext>
                </a:extLst>
              </p:cNvPr>
              <p:cNvSpPr txBox="1"/>
              <p:nvPr/>
            </p:nvSpPr>
            <p:spPr>
              <a:xfrm>
                <a:off x="4013199" y="3709353"/>
                <a:ext cx="4436642" cy="4897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0"/>
                  </a:lnSpc>
                </a:pPr>
                <a:r>
                  <a:rPr lang="hr-HR" sz="2400">
                    <a:solidFill>
                      <a:srgbClr val="FFFFFF"/>
                    </a:solidFill>
                    <a:latin typeface="Cooper Hewitt"/>
                  </a:rPr>
                  <a:t>Tajništvo PEMNA-a</a:t>
                </a:r>
              </a:p>
            </p:txBody>
          </p: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6B751136-D8D0-491E-99C8-FA69B98E70BA}"/>
                </a:ext>
              </a:extLst>
            </p:cNvPr>
            <p:cNvGrpSpPr/>
            <p:nvPr/>
          </p:nvGrpSpPr>
          <p:grpSpPr>
            <a:xfrm>
              <a:off x="10456818" y="8496705"/>
              <a:ext cx="3863653" cy="581628"/>
              <a:chOff x="3978140" y="3696931"/>
              <a:chExt cx="4436642" cy="502169"/>
            </a:xfrm>
          </p:grpSpPr>
          <p:sp>
            <p:nvSpPr>
              <p:cNvPr id="59" name="순서도: 대체 처리 58">
                <a:extLst>
                  <a:ext uri="{FF2B5EF4-FFF2-40B4-BE49-F238E27FC236}">
                    <a16:creationId xmlns:a16="http://schemas.microsoft.com/office/drawing/2014/main" id="{348DB19B-C411-4668-BBE8-85867B7F4248}"/>
                  </a:ext>
                </a:extLst>
              </p:cNvPr>
              <p:cNvSpPr/>
              <p:nvPr/>
            </p:nvSpPr>
            <p:spPr>
              <a:xfrm>
                <a:off x="3978140" y="3696931"/>
                <a:ext cx="4436642" cy="440383"/>
              </a:xfrm>
              <a:prstGeom prst="flowChartAlternateProcess">
                <a:avLst/>
              </a:prstGeom>
              <a:solidFill>
                <a:srgbClr val="3A4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/>
              </a:p>
            </p:txBody>
          </p:sp>
          <p:sp>
            <p:nvSpPr>
              <p:cNvPr id="60" name="TextBox 10">
                <a:extLst>
                  <a:ext uri="{FF2B5EF4-FFF2-40B4-BE49-F238E27FC236}">
                    <a16:creationId xmlns:a16="http://schemas.microsoft.com/office/drawing/2014/main" id="{8A1B6708-49C4-4F68-B6D6-488EDA6317B4}"/>
                  </a:ext>
                </a:extLst>
              </p:cNvPr>
              <p:cNvSpPr txBox="1"/>
              <p:nvPr/>
            </p:nvSpPr>
            <p:spPr>
              <a:xfrm>
                <a:off x="3978140" y="3709353"/>
                <a:ext cx="4436642" cy="4897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0"/>
                  </a:lnSpc>
                </a:pPr>
                <a:r>
                  <a:rPr lang="hr-HR" sz="2400">
                    <a:solidFill>
                      <a:srgbClr val="FFFFFF"/>
                    </a:solidFill>
                    <a:latin typeface="Cooper Hewitt"/>
                  </a:rPr>
                  <a:t>Voditelj projektnog tima</a:t>
                </a:r>
              </a:p>
            </p:txBody>
          </p:sp>
        </p:grpSp>
      </p:grpSp>
      <p:sp>
        <p:nvSpPr>
          <p:cNvPr id="9" name="순서도: 수행의 시작/종료 8">
            <a:extLst>
              <a:ext uri="{FF2B5EF4-FFF2-40B4-BE49-F238E27FC236}">
                <a16:creationId xmlns:a16="http://schemas.microsoft.com/office/drawing/2014/main" id="{2958FF45-F70D-4B3C-B734-31F804CC170D}"/>
              </a:ext>
            </a:extLst>
          </p:cNvPr>
          <p:cNvSpPr/>
          <p:nvPr/>
        </p:nvSpPr>
        <p:spPr>
          <a:xfrm>
            <a:off x="4171950" y="4229100"/>
            <a:ext cx="9690156" cy="3726842"/>
          </a:xfrm>
          <a:prstGeom prst="flowChartTerminator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A1BE4C49-0C2A-44B9-B0D8-3E74960D746E}"/>
              </a:ext>
            </a:extLst>
          </p:cNvPr>
          <p:cNvCxnSpPr>
            <a:cxnSpLocks/>
            <a:stCxn id="56" idx="0"/>
            <a:endCxn id="9" idx="2"/>
          </p:cNvCxnSpPr>
          <p:nvPr/>
        </p:nvCxnSpPr>
        <p:spPr>
          <a:xfrm rot="5400000" flipH="1" flipV="1">
            <a:off x="7229778" y="6745755"/>
            <a:ext cx="577062" cy="2997437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연결선: 꺾임 45">
            <a:extLst>
              <a:ext uri="{FF2B5EF4-FFF2-40B4-BE49-F238E27FC236}">
                <a16:creationId xmlns:a16="http://schemas.microsoft.com/office/drawing/2014/main" id="{9AAC1646-D5AB-40BC-BE3A-EC4E6948B825}"/>
              </a:ext>
            </a:extLst>
          </p:cNvPr>
          <p:cNvCxnSpPr>
            <a:cxnSpLocks/>
            <a:stCxn id="60" idx="0"/>
            <a:endCxn id="9" idx="2"/>
          </p:cNvCxnSpPr>
          <p:nvPr/>
        </p:nvCxnSpPr>
        <p:spPr>
          <a:xfrm rot="16200000" flipV="1">
            <a:off x="10365145" y="6607826"/>
            <a:ext cx="555151" cy="3251383"/>
          </a:xfrm>
          <a:prstGeom prst="bentConnector3">
            <a:avLst>
              <a:gd name="adj1" fmla="val 48627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4D5D288A-EEDB-4A1F-BEBC-D861269226B1}"/>
              </a:ext>
            </a:extLst>
          </p:cNvPr>
          <p:cNvCxnSpPr>
            <a:cxnSpLocks/>
          </p:cNvCxnSpPr>
          <p:nvPr/>
        </p:nvCxnSpPr>
        <p:spPr>
          <a:xfrm>
            <a:off x="9017028" y="3989285"/>
            <a:ext cx="0" cy="2510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62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932721" y="3477136"/>
            <a:ext cx="10893882" cy="337542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5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820974" y="2460189"/>
            <a:ext cx="11109836" cy="850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 dirty="0">
                <a:solidFill>
                  <a:srgbClr val="000000"/>
                </a:solidFill>
                <a:latin typeface="Cooper Hewitt Heavy"/>
              </a:rPr>
              <a:t>Razvojni partneri PEMNA-e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79745" y="6596976"/>
            <a:ext cx="3701588" cy="77270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F5284B6-E0A2-41AC-BEF1-3A156A1476A3}"/>
              </a:ext>
            </a:extLst>
          </p:cNvPr>
          <p:cNvSpPr/>
          <p:nvPr/>
        </p:nvSpPr>
        <p:spPr>
          <a:xfrm>
            <a:off x="5334000" y="4544739"/>
            <a:ext cx="8048294" cy="1152647"/>
          </a:xfrm>
          <a:prstGeom prst="rect">
            <a:avLst/>
          </a:prstGeom>
          <a:solidFill>
            <a:srgbClr val="79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92887" y="6686809"/>
            <a:ext cx="3418967" cy="5192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rcRect l="17039" t="33434" r="17371" b="37352"/>
          <a:stretch>
            <a:fillRect/>
          </a:stretch>
        </p:blipFill>
        <p:spPr>
          <a:xfrm>
            <a:off x="11722182" y="6559924"/>
            <a:ext cx="3633097" cy="84681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79678" y="4744744"/>
            <a:ext cx="3273321" cy="7726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 t="10095" b="12114"/>
          <a:stretch>
            <a:fillRect/>
          </a:stretch>
        </p:blipFill>
        <p:spPr>
          <a:xfrm>
            <a:off x="9526405" y="4709368"/>
            <a:ext cx="3855889" cy="813610"/>
          </a:xfrm>
          <a:prstGeom prst="rect">
            <a:avLst/>
          </a:prstGeom>
        </p:spPr>
      </p:pic>
      <p:sp>
        <p:nvSpPr>
          <p:cNvPr id="61" name="TextBox 11">
            <a:extLst>
              <a:ext uri="{FF2B5EF4-FFF2-40B4-BE49-F238E27FC236}">
                <a16:creationId xmlns:a16="http://schemas.microsoft.com/office/drawing/2014/main" id="{343FFB43-8D6E-49D7-8F11-891F8A0BC067}"/>
              </a:ext>
            </a:extLst>
          </p:cNvPr>
          <p:cNvSpPr txBox="1"/>
          <p:nvPr/>
        </p:nvSpPr>
        <p:spPr>
          <a:xfrm>
            <a:off x="5357408" y="4147130"/>
            <a:ext cx="6429835" cy="397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hr-HR" sz="2800" b="1">
                <a:solidFill>
                  <a:srgbClr val="3A4CA8"/>
                </a:solidFill>
                <a:latin typeface="Cooper Hewitt"/>
              </a:rPr>
              <a:t>Donatori MDTF-a PEMNA-e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8050" y="5143500"/>
            <a:ext cx="10020300" cy="410658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Istraživački institut povezan s korejskom vladom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20974" y="2460189"/>
            <a:ext cx="9788612" cy="99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>
                <a:solidFill>
                  <a:srgbClr val="000000"/>
                </a:solidFill>
                <a:latin typeface="Cooper Hewitt Heavy"/>
              </a:rPr>
              <a:t>Institut za javne financije Koreje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74F8847-8EEC-4D0A-9E1C-64ECC171C86E}"/>
              </a:ext>
            </a:extLst>
          </p:cNvPr>
          <p:cNvSpPr txBox="1"/>
          <p:nvPr/>
        </p:nvSpPr>
        <p:spPr>
          <a:xfrm>
            <a:off x="1971936" y="3695700"/>
            <a:ext cx="7324464" cy="397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hr-HR" sz="2800">
                <a:solidFill>
                  <a:srgbClr val="3A4CA8"/>
                </a:solidFill>
                <a:latin typeface="Cooper Hewitt"/>
              </a:rPr>
              <a:t>Znanje i ideje za prosperitetnu budućnost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2870FE0-87DE-4D8D-9535-EDD5FD1A135E}"/>
              </a:ext>
            </a:extLst>
          </p:cNvPr>
          <p:cNvSpPr txBox="1"/>
          <p:nvPr/>
        </p:nvSpPr>
        <p:spPr>
          <a:xfrm>
            <a:off x="1971935" y="4175273"/>
            <a:ext cx="6947429" cy="1681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hr-HR" dirty="0">
                <a:solidFill>
                  <a:srgbClr val="000000"/>
                </a:solidFill>
                <a:latin typeface="Canva Sans"/>
              </a:rPr>
              <a:t>Osnovan u srpnju/julu </a:t>
            </a:r>
            <a:r>
              <a:rPr lang="hr-HR" b="1" dirty="0">
                <a:solidFill>
                  <a:srgbClr val="000000"/>
                </a:solidFill>
                <a:latin typeface="Canva Sans"/>
              </a:rPr>
              <a:t>1992.</a:t>
            </a:r>
            <a:r>
              <a:rPr lang="hr-HR" dirty="0">
                <a:solidFill>
                  <a:srgbClr val="000000"/>
                </a:solidFill>
                <a:latin typeface="Canva Sans"/>
              </a:rPr>
              <a:t> kao jedini nacionalni istraživački institut u području poreza i javnih financija, KIPF je brojnim istraživanjima i studijama podigao status nacije na višu razinu. KIPF je također blisko surađivao s </a:t>
            </a:r>
            <a:r>
              <a:rPr lang="hr-HR" b="1" dirty="0">
                <a:solidFill>
                  <a:srgbClr val="000000"/>
                </a:solidFill>
                <a:latin typeface="Canva Sans"/>
              </a:rPr>
              <a:t>međunarodnim organizacijama </a:t>
            </a:r>
            <a:r>
              <a:rPr lang="hr-HR" dirty="0">
                <a:solidFill>
                  <a:srgbClr val="000000"/>
                </a:solidFill>
                <a:latin typeface="Canva Sans"/>
              </a:rPr>
              <a:t>(OECD, MMF, Svjetska banka, IDB, ADB, AMRO i IPSASB). 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8835C436-CD10-492C-84F9-6E3C5BCA3285}"/>
              </a:ext>
            </a:extLst>
          </p:cNvPr>
          <p:cNvSpPr/>
          <p:nvPr/>
        </p:nvSpPr>
        <p:spPr>
          <a:xfrm>
            <a:off x="1028700" y="5840803"/>
            <a:ext cx="10020300" cy="2363101"/>
          </a:xfrm>
          <a:custGeom>
            <a:avLst/>
            <a:gdLst/>
            <a:ahLst/>
            <a:cxnLst/>
            <a:rect l="l" t="t" r="r" b="b"/>
            <a:pathLst>
              <a:path w="3810454" h="1202434">
                <a:moveTo>
                  <a:pt x="0" y="0"/>
                </a:moveTo>
                <a:lnTo>
                  <a:pt x="3810454" y="0"/>
                </a:lnTo>
                <a:lnTo>
                  <a:pt x="3810454" y="1202434"/>
                </a:lnTo>
                <a:lnTo>
                  <a:pt x="0" y="12024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B50AFB07-9275-40A6-BC86-6E8AB1613B4C}"/>
              </a:ext>
            </a:extLst>
          </p:cNvPr>
          <p:cNvSpPr txBox="1"/>
          <p:nvPr/>
        </p:nvSpPr>
        <p:spPr>
          <a:xfrm>
            <a:off x="2309918" y="3827394"/>
            <a:ext cx="2904375" cy="337542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5"/>
              </a:lnSpc>
            </a:pPr>
            <a:endParaRPr/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57A6B8A4-D7E9-4B1E-A59D-BEF795DEDDB4}"/>
              </a:ext>
            </a:extLst>
          </p:cNvPr>
          <p:cNvSpPr txBox="1"/>
          <p:nvPr/>
        </p:nvSpPr>
        <p:spPr>
          <a:xfrm>
            <a:off x="7175415" y="7377771"/>
            <a:ext cx="1511078" cy="546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hr-HR" sz="1600">
                <a:solidFill>
                  <a:schemeClr val="bg1"/>
                </a:solidFill>
                <a:latin typeface="Canva Sans"/>
              </a:rPr>
              <a:t>Državna </a:t>
            </a:r>
          </a:p>
          <a:p>
            <a:pPr algn="ctr">
              <a:lnSpc>
                <a:spcPts val="2240"/>
              </a:lnSpc>
            </a:pPr>
            <a:r>
              <a:rPr lang="hr-HR" sz="1600">
                <a:solidFill>
                  <a:schemeClr val="bg1"/>
                </a:solidFill>
                <a:latin typeface="Canva Sans"/>
              </a:rPr>
              <a:t>poduzeća</a:t>
            </a:r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id="{107A1756-83B4-4617-84B5-455575EC0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06233" y="6312158"/>
            <a:ext cx="1106492" cy="1066256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345C5982-816F-4C62-909E-D38F4476738B}"/>
              </a:ext>
            </a:extLst>
          </p:cNvPr>
          <p:cNvGrpSpPr/>
          <p:nvPr/>
        </p:nvGrpSpPr>
        <p:grpSpPr>
          <a:xfrm>
            <a:off x="5123580" y="6146016"/>
            <a:ext cx="1511077" cy="1776478"/>
            <a:chOff x="4884619" y="6133151"/>
            <a:chExt cx="1511077" cy="1776478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1BE973AB-1C0C-44E7-9AE1-82BE64024A57}"/>
                </a:ext>
              </a:extLst>
            </p:cNvPr>
            <p:cNvSpPr txBox="1"/>
            <p:nvPr/>
          </p:nvSpPr>
          <p:spPr>
            <a:xfrm>
              <a:off x="4884619" y="7362876"/>
              <a:ext cx="1511077" cy="5467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hr-HR" sz="1600" dirty="0">
                  <a:solidFill>
                    <a:schemeClr val="bg1"/>
                  </a:solidFill>
                  <a:latin typeface="Canva Sans"/>
                </a:rPr>
                <a:t>Vladino računovodstvo</a:t>
              </a:r>
            </a:p>
          </p:txBody>
        </p:sp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5448D409-7B4F-4184-91B9-CF235354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47514" y="6133151"/>
              <a:ext cx="1106493" cy="1092410"/>
            </a:xfrm>
            <a:prstGeom prst="rect">
              <a:avLst/>
            </a:prstGeom>
          </p:spPr>
        </p:pic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BEF21AB-BBB5-4CBB-99E6-AC50E8302730}"/>
              </a:ext>
            </a:extLst>
          </p:cNvPr>
          <p:cNvGrpSpPr/>
          <p:nvPr/>
        </p:nvGrpSpPr>
        <p:grpSpPr>
          <a:xfrm>
            <a:off x="9306048" y="6143986"/>
            <a:ext cx="1493299" cy="1780538"/>
            <a:chOff x="9496207" y="6129091"/>
            <a:chExt cx="1493299" cy="1780538"/>
          </a:xfrm>
        </p:grpSpPr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40A0B53B-9E2C-4006-8243-2A9F04BACCDC}"/>
                </a:ext>
              </a:extLst>
            </p:cNvPr>
            <p:cNvSpPr txBox="1"/>
            <p:nvPr/>
          </p:nvSpPr>
          <p:spPr>
            <a:xfrm>
              <a:off x="9496207" y="7362876"/>
              <a:ext cx="1493299" cy="5467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hr-HR" sz="1600" dirty="0">
                  <a:solidFill>
                    <a:schemeClr val="bg1"/>
                  </a:solidFill>
                  <a:latin typeface="Canva Sans"/>
                </a:rPr>
                <a:t>Evaulacija učinka</a:t>
              </a:r>
            </a:p>
          </p:txBody>
        </p:sp>
        <p:pic>
          <p:nvPicPr>
            <p:cNvPr id="25" name="Picture 11">
              <a:extLst>
                <a:ext uri="{FF2B5EF4-FFF2-40B4-BE49-F238E27FC236}">
                  <a16:creationId xmlns:a16="http://schemas.microsoft.com/office/drawing/2014/main" id="{11DA0FC1-B0B3-4D92-B53C-CD7886F71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689610" y="6129091"/>
              <a:ext cx="1106492" cy="1078327"/>
            </a:xfrm>
            <a:prstGeom prst="rect">
              <a:avLst/>
            </a:prstGeom>
          </p:spPr>
        </p:pic>
      </p:grpSp>
      <p:sp>
        <p:nvSpPr>
          <p:cNvPr id="17" name="TextBox 12">
            <a:extLst>
              <a:ext uri="{FF2B5EF4-FFF2-40B4-BE49-F238E27FC236}">
                <a16:creationId xmlns:a16="http://schemas.microsoft.com/office/drawing/2014/main" id="{84CAD240-F202-485E-AA5A-303C6BBB9BB9}"/>
              </a:ext>
            </a:extLst>
          </p:cNvPr>
          <p:cNvSpPr txBox="1"/>
          <p:nvPr/>
        </p:nvSpPr>
        <p:spPr>
          <a:xfrm>
            <a:off x="3298827" y="7532366"/>
            <a:ext cx="1205200" cy="264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hr-HR" sz="1600">
                <a:solidFill>
                  <a:schemeClr val="bg1"/>
                </a:solidFill>
                <a:latin typeface="Canva Sans"/>
              </a:rPr>
              <a:t>Fiskalna politika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AC9A5EF1-D12E-48C6-AD5C-A8F86659FAE1}"/>
              </a:ext>
            </a:extLst>
          </p:cNvPr>
          <p:cNvCxnSpPr/>
          <p:nvPr/>
        </p:nvCxnSpPr>
        <p:spPr>
          <a:xfrm>
            <a:off x="4876800" y="6242372"/>
            <a:ext cx="0" cy="11637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344691A-BA16-48DD-95B5-E327E3C04AB3}"/>
              </a:ext>
            </a:extLst>
          </p:cNvPr>
          <p:cNvCxnSpPr/>
          <p:nvPr/>
        </p:nvCxnSpPr>
        <p:spPr>
          <a:xfrm>
            <a:off x="6934200" y="6242372"/>
            <a:ext cx="0" cy="11637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A0C09821-5F9E-497E-90AD-6FF8F597FA69}"/>
              </a:ext>
            </a:extLst>
          </p:cNvPr>
          <p:cNvCxnSpPr/>
          <p:nvPr/>
        </p:nvCxnSpPr>
        <p:spPr>
          <a:xfrm>
            <a:off x="9067800" y="6242372"/>
            <a:ext cx="0" cy="11637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5">
            <a:extLst>
              <a:ext uri="{FF2B5EF4-FFF2-40B4-BE49-F238E27FC236}">
                <a16:creationId xmlns:a16="http://schemas.microsoft.com/office/drawing/2014/main" id="{BEA81207-96C3-4F4B-91AA-1E8849D43A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06048" y="3698977"/>
            <a:ext cx="1554988" cy="1207059"/>
          </a:xfrm>
          <a:prstGeom prst="rect">
            <a:avLst/>
          </a:prstGeom>
        </p:spPr>
      </p:pic>
      <p:sp>
        <p:nvSpPr>
          <p:cNvPr id="28" name="TextBox 11">
            <a:extLst>
              <a:ext uri="{FF2B5EF4-FFF2-40B4-BE49-F238E27FC236}">
                <a16:creationId xmlns:a16="http://schemas.microsoft.com/office/drawing/2014/main" id="{F3691707-953D-44D8-B7D1-688F5630B9AA}"/>
              </a:ext>
            </a:extLst>
          </p:cNvPr>
          <p:cNvSpPr txBox="1"/>
          <p:nvPr/>
        </p:nvSpPr>
        <p:spPr>
          <a:xfrm>
            <a:off x="9116615" y="5006532"/>
            <a:ext cx="1932385" cy="397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hr-HR">
                <a:solidFill>
                  <a:srgbClr val="3A4CA8"/>
                </a:solidFill>
              </a:rPr>
              <a:t>362 zaposlenika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7AC177B-AE7C-4CEA-8CB2-96C2CB59E233}"/>
              </a:ext>
            </a:extLst>
          </p:cNvPr>
          <p:cNvGrpSpPr/>
          <p:nvPr/>
        </p:nvGrpSpPr>
        <p:grpSpPr>
          <a:xfrm>
            <a:off x="1502544" y="6271521"/>
            <a:ext cx="1176729" cy="1525469"/>
            <a:chOff x="2942595" y="6173016"/>
            <a:chExt cx="1176729" cy="1525469"/>
          </a:xfrm>
        </p:grpSpPr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BC379932-F41A-479C-9D5D-638563053E9B}"/>
                </a:ext>
              </a:extLst>
            </p:cNvPr>
            <p:cNvSpPr txBox="1"/>
            <p:nvPr/>
          </p:nvSpPr>
          <p:spPr>
            <a:xfrm>
              <a:off x="2942595" y="7433861"/>
              <a:ext cx="1133633" cy="2646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hr-HR" sz="1600">
                  <a:solidFill>
                    <a:schemeClr val="bg1"/>
                  </a:solidFill>
                  <a:latin typeface="Canva Sans"/>
                </a:rPr>
                <a:t>Porezna politika</a:t>
              </a:r>
            </a:p>
          </p:txBody>
        </p:sp>
        <p:pic>
          <p:nvPicPr>
            <p:cNvPr id="34" name="Picture 12">
              <a:extLst>
                <a:ext uri="{FF2B5EF4-FFF2-40B4-BE49-F238E27FC236}">
                  <a16:creationId xmlns:a16="http://schemas.microsoft.com/office/drawing/2014/main" id="{825CEE8F-6A7C-4C6D-A651-B6C556F1E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985691" y="6173016"/>
              <a:ext cx="1133633" cy="1092410"/>
            </a:xfrm>
            <a:prstGeom prst="rect">
              <a:avLst/>
            </a:prstGeom>
          </p:spPr>
        </p:pic>
      </p:grp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D9B8F7F6-8594-4D9F-BD25-02E331523997}"/>
              </a:ext>
            </a:extLst>
          </p:cNvPr>
          <p:cNvCxnSpPr/>
          <p:nvPr/>
        </p:nvCxnSpPr>
        <p:spPr>
          <a:xfrm>
            <a:off x="2895600" y="6271521"/>
            <a:ext cx="0" cy="11637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3">
            <a:extLst>
              <a:ext uri="{FF2B5EF4-FFF2-40B4-BE49-F238E27FC236}">
                <a16:creationId xmlns:a16="http://schemas.microsoft.com/office/drawing/2014/main" id="{94CDC927-9BDD-4BA1-BB88-C0FF48549C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36077" y="6250572"/>
            <a:ext cx="1041495" cy="10017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20974" y="2460189"/>
            <a:ext cx="5767239" cy="99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>
                <a:solidFill>
                  <a:srgbClr val="000000"/>
                </a:solidFill>
                <a:latin typeface="Cooper Hewitt Heavy"/>
              </a:rPr>
              <a:t>Tajništvo PEMNA-a</a:t>
            </a: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C04B18EC-3771-43E7-9F90-21D67EADD4FD}"/>
              </a:ext>
            </a:extLst>
          </p:cNvPr>
          <p:cNvGrpSpPr/>
          <p:nvPr/>
        </p:nvGrpSpPr>
        <p:grpSpPr>
          <a:xfrm>
            <a:off x="6261424" y="3658876"/>
            <a:ext cx="9042572" cy="4416190"/>
            <a:chOff x="5923505" y="6380795"/>
            <a:chExt cx="9042572" cy="4416190"/>
          </a:xfrm>
        </p:grpSpPr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D7B911D1-E4BC-4AD0-9E64-82F34083BFE7}"/>
                </a:ext>
              </a:extLst>
            </p:cNvPr>
            <p:cNvSpPr/>
            <p:nvPr/>
          </p:nvSpPr>
          <p:spPr>
            <a:xfrm>
              <a:off x="5923505" y="6380797"/>
              <a:ext cx="3015169" cy="4416188"/>
            </a:xfrm>
            <a:prstGeom prst="rect">
              <a:avLst/>
            </a:prstGeom>
            <a:solidFill>
              <a:srgbClr val="3A4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5B6CBDA5-280C-489A-8701-6F59AC7B6E8B}"/>
                </a:ext>
              </a:extLst>
            </p:cNvPr>
            <p:cNvSpPr/>
            <p:nvPr/>
          </p:nvSpPr>
          <p:spPr>
            <a:xfrm>
              <a:off x="11950908" y="6380795"/>
              <a:ext cx="3015169" cy="44161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6927BC9F-8A7F-450E-98E5-20B489854AA8}"/>
                </a:ext>
              </a:extLst>
            </p:cNvPr>
            <p:cNvSpPr/>
            <p:nvPr/>
          </p:nvSpPr>
          <p:spPr>
            <a:xfrm>
              <a:off x="8935739" y="6829861"/>
              <a:ext cx="3015169" cy="39671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2492994" y="4334485"/>
            <a:ext cx="2527098" cy="3210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hr-HR" sz="1400">
                <a:solidFill>
                  <a:schemeClr val="bg1"/>
                </a:solidFill>
                <a:latin typeface="Canva Sans"/>
              </a:rPr>
              <a:t>Pružanje </a:t>
            </a:r>
            <a:r>
              <a:rPr lang="hr-HR" sz="1400" b="1">
                <a:solidFill>
                  <a:schemeClr val="bg1"/>
                </a:solidFill>
                <a:latin typeface="Canva Sans"/>
              </a:rPr>
              <a:t>administrativne</a:t>
            </a:r>
            <a:r>
              <a:rPr lang="hr-HR" sz="1400">
                <a:solidFill>
                  <a:schemeClr val="bg1"/>
                </a:solidFill>
                <a:latin typeface="Canva Sans"/>
              </a:rPr>
              <a:t> i </a:t>
            </a:r>
            <a:r>
              <a:rPr lang="hr-HR" sz="1400" b="1">
                <a:solidFill>
                  <a:schemeClr val="bg1"/>
                </a:solidFill>
                <a:latin typeface="Canva Sans"/>
              </a:rPr>
              <a:t>logističke</a:t>
            </a:r>
            <a:r>
              <a:rPr lang="hr-HR" sz="1400">
                <a:solidFill>
                  <a:schemeClr val="bg1"/>
                </a:solidFill>
                <a:latin typeface="Canva Sans"/>
              </a:rPr>
              <a:t> podrške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hr-HR" sz="1400" b="1">
                <a:solidFill>
                  <a:schemeClr val="bg1"/>
                </a:solidFill>
                <a:latin typeface="Canva Sans"/>
              </a:rPr>
              <a:t>Monitoring</a:t>
            </a:r>
            <a:r>
              <a:rPr lang="hr-HR" sz="1400">
                <a:solidFill>
                  <a:schemeClr val="bg1"/>
                </a:solidFill>
                <a:latin typeface="Canva Sans"/>
              </a:rPr>
              <a:t> i </a:t>
            </a:r>
            <a:r>
              <a:rPr lang="hr-HR" sz="1400" b="1">
                <a:solidFill>
                  <a:schemeClr val="bg1"/>
                </a:solidFill>
                <a:latin typeface="Canva Sans"/>
              </a:rPr>
              <a:t>evaluacija</a:t>
            </a:r>
            <a:r>
              <a:rPr lang="hr-HR" sz="1400">
                <a:solidFill>
                  <a:schemeClr val="bg1"/>
                </a:solidFill>
                <a:latin typeface="Canva Sans"/>
              </a:rPr>
              <a:t> aktivnosti PEMNA-e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hr-HR" sz="1400">
                <a:solidFill>
                  <a:schemeClr val="bg1"/>
                </a:solidFill>
                <a:latin typeface="Canva Sans"/>
              </a:rPr>
              <a:t>Izrada </a:t>
            </a:r>
            <a:r>
              <a:rPr lang="hr-HR" sz="1400" b="1">
                <a:solidFill>
                  <a:schemeClr val="bg1"/>
                </a:solidFill>
                <a:latin typeface="Canva Sans"/>
              </a:rPr>
              <a:t>godišnjeg plana rada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hr-HR" sz="1400">
                <a:solidFill>
                  <a:schemeClr val="bg1"/>
                </a:solidFill>
                <a:latin typeface="Canva Sans"/>
              </a:rPr>
              <a:t>Olakšavanje </a:t>
            </a:r>
            <a:r>
              <a:rPr lang="hr-HR" sz="1400" b="1">
                <a:solidFill>
                  <a:schemeClr val="bg1"/>
                </a:solidFill>
                <a:latin typeface="Canva Sans"/>
              </a:rPr>
              <a:t>veza</a:t>
            </a:r>
            <a:r>
              <a:rPr lang="hr-HR" sz="1400">
                <a:solidFill>
                  <a:schemeClr val="bg1"/>
                </a:solidFill>
                <a:latin typeface="Canva Sans"/>
              </a:rPr>
              <a:t> između članova PEMNA-e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hr-HR" sz="1400" b="1">
                <a:solidFill>
                  <a:schemeClr val="bg1"/>
                </a:solidFill>
                <a:latin typeface="Canva Sans"/>
              </a:rPr>
              <a:t>Istraživanje</a:t>
            </a:r>
            <a:r>
              <a:rPr lang="hr-HR" sz="1400">
                <a:solidFill>
                  <a:schemeClr val="bg1"/>
                </a:solidFill>
                <a:latin typeface="Canva Sans"/>
              </a:rPr>
              <a:t> o pitanjima PEMNA-e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CAC9A1DA-5CDE-4F57-BCB7-E1D48742A516}"/>
              </a:ext>
            </a:extLst>
          </p:cNvPr>
          <p:cNvSpPr txBox="1"/>
          <p:nvPr/>
        </p:nvSpPr>
        <p:spPr>
          <a:xfrm>
            <a:off x="6539046" y="5928736"/>
            <a:ext cx="2566286" cy="517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hr-HR" sz="1400" b="1">
                <a:solidFill>
                  <a:schemeClr val="bg1"/>
                </a:solidFill>
                <a:latin typeface="Canva Sans"/>
              </a:rPr>
              <a:t>Voditelj</a:t>
            </a:r>
            <a:r>
              <a:rPr lang="hr-HR" sz="1400">
                <a:solidFill>
                  <a:schemeClr val="bg1"/>
                </a:solidFill>
                <a:latin typeface="Canva Sans"/>
              </a:rPr>
              <a:t> </a:t>
            </a:r>
            <a:r>
              <a:rPr lang="hr-HR" sz="1400" b="1">
                <a:solidFill>
                  <a:schemeClr val="bg1"/>
                </a:solidFill>
                <a:latin typeface="Canva Sans"/>
              </a:rPr>
              <a:t>tajništva</a:t>
            </a:r>
            <a:r>
              <a:rPr lang="hr-HR" sz="1400">
                <a:solidFill>
                  <a:schemeClr val="bg1"/>
                </a:solidFill>
                <a:latin typeface="Canva Sans"/>
              </a:rPr>
              <a:t> i</a:t>
            </a:r>
          </a:p>
          <a:p>
            <a:pPr>
              <a:lnSpc>
                <a:spcPts val="2100"/>
              </a:lnSpc>
            </a:pPr>
            <a:r>
              <a:rPr lang="hr-HR" sz="1400" b="1">
                <a:solidFill>
                  <a:schemeClr val="bg1"/>
                </a:solidFill>
                <a:latin typeface="Canva Sans"/>
              </a:rPr>
              <a:t>6 službenika za program</a:t>
            </a:r>
          </a:p>
        </p:txBody>
      </p:sp>
      <p:sp>
        <p:nvSpPr>
          <p:cNvPr id="73" name="TextBox 42">
            <a:extLst>
              <a:ext uri="{FF2B5EF4-FFF2-40B4-BE49-F238E27FC236}">
                <a16:creationId xmlns:a16="http://schemas.microsoft.com/office/drawing/2014/main" id="{0DBA8CB7-7061-4E2C-9BD2-F6D0FEA7BADC}"/>
              </a:ext>
            </a:extLst>
          </p:cNvPr>
          <p:cNvSpPr txBox="1"/>
          <p:nvPr/>
        </p:nvSpPr>
        <p:spPr>
          <a:xfrm>
            <a:off x="6539046" y="4831775"/>
            <a:ext cx="2566286" cy="654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hr-HR" sz="2000">
                <a:solidFill>
                  <a:schemeClr val="bg1"/>
                </a:solidFill>
                <a:latin typeface="Cooper Hewitt"/>
              </a:rPr>
              <a:t>Sjedište poslovanja mreže</a:t>
            </a:r>
          </a:p>
        </p:txBody>
      </p:sp>
      <p:pic>
        <p:nvPicPr>
          <p:cNvPr id="74" name="Picture 36">
            <a:extLst>
              <a:ext uri="{FF2B5EF4-FFF2-40B4-BE49-F238E27FC236}">
                <a16:creationId xmlns:a16="http://schemas.microsoft.com/office/drawing/2014/main" id="{AD941822-5C3B-4C7E-BDD7-925A5F606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1" t="807" r="48050" b="-805"/>
          <a:stretch/>
        </p:blipFill>
        <p:spPr>
          <a:xfrm>
            <a:off x="9272192" y="3658876"/>
            <a:ext cx="3018102" cy="4452057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D7354D3B-ADB6-4298-A94F-EE5315660B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50" r="36877" b="805"/>
          <a:stretch/>
        </p:blipFill>
        <p:spPr>
          <a:xfrm>
            <a:off x="3267908" y="3658852"/>
            <a:ext cx="2992783" cy="4416211"/>
          </a:xfrm>
          <a:prstGeom prst="rect">
            <a:avLst/>
          </a:prstGeom>
        </p:spPr>
      </p:pic>
      <p:sp>
        <p:nvSpPr>
          <p:cNvPr id="79" name="TextBox 12">
            <a:extLst>
              <a:ext uri="{FF2B5EF4-FFF2-40B4-BE49-F238E27FC236}">
                <a16:creationId xmlns:a16="http://schemas.microsoft.com/office/drawing/2014/main" id="{125032DE-EE80-41C7-A0D4-FE65CE1BEB60}"/>
              </a:ext>
            </a:extLst>
          </p:cNvPr>
          <p:cNvSpPr txBox="1"/>
          <p:nvPr/>
        </p:nvSpPr>
        <p:spPr>
          <a:xfrm>
            <a:off x="3267908" y="8110933"/>
            <a:ext cx="6614858" cy="257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hr-HR" sz="1400">
                <a:solidFill>
                  <a:srgbClr val="000000"/>
                </a:solidFill>
                <a:latin typeface="Canva Sans"/>
              </a:rPr>
              <a:t>* Više informacija dostupno je na web stranici PEMNA-e.</a:t>
            </a:r>
          </a:p>
        </p:txBody>
      </p:sp>
    </p:spTree>
    <p:extLst>
      <p:ext uri="{BB962C8B-B14F-4D97-AF65-F5344CB8AC3E}">
        <p14:creationId xmlns:p14="http://schemas.microsoft.com/office/powerpoint/2010/main" val="219570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402579" y="5008056"/>
            <a:ext cx="1247183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hr-HR" sz="1100">
                <a:solidFill>
                  <a:srgbClr val="FFFFFF"/>
                </a:solidFill>
                <a:latin typeface="Canva Sans"/>
              </a:rPr>
              <a:t>Viši službenik za program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23707" y="5014138"/>
            <a:ext cx="1247183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hr-HR" sz="1100">
                <a:solidFill>
                  <a:srgbClr val="FFFFFF"/>
                </a:solidFill>
                <a:latin typeface="Canva Sans"/>
              </a:rPr>
              <a:t>Viši službenik za program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03860" y="5008056"/>
            <a:ext cx="1247183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hr-HR" sz="1100">
                <a:solidFill>
                  <a:srgbClr val="FFFFFF"/>
                </a:solidFill>
                <a:latin typeface="Canva Sans"/>
              </a:rPr>
              <a:t>Viši službenik za program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408776" y="7391330"/>
            <a:ext cx="1247183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hr-HR" sz="1100">
                <a:solidFill>
                  <a:srgbClr val="FFFFFF"/>
                </a:solidFill>
                <a:latin typeface="Canva Sans"/>
              </a:rPr>
              <a:t>Viši službenik za program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529904" y="7397412"/>
            <a:ext cx="1247183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hr-HR" sz="1100">
                <a:solidFill>
                  <a:srgbClr val="FFFFFF"/>
                </a:solidFill>
                <a:latin typeface="Canva Sans"/>
              </a:rPr>
              <a:t>Viši službenik za program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610056" y="7391330"/>
            <a:ext cx="1247183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hr-HR" sz="1100">
                <a:solidFill>
                  <a:srgbClr val="FFFFFF"/>
                </a:solidFill>
                <a:latin typeface="Canva Sans"/>
              </a:rPr>
              <a:t>Viši službenik za program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hr-HR" sz="1700">
                <a:solidFill>
                  <a:srgbClr val="3A4CA8"/>
                </a:solidFill>
                <a:latin typeface="Cooper Hewitt Bold"/>
              </a:rPr>
              <a:t>Mreža za upravljanje javnim rashodima u Aziji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20974" y="2460189"/>
            <a:ext cx="5767239" cy="99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hr-HR" sz="5000">
                <a:solidFill>
                  <a:srgbClr val="000000"/>
                </a:solidFill>
                <a:latin typeface="Cooper Hewitt Heavy"/>
              </a:rPr>
              <a:t>Tajništvo PEMNA-a</a:t>
            </a: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7FF52562-216A-4486-9FE1-5530D293FAB9}"/>
              </a:ext>
            </a:extLst>
          </p:cNvPr>
          <p:cNvGrpSpPr/>
          <p:nvPr/>
        </p:nvGrpSpPr>
        <p:grpSpPr>
          <a:xfrm>
            <a:off x="1982910" y="3685425"/>
            <a:ext cx="4816032" cy="2282372"/>
            <a:chOff x="2161850" y="3901724"/>
            <a:chExt cx="2178601" cy="2184433"/>
          </a:xfrm>
        </p:grpSpPr>
        <p:grpSp>
          <p:nvGrpSpPr>
            <p:cNvPr id="8" name="Group 8"/>
            <p:cNvGrpSpPr/>
            <p:nvPr/>
          </p:nvGrpSpPr>
          <p:grpSpPr>
            <a:xfrm>
              <a:off x="2161850" y="3901724"/>
              <a:ext cx="2178601" cy="2184433"/>
              <a:chOff x="0" y="0"/>
              <a:chExt cx="916044" cy="91849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916044" cy="918496"/>
              </a:xfrm>
              <a:custGeom>
                <a:avLst/>
                <a:gdLst/>
                <a:ahLst/>
                <a:cxnLst/>
                <a:rect l="l" t="t" r="r" b="b"/>
                <a:pathLst>
                  <a:path w="916044" h="918496">
                    <a:moveTo>
                      <a:pt x="0" y="0"/>
                    </a:moveTo>
                    <a:lnTo>
                      <a:pt x="916044" y="0"/>
                    </a:lnTo>
                    <a:lnTo>
                      <a:pt x="916044" y="918496"/>
                    </a:lnTo>
                    <a:lnTo>
                      <a:pt x="0" y="918496"/>
                    </a:lnTo>
                    <a:close/>
                  </a:path>
                </a:pathLst>
              </a:custGeom>
              <a:solidFill>
                <a:srgbClr val="88888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4750" tIns="44750" rIns="44750" bIns="44750" rtlCol="0" anchor="ctr"/>
              <a:lstStyle/>
              <a:p>
                <a:pPr algn="ctr">
                  <a:lnSpc>
                    <a:spcPts val="2705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2349057" y="4237635"/>
              <a:ext cx="1816423" cy="235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hr-HR">
                  <a:solidFill>
                    <a:srgbClr val="FFFFFF"/>
                  </a:solidFill>
                  <a:latin typeface="Canva Sans"/>
                </a:rPr>
                <a:t>Voditelja tajništva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349057" y="5224356"/>
              <a:ext cx="1816423" cy="317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hr-HR" sz="2400">
                  <a:solidFill>
                    <a:srgbClr val="FFFFFF"/>
                  </a:solidFill>
                  <a:latin typeface="Canva Sans Bold"/>
                </a:rPr>
                <a:t>Kyoungsun Heo</a:t>
              </a: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DDB60C51-AD89-44AA-A801-A0ECAA1A4441}"/>
              </a:ext>
            </a:extLst>
          </p:cNvPr>
          <p:cNvGrpSpPr/>
          <p:nvPr/>
        </p:nvGrpSpPr>
        <p:grpSpPr>
          <a:xfrm>
            <a:off x="7692471" y="3685424"/>
            <a:ext cx="4318232" cy="1318125"/>
            <a:chOff x="9173498" y="3671294"/>
            <a:chExt cx="2178601" cy="2184433"/>
          </a:xfrm>
        </p:grpSpPr>
        <p:grpSp>
          <p:nvGrpSpPr>
            <p:cNvPr id="13" name="Group 13"/>
            <p:cNvGrpSpPr/>
            <p:nvPr/>
          </p:nvGrpSpPr>
          <p:grpSpPr>
            <a:xfrm>
              <a:off x="9173498" y="3671294"/>
              <a:ext cx="2178601" cy="2184433"/>
              <a:chOff x="0" y="0"/>
              <a:chExt cx="916044" cy="9184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16044" cy="918496"/>
              </a:xfrm>
              <a:custGeom>
                <a:avLst/>
                <a:gdLst/>
                <a:ahLst/>
                <a:cxnLst/>
                <a:rect l="l" t="t" r="r" b="b"/>
                <a:pathLst>
                  <a:path w="916044" h="918496">
                    <a:moveTo>
                      <a:pt x="0" y="0"/>
                    </a:moveTo>
                    <a:lnTo>
                      <a:pt x="916044" y="0"/>
                    </a:lnTo>
                    <a:lnTo>
                      <a:pt x="916044" y="918496"/>
                    </a:lnTo>
                    <a:lnTo>
                      <a:pt x="0" y="918496"/>
                    </a:lnTo>
                    <a:close/>
                  </a:path>
                </a:pathLst>
              </a:custGeom>
              <a:solidFill>
                <a:srgbClr val="3A4CA8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4750" tIns="44750" rIns="44750" bIns="44750" rtlCol="0" anchor="ctr"/>
              <a:lstStyle/>
              <a:p>
                <a:pPr algn="ctr">
                  <a:lnSpc>
                    <a:spcPts val="2705"/>
                  </a:lnSpc>
                </a:pPr>
                <a:endParaRPr sz="2000"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9360704" y="4007206"/>
              <a:ext cx="1816423" cy="406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hr-HR" sz="1600">
                  <a:solidFill>
                    <a:srgbClr val="FFFFFF"/>
                  </a:solidFill>
                  <a:latin typeface="Canva Sans"/>
                </a:rPr>
                <a:t>Opće poslovanje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9360704" y="4993926"/>
              <a:ext cx="1816423" cy="540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hr-HR" sz="2000">
                  <a:solidFill>
                    <a:srgbClr val="FFFFFF"/>
                  </a:solidFill>
                  <a:latin typeface="Canva Sans Bold"/>
                </a:rPr>
                <a:t>Jae Young Lee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9361864" y="4814846"/>
              <a:ext cx="1816423" cy="280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hr-HR" sz="1000">
                  <a:solidFill>
                    <a:srgbClr val="FFFFFF"/>
                  </a:solidFill>
                  <a:latin typeface="Canva Sans"/>
                </a:rPr>
                <a:t>Viši službenik za program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EF3EEB8-8635-4585-9B31-EF3BDC3800E9}"/>
              </a:ext>
            </a:extLst>
          </p:cNvPr>
          <p:cNvGrpSpPr/>
          <p:nvPr/>
        </p:nvGrpSpPr>
        <p:grpSpPr>
          <a:xfrm>
            <a:off x="12131237" y="3685424"/>
            <a:ext cx="4318232" cy="1318125"/>
            <a:chOff x="11523707" y="3671294"/>
            <a:chExt cx="2178601" cy="2184433"/>
          </a:xfrm>
        </p:grpSpPr>
        <p:grpSp>
          <p:nvGrpSpPr>
            <p:cNvPr id="16" name="Group 16"/>
            <p:cNvGrpSpPr/>
            <p:nvPr/>
          </p:nvGrpSpPr>
          <p:grpSpPr>
            <a:xfrm>
              <a:off x="11523707" y="3671294"/>
              <a:ext cx="2178601" cy="2184433"/>
              <a:chOff x="0" y="0"/>
              <a:chExt cx="916044" cy="91849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16044" cy="918496"/>
              </a:xfrm>
              <a:custGeom>
                <a:avLst/>
                <a:gdLst/>
                <a:ahLst/>
                <a:cxnLst/>
                <a:rect l="l" t="t" r="r" b="b"/>
                <a:pathLst>
                  <a:path w="916044" h="918496">
                    <a:moveTo>
                      <a:pt x="0" y="0"/>
                    </a:moveTo>
                    <a:lnTo>
                      <a:pt x="916044" y="0"/>
                    </a:lnTo>
                    <a:lnTo>
                      <a:pt x="916044" y="918496"/>
                    </a:lnTo>
                    <a:lnTo>
                      <a:pt x="0" y="918496"/>
                    </a:lnTo>
                    <a:close/>
                  </a:path>
                </a:pathLst>
              </a:custGeom>
              <a:solidFill>
                <a:srgbClr val="888888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4750" tIns="44750" rIns="44750" bIns="44750" rtlCol="0" anchor="ctr"/>
              <a:lstStyle/>
              <a:p>
                <a:pPr algn="ctr">
                  <a:lnSpc>
                    <a:spcPts val="2705"/>
                  </a:lnSpc>
                </a:pPr>
                <a:endParaRPr sz="2000"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11704796" y="4007206"/>
              <a:ext cx="1816423" cy="406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hr-HR" sz="1600">
                  <a:solidFill>
                    <a:srgbClr val="FFFFFF"/>
                  </a:solidFill>
                  <a:latin typeface="Canva Sans"/>
                </a:rPr>
                <a:t>Financijsko upravljanje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1710914" y="4993926"/>
              <a:ext cx="1816423" cy="540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hr-HR" sz="2000">
                  <a:solidFill>
                    <a:srgbClr val="FFFFFF"/>
                  </a:solidFill>
                  <a:latin typeface="Canva Sans Bold"/>
                </a:rPr>
                <a:t>Lloyd S. Choi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1704796" y="4814844"/>
              <a:ext cx="1816423" cy="280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hr-HR" sz="1000">
                  <a:solidFill>
                    <a:srgbClr val="FFFFFF"/>
                  </a:solidFill>
                  <a:latin typeface="Canva Sans"/>
                </a:rPr>
                <a:t>Viši službenik za program</a:t>
              </a: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38B798CC-7B08-481F-8141-823F85285C32}"/>
              </a:ext>
            </a:extLst>
          </p:cNvPr>
          <p:cNvGrpSpPr/>
          <p:nvPr/>
        </p:nvGrpSpPr>
        <p:grpSpPr>
          <a:xfrm>
            <a:off x="7691719" y="6844257"/>
            <a:ext cx="4318232" cy="1318125"/>
            <a:chOff x="13873758" y="3671294"/>
            <a:chExt cx="2178601" cy="2184433"/>
          </a:xfrm>
        </p:grpSpPr>
        <p:grpSp>
          <p:nvGrpSpPr>
            <p:cNvPr id="20" name="Group 20"/>
            <p:cNvGrpSpPr/>
            <p:nvPr/>
          </p:nvGrpSpPr>
          <p:grpSpPr>
            <a:xfrm>
              <a:off x="13873758" y="3671294"/>
              <a:ext cx="2178601" cy="2184433"/>
              <a:chOff x="0" y="0"/>
              <a:chExt cx="916044" cy="91849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916044" cy="918496"/>
              </a:xfrm>
              <a:custGeom>
                <a:avLst/>
                <a:gdLst/>
                <a:ahLst/>
                <a:cxnLst/>
                <a:rect l="l" t="t" r="r" b="b"/>
                <a:pathLst>
                  <a:path w="916044" h="918496">
                    <a:moveTo>
                      <a:pt x="0" y="0"/>
                    </a:moveTo>
                    <a:lnTo>
                      <a:pt x="916044" y="0"/>
                    </a:lnTo>
                    <a:lnTo>
                      <a:pt x="916044" y="918496"/>
                    </a:lnTo>
                    <a:lnTo>
                      <a:pt x="0" y="918496"/>
                    </a:lnTo>
                    <a:close/>
                  </a:path>
                </a:pathLst>
              </a:custGeom>
              <a:solidFill>
                <a:srgbClr val="3A4CA8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4750" tIns="44750" rIns="44750" bIns="44750" rtlCol="0" anchor="ctr"/>
              <a:lstStyle/>
              <a:p>
                <a:pPr algn="ctr">
                  <a:lnSpc>
                    <a:spcPts val="2705"/>
                  </a:lnSpc>
                </a:pPr>
                <a:endParaRPr sz="2000"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14060964" y="4007206"/>
              <a:ext cx="1816423" cy="406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hr-HR" sz="1600">
                  <a:solidFill>
                    <a:srgbClr val="FFFFFF"/>
                  </a:solidFill>
                  <a:latin typeface="Canva Sans"/>
                </a:rPr>
                <a:t>Komunikacije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4060964" y="4993926"/>
              <a:ext cx="1816423" cy="540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hr-HR" sz="2000">
                  <a:solidFill>
                    <a:srgbClr val="FFFFFF"/>
                  </a:solidFill>
                  <a:latin typeface="Canva Sans Bold"/>
                </a:rPr>
                <a:t>Jamie, Dohyun Park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4062514" y="4819797"/>
              <a:ext cx="1816423" cy="280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hr-HR" sz="1000">
                  <a:solidFill>
                    <a:srgbClr val="FFFFFF"/>
                  </a:solidFill>
                  <a:latin typeface="Canva Sans"/>
                </a:rPr>
                <a:t>Službenik za program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301F56B9-085A-4B52-A7B4-4CC684D7D563}"/>
              </a:ext>
            </a:extLst>
          </p:cNvPr>
          <p:cNvGrpSpPr/>
          <p:nvPr/>
        </p:nvGrpSpPr>
        <p:grpSpPr>
          <a:xfrm>
            <a:off x="7692095" y="5159334"/>
            <a:ext cx="4318232" cy="1427478"/>
            <a:chOff x="9179695" y="5873344"/>
            <a:chExt cx="2178601" cy="2365655"/>
          </a:xfrm>
        </p:grpSpPr>
        <p:grpSp>
          <p:nvGrpSpPr>
            <p:cNvPr id="25" name="Group 25"/>
            <p:cNvGrpSpPr/>
            <p:nvPr/>
          </p:nvGrpSpPr>
          <p:grpSpPr>
            <a:xfrm>
              <a:off x="9179695" y="5873344"/>
              <a:ext cx="2178601" cy="2365655"/>
              <a:chOff x="0" y="-76200"/>
              <a:chExt cx="916044" cy="99469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-1"/>
                <a:ext cx="916044" cy="918496"/>
              </a:xfrm>
              <a:custGeom>
                <a:avLst/>
                <a:gdLst/>
                <a:ahLst/>
                <a:cxnLst/>
                <a:rect l="l" t="t" r="r" b="b"/>
                <a:pathLst>
                  <a:path w="916044" h="918496">
                    <a:moveTo>
                      <a:pt x="0" y="0"/>
                    </a:moveTo>
                    <a:lnTo>
                      <a:pt x="916044" y="0"/>
                    </a:lnTo>
                    <a:lnTo>
                      <a:pt x="916044" y="918496"/>
                    </a:lnTo>
                    <a:lnTo>
                      <a:pt x="0" y="918496"/>
                    </a:lnTo>
                    <a:close/>
                  </a:path>
                </a:pathLst>
              </a:custGeom>
              <a:solidFill>
                <a:srgbClr val="888888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4750" tIns="44750" rIns="44750" bIns="44750" rtlCol="0" anchor="ctr"/>
              <a:lstStyle/>
              <a:p>
                <a:pPr algn="ctr">
                  <a:lnSpc>
                    <a:spcPts val="2705"/>
                  </a:lnSpc>
                </a:pPr>
                <a:endParaRPr sz="2000"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9366901" y="6390480"/>
              <a:ext cx="1816423" cy="406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hr-HR" sz="1600">
                  <a:solidFill>
                    <a:srgbClr val="FFFFFF"/>
                  </a:solidFill>
                  <a:latin typeface="Canva Sans"/>
                </a:rPr>
                <a:t>Zajednica prakse za riznicu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9366901" y="7377200"/>
              <a:ext cx="1816423" cy="540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hr-HR" sz="2000">
                  <a:solidFill>
                    <a:srgbClr val="FFFFFF"/>
                  </a:solidFill>
                  <a:latin typeface="Canva Sans Bold"/>
                </a:rPr>
                <a:t>Rufio, Yi-joo Kim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9368256" y="7213151"/>
              <a:ext cx="1816423" cy="280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hr-HR" sz="1000">
                  <a:solidFill>
                    <a:srgbClr val="FFFFFF"/>
                  </a:solidFill>
                  <a:latin typeface="Canva Sans"/>
                </a:rPr>
                <a:t>Službenik za program</a:t>
              </a: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24BE37EA-29E4-474D-8193-72280B0AAA4E}"/>
              </a:ext>
            </a:extLst>
          </p:cNvPr>
          <p:cNvGrpSpPr/>
          <p:nvPr/>
        </p:nvGrpSpPr>
        <p:grpSpPr>
          <a:xfrm>
            <a:off x="12131237" y="5268686"/>
            <a:ext cx="4318232" cy="1318125"/>
            <a:chOff x="11529904" y="6054568"/>
            <a:chExt cx="2178601" cy="2184433"/>
          </a:xfrm>
        </p:grpSpPr>
        <p:grpSp>
          <p:nvGrpSpPr>
            <p:cNvPr id="28" name="Group 28"/>
            <p:cNvGrpSpPr/>
            <p:nvPr/>
          </p:nvGrpSpPr>
          <p:grpSpPr>
            <a:xfrm>
              <a:off x="11529904" y="6054568"/>
              <a:ext cx="2178601" cy="2184433"/>
              <a:chOff x="0" y="0"/>
              <a:chExt cx="916044" cy="918496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916044" cy="918496"/>
              </a:xfrm>
              <a:custGeom>
                <a:avLst/>
                <a:gdLst/>
                <a:ahLst/>
                <a:cxnLst/>
                <a:rect l="l" t="t" r="r" b="b"/>
                <a:pathLst>
                  <a:path w="916044" h="918496">
                    <a:moveTo>
                      <a:pt x="0" y="0"/>
                    </a:moveTo>
                    <a:lnTo>
                      <a:pt x="916044" y="0"/>
                    </a:lnTo>
                    <a:lnTo>
                      <a:pt x="916044" y="918496"/>
                    </a:lnTo>
                    <a:lnTo>
                      <a:pt x="0" y="918496"/>
                    </a:lnTo>
                    <a:close/>
                  </a:path>
                </a:pathLst>
              </a:custGeom>
              <a:solidFill>
                <a:srgbClr val="3A4CA8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4750" tIns="44750" rIns="44750" bIns="44750" rtlCol="0" anchor="ctr"/>
              <a:lstStyle/>
              <a:p>
                <a:pPr algn="ctr">
                  <a:lnSpc>
                    <a:spcPts val="2705"/>
                  </a:lnSpc>
                </a:pPr>
                <a:endParaRPr sz="2000"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11710993" y="6390480"/>
              <a:ext cx="1816423" cy="406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hr-HR" sz="1600">
                  <a:solidFill>
                    <a:srgbClr val="FFFFFF"/>
                  </a:solidFill>
                  <a:latin typeface="Canva Sans"/>
                </a:rPr>
                <a:t>Zajednica prakse za proračun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1717110" y="7377200"/>
              <a:ext cx="1816423" cy="540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hr-HR" sz="2000">
                  <a:solidFill>
                    <a:srgbClr val="FFFFFF"/>
                  </a:solidFill>
                  <a:latin typeface="Canva Sans Bold"/>
                </a:rPr>
                <a:t>Youngmi Lee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1710993" y="7225588"/>
              <a:ext cx="1816423" cy="280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hr-HR" sz="1000">
                  <a:solidFill>
                    <a:srgbClr val="FFFFFF"/>
                  </a:solidFill>
                  <a:latin typeface="Canva Sans"/>
                </a:rPr>
                <a:t>Službenik za program</a:t>
              </a: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F96E1581-C9E4-4831-B301-DFC9CE82E109}"/>
              </a:ext>
            </a:extLst>
          </p:cNvPr>
          <p:cNvGrpSpPr/>
          <p:nvPr/>
        </p:nvGrpSpPr>
        <p:grpSpPr>
          <a:xfrm>
            <a:off x="12131237" y="6846161"/>
            <a:ext cx="4318232" cy="1318125"/>
            <a:chOff x="13879955" y="6054568"/>
            <a:chExt cx="2178601" cy="2184433"/>
          </a:xfrm>
        </p:grpSpPr>
        <p:grpSp>
          <p:nvGrpSpPr>
            <p:cNvPr id="32" name="Group 32"/>
            <p:cNvGrpSpPr/>
            <p:nvPr/>
          </p:nvGrpSpPr>
          <p:grpSpPr>
            <a:xfrm>
              <a:off x="13879955" y="6054568"/>
              <a:ext cx="2178601" cy="2184433"/>
              <a:chOff x="0" y="0"/>
              <a:chExt cx="916044" cy="91849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916044" cy="918496"/>
              </a:xfrm>
              <a:custGeom>
                <a:avLst/>
                <a:gdLst/>
                <a:ahLst/>
                <a:cxnLst/>
                <a:rect l="l" t="t" r="r" b="b"/>
                <a:pathLst>
                  <a:path w="916044" h="918496">
                    <a:moveTo>
                      <a:pt x="0" y="0"/>
                    </a:moveTo>
                    <a:lnTo>
                      <a:pt x="916044" y="0"/>
                    </a:lnTo>
                    <a:lnTo>
                      <a:pt x="916044" y="918496"/>
                    </a:lnTo>
                    <a:lnTo>
                      <a:pt x="0" y="918496"/>
                    </a:lnTo>
                    <a:close/>
                  </a:path>
                </a:pathLst>
              </a:custGeom>
              <a:solidFill>
                <a:srgbClr val="888888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4750" tIns="44750" rIns="44750" bIns="44750" rtlCol="0" anchor="ctr"/>
              <a:lstStyle/>
              <a:p>
                <a:pPr algn="ctr">
                  <a:lnSpc>
                    <a:spcPts val="2705"/>
                  </a:lnSpc>
                </a:pPr>
                <a:endParaRPr sz="2000"/>
              </a:p>
            </p:txBody>
          </p:sp>
        </p:grpSp>
        <p:sp>
          <p:nvSpPr>
            <p:cNvPr id="58" name="TextBox 58"/>
            <p:cNvSpPr txBox="1"/>
            <p:nvPr/>
          </p:nvSpPr>
          <p:spPr>
            <a:xfrm>
              <a:off x="14067161" y="6390480"/>
              <a:ext cx="1816423" cy="406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hr-HR" sz="1600">
                  <a:solidFill>
                    <a:srgbClr val="FFFFFF"/>
                  </a:solidFill>
                  <a:latin typeface="Canva Sans"/>
                </a:rPr>
                <a:t>Studijski posjet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4067161" y="7377200"/>
              <a:ext cx="1816423" cy="540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hr-HR" sz="2000">
                  <a:solidFill>
                    <a:srgbClr val="FFFFFF"/>
                  </a:solidFill>
                  <a:latin typeface="Canva Sans Bold"/>
                </a:rPr>
                <a:t>Seunghyun Han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4067161" y="7204865"/>
              <a:ext cx="1816423" cy="280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hr-HR" sz="1000">
                  <a:solidFill>
                    <a:srgbClr val="FFFFFF"/>
                  </a:solidFill>
                  <a:latin typeface="Canva Sans"/>
                </a:rPr>
                <a:t>Službenik za program</a:t>
              </a:r>
            </a:p>
          </p:txBody>
        </p:sp>
      </p:grpSp>
      <p:pic>
        <p:nvPicPr>
          <p:cNvPr id="68" name="그림 67">
            <a:extLst>
              <a:ext uri="{FF2B5EF4-FFF2-40B4-BE49-F238E27FC236}">
                <a16:creationId xmlns:a16="http://schemas.microsoft.com/office/drawing/2014/main" id="{D898D5FE-FE4E-4165-B40B-8F353ECD16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4662" r="210" b="25041"/>
          <a:stretch/>
        </p:blipFill>
        <p:spPr>
          <a:xfrm>
            <a:off x="1979932" y="5894502"/>
            <a:ext cx="4818634" cy="2267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1130</Words>
  <Application>Microsoft Office PowerPoint</Application>
  <PresentationFormat>Custom</PresentationFormat>
  <Paragraphs>261</Paragraphs>
  <Slides>19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PEMNA</dc:title>
  <dc:creator>김의주</dc:creator>
  <cp:lastModifiedBy>Tetiana Shalkivska</cp:lastModifiedBy>
  <cp:revision>86</cp:revision>
  <dcterms:created xsi:type="dcterms:W3CDTF">2006-08-16T00:00:00Z</dcterms:created>
  <dcterms:modified xsi:type="dcterms:W3CDTF">2023-05-22T21:16:57Z</dcterms:modified>
  <dc:identifier>DAFiSV5E9Ho</dc:identifier>
</cp:coreProperties>
</file>