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1"/>
  </p:notesMasterIdLst>
  <p:sldIdLst>
    <p:sldId id="256" r:id="rId2"/>
    <p:sldId id="270" r:id="rId3"/>
    <p:sldId id="257" r:id="rId4"/>
    <p:sldId id="258" r:id="rId5"/>
    <p:sldId id="271" r:id="rId6"/>
    <p:sldId id="259" r:id="rId7"/>
    <p:sldId id="260" r:id="rId8"/>
    <p:sldId id="275" r:id="rId9"/>
    <p:sldId id="261" r:id="rId10"/>
    <p:sldId id="262" r:id="rId11"/>
    <p:sldId id="263" r:id="rId12"/>
    <p:sldId id="276" r:id="rId13"/>
    <p:sldId id="264" r:id="rId14"/>
    <p:sldId id="265" r:id="rId15"/>
    <p:sldId id="277" r:id="rId16"/>
    <p:sldId id="266" r:id="rId17"/>
    <p:sldId id="278" r:id="rId18"/>
    <p:sldId id="273" r:id="rId19"/>
    <p:sldId id="274" r:id="rId20"/>
  </p:sldIdLst>
  <p:sldSz cx="18288000" cy="10287000"/>
  <p:notesSz cx="6858000" cy="9144000"/>
  <p:embeddedFontLst>
    <p:embeddedFont>
      <p:font typeface="맑은 고딕" panose="020B0503020000020004" pitchFamily="34" charset="-127"/>
      <p:regular r:id="rId22"/>
      <p:bold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nva Sans" panose="020B0604020202020204" charset="0"/>
      <p:regular r:id="rId28"/>
    </p:embeddedFont>
    <p:embeddedFont>
      <p:font typeface="Canva Sans Bold" panose="020B0604020202020204" charset="0"/>
      <p:regular r:id="rId29"/>
    </p:embeddedFont>
    <p:embeddedFont>
      <p:font typeface="Cooper Hewitt" panose="020B0604020202020204" charset="0"/>
      <p:regular r:id="rId30"/>
    </p:embeddedFont>
    <p:embeddedFont>
      <p:font typeface="Cooper Hewitt Bold" panose="020B0604020202020204" charset="0"/>
      <p:regular r:id="rId31"/>
    </p:embeddedFont>
    <p:embeddedFont>
      <p:font typeface="Cooper Hewitt Heavy" panose="020B0604020202020204" charset="0"/>
      <p:regular r:id="rId32"/>
    </p:embeddedFont>
    <p:embeddedFont>
      <p:font typeface="Public Sans" panose="020B0604020202020204" charset="0"/>
      <p:regular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김의주" initials="김" lastIdx="1" clrIdx="0">
    <p:extLst>
      <p:ext uri="{19B8F6BF-5375-455C-9EA6-DF929625EA0E}">
        <p15:presenceInfo xmlns:p15="http://schemas.microsoft.com/office/powerpoint/2012/main" userId="S-1-5-21-2684274590-2635189725-1067656890-5352" providerId="AD"/>
      </p:ext>
    </p:extLst>
  </p:cmAuthor>
  <p:cmAuthor id="2" name="이재영" initials="이" lastIdx="16" clrIdx="1">
    <p:extLst>
      <p:ext uri="{19B8F6BF-5375-455C-9EA6-DF929625EA0E}">
        <p15:presenceInfo xmlns:p15="http://schemas.microsoft.com/office/powerpoint/2012/main" userId="S-1-5-21-2684274590-2635189725-1067656890-247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A4CA8"/>
    <a:srgbClr val="79BAC3"/>
    <a:srgbClr val="80C6A6"/>
    <a:srgbClr val="6983BD"/>
    <a:srgbClr val="719FC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69" autoAdjust="0"/>
    <p:restoredTop sz="77400" autoAdjust="0"/>
  </p:normalViewPr>
  <p:slideViewPr>
    <p:cSldViewPr>
      <p:cViewPr varScale="1">
        <p:scale>
          <a:sx n="32" d="100"/>
          <a:sy n="32" d="100"/>
        </p:scale>
        <p:origin x="1476" y="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C07FBB-B870-4166-9A4A-0B13185E7B4E}" type="datetimeFigureOut">
              <a:rPr lang="ko-KR" altLang="en-US" smtClean="0"/>
              <a:t>2023-05-17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2FC513-E048-487C-9FC1-B4C5C8C41DE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9691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52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strike="sngStrike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74805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15443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82578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687492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476359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049155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322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915367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2531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60252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324771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9995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953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59682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202536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atinLnBrk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97975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2FC513-E048-487C-9FC1-B4C5C8C41DE0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22620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svg"/><Relationship Id="rId5" Type="http://schemas.openxmlformats.org/officeDocument/2006/relationships/image" Target="../media/image58.png"/><Relationship Id="rId4" Type="http://schemas.openxmlformats.org/officeDocument/2006/relationships/image" Target="../media/image57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13" Type="http://schemas.openxmlformats.org/officeDocument/2006/relationships/image" Target="../media/image24.png"/><Relationship Id="rId18" Type="http://schemas.openxmlformats.org/officeDocument/2006/relationships/image" Target="../media/image18.png"/><Relationship Id="rId3" Type="http://schemas.openxmlformats.org/officeDocument/2006/relationships/image" Target="../media/image6.png"/><Relationship Id="rId21" Type="http://schemas.openxmlformats.org/officeDocument/2006/relationships/image" Target="../media/image9.svg"/><Relationship Id="rId7" Type="http://schemas.openxmlformats.org/officeDocument/2006/relationships/image" Target="../media/image12.png"/><Relationship Id="rId12" Type="http://schemas.openxmlformats.org/officeDocument/2006/relationships/image" Target="../media/image23.svg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29.sv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11" Type="http://schemas.openxmlformats.org/officeDocument/2006/relationships/image" Target="../media/image22.png"/><Relationship Id="rId5" Type="http://schemas.openxmlformats.org/officeDocument/2006/relationships/image" Target="../media/image10.png"/><Relationship Id="rId15" Type="http://schemas.openxmlformats.org/officeDocument/2006/relationships/image" Target="../media/image28.png"/><Relationship Id="rId10" Type="http://schemas.openxmlformats.org/officeDocument/2006/relationships/image" Target="../media/image21.svg"/><Relationship Id="rId19" Type="http://schemas.openxmlformats.org/officeDocument/2006/relationships/image" Target="../media/image19.svg"/><Relationship Id="rId4" Type="http://schemas.openxmlformats.org/officeDocument/2006/relationships/image" Target="../media/image7.sv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svg"/><Relationship Id="rId3" Type="http://schemas.openxmlformats.org/officeDocument/2006/relationships/image" Target="../media/image63.jpeg"/><Relationship Id="rId7" Type="http://schemas.openxmlformats.org/officeDocument/2006/relationships/image" Target="../media/image6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10" Type="http://schemas.openxmlformats.org/officeDocument/2006/relationships/image" Target="../media/image70.svg"/><Relationship Id="rId4" Type="http://schemas.openxmlformats.org/officeDocument/2006/relationships/image" Target="../media/image64.jpeg"/><Relationship Id="rId9" Type="http://schemas.openxmlformats.org/officeDocument/2006/relationships/image" Target="../media/image6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3" Type="http://schemas.openxmlformats.org/officeDocument/2006/relationships/image" Target="../media/image71.png"/><Relationship Id="rId7" Type="http://schemas.openxmlformats.org/officeDocument/2006/relationships/image" Target="../media/image75.jpeg"/><Relationship Id="rId12" Type="http://schemas.openxmlformats.org/officeDocument/2006/relationships/image" Target="../media/image8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11" Type="http://schemas.openxmlformats.org/officeDocument/2006/relationships/image" Target="../media/image79.jpeg"/><Relationship Id="rId5" Type="http://schemas.openxmlformats.org/officeDocument/2006/relationships/image" Target="../media/image73.jpeg"/><Relationship Id="rId10" Type="http://schemas.openxmlformats.org/officeDocument/2006/relationships/image" Target="../media/image78.jpeg"/><Relationship Id="rId4" Type="http://schemas.openxmlformats.org/officeDocument/2006/relationships/image" Target="../media/image72.png"/><Relationship Id="rId9" Type="http://schemas.openxmlformats.org/officeDocument/2006/relationships/image" Target="../media/image7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pM02TlSBDkw" TargetMode="External"/><Relationship Id="rId4" Type="http://schemas.openxmlformats.org/officeDocument/2006/relationships/image" Target="../media/image83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7.png"/><Relationship Id="rId5" Type="http://schemas.openxmlformats.org/officeDocument/2006/relationships/image" Target="../media/image86.svg"/><Relationship Id="rId4" Type="http://schemas.openxmlformats.org/officeDocument/2006/relationships/image" Target="../media/image85.png"/><Relationship Id="rId9" Type="http://schemas.openxmlformats.org/officeDocument/2006/relationships/image" Target="../media/image90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13" Type="http://schemas.openxmlformats.org/officeDocument/2006/relationships/image" Target="../media/image14.png"/><Relationship Id="rId18" Type="http://schemas.openxmlformats.org/officeDocument/2006/relationships/image" Target="../media/image19.svg"/><Relationship Id="rId26" Type="http://schemas.openxmlformats.org/officeDocument/2006/relationships/image" Target="../media/image27.svg"/><Relationship Id="rId3" Type="http://schemas.openxmlformats.org/officeDocument/2006/relationships/image" Target="../media/image4.png"/><Relationship Id="rId21" Type="http://schemas.openxmlformats.org/officeDocument/2006/relationships/image" Target="../media/image22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17" Type="http://schemas.openxmlformats.org/officeDocument/2006/relationships/image" Target="../media/image18.png"/><Relationship Id="rId25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svg"/><Relationship Id="rId20" Type="http://schemas.openxmlformats.org/officeDocument/2006/relationships/image" Target="../media/image21.svg"/><Relationship Id="rId29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24" Type="http://schemas.openxmlformats.org/officeDocument/2006/relationships/image" Target="../media/image25.sv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23" Type="http://schemas.openxmlformats.org/officeDocument/2006/relationships/image" Target="../media/image24.png"/><Relationship Id="rId28" Type="http://schemas.openxmlformats.org/officeDocument/2006/relationships/image" Target="../media/image29.svg"/><Relationship Id="rId10" Type="http://schemas.openxmlformats.org/officeDocument/2006/relationships/image" Target="../media/image11.svg"/><Relationship Id="rId19" Type="http://schemas.openxmlformats.org/officeDocument/2006/relationships/image" Target="../media/image20.png"/><Relationship Id="rId4" Type="http://schemas.openxmlformats.org/officeDocument/2006/relationships/image" Target="../media/image5.svg"/><Relationship Id="rId9" Type="http://schemas.openxmlformats.org/officeDocument/2006/relationships/image" Target="../media/image10.png"/><Relationship Id="rId14" Type="http://schemas.openxmlformats.org/officeDocument/2006/relationships/image" Target="../media/image15.svg"/><Relationship Id="rId22" Type="http://schemas.openxmlformats.org/officeDocument/2006/relationships/image" Target="../media/image23.svg"/><Relationship Id="rId27" Type="http://schemas.openxmlformats.org/officeDocument/2006/relationships/image" Target="../media/image2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svg"/><Relationship Id="rId5" Type="http://schemas.openxmlformats.org/officeDocument/2006/relationships/image" Target="../media/image33.png"/><Relationship Id="rId4" Type="http://schemas.openxmlformats.org/officeDocument/2006/relationships/image" Target="../media/image3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svg"/><Relationship Id="rId3" Type="http://schemas.openxmlformats.org/officeDocument/2006/relationships/image" Target="../media/image40.jpeg"/><Relationship Id="rId7" Type="http://schemas.openxmlformats.org/officeDocument/2006/relationships/image" Target="../media/image44.sv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svg"/><Relationship Id="rId5" Type="http://schemas.openxmlformats.org/officeDocument/2006/relationships/image" Target="../media/image42.svg"/><Relationship Id="rId15" Type="http://schemas.openxmlformats.org/officeDocument/2006/relationships/image" Target="../media/image52.sv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svg"/><Relationship Id="rId1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481" t="7474" r="1923" b="110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4" name="Freeform 4"/>
          <p:cNvSpPr/>
          <p:nvPr/>
        </p:nvSpPr>
        <p:spPr>
          <a:xfrm>
            <a:off x="-159078" y="-159078"/>
            <a:ext cx="18701603" cy="10700603"/>
          </a:xfrm>
          <a:custGeom>
            <a:avLst/>
            <a:gdLst/>
            <a:ahLst/>
            <a:cxnLst/>
            <a:rect l="l" t="t" r="r" b="b"/>
            <a:pathLst>
              <a:path w="4925525" h="2818266">
                <a:moveTo>
                  <a:pt x="0" y="0"/>
                </a:moveTo>
                <a:lnTo>
                  <a:pt x="4925525" y="0"/>
                </a:lnTo>
                <a:lnTo>
                  <a:pt x="4925525" y="2818266"/>
                </a:lnTo>
                <a:lnTo>
                  <a:pt x="0" y="2818266"/>
                </a:lnTo>
                <a:close/>
              </a:path>
            </a:pathLst>
          </a:custGeom>
          <a:solidFill>
            <a:srgbClr val="F2F2F2">
              <a:alpha val="83922"/>
            </a:srgbClr>
          </a:solidFill>
        </p:spPr>
      </p:sp>
      <p:sp>
        <p:nvSpPr>
          <p:cNvPr id="5" name="TextBox 5"/>
          <p:cNvSpPr txBox="1"/>
          <p:nvPr/>
        </p:nvSpPr>
        <p:spPr>
          <a:xfrm>
            <a:off x="-159078" y="-303739"/>
            <a:ext cx="3086100" cy="323076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endParaRPr/>
          </a:p>
        </p:txBody>
      </p:sp>
      <p:sp>
        <p:nvSpPr>
          <p:cNvPr id="6" name="AutoShape 6"/>
          <p:cNvSpPr/>
          <p:nvPr/>
        </p:nvSpPr>
        <p:spPr>
          <a:xfrm>
            <a:off x="5897933" y="2604148"/>
            <a:ext cx="6492240" cy="8022"/>
          </a:xfrm>
          <a:prstGeom prst="line">
            <a:avLst/>
          </a:prstGeom>
          <a:ln w="85725" cap="flat">
            <a:solidFill>
              <a:srgbClr val="3A4CA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7" name="AutoShape 7"/>
          <p:cNvSpPr/>
          <p:nvPr/>
        </p:nvSpPr>
        <p:spPr>
          <a:xfrm>
            <a:off x="5897880" y="7338372"/>
            <a:ext cx="6492240" cy="0"/>
          </a:xfrm>
          <a:prstGeom prst="line">
            <a:avLst/>
          </a:prstGeom>
          <a:ln w="85725" cap="flat">
            <a:solidFill>
              <a:srgbClr val="3A4CA8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/>
          <p:nvPr/>
        </p:nvGrpSpPr>
        <p:grpSpPr>
          <a:xfrm>
            <a:off x="8778120" y="3049552"/>
            <a:ext cx="731760" cy="731760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2F2F2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10036" y="3084523"/>
            <a:ext cx="467927" cy="661817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7046165" y="3708143"/>
            <a:ext cx="4195668" cy="15315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9000" spc="45" dirty="0">
                <a:solidFill>
                  <a:srgbClr val="3A4CA8"/>
                </a:solidFill>
                <a:latin typeface="Cooper Hewitt Heavy"/>
              </a:rPr>
              <a:t>PEMNA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922876" y="5646429"/>
            <a:ext cx="4442249" cy="7738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199" dirty="0">
                <a:solidFill>
                  <a:srgbClr val="000000"/>
                </a:solidFill>
                <a:latin typeface="Cooper Hewitt"/>
              </a:rPr>
              <a:t>Public Expenditure Management Network in Asia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ko-KR" altLang="en-US" dirty="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24" name="TextBox 24"/>
          <p:cNvSpPr txBox="1"/>
          <p:nvPr/>
        </p:nvSpPr>
        <p:spPr>
          <a:xfrm>
            <a:off x="1820974" y="2258424"/>
            <a:ext cx="5309657" cy="2912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Public</a:t>
            </a:r>
            <a:r>
              <a:rPr lang="ko-KR" altLang="en-US" sz="1700" dirty="0">
                <a:solidFill>
                  <a:srgbClr val="3A4CA8"/>
                </a:solidFill>
                <a:latin typeface="Cooper Hewitt Bold"/>
              </a:rPr>
              <a:t> </a:t>
            </a: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Expenditure Management Network in Asia</a:t>
            </a:r>
            <a:r>
              <a:rPr lang="ko-KR" altLang="en-US" sz="1700" dirty="0">
                <a:solidFill>
                  <a:srgbClr val="3A4CA8"/>
                </a:solidFill>
                <a:latin typeface="Cooper Hewitt Bold"/>
              </a:rPr>
              <a:t> </a:t>
            </a:r>
            <a:endParaRPr lang="en-US" sz="1700" dirty="0">
              <a:solidFill>
                <a:srgbClr val="3A4CA8"/>
              </a:solidFill>
              <a:latin typeface="Cooper Hewitt Bold"/>
            </a:endParaRPr>
          </a:p>
        </p:txBody>
      </p:sp>
      <p:sp>
        <p:nvSpPr>
          <p:cNvPr id="25" name="TextBox 25"/>
          <p:cNvSpPr txBox="1"/>
          <p:nvPr/>
        </p:nvSpPr>
        <p:spPr>
          <a:xfrm>
            <a:off x="1820974" y="2460189"/>
            <a:ext cx="5243621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Activities</a:t>
            </a: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E00A8FD4-257D-4D86-99AE-1ECFA13204C5}"/>
              </a:ext>
            </a:extLst>
          </p:cNvPr>
          <p:cNvGrpSpPr/>
          <p:nvPr/>
        </p:nvGrpSpPr>
        <p:grpSpPr>
          <a:xfrm>
            <a:off x="3070479" y="4123492"/>
            <a:ext cx="2836900" cy="3337473"/>
            <a:chOff x="5441892" y="3992988"/>
            <a:chExt cx="2836900" cy="3337473"/>
          </a:xfrm>
        </p:grpSpPr>
        <p:grpSp>
          <p:nvGrpSpPr>
            <p:cNvPr id="8" name="Group 8"/>
            <p:cNvGrpSpPr/>
            <p:nvPr/>
          </p:nvGrpSpPr>
          <p:grpSpPr>
            <a:xfrm>
              <a:off x="5441892" y="3992988"/>
              <a:ext cx="2836900" cy="28369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4464AC">
                  <a:alpha val="80000"/>
                </a:srgbClr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76200" y="0"/>
                <a:ext cx="660400" cy="7366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705"/>
                  </a:lnSpc>
                </a:pPr>
                <a:endParaRPr/>
              </a:p>
            </p:txBody>
          </p:sp>
        </p:grp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6157125" y="4839914"/>
              <a:ext cx="1406434" cy="1143047"/>
            </a:xfrm>
            <a:prstGeom prst="rect">
              <a:avLst/>
            </a:prstGeom>
          </p:spPr>
        </p:pic>
        <p:sp>
          <p:nvSpPr>
            <p:cNvPr id="27" name="TextBox 27"/>
            <p:cNvSpPr txBox="1"/>
            <p:nvPr/>
          </p:nvSpPr>
          <p:spPr>
            <a:xfrm>
              <a:off x="5594344" y="7035700"/>
              <a:ext cx="2531996" cy="294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80"/>
                </a:lnSpc>
              </a:pPr>
              <a:r>
                <a:rPr lang="en-US" spc="-8" dirty="0">
                  <a:solidFill>
                    <a:srgbClr val="3A4CA8"/>
                  </a:solidFill>
                  <a:latin typeface="Cooper Hewitt"/>
                </a:rPr>
                <a:t>Peer Learning Activities</a:t>
              </a:r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7492405" y="3986677"/>
            <a:ext cx="2836900" cy="2836900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4E87B0">
                <a:alpha val="80000"/>
              </a:srgbClr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28" name="TextBox 28"/>
          <p:cNvSpPr txBox="1"/>
          <p:nvPr/>
        </p:nvSpPr>
        <p:spPr>
          <a:xfrm>
            <a:off x="12066778" y="7149745"/>
            <a:ext cx="2678121" cy="602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pc="-8" dirty="0">
                <a:solidFill>
                  <a:srgbClr val="3A4CA8"/>
                </a:solidFill>
                <a:latin typeface="Cooper Hewitt"/>
              </a:rPr>
              <a:t>Communication, Reporting and M&amp;E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1914330" y="3988107"/>
            <a:ext cx="2836900" cy="2836900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57A9B4">
                <a:alpha val="80000"/>
              </a:srgbClr>
            </a:solidFill>
          </p:spPr>
        </p:sp>
        <p:sp>
          <p:nvSpPr>
            <p:cNvPr id="16" name="TextBox 16"/>
            <p:cNvSpPr txBox="1"/>
            <p:nvPr/>
          </p:nvSpPr>
          <p:spPr>
            <a:xfrm>
              <a:off x="76200" y="0"/>
              <a:ext cx="660400" cy="7366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20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322344" y="4809031"/>
            <a:ext cx="1177018" cy="1192191"/>
          </a:xfrm>
          <a:prstGeom prst="rect">
            <a:avLst/>
          </a:prstGeom>
        </p:spPr>
      </p:pic>
      <p:sp>
        <p:nvSpPr>
          <p:cNvPr id="29" name="TextBox 29"/>
          <p:cNvSpPr txBox="1"/>
          <p:nvPr/>
        </p:nvSpPr>
        <p:spPr>
          <a:xfrm>
            <a:off x="7498732" y="7161971"/>
            <a:ext cx="2824241" cy="6025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pc="-8" dirty="0">
                <a:solidFill>
                  <a:srgbClr val="3A4CA8"/>
                </a:solidFill>
                <a:latin typeface="Cooper Hewitt"/>
              </a:rPr>
              <a:t>Research &amp;</a:t>
            </a:r>
            <a:br>
              <a:rPr lang="en-US" spc="-8" dirty="0">
                <a:solidFill>
                  <a:srgbClr val="3A4CA8"/>
                </a:solidFill>
                <a:latin typeface="Cooper Hewitt"/>
              </a:rPr>
            </a:br>
            <a:r>
              <a:rPr lang="en-US" spc="-8" dirty="0">
                <a:solidFill>
                  <a:srgbClr val="3A4CA8"/>
                </a:solidFill>
                <a:latin typeface="Cooper Hewitt"/>
              </a:rPr>
              <a:t>Advisory Services Program</a:t>
            </a:r>
          </a:p>
        </p:txBody>
      </p:sp>
      <p:pic>
        <p:nvPicPr>
          <p:cNvPr id="21" name="Picture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2721112" y="4812866"/>
            <a:ext cx="1223331" cy="1192191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4440055" y="4683754"/>
            <a:ext cx="1763692" cy="231679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1"/>
              </a:lnSpc>
            </a:pPr>
            <a:r>
              <a:rPr lang="en-US" sz="11572">
                <a:solidFill>
                  <a:srgbClr val="FFFFFF"/>
                </a:solidFill>
                <a:latin typeface="Cooper Hewitt Heavy"/>
              </a:rPr>
              <a:t>35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3780362" y="4742660"/>
            <a:ext cx="5825752" cy="2961400"/>
            <a:chOff x="0" y="0"/>
            <a:chExt cx="7767670" cy="394853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3948534" cy="394853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1813" y="0"/>
                <a:ext cx="809173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3A4CA8">
                  <a:alpha val="70000"/>
                </a:srgbClr>
              </a:solidFill>
            </p:spPr>
          </p:sp>
          <p:sp>
            <p:nvSpPr>
              <p:cNvPr id="12" name="TextBox 12"/>
              <p:cNvSpPr txBox="1"/>
              <p:nvPr/>
            </p:nvSpPr>
            <p:spPr>
              <a:xfrm>
                <a:off x="76200" y="38100"/>
                <a:ext cx="660400" cy="69850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89"/>
                  </a:lnSpc>
                </a:pPr>
                <a:endParaRPr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364728" y="604363"/>
              <a:ext cx="3219077" cy="27687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5497"/>
                </a:lnSpc>
              </a:pPr>
              <a:r>
                <a:rPr lang="en-US" sz="11069" dirty="0">
                  <a:solidFill>
                    <a:srgbClr val="FFFFFF"/>
                  </a:solidFill>
                  <a:latin typeface="Cooper Hewitt Heavy"/>
                </a:rPr>
                <a:t>35</a:t>
              </a:r>
            </a:p>
          </p:txBody>
        </p:sp>
        <p:grpSp>
          <p:nvGrpSpPr>
            <p:cNvPr id="14" name="Group 14"/>
            <p:cNvGrpSpPr/>
            <p:nvPr/>
          </p:nvGrpSpPr>
          <p:grpSpPr>
            <a:xfrm>
              <a:off x="4160765" y="1530024"/>
              <a:ext cx="3606905" cy="798003"/>
              <a:chOff x="0" y="0"/>
              <a:chExt cx="5210254" cy="110617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57A9B4">
                  <a:alpha val="70000"/>
                </a:srgbClr>
              </a:solidFill>
            </p:spPr>
          </p:sp>
        </p:grpSp>
        <p:sp>
          <p:nvSpPr>
            <p:cNvPr id="16" name="TextBox 16"/>
            <p:cNvSpPr txBox="1"/>
            <p:nvPr/>
          </p:nvSpPr>
          <p:spPr>
            <a:xfrm>
              <a:off x="4260799" y="1652554"/>
              <a:ext cx="485350" cy="50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en-US" sz="2259" spc="221">
                  <a:solidFill>
                    <a:srgbClr val="FFFFFF"/>
                  </a:solidFill>
                  <a:latin typeface="Public Sans"/>
                </a:rPr>
                <a:t>19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4903054" y="1771991"/>
              <a:ext cx="2449499" cy="327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en-US" sz="1490" spc="146">
                  <a:solidFill>
                    <a:srgbClr val="FFFFFF"/>
                  </a:solidFill>
                  <a:latin typeface="Public Sans"/>
                </a:rPr>
                <a:t>COP MEETINGS</a:t>
              </a:r>
            </a:p>
          </p:txBody>
        </p:sp>
        <p:grpSp>
          <p:nvGrpSpPr>
            <p:cNvPr id="18" name="Group 18"/>
            <p:cNvGrpSpPr/>
            <p:nvPr/>
          </p:nvGrpSpPr>
          <p:grpSpPr>
            <a:xfrm>
              <a:off x="4160765" y="2756499"/>
              <a:ext cx="3606905" cy="798003"/>
              <a:chOff x="0" y="0"/>
              <a:chExt cx="5210254" cy="110617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60B890">
                  <a:alpha val="70000"/>
                </a:srgbClr>
              </a:solidFill>
            </p:spPr>
          </p:sp>
        </p:grpSp>
        <p:sp>
          <p:nvSpPr>
            <p:cNvPr id="20" name="TextBox 20"/>
            <p:cNvSpPr txBox="1"/>
            <p:nvPr/>
          </p:nvSpPr>
          <p:spPr>
            <a:xfrm>
              <a:off x="4260799" y="2878971"/>
              <a:ext cx="485350" cy="5054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en-US" sz="2259" spc="221">
                  <a:solidFill>
                    <a:srgbClr val="FFFFFF"/>
                  </a:solidFill>
                  <a:latin typeface="Public Sans"/>
                </a:rPr>
                <a:t>5</a:t>
              </a:r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4942456" y="3016286"/>
              <a:ext cx="2449499" cy="32723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en-US" sz="1490" spc="146">
                  <a:solidFill>
                    <a:srgbClr val="FFFFFF"/>
                  </a:solidFill>
                  <a:latin typeface="Public Sans"/>
                </a:rPr>
                <a:t>STUDY VISITS</a:t>
              </a:r>
            </a:p>
          </p:txBody>
        </p:sp>
        <p:grpSp>
          <p:nvGrpSpPr>
            <p:cNvPr id="22" name="Group 22"/>
            <p:cNvGrpSpPr/>
            <p:nvPr/>
          </p:nvGrpSpPr>
          <p:grpSpPr>
            <a:xfrm>
              <a:off x="4160765" y="300689"/>
              <a:ext cx="3606905" cy="798003"/>
              <a:chOff x="0" y="0"/>
              <a:chExt cx="5210254" cy="1106170"/>
            </a:xfrm>
          </p:grpSpPr>
          <p:sp>
            <p:nvSpPr>
              <p:cNvPr id="23" name="Freeform 23"/>
              <p:cNvSpPr/>
              <p:nvPr/>
            </p:nvSpPr>
            <p:spPr>
              <a:xfrm>
                <a:off x="0" y="0"/>
                <a:ext cx="5210253" cy="1107440"/>
              </a:xfrm>
              <a:custGeom>
                <a:avLst/>
                <a:gdLst/>
                <a:ahLst/>
                <a:cxnLst/>
                <a:rect l="l" t="t" r="r" b="b"/>
                <a:pathLst>
                  <a:path w="5210253" h="1107440">
                    <a:moveTo>
                      <a:pt x="0" y="553720"/>
                    </a:moveTo>
                    <a:cubicBezTo>
                      <a:pt x="0" y="859790"/>
                      <a:pt x="247650" y="1107440"/>
                      <a:pt x="553720" y="1107440"/>
                    </a:cubicBezTo>
                    <a:lnTo>
                      <a:pt x="876300" y="1107440"/>
                    </a:lnTo>
                    <a:lnTo>
                      <a:pt x="876300" y="0"/>
                    </a:lnTo>
                    <a:lnTo>
                      <a:pt x="553720" y="0"/>
                    </a:lnTo>
                    <a:cubicBezTo>
                      <a:pt x="247650" y="0"/>
                      <a:pt x="0" y="247650"/>
                      <a:pt x="0" y="553720"/>
                    </a:cubicBezTo>
                    <a:close/>
                    <a:moveTo>
                      <a:pt x="4657803" y="0"/>
                    </a:moveTo>
                    <a:lnTo>
                      <a:pt x="922020" y="0"/>
                    </a:lnTo>
                    <a:lnTo>
                      <a:pt x="922020" y="1106170"/>
                    </a:lnTo>
                    <a:lnTo>
                      <a:pt x="4656533" y="1106170"/>
                    </a:lnTo>
                    <a:cubicBezTo>
                      <a:pt x="4962603" y="1106170"/>
                      <a:pt x="5210253" y="858520"/>
                      <a:pt x="5210253" y="552450"/>
                    </a:cubicBezTo>
                    <a:cubicBezTo>
                      <a:pt x="5210253" y="247650"/>
                      <a:pt x="4962603" y="0"/>
                      <a:pt x="4657803" y="0"/>
                    </a:cubicBezTo>
                    <a:close/>
                  </a:path>
                </a:pathLst>
              </a:custGeom>
              <a:solidFill>
                <a:srgbClr val="4E87B0">
                  <a:alpha val="70000"/>
                </a:srgbClr>
              </a:solidFill>
            </p:spPr>
          </p:sp>
        </p:grpSp>
        <p:sp>
          <p:nvSpPr>
            <p:cNvPr id="24" name="TextBox 24"/>
            <p:cNvSpPr txBox="1"/>
            <p:nvPr/>
          </p:nvSpPr>
          <p:spPr>
            <a:xfrm>
              <a:off x="4908590" y="320468"/>
              <a:ext cx="2449499" cy="67133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2057"/>
                </a:lnSpc>
                <a:spcBef>
                  <a:spcPct val="0"/>
                </a:spcBef>
              </a:pPr>
              <a:r>
                <a:rPr lang="en-US" sz="1490" spc="146" dirty="0">
                  <a:solidFill>
                    <a:srgbClr val="FFFFFF"/>
                  </a:solidFill>
                  <a:latin typeface="Public Sans"/>
                </a:rPr>
                <a:t>PLENARY CONFERENCE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4262586" y="415276"/>
              <a:ext cx="485350" cy="50531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3118"/>
                </a:lnSpc>
                <a:spcBef>
                  <a:spcPct val="0"/>
                </a:spcBef>
              </a:pPr>
              <a:r>
                <a:rPr lang="en-US" sz="2259" spc="221">
                  <a:solidFill>
                    <a:srgbClr val="FFFFFF"/>
                  </a:solidFill>
                  <a:latin typeface="Public Sans"/>
                </a:rPr>
                <a:t>11</a:t>
              </a:r>
            </a:p>
          </p:txBody>
        </p:sp>
      </p:grpSp>
      <p:pic>
        <p:nvPicPr>
          <p:cNvPr id="27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0721950" y="4885711"/>
            <a:ext cx="1157501" cy="835505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2035209" y="4440842"/>
            <a:ext cx="1157501" cy="835505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3350138" y="4885711"/>
            <a:ext cx="1157501" cy="835505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10721950" y="5834515"/>
            <a:ext cx="1157501" cy="835505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2035209" y="5349550"/>
            <a:ext cx="1157501" cy="835505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3350138" y="5834515"/>
            <a:ext cx="1157501" cy="835505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3350138" y="6783320"/>
            <a:ext cx="1157501" cy="835505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17"/>
          <a:srcRect t="13833" b="13690"/>
          <a:stretch>
            <a:fillRect/>
          </a:stretch>
        </p:blipFill>
        <p:spPr>
          <a:xfrm>
            <a:off x="12035209" y="7166968"/>
            <a:ext cx="1157501" cy="838911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0721950" y="6783320"/>
            <a:ext cx="1157501" cy="835505"/>
          </a:xfrm>
          <a:prstGeom prst="rect">
            <a:avLst/>
          </a:prstGeom>
        </p:spPr>
      </p:pic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7148621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T-CoP Activities</a:t>
            </a:r>
          </a:p>
        </p:txBody>
      </p:sp>
      <p:sp>
        <p:nvSpPr>
          <p:cNvPr id="39" name="AutoShape 39"/>
          <p:cNvSpPr/>
          <p:nvPr/>
        </p:nvSpPr>
        <p:spPr>
          <a:xfrm>
            <a:off x="10001262" y="4440931"/>
            <a:ext cx="17972" cy="3600119"/>
          </a:xfrm>
          <a:prstGeom prst="line">
            <a:avLst/>
          </a:prstGeom>
          <a:ln w="38100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40" name="TextBox 40"/>
          <p:cNvSpPr txBox="1"/>
          <p:nvPr/>
        </p:nvSpPr>
        <p:spPr>
          <a:xfrm>
            <a:off x="10634842" y="3460992"/>
            <a:ext cx="3958233" cy="9205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0"/>
              </a:lnSpc>
            </a:pPr>
            <a:r>
              <a:rPr lang="en-US" sz="2900" dirty="0">
                <a:solidFill>
                  <a:srgbClr val="000000"/>
                </a:solidFill>
                <a:latin typeface="Cooper Hewitt"/>
              </a:rPr>
              <a:t>in  </a:t>
            </a:r>
            <a:r>
              <a:rPr lang="en-US" sz="2900" dirty="0">
                <a:solidFill>
                  <a:srgbClr val="000000"/>
                </a:solidFill>
                <a:latin typeface="Cooper Hewitt Bold"/>
              </a:rPr>
              <a:t>10 </a:t>
            </a:r>
            <a:r>
              <a:rPr lang="en-US" sz="2900" dirty="0">
                <a:solidFill>
                  <a:srgbClr val="000000"/>
                </a:solidFill>
                <a:latin typeface="Cooper Hewitt"/>
              </a:rPr>
              <a:t>different </a:t>
            </a:r>
          </a:p>
          <a:p>
            <a:pPr algn="ctr">
              <a:lnSpc>
                <a:spcPts val="3700"/>
              </a:lnSpc>
            </a:pPr>
            <a:r>
              <a:rPr lang="en-US" sz="2900" dirty="0">
                <a:solidFill>
                  <a:srgbClr val="000000"/>
                </a:solidFill>
                <a:latin typeface="Cooper Hewitt"/>
              </a:rPr>
              <a:t>member countries</a:t>
            </a:r>
          </a:p>
        </p:txBody>
      </p:sp>
      <p:pic>
        <p:nvPicPr>
          <p:cNvPr id="53" name="Picture 14">
            <a:extLst>
              <a:ext uri="{FF2B5EF4-FFF2-40B4-BE49-F238E27FC236}">
                <a16:creationId xmlns:a16="http://schemas.microsoft.com/office/drawing/2014/main" id="{F59EB215-5B4B-41E6-A0A0-6F344651B7B8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12030223" y="6255920"/>
            <a:ext cx="1157500" cy="83550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0974" y="2460189"/>
            <a:ext cx="7148621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T-CoP Activities</a:t>
            </a:r>
          </a:p>
        </p:txBody>
      </p: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49AA714C-C199-40DE-8722-D76F345FE3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0119933"/>
              </p:ext>
            </p:extLst>
          </p:nvPr>
        </p:nvGraphicFramePr>
        <p:xfrm>
          <a:off x="1820974" y="3658877"/>
          <a:ext cx="14562027" cy="52946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135">
                  <a:extLst>
                    <a:ext uri="{9D8B030D-6E8A-4147-A177-3AD203B41FA5}">
                      <a16:colId xmlns:a16="http://schemas.microsoft.com/office/drawing/2014/main" val="377124528"/>
                    </a:ext>
                  </a:extLst>
                </a:gridCol>
                <a:gridCol w="3111523">
                  <a:extLst>
                    <a:ext uri="{9D8B030D-6E8A-4147-A177-3AD203B41FA5}">
                      <a16:colId xmlns:a16="http://schemas.microsoft.com/office/drawing/2014/main" val="4174010335"/>
                    </a:ext>
                  </a:extLst>
                </a:gridCol>
                <a:gridCol w="2731559">
                  <a:extLst>
                    <a:ext uri="{9D8B030D-6E8A-4147-A177-3AD203B41FA5}">
                      <a16:colId xmlns:a16="http://schemas.microsoft.com/office/drawing/2014/main" val="3282965283"/>
                    </a:ext>
                  </a:extLst>
                </a:gridCol>
                <a:gridCol w="6932810">
                  <a:extLst>
                    <a:ext uri="{9D8B030D-6E8A-4147-A177-3AD203B41FA5}">
                      <a16:colId xmlns:a16="http://schemas.microsoft.com/office/drawing/2014/main" val="329542666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Date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Name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Location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Topic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7340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2019.3.6-7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Seoul,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Digital Transformation in Government Treasuries in East Asia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- Trends and Opportunities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445265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2019.5.22-24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2019 Plenary Conference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Quang </a:t>
                      </a:r>
                      <a:r>
                        <a:rPr lang="en-US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Ninh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, Vietnam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Budget restructuring and public debt management for national financial prudence and sustainability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2931609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2019.10.1-3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Moscow, Russia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Russian Treasury - PEMNA Knowledge Exchange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in Public Finance Management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61658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2020.6.3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Impact of COVID-19 on the Core Functions of Treasury and the Governments’ Responses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9651536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2020.12.17-18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2020 Plenary Conference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Enhancing the effectiveness and sustainability of public finance to COVID-19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199573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2021.4.28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Cash management with a focus on the impact of COVID-19 on cash flows and liabilities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2647668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2021.9.8-9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2021 Plenary Conference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Sustainable and resilient capital expenditures for a post-COVID recovery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291193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2021.11.30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Fixed Asset Management, Valuation and Registries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927628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2022.2.16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Webinar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Korea’s Public Asset Management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17904359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2022.9.27-29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2022 Plenary Conference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Seoul, Korea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Fiscal Soundness and Sustainability for the Post COVID-19 Era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288499123"/>
                  </a:ext>
                </a:extLst>
              </a:tr>
              <a:tr h="248603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2023.1.18-19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T-CoP Meeting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Bangkok, Thailand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Making the Treasury More Efficient and Accountable </a:t>
                      </a:r>
                      <a:b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</a:b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ooper Hewitt" panose="020B0600000101010101" charset="0"/>
                          <a:ea typeface="Cooper Hewitt" panose="020B0600000101010101" charset="0"/>
                        </a:rPr>
                        <a:t>to Enhance Service Delivery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087812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57335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820974" y="2460189"/>
            <a:ext cx="7148621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T-CoP Activities</a:t>
            </a:r>
          </a:p>
        </p:txBody>
      </p:sp>
      <p:graphicFrame>
        <p:nvGraphicFramePr>
          <p:cNvPr id="32" name="표 31">
            <a:extLst>
              <a:ext uri="{FF2B5EF4-FFF2-40B4-BE49-F238E27FC236}">
                <a16:creationId xmlns:a16="http://schemas.microsoft.com/office/drawing/2014/main" id="{9B670C63-9CCC-4E9C-B2CD-08D3E891DD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5363014"/>
              </p:ext>
            </p:extLst>
          </p:nvPr>
        </p:nvGraphicFramePr>
        <p:xfrm>
          <a:off x="5378242" y="4413602"/>
          <a:ext cx="9882926" cy="351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4048">
                  <a:extLst>
                    <a:ext uri="{9D8B030D-6E8A-4147-A177-3AD203B41FA5}">
                      <a16:colId xmlns:a16="http://schemas.microsoft.com/office/drawing/2014/main" val="1250352410"/>
                    </a:ext>
                  </a:extLst>
                </a:gridCol>
                <a:gridCol w="3248878">
                  <a:extLst>
                    <a:ext uri="{9D8B030D-6E8A-4147-A177-3AD203B41FA5}">
                      <a16:colId xmlns:a16="http://schemas.microsoft.com/office/drawing/2014/main" val="3410592336"/>
                    </a:ext>
                  </a:extLst>
                </a:gridCol>
              </a:tblGrid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TOPICS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 anchor="ctr">
                    <a:solidFill>
                      <a:srgbClr val="3A4CA8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400" dirty="0">
                          <a:latin typeface="Cooper Hewitt Bold" panose="020B0600000101010101" charset="0"/>
                          <a:ea typeface="Cooper Hewitt Bold" panose="020B0600000101010101" charset="0"/>
                        </a:rPr>
                        <a:t>COUNTRIES</a:t>
                      </a:r>
                      <a:endParaRPr lang="ko-KR" altLang="en-US" sz="2400" dirty="0">
                        <a:latin typeface="Cooper Hewitt Bold" panose="020B0600000101010101" charset="0"/>
                      </a:endParaRPr>
                    </a:p>
                  </a:txBody>
                  <a:tcPr anchor="ctr">
                    <a:solidFill>
                      <a:srgbClr val="3A4CA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917295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Public Asset Management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Korea, Malaysia, Philippines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803287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Cash Management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Indonesia, Korea, Philippines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64506064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Modernization of Treasury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Mongolia, Philippines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62793746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Transition from Cash to Accrual Accounting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Indonesia, Korea, Malaysia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25577256"/>
                  </a:ext>
                </a:extLst>
              </a:tr>
              <a:tr h="58620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Integrated Financial Management Information System (IFMIS)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>
                          <a:latin typeface="Cooper Hewitt" panose="020B0600000101010101" charset="0"/>
                          <a:ea typeface="Cooper Hewitt" panose="020B0600000101010101" charset="0"/>
                        </a:rPr>
                        <a:t>Indonesia, Korea, Vietnam</a:t>
                      </a:r>
                      <a:endParaRPr lang="ko-KR" altLang="en-US" dirty="0">
                        <a:solidFill>
                          <a:schemeClr val="tx1"/>
                        </a:solidFill>
                        <a:latin typeface="Cooper Hewitt" panose="020B0600000101010101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83529782"/>
                  </a:ext>
                </a:extLst>
              </a:tr>
            </a:tbl>
          </a:graphicData>
        </a:graphic>
      </p:graphicFrame>
      <p:pic>
        <p:nvPicPr>
          <p:cNvPr id="25" name="Picture 2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3323637" y="3443312"/>
            <a:ext cx="3038888" cy="4961449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2336059" y="3816387"/>
            <a:ext cx="13615882" cy="4565491"/>
            <a:chOff x="0" y="0"/>
            <a:chExt cx="3810454" cy="12024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3810454" cy="1202434"/>
            </a:xfrm>
            <a:custGeom>
              <a:avLst/>
              <a:gdLst/>
              <a:ahLst/>
              <a:cxnLst/>
              <a:rect l="l" t="t" r="r" b="b"/>
              <a:pathLst>
                <a:path w="3810454" h="1202434">
                  <a:moveTo>
                    <a:pt x="0" y="0"/>
                  </a:moveTo>
                  <a:lnTo>
                    <a:pt x="3810454" y="0"/>
                  </a:lnTo>
                  <a:lnTo>
                    <a:pt x="3810454" y="1202434"/>
                  </a:lnTo>
                  <a:lnTo>
                    <a:pt x="0" y="1202434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397372" y="5076340"/>
            <a:ext cx="1357113" cy="1915345"/>
          </a:xfrm>
          <a:prstGeom prst="rect">
            <a:avLst/>
          </a:prstGeom>
        </p:spPr>
      </p:pic>
      <p:sp>
        <p:nvSpPr>
          <p:cNvPr id="12" name="AutoShape 12"/>
          <p:cNvSpPr/>
          <p:nvPr/>
        </p:nvSpPr>
        <p:spPr>
          <a:xfrm>
            <a:off x="7441368" y="4836296"/>
            <a:ext cx="14287" cy="2862016"/>
          </a:xfrm>
          <a:prstGeom prst="line">
            <a:avLst/>
          </a:prstGeom>
          <a:ln w="28575" cap="flat">
            <a:solidFill>
              <a:srgbClr val="B4B4B4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320627" y="5076340"/>
            <a:ext cx="1357113" cy="1915345"/>
          </a:xfrm>
          <a:prstGeom prst="rect">
            <a:avLst/>
          </a:prstGeom>
        </p:spPr>
      </p:pic>
      <p:grpSp>
        <p:nvGrpSpPr>
          <p:cNvPr id="14" name="Group 14"/>
          <p:cNvGrpSpPr/>
          <p:nvPr/>
        </p:nvGrpSpPr>
        <p:grpSpPr>
          <a:xfrm>
            <a:off x="12169475" y="4962707"/>
            <a:ext cx="1972897" cy="2210859"/>
            <a:chOff x="0" y="0"/>
            <a:chExt cx="2630529" cy="2947812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>
            <a:xfrm>
              <a:off x="0" y="0"/>
              <a:ext cx="1836440" cy="2507993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>
            <a:xfrm>
              <a:off x="794089" y="439819"/>
              <a:ext cx="1836440" cy="2507993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31371" y="4116918"/>
            <a:ext cx="383565" cy="371012"/>
          </a:xfrm>
          <a:prstGeom prst="rect">
            <a:avLst/>
          </a:prstGeom>
        </p:spPr>
      </p:pic>
      <p:sp>
        <p:nvSpPr>
          <p:cNvPr id="18" name="TextBox 1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0974" y="2460189"/>
            <a:ext cx="9628097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T-CoP Activities Phase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3108882" y="4072280"/>
            <a:ext cx="3771440" cy="48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3A4CA8"/>
                </a:solidFill>
                <a:latin typeface="Cooper Hewitt Bold"/>
              </a:rPr>
              <a:t>Advisory Services Program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816060" y="4618771"/>
            <a:ext cx="2366248" cy="3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3A4CA8"/>
                </a:solidFill>
                <a:latin typeface="Cooper Hewitt"/>
              </a:rPr>
              <a:t>In-Depth Research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359457" y="4505202"/>
            <a:ext cx="1592932" cy="328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3A4CA8"/>
                </a:solidFill>
                <a:latin typeface="Cooper Hewitt"/>
              </a:rPr>
              <a:t>Policy Brief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344954" y="4072284"/>
            <a:ext cx="2731808" cy="48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59"/>
              </a:lnSpc>
            </a:pPr>
            <a:r>
              <a:rPr lang="en-US" sz="2399" dirty="0">
                <a:solidFill>
                  <a:srgbClr val="3A4CA8"/>
                </a:solidFill>
                <a:latin typeface="Cooper Hewitt Bold"/>
              </a:rPr>
              <a:t>Research Activities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725679" y="7248859"/>
            <a:ext cx="2700498" cy="598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3A4CA8"/>
                </a:solidFill>
                <a:latin typeface="Cooper Hewitt"/>
              </a:rPr>
              <a:t>Introduction of Treasury Bills</a:t>
            </a:r>
          </a:p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3A4CA8"/>
                </a:solidFill>
                <a:latin typeface="Cooper Hewitt"/>
              </a:rPr>
              <a:t> in Timor-Leste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8816060" y="7248859"/>
            <a:ext cx="2366248" cy="6234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rgbClr val="3A4CA8"/>
                </a:solidFill>
                <a:latin typeface="Cooper Hewitt"/>
              </a:rPr>
              <a:t>Cash Management and Optimization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299370" y="7248859"/>
            <a:ext cx="4308673" cy="15091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spc="-84" dirty="0">
                <a:solidFill>
                  <a:srgbClr val="3A4CA8"/>
                </a:solidFill>
                <a:latin typeface="Cooper Hewitt"/>
              </a:rPr>
              <a:t>Transition from Cash to Accrual Accounting  (2021); Management, Valuation, and Revenue Generation of Korean State Properties (2022)</a:t>
            </a:r>
          </a:p>
          <a:p>
            <a:pPr algn="ctr">
              <a:lnSpc>
                <a:spcPts val="2379"/>
              </a:lnSpc>
            </a:pPr>
            <a:endParaRPr lang="en-US" sz="1699" spc="-84" dirty="0">
              <a:solidFill>
                <a:srgbClr val="3A4CA8"/>
              </a:solidFill>
              <a:latin typeface="Cooper Hewitt"/>
            </a:endParaRPr>
          </a:p>
          <a:p>
            <a:pPr algn="ctr">
              <a:lnSpc>
                <a:spcPts val="2379"/>
              </a:lnSpc>
            </a:pPr>
            <a:endParaRPr lang="en-US" sz="1699" spc="-84" dirty="0">
              <a:solidFill>
                <a:srgbClr val="3A4CA8"/>
              </a:solidFill>
              <a:latin typeface="Cooper Hewitt"/>
            </a:endParaRPr>
          </a:p>
        </p:txBody>
      </p:sp>
      <p:pic>
        <p:nvPicPr>
          <p:cNvPr id="27" name="Picture 27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2583201" y="4076581"/>
            <a:ext cx="471505" cy="47758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739378"/>
            <a:ext cx="16230600" cy="8518921"/>
            <a:chOff x="0" y="-76200"/>
            <a:chExt cx="4274726" cy="22436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2309918" y="3827394"/>
            <a:ext cx="1278969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18" name="TextBox 1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820974" y="2460189"/>
            <a:ext cx="9628097" cy="85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Communications</a:t>
            </a: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6FD6F86D-B3A0-438F-9ADA-6ACD964D2A0B}"/>
              </a:ext>
            </a:extLst>
          </p:cNvPr>
          <p:cNvSpPr txBox="1"/>
          <p:nvPr/>
        </p:nvSpPr>
        <p:spPr>
          <a:xfrm>
            <a:off x="2336059" y="3527065"/>
            <a:ext cx="1338409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32" name="눈물 방울 31">
            <a:extLst>
              <a:ext uri="{FF2B5EF4-FFF2-40B4-BE49-F238E27FC236}">
                <a16:creationId xmlns:a16="http://schemas.microsoft.com/office/drawing/2014/main" id="{95469DA9-00F1-4E8D-A779-2886361B11E8}"/>
              </a:ext>
            </a:extLst>
          </p:cNvPr>
          <p:cNvSpPr/>
          <p:nvPr/>
        </p:nvSpPr>
        <p:spPr>
          <a:xfrm rot="10800000">
            <a:off x="13433810" y="3457112"/>
            <a:ext cx="2736079" cy="2736079"/>
          </a:xfrm>
          <a:prstGeom prst="teardrop">
            <a:avLst/>
          </a:prstGeom>
          <a:solidFill>
            <a:srgbClr val="719F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눈물 방울 32">
            <a:extLst>
              <a:ext uri="{FF2B5EF4-FFF2-40B4-BE49-F238E27FC236}">
                <a16:creationId xmlns:a16="http://schemas.microsoft.com/office/drawing/2014/main" id="{F5285D12-8D43-4E26-B69B-EC3ED0D9A92E}"/>
              </a:ext>
            </a:extLst>
          </p:cNvPr>
          <p:cNvSpPr/>
          <p:nvPr/>
        </p:nvSpPr>
        <p:spPr>
          <a:xfrm rot="5400000">
            <a:off x="10766810" y="3457112"/>
            <a:ext cx="2736079" cy="2736079"/>
          </a:xfrm>
          <a:prstGeom prst="teardrop">
            <a:avLst/>
          </a:prstGeom>
          <a:solidFill>
            <a:srgbClr val="6983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4" name="눈물 방울 33">
            <a:extLst>
              <a:ext uri="{FF2B5EF4-FFF2-40B4-BE49-F238E27FC236}">
                <a16:creationId xmlns:a16="http://schemas.microsoft.com/office/drawing/2014/main" id="{089FF161-79E1-4E8E-B81D-55B3C5DB4A8A}"/>
              </a:ext>
            </a:extLst>
          </p:cNvPr>
          <p:cNvSpPr/>
          <p:nvPr/>
        </p:nvSpPr>
        <p:spPr>
          <a:xfrm rot="16200000">
            <a:off x="13433810" y="6119187"/>
            <a:ext cx="2736079" cy="2736079"/>
          </a:xfrm>
          <a:prstGeom prst="teardrop">
            <a:avLst/>
          </a:prstGeom>
          <a:solidFill>
            <a:srgbClr val="80C6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눈물 방울 34">
            <a:extLst>
              <a:ext uri="{FF2B5EF4-FFF2-40B4-BE49-F238E27FC236}">
                <a16:creationId xmlns:a16="http://schemas.microsoft.com/office/drawing/2014/main" id="{B22157D3-F543-4CDC-9F1C-D69ECFEE4980}"/>
              </a:ext>
            </a:extLst>
          </p:cNvPr>
          <p:cNvSpPr/>
          <p:nvPr/>
        </p:nvSpPr>
        <p:spPr>
          <a:xfrm>
            <a:off x="10766810" y="6119186"/>
            <a:ext cx="2736079" cy="2736079"/>
          </a:xfrm>
          <a:prstGeom prst="teardrop">
            <a:avLst/>
          </a:prstGeom>
          <a:solidFill>
            <a:srgbClr val="79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0" name="Group 8">
            <a:extLst>
              <a:ext uri="{FF2B5EF4-FFF2-40B4-BE49-F238E27FC236}">
                <a16:creationId xmlns:a16="http://schemas.microsoft.com/office/drawing/2014/main" id="{524FD0EC-5ED0-4868-9681-ECAD084225DE}"/>
              </a:ext>
            </a:extLst>
          </p:cNvPr>
          <p:cNvGrpSpPr/>
          <p:nvPr/>
        </p:nvGrpSpPr>
        <p:grpSpPr>
          <a:xfrm>
            <a:off x="2336059" y="3457112"/>
            <a:ext cx="7341341" cy="5420188"/>
            <a:chOff x="0" y="-85361"/>
            <a:chExt cx="3810454" cy="1287795"/>
          </a:xfrm>
        </p:grpSpPr>
        <p:sp>
          <p:nvSpPr>
            <p:cNvPr id="61" name="Freeform 9">
              <a:extLst>
                <a:ext uri="{FF2B5EF4-FFF2-40B4-BE49-F238E27FC236}">
                  <a16:creationId xmlns:a16="http://schemas.microsoft.com/office/drawing/2014/main" id="{6B491787-71FC-4202-8384-8707D838A860}"/>
                </a:ext>
              </a:extLst>
            </p:cNvPr>
            <p:cNvSpPr/>
            <p:nvPr/>
          </p:nvSpPr>
          <p:spPr>
            <a:xfrm>
              <a:off x="0" y="-85361"/>
              <a:ext cx="3810454" cy="1287795"/>
            </a:xfrm>
            <a:custGeom>
              <a:avLst/>
              <a:gdLst/>
              <a:ahLst/>
              <a:cxnLst/>
              <a:rect l="l" t="t" r="r" b="b"/>
              <a:pathLst>
                <a:path w="3810454" h="1202434">
                  <a:moveTo>
                    <a:pt x="0" y="0"/>
                  </a:moveTo>
                  <a:lnTo>
                    <a:pt x="3810454" y="0"/>
                  </a:lnTo>
                  <a:lnTo>
                    <a:pt x="3810454" y="1202434"/>
                  </a:lnTo>
                  <a:lnTo>
                    <a:pt x="0" y="1202434"/>
                  </a:lnTo>
                  <a:close/>
                </a:path>
              </a:pathLst>
            </a:custGeom>
            <a:solidFill>
              <a:srgbClr val="EEEEEE"/>
            </a:solidFill>
          </p:spPr>
        </p:sp>
        <p:sp>
          <p:nvSpPr>
            <p:cNvPr id="62" name="TextBox 10">
              <a:extLst>
                <a:ext uri="{FF2B5EF4-FFF2-40B4-BE49-F238E27FC236}">
                  <a16:creationId xmlns:a16="http://schemas.microsoft.com/office/drawing/2014/main" id="{AE43AD09-812A-405C-8F43-F0E1B3FB1364}"/>
                </a:ext>
              </a:extLst>
            </p:cNvPr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31" name="그림 30">
            <a:extLst>
              <a:ext uri="{FF2B5EF4-FFF2-40B4-BE49-F238E27FC236}">
                <a16:creationId xmlns:a16="http://schemas.microsoft.com/office/drawing/2014/main" id="{F5DDFB80-37E1-420A-8CE6-80A980F45D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0322" y="4531543"/>
            <a:ext cx="6932814" cy="4136088"/>
          </a:xfrm>
          <a:prstGeom prst="rect">
            <a:avLst/>
          </a:prstGeom>
        </p:spPr>
      </p:pic>
      <p:sp>
        <p:nvSpPr>
          <p:cNvPr id="63" name="TextBox 24">
            <a:extLst>
              <a:ext uri="{FF2B5EF4-FFF2-40B4-BE49-F238E27FC236}">
                <a16:creationId xmlns:a16="http://schemas.microsoft.com/office/drawing/2014/main" id="{CE56ADB8-73B8-47FB-92FA-0D054FC36B2C}"/>
              </a:ext>
            </a:extLst>
          </p:cNvPr>
          <p:cNvSpPr txBox="1"/>
          <p:nvPr/>
        </p:nvSpPr>
        <p:spPr>
          <a:xfrm>
            <a:off x="10937931" y="3781029"/>
            <a:ext cx="2179582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Annual Report</a:t>
            </a:r>
          </a:p>
        </p:txBody>
      </p:sp>
      <p:sp>
        <p:nvSpPr>
          <p:cNvPr id="64" name="TextBox 24">
            <a:extLst>
              <a:ext uri="{FF2B5EF4-FFF2-40B4-BE49-F238E27FC236}">
                <a16:creationId xmlns:a16="http://schemas.microsoft.com/office/drawing/2014/main" id="{6788B016-1988-4E8C-8A94-7E0626640B2A}"/>
              </a:ext>
            </a:extLst>
          </p:cNvPr>
          <p:cNvSpPr txBox="1"/>
          <p:nvPr/>
        </p:nvSpPr>
        <p:spPr>
          <a:xfrm>
            <a:off x="13683061" y="3757441"/>
            <a:ext cx="2179582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Issue &amp; Talk</a:t>
            </a:r>
          </a:p>
        </p:txBody>
      </p:sp>
      <p:sp>
        <p:nvSpPr>
          <p:cNvPr id="65" name="TextBox 24">
            <a:extLst>
              <a:ext uri="{FF2B5EF4-FFF2-40B4-BE49-F238E27FC236}">
                <a16:creationId xmlns:a16="http://schemas.microsoft.com/office/drawing/2014/main" id="{3451B1F0-03B9-4684-B238-282158098849}"/>
              </a:ext>
            </a:extLst>
          </p:cNvPr>
          <p:cNvSpPr txBox="1"/>
          <p:nvPr/>
        </p:nvSpPr>
        <p:spPr>
          <a:xfrm>
            <a:off x="11023513" y="6521347"/>
            <a:ext cx="2450948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A Look Back on PEMNA</a:t>
            </a:r>
          </a:p>
        </p:txBody>
      </p:sp>
      <p:sp>
        <p:nvSpPr>
          <p:cNvPr id="66" name="TextBox 24">
            <a:extLst>
              <a:ext uri="{FF2B5EF4-FFF2-40B4-BE49-F238E27FC236}">
                <a16:creationId xmlns:a16="http://schemas.microsoft.com/office/drawing/2014/main" id="{C4B54DE5-6FFD-40D3-98B8-8E0485D86889}"/>
              </a:ext>
            </a:extLst>
          </p:cNvPr>
          <p:cNvSpPr txBox="1"/>
          <p:nvPr/>
        </p:nvSpPr>
        <p:spPr>
          <a:xfrm>
            <a:off x="13465599" y="6534977"/>
            <a:ext cx="2450948" cy="2911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79"/>
              </a:lnSpc>
            </a:pPr>
            <a:r>
              <a:rPr lang="en-US" sz="1699" dirty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ooper Hewitt"/>
              </a:rPr>
              <a:t>e-Newsletter</a:t>
            </a:r>
          </a:p>
        </p:txBody>
      </p:sp>
      <p:pic>
        <p:nvPicPr>
          <p:cNvPr id="70" name="그림 69">
            <a:extLst>
              <a:ext uri="{FF2B5EF4-FFF2-40B4-BE49-F238E27FC236}">
                <a16:creationId xmlns:a16="http://schemas.microsoft.com/office/drawing/2014/main" id="{00A8405D-6D05-4F63-A3F3-932A639799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9950" y="6963935"/>
            <a:ext cx="977768" cy="1382914"/>
          </a:xfrm>
          <a:prstGeom prst="rect">
            <a:avLst/>
          </a:prstGeom>
        </p:spPr>
      </p:pic>
      <p:pic>
        <p:nvPicPr>
          <p:cNvPr id="72" name="그림 71">
            <a:extLst>
              <a:ext uri="{FF2B5EF4-FFF2-40B4-BE49-F238E27FC236}">
                <a16:creationId xmlns:a16="http://schemas.microsoft.com/office/drawing/2014/main" id="{AA57B653-20BA-4D3F-8E50-939979AAC8C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147" y="6963935"/>
            <a:ext cx="977768" cy="1382914"/>
          </a:xfrm>
          <a:prstGeom prst="rect">
            <a:avLst/>
          </a:prstGeom>
        </p:spPr>
      </p:pic>
      <p:pic>
        <p:nvPicPr>
          <p:cNvPr id="76" name="그림 75">
            <a:extLst>
              <a:ext uri="{FF2B5EF4-FFF2-40B4-BE49-F238E27FC236}">
                <a16:creationId xmlns:a16="http://schemas.microsoft.com/office/drawing/2014/main" id="{E14A0C14-D311-41AE-B1F7-1C2498EA522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6132" y="4246489"/>
            <a:ext cx="941637" cy="1338117"/>
          </a:xfrm>
          <a:prstGeom prst="rect">
            <a:avLst/>
          </a:prstGeom>
        </p:spPr>
      </p:pic>
      <p:pic>
        <p:nvPicPr>
          <p:cNvPr id="74" name="그림 73">
            <a:extLst>
              <a:ext uri="{FF2B5EF4-FFF2-40B4-BE49-F238E27FC236}">
                <a16:creationId xmlns:a16="http://schemas.microsoft.com/office/drawing/2014/main" id="{4962FD15-9B90-498F-8ED8-E118E09914D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73116" y="4251276"/>
            <a:ext cx="944119" cy="1335322"/>
          </a:xfrm>
          <a:prstGeom prst="rect">
            <a:avLst/>
          </a:prstGeom>
        </p:spPr>
      </p:pic>
      <p:pic>
        <p:nvPicPr>
          <p:cNvPr id="68" name="그림 67">
            <a:extLst>
              <a:ext uri="{FF2B5EF4-FFF2-40B4-BE49-F238E27FC236}">
                <a16:creationId xmlns:a16="http://schemas.microsoft.com/office/drawing/2014/main" id="{0BFBAB9C-D322-454D-8CFF-71AACB21756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4146" y="4243286"/>
            <a:ext cx="977769" cy="1335321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BCC43433-4BE0-41A1-8AD6-2A2559BDCB7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91942" y="6978714"/>
            <a:ext cx="953234" cy="1349916"/>
          </a:xfrm>
          <a:prstGeom prst="rect">
            <a:avLst/>
          </a:prstGeom>
        </p:spPr>
      </p:pic>
      <p:pic>
        <p:nvPicPr>
          <p:cNvPr id="80" name="그림 79">
            <a:extLst>
              <a:ext uri="{FF2B5EF4-FFF2-40B4-BE49-F238E27FC236}">
                <a16:creationId xmlns:a16="http://schemas.microsoft.com/office/drawing/2014/main" id="{0EE4FA3F-33FE-4DB1-957B-4EED600F54D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0773" y="6978714"/>
            <a:ext cx="953234" cy="1349916"/>
          </a:xfrm>
          <a:prstGeom prst="rect">
            <a:avLst/>
          </a:prstGeom>
        </p:spPr>
      </p:pic>
      <p:pic>
        <p:nvPicPr>
          <p:cNvPr id="82" name="그림 81">
            <a:extLst>
              <a:ext uri="{FF2B5EF4-FFF2-40B4-BE49-F238E27FC236}">
                <a16:creationId xmlns:a16="http://schemas.microsoft.com/office/drawing/2014/main" id="{3C5B8562-F349-4B7F-9015-F748E94134B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1963" y="6972762"/>
            <a:ext cx="953234" cy="1349916"/>
          </a:xfrm>
          <a:prstGeom prst="rect">
            <a:avLst/>
          </a:prstGeom>
        </p:spPr>
      </p:pic>
      <p:pic>
        <p:nvPicPr>
          <p:cNvPr id="85" name="그림 84">
            <a:extLst>
              <a:ext uri="{FF2B5EF4-FFF2-40B4-BE49-F238E27FC236}">
                <a16:creationId xmlns:a16="http://schemas.microsoft.com/office/drawing/2014/main" id="{FFF1F459-D4CF-482E-84A9-6EB99CEB348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8910" y="3558082"/>
            <a:ext cx="872491" cy="872491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8C44CDA8-F85A-4722-A322-D55219CACC3C}"/>
              </a:ext>
            </a:extLst>
          </p:cNvPr>
          <p:cNvSpPr txBox="1"/>
          <p:nvPr/>
        </p:nvSpPr>
        <p:spPr>
          <a:xfrm>
            <a:off x="2565219" y="3802312"/>
            <a:ext cx="5697393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b="1" dirty="0">
                <a:solidFill>
                  <a:srgbClr val="3A4CA8"/>
                </a:solidFill>
                <a:latin typeface="Cooper Hewitt Bold" panose="020B0600000101010101" charset="0"/>
                <a:ea typeface="Cooper Hewitt Bold" panose="020B0600000101010101" charset="0"/>
              </a:rPr>
              <a:t>PEMNA Website </a:t>
            </a:r>
            <a:r>
              <a:rPr lang="en-US" sz="1600" dirty="0">
                <a:solidFill>
                  <a:srgbClr val="3A4CA8"/>
                </a:solidFill>
                <a:latin typeface="Cooper Hewitt" panose="020B0600000101010101" charset="0"/>
                <a:ea typeface="Cooper Hewitt" panose="020B0600000101010101" charset="0"/>
              </a:rPr>
              <a:t>(www.pemna.org)</a:t>
            </a:r>
            <a:endParaRPr lang="en-US" sz="2800" dirty="0">
              <a:solidFill>
                <a:srgbClr val="3A4CA8"/>
              </a:solidFill>
              <a:latin typeface="Cooper Hewitt" panose="020B0600000101010101" charset="0"/>
              <a:ea typeface="Cooper Hewitt" panose="020B060000010101010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5723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0974" y="2460189"/>
            <a:ext cx="10225033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T-CoP-PEMPAL Exchanges</a:t>
            </a:r>
          </a:p>
        </p:txBody>
      </p:sp>
      <p:sp>
        <p:nvSpPr>
          <p:cNvPr id="10" name="AutoShape 10"/>
          <p:cNvSpPr/>
          <p:nvPr/>
        </p:nvSpPr>
        <p:spPr>
          <a:xfrm>
            <a:off x="2158011" y="6029322"/>
            <a:ext cx="13971979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TextBox 26"/>
          <p:cNvSpPr txBox="1"/>
          <p:nvPr/>
        </p:nvSpPr>
        <p:spPr>
          <a:xfrm>
            <a:off x="2232963" y="5569214"/>
            <a:ext cx="731558" cy="4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3A4CA8"/>
                </a:solidFill>
                <a:latin typeface="Cooper Hewitt Bold"/>
              </a:rPr>
              <a:t>2019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5317941" y="5572621"/>
            <a:ext cx="731558" cy="4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3A4CA8"/>
                </a:solidFill>
                <a:latin typeface="Cooper Hewitt Bold"/>
              </a:rPr>
              <a:t>2020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298642" y="5558539"/>
            <a:ext cx="731558" cy="481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60"/>
              </a:lnSpc>
            </a:pPr>
            <a:r>
              <a:rPr lang="en-US" sz="2400" dirty="0">
                <a:solidFill>
                  <a:srgbClr val="3A4CA8"/>
                </a:solidFill>
                <a:latin typeface="Cooper Hewitt Bold"/>
              </a:rPr>
              <a:t>2023</a:t>
            </a:r>
          </a:p>
        </p:txBody>
      </p: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145589B8-AA34-4733-8219-6A41B066A4D1}"/>
              </a:ext>
            </a:extLst>
          </p:cNvPr>
          <p:cNvGrpSpPr/>
          <p:nvPr/>
        </p:nvGrpSpPr>
        <p:grpSpPr>
          <a:xfrm>
            <a:off x="3632212" y="4246962"/>
            <a:ext cx="2167982" cy="1782800"/>
            <a:chOff x="3053688" y="4360292"/>
            <a:chExt cx="2167982" cy="1782800"/>
          </a:xfrm>
        </p:grpSpPr>
        <p:sp>
          <p:nvSpPr>
            <p:cNvPr id="12" name="TextBox 12"/>
            <p:cNvSpPr txBox="1"/>
            <p:nvPr/>
          </p:nvSpPr>
          <p:spPr>
            <a:xfrm>
              <a:off x="3623721" y="4360292"/>
              <a:ext cx="1046965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2019.12.3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053688" y="4637071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 Bold"/>
                </a:rPr>
                <a:t>PEMPAL Treasury CoP VC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"/>
                </a:rPr>
                <a:t>Turkish Approach to Setting and Managing Liquidity Buffers</a:t>
              </a:r>
            </a:p>
          </p:txBody>
        </p:sp>
        <p:sp>
          <p:nvSpPr>
            <p:cNvPr id="11" name="AutoShape 11"/>
            <p:cNvSpPr/>
            <p:nvPr/>
          </p:nvSpPr>
          <p:spPr>
            <a:xfrm>
              <a:off x="4147204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B84ACA8D-1DDF-438A-8977-CC2E180CB04F}"/>
              </a:ext>
            </a:extLst>
          </p:cNvPr>
          <p:cNvGrpSpPr/>
          <p:nvPr/>
        </p:nvGrpSpPr>
        <p:grpSpPr>
          <a:xfrm>
            <a:off x="7094308" y="3852122"/>
            <a:ext cx="2167982" cy="2177640"/>
            <a:chOff x="7060650" y="3965452"/>
            <a:chExt cx="2167982" cy="2177640"/>
          </a:xfrm>
        </p:grpSpPr>
        <p:sp>
          <p:nvSpPr>
            <p:cNvPr id="17" name="AutoShape 17"/>
            <p:cNvSpPr/>
            <p:nvPr/>
          </p:nvSpPr>
          <p:spPr>
            <a:xfrm>
              <a:off x="8144641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7646833" y="3965452"/>
              <a:ext cx="928100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2020.6.24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060650" y="4218187"/>
              <a:ext cx="2167982" cy="124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 Bold"/>
                </a:rPr>
                <a:t>PEMPAL Treasury CoP VC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"/>
                </a:rPr>
                <a:t>The Federal Treasury of Switzerland: Overview of the Organization and Approach to Cash Management and Liquidity Planning</a:t>
              </a:r>
            </a:p>
          </p:txBody>
        </p:sp>
      </p:grpSp>
      <p:grpSp>
        <p:nvGrpSpPr>
          <p:cNvPr id="48" name="그룹 47">
            <a:extLst>
              <a:ext uri="{FF2B5EF4-FFF2-40B4-BE49-F238E27FC236}">
                <a16:creationId xmlns:a16="http://schemas.microsoft.com/office/drawing/2014/main" id="{AA3BC2F3-137A-4701-AA9C-FD7924699CAF}"/>
              </a:ext>
            </a:extLst>
          </p:cNvPr>
          <p:cNvGrpSpPr/>
          <p:nvPr/>
        </p:nvGrpSpPr>
        <p:grpSpPr>
          <a:xfrm>
            <a:off x="5363260" y="6020238"/>
            <a:ext cx="2167982" cy="2113479"/>
            <a:chOff x="5061931" y="6133568"/>
            <a:chExt cx="2167982" cy="2113479"/>
          </a:xfrm>
        </p:grpSpPr>
        <p:sp>
          <p:nvSpPr>
            <p:cNvPr id="14" name="AutoShape 14"/>
            <p:cNvSpPr/>
            <p:nvPr/>
          </p:nvSpPr>
          <p:spPr>
            <a:xfrm flipV="1">
              <a:off x="6145922" y="613356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5759509" y="6725048"/>
              <a:ext cx="798119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2020.2.27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5061931" y="7001827"/>
              <a:ext cx="2167982" cy="12452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 Bold"/>
                </a:rPr>
                <a:t>PEMPAL Treasury CoP VC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"/>
                </a:rPr>
                <a:t>Albanian Experience in Clearing Government Expenditures Arrears and Improving Commitment Controls</a:t>
              </a: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4BFCC42F-5DB4-4C3C-A3FC-F3D27BAC5ECC}"/>
              </a:ext>
            </a:extLst>
          </p:cNvPr>
          <p:cNvGrpSpPr/>
          <p:nvPr/>
        </p:nvGrpSpPr>
        <p:grpSpPr>
          <a:xfrm>
            <a:off x="8825356" y="6020238"/>
            <a:ext cx="2167982" cy="1694596"/>
            <a:chOff x="9059368" y="6133568"/>
            <a:chExt cx="2167982" cy="1694596"/>
          </a:xfrm>
        </p:grpSpPr>
        <p:sp>
          <p:nvSpPr>
            <p:cNvPr id="20" name="AutoShape 20"/>
            <p:cNvSpPr/>
            <p:nvPr/>
          </p:nvSpPr>
          <p:spPr>
            <a:xfrm flipV="1">
              <a:off x="10143359" y="613356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9744297" y="6725048"/>
              <a:ext cx="808134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2020.9.15</a:t>
              </a:r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9059368" y="7001827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Canva Sans Bold"/>
                </a:rPr>
                <a:t>PEMPAL Treasury CoP VC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>
                  <a:solidFill>
                    <a:srgbClr val="000000"/>
                  </a:solidFill>
                  <a:latin typeface="Canva Sans"/>
                </a:rPr>
                <a:t>Kazakhstan Treasury's Structure, Role and Functions</a:t>
              </a:r>
            </a:p>
          </p:txBody>
        </p:sp>
      </p:grpSp>
      <p:grpSp>
        <p:nvGrpSpPr>
          <p:cNvPr id="44" name="그룹 43">
            <a:extLst>
              <a:ext uri="{FF2B5EF4-FFF2-40B4-BE49-F238E27FC236}">
                <a16:creationId xmlns:a16="http://schemas.microsoft.com/office/drawing/2014/main" id="{ECD5D140-ED7C-488F-A920-BD3D19D50912}"/>
              </a:ext>
            </a:extLst>
          </p:cNvPr>
          <p:cNvGrpSpPr/>
          <p:nvPr/>
        </p:nvGrpSpPr>
        <p:grpSpPr>
          <a:xfrm>
            <a:off x="10556404" y="4246962"/>
            <a:ext cx="2167982" cy="1773275"/>
            <a:chOff x="11048561" y="4360292"/>
            <a:chExt cx="2167982" cy="1773275"/>
          </a:xfrm>
        </p:grpSpPr>
        <p:sp>
          <p:nvSpPr>
            <p:cNvPr id="23" name="AutoShape 23"/>
            <p:cNvSpPr/>
            <p:nvPr/>
          </p:nvSpPr>
          <p:spPr>
            <a:xfrm>
              <a:off x="12142078" y="5672839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11696148" y="4360292"/>
              <a:ext cx="876852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2020.11.19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11048561" y="4637071"/>
              <a:ext cx="2167982" cy="82633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 Bold"/>
                </a:rPr>
                <a:t>PEMPAL Treasury CoP VC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"/>
                </a:rPr>
                <a:t>Albanian Integrated Financial Management Information System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2093CE50-CADA-4633-9635-64899D1AF407}"/>
              </a:ext>
            </a:extLst>
          </p:cNvPr>
          <p:cNvGrpSpPr/>
          <p:nvPr/>
        </p:nvGrpSpPr>
        <p:grpSpPr>
          <a:xfrm>
            <a:off x="12287452" y="6039288"/>
            <a:ext cx="2368335" cy="1706495"/>
            <a:chOff x="12956629" y="6152618"/>
            <a:chExt cx="2368335" cy="1706495"/>
          </a:xfrm>
        </p:grpSpPr>
        <p:sp>
          <p:nvSpPr>
            <p:cNvPr id="28" name="AutoShape 28"/>
            <p:cNvSpPr/>
            <p:nvPr/>
          </p:nvSpPr>
          <p:spPr>
            <a:xfrm flipV="1">
              <a:off x="14140796" y="6152618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29" name="TextBox 29"/>
            <p:cNvSpPr txBox="1"/>
            <p:nvPr/>
          </p:nvSpPr>
          <p:spPr>
            <a:xfrm>
              <a:off x="13727203" y="6725048"/>
              <a:ext cx="808137" cy="4469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79BAC3"/>
                  </a:solidFill>
                  <a:latin typeface="Canva Sans Bold"/>
                </a:rPr>
                <a:t>2023.1.18.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2956629" y="7001827"/>
              <a:ext cx="2368335" cy="85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latin typeface="Canva Sans Bold"/>
                </a:rPr>
                <a:t>PEMNA T-CoP Bangkok Meeting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latin typeface="Canva Sans"/>
                </a:rPr>
                <a:t>Making the Treasury More Efficient and Accountable to Enhance Service Delivery</a:t>
              </a:r>
            </a:p>
          </p:txBody>
        </p:sp>
      </p:grpSp>
      <p:grpSp>
        <p:nvGrpSpPr>
          <p:cNvPr id="47" name="그룹 46">
            <a:extLst>
              <a:ext uri="{FF2B5EF4-FFF2-40B4-BE49-F238E27FC236}">
                <a16:creationId xmlns:a16="http://schemas.microsoft.com/office/drawing/2014/main" id="{89F9212A-9059-488A-A3D1-9EF932D22A65}"/>
              </a:ext>
            </a:extLst>
          </p:cNvPr>
          <p:cNvGrpSpPr/>
          <p:nvPr/>
        </p:nvGrpSpPr>
        <p:grpSpPr>
          <a:xfrm>
            <a:off x="1901164" y="6020237"/>
            <a:ext cx="2167982" cy="1943554"/>
            <a:chOff x="2158011" y="6133567"/>
            <a:chExt cx="2167982" cy="1943554"/>
          </a:xfrm>
        </p:grpSpPr>
        <p:sp>
          <p:nvSpPr>
            <p:cNvPr id="37" name="TextBox 15">
              <a:extLst>
                <a:ext uri="{FF2B5EF4-FFF2-40B4-BE49-F238E27FC236}">
                  <a16:creationId xmlns:a16="http://schemas.microsoft.com/office/drawing/2014/main" id="{7D9A326A-9F23-43CE-BFAC-5CDC7F445B11}"/>
                </a:ext>
              </a:extLst>
            </p:cNvPr>
            <p:cNvSpPr txBox="1"/>
            <p:nvPr/>
          </p:nvSpPr>
          <p:spPr>
            <a:xfrm>
              <a:off x="2855589" y="6725048"/>
              <a:ext cx="798119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79BAC3"/>
                  </a:solidFill>
                  <a:latin typeface="Canva Sans Bold"/>
                </a:rPr>
                <a:t>2019.10.1</a:t>
              </a:r>
            </a:p>
          </p:txBody>
        </p:sp>
        <p:sp>
          <p:nvSpPr>
            <p:cNvPr id="38" name="TextBox 16">
              <a:extLst>
                <a:ext uri="{FF2B5EF4-FFF2-40B4-BE49-F238E27FC236}">
                  <a16:creationId xmlns:a16="http://schemas.microsoft.com/office/drawing/2014/main" id="{98C0911D-D23A-4737-8BAD-C85D9F8EB172}"/>
                </a:ext>
              </a:extLst>
            </p:cNvPr>
            <p:cNvSpPr txBox="1"/>
            <p:nvPr/>
          </p:nvSpPr>
          <p:spPr>
            <a:xfrm>
              <a:off x="2158011" y="7001827"/>
              <a:ext cx="2167982" cy="107529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latin typeface="Canva Sans Bold"/>
                </a:rPr>
                <a:t>PEMNA T-CoP 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latin typeface="Canva Sans Bold"/>
                </a:rPr>
                <a:t>Moscow Meeting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latin typeface="Canva Sans"/>
                </a:rPr>
                <a:t>Russian Treasury - PEMNA Knowledge Exchange in Public Finance Management</a:t>
              </a:r>
            </a:p>
          </p:txBody>
        </p:sp>
        <p:sp>
          <p:nvSpPr>
            <p:cNvPr id="39" name="AutoShape 14">
              <a:extLst>
                <a:ext uri="{FF2B5EF4-FFF2-40B4-BE49-F238E27FC236}">
                  <a16:creationId xmlns:a16="http://schemas.microsoft.com/office/drawing/2014/main" id="{92585533-47EC-4E3D-AC48-985E47D3ADE1}"/>
                </a:ext>
              </a:extLst>
            </p:cNvPr>
            <p:cNvSpPr/>
            <p:nvPr/>
          </p:nvSpPr>
          <p:spPr>
            <a:xfrm flipV="1">
              <a:off x="3276600" y="6133567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</p:grpSp>
      <p:grpSp>
        <p:nvGrpSpPr>
          <p:cNvPr id="43" name="그룹 42">
            <a:extLst>
              <a:ext uri="{FF2B5EF4-FFF2-40B4-BE49-F238E27FC236}">
                <a16:creationId xmlns:a16="http://schemas.microsoft.com/office/drawing/2014/main" id="{9445B63A-3E38-4B89-8C3C-A31FC4478889}"/>
              </a:ext>
            </a:extLst>
          </p:cNvPr>
          <p:cNvGrpSpPr/>
          <p:nvPr/>
        </p:nvGrpSpPr>
        <p:grpSpPr>
          <a:xfrm>
            <a:off x="14229623" y="4252055"/>
            <a:ext cx="2167982" cy="1777707"/>
            <a:chOff x="14486470" y="4365385"/>
            <a:chExt cx="2167982" cy="1777707"/>
          </a:xfrm>
        </p:grpSpPr>
        <p:sp>
          <p:nvSpPr>
            <p:cNvPr id="40" name="AutoShape 23">
              <a:extLst>
                <a:ext uri="{FF2B5EF4-FFF2-40B4-BE49-F238E27FC236}">
                  <a16:creationId xmlns:a16="http://schemas.microsoft.com/office/drawing/2014/main" id="{ECC096B8-570F-49DB-9DA0-0115929A87B4}"/>
                </a:ext>
              </a:extLst>
            </p:cNvPr>
            <p:cNvSpPr/>
            <p:nvPr/>
          </p:nvSpPr>
          <p:spPr>
            <a:xfrm>
              <a:off x="15560098" y="5682364"/>
              <a:ext cx="0" cy="460728"/>
            </a:xfrm>
            <a:prstGeom prst="line">
              <a:avLst/>
            </a:prstGeom>
            <a:ln w="19050" cap="flat">
              <a:solidFill>
                <a:srgbClr val="000000"/>
              </a:solidFill>
              <a:prstDash val="solid"/>
              <a:headEnd type="oval" w="lg" len="lg"/>
              <a:tailEnd type="none" w="sm" len="sm"/>
            </a:ln>
          </p:spPr>
        </p:sp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8B3B0452-3183-4F99-92AA-EB2C8D1B7A55}"/>
                </a:ext>
              </a:extLst>
            </p:cNvPr>
            <p:cNvSpPr txBox="1"/>
            <p:nvPr/>
          </p:nvSpPr>
          <p:spPr>
            <a:xfrm>
              <a:off x="15133094" y="4365385"/>
              <a:ext cx="876852" cy="21614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3A4CA8"/>
                  </a:solidFill>
                  <a:latin typeface="Canva Sans Bold"/>
                </a:rPr>
                <a:t>2023.5.23</a:t>
              </a:r>
            </a:p>
          </p:txBody>
        </p:sp>
        <p:sp>
          <p:nvSpPr>
            <p:cNvPr id="42" name="TextBox 25">
              <a:extLst>
                <a:ext uri="{FF2B5EF4-FFF2-40B4-BE49-F238E27FC236}">
                  <a16:creationId xmlns:a16="http://schemas.microsoft.com/office/drawing/2014/main" id="{663D582F-727D-42B9-AFF5-D63829311F25}"/>
                </a:ext>
              </a:extLst>
            </p:cNvPr>
            <p:cNvSpPr txBox="1"/>
            <p:nvPr/>
          </p:nvSpPr>
          <p:spPr>
            <a:xfrm>
              <a:off x="14486470" y="4625841"/>
              <a:ext cx="2167982" cy="85728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 Bold"/>
                </a:rPr>
                <a:t>PEMPAL T-CoP Annual Plenary Meeting</a:t>
              </a:r>
            </a:p>
            <a:p>
              <a:pPr algn="ctr">
                <a:lnSpc>
                  <a:spcPts val="1679"/>
                </a:lnSpc>
              </a:pPr>
              <a:r>
                <a:rPr lang="en-US" sz="1200" dirty="0">
                  <a:solidFill>
                    <a:srgbClr val="000000"/>
                  </a:solidFill>
                  <a:latin typeface="Canva Sans"/>
                </a:rPr>
                <a:t>Evolution of the role and functions of the Treasury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820974" y="2460189"/>
            <a:ext cx="10225033" cy="850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2023 PEMNA T-CoP Work Plan</a:t>
            </a:r>
          </a:p>
        </p:txBody>
      </p:sp>
      <p:pic>
        <p:nvPicPr>
          <p:cNvPr id="52" name="Picture 8">
            <a:extLst>
              <a:ext uri="{FF2B5EF4-FFF2-40B4-BE49-F238E27FC236}">
                <a16:creationId xmlns:a16="http://schemas.microsoft.com/office/drawing/2014/main" id="{D3D2C92F-E14F-4004-9A8D-213B36F3FF5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129947" y="6441631"/>
            <a:ext cx="3379154" cy="2213346"/>
          </a:xfrm>
          <a:prstGeom prst="rect">
            <a:avLst/>
          </a:prstGeom>
        </p:spPr>
      </p:pic>
      <p:pic>
        <p:nvPicPr>
          <p:cNvPr id="53" name="Picture 9">
            <a:extLst>
              <a:ext uri="{FF2B5EF4-FFF2-40B4-BE49-F238E27FC236}">
                <a16:creationId xmlns:a16="http://schemas.microsoft.com/office/drawing/2014/main" id="{081F890E-2063-48D5-B0EC-A8B1FCFBA3F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2588"/>
          <a:stretch>
            <a:fillRect/>
          </a:stretch>
        </p:blipFill>
        <p:spPr>
          <a:xfrm>
            <a:off x="2129947" y="3969704"/>
            <a:ext cx="3379154" cy="2182605"/>
          </a:xfrm>
          <a:prstGeom prst="rect">
            <a:avLst/>
          </a:prstGeom>
        </p:spPr>
      </p:pic>
      <p:sp>
        <p:nvSpPr>
          <p:cNvPr id="54" name="TextBox 11">
            <a:extLst>
              <a:ext uri="{FF2B5EF4-FFF2-40B4-BE49-F238E27FC236}">
                <a16:creationId xmlns:a16="http://schemas.microsoft.com/office/drawing/2014/main" id="{23E5F7CE-F8A0-45D1-861C-59EE525A636C}"/>
              </a:ext>
            </a:extLst>
          </p:cNvPr>
          <p:cNvSpPr txBox="1"/>
          <p:nvPr/>
        </p:nvSpPr>
        <p:spPr>
          <a:xfrm>
            <a:off x="5785000" y="4093448"/>
            <a:ext cx="6102200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dirty="0">
                <a:solidFill>
                  <a:srgbClr val="3A4CA8"/>
                </a:solidFill>
                <a:latin typeface="Cooper Hewitt"/>
              </a:rPr>
              <a:t>2023 PEMNA</a:t>
            </a:r>
            <a:r>
              <a:rPr lang="ko-KR" altLang="en-US" sz="2800" dirty="0">
                <a:solidFill>
                  <a:srgbClr val="3A4CA8"/>
                </a:solidFill>
                <a:latin typeface="Cooper Hewitt"/>
              </a:rPr>
              <a:t> </a:t>
            </a:r>
            <a:r>
              <a:rPr lang="en-US" altLang="ko-KR" sz="2800" dirty="0">
                <a:solidFill>
                  <a:srgbClr val="3A4CA8"/>
                </a:solidFill>
                <a:latin typeface="Cooper Hewitt"/>
              </a:rPr>
              <a:t>T-CoP Meeting</a:t>
            </a:r>
            <a:endParaRPr lang="en-US" sz="2800" dirty="0">
              <a:solidFill>
                <a:srgbClr val="3A4CA8"/>
              </a:solidFill>
              <a:latin typeface="Cooper Hewitt"/>
            </a:endParaRPr>
          </a:p>
        </p:txBody>
      </p:sp>
      <p:sp>
        <p:nvSpPr>
          <p:cNvPr id="55" name="TextBox 12">
            <a:extLst>
              <a:ext uri="{FF2B5EF4-FFF2-40B4-BE49-F238E27FC236}">
                <a16:creationId xmlns:a16="http://schemas.microsoft.com/office/drawing/2014/main" id="{B6D0E7CC-E3CC-4A60-846C-9E9C0A9C9E7C}"/>
              </a:ext>
            </a:extLst>
          </p:cNvPr>
          <p:cNvSpPr txBox="1"/>
          <p:nvPr/>
        </p:nvSpPr>
        <p:spPr>
          <a:xfrm>
            <a:off x="5785000" y="4973442"/>
            <a:ext cx="6280057" cy="5533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Adapting to Change: Managing Fiscal and Disaster Risks in a Digital World</a:t>
            </a:r>
          </a:p>
        </p:txBody>
      </p:sp>
      <p:sp>
        <p:nvSpPr>
          <p:cNvPr id="56" name="TextBox 12">
            <a:extLst>
              <a:ext uri="{FF2B5EF4-FFF2-40B4-BE49-F238E27FC236}">
                <a16:creationId xmlns:a16="http://schemas.microsoft.com/office/drawing/2014/main" id="{AAE44276-72DF-47D5-AA72-64E225AD8737}"/>
              </a:ext>
            </a:extLst>
          </p:cNvPr>
          <p:cNvSpPr txBox="1"/>
          <p:nvPr/>
        </p:nvSpPr>
        <p:spPr>
          <a:xfrm>
            <a:off x="5785000" y="4555470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July 19-21, 2023 | Manila, the Philippines</a:t>
            </a:r>
          </a:p>
        </p:txBody>
      </p:sp>
      <p:sp>
        <p:nvSpPr>
          <p:cNvPr id="57" name="TextBox 11">
            <a:extLst>
              <a:ext uri="{FF2B5EF4-FFF2-40B4-BE49-F238E27FC236}">
                <a16:creationId xmlns:a16="http://schemas.microsoft.com/office/drawing/2014/main" id="{E3AF16DB-C252-4252-83A5-07AE38D4B520}"/>
              </a:ext>
            </a:extLst>
          </p:cNvPr>
          <p:cNvSpPr txBox="1"/>
          <p:nvPr/>
        </p:nvSpPr>
        <p:spPr>
          <a:xfrm>
            <a:off x="5785000" y="6697155"/>
            <a:ext cx="6102200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dirty="0">
                <a:solidFill>
                  <a:srgbClr val="3A4CA8"/>
                </a:solidFill>
                <a:latin typeface="Cooper Hewitt"/>
              </a:rPr>
              <a:t>2023 PEMNA</a:t>
            </a:r>
            <a:r>
              <a:rPr lang="ko-KR" altLang="en-US" sz="2800" dirty="0">
                <a:solidFill>
                  <a:srgbClr val="3A4CA8"/>
                </a:solidFill>
                <a:latin typeface="Cooper Hewitt"/>
              </a:rPr>
              <a:t> </a:t>
            </a:r>
            <a:r>
              <a:rPr lang="en-US" altLang="ko-KR" sz="2800" dirty="0">
                <a:solidFill>
                  <a:srgbClr val="3A4CA8"/>
                </a:solidFill>
                <a:latin typeface="Cooper Hewitt"/>
              </a:rPr>
              <a:t>Plenary Conference</a:t>
            </a:r>
            <a:endParaRPr lang="en-US" sz="2800" dirty="0">
              <a:solidFill>
                <a:srgbClr val="3A4CA8"/>
              </a:solidFill>
              <a:latin typeface="Cooper Hewitt"/>
            </a:endParaRPr>
          </a:p>
        </p:txBody>
      </p:sp>
      <p:sp>
        <p:nvSpPr>
          <p:cNvPr id="58" name="TextBox 12">
            <a:extLst>
              <a:ext uri="{FF2B5EF4-FFF2-40B4-BE49-F238E27FC236}">
                <a16:creationId xmlns:a16="http://schemas.microsoft.com/office/drawing/2014/main" id="{1CA3CA2F-AF2D-4A17-8C55-9CB11D1469DA}"/>
              </a:ext>
            </a:extLst>
          </p:cNvPr>
          <p:cNvSpPr txBox="1"/>
          <p:nvPr/>
        </p:nvSpPr>
        <p:spPr>
          <a:xfrm>
            <a:off x="5785000" y="7577149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Topic: TBD</a:t>
            </a:r>
          </a:p>
        </p:txBody>
      </p:sp>
      <p:sp>
        <p:nvSpPr>
          <p:cNvPr id="59" name="TextBox 12">
            <a:extLst>
              <a:ext uri="{FF2B5EF4-FFF2-40B4-BE49-F238E27FC236}">
                <a16:creationId xmlns:a16="http://schemas.microsoft.com/office/drawing/2014/main" id="{B4AFAC7E-BBDA-4DB3-80D6-2E6D28B156BF}"/>
              </a:ext>
            </a:extLst>
          </p:cNvPr>
          <p:cNvSpPr txBox="1"/>
          <p:nvPr/>
        </p:nvSpPr>
        <p:spPr>
          <a:xfrm>
            <a:off x="5785000" y="7159177"/>
            <a:ext cx="6280057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November 7-9, 2023 | Lao PDR</a:t>
            </a:r>
          </a:p>
        </p:txBody>
      </p:sp>
    </p:spTree>
    <p:extLst>
      <p:ext uri="{BB962C8B-B14F-4D97-AF65-F5344CB8AC3E}">
        <p14:creationId xmlns:p14="http://schemas.microsoft.com/office/powerpoint/2010/main" val="20191856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32721" y="3477136"/>
            <a:ext cx="10893882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The Public Expenditure Management Network in Asia</a:t>
            </a:r>
          </a:p>
        </p:txBody>
      </p:sp>
      <p:sp>
        <p:nvSpPr>
          <p:cNvPr id="18" name="TextBox 45">
            <a:extLst>
              <a:ext uri="{FF2B5EF4-FFF2-40B4-BE49-F238E27FC236}">
                <a16:creationId xmlns:a16="http://schemas.microsoft.com/office/drawing/2014/main" id="{F70AF79B-9D55-4A4A-B45E-9E92131BF4B5}"/>
              </a:ext>
            </a:extLst>
          </p:cNvPr>
          <p:cNvSpPr txBox="1"/>
          <p:nvPr/>
        </p:nvSpPr>
        <p:spPr>
          <a:xfrm>
            <a:off x="1820974" y="2460189"/>
            <a:ext cx="10325862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10</a:t>
            </a:r>
            <a:r>
              <a:rPr lang="en-US" sz="5000" spc="25" baseline="30000" dirty="0">
                <a:solidFill>
                  <a:srgbClr val="000000"/>
                </a:solidFill>
                <a:latin typeface="Cooper Hewitt Heavy"/>
              </a:rPr>
              <a:t>TH</a:t>
            </a: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 Anniversary Video</a:t>
            </a:r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172600D-2B64-4F37-80B7-2FF45890D431}"/>
              </a:ext>
            </a:extLst>
          </p:cNvPr>
          <p:cNvSpPr/>
          <p:nvPr/>
        </p:nvSpPr>
        <p:spPr>
          <a:xfrm>
            <a:off x="4572000" y="3658878"/>
            <a:ext cx="9067800" cy="529462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6" name="온라인 미디어 7" title="PEMNA 10th Anniversary">
            <a:hlinkClick r:id="" action="ppaction://media"/>
            <a:extLst>
              <a:ext uri="{FF2B5EF4-FFF2-40B4-BE49-F238E27FC236}">
                <a16:creationId xmlns:a16="http://schemas.microsoft.com/office/drawing/2014/main" id="{C2031676-D937-4F42-96A5-F142CCBC52D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4774285" y="3869656"/>
            <a:ext cx="8663230" cy="4873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80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그림 36">
            <a:extLst>
              <a:ext uri="{FF2B5EF4-FFF2-40B4-BE49-F238E27FC236}">
                <a16:creationId xmlns:a16="http://schemas.microsoft.com/office/drawing/2014/main" id="{284709A6-2F99-4034-94DC-E53443D798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-567745"/>
            <a:ext cx="19431000" cy="12954000"/>
          </a:xfrm>
          <a:prstGeom prst="rect">
            <a:avLst/>
          </a:prstGeom>
        </p:spPr>
      </p:pic>
      <p:sp>
        <p:nvSpPr>
          <p:cNvPr id="35" name="Freeform 4">
            <a:extLst>
              <a:ext uri="{FF2B5EF4-FFF2-40B4-BE49-F238E27FC236}">
                <a16:creationId xmlns:a16="http://schemas.microsoft.com/office/drawing/2014/main" id="{64B2C4B4-4077-40A9-9F4C-8D3A91B890F2}"/>
              </a:ext>
            </a:extLst>
          </p:cNvPr>
          <p:cNvSpPr/>
          <p:nvPr/>
        </p:nvSpPr>
        <p:spPr>
          <a:xfrm>
            <a:off x="-1024997" y="-206802"/>
            <a:ext cx="20337993" cy="10700603"/>
          </a:xfrm>
          <a:custGeom>
            <a:avLst/>
            <a:gdLst/>
            <a:ahLst/>
            <a:cxnLst/>
            <a:rect l="l" t="t" r="r" b="b"/>
            <a:pathLst>
              <a:path w="4925525" h="2818266">
                <a:moveTo>
                  <a:pt x="0" y="0"/>
                </a:moveTo>
                <a:lnTo>
                  <a:pt x="4925525" y="0"/>
                </a:lnTo>
                <a:lnTo>
                  <a:pt x="4925525" y="2818266"/>
                </a:lnTo>
                <a:lnTo>
                  <a:pt x="0" y="2818266"/>
                </a:lnTo>
                <a:close/>
              </a:path>
            </a:pathLst>
          </a:custGeom>
          <a:solidFill>
            <a:srgbClr val="F2F2F2">
              <a:alpha val="83922"/>
            </a:srgbClr>
          </a:solidFill>
        </p:spPr>
      </p:sp>
      <p:grpSp>
        <p:nvGrpSpPr>
          <p:cNvPr id="51" name="그룹 50">
            <a:extLst>
              <a:ext uri="{FF2B5EF4-FFF2-40B4-BE49-F238E27FC236}">
                <a16:creationId xmlns:a16="http://schemas.microsoft.com/office/drawing/2014/main" id="{1B0ADFA2-6381-4201-8703-06195CC2F28E}"/>
              </a:ext>
            </a:extLst>
          </p:cNvPr>
          <p:cNvGrpSpPr/>
          <p:nvPr/>
        </p:nvGrpSpPr>
        <p:grpSpPr>
          <a:xfrm>
            <a:off x="2183953" y="7035953"/>
            <a:ext cx="6048294" cy="816778"/>
            <a:chOff x="2260153" y="6576876"/>
            <a:chExt cx="7363670" cy="994410"/>
          </a:xfrm>
        </p:grpSpPr>
        <p:pic>
          <p:nvPicPr>
            <p:cNvPr id="43" name="그래픽 42" descr="인터넷">
              <a:extLst>
                <a:ext uri="{FF2B5EF4-FFF2-40B4-BE49-F238E27FC236}">
                  <a16:creationId xmlns:a16="http://schemas.microsoft.com/office/drawing/2014/main" id="{F1C02015-6E53-4860-B19E-8CD290BC5B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260153" y="6576876"/>
              <a:ext cx="994410" cy="994410"/>
            </a:xfrm>
            <a:prstGeom prst="rect">
              <a:avLst/>
            </a:prstGeom>
          </p:spPr>
        </p:pic>
        <p:sp>
          <p:nvSpPr>
            <p:cNvPr id="44" name="TextBox 11">
              <a:extLst>
                <a:ext uri="{FF2B5EF4-FFF2-40B4-BE49-F238E27FC236}">
                  <a16:creationId xmlns:a16="http://schemas.microsoft.com/office/drawing/2014/main" id="{4C0695BC-3B04-46C0-A435-BA5D735281FF}"/>
                </a:ext>
              </a:extLst>
            </p:cNvPr>
            <p:cNvSpPr txBox="1"/>
            <p:nvPr/>
          </p:nvSpPr>
          <p:spPr>
            <a:xfrm>
              <a:off x="3343766" y="6788008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800" dirty="0">
                  <a:solidFill>
                    <a:srgbClr val="3A4CA8"/>
                  </a:solidFill>
                  <a:latin typeface="Cooper Hewitt"/>
                </a:rPr>
                <a:t>Website</a:t>
              </a:r>
            </a:p>
          </p:txBody>
        </p:sp>
        <p:sp>
          <p:nvSpPr>
            <p:cNvPr id="45" name="TextBox 12">
              <a:extLst>
                <a:ext uri="{FF2B5EF4-FFF2-40B4-BE49-F238E27FC236}">
                  <a16:creationId xmlns:a16="http://schemas.microsoft.com/office/drawing/2014/main" id="{9DAA55B3-BDA5-483F-8C41-A59D4E6D89F7}"/>
                </a:ext>
              </a:extLst>
            </p:cNvPr>
            <p:cNvSpPr txBox="1"/>
            <p:nvPr/>
          </p:nvSpPr>
          <p:spPr>
            <a:xfrm>
              <a:off x="3343766" y="7185553"/>
              <a:ext cx="6280057" cy="27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pc="-8" dirty="0">
                  <a:solidFill>
                    <a:srgbClr val="000000"/>
                  </a:solidFill>
                  <a:latin typeface="Canva Sans"/>
                </a:rPr>
                <a:t>www.pemna.org</a:t>
              </a:r>
            </a:p>
          </p:txBody>
        </p:sp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466E3424-E763-4F53-8F69-EBCA3D39ACC9}"/>
              </a:ext>
            </a:extLst>
          </p:cNvPr>
          <p:cNvGrpSpPr/>
          <p:nvPr/>
        </p:nvGrpSpPr>
        <p:grpSpPr>
          <a:xfrm>
            <a:off x="7614260" y="7075958"/>
            <a:ext cx="6029711" cy="751060"/>
            <a:chOff x="7690460" y="6517671"/>
            <a:chExt cx="7341048" cy="914400"/>
          </a:xfrm>
        </p:grpSpPr>
        <p:pic>
          <p:nvPicPr>
            <p:cNvPr id="41" name="그래픽 40" descr="수신기">
              <a:extLst>
                <a:ext uri="{FF2B5EF4-FFF2-40B4-BE49-F238E27FC236}">
                  <a16:creationId xmlns:a16="http://schemas.microsoft.com/office/drawing/2014/main" id="{D27D297F-F59D-47BA-BE71-3512AC929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690460" y="6517671"/>
              <a:ext cx="914400" cy="914400"/>
            </a:xfrm>
            <a:prstGeom prst="rect">
              <a:avLst/>
            </a:prstGeom>
          </p:spPr>
        </p:pic>
        <p:sp>
          <p:nvSpPr>
            <p:cNvPr id="46" name="TextBox 11">
              <a:extLst>
                <a:ext uri="{FF2B5EF4-FFF2-40B4-BE49-F238E27FC236}">
                  <a16:creationId xmlns:a16="http://schemas.microsoft.com/office/drawing/2014/main" id="{9F12F920-9426-4CE6-873B-A83C31785F5C}"/>
                </a:ext>
              </a:extLst>
            </p:cNvPr>
            <p:cNvSpPr txBox="1"/>
            <p:nvPr/>
          </p:nvSpPr>
          <p:spPr>
            <a:xfrm>
              <a:off x="8751451" y="6682892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800" dirty="0">
                  <a:solidFill>
                    <a:srgbClr val="3A4CA8"/>
                  </a:solidFill>
                  <a:latin typeface="Cooper Hewitt"/>
                </a:rPr>
                <a:t>Number</a:t>
              </a:r>
            </a:p>
          </p:txBody>
        </p:sp>
        <p:sp>
          <p:nvSpPr>
            <p:cNvPr id="47" name="TextBox 12">
              <a:extLst>
                <a:ext uri="{FF2B5EF4-FFF2-40B4-BE49-F238E27FC236}">
                  <a16:creationId xmlns:a16="http://schemas.microsoft.com/office/drawing/2014/main" id="{FB17E714-85BD-416B-B159-CFD95C1A139F}"/>
                </a:ext>
              </a:extLst>
            </p:cNvPr>
            <p:cNvSpPr txBox="1"/>
            <p:nvPr/>
          </p:nvSpPr>
          <p:spPr>
            <a:xfrm>
              <a:off x="8751451" y="7080437"/>
              <a:ext cx="6280057" cy="33021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pc="-8">
                  <a:solidFill>
                    <a:srgbClr val="000000"/>
                  </a:solidFill>
                  <a:latin typeface="Canva Sans"/>
                </a:rPr>
                <a:t>+82-44-414-2389</a:t>
              </a:r>
              <a:endParaRPr lang="en-US" spc="-8" dirty="0">
                <a:solidFill>
                  <a:srgbClr val="000000"/>
                </a:solidFill>
                <a:latin typeface="Canva Sans"/>
              </a:endParaRPr>
            </a:p>
          </p:txBody>
        </p:sp>
      </p:grpSp>
      <p:sp>
        <p:nvSpPr>
          <p:cNvPr id="53" name="직사각형 52">
            <a:extLst>
              <a:ext uri="{FF2B5EF4-FFF2-40B4-BE49-F238E27FC236}">
                <a16:creationId xmlns:a16="http://schemas.microsoft.com/office/drawing/2014/main" id="{F144FAB3-99BA-4CEE-9CB0-BB095E3B672F}"/>
              </a:ext>
            </a:extLst>
          </p:cNvPr>
          <p:cNvSpPr/>
          <p:nvPr/>
        </p:nvSpPr>
        <p:spPr>
          <a:xfrm>
            <a:off x="-1981200" y="2243564"/>
            <a:ext cx="22707600" cy="4123269"/>
          </a:xfrm>
          <a:prstGeom prst="rect">
            <a:avLst/>
          </a:prstGeom>
          <a:solidFill>
            <a:srgbClr val="3A4CA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A82BBE47-0D60-4F70-B090-26200F85CBA7}"/>
              </a:ext>
            </a:extLst>
          </p:cNvPr>
          <p:cNvGrpSpPr/>
          <p:nvPr/>
        </p:nvGrpSpPr>
        <p:grpSpPr>
          <a:xfrm>
            <a:off x="13151648" y="7035953"/>
            <a:ext cx="6106652" cy="816778"/>
            <a:chOff x="13227848" y="6496169"/>
            <a:chExt cx="7434720" cy="994410"/>
          </a:xfrm>
        </p:grpSpPr>
        <p:pic>
          <p:nvPicPr>
            <p:cNvPr id="39" name="그래픽 38" descr="봉투">
              <a:extLst>
                <a:ext uri="{FF2B5EF4-FFF2-40B4-BE49-F238E27FC236}">
                  <a16:creationId xmlns:a16="http://schemas.microsoft.com/office/drawing/2014/main" id="{62AD9CEF-172C-4B31-BEC0-00CAEC57A75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13227848" y="6496169"/>
              <a:ext cx="994410" cy="994410"/>
            </a:xfrm>
            <a:prstGeom prst="rect">
              <a:avLst/>
            </a:prstGeom>
          </p:spPr>
        </p:pic>
        <p:sp>
          <p:nvSpPr>
            <p:cNvPr id="48" name="TextBox 11">
              <a:extLst>
                <a:ext uri="{FF2B5EF4-FFF2-40B4-BE49-F238E27FC236}">
                  <a16:creationId xmlns:a16="http://schemas.microsoft.com/office/drawing/2014/main" id="{FA62521D-1266-454D-9D58-9091276A62A2}"/>
                </a:ext>
              </a:extLst>
            </p:cNvPr>
            <p:cNvSpPr txBox="1"/>
            <p:nvPr/>
          </p:nvSpPr>
          <p:spPr>
            <a:xfrm>
              <a:off x="14382511" y="6721443"/>
              <a:ext cx="5407685" cy="3975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079"/>
                </a:lnSpc>
              </a:pPr>
              <a:r>
                <a:rPr lang="en-US" sz="2800" dirty="0">
                  <a:solidFill>
                    <a:srgbClr val="3A4CA8"/>
                  </a:solidFill>
                  <a:latin typeface="Cooper Hewitt"/>
                </a:rPr>
                <a:t>E-mail</a:t>
              </a:r>
            </a:p>
          </p:txBody>
        </p:sp>
        <p:sp>
          <p:nvSpPr>
            <p:cNvPr id="49" name="TextBox 12">
              <a:extLst>
                <a:ext uri="{FF2B5EF4-FFF2-40B4-BE49-F238E27FC236}">
                  <a16:creationId xmlns:a16="http://schemas.microsoft.com/office/drawing/2014/main" id="{6BFF440B-A1FD-4705-9344-E1E9D0EBDF31}"/>
                </a:ext>
              </a:extLst>
            </p:cNvPr>
            <p:cNvSpPr txBox="1"/>
            <p:nvPr/>
          </p:nvSpPr>
          <p:spPr>
            <a:xfrm>
              <a:off x="14382511" y="7118988"/>
              <a:ext cx="6280057" cy="2712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240"/>
                </a:lnSpc>
              </a:pPr>
              <a:r>
                <a:rPr lang="en-US" spc="-8" dirty="0">
                  <a:solidFill>
                    <a:srgbClr val="000000"/>
                  </a:solidFill>
                  <a:latin typeface="Canva Sans"/>
                </a:rPr>
                <a:t>pemnasec@kipf.re.kr</a:t>
              </a:r>
            </a:p>
          </p:txBody>
        </p:sp>
      </p:grpSp>
      <p:sp>
        <p:nvSpPr>
          <p:cNvPr id="32" name="TextBox 12">
            <a:extLst>
              <a:ext uri="{FF2B5EF4-FFF2-40B4-BE49-F238E27FC236}">
                <a16:creationId xmlns:a16="http://schemas.microsoft.com/office/drawing/2014/main" id="{5E090B91-80B3-43BD-88D4-0A7AC61C226D}"/>
              </a:ext>
            </a:extLst>
          </p:cNvPr>
          <p:cNvSpPr txBox="1"/>
          <p:nvPr/>
        </p:nvSpPr>
        <p:spPr>
          <a:xfrm>
            <a:off x="4161842" y="3731726"/>
            <a:ext cx="10421516" cy="170194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600"/>
              </a:lnSpc>
            </a:pPr>
            <a:r>
              <a:rPr lang="en-US" sz="13800" spc="45" dirty="0">
                <a:solidFill>
                  <a:schemeClr val="bg1"/>
                </a:solidFill>
                <a:latin typeface="Cooper Hewitt Heavy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362277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>
            <a:off x="-327501" y="-350616"/>
            <a:ext cx="9471501" cy="10988232"/>
          </a:xfrm>
          <a:custGeom>
            <a:avLst/>
            <a:gdLst/>
            <a:ahLst/>
            <a:cxnLst/>
            <a:rect l="l" t="t" r="r" b="b"/>
            <a:pathLst>
              <a:path w="4979547" h="984822">
                <a:moveTo>
                  <a:pt x="0" y="0"/>
                </a:moveTo>
                <a:lnTo>
                  <a:pt x="4979547" y="0"/>
                </a:lnTo>
                <a:lnTo>
                  <a:pt x="4979547" y="984822"/>
                </a:lnTo>
                <a:lnTo>
                  <a:pt x="0" y="984822"/>
                </a:lnTo>
                <a:close/>
              </a:path>
            </a:pathLst>
          </a:custGeom>
          <a:solidFill>
            <a:srgbClr val="3A4CA8"/>
          </a:solidFill>
        </p:spPr>
      </p:sp>
      <p:sp>
        <p:nvSpPr>
          <p:cNvPr id="4" name="TextBox 4"/>
          <p:cNvSpPr txBox="1"/>
          <p:nvPr/>
        </p:nvSpPr>
        <p:spPr>
          <a:xfrm>
            <a:off x="-327501" y="-1132340"/>
            <a:ext cx="1471384" cy="9919090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9" name="TextBox 9"/>
          <p:cNvSpPr txBox="1"/>
          <p:nvPr/>
        </p:nvSpPr>
        <p:spPr>
          <a:xfrm>
            <a:off x="1820974" y="2258424"/>
            <a:ext cx="5231038" cy="3282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>
                <a:solidFill>
                  <a:srgbClr val="3A4CA8"/>
                </a:solidFill>
                <a:latin typeface="Cooper Hewitt Bold"/>
              </a:rPr>
              <a:t>The Public Expenditure Management Network in Asia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47800" y="1530045"/>
            <a:ext cx="5231038" cy="17484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chemeClr val="bg1"/>
                </a:solidFill>
                <a:latin typeface="Cooper Hewitt Heavy"/>
              </a:rPr>
              <a:t>Table of Contents</a:t>
            </a:r>
          </a:p>
        </p:txBody>
      </p:sp>
      <p:grpSp>
        <p:nvGrpSpPr>
          <p:cNvPr id="15" name="그룹 14">
            <a:extLst>
              <a:ext uri="{FF2B5EF4-FFF2-40B4-BE49-F238E27FC236}">
                <a16:creationId xmlns:a16="http://schemas.microsoft.com/office/drawing/2014/main" id="{8FCFCB6C-2E86-4AE4-80F1-35684A399653}"/>
              </a:ext>
            </a:extLst>
          </p:cNvPr>
          <p:cNvGrpSpPr/>
          <p:nvPr/>
        </p:nvGrpSpPr>
        <p:grpSpPr>
          <a:xfrm>
            <a:off x="10461852" y="2687806"/>
            <a:ext cx="6378348" cy="4911389"/>
            <a:chOff x="10461852" y="2586663"/>
            <a:chExt cx="6378348" cy="4911389"/>
          </a:xfrm>
        </p:grpSpPr>
        <p:grpSp>
          <p:nvGrpSpPr>
            <p:cNvPr id="2" name="그룹 1">
              <a:extLst>
                <a:ext uri="{FF2B5EF4-FFF2-40B4-BE49-F238E27FC236}">
                  <a16:creationId xmlns:a16="http://schemas.microsoft.com/office/drawing/2014/main" id="{5780D329-7E8C-4C06-9FEE-7F9ED029C2BB}"/>
                </a:ext>
              </a:extLst>
            </p:cNvPr>
            <p:cNvGrpSpPr/>
            <p:nvPr/>
          </p:nvGrpSpPr>
          <p:grpSpPr>
            <a:xfrm>
              <a:off x="10464515" y="2586663"/>
              <a:ext cx="6375685" cy="596765"/>
              <a:chOff x="10464515" y="2108848"/>
              <a:chExt cx="6375685" cy="596765"/>
            </a:xfrm>
          </p:grpSpPr>
          <p:sp>
            <p:nvSpPr>
              <p:cNvPr id="31" name="Freeform 9">
                <a:extLst>
                  <a:ext uri="{FF2B5EF4-FFF2-40B4-BE49-F238E27FC236}">
                    <a16:creationId xmlns:a16="http://schemas.microsoft.com/office/drawing/2014/main" id="{E320AE1D-60C7-469E-8835-AB187E26E280}"/>
                  </a:ext>
                </a:extLst>
              </p:cNvPr>
              <p:cNvSpPr/>
              <p:nvPr/>
            </p:nvSpPr>
            <p:spPr>
              <a:xfrm>
                <a:off x="10464515" y="2108848"/>
                <a:ext cx="594102" cy="596765"/>
              </a:xfrm>
              <a:custGeom>
                <a:avLst/>
                <a:gdLst/>
                <a:ahLst/>
                <a:cxnLst/>
                <a:rect l="l" t="t" r="r" b="b"/>
                <a:pathLst>
                  <a:path w="809173" h="812800">
                    <a:moveTo>
                      <a:pt x="404587" y="0"/>
                    </a:moveTo>
                    <a:cubicBezTo>
                      <a:pt x="628326" y="1001"/>
                      <a:pt x="809174" y="182659"/>
                      <a:pt x="809174" y="406400"/>
                    </a:cubicBezTo>
                    <a:cubicBezTo>
                      <a:pt x="809174" y="630141"/>
                      <a:pt x="628326" y="811799"/>
                      <a:pt x="404587" y="812800"/>
                    </a:cubicBezTo>
                    <a:cubicBezTo>
                      <a:pt x="180848" y="811799"/>
                      <a:pt x="0" y="630141"/>
                      <a:pt x="0" y="406400"/>
                    </a:cubicBezTo>
                    <a:cubicBezTo>
                      <a:pt x="0" y="182659"/>
                      <a:pt x="180848" y="1001"/>
                      <a:pt x="404587" y="0"/>
                    </a:cubicBezTo>
                    <a:close/>
                  </a:path>
                </a:pathLst>
              </a:custGeom>
              <a:solidFill>
                <a:srgbClr val="4464AC">
                  <a:alpha val="80000"/>
                </a:srgbClr>
              </a:solidFill>
            </p:spPr>
            <p:txBody>
              <a:bodyPr/>
              <a:lstStyle/>
              <a:p>
                <a:pPr algn="ctr"/>
                <a:endParaRPr lang="ko-KR" altLang="en-US" dirty="0"/>
              </a:p>
            </p:txBody>
          </p:sp>
          <p:sp>
            <p:nvSpPr>
              <p:cNvPr id="13" name="TextBox 11">
                <a:extLst>
                  <a:ext uri="{FF2B5EF4-FFF2-40B4-BE49-F238E27FC236}">
                    <a16:creationId xmlns:a16="http://schemas.microsoft.com/office/drawing/2014/main" id="{4E1E1BBA-F34A-4C4B-BF7C-3AF6EFAB1781}"/>
                  </a:ext>
                </a:extLst>
              </p:cNvPr>
              <p:cNvSpPr txBox="1"/>
              <p:nvPr/>
            </p:nvSpPr>
            <p:spPr>
              <a:xfrm>
                <a:off x="11432515" y="2238727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en-US" sz="2199" dirty="0">
                    <a:solidFill>
                      <a:srgbClr val="3A4CA8"/>
                    </a:solidFill>
                    <a:latin typeface="Cooper Hewitt"/>
                  </a:rPr>
                  <a:t>ABOUT PEMNA</a:t>
                </a:r>
              </a:p>
            </p:txBody>
          </p:sp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D2C6F1-80BA-4652-9E03-4ACDB531ED3A}"/>
                  </a:ext>
                </a:extLst>
              </p:cNvPr>
              <p:cNvSpPr txBox="1"/>
              <p:nvPr/>
            </p:nvSpPr>
            <p:spPr>
              <a:xfrm>
                <a:off x="10565646" y="2238727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</a:rPr>
                  <a:t>1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CA303117-4DF0-434B-83C4-BD0B1F9CD72C}"/>
                </a:ext>
              </a:extLst>
            </p:cNvPr>
            <p:cNvGrpSpPr/>
            <p:nvPr/>
          </p:nvGrpSpPr>
          <p:grpSpPr>
            <a:xfrm>
              <a:off x="10464515" y="4024871"/>
              <a:ext cx="6375685" cy="596765"/>
              <a:chOff x="10464515" y="3922199"/>
              <a:chExt cx="6375685" cy="596765"/>
            </a:xfrm>
          </p:grpSpPr>
          <p:sp>
            <p:nvSpPr>
              <p:cNvPr id="18" name="TextBox 11">
                <a:extLst>
                  <a:ext uri="{FF2B5EF4-FFF2-40B4-BE49-F238E27FC236}">
                    <a16:creationId xmlns:a16="http://schemas.microsoft.com/office/drawing/2014/main" id="{8E67D2EF-267A-4238-9BC7-2C5777735037}"/>
                  </a:ext>
                </a:extLst>
              </p:cNvPr>
              <p:cNvSpPr txBox="1"/>
              <p:nvPr/>
            </p:nvSpPr>
            <p:spPr>
              <a:xfrm>
                <a:off x="11432515" y="4056463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en-US" sz="2199" dirty="0">
                    <a:solidFill>
                      <a:srgbClr val="3A4CA8"/>
                    </a:solidFill>
                    <a:latin typeface="Cooper Hewitt"/>
                  </a:rPr>
                  <a:t>PEMNA ACTIVITIES</a:t>
                </a:r>
              </a:p>
            </p:txBody>
          </p:sp>
          <p:grpSp>
            <p:nvGrpSpPr>
              <p:cNvPr id="33" name="Group 11">
                <a:extLst>
                  <a:ext uri="{FF2B5EF4-FFF2-40B4-BE49-F238E27FC236}">
                    <a16:creationId xmlns:a16="http://schemas.microsoft.com/office/drawing/2014/main" id="{AA1B99E6-A33B-4AD7-9170-C47A13D5B457}"/>
                  </a:ext>
                </a:extLst>
              </p:cNvPr>
              <p:cNvGrpSpPr/>
              <p:nvPr/>
            </p:nvGrpSpPr>
            <p:grpSpPr>
              <a:xfrm>
                <a:off x="10464515" y="3922199"/>
                <a:ext cx="596765" cy="596765"/>
                <a:chOff x="0" y="0"/>
                <a:chExt cx="812800" cy="812800"/>
              </a:xfrm>
            </p:grpSpPr>
            <p:sp>
              <p:nvSpPr>
                <p:cNvPr id="34" name="Freeform 12">
                  <a:extLst>
                    <a:ext uri="{FF2B5EF4-FFF2-40B4-BE49-F238E27FC236}">
                      <a16:creationId xmlns:a16="http://schemas.microsoft.com/office/drawing/2014/main" id="{97F7FDCD-8871-4BED-A507-4D0F49F6A64A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4E87B0">
                    <a:alpha val="80000"/>
                  </a:srgbClr>
                </a:solidFill>
              </p:spPr>
            </p:sp>
            <p:sp>
              <p:nvSpPr>
                <p:cNvPr id="35" name="TextBox 13">
                  <a:extLst>
                    <a:ext uri="{FF2B5EF4-FFF2-40B4-BE49-F238E27FC236}">
                      <a16:creationId xmlns:a16="http://schemas.microsoft.com/office/drawing/2014/main" id="{E4A77258-2712-4EFA-9572-1CD716772736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F1E1AD61-68A1-4AD3-BB1B-8B27BA812B6B}"/>
                  </a:ext>
                </a:extLst>
              </p:cNvPr>
              <p:cNvSpPr txBox="1"/>
              <p:nvPr/>
            </p:nvSpPr>
            <p:spPr>
              <a:xfrm>
                <a:off x="10565646" y="4032452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</a:rPr>
                  <a:t>2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C587C4BC-7C5C-4D4C-BA93-4AC33744E951}"/>
                </a:ext>
              </a:extLst>
            </p:cNvPr>
            <p:cNvGrpSpPr/>
            <p:nvPr/>
          </p:nvGrpSpPr>
          <p:grpSpPr>
            <a:xfrm>
              <a:off x="10464515" y="5463079"/>
              <a:ext cx="6375685" cy="596765"/>
              <a:chOff x="10464515" y="5423747"/>
              <a:chExt cx="6375685" cy="596765"/>
            </a:xfrm>
          </p:grpSpPr>
          <p:sp>
            <p:nvSpPr>
              <p:cNvPr id="19" name="TextBox 11">
                <a:extLst>
                  <a:ext uri="{FF2B5EF4-FFF2-40B4-BE49-F238E27FC236}">
                    <a16:creationId xmlns:a16="http://schemas.microsoft.com/office/drawing/2014/main" id="{0741A2B2-0C52-4D3A-9B3E-26C9D054A8F1}"/>
                  </a:ext>
                </a:extLst>
              </p:cNvPr>
              <p:cNvSpPr txBox="1"/>
              <p:nvPr/>
            </p:nvSpPr>
            <p:spPr>
              <a:xfrm>
                <a:off x="11432515" y="5534002"/>
                <a:ext cx="5407685" cy="37625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3079"/>
                  </a:lnSpc>
                </a:pPr>
                <a:r>
                  <a:rPr lang="en-US" sz="2199" dirty="0">
                    <a:solidFill>
                      <a:srgbClr val="3A4CA8"/>
                    </a:solidFill>
                    <a:latin typeface="Cooper Hewitt"/>
                  </a:rPr>
                  <a:t>PEMNA TREASURY-COP</a:t>
                </a:r>
              </a:p>
            </p:txBody>
          </p:sp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8520AF16-A2AA-42F8-A53C-FC366E6BF670}"/>
                  </a:ext>
                </a:extLst>
              </p:cNvPr>
              <p:cNvGrpSpPr/>
              <p:nvPr/>
            </p:nvGrpSpPr>
            <p:grpSpPr>
              <a:xfrm>
                <a:off x="10464515" y="5423747"/>
                <a:ext cx="596765" cy="596765"/>
                <a:chOff x="0" y="0"/>
                <a:chExt cx="812800" cy="812800"/>
              </a:xfrm>
            </p:grpSpPr>
            <p:sp>
              <p:nvSpPr>
                <p:cNvPr id="37" name="Freeform 15">
                  <a:extLst>
                    <a:ext uri="{FF2B5EF4-FFF2-40B4-BE49-F238E27FC236}">
                      <a16:creationId xmlns:a16="http://schemas.microsoft.com/office/drawing/2014/main" id="{BC79ED5C-B6D5-4013-8300-C0286E2728C8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57A9B4">
                    <a:alpha val="80000"/>
                  </a:srgbClr>
                </a:solidFill>
              </p:spPr>
            </p:sp>
            <p:sp>
              <p:nvSpPr>
                <p:cNvPr id="38" name="TextBox 16">
                  <a:extLst>
                    <a:ext uri="{FF2B5EF4-FFF2-40B4-BE49-F238E27FC236}">
                      <a16:creationId xmlns:a16="http://schemas.microsoft.com/office/drawing/2014/main" id="{06B7C223-D6A0-42D2-90DA-F64CE6A8762B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11FA87C9-BC76-4923-88FD-425D5181F4FF}"/>
                  </a:ext>
                </a:extLst>
              </p:cNvPr>
              <p:cNvSpPr txBox="1"/>
              <p:nvPr/>
            </p:nvSpPr>
            <p:spPr>
              <a:xfrm>
                <a:off x="10565646" y="5534000"/>
                <a:ext cx="389176" cy="3762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ko-KR" dirty="0">
                    <a:solidFill>
                      <a:schemeClr val="bg1"/>
                    </a:solidFill>
                  </a:rPr>
                  <a:t>3</a:t>
                </a:r>
                <a:endParaRPr lang="ko-KR" altLang="en-US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4" name="그룹 13">
              <a:extLst>
                <a:ext uri="{FF2B5EF4-FFF2-40B4-BE49-F238E27FC236}">
                  <a16:creationId xmlns:a16="http://schemas.microsoft.com/office/drawing/2014/main" id="{7A68ECA3-EB31-4B95-86D7-5BBFD949E41C}"/>
                </a:ext>
              </a:extLst>
            </p:cNvPr>
            <p:cNvGrpSpPr/>
            <p:nvPr/>
          </p:nvGrpSpPr>
          <p:grpSpPr>
            <a:xfrm>
              <a:off x="10461852" y="6901287"/>
              <a:ext cx="6378348" cy="596765"/>
              <a:chOff x="10461852" y="6901287"/>
              <a:chExt cx="6378348" cy="596765"/>
            </a:xfrm>
          </p:grpSpPr>
          <p:grpSp>
            <p:nvGrpSpPr>
              <p:cNvPr id="39" name="Group 17">
                <a:extLst>
                  <a:ext uri="{FF2B5EF4-FFF2-40B4-BE49-F238E27FC236}">
                    <a16:creationId xmlns:a16="http://schemas.microsoft.com/office/drawing/2014/main" id="{8E1CBCFB-2AC2-444C-9FC5-345AAD24A266}"/>
                  </a:ext>
                </a:extLst>
              </p:cNvPr>
              <p:cNvGrpSpPr/>
              <p:nvPr/>
            </p:nvGrpSpPr>
            <p:grpSpPr>
              <a:xfrm>
                <a:off x="10461852" y="6901287"/>
                <a:ext cx="596765" cy="596765"/>
                <a:chOff x="0" y="0"/>
                <a:chExt cx="812800" cy="812800"/>
              </a:xfrm>
            </p:grpSpPr>
            <p:sp>
              <p:nvSpPr>
                <p:cNvPr id="40" name="Freeform 18">
                  <a:extLst>
                    <a:ext uri="{FF2B5EF4-FFF2-40B4-BE49-F238E27FC236}">
                      <a16:creationId xmlns:a16="http://schemas.microsoft.com/office/drawing/2014/main" id="{FF7F4A82-8C35-45AC-9DB0-7BE6C82BABFC}"/>
                    </a:ext>
                  </a:extLst>
                </p:cNvPr>
                <p:cNvSpPr/>
                <p:nvPr/>
              </p:nvSpPr>
              <p:spPr>
                <a:xfrm>
                  <a:off x="1813" y="0"/>
                  <a:ext cx="809173" cy="812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9173" h="812800">
                      <a:moveTo>
                        <a:pt x="404587" y="0"/>
                      </a:moveTo>
                      <a:cubicBezTo>
                        <a:pt x="628326" y="1001"/>
                        <a:pt x="809174" y="182659"/>
                        <a:pt x="809174" y="406400"/>
                      </a:cubicBezTo>
                      <a:cubicBezTo>
                        <a:pt x="809174" y="630141"/>
                        <a:pt x="628326" y="811799"/>
                        <a:pt x="404587" y="812800"/>
                      </a:cubicBezTo>
                      <a:cubicBezTo>
                        <a:pt x="180848" y="811799"/>
                        <a:pt x="0" y="630141"/>
                        <a:pt x="0" y="406400"/>
                      </a:cubicBezTo>
                      <a:cubicBezTo>
                        <a:pt x="0" y="182659"/>
                        <a:pt x="180848" y="1001"/>
                        <a:pt x="404587" y="0"/>
                      </a:cubicBezTo>
                      <a:close/>
                    </a:path>
                  </a:pathLst>
                </a:custGeom>
                <a:solidFill>
                  <a:srgbClr val="60B890">
                    <a:alpha val="80000"/>
                  </a:srgbClr>
                </a:solidFill>
              </p:spPr>
            </p:sp>
            <p:sp>
              <p:nvSpPr>
                <p:cNvPr id="41" name="TextBox 19">
                  <a:extLst>
                    <a:ext uri="{FF2B5EF4-FFF2-40B4-BE49-F238E27FC236}">
                      <a16:creationId xmlns:a16="http://schemas.microsoft.com/office/drawing/2014/main" id="{F750C0AE-B3A5-4B36-80D1-BEA4BC1A6E01}"/>
                    </a:ext>
                  </a:extLst>
                </p:cNvPr>
                <p:cNvSpPr txBox="1"/>
                <p:nvPr/>
              </p:nvSpPr>
              <p:spPr>
                <a:xfrm>
                  <a:off x="76200" y="0"/>
                  <a:ext cx="660400" cy="736600"/>
                </a:xfrm>
                <a:prstGeom prst="rect">
                  <a:avLst/>
                </a:prstGeom>
              </p:spPr>
              <p:txBody>
                <a:bodyPr lIns="50800" tIns="50800" rIns="50800" bIns="50800" rtlCol="0" anchor="ctr"/>
                <a:lstStyle/>
                <a:p>
                  <a:pPr algn="ctr">
                    <a:lnSpc>
                      <a:spcPts val="2705"/>
                    </a:lnSpc>
                  </a:pPr>
                  <a:endParaRPr/>
                </a:p>
              </p:txBody>
            </p:sp>
          </p:grpSp>
          <p:grpSp>
            <p:nvGrpSpPr>
              <p:cNvPr id="12" name="그룹 11">
                <a:extLst>
                  <a:ext uri="{FF2B5EF4-FFF2-40B4-BE49-F238E27FC236}">
                    <a16:creationId xmlns:a16="http://schemas.microsoft.com/office/drawing/2014/main" id="{450EEAB7-B8B0-4ED5-9497-43F0B9456BF8}"/>
                  </a:ext>
                </a:extLst>
              </p:cNvPr>
              <p:cNvGrpSpPr/>
              <p:nvPr/>
            </p:nvGrpSpPr>
            <p:grpSpPr>
              <a:xfrm>
                <a:off x="10565646" y="7011542"/>
                <a:ext cx="6274554" cy="388957"/>
                <a:chOff x="10565646" y="7011542"/>
                <a:chExt cx="6274554" cy="388957"/>
              </a:xfrm>
            </p:grpSpPr>
            <p:sp>
              <p:nvSpPr>
                <p:cNvPr id="20" name="TextBox 11">
                  <a:extLst>
                    <a:ext uri="{FF2B5EF4-FFF2-40B4-BE49-F238E27FC236}">
                      <a16:creationId xmlns:a16="http://schemas.microsoft.com/office/drawing/2014/main" id="{548DED76-39E5-4839-9A91-E2B306625013}"/>
                    </a:ext>
                  </a:extLst>
                </p:cNvPr>
                <p:cNvSpPr txBox="1"/>
                <p:nvPr/>
              </p:nvSpPr>
              <p:spPr>
                <a:xfrm>
                  <a:off x="11432515" y="7011542"/>
                  <a:ext cx="5407685" cy="376257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>
                    <a:lnSpc>
                      <a:spcPts val="3079"/>
                    </a:lnSpc>
                  </a:pPr>
                  <a:r>
                    <a:rPr lang="en-US" sz="2199" dirty="0">
                      <a:solidFill>
                        <a:srgbClr val="3A4CA8"/>
                      </a:solidFill>
                      <a:latin typeface="Cooper Hewitt"/>
                    </a:rPr>
                    <a:t>PEMNA-PEMPAL EXCHANGES</a:t>
                  </a:r>
                </a:p>
              </p:txBody>
            </p: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9C7B9F0D-7705-49FF-AAFB-AA6ADF2D657C}"/>
                    </a:ext>
                  </a:extLst>
                </p:cNvPr>
                <p:cNvSpPr txBox="1"/>
                <p:nvPr/>
              </p:nvSpPr>
              <p:spPr>
                <a:xfrm>
                  <a:off x="10565646" y="7024242"/>
                  <a:ext cx="389176" cy="37625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dirty="0">
                      <a:solidFill>
                        <a:schemeClr val="bg1"/>
                      </a:solidFill>
                    </a:rPr>
                    <a:t>4</a:t>
                  </a:r>
                  <a:endParaRPr lang="ko-KR" altLang="en-US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75D380A2-6D71-4267-84A6-C85EB7937BAD}"/>
              </a:ext>
            </a:extLst>
          </p:cNvPr>
          <p:cNvCxnSpPr>
            <a:cxnSpLocks/>
          </p:cNvCxnSpPr>
          <p:nvPr/>
        </p:nvCxnSpPr>
        <p:spPr>
          <a:xfrm>
            <a:off x="1447800" y="3467100"/>
            <a:ext cx="2819400" cy="0"/>
          </a:xfrm>
          <a:prstGeom prst="line">
            <a:avLst/>
          </a:prstGeom>
          <a:ln w="1206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 b="12431"/>
          <a:stretch>
            <a:fillRect/>
          </a:stretch>
        </p:blipFill>
        <p:spPr>
          <a:xfrm>
            <a:off x="1820974" y="3680270"/>
            <a:ext cx="7832711" cy="4572641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0974" y="2460189"/>
            <a:ext cx="5231038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About PEMNA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407743" y="3806415"/>
            <a:ext cx="5407685" cy="7951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dirty="0">
                <a:solidFill>
                  <a:srgbClr val="3A4CA8"/>
                </a:solidFill>
                <a:latin typeface="Cooper Hewitt"/>
              </a:rPr>
              <a:t>Peer-Learning Network of PFM officials in the Asia Region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407743" y="4721030"/>
            <a:ext cx="6280057" cy="11110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Established in </a:t>
            </a:r>
            <a:r>
              <a:rPr lang="en-US" b="1" spc="-8" dirty="0">
                <a:solidFill>
                  <a:srgbClr val="000000"/>
                </a:solidFill>
                <a:latin typeface="Canva Sans"/>
              </a:rPr>
              <a:t>2012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, the network aims to strengthen the efficiency, effectiveness, and transparency of </a:t>
            </a:r>
            <a:r>
              <a:rPr lang="en-US" b="1" spc="-8" dirty="0">
                <a:solidFill>
                  <a:srgbClr val="000000"/>
                </a:solidFill>
                <a:latin typeface="Canva Sans"/>
              </a:rPr>
              <a:t>PFM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 systems in the region by helping individual officials to better understand the attributes of a sound PFM system.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57514" y="4385344"/>
            <a:ext cx="1657583" cy="119647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4402439" y="4385344"/>
            <a:ext cx="1657583" cy="119647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6347364" y="4385344"/>
            <a:ext cx="1657583" cy="119647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8292289" y="4385344"/>
            <a:ext cx="1657583" cy="119647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10237214" y="4385344"/>
            <a:ext cx="1657583" cy="1196474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297066" y="6227461"/>
            <a:ext cx="1657583" cy="119647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2182139" y="4385344"/>
            <a:ext cx="1657583" cy="1196474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457514" y="6227461"/>
            <a:ext cx="1657583" cy="1196474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>
            <a:off x="4404031" y="6227461"/>
            <a:ext cx="1657583" cy="119647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>
            <a:fillRect/>
          </a:stretch>
        </p:blipFill>
        <p:spPr>
          <a:xfrm>
            <a:off x="6350548" y="6227461"/>
            <a:ext cx="1657583" cy="1196474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rcRect/>
          <a:stretch>
            <a:fillRect/>
          </a:stretch>
        </p:blipFill>
        <p:spPr>
          <a:xfrm>
            <a:off x="10243583" y="6227461"/>
            <a:ext cx="1657583" cy="119647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6"/>
              </a:ext>
            </a:extLst>
          </a:blip>
          <a:srcRect/>
          <a:stretch>
            <a:fillRect/>
          </a:stretch>
        </p:blipFill>
        <p:spPr>
          <a:xfrm>
            <a:off x="12190100" y="6227461"/>
            <a:ext cx="1657583" cy="119647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8"/>
              </a:ext>
            </a:extLst>
          </a:blip>
          <a:srcRect/>
          <a:stretch>
            <a:fillRect/>
          </a:stretch>
        </p:blipFill>
        <p:spPr>
          <a:xfrm>
            <a:off x="14136618" y="6227461"/>
            <a:ext cx="1657583" cy="1196474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29"/>
          <a:srcRect t="13833" b="13690"/>
          <a:stretch>
            <a:fillRect/>
          </a:stretch>
        </p:blipFill>
        <p:spPr>
          <a:xfrm>
            <a:off x="14127065" y="4382906"/>
            <a:ext cx="1657583" cy="1201351"/>
          </a:xfrm>
          <a:prstGeom prst="rect">
            <a:avLst/>
          </a:prstGeom>
        </p:spPr>
      </p:pic>
      <p:sp>
        <p:nvSpPr>
          <p:cNvPr id="22" name="TextBox 22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820974" y="2460189"/>
            <a:ext cx="732302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14 Member Countries</a:t>
            </a:r>
          </a:p>
        </p:txBody>
      </p:sp>
      <p:sp>
        <p:nvSpPr>
          <p:cNvPr id="24" name="TextBox 12">
            <a:extLst>
              <a:ext uri="{FF2B5EF4-FFF2-40B4-BE49-F238E27FC236}">
                <a16:creationId xmlns:a16="http://schemas.microsoft.com/office/drawing/2014/main" id="{CB321DA0-A117-42A3-A64E-CB4CC423FA21}"/>
              </a:ext>
            </a:extLst>
          </p:cNvPr>
          <p:cNvSpPr txBox="1"/>
          <p:nvPr/>
        </p:nvSpPr>
        <p:spPr>
          <a:xfrm>
            <a:off x="2915037" y="5589471"/>
            <a:ext cx="742535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Brunei</a:t>
            </a:r>
          </a:p>
        </p:txBody>
      </p:sp>
      <p:sp>
        <p:nvSpPr>
          <p:cNvPr id="25" name="TextBox 12">
            <a:extLst>
              <a:ext uri="{FF2B5EF4-FFF2-40B4-BE49-F238E27FC236}">
                <a16:creationId xmlns:a16="http://schemas.microsoft.com/office/drawing/2014/main" id="{6C4BC8AF-AF4B-47AA-96BA-C0B09C61652B}"/>
              </a:ext>
            </a:extLst>
          </p:cNvPr>
          <p:cNvSpPr txBox="1"/>
          <p:nvPr/>
        </p:nvSpPr>
        <p:spPr>
          <a:xfrm>
            <a:off x="4402439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Cambodia</a:t>
            </a:r>
          </a:p>
        </p:txBody>
      </p:sp>
      <p:sp>
        <p:nvSpPr>
          <p:cNvPr id="26" name="TextBox 12">
            <a:extLst>
              <a:ext uri="{FF2B5EF4-FFF2-40B4-BE49-F238E27FC236}">
                <a16:creationId xmlns:a16="http://schemas.microsoft.com/office/drawing/2014/main" id="{FA6E18E7-E1D6-4EB9-BE88-F0E1B40BC316}"/>
              </a:ext>
            </a:extLst>
          </p:cNvPr>
          <p:cNvSpPr txBox="1"/>
          <p:nvPr/>
        </p:nvSpPr>
        <p:spPr>
          <a:xfrm>
            <a:off x="6347363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China</a:t>
            </a:r>
          </a:p>
        </p:txBody>
      </p:sp>
      <p:sp>
        <p:nvSpPr>
          <p:cNvPr id="27" name="TextBox 12">
            <a:extLst>
              <a:ext uri="{FF2B5EF4-FFF2-40B4-BE49-F238E27FC236}">
                <a16:creationId xmlns:a16="http://schemas.microsoft.com/office/drawing/2014/main" id="{0BE392F8-DD04-4301-84DC-95748000F81D}"/>
              </a:ext>
            </a:extLst>
          </p:cNvPr>
          <p:cNvSpPr txBox="1"/>
          <p:nvPr/>
        </p:nvSpPr>
        <p:spPr>
          <a:xfrm>
            <a:off x="8292289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Indonesia</a:t>
            </a:r>
          </a:p>
        </p:txBody>
      </p:sp>
      <p:sp>
        <p:nvSpPr>
          <p:cNvPr id="28" name="TextBox 12">
            <a:extLst>
              <a:ext uri="{FF2B5EF4-FFF2-40B4-BE49-F238E27FC236}">
                <a16:creationId xmlns:a16="http://schemas.microsoft.com/office/drawing/2014/main" id="{F93275F2-91A3-4F78-8CF9-55DB079A7DC1}"/>
              </a:ext>
            </a:extLst>
          </p:cNvPr>
          <p:cNvSpPr txBox="1"/>
          <p:nvPr/>
        </p:nvSpPr>
        <p:spPr>
          <a:xfrm>
            <a:off x="10237213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Korea</a:t>
            </a:r>
          </a:p>
        </p:txBody>
      </p:sp>
      <p:sp>
        <p:nvSpPr>
          <p:cNvPr id="29" name="TextBox 12">
            <a:extLst>
              <a:ext uri="{FF2B5EF4-FFF2-40B4-BE49-F238E27FC236}">
                <a16:creationId xmlns:a16="http://schemas.microsoft.com/office/drawing/2014/main" id="{B9F1B064-D9AE-48F9-91F2-F5EBC19D757A}"/>
              </a:ext>
            </a:extLst>
          </p:cNvPr>
          <p:cNvSpPr txBox="1"/>
          <p:nvPr/>
        </p:nvSpPr>
        <p:spPr>
          <a:xfrm>
            <a:off x="12190100" y="5581818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Lao PDR</a:t>
            </a:r>
          </a:p>
        </p:txBody>
      </p:sp>
      <p:sp>
        <p:nvSpPr>
          <p:cNvPr id="30" name="TextBox 12">
            <a:extLst>
              <a:ext uri="{FF2B5EF4-FFF2-40B4-BE49-F238E27FC236}">
                <a16:creationId xmlns:a16="http://schemas.microsoft.com/office/drawing/2014/main" id="{9594CF1B-0138-4087-892F-16EA14485034}"/>
              </a:ext>
            </a:extLst>
          </p:cNvPr>
          <p:cNvSpPr txBox="1"/>
          <p:nvPr/>
        </p:nvSpPr>
        <p:spPr>
          <a:xfrm>
            <a:off x="14127063" y="5589471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Malaysia</a:t>
            </a:r>
          </a:p>
        </p:txBody>
      </p:sp>
      <p:sp>
        <p:nvSpPr>
          <p:cNvPr id="31" name="TextBox 12">
            <a:extLst>
              <a:ext uri="{FF2B5EF4-FFF2-40B4-BE49-F238E27FC236}">
                <a16:creationId xmlns:a16="http://schemas.microsoft.com/office/drawing/2014/main" id="{15FA1FAA-F4B3-4A6D-952C-56DCFC2DE468}"/>
              </a:ext>
            </a:extLst>
          </p:cNvPr>
          <p:cNvSpPr txBox="1"/>
          <p:nvPr/>
        </p:nvSpPr>
        <p:spPr>
          <a:xfrm>
            <a:off x="1412706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Vietnam</a:t>
            </a:r>
          </a:p>
        </p:txBody>
      </p:sp>
      <p:sp>
        <p:nvSpPr>
          <p:cNvPr id="32" name="TextBox 12">
            <a:extLst>
              <a:ext uri="{FF2B5EF4-FFF2-40B4-BE49-F238E27FC236}">
                <a16:creationId xmlns:a16="http://schemas.microsoft.com/office/drawing/2014/main" id="{3CB188E2-3641-49DC-804E-578A5E7C0AF8}"/>
              </a:ext>
            </a:extLst>
          </p:cNvPr>
          <p:cNvSpPr txBox="1"/>
          <p:nvPr/>
        </p:nvSpPr>
        <p:spPr>
          <a:xfrm>
            <a:off x="12182140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Timor-Leste</a:t>
            </a:r>
          </a:p>
        </p:txBody>
      </p:sp>
      <p:sp>
        <p:nvSpPr>
          <p:cNvPr id="33" name="TextBox 12">
            <a:extLst>
              <a:ext uri="{FF2B5EF4-FFF2-40B4-BE49-F238E27FC236}">
                <a16:creationId xmlns:a16="http://schemas.microsoft.com/office/drawing/2014/main" id="{5D5EF8D8-BA41-4866-AE84-972034B8D7CF}"/>
              </a:ext>
            </a:extLst>
          </p:cNvPr>
          <p:cNvSpPr txBox="1"/>
          <p:nvPr/>
        </p:nvSpPr>
        <p:spPr>
          <a:xfrm>
            <a:off x="1023721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Thailand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412BE409-B529-4825-B4FC-86DB9FE4BB15}"/>
              </a:ext>
            </a:extLst>
          </p:cNvPr>
          <p:cNvSpPr txBox="1"/>
          <p:nvPr/>
        </p:nvSpPr>
        <p:spPr>
          <a:xfrm>
            <a:off x="8298658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Singapore</a:t>
            </a:r>
          </a:p>
        </p:txBody>
      </p:sp>
      <p:sp>
        <p:nvSpPr>
          <p:cNvPr id="35" name="TextBox 12">
            <a:extLst>
              <a:ext uri="{FF2B5EF4-FFF2-40B4-BE49-F238E27FC236}">
                <a16:creationId xmlns:a16="http://schemas.microsoft.com/office/drawing/2014/main" id="{D0958D28-8B8D-4177-8F70-7609FA33EC54}"/>
              </a:ext>
            </a:extLst>
          </p:cNvPr>
          <p:cNvSpPr txBox="1"/>
          <p:nvPr/>
        </p:nvSpPr>
        <p:spPr>
          <a:xfrm>
            <a:off x="6340997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Philippines</a:t>
            </a:r>
          </a:p>
        </p:txBody>
      </p:sp>
      <p:sp>
        <p:nvSpPr>
          <p:cNvPr id="36" name="TextBox 12">
            <a:extLst>
              <a:ext uri="{FF2B5EF4-FFF2-40B4-BE49-F238E27FC236}">
                <a16:creationId xmlns:a16="http://schemas.microsoft.com/office/drawing/2014/main" id="{069169D1-0EF8-4BF4-956B-26E31232F937}"/>
              </a:ext>
            </a:extLst>
          </p:cNvPr>
          <p:cNvSpPr txBox="1"/>
          <p:nvPr/>
        </p:nvSpPr>
        <p:spPr>
          <a:xfrm>
            <a:off x="4397671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Myanmar</a:t>
            </a:r>
          </a:p>
        </p:txBody>
      </p:sp>
      <p:sp>
        <p:nvSpPr>
          <p:cNvPr id="37" name="TextBox 12">
            <a:extLst>
              <a:ext uri="{FF2B5EF4-FFF2-40B4-BE49-F238E27FC236}">
                <a16:creationId xmlns:a16="http://schemas.microsoft.com/office/drawing/2014/main" id="{5F7EFF54-7BEA-49CB-8811-B62ED63C166D}"/>
              </a:ext>
            </a:extLst>
          </p:cNvPr>
          <p:cNvSpPr txBox="1"/>
          <p:nvPr/>
        </p:nvSpPr>
        <p:spPr>
          <a:xfrm>
            <a:off x="2455923" y="7434346"/>
            <a:ext cx="1657582" cy="2712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b="1" spc="-8" dirty="0">
                <a:solidFill>
                  <a:srgbClr val="000000"/>
                </a:solidFill>
                <a:latin typeface="Canva Sans"/>
              </a:rPr>
              <a:t>Mongolia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20974" y="2460189"/>
            <a:ext cx="5272168" cy="9969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Structure</a:t>
            </a:r>
          </a:p>
        </p:txBody>
      </p: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3895BD40-97F2-41B5-9D31-BA1F8441BEEC}"/>
              </a:ext>
            </a:extLst>
          </p:cNvPr>
          <p:cNvGrpSpPr/>
          <p:nvPr/>
        </p:nvGrpSpPr>
        <p:grpSpPr>
          <a:xfrm>
            <a:off x="4425894" y="4463865"/>
            <a:ext cx="9399925" cy="3290068"/>
            <a:chOff x="4404274" y="4758162"/>
            <a:chExt cx="9399925" cy="3290068"/>
          </a:xfrm>
        </p:grpSpPr>
        <p:grpSp>
          <p:nvGrpSpPr>
            <p:cNvPr id="10" name="그룹 9">
              <a:extLst>
                <a:ext uri="{FF2B5EF4-FFF2-40B4-BE49-F238E27FC236}">
                  <a16:creationId xmlns:a16="http://schemas.microsoft.com/office/drawing/2014/main" id="{0AC13343-DDA0-43C6-9493-6D3994740034}"/>
                </a:ext>
              </a:extLst>
            </p:cNvPr>
            <p:cNvGrpSpPr/>
            <p:nvPr/>
          </p:nvGrpSpPr>
          <p:grpSpPr>
            <a:xfrm>
              <a:off x="4404274" y="4761852"/>
              <a:ext cx="3498469" cy="3286378"/>
              <a:chOff x="4118153" y="4737072"/>
              <a:chExt cx="3498469" cy="3286378"/>
            </a:xfrm>
          </p:grpSpPr>
          <p:pic>
            <p:nvPicPr>
              <p:cNvPr id="27" name="Picture 27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4118153" y="4737072"/>
                <a:ext cx="3286378" cy="3286378"/>
              </a:xfrm>
              <a:prstGeom prst="rect">
                <a:avLst/>
              </a:prstGeom>
            </p:spPr>
          </p:pic>
          <p:sp>
            <p:nvSpPr>
              <p:cNvPr id="28" name="TextBox 28"/>
              <p:cNvSpPr txBox="1"/>
              <p:nvPr/>
            </p:nvSpPr>
            <p:spPr>
              <a:xfrm>
                <a:off x="4918985" y="6235241"/>
                <a:ext cx="1658674" cy="3976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080"/>
                  </a:lnSpc>
                </a:pPr>
                <a:r>
                  <a:rPr lang="en-US" sz="2800" dirty="0">
                    <a:solidFill>
                      <a:srgbClr val="003478"/>
                    </a:solidFill>
                    <a:latin typeface="Cooper Hewitt Bold"/>
                  </a:rPr>
                  <a:t>B-CoP</a:t>
                </a:r>
              </a:p>
            </p:txBody>
          </p:sp>
          <p:sp>
            <p:nvSpPr>
              <p:cNvPr id="43" name="TextBox 43"/>
              <p:cNvSpPr txBox="1"/>
              <p:nvPr/>
            </p:nvSpPr>
            <p:spPr>
              <a:xfrm>
                <a:off x="5699668" y="6897367"/>
                <a:ext cx="1916954" cy="5018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Leadership </a:t>
                </a:r>
              </a:p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Team</a:t>
                </a:r>
              </a:p>
            </p:txBody>
          </p:sp>
          <p:sp>
            <p:nvSpPr>
              <p:cNvPr id="47" name="TextBox 47"/>
              <p:cNvSpPr txBox="1"/>
              <p:nvPr/>
            </p:nvSpPr>
            <p:spPr>
              <a:xfrm>
                <a:off x="4379753" y="6907369"/>
                <a:ext cx="1353926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Facilitator</a:t>
                </a:r>
                <a:endParaRPr lang="en-US" sz="1400" spc="-7" dirty="0">
                  <a:solidFill>
                    <a:srgbClr val="FFFFFF"/>
                  </a:solidFill>
                  <a:latin typeface="Canva Sans"/>
                </a:endParaRPr>
              </a:p>
            </p:txBody>
          </p:sp>
          <p:sp>
            <p:nvSpPr>
              <p:cNvPr id="48" name="TextBox 48"/>
              <p:cNvSpPr txBox="1"/>
              <p:nvPr/>
            </p:nvSpPr>
            <p:spPr>
              <a:xfrm>
                <a:off x="4880345" y="5292921"/>
                <a:ext cx="1750645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CoP Chair</a:t>
                </a:r>
              </a:p>
            </p:txBody>
          </p:sp>
        </p:grpSp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4BD62A6F-C498-44BE-A41B-92688452EED5}"/>
                </a:ext>
              </a:extLst>
            </p:cNvPr>
            <p:cNvGrpSpPr/>
            <p:nvPr/>
          </p:nvGrpSpPr>
          <p:grpSpPr>
            <a:xfrm>
              <a:off x="10329175" y="4758162"/>
              <a:ext cx="3475024" cy="3286378"/>
              <a:chOff x="10744386" y="4737072"/>
              <a:chExt cx="3475024" cy="3286378"/>
            </a:xfrm>
          </p:grpSpPr>
          <p:pic>
            <p:nvPicPr>
              <p:cNvPr id="29" name="Picture 29"/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0744386" y="4737072"/>
                <a:ext cx="3286378" cy="3286378"/>
              </a:xfrm>
              <a:prstGeom prst="rect">
                <a:avLst/>
              </a:prstGeom>
            </p:spPr>
          </p:pic>
          <p:sp>
            <p:nvSpPr>
              <p:cNvPr id="30" name="TextBox 30"/>
              <p:cNvSpPr txBox="1"/>
              <p:nvPr/>
            </p:nvSpPr>
            <p:spPr>
              <a:xfrm>
                <a:off x="11674577" y="6206237"/>
                <a:ext cx="1458939" cy="39760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3080"/>
                  </a:lnSpc>
                </a:pPr>
                <a:r>
                  <a:rPr lang="en-US" sz="2800" dirty="0">
                    <a:solidFill>
                      <a:srgbClr val="3A4CA8"/>
                    </a:solidFill>
                    <a:latin typeface="Cooper Hewitt Bold"/>
                  </a:rPr>
                  <a:t>T-CoP</a:t>
                </a:r>
              </a:p>
            </p:txBody>
          </p:sp>
          <p:sp>
            <p:nvSpPr>
              <p:cNvPr id="49" name="TextBox 49"/>
              <p:cNvSpPr txBox="1"/>
              <p:nvPr/>
            </p:nvSpPr>
            <p:spPr>
              <a:xfrm>
                <a:off x="12302456" y="6903936"/>
                <a:ext cx="1916954" cy="50186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Leadership </a:t>
                </a:r>
              </a:p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Team</a:t>
                </a:r>
              </a:p>
            </p:txBody>
          </p:sp>
          <p:sp>
            <p:nvSpPr>
              <p:cNvPr id="50" name="TextBox 50"/>
              <p:cNvSpPr txBox="1"/>
              <p:nvPr/>
            </p:nvSpPr>
            <p:spPr>
              <a:xfrm>
                <a:off x="10956477" y="6907369"/>
                <a:ext cx="1402891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Facilitator</a:t>
                </a:r>
              </a:p>
            </p:txBody>
          </p:sp>
          <p:sp>
            <p:nvSpPr>
              <p:cNvPr id="51" name="TextBox 51"/>
              <p:cNvSpPr txBox="1"/>
              <p:nvPr/>
            </p:nvSpPr>
            <p:spPr>
              <a:xfrm>
                <a:off x="11526879" y="5292921"/>
                <a:ext cx="1750645" cy="245388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ts val="1960"/>
                  </a:lnSpc>
                </a:pPr>
                <a:r>
                  <a:rPr lang="en-US" sz="1600" spc="-7" dirty="0">
                    <a:solidFill>
                      <a:srgbClr val="FFFFFF"/>
                    </a:solidFill>
                    <a:latin typeface="Canva Sans"/>
                  </a:rPr>
                  <a:t>CoP Chair</a:t>
                </a:r>
              </a:p>
            </p:txBody>
          </p:sp>
        </p:grp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41CADBEA-BCC8-4077-938B-3B96EF3B967E}"/>
              </a:ext>
            </a:extLst>
          </p:cNvPr>
          <p:cNvGrpSpPr/>
          <p:nvPr/>
        </p:nvGrpSpPr>
        <p:grpSpPr>
          <a:xfrm>
            <a:off x="6325700" y="3479220"/>
            <a:ext cx="5636601" cy="597480"/>
            <a:chOff x="3731178" y="3683244"/>
            <a:chExt cx="4866562" cy="515856"/>
          </a:xfrm>
        </p:grpSpPr>
        <p:sp>
          <p:nvSpPr>
            <p:cNvPr id="53" name="순서도: 대체 처리 52">
              <a:extLst>
                <a:ext uri="{FF2B5EF4-FFF2-40B4-BE49-F238E27FC236}">
                  <a16:creationId xmlns:a16="http://schemas.microsoft.com/office/drawing/2014/main" id="{EB232484-403C-4D80-B63D-C40639289F44}"/>
                </a:ext>
              </a:extLst>
            </p:cNvPr>
            <p:cNvSpPr/>
            <p:nvPr/>
          </p:nvSpPr>
          <p:spPr>
            <a:xfrm>
              <a:off x="3931709" y="3683244"/>
              <a:ext cx="4436642" cy="440383"/>
            </a:xfrm>
            <a:prstGeom prst="flowChartAlternateProcess">
              <a:avLst/>
            </a:prstGeom>
            <a:solidFill>
              <a:srgbClr val="3A4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TextBox 10">
              <a:extLst>
                <a:ext uri="{FF2B5EF4-FFF2-40B4-BE49-F238E27FC236}">
                  <a16:creationId xmlns:a16="http://schemas.microsoft.com/office/drawing/2014/main" id="{D36F157E-85BE-41A9-A366-A83A65C97DB5}"/>
                </a:ext>
              </a:extLst>
            </p:cNvPr>
            <p:cNvSpPr txBox="1"/>
            <p:nvPr/>
          </p:nvSpPr>
          <p:spPr>
            <a:xfrm>
              <a:off x="3731178" y="3709353"/>
              <a:ext cx="4866562" cy="4897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90"/>
                </a:lnSpc>
              </a:pPr>
              <a:r>
                <a:rPr lang="en-US" sz="2400" spc="47" dirty="0">
                  <a:solidFill>
                    <a:srgbClr val="FFFFFF"/>
                  </a:solidFill>
                  <a:latin typeface="Cooper Hewitt"/>
                </a:rPr>
                <a:t>Steering Committee</a:t>
              </a:r>
            </a:p>
          </p:txBody>
        </p:sp>
      </p:grpSp>
      <p:grpSp>
        <p:nvGrpSpPr>
          <p:cNvPr id="21" name="그룹 20">
            <a:extLst>
              <a:ext uri="{FF2B5EF4-FFF2-40B4-BE49-F238E27FC236}">
                <a16:creationId xmlns:a16="http://schemas.microsoft.com/office/drawing/2014/main" id="{9B5B65B2-4E35-4085-A8EB-840BA116E069}"/>
              </a:ext>
            </a:extLst>
          </p:cNvPr>
          <p:cNvGrpSpPr/>
          <p:nvPr/>
        </p:nvGrpSpPr>
        <p:grpSpPr>
          <a:xfrm>
            <a:off x="4087764" y="8496705"/>
            <a:ext cx="10112473" cy="634185"/>
            <a:chOff x="4207998" y="8496705"/>
            <a:chExt cx="10112473" cy="634185"/>
          </a:xfrm>
        </p:grpSpPr>
        <p:grpSp>
          <p:nvGrpSpPr>
            <p:cNvPr id="55" name="그룹 54">
              <a:extLst>
                <a:ext uri="{FF2B5EF4-FFF2-40B4-BE49-F238E27FC236}">
                  <a16:creationId xmlns:a16="http://schemas.microsoft.com/office/drawing/2014/main" id="{5F4B40F9-8A6E-4AA7-942A-B0D9B1C25EE8}"/>
                </a:ext>
              </a:extLst>
            </p:cNvPr>
            <p:cNvGrpSpPr/>
            <p:nvPr/>
          </p:nvGrpSpPr>
          <p:grpSpPr>
            <a:xfrm>
              <a:off x="4207998" y="8533004"/>
              <a:ext cx="3863653" cy="597886"/>
              <a:chOff x="4013199" y="3682894"/>
              <a:chExt cx="4436642" cy="516206"/>
            </a:xfrm>
          </p:grpSpPr>
          <p:sp>
            <p:nvSpPr>
              <p:cNvPr id="56" name="순서도: 대체 처리 55">
                <a:extLst>
                  <a:ext uri="{FF2B5EF4-FFF2-40B4-BE49-F238E27FC236}">
                    <a16:creationId xmlns:a16="http://schemas.microsoft.com/office/drawing/2014/main" id="{46397838-FD37-4170-8252-AFF86942D17F}"/>
                  </a:ext>
                </a:extLst>
              </p:cNvPr>
              <p:cNvSpPr/>
              <p:nvPr/>
            </p:nvSpPr>
            <p:spPr>
              <a:xfrm>
                <a:off x="4013199" y="3682894"/>
                <a:ext cx="4436642" cy="440383"/>
              </a:xfrm>
              <a:prstGeom prst="flowChartAlternateProcess">
                <a:avLst/>
              </a:prstGeom>
              <a:solidFill>
                <a:srgbClr val="3A4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 dirty="0"/>
              </a:p>
            </p:txBody>
          </p:sp>
          <p:sp>
            <p:nvSpPr>
              <p:cNvPr id="57" name="TextBox 10">
                <a:extLst>
                  <a:ext uri="{FF2B5EF4-FFF2-40B4-BE49-F238E27FC236}">
                    <a16:creationId xmlns:a16="http://schemas.microsoft.com/office/drawing/2014/main" id="{DAF0E3FD-A905-4528-BD71-9AC1264A972A}"/>
                  </a:ext>
                </a:extLst>
              </p:cNvPr>
              <p:cNvSpPr txBox="1"/>
              <p:nvPr/>
            </p:nvSpPr>
            <p:spPr>
              <a:xfrm>
                <a:off x="4013199" y="3709353"/>
                <a:ext cx="4436642" cy="4897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0"/>
                  </a:lnSpc>
                </a:pPr>
                <a:r>
                  <a:rPr lang="en-US" sz="2400" spc="47" dirty="0">
                    <a:solidFill>
                      <a:srgbClr val="FFFFFF"/>
                    </a:solidFill>
                    <a:latin typeface="Cooper Hewitt"/>
                  </a:rPr>
                  <a:t>PEMNA Secretariat</a:t>
                </a:r>
              </a:p>
            </p:txBody>
          </p: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6B751136-D8D0-491E-99C8-FA69B98E70BA}"/>
                </a:ext>
              </a:extLst>
            </p:cNvPr>
            <p:cNvGrpSpPr/>
            <p:nvPr/>
          </p:nvGrpSpPr>
          <p:grpSpPr>
            <a:xfrm>
              <a:off x="10456818" y="8496705"/>
              <a:ext cx="3863653" cy="581628"/>
              <a:chOff x="3978140" y="3696931"/>
              <a:chExt cx="4436642" cy="502169"/>
            </a:xfrm>
          </p:grpSpPr>
          <p:sp>
            <p:nvSpPr>
              <p:cNvPr id="59" name="순서도: 대체 처리 58">
                <a:extLst>
                  <a:ext uri="{FF2B5EF4-FFF2-40B4-BE49-F238E27FC236}">
                    <a16:creationId xmlns:a16="http://schemas.microsoft.com/office/drawing/2014/main" id="{348DB19B-C411-4668-BBE8-85867B7F4248}"/>
                  </a:ext>
                </a:extLst>
              </p:cNvPr>
              <p:cNvSpPr/>
              <p:nvPr/>
            </p:nvSpPr>
            <p:spPr>
              <a:xfrm>
                <a:off x="3978140" y="3696931"/>
                <a:ext cx="4436642" cy="440383"/>
              </a:xfrm>
              <a:prstGeom prst="flowChartAlternateProcess">
                <a:avLst/>
              </a:prstGeom>
              <a:solidFill>
                <a:srgbClr val="3A4CA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800"/>
              </a:p>
            </p:txBody>
          </p:sp>
          <p:sp>
            <p:nvSpPr>
              <p:cNvPr id="60" name="TextBox 10">
                <a:extLst>
                  <a:ext uri="{FF2B5EF4-FFF2-40B4-BE49-F238E27FC236}">
                    <a16:creationId xmlns:a16="http://schemas.microsoft.com/office/drawing/2014/main" id="{8A1B6708-49C4-4F68-B6D6-488EDA6317B4}"/>
                  </a:ext>
                </a:extLst>
              </p:cNvPr>
              <p:cNvSpPr txBox="1"/>
              <p:nvPr/>
            </p:nvSpPr>
            <p:spPr>
              <a:xfrm>
                <a:off x="3978140" y="3709353"/>
                <a:ext cx="4436642" cy="489747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090"/>
                  </a:lnSpc>
                </a:pPr>
                <a:r>
                  <a:rPr lang="en-US" sz="2400" spc="47" dirty="0">
                    <a:solidFill>
                      <a:srgbClr val="FFFFFF"/>
                    </a:solidFill>
                    <a:latin typeface="Cooper Hewitt"/>
                  </a:rPr>
                  <a:t>Task Team Leader</a:t>
                </a:r>
              </a:p>
            </p:txBody>
          </p:sp>
        </p:grpSp>
      </p:grpSp>
      <p:sp>
        <p:nvSpPr>
          <p:cNvPr id="9" name="순서도: 수행의 시작/종료 8">
            <a:extLst>
              <a:ext uri="{FF2B5EF4-FFF2-40B4-BE49-F238E27FC236}">
                <a16:creationId xmlns:a16="http://schemas.microsoft.com/office/drawing/2014/main" id="{2958FF45-F70D-4B3C-B734-31F804CC170D}"/>
              </a:ext>
            </a:extLst>
          </p:cNvPr>
          <p:cNvSpPr/>
          <p:nvPr/>
        </p:nvSpPr>
        <p:spPr>
          <a:xfrm>
            <a:off x="4171950" y="4229100"/>
            <a:ext cx="9690156" cy="3726842"/>
          </a:xfrm>
          <a:prstGeom prst="flowChartTerminator">
            <a:avLst/>
          </a:prstGeom>
          <a:noFill/>
          <a:ln w="12700"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4" name="연결선: 꺾임 13">
            <a:extLst>
              <a:ext uri="{FF2B5EF4-FFF2-40B4-BE49-F238E27FC236}">
                <a16:creationId xmlns:a16="http://schemas.microsoft.com/office/drawing/2014/main" id="{A1BE4C49-0C2A-44B9-B0D8-3E74960D746E}"/>
              </a:ext>
            </a:extLst>
          </p:cNvPr>
          <p:cNvCxnSpPr>
            <a:cxnSpLocks/>
            <a:stCxn id="56" idx="0"/>
            <a:endCxn id="9" idx="2"/>
          </p:cNvCxnSpPr>
          <p:nvPr/>
        </p:nvCxnSpPr>
        <p:spPr>
          <a:xfrm rot="5400000" flipH="1" flipV="1">
            <a:off x="7229778" y="6745755"/>
            <a:ext cx="577062" cy="2997437"/>
          </a:xfrm>
          <a:prstGeom prst="bentConnector3">
            <a:avLst>
              <a:gd name="adj1" fmla="val 50000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연결선: 꺾임 45">
            <a:extLst>
              <a:ext uri="{FF2B5EF4-FFF2-40B4-BE49-F238E27FC236}">
                <a16:creationId xmlns:a16="http://schemas.microsoft.com/office/drawing/2014/main" id="{9AAC1646-D5AB-40BC-BE3A-EC4E6948B825}"/>
              </a:ext>
            </a:extLst>
          </p:cNvPr>
          <p:cNvCxnSpPr>
            <a:cxnSpLocks/>
            <a:stCxn id="60" idx="0"/>
            <a:endCxn id="9" idx="2"/>
          </p:cNvCxnSpPr>
          <p:nvPr/>
        </p:nvCxnSpPr>
        <p:spPr>
          <a:xfrm rot="16200000" flipV="1">
            <a:off x="10365145" y="6607826"/>
            <a:ext cx="555151" cy="3251383"/>
          </a:xfrm>
          <a:prstGeom prst="bentConnector3">
            <a:avLst>
              <a:gd name="adj1" fmla="val 48627"/>
            </a:avLst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4D5D288A-EEDB-4A1F-BEBC-D861269226B1}"/>
              </a:ext>
            </a:extLst>
          </p:cNvPr>
          <p:cNvCxnSpPr>
            <a:cxnSpLocks/>
          </p:cNvCxnSpPr>
          <p:nvPr/>
        </p:nvCxnSpPr>
        <p:spPr>
          <a:xfrm>
            <a:off x="9017028" y="3989285"/>
            <a:ext cx="0" cy="251030"/>
          </a:xfrm>
          <a:prstGeom prst="straightConnector1">
            <a:avLst/>
          </a:prstGeom>
          <a:ln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76295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2932721" y="3477136"/>
            <a:ext cx="10893882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44" name="TextBox 44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The Public Expenditure Management Network in Asia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1820974" y="2460189"/>
            <a:ext cx="11109836" cy="850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PEMNA  Development Partners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79745" y="6596976"/>
            <a:ext cx="3701588" cy="772707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F5284B6-E0A2-41AC-BEF1-3A156A1476A3}"/>
              </a:ext>
            </a:extLst>
          </p:cNvPr>
          <p:cNvSpPr/>
          <p:nvPr/>
        </p:nvSpPr>
        <p:spPr>
          <a:xfrm>
            <a:off x="5334000" y="4544739"/>
            <a:ext cx="8048294" cy="1152647"/>
          </a:xfrm>
          <a:prstGeom prst="rect">
            <a:avLst/>
          </a:prstGeom>
          <a:solidFill>
            <a:srgbClr val="79B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3" name="Picture 2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92887" y="6686809"/>
            <a:ext cx="3418967" cy="51925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5"/>
          <a:srcRect l="17039" t="33434" r="17371" b="37352"/>
          <a:stretch>
            <a:fillRect/>
          </a:stretch>
        </p:blipFill>
        <p:spPr>
          <a:xfrm>
            <a:off x="11722182" y="6559924"/>
            <a:ext cx="3633097" cy="846812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5579678" y="4744744"/>
            <a:ext cx="3273321" cy="772621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7"/>
          <a:srcRect t="10095" b="12114"/>
          <a:stretch>
            <a:fillRect/>
          </a:stretch>
        </p:blipFill>
        <p:spPr>
          <a:xfrm>
            <a:off x="9526405" y="4709368"/>
            <a:ext cx="3855889" cy="813610"/>
          </a:xfrm>
          <a:prstGeom prst="rect">
            <a:avLst/>
          </a:prstGeom>
        </p:spPr>
      </p:pic>
      <p:sp>
        <p:nvSpPr>
          <p:cNvPr id="61" name="TextBox 11">
            <a:extLst>
              <a:ext uri="{FF2B5EF4-FFF2-40B4-BE49-F238E27FC236}">
                <a16:creationId xmlns:a16="http://schemas.microsoft.com/office/drawing/2014/main" id="{343FFB43-8D6E-49D7-8F11-891F8A0BC067}"/>
              </a:ext>
            </a:extLst>
          </p:cNvPr>
          <p:cNvSpPr txBox="1"/>
          <p:nvPr/>
        </p:nvSpPr>
        <p:spPr>
          <a:xfrm>
            <a:off x="5357408" y="4147130"/>
            <a:ext cx="6429835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b="1" dirty="0">
                <a:solidFill>
                  <a:srgbClr val="3A4CA8"/>
                </a:solidFill>
                <a:latin typeface="Cooper Hewitt"/>
              </a:rPr>
              <a:t>PEMNA MDTF Donors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pic>
        <p:nvPicPr>
          <p:cNvPr id="8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258050" y="5143500"/>
            <a:ext cx="10020300" cy="4106589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1700" dirty="0">
                <a:solidFill>
                  <a:srgbClr val="3A4CA8"/>
                </a:solidFill>
                <a:latin typeface="Cooper Hewitt Bold"/>
              </a:rPr>
              <a:t>Korean Government Affiliated Research Institute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820974" y="2460189"/>
            <a:ext cx="9788612" cy="996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 dirty="0">
                <a:solidFill>
                  <a:srgbClr val="000000"/>
                </a:solidFill>
                <a:latin typeface="Cooper Hewitt Heavy"/>
              </a:rPr>
              <a:t>Korea Institute of Public Finance</a:t>
            </a:r>
          </a:p>
        </p:txBody>
      </p:sp>
      <p:sp>
        <p:nvSpPr>
          <p:cNvPr id="11" name="TextBox 11">
            <a:extLst>
              <a:ext uri="{FF2B5EF4-FFF2-40B4-BE49-F238E27FC236}">
                <a16:creationId xmlns:a16="http://schemas.microsoft.com/office/drawing/2014/main" id="{B74F8847-8EEC-4D0A-9E1C-64ECC171C86E}"/>
              </a:ext>
            </a:extLst>
          </p:cNvPr>
          <p:cNvSpPr txBox="1"/>
          <p:nvPr/>
        </p:nvSpPr>
        <p:spPr>
          <a:xfrm>
            <a:off x="1971936" y="3695700"/>
            <a:ext cx="7324464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079"/>
              </a:lnSpc>
            </a:pPr>
            <a:r>
              <a:rPr lang="en-US" sz="2800" dirty="0">
                <a:solidFill>
                  <a:srgbClr val="3A4CA8"/>
                </a:solidFill>
                <a:latin typeface="Cooper Hewitt"/>
              </a:rPr>
              <a:t>Knowledge &amp; Ideas for a Prosperous Future</a:t>
            </a:r>
          </a:p>
        </p:txBody>
      </p:sp>
      <p:sp>
        <p:nvSpPr>
          <p:cNvPr id="12" name="TextBox 12">
            <a:extLst>
              <a:ext uri="{FF2B5EF4-FFF2-40B4-BE49-F238E27FC236}">
                <a16:creationId xmlns:a16="http://schemas.microsoft.com/office/drawing/2014/main" id="{E2870FE0-87DE-4D8D-9535-EDD5FD1A135E}"/>
              </a:ext>
            </a:extLst>
          </p:cNvPr>
          <p:cNvSpPr txBox="1"/>
          <p:nvPr/>
        </p:nvSpPr>
        <p:spPr>
          <a:xfrm>
            <a:off x="1971935" y="4175273"/>
            <a:ext cx="6947429" cy="14007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pc="-8" dirty="0">
                <a:solidFill>
                  <a:srgbClr val="000000"/>
                </a:solidFill>
                <a:latin typeface="Canva Sans"/>
              </a:rPr>
              <a:t>Founded in July </a:t>
            </a:r>
            <a:r>
              <a:rPr lang="en-US" b="1" spc="-8" dirty="0">
                <a:solidFill>
                  <a:srgbClr val="000000"/>
                </a:solidFill>
                <a:latin typeface="Canva Sans"/>
              </a:rPr>
              <a:t>1992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 as the only national research institute in the areas of tax and public finance, </a:t>
            </a:r>
            <a:r>
              <a:rPr lang="en-US" altLang="ko-KR" spc="-8" dirty="0">
                <a:solidFill>
                  <a:srgbClr val="000000"/>
                </a:solidFill>
                <a:latin typeface="Canva Sans"/>
              </a:rPr>
              <a:t>KIPF has raised 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nation’s status to a higher level through numerous research and studies. KIPF has also worked closely with </a:t>
            </a:r>
            <a:r>
              <a:rPr lang="en-US" b="1" spc="-8" dirty="0">
                <a:solidFill>
                  <a:srgbClr val="000000"/>
                </a:solidFill>
                <a:latin typeface="Canva Sans"/>
              </a:rPr>
              <a:t>international organizations 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(</a:t>
            </a:r>
            <a:r>
              <a:rPr lang="en-US" altLang="ko-KR" spc="-8" dirty="0">
                <a:solidFill>
                  <a:srgbClr val="000000"/>
                </a:solidFill>
                <a:latin typeface="Canva Sans"/>
              </a:rPr>
              <a:t>OECD, IMF, World Bank, IDB, ADB, AMRO, and IPSASB)</a:t>
            </a:r>
            <a:r>
              <a:rPr lang="en-US" spc="-8" dirty="0">
                <a:solidFill>
                  <a:srgbClr val="000000"/>
                </a:solidFill>
                <a:latin typeface="Canva Sans"/>
              </a:rPr>
              <a:t>. </a:t>
            </a:r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8835C436-CD10-492C-84F9-6E3C5BCA3285}"/>
              </a:ext>
            </a:extLst>
          </p:cNvPr>
          <p:cNvSpPr/>
          <p:nvPr/>
        </p:nvSpPr>
        <p:spPr>
          <a:xfrm>
            <a:off x="1028700" y="5840803"/>
            <a:ext cx="10020300" cy="2363101"/>
          </a:xfrm>
          <a:custGeom>
            <a:avLst/>
            <a:gdLst/>
            <a:ahLst/>
            <a:cxnLst/>
            <a:rect l="l" t="t" r="r" b="b"/>
            <a:pathLst>
              <a:path w="3810454" h="1202434">
                <a:moveTo>
                  <a:pt x="0" y="0"/>
                </a:moveTo>
                <a:lnTo>
                  <a:pt x="3810454" y="0"/>
                </a:lnTo>
                <a:lnTo>
                  <a:pt x="3810454" y="1202434"/>
                </a:lnTo>
                <a:lnTo>
                  <a:pt x="0" y="1202434"/>
                </a:lnTo>
                <a:close/>
              </a:path>
            </a:pathLst>
          </a:custGeom>
          <a:solidFill>
            <a:schemeClr val="bg1">
              <a:lumMod val="50000"/>
            </a:schemeClr>
          </a:solidFill>
        </p:spPr>
      </p:sp>
      <p:sp>
        <p:nvSpPr>
          <p:cNvPr id="15" name="TextBox 10">
            <a:extLst>
              <a:ext uri="{FF2B5EF4-FFF2-40B4-BE49-F238E27FC236}">
                <a16:creationId xmlns:a16="http://schemas.microsoft.com/office/drawing/2014/main" id="{B50AFB07-9275-40A6-BC86-6E8AB1613B4C}"/>
              </a:ext>
            </a:extLst>
          </p:cNvPr>
          <p:cNvSpPr txBox="1"/>
          <p:nvPr/>
        </p:nvSpPr>
        <p:spPr>
          <a:xfrm>
            <a:off x="2309918" y="3827394"/>
            <a:ext cx="2904375" cy="3375421"/>
          </a:xfrm>
          <a:prstGeom prst="rect">
            <a:avLst/>
          </a:prstGeom>
        </p:spPr>
        <p:txBody>
          <a:bodyPr lIns="50800" tIns="50800" rIns="50800" bIns="50800" rtlCol="0" anchor="ctr"/>
          <a:lstStyle/>
          <a:p>
            <a:pPr algn="ctr">
              <a:lnSpc>
                <a:spcPts val="2705"/>
              </a:lnSpc>
            </a:pPr>
            <a:endParaRPr/>
          </a:p>
        </p:txBody>
      </p:sp>
      <p:sp>
        <p:nvSpPr>
          <p:cNvPr id="20" name="TextBox 12">
            <a:extLst>
              <a:ext uri="{FF2B5EF4-FFF2-40B4-BE49-F238E27FC236}">
                <a16:creationId xmlns:a16="http://schemas.microsoft.com/office/drawing/2014/main" id="{57A6B8A4-D7E9-4B1E-A59D-BEF795DEDDB4}"/>
              </a:ext>
            </a:extLst>
          </p:cNvPr>
          <p:cNvSpPr txBox="1"/>
          <p:nvPr/>
        </p:nvSpPr>
        <p:spPr>
          <a:xfrm>
            <a:off x="7175415" y="7377771"/>
            <a:ext cx="1511078" cy="5467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-8" dirty="0">
                <a:solidFill>
                  <a:schemeClr val="bg1"/>
                </a:solidFill>
                <a:latin typeface="Canva Sans"/>
              </a:rPr>
              <a:t>State-Owned </a:t>
            </a:r>
          </a:p>
          <a:p>
            <a:pPr algn="ctr">
              <a:lnSpc>
                <a:spcPts val="2240"/>
              </a:lnSpc>
            </a:pPr>
            <a:r>
              <a:rPr lang="en-US" sz="1600" spc="-8" dirty="0">
                <a:solidFill>
                  <a:schemeClr val="bg1"/>
                </a:solidFill>
                <a:latin typeface="Canva Sans"/>
              </a:rPr>
              <a:t>Enterprises</a:t>
            </a:r>
          </a:p>
        </p:txBody>
      </p:sp>
      <p:pic>
        <p:nvPicPr>
          <p:cNvPr id="23" name="Picture 9">
            <a:extLst>
              <a:ext uri="{FF2B5EF4-FFF2-40B4-BE49-F238E27FC236}">
                <a16:creationId xmlns:a16="http://schemas.microsoft.com/office/drawing/2014/main" id="{107A1756-83B4-4617-84B5-455575EC05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406233" y="6312158"/>
            <a:ext cx="1106492" cy="1066256"/>
          </a:xfrm>
          <a:prstGeom prst="rect">
            <a:avLst/>
          </a:prstGeom>
        </p:spPr>
      </p:pic>
      <p:grpSp>
        <p:nvGrpSpPr>
          <p:cNvPr id="16" name="그룹 15">
            <a:extLst>
              <a:ext uri="{FF2B5EF4-FFF2-40B4-BE49-F238E27FC236}">
                <a16:creationId xmlns:a16="http://schemas.microsoft.com/office/drawing/2014/main" id="{345C5982-816F-4C62-909E-D38F4476738B}"/>
              </a:ext>
            </a:extLst>
          </p:cNvPr>
          <p:cNvGrpSpPr/>
          <p:nvPr/>
        </p:nvGrpSpPr>
        <p:grpSpPr>
          <a:xfrm>
            <a:off x="5123581" y="6146016"/>
            <a:ext cx="1432280" cy="1776478"/>
            <a:chOff x="4884620" y="6133151"/>
            <a:chExt cx="1432280" cy="1776478"/>
          </a:xfrm>
        </p:grpSpPr>
        <p:sp>
          <p:nvSpPr>
            <p:cNvPr id="19" name="TextBox 12">
              <a:extLst>
                <a:ext uri="{FF2B5EF4-FFF2-40B4-BE49-F238E27FC236}">
                  <a16:creationId xmlns:a16="http://schemas.microsoft.com/office/drawing/2014/main" id="{1BE973AB-1C0C-44E7-9AE1-82BE64024A57}"/>
                </a:ext>
              </a:extLst>
            </p:cNvPr>
            <p:cNvSpPr txBox="1"/>
            <p:nvPr/>
          </p:nvSpPr>
          <p:spPr>
            <a:xfrm>
              <a:off x="4884620" y="7362876"/>
              <a:ext cx="1432280" cy="546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spc="-8" dirty="0">
                  <a:solidFill>
                    <a:schemeClr val="bg1"/>
                  </a:solidFill>
                  <a:latin typeface="Canva Sans"/>
                </a:rPr>
                <a:t>Government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spc="-8" dirty="0">
                  <a:solidFill>
                    <a:schemeClr val="bg1"/>
                  </a:solidFill>
                  <a:latin typeface="Canva Sans"/>
                </a:rPr>
                <a:t>Accounting</a:t>
              </a:r>
            </a:p>
          </p:txBody>
        </p:sp>
        <p:pic>
          <p:nvPicPr>
            <p:cNvPr id="24" name="Picture 10">
              <a:extLst>
                <a:ext uri="{FF2B5EF4-FFF2-40B4-BE49-F238E27FC236}">
                  <a16:creationId xmlns:a16="http://schemas.microsoft.com/office/drawing/2014/main" id="{5448D409-7B4F-4184-91B9-CF2353544A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5047514" y="6133151"/>
              <a:ext cx="1106493" cy="1092410"/>
            </a:xfrm>
            <a:prstGeom prst="rect">
              <a:avLst/>
            </a:prstGeom>
          </p:spPr>
        </p:pic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6BEF21AB-BBB5-4CBB-99E6-AC50E8302730}"/>
              </a:ext>
            </a:extLst>
          </p:cNvPr>
          <p:cNvGrpSpPr/>
          <p:nvPr/>
        </p:nvGrpSpPr>
        <p:grpSpPr>
          <a:xfrm>
            <a:off x="9306048" y="6143986"/>
            <a:ext cx="1493299" cy="1780538"/>
            <a:chOff x="9496207" y="6129091"/>
            <a:chExt cx="1493299" cy="1780538"/>
          </a:xfrm>
        </p:grpSpPr>
        <p:sp>
          <p:nvSpPr>
            <p:cNvPr id="18" name="TextBox 12">
              <a:extLst>
                <a:ext uri="{FF2B5EF4-FFF2-40B4-BE49-F238E27FC236}">
                  <a16:creationId xmlns:a16="http://schemas.microsoft.com/office/drawing/2014/main" id="{40A0B53B-9E2C-4006-8243-2A9F04BACCDC}"/>
                </a:ext>
              </a:extLst>
            </p:cNvPr>
            <p:cNvSpPr txBox="1"/>
            <p:nvPr/>
          </p:nvSpPr>
          <p:spPr>
            <a:xfrm>
              <a:off x="9496207" y="7362876"/>
              <a:ext cx="1493299" cy="54675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spc="-8" dirty="0">
                  <a:solidFill>
                    <a:schemeClr val="bg1"/>
                  </a:solidFill>
                  <a:latin typeface="Canva Sans"/>
                </a:rPr>
                <a:t>Performance </a:t>
              </a:r>
            </a:p>
            <a:p>
              <a:pPr algn="ctr">
                <a:lnSpc>
                  <a:spcPts val="2240"/>
                </a:lnSpc>
              </a:pPr>
              <a:r>
                <a:rPr lang="en-US" sz="1600" spc="-8" dirty="0">
                  <a:solidFill>
                    <a:schemeClr val="bg1"/>
                  </a:solidFill>
                  <a:latin typeface="Canva Sans"/>
                </a:rPr>
                <a:t>Evaluation</a:t>
              </a:r>
            </a:p>
          </p:txBody>
        </p:sp>
        <p:pic>
          <p:nvPicPr>
            <p:cNvPr id="25" name="Picture 11">
              <a:extLst>
                <a:ext uri="{FF2B5EF4-FFF2-40B4-BE49-F238E27FC236}">
                  <a16:creationId xmlns:a16="http://schemas.microsoft.com/office/drawing/2014/main" id="{11DA0FC1-B0B3-4D92-B53C-CD7886F71F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>
              <a:off x="9689610" y="6129091"/>
              <a:ext cx="1106492" cy="1078327"/>
            </a:xfrm>
            <a:prstGeom prst="rect">
              <a:avLst/>
            </a:prstGeom>
          </p:spPr>
        </p:pic>
      </p:grpSp>
      <p:sp>
        <p:nvSpPr>
          <p:cNvPr id="17" name="TextBox 12">
            <a:extLst>
              <a:ext uri="{FF2B5EF4-FFF2-40B4-BE49-F238E27FC236}">
                <a16:creationId xmlns:a16="http://schemas.microsoft.com/office/drawing/2014/main" id="{84CAD240-F202-485E-AA5A-303C6BBB9BB9}"/>
              </a:ext>
            </a:extLst>
          </p:cNvPr>
          <p:cNvSpPr txBox="1"/>
          <p:nvPr/>
        </p:nvSpPr>
        <p:spPr>
          <a:xfrm>
            <a:off x="3298827" y="7532366"/>
            <a:ext cx="1205200" cy="26462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 spc="-8" dirty="0">
                <a:solidFill>
                  <a:schemeClr val="bg1"/>
                </a:solidFill>
                <a:latin typeface="Canva Sans"/>
              </a:rPr>
              <a:t>Fiscal Policy</a:t>
            </a:r>
          </a:p>
        </p:txBody>
      </p:sp>
      <p:cxnSp>
        <p:nvCxnSpPr>
          <p:cNvPr id="29" name="직선 연결선 28">
            <a:extLst>
              <a:ext uri="{FF2B5EF4-FFF2-40B4-BE49-F238E27FC236}">
                <a16:creationId xmlns:a16="http://schemas.microsoft.com/office/drawing/2014/main" id="{AC9A5EF1-D12E-48C6-AD5C-A8F86659FAE1}"/>
              </a:ext>
            </a:extLst>
          </p:cNvPr>
          <p:cNvCxnSpPr/>
          <p:nvPr/>
        </p:nvCxnSpPr>
        <p:spPr>
          <a:xfrm>
            <a:off x="48768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B344691A-BA16-48DD-95B5-E327E3C04AB3}"/>
              </a:ext>
            </a:extLst>
          </p:cNvPr>
          <p:cNvCxnSpPr/>
          <p:nvPr/>
        </p:nvCxnSpPr>
        <p:spPr>
          <a:xfrm>
            <a:off x="69342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직선 연결선 30">
            <a:extLst>
              <a:ext uri="{FF2B5EF4-FFF2-40B4-BE49-F238E27FC236}">
                <a16:creationId xmlns:a16="http://schemas.microsoft.com/office/drawing/2014/main" id="{A0C09821-5F9E-497E-90AD-6FF8F597FA69}"/>
              </a:ext>
            </a:extLst>
          </p:cNvPr>
          <p:cNvCxnSpPr/>
          <p:nvPr/>
        </p:nvCxnSpPr>
        <p:spPr>
          <a:xfrm>
            <a:off x="9067800" y="6242372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5">
            <a:extLst>
              <a:ext uri="{FF2B5EF4-FFF2-40B4-BE49-F238E27FC236}">
                <a16:creationId xmlns:a16="http://schemas.microsoft.com/office/drawing/2014/main" id="{BEA81207-96C3-4F4B-91AA-1E8849D43A9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306048" y="3698977"/>
            <a:ext cx="1554988" cy="1207059"/>
          </a:xfrm>
          <a:prstGeom prst="rect">
            <a:avLst/>
          </a:prstGeom>
        </p:spPr>
      </p:pic>
      <p:sp>
        <p:nvSpPr>
          <p:cNvPr id="28" name="TextBox 11">
            <a:extLst>
              <a:ext uri="{FF2B5EF4-FFF2-40B4-BE49-F238E27FC236}">
                <a16:creationId xmlns:a16="http://schemas.microsoft.com/office/drawing/2014/main" id="{F3691707-953D-44D8-B7D1-688F5630B9AA}"/>
              </a:ext>
            </a:extLst>
          </p:cNvPr>
          <p:cNvSpPr txBox="1"/>
          <p:nvPr/>
        </p:nvSpPr>
        <p:spPr>
          <a:xfrm>
            <a:off x="9116615" y="5006532"/>
            <a:ext cx="1932385" cy="3976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079"/>
              </a:lnSpc>
            </a:pPr>
            <a:r>
              <a:rPr lang="en-US" sz="2800" b="1" dirty="0">
                <a:solidFill>
                  <a:srgbClr val="3A4CA8"/>
                </a:solidFill>
                <a:latin typeface="Canva Sans" panose="020B0600000101010101" charset="0"/>
              </a:rPr>
              <a:t>362</a:t>
            </a:r>
            <a:r>
              <a:rPr lang="en-US" sz="2800" dirty="0">
                <a:solidFill>
                  <a:srgbClr val="3A4CA8"/>
                </a:solidFill>
                <a:latin typeface="Cooper Hewitt"/>
              </a:rPr>
              <a:t> </a:t>
            </a:r>
            <a:r>
              <a:rPr lang="en-US" dirty="0">
                <a:solidFill>
                  <a:srgbClr val="3A4CA8"/>
                </a:solidFill>
                <a:latin typeface="Canva Sans" panose="020B0600000101010101" charset="0"/>
              </a:rPr>
              <a:t>employees</a:t>
            </a:r>
            <a:endParaRPr lang="en-US" sz="2800" dirty="0">
              <a:solidFill>
                <a:srgbClr val="3A4CA8"/>
              </a:solidFill>
              <a:latin typeface="Canva Sans" panose="020B0600000101010101" charset="0"/>
            </a:endParaRPr>
          </a:p>
        </p:txBody>
      </p: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07AC177B-AE7C-4CEA-8CB2-96C2CB59E233}"/>
              </a:ext>
            </a:extLst>
          </p:cNvPr>
          <p:cNvGrpSpPr/>
          <p:nvPr/>
        </p:nvGrpSpPr>
        <p:grpSpPr>
          <a:xfrm>
            <a:off x="1502544" y="6271521"/>
            <a:ext cx="1176729" cy="1525469"/>
            <a:chOff x="2942595" y="6173016"/>
            <a:chExt cx="1176729" cy="1525469"/>
          </a:xfrm>
        </p:grpSpPr>
        <p:sp>
          <p:nvSpPr>
            <p:cNvPr id="33" name="TextBox 12">
              <a:extLst>
                <a:ext uri="{FF2B5EF4-FFF2-40B4-BE49-F238E27FC236}">
                  <a16:creationId xmlns:a16="http://schemas.microsoft.com/office/drawing/2014/main" id="{BC379932-F41A-479C-9D5D-638563053E9B}"/>
                </a:ext>
              </a:extLst>
            </p:cNvPr>
            <p:cNvSpPr txBox="1"/>
            <p:nvPr/>
          </p:nvSpPr>
          <p:spPr>
            <a:xfrm>
              <a:off x="2942595" y="7433861"/>
              <a:ext cx="1133633" cy="26462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2240"/>
                </a:lnSpc>
              </a:pPr>
              <a:r>
                <a:rPr lang="en-US" sz="1600" spc="-8" dirty="0">
                  <a:solidFill>
                    <a:schemeClr val="bg1"/>
                  </a:solidFill>
                  <a:latin typeface="Canva Sans"/>
                </a:rPr>
                <a:t>Tax Policy</a:t>
              </a:r>
            </a:p>
          </p:txBody>
        </p:sp>
        <p:pic>
          <p:nvPicPr>
            <p:cNvPr id="34" name="Picture 12">
              <a:extLst>
                <a:ext uri="{FF2B5EF4-FFF2-40B4-BE49-F238E27FC236}">
                  <a16:creationId xmlns:a16="http://schemas.microsoft.com/office/drawing/2014/main" id="{825CEE8F-6A7C-4C6D-A651-B6C556F1EE8B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rcRect/>
            <a:stretch>
              <a:fillRect/>
            </a:stretch>
          </p:blipFill>
          <p:spPr>
            <a:xfrm>
              <a:off x="2985691" y="6173016"/>
              <a:ext cx="1133633" cy="1092410"/>
            </a:xfrm>
            <a:prstGeom prst="rect">
              <a:avLst/>
            </a:prstGeom>
          </p:spPr>
        </p:pic>
      </p:grp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D9B8F7F6-8594-4D9F-BD25-02E331523997}"/>
              </a:ext>
            </a:extLst>
          </p:cNvPr>
          <p:cNvCxnSpPr/>
          <p:nvPr/>
        </p:nvCxnSpPr>
        <p:spPr>
          <a:xfrm>
            <a:off x="2895600" y="6271521"/>
            <a:ext cx="0" cy="1163706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6" name="Picture 13">
            <a:extLst>
              <a:ext uri="{FF2B5EF4-FFF2-40B4-BE49-F238E27FC236}">
                <a16:creationId xmlns:a16="http://schemas.microsoft.com/office/drawing/2014/main" id="{94CDC927-9BDD-4BA1-BB88-C0FF48549C8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7436077" y="6250572"/>
            <a:ext cx="1041495" cy="100172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5767239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Secretariat</a:t>
            </a:r>
          </a:p>
        </p:txBody>
      </p:sp>
      <p:grpSp>
        <p:nvGrpSpPr>
          <p:cNvPr id="71" name="그룹 70">
            <a:extLst>
              <a:ext uri="{FF2B5EF4-FFF2-40B4-BE49-F238E27FC236}">
                <a16:creationId xmlns:a16="http://schemas.microsoft.com/office/drawing/2014/main" id="{C04B18EC-3771-43E7-9F90-21D67EADD4FD}"/>
              </a:ext>
            </a:extLst>
          </p:cNvPr>
          <p:cNvGrpSpPr/>
          <p:nvPr/>
        </p:nvGrpSpPr>
        <p:grpSpPr>
          <a:xfrm>
            <a:off x="6261424" y="3658876"/>
            <a:ext cx="9042572" cy="4416190"/>
            <a:chOff x="5923505" y="6380795"/>
            <a:chExt cx="9042572" cy="4416190"/>
          </a:xfrm>
        </p:grpSpPr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D7B911D1-E4BC-4AD0-9E64-82F34083BFE7}"/>
                </a:ext>
              </a:extLst>
            </p:cNvPr>
            <p:cNvSpPr/>
            <p:nvPr/>
          </p:nvSpPr>
          <p:spPr>
            <a:xfrm>
              <a:off x="5923505" y="6380797"/>
              <a:ext cx="3015169" cy="4416188"/>
            </a:xfrm>
            <a:prstGeom prst="rect">
              <a:avLst/>
            </a:prstGeom>
            <a:solidFill>
              <a:srgbClr val="3A4CA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5B6CBDA5-280C-489A-8701-6F59AC7B6E8B}"/>
                </a:ext>
              </a:extLst>
            </p:cNvPr>
            <p:cNvSpPr/>
            <p:nvPr/>
          </p:nvSpPr>
          <p:spPr>
            <a:xfrm>
              <a:off x="11950908" y="6380795"/>
              <a:ext cx="3015169" cy="4416188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6927BC9F-8A7F-450E-98E5-20B489854AA8}"/>
                </a:ext>
              </a:extLst>
            </p:cNvPr>
            <p:cNvSpPr/>
            <p:nvPr/>
          </p:nvSpPr>
          <p:spPr>
            <a:xfrm>
              <a:off x="8935739" y="6829861"/>
              <a:ext cx="3015169" cy="396712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  <p:sp>
        <p:nvSpPr>
          <p:cNvPr id="39" name="TextBox 39"/>
          <p:cNvSpPr txBox="1"/>
          <p:nvPr/>
        </p:nvSpPr>
        <p:spPr>
          <a:xfrm>
            <a:off x="12492994" y="4334485"/>
            <a:ext cx="2527098" cy="32106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Provide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administrative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and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logistical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support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Conduct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monitoring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and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evaluation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of PEMNA activities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Prepare an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annual work plan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Facilitate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communication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between PEMNA members</a:t>
            </a:r>
          </a:p>
          <a:p>
            <a:pPr marL="285750" indent="-285750">
              <a:lnSpc>
                <a:spcPts val="2100"/>
              </a:lnSpc>
              <a:buFont typeface="Arial" panose="020B0604020202020204" pitchFamily="34" charset="0"/>
              <a:buChar char="•"/>
            </a:pP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Conduct </a:t>
            </a: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research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 on PFM issues</a:t>
            </a:r>
          </a:p>
        </p:txBody>
      </p:sp>
      <p:sp>
        <p:nvSpPr>
          <p:cNvPr id="72" name="TextBox 39">
            <a:extLst>
              <a:ext uri="{FF2B5EF4-FFF2-40B4-BE49-F238E27FC236}">
                <a16:creationId xmlns:a16="http://schemas.microsoft.com/office/drawing/2014/main" id="{CAC9A1DA-5CDE-4F57-BCB7-E1D48742A516}"/>
              </a:ext>
            </a:extLst>
          </p:cNvPr>
          <p:cNvSpPr txBox="1"/>
          <p:nvPr/>
        </p:nvSpPr>
        <p:spPr>
          <a:xfrm>
            <a:off x="6539046" y="5928736"/>
            <a:ext cx="2566286" cy="5176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100"/>
              </a:lnSpc>
            </a:pP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Head of the Secretariat </a:t>
            </a:r>
            <a:r>
              <a:rPr lang="en-US" sz="1400" spc="-7" dirty="0">
                <a:solidFill>
                  <a:schemeClr val="bg1"/>
                </a:solidFill>
                <a:latin typeface="Canva Sans"/>
              </a:rPr>
              <a:t>and</a:t>
            </a:r>
          </a:p>
          <a:p>
            <a:pPr>
              <a:lnSpc>
                <a:spcPts val="2100"/>
              </a:lnSpc>
            </a:pPr>
            <a:r>
              <a:rPr lang="en-US" sz="1400" b="1" spc="-7" dirty="0">
                <a:solidFill>
                  <a:schemeClr val="bg1"/>
                </a:solidFill>
                <a:latin typeface="Canva Sans"/>
              </a:rPr>
              <a:t>6 Program Officers</a:t>
            </a:r>
          </a:p>
        </p:txBody>
      </p:sp>
      <p:sp>
        <p:nvSpPr>
          <p:cNvPr id="73" name="TextBox 42">
            <a:extLst>
              <a:ext uri="{FF2B5EF4-FFF2-40B4-BE49-F238E27FC236}">
                <a16:creationId xmlns:a16="http://schemas.microsoft.com/office/drawing/2014/main" id="{0DBA8CB7-7061-4E2C-9BD2-F6D0FEA7BADC}"/>
              </a:ext>
            </a:extLst>
          </p:cNvPr>
          <p:cNvSpPr txBox="1"/>
          <p:nvPr/>
        </p:nvSpPr>
        <p:spPr>
          <a:xfrm>
            <a:off x="6539046" y="4831775"/>
            <a:ext cx="2566286" cy="65453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600"/>
              </a:lnSpc>
            </a:pPr>
            <a:r>
              <a:rPr lang="en-US" sz="2000" dirty="0">
                <a:solidFill>
                  <a:schemeClr val="bg1"/>
                </a:solidFill>
                <a:latin typeface="Cooper Hewitt"/>
              </a:rPr>
              <a:t>The center of the network operation</a:t>
            </a:r>
          </a:p>
        </p:txBody>
      </p:sp>
      <p:pic>
        <p:nvPicPr>
          <p:cNvPr id="74" name="Picture 36">
            <a:extLst>
              <a:ext uri="{FF2B5EF4-FFF2-40B4-BE49-F238E27FC236}">
                <a16:creationId xmlns:a16="http://schemas.microsoft.com/office/drawing/2014/main" id="{AD941822-5C3B-4C7E-BDD7-925A5F6067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01" t="807" r="48050" b="-805"/>
          <a:stretch/>
        </p:blipFill>
        <p:spPr>
          <a:xfrm>
            <a:off x="9272192" y="3658876"/>
            <a:ext cx="3018102" cy="4452057"/>
          </a:xfrm>
          <a:prstGeom prst="rect">
            <a:avLst/>
          </a:prstGeom>
        </p:spPr>
      </p:pic>
      <p:pic>
        <p:nvPicPr>
          <p:cNvPr id="78" name="그림 77">
            <a:extLst>
              <a:ext uri="{FF2B5EF4-FFF2-40B4-BE49-F238E27FC236}">
                <a16:creationId xmlns:a16="http://schemas.microsoft.com/office/drawing/2014/main" id="{D7354D3B-ADB6-4298-A94F-EE5315660B1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9" t="50" r="36877" b="805"/>
          <a:stretch/>
        </p:blipFill>
        <p:spPr>
          <a:xfrm>
            <a:off x="3267908" y="3658852"/>
            <a:ext cx="2992783" cy="4416211"/>
          </a:xfrm>
          <a:prstGeom prst="rect">
            <a:avLst/>
          </a:prstGeom>
        </p:spPr>
      </p:pic>
      <p:sp>
        <p:nvSpPr>
          <p:cNvPr id="79" name="TextBox 12">
            <a:extLst>
              <a:ext uri="{FF2B5EF4-FFF2-40B4-BE49-F238E27FC236}">
                <a16:creationId xmlns:a16="http://schemas.microsoft.com/office/drawing/2014/main" id="{125032DE-EE80-41C7-A0D4-FE65CE1BEB60}"/>
              </a:ext>
            </a:extLst>
          </p:cNvPr>
          <p:cNvSpPr txBox="1"/>
          <p:nvPr/>
        </p:nvSpPr>
        <p:spPr>
          <a:xfrm>
            <a:off x="3267908" y="8110933"/>
            <a:ext cx="6614858" cy="257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240"/>
              </a:lnSpc>
            </a:pPr>
            <a:r>
              <a:rPr lang="en-US" sz="1400" spc="-8" dirty="0">
                <a:solidFill>
                  <a:srgbClr val="000000"/>
                </a:solidFill>
                <a:latin typeface="Canva Sans"/>
              </a:rPr>
              <a:t>* Visit the PEMNA Website for more information.</a:t>
            </a:r>
          </a:p>
        </p:txBody>
      </p:sp>
    </p:spTree>
    <p:extLst>
      <p:ext uri="{BB962C8B-B14F-4D97-AF65-F5344CB8AC3E}">
        <p14:creationId xmlns:p14="http://schemas.microsoft.com/office/powerpoint/2010/main" val="2195705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27501" y="-282132"/>
            <a:ext cx="18906716" cy="3739245"/>
            <a:chOff x="0" y="0"/>
            <a:chExt cx="4979547" cy="98482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979547" cy="984822"/>
            </a:xfrm>
            <a:custGeom>
              <a:avLst/>
              <a:gdLst/>
              <a:ahLst/>
              <a:cxnLst/>
              <a:rect l="l" t="t" r="r" b="b"/>
              <a:pathLst>
                <a:path w="4979547" h="984822">
                  <a:moveTo>
                    <a:pt x="0" y="0"/>
                  </a:moveTo>
                  <a:lnTo>
                    <a:pt x="4979547" y="0"/>
                  </a:lnTo>
                  <a:lnTo>
                    <a:pt x="4979547" y="984822"/>
                  </a:lnTo>
                  <a:lnTo>
                    <a:pt x="0" y="984822"/>
                  </a:lnTo>
                  <a:close/>
                </a:path>
              </a:pathLst>
            </a:custGeom>
            <a:solidFill>
              <a:srgbClr val="3A4CA8"/>
            </a:solidFill>
          </p:spPr>
        </p:sp>
        <p:sp>
          <p:nvSpPr>
            <p:cNvPr id="4" name="TextBox 4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028700"/>
            <a:ext cx="16230600" cy="8229600"/>
            <a:chOff x="0" y="0"/>
            <a:chExt cx="4274726" cy="216746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4274726" cy="2167467"/>
            </a:xfrm>
            <a:custGeom>
              <a:avLst/>
              <a:gdLst/>
              <a:ahLst/>
              <a:cxnLst/>
              <a:rect l="l" t="t" r="r" b="b"/>
              <a:pathLst>
                <a:path w="4274726" h="2167467">
                  <a:moveTo>
                    <a:pt x="0" y="0"/>
                  </a:moveTo>
                  <a:lnTo>
                    <a:pt x="4274726" y="0"/>
                  </a:lnTo>
                  <a:lnTo>
                    <a:pt x="4274726" y="2167467"/>
                  </a:lnTo>
                  <a:lnTo>
                    <a:pt x="0" y="2167467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-76200"/>
              <a:ext cx="812800" cy="8890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705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0402579" y="5008056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1523707" y="5014138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603860" y="5008056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0408776" y="7391330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529904" y="7397412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4610056" y="7391330"/>
            <a:ext cx="1247183" cy="3721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40"/>
              </a:lnSpc>
            </a:pPr>
            <a:r>
              <a:rPr lang="en-US" sz="1100">
                <a:solidFill>
                  <a:srgbClr val="FFFFFF"/>
                </a:solidFill>
                <a:latin typeface="Canva Sans"/>
              </a:rPr>
              <a:t>Senior Program Officer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820974" y="2258424"/>
            <a:ext cx="5231038" cy="2912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altLang="ko-KR" sz="1700" dirty="0">
                <a:solidFill>
                  <a:srgbClr val="3A4CA8"/>
                </a:solidFill>
                <a:latin typeface="Cooper Hewitt Bold"/>
              </a:rPr>
              <a:t>Public Expenditure Management Network in Asia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820974" y="2460189"/>
            <a:ext cx="5767239" cy="996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25">
                <a:solidFill>
                  <a:srgbClr val="000000"/>
                </a:solidFill>
                <a:latin typeface="Cooper Hewitt Heavy"/>
              </a:rPr>
              <a:t>PEMNA Secretariat</a:t>
            </a:r>
          </a:p>
        </p:txBody>
      </p:sp>
      <p:grpSp>
        <p:nvGrpSpPr>
          <p:cNvPr id="62" name="그룹 61">
            <a:extLst>
              <a:ext uri="{FF2B5EF4-FFF2-40B4-BE49-F238E27FC236}">
                <a16:creationId xmlns:a16="http://schemas.microsoft.com/office/drawing/2014/main" id="{7FF52562-216A-4486-9FE1-5530D293FAB9}"/>
              </a:ext>
            </a:extLst>
          </p:cNvPr>
          <p:cNvGrpSpPr/>
          <p:nvPr/>
        </p:nvGrpSpPr>
        <p:grpSpPr>
          <a:xfrm>
            <a:off x="1982910" y="3685425"/>
            <a:ext cx="4816032" cy="2282372"/>
            <a:chOff x="2161850" y="3901724"/>
            <a:chExt cx="2178601" cy="2184433"/>
          </a:xfrm>
        </p:grpSpPr>
        <p:grpSp>
          <p:nvGrpSpPr>
            <p:cNvPr id="8" name="Group 8"/>
            <p:cNvGrpSpPr/>
            <p:nvPr/>
          </p:nvGrpSpPr>
          <p:grpSpPr>
            <a:xfrm>
              <a:off x="2161850" y="3901724"/>
              <a:ext cx="2178601" cy="2184433"/>
              <a:chOff x="0" y="0"/>
              <a:chExt cx="916044" cy="918496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10" name="TextBox 10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/>
              </a:p>
            </p:txBody>
          </p:sp>
        </p:grpSp>
        <p:sp>
          <p:nvSpPr>
            <p:cNvPr id="40" name="TextBox 40"/>
            <p:cNvSpPr txBox="1"/>
            <p:nvPr/>
          </p:nvSpPr>
          <p:spPr>
            <a:xfrm>
              <a:off x="2349057" y="4237635"/>
              <a:ext cx="1816423" cy="23527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dirty="0">
                  <a:solidFill>
                    <a:srgbClr val="FFFFFF"/>
                  </a:solidFill>
                  <a:latin typeface="Canva Sans"/>
                </a:rPr>
                <a:t>Head of the Secretariat</a:t>
              </a:r>
            </a:p>
          </p:txBody>
        </p:sp>
        <p:sp>
          <p:nvSpPr>
            <p:cNvPr id="41" name="TextBox 41"/>
            <p:cNvSpPr txBox="1"/>
            <p:nvPr/>
          </p:nvSpPr>
          <p:spPr>
            <a:xfrm>
              <a:off x="2349057" y="5224356"/>
              <a:ext cx="1816423" cy="31761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400" spc="-94" dirty="0" err="1">
                  <a:solidFill>
                    <a:srgbClr val="FFFFFF"/>
                  </a:solidFill>
                  <a:latin typeface="Canva Sans Bold"/>
                </a:rPr>
                <a:t>Kyoungsun</a:t>
              </a:r>
              <a:r>
                <a:rPr lang="en-US" sz="2400" spc="-94" dirty="0">
                  <a:solidFill>
                    <a:srgbClr val="FFFFFF"/>
                  </a:solidFill>
                  <a:latin typeface="Canva Sans Bold"/>
                </a:rPr>
                <a:t> </a:t>
              </a:r>
              <a:r>
                <a:rPr lang="en-US" sz="2400" spc="-94" dirty="0" err="1">
                  <a:solidFill>
                    <a:srgbClr val="FFFFFF"/>
                  </a:solidFill>
                  <a:latin typeface="Canva Sans Bold"/>
                </a:rPr>
                <a:t>Heo</a:t>
              </a:r>
              <a:endParaRPr lang="en-US" sz="2400" spc="-94" dirty="0">
                <a:solidFill>
                  <a:srgbClr val="FFFFFF"/>
                </a:solidFill>
                <a:latin typeface="Canva Sans Bold"/>
              </a:endParaRPr>
            </a:p>
          </p:txBody>
        </p:sp>
      </p:grpSp>
      <p:grpSp>
        <p:nvGrpSpPr>
          <p:cNvPr id="61" name="그룹 60">
            <a:extLst>
              <a:ext uri="{FF2B5EF4-FFF2-40B4-BE49-F238E27FC236}">
                <a16:creationId xmlns:a16="http://schemas.microsoft.com/office/drawing/2014/main" id="{DDB60C51-AD89-44AA-A801-A0ECAA1A4441}"/>
              </a:ext>
            </a:extLst>
          </p:cNvPr>
          <p:cNvGrpSpPr/>
          <p:nvPr/>
        </p:nvGrpSpPr>
        <p:grpSpPr>
          <a:xfrm>
            <a:off x="7692471" y="3685424"/>
            <a:ext cx="4318232" cy="1318125"/>
            <a:chOff x="9173498" y="3671294"/>
            <a:chExt cx="2178601" cy="2184433"/>
          </a:xfrm>
        </p:grpSpPr>
        <p:grpSp>
          <p:nvGrpSpPr>
            <p:cNvPr id="13" name="Group 13"/>
            <p:cNvGrpSpPr/>
            <p:nvPr/>
          </p:nvGrpSpPr>
          <p:grpSpPr>
            <a:xfrm>
              <a:off x="9173498" y="3671294"/>
              <a:ext cx="2178601" cy="2184433"/>
              <a:chOff x="0" y="0"/>
              <a:chExt cx="916044" cy="918496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15" name="TextBox 15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3" name="TextBox 43"/>
            <p:cNvSpPr txBox="1"/>
            <p:nvPr/>
          </p:nvSpPr>
          <p:spPr>
            <a:xfrm>
              <a:off x="9360704" y="4007206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>
                  <a:solidFill>
                    <a:srgbClr val="FFFFFF"/>
                  </a:solidFill>
                  <a:latin typeface="Canva Sans"/>
                </a:rPr>
                <a:t>Overall Operation</a:t>
              </a:r>
            </a:p>
          </p:txBody>
        </p:sp>
        <p:sp>
          <p:nvSpPr>
            <p:cNvPr id="44" name="TextBox 44"/>
            <p:cNvSpPr txBox="1"/>
            <p:nvPr/>
          </p:nvSpPr>
          <p:spPr>
            <a:xfrm>
              <a:off x="936070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Jae Young Lee</a:t>
              </a:r>
            </a:p>
          </p:txBody>
        </p:sp>
        <p:sp>
          <p:nvSpPr>
            <p:cNvPr id="47" name="TextBox 47"/>
            <p:cNvSpPr txBox="1"/>
            <p:nvPr/>
          </p:nvSpPr>
          <p:spPr>
            <a:xfrm>
              <a:off x="9361864" y="4814846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Senior Program Officer</a:t>
              </a:r>
            </a:p>
          </p:txBody>
        </p: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0EF3EEB8-8635-4585-9B31-EF3BDC3800E9}"/>
              </a:ext>
            </a:extLst>
          </p:cNvPr>
          <p:cNvGrpSpPr/>
          <p:nvPr/>
        </p:nvGrpSpPr>
        <p:grpSpPr>
          <a:xfrm>
            <a:off x="12131237" y="3685424"/>
            <a:ext cx="4318232" cy="1318125"/>
            <a:chOff x="11523707" y="3671294"/>
            <a:chExt cx="2178601" cy="2184433"/>
          </a:xfrm>
        </p:grpSpPr>
        <p:grpSp>
          <p:nvGrpSpPr>
            <p:cNvPr id="16" name="Group 16"/>
            <p:cNvGrpSpPr/>
            <p:nvPr/>
          </p:nvGrpSpPr>
          <p:grpSpPr>
            <a:xfrm>
              <a:off x="11523707" y="3671294"/>
              <a:ext cx="2178601" cy="2184433"/>
              <a:chOff x="0" y="0"/>
              <a:chExt cx="916044" cy="918496"/>
            </a:xfrm>
          </p:grpSpPr>
          <p:sp>
            <p:nvSpPr>
              <p:cNvPr id="17" name="Freeform 17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18" name="TextBox 18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5" name="TextBox 45"/>
            <p:cNvSpPr txBox="1"/>
            <p:nvPr/>
          </p:nvSpPr>
          <p:spPr>
            <a:xfrm>
              <a:off x="11704796" y="4007206"/>
              <a:ext cx="1816423" cy="4066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Canva Sans"/>
                </a:rPr>
                <a:t>Financial Management</a:t>
              </a:r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1171091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Lloyd S. Choi</a:t>
              </a:r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11704796" y="4814844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Senior Program Officer</a:t>
              </a:r>
            </a:p>
          </p:txBody>
        </p:sp>
      </p:grpSp>
      <p:grpSp>
        <p:nvGrpSpPr>
          <p:cNvPr id="63" name="그룹 62">
            <a:extLst>
              <a:ext uri="{FF2B5EF4-FFF2-40B4-BE49-F238E27FC236}">
                <a16:creationId xmlns:a16="http://schemas.microsoft.com/office/drawing/2014/main" id="{38B798CC-7B08-481F-8141-823F85285C32}"/>
              </a:ext>
            </a:extLst>
          </p:cNvPr>
          <p:cNvGrpSpPr/>
          <p:nvPr/>
        </p:nvGrpSpPr>
        <p:grpSpPr>
          <a:xfrm>
            <a:off x="7691719" y="6844257"/>
            <a:ext cx="4318232" cy="1318125"/>
            <a:chOff x="13873758" y="3671294"/>
            <a:chExt cx="2178601" cy="2184433"/>
          </a:xfrm>
        </p:grpSpPr>
        <p:grpSp>
          <p:nvGrpSpPr>
            <p:cNvPr id="20" name="Group 20"/>
            <p:cNvGrpSpPr/>
            <p:nvPr/>
          </p:nvGrpSpPr>
          <p:grpSpPr>
            <a:xfrm>
              <a:off x="13873758" y="3671294"/>
              <a:ext cx="2178601" cy="2184433"/>
              <a:chOff x="0" y="0"/>
              <a:chExt cx="916044" cy="918496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22" name="TextBox 22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49" name="TextBox 49"/>
            <p:cNvSpPr txBox="1"/>
            <p:nvPr/>
          </p:nvSpPr>
          <p:spPr>
            <a:xfrm>
              <a:off x="14060964" y="4007206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Canva Sans"/>
                </a:rPr>
                <a:t>Communication</a:t>
              </a:r>
            </a:p>
          </p:txBody>
        </p:sp>
        <p:sp>
          <p:nvSpPr>
            <p:cNvPr id="50" name="TextBox 50"/>
            <p:cNvSpPr txBox="1"/>
            <p:nvPr/>
          </p:nvSpPr>
          <p:spPr>
            <a:xfrm>
              <a:off x="14060964" y="4993926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Jamie, </a:t>
              </a:r>
              <a:r>
                <a:rPr lang="en-US" sz="2000" spc="-94" dirty="0" err="1">
                  <a:solidFill>
                    <a:srgbClr val="FFFFFF"/>
                  </a:solidFill>
                  <a:latin typeface="Canva Sans Bold"/>
                </a:rPr>
                <a:t>Dohyun</a:t>
              </a: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 Park</a:t>
              </a:r>
            </a:p>
          </p:txBody>
        </p:sp>
        <p:sp>
          <p:nvSpPr>
            <p:cNvPr id="51" name="TextBox 51"/>
            <p:cNvSpPr txBox="1"/>
            <p:nvPr/>
          </p:nvSpPr>
          <p:spPr>
            <a:xfrm>
              <a:off x="14062514" y="4819797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Program Officer</a:t>
              </a:r>
            </a:p>
          </p:txBody>
        </p:sp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301F56B9-085A-4B52-A7B4-4CC684D7D563}"/>
              </a:ext>
            </a:extLst>
          </p:cNvPr>
          <p:cNvGrpSpPr/>
          <p:nvPr/>
        </p:nvGrpSpPr>
        <p:grpSpPr>
          <a:xfrm>
            <a:off x="7692095" y="5159334"/>
            <a:ext cx="4318232" cy="1427478"/>
            <a:chOff x="9179695" y="5873344"/>
            <a:chExt cx="2178601" cy="2365655"/>
          </a:xfrm>
        </p:grpSpPr>
        <p:grpSp>
          <p:nvGrpSpPr>
            <p:cNvPr id="25" name="Group 25"/>
            <p:cNvGrpSpPr/>
            <p:nvPr/>
          </p:nvGrpSpPr>
          <p:grpSpPr>
            <a:xfrm>
              <a:off x="9179695" y="5873344"/>
              <a:ext cx="2178601" cy="2365655"/>
              <a:chOff x="0" y="-76200"/>
              <a:chExt cx="916044" cy="994695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-1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27" name="TextBox 27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2" name="TextBox 52"/>
            <p:cNvSpPr txBox="1"/>
            <p:nvPr/>
          </p:nvSpPr>
          <p:spPr>
            <a:xfrm>
              <a:off x="9366901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Canva Sans"/>
                </a:rPr>
                <a:t>Treasury CoP</a:t>
              </a:r>
            </a:p>
          </p:txBody>
        </p:sp>
        <p:sp>
          <p:nvSpPr>
            <p:cNvPr id="53" name="TextBox 53"/>
            <p:cNvSpPr txBox="1"/>
            <p:nvPr/>
          </p:nvSpPr>
          <p:spPr>
            <a:xfrm>
              <a:off x="9366901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 dirty="0" err="1">
                  <a:solidFill>
                    <a:srgbClr val="FFFFFF"/>
                  </a:solidFill>
                  <a:latin typeface="Canva Sans Bold"/>
                </a:rPr>
                <a:t>Rufio</a:t>
              </a: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, Yi-</a:t>
              </a:r>
              <a:r>
                <a:rPr lang="en-US" sz="2000" spc="-94" dirty="0" err="1">
                  <a:solidFill>
                    <a:srgbClr val="FFFFFF"/>
                  </a:solidFill>
                  <a:latin typeface="Canva Sans Bold"/>
                </a:rPr>
                <a:t>joo</a:t>
              </a:r>
              <a:r>
                <a:rPr lang="en-US" sz="2000" spc="-94" dirty="0">
                  <a:solidFill>
                    <a:srgbClr val="FFFFFF"/>
                  </a:solidFill>
                  <a:latin typeface="Canva Sans Bold"/>
                </a:rPr>
                <a:t> Kim</a:t>
              </a:r>
            </a:p>
          </p:txBody>
        </p:sp>
        <p:sp>
          <p:nvSpPr>
            <p:cNvPr id="56" name="TextBox 56"/>
            <p:cNvSpPr txBox="1"/>
            <p:nvPr/>
          </p:nvSpPr>
          <p:spPr>
            <a:xfrm>
              <a:off x="9368256" y="7213151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Program Officer</a:t>
              </a:r>
            </a:p>
          </p:txBody>
        </p:sp>
      </p:grpSp>
      <p:grpSp>
        <p:nvGrpSpPr>
          <p:cNvPr id="65" name="그룹 64">
            <a:extLst>
              <a:ext uri="{FF2B5EF4-FFF2-40B4-BE49-F238E27FC236}">
                <a16:creationId xmlns:a16="http://schemas.microsoft.com/office/drawing/2014/main" id="{24BE37EA-29E4-474D-8193-72280B0AAA4E}"/>
              </a:ext>
            </a:extLst>
          </p:cNvPr>
          <p:cNvGrpSpPr/>
          <p:nvPr/>
        </p:nvGrpSpPr>
        <p:grpSpPr>
          <a:xfrm>
            <a:off x="12131237" y="5268686"/>
            <a:ext cx="4318232" cy="1318125"/>
            <a:chOff x="11529904" y="6054568"/>
            <a:chExt cx="2178601" cy="2184433"/>
          </a:xfrm>
        </p:grpSpPr>
        <p:grpSp>
          <p:nvGrpSpPr>
            <p:cNvPr id="28" name="Group 28"/>
            <p:cNvGrpSpPr/>
            <p:nvPr/>
          </p:nvGrpSpPr>
          <p:grpSpPr>
            <a:xfrm>
              <a:off x="11529904" y="6054568"/>
              <a:ext cx="2178601" cy="2184433"/>
              <a:chOff x="0" y="0"/>
              <a:chExt cx="916044" cy="918496"/>
            </a:xfrm>
          </p:grpSpPr>
          <p:sp>
            <p:nvSpPr>
              <p:cNvPr id="29" name="Freeform 29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3A4CA8"/>
              </a:solidFill>
            </p:spPr>
          </p:sp>
          <p:sp>
            <p:nvSpPr>
              <p:cNvPr id="30" name="TextBox 30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4" name="TextBox 54"/>
            <p:cNvSpPr txBox="1"/>
            <p:nvPr/>
          </p:nvSpPr>
          <p:spPr>
            <a:xfrm>
              <a:off x="11710993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>
                  <a:solidFill>
                    <a:srgbClr val="FFFFFF"/>
                  </a:solidFill>
                  <a:latin typeface="Canva Sans"/>
                </a:rPr>
                <a:t>Budget CoP</a:t>
              </a:r>
            </a:p>
          </p:txBody>
        </p:sp>
        <p:sp>
          <p:nvSpPr>
            <p:cNvPr id="55" name="TextBox 55"/>
            <p:cNvSpPr txBox="1"/>
            <p:nvPr/>
          </p:nvSpPr>
          <p:spPr>
            <a:xfrm>
              <a:off x="11717110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>
                  <a:solidFill>
                    <a:srgbClr val="FFFFFF"/>
                  </a:solidFill>
                  <a:latin typeface="Canva Sans Bold"/>
                </a:rPr>
                <a:t>Youngmi Lee</a:t>
              </a:r>
            </a:p>
          </p:txBody>
        </p:sp>
        <p:sp>
          <p:nvSpPr>
            <p:cNvPr id="57" name="TextBox 57"/>
            <p:cNvSpPr txBox="1"/>
            <p:nvPr/>
          </p:nvSpPr>
          <p:spPr>
            <a:xfrm>
              <a:off x="11710993" y="7225588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Program Officer</a:t>
              </a:r>
            </a:p>
          </p:txBody>
        </p:sp>
      </p:grpSp>
      <p:grpSp>
        <p:nvGrpSpPr>
          <p:cNvPr id="66" name="그룹 65">
            <a:extLst>
              <a:ext uri="{FF2B5EF4-FFF2-40B4-BE49-F238E27FC236}">
                <a16:creationId xmlns:a16="http://schemas.microsoft.com/office/drawing/2014/main" id="{F96E1581-C9E4-4831-B301-DFC9CE82E109}"/>
              </a:ext>
            </a:extLst>
          </p:cNvPr>
          <p:cNvGrpSpPr/>
          <p:nvPr/>
        </p:nvGrpSpPr>
        <p:grpSpPr>
          <a:xfrm>
            <a:off x="12131237" y="6846161"/>
            <a:ext cx="4318232" cy="1318125"/>
            <a:chOff x="13879955" y="6054568"/>
            <a:chExt cx="2178601" cy="2184433"/>
          </a:xfrm>
        </p:grpSpPr>
        <p:grpSp>
          <p:nvGrpSpPr>
            <p:cNvPr id="32" name="Group 32"/>
            <p:cNvGrpSpPr/>
            <p:nvPr/>
          </p:nvGrpSpPr>
          <p:grpSpPr>
            <a:xfrm>
              <a:off x="13879955" y="6054568"/>
              <a:ext cx="2178601" cy="2184433"/>
              <a:chOff x="0" y="0"/>
              <a:chExt cx="916044" cy="918496"/>
            </a:xfrm>
          </p:grpSpPr>
          <p:sp>
            <p:nvSpPr>
              <p:cNvPr id="33" name="Freeform 33"/>
              <p:cNvSpPr/>
              <p:nvPr/>
            </p:nvSpPr>
            <p:spPr>
              <a:xfrm>
                <a:off x="0" y="0"/>
                <a:ext cx="916044" cy="918496"/>
              </a:xfrm>
              <a:custGeom>
                <a:avLst/>
                <a:gdLst/>
                <a:ahLst/>
                <a:cxnLst/>
                <a:rect l="l" t="t" r="r" b="b"/>
                <a:pathLst>
                  <a:path w="916044" h="918496">
                    <a:moveTo>
                      <a:pt x="0" y="0"/>
                    </a:moveTo>
                    <a:lnTo>
                      <a:pt x="916044" y="0"/>
                    </a:lnTo>
                    <a:lnTo>
                      <a:pt x="916044" y="918496"/>
                    </a:lnTo>
                    <a:lnTo>
                      <a:pt x="0" y="918496"/>
                    </a:lnTo>
                    <a:close/>
                  </a:path>
                </a:pathLst>
              </a:custGeom>
              <a:solidFill>
                <a:srgbClr val="888888"/>
              </a:solidFill>
            </p:spPr>
          </p:sp>
          <p:sp>
            <p:nvSpPr>
              <p:cNvPr id="34" name="TextBox 34"/>
              <p:cNvSpPr txBox="1"/>
              <p:nvPr/>
            </p:nvSpPr>
            <p:spPr>
              <a:xfrm>
                <a:off x="0" y="-76200"/>
                <a:ext cx="812800" cy="889000"/>
              </a:xfrm>
              <a:prstGeom prst="rect">
                <a:avLst/>
              </a:prstGeom>
            </p:spPr>
            <p:txBody>
              <a:bodyPr lIns="44750" tIns="44750" rIns="44750" bIns="44750" rtlCol="0" anchor="ctr"/>
              <a:lstStyle/>
              <a:p>
                <a:pPr algn="ctr">
                  <a:lnSpc>
                    <a:spcPts val="2705"/>
                  </a:lnSpc>
                </a:pPr>
                <a:endParaRPr sz="2000"/>
              </a:p>
            </p:txBody>
          </p:sp>
        </p:grpSp>
        <p:sp>
          <p:nvSpPr>
            <p:cNvPr id="58" name="TextBox 58"/>
            <p:cNvSpPr txBox="1"/>
            <p:nvPr/>
          </p:nvSpPr>
          <p:spPr>
            <a:xfrm>
              <a:off x="14067161" y="6390480"/>
              <a:ext cx="1816423" cy="4066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960"/>
                </a:lnSpc>
              </a:pPr>
              <a:r>
                <a:rPr lang="en-US" sz="1600" dirty="0">
                  <a:solidFill>
                    <a:srgbClr val="FFFFFF"/>
                  </a:solidFill>
                  <a:latin typeface="Canva Sans"/>
                </a:rPr>
                <a:t>Study Visit</a:t>
              </a:r>
            </a:p>
          </p:txBody>
        </p:sp>
        <p:sp>
          <p:nvSpPr>
            <p:cNvPr id="59" name="TextBox 59"/>
            <p:cNvSpPr txBox="1"/>
            <p:nvPr/>
          </p:nvSpPr>
          <p:spPr>
            <a:xfrm>
              <a:off x="14067161" y="7377200"/>
              <a:ext cx="1816423" cy="54012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659"/>
                </a:lnSpc>
              </a:pPr>
              <a:r>
                <a:rPr lang="en-US" sz="2000" spc="-94">
                  <a:solidFill>
                    <a:srgbClr val="FFFFFF"/>
                  </a:solidFill>
                  <a:latin typeface="Canva Sans Bold"/>
                </a:rPr>
                <a:t>Seunghyun Han</a:t>
              </a:r>
            </a:p>
          </p:txBody>
        </p:sp>
        <p:sp>
          <p:nvSpPr>
            <p:cNvPr id="60" name="TextBox 60"/>
            <p:cNvSpPr txBox="1"/>
            <p:nvPr/>
          </p:nvSpPr>
          <p:spPr>
            <a:xfrm>
              <a:off x="14067161" y="7204865"/>
              <a:ext cx="1816423" cy="28074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399"/>
                </a:lnSpc>
              </a:pPr>
              <a:r>
                <a:rPr lang="en-US" sz="1000" dirty="0">
                  <a:solidFill>
                    <a:srgbClr val="FFFFFF"/>
                  </a:solidFill>
                  <a:latin typeface="Canva Sans"/>
                </a:rPr>
                <a:t>Program Officer</a:t>
              </a:r>
            </a:p>
          </p:txBody>
        </p:sp>
      </p:grpSp>
      <p:pic>
        <p:nvPicPr>
          <p:cNvPr id="68" name="그림 67">
            <a:extLst>
              <a:ext uri="{FF2B5EF4-FFF2-40B4-BE49-F238E27FC236}">
                <a16:creationId xmlns:a16="http://schemas.microsoft.com/office/drawing/2014/main" id="{D898D5FE-FE4E-4165-B40B-8F353ECD164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" t="4662" r="210" b="25041"/>
          <a:stretch/>
        </p:blipFill>
        <p:spPr>
          <a:xfrm>
            <a:off x="1979932" y="5894502"/>
            <a:ext cx="4818634" cy="22678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</TotalTime>
  <Words>977</Words>
  <Application>Microsoft Office PowerPoint</Application>
  <PresentationFormat>Custom</PresentationFormat>
  <Paragraphs>265</Paragraphs>
  <Slides>19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PEMNA</dc:title>
  <dc:creator>김의주</dc:creator>
  <cp:lastModifiedBy>Tetiana Shalkivska</cp:lastModifiedBy>
  <cp:revision>84</cp:revision>
  <dcterms:created xsi:type="dcterms:W3CDTF">2006-08-16T00:00:00Z</dcterms:created>
  <dcterms:modified xsi:type="dcterms:W3CDTF">2023-05-17T22:42:32Z</dcterms:modified>
  <dc:identifier>DAFiSV5E9Ho</dc:identifier>
</cp:coreProperties>
</file>