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6"/>
  </p:notesMasterIdLst>
  <p:sldIdLst>
    <p:sldId id="260" r:id="rId3"/>
    <p:sldId id="264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D5C1-14D8-4C86-AC9E-65984BCA63D1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F31-3CC9-4DEC-A58C-6B7E5CF86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недостатки сложившейся</a:t>
            </a:r>
            <a:r>
              <a:rPr lang="ru-RU" baseline="0" dirty="0" smtClean="0"/>
              <a:t> </a:t>
            </a:r>
            <a:r>
              <a:rPr lang="ru-RU" dirty="0" smtClean="0"/>
              <a:t>трехуровневой системы финансового контроля</a:t>
            </a:r>
            <a:r>
              <a:rPr lang="ru-RU" baseline="0" dirty="0" smtClean="0"/>
              <a:t> </a:t>
            </a:r>
            <a:r>
              <a:rPr lang="ru-RU" dirty="0" smtClean="0"/>
              <a:t>- излишнее дублирование контрольных мероприятий, все органы контроля   </a:t>
            </a:r>
          </a:p>
          <a:p>
            <a:r>
              <a:rPr lang="ru-RU" dirty="0" smtClean="0"/>
              <a:t>в целом ориентированы на инспекторскую деятельность в отношении финансово-хозяйственной деятельности прошлых финансовых периодов, отсутствует профилактика и упреждение;</a:t>
            </a:r>
            <a:r>
              <a:rPr lang="ru-RU" baseline="0" dirty="0" smtClean="0"/>
              <a:t> </a:t>
            </a:r>
          </a:p>
          <a:p>
            <a:r>
              <a:rPr lang="ru-RU" dirty="0" smtClean="0"/>
              <a:t>нет исчерпывающего перечня финансовых нарушений и ответственности за них, путаница при квалификации нарушений;</a:t>
            </a:r>
            <a:r>
              <a:rPr lang="ru-RU" baseline="0" dirty="0" smtClean="0"/>
              <a:t> </a:t>
            </a:r>
            <a:r>
              <a:rPr lang="ru-RU" dirty="0" smtClean="0"/>
              <a:t>неопределенность финансового контроля в отношении юридических лиц,  в том числе бюджетных и автономных учреждений – они не ПБС и автоматически не подпадают под сферу ГФК, регулируемую</a:t>
            </a:r>
            <a:r>
              <a:rPr lang="ru-RU" baseline="0" dirty="0" smtClean="0"/>
              <a:t> в </a:t>
            </a:r>
            <a:r>
              <a:rPr lang="ru-RU" dirty="0" smtClean="0"/>
              <a:t>БК</a:t>
            </a:r>
            <a:r>
              <a:rPr lang="en-US" dirty="0" smtClean="0"/>
              <a:t>; </a:t>
            </a:r>
            <a:r>
              <a:rPr lang="ru-RU" dirty="0" smtClean="0"/>
              <a:t>отсутствие</a:t>
            </a:r>
            <a:r>
              <a:rPr lang="ru-RU" baseline="0" dirty="0" smtClean="0"/>
              <a:t> гибкости – по БК обязательно наличие всех органов контроля как на федеральном, региональном уровне, так и в любом муниципалитете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736F2-7205-47AD-8F47-9A1916B035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9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0A9E6E-7847-4D42-8D21-FE3BFD48DD4C}" type="slidenum">
              <a:rPr lang="ru-RU" sz="1600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noFill/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0A9E6E-7847-4D42-8D21-FE3BFD48DD4C}" type="slidenum">
              <a:rPr lang="ru-RU" sz="1600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6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13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5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9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40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68313" y="1133102"/>
            <a:ext cx="82296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666293" y="4667927"/>
            <a:ext cx="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39952" y="2349500"/>
            <a:ext cx="237626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AutoNum type="arabicPeriod"/>
            </a:pPr>
            <a:endParaRPr lang="en-US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AutoNum type="arabicPeriod"/>
            </a:pPr>
            <a:endParaRPr lang="ru-RU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359912" y="1330385"/>
            <a:ext cx="1940875" cy="1079500"/>
          </a:xfrm>
          <a:prstGeom prst="downArrowCallout">
            <a:avLst>
              <a:gd name="adj1" fmla="val 76780"/>
              <a:gd name="adj2" fmla="val 76780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59607" y="1401822"/>
            <a:ext cx="113022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Внешний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аудит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1732843" y="2577402"/>
            <a:ext cx="2047069" cy="303592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84747" y="2752473"/>
            <a:ext cx="132723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Счетная палата РФ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02878" y="5738352"/>
            <a:ext cx="2021049" cy="1049518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Законы 41-ФЗ, 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6-ФЗ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Стандарты внешнего аудита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286443" y="1330385"/>
            <a:ext cx="2087811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Органы правительственного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контроля</a:t>
            </a:r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4139952" y="2577402"/>
            <a:ext cx="2376264" cy="303592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085946" y="3493717"/>
            <a:ext cx="2484276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Контрольно-ревизионные управления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Финансовый орган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субъекта 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923927" y="5735922"/>
            <a:ext cx="2708467" cy="1049518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Бюджетный кодекс, постановления Правительства, приказы Минфина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869524" y="1330385"/>
            <a:ext cx="1910388" cy="1079500"/>
          </a:xfrm>
          <a:prstGeom prst="downArrowCallout">
            <a:avLst>
              <a:gd name="adj1" fmla="val 76780"/>
              <a:gd name="adj2" fmla="val 76780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7020272" y="1330385"/>
            <a:ext cx="1871315" cy="1079500"/>
          </a:xfrm>
          <a:prstGeom prst="downArrowCallout">
            <a:avLst>
              <a:gd name="adj1" fmla="val 56691"/>
              <a:gd name="adj2" fmla="val 56691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092279" y="1330385"/>
            <a:ext cx="1799307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Внутренний финансовый контроль и аудит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Document"/>
          <p:cNvSpPr>
            <a:spLocks noEditPoints="1" noChangeArrowheads="1"/>
          </p:cNvSpPr>
          <p:nvPr/>
        </p:nvSpPr>
        <p:spPr bwMode="auto">
          <a:xfrm>
            <a:off x="6876256" y="2577402"/>
            <a:ext cx="2016919" cy="302706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Министерства и ведомства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Министерства, департаменты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и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управления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Министерства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департаменты и управления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49225" y="404664"/>
            <a:ext cx="8994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Российская Федерация:  Действующая система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государственного </a:t>
            </a:r>
            <a:r>
              <a:rPr lang="ru-RU" sz="2400" b="1" dirty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и муниципального финансового контроля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38172" y="2727325"/>
            <a:ext cx="1236063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Федерация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91093" y="1889049"/>
            <a:ext cx="1129655" cy="6126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83444" y="4545988"/>
            <a:ext cx="1343145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Муници-пальные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образования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90526" y="1933763"/>
            <a:ext cx="113022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Уровень власти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90526" y="3557451"/>
            <a:ext cx="123606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Субъект Федерации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4269" y="3493717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(контрольно-счетный орган субъекта)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613322" y="303619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613321" y="409536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94580" y="5735991"/>
            <a:ext cx="1808299" cy="1049518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Нормативное регулирование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39842" y="4339182"/>
            <a:ext cx="188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(контрольно-счетный орган муниципалитета)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458201" y="2591970"/>
            <a:ext cx="1744295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Росфиннадзор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Федеральное казначейство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040106" y="4563354"/>
            <a:ext cx="2592288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Контрольно-ревизионные управления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Финансовый орган муниципалитета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6606046" y="5703812"/>
            <a:ext cx="2557337" cy="1092607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Бюджетный кодекс, постановления </a:t>
            </a:r>
            <a:r>
              <a:rPr lang="ru-RU" sz="1300" b="1" dirty="0">
                <a:solidFill>
                  <a:srgbClr val="000000"/>
                </a:solidFill>
                <a:latin typeface="Arial" charset="0"/>
                <a:cs typeface="Arial" charset="0"/>
              </a:rPr>
              <a:t>Правительства</a:t>
            </a:r>
            <a:r>
              <a:rPr lang="ru-RU" sz="13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приказы Минфина, локальные акты министерств и ведомств</a:t>
            </a:r>
            <a:endParaRPr lang="ru-RU" sz="13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27192" y="0"/>
            <a:ext cx="1593850" cy="309562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 lang="ru-RU" smtClean="0"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74636"/>
            <a:ext cx="3960440" cy="957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Росфиннадзор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Численность: Общая 4114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Центральный аппарат 327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Территориальные органы 3787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474636"/>
            <a:ext cx="4634089" cy="955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Счетная палата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 Российской Федерации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Численность 1100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3803249"/>
            <a:ext cx="9108504" cy="290462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ВК </a:t>
            </a:r>
            <a:r>
              <a:rPr lang="ru-RU" b="1" dirty="0">
                <a:solidFill>
                  <a:prstClr val="black"/>
                </a:solidFill>
              </a:rPr>
              <a:t>и ВА (в том числе ВФК, ВФА</a:t>
            </a:r>
            <a:r>
              <a:rPr lang="ru-RU" b="1" dirty="0" smtClean="0">
                <a:solidFill>
                  <a:prstClr val="black"/>
                </a:solidFill>
              </a:rPr>
              <a:t>) </a:t>
            </a:r>
          </a:p>
          <a:p>
            <a:r>
              <a:rPr lang="ru-RU" sz="1400" b="1" dirty="0" smtClean="0"/>
              <a:t>Внутренний финансовый контроль</a:t>
            </a:r>
            <a:r>
              <a:rPr lang="ru-RU" sz="1400" dirty="0" smtClean="0"/>
              <a:t> направлен на:</a:t>
            </a:r>
          </a:p>
          <a:p>
            <a:r>
              <a:rPr lang="ru-RU" sz="1400" dirty="0" smtClean="0"/>
              <a:t>соблюдение </a:t>
            </a:r>
            <a:r>
              <a:rPr lang="ru-RU" sz="1400" dirty="0"/>
              <a:t>внутренних стандартов и процедур составления и исполнения </a:t>
            </a:r>
            <a:r>
              <a:rPr lang="ru-RU" sz="1400" dirty="0" smtClean="0"/>
              <a:t>бюджета,</a:t>
            </a:r>
          </a:p>
          <a:p>
            <a:r>
              <a:rPr lang="ru-RU" sz="1400" dirty="0" smtClean="0"/>
              <a:t>составления отчетности </a:t>
            </a:r>
            <a:r>
              <a:rPr lang="ru-RU" sz="1400" dirty="0"/>
              <a:t>и ведения </a:t>
            </a:r>
            <a:r>
              <a:rPr lang="ru-RU" sz="1400" dirty="0" smtClean="0"/>
              <a:t>учета </a:t>
            </a:r>
            <a:r>
              <a:rPr lang="ru-RU" sz="1400" dirty="0"/>
              <a:t>этим главным распорядителем бюджетных средств и подведомственными ему распорядителями и получателями бюджетных </a:t>
            </a:r>
            <a:r>
              <a:rPr lang="ru-RU" sz="1400" dirty="0" smtClean="0"/>
              <a:t>средств.</a:t>
            </a:r>
          </a:p>
          <a:p>
            <a:r>
              <a:rPr lang="ru-RU" sz="1400" b="1" dirty="0" smtClean="0"/>
              <a:t>Внутренний финансовый аудит </a:t>
            </a:r>
            <a:r>
              <a:rPr lang="ru-RU" sz="1400" dirty="0" smtClean="0"/>
              <a:t>направлен на:</a:t>
            </a:r>
          </a:p>
          <a:p>
            <a:r>
              <a:rPr lang="ru-RU" sz="1400" dirty="0" smtClean="0"/>
              <a:t>оценку </a:t>
            </a:r>
            <a:r>
              <a:rPr lang="ru-RU" sz="1400" dirty="0"/>
              <a:t>надежности </a:t>
            </a:r>
            <a:r>
              <a:rPr lang="ru-RU" sz="1400" dirty="0" smtClean="0"/>
              <a:t>ВФК и подготовку </a:t>
            </a:r>
            <a:r>
              <a:rPr lang="ru-RU" sz="1400" dirty="0"/>
              <a:t>рекомендаций по повышению его эффективности;</a:t>
            </a:r>
          </a:p>
          <a:p>
            <a:r>
              <a:rPr lang="ru-RU" sz="1400" dirty="0" smtClean="0"/>
              <a:t>подтверждение </a:t>
            </a:r>
            <a:r>
              <a:rPr lang="ru-RU" sz="1400" dirty="0"/>
              <a:t>достоверности </a:t>
            </a:r>
            <a:r>
              <a:rPr lang="ru-RU" sz="1400" dirty="0" smtClean="0"/>
              <a:t>отчетности </a:t>
            </a:r>
            <a:r>
              <a:rPr lang="ru-RU" sz="1400" dirty="0"/>
              <a:t>и соответствия порядка ведения </a:t>
            </a:r>
            <a:r>
              <a:rPr lang="ru-RU" sz="1400" dirty="0" smtClean="0"/>
              <a:t>учета </a:t>
            </a:r>
            <a:r>
              <a:rPr lang="ru-RU" sz="1400" dirty="0"/>
              <a:t>методологии и стандартам бюджетного </a:t>
            </a:r>
            <a:r>
              <a:rPr lang="ru-RU" sz="1400" dirty="0" smtClean="0"/>
              <a:t>учета;</a:t>
            </a:r>
          </a:p>
          <a:p>
            <a:r>
              <a:rPr lang="ru-RU" sz="1400" dirty="0" smtClean="0"/>
              <a:t>подготовку </a:t>
            </a:r>
            <a:r>
              <a:rPr lang="ru-RU" sz="1400" dirty="0"/>
              <a:t>предложений по повышению экономности и результативности использования бюджетных средств</a:t>
            </a:r>
            <a:r>
              <a:rPr lang="ru-RU" sz="1400" dirty="0" smtClean="0"/>
              <a:t>.</a:t>
            </a:r>
            <a:r>
              <a:rPr lang="ru-RU" sz="1400" b="1" dirty="0" smtClean="0">
                <a:solidFill>
                  <a:prstClr val="black"/>
                </a:solidFill>
              </a:rPr>
              <a:t>	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Численность 650 сотрудников на </a:t>
            </a:r>
            <a:r>
              <a:rPr lang="ru-RU" altLang="ru-RU" sz="1400" b="1" dirty="0" smtClean="0"/>
              <a:t>115 государственных органов и особо значимых бюджетных учреждений федерального уровня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7034" y="1467683"/>
            <a:ext cx="3136268" cy="1745294"/>
          </a:xfrm>
          <a:prstGeom prst="downArrow">
            <a:avLst>
              <a:gd name="adj1" fmla="val 70445"/>
              <a:gd name="adj2" fmla="val 420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Полномочия по </a:t>
            </a:r>
            <a:r>
              <a:rPr lang="ru-RU" sz="1500" b="1" dirty="0" err="1" smtClean="0">
                <a:solidFill>
                  <a:srgbClr val="1F497D">
                    <a:lumMod val="75000"/>
                  </a:srgbClr>
                </a:solidFill>
              </a:rPr>
              <a:t>ГосФинКонтролю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  <a:endParaRPr lang="ru-RU" sz="15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500" b="1" dirty="0" smtClean="0">
                <a:solidFill>
                  <a:prstClr val="white"/>
                </a:solidFill>
              </a:rPr>
              <a:t>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Проверки, ревизии, обследования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</a:rPr>
            </a:br>
            <a:endParaRPr lang="ru-RU" sz="1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058817" y="1461075"/>
            <a:ext cx="4068960" cy="1751902"/>
          </a:xfrm>
          <a:prstGeom prst="downArrow">
            <a:avLst>
              <a:gd name="adj1" fmla="val 58067"/>
              <a:gd name="adj2" fmla="val 41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" name="Picture 4" descr="G:\Прозрачный Герб Росфиннадзо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663098"/>
            <a:ext cx="64807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upload.wikimedia.org/wikipedia/ru/4/4d/Schetnaya_palata.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574" y="639608"/>
            <a:ext cx="576064" cy="6480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80929" y="146107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Полномочия по </a:t>
            </a:r>
            <a:r>
              <a:rPr lang="ru-RU" sz="1500" b="1" dirty="0" err="1" smtClean="0">
                <a:solidFill>
                  <a:srgbClr val="1F497D">
                    <a:lumMod val="75000"/>
                  </a:srgbClr>
                </a:solidFill>
              </a:rPr>
              <a:t>ГосФинКонтролю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</a:p>
          <a:p>
            <a:pPr algn="ctr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Финансовый аудит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(контроль),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аудит эффективности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, стратегический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аудит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654533" y="1467682"/>
            <a:ext cx="1311351" cy="2285336"/>
          </a:xfrm>
          <a:prstGeom prst="downArrow">
            <a:avLst>
              <a:gd name="adj1" fmla="val 50000"/>
              <a:gd name="adj2" fmla="val 392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Анализ</a:t>
            </a:r>
            <a:r>
              <a:rPr lang="ru-RU" sz="1500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15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 ВФК и ВФА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995936" y="1461074"/>
            <a:ext cx="1368152" cy="2291944"/>
          </a:xfrm>
          <a:prstGeom prst="downArrow">
            <a:avLst>
              <a:gd name="adj1" fmla="val 50000"/>
              <a:gd name="adj2" fmla="val 377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>
                <a:solidFill>
                  <a:srgbClr val="1F497D">
                    <a:lumMod val="75000"/>
                  </a:srgbClr>
                </a:solidFill>
              </a:rPr>
              <a:t>Проверка и анализ эффективности ВА</a:t>
            </a:r>
          </a:p>
        </p:txBody>
      </p:sp>
    </p:spTree>
    <p:extLst>
      <p:ext uri="{BB962C8B-B14F-4D97-AF65-F5344CB8AC3E}">
        <p14:creationId xmlns:p14="http://schemas.microsoft.com/office/powerpoint/2010/main" val="337485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7024" y="5787401"/>
            <a:ext cx="3402817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Минфин России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024" y="3618271"/>
            <a:ext cx="3333629" cy="889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Росфиннадзор</a:t>
            </a:r>
          </a:p>
        </p:txBody>
      </p:sp>
      <p:pic>
        <p:nvPicPr>
          <p:cNvPr id="4" name="Picture 4" descr="H:\Minf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28" y="5949280"/>
            <a:ext cx="616053" cy="65476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7024" y="528392"/>
            <a:ext cx="3358872" cy="7934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1700" b="1" dirty="0">
                <a:solidFill>
                  <a:prstClr val="black"/>
                </a:solidFill>
              </a:rPr>
              <a:t>Счетная палата</a:t>
            </a:r>
            <a:r>
              <a:rPr lang="en-US" sz="1700" b="1" dirty="0">
                <a:solidFill>
                  <a:prstClr val="black"/>
                </a:solidFill>
              </a:rPr>
              <a:t/>
            </a:r>
            <a:br>
              <a:rPr lang="en-US" sz="1700" b="1" dirty="0">
                <a:solidFill>
                  <a:prstClr val="black"/>
                </a:solidFill>
              </a:rPr>
            </a:br>
            <a:r>
              <a:rPr lang="ru-RU" sz="1700" b="1" dirty="0">
                <a:solidFill>
                  <a:prstClr val="black"/>
                </a:solidFill>
              </a:rPr>
              <a:t> Российской Федерации </a:t>
            </a:r>
            <a:endParaRPr lang="ru-RU" sz="17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4" descr="G:\Прозрачный Герб Росфиннадзо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24" y="3696930"/>
            <a:ext cx="6918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pload.wikimedia.org/wikipedia/ru/4/4d/Schetnaya_palata.Emble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23" y="577958"/>
            <a:ext cx="576064" cy="648073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33759" y="1491295"/>
            <a:ext cx="6281996" cy="12311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Соглашение о </a:t>
            </a:r>
            <a:r>
              <a:rPr lang="ru-RU" b="1" dirty="0" smtClean="0">
                <a:solidFill>
                  <a:prstClr val="black"/>
                </a:solidFill>
              </a:rPr>
              <a:t>сотрудничестве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Координация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планов в целях исключения дублирования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Совместные контрольные мероприятия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Обмен сведениями по результатам проверок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Обмен опытом, методическими материалами, экспертная помощь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 bwMode="auto">
          <a:xfrm>
            <a:off x="3631534" y="3885398"/>
            <a:ext cx="2812674" cy="484633"/>
          </a:xfrm>
          <a:prstGeom prst="leftRightArrow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ru-RU" sz="2400" b="1" kern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249" y="2918264"/>
            <a:ext cx="8833017" cy="231051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228284" flipV="1">
            <a:off x="4233426" y="5171859"/>
            <a:ext cx="482662" cy="1431667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150" y="3731508"/>
            <a:ext cx="2003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Анализ, заключения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2388" y="4245786"/>
            <a:ext cx="245096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Информация по запросу,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 нарушениям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5410" y="5649937"/>
            <a:ext cx="3235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Методология,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подготовка нормативных актов,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согласование плана контрольных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 мероприятий Росфиннадзора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1007280" y="1321801"/>
            <a:ext cx="484632" cy="229647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9438" y="3618271"/>
            <a:ext cx="2267018" cy="889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Arial" charset="0"/>
                <a:cs typeface="Arial" charset="0"/>
              </a:rPr>
              <a:t>Внутренний финансовый контроль и аудит</a:t>
            </a:r>
            <a:endParaRPr lang="ru-RU" sz="17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392</Words>
  <Application>Microsoft Office PowerPoint</Application>
  <PresentationFormat>Экран (4:3)</PresentationFormat>
  <Paragraphs>77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11_Городская</vt:lpstr>
      <vt:lpstr>5_Городская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Кокарев Алексей Игоревич</dc:creator>
  <cp:lastModifiedBy>Кокарев Алексей Игоревич</cp:lastModifiedBy>
  <cp:revision>22</cp:revision>
  <dcterms:created xsi:type="dcterms:W3CDTF">2014-09-17T16:04:43Z</dcterms:created>
  <dcterms:modified xsi:type="dcterms:W3CDTF">2014-09-18T09:24:06Z</dcterms:modified>
</cp:coreProperties>
</file>