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6"/>
  </p:notesMasterIdLst>
  <p:sldIdLst>
    <p:sldId id="260" r:id="rId3"/>
    <p:sldId id="264" r:id="rId4"/>
    <p:sldId id="26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79" autoAdjust="0"/>
  </p:normalViewPr>
  <p:slideViewPr>
    <p:cSldViewPr>
      <p:cViewPr>
        <p:scale>
          <a:sx n="62" d="100"/>
          <a:sy n="62" d="100"/>
        </p:scale>
        <p:origin x="140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-2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4D5C1-14D8-4C86-AC9E-65984BCA63D1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91F31-3CC9-4DEC-A58C-6B7E5CF86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34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disadvantages of the current 3-tier</a:t>
            </a:r>
            <a:r>
              <a:rPr lang="en-US" baseline="0" dirty="0" smtClean="0"/>
              <a:t> system of financial control </a:t>
            </a:r>
            <a:r>
              <a:rPr lang="ru-RU" dirty="0" smtClean="0"/>
              <a:t>– </a:t>
            </a:r>
            <a:r>
              <a:rPr lang="en-US" dirty="0" smtClean="0"/>
              <a:t>excessive</a:t>
            </a:r>
            <a:r>
              <a:rPr lang="en-US" baseline="0" dirty="0" smtClean="0"/>
              <a:t> duplication of control events</a:t>
            </a:r>
            <a:r>
              <a:rPr lang="ru-RU" dirty="0" smtClean="0"/>
              <a:t>, </a:t>
            </a:r>
            <a:r>
              <a:rPr lang="en-US" dirty="0" smtClean="0"/>
              <a:t>all control functions are mainly focused</a:t>
            </a:r>
            <a:r>
              <a:rPr lang="en-US" baseline="0" dirty="0" smtClean="0"/>
              <a:t> on inspection of financial and economic activities of previous financial years</a:t>
            </a:r>
            <a:r>
              <a:rPr lang="ru-RU" dirty="0" smtClean="0"/>
              <a:t>,</a:t>
            </a:r>
            <a:r>
              <a:rPr lang="en-US" dirty="0" smtClean="0"/>
              <a:t> there is</a:t>
            </a:r>
            <a:r>
              <a:rPr lang="en-US" baseline="0" dirty="0" smtClean="0"/>
              <a:t> no prevention and anticipation</a:t>
            </a:r>
            <a:r>
              <a:rPr lang="ru-RU" dirty="0" smtClean="0"/>
              <a:t>;</a:t>
            </a:r>
            <a:r>
              <a:rPr lang="ru-RU" baseline="0" dirty="0" smtClean="0"/>
              <a:t> </a:t>
            </a:r>
            <a:endParaRPr lang="ru-RU" baseline="0" dirty="0" smtClean="0"/>
          </a:p>
          <a:p>
            <a:r>
              <a:rPr lang="en-US" dirty="0" smtClean="0"/>
              <a:t>There is no exhaustive</a:t>
            </a:r>
            <a:r>
              <a:rPr lang="en-US" baseline="0" dirty="0" smtClean="0"/>
              <a:t> list of financial </a:t>
            </a:r>
            <a:r>
              <a:rPr lang="en-US" dirty="0" smtClean="0"/>
              <a:t>irregularities and responsibility for</a:t>
            </a:r>
            <a:r>
              <a:rPr lang="en-US" baseline="0" dirty="0" smtClean="0"/>
              <a:t> them, and there is confusion </a:t>
            </a:r>
            <a:r>
              <a:rPr lang="en-US" dirty="0" smtClean="0"/>
              <a:t>in qualification of irregularities</a:t>
            </a:r>
            <a:r>
              <a:rPr lang="ru-RU" dirty="0" smtClean="0"/>
              <a:t>;</a:t>
            </a:r>
            <a:r>
              <a:rPr lang="ru-RU" baseline="0" dirty="0" smtClean="0"/>
              <a:t> </a:t>
            </a:r>
            <a:r>
              <a:rPr lang="en-US" baseline="0" dirty="0" smtClean="0"/>
              <a:t>uncertainty of financial control of legal entities, including budgetary and autonomous entities – they are not budget receivers </a:t>
            </a:r>
            <a:r>
              <a:rPr lang="en-US" dirty="0" smtClean="0"/>
              <a:t>and are not automaticall</a:t>
            </a:r>
            <a:r>
              <a:rPr lang="en-US" baseline="0" dirty="0" smtClean="0"/>
              <a:t>y covered by Public Financial Control regulated in BC; </a:t>
            </a:r>
            <a:r>
              <a:rPr lang="en-US" dirty="0" smtClean="0"/>
              <a:t>lack</a:t>
            </a:r>
            <a:r>
              <a:rPr lang="en-US" baseline="0" dirty="0" smtClean="0"/>
              <a:t> of flexibility – according to BC, it is necessary to have the whole set of control functions at the federal, regional and municipal level.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736F2-7205-47AD-8F47-9A1916B035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95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4"/>
          <p:cNvSpPr>
            <a:spLocks noChangeArrowheads="1"/>
          </p:cNvSpPr>
          <p:nvPr userDrawn="1"/>
        </p:nvSpPr>
        <p:spPr bwMode="auto">
          <a:xfrm>
            <a:off x="963613" y="-20638"/>
            <a:ext cx="252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4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15" name="Номер слайда 11"/>
          <p:cNvSpPr txBox="1">
            <a:spLocks noGrp="1"/>
          </p:cNvSpPr>
          <p:nvPr userDrawn="1"/>
        </p:nvSpPr>
        <p:spPr bwMode="auto">
          <a:xfrm>
            <a:off x="7424738" y="0"/>
            <a:ext cx="1484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B0A9E6E-7847-4D42-8D21-FE3BFD48DD4C}" type="slidenum">
              <a:rPr lang="ru-RU" sz="1600" smtClean="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600" dirty="0" smtClean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33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0"/>
            <a:ext cx="9144000" cy="3702050"/>
          </a:xfrm>
          <a:prstGeom prst="rect">
            <a:avLst/>
          </a:prstGeom>
          <a:noFill/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5151438"/>
            <a:ext cx="65405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4"/>
          <p:cNvSpPr>
            <a:spLocks noChangeShapeType="1"/>
          </p:cNvSpPr>
          <p:nvPr userDrawn="1"/>
        </p:nvSpPr>
        <p:spPr bwMode="auto">
          <a:xfrm>
            <a:off x="6615113" y="5075238"/>
            <a:ext cx="15525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" name="Line 5"/>
          <p:cNvSpPr>
            <a:spLocks noChangeShapeType="1"/>
          </p:cNvSpPr>
          <p:nvPr userDrawn="1"/>
        </p:nvSpPr>
        <p:spPr bwMode="auto">
          <a:xfrm>
            <a:off x="6615113" y="6034088"/>
            <a:ext cx="15525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 userDrawn="1"/>
        </p:nvSpPr>
        <p:spPr bwMode="auto">
          <a:xfrm>
            <a:off x="7024688" y="6042025"/>
            <a:ext cx="731837" cy="63500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7024688" y="5008563"/>
            <a:ext cx="731837" cy="63500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 userDrawn="1"/>
        </p:nvSpPr>
        <p:spPr bwMode="auto">
          <a:xfrm>
            <a:off x="6400800" y="4532313"/>
            <a:ext cx="1931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None/>
            </a:pPr>
            <a:r>
              <a:rPr lang="ru-RU" dirty="0">
                <a:solidFill>
                  <a:prstClr val="black"/>
                </a:solidFill>
                <a:latin typeface="Georgia" pitchFamily="18" charset="0"/>
              </a:rPr>
              <a:t>Минфин России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3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7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4"/>
          <p:cNvSpPr>
            <a:spLocks noChangeArrowheads="1"/>
          </p:cNvSpPr>
          <p:nvPr userDrawn="1"/>
        </p:nvSpPr>
        <p:spPr bwMode="auto">
          <a:xfrm>
            <a:off x="963613" y="-20638"/>
            <a:ext cx="252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4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Номер слайда 11"/>
          <p:cNvSpPr txBox="1">
            <a:spLocks noGrp="1"/>
          </p:cNvSpPr>
          <p:nvPr userDrawn="1"/>
        </p:nvSpPr>
        <p:spPr bwMode="auto">
          <a:xfrm>
            <a:off x="7424738" y="0"/>
            <a:ext cx="1484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B0A9E6E-7847-4D42-8D21-FE3BFD48DD4C}" type="slidenum">
              <a:rPr lang="ru-RU" sz="1600" smtClean="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Дата 13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4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342188" y="1588"/>
            <a:ext cx="1593850" cy="309562"/>
          </a:xfrm>
          <a:prstGeom prst="rect">
            <a:avLst/>
          </a:prstGeom>
        </p:spPr>
        <p:txBody>
          <a:bodyPr/>
          <a:lstStyle>
            <a:lvl1pPr>
              <a:defRPr lang="ru-RU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BAAFAC7-B355-4ACD-8910-0A5E7D0DACE1}" type="slidenum">
              <a:rPr>
                <a:solidFill>
                  <a:prstClr val="white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51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Дата 25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rtlCol="0"/>
          <a:lstStyle>
            <a:lvl1pPr algn="l">
              <a:defRPr sz="8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6" name="Нижний колонтитул 27"/>
          <p:cNvSpPr>
            <a:spLocks noGrp="1"/>
          </p:cNvSpPr>
          <p:nvPr>
            <p:ph type="ftr" sz="quarter" idx="12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омер слайда 22"/>
          <p:cNvSpPr>
            <a:spLocks noGrp="1"/>
          </p:cNvSpPr>
          <p:nvPr>
            <p:ph type="sldNum" sz="quarter" idx="13"/>
          </p:nvPr>
        </p:nvSpPr>
        <p:spPr>
          <a:xfrm>
            <a:off x="7342188" y="1588"/>
            <a:ext cx="1593850" cy="309562"/>
          </a:xfrm>
          <a:prstGeom prst="rect">
            <a:avLst/>
          </a:prstGeom>
        </p:spPr>
        <p:txBody>
          <a:bodyPr/>
          <a:lstStyle>
            <a:lvl1pPr>
              <a:defRPr lang="ru-RU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BAAFAC7-B355-4ACD-8910-0A5E7D0DACE1}" type="slidenum">
              <a:rPr>
                <a:solidFill>
                  <a:prstClr val="white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58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4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342188" y="1588"/>
            <a:ext cx="1593850" cy="309562"/>
          </a:xfrm>
          <a:prstGeom prst="rect">
            <a:avLst/>
          </a:prstGeom>
        </p:spPr>
        <p:txBody>
          <a:bodyPr/>
          <a:lstStyle>
            <a:lvl1pPr>
              <a:defRPr lang="ru-RU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BAAFAC7-B355-4ACD-8910-0A5E7D0DACE1}" type="slidenum">
              <a:rPr>
                <a:solidFill>
                  <a:prstClr val="white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45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342188" y="1588"/>
            <a:ext cx="1593850" cy="309562"/>
          </a:xfrm>
          <a:prstGeom prst="rect">
            <a:avLst/>
          </a:prstGeom>
        </p:spPr>
        <p:txBody>
          <a:bodyPr/>
          <a:lstStyle>
            <a:lvl1pPr>
              <a:defRPr lang="ru-RU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BAAFAC7-B355-4ACD-8910-0A5E7D0DACE1}" type="slidenum">
              <a:rPr>
                <a:solidFill>
                  <a:prstClr val="white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97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401638"/>
            <a:ext cx="8229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016125"/>
            <a:ext cx="8229600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Дата 27"/>
          <p:cNvSpPr>
            <a:spLocks noGrp="1"/>
          </p:cNvSpPr>
          <p:nvPr>
            <p:ph type="dt" sz="half" idx="2"/>
          </p:nvPr>
        </p:nvSpPr>
        <p:spPr>
          <a:xfrm>
            <a:off x="1782763" y="6080125"/>
            <a:ext cx="960437" cy="457200"/>
          </a:xfrm>
          <a:prstGeom prst="rect">
            <a:avLst/>
          </a:prstGeom>
        </p:spPr>
        <p:txBody>
          <a:bodyPr vert="horz"/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0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Times New Roman" pitchFamily="18" charset="0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Times New Roman" pitchFamily="18" charset="0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Times New Roman" pitchFamily="18" charset="0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Times New Roman" pitchFamily="18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740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Arial" charset="0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Arial" charset="0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Arial" charset="0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Arial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BAAFAC7-B355-4ACD-8910-0A5E7D0DACE1}" type="slidenum">
              <a:rPr>
                <a:solidFill>
                  <a:prstClr val="white"/>
                </a:solidFill>
              </a:rPr>
              <a:pPr algn="r"/>
              <a:t>1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468313" y="1133102"/>
            <a:ext cx="82296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1666293" y="4667927"/>
            <a:ext cx="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139952" y="2349500"/>
            <a:ext cx="2376264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187325" algn="just" eaLnBrk="0" fontAlgn="base" hangingPunct="0">
              <a:spcBef>
                <a:spcPct val="10000"/>
              </a:spcBef>
              <a:spcAft>
                <a:spcPct val="0"/>
              </a:spcAft>
              <a:buFont typeface="Wingdings" pitchFamily="2" charset="2"/>
              <a:buAutoNum type="arabicPeriod"/>
            </a:pPr>
            <a:endParaRPr lang="en-US" sz="140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indent="187325" algn="just" eaLnBrk="0" fontAlgn="base" hangingPunct="0">
              <a:spcBef>
                <a:spcPct val="10000"/>
              </a:spcBef>
              <a:spcAft>
                <a:spcPct val="0"/>
              </a:spcAft>
              <a:buFont typeface="Wingdings" pitchFamily="2" charset="2"/>
              <a:buAutoNum type="arabicPeriod"/>
            </a:pPr>
            <a:endParaRPr lang="ru-RU" sz="140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indent="187325" algn="just" eaLnBrk="0" fontAlgn="base" hangingPunct="0">
              <a:spcBef>
                <a:spcPct val="10000"/>
              </a:spcBef>
              <a:spcAft>
                <a:spcPct val="0"/>
              </a:spcAft>
              <a:buFont typeface="Wingdings" pitchFamily="2" charset="2"/>
              <a:buNone/>
            </a:pPr>
            <a:endParaRPr lang="ru-RU" sz="140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359912" y="1330385"/>
            <a:ext cx="1940875" cy="1079500"/>
          </a:xfrm>
          <a:prstGeom prst="downArrowCallout">
            <a:avLst>
              <a:gd name="adj1" fmla="val 76780"/>
              <a:gd name="adj2" fmla="val 76780"/>
              <a:gd name="adj3" fmla="val 16667"/>
              <a:gd name="adj4" fmla="val 6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259607" y="1401822"/>
            <a:ext cx="113022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External audit</a:t>
            </a: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Document"/>
          <p:cNvSpPr>
            <a:spLocks noEditPoints="1" noChangeArrowheads="1"/>
          </p:cNvSpPr>
          <p:nvPr/>
        </p:nvSpPr>
        <p:spPr bwMode="auto">
          <a:xfrm>
            <a:off x="1732843" y="2577402"/>
            <a:ext cx="2047069" cy="3035923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984747" y="2752473"/>
            <a:ext cx="132723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RF Court of Accounts</a:t>
            </a: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902878" y="5738352"/>
            <a:ext cx="2021049" cy="954107"/>
          </a:xfrm>
          <a:prstGeom prst="rect">
            <a:avLst/>
          </a:prstGeom>
          <a:solidFill>
            <a:srgbClr val="99CCFF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Laws </a:t>
            </a: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41-ФЗ</a:t>
            </a:r>
            <a:r>
              <a:rPr lang="ru-RU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endParaRPr lang="ru-RU" sz="1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6-ФЗ</a:t>
            </a:r>
            <a:r>
              <a:rPr lang="ru-RU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Standards of external audit</a:t>
            </a: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286443" y="1330385"/>
            <a:ext cx="2087811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Government Control Entities</a:t>
            </a: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Document"/>
          <p:cNvSpPr>
            <a:spLocks noEditPoints="1" noChangeArrowheads="1"/>
          </p:cNvSpPr>
          <p:nvPr/>
        </p:nvSpPr>
        <p:spPr bwMode="auto">
          <a:xfrm>
            <a:off x="4139952" y="2577402"/>
            <a:ext cx="2376264" cy="3035923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4085946" y="3493717"/>
            <a:ext cx="2484276" cy="738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Control and Revision Directorates</a:t>
            </a:r>
            <a:endParaRPr lang="ru-RU" sz="1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Financial Body of an Entity</a:t>
            </a:r>
            <a:endParaRPr lang="ru-RU" sz="1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3923927" y="5735922"/>
            <a:ext cx="2708467" cy="523220"/>
          </a:xfrm>
          <a:prstGeom prst="rect">
            <a:avLst/>
          </a:prstGeom>
          <a:solidFill>
            <a:srgbClr val="99CCFF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Budget Code, 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Government Decrees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MoF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decisions</a:t>
            </a: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auto">
          <a:xfrm>
            <a:off x="1869524" y="1330385"/>
            <a:ext cx="1910388" cy="1079500"/>
          </a:xfrm>
          <a:prstGeom prst="downArrowCallout">
            <a:avLst>
              <a:gd name="adj1" fmla="val 76780"/>
              <a:gd name="adj2" fmla="val 76780"/>
              <a:gd name="adj3" fmla="val 16667"/>
              <a:gd name="adj4" fmla="val 6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" name="AutoShape 21"/>
          <p:cNvSpPr>
            <a:spLocks noChangeArrowheads="1"/>
          </p:cNvSpPr>
          <p:nvPr/>
        </p:nvSpPr>
        <p:spPr bwMode="auto">
          <a:xfrm>
            <a:off x="7020272" y="1330385"/>
            <a:ext cx="1871315" cy="1079500"/>
          </a:xfrm>
          <a:prstGeom prst="downArrowCallout">
            <a:avLst>
              <a:gd name="adj1" fmla="val 56691"/>
              <a:gd name="adj2" fmla="val 56691"/>
              <a:gd name="adj3" fmla="val 16667"/>
              <a:gd name="adj4" fmla="val 6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7092279" y="1330385"/>
            <a:ext cx="1799307" cy="738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Internal Financial Control and Audit</a:t>
            </a: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Document"/>
          <p:cNvSpPr>
            <a:spLocks noEditPoints="1" noChangeArrowheads="1"/>
          </p:cNvSpPr>
          <p:nvPr/>
        </p:nvSpPr>
        <p:spPr bwMode="auto">
          <a:xfrm>
            <a:off x="6876256" y="2577402"/>
            <a:ext cx="2016919" cy="3027067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Ministries and Agencies</a:t>
            </a:r>
            <a:endParaRPr lang="ru-RU" sz="1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Ministries, Departments and Directorates</a:t>
            </a: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Ministries, Departments and Directorates</a:t>
            </a: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49225" y="404664"/>
            <a:ext cx="89947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514185"/>
                </a:solidFill>
                <a:latin typeface="Arial Narrow" pitchFamily="34" charset="0"/>
                <a:cs typeface="Arial" charset="0"/>
              </a:rPr>
              <a:t>Russian Federation</a:t>
            </a:r>
            <a:r>
              <a:rPr lang="ru-RU" sz="2400" b="1" dirty="0" smtClean="0">
                <a:solidFill>
                  <a:srgbClr val="514185"/>
                </a:solidFill>
                <a:latin typeface="Arial Narrow" pitchFamily="34" charset="0"/>
                <a:cs typeface="Arial" charset="0"/>
              </a:rPr>
              <a:t>:  </a:t>
            </a:r>
            <a:r>
              <a:rPr lang="en-US" sz="2400" b="1" dirty="0" smtClean="0">
                <a:solidFill>
                  <a:srgbClr val="514185"/>
                </a:solidFill>
                <a:latin typeface="Arial Narrow" pitchFamily="34" charset="0"/>
                <a:cs typeface="Arial" charset="0"/>
              </a:rPr>
              <a:t>Current Public and Municipal Financial Control System</a:t>
            </a:r>
            <a:endParaRPr lang="ru-RU" sz="2400" b="1" dirty="0">
              <a:solidFill>
                <a:srgbClr val="514185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238172" y="2727325"/>
            <a:ext cx="1236063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Federation</a:t>
            </a: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291093" y="1889049"/>
            <a:ext cx="1129655" cy="61264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183444" y="4545988"/>
            <a:ext cx="134314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Municipal Entities</a:t>
            </a: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90526" y="1933763"/>
            <a:ext cx="113022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Level of authority</a:t>
            </a: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290526" y="3557451"/>
            <a:ext cx="1236063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Federal Entity</a:t>
            </a: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4269" y="3493717"/>
            <a:ext cx="17281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Control and Accounts Body of an Entity</a:t>
            </a: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ашивка 4"/>
          <p:cNvSpPr/>
          <p:nvPr/>
        </p:nvSpPr>
        <p:spPr>
          <a:xfrm rot="5400000">
            <a:off x="613322" y="3036197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Нашивка 35"/>
          <p:cNvSpPr/>
          <p:nvPr/>
        </p:nvSpPr>
        <p:spPr>
          <a:xfrm rot="5400000">
            <a:off x="613321" y="4095364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94580" y="5735991"/>
            <a:ext cx="1808299" cy="954107"/>
          </a:xfrm>
          <a:prstGeom prst="rect">
            <a:avLst/>
          </a:prstGeom>
          <a:solidFill>
            <a:srgbClr val="99CCFF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Norms and procedures</a:t>
            </a:r>
            <a:endParaRPr lang="ru-RU" sz="1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739842" y="4339182"/>
            <a:ext cx="18881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Control and Accounts Body of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 Municipality</a:t>
            </a: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  <a:endParaRPr lang="ru-RU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4458201" y="2591970"/>
            <a:ext cx="1744295" cy="9541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Russian 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Financial Supervisor (</a:t>
            </a:r>
            <a:r>
              <a:rPr lang="en-US" sz="14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Rosfinnadzor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 )</a:t>
            </a:r>
            <a:endParaRPr lang="ru-RU" sz="1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Federal Treasury</a:t>
            </a:r>
            <a:endParaRPr lang="ru-RU" sz="1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4040106" y="4563354"/>
            <a:ext cx="2592288" cy="9541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Control and Revision Directorates</a:t>
            </a:r>
            <a:endParaRPr lang="ru-RU" sz="1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Financial Body of Municipality</a:t>
            </a:r>
            <a:endParaRPr lang="ru-RU" sz="1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6606046" y="5703812"/>
            <a:ext cx="2557337" cy="892552"/>
          </a:xfrm>
          <a:prstGeom prst="rect">
            <a:avLst/>
          </a:prstGeom>
          <a:solidFill>
            <a:srgbClr val="99CCFF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Budget Code, Government Decrees, </a:t>
            </a:r>
            <a:r>
              <a:rPr lang="en-US" sz="13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MoF</a:t>
            </a:r>
            <a:r>
              <a:rPr lang="en-US" sz="13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Decisions, local bills of ministries and agencies</a:t>
            </a:r>
            <a:endParaRPr lang="ru-RU" sz="13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227192" y="0"/>
            <a:ext cx="1593850" cy="309562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BAAFAC7-B355-4ACD-8910-0A5E7D0DACE1}" type="slidenum">
              <a:rPr lang="ru-RU" smtClean="0">
                <a:solidFill>
                  <a:prstClr val="white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496" y="474636"/>
            <a:ext cx="3960440" cy="9570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prstClr val="black"/>
                </a:solidFill>
              </a:rPr>
              <a:t>Rosfinnadzor</a:t>
            </a:r>
            <a:endParaRPr lang="ru-RU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Staffing</a:t>
            </a:r>
            <a:r>
              <a:rPr lang="ru-RU" sz="1400" b="1" dirty="0" smtClean="0">
                <a:solidFill>
                  <a:prstClr val="black"/>
                </a:solidFill>
              </a:rPr>
              <a:t>: </a:t>
            </a:r>
            <a:r>
              <a:rPr lang="en-US" sz="1400" b="1" dirty="0" smtClean="0">
                <a:solidFill>
                  <a:prstClr val="black"/>
                </a:solidFill>
              </a:rPr>
              <a:t>total </a:t>
            </a:r>
            <a:r>
              <a:rPr lang="ru-RU" sz="1400" b="1" dirty="0" smtClean="0">
                <a:solidFill>
                  <a:prstClr val="black"/>
                </a:solidFill>
              </a:rPr>
              <a:t>4114</a:t>
            </a:r>
            <a:endParaRPr lang="ru-RU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HQ - </a:t>
            </a:r>
            <a:r>
              <a:rPr lang="ru-RU" sz="1400" b="1" dirty="0" smtClean="0">
                <a:solidFill>
                  <a:prstClr val="black"/>
                </a:solidFill>
              </a:rPr>
              <a:t>327</a:t>
            </a:r>
            <a:endParaRPr lang="ru-RU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Territorial agencies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3787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5976" y="474636"/>
            <a:ext cx="4634089" cy="9551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Court of Accounts</a:t>
            </a:r>
            <a:r>
              <a:rPr lang="en-US" b="1" dirty="0">
                <a:solidFill>
                  <a:prstClr val="black"/>
                </a:solidFill>
              </a:rPr>
              <a:t/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Russian Federation</a:t>
            </a:r>
            <a:endParaRPr lang="ru-RU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Staffing </a:t>
            </a:r>
            <a:r>
              <a:rPr lang="ru-RU" sz="1400" b="1" dirty="0" smtClean="0">
                <a:solidFill>
                  <a:prstClr val="black"/>
                </a:solidFill>
              </a:rPr>
              <a:t>1100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496" y="3803249"/>
            <a:ext cx="9108504" cy="2904624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IC and IA</a:t>
            </a:r>
            <a:r>
              <a:rPr lang="ru-RU" b="1" dirty="0" smtClean="0">
                <a:solidFill>
                  <a:prstClr val="black"/>
                </a:solidFill>
              </a:rPr>
              <a:t> (</a:t>
            </a:r>
            <a:r>
              <a:rPr lang="en-US" b="1" dirty="0" smtClean="0">
                <a:solidFill>
                  <a:prstClr val="black"/>
                </a:solidFill>
              </a:rPr>
              <a:t>including IFC and IFA</a:t>
            </a:r>
            <a:r>
              <a:rPr lang="ru-RU" b="1" dirty="0" smtClean="0">
                <a:solidFill>
                  <a:prstClr val="black"/>
                </a:solidFill>
              </a:rPr>
              <a:t>) </a:t>
            </a:r>
            <a:endParaRPr lang="ru-RU" b="1" dirty="0" smtClean="0">
              <a:solidFill>
                <a:prstClr val="black"/>
              </a:solidFill>
            </a:endParaRPr>
          </a:p>
          <a:p>
            <a:r>
              <a:rPr lang="en-US" sz="1400" b="1" dirty="0" smtClean="0"/>
              <a:t>Internal Financial Control </a:t>
            </a:r>
            <a:r>
              <a:rPr lang="en-US" sz="1400" dirty="0" smtClean="0"/>
              <a:t>focuses on</a:t>
            </a:r>
            <a:r>
              <a:rPr lang="ru-RU" sz="1400" dirty="0" smtClean="0"/>
              <a:t>:</a:t>
            </a:r>
            <a:endParaRPr lang="ru-RU" sz="1400" dirty="0" smtClean="0"/>
          </a:p>
          <a:p>
            <a:r>
              <a:rPr lang="en-US" sz="1400" dirty="0" smtClean="0"/>
              <a:t>Compliance with internal standards </a:t>
            </a:r>
            <a:r>
              <a:rPr lang="en-US" sz="1400" dirty="0" smtClean="0"/>
              <a:t>and procedures for budget formulation and execution</a:t>
            </a:r>
            <a:r>
              <a:rPr lang="ru-RU" sz="1400" dirty="0" smtClean="0"/>
              <a:t>,</a:t>
            </a:r>
            <a:endParaRPr lang="ru-RU" sz="1400" dirty="0" smtClean="0"/>
          </a:p>
          <a:p>
            <a:r>
              <a:rPr lang="en-US" sz="1400" dirty="0" smtClean="0"/>
              <a:t>Reporting and accounting by this main budget administrator and its subordinate budget administrators and receivers</a:t>
            </a:r>
            <a:r>
              <a:rPr lang="ru-RU" sz="1400" dirty="0" smtClean="0"/>
              <a:t>.</a:t>
            </a:r>
            <a:endParaRPr lang="ru-RU" sz="1400" dirty="0" smtClean="0"/>
          </a:p>
          <a:p>
            <a:r>
              <a:rPr lang="en-US" sz="1400" b="1" dirty="0" smtClean="0"/>
              <a:t>Internal Financial Audit </a:t>
            </a:r>
            <a:r>
              <a:rPr lang="en-US" sz="1400" dirty="0" smtClean="0"/>
              <a:t>focuses on</a:t>
            </a:r>
            <a:r>
              <a:rPr lang="ru-RU" sz="1400" dirty="0" smtClean="0"/>
              <a:t>:</a:t>
            </a:r>
            <a:endParaRPr lang="ru-RU" sz="1400" dirty="0" smtClean="0"/>
          </a:p>
          <a:p>
            <a:r>
              <a:rPr lang="en-US" sz="1400" dirty="0" smtClean="0"/>
              <a:t>Assessment of reliability of IFC and recommendations to improve its performance</a:t>
            </a:r>
            <a:r>
              <a:rPr lang="ru-RU" sz="1400" dirty="0" smtClean="0"/>
              <a:t>;</a:t>
            </a:r>
            <a:endParaRPr lang="ru-RU" sz="1400" dirty="0"/>
          </a:p>
          <a:p>
            <a:r>
              <a:rPr lang="en-US" sz="1400" dirty="0" smtClean="0"/>
              <a:t>Confirmation of authenticity of reporting and compliance of accounting with budget methodology and standards</a:t>
            </a:r>
            <a:r>
              <a:rPr lang="ru-RU" sz="1400" dirty="0" smtClean="0"/>
              <a:t>;</a:t>
            </a:r>
            <a:endParaRPr lang="ru-RU" sz="1400" dirty="0" smtClean="0"/>
          </a:p>
          <a:p>
            <a:r>
              <a:rPr lang="en-US" sz="1400" dirty="0" smtClean="0"/>
              <a:t>Proposals regarding better economy and effectiveness of budget resources</a:t>
            </a:r>
            <a:r>
              <a:rPr lang="ru-RU" sz="1400" dirty="0" smtClean="0"/>
              <a:t>.</a:t>
            </a:r>
            <a:r>
              <a:rPr lang="ru-RU" sz="1400" b="1" dirty="0" smtClean="0">
                <a:solidFill>
                  <a:prstClr val="black"/>
                </a:solidFill>
              </a:rPr>
              <a:t>	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Staffing: </a:t>
            </a:r>
            <a:r>
              <a:rPr lang="ru-RU" sz="1400" b="1" dirty="0" smtClean="0">
                <a:solidFill>
                  <a:prstClr val="black"/>
                </a:solidFill>
              </a:rPr>
              <a:t>650 </a:t>
            </a:r>
            <a:r>
              <a:rPr lang="en-US" sz="1400" b="1" dirty="0" smtClean="0">
                <a:solidFill>
                  <a:prstClr val="black"/>
                </a:solidFill>
              </a:rPr>
              <a:t>employees per </a:t>
            </a:r>
            <a:r>
              <a:rPr lang="ru-RU" altLang="ru-RU" sz="1400" b="1" dirty="0" smtClean="0"/>
              <a:t>115 </a:t>
            </a:r>
            <a:r>
              <a:rPr lang="en-US" altLang="ru-RU" sz="1400" b="1" dirty="0" smtClean="0"/>
              <a:t>public entities and most important federal budget entities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87034" y="1467683"/>
            <a:ext cx="3136268" cy="1745294"/>
          </a:xfrm>
          <a:prstGeom prst="downArrow">
            <a:avLst>
              <a:gd name="adj1" fmla="val 70445"/>
              <a:gd name="adj2" fmla="val 420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500" b="1" dirty="0" smtClean="0">
                <a:solidFill>
                  <a:srgbClr val="1F497D">
                    <a:lumMod val="75000"/>
                  </a:srgbClr>
                </a:solidFill>
              </a:rPr>
              <a:t>PFC Powers </a:t>
            </a:r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</a:rPr>
              <a:t>:</a:t>
            </a:r>
            <a:endParaRPr lang="ru-RU" sz="1500" b="1" dirty="0" smtClean="0">
              <a:solidFill>
                <a:prstClr val="white"/>
              </a:solidFill>
            </a:endParaRPr>
          </a:p>
          <a:p>
            <a:pPr algn="ctr"/>
            <a:r>
              <a:rPr lang="ru-RU" sz="1500" b="1" dirty="0" smtClean="0">
                <a:solidFill>
                  <a:prstClr val="white"/>
                </a:solidFill>
              </a:rPr>
              <a:t> </a:t>
            </a:r>
            <a:r>
              <a:rPr lang="en-US" sz="1500" b="1" dirty="0" smtClean="0">
                <a:solidFill>
                  <a:srgbClr val="1F497D">
                    <a:lumMod val="75000"/>
                  </a:srgbClr>
                </a:solidFill>
              </a:rPr>
              <a:t>checks</a:t>
            </a:r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en-US" sz="1500" b="1" dirty="0" smtClean="0">
                <a:solidFill>
                  <a:srgbClr val="1F497D">
                    <a:lumMod val="75000"/>
                  </a:srgbClr>
                </a:solidFill>
              </a:rPr>
              <a:t>revisions</a:t>
            </a:r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en-US" sz="1500" b="1" dirty="0" smtClean="0">
                <a:solidFill>
                  <a:srgbClr val="1F497D">
                    <a:lumMod val="75000"/>
                  </a:srgbClr>
                </a:solidFill>
              </a:rPr>
              <a:t>surveys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</a:rPr>
              <a:t/>
            </a:r>
            <a:br>
              <a:rPr lang="ru-RU" sz="1600" b="1" dirty="0">
                <a:solidFill>
                  <a:srgbClr val="1F497D">
                    <a:lumMod val="75000"/>
                  </a:srgbClr>
                </a:solidFill>
              </a:rPr>
            </a:br>
            <a:endParaRPr lang="ru-RU" sz="16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058817" y="1461075"/>
            <a:ext cx="4068960" cy="1751902"/>
          </a:xfrm>
          <a:prstGeom prst="downArrow">
            <a:avLst>
              <a:gd name="adj1" fmla="val 58067"/>
              <a:gd name="adj2" fmla="val 417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10" name="Picture 4" descr="G:\Прозрачный Герб Росфиннадзор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4" y="663098"/>
            <a:ext cx="64807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upload.wikimedia.org/wikipedia/ru/4/4d/Schetnaya_palata.Emblem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1574" y="639608"/>
            <a:ext cx="576064" cy="64807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80929" y="1461074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1F497D">
                    <a:lumMod val="75000"/>
                  </a:srgbClr>
                </a:solidFill>
              </a:rPr>
              <a:t>PFC Powers </a:t>
            </a:r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</a:rPr>
              <a:t>:</a:t>
            </a:r>
            <a:endParaRPr lang="ru-RU" sz="1500" b="1" dirty="0" smtClean="0">
              <a:solidFill>
                <a:srgbClr val="1F497D">
                  <a:lumMod val="75000"/>
                </a:srgbClr>
              </a:solidFill>
            </a:endParaRPr>
          </a:p>
          <a:p>
            <a:pPr algn="ctr"/>
            <a:r>
              <a:rPr lang="en-US" sz="1500" b="1" dirty="0" smtClean="0">
                <a:solidFill>
                  <a:srgbClr val="1F497D">
                    <a:lumMod val="75000"/>
                  </a:srgbClr>
                </a:solidFill>
              </a:rPr>
              <a:t>Financial audit</a:t>
            </a:r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</a:rPr>
              <a:t> (</a:t>
            </a:r>
            <a:r>
              <a:rPr lang="en-US" sz="1500" b="1" dirty="0" smtClean="0">
                <a:solidFill>
                  <a:srgbClr val="1F497D">
                    <a:lumMod val="75000"/>
                  </a:srgbClr>
                </a:solidFill>
              </a:rPr>
              <a:t>control</a:t>
            </a:r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</a:rPr>
              <a:t>), </a:t>
            </a:r>
            <a:r>
              <a:rPr lang="en-US" sz="1500" b="1" dirty="0" smtClean="0">
                <a:solidFill>
                  <a:srgbClr val="1F497D">
                    <a:lumMod val="75000"/>
                  </a:srgbClr>
                </a:solidFill>
              </a:rPr>
              <a:t>performance audit</a:t>
            </a:r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en-US" sz="1500" b="1" dirty="0" smtClean="0">
                <a:solidFill>
                  <a:srgbClr val="1F497D">
                    <a:lumMod val="75000"/>
                  </a:srgbClr>
                </a:solidFill>
              </a:rPr>
              <a:t>strategic audit</a:t>
            </a:r>
            <a:endParaRPr lang="ru-RU" sz="15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654533" y="1467682"/>
            <a:ext cx="1311351" cy="2285336"/>
          </a:xfrm>
          <a:prstGeom prst="downArrow">
            <a:avLst>
              <a:gd name="adj1" fmla="val 50000"/>
              <a:gd name="adj2" fmla="val 3927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500" b="1" dirty="0" smtClean="0">
                <a:solidFill>
                  <a:srgbClr val="1F497D">
                    <a:lumMod val="75000"/>
                  </a:srgbClr>
                </a:solidFill>
              </a:rPr>
              <a:t>Review of IFC and IFA</a:t>
            </a:r>
            <a:endParaRPr lang="ru-RU" sz="15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3995936" y="1461074"/>
            <a:ext cx="1368152" cy="2291944"/>
          </a:xfrm>
          <a:prstGeom prst="downArrow">
            <a:avLst>
              <a:gd name="adj1" fmla="val 50000"/>
              <a:gd name="adj2" fmla="val 3776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500" b="1" dirty="0" smtClean="0">
                <a:solidFill>
                  <a:srgbClr val="1F497D">
                    <a:lumMod val="75000"/>
                  </a:srgbClr>
                </a:solidFill>
              </a:rPr>
              <a:t>Audit and review of IA performance</a:t>
            </a:r>
            <a:endParaRPr lang="ru-RU" sz="1500" b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5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7024" y="5787401"/>
            <a:ext cx="3402817" cy="9087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RF </a:t>
            </a:r>
            <a:r>
              <a:rPr lang="en-US" b="1" dirty="0" err="1" smtClean="0">
                <a:solidFill>
                  <a:prstClr val="black"/>
                </a:solidFill>
              </a:rPr>
              <a:t>MoF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024" y="3618271"/>
            <a:ext cx="3333629" cy="8891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Rosfinnadzor</a:t>
            </a:r>
            <a:endParaRPr lang="ru-RU" b="1" dirty="0" smtClean="0">
              <a:solidFill>
                <a:prstClr val="black"/>
              </a:solidFill>
            </a:endParaRPr>
          </a:p>
        </p:txBody>
      </p:sp>
      <p:pic>
        <p:nvPicPr>
          <p:cNvPr id="4" name="Picture 4" descr="H:\Minf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928" y="5949280"/>
            <a:ext cx="616053" cy="654763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77024" y="528392"/>
            <a:ext cx="3358872" cy="7934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en-US" sz="1700" b="1" dirty="0" smtClean="0">
                <a:solidFill>
                  <a:prstClr val="black"/>
                </a:solidFill>
              </a:rPr>
              <a:t>Court of Accounts of the Russian Federation</a:t>
            </a:r>
            <a:endParaRPr lang="ru-RU" sz="1700" b="1" dirty="0" smtClean="0">
              <a:solidFill>
                <a:prstClr val="black"/>
              </a:solidFill>
            </a:endParaRPr>
          </a:p>
        </p:txBody>
      </p:sp>
      <p:pic>
        <p:nvPicPr>
          <p:cNvPr id="7" name="Picture 4" descr="G:\Прозрачный Герб Росфиннадзо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024" y="3696930"/>
            <a:ext cx="69186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upload.wikimedia.org/wikipedia/ru/4/4d/Schetnaya_palata.Emblem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923" y="577958"/>
            <a:ext cx="576064" cy="648073"/>
          </a:xfrm>
          <a:prstGeom prst="rect">
            <a:avLst/>
          </a:prstGeom>
          <a:noFill/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333759" y="1491295"/>
            <a:ext cx="6281996" cy="123110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</a:rPr>
              <a:t>Agreement of Cooperation</a:t>
            </a:r>
            <a:endParaRPr lang="ru-RU" sz="1400" b="1" dirty="0" smtClean="0">
              <a:solidFill>
                <a:srgbClr val="000000"/>
              </a:solidFill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Coordination of plans to avoid duplications</a:t>
            </a:r>
            <a:endParaRPr lang="ru-RU" sz="1400" b="1" dirty="0" smtClean="0">
              <a:solidFill>
                <a:srgbClr val="000000"/>
              </a:solidFill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Joint control activities</a:t>
            </a:r>
            <a:endParaRPr lang="ru-RU" sz="1400" b="1" dirty="0" smtClean="0">
              <a:solidFill>
                <a:srgbClr val="000000"/>
              </a:solidFill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Exchange of information on findings</a:t>
            </a:r>
            <a:endParaRPr lang="ru-RU" sz="1400" b="1" dirty="0" smtClean="0">
              <a:solidFill>
                <a:srgbClr val="000000"/>
              </a:solidFill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Exchange of experience, methodologies, expert assistance</a:t>
            </a:r>
            <a:endParaRPr lang="ru-RU" sz="1400" b="1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Двойная стрелка влево/вправо 13"/>
          <p:cNvSpPr/>
          <p:nvPr/>
        </p:nvSpPr>
        <p:spPr bwMode="auto">
          <a:xfrm>
            <a:off x="3631534" y="3885398"/>
            <a:ext cx="2812674" cy="484633"/>
          </a:xfrm>
          <a:prstGeom prst="leftRightArrow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ru-RU" sz="2400" b="1" kern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8249" y="2918264"/>
            <a:ext cx="8833017" cy="2310511"/>
          </a:xfrm>
          <a:prstGeom prst="ellipse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2228284" flipV="1">
            <a:off x="4233426" y="5171859"/>
            <a:ext cx="482662" cy="1431667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4905" y="3731508"/>
            <a:ext cx="1713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Analysis, findings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2388" y="4245786"/>
            <a:ext cx="2450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Information on request, on irregularities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89720" y="5649937"/>
            <a:ext cx="41472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Methodolog</a:t>
            </a:r>
            <a:r>
              <a:rPr lang="en-US" sz="1400" b="1" dirty="0" smtClean="0">
                <a:solidFill>
                  <a:prstClr val="black"/>
                </a:solidFill>
              </a:rPr>
              <a:t>y, elaboration of procedures</a:t>
            </a:r>
            <a:r>
              <a:rPr lang="ru-RU" sz="1400" b="1" dirty="0" smtClean="0">
                <a:solidFill>
                  <a:prstClr val="black"/>
                </a:solidFill>
              </a:rPr>
              <a:t>, </a:t>
            </a:r>
            <a:endParaRPr lang="ru-RU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Coordination of </a:t>
            </a:r>
            <a:r>
              <a:rPr lang="en-US" sz="1400" b="1" dirty="0" err="1" smtClean="0">
                <a:solidFill>
                  <a:prstClr val="black"/>
                </a:solidFill>
              </a:rPr>
              <a:t>Rosfinnadzor’s</a:t>
            </a:r>
            <a:r>
              <a:rPr lang="en-US" sz="1400" b="1" dirty="0" smtClean="0">
                <a:solidFill>
                  <a:prstClr val="black"/>
                </a:solidFill>
              </a:rPr>
              <a:t> plan of control</a:t>
            </a:r>
            <a:endParaRPr lang="ru-RU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activities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" name="Двойная стрелка вверх/вниз 1"/>
          <p:cNvSpPr/>
          <p:nvPr/>
        </p:nvSpPr>
        <p:spPr>
          <a:xfrm>
            <a:off x="1007280" y="1321801"/>
            <a:ext cx="484632" cy="2296470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09438" y="3618271"/>
            <a:ext cx="2267018" cy="8891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Internal financial control and audit</a:t>
            </a:r>
            <a:endParaRPr lang="ru-RU" sz="17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341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11_Городск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5_Городск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446</Words>
  <Application>Microsoft Office PowerPoint</Application>
  <PresentationFormat>On-screen Show (4:3)</PresentationFormat>
  <Paragraphs>71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Arial Narrow</vt:lpstr>
      <vt:lpstr>Calibri</vt:lpstr>
      <vt:lpstr>Georgia</vt:lpstr>
      <vt:lpstr>Times New Roman</vt:lpstr>
      <vt:lpstr>Trebuchet MS</vt:lpstr>
      <vt:lpstr>Wingdings</vt:lpstr>
      <vt:lpstr>Wingdings 2</vt:lpstr>
      <vt:lpstr>11_Городская</vt:lpstr>
      <vt:lpstr>5_Городская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Кокарев Алексей Игоревич</dc:creator>
  <cp:lastModifiedBy>at</cp:lastModifiedBy>
  <cp:revision>30</cp:revision>
  <dcterms:created xsi:type="dcterms:W3CDTF">2014-09-17T16:04:43Z</dcterms:created>
  <dcterms:modified xsi:type="dcterms:W3CDTF">2014-09-21T07:32:53Z</dcterms:modified>
</cp:coreProperties>
</file>