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18"/>
  </p:notesMasterIdLst>
  <p:handoutMasterIdLst>
    <p:handoutMasterId r:id="rId19"/>
  </p:handoutMasterIdLst>
  <p:sldIdLst>
    <p:sldId id="280" r:id="rId2"/>
    <p:sldId id="324" r:id="rId3"/>
    <p:sldId id="325" r:id="rId4"/>
    <p:sldId id="312" r:id="rId5"/>
    <p:sldId id="316" r:id="rId6"/>
    <p:sldId id="317" r:id="rId7"/>
    <p:sldId id="313" r:id="rId8"/>
    <p:sldId id="328" r:id="rId9"/>
    <p:sldId id="326" r:id="rId10"/>
    <p:sldId id="327" r:id="rId11"/>
    <p:sldId id="330" r:id="rId12"/>
    <p:sldId id="331" r:id="rId13"/>
    <p:sldId id="334" r:id="rId14"/>
    <p:sldId id="333" r:id="rId15"/>
    <p:sldId id="329" r:id="rId16"/>
    <p:sldId id="296" r:id="rId17"/>
  </p:sldIdLst>
  <p:sldSz cx="9144000" cy="6858000" type="screen4x3"/>
  <p:notesSz cx="6805613" cy="45751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01B"/>
    <a:srgbClr val="380C28"/>
    <a:srgbClr val="360E11"/>
    <a:srgbClr val="380D0C"/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3" autoAdjust="0"/>
    <p:restoredTop sz="99497" autoAdjust="0"/>
  </p:normalViewPr>
  <p:slideViewPr>
    <p:cSldViewPr>
      <p:cViewPr>
        <p:scale>
          <a:sx n="100" d="100"/>
          <a:sy n="100" d="100"/>
        </p:scale>
        <p:origin x="-162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144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ocuments\Work\Gov't%20Securities\Gov't%20Securities%20FY2009-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ocuments\Work\Gov't%20Securities\Gov't%20Securities%20FY2009-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ocuments\Work\Gov't%20Securities\Gov't%20Securities%20FY2009-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ocuments\Work\Gov't%20Securities\Gov't%20Securities%20FY2009-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ocuments\Work\Gov't%20Securities\Gov't%20Securities%20FY2009-201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ocuments\Work\Gov't%20Securities\Gov't%20Securities%20FY2009-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1400" b="1" dirty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400" b="1" i="0" u="none" strike="noStrike" baseline="0" dirty="0" smtClean="0">
                <a:latin typeface="+mj-lt"/>
                <a:cs typeface="Arial" pitchFamily="34" charset="0"/>
              </a:rPr>
              <a:t>EMISSION, DEMAND AND WEIGHTED </a:t>
            </a:r>
            <a:r>
              <a:rPr lang="en-US" sz="1400" b="1" i="0" u="none" strike="noStrike" baseline="0" dirty="0" smtClean="0">
                <a:effectLst/>
              </a:rPr>
              <a:t>AVERAGE </a:t>
            </a:r>
            <a:r>
              <a:rPr lang="en-US" sz="1400" b="1" i="0" u="none" strike="noStrike" baseline="0" dirty="0" smtClean="0">
                <a:latin typeface="+mj-lt"/>
                <a:cs typeface="Arial" pitchFamily="34" charset="0"/>
              </a:rPr>
              <a:t>INTEREST RATE OF TREASURY BILLS WITH 6 MONTH MATURITY PERIOD (2009-2011)</a:t>
            </a:r>
            <a:endParaRPr lang="en-US" sz="1400" b="1" dirty="0">
              <a:solidFill>
                <a:schemeClr val="accent1">
                  <a:lumMod val="25000"/>
                </a:schemeClr>
              </a:solidFill>
              <a:latin typeface="+mj-lt"/>
              <a:ea typeface="+mj-ea"/>
              <a:cs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Auctions_ge!$F$3</c:f>
              <c:strCache>
                <c:ptCount val="1"/>
                <c:pt idx="0">
                  <c:v>Issuance</c:v>
                </c:pt>
              </c:strCache>
            </c:strRef>
          </c:tx>
          <c:invertIfNegative val="0"/>
          <c:cat>
            <c:numRef>
              <c:f>(Auctions_ge!$B$5:$B$25,Auctions_ge!$B$38:$B$62,Auctions_ge!$B$94:$B$96)</c:f>
              <c:numCache>
                <c:formatCode>dd/mm/yy</c:formatCode>
                <c:ptCount val="49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40079</c:v>
                </c:pt>
                <c:pt idx="8">
                  <c:v>40086</c:v>
                </c:pt>
                <c:pt idx="9">
                  <c:v>40093</c:v>
                </c:pt>
                <c:pt idx="10">
                  <c:v>40099</c:v>
                </c:pt>
                <c:pt idx="11">
                  <c:v>40107</c:v>
                </c:pt>
                <c:pt idx="12">
                  <c:v>40114</c:v>
                </c:pt>
                <c:pt idx="13">
                  <c:v>40121</c:v>
                </c:pt>
                <c:pt idx="14">
                  <c:v>40128</c:v>
                </c:pt>
                <c:pt idx="15">
                  <c:v>40135</c:v>
                </c:pt>
                <c:pt idx="16">
                  <c:v>40142</c:v>
                </c:pt>
                <c:pt idx="17">
                  <c:v>40149</c:v>
                </c:pt>
                <c:pt idx="18">
                  <c:v>40156</c:v>
                </c:pt>
                <c:pt idx="19">
                  <c:v>40163</c:v>
                </c:pt>
                <c:pt idx="20">
                  <c:v>40170</c:v>
                </c:pt>
                <c:pt idx="21">
                  <c:v>40198</c:v>
                </c:pt>
                <c:pt idx="22">
                  <c:v>40212</c:v>
                </c:pt>
                <c:pt idx="23">
                  <c:v>40226</c:v>
                </c:pt>
                <c:pt idx="24">
                  <c:v>40239</c:v>
                </c:pt>
                <c:pt idx="25">
                  <c:v>40254</c:v>
                </c:pt>
                <c:pt idx="26">
                  <c:v>40268</c:v>
                </c:pt>
                <c:pt idx="27">
                  <c:v>40282</c:v>
                </c:pt>
                <c:pt idx="28">
                  <c:v>40296</c:v>
                </c:pt>
                <c:pt idx="29">
                  <c:v>40309</c:v>
                </c:pt>
                <c:pt idx="30">
                  <c:v>40323</c:v>
                </c:pt>
                <c:pt idx="31">
                  <c:v>40338</c:v>
                </c:pt>
                <c:pt idx="32">
                  <c:v>40352</c:v>
                </c:pt>
                <c:pt idx="33">
                  <c:v>40366</c:v>
                </c:pt>
                <c:pt idx="34">
                  <c:v>40380</c:v>
                </c:pt>
                <c:pt idx="35">
                  <c:v>40394</c:v>
                </c:pt>
                <c:pt idx="36">
                  <c:v>40408</c:v>
                </c:pt>
                <c:pt idx="37">
                  <c:v>40422</c:v>
                </c:pt>
                <c:pt idx="38">
                  <c:v>40436</c:v>
                </c:pt>
                <c:pt idx="39">
                  <c:v>40450</c:v>
                </c:pt>
                <c:pt idx="40">
                  <c:v>40464</c:v>
                </c:pt>
                <c:pt idx="41">
                  <c:v>40478</c:v>
                </c:pt>
                <c:pt idx="42">
                  <c:v>40492</c:v>
                </c:pt>
                <c:pt idx="43">
                  <c:v>40506</c:v>
                </c:pt>
                <c:pt idx="44">
                  <c:v>40520</c:v>
                </c:pt>
                <c:pt idx="45">
                  <c:v>40534</c:v>
                </c:pt>
                <c:pt idx="46">
                  <c:v>40604</c:v>
                </c:pt>
                <c:pt idx="47">
                  <c:v>40618</c:v>
                </c:pt>
                <c:pt idx="48">
                  <c:v>40632</c:v>
                </c:pt>
              </c:numCache>
            </c:numRef>
          </c:cat>
          <c:val>
            <c:numRef>
              <c:f>(Auctions_ge!$F$5:$F$25,Auctions_ge!$F$38:$F$62,Auctions_ge!$F$94:$F$96)</c:f>
              <c:numCache>
                <c:formatCode>#,##0</c:formatCode>
                <c:ptCount val="49"/>
                <c:pt idx="0">
                  <c:v>5000000</c:v>
                </c:pt>
                <c:pt idx="1">
                  <c:v>5000000</c:v>
                </c:pt>
                <c:pt idx="2">
                  <c:v>5000000</c:v>
                </c:pt>
                <c:pt idx="3">
                  <c:v>5000000</c:v>
                </c:pt>
                <c:pt idx="4">
                  <c:v>10000000</c:v>
                </c:pt>
                <c:pt idx="5">
                  <c:v>10000000</c:v>
                </c:pt>
                <c:pt idx="6">
                  <c:v>10000000</c:v>
                </c:pt>
                <c:pt idx="7">
                  <c:v>10000000</c:v>
                </c:pt>
                <c:pt idx="8">
                  <c:v>10000000</c:v>
                </c:pt>
                <c:pt idx="9">
                  <c:v>10000000</c:v>
                </c:pt>
                <c:pt idx="10">
                  <c:v>10000000</c:v>
                </c:pt>
                <c:pt idx="11">
                  <c:v>10000000</c:v>
                </c:pt>
                <c:pt idx="12">
                  <c:v>10000000</c:v>
                </c:pt>
                <c:pt idx="13">
                  <c:v>10000000</c:v>
                </c:pt>
                <c:pt idx="14">
                  <c:v>10000000</c:v>
                </c:pt>
                <c:pt idx="15">
                  <c:v>10000000</c:v>
                </c:pt>
                <c:pt idx="16">
                  <c:v>10000000</c:v>
                </c:pt>
                <c:pt idx="17">
                  <c:v>10000000</c:v>
                </c:pt>
                <c:pt idx="18">
                  <c:v>10000000</c:v>
                </c:pt>
                <c:pt idx="19">
                  <c:v>10000000</c:v>
                </c:pt>
                <c:pt idx="20">
                  <c:v>10000000</c:v>
                </c:pt>
                <c:pt idx="21">
                  <c:v>15000000</c:v>
                </c:pt>
                <c:pt idx="22">
                  <c:v>15000000</c:v>
                </c:pt>
                <c:pt idx="23">
                  <c:v>15000000</c:v>
                </c:pt>
                <c:pt idx="24">
                  <c:v>15000000</c:v>
                </c:pt>
                <c:pt idx="25">
                  <c:v>10000000</c:v>
                </c:pt>
                <c:pt idx="26">
                  <c:v>15000000</c:v>
                </c:pt>
                <c:pt idx="27">
                  <c:v>15000000</c:v>
                </c:pt>
                <c:pt idx="28">
                  <c:v>15000000</c:v>
                </c:pt>
                <c:pt idx="29">
                  <c:v>15000000</c:v>
                </c:pt>
                <c:pt idx="30">
                  <c:v>15000000</c:v>
                </c:pt>
                <c:pt idx="31">
                  <c:v>5000000</c:v>
                </c:pt>
                <c:pt idx="32">
                  <c:v>2000000</c:v>
                </c:pt>
                <c:pt idx="33">
                  <c:v>5000000</c:v>
                </c:pt>
                <c:pt idx="34">
                  <c:v>5000000</c:v>
                </c:pt>
                <c:pt idx="35">
                  <c:v>5000000</c:v>
                </c:pt>
                <c:pt idx="36">
                  <c:v>5000000</c:v>
                </c:pt>
                <c:pt idx="37">
                  <c:v>5000000</c:v>
                </c:pt>
                <c:pt idx="38">
                  <c:v>5000000</c:v>
                </c:pt>
                <c:pt idx="39">
                  <c:v>5000000</c:v>
                </c:pt>
                <c:pt idx="40">
                  <c:v>10000000</c:v>
                </c:pt>
                <c:pt idx="41">
                  <c:v>5000000</c:v>
                </c:pt>
                <c:pt idx="42">
                  <c:v>10000000</c:v>
                </c:pt>
                <c:pt idx="43">
                  <c:v>5000000</c:v>
                </c:pt>
                <c:pt idx="44">
                  <c:v>10000000</c:v>
                </c:pt>
                <c:pt idx="45">
                  <c:v>6000000</c:v>
                </c:pt>
                <c:pt idx="46">
                  <c:v>5000000</c:v>
                </c:pt>
                <c:pt idx="47">
                  <c:v>5000000</c:v>
                </c:pt>
                <c:pt idx="48">
                  <c:v>5000000</c:v>
                </c:pt>
              </c:numCache>
            </c:numRef>
          </c:val>
        </c:ser>
        <c:ser>
          <c:idx val="2"/>
          <c:order val="2"/>
          <c:tx>
            <c:strRef>
              <c:f>Auctions_ge!$G$3</c:f>
              <c:strCache>
                <c:ptCount val="1"/>
                <c:pt idx="0">
                  <c:v>Total Demand</c:v>
                </c:pt>
              </c:strCache>
            </c:strRef>
          </c:tx>
          <c:invertIfNegative val="0"/>
          <c:cat>
            <c:numRef>
              <c:f>(Auctions_ge!$B$5:$B$25,Auctions_ge!$B$38:$B$62,Auctions_ge!$B$94:$B$96)</c:f>
              <c:numCache>
                <c:formatCode>dd/mm/yy</c:formatCode>
                <c:ptCount val="49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40079</c:v>
                </c:pt>
                <c:pt idx="8">
                  <c:v>40086</c:v>
                </c:pt>
                <c:pt idx="9">
                  <c:v>40093</c:v>
                </c:pt>
                <c:pt idx="10">
                  <c:v>40099</c:v>
                </c:pt>
                <c:pt idx="11">
                  <c:v>40107</c:v>
                </c:pt>
                <c:pt idx="12">
                  <c:v>40114</c:v>
                </c:pt>
                <c:pt idx="13">
                  <c:v>40121</c:v>
                </c:pt>
                <c:pt idx="14">
                  <c:v>40128</c:v>
                </c:pt>
                <c:pt idx="15">
                  <c:v>40135</c:v>
                </c:pt>
                <c:pt idx="16">
                  <c:v>40142</c:v>
                </c:pt>
                <c:pt idx="17">
                  <c:v>40149</c:v>
                </c:pt>
                <c:pt idx="18">
                  <c:v>40156</c:v>
                </c:pt>
                <c:pt idx="19">
                  <c:v>40163</c:v>
                </c:pt>
                <c:pt idx="20">
                  <c:v>40170</c:v>
                </c:pt>
                <c:pt idx="21">
                  <c:v>40198</c:v>
                </c:pt>
                <c:pt idx="22">
                  <c:v>40212</c:v>
                </c:pt>
                <c:pt idx="23">
                  <c:v>40226</c:v>
                </c:pt>
                <c:pt idx="24">
                  <c:v>40239</c:v>
                </c:pt>
                <c:pt idx="25">
                  <c:v>40254</c:v>
                </c:pt>
                <c:pt idx="26">
                  <c:v>40268</c:v>
                </c:pt>
                <c:pt idx="27">
                  <c:v>40282</c:v>
                </c:pt>
                <c:pt idx="28">
                  <c:v>40296</c:v>
                </c:pt>
                <c:pt idx="29">
                  <c:v>40309</c:v>
                </c:pt>
                <c:pt idx="30">
                  <c:v>40323</c:v>
                </c:pt>
                <c:pt idx="31">
                  <c:v>40338</c:v>
                </c:pt>
                <c:pt idx="32">
                  <c:v>40352</c:v>
                </c:pt>
                <c:pt idx="33">
                  <c:v>40366</c:v>
                </c:pt>
                <c:pt idx="34">
                  <c:v>40380</c:v>
                </c:pt>
                <c:pt idx="35">
                  <c:v>40394</c:v>
                </c:pt>
                <c:pt idx="36">
                  <c:v>40408</c:v>
                </c:pt>
                <c:pt idx="37">
                  <c:v>40422</c:v>
                </c:pt>
                <c:pt idx="38">
                  <c:v>40436</c:v>
                </c:pt>
                <c:pt idx="39">
                  <c:v>40450</c:v>
                </c:pt>
                <c:pt idx="40">
                  <c:v>40464</c:v>
                </c:pt>
                <c:pt idx="41">
                  <c:v>40478</c:v>
                </c:pt>
                <c:pt idx="42">
                  <c:v>40492</c:v>
                </c:pt>
                <c:pt idx="43">
                  <c:v>40506</c:v>
                </c:pt>
                <c:pt idx="44">
                  <c:v>40520</c:v>
                </c:pt>
                <c:pt idx="45">
                  <c:v>40534</c:v>
                </c:pt>
                <c:pt idx="46">
                  <c:v>40604</c:v>
                </c:pt>
                <c:pt idx="47">
                  <c:v>40618</c:v>
                </c:pt>
                <c:pt idx="48">
                  <c:v>40632</c:v>
                </c:pt>
              </c:numCache>
            </c:numRef>
          </c:cat>
          <c:val>
            <c:numRef>
              <c:f>(Auctions_ge!$G$5:$G$25,Auctions_ge!$G$38:$G$62,Auctions_ge!$G$94:$G$96)</c:f>
              <c:numCache>
                <c:formatCode>#,##0</c:formatCode>
                <c:ptCount val="49"/>
                <c:pt idx="0">
                  <c:v>18050000</c:v>
                </c:pt>
                <c:pt idx="1">
                  <c:v>16700000</c:v>
                </c:pt>
                <c:pt idx="2">
                  <c:v>19770000</c:v>
                </c:pt>
                <c:pt idx="3">
                  <c:v>21000000</c:v>
                </c:pt>
                <c:pt idx="4">
                  <c:v>42120000</c:v>
                </c:pt>
                <c:pt idx="5">
                  <c:v>48500000</c:v>
                </c:pt>
                <c:pt idx="6">
                  <c:v>27200000</c:v>
                </c:pt>
                <c:pt idx="7">
                  <c:v>40000000</c:v>
                </c:pt>
                <c:pt idx="8">
                  <c:v>22000000</c:v>
                </c:pt>
                <c:pt idx="9">
                  <c:v>32000000</c:v>
                </c:pt>
                <c:pt idx="10">
                  <c:v>27000000</c:v>
                </c:pt>
                <c:pt idx="11">
                  <c:v>37000000</c:v>
                </c:pt>
                <c:pt idx="12">
                  <c:v>32000000</c:v>
                </c:pt>
                <c:pt idx="13">
                  <c:v>33000000</c:v>
                </c:pt>
                <c:pt idx="14">
                  <c:v>34700000</c:v>
                </c:pt>
                <c:pt idx="15">
                  <c:v>25500000</c:v>
                </c:pt>
                <c:pt idx="16">
                  <c:v>32600000</c:v>
                </c:pt>
                <c:pt idx="17">
                  <c:v>24000000</c:v>
                </c:pt>
                <c:pt idx="18">
                  <c:v>36000000</c:v>
                </c:pt>
                <c:pt idx="19">
                  <c:v>28000000</c:v>
                </c:pt>
                <c:pt idx="20">
                  <c:v>39300000</c:v>
                </c:pt>
                <c:pt idx="21">
                  <c:v>38000000</c:v>
                </c:pt>
                <c:pt idx="22">
                  <c:v>27000000</c:v>
                </c:pt>
                <c:pt idx="23">
                  <c:v>33000000</c:v>
                </c:pt>
                <c:pt idx="24">
                  <c:v>32500000</c:v>
                </c:pt>
                <c:pt idx="25">
                  <c:v>27600000</c:v>
                </c:pt>
                <c:pt idx="26">
                  <c:v>36000000</c:v>
                </c:pt>
                <c:pt idx="27">
                  <c:v>30000000</c:v>
                </c:pt>
                <c:pt idx="28">
                  <c:v>33000000</c:v>
                </c:pt>
                <c:pt idx="29">
                  <c:v>26500000</c:v>
                </c:pt>
                <c:pt idx="30">
                  <c:v>26000000</c:v>
                </c:pt>
                <c:pt idx="31">
                  <c:v>21000000</c:v>
                </c:pt>
                <c:pt idx="32">
                  <c:v>20000000</c:v>
                </c:pt>
                <c:pt idx="33">
                  <c:v>12000000</c:v>
                </c:pt>
                <c:pt idx="34">
                  <c:v>14500000</c:v>
                </c:pt>
                <c:pt idx="35">
                  <c:v>12000000</c:v>
                </c:pt>
                <c:pt idx="36">
                  <c:v>17000000</c:v>
                </c:pt>
                <c:pt idx="37">
                  <c:v>16000000</c:v>
                </c:pt>
                <c:pt idx="38">
                  <c:v>12500000</c:v>
                </c:pt>
                <c:pt idx="39">
                  <c:v>9250000</c:v>
                </c:pt>
                <c:pt idx="40">
                  <c:v>28750000</c:v>
                </c:pt>
                <c:pt idx="41">
                  <c:v>23200000</c:v>
                </c:pt>
                <c:pt idx="42">
                  <c:v>29500000</c:v>
                </c:pt>
                <c:pt idx="43">
                  <c:v>14300000</c:v>
                </c:pt>
                <c:pt idx="44">
                  <c:v>26000000</c:v>
                </c:pt>
                <c:pt idx="45">
                  <c:v>19500000</c:v>
                </c:pt>
                <c:pt idx="46">
                  <c:v>18992000</c:v>
                </c:pt>
                <c:pt idx="47">
                  <c:v>14800000</c:v>
                </c:pt>
                <c:pt idx="48">
                  <c:v>13700000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70548224"/>
        <c:axId val="171180800"/>
      </c:barChart>
      <c:lineChart>
        <c:grouping val="standard"/>
        <c:varyColors val="0"/>
        <c:ser>
          <c:idx val="0"/>
          <c:order val="0"/>
          <c:tx>
            <c:strRef>
              <c:f>Auctions_ge!$L$3</c:f>
              <c:strCache>
                <c:ptCount val="1"/>
                <c:pt idx="0">
                  <c:v>Weighted Average Interest Rate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(Auctions_ge!$B$5:$B$25,Auctions_ge!$B$38:$B$62,Auctions_ge!$B$94:$B$96)</c:f>
              <c:numCache>
                <c:formatCode>dd/mm/yy</c:formatCode>
                <c:ptCount val="49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40079</c:v>
                </c:pt>
                <c:pt idx="8">
                  <c:v>40086</c:v>
                </c:pt>
                <c:pt idx="9">
                  <c:v>40093</c:v>
                </c:pt>
                <c:pt idx="10">
                  <c:v>40099</c:v>
                </c:pt>
                <c:pt idx="11">
                  <c:v>40107</c:v>
                </c:pt>
                <c:pt idx="12">
                  <c:v>40114</c:v>
                </c:pt>
                <c:pt idx="13">
                  <c:v>40121</c:v>
                </c:pt>
                <c:pt idx="14">
                  <c:v>40128</c:v>
                </c:pt>
                <c:pt idx="15">
                  <c:v>40135</c:v>
                </c:pt>
                <c:pt idx="16">
                  <c:v>40142</c:v>
                </c:pt>
                <c:pt idx="17">
                  <c:v>40149</c:v>
                </c:pt>
                <c:pt idx="18">
                  <c:v>40156</c:v>
                </c:pt>
                <c:pt idx="19">
                  <c:v>40163</c:v>
                </c:pt>
                <c:pt idx="20">
                  <c:v>40170</c:v>
                </c:pt>
                <c:pt idx="21">
                  <c:v>40198</c:v>
                </c:pt>
                <c:pt idx="22">
                  <c:v>40212</c:v>
                </c:pt>
                <c:pt idx="23">
                  <c:v>40226</c:v>
                </c:pt>
                <c:pt idx="24">
                  <c:v>40239</c:v>
                </c:pt>
                <c:pt idx="25">
                  <c:v>40254</c:v>
                </c:pt>
                <c:pt idx="26">
                  <c:v>40268</c:v>
                </c:pt>
                <c:pt idx="27">
                  <c:v>40282</c:v>
                </c:pt>
                <c:pt idx="28">
                  <c:v>40296</c:v>
                </c:pt>
                <c:pt idx="29">
                  <c:v>40309</c:v>
                </c:pt>
                <c:pt idx="30">
                  <c:v>40323</c:v>
                </c:pt>
                <c:pt idx="31">
                  <c:v>40338</c:v>
                </c:pt>
                <c:pt idx="32">
                  <c:v>40352</c:v>
                </c:pt>
                <c:pt idx="33">
                  <c:v>40366</c:v>
                </c:pt>
                <c:pt idx="34">
                  <c:v>40380</c:v>
                </c:pt>
                <c:pt idx="35">
                  <c:v>40394</c:v>
                </c:pt>
                <c:pt idx="36">
                  <c:v>40408</c:v>
                </c:pt>
                <c:pt idx="37">
                  <c:v>40422</c:v>
                </c:pt>
                <c:pt idx="38">
                  <c:v>40436</c:v>
                </c:pt>
                <c:pt idx="39">
                  <c:v>40450</c:v>
                </c:pt>
                <c:pt idx="40">
                  <c:v>40464</c:v>
                </c:pt>
                <c:pt idx="41">
                  <c:v>40478</c:v>
                </c:pt>
                <c:pt idx="42">
                  <c:v>40492</c:v>
                </c:pt>
                <c:pt idx="43">
                  <c:v>40506</c:v>
                </c:pt>
                <c:pt idx="44">
                  <c:v>40520</c:v>
                </c:pt>
                <c:pt idx="45">
                  <c:v>40534</c:v>
                </c:pt>
                <c:pt idx="46">
                  <c:v>40604</c:v>
                </c:pt>
                <c:pt idx="47">
                  <c:v>40618</c:v>
                </c:pt>
                <c:pt idx="48">
                  <c:v>40632</c:v>
                </c:pt>
              </c:numCache>
            </c:numRef>
          </c:cat>
          <c:val>
            <c:numRef>
              <c:f>(Auctions_ge!$L$5:$L$25,Auctions_ge!$L$38:$L$62,Auctions_ge!$L$94:$L$96)</c:f>
              <c:numCache>
                <c:formatCode>0.000%</c:formatCode>
                <c:ptCount val="49"/>
                <c:pt idx="0">
                  <c:v>6.6750000000000004E-2</c:v>
                </c:pt>
                <c:pt idx="1">
                  <c:v>5.9499999999999997E-2</c:v>
                </c:pt>
                <c:pt idx="2">
                  <c:v>5.731E-2</c:v>
                </c:pt>
                <c:pt idx="3">
                  <c:v>5.9520000000000003E-2</c:v>
                </c:pt>
                <c:pt idx="4">
                  <c:v>5.9979999999999999E-2</c:v>
                </c:pt>
                <c:pt idx="5">
                  <c:v>5.6649999999999999E-2</c:v>
                </c:pt>
                <c:pt idx="6">
                  <c:v>5.4699999999999999E-2</c:v>
                </c:pt>
                <c:pt idx="7">
                  <c:v>5.3400000000000003E-2</c:v>
                </c:pt>
                <c:pt idx="8">
                  <c:v>5.0900000000000001E-2</c:v>
                </c:pt>
                <c:pt idx="9">
                  <c:v>5.033E-2</c:v>
                </c:pt>
                <c:pt idx="10">
                  <c:v>5.0700000000000002E-2</c:v>
                </c:pt>
                <c:pt idx="11">
                  <c:v>5.1319999999999998E-2</c:v>
                </c:pt>
                <c:pt idx="12">
                  <c:v>5.0200000000000002E-2</c:v>
                </c:pt>
                <c:pt idx="13">
                  <c:v>4.9599999999999998E-2</c:v>
                </c:pt>
                <c:pt idx="14">
                  <c:v>4.8930000000000001E-2</c:v>
                </c:pt>
                <c:pt idx="15">
                  <c:v>4.9070000000000003E-2</c:v>
                </c:pt>
                <c:pt idx="16">
                  <c:v>4.8779999999999997E-2</c:v>
                </c:pt>
                <c:pt idx="17">
                  <c:v>4.8300000000000003E-2</c:v>
                </c:pt>
                <c:pt idx="18">
                  <c:v>4.7239999999999997E-2</c:v>
                </c:pt>
                <c:pt idx="19">
                  <c:v>4.4429999999999997E-2</c:v>
                </c:pt>
                <c:pt idx="20">
                  <c:v>4.0890000000000003E-2</c:v>
                </c:pt>
                <c:pt idx="21">
                  <c:v>4.1410000000000002E-2</c:v>
                </c:pt>
                <c:pt idx="22">
                  <c:v>6.8500000000000005E-2</c:v>
                </c:pt>
                <c:pt idx="23">
                  <c:v>5.1139999999999998E-2</c:v>
                </c:pt>
                <c:pt idx="24">
                  <c:v>4.929E-2</c:v>
                </c:pt>
                <c:pt idx="25">
                  <c:v>4.6179999999999999E-2</c:v>
                </c:pt>
                <c:pt idx="26">
                  <c:v>4.5010000000000001E-2</c:v>
                </c:pt>
                <c:pt idx="27">
                  <c:v>5.45E-2</c:v>
                </c:pt>
                <c:pt idx="28">
                  <c:v>6.1710000000000001E-2</c:v>
                </c:pt>
                <c:pt idx="29">
                  <c:v>7.7299999999999994E-2</c:v>
                </c:pt>
                <c:pt idx="30">
                  <c:v>7.986E-2</c:v>
                </c:pt>
                <c:pt idx="31">
                  <c:v>9.2899999999999996E-2</c:v>
                </c:pt>
                <c:pt idx="32">
                  <c:v>9.9500000000000005E-2</c:v>
                </c:pt>
                <c:pt idx="33">
                  <c:v>9.6159999999999995E-2</c:v>
                </c:pt>
                <c:pt idx="34">
                  <c:v>9.4450000000000006E-2</c:v>
                </c:pt>
                <c:pt idx="35">
                  <c:v>9.2759999999999995E-2</c:v>
                </c:pt>
                <c:pt idx="36">
                  <c:v>9.9519999999999997E-2</c:v>
                </c:pt>
                <c:pt idx="37">
                  <c:v>0.1084</c:v>
                </c:pt>
                <c:pt idx="38">
                  <c:v>0.11627999999999999</c:v>
                </c:pt>
                <c:pt idx="39">
                  <c:v>0.1139</c:v>
                </c:pt>
                <c:pt idx="40">
                  <c:v>0.1099</c:v>
                </c:pt>
                <c:pt idx="41">
                  <c:v>0.10571999999999999</c:v>
                </c:pt>
                <c:pt idx="42">
                  <c:v>0.1022</c:v>
                </c:pt>
                <c:pt idx="43">
                  <c:v>0.10332</c:v>
                </c:pt>
                <c:pt idx="44">
                  <c:v>0.10249999999999999</c:v>
                </c:pt>
                <c:pt idx="45">
                  <c:v>0.10017</c:v>
                </c:pt>
                <c:pt idx="46">
                  <c:v>9.6119999999999997E-2</c:v>
                </c:pt>
                <c:pt idx="47">
                  <c:v>9.1020000000000004E-2</c:v>
                </c:pt>
                <c:pt idx="48">
                  <c:v>8.7900000000000006E-2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192704"/>
        <c:axId val="171182720"/>
      </c:lineChart>
      <c:catAx>
        <c:axId val="170548224"/>
        <c:scaling>
          <c:orientation val="minMax"/>
        </c:scaling>
        <c:delete val="0"/>
        <c:axPos val="b"/>
        <c:numFmt formatCode="mm/yyyy" sourceLinked="0"/>
        <c:majorTickMark val="out"/>
        <c:minorTickMark val="none"/>
        <c:tickLblPos val="nextTo"/>
        <c:txPr>
          <a:bodyPr rot="-2700000"/>
          <a:lstStyle/>
          <a:p>
            <a:pPr>
              <a:defRPr sz="1000"/>
            </a:pPr>
            <a:endParaRPr lang="en-US"/>
          </a:p>
        </c:txPr>
        <c:crossAx val="171180800"/>
        <c:crosses val="autoZero"/>
        <c:auto val="0"/>
        <c:lblAlgn val="ctr"/>
        <c:lblOffset val="100"/>
        <c:noMultiLvlLbl val="0"/>
      </c:catAx>
      <c:valAx>
        <c:axId val="171180800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170548224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 b="0"/>
                  </a:pPr>
                  <a:r>
                    <a:rPr lang="en-US" b="0" dirty="0" smtClean="0"/>
                    <a:t>Million GEL</a:t>
                  </a:r>
                  <a:endParaRPr lang="en-US" b="0" dirty="0"/>
                </a:p>
              </c:rich>
            </c:tx>
          </c:dispUnitsLbl>
        </c:dispUnits>
      </c:valAx>
      <c:valAx>
        <c:axId val="171182720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crossAx val="171192704"/>
        <c:crosses val="max"/>
        <c:crossBetween val="between"/>
      </c:valAx>
      <c:dateAx>
        <c:axId val="171192704"/>
        <c:scaling>
          <c:orientation val="minMax"/>
        </c:scaling>
        <c:delete val="1"/>
        <c:axPos val="b"/>
        <c:numFmt formatCode="dd/mm/yy" sourceLinked="1"/>
        <c:majorTickMark val="out"/>
        <c:minorTickMark val="none"/>
        <c:tickLblPos val="none"/>
        <c:crossAx val="171182720"/>
        <c:crosses val="autoZero"/>
        <c:auto val="1"/>
        <c:lblOffset val="100"/>
        <c:baseTimeUnit val="days"/>
      </c:date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n-US" sz="1400" b="1" i="0" u="none" strike="noStrike" kern="1200" baseline="0" dirty="0">
                <a:solidFill>
                  <a:srgbClr val="BBE0E3">
                    <a:lumMod val="25000"/>
                  </a:srgbClr>
                </a:solidFill>
                <a:latin typeface="+mj-lt"/>
                <a:ea typeface="+mj-ea"/>
                <a:cs typeface="Arial" pitchFamily="34" charset="0"/>
              </a:defRPr>
            </a:pPr>
            <a:r>
              <a:rPr lang="en-US" sz="1400" b="1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j-lt"/>
                <a:ea typeface="+mj-ea"/>
                <a:cs typeface="Arial" pitchFamily="34" charset="0"/>
              </a:rPr>
              <a:t>EMISSION, DEMAND AND WEIGHTED </a:t>
            </a:r>
            <a:r>
              <a:rPr lang="en-US" sz="1400" b="1" i="0" u="none" strike="noStrike" baseline="0" dirty="0" smtClean="0">
                <a:effectLst/>
              </a:rPr>
              <a:t>AVERAGE </a:t>
            </a:r>
            <a:r>
              <a:rPr lang="en-US" sz="1400" b="1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j-lt"/>
                <a:ea typeface="+mj-ea"/>
                <a:cs typeface="Arial" pitchFamily="34" charset="0"/>
              </a:rPr>
              <a:t>INTEREST RATE OF TREASURY BILLS WITH 12 MONTH MATURITY PERIOD (2009-2011)</a:t>
            </a:r>
            <a:endParaRPr lang="en-US" sz="1400" b="1" i="0" u="none" strike="noStrike" kern="1200" baseline="0" dirty="0">
              <a:solidFill>
                <a:srgbClr val="BBE0E3">
                  <a:lumMod val="25000"/>
                </a:srgbClr>
              </a:solidFill>
              <a:latin typeface="+mj-lt"/>
              <a:ea typeface="+mj-ea"/>
              <a:cs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Auctions_ge!$F$3</c:f>
              <c:strCache>
                <c:ptCount val="1"/>
                <c:pt idx="0">
                  <c:v>Issuance</c:v>
                </c:pt>
              </c:strCache>
            </c:strRef>
          </c:tx>
          <c:invertIfNegative val="0"/>
          <c:cat>
            <c:numRef>
              <c:f>(Auctions_ge!$B$27:$B$33,Auctions_ge!$B$64:$B$80,Auctions_ge!$B$98:$B$112)</c:f>
              <c:numCache>
                <c:formatCode>dd/mm/yy</c:formatCode>
                <c:ptCount val="39"/>
                <c:pt idx="0">
                  <c:v>40072</c:v>
                </c:pt>
                <c:pt idx="1">
                  <c:v>40093</c:v>
                </c:pt>
                <c:pt idx="2">
                  <c:v>40107</c:v>
                </c:pt>
                <c:pt idx="3">
                  <c:v>40121</c:v>
                </c:pt>
                <c:pt idx="4">
                  <c:v>40135</c:v>
                </c:pt>
                <c:pt idx="5">
                  <c:v>40149</c:v>
                </c:pt>
                <c:pt idx="6">
                  <c:v>40163</c:v>
                </c:pt>
                <c:pt idx="7">
                  <c:v>40191</c:v>
                </c:pt>
                <c:pt idx="8">
                  <c:v>40205</c:v>
                </c:pt>
                <c:pt idx="9">
                  <c:v>40233</c:v>
                </c:pt>
                <c:pt idx="10">
                  <c:v>40247</c:v>
                </c:pt>
                <c:pt idx="11">
                  <c:v>40261</c:v>
                </c:pt>
                <c:pt idx="12">
                  <c:v>40275</c:v>
                </c:pt>
                <c:pt idx="13">
                  <c:v>40289</c:v>
                </c:pt>
                <c:pt idx="14">
                  <c:v>40303</c:v>
                </c:pt>
                <c:pt idx="15">
                  <c:v>40331</c:v>
                </c:pt>
                <c:pt idx="16">
                  <c:v>40345</c:v>
                </c:pt>
                <c:pt idx="17">
                  <c:v>40359</c:v>
                </c:pt>
                <c:pt idx="18">
                  <c:v>40387</c:v>
                </c:pt>
                <c:pt idx="19">
                  <c:v>40415</c:v>
                </c:pt>
                <c:pt idx="20">
                  <c:v>40443</c:v>
                </c:pt>
                <c:pt idx="21">
                  <c:v>40457</c:v>
                </c:pt>
                <c:pt idx="22">
                  <c:v>40485</c:v>
                </c:pt>
                <c:pt idx="23">
                  <c:v>40513</c:v>
                </c:pt>
                <c:pt idx="24">
                  <c:v>40555</c:v>
                </c:pt>
                <c:pt idx="25">
                  <c:v>40569</c:v>
                </c:pt>
                <c:pt idx="26">
                  <c:v>40597</c:v>
                </c:pt>
                <c:pt idx="27">
                  <c:v>40611</c:v>
                </c:pt>
                <c:pt idx="28">
                  <c:v>40625</c:v>
                </c:pt>
                <c:pt idx="29">
                  <c:v>40639</c:v>
                </c:pt>
                <c:pt idx="30">
                  <c:v>40653</c:v>
                </c:pt>
                <c:pt idx="31">
                  <c:v>40667</c:v>
                </c:pt>
                <c:pt idx="32">
                  <c:v>40681</c:v>
                </c:pt>
                <c:pt idx="33">
                  <c:v>40695</c:v>
                </c:pt>
                <c:pt idx="34">
                  <c:v>40709</c:v>
                </c:pt>
                <c:pt idx="35">
                  <c:v>40723</c:v>
                </c:pt>
                <c:pt idx="36">
                  <c:v>40751</c:v>
                </c:pt>
                <c:pt idx="37">
                  <c:v>40793</c:v>
                </c:pt>
                <c:pt idx="38">
                  <c:v>40821</c:v>
                </c:pt>
              </c:numCache>
            </c:numRef>
          </c:cat>
          <c:val>
            <c:numRef>
              <c:f>(Auctions_ge!$F$27:$F$33,Auctions_ge!$F$64:$F$80,Auctions_ge!$F$98:$F$112)</c:f>
              <c:numCache>
                <c:formatCode>#,##0</c:formatCode>
                <c:ptCount val="39"/>
                <c:pt idx="0">
                  <c:v>10000000</c:v>
                </c:pt>
                <c:pt idx="1">
                  <c:v>15000000</c:v>
                </c:pt>
                <c:pt idx="2">
                  <c:v>15000000</c:v>
                </c:pt>
                <c:pt idx="3">
                  <c:v>10000000</c:v>
                </c:pt>
                <c:pt idx="4">
                  <c:v>10000000</c:v>
                </c:pt>
                <c:pt idx="5">
                  <c:v>10000000</c:v>
                </c:pt>
                <c:pt idx="6">
                  <c:v>10000000</c:v>
                </c:pt>
                <c:pt idx="7">
                  <c:v>10000000</c:v>
                </c:pt>
                <c:pt idx="8">
                  <c:v>10000000</c:v>
                </c:pt>
                <c:pt idx="9">
                  <c:v>10000000</c:v>
                </c:pt>
                <c:pt idx="10">
                  <c:v>10000000</c:v>
                </c:pt>
                <c:pt idx="11">
                  <c:v>10000000</c:v>
                </c:pt>
                <c:pt idx="12">
                  <c:v>10000000</c:v>
                </c:pt>
                <c:pt idx="13">
                  <c:v>20000000</c:v>
                </c:pt>
                <c:pt idx="14">
                  <c:v>20000000</c:v>
                </c:pt>
                <c:pt idx="15">
                  <c:v>20000000</c:v>
                </c:pt>
                <c:pt idx="16">
                  <c:v>10000000</c:v>
                </c:pt>
                <c:pt idx="17">
                  <c:v>10000000</c:v>
                </c:pt>
                <c:pt idx="18">
                  <c:v>20000000</c:v>
                </c:pt>
                <c:pt idx="19">
                  <c:v>20000000</c:v>
                </c:pt>
                <c:pt idx="20">
                  <c:v>20000000</c:v>
                </c:pt>
                <c:pt idx="21">
                  <c:v>10000000</c:v>
                </c:pt>
                <c:pt idx="22">
                  <c:v>10000000</c:v>
                </c:pt>
                <c:pt idx="23">
                  <c:v>10000000</c:v>
                </c:pt>
                <c:pt idx="24">
                  <c:v>15000000</c:v>
                </c:pt>
                <c:pt idx="25">
                  <c:v>15000000</c:v>
                </c:pt>
                <c:pt idx="26">
                  <c:v>15000000</c:v>
                </c:pt>
                <c:pt idx="27">
                  <c:v>15000000</c:v>
                </c:pt>
                <c:pt idx="28">
                  <c:v>20000000</c:v>
                </c:pt>
                <c:pt idx="29">
                  <c:v>20000000</c:v>
                </c:pt>
                <c:pt idx="30">
                  <c:v>15000000</c:v>
                </c:pt>
                <c:pt idx="31">
                  <c:v>15000000</c:v>
                </c:pt>
                <c:pt idx="32">
                  <c:v>15000000</c:v>
                </c:pt>
                <c:pt idx="33">
                  <c:v>15000000</c:v>
                </c:pt>
                <c:pt idx="34">
                  <c:v>15000000</c:v>
                </c:pt>
                <c:pt idx="35">
                  <c:v>15000000</c:v>
                </c:pt>
                <c:pt idx="36">
                  <c:v>5000000</c:v>
                </c:pt>
                <c:pt idx="37">
                  <c:v>20000000</c:v>
                </c:pt>
                <c:pt idx="38">
                  <c:v>20000000</c:v>
                </c:pt>
              </c:numCache>
            </c:numRef>
          </c:val>
        </c:ser>
        <c:ser>
          <c:idx val="2"/>
          <c:order val="2"/>
          <c:tx>
            <c:strRef>
              <c:f>Auctions_ge!$G$3</c:f>
              <c:strCache>
                <c:ptCount val="1"/>
                <c:pt idx="0">
                  <c:v>Total Demand</c:v>
                </c:pt>
              </c:strCache>
            </c:strRef>
          </c:tx>
          <c:invertIfNegative val="0"/>
          <c:cat>
            <c:numRef>
              <c:f>(Auctions_ge!$B$27:$B$33,Auctions_ge!$B$64:$B$80,Auctions_ge!$B$98:$B$112)</c:f>
              <c:numCache>
                <c:formatCode>dd/mm/yy</c:formatCode>
                <c:ptCount val="39"/>
                <c:pt idx="0">
                  <c:v>40072</c:v>
                </c:pt>
                <c:pt idx="1">
                  <c:v>40093</c:v>
                </c:pt>
                <c:pt idx="2">
                  <c:v>40107</c:v>
                </c:pt>
                <c:pt idx="3">
                  <c:v>40121</c:v>
                </c:pt>
                <c:pt idx="4">
                  <c:v>40135</c:v>
                </c:pt>
                <c:pt idx="5">
                  <c:v>40149</c:v>
                </c:pt>
                <c:pt idx="6">
                  <c:v>40163</c:v>
                </c:pt>
                <c:pt idx="7">
                  <c:v>40191</c:v>
                </c:pt>
                <c:pt idx="8">
                  <c:v>40205</c:v>
                </c:pt>
                <c:pt idx="9">
                  <c:v>40233</c:v>
                </c:pt>
                <c:pt idx="10">
                  <c:v>40247</c:v>
                </c:pt>
                <c:pt idx="11">
                  <c:v>40261</c:v>
                </c:pt>
                <c:pt idx="12">
                  <c:v>40275</c:v>
                </c:pt>
                <c:pt idx="13">
                  <c:v>40289</c:v>
                </c:pt>
                <c:pt idx="14">
                  <c:v>40303</c:v>
                </c:pt>
                <c:pt idx="15">
                  <c:v>40331</c:v>
                </c:pt>
                <c:pt idx="16">
                  <c:v>40345</c:v>
                </c:pt>
                <c:pt idx="17">
                  <c:v>40359</c:v>
                </c:pt>
                <c:pt idx="18">
                  <c:v>40387</c:v>
                </c:pt>
                <c:pt idx="19">
                  <c:v>40415</c:v>
                </c:pt>
                <c:pt idx="20">
                  <c:v>40443</c:v>
                </c:pt>
                <c:pt idx="21">
                  <c:v>40457</c:v>
                </c:pt>
                <c:pt idx="22">
                  <c:v>40485</c:v>
                </c:pt>
                <c:pt idx="23">
                  <c:v>40513</c:v>
                </c:pt>
                <c:pt idx="24">
                  <c:v>40555</c:v>
                </c:pt>
                <c:pt idx="25">
                  <c:v>40569</c:v>
                </c:pt>
                <c:pt idx="26">
                  <c:v>40597</c:v>
                </c:pt>
                <c:pt idx="27">
                  <c:v>40611</c:v>
                </c:pt>
                <c:pt idx="28">
                  <c:v>40625</c:v>
                </c:pt>
                <c:pt idx="29">
                  <c:v>40639</c:v>
                </c:pt>
                <c:pt idx="30">
                  <c:v>40653</c:v>
                </c:pt>
                <c:pt idx="31">
                  <c:v>40667</c:v>
                </c:pt>
                <c:pt idx="32">
                  <c:v>40681</c:v>
                </c:pt>
                <c:pt idx="33">
                  <c:v>40695</c:v>
                </c:pt>
                <c:pt idx="34">
                  <c:v>40709</c:v>
                </c:pt>
                <c:pt idx="35">
                  <c:v>40723</c:v>
                </c:pt>
                <c:pt idx="36">
                  <c:v>40751</c:v>
                </c:pt>
                <c:pt idx="37">
                  <c:v>40793</c:v>
                </c:pt>
                <c:pt idx="38">
                  <c:v>40821</c:v>
                </c:pt>
              </c:numCache>
            </c:numRef>
          </c:cat>
          <c:val>
            <c:numRef>
              <c:f>(Auctions_ge!$G$27:$G$33,Auctions_ge!$G$64:$G$80,Auctions_ge!$G$98:$G$112)</c:f>
              <c:numCache>
                <c:formatCode>#,##0</c:formatCode>
                <c:ptCount val="39"/>
                <c:pt idx="0">
                  <c:v>23000000</c:v>
                </c:pt>
                <c:pt idx="1">
                  <c:v>26000000</c:v>
                </c:pt>
                <c:pt idx="2">
                  <c:v>41000000</c:v>
                </c:pt>
                <c:pt idx="3">
                  <c:v>29000000</c:v>
                </c:pt>
                <c:pt idx="4">
                  <c:v>23000000</c:v>
                </c:pt>
                <c:pt idx="5">
                  <c:v>34900000</c:v>
                </c:pt>
                <c:pt idx="6">
                  <c:v>28000000</c:v>
                </c:pt>
                <c:pt idx="7">
                  <c:v>36200000</c:v>
                </c:pt>
                <c:pt idx="8">
                  <c:v>20000000</c:v>
                </c:pt>
                <c:pt idx="9">
                  <c:v>22500000</c:v>
                </c:pt>
                <c:pt idx="10">
                  <c:v>20000000</c:v>
                </c:pt>
                <c:pt idx="11">
                  <c:v>20000000</c:v>
                </c:pt>
                <c:pt idx="12">
                  <c:v>22000000</c:v>
                </c:pt>
                <c:pt idx="13">
                  <c:v>37200000</c:v>
                </c:pt>
                <c:pt idx="14">
                  <c:v>42000000</c:v>
                </c:pt>
                <c:pt idx="15">
                  <c:v>35000000</c:v>
                </c:pt>
                <c:pt idx="16">
                  <c:v>10000000</c:v>
                </c:pt>
                <c:pt idx="17">
                  <c:v>19500000</c:v>
                </c:pt>
                <c:pt idx="18">
                  <c:v>30500000</c:v>
                </c:pt>
                <c:pt idx="19">
                  <c:v>27500000</c:v>
                </c:pt>
                <c:pt idx="20">
                  <c:v>45500000</c:v>
                </c:pt>
                <c:pt idx="21">
                  <c:v>25550000</c:v>
                </c:pt>
                <c:pt idx="22">
                  <c:v>38700000</c:v>
                </c:pt>
                <c:pt idx="23">
                  <c:v>38000000</c:v>
                </c:pt>
                <c:pt idx="24">
                  <c:v>40800000</c:v>
                </c:pt>
                <c:pt idx="25">
                  <c:v>31900000</c:v>
                </c:pt>
                <c:pt idx="26">
                  <c:v>46750000</c:v>
                </c:pt>
                <c:pt idx="27">
                  <c:v>52250000</c:v>
                </c:pt>
                <c:pt idx="28">
                  <c:v>41000000</c:v>
                </c:pt>
                <c:pt idx="29">
                  <c:v>34300000</c:v>
                </c:pt>
                <c:pt idx="30">
                  <c:v>32000000</c:v>
                </c:pt>
                <c:pt idx="31">
                  <c:v>22900000</c:v>
                </c:pt>
                <c:pt idx="32">
                  <c:v>22000000</c:v>
                </c:pt>
                <c:pt idx="33">
                  <c:v>23400000</c:v>
                </c:pt>
                <c:pt idx="34">
                  <c:v>23000000</c:v>
                </c:pt>
                <c:pt idx="35">
                  <c:v>17000000</c:v>
                </c:pt>
                <c:pt idx="36">
                  <c:v>5400000</c:v>
                </c:pt>
                <c:pt idx="37">
                  <c:v>32000000</c:v>
                </c:pt>
                <c:pt idx="38">
                  <c:v>23000000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71245952"/>
        <c:axId val="171247488"/>
      </c:barChart>
      <c:lineChart>
        <c:grouping val="standard"/>
        <c:varyColors val="0"/>
        <c:ser>
          <c:idx val="0"/>
          <c:order val="0"/>
          <c:tx>
            <c:strRef>
              <c:f>Auctions_ge!$L$3</c:f>
              <c:strCache>
                <c:ptCount val="1"/>
                <c:pt idx="0">
                  <c:v>Weighted Average Interest Rate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(Auctions_ge!$B$27:$B$33,Auctions_ge!$B$64:$B$80,Auctions_ge!$B$98:$B$109)</c:f>
              <c:numCache>
                <c:formatCode>dd/mm/yy</c:formatCode>
                <c:ptCount val="36"/>
                <c:pt idx="0">
                  <c:v>40072</c:v>
                </c:pt>
                <c:pt idx="1">
                  <c:v>40093</c:v>
                </c:pt>
                <c:pt idx="2">
                  <c:v>40107</c:v>
                </c:pt>
                <c:pt idx="3">
                  <c:v>40121</c:v>
                </c:pt>
                <c:pt idx="4">
                  <c:v>40135</c:v>
                </c:pt>
                <c:pt idx="5">
                  <c:v>40149</c:v>
                </c:pt>
                <c:pt idx="6">
                  <c:v>40163</c:v>
                </c:pt>
                <c:pt idx="7">
                  <c:v>40191</c:v>
                </c:pt>
                <c:pt idx="8">
                  <c:v>40205</c:v>
                </c:pt>
                <c:pt idx="9">
                  <c:v>40233</c:v>
                </c:pt>
                <c:pt idx="10">
                  <c:v>40247</c:v>
                </c:pt>
                <c:pt idx="11">
                  <c:v>40261</c:v>
                </c:pt>
                <c:pt idx="12">
                  <c:v>40275</c:v>
                </c:pt>
                <c:pt idx="13">
                  <c:v>40289</c:v>
                </c:pt>
                <c:pt idx="14">
                  <c:v>40303</c:v>
                </c:pt>
                <c:pt idx="15">
                  <c:v>40331</c:v>
                </c:pt>
                <c:pt idx="16">
                  <c:v>40345</c:v>
                </c:pt>
                <c:pt idx="17">
                  <c:v>40359</c:v>
                </c:pt>
                <c:pt idx="18">
                  <c:v>40387</c:v>
                </c:pt>
                <c:pt idx="19">
                  <c:v>40415</c:v>
                </c:pt>
                <c:pt idx="20">
                  <c:v>40443</c:v>
                </c:pt>
                <c:pt idx="21">
                  <c:v>40457</c:v>
                </c:pt>
                <c:pt idx="22">
                  <c:v>40485</c:v>
                </c:pt>
                <c:pt idx="23">
                  <c:v>40513</c:v>
                </c:pt>
                <c:pt idx="24">
                  <c:v>40555</c:v>
                </c:pt>
                <c:pt idx="25">
                  <c:v>40569</c:v>
                </c:pt>
                <c:pt idx="26">
                  <c:v>40597</c:v>
                </c:pt>
                <c:pt idx="27">
                  <c:v>40611</c:v>
                </c:pt>
                <c:pt idx="28">
                  <c:v>40625</c:v>
                </c:pt>
                <c:pt idx="29">
                  <c:v>40639</c:v>
                </c:pt>
                <c:pt idx="30">
                  <c:v>40653</c:v>
                </c:pt>
                <c:pt idx="31">
                  <c:v>40667</c:v>
                </c:pt>
                <c:pt idx="32">
                  <c:v>40681</c:v>
                </c:pt>
                <c:pt idx="33">
                  <c:v>40695</c:v>
                </c:pt>
                <c:pt idx="34">
                  <c:v>40709</c:v>
                </c:pt>
                <c:pt idx="35">
                  <c:v>40723</c:v>
                </c:pt>
              </c:numCache>
            </c:numRef>
          </c:cat>
          <c:val>
            <c:numRef>
              <c:f>(Auctions_ge!$L$27:$L$33,Auctions_ge!$L$64:$L$80,Auctions_ge!$L$98:$L$112)</c:f>
              <c:numCache>
                <c:formatCode>0.000%</c:formatCode>
                <c:ptCount val="39"/>
                <c:pt idx="0">
                  <c:v>7.6380000000000003E-2</c:v>
                </c:pt>
                <c:pt idx="1">
                  <c:v>7.6670000000000002E-2</c:v>
                </c:pt>
                <c:pt idx="2">
                  <c:v>8.2809999999999995E-2</c:v>
                </c:pt>
                <c:pt idx="3">
                  <c:v>8.208E-2</c:v>
                </c:pt>
                <c:pt idx="4">
                  <c:v>8.4500000000000006E-2</c:v>
                </c:pt>
                <c:pt idx="5">
                  <c:v>7.9990000000000006E-2</c:v>
                </c:pt>
                <c:pt idx="6">
                  <c:v>7.4499999999999997E-2</c:v>
                </c:pt>
                <c:pt idx="7">
                  <c:v>5.185E-2</c:v>
                </c:pt>
                <c:pt idx="8">
                  <c:v>7.7439999999999995E-2</c:v>
                </c:pt>
                <c:pt idx="9">
                  <c:v>7.1139999999999995E-2</c:v>
                </c:pt>
                <c:pt idx="10">
                  <c:v>6.54E-2</c:v>
                </c:pt>
                <c:pt idx="11">
                  <c:v>6.0769999999999998E-2</c:v>
                </c:pt>
                <c:pt idx="12">
                  <c:v>6.0440000000000001E-2</c:v>
                </c:pt>
                <c:pt idx="13">
                  <c:v>7.0980000000000001E-2</c:v>
                </c:pt>
                <c:pt idx="14">
                  <c:v>7.9369999999999996E-2</c:v>
                </c:pt>
                <c:pt idx="15">
                  <c:v>9.7280000000000005E-2</c:v>
                </c:pt>
                <c:pt idx="16">
                  <c:v>0.12</c:v>
                </c:pt>
                <c:pt idx="17">
                  <c:v>0.12235</c:v>
                </c:pt>
                <c:pt idx="18">
                  <c:v>0.13125999999999999</c:v>
                </c:pt>
                <c:pt idx="19">
                  <c:v>0.14545</c:v>
                </c:pt>
                <c:pt idx="20">
                  <c:v>0.14574000000000001</c:v>
                </c:pt>
                <c:pt idx="21">
                  <c:v>0.14230999999999999</c:v>
                </c:pt>
                <c:pt idx="22">
                  <c:v>0.13572000000000001</c:v>
                </c:pt>
                <c:pt idx="23">
                  <c:v>0.1242</c:v>
                </c:pt>
                <c:pt idx="24">
                  <c:v>0.11701</c:v>
                </c:pt>
                <c:pt idx="25">
                  <c:v>0.11756</c:v>
                </c:pt>
                <c:pt idx="26">
                  <c:v>0.11310000000000001</c:v>
                </c:pt>
                <c:pt idx="27">
                  <c:v>0.10424</c:v>
                </c:pt>
                <c:pt idx="28">
                  <c:v>9.6949999999999995E-2</c:v>
                </c:pt>
                <c:pt idx="29">
                  <c:v>9.5269999999999994E-2</c:v>
                </c:pt>
                <c:pt idx="30">
                  <c:v>9.4799999999999995E-2</c:v>
                </c:pt>
                <c:pt idx="31">
                  <c:v>9.4649999999999998E-2</c:v>
                </c:pt>
                <c:pt idx="32">
                  <c:v>9.4500000000000001E-2</c:v>
                </c:pt>
                <c:pt idx="33">
                  <c:v>9.4369999999999996E-2</c:v>
                </c:pt>
                <c:pt idx="34">
                  <c:v>9.3659999999999993E-2</c:v>
                </c:pt>
                <c:pt idx="35">
                  <c:v>9.3799999999999994E-2</c:v>
                </c:pt>
                <c:pt idx="36">
                  <c:v>9.196E-2</c:v>
                </c:pt>
                <c:pt idx="37">
                  <c:v>8.8660000000000003E-2</c:v>
                </c:pt>
                <c:pt idx="38">
                  <c:v>9.3170000000000003E-2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251200"/>
        <c:axId val="171249664"/>
      </c:lineChart>
      <c:catAx>
        <c:axId val="171245952"/>
        <c:scaling>
          <c:orientation val="minMax"/>
        </c:scaling>
        <c:delete val="0"/>
        <c:axPos val="b"/>
        <c:numFmt formatCode="mm/yyyy" sourceLinked="0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171247488"/>
        <c:crosses val="autoZero"/>
        <c:auto val="0"/>
        <c:lblAlgn val="ctr"/>
        <c:lblOffset val="100"/>
        <c:noMultiLvlLbl val="0"/>
      </c:catAx>
      <c:valAx>
        <c:axId val="171247488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171245952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en-US" b="0" dirty="0" smtClean="0"/>
                    <a:t>Million GEL</a:t>
                  </a:r>
                  <a:endParaRPr lang="en-US" b="0" dirty="0"/>
                </a:p>
              </c:rich>
            </c:tx>
          </c:dispUnitsLbl>
        </c:dispUnits>
      </c:valAx>
      <c:valAx>
        <c:axId val="171249664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crossAx val="171251200"/>
        <c:crosses val="max"/>
        <c:crossBetween val="between"/>
      </c:valAx>
      <c:dateAx>
        <c:axId val="171251200"/>
        <c:scaling>
          <c:orientation val="minMax"/>
        </c:scaling>
        <c:delete val="1"/>
        <c:axPos val="b"/>
        <c:numFmt formatCode="dd/mm/yy" sourceLinked="1"/>
        <c:majorTickMark val="out"/>
        <c:minorTickMark val="none"/>
        <c:tickLblPos val="none"/>
        <c:crossAx val="171249664"/>
        <c:crosses val="autoZero"/>
        <c:auto val="1"/>
        <c:lblOffset val="100"/>
        <c:baseTimeUnit val="days"/>
      </c:date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+mn-lt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n-US" sz="1400" b="1" i="0" u="none" strike="noStrike" kern="1200" baseline="0" dirty="0">
                <a:solidFill>
                  <a:srgbClr val="BBE0E3">
                    <a:lumMod val="25000"/>
                  </a:srgbClr>
                </a:solidFill>
                <a:latin typeface="+mj-lt"/>
                <a:ea typeface="+mj-ea"/>
                <a:cs typeface="Arial" pitchFamily="34" charset="0"/>
              </a:defRPr>
            </a:pPr>
            <a:r>
              <a:rPr lang="en-US" sz="1400" b="1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j-lt"/>
                <a:ea typeface="+mj-ea"/>
                <a:cs typeface="Arial" pitchFamily="34" charset="0"/>
              </a:rPr>
              <a:t>EMISSION,  DEMAND AND WEIGHTED AVERAGE INTEREST RATE OF TREASURY BONDS WITH 2 AND 5 YEAR MATURITY PERIOD (2010-2011)</a:t>
            </a:r>
            <a:endParaRPr lang="en-US" sz="1400" b="1" i="0" u="none" strike="noStrike" kern="1200" baseline="0" dirty="0">
              <a:solidFill>
                <a:srgbClr val="BBE0E3">
                  <a:lumMod val="25000"/>
                </a:srgbClr>
              </a:solidFill>
              <a:latin typeface="+mj-lt"/>
              <a:ea typeface="+mj-ea"/>
              <a:cs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Auctions_ge!$F$3</c:f>
              <c:strCache>
                <c:ptCount val="1"/>
                <c:pt idx="0">
                  <c:v>Issuance</c:v>
                </c:pt>
              </c:strCache>
            </c:strRef>
          </c:tx>
          <c:invertIfNegative val="0"/>
          <c:cat>
            <c:numRef>
              <c:f>(Auctions_ge!$B$82:$B$89,Auctions_ge!$B$114:$B$129)</c:f>
              <c:numCache>
                <c:formatCode>dd/mm/yy</c:formatCode>
                <c:ptCount val="24"/>
                <c:pt idx="0">
                  <c:v>40219</c:v>
                </c:pt>
                <c:pt idx="1">
                  <c:v>40317</c:v>
                </c:pt>
                <c:pt idx="2">
                  <c:v>40373</c:v>
                </c:pt>
                <c:pt idx="3">
                  <c:v>40401</c:v>
                </c:pt>
                <c:pt idx="4">
                  <c:v>40429</c:v>
                </c:pt>
                <c:pt idx="5">
                  <c:v>40471</c:v>
                </c:pt>
                <c:pt idx="6">
                  <c:v>40499</c:v>
                </c:pt>
                <c:pt idx="7">
                  <c:v>40527</c:v>
                </c:pt>
                <c:pt idx="8">
                  <c:v>40583</c:v>
                </c:pt>
                <c:pt idx="9">
                  <c:v>40646</c:v>
                </c:pt>
                <c:pt idx="10">
                  <c:v>40674</c:v>
                </c:pt>
                <c:pt idx="11">
                  <c:v>40702</c:v>
                </c:pt>
                <c:pt idx="12">
                  <c:v>40730</c:v>
                </c:pt>
                <c:pt idx="13">
                  <c:v>40758</c:v>
                </c:pt>
                <c:pt idx="14">
                  <c:v>40786</c:v>
                </c:pt>
                <c:pt idx="15">
                  <c:v>40814</c:v>
                </c:pt>
                <c:pt idx="16">
                  <c:v>40863</c:v>
                </c:pt>
                <c:pt idx="17">
                  <c:v>40884</c:v>
                </c:pt>
                <c:pt idx="19">
                  <c:v>40660</c:v>
                </c:pt>
                <c:pt idx="20">
                  <c:v>40716</c:v>
                </c:pt>
                <c:pt idx="21">
                  <c:v>40744</c:v>
                </c:pt>
                <c:pt idx="22">
                  <c:v>40772</c:v>
                </c:pt>
                <c:pt idx="23">
                  <c:v>40800</c:v>
                </c:pt>
              </c:numCache>
            </c:numRef>
          </c:cat>
          <c:val>
            <c:numRef>
              <c:f>(Auctions_ge!$F$82:$F$89,Auctions_ge!$F$114:$F$129)</c:f>
              <c:numCache>
                <c:formatCode>#,##0</c:formatCode>
                <c:ptCount val="24"/>
                <c:pt idx="0">
                  <c:v>10000000</c:v>
                </c:pt>
                <c:pt idx="1">
                  <c:v>15000000</c:v>
                </c:pt>
                <c:pt idx="2">
                  <c:v>20000000</c:v>
                </c:pt>
                <c:pt idx="3">
                  <c:v>20000000</c:v>
                </c:pt>
                <c:pt idx="4">
                  <c:v>20000000</c:v>
                </c:pt>
                <c:pt idx="5">
                  <c:v>20000000</c:v>
                </c:pt>
                <c:pt idx="6">
                  <c:v>20000000</c:v>
                </c:pt>
                <c:pt idx="7">
                  <c:v>20000000</c:v>
                </c:pt>
                <c:pt idx="8">
                  <c:v>15000000</c:v>
                </c:pt>
                <c:pt idx="9">
                  <c:v>20000000</c:v>
                </c:pt>
                <c:pt idx="10">
                  <c:v>20000000</c:v>
                </c:pt>
                <c:pt idx="11">
                  <c:v>20000000</c:v>
                </c:pt>
                <c:pt idx="12">
                  <c:v>5000000</c:v>
                </c:pt>
                <c:pt idx="13">
                  <c:v>5000000</c:v>
                </c:pt>
                <c:pt idx="14">
                  <c:v>10000000</c:v>
                </c:pt>
                <c:pt idx="15">
                  <c:v>20000000</c:v>
                </c:pt>
                <c:pt idx="16">
                  <c:v>10000000</c:v>
                </c:pt>
                <c:pt idx="17">
                  <c:v>8000000</c:v>
                </c:pt>
                <c:pt idx="19">
                  <c:v>5000000</c:v>
                </c:pt>
                <c:pt idx="20">
                  <c:v>5000000</c:v>
                </c:pt>
                <c:pt idx="21">
                  <c:v>5000000</c:v>
                </c:pt>
                <c:pt idx="22">
                  <c:v>5000000</c:v>
                </c:pt>
                <c:pt idx="23">
                  <c:v>10000000</c:v>
                </c:pt>
              </c:numCache>
            </c:numRef>
          </c:val>
        </c:ser>
        <c:ser>
          <c:idx val="2"/>
          <c:order val="2"/>
          <c:tx>
            <c:strRef>
              <c:f>Auctions_ge!$G$3</c:f>
              <c:strCache>
                <c:ptCount val="1"/>
                <c:pt idx="0">
                  <c:v>Total Demand</c:v>
                </c:pt>
              </c:strCache>
            </c:strRef>
          </c:tx>
          <c:invertIfNegative val="0"/>
          <c:cat>
            <c:numRef>
              <c:f>(Auctions_ge!$B$82:$B$89,Auctions_ge!$B$114:$B$129)</c:f>
              <c:numCache>
                <c:formatCode>dd/mm/yy</c:formatCode>
                <c:ptCount val="24"/>
                <c:pt idx="0">
                  <c:v>40219</c:v>
                </c:pt>
                <c:pt idx="1">
                  <c:v>40317</c:v>
                </c:pt>
                <c:pt idx="2">
                  <c:v>40373</c:v>
                </c:pt>
                <c:pt idx="3">
                  <c:v>40401</c:v>
                </c:pt>
                <c:pt idx="4">
                  <c:v>40429</c:v>
                </c:pt>
                <c:pt idx="5">
                  <c:v>40471</c:v>
                </c:pt>
                <c:pt idx="6">
                  <c:v>40499</c:v>
                </c:pt>
                <c:pt idx="7">
                  <c:v>40527</c:v>
                </c:pt>
                <c:pt idx="8">
                  <c:v>40583</c:v>
                </c:pt>
                <c:pt idx="9">
                  <c:v>40646</c:v>
                </c:pt>
                <c:pt idx="10">
                  <c:v>40674</c:v>
                </c:pt>
                <c:pt idx="11">
                  <c:v>40702</c:v>
                </c:pt>
                <c:pt idx="12">
                  <c:v>40730</c:v>
                </c:pt>
                <c:pt idx="13">
                  <c:v>40758</c:v>
                </c:pt>
                <c:pt idx="14">
                  <c:v>40786</c:v>
                </c:pt>
                <c:pt idx="15">
                  <c:v>40814</c:v>
                </c:pt>
                <c:pt idx="16">
                  <c:v>40863</c:v>
                </c:pt>
                <c:pt idx="17">
                  <c:v>40884</c:v>
                </c:pt>
                <c:pt idx="19">
                  <c:v>40660</c:v>
                </c:pt>
                <c:pt idx="20">
                  <c:v>40716</c:v>
                </c:pt>
                <c:pt idx="21">
                  <c:v>40744</c:v>
                </c:pt>
                <c:pt idx="22">
                  <c:v>40772</c:v>
                </c:pt>
                <c:pt idx="23">
                  <c:v>40800</c:v>
                </c:pt>
              </c:numCache>
            </c:numRef>
          </c:cat>
          <c:val>
            <c:numRef>
              <c:f>(Auctions_ge!$G$82:$G$89,Auctions_ge!$G$114:$G$129)</c:f>
              <c:numCache>
                <c:formatCode>#,##0</c:formatCode>
                <c:ptCount val="24"/>
                <c:pt idx="0">
                  <c:v>26000000</c:v>
                </c:pt>
                <c:pt idx="1">
                  <c:v>41000000</c:v>
                </c:pt>
                <c:pt idx="2">
                  <c:v>28500000</c:v>
                </c:pt>
                <c:pt idx="3">
                  <c:v>27000000</c:v>
                </c:pt>
                <c:pt idx="4">
                  <c:v>30700000</c:v>
                </c:pt>
                <c:pt idx="5">
                  <c:v>50200000</c:v>
                </c:pt>
                <c:pt idx="6">
                  <c:v>67300000</c:v>
                </c:pt>
                <c:pt idx="7">
                  <c:v>75800000</c:v>
                </c:pt>
                <c:pt idx="8">
                  <c:v>50700000</c:v>
                </c:pt>
                <c:pt idx="9">
                  <c:v>50700000</c:v>
                </c:pt>
                <c:pt idx="10">
                  <c:v>48500000</c:v>
                </c:pt>
                <c:pt idx="11">
                  <c:v>32000000</c:v>
                </c:pt>
                <c:pt idx="12">
                  <c:v>7000000</c:v>
                </c:pt>
                <c:pt idx="13">
                  <c:v>10500000</c:v>
                </c:pt>
                <c:pt idx="14">
                  <c:v>20500000</c:v>
                </c:pt>
                <c:pt idx="15">
                  <c:v>28000000</c:v>
                </c:pt>
                <c:pt idx="16">
                  <c:v>21500000</c:v>
                </c:pt>
                <c:pt idx="17">
                  <c:v>18000000</c:v>
                </c:pt>
                <c:pt idx="19">
                  <c:v>14250000</c:v>
                </c:pt>
                <c:pt idx="20">
                  <c:v>11700000</c:v>
                </c:pt>
                <c:pt idx="21">
                  <c:v>9900000</c:v>
                </c:pt>
                <c:pt idx="22">
                  <c:v>12000000</c:v>
                </c:pt>
                <c:pt idx="23">
                  <c:v>16500000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71315200"/>
        <c:axId val="171316736"/>
      </c:barChart>
      <c:lineChart>
        <c:grouping val="standard"/>
        <c:varyColors val="0"/>
        <c:ser>
          <c:idx val="0"/>
          <c:order val="0"/>
          <c:tx>
            <c:strRef>
              <c:f>Auctions_ge!$L$3</c:f>
              <c:strCache>
                <c:ptCount val="1"/>
                <c:pt idx="0">
                  <c:v>Weighted Average Interest Rate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(Auctions_ge!$B$82:$B$89,Auctions_ge!$B$114:$B$126)</c:f>
              <c:numCache>
                <c:formatCode>dd/mm/yy</c:formatCode>
                <c:ptCount val="21"/>
                <c:pt idx="0">
                  <c:v>40219</c:v>
                </c:pt>
                <c:pt idx="1">
                  <c:v>40317</c:v>
                </c:pt>
                <c:pt idx="2">
                  <c:v>40373</c:v>
                </c:pt>
                <c:pt idx="3">
                  <c:v>40401</c:v>
                </c:pt>
                <c:pt idx="4">
                  <c:v>40429</c:v>
                </c:pt>
                <c:pt idx="5">
                  <c:v>40471</c:v>
                </c:pt>
                <c:pt idx="6">
                  <c:v>40499</c:v>
                </c:pt>
                <c:pt idx="7">
                  <c:v>40527</c:v>
                </c:pt>
                <c:pt idx="8">
                  <c:v>40583</c:v>
                </c:pt>
                <c:pt idx="9">
                  <c:v>40646</c:v>
                </c:pt>
                <c:pt idx="10">
                  <c:v>40674</c:v>
                </c:pt>
                <c:pt idx="11">
                  <c:v>40702</c:v>
                </c:pt>
                <c:pt idx="12">
                  <c:v>40730</c:v>
                </c:pt>
                <c:pt idx="13">
                  <c:v>40758</c:v>
                </c:pt>
                <c:pt idx="14">
                  <c:v>40786</c:v>
                </c:pt>
                <c:pt idx="15">
                  <c:v>40814</c:v>
                </c:pt>
                <c:pt idx="16">
                  <c:v>40863</c:v>
                </c:pt>
                <c:pt idx="17">
                  <c:v>40884</c:v>
                </c:pt>
                <c:pt idx="19">
                  <c:v>40660</c:v>
                </c:pt>
                <c:pt idx="20">
                  <c:v>40716</c:v>
                </c:pt>
              </c:numCache>
            </c:numRef>
          </c:cat>
          <c:val>
            <c:numRef>
              <c:f>(Auctions_ge!$L$82:$L$89,Auctions_ge!$L$114:$L$129)</c:f>
              <c:numCache>
                <c:formatCode>0.000%</c:formatCode>
                <c:ptCount val="24"/>
                <c:pt idx="0">
                  <c:v>0.10212</c:v>
                </c:pt>
                <c:pt idx="1">
                  <c:v>0.10345</c:v>
                </c:pt>
                <c:pt idx="2">
                  <c:v>0.14285</c:v>
                </c:pt>
                <c:pt idx="3">
                  <c:v>0.14843000000000001</c:v>
                </c:pt>
                <c:pt idx="4">
                  <c:v>0.15626000000000001</c:v>
                </c:pt>
                <c:pt idx="5">
                  <c:v>0.152</c:v>
                </c:pt>
                <c:pt idx="6">
                  <c:v>0.14394000000000001</c:v>
                </c:pt>
                <c:pt idx="7">
                  <c:v>0.13821</c:v>
                </c:pt>
                <c:pt idx="8">
                  <c:v>0.1285</c:v>
                </c:pt>
                <c:pt idx="9">
                  <c:v>0.12575</c:v>
                </c:pt>
                <c:pt idx="10">
                  <c:v>0.12213</c:v>
                </c:pt>
                <c:pt idx="11">
                  <c:v>0.1196</c:v>
                </c:pt>
                <c:pt idx="12">
                  <c:v>0.1174</c:v>
                </c:pt>
                <c:pt idx="13">
                  <c:v>0.10835</c:v>
                </c:pt>
                <c:pt idx="14">
                  <c:v>0.10388</c:v>
                </c:pt>
                <c:pt idx="15">
                  <c:v>0.10093000000000001</c:v>
                </c:pt>
                <c:pt idx="16">
                  <c:v>9.5920000000000005E-2</c:v>
                </c:pt>
                <c:pt idx="17">
                  <c:v>9.1439999999999994E-2</c:v>
                </c:pt>
                <c:pt idx="19">
                  <c:v>0.15295</c:v>
                </c:pt>
                <c:pt idx="20">
                  <c:v>0.14638000000000001</c:v>
                </c:pt>
                <c:pt idx="21">
                  <c:v>0.1414</c:v>
                </c:pt>
                <c:pt idx="22">
                  <c:v>0.13517000000000001</c:v>
                </c:pt>
                <c:pt idx="23">
                  <c:v>0.13036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320448"/>
        <c:axId val="171318656"/>
      </c:lineChart>
      <c:catAx>
        <c:axId val="171315200"/>
        <c:scaling>
          <c:orientation val="minMax"/>
        </c:scaling>
        <c:delete val="0"/>
        <c:axPos val="b"/>
        <c:numFmt formatCode="mm/yyyy" sourceLinked="0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171316736"/>
        <c:crosses val="autoZero"/>
        <c:auto val="0"/>
        <c:lblAlgn val="ctr"/>
        <c:lblOffset val="100"/>
        <c:noMultiLvlLbl val="0"/>
      </c:catAx>
      <c:valAx>
        <c:axId val="171316736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171315200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 b="0"/>
                  </a:pPr>
                  <a:r>
                    <a:rPr lang="en-US" b="0" dirty="0" smtClean="0"/>
                    <a:t>Million</a:t>
                  </a:r>
                  <a:r>
                    <a:rPr lang="en-US" b="0" baseline="0" dirty="0" smtClean="0"/>
                    <a:t> GEL</a:t>
                  </a:r>
                  <a:endParaRPr lang="en-US" b="0" dirty="0"/>
                </a:p>
              </c:rich>
            </c:tx>
          </c:dispUnitsLbl>
        </c:dispUnits>
      </c:valAx>
      <c:valAx>
        <c:axId val="171318656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crossAx val="171320448"/>
        <c:crosses val="max"/>
        <c:crossBetween val="between"/>
      </c:valAx>
      <c:dateAx>
        <c:axId val="171320448"/>
        <c:scaling>
          <c:orientation val="minMax"/>
        </c:scaling>
        <c:delete val="1"/>
        <c:axPos val="b"/>
        <c:numFmt formatCode="dd/mm/yy" sourceLinked="1"/>
        <c:majorTickMark val="out"/>
        <c:minorTickMark val="none"/>
        <c:tickLblPos val="none"/>
        <c:crossAx val="171318656"/>
        <c:crosses val="autoZero"/>
        <c:auto val="1"/>
        <c:lblOffset val="100"/>
        <c:baseTimeUnit val="days"/>
      </c:date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800" b="0" i="0" u="none" strike="noStrike" kern="1200" baseline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800" b="0" i="0" u="none" strike="noStrike" baseline="0" dirty="0" smtClean="0">
                <a:latin typeface="+mj-lt"/>
                <a:cs typeface="Arial" pitchFamily="34" charset="0"/>
              </a:rPr>
              <a:t>WEIGHTED </a:t>
            </a:r>
            <a:r>
              <a:rPr lang="en-US" sz="1800" b="0" i="0" u="none" strike="noStrike" baseline="0" dirty="0" smtClean="0">
                <a:effectLst/>
              </a:rPr>
              <a:t>AVERAGE </a:t>
            </a:r>
            <a:r>
              <a:rPr lang="en-US" sz="1800" b="0" i="0" u="none" strike="noStrike" baseline="0" dirty="0" smtClean="0">
                <a:latin typeface="+mj-lt"/>
                <a:cs typeface="Arial" pitchFamily="34" charset="0"/>
              </a:rPr>
              <a:t>INTEREST RATES OF TREASURY BILLS AND BONDS (2009-2011)</a:t>
            </a:r>
            <a:endParaRPr lang="en-US" sz="1800" b="0" i="0" u="none" strike="noStrike" kern="1200" baseline="0" dirty="0">
              <a:solidFill>
                <a:schemeClr val="accent1">
                  <a:lumMod val="25000"/>
                </a:schemeClr>
              </a:solidFill>
              <a:latin typeface="+mj-lt"/>
              <a:ea typeface="+mj-ea"/>
              <a:cs typeface="Arial" pitchFamily="34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'Interest Rates'!$E$2</c:f>
              <c:strCache>
                <c:ptCount val="1"/>
                <c:pt idx="0">
                  <c:v>6 Month Treasury Bills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'Interest Rates'!$D$3:$D$113</c:f>
              <c:numCache>
                <c:formatCode>dd/mm/yy</c:formatCode>
                <c:ptCount val="111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40072</c:v>
                </c:pt>
                <c:pt idx="8">
                  <c:v>40079</c:v>
                </c:pt>
                <c:pt idx="9">
                  <c:v>40086</c:v>
                </c:pt>
                <c:pt idx="10">
                  <c:v>40093</c:v>
                </c:pt>
                <c:pt idx="11">
                  <c:v>40093</c:v>
                </c:pt>
                <c:pt idx="12">
                  <c:v>40099</c:v>
                </c:pt>
                <c:pt idx="13">
                  <c:v>40107</c:v>
                </c:pt>
                <c:pt idx="14">
                  <c:v>40107</c:v>
                </c:pt>
                <c:pt idx="15">
                  <c:v>40114</c:v>
                </c:pt>
                <c:pt idx="16">
                  <c:v>40121</c:v>
                </c:pt>
                <c:pt idx="17">
                  <c:v>40121</c:v>
                </c:pt>
                <c:pt idx="18">
                  <c:v>40128</c:v>
                </c:pt>
                <c:pt idx="19">
                  <c:v>40135</c:v>
                </c:pt>
                <c:pt idx="20">
                  <c:v>40135</c:v>
                </c:pt>
                <c:pt idx="21">
                  <c:v>40142</c:v>
                </c:pt>
                <c:pt idx="22">
                  <c:v>40149</c:v>
                </c:pt>
                <c:pt idx="23">
                  <c:v>40149</c:v>
                </c:pt>
                <c:pt idx="24">
                  <c:v>40156</c:v>
                </c:pt>
                <c:pt idx="25">
                  <c:v>40163</c:v>
                </c:pt>
                <c:pt idx="26">
                  <c:v>40163</c:v>
                </c:pt>
                <c:pt idx="27">
                  <c:v>40170</c:v>
                </c:pt>
                <c:pt idx="28">
                  <c:v>40191</c:v>
                </c:pt>
                <c:pt idx="29">
                  <c:v>40198</c:v>
                </c:pt>
                <c:pt idx="30">
                  <c:v>40205</c:v>
                </c:pt>
                <c:pt idx="31">
                  <c:v>40212</c:v>
                </c:pt>
                <c:pt idx="32">
                  <c:v>40219</c:v>
                </c:pt>
                <c:pt idx="33">
                  <c:v>40226</c:v>
                </c:pt>
                <c:pt idx="34">
                  <c:v>40233</c:v>
                </c:pt>
                <c:pt idx="35">
                  <c:v>40239</c:v>
                </c:pt>
                <c:pt idx="36">
                  <c:v>40247</c:v>
                </c:pt>
                <c:pt idx="37">
                  <c:v>40254</c:v>
                </c:pt>
                <c:pt idx="38">
                  <c:v>40261</c:v>
                </c:pt>
                <c:pt idx="39">
                  <c:v>40268</c:v>
                </c:pt>
                <c:pt idx="40">
                  <c:v>40275</c:v>
                </c:pt>
                <c:pt idx="41">
                  <c:v>40282</c:v>
                </c:pt>
                <c:pt idx="42">
                  <c:v>40289</c:v>
                </c:pt>
                <c:pt idx="43">
                  <c:v>40296</c:v>
                </c:pt>
                <c:pt idx="44">
                  <c:v>40303</c:v>
                </c:pt>
                <c:pt idx="45">
                  <c:v>40309</c:v>
                </c:pt>
                <c:pt idx="46">
                  <c:v>40317</c:v>
                </c:pt>
                <c:pt idx="47">
                  <c:v>40323</c:v>
                </c:pt>
                <c:pt idx="48">
                  <c:v>40331</c:v>
                </c:pt>
                <c:pt idx="49">
                  <c:v>40338</c:v>
                </c:pt>
                <c:pt idx="50">
                  <c:v>40345</c:v>
                </c:pt>
                <c:pt idx="51">
                  <c:v>40352</c:v>
                </c:pt>
                <c:pt idx="52">
                  <c:v>40359</c:v>
                </c:pt>
                <c:pt idx="53">
                  <c:v>40366</c:v>
                </c:pt>
                <c:pt idx="54">
                  <c:v>40373</c:v>
                </c:pt>
                <c:pt idx="55">
                  <c:v>40380</c:v>
                </c:pt>
                <c:pt idx="56">
                  <c:v>40387</c:v>
                </c:pt>
                <c:pt idx="57">
                  <c:v>40394</c:v>
                </c:pt>
                <c:pt idx="58">
                  <c:v>40401</c:v>
                </c:pt>
                <c:pt idx="59">
                  <c:v>40408</c:v>
                </c:pt>
                <c:pt idx="60">
                  <c:v>40415</c:v>
                </c:pt>
                <c:pt idx="61">
                  <c:v>40422</c:v>
                </c:pt>
                <c:pt idx="62">
                  <c:v>40429</c:v>
                </c:pt>
                <c:pt idx="63">
                  <c:v>40436</c:v>
                </c:pt>
                <c:pt idx="64">
                  <c:v>40443</c:v>
                </c:pt>
                <c:pt idx="65">
                  <c:v>40450</c:v>
                </c:pt>
                <c:pt idx="66">
                  <c:v>40457</c:v>
                </c:pt>
                <c:pt idx="67">
                  <c:v>40464</c:v>
                </c:pt>
                <c:pt idx="68">
                  <c:v>40471</c:v>
                </c:pt>
                <c:pt idx="69">
                  <c:v>40478</c:v>
                </c:pt>
                <c:pt idx="70">
                  <c:v>40485</c:v>
                </c:pt>
                <c:pt idx="71">
                  <c:v>40492</c:v>
                </c:pt>
                <c:pt idx="72">
                  <c:v>40499</c:v>
                </c:pt>
                <c:pt idx="73">
                  <c:v>40506</c:v>
                </c:pt>
                <c:pt idx="74">
                  <c:v>40513</c:v>
                </c:pt>
                <c:pt idx="75">
                  <c:v>40520</c:v>
                </c:pt>
                <c:pt idx="76">
                  <c:v>40527</c:v>
                </c:pt>
                <c:pt idx="77">
                  <c:v>40534</c:v>
                </c:pt>
                <c:pt idx="78">
                  <c:v>40555</c:v>
                </c:pt>
                <c:pt idx="79">
                  <c:v>40569</c:v>
                </c:pt>
                <c:pt idx="80">
                  <c:v>40583</c:v>
                </c:pt>
                <c:pt idx="81">
                  <c:v>40597</c:v>
                </c:pt>
                <c:pt idx="82">
                  <c:v>40604</c:v>
                </c:pt>
                <c:pt idx="83">
                  <c:v>40611</c:v>
                </c:pt>
                <c:pt idx="84">
                  <c:v>40618</c:v>
                </c:pt>
                <c:pt idx="85">
                  <c:v>40625</c:v>
                </c:pt>
                <c:pt idx="86">
                  <c:v>40632</c:v>
                </c:pt>
                <c:pt idx="87">
                  <c:v>40639</c:v>
                </c:pt>
                <c:pt idx="88">
                  <c:v>40646</c:v>
                </c:pt>
                <c:pt idx="89">
                  <c:v>40653</c:v>
                </c:pt>
                <c:pt idx="90">
                  <c:v>40660</c:v>
                </c:pt>
                <c:pt idx="91">
                  <c:v>40667</c:v>
                </c:pt>
                <c:pt idx="92">
                  <c:v>40674</c:v>
                </c:pt>
                <c:pt idx="93">
                  <c:v>40681</c:v>
                </c:pt>
                <c:pt idx="94">
                  <c:v>40695</c:v>
                </c:pt>
                <c:pt idx="95">
                  <c:v>40702</c:v>
                </c:pt>
                <c:pt idx="96">
                  <c:v>40709</c:v>
                </c:pt>
                <c:pt idx="97">
                  <c:v>40716</c:v>
                </c:pt>
                <c:pt idx="98">
                  <c:v>40723</c:v>
                </c:pt>
                <c:pt idx="99">
                  <c:v>40730</c:v>
                </c:pt>
                <c:pt idx="100">
                  <c:v>40744</c:v>
                </c:pt>
                <c:pt idx="101">
                  <c:v>40751</c:v>
                </c:pt>
                <c:pt idx="102">
                  <c:v>40758</c:v>
                </c:pt>
                <c:pt idx="103">
                  <c:v>40772</c:v>
                </c:pt>
                <c:pt idx="104">
                  <c:v>40786</c:v>
                </c:pt>
                <c:pt idx="105">
                  <c:v>40793</c:v>
                </c:pt>
                <c:pt idx="106">
                  <c:v>40800</c:v>
                </c:pt>
                <c:pt idx="107">
                  <c:v>40814</c:v>
                </c:pt>
                <c:pt idx="108">
                  <c:v>40821</c:v>
                </c:pt>
                <c:pt idx="109">
                  <c:v>40863</c:v>
                </c:pt>
                <c:pt idx="110">
                  <c:v>40884</c:v>
                </c:pt>
              </c:numCache>
            </c:numRef>
          </c:cat>
          <c:val>
            <c:numRef>
              <c:f>'Interest Rates'!$E$3:$E$113</c:f>
              <c:numCache>
                <c:formatCode>0.000%</c:formatCode>
                <c:ptCount val="111"/>
                <c:pt idx="0">
                  <c:v>6.6750000000000004E-2</c:v>
                </c:pt>
                <c:pt idx="1">
                  <c:v>5.9499999999999997E-2</c:v>
                </c:pt>
                <c:pt idx="2">
                  <c:v>5.731E-2</c:v>
                </c:pt>
                <c:pt idx="3">
                  <c:v>5.9520000000000003E-2</c:v>
                </c:pt>
                <c:pt idx="4">
                  <c:v>5.9979999999999999E-2</c:v>
                </c:pt>
                <c:pt idx="5">
                  <c:v>5.6649999999999999E-2</c:v>
                </c:pt>
                <c:pt idx="6">
                  <c:v>5.4699999999999999E-2</c:v>
                </c:pt>
                <c:pt idx="8">
                  <c:v>5.3400000000000003E-2</c:v>
                </c:pt>
                <c:pt idx="9">
                  <c:v>5.0900000000000001E-2</c:v>
                </c:pt>
                <c:pt idx="10">
                  <c:v>5.033E-2</c:v>
                </c:pt>
                <c:pt idx="12">
                  <c:v>5.0700000000000002E-2</c:v>
                </c:pt>
                <c:pt idx="13">
                  <c:v>5.1319999999999998E-2</c:v>
                </c:pt>
                <c:pt idx="15">
                  <c:v>5.0200000000000002E-2</c:v>
                </c:pt>
                <c:pt idx="16">
                  <c:v>4.9599999999999998E-2</c:v>
                </c:pt>
                <c:pt idx="18">
                  <c:v>4.8930000000000001E-2</c:v>
                </c:pt>
                <c:pt idx="19">
                  <c:v>4.9070000000000003E-2</c:v>
                </c:pt>
                <c:pt idx="21">
                  <c:v>4.8779999999999997E-2</c:v>
                </c:pt>
                <c:pt idx="22">
                  <c:v>4.8300000000000003E-2</c:v>
                </c:pt>
                <c:pt idx="24">
                  <c:v>4.7239999999999997E-2</c:v>
                </c:pt>
                <c:pt idx="25">
                  <c:v>4.4429999999999997E-2</c:v>
                </c:pt>
                <c:pt idx="27">
                  <c:v>4.0890000000000003E-2</c:v>
                </c:pt>
                <c:pt idx="29">
                  <c:v>4.1410000000000002E-2</c:v>
                </c:pt>
                <c:pt idx="31">
                  <c:v>6.8500000000000005E-2</c:v>
                </c:pt>
                <c:pt idx="33">
                  <c:v>5.1139999999999998E-2</c:v>
                </c:pt>
                <c:pt idx="35">
                  <c:v>4.929E-2</c:v>
                </c:pt>
                <c:pt idx="37">
                  <c:v>4.6179999999999999E-2</c:v>
                </c:pt>
                <c:pt idx="39">
                  <c:v>4.5010000000000001E-2</c:v>
                </c:pt>
                <c:pt idx="41">
                  <c:v>5.45E-2</c:v>
                </c:pt>
                <c:pt idx="43">
                  <c:v>6.1710000000000001E-2</c:v>
                </c:pt>
                <c:pt idx="45">
                  <c:v>7.7299999999999994E-2</c:v>
                </c:pt>
                <c:pt idx="47">
                  <c:v>7.986E-2</c:v>
                </c:pt>
                <c:pt idx="49">
                  <c:v>9.2899999999999996E-2</c:v>
                </c:pt>
                <c:pt idx="51">
                  <c:v>9.9500000000000005E-2</c:v>
                </c:pt>
                <c:pt idx="53">
                  <c:v>9.6159999999999995E-2</c:v>
                </c:pt>
                <c:pt idx="55">
                  <c:v>9.4450000000000006E-2</c:v>
                </c:pt>
                <c:pt idx="57">
                  <c:v>9.2759999999999995E-2</c:v>
                </c:pt>
                <c:pt idx="59">
                  <c:v>9.9519999999999997E-2</c:v>
                </c:pt>
                <c:pt idx="61">
                  <c:v>0.1084</c:v>
                </c:pt>
                <c:pt idx="63">
                  <c:v>0.11627999999999999</c:v>
                </c:pt>
                <c:pt idx="65">
                  <c:v>0.1139</c:v>
                </c:pt>
                <c:pt idx="67">
                  <c:v>0.1099</c:v>
                </c:pt>
                <c:pt idx="69">
                  <c:v>0.10571999999999999</c:v>
                </c:pt>
                <c:pt idx="71">
                  <c:v>0.1022</c:v>
                </c:pt>
                <c:pt idx="73">
                  <c:v>0.10332</c:v>
                </c:pt>
                <c:pt idx="75">
                  <c:v>0.10249999999999999</c:v>
                </c:pt>
                <c:pt idx="77">
                  <c:v>0.10017</c:v>
                </c:pt>
                <c:pt idx="82">
                  <c:v>9.6119999999999997E-2</c:v>
                </c:pt>
                <c:pt idx="84">
                  <c:v>9.1020000000000004E-2</c:v>
                </c:pt>
                <c:pt idx="86">
                  <c:v>8.7900000000000006E-2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'Interest Rates'!$F$2</c:f>
              <c:strCache>
                <c:ptCount val="1"/>
                <c:pt idx="0">
                  <c:v>12 Month Treasury Bills</c:v>
                </c:pt>
              </c:strCache>
            </c:strRef>
          </c:tx>
          <c:marker>
            <c:symbol val="none"/>
          </c:marker>
          <c:cat>
            <c:numRef>
              <c:f>'Interest Rates'!$D$3:$D$113</c:f>
              <c:numCache>
                <c:formatCode>dd/mm/yy</c:formatCode>
                <c:ptCount val="111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40072</c:v>
                </c:pt>
                <c:pt idx="8">
                  <c:v>40079</c:v>
                </c:pt>
                <c:pt idx="9">
                  <c:v>40086</c:v>
                </c:pt>
                <c:pt idx="10">
                  <c:v>40093</c:v>
                </c:pt>
                <c:pt idx="11">
                  <c:v>40093</c:v>
                </c:pt>
                <c:pt idx="12">
                  <c:v>40099</c:v>
                </c:pt>
                <c:pt idx="13">
                  <c:v>40107</c:v>
                </c:pt>
                <c:pt idx="14">
                  <c:v>40107</c:v>
                </c:pt>
                <c:pt idx="15">
                  <c:v>40114</c:v>
                </c:pt>
                <c:pt idx="16">
                  <c:v>40121</c:v>
                </c:pt>
                <c:pt idx="17">
                  <c:v>40121</c:v>
                </c:pt>
                <c:pt idx="18">
                  <c:v>40128</c:v>
                </c:pt>
                <c:pt idx="19">
                  <c:v>40135</c:v>
                </c:pt>
                <c:pt idx="20">
                  <c:v>40135</c:v>
                </c:pt>
                <c:pt idx="21">
                  <c:v>40142</c:v>
                </c:pt>
                <c:pt idx="22">
                  <c:v>40149</c:v>
                </c:pt>
                <c:pt idx="23">
                  <c:v>40149</c:v>
                </c:pt>
                <c:pt idx="24">
                  <c:v>40156</c:v>
                </c:pt>
                <c:pt idx="25">
                  <c:v>40163</c:v>
                </c:pt>
                <c:pt idx="26">
                  <c:v>40163</c:v>
                </c:pt>
                <c:pt idx="27">
                  <c:v>40170</c:v>
                </c:pt>
                <c:pt idx="28">
                  <c:v>40191</c:v>
                </c:pt>
                <c:pt idx="29">
                  <c:v>40198</c:v>
                </c:pt>
                <c:pt idx="30">
                  <c:v>40205</c:v>
                </c:pt>
                <c:pt idx="31">
                  <c:v>40212</c:v>
                </c:pt>
                <c:pt idx="32">
                  <c:v>40219</c:v>
                </c:pt>
                <c:pt idx="33">
                  <c:v>40226</c:v>
                </c:pt>
                <c:pt idx="34">
                  <c:v>40233</c:v>
                </c:pt>
                <c:pt idx="35">
                  <c:v>40239</c:v>
                </c:pt>
                <c:pt idx="36">
                  <c:v>40247</c:v>
                </c:pt>
                <c:pt idx="37">
                  <c:v>40254</c:v>
                </c:pt>
                <c:pt idx="38">
                  <c:v>40261</c:v>
                </c:pt>
                <c:pt idx="39">
                  <c:v>40268</c:v>
                </c:pt>
                <c:pt idx="40">
                  <c:v>40275</c:v>
                </c:pt>
                <c:pt idx="41">
                  <c:v>40282</c:v>
                </c:pt>
                <c:pt idx="42">
                  <c:v>40289</c:v>
                </c:pt>
                <c:pt idx="43">
                  <c:v>40296</c:v>
                </c:pt>
                <c:pt idx="44">
                  <c:v>40303</c:v>
                </c:pt>
                <c:pt idx="45">
                  <c:v>40309</c:v>
                </c:pt>
                <c:pt idx="46">
                  <c:v>40317</c:v>
                </c:pt>
                <c:pt idx="47">
                  <c:v>40323</c:v>
                </c:pt>
                <c:pt idx="48">
                  <c:v>40331</c:v>
                </c:pt>
                <c:pt idx="49">
                  <c:v>40338</c:v>
                </c:pt>
                <c:pt idx="50">
                  <c:v>40345</c:v>
                </c:pt>
                <c:pt idx="51">
                  <c:v>40352</c:v>
                </c:pt>
                <c:pt idx="52">
                  <c:v>40359</c:v>
                </c:pt>
                <c:pt idx="53">
                  <c:v>40366</c:v>
                </c:pt>
                <c:pt idx="54">
                  <c:v>40373</c:v>
                </c:pt>
                <c:pt idx="55">
                  <c:v>40380</c:v>
                </c:pt>
                <c:pt idx="56">
                  <c:v>40387</c:v>
                </c:pt>
                <c:pt idx="57">
                  <c:v>40394</c:v>
                </c:pt>
                <c:pt idx="58">
                  <c:v>40401</c:v>
                </c:pt>
                <c:pt idx="59">
                  <c:v>40408</c:v>
                </c:pt>
                <c:pt idx="60">
                  <c:v>40415</c:v>
                </c:pt>
                <c:pt idx="61">
                  <c:v>40422</c:v>
                </c:pt>
                <c:pt idx="62">
                  <c:v>40429</c:v>
                </c:pt>
                <c:pt idx="63">
                  <c:v>40436</c:v>
                </c:pt>
                <c:pt idx="64">
                  <c:v>40443</c:v>
                </c:pt>
                <c:pt idx="65">
                  <c:v>40450</c:v>
                </c:pt>
                <c:pt idx="66">
                  <c:v>40457</c:v>
                </c:pt>
                <c:pt idx="67">
                  <c:v>40464</c:v>
                </c:pt>
                <c:pt idx="68">
                  <c:v>40471</c:v>
                </c:pt>
                <c:pt idx="69">
                  <c:v>40478</c:v>
                </c:pt>
                <c:pt idx="70">
                  <c:v>40485</c:v>
                </c:pt>
                <c:pt idx="71">
                  <c:v>40492</c:v>
                </c:pt>
                <c:pt idx="72">
                  <c:v>40499</c:v>
                </c:pt>
                <c:pt idx="73">
                  <c:v>40506</c:v>
                </c:pt>
                <c:pt idx="74">
                  <c:v>40513</c:v>
                </c:pt>
                <c:pt idx="75">
                  <c:v>40520</c:v>
                </c:pt>
                <c:pt idx="76">
                  <c:v>40527</c:v>
                </c:pt>
                <c:pt idx="77">
                  <c:v>40534</c:v>
                </c:pt>
                <c:pt idx="78">
                  <c:v>40555</c:v>
                </c:pt>
                <c:pt idx="79">
                  <c:v>40569</c:v>
                </c:pt>
                <c:pt idx="80">
                  <c:v>40583</c:v>
                </c:pt>
                <c:pt idx="81">
                  <c:v>40597</c:v>
                </c:pt>
                <c:pt idx="82">
                  <c:v>40604</c:v>
                </c:pt>
                <c:pt idx="83">
                  <c:v>40611</c:v>
                </c:pt>
                <c:pt idx="84">
                  <c:v>40618</c:v>
                </c:pt>
                <c:pt idx="85">
                  <c:v>40625</c:v>
                </c:pt>
                <c:pt idx="86">
                  <c:v>40632</c:v>
                </c:pt>
                <c:pt idx="87">
                  <c:v>40639</c:v>
                </c:pt>
                <c:pt idx="88">
                  <c:v>40646</c:v>
                </c:pt>
                <c:pt idx="89">
                  <c:v>40653</c:v>
                </c:pt>
                <c:pt idx="90">
                  <c:v>40660</c:v>
                </c:pt>
                <c:pt idx="91">
                  <c:v>40667</c:v>
                </c:pt>
                <c:pt idx="92">
                  <c:v>40674</c:v>
                </c:pt>
                <c:pt idx="93">
                  <c:v>40681</c:v>
                </c:pt>
                <c:pt idx="94">
                  <c:v>40695</c:v>
                </c:pt>
                <c:pt idx="95">
                  <c:v>40702</c:v>
                </c:pt>
                <c:pt idx="96">
                  <c:v>40709</c:v>
                </c:pt>
                <c:pt idx="97">
                  <c:v>40716</c:v>
                </c:pt>
                <c:pt idx="98">
                  <c:v>40723</c:v>
                </c:pt>
                <c:pt idx="99">
                  <c:v>40730</c:v>
                </c:pt>
                <c:pt idx="100">
                  <c:v>40744</c:v>
                </c:pt>
                <c:pt idx="101">
                  <c:v>40751</c:v>
                </c:pt>
                <c:pt idx="102">
                  <c:v>40758</c:v>
                </c:pt>
                <c:pt idx="103">
                  <c:v>40772</c:v>
                </c:pt>
                <c:pt idx="104">
                  <c:v>40786</c:v>
                </c:pt>
                <c:pt idx="105">
                  <c:v>40793</c:v>
                </c:pt>
                <c:pt idx="106">
                  <c:v>40800</c:v>
                </c:pt>
                <c:pt idx="107">
                  <c:v>40814</c:v>
                </c:pt>
                <c:pt idx="108">
                  <c:v>40821</c:v>
                </c:pt>
                <c:pt idx="109">
                  <c:v>40863</c:v>
                </c:pt>
                <c:pt idx="110">
                  <c:v>40884</c:v>
                </c:pt>
              </c:numCache>
            </c:numRef>
          </c:cat>
          <c:val>
            <c:numRef>
              <c:f>'Interest Rates'!$F$3:$F$113</c:f>
              <c:numCache>
                <c:formatCode>General</c:formatCode>
                <c:ptCount val="111"/>
                <c:pt idx="7" formatCode="0.000%">
                  <c:v>7.6380000000000003E-2</c:v>
                </c:pt>
                <c:pt idx="11" formatCode="0.000%">
                  <c:v>7.6670000000000002E-2</c:v>
                </c:pt>
                <c:pt idx="14" formatCode="0.000%">
                  <c:v>8.2809999999999995E-2</c:v>
                </c:pt>
                <c:pt idx="17" formatCode="0.000%">
                  <c:v>8.208E-2</c:v>
                </c:pt>
                <c:pt idx="20" formatCode="0.000%">
                  <c:v>8.4500000000000006E-2</c:v>
                </c:pt>
                <c:pt idx="23" formatCode="0.000%">
                  <c:v>7.9990000000000006E-2</c:v>
                </c:pt>
                <c:pt idx="26" formatCode="0.000%">
                  <c:v>7.4499999999999997E-2</c:v>
                </c:pt>
                <c:pt idx="28" formatCode="0.000%">
                  <c:v>5.185E-2</c:v>
                </c:pt>
                <c:pt idx="30" formatCode="0.000%">
                  <c:v>7.7439999999999995E-2</c:v>
                </c:pt>
                <c:pt idx="34" formatCode="0.000%">
                  <c:v>7.1139999999999995E-2</c:v>
                </c:pt>
                <c:pt idx="36" formatCode="0.000%">
                  <c:v>6.54E-2</c:v>
                </c:pt>
                <c:pt idx="38" formatCode="0.000%">
                  <c:v>6.0769999999999998E-2</c:v>
                </c:pt>
                <c:pt idx="40" formatCode="0.000%">
                  <c:v>6.0440000000000001E-2</c:v>
                </c:pt>
                <c:pt idx="42" formatCode="0.000%">
                  <c:v>7.0980000000000001E-2</c:v>
                </c:pt>
                <c:pt idx="44" formatCode="0.000%">
                  <c:v>7.9369999999999996E-2</c:v>
                </c:pt>
                <c:pt idx="48" formatCode="0.000%">
                  <c:v>9.7280000000000005E-2</c:v>
                </c:pt>
                <c:pt idx="50" formatCode="0.000%">
                  <c:v>0.12</c:v>
                </c:pt>
                <c:pt idx="52" formatCode="0.000%">
                  <c:v>0.12235</c:v>
                </c:pt>
                <c:pt idx="56" formatCode="0.000%">
                  <c:v>0.13125999999999999</c:v>
                </c:pt>
                <c:pt idx="60" formatCode="0.000%">
                  <c:v>0.14545</c:v>
                </c:pt>
                <c:pt idx="64" formatCode="0.000%">
                  <c:v>0.14574000000000001</c:v>
                </c:pt>
                <c:pt idx="66" formatCode="0.000%">
                  <c:v>0.14230999999999999</c:v>
                </c:pt>
                <c:pt idx="70" formatCode="0.000%">
                  <c:v>0.13572000000000001</c:v>
                </c:pt>
                <c:pt idx="74" formatCode="0.000%">
                  <c:v>0.1242</c:v>
                </c:pt>
                <c:pt idx="78" formatCode="0.000%">
                  <c:v>0.11701</c:v>
                </c:pt>
                <c:pt idx="79" formatCode="0.000%">
                  <c:v>0.11756</c:v>
                </c:pt>
                <c:pt idx="81" formatCode="0.000%">
                  <c:v>0.11310000000000001</c:v>
                </c:pt>
                <c:pt idx="83" formatCode="0.000%">
                  <c:v>0.10424</c:v>
                </c:pt>
                <c:pt idx="85" formatCode="0.000%">
                  <c:v>9.6949999999999995E-2</c:v>
                </c:pt>
                <c:pt idx="87" formatCode="0.000%">
                  <c:v>9.5269999999999994E-2</c:v>
                </c:pt>
                <c:pt idx="89" formatCode="0.000%">
                  <c:v>9.4799999999999995E-2</c:v>
                </c:pt>
                <c:pt idx="91" formatCode="0.000%">
                  <c:v>9.4649999999999998E-2</c:v>
                </c:pt>
                <c:pt idx="93" formatCode="0.000%">
                  <c:v>9.4500000000000001E-2</c:v>
                </c:pt>
                <c:pt idx="94" formatCode="0.000%">
                  <c:v>9.4369999999999996E-2</c:v>
                </c:pt>
                <c:pt idx="96" formatCode="0.000%">
                  <c:v>9.3659999999999993E-2</c:v>
                </c:pt>
                <c:pt idx="98" formatCode="0.000%">
                  <c:v>9.3799999999999994E-2</c:v>
                </c:pt>
                <c:pt idx="101" formatCode="0.000%">
                  <c:v>9.196E-2</c:v>
                </c:pt>
                <c:pt idx="105" formatCode="0.000%">
                  <c:v>8.8660000000000003E-2</c:v>
                </c:pt>
                <c:pt idx="108" formatCode="0.000%">
                  <c:v>9.3170000000000003E-2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'Interest Rates'!$G$2</c:f>
              <c:strCache>
                <c:ptCount val="1"/>
                <c:pt idx="0">
                  <c:v>2 Year Treasury Bonds</c:v>
                </c:pt>
              </c:strCache>
            </c:strRef>
          </c:tx>
          <c:marker>
            <c:symbol val="none"/>
          </c:marker>
          <c:cat>
            <c:numRef>
              <c:f>'Interest Rates'!$D$3:$D$113</c:f>
              <c:numCache>
                <c:formatCode>dd/mm/yy</c:formatCode>
                <c:ptCount val="111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40072</c:v>
                </c:pt>
                <c:pt idx="8">
                  <c:v>40079</c:v>
                </c:pt>
                <c:pt idx="9">
                  <c:v>40086</c:v>
                </c:pt>
                <c:pt idx="10">
                  <c:v>40093</c:v>
                </c:pt>
                <c:pt idx="11">
                  <c:v>40093</c:v>
                </c:pt>
                <c:pt idx="12">
                  <c:v>40099</c:v>
                </c:pt>
                <c:pt idx="13">
                  <c:v>40107</c:v>
                </c:pt>
                <c:pt idx="14">
                  <c:v>40107</c:v>
                </c:pt>
                <c:pt idx="15">
                  <c:v>40114</c:v>
                </c:pt>
                <c:pt idx="16">
                  <c:v>40121</c:v>
                </c:pt>
                <c:pt idx="17">
                  <c:v>40121</c:v>
                </c:pt>
                <c:pt idx="18">
                  <c:v>40128</c:v>
                </c:pt>
                <c:pt idx="19">
                  <c:v>40135</c:v>
                </c:pt>
                <c:pt idx="20">
                  <c:v>40135</c:v>
                </c:pt>
                <c:pt idx="21">
                  <c:v>40142</c:v>
                </c:pt>
                <c:pt idx="22">
                  <c:v>40149</c:v>
                </c:pt>
                <c:pt idx="23">
                  <c:v>40149</c:v>
                </c:pt>
                <c:pt idx="24">
                  <c:v>40156</c:v>
                </c:pt>
                <c:pt idx="25">
                  <c:v>40163</c:v>
                </c:pt>
                <c:pt idx="26">
                  <c:v>40163</c:v>
                </c:pt>
                <c:pt idx="27">
                  <c:v>40170</c:v>
                </c:pt>
                <c:pt idx="28">
                  <c:v>40191</c:v>
                </c:pt>
                <c:pt idx="29">
                  <c:v>40198</c:v>
                </c:pt>
                <c:pt idx="30">
                  <c:v>40205</c:v>
                </c:pt>
                <c:pt idx="31">
                  <c:v>40212</c:v>
                </c:pt>
                <c:pt idx="32">
                  <c:v>40219</c:v>
                </c:pt>
                <c:pt idx="33">
                  <c:v>40226</c:v>
                </c:pt>
                <c:pt idx="34">
                  <c:v>40233</c:v>
                </c:pt>
                <c:pt idx="35">
                  <c:v>40239</c:v>
                </c:pt>
                <c:pt idx="36">
                  <c:v>40247</c:v>
                </c:pt>
                <c:pt idx="37">
                  <c:v>40254</c:v>
                </c:pt>
                <c:pt idx="38">
                  <c:v>40261</c:v>
                </c:pt>
                <c:pt idx="39">
                  <c:v>40268</c:v>
                </c:pt>
                <c:pt idx="40">
                  <c:v>40275</c:v>
                </c:pt>
                <c:pt idx="41">
                  <c:v>40282</c:v>
                </c:pt>
                <c:pt idx="42">
                  <c:v>40289</c:v>
                </c:pt>
                <c:pt idx="43">
                  <c:v>40296</c:v>
                </c:pt>
                <c:pt idx="44">
                  <c:v>40303</c:v>
                </c:pt>
                <c:pt idx="45">
                  <c:v>40309</c:v>
                </c:pt>
                <c:pt idx="46">
                  <c:v>40317</c:v>
                </c:pt>
                <c:pt idx="47">
                  <c:v>40323</c:v>
                </c:pt>
                <c:pt idx="48">
                  <c:v>40331</c:v>
                </c:pt>
                <c:pt idx="49">
                  <c:v>40338</c:v>
                </c:pt>
                <c:pt idx="50">
                  <c:v>40345</c:v>
                </c:pt>
                <c:pt idx="51">
                  <c:v>40352</c:v>
                </c:pt>
                <c:pt idx="52">
                  <c:v>40359</c:v>
                </c:pt>
                <c:pt idx="53">
                  <c:v>40366</c:v>
                </c:pt>
                <c:pt idx="54">
                  <c:v>40373</c:v>
                </c:pt>
                <c:pt idx="55">
                  <c:v>40380</c:v>
                </c:pt>
                <c:pt idx="56">
                  <c:v>40387</c:v>
                </c:pt>
                <c:pt idx="57">
                  <c:v>40394</c:v>
                </c:pt>
                <c:pt idx="58">
                  <c:v>40401</c:v>
                </c:pt>
                <c:pt idx="59">
                  <c:v>40408</c:v>
                </c:pt>
                <c:pt idx="60">
                  <c:v>40415</c:v>
                </c:pt>
                <c:pt idx="61">
                  <c:v>40422</c:v>
                </c:pt>
                <c:pt idx="62">
                  <c:v>40429</c:v>
                </c:pt>
                <c:pt idx="63">
                  <c:v>40436</c:v>
                </c:pt>
                <c:pt idx="64">
                  <c:v>40443</c:v>
                </c:pt>
                <c:pt idx="65">
                  <c:v>40450</c:v>
                </c:pt>
                <c:pt idx="66">
                  <c:v>40457</c:v>
                </c:pt>
                <c:pt idx="67">
                  <c:v>40464</c:v>
                </c:pt>
                <c:pt idx="68">
                  <c:v>40471</c:v>
                </c:pt>
                <c:pt idx="69">
                  <c:v>40478</c:v>
                </c:pt>
                <c:pt idx="70">
                  <c:v>40485</c:v>
                </c:pt>
                <c:pt idx="71">
                  <c:v>40492</c:v>
                </c:pt>
                <c:pt idx="72">
                  <c:v>40499</c:v>
                </c:pt>
                <c:pt idx="73">
                  <c:v>40506</c:v>
                </c:pt>
                <c:pt idx="74">
                  <c:v>40513</c:v>
                </c:pt>
                <c:pt idx="75">
                  <c:v>40520</c:v>
                </c:pt>
                <c:pt idx="76">
                  <c:v>40527</c:v>
                </c:pt>
                <c:pt idx="77">
                  <c:v>40534</c:v>
                </c:pt>
                <c:pt idx="78">
                  <c:v>40555</c:v>
                </c:pt>
                <c:pt idx="79">
                  <c:v>40569</c:v>
                </c:pt>
                <c:pt idx="80">
                  <c:v>40583</c:v>
                </c:pt>
                <c:pt idx="81">
                  <c:v>40597</c:v>
                </c:pt>
                <c:pt idx="82">
                  <c:v>40604</c:v>
                </c:pt>
                <c:pt idx="83">
                  <c:v>40611</c:v>
                </c:pt>
                <c:pt idx="84">
                  <c:v>40618</c:v>
                </c:pt>
                <c:pt idx="85">
                  <c:v>40625</c:v>
                </c:pt>
                <c:pt idx="86">
                  <c:v>40632</c:v>
                </c:pt>
                <c:pt idx="87">
                  <c:v>40639</c:v>
                </c:pt>
                <c:pt idx="88">
                  <c:v>40646</c:v>
                </c:pt>
                <c:pt idx="89">
                  <c:v>40653</c:v>
                </c:pt>
                <c:pt idx="90">
                  <c:v>40660</c:v>
                </c:pt>
                <c:pt idx="91">
                  <c:v>40667</c:v>
                </c:pt>
                <c:pt idx="92">
                  <c:v>40674</c:v>
                </c:pt>
                <c:pt idx="93">
                  <c:v>40681</c:v>
                </c:pt>
                <c:pt idx="94">
                  <c:v>40695</c:v>
                </c:pt>
                <c:pt idx="95">
                  <c:v>40702</c:v>
                </c:pt>
                <c:pt idx="96">
                  <c:v>40709</c:v>
                </c:pt>
                <c:pt idx="97">
                  <c:v>40716</c:v>
                </c:pt>
                <c:pt idx="98">
                  <c:v>40723</c:v>
                </c:pt>
                <c:pt idx="99">
                  <c:v>40730</c:v>
                </c:pt>
                <c:pt idx="100">
                  <c:v>40744</c:v>
                </c:pt>
                <c:pt idx="101">
                  <c:v>40751</c:v>
                </c:pt>
                <c:pt idx="102">
                  <c:v>40758</c:v>
                </c:pt>
                <c:pt idx="103">
                  <c:v>40772</c:v>
                </c:pt>
                <c:pt idx="104">
                  <c:v>40786</c:v>
                </c:pt>
                <c:pt idx="105">
                  <c:v>40793</c:v>
                </c:pt>
                <c:pt idx="106">
                  <c:v>40800</c:v>
                </c:pt>
                <c:pt idx="107">
                  <c:v>40814</c:v>
                </c:pt>
                <c:pt idx="108">
                  <c:v>40821</c:v>
                </c:pt>
                <c:pt idx="109">
                  <c:v>40863</c:v>
                </c:pt>
                <c:pt idx="110">
                  <c:v>40884</c:v>
                </c:pt>
              </c:numCache>
            </c:numRef>
          </c:cat>
          <c:val>
            <c:numRef>
              <c:f>'Interest Rates'!$G$3:$G$113</c:f>
              <c:numCache>
                <c:formatCode>General</c:formatCode>
                <c:ptCount val="111"/>
                <c:pt idx="32" formatCode="0.000%">
                  <c:v>0.10212</c:v>
                </c:pt>
                <c:pt idx="46" formatCode="0.000%">
                  <c:v>0.10345</c:v>
                </c:pt>
                <c:pt idx="54" formatCode="0.000%">
                  <c:v>0.14285</c:v>
                </c:pt>
                <c:pt idx="58" formatCode="0.000%">
                  <c:v>0.14843000000000001</c:v>
                </c:pt>
                <c:pt idx="62" formatCode="0.000%">
                  <c:v>0.15626000000000001</c:v>
                </c:pt>
                <c:pt idx="68" formatCode="0.000%">
                  <c:v>0.152</c:v>
                </c:pt>
                <c:pt idx="72" formatCode="0.000%">
                  <c:v>0.14394000000000001</c:v>
                </c:pt>
                <c:pt idx="76" formatCode="0.000%">
                  <c:v>0.13821</c:v>
                </c:pt>
                <c:pt idx="80" formatCode="0.000%">
                  <c:v>0.1285</c:v>
                </c:pt>
                <c:pt idx="88" formatCode="0.000%">
                  <c:v>0.12575</c:v>
                </c:pt>
                <c:pt idx="92" formatCode="0.000%">
                  <c:v>0.12213</c:v>
                </c:pt>
                <c:pt idx="95" formatCode="0.000%">
                  <c:v>0.1196</c:v>
                </c:pt>
                <c:pt idx="99" formatCode="0.000%">
                  <c:v>0.1174</c:v>
                </c:pt>
                <c:pt idx="102" formatCode="0.000%">
                  <c:v>0.10835</c:v>
                </c:pt>
                <c:pt idx="104" formatCode="0.000%">
                  <c:v>0.10388</c:v>
                </c:pt>
                <c:pt idx="107" formatCode="0.000%">
                  <c:v>0.10093000000000001</c:v>
                </c:pt>
                <c:pt idx="109" formatCode="0.000%">
                  <c:v>9.5920000000000005E-2</c:v>
                </c:pt>
                <c:pt idx="110" formatCode="0.000%">
                  <c:v>9.1439999999999994E-2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'Interest Rates'!$H$2</c:f>
              <c:strCache>
                <c:ptCount val="1"/>
                <c:pt idx="0">
                  <c:v>5 Year Treasury Bonds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'Interest Rates'!$D$3:$D$113</c:f>
              <c:numCache>
                <c:formatCode>dd/mm/yy</c:formatCode>
                <c:ptCount val="111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40072</c:v>
                </c:pt>
                <c:pt idx="8">
                  <c:v>40079</c:v>
                </c:pt>
                <c:pt idx="9">
                  <c:v>40086</c:v>
                </c:pt>
                <c:pt idx="10">
                  <c:v>40093</c:v>
                </c:pt>
                <c:pt idx="11">
                  <c:v>40093</c:v>
                </c:pt>
                <c:pt idx="12">
                  <c:v>40099</c:v>
                </c:pt>
                <c:pt idx="13">
                  <c:v>40107</c:v>
                </c:pt>
                <c:pt idx="14">
                  <c:v>40107</c:v>
                </c:pt>
                <c:pt idx="15">
                  <c:v>40114</c:v>
                </c:pt>
                <c:pt idx="16">
                  <c:v>40121</c:v>
                </c:pt>
                <c:pt idx="17">
                  <c:v>40121</c:v>
                </c:pt>
                <c:pt idx="18">
                  <c:v>40128</c:v>
                </c:pt>
                <c:pt idx="19">
                  <c:v>40135</c:v>
                </c:pt>
                <c:pt idx="20">
                  <c:v>40135</c:v>
                </c:pt>
                <c:pt idx="21">
                  <c:v>40142</c:v>
                </c:pt>
                <c:pt idx="22">
                  <c:v>40149</c:v>
                </c:pt>
                <c:pt idx="23">
                  <c:v>40149</c:v>
                </c:pt>
                <c:pt idx="24">
                  <c:v>40156</c:v>
                </c:pt>
                <c:pt idx="25">
                  <c:v>40163</c:v>
                </c:pt>
                <c:pt idx="26">
                  <c:v>40163</c:v>
                </c:pt>
                <c:pt idx="27">
                  <c:v>40170</c:v>
                </c:pt>
                <c:pt idx="28">
                  <c:v>40191</c:v>
                </c:pt>
                <c:pt idx="29">
                  <c:v>40198</c:v>
                </c:pt>
                <c:pt idx="30">
                  <c:v>40205</c:v>
                </c:pt>
                <c:pt idx="31">
                  <c:v>40212</c:v>
                </c:pt>
                <c:pt idx="32">
                  <c:v>40219</c:v>
                </c:pt>
                <c:pt idx="33">
                  <c:v>40226</c:v>
                </c:pt>
                <c:pt idx="34">
                  <c:v>40233</c:v>
                </c:pt>
                <c:pt idx="35">
                  <c:v>40239</c:v>
                </c:pt>
                <c:pt idx="36">
                  <c:v>40247</c:v>
                </c:pt>
                <c:pt idx="37">
                  <c:v>40254</c:v>
                </c:pt>
                <c:pt idx="38">
                  <c:v>40261</c:v>
                </c:pt>
                <c:pt idx="39">
                  <c:v>40268</c:v>
                </c:pt>
                <c:pt idx="40">
                  <c:v>40275</c:v>
                </c:pt>
                <c:pt idx="41">
                  <c:v>40282</c:v>
                </c:pt>
                <c:pt idx="42">
                  <c:v>40289</c:v>
                </c:pt>
                <c:pt idx="43">
                  <c:v>40296</c:v>
                </c:pt>
                <c:pt idx="44">
                  <c:v>40303</c:v>
                </c:pt>
                <c:pt idx="45">
                  <c:v>40309</c:v>
                </c:pt>
                <c:pt idx="46">
                  <c:v>40317</c:v>
                </c:pt>
                <c:pt idx="47">
                  <c:v>40323</c:v>
                </c:pt>
                <c:pt idx="48">
                  <c:v>40331</c:v>
                </c:pt>
                <c:pt idx="49">
                  <c:v>40338</c:v>
                </c:pt>
                <c:pt idx="50">
                  <c:v>40345</c:v>
                </c:pt>
                <c:pt idx="51">
                  <c:v>40352</c:v>
                </c:pt>
                <c:pt idx="52">
                  <c:v>40359</c:v>
                </c:pt>
                <c:pt idx="53">
                  <c:v>40366</c:v>
                </c:pt>
                <c:pt idx="54">
                  <c:v>40373</c:v>
                </c:pt>
                <c:pt idx="55">
                  <c:v>40380</c:v>
                </c:pt>
                <c:pt idx="56">
                  <c:v>40387</c:v>
                </c:pt>
                <c:pt idx="57">
                  <c:v>40394</c:v>
                </c:pt>
                <c:pt idx="58">
                  <c:v>40401</c:v>
                </c:pt>
                <c:pt idx="59">
                  <c:v>40408</c:v>
                </c:pt>
                <c:pt idx="60">
                  <c:v>40415</c:v>
                </c:pt>
                <c:pt idx="61">
                  <c:v>40422</c:v>
                </c:pt>
                <c:pt idx="62">
                  <c:v>40429</c:v>
                </c:pt>
                <c:pt idx="63">
                  <c:v>40436</c:v>
                </c:pt>
                <c:pt idx="64">
                  <c:v>40443</c:v>
                </c:pt>
                <c:pt idx="65">
                  <c:v>40450</c:v>
                </c:pt>
                <c:pt idx="66">
                  <c:v>40457</c:v>
                </c:pt>
                <c:pt idx="67">
                  <c:v>40464</c:v>
                </c:pt>
                <c:pt idx="68">
                  <c:v>40471</c:v>
                </c:pt>
                <c:pt idx="69">
                  <c:v>40478</c:v>
                </c:pt>
                <c:pt idx="70">
                  <c:v>40485</c:v>
                </c:pt>
                <c:pt idx="71">
                  <c:v>40492</c:v>
                </c:pt>
                <c:pt idx="72">
                  <c:v>40499</c:v>
                </c:pt>
                <c:pt idx="73">
                  <c:v>40506</c:v>
                </c:pt>
                <c:pt idx="74">
                  <c:v>40513</c:v>
                </c:pt>
                <c:pt idx="75">
                  <c:v>40520</c:v>
                </c:pt>
                <c:pt idx="76">
                  <c:v>40527</c:v>
                </c:pt>
                <c:pt idx="77">
                  <c:v>40534</c:v>
                </c:pt>
                <c:pt idx="78">
                  <c:v>40555</c:v>
                </c:pt>
                <c:pt idx="79">
                  <c:v>40569</c:v>
                </c:pt>
                <c:pt idx="80">
                  <c:v>40583</c:v>
                </c:pt>
                <c:pt idx="81">
                  <c:v>40597</c:v>
                </c:pt>
                <c:pt idx="82">
                  <c:v>40604</c:v>
                </c:pt>
                <c:pt idx="83">
                  <c:v>40611</c:v>
                </c:pt>
                <c:pt idx="84">
                  <c:v>40618</c:v>
                </c:pt>
                <c:pt idx="85">
                  <c:v>40625</c:v>
                </c:pt>
                <c:pt idx="86">
                  <c:v>40632</c:v>
                </c:pt>
                <c:pt idx="87">
                  <c:v>40639</c:v>
                </c:pt>
                <c:pt idx="88">
                  <c:v>40646</c:v>
                </c:pt>
                <c:pt idx="89">
                  <c:v>40653</c:v>
                </c:pt>
                <c:pt idx="90">
                  <c:v>40660</c:v>
                </c:pt>
                <c:pt idx="91">
                  <c:v>40667</c:v>
                </c:pt>
                <c:pt idx="92">
                  <c:v>40674</c:v>
                </c:pt>
                <c:pt idx="93">
                  <c:v>40681</c:v>
                </c:pt>
                <c:pt idx="94">
                  <c:v>40695</c:v>
                </c:pt>
                <c:pt idx="95">
                  <c:v>40702</c:v>
                </c:pt>
                <c:pt idx="96">
                  <c:v>40709</c:v>
                </c:pt>
                <c:pt idx="97">
                  <c:v>40716</c:v>
                </c:pt>
                <c:pt idx="98">
                  <c:v>40723</c:v>
                </c:pt>
                <c:pt idx="99">
                  <c:v>40730</c:v>
                </c:pt>
                <c:pt idx="100">
                  <c:v>40744</c:v>
                </c:pt>
                <c:pt idx="101">
                  <c:v>40751</c:v>
                </c:pt>
                <c:pt idx="102">
                  <c:v>40758</c:v>
                </c:pt>
                <c:pt idx="103">
                  <c:v>40772</c:v>
                </c:pt>
                <c:pt idx="104">
                  <c:v>40786</c:v>
                </c:pt>
                <c:pt idx="105">
                  <c:v>40793</c:v>
                </c:pt>
                <c:pt idx="106">
                  <c:v>40800</c:v>
                </c:pt>
                <c:pt idx="107">
                  <c:v>40814</c:v>
                </c:pt>
                <c:pt idx="108">
                  <c:v>40821</c:v>
                </c:pt>
                <c:pt idx="109">
                  <c:v>40863</c:v>
                </c:pt>
                <c:pt idx="110">
                  <c:v>40884</c:v>
                </c:pt>
              </c:numCache>
            </c:numRef>
          </c:cat>
          <c:val>
            <c:numRef>
              <c:f>'Interest Rates'!$H$3:$H$113</c:f>
              <c:numCache>
                <c:formatCode>General</c:formatCode>
                <c:ptCount val="111"/>
                <c:pt idx="90" formatCode="0.000%">
                  <c:v>0.15295</c:v>
                </c:pt>
                <c:pt idx="97" formatCode="0.000%">
                  <c:v>0.14638000000000001</c:v>
                </c:pt>
                <c:pt idx="100" formatCode="0.000%">
                  <c:v>0.1414</c:v>
                </c:pt>
                <c:pt idx="103" formatCode="0.000%">
                  <c:v>0.13517000000000001</c:v>
                </c:pt>
                <c:pt idx="106" formatCode="0.000%">
                  <c:v>0.13036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372544"/>
        <c:axId val="171374080"/>
      </c:lineChart>
      <c:dateAx>
        <c:axId val="171372544"/>
        <c:scaling>
          <c:orientation val="minMax"/>
        </c:scaling>
        <c:delete val="0"/>
        <c:axPos val="b"/>
        <c:numFmt formatCode="mm/yyyy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71374080"/>
        <c:crosses val="autoZero"/>
        <c:auto val="0"/>
        <c:lblOffset val="100"/>
        <c:baseTimeUnit val="days"/>
      </c:dateAx>
      <c:valAx>
        <c:axId val="17137408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713725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span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ka-GE" sz="1600" b="0" dirty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600" b="1" i="0" u="none" strike="noStrike" baseline="0" dirty="0" smtClean="0">
                <a:latin typeface="+mj-lt"/>
                <a:cs typeface="Arial" pitchFamily="34" charset="0"/>
              </a:rPr>
              <a:t>SHARE OF </a:t>
            </a:r>
            <a:r>
              <a:rPr lang="en-US" sz="1600" b="1" i="0" u="none" strike="noStrike" baseline="0" dirty="0" smtClean="0">
                <a:effectLst/>
              </a:rPr>
              <a:t>THE GOVERNMENT </a:t>
            </a:r>
            <a:r>
              <a:rPr lang="en-US" sz="1600" b="1" i="0" u="none" strike="noStrike" baseline="0" dirty="0" smtClean="0">
                <a:latin typeface="+mj-lt"/>
                <a:cs typeface="Arial" pitchFamily="34" charset="0"/>
              </a:rPr>
              <a:t>SECURITIES WITH DIFFERENT MATURITY IN THE TOTAL EMISSION (2009-2011)</a:t>
            </a:r>
            <a:endParaRPr lang="ka-GE" sz="1600" b="1" dirty="0">
              <a:solidFill>
                <a:schemeClr val="accent1">
                  <a:lumMod val="25000"/>
                </a:schemeClr>
              </a:solidFill>
              <a:latin typeface="+mj-lt"/>
              <a:ea typeface="+mj-ea"/>
              <a:cs typeface="Arial" pitchFamily="34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561728395061734E-2"/>
          <c:y val="0.28901454229006995"/>
          <c:w val="0.84104938271604934"/>
          <c:h val="0.70442098199775627"/>
        </c:manualLayout>
      </c:layout>
      <c:pie3DChart>
        <c:varyColors val="1"/>
        <c:ser>
          <c:idx val="0"/>
          <c:order val="0"/>
          <c:tx>
            <c:strRef>
              <c:f>Auctions_ge!$A$140</c:f>
              <c:strCache>
                <c:ptCount val="1"/>
                <c:pt idx="0">
                  <c:v>სხვადასხვა ვადიანობის მქონე ფასიანი ქაღალდების წილი მთლიან ემისიაში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defRPr>
                    </a:pPr>
                    <a:r>
                      <a:rPr lang="ka-GE" dirty="0" smtClean="0">
                        <a:solidFill>
                          <a:schemeClr val="bg1"/>
                        </a:solidFill>
                      </a:rPr>
                      <a:t>6 </a:t>
                    </a: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MONTH TREASURY </a:t>
                    </a:r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BILLS</a:t>
                    </a:r>
                    <a:r>
                      <a:rPr lang="ka-GE" dirty="0" smtClean="0">
                        <a:solidFill>
                          <a:schemeClr val="bg1"/>
                        </a:solidFill>
                      </a:rPr>
                      <a:t>
34%</a:t>
                    </a:r>
                    <a:endParaRPr lang="ka-GE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4885759939729756"/>
                  <c:y val="-0.22830892143808257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defRPr>
                    </a:pPr>
                    <a:r>
                      <a:rPr lang="ka-GE" dirty="0" smtClean="0">
                        <a:solidFill>
                          <a:schemeClr val="bg1"/>
                        </a:solidFill>
                      </a:rPr>
                      <a:t>12 </a:t>
                    </a: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 MONTH TREASURY BILLS</a:t>
                    </a:r>
                    <a:r>
                      <a:rPr lang="ka-GE" dirty="0" smtClean="0">
                        <a:solidFill>
                          <a:schemeClr val="bg1"/>
                        </a:solidFill>
                      </a:rPr>
                      <a:t>
42%</a:t>
                    </a:r>
                    <a:endParaRPr lang="ka-GE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defRPr>
                    </a:pPr>
                    <a:r>
                      <a:rPr lang="ka-GE" dirty="0" smtClean="0">
                        <a:solidFill>
                          <a:schemeClr val="bg1"/>
                        </a:solidFill>
                      </a:rPr>
                      <a:t>2 </a:t>
                    </a: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YEAR TREASURY BONDS</a:t>
                    </a:r>
                    <a:r>
                      <a:rPr lang="ka-GE" dirty="0" smtClean="0">
                        <a:solidFill>
                          <a:schemeClr val="bg1"/>
                        </a:solidFill>
                      </a:rPr>
                      <a:t>
22%</a:t>
                    </a:r>
                    <a:endParaRPr lang="ka-GE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ka-GE" dirty="0" smtClean="0"/>
                      <a:t>5 </a:t>
                    </a:r>
                    <a:r>
                      <a:rPr lang="en-US" dirty="0" smtClean="0"/>
                      <a:t>YEAR TREASURY BONDS</a:t>
                    </a:r>
                    <a:r>
                      <a:rPr lang="ka-GE" dirty="0" smtClean="0"/>
                      <a:t>
2%</a:t>
                    </a:r>
                    <a:endParaRPr lang="ka-GE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Auctions_ge!$A$136:$A$139</c:f>
              <c:strCache>
                <c:ptCount val="4"/>
                <c:pt idx="0">
                  <c:v>6 თვიანი სახაზინო ვალდებულებები</c:v>
                </c:pt>
                <c:pt idx="1">
                  <c:v>12 თვიანი სახაზინო ვალდებულებები</c:v>
                </c:pt>
                <c:pt idx="2">
                  <c:v>2 წლიანი სახაზინო ობლიგაციები</c:v>
                </c:pt>
                <c:pt idx="3">
                  <c:v>5 წლიანი სახაზინო ობლიგაციები</c:v>
                </c:pt>
              </c:strCache>
            </c:strRef>
          </c:cat>
          <c:val>
            <c:numRef>
              <c:f>Auctions_ge!$F$136:$F$139</c:f>
              <c:numCache>
                <c:formatCode>#,##0</c:formatCode>
                <c:ptCount val="4"/>
                <c:pt idx="0">
                  <c:v>438000000</c:v>
                </c:pt>
                <c:pt idx="1">
                  <c:v>545000000</c:v>
                </c:pt>
                <c:pt idx="2">
                  <c:v>278000000</c:v>
                </c:pt>
                <c:pt idx="3">
                  <c:v>30000000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ka-GE" sz="1600" b="1" i="0" u="none" strike="noStrike" kern="1200" baseline="0" dirty="0">
                <a:solidFill>
                  <a:srgbClr val="BBE0E3">
                    <a:lumMod val="25000"/>
                  </a:srgbClr>
                </a:solidFill>
                <a:latin typeface="+mj-lt"/>
                <a:ea typeface="+mj-ea"/>
                <a:cs typeface="Arial" pitchFamily="34" charset="0"/>
              </a:defRPr>
            </a:pPr>
            <a:r>
              <a:rPr lang="en-US" sz="1600" b="1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j-lt"/>
                <a:ea typeface="+mj-ea"/>
                <a:cs typeface="Arial" pitchFamily="34" charset="0"/>
              </a:rPr>
              <a:t>SHARE OF THE GOVERNMENT SECURITIES WITH DIFFERENT MATURITY IN OUTSTANDING OBLIGATIONS (AS OF THE END OF 2011)</a:t>
            </a:r>
            <a:endParaRPr lang="ka-GE" sz="1600" b="1" i="0" u="none" strike="noStrike" kern="1200" baseline="0" dirty="0">
              <a:solidFill>
                <a:srgbClr val="BBE0E3">
                  <a:lumMod val="25000"/>
                </a:srgbClr>
              </a:solidFill>
              <a:latin typeface="+mj-lt"/>
              <a:ea typeface="+mj-ea"/>
              <a:cs typeface="Arial" pitchFamily="34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561728395061734E-2"/>
          <c:y val="0.28901454229006995"/>
          <c:w val="0.84104938271604934"/>
          <c:h val="0.70442098199775627"/>
        </c:manualLayout>
      </c:layout>
      <c:pie3DChart>
        <c:varyColors val="1"/>
        <c:ser>
          <c:idx val="0"/>
          <c:order val="0"/>
          <c:tx>
            <c:strRef>
              <c:f>Auctions_ge!$A$163</c:f>
              <c:strCache>
                <c:ptCount val="1"/>
                <c:pt idx="0">
                  <c:v>სხვადასხვა ვადიანობის მქონე ფასიანი ქაღალდების წილი დასაფარ ვალდებულებებში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solidFill>
                <a:schemeClr val="accent3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22524904005054924"/>
                  <c:y val="6.7179508686580625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defRPr>
                    </a:pPr>
                    <a:r>
                      <a:rPr lang="ka-GE" dirty="0" smtClean="0">
                        <a:solidFill>
                          <a:schemeClr val="bg1"/>
                        </a:solidFill>
                      </a:rPr>
                      <a:t>12 </a:t>
                    </a: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 MONTH TREASURY BILLS</a:t>
                    </a:r>
                    <a:r>
                      <a:rPr lang="ka-GE" dirty="0" smtClean="0">
                        <a:solidFill>
                          <a:schemeClr val="bg1"/>
                        </a:solidFill>
                      </a:rPr>
                      <a:t>
41%</a:t>
                    </a:r>
                    <a:endParaRPr lang="ka-GE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7684030815592497"/>
                  <c:y val="-0.16337859232309676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2 YEAR TREASURY BONDS</a:t>
                    </a:r>
                    <a:r>
                      <a:rPr lang="ka-GE" dirty="0" smtClean="0">
                        <a:solidFill>
                          <a:schemeClr val="bg1"/>
                        </a:solidFill>
                      </a:rPr>
                      <a:t>
53%</a:t>
                    </a:r>
                    <a:endParaRPr lang="ka-GE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 YEAR TREASURY BONDS</a:t>
                    </a:r>
                    <a:r>
                      <a:rPr lang="ka-GE" dirty="0" smtClean="0"/>
                      <a:t>
6%</a:t>
                    </a:r>
                    <a:endParaRPr lang="ka-GE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Auctions_ge!$A$160:$A$162</c:f>
              <c:strCache>
                <c:ptCount val="3"/>
                <c:pt idx="0">
                  <c:v>12 თვიანი სახაზინო ვალდებულებები</c:v>
                </c:pt>
                <c:pt idx="1">
                  <c:v>2 წლიანი სახაზინო ობლიგაციები</c:v>
                </c:pt>
                <c:pt idx="2">
                  <c:v>5 წლიანი სახაზინო ობლიგაციები</c:v>
                </c:pt>
              </c:strCache>
            </c:strRef>
          </c:cat>
          <c:val>
            <c:numRef>
              <c:f>Auctions_ge!$F$160:$F$162</c:f>
              <c:numCache>
                <c:formatCode>#,##0</c:formatCode>
                <c:ptCount val="3"/>
                <c:pt idx="0">
                  <c:v>214368512.76999998</c:v>
                </c:pt>
                <c:pt idx="1">
                  <c:v>277757262.87</c:v>
                </c:pt>
                <c:pt idx="2">
                  <c:v>29955255.649999999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31BB99-5CE6-4CB7-AAB2-A796A841B33C}" type="doc">
      <dgm:prSet loTypeId="urn:microsoft.com/office/officeart/2005/8/layout/chevron1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7A1D16B-0066-4F49-A28F-24CDD9ED7588}">
      <dgm:prSet phldrT="[Text]" custT="1"/>
      <dgm:spPr/>
      <dgm:t>
        <a:bodyPr/>
        <a:lstStyle/>
        <a:p>
          <a:r>
            <a:rPr lang="ka-GE" sz="4400" b="0" dirty="0" smtClean="0">
              <a:latin typeface="BPG Nino Mtavruli" pitchFamily="50" charset="0"/>
              <a:ea typeface="+mj-ea"/>
              <a:cs typeface="Calibri" pitchFamily="34" charset="0"/>
            </a:rPr>
            <a:t>1997</a:t>
          </a:r>
          <a:endParaRPr lang="en-US" sz="4400" b="0" dirty="0" smtClean="0">
            <a:latin typeface="BPG Nino Mtavruli" pitchFamily="50" charset="0"/>
            <a:ea typeface="+mj-ea"/>
            <a:cs typeface="Calibri" pitchFamily="34" charset="0"/>
          </a:endParaRPr>
        </a:p>
      </dgm:t>
    </dgm:pt>
    <dgm:pt modelId="{2C43A180-B106-4B82-BC8B-934927E30115}" type="parTrans" cxnId="{F49C1786-F994-4FC6-878C-67A6DB028975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637099A4-1178-42D6-B3D1-639153960FE3}" type="sibTrans" cxnId="{F49C1786-F994-4FC6-878C-67A6DB028975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F466A1F7-3B00-47E7-A309-00312C6AE1D9}">
      <dgm:prSet custT="1"/>
      <dgm:spPr/>
      <dgm:t>
        <a:bodyPr/>
        <a:lstStyle/>
        <a:p>
          <a:r>
            <a:rPr lang="ka-GE" sz="4400" b="0" dirty="0" smtClean="0">
              <a:latin typeface="BPG Nino Mtavruli" pitchFamily="50" charset="0"/>
              <a:ea typeface="+mj-ea"/>
              <a:cs typeface="Calibri" pitchFamily="34" charset="0"/>
            </a:rPr>
            <a:t>2009</a:t>
          </a:r>
          <a:endParaRPr lang="ka-GE" sz="4400" b="0" dirty="0">
            <a:latin typeface="BPG Nino Mtavruli" pitchFamily="50" charset="0"/>
            <a:ea typeface="+mj-ea"/>
            <a:cs typeface="Calibri" pitchFamily="34" charset="0"/>
          </a:endParaRPr>
        </a:p>
      </dgm:t>
    </dgm:pt>
    <dgm:pt modelId="{26A4AA5C-2F68-44B6-B23D-E582B044A047}" type="parTrans" cxnId="{A3A1E8B5-D72F-404D-AFAB-9CE8831CE4D1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2AC9567B-BB50-44A5-BA51-17975C9BB3DA}" type="sibTrans" cxnId="{A3A1E8B5-D72F-404D-AFAB-9CE8831CE4D1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AE1EF04B-D76E-49D7-ABFC-C89063412DC8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en-US" sz="1800" dirty="0" smtClean="0"/>
            <a:t>The Ministry of Finance of Georgia started issuing Government Securities.</a:t>
          </a:r>
          <a:endParaRPr lang="en-US" sz="1800" dirty="0">
            <a:latin typeface="BPG Nino Mtavruli" pitchFamily="50" charset="0"/>
          </a:endParaRPr>
        </a:p>
      </dgm:t>
    </dgm:pt>
    <dgm:pt modelId="{902A20C6-1D99-4366-B2B0-15A683CCAA11}" type="parTrans" cxnId="{E984E11A-1C80-4A3E-8512-073A79748AC4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3DD385B2-2907-4BC5-8EFF-A4E14AC0540F}" type="sibTrans" cxnId="{E984E11A-1C80-4A3E-8512-073A79748AC4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C97804A3-41B6-4762-B4DA-188DFF19FCA9}">
      <dgm:prSet phldrT="[Text]" custT="1"/>
      <dgm:spPr/>
      <dgm:t>
        <a:bodyPr/>
        <a:lstStyle/>
        <a:p>
          <a:r>
            <a:rPr lang="en-US" sz="4400" b="0" dirty="0" smtClean="0">
              <a:latin typeface="BPG Nino Mtavruli" pitchFamily="50" charset="0"/>
              <a:ea typeface="+mj-ea"/>
              <a:cs typeface="Calibri" pitchFamily="34" charset="0"/>
            </a:rPr>
            <a:t>2005</a:t>
          </a:r>
        </a:p>
      </dgm:t>
    </dgm:pt>
    <dgm:pt modelId="{AFBA78E9-941D-45EF-8B88-9F1F8399FDA4}" type="parTrans" cxnId="{B9398BB2-CA9B-4C43-B049-90291EAB179C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49A160B3-93C0-407C-894B-31A1EDAA5CF7}" type="sibTrans" cxnId="{B9398BB2-CA9B-4C43-B049-90291EAB179C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F3B2D8CF-1C00-4748-8BA3-947E0C4CFFE8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en-US" sz="1800" dirty="0" smtClean="0"/>
            <a:t>Issuing of Government Securities was stopped due to the high weighted average interest rates recorded at auctions.</a:t>
          </a:r>
          <a:endParaRPr lang="en-US" sz="1800" dirty="0">
            <a:latin typeface="BPG Nino Mtavruli" pitchFamily="50" charset="0"/>
          </a:endParaRPr>
        </a:p>
      </dgm:t>
    </dgm:pt>
    <dgm:pt modelId="{98C4FBF3-A6C6-4792-9509-271C0D811104}" type="parTrans" cxnId="{E6E27343-4FAD-47D2-B08E-B40B4A63C6A3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9B68BB7D-E6BA-4811-B6E5-0712280647C2}" type="sibTrans" cxnId="{E6E27343-4FAD-47D2-B08E-B40B4A63C6A3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388A4389-6C79-41D6-B6C7-1853A3656B3C}">
      <dgm:prSet custT="1"/>
      <dgm:spPr/>
      <dgm:t>
        <a:bodyPr/>
        <a:lstStyle/>
        <a:p>
          <a:pPr>
            <a:lnSpc>
              <a:spcPct val="120000"/>
            </a:lnSpc>
          </a:pPr>
          <a:r>
            <a:rPr lang="en-US" sz="1800" dirty="0" smtClean="0"/>
            <a:t>As the financial markets developed, the Ministry of Finance of Georgia renewed issuing of Government Securities.</a:t>
          </a:r>
          <a:endParaRPr lang="ka-GE" sz="1800" dirty="0">
            <a:latin typeface="BPG Nino Mtavruli" pitchFamily="50" charset="0"/>
            <a:ea typeface="+mj-ea"/>
            <a:cs typeface="+mj-cs"/>
          </a:endParaRPr>
        </a:p>
      </dgm:t>
    </dgm:pt>
    <dgm:pt modelId="{E5D5E583-AD26-4900-8081-0212CE587EFE}" type="parTrans" cxnId="{EFDB1FA3-ADAF-41D6-888E-098B3B5040E0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F420AD0F-C657-400F-A9AC-4602FFD6C0D9}" type="sibTrans" cxnId="{EFDB1FA3-ADAF-41D6-888E-098B3B5040E0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BC014D9C-EA6F-486F-AC54-A75E62DC39A4}" type="pres">
      <dgm:prSet presAssocID="{6131BB99-5CE6-4CB7-AAB2-A796A841B3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A9D2FA-82C5-42DA-871A-831126A881F9}" type="pres">
      <dgm:prSet presAssocID="{D7A1D16B-0066-4F49-A28F-24CDD9ED7588}" presName="composite" presStyleCnt="0"/>
      <dgm:spPr/>
    </dgm:pt>
    <dgm:pt modelId="{3DC14B9E-CDE0-4594-A876-4E55656E960C}" type="pres">
      <dgm:prSet presAssocID="{D7A1D16B-0066-4F49-A28F-24CDD9ED758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D4F9F2-0E9D-4759-BA8B-76DBE7D70D05}" type="pres">
      <dgm:prSet presAssocID="{D7A1D16B-0066-4F49-A28F-24CDD9ED7588}" presName="desTx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562D8A-3BDF-47D2-8898-A13F7791105F}" type="pres">
      <dgm:prSet presAssocID="{637099A4-1178-42D6-B3D1-639153960FE3}" presName="space" presStyleCnt="0"/>
      <dgm:spPr/>
    </dgm:pt>
    <dgm:pt modelId="{7A9AC177-FDA3-44E7-AB20-084D104F521E}" type="pres">
      <dgm:prSet presAssocID="{C97804A3-41B6-4762-B4DA-188DFF19FCA9}" presName="composite" presStyleCnt="0"/>
      <dgm:spPr/>
    </dgm:pt>
    <dgm:pt modelId="{8F5794CC-2D05-448F-B51C-C69B88959075}" type="pres">
      <dgm:prSet presAssocID="{C97804A3-41B6-4762-B4DA-188DFF19FCA9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327213-6792-4A7C-9B15-AC309174D01A}" type="pres">
      <dgm:prSet presAssocID="{C97804A3-41B6-4762-B4DA-188DFF19FCA9}" presName="desTx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B2F1E1-9D84-45A7-A279-27FB7C33323E}" type="pres">
      <dgm:prSet presAssocID="{49A160B3-93C0-407C-894B-31A1EDAA5CF7}" presName="space" presStyleCnt="0"/>
      <dgm:spPr/>
    </dgm:pt>
    <dgm:pt modelId="{B5992441-A128-4F15-8C06-9A8E9C2EEA13}" type="pres">
      <dgm:prSet presAssocID="{F466A1F7-3B00-47E7-A309-00312C6AE1D9}" presName="composite" presStyleCnt="0"/>
      <dgm:spPr/>
    </dgm:pt>
    <dgm:pt modelId="{02F40790-B85A-4AF1-B1F8-CF57E427D6C8}" type="pres">
      <dgm:prSet presAssocID="{F466A1F7-3B00-47E7-A309-00312C6AE1D9}" presName="par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010EB1-E3EB-4158-BB7A-769C10A106EB}" type="pres">
      <dgm:prSet presAssocID="{F466A1F7-3B00-47E7-A309-00312C6AE1D9}" presName="desTx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5DEC45-0789-49EE-9850-74B8315E927D}" type="presOf" srcId="{388A4389-6C79-41D6-B6C7-1853A3656B3C}" destId="{D1010EB1-E3EB-4158-BB7A-769C10A106EB}" srcOrd="0" destOrd="0" presId="urn:microsoft.com/office/officeart/2005/8/layout/chevron1"/>
    <dgm:cxn modelId="{E984E11A-1C80-4A3E-8512-073A79748AC4}" srcId="{D7A1D16B-0066-4F49-A28F-24CDD9ED7588}" destId="{AE1EF04B-D76E-49D7-ABFC-C89063412DC8}" srcOrd="0" destOrd="0" parTransId="{902A20C6-1D99-4366-B2B0-15A683CCAA11}" sibTransId="{3DD385B2-2907-4BC5-8EFF-A4E14AC0540F}"/>
    <dgm:cxn modelId="{A3A1E8B5-D72F-404D-AFAB-9CE8831CE4D1}" srcId="{6131BB99-5CE6-4CB7-AAB2-A796A841B33C}" destId="{F466A1F7-3B00-47E7-A309-00312C6AE1D9}" srcOrd="2" destOrd="0" parTransId="{26A4AA5C-2F68-44B6-B23D-E582B044A047}" sibTransId="{2AC9567B-BB50-44A5-BA51-17975C9BB3DA}"/>
    <dgm:cxn modelId="{F49C1786-F994-4FC6-878C-67A6DB028975}" srcId="{6131BB99-5CE6-4CB7-AAB2-A796A841B33C}" destId="{D7A1D16B-0066-4F49-A28F-24CDD9ED7588}" srcOrd="0" destOrd="0" parTransId="{2C43A180-B106-4B82-BC8B-934927E30115}" sibTransId="{637099A4-1178-42D6-B3D1-639153960FE3}"/>
    <dgm:cxn modelId="{9B53E5D8-0B30-4B31-BFFA-44D37C30DFCE}" type="presOf" srcId="{6131BB99-5CE6-4CB7-AAB2-A796A841B33C}" destId="{BC014D9C-EA6F-486F-AC54-A75E62DC39A4}" srcOrd="0" destOrd="0" presId="urn:microsoft.com/office/officeart/2005/8/layout/chevron1"/>
    <dgm:cxn modelId="{EFDB1FA3-ADAF-41D6-888E-098B3B5040E0}" srcId="{F466A1F7-3B00-47E7-A309-00312C6AE1D9}" destId="{388A4389-6C79-41D6-B6C7-1853A3656B3C}" srcOrd="0" destOrd="0" parTransId="{E5D5E583-AD26-4900-8081-0212CE587EFE}" sibTransId="{F420AD0F-C657-400F-A9AC-4602FFD6C0D9}"/>
    <dgm:cxn modelId="{0A572AD9-7902-4D34-90F5-8609DE55DC89}" type="presOf" srcId="{D7A1D16B-0066-4F49-A28F-24CDD9ED7588}" destId="{3DC14B9E-CDE0-4594-A876-4E55656E960C}" srcOrd="0" destOrd="0" presId="urn:microsoft.com/office/officeart/2005/8/layout/chevron1"/>
    <dgm:cxn modelId="{51C4BE04-78C3-4E83-8BF3-890904D6BA16}" type="presOf" srcId="{AE1EF04B-D76E-49D7-ABFC-C89063412DC8}" destId="{37D4F9F2-0E9D-4759-BA8B-76DBE7D70D05}" srcOrd="0" destOrd="0" presId="urn:microsoft.com/office/officeart/2005/8/layout/chevron1"/>
    <dgm:cxn modelId="{E6E27343-4FAD-47D2-B08E-B40B4A63C6A3}" srcId="{C97804A3-41B6-4762-B4DA-188DFF19FCA9}" destId="{F3B2D8CF-1C00-4748-8BA3-947E0C4CFFE8}" srcOrd="0" destOrd="0" parTransId="{98C4FBF3-A6C6-4792-9509-271C0D811104}" sibTransId="{9B68BB7D-E6BA-4811-B6E5-0712280647C2}"/>
    <dgm:cxn modelId="{76ABFD10-8B37-494B-9C46-E86C25C30237}" type="presOf" srcId="{F466A1F7-3B00-47E7-A309-00312C6AE1D9}" destId="{02F40790-B85A-4AF1-B1F8-CF57E427D6C8}" srcOrd="0" destOrd="0" presId="urn:microsoft.com/office/officeart/2005/8/layout/chevron1"/>
    <dgm:cxn modelId="{B9398BB2-CA9B-4C43-B049-90291EAB179C}" srcId="{6131BB99-5CE6-4CB7-AAB2-A796A841B33C}" destId="{C97804A3-41B6-4762-B4DA-188DFF19FCA9}" srcOrd="1" destOrd="0" parTransId="{AFBA78E9-941D-45EF-8B88-9F1F8399FDA4}" sibTransId="{49A160B3-93C0-407C-894B-31A1EDAA5CF7}"/>
    <dgm:cxn modelId="{F56C4463-A5D1-4819-B97A-6990DF3805E4}" type="presOf" srcId="{F3B2D8CF-1C00-4748-8BA3-947E0C4CFFE8}" destId="{7F327213-6792-4A7C-9B15-AC309174D01A}" srcOrd="0" destOrd="0" presId="urn:microsoft.com/office/officeart/2005/8/layout/chevron1"/>
    <dgm:cxn modelId="{0A5CE649-63CF-4342-B54B-DEFA34AB75B5}" type="presOf" srcId="{C97804A3-41B6-4762-B4DA-188DFF19FCA9}" destId="{8F5794CC-2D05-448F-B51C-C69B88959075}" srcOrd="0" destOrd="0" presId="urn:microsoft.com/office/officeart/2005/8/layout/chevron1"/>
    <dgm:cxn modelId="{3C0C779B-4A9E-4E75-9CAD-9FF378B8AE0D}" type="presParOf" srcId="{BC014D9C-EA6F-486F-AC54-A75E62DC39A4}" destId="{FBA9D2FA-82C5-42DA-871A-831126A881F9}" srcOrd="0" destOrd="0" presId="urn:microsoft.com/office/officeart/2005/8/layout/chevron1"/>
    <dgm:cxn modelId="{30B099FA-B00B-45BB-929C-E72932D666E9}" type="presParOf" srcId="{FBA9D2FA-82C5-42DA-871A-831126A881F9}" destId="{3DC14B9E-CDE0-4594-A876-4E55656E960C}" srcOrd="0" destOrd="0" presId="urn:microsoft.com/office/officeart/2005/8/layout/chevron1"/>
    <dgm:cxn modelId="{1D832CA5-F29D-4C4B-9F48-C5BD0A3D26E3}" type="presParOf" srcId="{FBA9D2FA-82C5-42DA-871A-831126A881F9}" destId="{37D4F9F2-0E9D-4759-BA8B-76DBE7D70D05}" srcOrd="1" destOrd="0" presId="urn:microsoft.com/office/officeart/2005/8/layout/chevron1"/>
    <dgm:cxn modelId="{21124BAA-69AC-46E2-8F8D-470FDBD539BD}" type="presParOf" srcId="{BC014D9C-EA6F-486F-AC54-A75E62DC39A4}" destId="{52562D8A-3BDF-47D2-8898-A13F7791105F}" srcOrd="1" destOrd="0" presId="urn:microsoft.com/office/officeart/2005/8/layout/chevron1"/>
    <dgm:cxn modelId="{09483287-E5D6-4109-9B42-A68E1295151B}" type="presParOf" srcId="{BC014D9C-EA6F-486F-AC54-A75E62DC39A4}" destId="{7A9AC177-FDA3-44E7-AB20-084D104F521E}" srcOrd="2" destOrd="0" presId="urn:microsoft.com/office/officeart/2005/8/layout/chevron1"/>
    <dgm:cxn modelId="{6E34B84D-604B-4458-8C81-64C80DE81E8F}" type="presParOf" srcId="{7A9AC177-FDA3-44E7-AB20-084D104F521E}" destId="{8F5794CC-2D05-448F-B51C-C69B88959075}" srcOrd="0" destOrd="0" presId="urn:microsoft.com/office/officeart/2005/8/layout/chevron1"/>
    <dgm:cxn modelId="{8F24212B-1EC1-4E4F-8463-4C00AEBBDEA4}" type="presParOf" srcId="{7A9AC177-FDA3-44E7-AB20-084D104F521E}" destId="{7F327213-6792-4A7C-9B15-AC309174D01A}" srcOrd="1" destOrd="0" presId="urn:microsoft.com/office/officeart/2005/8/layout/chevron1"/>
    <dgm:cxn modelId="{1AAE030B-599B-4273-A6AB-FB252B2EB943}" type="presParOf" srcId="{BC014D9C-EA6F-486F-AC54-A75E62DC39A4}" destId="{32B2F1E1-9D84-45A7-A279-27FB7C33323E}" srcOrd="3" destOrd="0" presId="urn:microsoft.com/office/officeart/2005/8/layout/chevron1"/>
    <dgm:cxn modelId="{752CF42F-B123-41C1-B8E4-DB47E3E25D75}" type="presParOf" srcId="{BC014D9C-EA6F-486F-AC54-A75E62DC39A4}" destId="{B5992441-A128-4F15-8C06-9A8E9C2EEA13}" srcOrd="4" destOrd="0" presId="urn:microsoft.com/office/officeart/2005/8/layout/chevron1"/>
    <dgm:cxn modelId="{B2DAC189-1033-4518-895C-656245904B0D}" type="presParOf" srcId="{B5992441-A128-4F15-8C06-9A8E9C2EEA13}" destId="{02F40790-B85A-4AF1-B1F8-CF57E427D6C8}" srcOrd="0" destOrd="0" presId="urn:microsoft.com/office/officeart/2005/8/layout/chevron1"/>
    <dgm:cxn modelId="{0F8D1F32-E07D-4DD2-98A1-0B4F062E39E3}" type="presParOf" srcId="{B5992441-A128-4F15-8C06-9A8E9C2EEA13}" destId="{D1010EB1-E3EB-4158-BB7A-769C10A106EB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ED34F3-8337-4C32-BF0C-65B140E75A3D}" type="doc">
      <dgm:prSet loTypeId="urn:microsoft.com/office/officeart/2005/8/layout/hProcess11" loCatId="process" qsTypeId="urn:microsoft.com/office/officeart/2005/8/quickstyle/simple3" qsCatId="simple" csTypeId="urn:microsoft.com/office/officeart/2005/8/colors/colorful2" csCatId="colorful" phldr="1"/>
      <dgm:spPr/>
    </dgm:pt>
    <dgm:pt modelId="{772C50DD-508D-4C2B-AAB8-874296BACA3E}">
      <dgm:prSet phldrT="[Text]" custT="1"/>
      <dgm:spPr/>
      <dgm:t>
        <a:bodyPr/>
        <a:lstStyle/>
        <a:p>
          <a:r>
            <a:rPr lang="ka-GE" sz="1800" dirty="0" smtClean="0">
              <a:solidFill>
                <a:srgbClr val="C00000"/>
              </a:solidFill>
              <a:latin typeface="+mj-lt"/>
              <a:ea typeface="+mj-ea"/>
              <a:cs typeface="+mj-cs"/>
            </a:rPr>
            <a:t>2009-2010</a:t>
          </a:r>
          <a:endParaRPr lang="en-US" sz="1800" dirty="0">
            <a:solidFill>
              <a:srgbClr val="C00000"/>
            </a:solidFill>
            <a:latin typeface="+mj-lt"/>
          </a:endParaRPr>
        </a:p>
      </dgm:t>
    </dgm:pt>
    <dgm:pt modelId="{98F27E0D-58E9-4BE7-8BAD-EEE38BA7ED7D}" type="parTrans" cxnId="{CC2F944E-71AB-47E7-AFD5-4920FE39D661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0DFA19F3-8E7B-4F78-A3BF-01314DE97C4A}" type="sibTrans" cxnId="{CC2F944E-71AB-47E7-AFD5-4920FE39D661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C35E1FBF-CE19-4234-8EB2-FE6634BFCC65}">
      <dgm:prSet custT="1"/>
      <dgm:spPr/>
      <dgm:t>
        <a:bodyPr/>
        <a:lstStyle/>
        <a:p>
          <a:r>
            <a:rPr lang="ka-GE" sz="1800" dirty="0" smtClean="0">
              <a:solidFill>
                <a:srgbClr val="C00000"/>
              </a:solidFill>
              <a:latin typeface="+mj-lt"/>
              <a:ea typeface="+mj-ea"/>
              <a:cs typeface="+mj-cs"/>
            </a:rPr>
            <a:t>2010</a:t>
          </a:r>
          <a:endParaRPr lang="ka-GE" sz="1800" dirty="0">
            <a:solidFill>
              <a:srgbClr val="C00000"/>
            </a:solidFill>
            <a:latin typeface="+mj-lt"/>
            <a:ea typeface="+mj-ea"/>
            <a:cs typeface="+mj-cs"/>
          </a:endParaRPr>
        </a:p>
      </dgm:t>
    </dgm:pt>
    <dgm:pt modelId="{7EEBD672-4161-4339-8BAB-B48C66CDD2A5}" type="parTrans" cxnId="{F7925975-7253-4EFF-8B3C-26F969CB6661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27772DFA-AEC1-4A09-8AF4-71FF4BD7F312}" type="sibTrans" cxnId="{F7925975-7253-4EFF-8B3C-26F969CB6661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01F0C48E-4FD4-418E-9702-25B0595D8E30}">
      <dgm:prSet custT="1"/>
      <dgm:spPr/>
      <dgm:t>
        <a:bodyPr/>
        <a:lstStyle/>
        <a:p>
          <a:r>
            <a:rPr lang="ka-GE" sz="1800" smtClean="0">
              <a:solidFill>
                <a:srgbClr val="C00000"/>
              </a:solidFill>
              <a:latin typeface="+mj-lt"/>
              <a:ea typeface="+mj-ea"/>
              <a:cs typeface="+mj-cs"/>
            </a:rPr>
            <a:t>2011</a:t>
          </a:r>
          <a:endParaRPr lang="ka-GE" sz="1800" dirty="0">
            <a:solidFill>
              <a:srgbClr val="C00000"/>
            </a:solidFill>
            <a:latin typeface="+mj-lt"/>
            <a:ea typeface="+mj-ea"/>
            <a:cs typeface="+mj-cs"/>
          </a:endParaRPr>
        </a:p>
      </dgm:t>
    </dgm:pt>
    <dgm:pt modelId="{07B73187-8D1F-4464-822B-7D8B13F878E1}" type="parTrans" cxnId="{27662D34-87A5-4A47-AE8C-475A98081C61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72C23D2E-E1F5-4B3B-83EA-ADADD070D815}" type="sibTrans" cxnId="{27662D34-87A5-4A47-AE8C-475A98081C61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5C570DEF-DCC9-45EA-8D93-71219104CACD}">
      <dgm:prSet custT="1"/>
      <dgm:spPr/>
      <dgm:t>
        <a:bodyPr/>
        <a:lstStyle/>
        <a:p>
          <a:r>
            <a:rPr lang="ka-GE" sz="1800" dirty="0" smtClean="0">
              <a:solidFill>
                <a:srgbClr val="C00000"/>
              </a:solidFill>
              <a:latin typeface="+mj-lt"/>
              <a:ea typeface="+mj-ea"/>
              <a:cs typeface="+mj-cs"/>
            </a:rPr>
            <a:t>2012</a:t>
          </a:r>
          <a:endParaRPr lang="ka-GE" sz="1800" dirty="0">
            <a:solidFill>
              <a:srgbClr val="C00000"/>
            </a:solidFill>
            <a:latin typeface="+mj-lt"/>
            <a:ea typeface="+mj-ea"/>
            <a:cs typeface="+mj-cs"/>
          </a:endParaRPr>
        </a:p>
      </dgm:t>
    </dgm:pt>
    <dgm:pt modelId="{5A3B3E49-9A8F-4C72-A500-52EA0A34375C}" type="parTrans" cxnId="{64EBAA89-5007-4C65-8E61-EF727106BE19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9AC8E183-5E7E-4CF7-ADE1-ECEE6F6B1863}" type="sibTrans" cxnId="{64EBAA89-5007-4C65-8E61-EF727106BE19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44151C33-B8E6-45AA-B631-14AE6F51E21C}">
      <dgm:prSet custT="1"/>
      <dgm:spPr/>
      <dgm:t>
        <a:bodyPr/>
        <a:lstStyle/>
        <a:p>
          <a:r>
            <a:rPr lang="en-US" sz="1400" dirty="0" smtClean="0">
              <a:latin typeface="+mj-lt"/>
            </a:rPr>
            <a:t>The first </a:t>
          </a:r>
          <a:r>
            <a:rPr lang="en-US" sz="1400" b="1" dirty="0" smtClean="0">
              <a:latin typeface="+mj-lt"/>
            </a:rPr>
            <a:t>2 </a:t>
          </a:r>
          <a:r>
            <a:rPr lang="en-US" sz="1400" b="1" smtClean="0">
              <a:latin typeface="+mj-lt"/>
            </a:rPr>
            <a:t>year </a:t>
          </a:r>
          <a:r>
            <a:rPr lang="en-US" sz="1400" smtClean="0">
              <a:latin typeface="+mj-lt"/>
            </a:rPr>
            <a:t>coupon Treasury Bonds </a:t>
          </a:r>
          <a:r>
            <a:rPr lang="en-US" sz="1400" dirty="0" smtClean="0">
              <a:latin typeface="+mj-lt"/>
            </a:rPr>
            <a:t>were issued</a:t>
          </a:r>
          <a:endParaRPr lang="ka-GE" sz="1400" dirty="0">
            <a:latin typeface="+mj-lt"/>
            <a:ea typeface="+mj-ea"/>
            <a:cs typeface="+mj-cs"/>
          </a:endParaRPr>
        </a:p>
      </dgm:t>
    </dgm:pt>
    <dgm:pt modelId="{2BCCCE3E-2567-47F8-893A-26DC6568B962}" type="parTrans" cxnId="{814FCC68-F821-4000-A1E6-BAE791889EC8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327FAA99-4569-4C47-8512-4F6DB1C98394}" type="sibTrans" cxnId="{814FCC68-F821-4000-A1E6-BAE791889EC8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FE7BAAF0-0FA9-4E12-A148-4C85488E0D93}">
      <dgm:prSet custT="1"/>
      <dgm:spPr/>
      <dgm:t>
        <a:bodyPr/>
        <a:lstStyle/>
        <a:p>
          <a:r>
            <a:rPr lang="en-US" sz="1400" b="1" dirty="0" smtClean="0">
              <a:latin typeface="+mj-lt"/>
            </a:rPr>
            <a:t>5 year </a:t>
          </a:r>
          <a:r>
            <a:rPr lang="en-US" sz="1400" dirty="0" smtClean="0">
              <a:latin typeface="+mj-lt"/>
            </a:rPr>
            <a:t>Treasury Bonds were issued</a:t>
          </a:r>
          <a:endParaRPr lang="ka-GE" sz="1400" dirty="0">
            <a:latin typeface="+mj-lt"/>
            <a:ea typeface="+mj-ea"/>
            <a:cs typeface="+mj-cs"/>
          </a:endParaRPr>
        </a:p>
      </dgm:t>
    </dgm:pt>
    <dgm:pt modelId="{598C1F30-99D1-4D95-954A-53B8E8D1D63E}" type="parTrans" cxnId="{B21CC48D-FAEB-4ED2-B49E-F8F67561A4AF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DA2B4679-FC15-4121-ABE1-B7900C36556F}" type="sibTrans" cxnId="{B21CC48D-FAEB-4ED2-B49E-F8F67561A4AF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2FC83018-E7CE-4E99-9DCA-66D3173B34EF}">
      <dgm:prSet custT="1"/>
      <dgm:spPr/>
      <dgm:t>
        <a:bodyPr/>
        <a:lstStyle/>
        <a:p>
          <a:r>
            <a:rPr lang="en-US" sz="1400" dirty="0" smtClean="0">
              <a:latin typeface="+mj-lt"/>
            </a:rPr>
            <a:t>It is planned to issue </a:t>
          </a:r>
          <a:r>
            <a:rPr lang="ka-GE" sz="1400" b="1" dirty="0" smtClean="0">
              <a:latin typeface="+mj-lt"/>
            </a:rPr>
            <a:t>10 </a:t>
          </a:r>
          <a:r>
            <a:rPr lang="en-US" sz="1400" b="1" dirty="0" smtClean="0">
              <a:latin typeface="+mj-lt"/>
            </a:rPr>
            <a:t>year </a:t>
          </a:r>
          <a:r>
            <a:rPr lang="en-US" sz="1400" smtClean="0">
              <a:latin typeface="+mj-lt"/>
            </a:rPr>
            <a:t>Treasury Bonds</a:t>
          </a:r>
          <a:endParaRPr lang="ka-GE" sz="1400" dirty="0">
            <a:latin typeface="+mj-lt"/>
            <a:ea typeface="+mj-ea"/>
            <a:cs typeface="+mj-cs"/>
          </a:endParaRPr>
        </a:p>
      </dgm:t>
    </dgm:pt>
    <dgm:pt modelId="{44B36465-92F2-4724-BED1-631EE01141EA}" type="parTrans" cxnId="{521D0E11-088F-4DBD-806C-2C59F6CCA548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C21631C0-3707-4E6A-A2FC-6BE43412FC20}" type="sibTrans" cxnId="{521D0E11-088F-4DBD-806C-2C59F6CCA548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EB68FC81-F410-44C8-8782-DB7C06B2A6D5}">
      <dgm:prSet phldrT="[Text]" custT="1"/>
      <dgm:spPr/>
      <dgm:t>
        <a:bodyPr/>
        <a:lstStyle/>
        <a:p>
          <a:r>
            <a:rPr lang="en-US" sz="1400" dirty="0" smtClean="0">
              <a:latin typeface="+mj-lt"/>
            </a:rPr>
            <a:t>Short-term Treasury Bills </a:t>
          </a:r>
          <a:r>
            <a:rPr lang="ka-GE" sz="1200" dirty="0" smtClean="0">
              <a:latin typeface="+mj-lt"/>
            </a:rPr>
            <a:t>(</a:t>
          </a:r>
          <a:r>
            <a:rPr lang="en-US" sz="1200" b="1" dirty="0" smtClean="0">
              <a:latin typeface="+mj-lt"/>
            </a:rPr>
            <a:t>with </a:t>
          </a:r>
          <a:r>
            <a:rPr lang="ka-GE" sz="1200" b="1" dirty="0" smtClean="0">
              <a:latin typeface="+mj-lt"/>
            </a:rPr>
            <a:t>6 </a:t>
          </a:r>
          <a:r>
            <a:rPr lang="en-US" sz="1200" b="1" dirty="0" smtClean="0">
              <a:latin typeface="+mj-lt"/>
            </a:rPr>
            <a:t>and</a:t>
          </a:r>
          <a:r>
            <a:rPr lang="ka-GE" sz="1200" b="1" dirty="0" smtClean="0">
              <a:latin typeface="+mj-lt"/>
            </a:rPr>
            <a:t> 12 </a:t>
          </a:r>
          <a:r>
            <a:rPr lang="en-US" sz="1200" b="1" dirty="0" smtClean="0">
              <a:latin typeface="+mj-lt"/>
            </a:rPr>
            <a:t>month maturity periods</a:t>
          </a:r>
          <a:r>
            <a:rPr lang="ka-GE" sz="1200" dirty="0" smtClean="0">
              <a:latin typeface="+mj-lt"/>
            </a:rPr>
            <a:t>)</a:t>
          </a:r>
          <a:endParaRPr lang="en-US" sz="1400" dirty="0">
            <a:latin typeface="+mj-lt"/>
          </a:endParaRPr>
        </a:p>
      </dgm:t>
    </dgm:pt>
    <dgm:pt modelId="{7A4E0181-861B-499D-99B9-F559F057E8BD}" type="sibTrans" cxnId="{49866239-4D81-408E-BCAC-2C50D4F4B8D6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CAB29406-5616-4BFD-A704-5A015855531F}" type="parTrans" cxnId="{49866239-4D81-408E-BCAC-2C50D4F4B8D6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0BE1D20D-DC9B-44FA-A21B-0AA89D64F8D6}" type="pres">
      <dgm:prSet presAssocID="{25ED34F3-8337-4C32-BF0C-65B140E75A3D}" presName="Name0" presStyleCnt="0">
        <dgm:presLayoutVars>
          <dgm:dir/>
          <dgm:resizeHandles val="exact"/>
        </dgm:presLayoutVars>
      </dgm:prSet>
      <dgm:spPr/>
    </dgm:pt>
    <dgm:pt modelId="{E39A7CB2-E580-4264-9F7B-C165C05D6EFE}" type="pres">
      <dgm:prSet presAssocID="{25ED34F3-8337-4C32-BF0C-65B140E75A3D}" presName="arrow" presStyleLbl="bgShp" presStyleIdx="0" presStyleCnt="1"/>
      <dgm:spPr/>
    </dgm:pt>
    <dgm:pt modelId="{F6B4E448-385D-4F62-B008-218DEBCF1B43}" type="pres">
      <dgm:prSet presAssocID="{25ED34F3-8337-4C32-BF0C-65B140E75A3D}" presName="points" presStyleCnt="0"/>
      <dgm:spPr/>
    </dgm:pt>
    <dgm:pt modelId="{C7FAFD82-26CD-4C9F-A1CE-3D3FCA9E1F48}" type="pres">
      <dgm:prSet presAssocID="{772C50DD-508D-4C2B-AAB8-874296BACA3E}" presName="compositeA" presStyleCnt="0"/>
      <dgm:spPr/>
    </dgm:pt>
    <dgm:pt modelId="{F03FF647-8D89-4467-809B-B4BA1145565A}" type="pres">
      <dgm:prSet presAssocID="{772C50DD-508D-4C2B-AAB8-874296BACA3E}" presName="textA" presStyleLbl="revTx" presStyleIdx="0" presStyleCnt="4" custScaleX="4304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F8A06-4290-4960-8389-F14C823C0E2D}" type="pres">
      <dgm:prSet presAssocID="{772C50DD-508D-4C2B-AAB8-874296BACA3E}" presName="circleA" presStyleLbl="node1" presStyleIdx="0" presStyleCnt="4"/>
      <dgm:spPr/>
    </dgm:pt>
    <dgm:pt modelId="{401CB804-BEB5-4E4A-A10D-9DD249ED5CC8}" type="pres">
      <dgm:prSet presAssocID="{772C50DD-508D-4C2B-AAB8-874296BACA3E}" presName="spaceA" presStyleCnt="0"/>
      <dgm:spPr/>
    </dgm:pt>
    <dgm:pt modelId="{AA5CF4F1-F229-4E8E-A19A-C4D67779C3C0}" type="pres">
      <dgm:prSet presAssocID="{0DFA19F3-8E7B-4F78-A3BF-01314DE97C4A}" presName="space" presStyleCnt="0"/>
      <dgm:spPr/>
    </dgm:pt>
    <dgm:pt modelId="{1E471BA4-A8BF-4D8F-863C-960A22036E99}" type="pres">
      <dgm:prSet presAssocID="{C35E1FBF-CE19-4234-8EB2-FE6634BFCC65}" presName="compositeB" presStyleCnt="0"/>
      <dgm:spPr/>
    </dgm:pt>
    <dgm:pt modelId="{01202BE9-2975-42EA-A938-E3B8215CF66B}" type="pres">
      <dgm:prSet presAssocID="{C35E1FBF-CE19-4234-8EB2-FE6634BFCC65}" presName="textB" presStyleLbl="revTx" presStyleIdx="1" presStyleCnt="4" custScaleX="3750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5EAD93-9EE8-4443-9A3B-D56602F4187E}" type="pres">
      <dgm:prSet presAssocID="{C35E1FBF-CE19-4234-8EB2-FE6634BFCC65}" presName="circleB" presStyleLbl="node1" presStyleIdx="1" presStyleCnt="4"/>
      <dgm:spPr/>
    </dgm:pt>
    <dgm:pt modelId="{E276A09D-F436-4F6C-8754-82809C105F7A}" type="pres">
      <dgm:prSet presAssocID="{C35E1FBF-CE19-4234-8EB2-FE6634BFCC65}" presName="spaceB" presStyleCnt="0"/>
      <dgm:spPr/>
    </dgm:pt>
    <dgm:pt modelId="{B67502BE-A04D-4F4D-A2AC-1418EE83EE97}" type="pres">
      <dgm:prSet presAssocID="{27772DFA-AEC1-4A09-8AF4-71FF4BD7F312}" presName="space" presStyleCnt="0"/>
      <dgm:spPr/>
    </dgm:pt>
    <dgm:pt modelId="{6A3E6649-1A70-47F2-B4DC-050B7C2EA156}" type="pres">
      <dgm:prSet presAssocID="{01F0C48E-4FD4-418E-9702-25B0595D8E30}" presName="compositeA" presStyleCnt="0"/>
      <dgm:spPr/>
    </dgm:pt>
    <dgm:pt modelId="{FB090B9F-E365-49FD-B87D-1067E567EB71}" type="pres">
      <dgm:prSet presAssocID="{01F0C48E-4FD4-418E-9702-25B0595D8E30}" presName="textA" presStyleLbl="revTx" presStyleIdx="2" presStyleCnt="4" custScaleX="352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DE9803-9448-4D4C-B869-99C54C32851A}" type="pres">
      <dgm:prSet presAssocID="{01F0C48E-4FD4-418E-9702-25B0595D8E30}" presName="circleA" presStyleLbl="node1" presStyleIdx="2" presStyleCnt="4"/>
      <dgm:spPr/>
    </dgm:pt>
    <dgm:pt modelId="{4D4C1945-F091-4FEF-A424-C6C8FFE769F4}" type="pres">
      <dgm:prSet presAssocID="{01F0C48E-4FD4-418E-9702-25B0595D8E30}" presName="spaceA" presStyleCnt="0"/>
      <dgm:spPr/>
    </dgm:pt>
    <dgm:pt modelId="{CF47CDB4-4559-4841-8BB5-00BBD5C7ECCE}" type="pres">
      <dgm:prSet presAssocID="{72C23D2E-E1F5-4B3B-83EA-ADADD070D815}" presName="space" presStyleCnt="0"/>
      <dgm:spPr/>
    </dgm:pt>
    <dgm:pt modelId="{1D7AC446-1860-41A0-AAF7-826BE9FE9745}" type="pres">
      <dgm:prSet presAssocID="{5C570DEF-DCC9-45EA-8D93-71219104CACD}" presName="compositeB" presStyleCnt="0"/>
      <dgm:spPr/>
    </dgm:pt>
    <dgm:pt modelId="{44FF74D0-9A86-4E04-ADA9-6F93C51E384A}" type="pres">
      <dgm:prSet presAssocID="{5C570DEF-DCC9-45EA-8D93-71219104CACD}" presName="textB" presStyleLbl="revTx" presStyleIdx="3" presStyleCnt="4" custScaleX="4447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03EB2B-38E0-4CFE-824D-9201B9CF5F8B}" type="pres">
      <dgm:prSet presAssocID="{5C570DEF-DCC9-45EA-8D93-71219104CACD}" presName="circleB" presStyleLbl="node1" presStyleIdx="3" presStyleCnt="4"/>
      <dgm:spPr/>
    </dgm:pt>
    <dgm:pt modelId="{5BA3674D-0620-4BBC-BCE1-B4477850FF40}" type="pres">
      <dgm:prSet presAssocID="{5C570DEF-DCC9-45EA-8D93-71219104CACD}" presName="spaceB" presStyleCnt="0"/>
      <dgm:spPr/>
    </dgm:pt>
  </dgm:ptLst>
  <dgm:cxnLst>
    <dgm:cxn modelId="{E40BBB88-106D-4219-99E7-ED11E2F1A51B}" type="presOf" srcId="{2FC83018-E7CE-4E99-9DCA-66D3173B34EF}" destId="{44FF74D0-9A86-4E04-ADA9-6F93C51E384A}" srcOrd="0" destOrd="1" presId="urn:microsoft.com/office/officeart/2005/8/layout/hProcess11"/>
    <dgm:cxn modelId="{3D22DF9C-0745-4847-BB04-8547EC1EA77E}" type="presOf" srcId="{C35E1FBF-CE19-4234-8EB2-FE6634BFCC65}" destId="{01202BE9-2975-42EA-A938-E3B8215CF66B}" srcOrd="0" destOrd="0" presId="urn:microsoft.com/office/officeart/2005/8/layout/hProcess11"/>
    <dgm:cxn modelId="{521D0E11-088F-4DBD-806C-2C59F6CCA548}" srcId="{5C570DEF-DCC9-45EA-8D93-71219104CACD}" destId="{2FC83018-E7CE-4E99-9DCA-66D3173B34EF}" srcOrd="0" destOrd="0" parTransId="{44B36465-92F2-4724-BED1-631EE01141EA}" sibTransId="{C21631C0-3707-4E6A-A2FC-6BE43412FC20}"/>
    <dgm:cxn modelId="{F7925975-7253-4EFF-8B3C-26F969CB6661}" srcId="{25ED34F3-8337-4C32-BF0C-65B140E75A3D}" destId="{C35E1FBF-CE19-4234-8EB2-FE6634BFCC65}" srcOrd="1" destOrd="0" parTransId="{7EEBD672-4161-4339-8BAB-B48C66CDD2A5}" sibTransId="{27772DFA-AEC1-4A09-8AF4-71FF4BD7F312}"/>
    <dgm:cxn modelId="{814FCC68-F821-4000-A1E6-BAE791889EC8}" srcId="{C35E1FBF-CE19-4234-8EB2-FE6634BFCC65}" destId="{44151C33-B8E6-45AA-B631-14AE6F51E21C}" srcOrd="0" destOrd="0" parTransId="{2BCCCE3E-2567-47F8-893A-26DC6568B962}" sibTransId="{327FAA99-4569-4C47-8512-4F6DB1C98394}"/>
    <dgm:cxn modelId="{CC2F944E-71AB-47E7-AFD5-4920FE39D661}" srcId="{25ED34F3-8337-4C32-BF0C-65B140E75A3D}" destId="{772C50DD-508D-4C2B-AAB8-874296BACA3E}" srcOrd="0" destOrd="0" parTransId="{98F27E0D-58E9-4BE7-8BAD-EEE38BA7ED7D}" sibTransId="{0DFA19F3-8E7B-4F78-A3BF-01314DE97C4A}"/>
    <dgm:cxn modelId="{27662D34-87A5-4A47-AE8C-475A98081C61}" srcId="{25ED34F3-8337-4C32-BF0C-65B140E75A3D}" destId="{01F0C48E-4FD4-418E-9702-25B0595D8E30}" srcOrd="2" destOrd="0" parTransId="{07B73187-8D1F-4464-822B-7D8B13F878E1}" sibTransId="{72C23D2E-E1F5-4B3B-83EA-ADADD070D815}"/>
    <dgm:cxn modelId="{6286CCF3-D092-4BDF-B845-E5BD934624B5}" type="presOf" srcId="{25ED34F3-8337-4C32-BF0C-65B140E75A3D}" destId="{0BE1D20D-DC9B-44FA-A21B-0AA89D64F8D6}" srcOrd="0" destOrd="0" presId="urn:microsoft.com/office/officeart/2005/8/layout/hProcess11"/>
    <dgm:cxn modelId="{DFB79B86-7013-4BA3-968F-FB159D3CAE7B}" type="presOf" srcId="{EB68FC81-F410-44C8-8782-DB7C06B2A6D5}" destId="{F03FF647-8D89-4467-809B-B4BA1145565A}" srcOrd="0" destOrd="1" presId="urn:microsoft.com/office/officeart/2005/8/layout/hProcess11"/>
    <dgm:cxn modelId="{57F428CF-CE35-45DB-825D-267C1CDC5C0E}" type="presOf" srcId="{5C570DEF-DCC9-45EA-8D93-71219104CACD}" destId="{44FF74D0-9A86-4E04-ADA9-6F93C51E384A}" srcOrd="0" destOrd="0" presId="urn:microsoft.com/office/officeart/2005/8/layout/hProcess11"/>
    <dgm:cxn modelId="{64EBAA89-5007-4C65-8E61-EF727106BE19}" srcId="{25ED34F3-8337-4C32-BF0C-65B140E75A3D}" destId="{5C570DEF-DCC9-45EA-8D93-71219104CACD}" srcOrd="3" destOrd="0" parTransId="{5A3B3E49-9A8F-4C72-A500-52EA0A34375C}" sibTransId="{9AC8E183-5E7E-4CF7-ADE1-ECEE6F6B1863}"/>
    <dgm:cxn modelId="{49866239-4D81-408E-BCAC-2C50D4F4B8D6}" srcId="{772C50DD-508D-4C2B-AAB8-874296BACA3E}" destId="{EB68FC81-F410-44C8-8782-DB7C06B2A6D5}" srcOrd="0" destOrd="0" parTransId="{CAB29406-5616-4BFD-A704-5A015855531F}" sibTransId="{7A4E0181-861B-499D-99B9-F559F057E8BD}"/>
    <dgm:cxn modelId="{B21CC48D-FAEB-4ED2-B49E-F8F67561A4AF}" srcId="{01F0C48E-4FD4-418E-9702-25B0595D8E30}" destId="{FE7BAAF0-0FA9-4E12-A148-4C85488E0D93}" srcOrd="0" destOrd="0" parTransId="{598C1F30-99D1-4D95-954A-53B8E8D1D63E}" sibTransId="{DA2B4679-FC15-4121-ABE1-B7900C36556F}"/>
    <dgm:cxn modelId="{BC2CC142-80AE-475C-8013-2694CE070CB7}" type="presOf" srcId="{772C50DD-508D-4C2B-AAB8-874296BACA3E}" destId="{F03FF647-8D89-4467-809B-B4BA1145565A}" srcOrd="0" destOrd="0" presId="urn:microsoft.com/office/officeart/2005/8/layout/hProcess11"/>
    <dgm:cxn modelId="{F038AB31-3113-4D7C-A021-490F1C54DB75}" type="presOf" srcId="{01F0C48E-4FD4-418E-9702-25B0595D8E30}" destId="{FB090B9F-E365-49FD-B87D-1067E567EB71}" srcOrd="0" destOrd="0" presId="urn:microsoft.com/office/officeart/2005/8/layout/hProcess11"/>
    <dgm:cxn modelId="{210D6C23-A7E0-4B4D-B44E-D00E129BD64B}" type="presOf" srcId="{44151C33-B8E6-45AA-B631-14AE6F51E21C}" destId="{01202BE9-2975-42EA-A938-E3B8215CF66B}" srcOrd="0" destOrd="1" presId="urn:microsoft.com/office/officeart/2005/8/layout/hProcess11"/>
    <dgm:cxn modelId="{51CDCCC0-7D8B-4A4C-9177-1A33C20DCE4D}" type="presOf" srcId="{FE7BAAF0-0FA9-4E12-A148-4C85488E0D93}" destId="{FB090B9F-E365-49FD-B87D-1067E567EB71}" srcOrd="0" destOrd="1" presId="urn:microsoft.com/office/officeart/2005/8/layout/hProcess11"/>
    <dgm:cxn modelId="{71F98924-E509-423E-BFDB-E3D79FAC1BB0}" type="presParOf" srcId="{0BE1D20D-DC9B-44FA-A21B-0AA89D64F8D6}" destId="{E39A7CB2-E580-4264-9F7B-C165C05D6EFE}" srcOrd="0" destOrd="0" presId="urn:microsoft.com/office/officeart/2005/8/layout/hProcess11"/>
    <dgm:cxn modelId="{4EEABDAA-B502-4027-BDA5-A4E65DE7D961}" type="presParOf" srcId="{0BE1D20D-DC9B-44FA-A21B-0AA89D64F8D6}" destId="{F6B4E448-385D-4F62-B008-218DEBCF1B43}" srcOrd="1" destOrd="0" presId="urn:microsoft.com/office/officeart/2005/8/layout/hProcess11"/>
    <dgm:cxn modelId="{D073AFAD-6105-495C-8EEC-E8696E056610}" type="presParOf" srcId="{F6B4E448-385D-4F62-B008-218DEBCF1B43}" destId="{C7FAFD82-26CD-4C9F-A1CE-3D3FCA9E1F48}" srcOrd="0" destOrd="0" presId="urn:microsoft.com/office/officeart/2005/8/layout/hProcess11"/>
    <dgm:cxn modelId="{C5B3F9E1-C844-4EB2-9E34-E56A53A4329A}" type="presParOf" srcId="{C7FAFD82-26CD-4C9F-A1CE-3D3FCA9E1F48}" destId="{F03FF647-8D89-4467-809B-B4BA1145565A}" srcOrd="0" destOrd="0" presId="urn:microsoft.com/office/officeart/2005/8/layout/hProcess11"/>
    <dgm:cxn modelId="{42B2257C-92AF-470E-9DE3-BB1A8057257C}" type="presParOf" srcId="{C7FAFD82-26CD-4C9F-A1CE-3D3FCA9E1F48}" destId="{6B2F8A06-4290-4960-8389-F14C823C0E2D}" srcOrd="1" destOrd="0" presId="urn:microsoft.com/office/officeart/2005/8/layout/hProcess11"/>
    <dgm:cxn modelId="{22BBD4F0-5A4A-4625-BF29-CF6AD227774A}" type="presParOf" srcId="{C7FAFD82-26CD-4C9F-A1CE-3D3FCA9E1F48}" destId="{401CB804-BEB5-4E4A-A10D-9DD249ED5CC8}" srcOrd="2" destOrd="0" presId="urn:microsoft.com/office/officeart/2005/8/layout/hProcess11"/>
    <dgm:cxn modelId="{520F1207-BDC9-434A-8F81-EAC808E6FB02}" type="presParOf" srcId="{F6B4E448-385D-4F62-B008-218DEBCF1B43}" destId="{AA5CF4F1-F229-4E8E-A19A-C4D67779C3C0}" srcOrd="1" destOrd="0" presId="urn:microsoft.com/office/officeart/2005/8/layout/hProcess11"/>
    <dgm:cxn modelId="{F5F9AD36-2069-4FC2-8E15-106F28EFC064}" type="presParOf" srcId="{F6B4E448-385D-4F62-B008-218DEBCF1B43}" destId="{1E471BA4-A8BF-4D8F-863C-960A22036E99}" srcOrd="2" destOrd="0" presId="urn:microsoft.com/office/officeart/2005/8/layout/hProcess11"/>
    <dgm:cxn modelId="{0F18B7CA-1F0D-4554-918B-6765323D4A2F}" type="presParOf" srcId="{1E471BA4-A8BF-4D8F-863C-960A22036E99}" destId="{01202BE9-2975-42EA-A938-E3B8215CF66B}" srcOrd="0" destOrd="0" presId="urn:microsoft.com/office/officeart/2005/8/layout/hProcess11"/>
    <dgm:cxn modelId="{00C42BFE-D6A8-4274-B8DE-A3F2B71B7322}" type="presParOf" srcId="{1E471BA4-A8BF-4D8F-863C-960A22036E99}" destId="{465EAD93-9EE8-4443-9A3B-D56602F4187E}" srcOrd="1" destOrd="0" presId="urn:microsoft.com/office/officeart/2005/8/layout/hProcess11"/>
    <dgm:cxn modelId="{8E235115-7841-45AB-9E3D-476C847AAA08}" type="presParOf" srcId="{1E471BA4-A8BF-4D8F-863C-960A22036E99}" destId="{E276A09D-F436-4F6C-8754-82809C105F7A}" srcOrd="2" destOrd="0" presId="urn:microsoft.com/office/officeart/2005/8/layout/hProcess11"/>
    <dgm:cxn modelId="{948EA76D-F343-4CE7-BAB1-48E6C8F8EC68}" type="presParOf" srcId="{F6B4E448-385D-4F62-B008-218DEBCF1B43}" destId="{B67502BE-A04D-4F4D-A2AC-1418EE83EE97}" srcOrd="3" destOrd="0" presId="urn:microsoft.com/office/officeart/2005/8/layout/hProcess11"/>
    <dgm:cxn modelId="{0595C87B-23A6-408C-A0FA-B24D7C4C96A3}" type="presParOf" srcId="{F6B4E448-385D-4F62-B008-218DEBCF1B43}" destId="{6A3E6649-1A70-47F2-B4DC-050B7C2EA156}" srcOrd="4" destOrd="0" presId="urn:microsoft.com/office/officeart/2005/8/layout/hProcess11"/>
    <dgm:cxn modelId="{5F90C879-CDF9-4327-9A06-8A209BA5A1FD}" type="presParOf" srcId="{6A3E6649-1A70-47F2-B4DC-050B7C2EA156}" destId="{FB090B9F-E365-49FD-B87D-1067E567EB71}" srcOrd="0" destOrd="0" presId="urn:microsoft.com/office/officeart/2005/8/layout/hProcess11"/>
    <dgm:cxn modelId="{88C0967A-7BBF-4B72-B50A-853D1982B2A7}" type="presParOf" srcId="{6A3E6649-1A70-47F2-B4DC-050B7C2EA156}" destId="{86DE9803-9448-4D4C-B869-99C54C32851A}" srcOrd="1" destOrd="0" presId="urn:microsoft.com/office/officeart/2005/8/layout/hProcess11"/>
    <dgm:cxn modelId="{0A6A40F7-DD59-4DA4-9CC4-375B9F0F797B}" type="presParOf" srcId="{6A3E6649-1A70-47F2-B4DC-050B7C2EA156}" destId="{4D4C1945-F091-4FEF-A424-C6C8FFE769F4}" srcOrd="2" destOrd="0" presId="urn:microsoft.com/office/officeart/2005/8/layout/hProcess11"/>
    <dgm:cxn modelId="{FA7D6C44-2217-4B53-AC5C-8B5AF02F52BC}" type="presParOf" srcId="{F6B4E448-385D-4F62-B008-218DEBCF1B43}" destId="{CF47CDB4-4559-4841-8BB5-00BBD5C7ECCE}" srcOrd="5" destOrd="0" presId="urn:microsoft.com/office/officeart/2005/8/layout/hProcess11"/>
    <dgm:cxn modelId="{F1BE1C91-FE47-4F6D-9F27-9B83AB86CC22}" type="presParOf" srcId="{F6B4E448-385D-4F62-B008-218DEBCF1B43}" destId="{1D7AC446-1860-41A0-AAF7-826BE9FE9745}" srcOrd="6" destOrd="0" presId="urn:microsoft.com/office/officeart/2005/8/layout/hProcess11"/>
    <dgm:cxn modelId="{98AAF632-C00A-4E75-BDC3-907FC70E5D87}" type="presParOf" srcId="{1D7AC446-1860-41A0-AAF7-826BE9FE9745}" destId="{44FF74D0-9A86-4E04-ADA9-6F93C51E384A}" srcOrd="0" destOrd="0" presId="urn:microsoft.com/office/officeart/2005/8/layout/hProcess11"/>
    <dgm:cxn modelId="{0B8D6831-4E29-43AA-B97A-F8132AEB8174}" type="presParOf" srcId="{1D7AC446-1860-41A0-AAF7-826BE9FE9745}" destId="{0803EB2B-38E0-4CFE-824D-9201B9CF5F8B}" srcOrd="1" destOrd="0" presId="urn:microsoft.com/office/officeart/2005/8/layout/hProcess11"/>
    <dgm:cxn modelId="{44977658-C693-4DB3-828E-9A3560855B7A}" type="presParOf" srcId="{1D7AC446-1860-41A0-AAF7-826BE9FE9745}" destId="{5BA3674D-0620-4BBC-BCE1-B4477850FF4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14B9E-CDE0-4594-A876-4E55656E960C}">
      <dsp:nvSpPr>
        <dsp:cNvPr id="0" name=""/>
        <dsp:cNvSpPr/>
      </dsp:nvSpPr>
      <dsp:spPr>
        <a:xfrm>
          <a:off x="5780" y="571044"/>
          <a:ext cx="3010346" cy="1204138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4400" b="0" kern="1200" dirty="0" smtClean="0">
              <a:latin typeface="BPG Nino Mtavruli" pitchFamily="50" charset="0"/>
              <a:ea typeface="+mj-ea"/>
              <a:cs typeface="Calibri" pitchFamily="34" charset="0"/>
            </a:rPr>
            <a:t>1997</a:t>
          </a:r>
          <a:endParaRPr lang="en-US" sz="4400" b="0" kern="1200" dirty="0" smtClean="0">
            <a:latin typeface="BPG Nino Mtavruli" pitchFamily="50" charset="0"/>
            <a:ea typeface="+mj-ea"/>
            <a:cs typeface="Calibri" pitchFamily="34" charset="0"/>
          </a:endParaRPr>
        </a:p>
      </dsp:txBody>
      <dsp:txXfrm>
        <a:off x="607849" y="571044"/>
        <a:ext cx="1806208" cy="1204138"/>
      </dsp:txXfrm>
    </dsp:sp>
    <dsp:sp modelId="{37D4F9F2-0E9D-4759-BA8B-76DBE7D70D05}">
      <dsp:nvSpPr>
        <dsp:cNvPr id="0" name=""/>
        <dsp:cNvSpPr/>
      </dsp:nvSpPr>
      <dsp:spPr>
        <a:xfrm>
          <a:off x="5780" y="1925700"/>
          <a:ext cx="2408277" cy="2029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12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The Ministry of Finance of Georgia started issuing Government Securities.</a:t>
          </a:r>
          <a:endParaRPr lang="en-US" sz="1800" kern="1200" dirty="0">
            <a:latin typeface="BPG Nino Mtavruli" pitchFamily="50" charset="0"/>
          </a:endParaRPr>
        </a:p>
      </dsp:txBody>
      <dsp:txXfrm>
        <a:off x="5780" y="1925700"/>
        <a:ext cx="2408277" cy="2029218"/>
      </dsp:txXfrm>
    </dsp:sp>
    <dsp:sp modelId="{8F5794CC-2D05-448F-B51C-C69B88959075}">
      <dsp:nvSpPr>
        <dsp:cNvPr id="0" name=""/>
        <dsp:cNvSpPr/>
      </dsp:nvSpPr>
      <dsp:spPr>
        <a:xfrm>
          <a:off x="2800126" y="571044"/>
          <a:ext cx="3010346" cy="1204138"/>
        </a:xfrm>
        <a:prstGeom prst="chevron">
          <a:avLst/>
        </a:prstGeom>
        <a:gradFill rotWithShape="0">
          <a:gsLst>
            <a:gs pos="0">
              <a:schemeClr val="accent2">
                <a:hueOff val="-3266733"/>
                <a:satOff val="29123"/>
                <a:lumOff val="4902"/>
                <a:alphaOff val="0"/>
                <a:tint val="50000"/>
                <a:satMod val="300000"/>
              </a:schemeClr>
            </a:gs>
            <a:gs pos="35000">
              <a:schemeClr val="accent2">
                <a:hueOff val="-3266733"/>
                <a:satOff val="29123"/>
                <a:lumOff val="4902"/>
                <a:alphaOff val="0"/>
                <a:tint val="37000"/>
                <a:satMod val="300000"/>
              </a:schemeClr>
            </a:gs>
            <a:gs pos="100000">
              <a:schemeClr val="accent2">
                <a:hueOff val="-3266733"/>
                <a:satOff val="29123"/>
                <a:lumOff val="4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0" kern="1200" dirty="0" smtClean="0">
              <a:latin typeface="BPG Nino Mtavruli" pitchFamily="50" charset="0"/>
              <a:ea typeface="+mj-ea"/>
              <a:cs typeface="Calibri" pitchFamily="34" charset="0"/>
            </a:rPr>
            <a:t>2005</a:t>
          </a:r>
        </a:p>
      </dsp:txBody>
      <dsp:txXfrm>
        <a:off x="3402195" y="571044"/>
        <a:ext cx="1806208" cy="1204138"/>
      </dsp:txXfrm>
    </dsp:sp>
    <dsp:sp modelId="{7F327213-6792-4A7C-9B15-AC309174D01A}">
      <dsp:nvSpPr>
        <dsp:cNvPr id="0" name=""/>
        <dsp:cNvSpPr/>
      </dsp:nvSpPr>
      <dsp:spPr>
        <a:xfrm>
          <a:off x="2800126" y="1925700"/>
          <a:ext cx="2408277" cy="2029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12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Issuing of Government Securities was stopped due to the high weighted average interest rates recorded at auctions.</a:t>
          </a:r>
          <a:endParaRPr lang="en-US" sz="1800" kern="1200" dirty="0">
            <a:latin typeface="BPG Nino Mtavruli" pitchFamily="50" charset="0"/>
          </a:endParaRPr>
        </a:p>
      </dsp:txBody>
      <dsp:txXfrm>
        <a:off x="2800126" y="1925700"/>
        <a:ext cx="2408277" cy="2029218"/>
      </dsp:txXfrm>
    </dsp:sp>
    <dsp:sp modelId="{02F40790-B85A-4AF1-B1F8-CF57E427D6C8}">
      <dsp:nvSpPr>
        <dsp:cNvPr id="0" name=""/>
        <dsp:cNvSpPr/>
      </dsp:nvSpPr>
      <dsp:spPr>
        <a:xfrm>
          <a:off x="5594473" y="571044"/>
          <a:ext cx="3010346" cy="1204138"/>
        </a:xfrm>
        <a:prstGeom prst="chevron">
          <a:avLst/>
        </a:prstGeom>
        <a:gradFill rotWithShape="0">
          <a:gsLst>
            <a:gs pos="0">
              <a:schemeClr val="accent2">
                <a:hueOff val="-6533467"/>
                <a:satOff val="58245"/>
                <a:lumOff val="9804"/>
                <a:alphaOff val="0"/>
                <a:tint val="50000"/>
                <a:satMod val="300000"/>
              </a:schemeClr>
            </a:gs>
            <a:gs pos="35000">
              <a:schemeClr val="accent2">
                <a:hueOff val="-6533467"/>
                <a:satOff val="58245"/>
                <a:lumOff val="9804"/>
                <a:alphaOff val="0"/>
                <a:tint val="37000"/>
                <a:satMod val="300000"/>
              </a:schemeClr>
            </a:gs>
            <a:gs pos="100000">
              <a:schemeClr val="accent2">
                <a:hueOff val="-6533467"/>
                <a:satOff val="58245"/>
                <a:lumOff val="9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4400" b="0" kern="1200" dirty="0" smtClean="0">
              <a:latin typeface="BPG Nino Mtavruli" pitchFamily="50" charset="0"/>
              <a:ea typeface="+mj-ea"/>
              <a:cs typeface="Calibri" pitchFamily="34" charset="0"/>
            </a:rPr>
            <a:t>2009</a:t>
          </a:r>
          <a:endParaRPr lang="ka-GE" sz="4400" b="0" kern="1200" dirty="0">
            <a:latin typeface="BPG Nino Mtavruli" pitchFamily="50" charset="0"/>
            <a:ea typeface="+mj-ea"/>
            <a:cs typeface="Calibri" pitchFamily="34" charset="0"/>
          </a:endParaRPr>
        </a:p>
      </dsp:txBody>
      <dsp:txXfrm>
        <a:off x="6196542" y="571044"/>
        <a:ext cx="1806208" cy="1204138"/>
      </dsp:txXfrm>
    </dsp:sp>
    <dsp:sp modelId="{D1010EB1-E3EB-4158-BB7A-769C10A106EB}">
      <dsp:nvSpPr>
        <dsp:cNvPr id="0" name=""/>
        <dsp:cNvSpPr/>
      </dsp:nvSpPr>
      <dsp:spPr>
        <a:xfrm>
          <a:off x="5594473" y="1925700"/>
          <a:ext cx="2408277" cy="2029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12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As the financial markets developed, the Ministry of Finance of Georgia renewed issuing of Government Securities.</a:t>
          </a:r>
          <a:endParaRPr lang="ka-GE" sz="1800" kern="1200" dirty="0">
            <a:latin typeface="BPG Nino Mtavruli" pitchFamily="50" charset="0"/>
            <a:ea typeface="+mj-ea"/>
            <a:cs typeface="+mj-cs"/>
          </a:endParaRPr>
        </a:p>
      </dsp:txBody>
      <dsp:txXfrm>
        <a:off x="5594473" y="1925700"/>
        <a:ext cx="2408277" cy="20292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A7CB2-E580-4264-9F7B-C165C05D6EFE}">
      <dsp:nvSpPr>
        <dsp:cNvPr id="0" name=""/>
        <dsp:cNvSpPr/>
      </dsp:nvSpPr>
      <dsp:spPr>
        <a:xfrm>
          <a:off x="0" y="1051560"/>
          <a:ext cx="8229599" cy="1402080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03FF647-8D89-4467-809B-B4BA1145565A}">
      <dsp:nvSpPr>
        <dsp:cNvPr id="0" name=""/>
        <dsp:cNvSpPr/>
      </dsp:nvSpPr>
      <dsp:spPr>
        <a:xfrm>
          <a:off x="1739" y="0"/>
          <a:ext cx="1969207" cy="140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>
              <a:solidFill>
                <a:srgbClr val="C00000"/>
              </a:solidFill>
              <a:latin typeface="+mj-lt"/>
              <a:ea typeface="+mj-ea"/>
              <a:cs typeface="+mj-cs"/>
            </a:rPr>
            <a:t>2009-2010</a:t>
          </a:r>
          <a:endParaRPr lang="en-US" sz="1800" kern="1200" dirty="0">
            <a:solidFill>
              <a:srgbClr val="C00000"/>
            </a:solidFill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+mj-lt"/>
            </a:rPr>
            <a:t>Short-term Treasury Bills </a:t>
          </a:r>
          <a:r>
            <a:rPr lang="ka-GE" sz="1200" kern="1200" dirty="0" smtClean="0">
              <a:latin typeface="+mj-lt"/>
            </a:rPr>
            <a:t>(</a:t>
          </a:r>
          <a:r>
            <a:rPr lang="en-US" sz="1200" b="1" kern="1200" dirty="0" smtClean="0">
              <a:latin typeface="+mj-lt"/>
            </a:rPr>
            <a:t>with </a:t>
          </a:r>
          <a:r>
            <a:rPr lang="ka-GE" sz="1200" b="1" kern="1200" dirty="0" smtClean="0">
              <a:latin typeface="+mj-lt"/>
            </a:rPr>
            <a:t>6 </a:t>
          </a:r>
          <a:r>
            <a:rPr lang="en-US" sz="1200" b="1" kern="1200" dirty="0" smtClean="0">
              <a:latin typeface="+mj-lt"/>
            </a:rPr>
            <a:t>and</a:t>
          </a:r>
          <a:r>
            <a:rPr lang="ka-GE" sz="1200" b="1" kern="1200" dirty="0" smtClean="0">
              <a:latin typeface="+mj-lt"/>
            </a:rPr>
            <a:t> 12 </a:t>
          </a:r>
          <a:r>
            <a:rPr lang="en-US" sz="1200" b="1" kern="1200" dirty="0" smtClean="0">
              <a:latin typeface="+mj-lt"/>
            </a:rPr>
            <a:t>month maturity periods</a:t>
          </a:r>
          <a:r>
            <a:rPr lang="ka-GE" sz="1200" kern="1200" dirty="0" smtClean="0">
              <a:latin typeface="+mj-lt"/>
            </a:rPr>
            <a:t>)</a:t>
          </a:r>
          <a:endParaRPr lang="en-US" sz="1400" kern="1200" dirty="0">
            <a:latin typeface="+mj-lt"/>
          </a:endParaRPr>
        </a:p>
      </dsp:txBody>
      <dsp:txXfrm>
        <a:off x="1739" y="0"/>
        <a:ext cx="1969207" cy="1402080"/>
      </dsp:txXfrm>
    </dsp:sp>
    <dsp:sp modelId="{6B2F8A06-4290-4960-8389-F14C823C0E2D}">
      <dsp:nvSpPr>
        <dsp:cNvPr id="0" name=""/>
        <dsp:cNvSpPr/>
      </dsp:nvSpPr>
      <dsp:spPr>
        <a:xfrm>
          <a:off x="811082" y="1577340"/>
          <a:ext cx="350520" cy="35052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1202BE9-2975-42EA-A938-E3B8215CF66B}">
      <dsp:nvSpPr>
        <dsp:cNvPr id="0" name=""/>
        <dsp:cNvSpPr/>
      </dsp:nvSpPr>
      <dsp:spPr>
        <a:xfrm>
          <a:off x="1993820" y="2103120"/>
          <a:ext cx="1715753" cy="140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>
              <a:solidFill>
                <a:srgbClr val="C00000"/>
              </a:solidFill>
              <a:latin typeface="+mj-lt"/>
              <a:ea typeface="+mj-ea"/>
              <a:cs typeface="+mj-cs"/>
            </a:rPr>
            <a:t>2010</a:t>
          </a:r>
          <a:endParaRPr lang="ka-GE" sz="1800" kern="1200" dirty="0">
            <a:solidFill>
              <a:srgbClr val="C00000"/>
            </a:solidFill>
            <a:latin typeface="+mj-lt"/>
            <a:ea typeface="+mj-ea"/>
            <a:cs typeface="+mj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+mj-lt"/>
            </a:rPr>
            <a:t>The first </a:t>
          </a:r>
          <a:r>
            <a:rPr lang="en-US" sz="1400" b="1" kern="1200" dirty="0" smtClean="0">
              <a:latin typeface="+mj-lt"/>
            </a:rPr>
            <a:t>2 </a:t>
          </a:r>
          <a:r>
            <a:rPr lang="en-US" sz="1400" b="1" kern="1200" smtClean="0">
              <a:latin typeface="+mj-lt"/>
            </a:rPr>
            <a:t>year </a:t>
          </a:r>
          <a:r>
            <a:rPr lang="en-US" sz="1400" kern="1200" smtClean="0">
              <a:latin typeface="+mj-lt"/>
            </a:rPr>
            <a:t>coupon Treasury Bonds </a:t>
          </a:r>
          <a:r>
            <a:rPr lang="en-US" sz="1400" kern="1200" dirty="0" smtClean="0">
              <a:latin typeface="+mj-lt"/>
            </a:rPr>
            <a:t>were issued</a:t>
          </a:r>
          <a:endParaRPr lang="ka-GE" sz="1400" kern="1200" dirty="0">
            <a:latin typeface="+mj-lt"/>
            <a:ea typeface="+mj-ea"/>
            <a:cs typeface="+mj-cs"/>
          </a:endParaRPr>
        </a:p>
      </dsp:txBody>
      <dsp:txXfrm>
        <a:off x="1993820" y="2103120"/>
        <a:ext cx="1715753" cy="1402080"/>
      </dsp:txXfrm>
    </dsp:sp>
    <dsp:sp modelId="{465EAD93-9EE8-4443-9A3B-D56602F4187E}">
      <dsp:nvSpPr>
        <dsp:cNvPr id="0" name=""/>
        <dsp:cNvSpPr/>
      </dsp:nvSpPr>
      <dsp:spPr>
        <a:xfrm>
          <a:off x="2676437" y="1577340"/>
          <a:ext cx="350520" cy="350520"/>
        </a:xfrm>
        <a:prstGeom prst="ellipse">
          <a:avLst/>
        </a:prstGeom>
        <a:gradFill rotWithShape="0">
          <a:gsLst>
            <a:gs pos="0">
              <a:schemeClr val="accent2">
                <a:hueOff val="-2177822"/>
                <a:satOff val="19415"/>
                <a:lumOff val="3268"/>
                <a:alphaOff val="0"/>
                <a:tint val="50000"/>
                <a:satMod val="300000"/>
              </a:schemeClr>
            </a:gs>
            <a:gs pos="35000">
              <a:schemeClr val="accent2">
                <a:hueOff val="-2177822"/>
                <a:satOff val="19415"/>
                <a:lumOff val="3268"/>
                <a:alphaOff val="0"/>
                <a:tint val="37000"/>
                <a:satMod val="300000"/>
              </a:schemeClr>
            </a:gs>
            <a:gs pos="100000">
              <a:schemeClr val="accent2">
                <a:hueOff val="-2177822"/>
                <a:satOff val="19415"/>
                <a:lumOff val="326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B090B9F-E365-49FD-B87D-1067E567EB71}">
      <dsp:nvSpPr>
        <dsp:cNvPr id="0" name=""/>
        <dsp:cNvSpPr/>
      </dsp:nvSpPr>
      <dsp:spPr>
        <a:xfrm>
          <a:off x="3732448" y="0"/>
          <a:ext cx="1614867" cy="140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smtClean="0">
              <a:solidFill>
                <a:srgbClr val="C00000"/>
              </a:solidFill>
              <a:latin typeface="+mj-lt"/>
              <a:ea typeface="+mj-ea"/>
              <a:cs typeface="+mj-cs"/>
            </a:rPr>
            <a:t>2011</a:t>
          </a:r>
          <a:endParaRPr lang="ka-GE" sz="1800" kern="1200" dirty="0">
            <a:solidFill>
              <a:srgbClr val="C00000"/>
            </a:solidFill>
            <a:latin typeface="+mj-lt"/>
            <a:ea typeface="+mj-ea"/>
            <a:cs typeface="+mj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+mj-lt"/>
            </a:rPr>
            <a:t>5 year </a:t>
          </a:r>
          <a:r>
            <a:rPr lang="en-US" sz="1400" kern="1200" dirty="0" smtClean="0">
              <a:latin typeface="+mj-lt"/>
            </a:rPr>
            <a:t>Treasury Bonds were issued</a:t>
          </a:r>
          <a:endParaRPr lang="ka-GE" sz="1400" kern="1200" dirty="0">
            <a:latin typeface="+mj-lt"/>
            <a:ea typeface="+mj-ea"/>
            <a:cs typeface="+mj-cs"/>
          </a:endParaRPr>
        </a:p>
      </dsp:txBody>
      <dsp:txXfrm>
        <a:off x="3732448" y="0"/>
        <a:ext cx="1614867" cy="1402080"/>
      </dsp:txXfrm>
    </dsp:sp>
    <dsp:sp modelId="{86DE9803-9448-4D4C-B869-99C54C32851A}">
      <dsp:nvSpPr>
        <dsp:cNvPr id="0" name=""/>
        <dsp:cNvSpPr/>
      </dsp:nvSpPr>
      <dsp:spPr>
        <a:xfrm>
          <a:off x="4364621" y="1577340"/>
          <a:ext cx="350520" cy="350520"/>
        </a:xfrm>
        <a:prstGeom prst="ellipse">
          <a:avLst/>
        </a:prstGeom>
        <a:gradFill rotWithShape="0">
          <a:gsLst>
            <a:gs pos="0">
              <a:schemeClr val="accent2">
                <a:hueOff val="-4355645"/>
                <a:satOff val="38830"/>
                <a:lumOff val="6536"/>
                <a:alphaOff val="0"/>
                <a:tint val="50000"/>
                <a:satMod val="300000"/>
              </a:schemeClr>
            </a:gs>
            <a:gs pos="35000">
              <a:schemeClr val="accent2">
                <a:hueOff val="-4355645"/>
                <a:satOff val="38830"/>
                <a:lumOff val="6536"/>
                <a:alphaOff val="0"/>
                <a:tint val="37000"/>
                <a:satMod val="300000"/>
              </a:schemeClr>
            </a:gs>
            <a:gs pos="100000">
              <a:schemeClr val="accent2">
                <a:hueOff val="-4355645"/>
                <a:satOff val="38830"/>
                <a:lumOff val="653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4FF74D0-9A86-4E04-ADA9-6F93C51E384A}">
      <dsp:nvSpPr>
        <dsp:cNvPr id="0" name=""/>
        <dsp:cNvSpPr/>
      </dsp:nvSpPr>
      <dsp:spPr>
        <a:xfrm>
          <a:off x="5370190" y="2103120"/>
          <a:ext cx="2034710" cy="140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>
              <a:solidFill>
                <a:srgbClr val="C00000"/>
              </a:solidFill>
              <a:latin typeface="+mj-lt"/>
              <a:ea typeface="+mj-ea"/>
              <a:cs typeface="+mj-cs"/>
            </a:rPr>
            <a:t>2012</a:t>
          </a:r>
          <a:endParaRPr lang="ka-GE" sz="1800" kern="1200" dirty="0">
            <a:solidFill>
              <a:srgbClr val="C00000"/>
            </a:solidFill>
            <a:latin typeface="+mj-lt"/>
            <a:ea typeface="+mj-ea"/>
            <a:cs typeface="+mj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+mj-lt"/>
            </a:rPr>
            <a:t>It is planned to issue </a:t>
          </a:r>
          <a:r>
            <a:rPr lang="ka-GE" sz="1400" b="1" kern="1200" dirty="0" smtClean="0">
              <a:latin typeface="+mj-lt"/>
            </a:rPr>
            <a:t>10 </a:t>
          </a:r>
          <a:r>
            <a:rPr lang="en-US" sz="1400" b="1" kern="1200" dirty="0" smtClean="0">
              <a:latin typeface="+mj-lt"/>
            </a:rPr>
            <a:t>year </a:t>
          </a:r>
          <a:r>
            <a:rPr lang="en-US" sz="1400" kern="1200" smtClean="0">
              <a:latin typeface="+mj-lt"/>
            </a:rPr>
            <a:t>Treasury Bonds</a:t>
          </a:r>
          <a:endParaRPr lang="ka-GE" sz="1400" kern="1200" dirty="0">
            <a:latin typeface="+mj-lt"/>
            <a:ea typeface="+mj-ea"/>
            <a:cs typeface="+mj-cs"/>
          </a:endParaRPr>
        </a:p>
      </dsp:txBody>
      <dsp:txXfrm>
        <a:off x="5370190" y="2103120"/>
        <a:ext cx="2034710" cy="1402080"/>
      </dsp:txXfrm>
    </dsp:sp>
    <dsp:sp modelId="{0803EB2B-38E0-4CFE-824D-9201B9CF5F8B}">
      <dsp:nvSpPr>
        <dsp:cNvPr id="0" name=""/>
        <dsp:cNvSpPr/>
      </dsp:nvSpPr>
      <dsp:spPr>
        <a:xfrm>
          <a:off x="6212285" y="1577340"/>
          <a:ext cx="350520" cy="350520"/>
        </a:xfrm>
        <a:prstGeom prst="ellipse">
          <a:avLst/>
        </a:prstGeom>
        <a:gradFill rotWithShape="0">
          <a:gsLst>
            <a:gs pos="0">
              <a:schemeClr val="accent2">
                <a:hueOff val="-6533467"/>
                <a:satOff val="58245"/>
                <a:lumOff val="9804"/>
                <a:alphaOff val="0"/>
                <a:tint val="50000"/>
                <a:satMod val="300000"/>
              </a:schemeClr>
            </a:gs>
            <a:gs pos="35000">
              <a:schemeClr val="accent2">
                <a:hueOff val="-6533467"/>
                <a:satOff val="58245"/>
                <a:lumOff val="9804"/>
                <a:alphaOff val="0"/>
                <a:tint val="37000"/>
                <a:satMod val="300000"/>
              </a:schemeClr>
            </a:gs>
            <a:gs pos="100000">
              <a:schemeClr val="accent2">
                <a:hueOff val="-6533467"/>
                <a:satOff val="58245"/>
                <a:lumOff val="9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fld id="{26DB69C2-432D-4C66-871D-3790B0F5BAA5}" type="datetimeFigureOut">
              <a:rPr lang="en-US"/>
              <a:pPr>
                <a:defRPr/>
              </a:pPr>
              <a:t>16/02/2012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4344988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4344988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fld id="{4C70521D-18BC-4CE4-9330-D59B71D14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9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228600"/>
          </a:xfrm>
          <a:prstGeom prst="rect">
            <a:avLst/>
          </a:prstGeom>
        </p:spPr>
        <p:txBody>
          <a:bodyPr vert="horz" lIns="61893" tIns="30946" rIns="61893" bIns="30946" rtlCol="0"/>
          <a:lstStyle>
            <a:lvl1pPr algn="l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228600"/>
          </a:xfrm>
          <a:prstGeom prst="rect">
            <a:avLst/>
          </a:prstGeom>
        </p:spPr>
        <p:txBody>
          <a:bodyPr vert="horz" lIns="61893" tIns="30946" rIns="61893" bIns="30946" rtlCol="0"/>
          <a:lstStyle>
            <a:lvl1pPr algn="r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fld id="{92E82962-5918-42B8-AE04-F67C881D4EC1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9013" y="342900"/>
            <a:ext cx="2289175" cy="1716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1893" tIns="30946" rIns="61893" bIns="30946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2173288"/>
            <a:ext cx="5443537" cy="2058987"/>
          </a:xfrm>
          <a:prstGeom prst="rect">
            <a:avLst/>
          </a:prstGeom>
        </p:spPr>
        <p:txBody>
          <a:bodyPr vert="horz" lIns="61893" tIns="30946" rIns="61893" bIns="309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344988"/>
            <a:ext cx="2949575" cy="230187"/>
          </a:xfrm>
          <a:prstGeom prst="rect">
            <a:avLst/>
          </a:prstGeom>
        </p:spPr>
        <p:txBody>
          <a:bodyPr vert="horz" lIns="61893" tIns="30946" rIns="61893" bIns="30946" rtlCol="0" anchor="b"/>
          <a:lstStyle>
            <a:lvl1pPr algn="l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4344988"/>
            <a:ext cx="2949575" cy="230187"/>
          </a:xfrm>
          <a:prstGeom prst="rect">
            <a:avLst/>
          </a:prstGeom>
        </p:spPr>
        <p:txBody>
          <a:bodyPr vert="horz" lIns="61893" tIns="30946" rIns="61893" bIns="30946" rtlCol="0" anchor="b"/>
          <a:lstStyle>
            <a:lvl1pPr algn="r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fld id="{90DF37BA-7384-498B-AAAA-D59D1BC3E9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544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CCB96F-C6A6-4C52-AA3D-4ADDACD2A82C}" type="slidenum">
              <a:rPr lang="ru-RU" smtClean="0">
                <a:latin typeface="LitNusx" pitchFamily="2" charset="0"/>
              </a:rPr>
              <a:pPr/>
              <a:t>1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F5569F-B2FE-4534-B8DF-92258046DEC8}" type="slidenum">
              <a:rPr lang="ru-RU" smtClean="0">
                <a:latin typeface="LitNusx" pitchFamily="2" charset="0"/>
              </a:rPr>
              <a:pPr/>
              <a:t>2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DF37BA-7384-498B-AAAA-D59D1BC3E93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427E83-E124-4DE1-866A-4FD381D64C03}" type="slidenum">
              <a:rPr lang="ru-RU" smtClean="0">
                <a:latin typeface="LitNusx" pitchFamily="2" charset="0"/>
              </a:rPr>
              <a:pPr/>
              <a:t>7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ka-GE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702EFD-F9E8-43F4-B989-31466EEF462D}" type="slidenum">
              <a:rPr lang="ru-RU" smtClean="0">
                <a:latin typeface="LitNusx" pitchFamily="2" charset="0"/>
              </a:rPr>
              <a:pPr/>
              <a:t>8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ka-GE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D3606C4-5BB5-498B-8497-F00A3CF9FAC0}" type="slidenum">
              <a:rPr lang="ru-RU" smtClean="0">
                <a:latin typeface="LitNusx" pitchFamily="2" charset="0"/>
              </a:rPr>
              <a:pPr/>
              <a:t>12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ka-GE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D1C179-26CF-42DC-B486-E0D4472773F1}" type="slidenum">
              <a:rPr lang="ru-RU" smtClean="0">
                <a:latin typeface="LitNusx" pitchFamily="2" charset="0"/>
              </a:rPr>
              <a:pPr/>
              <a:t>14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sz="36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 smtClean="0"/>
              <a:t>Cash and Debt Management Practices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84A0B4-1CCF-4F9A-872D-0FF81EB38E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Cash and Debt Management Practices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3F79A-1AC6-45A3-ACBA-1C69A5C57A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Cash and Debt Management Practices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2C3FC-B58F-4509-B44D-D40693A843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Cash and Debt Management Practices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84A0B4-1CCF-4F9A-872D-0FF81EB38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>
              <a:defRPr sz="3200" cap="all" baseline="0">
                <a:solidFill>
                  <a:schemeClr val="accent1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76" y="6429396"/>
            <a:ext cx="1633534" cy="292078"/>
          </a:xfrm>
          <a:ln/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1954" y="6423070"/>
            <a:ext cx="5610244" cy="292078"/>
          </a:xfrm>
          <a:ln/>
        </p:spPr>
        <p:txBody>
          <a:bodyPr/>
          <a:lstStyle>
            <a:lvl1pPr algn="l">
              <a:defRPr sz="1050"/>
            </a:lvl1pPr>
          </a:lstStyle>
          <a:p>
            <a:pPr>
              <a:defRPr/>
            </a:pPr>
            <a:r>
              <a:rPr lang="ka-GE" smtClean="0"/>
              <a:t>Cash and Debt Management Practices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58148" y="6429396"/>
            <a:ext cx="828652" cy="292078"/>
          </a:xfr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51D4E742-A4C1-4D28-B2DC-83F1E216F2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Cash and Debt Management Practices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30B8D-0A29-4B0A-9D95-9C5627937D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Cash and Debt Management Practices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81EA9-28CC-4318-8520-D191C80B7B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Cash and Debt Management Practices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3307D-E803-42CA-90DC-525B93B4AB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Cash and Debt Management Practices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E3A0B-F403-42A5-968B-01B02701F9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Cash and Debt Management Practices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6D2E1-F8D0-4A2E-B959-92593E32F2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Cash and Debt Management Practices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14363-7D27-4E94-888C-ED892FE9CB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Cash and Debt Management Practices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5CB71-F822-44DF-86A9-8E746E792A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ka-GE" smtClean="0"/>
              <a:t>Cash and Debt Management Practices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2C511AE2-03E8-4A70-A71C-5CC7BD5B02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244850"/>
            <a:ext cx="7772400" cy="2470150"/>
          </a:xfrm>
        </p:spPr>
        <p:txBody>
          <a:bodyPr/>
          <a:lstStyle/>
          <a:p>
            <a:r>
              <a:rPr lang="en-US" sz="4000" b="0" dirty="0" smtClean="0"/>
              <a:t>Cash and Debt Management practices in Treasury Service of Georgia</a:t>
            </a:r>
            <a:endParaRPr lang="ru-RU" sz="4000" b="0" dirty="0" smtClean="0"/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714625" y="6000750"/>
            <a:ext cx="3643313" cy="400050"/>
          </a:xfrm>
        </p:spPr>
        <p:txBody>
          <a:bodyPr/>
          <a:lstStyle/>
          <a:p>
            <a:pPr eaLnBrk="1" hangingPunct="1"/>
            <a:r>
              <a:rPr lang="en-US" sz="1600" dirty="0" err="1" smtClean="0"/>
              <a:t>Erekle</a:t>
            </a:r>
            <a:r>
              <a:rPr lang="en-US" sz="1600" dirty="0" smtClean="0"/>
              <a:t> </a:t>
            </a:r>
            <a:r>
              <a:rPr lang="en-US" sz="1600" dirty="0" err="1" smtClean="0"/>
              <a:t>Gvaladze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201</a:t>
            </a:r>
            <a:r>
              <a:rPr lang="ka-GE" sz="1600" dirty="0" smtClean="0"/>
              <a:t>2</a:t>
            </a: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246718"/>
              </p:ext>
            </p:extLst>
          </p:nvPr>
        </p:nvGraphicFramePr>
        <p:xfrm>
          <a:off x="457200" y="1357313"/>
          <a:ext cx="8229600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smtClean="0"/>
              <a:t>Cash and Debt Management Practices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29698" name="Content Placeholder 6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In </a:t>
            </a:r>
            <a:r>
              <a:rPr lang="ka-GE" sz="2800" dirty="0" smtClean="0">
                <a:solidFill>
                  <a:srgbClr val="C00000"/>
                </a:solidFill>
                <a:latin typeface="+mj-lt"/>
              </a:rPr>
              <a:t>2008</a:t>
            </a: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,</a:t>
            </a:r>
            <a:r>
              <a:rPr lang="ka-GE" sz="2800" dirty="0" smtClean="0">
                <a:solidFill>
                  <a:srgbClr val="12203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Georgia </a:t>
            </a: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issued </a:t>
            </a: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Eurobonds for the international </a:t>
            </a: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market for </a:t>
            </a:r>
            <a:r>
              <a:rPr lang="en-US" sz="2800" dirty="0">
                <a:solidFill>
                  <a:srgbClr val="122031"/>
                </a:solidFill>
                <a:latin typeface="+mj-lt"/>
              </a:rPr>
              <a:t>the first </a:t>
            </a: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time:</a:t>
            </a:r>
            <a:endParaRPr lang="ka-GE" sz="2800" dirty="0" smtClean="0">
              <a:solidFill>
                <a:srgbClr val="1E4649"/>
              </a:solidFill>
              <a:latin typeface="+mj-lt"/>
            </a:endParaRPr>
          </a:p>
          <a:p>
            <a:pPr eaLnBrk="1" hangingPunct="1"/>
            <a:endParaRPr lang="ka-GE" sz="2800" dirty="0" smtClean="0">
              <a:solidFill>
                <a:srgbClr val="1E4649"/>
              </a:solidFill>
              <a:latin typeface="+mj-lt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122031"/>
                </a:solidFill>
                <a:latin typeface="+mj-lt"/>
              </a:rPr>
              <a:t>Eurobonds of USD </a:t>
            </a:r>
            <a:r>
              <a:rPr lang="ka-GE" sz="2400" dirty="0" smtClean="0">
                <a:solidFill>
                  <a:srgbClr val="122031"/>
                </a:solidFill>
                <a:latin typeface="+mj-lt"/>
              </a:rPr>
              <a:t>500 </a:t>
            </a:r>
            <a:r>
              <a:rPr lang="en-US" sz="2400" dirty="0" smtClean="0">
                <a:solidFill>
                  <a:srgbClr val="122031"/>
                </a:solidFill>
                <a:latin typeface="+mj-lt"/>
              </a:rPr>
              <a:t>million par value;</a:t>
            </a:r>
          </a:p>
          <a:p>
            <a:pPr lvl="1">
              <a:buFont typeface="Wingdings" pitchFamily="2" charset="2"/>
              <a:buChar char="§"/>
            </a:pPr>
            <a:r>
              <a:rPr lang="ka-GE" sz="2400" dirty="0" smtClean="0">
                <a:solidFill>
                  <a:srgbClr val="122031"/>
                </a:solidFill>
                <a:latin typeface="+mj-lt"/>
              </a:rPr>
              <a:t>5 </a:t>
            </a:r>
            <a:r>
              <a:rPr lang="en-US" sz="2400" dirty="0" smtClean="0">
                <a:solidFill>
                  <a:srgbClr val="122031"/>
                </a:solidFill>
                <a:latin typeface="+mj-lt"/>
              </a:rPr>
              <a:t>year maturity period;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122031"/>
                </a:solidFill>
                <a:latin typeface="+mj-lt"/>
              </a:rPr>
              <a:t>Coupon rate </a:t>
            </a:r>
            <a:r>
              <a:rPr lang="ka-GE" sz="2400" dirty="0" smtClean="0">
                <a:solidFill>
                  <a:srgbClr val="122031"/>
                </a:solidFill>
                <a:latin typeface="+mj-lt"/>
              </a:rPr>
              <a:t>- 7.5%</a:t>
            </a:r>
            <a:r>
              <a:rPr lang="en-US" sz="2400" dirty="0" smtClean="0">
                <a:solidFill>
                  <a:srgbClr val="122031"/>
                </a:solidFill>
                <a:latin typeface="+mj-lt"/>
              </a:rPr>
              <a:t>.</a:t>
            </a:r>
            <a:endParaRPr lang="ka-GE" sz="2400" dirty="0" smtClean="0">
              <a:solidFill>
                <a:srgbClr val="122031"/>
              </a:solidFill>
              <a:latin typeface="+mj-lt"/>
            </a:endParaRPr>
          </a:p>
        </p:txBody>
      </p:sp>
      <p:sp>
        <p:nvSpPr>
          <p:cNvPr id="2969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smtClean="0"/>
              <a:t>Cash and Debt Management Practices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30722" name="Content Placeholder 6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In </a:t>
            </a:r>
            <a:r>
              <a:rPr lang="ka-GE" sz="2800" dirty="0" smtClean="0">
                <a:solidFill>
                  <a:srgbClr val="C00000"/>
                </a:solidFill>
                <a:latin typeface="+mj-lt"/>
              </a:rPr>
              <a:t>2011</a:t>
            </a: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, in order to increase the maturity period of the portfolio</a:t>
            </a:r>
            <a:r>
              <a:rPr lang="ka-GE" sz="2800" dirty="0" smtClean="0">
                <a:solidFill>
                  <a:srgbClr val="12203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and for refinancing purposes, Georgia issued:</a:t>
            </a:r>
          </a:p>
          <a:p>
            <a:pPr eaLnBrk="1" hangingPunct="1">
              <a:buFontTx/>
              <a:buNone/>
            </a:pPr>
            <a:endParaRPr lang="ka-GE" sz="2800" dirty="0" smtClean="0">
              <a:solidFill>
                <a:srgbClr val="1E4649"/>
              </a:solidFill>
              <a:latin typeface="+mj-lt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122031"/>
                </a:solidFill>
                <a:latin typeface="+mj-lt"/>
              </a:rPr>
              <a:t>Eurobonds of USD </a:t>
            </a:r>
            <a:r>
              <a:rPr lang="ka-GE" sz="2400" dirty="0" smtClean="0">
                <a:solidFill>
                  <a:srgbClr val="122031"/>
                </a:solidFill>
                <a:latin typeface="+mj-lt"/>
              </a:rPr>
              <a:t>500 </a:t>
            </a:r>
            <a:r>
              <a:rPr lang="en-US" sz="2400" dirty="0" smtClean="0">
                <a:solidFill>
                  <a:srgbClr val="122031"/>
                </a:solidFill>
                <a:latin typeface="+mj-lt"/>
              </a:rPr>
              <a:t>million par value;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ka-GE" sz="2400" dirty="0" smtClean="0">
                <a:solidFill>
                  <a:srgbClr val="122031"/>
                </a:solidFill>
                <a:latin typeface="+mj-lt"/>
              </a:rPr>
              <a:t>10 </a:t>
            </a:r>
            <a:r>
              <a:rPr lang="en-US" sz="2400" dirty="0" smtClean="0">
                <a:solidFill>
                  <a:srgbClr val="122031"/>
                </a:solidFill>
                <a:latin typeface="+mj-lt"/>
              </a:rPr>
              <a:t>year maturity period;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122031"/>
                </a:solidFill>
                <a:latin typeface="+mj-lt"/>
              </a:rPr>
              <a:t>Coupon rate </a:t>
            </a:r>
            <a:r>
              <a:rPr lang="ka-GE" sz="2400" dirty="0" smtClean="0">
                <a:solidFill>
                  <a:srgbClr val="122031"/>
                </a:solidFill>
                <a:latin typeface="+mj-lt"/>
              </a:rPr>
              <a:t>- 6.875%</a:t>
            </a:r>
            <a:r>
              <a:rPr lang="en-US" sz="2400" dirty="0" smtClean="0">
                <a:solidFill>
                  <a:srgbClr val="122031"/>
                </a:solidFill>
                <a:latin typeface="+mj-lt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ka-GE" sz="2400" dirty="0" smtClean="0">
              <a:solidFill>
                <a:srgbClr val="1E4649"/>
              </a:solidFill>
              <a:latin typeface="+mj-lt"/>
            </a:endParaRPr>
          </a:p>
        </p:txBody>
      </p:sp>
      <p:sp>
        <p:nvSpPr>
          <p:cNvPr id="3072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smtClean="0"/>
              <a:t>Cash and Debt Management Practices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32770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6885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Besides the government securities, the domestic debt also includes the following two categories</a:t>
            </a:r>
            <a:r>
              <a:rPr lang="ka-GE" sz="2800" dirty="0" smtClean="0">
                <a:solidFill>
                  <a:srgbClr val="1E4649"/>
                </a:solidFill>
                <a:latin typeface="+mj-lt"/>
              </a:rPr>
              <a:t>:</a:t>
            </a:r>
          </a:p>
          <a:p>
            <a:pPr lvl="1" eaLnBrk="1" hangingPunct="1">
              <a:lnSpc>
                <a:spcPct val="120000"/>
              </a:lnSpc>
              <a:spcBef>
                <a:spcPts val="3000"/>
              </a:spcBef>
            </a:pP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The debt of the Government of Georgia to the National Bank of Georgia</a:t>
            </a:r>
          </a:p>
          <a:p>
            <a:pPr lvl="1" eaLnBrk="1" hangingPunct="1">
              <a:lnSpc>
                <a:spcPct val="120000"/>
              </a:lnSpc>
              <a:spcBef>
                <a:spcPts val="3000"/>
              </a:spcBef>
            </a:pPr>
            <a:r>
              <a:rPr lang="en-US" sz="2400" dirty="0" smtClean="0">
                <a:solidFill>
                  <a:srgbClr val="1E4649"/>
                </a:solidFill>
                <a:latin typeface="+mj-lt"/>
              </a:rPr>
              <a:t>So called</a:t>
            </a:r>
            <a:r>
              <a:rPr lang="ka-GE" sz="2400" dirty="0" smtClean="0">
                <a:solidFill>
                  <a:srgbClr val="1E4649"/>
                </a:solidFill>
                <a:latin typeface="+mj-lt"/>
              </a:rPr>
              <a:t> „</a:t>
            </a: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Historical Debts</a:t>
            </a:r>
            <a:r>
              <a:rPr lang="ka-GE" sz="2400" dirty="0" smtClean="0">
                <a:solidFill>
                  <a:srgbClr val="1E4649"/>
                </a:solidFill>
                <a:latin typeface="+mj-lt"/>
              </a:rPr>
              <a:t>“</a:t>
            </a:r>
          </a:p>
          <a:p>
            <a:pPr lvl="2" eaLnBrk="1" hangingPunct="1"/>
            <a:r>
              <a:rPr lang="en-US" sz="2000" dirty="0" smtClean="0">
                <a:solidFill>
                  <a:srgbClr val="122031"/>
                </a:solidFill>
                <a:latin typeface="+mj-lt"/>
              </a:rPr>
              <a:t>Obligations created as a result of the disintegration of the former Soviet Union;</a:t>
            </a:r>
          </a:p>
          <a:p>
            <a:pPr lvl="2" eaLnBrk="1" hangingPunct="1"/>
            <a:r>
              <a:rPr lang="en-US" sz="2000" dirty="0" smtClean="0">
                <a:solidFill>
                  <a:srgbClr val="122031"/>
                </a:solidFill>
                <a:latin typeface="+mj-lt"/>
              </a:rPr>
              <a:t>Other obligations</a:t>
            </a:r>
            <a:r>
              <a:rPr lang="en-US" dirty="0" smtClean="0">
                <a:solidFill>
                  <a:srgbClr val="122031"/>
                </a:solidFill>
                <a:latin typeface="+mj-lt"/>
              </a:rPr>
              <a:t>.</a:t>
            </a:r>
            <a:endParaRPr lang="ka-GE" dirty="0" smtClean="0">
              <a:solidFill>
                <a:srgbClr val="122031"/>
              </a:solidFill>
              <a:latin typeface="+mj-lt"/>
            </a:endParaRPr>
          </a:p>
        </p:txBody>
      </p:sp>
      <p:sp>
        <p:nvSpPr>
          <p:cNvPr id="3276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smtClean="0"/>
              <a:t>Cash and Debt Management Practices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33794" name="Content Placeholder 6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Cash management tools used by Treasury Service:</a:t>
            </a:r>
          </a:p>
          <a:p>
            <a:pPr eaLnBrk="1" hangingPunct="1">
              <a:buFontTx/>
              <a:buNone/>
            </a:pPr>
            <a:endParaRPr lang="ka-GE" sz="2800" dirty="0" smtClean="0">
              <a:solidFill>
                <a:srgbClr val="1E4649"/>
              </a:solidFill>
              <a:latin typeface="+mj-lt"/>
            </a:endParaRPr>
          </a:p>
          <a:p>
            <a:pPr lvl="1" eaLnBrk="1" hangingPunct="1">
              <a:spcAft>
                <a:spcPts val="18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rgbClr val="122031"/>
                </a:solidFill>
                <a:latin typeface="+mj-lt"/>
              </a:rPr>
              <a:t>Development of monthly cash disbursement plans;</a:t>
            </a:r>
            <a:endParaRPr lang="ka-GE" dirty="0" smtClean="0">
              <a:solidFill>
                <a:srgbClr val="122031"/>
              </a:solidFill>
              <a:latin typeface="+mj-lt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n-US" dirty="0" smtClean="0">
                <a:solidFill>
                  <a:srgbClr val="122031"/>
                </a:solidFill>
                <a:latin typeface="+mj-lt"/>
              </a:rPr>
              <a:t>Allocation of available cash resources in different financial instruments</a:t>
            </a:r>
            <a:r>
              <a:rPr lang="en-US" dirty="0" smtClean="0">
                <a:solidFill>
                  <a:srgbClr val="1E4649"/>
                </a:solidFill>
                <a:latin typeface="+mj-lt"/>
              </a:rPr>
              <a:t>.</a:t>
            </a:r>
            <a:endParaRPr lang="ka-GE" dirty="0" smtClean="0">
              <a:solidFill>
                <a:srgbClr val="1E4649"/>
              </a:solidFill>
              <a:latin typeface="+mj-lt"/>
            </a:endParaRPr>
          </a:p>
          <a:p>
            <a:pPr eaLnBrk="1" hangingPunct="1">
              <a:buFont typeface="Wingdings" pitchFamily="2" charset="2"/>
              <a:buChar char="ü"/>
            </a:pPr>
            <a:endParaRPr lang="ka-GE" sz="2800" dirty="0" smtClean="0">
              <a:solidFill>
                <a:srgbClr val="1E4649"/>
              </a:solidFill>
              <a:latin typeface="+mj-lt"/>
            </a:endParaRPr>
          </a:p>
        </p:txBody>
      </p:sp>
      <p:sp>
        <p:nvSpPr>
          <p:cNvPr id="3379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smtClean="0"/>
              <a:t>Cash and Debt Management Practices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35842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Treasury Service is reviewing the possibility of reducing the foreign debt share through mobilization of domestic resources, by issuing government securities denominated in GEL</a:t>
            </a:r>
            <a:r>
              <a:rPr lang="ka-GE" sz="2800" dirty="0" smtClean="0">
                <a:solidFill>
                  <a:srgbClr val="122031"/>
                </a:solidFill>
                <a:latin typeface="+mj-lt"/>
              </a:rPr>
              <a:t>.</a:t>
            </a:r>
            <a:endParaRPr lang="en-US" sz="2800" dirty="0" smtClean="0">
              <a:solidFill>
                <a:srgbClr val="122031"/>
              </a:solidFill>
              <a:latin typeface="+mj-lt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For this purpose, similar experience of different countries is being studied and it is planned to invite foreign experts</a:t>
            </a:r>
            <a:r>
              <a:rPr lang="ka-GE" sz="2800" dirty="0" smtClean="0">
                <a:solidFill>
                  <a:srgbClr val="1E4649"/>
                </a:solidFill>
                <a:latin typeface="+mj-lt"/>
              </a:rPr>
              <a:t>.</a:t>
            </a:r>
          </a:p>
        </p:txBody>
      </p:sp>
      <p:sp>
        <p:nvSpPr>
          <p:cNvPr id="3584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dirty="0" smtClean="0"/>
              <a:t>Cash and Debt Management Practices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3686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smtClean="0"/>
              <a:t>Cash and Debt Management Practices</a:t>
            </a:r>
            <a:endParaRPr lang="en-US" smtClean="0"/>
          </a:p>
        </p:txBody>
      </p:sp>
      <p:sp>
        <p:nvSpPr>
          <p:cNvPr id="36867" name="Content Placeholder 2"/>
          <p:cNvSpPr txBox="1">
            <a:spLocks/>
          </p:cNvSpPr>
          <p:nvPr/>
        </p:nvSpPr>
        <p:spPr bwMode="auto">
          <a:xfrm>
            <a:off x="457200" y="2349500"/>
            <a:ext cx="822960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4000" b="1" dirty="0">
                <a:solidFill>
                  <a:srgbClr val="C00000"/>
                </a:solidFill>
                <a:latin typeface="BPG Glaho"/>
              </a:rPr>
              <a:t>Thank </a:t>
            </a:r>
            <a:r>
              <a:rPr lang="en-US" sz="4000" b="1" dirty="0" smtClean="0">
                <a:solidFill>
                  <a:srgbClr val="C00000"/>
                </a:solidFill>
                <a:latin typeface="BPG Glaho"/>
              </a:rPr>
              <a:t>You</a:t>
            </a:r>
            <a:r>
              <a:rPr lang="ka-GE" sz="4000" b="1" dirty="0" smtClean="0">
                <a:solidFill>
                  <a:srgbClr val="C00000"/>
                </a:solidFill>
                <a:latin typeface="BPG Glaho"/>
              </a:rPr>
              <a:t>!</a:t>
            </a:r>
            <a:endParaRPr lang="ka-GE" sz="4000" b="1" dirty="0">
              <a:solidFill>
                <a:srgbClr val="C00000"/>
              </a:solidFill>
              <a:latin typeface="BPG Glaho"/>
            </a:endParaRPr>
          </a:p>
          <a:p>
            <a:pPr marL="342900" indent="-342900" algn="ctr">
              <a:spcBef>
                <a:spcPct val="20000"/>
              </a:spcBef>
            </a:pPr>
            <a:endParaRPr lang="ka-GE" sz="3200" dirty="0">
              <a:latin typeface="BPG Glaho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000" dirty="0">
                <a:solidFill>
                  <a:srgbClr val="0F2325"/>
                </a:solidFill>
                <a:latin typeface="Calibri" pitchFamily="34" charset="0"/>
                <a:hlinkClick r:id="rId2"/>
              </a:rPr>
              <a:t>www.mof.ge</a:t>
            </a:r>
            <a:endParaRPr lang="ka-GE" sz="2000" dirty="0">
              <a:solidFill>
                <a:srgbClr val="0F2325"/>
              </a:solidFill>
              <a:latin typeface="BPG Glaho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000" dirty="0">
                <a:solidFill>
                  <a:srgbClr val="0F2325"/>
                </a:solidFill>
                <a:latin typeface="Calibri" pitchFamily="34" charset="0"/>
                <a:hlinkClick r:id="rId3"/>
              </a:rPr>
              <a:t>www.treasury.gov.ge</a:t>
            </a:r>
            <a:endParaRPr lang="en-US" sz="2000" dirty="0">
              <a:solidFill>
                <a:srgbClr val="0F2325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000" dirty="0">
              <a:solidFill>
                <a:srgbClr val="0F2325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 dirty="0">
              <a:latin typeface="BPG Glaho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600" dirty="0" err="1" smtClean="0">
                <a:latin typeface="BPG Glaho"/>
              </a:rPr>
              <a:t>Erekle</a:t>
            </a:r>
            <a:r>
              <a:rPr lang="en-US" sz="1600" dirty="0" smtClean="0">
                <a:latin typeface="BPG Glaho"/>
              </a:rPr>
              <a:t> </a:t>
            </a:r>
            <a:r>
              <a:rPr lang="en-US" sz="1600" dirty="0" err="1" smtClean="0">
                <a:latin typeface="BPG Glaho"/>
              </a:rPr>
              <a:t>Gvaladze</a:t>
            </a:r>
            <a:endParaRPr lang="en-US" sz="1600" dirty="0" smtClean="0">
              <a:latin typeface="BPG Glaho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200" dirty="0" smtClean="0">
                <a:latin typeface="BPG Glaho"/>
              </a:rPr>
              <a:t>February </a:t>
            </a:r>
            <a:r>
              <a:rPr lang="en-US" sz="1200" dirty="0">
                <a:latin typeface="BPG Glaho"/>
              </a:rPr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507874"/>
              </p:ext>
            </p:extLst>
          </p:nvPr>
        </p:nvGraphicFramePr>
        <p:xfrm>
          <a:off x="484187" y="1679575"/>
          <a:ext cx="8610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smtClean="0"/>
              <a:t>Cash and Debt Management Practices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156565"/>
              </p:ext>
            </p:extLst>
          </p:nvPr>
        </p:nvGraphicFramePr>
        <p:xfrm>
          <a:off x="506412" y="2840037"/>
          <a:ext cx="8229600" cy="3505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5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dirty="0" smtClean="0"/>
              <a:t>Cash and Debt Management Practices</a:t>
            </a:r>
            <a:endParaRPr lang="en-US" dirty="0" smtClean="0"/>
          </a:p>
        </p:txBody>
      </p:sp>
      <p:sp>
        <p:nvSpPr>
          <p:cNvPr id="19460" name="Content Placeholder 6"/>
          <p:cNvSpPr txBox="1">
            <a:spLocks/>
          </p:cNvSpPr>
          <p:nvPr/>
        </p:nvSpPr>
        <p:spPr bwMode="auto">
          <a:xfrm>
            <a:off x="228600" y="1371600"/>
            <a:ext cx="8686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2400" dirty="0">
                <a:solidFill>
                  <a:srgbClr val="122031"/>
                </a:solidFill>
                <a:latin typeface="+mj-lt"/>
              </a:rPr>
              <a:t>The main objectives of issuing government securities </a:t>
            </a:r>
            <a:r>
              <a:rPr lang="en-US" sz="2400" dirty="0" smtClean="0">
                <a:solidFill>
                  <a:srgbClr val="122031"/>
                </a:solidFill>
                <a:latin typeface="+mj-lt"/>
              </a:rPr>
              <a:t>are</a:t>
            </a:r>
            <a:r>
              <a:rPr lang="ka-GE" sz="2400" dirty="0" smtClean="0">
                <a:solidFill>
                  <a:srgbClr val="1E4649"/>
                </a:solidFill>
                <a:latin typeface="+mj-lt"/>
              </a:rPr>
              <a:t>:</a:t>
            </a:r>
            <a:endParaRPr lang="en-US" sz="2400" dirty="0">
              <a:solidFill>
                <a:srgbClr val="1E4649"/>
              </a:solidFill>
              <a:latin typeface="+mj-lt"/>
            </a:endParaRPr>
          </a:p>
          <a:p>
            <a:pPr marL="714375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>
                <a:solidFill>
                  <a:srgbClr val="122031"/>
                </a:solidFill>
                <a:latin typeface="+mj-lt"/>
              </a:rPr>
              <a:t>Development of the country’s financial market;</a:t>
            </a:r>
          </a:p>
          <a:p>
            <a:pPr marL="714375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>
                <a:solidFill>
                  <a:srgbClr val="122031"/>
                </a:solidFill>
                <a:latin typeface="+mj-lt"/>
              </a:rPr>
              <a:t>Ensuring </a:t>
            </a:r>
            <a:r>
              <a:rPr lang="en-US" sz="2400" dirty="0" smtClean="0">
                <a:solidFill>
                  <a:srgbClr val="122031"/>
                </a:solidFill>
                <a:latin typeface="+mj-lt"/>
              </a:rPr>
              <a:t>the </a:t>
            </a:r>
            <a:r>
              <a:rPr lang="en-US" sz="2400" dirty="0">
                <a:solidFill>
                  <a:srgbClr val="122031"/>
                </a:solidFill>
                <a:latin typeface="+mj-lt"/>
              </a:rPr>
              <a:t>budget </a:t>
            </a:r>
            <a:r>
              <a:rPr lang="en-US" sz="2400" dirty="0" smtClean="0">
                <a:solidFill>
                  <a:srgbClr val="122031"/>
                </a:solidFill>
                <a:latin typeface="+mj-lt"/>
              </a:rPr>
              <a:t>system liquidity.</a:t>
            </a:r>
            <a:endParaRPr lang="ka-GE" sz="2400" dirty="0">
              <a:solidFill>
                <a:srgbClr val="122031"/>
              </a:solidFill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839264"/>
              </p:ext>
            </p:extLst>
          </p:nvPr>
        </p:nvGraphicFramePr>
        <p:xfrm>
          <a:off x="457200" y="1371600"/>
          <a:ext cx="8229600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smtClean="0"/>
              <a:t>Cash and Debt Management Practices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320175"/>
              </p:ext>
            </p:extLst>
          </p:nvPr>
        </p:nvGraphicFramePr>
        <p:xfrm>
          <a:off x="457200" y="1357313"/>
          <a:ext cx="8229600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smtClean="0"/>
              <a:t>Cash and Debt Management Practices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738460"/>
              </p:ext>
            </p:extLst>
          </p:nvPr>
        </p:nvGraphicFramePr>
        <p:xfrm>
          <a:off x="457200" y="1357313"/>
          <a:ext cx="8229600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52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smtClean="0"/>
              <a:t>Cash and Debt Management Practices</a:t>
            </a:r>
            <a:endParaRPr lang="en-US" smtClean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629400" y="2057400"/>
            <a:ext cx="0" cy="32004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283819"/>
              </p:ext>
            </p:extLst>
          </p:nvPr>
        </p:nvGraphicFramePr>
        <p:xfrm>
          <a:off x="457200" y="1357313"/>
          <a:ext cx="8229600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55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dirty="0" smtClean="0"/>
              <a:t>Cash and Debt Management Practices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25602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Maturity period of the </a:t>
            </a:r>
            <a:r>
              <a:rPr lang="en-US" sz="2800" dirty="0">
                <a:solidFill>
                  <a:srgbClr val="C00000"/>
                </a:solidFill>
                <a:latin typeface="+mj-lt"/>
              </a:rPr>
              <a:t>portfolio </a:t>
            </a: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is increased stage by stage.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The following factors demonstrate growing demand for securities issued by the Ministry of Finance of Georgia:</a:t>
            </a:r>
            <a:endParaRPr lang="en-US" sz="2800" dirty="0" smtClean="0">
              <a:solidFill>
                <a:srgbClr val="C00000"/>
              </a:solidFill>
              <a:latin typeface="+mj-lt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122031"/>
                </a:solidFill>
                <a:latin typeface="+mj-lt"/>
              </a:rPr>
              <a:t>Increased number of applications at auctions</a:t>
            </a:r>
            <a:r>
              <a:rPr lang="ka-GE" dirty="0" smtClean="0">
                <a:solidFill>
                  <a:srgbClr val="122031"/>
                </a:solidFill>
                <a:latin typeface="+mj-lt"/>
              </a:rPr>
              <a:t>;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122031"/>
                </a:solidFill>
                <a:latin typeface="+mj-lt"/>
              </a:rPr>
              <a:t>Participation of non-banking investors in the recent auctions</a:t>
            </a:r>
            <a:r>
              <a:rPr lang="ka-GE" dirty="0" smtClean="0">
                <a:solidFill>
                  <a:srgbClr val="122031"/>
                </a:solidFill>
                <a:latin typeface="+mj-lt"/>
              </a:rPr>
              <a:t>.</a:t>
            </a:r>
            <a:endParaRPr lang="ka-GE" sz="1600" dirty="0" smtClean="0">
              <a:solidFill>
                <a:srgbClr val="122031"/>
              </a:solidFill>
              <a:latin typeface="+mj-lt"/>
            </a:endParaRPr>
          </a:p>
        </p:txBody>
      </p:sp>
      <p:sp>
        <p:nvSpPr>
          <p:cNvPr id="2560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smtClean="0"/>
              <a:t>Cash and Debt Management Practices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ka-GE" dirty="0" smtClean="0">
                <a:solidFill>
                  <a:srgbClr val="1E4649"/>
                </a:solidFill>
              </a:rPr>
              <a:t>Cash and Debt Management Practices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336504"/>
              </p:ext>
            </p:extLst>
          </p:nvPr>
        </p:nvGraphicFramePr>
        <p:xfrm>
          <a:off x="457200" y="1357313"/>
          <a:ext cx="8229600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64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ka-GE" smtClean="0"/>
              <a:t>Cash and Debt Management Practices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esury-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1E4649"/>
      </a:accent2>
      <a:accent3>
        <a:srgbClr val="729900"/>
      </a:accent3>
      <a:accent4>
        <a:srgbClr val="000000"/>
      </a:accent4>
      <a:accent5>
        <a:srgbClr val="DAEDEF"/>
      </a:accent5>
      <a:accent6>
        <a:srgbClr val="1E4649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Tresury-Presentation-en</Template>
  <TotalTime>1294</TotalTime>
  <Words>662</Words>
  <Application>Microsoft Office PowerPoint</Application>
  <PresentationFormat>On-screen Show (4:3)</PresentationFormat>
  <Paragraphs>103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Tresury-Presentation</vt:lpstr>
      <vt:lpstr>Cash and Debt Management practices in Treasury Service of Georgia</vt:lpstr>
      <vt:lpstr>Cash and Debt Management Practices</vt:lpstr>
      <vt:lpstr>Cash and Debt Management Practices</vt:lpstr>
      <vt:lpstr>Cash and Debt Management Practices</vt:lpstr>
      <vt:lpstr>Cash and Debt Management Practices</vt:lpstr>
      <vt:lpstr>Cash and Debt Management Practices</vt:lpstr>
      <vt:lpstr>Cash and Debt Management Practices</vt:lpstr>
      <vt:lpstr>Cash and Debt Management Practices</vt:lpstr>
      <vt:lpstr>Cash and Debt Management Practices</vt:lpstr>
      <vt:lpstr>Cash and Debt Management Practices</vt:lpstr>
      <vt:lpstr>Cash and Debt Management Practices</vt:lpstr>
      <vt:lpstr>Cash and Debt Management Practices</vt:lpstr>
      <vt:lpstr>Cash and Debt Management Practices</vt:lpstr>
      <vt:lpstr>Cash and Debt Management Practices</vt:lpstr>
      <vt:lpstr>Cash and Debt Management Practices</vt:lpstr>
      <vt:lpstr>Cash and Debt Management Practices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</dc:title>
  <dc:creator>ekatamadze</dc:creator>
  <cp:lastModifiedBy>rm05</cp:lastModifiedBy>
  <cp:revision>105</cp:revision>
  <cp:lastPrinted>2012-02-03T07:55:35Z</cp:lastPrinted>
  <dcterms:created xsi:type="dcterms:W3CDTF">2011-06-01T15:53:17Z</dcterms:created>
  <dcterms:modified xsi:type="dcterms:W3CDTF">2012-02-16T17:26:32Z</dcterms:modified>
</cp:coreProperties>
</file>