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2" r:id="rId1"/>
  </p:sldMasterIdLst>
  <p:notesMasterIdLst>
    <p:notesMasterId r:id="rId18"/>
  </p:notesMasterIdLst>
  <p:handoutMasterIdLst>
    <p:handoutMasterId r:id="rId19"/>
  </p:handoutMasterIdLst>
  <p:sldIdLst>
    <p:sldId id="280" r:id="rId2"/>
    <p:sldId id="324" r:id="rId3"/>
    <p:sldId id="325" r:id="rId4"/>
    <p:sldId id="312" r:id="rId5"/>
    <p:sldId id="316" r:id="rId6"/>
    <p:sldId id="317" r:id="rId7"/>
    <p:sldId id="313" r:id="rId8"/>
    <p:sldId id="328" r:id="rId9"/>
    <p:sldId id="326" r:id="rId10"/>
    <p:sldId id="327" r:id="rId11"/>
    <p:sldId id="330" r:id="rId12"/>
    <p:sldId id="331" r:id="rId13"/>
    <p:sldId id="334" r:id="rId14"/>
    <p:sldId id="333" r:id="rId15"/>
    <p:sldId id="329" r:id="rId16"/>
    <p:sldId id="296" r:id="rId17"/>
  </p:sldIdLst>
  <p:sldSz cx="9144000" cy="6858000" type="screen4x3"/>
  <p:notesSz cx="6805613" cy="45751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LitNusx" pitchFamily="2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3101B"/>
    <a:srgbClr val="380C28"/>
    <a:srgbClr val="360E11"/>
    <a:srgbClr val="380D0C"/>
    <a:srgbClr val="006699"/>
    <a:srgbClr val="00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6883" autoAdjust="0"/>
    <p:restoredTop sz="99623" autoAdjust="0"/>
  </p:normalViewPr>
  <p:slideViewPr>
    <p:cSldViewPr>
      <p:cViewPr>
        <p:scale>
          <a:sx n="80" d="100"/>
          <a:sy n="80" d="100"/>
        </p:scale>
        <p:origin x="-948" y="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7" d="100"/>
          <a:sy n="107" d="100"/>
        </p:scale>
        <p:origin x="-1716" y="-96"/>
      </p:cViewPr>
      <p:guideLst>
        <p:guide orient="horz" pos="1441"/>
        <p:guide pos="214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ocuments\Work\Gov't%20Securities\Gov't%20Securities%20FY2009-201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ocuments\Work\Gov't%20Securities\Gov't%20Securities%20FY2009-201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ocuments\Work\Gov't%20Securities\Gov't%20Securities%20FY2009-2011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ocuments\Work\Gov't%20Securities\Gov't%20Securities%20FY2009-2011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ocuments\Work\Gov't%20Securities\Gov't%20Securities%20FY2009-2011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F:\Documents\Work\Gov't%20Securities\Gov't%20Securities%20FY2009-201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400" b="0" i="0" u="none" strike="noStrike" kern="1200" baseline="0" dirty="0">
                <a:solidFill>
                  <a:srgbClr val="BBE0E3">
                    <a:lumMod val="25000"/>
                  </a:srgbClr>
                </a:solidFill>
                <a:latin typeface="BPG Nino Mtavruli" pitchFamily="50" charset="0"/>
                <a:ea typeface="+mj-ea"/>
                <a:cs typeface="+mj-cs"/>
              </a:defRPr>
            </a:pPr>
            <a:r>
              <a:rPr lang="ru-RU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Выпуск</a:t>
            </a:r>
            <a:r>
              <a:rPr lang="en-US" sz="1400" b="0" i="0" u="none" strike="noStrike" baseline="0" dirty="0" smtClean="0">
                <a:latin typeface="Arial" pitchFamily="34" charset="0"/>
                <a:cs typeface="Arial" pitchFamily="34" charset="0"/>
              </a:rPr>
              <a:t>,</a:t>
            </a:r>
            <a:r>
              <a:rPr lang="ru-RU" sz="1400" b="0" i="0" u="none" strike="noStrike" baseline="0" dirty="0" smtClean="0">
                <a:latin typeface="Arial" pitchFamily="34" charset="0"/>
                <a:cs typeface="Arial" pitchFamily="34" charset="0"/>
              </a:rPr>
              <a:t> спрос и средняя взвешенная процентная ставка казначейских обязательств  со сроком погашения </a:t>
            </a:r>
            <a:r>
              <a:rPr lang="en-US" sz="1400" b="0" i="0" u="none" strike="noStrike" baseline="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ru-RU" sz="1400" b="0" i="0" u="none" strike="noStrike" baseline="0" dirty="0" smtClean="0">
                <a:latin typeface="Arial" pitchFamily="34" charset="0"/>
                <a:cs typeface="Arial" pitchFamily="34" charset="0"/>
              </a:rPr>
              <a:t> месяцев </a:t>
            </a:r>
            <a:r>
              <a:rPr lang="en-US" sz="1400" b="0" i="0" u="none" strike="noStrike" baseline="0" dirty="0" smtClean="0">
                <a:latin typeface="Arial" pitchFamily="34" charset="0"/>
                <a:cs typeface="Arial" pitchFamily="34" charset="0"/>
              </a:rPr>
              <a:t>(2009-2011)</a:t>
            </a:r>
            <a:endParaRPr lang="en-US" sz="1400" b="0" dirty="0">
              <a:solidFill>
                <a:schemeClr val="accent1">
                  <a:lumMod val="2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1"/>
          <c:order val="1"/>
          <c:tx>
            <c:strRef>
              <c:f>Auctions_ge!$F$3</c:f>
              <c:strCache>
                <c:ptCount val="1"/>
                <c:pt idx="0">
                  <c:v>Выпуск</c:v>
                </c:pt>
              </c:strCache>
            </c:strRef>
          </c:tx>
          <c:cat>
            <c:numRef>
              <c:f>(Auctions_ge!$B$5:$B$25,Auctions_ge!$B$38:$B$62,Auctions_ge!$B$94:$B$96)</c:f>
              <c:numCache>
                <c:formatCode>dd/mm/yy</c:formatCode>
                <c:ptCount val="49"/>
                <c:pt idx="0">
                  <c:v>40030</c:v>
                </c:pt>
                <c:pt idx="1">
                  <c:v>40037</c:v>
                </c:pt>
                <c:pt idx="2">
                  <c:v>40044</c:v>
                </c:pt>
                <c:pt idx="3">
                  <c:v>40051</c:v>
                </c:pt>
                <c:pt idx="4">
                  <c:v>40058</c:v>
                </c:pt>
                <c:pt idx="5">
                  <c:v>40065</c:v>
                </c:pt>
                <c:pt idx="6">
                  <c:v>40072</c:v>
                </c:pt>
                <c:pt idx="7">
                  <c:v>40079</c:v>
                </c:pt>
                <c:pt idx="8">
                  <c:v>40086</c:v>
                </c:pt>
                <c:pt idx="9">
                  <c:v>40093</c:v>
                </c:pt>
                <c:pt idx="10">
                  <c:v>40099</c:v>
                </c:pt>
                <c:pt idx="11">
                  <c:v>40107</c:v>
                </c:pt>
                <c:pt idx="12">
                  <c:v>40114</c:v>
                </c:pt>
                <c:pt idx="13">
                  <c:v>40121</c:v>
                </c:pt>
                <c:pt idx="14">
                  <c:v>40128</c:v>
                </c:pt>
                <c:pt idx="15">
                  <c:v>40135</c:v>
                </c:pt>
                <c:pt idx="16">
                  <c:v>40142</c:v>
                </c:pt>
                <c:pt idx="17">
                  <c:v>40149</c:v>
                </c:pt>
                <c:pt idx="18">
                  <c:v>40156</c:v>
                </c:pt>
                <c:pt idx="19">
                  <c:v>40163</c:v>
                </c:pt>
                <c:pt idx="20">
                  <c:v>40170</c:v>
                </c:pt>
                <c:pt idx="21">
                  <c:v>40198</c:v>
                </c:pt>
                <c:pt idx="22">
                  <c:v>40212</c:v>
                </c:pt>
                <c:pt idx="23">
                  <c:v>40226</c:v>
                </c:pt>
                <c:pt idx="24">
                  <c:v>40239</c:v>
                </c:pt>
                <c:pt idx="25">
                  <c:v>40254</c:v>
                </c:pt>
                <c:pt idx="26">
                  <c:v>40268</c:v>
                </c:pt>
                <c:pt idx="27">
                  <c:v>40282</c:v>
                </c:pt>
                <c:pt idx="28">
                  <c:v>40296</c:v>
                </c:pt>
                <c:pt idx="29">
                  <c:v>40309</c:v>
                </c:pt>
                <c:pt idx="30">
                  <c:v>40323</c:v>
                </c:pt>
                <c:pt idx="31">
                  <c:v>40338</c:v>
                </c:pt>
                <c:pt idx="32">
                  <c:v>40352</c:v>
                </c:pt>
                <c:pt idx="33">
                  <c:v>40366</c:v>
                </c:pt>
                <c:pt idx="34">
                  <c:v>40380</c:v>
                </c:pt>
                <c:pt idx="35">
                  <c:v>40394</c:v>
                </c:pt>
                <c:pt idx="36">
                  <c:v>40408</c:v>
                </c:pt>
                <c:pt idx="37">
                  <c:v>40422</c:v>
                </c:pt>
                <c:pt idx="38">
                  <c:v>40436</c:v>
                </c:pt>
                <c:pt idx="39">
                  <c:v>40450</c:v>
                </c:pt>
                <c:pt idx="40">
                  <c:v>40464</c:v>
                </c:pt>
                <c:pt idx="41">
                  <c:v>40478</c:v>
                </c:pt>
                <c:pt idx="42">
                  <c:v>40492</c:v>
                </c:pt>
                <c:pt idx="43">
                  <c:v>40506</c:v>
                </c:pt>
                <c:pt idx="44">
                  <c:v>40520</c:v>
                </c:pt>
                <c:pt idx="45">
                  <c:v>40534</c:v>
                </c:pt>
                <c:pt idx="46">
                  <c:v>40604</c:v>
                </c:pt>
                <c:pt idx="47">
                  <c:v>40618</c:v>
                </c:pt>
                <c:pt idx="48">
                  <c:v>40632</c:v>
                </c:pt>
              </c:numCache>
            </c:numRef>
          </c:cat>
          <c:val>
            <c:numRef>
              <c:f>(Auctions_ge!$F$5:$F$25,Auctions_ge!$F$38:$F$62,Auctions_ge!$F$94:$F$96)</c:f>
              <c:numCache>
                <c:formatCode>#,##0</c:formatCode>
                <c:ptCount val="49"/>
                <c:pt idx="0">
                  <c:v>5000000</c:v>
                </c:pt>
                <c:pt idx="1">
                  <c:v>5000000</c:v>
                </c:pt>
                <c:pt idx="2">
                  <c:v>5000000</c:v>
                </c:pt>
                <c:pt idx="3">
                  <c:v>5000000</c:v>
                </c:pt>
                <c:pt idx="4">
                  <c:v>10000000</c:v>
                </c:pt>
                <c:pt idx="5">
                  <c:v>10000000</c:v>
                </c:pt>
                <c:pt idx="6">
                  <c:v>10000000</c:v>
                </c:pt>
                <c:pt idx="7">
                  <c:v>10000000</c:v>
                </c:pt>
                <c:pt idx="8">
                  <c:v>10000000</c:v>
                </c:pt>
                <c:pt idx="9">
                  <c:v>10000000</c:v>
                </c:pt>
                <c:pt idx="10">
                  <c:v>10000000</c:v>
                </c:pt>
                <c:pt idx="11">
                  <c:v>10000000</c:v>
                </c:pt>
                <c:pt idx="12">
                  <c:v>10000000</c:v>
                </c:pt>
                <c:pt idx="13">
                  <c:v>10000000</c:v>
                </c:pt>
                <c:pt idx="14">
                  <c:v>10000000</c:v>
                </c:pt>
                <c:pt idx="15">
                  <c:v>10000000</c:v>
                </c:pt>
                <c:pt idx="16">
                  <c:v>10000000</c:v>
                </c:pt>
                <c:pt idx="17">
                  <c:v>10000000</c:v>
                </c:pt>
                <c:pt idx="18">
                  <c:v>10000000</c:v>
                </c:pt>
                <c:pt idx="19">
                  <c:v>10000000</c:v>
                </c:pt>
                <c:pt idx="20">
                  <c:v>10000000</c:v>
                </c:pt>
                <c:pt idx="21">
                  <c:v>15000000</c:v>
                </c:pt>
                <c:pt idx="22">
                  <c:v>15000000</c:v>
                </c:pt>
                <c:pt idx="23">
                  <c:v>15000000</c:v>
                </c:pt>
                <c:pt idx="24">
                  <c:v>15000000</c:v>
                </c:pt>
                <c:pt idx="25">
                  <c:v>10000000</c:v>
                </c:pt>
                <c:pt idx="26">
                  <c:v>15000000</c:v>
                </c:pt>
                <c:pt idx="27">
                  <c:v>15000000</c:v>
                </c:pt>
                <c:pt idx="28">
                  <c:v>15000000</c:v>
                </c:pt>
                <c:pt idx="29">
                  <c:v>15000000</c:v>
                </c:pt>
                <c:pt idx="30">
                  <c:v>15000000</c:v>
                </c:pt>
                <c:pt idx="31">
                  <c:v>5000000</c:v>
                </c:pt>
                <c:pt idx="32">
                  <c:v>2000000</c:v>
                </c:pt>
                <c:pt idx="33">
                  <c:v>5000000</c:v>
                </c:pt>
                <c:pt idx="34">
                  <c:v>5000000</c:v>
                </c:pt>
                <c:pt idx="35">
                  <c:v>5000000</c:v>
                </c:pt>
                <c:pt idx="36">
                  <c:v>5000000</c:v>
                </c:pt>
                <c:pt idx="37">
                  <c:v>5000000</c:v>
                </c:pt>
                <c:pt idx="38">
                  <c:v>5000000</c:v>
                </c:pt>
                <c:pt idx="39">
                  <c:v>5000000</c:v>
                </c:pt>
                <c:pt idx="40">
                  <c:v>10000000</c:v>
                </c:pt>
                <c:pt idx="41">
                  <c:v>5000000</c:v>
                </c:pt>
                <c:pt idx="42">
                  <c:v>10000000</c:v>
                </c:pt>
                <c:pt idx="43">
                  <c:v>5000000</c:v>
                </c:pt>
                <c:pt idx="44">
                  <c:v>10000000</c:v>
                </c:pt>
                <c:pt idx="45">
                  <c:v>6000000</c:v>
                </c:pt>
                <c:pt idx="46">
                  <c:v>5000000</c:v>
                </c:pt>
                <c:pt idx="47">
                  <c:v>5000000</c:v>
                </c:pt>
                <c:pt idx="48">
                  <c:v>5000000</c:v>
                </c:pt>
              </c:numCache>
            </c:numRef>
          </c:val>
        </c:ser>
        <c:ser>
          <c:idx val="2"/>
          <c:order val="2"/>
          <c:tx>
            <c:strRef>
              <c:f>Auctions_ge!$G$3</c:f>
              <c:strCache>
                <c:ptCount val="1"/>
                <c:pt idx="0">
                  <c:v>Спрос</c:v>
                </c:pt>
              </c:strCache>
            </c:strRef>
          </c:tx>
          <c:cat>
            <c:numRef>
              <c:f>(Auctions_ge!$B$5:$B$25,Auctions_ge!$B$38:$B$62,Auctions_ge!$B$94:$B$96)</c:f>
              <c:numCache>
                <c:formatCode>dd/mm/yy</c:formatCode>
                <c:ptCount val="49"/>
                <c:pt idx="0">
                  <c:v>40030</c:v>
                </c:pt>
                <c:pt idx="1">
                  <c:v>40037</c:v>
                </c:pt>
                <c:pt idx="2">
                  <c:v>40044</c:v>
                </c:pt>
                <c:pt idx="3">
                  <c:v>40051</c:v>
                </c:pt>
                <c:pt idx="4">
                  <c:v>40058</c:v>
                </c:pt>
                <c:pt idx="5">
                  <c:v>40065</c:v>
                </c:pt>
                <c:pt idx="6">
                  <c:v>40072</c:v>
                </c:pt>
                <c:pt idx="7">
                  <c:v>40079</c:v>
                </c:pt>
                <c:pt idx="8">
                  <c:v>40086</c:v>
                </c:pt>
                <c:pt idx="9">
                  <c:v>40093</c:v>
                </c:pt>
                <c:pt idx="10">
                  <c:v>40099</c:v>
                </c:pt>
                <c:pt idx="11">
                  <c:v>40107</c:v>
                </c:pt>
                <c:pt idx="12">
                  <c:v>40114</c:v>
                </c:pt>
                <c:pt idx="13">
                  <c:v>40121</c:v>
                </c:pt>
                <c:pt idx="14">
                  <c:v>40128</c:v>
                </c:pt>
                <c:pt idx="15">
                  <c:v>40135</c:v>
                </c:pt>
                <c:pt idx="16">
                  <c:v>40142</c:v>
                </c:pt>
                <c:pt idx="17">
                  <c:v>40149</c:v>
                </c:pt>
                <c:pt idx="18">
                  <c:v>40156</c:v>
                </c:pt>
                <c:pt idx="19">
                  <c:v>40163</c:v>
                </c:pt>
                <c:pt idx="20">
                  <c:v>40170</c:v>
                </c:pt>
                <c:pt idx="21">
                  <c:v>40198</c:v>
                </c:pt>
                <c:pt idx="22">
                  <c:v>40212</c:v>
                </c:pt>
                <c:pt idx="23">
                  <c:v>40226</c:v>
                </c:pt>
                <c:pt idx="24">
                  <c:v>40239</c:v>
                </c:pt>
                <c:pt idx="25">
                  <c:v>40254</c:v>
                </c:pt>
                <c:pt idx="26">
                  <c:v>40268</c:v>
                </c:pt>
                <c:pt idx="27">
                  <c:v>40282</c:v>
                </c:pt>
                <c:pt idx="28">
                  <c:v>40296</c:v>
                </c:pt>
                <c:pt idx="29">
                  <c:v>40309</c:v>
                </c:pt>
                <c:pt idx="30">
                  <c:v>40323</c:v>
                </c:pt>
                <c:pt idx="31">
                  <c:v>40338</c:v>
                </c:pt>
                <c:pt idx="32">
                  <c:v>40352</c:v>
                </c:pt>
                <c:pt idx="33">
                  <c:v>40366</c:v>
                </c:pt>
                <c:pt idx="34">
                  <c:v>40380</c:v>
                </c:pt>
                <c:pt idx="35">
                  <c:v>40394</c:v>
                </c:pt>
                <c:pt idx="36">
                  <c:v>40408</c:v>
                </c:pt>
                <c:pt idx="37">
                  <c:v>40422</c:v>
                </c:pt>
                <c:pt idx="38">
                  <c:v>40436</c:v>
                </c:pt>
                <c:pt idx="39">
                  <c:v>40450</c:v>
                </c:pt>
                <c:pt idx="40">
                  <c:v>40464</c:v>
                </c:pt>
                <c:pt idx="41">
                  <c:v>40478</c:v>
                </c:pt>
                <c:pt idx="42">
                  <c:v>40492</c:v>
                </c:pt>
                <c:pt idx="43">
                  <c:v>40506</c:v>
                </c:pt>
                <c:pt idx="44">
                  <c:v>40520</c:v>
                </c:pt>
                <c:pt idx="45">
                  <c:v>40534</c:v>
                </c:pt>
                <c:pt idx="46">
                  <c:v>40604</c:v>
                </c:pt>
                <c:pt idx="47">
                  <c:v>40618</c:v>
                </c:pt>
                <c:pt idx="48">
                  <c:v>40632</c:v>
                </c:pt>
              </c:numCache>
            </c:numRef>
          </c:cat>
          <c:val>
            <c:numRef>
              <c:f>(Auctions_ge!$G$5:$G$25,Auctions_ge!$G$38:$G$62,Auctions_ge!$G$94:$G$96)</c:f>
              <c:numCache>
                <c:formatCode>#,##0</c:formatCode>
                <c:ptCount val="49"/>
                <c:pt idx="0">
                  <c:v>18050000</c:v>
                </c:pt>
                <c:pt idx="1">
                  <c:v>16700000</c:v>
                </c:pt>
                <c:pt idx="2">
                  <c:v>19770000</c:v>
                </c:pt>
                <c:pt idx="3">
                  <c:v>21000000</c:v>
                </c:pt>
                <c:pt idx="4">
                  <c:v>42120000</c:v>
                </c:pt>
                <c:pt idx="5">
                  <c:v>48500000</c:v>
                </c:pt>
                <c:pt idx="6">
                  <c:v>27200000</c:v>
                </c:pt>
                <c:pt idx="7">
                  <c:v>40000000</c:v>
                </c:pt>
                <c:pt idx="8">
                  <c:v>22000000</c:v>
                </c:pt>
                <c:pt idx="9">
                  <c:v>32000000</c:v>
                </c:pt>
                <c:pt idx="10">
                  <c:v>27000000</c:v>
                </c:pt>
                <c:pt idx="11">
                  <c:v>37000000</c:v>
                </c:pt>
                <c:pt idx="12">
                  <c:v>32000000</c:v>
                </c:pt>
                <c:pt idx="13">
                  <c:v>33000000</c:v>
                </c:pt>
                <c:pt idx="14">
                  <c:v>34700000</c:v>
                </c:pt>
                <c:pt idx="15">
                  <c:v>25500000</c:v>
                </c:pt>
                <c:pt idx="16">
                  <c:v>32600000</c:v>
                </c:pt>
                <c:pt idx="17">
                  <c:v>24000000</c:v>
                </c:pt>
                <c:pt idx="18">
                  <c:v>36000000</c:v>
                </c:pt>
                <c:pt idx="19">
                  <c:v>28000000</c:v>
                </c:pt>
                <c:pt idx="20">
                  <c:v>39300000</c:v>
                </c:pt>
                <c:pt idx="21">
                  <c:v>38000000</c:v>
                </c:pt>
                <c:pt idx="22">
                  <c:v>27000000</c:v>
                </c:pt>
                <c:pt idx="23">
                  <c:v>33000000</c:v>
                </c:pt>
                <c:pt idx="24">
                  <c:v>32500000</c:v>
                </c:pt>
                <c:pt idx="25">
                  <c:v>27600000</c:v>
                </c:pt>
                <c:pt idx="26">
                  <c:v>36000000</c:v>
                </c:pt>
                <c:pt idx="27">
                  <c:v>30000000</c:v>
                </c:pt>
                <c:pt idx="28">
                  <c:v>33000000</c:v>
                </c:pt>
                <c:pt idx="29">
                  <c:v>26500000</c:v>
                </c:pt>
                <c:pt idx="30">
                  <c:v>26000000</c:v>
                </c:pt>
                <c:pt idx="31">
                  <c:v>21000000</c:v>
                </c:pt>
                <c:pt idx="32">
                  <c:v>20000000</c:v>
                </c:pt>
                <c:pt idx="33">
                  <c:v>12000000</c:v>
                </c:pt>
                <c:pt idx="34">
                  <c:v>14500000</c:v>
                </c:pt>
                <c:pt idx="35">
                  <c:v>12000000</c:v>
                </c:pt>
                <c:pt idx="36">
                  <c:v>17000000</c:v>
                </c:pt>
                <c:pt idx="37">
                  <c:v>16000000</c:v>
                </c:pt>
                <c:pt idx="38">
                  <c:v>12500000</c:v>
                </c:pt>
                <c:pt idx="39">
                  <c:v>9250000</c:v>
                </c:pt>
                <c:pt idx="40">
                  <c:v>28750000</c:v>
                </c:pt>
                <c:pt idx="41">
                  <c:v>23200000</c:v>
                </c:pt>
                <c:pt idx="42">
                  <c:v>29500000</c:v>
                </c:pt>
                <c:pt idx="43">
                  <c:v>14300000</c:v>
                </c:pt>
                <c:pt idx="44">
                  <c:v>26000000</c:v>
                </c:pt>
                <c:pt idx="45">
                  <c:v>19500000</c:v>
                </c:pt>
                <c:pt idx="46">
                  <c:v>18992000</c:v>
                </c:pt>
                <c:pt idx="47">
                  <c:v>14800000</c:v>
                </c:pt>
                <c:pt idx="48">
                  <c:v>13700000</c:v>
                </c:pt>
              </c:numCache>
            </c:numRef>
          </c:val>
        </c:ser>
        <c:gapWidth val="0"/>
        <c:axId val="68597632"/>
        <c:axId val="77230848"/>
      </c:barChart>
      <c:lineChart>
        <c:grouping val="standard"/>
        <c:ser>
          <c:idx val="0"/>
          <c:order val="0"/>
          <c:tx>
            <c:strRef>
              <c:f>Auctions_ge!$L$3</c:f>
              <c:strCache>
                <c:ptCount val="1"/>
                <c:pt idx="0">
                  <c:v>Средняя взвешенная процентная ставка 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(Auctions_ge!$B$5:$B$25,Auctions_ge!$B$38:$B$62,Auctions_ge!$B$94:$B$96)</c:f>
              <c:numCache>
                <c:formatCode>dd/mm/yy</c:formatCode>
                <c:ptCount val="49"/>
                <c:pt idx="0">
                  <c:v>40030</c:v>
                </c:pt>
                <c:pt idx="1">
                  <c:v>40037</c:v>
                </c:pt>
                <c:pt idx="2">
                  <c:v>40044</c:v>
                </c:pt>
                <c:pt idx="3">
                  <c:v>40051</c:v>
                </c:pt>
                <c:pt idx="4">
                  <c:v>40058</c:v>
                </c:pt>
                <c:pt idx="5">
                  <c:v>40065</c:v>
                </c:pt>
                <c:pt idx="6">
                  <c:v>40072</c:v>
                </c:pt>
                <c:pt idx="7">
                  <c:v>40079</c:v>
                </c:pt>
                <c:pt idx="8">
                  <c:v>40086</c:v>
                </c:pt>
                <c:pt idx="9">
                  <c:v>40093</c:v>
                </c:pt>
                <c:pt idx="10">
                  <c:v>40099</c:v>
                </c:pt>
                <c:pt idx="11">
                  <c:v>40107</c:v>
                </c:pt>
                <c:pt idx="12">
                  <c:v>40114</c:v>
                </c:pt>
                <c:pt idx="13">
                  <c:v>40121</c:v>
                </c:pt>
                <c:pt idx="14">
                  <c:v>40128</c:v>
                </c:pt>
                <c:pt idx="15">
                  <c:v>40135</c:v>
                </c:pt>
                <c:pt idx="16">
                  <c:v>40142</c:v>
                </c:pt>
                <c:pt idx="17">
                  <c:v>40149</c:v>
                </c:pt>
                <c:pt idx="18">
                  <c:v>40156</c:v>
                </c:pt>
                <c:pt idx="19">
                  <c:v>40163</c:v>
                </c:pt>
                <c:pt idx="20">
                  <c:v>40170</c:v>
                </c:pt>
                <c:pt idx="21">
                  <c:v>40198</c:v>
                </c:pt>
                <c:pt idx="22">
                  <c:v>40212</c:v>
                </c:pt>
                <c:pt idx="23">
                  <c:v>40226</c:v>
                </c:pt>
                <c:pt idx="24">
                  <c:v>40239</c:v>
                </c:pt>
                <c:pt idx="25">
                  <c:v>40254</c:v>
                </c:pt>
                <c:pt idx="26">
                  <c:v>40268</c:v>
                </c:pt>
                <c:pt idx="27">
                  <c:v>40282</c:v>
                </c:pt>
                <c:pt idx="28">
                  <c:v>40296</c:v>
                </c:pt>
                <c:pt idx="29">
                  <c:v>40309</c:v>
                </c:pt>
                <c:pt idx="30">
                  <c:v>40323</c:v>
                </c:pt>
                <c:pt idx="31">
                  <c:v>40338</c:v>
                </c:pt>
                <c:pt idx="32">
                  <c:v>40352</c:v>
                </c:pt>
                <c:pt idx="33">
                  <c:v>40366</c:v>
                </c:pt>
                <c:pt idx="34">
                  <c:v>40380</c:v>
                </c:pt>
                <c:pt idx="35">
                  <c:v>40394</c:v>
                </c:pt>
                <c:pt idx="36">
                  <c:v>40408</c:v>
                </c:pt>
                <c:pt idx="37">
                  <c:v>40422</c:v>
                </c:pt>
                <c:pt idx="38">
                  <c:v>40436</c:v>
                </c:pt>
                <c:pt idx="39">
                  <c:v>40450</c:v>
                </c:pt>
                <c:pt idx="40">
                  <c:v>40464</c:v>
                </c:pt>
                <c:pt idx="41">
                  <c:v>40478</c:v>
                </c:pt>
                <c:pt idx="42">
                  <c:v>40492</c:v>
                </c:pt>
                <c:pt idx="43">
                  <c:v>40506</c:v>
                </c:pt>
                <c:pt idx="44">
                  <c:v>40520</c:v>
                </c:pt>
                <c:pt idx="45">
                  <c:v>40534</c:v>
                </c:pt>
                <c:pt idx="46">
                  <c:v>40604</c:v>
                </c:pt>
                <c:pt idx="47">
                  <c:v>40618</c:v>
                </c:pt>
                <c:pt idx="48">
                  <c:v>40632</c:v>
                </c:pt>
              </c:numCache>
            </c:numRef>
          </c:cat>
          <c:val>
            <c:numRef>
              <c:f>(Auctions_ge!$L$5:$L$25,Auctions_ge!$L$38:$L$62,Auctions_ge!$L$94:$L$96)</c:f>
              <c:numCache>
                <c:formatCode>0.000%</c:formatCode>
                <c:ptCount val="49"/>
                <c:pt idx="0">
                  <c:v>6.6750000000000032E-2</c:v>
                </c:pt>
                <c:pt idx="1">
                  <c:v>5.9500000000000039E-2</c:v>
                </c:pt>
                <c:pt idx="2">
                  <c:v>5.7310000000000083E-2</c:v>
                </c:pt>
                <c:pt idx="3">
                  <c:v>5.9520000000000038E-2</c:v>
                </c:pt>
                <c:pt idx="4">
                  <c:v>5.998000000000004E-2</c:v>
                </c:pt>
                <c:pt idx="5">
                  <c:v>5.6649999999999978E-2</c:v>
                </c:pt>
                <c:pt idx="6">
                  <c:v>5.470000000000004E-2</c:v>
                </c:pt>
                <c:pt idx="7">
                  <c:v>5.3400000000000024E-2</c:v>
                </c:pt>
                <c:pt idx="8">
                  <c:v>5.0900000000000035E-2</c:v>
                </c:pt>
                <c:pt idx="9">
                  <c:v>5.0330000000000041E-2</c:v>
                </c:pt>
                <c:pt idx="10">
                  <c:v>5.0700000000000037E-2</c:v>
                </c:pt>
                <c:pt idx="11">
                  <c:v>5.1320000000000025E-2</c:v>
                </c:pt>
                <c:pt idx="12">
                  <c:v>5.0200000000000022E-2</c:v>
                </c:pt>
                <c:pt idx="13">
                  <c:v>4.9600000000000026E-2</c:v>
                </c:pt>
                <c:pt idx="14">
                  <c:v>4.8930000000000022E-2</c:v>
                </c:pt>
                <c:pt idx="15">
                  <c:v>4.9070000000000037E-2</c:v>
                </c:pt>
                <c:pt idx="16">
                  <c:v>4.8780000000000018E-2</c:v>
                </c:pt>
                <c:pt idx="17">
                  <c:v>4.8300000000000037E-2</c:v>
                </c:pt>
                <c:pt idx="18">
                  <c:v>4.7240000000000004E-2</c:v>
                </c:pt>
                <c:pt idx="19">
                  <c:v>4.4430000000000039E-2</c:v>
                </c:pt>
                <c:pt idx="20">
                  <c:v>4.0890000000000037E-2</c:v>
                </c:pt>
                <c:pt idx="21">
                  <c:v>4.1410000000000023E-2</c:v>
                </c:pt>
                <c:pt idx="22">
                  <c:v>6.8500000000000033E-2</c:v>
                </c:pt>
                <c:pt idx="23">
                  <c:v>5.1139999999999998E-2</c:v>
                </c:pt>
                <c:pt idx="24">
                  <c:v>4.9290000000000028E-2</c:v>
                </c:pt>
                <c:pt idx="25">
                  <c:v>4.6179999999999985E-2</c:v>
                </c:pt>
                <c:pt idx="26">
                  <c:v>4.501000000000005E-2</c:v>
                </c:pt>
                <c:pt idx="27">
                  <c:v>5.4500000000000028E-2</c:v>
                </c:pt>
                <c:pt idx="28">
                  <c:v>6.1710000000000056E-2</c:v>
                </c:pt>
                <c:pt idx="29">
                  <c:v>7.7300000000000049E-2</c:v>
                </c:pt>
                <c:pt idx="30">
                  <c:v>7.9860000000000098E-2</c:v>
                </c:pt>
                <c:pt idx="31">
                  <c:v>9.2900000000000024E-2</c:v>
                </c:pt>
                <c:pt idx="32">
                  <c:v>9.9500000000000116E-2</c:v>
                </c:pt>
                <c:pt idx="33">
                  <c:v>9.6160000000000065E-2</c:v>
                </c:pt>
                <c:pt idx="34">
                  <c:v>9.4450000000000076E-2</c:v>
                </c:pt>
                <c:pt idx="35">
                  <c:v>9.2760000000000065E-2</c:v>
                </c:pt>
                <c:pt idx="36">
                  <c:v>9.9520000000000164E-2</c:v>
                </c:pt>
                <c:pt idx="37">
                  <c:v>0.10840000000000002</c:v>
                </c:pt>
                <c:pt idx="38">
                  <c:v>0.11627999999999999</c:v>
                </c:pt>
                <c:pt idx="39">
                  <c:v>0.11390000000000004</c:v>
                </c:pt>
                <c:pt idx="40">
                  <c:v>0.10990000000000005</c:v>
                </c:pt>
                <c:pt idx="41">
                  <c:v>0.10571999999999998</c:v>
                </c:pt>
                <c:pt idx="42">
                  <c:v>0.10220000000000005</c:v>
                </c:pt>
                <c:pt idx="43">
                  <c:v>0.10332000000000002</c:v>
                </c:pt>
                <c:pt idx="44">
                  <c:v>0.10249999999999998</c:v>
                </c:pt>
                <c:pt idx="45">
                  <c:v>0.10017000000000002</c:v>
                </c:pt>
                <c:pt idx="46">
                  <c:v>9.6120000000000066E-2</c:v>
                </c:pt>
                <c:pt idx="47">
                  <c:v>9.1020000000000087E-2</c:v>
                </c:pt>
                <c:pt idx="48">
                  <c:v>8.7900000000000006E-2</c:v>
                </c:pt>
              </c:numCache>
            </c:numRef>
          </c:val>
          <c:smooth val="1"/>
        </c:ser>
        <c:marker val="1"/>
        <c:axId val="77238656"/>
        <c:axId val="77232768"/>
      </c:lineChart>
      <c:catAx>
        <c:axId val="68597632"/>
        <c:scaling>
          <c:orientation val="minMax"/>
        </c:scaling>
        <c:axPos val="b"/>
        <c:numFmt formatCode="mm/yyyy" sourceLinked="0"/>
        <c:tickLblPos val="nextTo"/>
        <c:txPr>
          <a:bodyPr rot="-2700000"/>
          <a:lstStyle/>
          <a:p>
            <a:pPr>
              <a:defRPr sz="1000"/>
            </a:pPr>
            <a:endParaRPr lang="en-US"/>
          </a:p>
        </c:txPr>
        <c:crossAx val="77230848"/>
        <c:crosses val="autoZero"/>
        <c:lblAlgn val="ctr"/>
        <c:lblOffset val="100"/>
      </c:catAx>
      <c:valAx>
        <c:axId val="77230848"/>
        <c:scaling>
          <c:orientation val="minMax"/>
        </c:scaling>
        <c:axPos val="l"/>
        <c:majorGridlines/>
        <c:numFmt formatCode="#,##0.0" sourceLinked="0"/>
        <c:tickLblPos val="nextTo"/>
        <c:crossAx val="68597632"/>
        <c:crosses val="autoZero"/>
        <c:crossBetween val="between"/>
        <c:dispUnits>
          <c:builtInUnit val="millions"/>
          <c:dispUnitsLbl>
            <c:layout/>
            <c:tx>
              <c:rich>
                <a:bodyPr/>
                <a:lstStyle/>
                <a:p>
                  <a:pPr>
                    <a:defRPr b="0"/>
                  </a:pPr>
                  <a:r>
                    <a:rPr lang="ru-RU" b="0" dirty="0" smtClean="0"/>
                    <a:t>Млн. Лари</a:t>
                  </a:r>
                  <a:endParaRPr lang="en-US" b="0" dirty="0"/>
                </a:p>
              </c:rich>
            </c:tx>
          </c:dispUnitsLbl>
        </c:dispUnits>
      </c:valAx>
      <c:valAx>
        <c:axId val="77232768"/>
        <c:scaling>
          <c:orientation val="minMax"/>
        </c:scaling>
        <c:axPos val="r"/>
        <c:numFmt formatCode="0%" sourceLinked="0"/>
        <c:tickLblPos val="nextTo"/>
        <c:crossAx val="77238656"/>
        <c:crosses val="max"/>
        <c:crossBetween val="between"/>
      </c:valAx>
      <c:dateAx>
        <c:axId val="77238656"/>
        <c:scaling>
          <c:orientation val="minMax"/>
        </c:scaling>
        <c:delete val="1"/>
        <c:axPos val="b"/>
        <c:numFmt formatCode="dd/mm/yy" sourceLinked="1"/>
        <c:tickLblPos val="none"/>
        <c:crossAx val="77232768"/>
        <c:crosses val="autoZero"/>
        <c:auto val="1"/>
        <c:lblOffset val="100"/>
        <c:baseTimeUnit val="days"/>
      </c:dateAx>
    </c:plotArea>
    <c:legend>
      <c:legendPos val="b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lang="en-US" sz="1400" b="0" dirty="0">
                <a:solidFill>
                  <a:schemeClr val="accent1">
                    <a:lumMod val="25000"/>
                  </a:schemeClr>
                </a:solidFill>
                <a:latin typeface="BPG Nino Mtavruli" pitchFamily="50" charset="0"/>
                <a:ea typeface="+mj-ea"/>
                <a:cs typeface="+mj-cs"/>
              </a:defRPr>
            </a:pPr>
            <a:r>
              <a:rPr lang="ru-RU" sz="1400" b="0" i="0" u="none" strike="noStrike" baseline="0" dirty="0" smtClean="0">
                <a:latin typeface="+mn-lt"/>
              </a:rPr>
              <a:t>Выпуск</a:t>
            </a:r>
            <a:r>
              <a:rPr lang="en-US" sz="1400" b="0" i="0" u="none" strike="noStrike" baseline="0" dirty="0" smtClean="0">
                <a:latin typeface="+mn-lt"/>
              </a:rPr>
              <a:t>,</a:t>
            </a:r>
            <a:r>
              <a:rPr lang="ru-RU" sz="1400" b="0" i="0" u="none" strike="noStrike" baseline="0" dirty="0" smtClean="0">
                <a:latin typeface="+mn-lt"/>
              </a:rPr>
              <a:t> спрос и средняя взвешенная процентная ставка казначейских обязательств  со сроком погашения </a:t>
            </a:r>
            <a:r>
              <a:rPr lang="en-US" sz="1400" b="0" i="0" u="none" strike="noStrike" baseline="0" dirty="0" smtClean="0">
                <a:latin typeface="Arial" pitchFamily="34" charset="0"/>
                <a:cs typeface="Arial" pitchFamily="34" charset="0"/>
              </a:rPr>
              <a:t>12 </a:t>
            </a:r>
            <a:r>
              <a:rPr lang="ru-RU" sz="1400" b="0" i="0" u="none" strike="noStrike" baseline="0" dirty="0" smtClean="0">
                <a:latin typeface="Arial" pitchFamily="34" charset="0"/>
                <a:cs typeface="Arial" pitchFamily="34" charset="0"/>
              </a:rPr>
              <a:t>месяцев </a:t>
            </a:r>
            <a:r>
              <a:rPr lang="en-US" sz="1400" b="0" i="0" u="none" strike="noStrike" baseline="0" dirty="0" smtClean="0">
                <a:latin typeface="Arial" pitchFamily="34" charset="0"/>
                <a:cs typeface="Arial" pitchFamily="34" charset="0"/>
              </a:rPr>
              <a:t>(2009-2011)</a:t>
            </a:r>
            <a:endParaRPr lang="en-US" sz="1400" b="0" dirty="0">
              <a:solidFill>
                <a:schemeClr val="accent1">
                  <a:lumMod val="25000"/>
                </a:schemeClr>
              </a:solidFill>
              <a:latin typeface="Arial" pitchFamily="34" charset="0"/>
              <a:ea typeface="+mj-ea"/>
              <a:cs typeface="Arial" pitchFamily="34" charset="0"/>
            </a:endParaRPr>
          </a:p>
        </c:rich>
      </c:tx>
      <c:layout/>
    </c:title>
    <c:plotArea>
      <c:layout/>
      <c:barChart>
        <c:barDir val="col"/>
        <c:grouping val="clustered"/>
        <c:ser>
          <c:idx val="1"/>
          <c:order val="1"/>
          <c:tx>
            <c:strRef>
              <c:f>Auctions_ge!$F$3</c:f>
              <c:strCache>
                <c:ptCount val="1"/>
                <c:pt idx="0">
                  <c:v>Выпуск</c:v>
                </c:pt>
              </c:strCache>
            </c:strRef>
          </c:tx>
          <c:cat>
            <c:numRef>
              <c:f>(Auctions_ge!$B$27:$B$33,Auctions_ge!$B$64:$B$80,Auctions_ge!$B$98:$B$112)</c:f>
              <c:numCache>
                <c:formatCode>dd/mm/yy</c:formatCode>
                <c:ptCount val="39"/>
                <c:pt idx="0">
                  <c:v>40072</c:v>
                </c:pt>
                <c:pt idx="1">
                  <c:v>40093</c:v>
                </c:pt>
                <c:pt idx="2">
                  <c:v>40107</c:v>
                </c:pt>
                <c:pt idx="3">
                  <c:v>40121</c:v>
                </c:pt>
                <c:pt idx="4">
                  <c:v>40135</c:v>
                </c:pt>
                <c:pt idx="5">
                  <c:v>40149</c:v>
                </c:pt>
                <c:pt idx="6">
                  <c:v>40163</c:v>
                </c:pt>
                <c:pt idx="7">
                  <c:v>40191</c:v>
                </c:pt>
                <c:pt idx="8">
                  <c:v>40205</c:v>
                </c:pt>
                <c:pt idx="9">
                  <c:v>40233</c:v>
                </c:pt>
                <c:pt idx="10">
                  <c:v>40247</c:v>
                </c:pt>
                <c:pt idx="11">
                  <c:v>40261</c:v>
                </c:pt>
                <c:pt idx="12">
                  <c:v>40275</c:v>
                </c:pt>
                <c:pt idx="13">
                  <c:v>40289</c:v>
                </c:pt>
                <c:pt idx="14">
                  <c:v>40303</c:v>
                </c:pt>
                <c:pt idx="15">
                  <c:v>40331</c:v>
                </c:pt>
                <c:pt idx="16">
                  <c:v>40345</c:v>
                </c:pt>
                <c:pt idx="17">
                  <c:v>40359</c:v>
                </c:pt>
                <c:pt idx="18">
                  <c:v>40387</c:v>
                </c:pt>
                <c:pt idx="19">
                  <c:v>40415</c:v>
                </c:pt>
                <c:pt idx="20">
                  <c:v>40443</c:v>
                </c:pt>
                <c:pt idx="21">
                  <c:v>40457</c:v>
                </c:pt>
                <c:pt idx="22">
                  <c:v>40485</c:v>
                </c:pt>
                <c:pt idx="23">
                  <c:v>40513</c:v>
                </c:pt>
                <c:pt idx="24">
                  <c:v>40555</c:v>
                </c:pt>
                <c:pt idx="25">
                  <c:v>40569</c:v>
                </c:pt>
                <c:pt idx="26">
                  <c:v>40597</c:v>
                </c:pt>
                <c:pt idx="27">
                  <c:v>40611</c:v>
                </c:pt>
                <c:pt idx="28">
                  <c:v>40625</c:v>
                </c:pt>
                <c:pt idx="29">
                  <c:v>40639</c:v>
                </c:pt>
                <c:pt idx="30">
                  <c:v>40653</c:v>
                </c:pt>
                <c:pt idx="31">
                  <c:v>40667</c:v>
                </c:pt>
                <c:pt idx="32">
                  <c:v>40681</c:v>
                </c:pt>
                <c:pt idx="33">
                  <c:v>40695</c:v>
                </c:pt>
                <c:pt idx="34">
                  <c:v>40709</c:v>
                </c:pt>
                <c:pt idx="35">
                  <c:v>40723</c:v>
                </c:pt>
                <c:pt idx="36">
                  <c:v>40751</c:v>
                </c:pt>
                <c:pt idx="37">
                  <c:v>40793</c:v>
                </c:pt>
                <c:pt idx="38">
                  <c:v>40821</c:v>
                </c:pt>
              </c:numCache>
            </c:numRef>
          </c:cat>
          <c:val>
            <c:numRef>
              <c:f>(Auctions_ge!$F$27:$F$33,Auctions_ge!$F$64:$F$80,Auctions_ge!$F$98:$F$112)</c:f>
              <c:numCache>
                <c:formatCode>#,##0</c:formatCode>
                <c:ptCount val="39"/>
                <c:pt idx="0">
                  <c:v>10000000</c:v>
                </c:pt>
                <c:pt idx="1">
                  <c:v>15000000</c:v>
                </c:pt>
                <c:pt idx="2">
                  <c:v>15000000</c:v>
                </c:pt>
                <c:pt idx="3">
                  <c:v>10000000</c:v>
                </c:pt>
                <c:pt idx="4">
                  <c:v>10000000</c:v>
                </c:pt>
                <c:pt idx="5">
                  <c:v>10000000</c:v>
                </c:pt>
                <c:pt idx="6">
                  <c:v>10000000</c:v>
                </c:pt>
                <c:pt idx="7">
                  <c:v>10000000</c:v>
                </c:pt>
                <c:pt idx="8">
                  <c:v>10000000</c:v>
                </c:pt>
                <c:pt idx="9">
                  <c:v>10000000</c:v>
                </c:pt>
                <c:pt idx="10">
                  <c:v>10000000</c:v>
                </c:pt>
                <c:pt idx="11">
                  <c:v>10000000</c:v>
                </c:pt>
                <c:pt idx="12">
                  <c:v>10000000</c:v>
                </c:pt>
                <c:pt idx="13">
                  <c:v>20000000</c:v>
                </c:pt>
                <c:pt idx="14">
                  <c:v>20000000</c:v>
                </c:pt>
                <c:pt idx="15">
                  <c:v>20000000</c:v>
                </c:pt>
                <c:pt idx="16">
                  <c:v>10000000</c:v>
                </c:pt>
                <c:pt idx="17">
                  <c:v>10000000</c:v>
                </c:pt>
                <c:pt idx="18">
                  <c:v>20000000</c:v>
                </c:pt>
                <c:pt idx="19">
                  <c:v>20000000</c:v>
                </c:pt>
                <c:pt idx="20">
                  <c:v>20000000</c:v>
                </c:pt>
                <c:pt idx="21">
                  <c:v>10000000</c:v>
                </c:pt>
                <c:pt idx="22">
                  <c:v>10000000</c:v>
                </c:pt>
                <c:pt idx="23">
                  <c:v>10000000</c:v>
                </c:pt>
                <c:pt idx="24">
                  <c:v>15000000</c:v>
                </c:pt>
                <c:pt idx="25">
                  <c:v>15000000</c:v>
                </c:pt>
                <c:pt idx="26">
                  <c:v>15000000</c:v>
                </c:pt>
                <c:pt idx="27">
                  <c:v>15000000</c:v>
                </c:pt>
                <c:pt idx="28">
                  <c:v>20000000</c:v>
                </c:pt>
                <c:pt idx="29">
                  <c:v>20000000</c:v>
                </c:pt>
                <c:pt idx="30">
                  <c:v>15000000</c:v>
                </c:pt>
                <c:pt idx="31">
                  <c:v>15000000</c:v>
                </c:pt>
                <c:pt idx="32">
                  <c:v>15000000</c:v>
                </c:pt>
                <c:pt idx="33">
                  <c:v>15000000</c:v>
                </c:pt>
                <c:pt idx="34">
                  <c:v>15000000</c:v>
                </c:pt>
                <c:pt idx="35">
                  <c:v>15000000</c:v>
                </c:pt>
                <c:pt idx="36">
                  <c:v>5000000</c:v>
                </c:pt>
                <c:pt idx="37">
                  <c:v>20000000</c:v>
                </c:pt>
                <c:pt idx="38">
                  <c:v>20000000</c:v>
                </c:pt>
              </c:numCache>
            </c:numRef>
          </c:val>
        </c:ser>
        <c:ser>
          <c:idx val="2"/>
          <c:order val="2"/>
          <c:tx>
            <c:strRef>
              <c:f>Auctions_ge!$G$3</c:f>
              <c:strCache>
                <c:ptCount val="1"/>
                <c:pt idx="0">
                  <c:v>Спрос</c:v>
                </c:pt>
              </c:strCache>
            </c:strRef>
          </c:tx>
          <c:cat>
            <c:numRef>
              <c:f>(Auctions_ge!$B$27:$B$33,Auctions_ge!$B$64:$B$80,Auctions_ge!$B$98:$B$112)</c:f>
              <c:numCache>
                <c:formatCode>dd/mm/yy</c:formatCode>
                <c:ptCount val="39"/>
                <c:pt idx="0">
                  <c:v>40072</c:v>
                </c:pt>
                <c:pt idx="1">
                  <c:v>40093</c:v>
                </c:pt>
                <c:pt idx="2">
                  <c:v>40107</c:v>
                </c:pt>
                <c:pt idx="3">
                  <c:v>40121</c:v>
                </c:pt>
                <c:pt idx="4">
                  <c:v>40135</c:v>
                </c:pt>
                <c:pt idx="5">
                  <c:v>40149</c:v>
                </c:pt>
                <c:pt idx="6">
                  <c:v>40163</c:v>
                </c:pt>
                <c:pt idx="7">
                  <c:v>40191</c:v>
                </c:pt>
                <c:pt idx="8">
                  <c:v>40205</c:v>
                </c:pt>
                <c:pt idx="9">
                  <c:v>40233</c:v>
                </c:pt>
                <c:pt idx="10">
                  <c:v>40247</c:v>
                </c:pt>
                <c:pt idx="11">
                  <c:v>40261</c:v>
                </c:pt>
                <c:pt idx="12">
                  <c:v>40275</c:v>
                </c:pt>
                <c:pt idx="13">
                  <c:v>40289</c:v>
                </c:pt>
                <c:pt idx="14">
                  <c:v>40303</c:v>
                </c:pt>
                <c:pt idx="15">
                  <c:v>40331</c:v>
                </c:pt>
                <c:pt idx="16">
                  <c:v>40345</c:v>
                </c:pt>
                <c:pt idx="17">
                  <c:v>40359</c:v>
                </c:pt>
                <c:pt idx="18">
                  <c:v>40387</c:v>
                </c:pt>
                <c:pt idx="19">
                  <c:v>40415</c:v>
                </c:pt>
                <c:pt idx="20">
                  <c:v>40443</c:v>
                </c:pt>
                <c:pt idx="21">
                  <c:v>40457</c:v>
                </c:pt>
                <c:pt idx="22">
                  <c:v>40485</c:v>
                </c:pt>
                <c:pt idx="23">
                  <c:v>40513</c:v>
                </c:pt>
                <c:pt idx="24">
                  <c:v>40555</c:v>
                </c:pt>
                <c:pt idx="25">
                  <c:v>40569</c:v>
                </c:pt>
                <c:pt idx="26">
                  <c:v>40597</c:v>
                </c:pt>
                <c:pt idx="27">
                  <c:v>40611</c:v>
                </c:pt>
                <c:pt idx="28">
                  <c:v>40625</c:v>
                </c:pt>
                <c:pt idx="29">
                  <c:v>40639</c:v>
                </c:pt>
                <c:pt idx="30">
                  <c:v>40653</c:v>
                </c:pt>
                <c:pt idx="31">
                  <c:v>40667</c:v>
                </c:pt>
                <c:pt idx="32">
                  <c:v>40681</c:v>
                </c:pt>
                <c:pt idx="33">
                  <c:v>40695</c:v>
                </c:pt>
                <c:pt idx="34">
                  <c:v>40709</c:v>
                </c:pt>
                <c:pt idx="35">
                  <c:v>40723</c:v>
                </c:pt>
                <c:pt idx="36">
                  <c:v>40751</c:v>
                </c:pt>
                <c:pt idx="37">
                  <c:v>40793</c:v>
                </c:pt>
                <c:pt idx="38">
                  <c:v>40821</c:v>
                </c:pt>
              </c:numCache>
            </c:numRef>
          </c:cat>
          <c:val>
            <c:numRef>
              <c:f>(Auctions_ge!$G$27:$G$33,Auctions_ge!$G$64:$G$80,Auctions_ge!$G$98:$G$112)</c:f>
              <c:numCache>
                <c:formatCode>#,##0</c:formatCode>
                <c:ptCount val="39"/>
                <c:pt idx="0">
                  <c:v>23000000</c:v>
                </c:pt>
                <c:pt idx="1">
                  <c:v>26000000</c:v>
                </c:pt>
                <c:pt idx="2">
                  <c:v>41000000</c:v>
                </c:pt>
                <c:pt idx="3">
                  <c:v>29000000</c:v>
                </c:pt>
                <c:pt idx="4">
                  <c:v>23000000</c:v>
                </c:pt>
                <c:pt idx="5">
                  <c:v>34900000</c:v>
                </c:pt>
                <c:pt idx="6">
                  <c:v>28000000</c:v>
                </c:pt>
                <c:pt idx="7">
                  <c:v>36200000</c:v>
                </c:pt>
                <c:pt idx="8">
                  <c:v>20000000</c:v>
                </c:pt>
                <c:pt idx="9">
                  <c:v>22500000</c:v>
                </c:pt>
                <c:pt idx="10">
                  <c:v>20000000</c:v>
                </c:pt>
                <c:pt idx="11">
                  <c:v>20000000</c:v>
                </c:pt>
                <c:pt idx="12">
                  <c:v>22000000</c:v>
                </c:pt>
                <c:pt idx="13">
                  <c:v>37200000</c:v>
                </c:pt>
                <c:pt idx="14">
                  <c:v>42000000</c:v>
                </c:pt>
                <c:pt idx="15">
                  <c:v>35000000</c:v>
                </c:pt>
                <c:pt idx="16">
                  <c:v>10000000</c:v>
                </c:pt>
                <c:pt idx="17">
                  <c:v>19500000</c:v>
                </c:pt>
                <c:pt idx="18">
                  <c:v>30500000</c:v>
                </c:pt>
                <c:pt idx="19">
                  <c:v>27500000</c:v>
                </c:pt>
                <c:pt idx="20">
                  <c:v>45500000</c:v>
                </c:pt>
                <c:pt idx="21">
                  <c:v>25550000</c:v>
                </c:pt>
                <c:pt idx="22">
                  <c:v>38700000</c:v>
                </c:pt>
                <c:pt idx="23">
                  <c:v>38000000</c:v>
                </c:pt>
                <c:pt idx="24">
                  <c:v>40800000</c:v>
                </c:pt>
                <c:pt idx="25">
                  <c:v>31900000</c:v>
                </c:pt>
                <c:pt idx="26">
                  <c:v>46750000</c:v>
                </c:pt>
                <c:pt idx="27">
                  <c:v>52250000</c:v>
                </c:pt>
                <c:pt idx="28">
                  <c:v>41000000</c:v>
                </c:pt>
                <c:pt idx="29">
                  <c:v>34300000</c:v>
                </c:pt>
                <c:pt idx="30">
                  <c:v>32000000</c:v>
                </c:pt>
                <c:pt idx="31">
                  <c:v>22900000</c:v>
                </c:pt>
                <c:pt idx="32">
                  <c:v>22000000</c:v>
                </c:pt>
                <c:pt idx="33">
                  <c:v>23400000</c:v>
                </c:pt>
                <c:pt idx="34">
                  <c:v>23000000</c:v>
                </c:pt>
                <c:pt idx="35">
                  <c:v>17000000</c:v>
                </c:pt>
                <c:pt idx="36">
                  <c:v>5400000</c:v>
                </c:pt>
                <c:pt idx="37">
                  <c:v>32000000</c:v>
                </c:pt>
                <c:pt idx="38">
                  <c:v>23000000</c:v>
                </c:pt>
              </c:numCache>
            </c:numRef>
          </c:val>
        </c:ser>
        <c:gapWidth val="0"/>
        <c:axId val="79174656"/>
        <c:axId val="79201024"/>
      </c:barChart>
      <c:lineChart>
        <c:grouping val="standard"/>
        <c:ser>
          <c:idx val="0"/>
          <c:order val="0"/>
          <c:tx>
            <c:strRef>
              <c:f>Auctions_ge!$L$3</c:f>
              <c:strCache>
                <c:ptCount val="1"/>
                <c:pt idx="0">
                  <c:v>Средняя взвешенная процентная ставка 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(Auctions_ge!$B$27:$B$33,Auctions_ge!$B$64:$B$80,Auctions_ge!$B$98:$B$109)</c:f>
              <c:numCache>
                <c:formatCode>dd/mm/yy</c:formatCode>
                <c:ptCount val="36"/>
                <c:pt idx="0">
                  <c:v>40072</c:v>
                </c:pt>
                <c:pt idx="1">
                  <c:v>40093</c:v>
                </c:pt>
                <c:pt idx="2">
                  <c:v>40107</c:v>
                </c:pt>
                <c:pt idx="3">
                  <c:v>40121</c:v>
                </c:pt>
                <c:pt idx="4">
                  <c:v>40135</c:v>
                </c:pt>
                <c:pt idx="5">
                  <c:v>40149</c:v>
                </c:pt>
                <c:pt idx="6">
                  <c:v>40163</c:v>
                </c:pt>
                <c:pt idx="7">
                  <c:v>40191</c:v>
                </c:pt>
                <c:pt idx="8">
                  <c:v>40205</c:v>
                </c:pt>
                <c:pt idx="9">
                  <c:v>40233</c:v>
                </c:pt>
                <c:pt idx="10">
                  <c:v>40247</c:v>
                </c:pt>
                <c:pt idx="11">
                  <c:v>40261</c:v>
                </c:pt>
                <c:pt idx="12">
                  <c:v>40275</c:v>
                </c:pt>
                <c:pt idx="13">
                  <c:v>40289</c:v>
                </c:pt>
                <c:pt idx="14">
                  <c:v>40303</c:v>
                </c:pt>
                <c:pt idx="15">
                  <c:v>40331</c:v>
                </c:pt>
                <c:pt idx="16">
                  <c:v>40345</c:v>
                </c:pt>
                <c:pt idx="17">
                  <c:v>40359</c:v>
                </c:pt>
                <c:pt idx="18">
                  <c:v>40387</c:v>
                </c:pt>
                <c:pt idx="19">
                  <c:v>40415</c:v>
                </c:pt>
                <c:pt idx="20">
                  <c:v>40443</c:v>
                </c:pt>
                <c:pt idx="21">
                  <c:v>40457</c:v>
                </c:pt>
                <c:pt idx="22">
                  <c:v>40485</c:v>
                </c:pt>
                <c:pt idx="23">
                  <c:v>40513</c:v>
                </c:pt>
                <c:pt idx="24">
                  <c:v>40555</c:v>
                </c:pt>
                <c:pt idx="25">
                  <c:v>40569</c:v>
                </c:pt>
                <c:pt idx="26">
                  <c:v>40597</c:v>
                </c:pt>
                <c:pt idx="27">
                  <c:v>40611</c:v>
                </c:pt>
                <c:pt idx="28">
                  <c:v>40625</c:v>
                </c:pt>
                <c:pt idx="29">
                  <c:v>40639</c:v>
                </c:pt>
                <c:pt idx="30">
                  <c:v>40653</c:v>
                </c:pt>
                <c:pt idx="31">
                  <c:v>40667</c:v>
                </c:pt>
                <c:pt idx="32">
                  <c:v>40681</c:v>
                </c:pt>
                <c:pt idx="33">
                  <c:v>40695</c:v>
                </c:pt>
                <c:pt idx="34">
                  <c:v>40709</c:v>
                </c:pt>
                <c:pt idx="35">
                  <c:v>40723</c:v>
                </c:pt>
              </c:numCache>
            </c:numRef>
          </c:cat>
          <c:val>
            <c:numRef>
              <c:f>(Auctions_ge!$L$27:$L$33,Auctions_ge!$L$64:$L$80,Auctions_ge!$L$98:$L$112)</c:f>
              <c:numCache>
                <c:formatCode>0.000%</c:formatCode>
                <c:ptCount val="39"/>
                <c:pt idx="0">
                  <c:v>7.6380000000000003E-2</c:v>
                </c:pt>
                <c:pt idx="1">
                  <c:v>7.6670000000000002E-2</c:v>
                </c:pt>
                <c:pt idx="2">
                  <c:v>8.2810000000000009E-2</c:v>
                </c:pt>
                <c:pt idx="3">
                  <c:v>8.2080000000000014E-2</c:v>
                </c:pt>
                <c:pt idx="4">
                  <c:v>8.4500000000000075E-2</c:v>
                </c:pt>
                <c:pt idx="5">
                  <c:v>7.9990000000000061E-2</c:v>
                </c:pt>
                <c:pt idx="6">
                  <c:v>7.4500000000000052E-2</c:v>
                </c:pt>
                <c:pt idx="7">
                  <c:v>5.185E-2</c:v>
                </c:pt>
                <c:pt idx="8">
                  <c:v>7.7440000000000009E-2</c:v>
                </c:pt>
                <c:pt idx="9">
                  <c:v>7.1139999999999995E-2</c:v>
                </c:pt>
                <c:pt idx="10">
                  <c:v>6.5400000000000014E-2</c:v>
                </c:pt>
                <c:pt idx="11">
                  <c:v>6.0770000000000032E-2</c:v>
                </c:pt>
                <c:pt idx="12">
                  <c:v>6.0440000000000001E-2</c:v>
                </c:pt>
                <c:pt idx="13">
                  <c:v>7.0980000000000001E-2</c:v>
                </c:pt>
                <c:pt idx="14">
                  <c:v>7.9370000000000024E-2</c:v>
                </c:pt>
                <c:pt idx="15">
                  <c:v>9.7280000000000005E-2</c:v>
                </c:pt>
                <c:pt idx="16">
                  <c:v>0.12000000000000002</c:v>
                </c:pt>
                <c:pt idx="17">
                  <c:v>0.12235</c:v>
                </c:pt>
                <c:pt idx="18">
                  <c:v>0.13125999999999999</c:v>
                </c:pt>
                <c:pt idx="19">
                  <c:v>0.14545000000000011</c:v>
                </c:pt>
                <c:pt idx="20">
                  <c:v>0.14574000000000012</c:v>
                </c:pt>
                <c:pt idx="21">
                  <c:v>0.14230999999999999</c:v>
                </c:pt>
                <c:pt idx="22">
                  <c:v>0.13572000000000001</c:v>
                </c:pt>
                <c:pt idx="23">
                  <c:v>0.12420000000000007</c:v>
                </c:pt>
                <c:pt idx="24">
                  <c:v>0.11701</c:v>
                </c:pt>
                <c:pt idx="25">
                  <c:v>0.11756000000000005</c:v>
                </c:pt>
                <c:pt idx="26">
                  <c:v>0.11310000000000002</c:v>
                </c:pt>
                <c:pt idx="27">
                  <c:v>0.10424000000000005</c:v>
                </c:pt>
                <c:pt idx="28">
                  <c:v>9.6950000000000008E-2</c:v>
                </c:pt>
                <c:pt idx="29">
                  <c:v>9.5270000000000021E-2</c:v>
                </c:pt>
                <c:pt idx="30">
                  <c:v>9.4800000000000065E-2</c:v>
                </c:pt>
                <c:pt idx="31">
                  <c:v>9.4650000000000081E-2</c:v>
                </c:pt>
                <c:pt idx="32">
                  <c:v>9.450000000000007E-2</c:v>
                </c:pt>
                <c:pt idx="33">
                  <c:v>9.4370000000000023E-2</c:v>
                </c:pt>
                <c:pt idx="34">
                  <c:v>9.3660000000000118E-2</c:v>
                </c:pt>
                <c:pt idx="35">
                  <c:v>9.3800000000000092E-2</c:v>
                </c:pt>
                <c:pt idx="36">
                  <c:v>9.1960000000000028E-2</c:v>
                </c:pt>
                <c:pt idx="37">
                  <c:v>8.86600000000001E-2</c:v>
                </c:pt>
                <c:pt idx="38">
                  <c:v>9.3170000000000044E-2</c:v>
                </c:pt>
              </c:numCache>
            </c:numRef>
          </c:val>
          <c:smooth val="1"/>
        </c:ser>
        <c:marker val="1"/>
        <c:axId val="79208832"/>
        <c:axId val="79202944"/>
      </c:lineChart>
      <c:catAx>
        <c:axId val="79174656"/>
        <c:scaling>
          <c:orientation val="minMax"/>
        </c:scaling>
        <c:axPos val="b"/>
        <c:numFmt formatCode="mm/yyyy" sourceLinked="0"/>
        <c:tickLblPos val="nextTo"/>
        <c:txPr>
          <a:bodyPr rot="-2700000" vert="horz"/>
          <a:lstStyle/>
          <a:p>
            <a:pPr>
              <a:defRPr sz="1000"/>
            </a:pPr>
            <a:endParaRPr lang="en-US"/>
          </a:p>
        </c:txPr>
        <c:crossAx val="79201024"/>
        <c:crosses val="autoZero"/>
        <c:lblAlgn val="ctr"/>
        <c:lblOffset val="100"/>
      </c:catAx>
      <c:valAx>
        <c:axId val="79201024"/>
        <c:scaling>
          <c:orientation val="minMax"/>
        </c:scaling>
        <c:axPos val="l"/>
        <c:majorGridlines/>
        <c:numFmt formatCode="#,##0.0" sourceLinked="0"/>
        <c:tickLblPos val="nextTo"/>
        <c:crossAx val="79174656"/>
        <c:crosses val="autoZero"/>
        <c:crossBetween val="between"/>
        <c:dispUnits>
          <c:builtInUnit val="millions"/>
          <c:dispUnitsLbl>
            <c:layout/>
            <c:tx>
              <c:rich>
                <a:bodyPr/>
                <a:lstStyle/>
                <a:p>
                  <a:pPr>
                    <a:defRPr b="0"/>
                  </a:pPr>
                  <a:r>
                    <a:rPr lang="ru-RU" b="0" dirty="0" smtClean="0"/>
                    <a:t>Млн.</a:t>
                  </a:r>
                  <a:r>
                    <a:rPr lang="ru-RU" b="0" baseline="0" dirty="0" smtClean="0"/>
                    <a:t> Лари</a:t>
                  </a:r>
                  <a:endParaRPr lang="en-US" b="0" dirty="0"/>
                </a:p>
              </c:rich>
            </c:tx>
          </c:dispUnitsLbl>
        </c:dispUnits>
      </c:valAx>
      <c:valAx>
        <c:axId val="79202944"/>
        <c:scaling>
          <c:orientation val="minMax"/>
        </c:scaling>
        <c:axPos val="r"/>
        <c:numFmt formatCode="0%" sourceLinked="0"/>
        <c:tickLblPos val="nextTo"/>
        <c:crossAx val="79208832"/>
        <c:crosses val="max"/>
        <c:crossBetween val="between"/>
      </c:valAx>
      <c:dateAx>
        <c:axId val="79208832"/>
        <c:scaling>
          <c:orientation val="minMax"/>
        </c:scaling>
        <c:delete val="1"/>
        <c:axPos val="b"/>
        <c:numFmt formatCode="dd/mm/yy" sourceLinked="1"/>
        <c:tickLblPos val="none"/>
        <c:crossAx val="79202944"/>
        <c:crosses val="autoZero"/>
        <c:auto val="1"/>
        <c:lblOffset val="100"/>
        <c:baseTimeUnit val="days"/>
      </c:dateAx>
    </c:plotArea>
    <c:legend>
      <c:legendPos val="b"/>
      <c:layout/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400" b="0" i="0" u="none" strike="noStrike" kern="1200" baseline="0" dirty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defRPr>
            </a:pPr>
            <a:r>
              <a:rPr lang="ru-RU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Выпуск</a:t>
            </a:r>
            <a:r>
              <a:rPr lang="en-US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,</a:t>
            </a:r>
            <a:r>
              <a:rPr lang="ru-RU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 спрос и средняя взвешенная процентная ставка казначейских облигации со сроком погашения 2 и 5 лет </a:t>
            </a:r>
            <a:r>
              <a:rPr lang="en-US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(2010-2011)</a:t>
            </a:r>
            <a:endParaRPr lang="en-US" sz="1400" b="0" i="0" u="none" strike="noStrike" kern="1200" baseline="0" dirty="0">
              <a:solidFill>
                <a:srgbClr val="BBE0E3">
                  <a:lumMod val="25000"/>
                </a:srgbClr>
              </a:solidFill>
              <a:latin typeface="+mn-lt"/>
              <a:ea typeface="+mj-ea"/>
              <a:cs typeface="+mj-cs"/>
            </a:endParaRPr>
          </a:p>
        </c:rich>
      </c:tx>
      <c:layout/>
    </c:title>
    <c:plotArea>
      <c:layout/>
      <c:barChart>
        <c:barDir val="col"/>
        <c:grouping val="clustered"/>
        <c:ser>
          <c:idx val="1"/>
          <c:order val="1"/>
          <c:tx>
            <c:strRef>
              <c:f>Auctions_ge!$F$3</c:f>
              <c:strCache>
                <c:ptCount val="1"/>
                <c:pt idx="0">
                  <c:v>Выпуск</c:v>
                </c:pt>
              </c:strCache>
            </c:strRef>
          </c:tx>
          <c:cat>
            <c:numRef>
              <c:f>(Auctions_ge!$B$82:$B$89,Auctions_ge!$B$114:$B$129)</c:f>
              <c:numCache>
                <c:formatCode>dd/mm/yy</c:formatCode>
                <c:ptCount val="24"/>
                <c:pt idx="0">
                  <c:v>40219</c:v>
                </c:pt>
                <c:pt idx="1">
                  <c:v>40317</c:v>
                </c:pt>
                <c:pt idx="2">
                  <c:v>40373</c:v>
                </c:pt>
                <c:pt idx="3">
                  <c:v>40401</c:v>
                </c:pt>
                <c:pt idx="4">
                  <c:v>40429</c:v>
                </c:pt>
                <c:pt idx="5">
                  <c:v>40471</c:v>
                </c:pt>
                <c:pt idx="6">
                  <c:v>40499</c:v>
                </c:pt>
                <c:pt idx="7">
                  <c:v>40527</c:v>
                </c:pt>
                <c:pt idx="8">
                  <c:v>40583</c:v>
                </c:pt>
                <c:pt idx="9">
                  <c:v>40646</c:v>
                </c:pt>
                <c:pt idx="10">
                  <c:v>40674</c:v>
                </c:pt>
                <c:pt idx="11">
                  <c:v>40702</c:v>
                </c:pt>
                <c:pt idx="12">
                  <c:v>40730</c:v>
                </c:pt>
                <c:pt idx="13">
                  <c:v>40758</c:v>
                </c:pt>
                <c:pt idx="14">
                  <c:v>40786</c:v>
                </c:pt>
                <c:pt idx="15">
                  <c:v>40814</c:v>
                </c:pt>
                <c:pt idx="16">
                  <c:v>40863</c:v>
                </c:pt>
                <c:pt idx="17">
                  <c:v>40884</c:v>
                </c:pt>
                <c:pt idx="19">
                  <c:v>40660</c:v>
                </c:pt>
                <c:pt idx="20">
                  <c:v>40716</c:v>
                </c:pt>
                <c:pt idx="21">
                  <c:v>40744</c:v>
                </c:pt>
                <c:pt idx="22">
                  <c:v>40772</c:v>
                </c:pt>
                <c:pt idx="23">
                  <c:v>40800</c:v>
                </c:pt>
              </c:numCache>
            </c:numRef>
          </c:cat>
          <c:val>
            <c:numRef>
              <c:f>(Auctions_ge!$F$82:$F$89,Auctions_ge!$F$114:$F$129)</c:f>
              <c:numCache>
                <c:formatCode>#,##0</c:formatCode>
                <c:ptCount val="24"/>
                <c:pt idx="0">
                  <c:v>10000000</c:v>
                </c:pt>
                <c:pt idx="1">
                  <c:v>15000000</c:v>
                </c:pt>
                <c:pt idx="2">
                  <c:v>20000000</c:v>
                </c:pt>
                <c:pt idx="3">
                  <c:v>20000000</c:v>
                </c:pt>
                <c:pt idx="4">
                  <c:v>20000000</c:v>
                </c:pt>
                <c:pt idx="5">
                  <c:v>20000000</c:v>
                </c:pt>
                <c:pt idx="6">
                  <c:v>20000000</c:v>
                </c:pt>
                <c:pt idx="7">
                  <c:v>20000000</c:v>
                </c:pt>
                <c:pt idx="8">
                  <c:v>15000000</c:v>
                </c:pt>
                <c:pt idx="9">
                  <c:v>20000000</c:v>
                </c:pt>
                <c:pt idx="10">
                  <c:v>20000000</c:v>
                </c:pt>
                <c:pt idx="11">
                  <c:v>20000000</c:v>
                </c:pt>
                <c:pt idx="12">
                  <c:v>5000000</c:v>
                </c:pt>
                <c:pt idx="13">
                  <c:v>5000000</c:v>
                </c:pt>
                <c:pt idx="14">
                  <c:v>10000000</c:v>
                </c:pt>
                <c:pt idx="15">
                  <c:v>20000000</c:v>
                </c:pt>
                <c:pt idx="16">
                  <c:v>10000000</c:v>
                </c:pt>
                <c:pt idx="17">
                  <c:v>8000000</c:v>
                </c:pt>
                <c:pt idx="19">
                  <c:v>5000000</c:v>
                </c:pt>
                <c:pt idx="20">
                  <c:v>5000000</c:v>
                </c:pt>
                <c:pt idx="21">
                  <c:v>5000000</c:v>
                </c:pt>
                <c:pt idx="22">
                  <c:v>5000000</c:v>
                </c:pt>
                <c:pt idx="23">
                  <c:v>10000000</c:v>
                </c:pt>
              </c:numCache>
            </c:numRef>
          </c:val>
        </c:ser>
        <c:ser>
          <c:idx val="2"/>
          <c:order val="2"/>
          <c:tx>
            <c:strRef>
              <c:f>Auctions_ge!$G$3</c:f>
              <c:strCache>
                <c:ptCount val="1"/>
                <c:pt idx="0">
                  <c:v>Спрос</c:v>
                </c:pt>
              </c:strCache>
            </c:strRef>
          </c:tx>
          <c:cat>
            <c:numRef>
              <c:f>(Auctions_ge!$B$82:$B$89,Auctions_ge!$B$114:$B$129)</c:f>
              <c:numCache>
                <c:formatCode>dd/mm/yy</c:formatCode>
                <c:ptCount val="24"/>
                <c:pt idx="0">
                  <c:v>40219</c:v>
                </c:pt>
                <c:pt idx="1">
                  <c:v>40317</c:v>
                </c:pt>
                <c:pt idx="2">
                  <c:v>40373</c:v>
                </c:pt>
                <c:pt idx="3">
                  <c:v>40401</c:v>
                </c:pt>
                <c:pt idx="4">
                  <c:v>40429</c:v>
                </c:pt>
                <c:pt idx="5">
                  <c:v>40471</c:v>
                </c:pt>
                <c:pt idx="6">
                  <c:v>40499</c:v>
                </c:pt>
                <c:pt idx="7">
                  <c:v>40527</c:v>
                </c:pt>
                <c:pt idx="8">
                  <c:v>40583</c:v>
                </c:pt>
                <c:pt idx="9">
                  <c:v>40646</c:v>
                </c:pt>
                <c:pt idx="10">
                  <c:v>40674</c:v>
                </c:pt>
                <c:pt idx="11">
                  <c:v>40702</c:v>
                </c:pt>
                <c:pt idx="12">
                  <c:v>40730</c:v>
                </c:pt>
                <c:pt idx="13">
                  <c:v>40758</c:v>
                </c:pt>
                <c:pt idx="14">
                  <c:v>40786</c:v>
                </c:pt>
                <c:pt idx="15">
                  <c:v>40814</c:v>
                </c:pt>
                <c:pt idx="16">
                  <c:v>40863</c:v>
                </c:pt>
                <c:pt idx="17">
                  <c:v>40884</c:v>
                </c:pt>
                <c:pt idx="19">
                  <c:v>40660</c:v>
                </c:pt>
                <c:pt idx="20">
                  <c:v>40716</c:v>
                </c:pt>
                <c:pt idx="21">
                  <c:v>40744</c:v>
                </c:pt>
                <c:pt idx="22">
                  <c:v>40772</c:v>
                </c:pt>
                <c:pt idx="23">
                  <c:v>40800</c:v>
                </c:pt>
              </c:numCache>
            </c:numRef>
          </c:cat>
          <c:val>
            <c:numRef>
              <c:f>(Auctions_ge!$G$82:$G$89,Auctions_ge!$G$114:$G$129)</c:f>
              <c:numCache>
                <c:formatCode>#,##0</c:formatCode>
                <c:ptCount val="24"/>
                <c:pt idx="0">
                  <c:v>26000000</c:v>
                </c:pt>
                <c:pt idx="1">
                  <c:v>41000000</c:v>
                </c:pt>
                <c:pt idx="2">
                  <c:v>28500000</c:v>
                </c:pt>
                <c:pt idx="3">
                  <c:v>27000000</c:v>
                </c:pt>
                <c:pt idx="4">
                  <c:v>30700000</c:v>
                </c:pt>
                <c:pt idx="5">
                  <c:v>50200000</c:v>
                </c:pt>
                <c:pt idx="6">
                  <c:v>67300000</c:v>
                </c:pt>
                <c:pt idx="7">
                  <c:v>75800000</c:v>
                </c:pt>
                <c:pt idx="8">
                  <c:v>50700000</c:v>
                </c:pt>
                <c:pt idx="9">
                  <c:v>50700000</c:v>
                </c:pt>
                <c:pt idx="10">
                  <c:v>48500000</c:v>
                </c:pt>
                <c:pt idx="11">
                  <c:v>32000000</c:v>
                </c:pt>
                <c:pt idx="12">
                  <c:v>7000000</c:v>
                </c:pt>
                <c:pt idx="13">
                  <c:v>10500000</c:v>
                </c:pt>
                <c:pt idx="14">
                  <c:v>20500000</c:v>
                </c:pt>
                <c:pt idx="15">
                  <c:v>28000000</c:v>
                </c:pt>
                <c:pt idx="16">
                  <c:v>21500000</c:v>
                </c:pt>
                <c:pt idx="17">
                  <c:v>18000000</c:v>
                </c:pt>
                <c:pt idx="19">
                  <c:v>14250000</c:v>
                </c:pt>
                <c:pt idx="20">
                  <c:v>11700000</c:v>
                </c:pt>
                <c:pt idx="21">
                  <c:v>9900000</c:v>
                </c:pt>
                <c:pt idx="22">
                  <c:v>12000000</c:v>
                </c:pt>
                <c:pt idx="23">
                  <c:v>16500000</c:v>
                </c:pt>
              </c:numCache>
            </c:numRef>
          </c:val>
        </c:ser>
        <c:gapWidth val="0"/>
        <c:axId val="79259136"/>
        <c:axId val="79260672"/>
      </c:barChart>
      <c:lineChart>
        <c:grouping val="standard"/>
        <c:ser>
          <c:idx val="0"/>
          <c:order val="0"/>
          <c:tx>
            <c:strRef>
              <c:f>Auctions_ge!$L$3</c:f>
              <c:strCache>
                <c:ptCount val="1"/>
                <c:pt idx="0">
                  <c:v>Средняя взвешенная процентная ставка 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(Auctions_ge!$B$82:$B$89,Auctions_ge!$B$114:$B$126)</c:f>
              <c:numCache>
                <c:formatCode>dd/mm/yy</c:formatCode>
                <c:ptCount val="21"/>
                <c:pt idx="0">
                  <c:v>40219</c:v>
                </c:pt>
                <c:pt idx="1">
                  <c:v>40317</c:v>
                </c:pt>
                <c:pt idx="2">
                  <c:v>40373</c:v>
                </c:pt>
                <c:pt idx="3">
                  <c:v>40401</c:v>
                </c:pt>
                <c:pt idx="4">
                  <c:v>40429</c:v>
                </c:pt>
                <c:pt idx="5">
                  <c:v>40471</c:v>
                </c:pt>
                <c:pt idx="6">
                  <c:v>40499</c:v>
                </c:pt>
                <c:pt idx="7">
                  <c:v>40527</c:v>
                </c:pt>
                <c:pt idx="8">
                  <c:v>40583</c:v>
                </c:pt>
                <c:pt idx="9">
                  <c:v>40646</c:v>
                </c:pt>
                <c:pt idx="10">
                  <c:v>40674</c:v>
                </c:pt>
                <c:pt idx="11">
                  <c:v>40702</c:v>
                </c:pt>
                <c:pt idx="12">
                  <c:v>40730</c:v>
                </c:pt>
                <c:pt idx="13">
                  <c:v>40758</c:v>
                </c:pt>
                <c:pt idx="14">
                  <c:v>40786</c:v>
                </c:pt>
                <c:pt idx="15">
                  <c:v>40814</c:v>
                </c:pt>
                <c:pt idx="16">
                  <c:v>40863</c:v>
                </c:pt>
                <c:pt idx="17">
                  <c:v>40884</c:v>
                </c:pt>
                <c:pt idx="19">
                  <c:v>40660</c:v>
                </c:pt>
                <c:pt idx="20">
                  <c:v>40716</c:v>
                </c:pt>
              </c:numCache>
            </c:numRef>
          </c:cat>
          <c:val>
            <c:numRef>
              <c:f>(Auctions_ge!$L$82:$L$89,Auctions_ge!$L$114:$L$129)</c:f>
              <c:numCache>
                <c:formatCode>0.000%</c:formatCode>
                <c:ptCount val="24"/>
                <c:pt idx="0">
                  <c:v>0.10212000000000006</c:v>
                </c:pt>
                <c:pt idx="1">
                  <c:v>0.10345</c:v>
                </c:pt>
                <c:pt idx="2">
                  <c:v>0.14285</c:v>
                </c:pt>
                <c:pt idx="3">
                  <c:v>0.14843000000000012</c:v>
                </c:pt>
                <c:pt idx="4">
                  <c:v>0.15626000000000018</c:v>
                </c:pt>
                <c:pt idx="5">
                  <c:v>0.15200000000000011</c:v>
                </c:pt>
                <c:pt idx="6">
                  <c:v>0.14394000000000018</c:v>
                </c:pt>
                <c:pt idx="7">
                  <c:v>0.13821000000000011</c:v>
                </c:pt>
                <c:pt idx="8">
                  <c:v>0.1285</c:v>
                </c:pt>
                <c:pt idx="9">
                  <c:v>0.12575</c:v>
                </c:pt>
                <c:pt idx="10">
                  <c:v>0.12213000000000006</c:v>
                </c:pt>
                <c:pt idx="11">
                  <c:v>0.11960000000000005</c:v>
                </c:pt>
                <c:pt idx="12">
                  <c:v>0.1174</c:v>
                </c:pt>
                <c:pt idx="13">
                  <c:v>0.10835</c:v>
                </c:pt>
                <c:pt idx="14">
                  <c:v>0.10388</c:v>
                </c:pt>
                <c:pt idx="15">
                  <c:v>0.10093000000000002</c:v>
                </c:pt>
                <c:pt idx="16">
                  <c:v>9.5920000000000047E-2</c:v>
                </c:pt>
                <c:pt idx="17">
                  <c:v>9.1439999999999994E-2</c:v>
                </c:pt>
                <c:pt idx="19">
                  <c:v>0.15295000000000011</c:v>
                </c:pt>
                <c:pt idx="20">
                  <c:v>0.14638000000000001</c:v>
                </c:pt>
                <c:pt idx="21">
                  <c:v>0.14140000000000011</c:v>
                </c:pt>
                <c:pt idx="22">
                  <c:v>0.13516999999999998</c:v>
                </c:pt>
                <c:pt idx="23">
                  <c:v>0.13036</c:v>
                </c:pt>
              </c:numCache>
            </c:numRef>
          </c:val>
          <c:smooth val="1"/>
        </c:ser>
        <c:marker val="1"/>
        <c:axId val="79264384"/>
        <c:axId val="79262848"/>
      </c:lineChart>
      <c:catAx>
        <c:axId val="79259136"/>
        <c:scaling>
          <c:orientation val="minMax"/>
        </c:scaling>
        <c:axPos val="b"/>
        <c:numFmt formatCode="mm/yyyy" sourceLinked="0"/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79260672"/>
        <c:crosses val="autoZero"/>
        <c:lblAlgn val="ctr"/>
        <c:lblOffset val="100"/>
      </c:catAx>
      <c:valAx>
        <c:axId val="79260672"/>
        <c:scaling>
          <c:orientation val="minMax"/>
        </c:scaling>
        <c:axPos val="l"/>
        <c:majorGridlines/>
        <c:numFmt formatCode="#,##0.0" sourceLinked="0"/>
        <c:tickLblPos val="nextTo"/>
        <c:crossAx val="79259136"/>
        <c:crosses val="autoZero"/>
        <c:crossBetween val="between"/>
        <c:dispUnits>
          <c:builtInUnit val="millions"/>
          <c:dispUnitsLbl>
            <c:layout/>
            <c:tx>
              <c:rich>
                <a:bodyPr/>
                <a:lstStyle/>
                <a:p>
                  <a:pPr>
                    <a:defRPr b="0"/>
                  </a:pPr>
                  <a:r>
                    <a:rPr lang="ru-RU" sz="1000" b="0" i="0" baseline="0" dirty="0" smtClean="0"/>
                    <a:t>Млн. Лари</a:t>
                  </a:r>
                  <a:endParaRPr lang="en-US" sz="1000" b="0" i="0" baseline="0" dirty="0"/>
                </a:p>
              </c:rich>
            </c:tx>
          </c:dispUnitsLbl>
        </c:dispUnits>
      </c:valAx>
      <c:valAx>
        <c:axId val="79262848"/>
        <c:scaling>
          <c:orientation val="minMax"/>
        </c:scaling>
        <c:axPos val="r"/>
        <c:numFmt formatCode="0%" sourceLinked="0"/>
        <c:tickLblPos val="nextTo"/>
        <c:crossAx val="79264384"/>
        <c:crosses val="max"/>
        <c:crossBetween val="between"/>
      </c:valAx>
      <c:dateAx>
        <c:axId val="79264384"/>
        <c:scaling>
          <c:orientation val="minMax"/>
        </c:scaling>
        <c:delete val="1"/>
        <c:axPos val="b"/>
        <c:numFmt formatCode="dd/mm/yy" sourceLinked="1"/>
        <c:tickLblPos val="none"/>
        <c:crossAx val="79262848"/>
        <c:crosses val="autoZero"/>
        <c:auto val="1"/>
        <c:lblOffset val="100"/>
        <c:baseTimeUnit val="days"/>
      </c:dateAx>
    </c:plotArea>
    <c:legend>
      <c:legendPos val="b"/>
      <c:layout/>
    </c:legend>
    <c:plotVisOnly val="1"/>
    <c:dispBlanksAs val="gap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US" sz="1400" b="0" i="0" u="none" strike="noStrike" kern="1200" baseline="0" dirty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defRPr>
            </a:pPr>
            <a:r>
              <a:rPr lang="ru-RU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Средняя взвешенная процентная ставка казначейских обязательств и облигаций </a:t>
            </a:r>
            <a:r>
              <a:rPr lang="en-US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(2009-2011)</a:t>
            </a:r>
            <a:endParaRPr lang="en-US" sz="1400" b="0" i="0" u="none" strike="noStrike" kern="1200" baseline="0" dirty="0">
              <a:solidFill>
                <a:srgbClr val="BBE0E3">
                  <a:lumMod val="25000"/>
                </a:srgbClr>
              </a:solidFill>
              <a:latin typeface="+mn-lt"/>
              <a:ea typeface="+mj-ea"/>
              <a:cs typeface="+mj-cs"/>
            </a:endParaRPr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'Interest Rates'!$E$2</c:f>
              <c:strCache>
                <c:ptCount val="1"/>
                <c:pt idx="0">
                  <c:v>6-месячные Казначейские Обязательства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cat>
            <c:numRef>
              <c:f>'Interest Rates'!$D$3:$D$113</c:f>
              <c:numCache>
                <c:formatCode>dd/mm/yy</c:formatCode>
                <c:ptCount val="111"/>
                <c:pt idx="0">
                  <c:v>40030</c:v>
                </c:pt>
                <c:pt idx="1">
                  <c:v>40037</c:v>
                </c:pt>
                <c:pt idx="2">
                  <c:v>40044</c:v>
                </c:pt>
                <c:pt idx="3">
                  <c:v>40051</c:v>
                </c:pt>
                <c:pt idx="4">
                  <c:v>40058</c:v>
                </c:pt>
                <c:pt idx="5">
                  <c:v>40065</c:v>
                </c:pt>
                <c:pt idx="6">
                  <c:v>40072</c:v>
                </c:pt>
                <c:pt idx="7">
                  <c:v>40072</c:v>
                </c:pt>
                <c:pt idx="8">
                  <c:v>40079</c:v>
                </c:pt>
                <c:pt idx="9">
                  <c:v>40086</c:v>
                </c:pt>
                <c:pt idx="10">
                  <c:v>40093</c:v>
                </c:pt>
                <c:pt idx="11">
                  <c:v>40093</c:v>
                </c:pt>
                <c:pt idx="12">
                  <c:v>40099</c:v>
                </c:pt>
                <c:pt idx="13">
                  <c:v>40107</c:v>
                </c:pt>
                <c:pt idx="14">
                  <c:v>40107</c:v>
                </c:pt>
                <c:pt idx="15">
                  <c:v>40114</c:v>
                </c:pt>
                <c:pt idx="16">
                  <c:v>40121</c:v>
                </c:pt>
                <c:pt idx="17">
                  <c:v>40121</c:v>
                </c:pt>
                <c:pt idx="18">
                  <c:v>40128</c:v>
                </c:pt>
                <c:pt idx="19">
                  <c:v>40135</c:v>
                </c:pt>
                <c:pt idx="20">
                  <c:v>40135</c:v>
                </c:pt>
                <c:pt idx="21">
                  <c:v>40142</c:v>
                </c:pt>
                <c:pt idx="22">
                  <c:v>40149</c:v>
                </c:pt>
                <c:pt idx="23">
                  <c:v>40149</c:v>
                </c:pt>
                <c:pt idx="24">
                  <c:v>40156</c:v>
                </c:pt>
                <c:pt idx="25">
                  <c:v>40163</c:v>
                </c:pt>
                <c:pt idx="26">
                  <c:v>40163</c:v>
                </c:pt>
                <c:pt idx="27">
                  <c:v>40170</c:v>
                </c:pt>
                <c:pt idx="28">
                  <c:v>40191</c:v>
                </c:pt>
                <c:pt idx="29">
                  <c:v>40198</c:v>
                </c:pt>
                <c:pt idx="30">
                  <c:v>40205</c:v>
                </c:pt>
                <c:pt idx="31">
                  <c:v>40212</c:v>
                </c:pt>
                <c:pt idx="32">
                  <c:v>40219</c:v>
                </c:pt>
                <c:pt idx="33">
                  <c:v>40226</c:v>
                </c:pt>
                <c:pt idx="34">
                  <c:v>40233</c:v>
                </c:pt>
                <c:pt idx="35">
                  <c:v>40239</c:v>
                </c:pt>
                <c:pt idx="36">
                  <c:v>40247</c:v>
                </c:pt>
                <c:pt idx="37">
                  <c:v>40254</c:v>
                </c:pt>
                <c:pt idx="38">
                  <c:v>40261</c:v>
                </c:pt>
                <c:pt idx="39">
                  <c:v>40268</c:v>
                </c:pt>
                <c:pt idx="40">
                  <c:v>40275</c:v>
                </c:pt>
                <c:pt idx="41">
                  <c:v>40282</c:v>
                </c:pt>
                <c:pt idx="42">
                  <c:v>40289</c:v>
                </c:pt>
                <c:pt idx="43">
                  <c:v>40296</c:v>
                </c:pt>
                <c:pt idx="44">
                  <c:v>40303</c:v>
                </c:pt>
                <c:pt idx="45">
                  <c:v>40309</c:v>
                </c:pt>
                <c:pt idx="46">
                  <c:v>40317</c:v>
                </c:pt>
                <c:pt idx="47">
                  <c:v>40323</c:v>
                </c:pt>
                <c:pt idx="48">
                  <c:v>40331</c:v>
                </c:pt>
                <c:pt idx="49">
                  <c:v>40338</c:v>
                </c:pt>
                <c:pt idx="50">
                  <c:v>40345</c:v>
                </c:pt>
                <c:pt idx="51">
                  <c:v>40352</c:v>
                </c:pt>
                <c:pt idx="52">
                  <c:v>40359</c:v>
                </c:pt>
                <c:pt idx="53">
                  <c:v>40366</c:v>
                </c:pt>
                <c:pt idx="54">
                  <c:v>40373</c:v>
                </c:pt>
                <c:pt idx="55">
                  <c:v>40380</c:v>
                </c:pt>
                <c:pt idx="56">
                  <c:v>40387</c:v>
                </c:pt>
                <c:pt idx="57">
                  <c:v>40394</c:v>
                </c:pt>
                <c:pt idx="58">
                  <c:v>40401</c:v>
                </c:pt>
                <c:pt idx="59">
                  <c:v>40408</c:v>
                </c:pt>
                <c:pt idx="60">
                  <c:v>40415</c:v>
                </c:pt>
                <c:pt idx="61">
                  <c:v>40422</c:v>
                </c:pt>
                <c:pt idx="62">
                  <c:v>40429</c:v>
                </c:pt>
                <c:pt idx="63">
                  <c:v>40436</c:v>
                </c:pt>
                <c:pt idx="64">
                  <c:v>40443</c:v>
                </c:pt>
                <c:pt idx="65">
                  <c:v>40450</c:v>
                </c:pt>
                <c:pt idx="66">
                  <c:v>40457</c:v>
                </c:pt>
                <c:pt idx="67">
                  <c:v>40464</c:v>
                </c:pt>
                <c:pt idx="68">
                  <c:v>40471</c:v>
                </c:pt>
                <c:pt idx="69">
                  <c:v>40478</c:v>
                </c:pt>
                <c:pt idx="70">
                  <c:v>40485</c:v>
                </c:pt>
                <c:pt idx="71">
                  <c:v>40492</c:v>
                </c:pt>
                <c:pt idx="72">
                  <c:v>40499</c:v>
                </c:pt>
                <c:pt idx="73">
                  <c:v>40506</c:v>
                </c:pt>
                <c:pt idx="74">
                  <c:v>40513</c:v>
                </c:pt>
                <c:pt idx="75">
                  <c:v>40520</c:v>
                </c:pt>
                <c:pt idx="76">
                  <c:v>40527</c:v>
                </c:pt>
                <c:pt idx="77">
                  <c:v>40534</c:v>
                </c:pt>
                <c:pt idx="78">
                  <c:v>40555</c:v>
                </c:pt>
                <c:pt idx="79">
                  <c:v>40569</c:v>
                </c:pt>
                <c:pt idx="80">
                  <c:v>40583</c:v>
                </c:pt>
                <c:pt idx="81">
                  <c:v>40597</c:v>
                </c:pt>
                <c:pt idx="82">
                  <c:v>40604</c:v>
                </c:pt>
                <c:pt idx="83">
                  <c:v>40611</c:v>
                </c:pt>
                <c:pt idx="84">
                  <c:v>40618</c:v>
                </c:pt>
                <c:pt idx="85">
                  <c:v>40625</c:v>
                </c:pt>
                <c:pt idx="86">
                  <c:v>40632</c:v>
                </c:pt>
                <c:pt idx="87">
                  <c:v>40639</c:v>
                </c:pt>
                <c:pt idx="88">
                  <c:v>40646</c:v>
                </c:pt>
                <c:pt idx="89">
                  <c:v>40653</c:v>
                </c:pt>
                <c:pt idx="90">
                  <c:v>40660</c:v>
                </c:pt>
                <c:pt idx="91">
                  <c:v>40667</c:v>
                </c:pt>
                <c:pt idx="92">
                  <c:v>40674</c:v>
                </c:pt>
                <c:pt idx="93">
                  <c:v>40681</c:v>
                </c:pt>
                <c:pt idx="94">
                  <c:v>40695</c:v>
                </c:pt>
                <c:pt idx="95">
                  <c:v>40702</c:v>
                </c:pt>
                <c:pt idx="96">
                  <c:v>40709</c:v>
                </c:pt>
                <c:pt idx="97">
                  <c:v>40716</c:v>
                </c:pt>
                <c:pt idx="98">
                  <c:v>40723</c:v>
                </c:pt>
                <c:pt idx="99">
                  <c:v>40730</c:v>
                </c:pt>
                <c:pt idx="100">
                  <c:v>40744</c:v>
                </c:pt>
                <c:pt idx="101">
                  <c:v>40751</c:v>
                </c:pt>
                <c:pt idx="102">
                  <c:v>40758</c:v>
                </c:pt>
                <c:pt idx="103">
                  <c:v>40772</c:v>
                </c:pt>
                <c:pt idx="104">
                  <c:v>40786</c:v>
                </c:pt>
                <c:pt idx="105">
                  <c:v>40793</c:v>
                </c:pt>
                <c:pt idx="106">
                  <c:v>40800</c:v>
                </c:pt>
                <c:pt idx="107">
                  <c:v>40814</c:v>
                </c:pt>
                <c:pt idx="108">
                  <c:v>40821</c:v>
                </c:pt>
                <c:pt idx="109">
                  <c:v>40863</c:v>
                </c:pt>
                <c:pt idx="110">
                  <c:v>40884</c:v>
                </c:pt>
              </c:numCache>
            </c:numRef>
          </c:cat>
          <c:val>
            <c:numRef>
              <c:f>'Interest Rates'!$E$3:$E$113</c:f>
              <c:numCache>
                <c:formatCode>0.000%</c:formatCode>
                <c:ptCount val="111"/>
                <c:pt idx="0">
                  <c:v>6.6750000000000004E-2</c:v>
                </c:pt>
                <c:pt idx="1">
                  <c:v>5.9500000000000032E-2</c:v>
                </c:pt>
                <c:pt idx="2">
                  <c:v>5.7310000000000048E-2</c:v>
                </c:pt>
                <c:pt idx="3">
                  <c:v>5.9520000000000003E-2</c:v>
                </c:pt>
                <c:pt idx="4">
                  <c:v>5.9979999999999999E-2</c:v>
                </c:pt>
                <c:pt idx="5">
                  <c:v>5.6649999999999964E-2</c:v>
                </c:pt>
                <c:pt idx="6">
                  <c:v>5.470000000000004E-2</c:v>
                </c:pt>
                <c:pt idx="8">
                  <c:v>5.3400000000000003E-2</c:v>
                </c:pt>
                <c:pt idx="9">
                  <c:v>5.0900000000000001E-2</c:v>
                </c:pt>
                <c:pt idx="10">
                  <c:v>5.0330000000000034E-2</c:v>
                </c:pt>
                <c:pt idx="12">
                  <c:v>5.0700000000000023E-2</c:v>
                </c:pt>
                <c:pt idx="13">
                  <c:v>5.1320000000000011E-2</c:v>
                </c:pt>
                <c:pt idx="15">
                  <c:v>5.0200000000000002E-2</c:v>
                </c:pt>
                <c:pt idx="16">
                  <c:v>4.9600000000000012E-2</c:v>
                </c:pt>
                <c:pt idx="18">
                  <c:v>4.8930000000000001E-2</c:v>
                </c:pt>
                <c:pt idx="19">
                  <c:v>4.9070000000000003E-2</c:v>
                </c:pt>
                <c:pt idx="21">
                  <c:v>4.8779999999999997E-2</c:v>
                </c:pt>
                <c:pt idx="22">
                  <c:v>4.8300000000000003E-2</c:v>
                </c:pt>
                <c:pt idx="24">
                  <c:v>4.7239999999999997E-2</c:v>
                </c:pt>
                <c:pt idx="25">
                  <c:v>4.4430000000000025E-2</c:v>
                </c:pt>
                <c:pt idx="27">
                  <c:v>4.0890000000000024E-2</c:v>
                </c:pt>
                <c:pt idx="29">
                  <c:v>4.1410000000000002E-2</c:v>
                </c:pt>
                <c:pt idx="31">
                  <c:v>6.8500000000000019E-2</c:v>
                </c:pt>
                <c:pt idx="33">
                  <c:v>5.1139999999999998E-2</c:v>
                </c:pt>
                <c:pt idx="35">
                  <c:v>4.9290000000000014E-2</c:v>
                </c:pt>
                <c:pt idx="37">
                  <c:v>4.6179999999999985E-2</c:v>
                </c:pt>
                <c:pt idx="39">
                  <c:v>4.5010000000000036E-2</c:v>
                </c:pt>
                <c:pt idx="41">
                  <c:v>5.4500000000000014E-2</c:v>
                </c:pt>
                <c:pt idx="43">
                  <c:v>6.1710000000000036E-2</c:v>
                </c:pt>
                <c:pt idx="45">
                  <c:v>7.7299999999999994E-2</c:v>
                </c:pt>
                <c:pt idx="47">
                  <c:v>7.9860000000000056E-2</c:v>
                </c:pt>
                <c:pt idx="49">
                  <c:v>9.2900000000000024E-2</c:v>
                </c:pt>
                <c:pt idx="51">
                  <c:v>9.9500000000000088E-2</c:v>
                </c:pt>
                <c:pt idx="53">
                  <c:v>9.6160000000000023E-2</c:v>
                </c:pt>
                <c:pt idx="55">
                  <c:v>9.4450000000000048E-2</c:v>
                </c:pt>
                <c:pt idx="57">
                  <c:v>9.2760000000000023E-2</c:v>
                </c:pt>
                <c:pt idx="59">
                  <c:v>9.9520000000000122E-2</c:v>
                </c:pt>
                <c:pt idx="61">
                  <c:v>0.10840000000000002</c:v>
                </c:pt>
                <c:pt idx="63">
                  <c:v>0.11627999999999998</c:v>
                </c:pt>
                <c:pt idx="65">
                  <c:v>0.1139</c:v>
                </c:pt>
                <c:pt idx="67">
                  <c:v>0.10990000000000005</c:v>
                </c:pt>
                <c:pt idx="69">
                  <c:v>0.10571999999999998</c:v>
                </c:pt>
                <c:pt idx="71">
                  <c:v>0.10220000000000005</c:v>
                </c:pt>
                <c:pt idx="73">
                  <c:v>0.10332000000000002</c:v>
                </c:pt>
                <c:pt idx="75">
                  <c:v>0.10249999999999998</c:v>
                </c:pt>
                <c:pt idx="77">
                  <c:v>0.10017000000000002</c:v>
                </c:pt>
                <c:pt idx="82">
                  <c:v>9.6120000000000025E-2</c:v>
                </c:pt>
                <c:pt idx="84">
                  <c:v>9.1020000000000045E-2</c:v>
                </c:pt>
                <c:pt idx="86">
                  <c:v>8.7900000000000006E-2</c:v>
                </c:pt>
              </c:numCache>
            </c:numRef>
          </c:val>
          <c:smooth val="1"/>
        </c:ser>
        <c:ser>
          <c:idx val="1"/>
          <c:order val="1"/>
          <c:tx>
            <c:strRef>
              <c:f>'Interest Rates'!$F$2</c:f>
              <c:strCache>
                <c:ptCount val="1"/>
                <c:pt idx="0">
                  <c:v>12-месячные Казначейские Обязательства</c:v>
                </c:pt>
              </c:strCache>
            </c:strRef>
          </c:tx>
          <c:marker>
            <c:symbol val="none"/>
          </c:marker>
          <c:cat>
            <c:numRef>
              <c:f>'Interest Rates'!$D$3:$D$113</c:f>
              <c:numCache>
                <c:formatCode>dd/mm/yy</c:formatCode>
                <c:ptCount val="111"/>
                <c:pt idx="0">
                  <c:v>40030</c:v>
                </c:pt>
                <c:pt idx="1">
                  <c:v>40037</c:v>
                </c:pt>
                <c:pt idx="2">
                  <c:v>40044</c:v>
                </c:pt>
                <c:pt idx="3">
                  <c:v>40051</c:v>
                </c:pt>
                <c:pt idx="4">
                  <c:v>40058</c:v>
                </c:pt>
                <c:pt idx="5">
                  <c:v>40065</c:v>
                </c:pt>
                <c:pt idx="6">
                  <c:v>40072</c:v>
                </c:pt>
                <c:pt idx="7">
                  <c:v>40072</c:v>
                </c:pt>
                <c:pt idx="8">
                  <c:v>40079</c:v>
                </c:pt>
                <c:pt idx="9">
                  <c:v>40086</c:v>
                </c:pt>
                <c:pt idx="10">
                  <c:v>40093</c:v>
                </c:pt>
                <c:pt idx="11">
                  <c:v>40093</c:v>
                </c:pt>
                <c:pt idx="12">
                  <c:v>40099</c:v>
                </c:pt>
                <c:pt idx="13">
                  <c:v>40107</c:v>
                </c:pt>
                <c:pt idx="14">
                  <c:v>40107</c:v>
                </c:pt>
                <c:pt idx="15">
                  <c:v>40114</c:v>
                </c:pt>
                <c:pt idx="16">
                  <c:v>40121</c:v>
                </c:pt>
                <c:pt idx="17">
                  <c:v>40121</c:v>
                </c:pt>
                <c:pt idx="18">
                  <c:v>40128</c:v>
                </c:pt>
                <c:pt idx="19">
                  <c:v>40135</c:v>
                </c:pt>
                <c:pt idx="20">
                  <c:v>40135</c:v>
                </c:pt>
                <c:pt idx="21">
                  <c:v>40142</c:v>
                </c:pt>
                <c:pt idx="22">
                  <c:v>40149</c:v>
                </c:pt>
                <c:pt idx="23">
                  <c:v>40149</c:v>
                </c:pt>
                <c:pt idx="24">
                  <c:v>40156</c:v>
                </c:pt>
                <c:pt idx="25">
                  <c:v>40163</c:v>
                </c:pt>
                <c:pt idx="26">
                  <c:v>40163</c:v>
                </c:pt>
                <c:pt idx="27">
                  <c:v>40170</c:v>
                </c:pt>
                <c:pt idx="28">
                  <c:v>40191</c:v>
                </c:pt>
                <c:pt idx="29">
                  <c:v>40198</c:v>
                </c:pt>
                <c:pt idx="30">
                  <c:v>40205</c:v>
                </c:pt>
                <c:pt idx="31">
                  <c:v>40212</c:v>
                </c:pt>
                <c:pt idx="32">
                  <c:v>40219</c:v>
                </c:pt>
                <c:pt idx="33">
                  <c:v>40226</c:v>
                </c:pt>
                <c:pt idx="34">
                  <c:v>40233</c:v>
                </c:pt>
                <c:pt idx="35">
                  <c:v>40239</c:v>
                </c:pt>
                <c:pt idx="36">
                  <c:v>40247</c:v>
                </c:pt>
                <c:pt idx="37">
                  <c:v>40254</c:v>
                </c:pt>
                <c:pt idx="38">
                  <c:v>40261</c:v>
                </c:pt>
                <c:pt idx="39">
                  <c:v>40268</c:v>
                </c:pt>
                <c:pt idx="40">
                  <c:v>40275</c:v>
                </c:pt>
                <c:pt idx="41">
                  <c:v>40282</c:v>
                </c:pt>
                <c:pt idx="42">
                  <c:v>40289</c:v>
                </c:pt>
                <c:pt idx="43">
                  <c:v>40296</c:v>
                </c:pt>
                <c:pt idx="44">
                  <c:v>40303</c:v>
                </c:pt>
                <c:pt idx="45">
                  <c:v>40309</c:v>
                </c:pt>
                <c:pt idx="46">
                  <c:v>40317</c:v>
                </c:pt>
                <c:pt idx="47">
                  <c:v>40323</c:v>
                </c:pt>
                <c:pt idx="48">
                  <c:v>40331</c:v>
                </c:pt>
                <c:pt idx="49">
                  <c:v>40338</c:v>
                </c:pt>
                <c:pt idx="50">
                  <c:v>40345</c:v>
                </c:pt>
                <c:pt idx="51">
                  <c:v>40352</c:v>
                </c:pt>
                <c:pt idx="52">
                  <c:v>40359</c:v>
                </c:pt>
                <c:pt idx="53">
                  <c:v>40366</c:v>
                </c:pt>
                <c:pt idx="54">
                  <c:v>40373</c:v>
                </c:pt>
                <c:pt idx="55">
                  <c:v>40380</c:v>
                </c:pt>
                <c:pt idx="56">
                  <c:v>40387</c:v>
                </c:pt>
                <c:pt idx="57">
                  <c:v>40394</c:v>
                </c:pt>
                <c:pt idx="58">
                  <c:v>40401</c:v>
                </c:pt>
                <c:pt idx="59">
                  <c:v>40408</c:v>
                </c:pt>
                <c:pt idx="60">
                  <c:v>40415</c:v>
                </c:pt>
                <c:pt idx="61">
                  <c:v>40422</c:v>
                </c:pt>
                <c:pt idx="62">
                  <c:v>40429</c:v>
                </c:pt>
                <c:pt idx="63">
                  <c:v>40436</c:v>
                </c:pt>
                <c:pt idx="64">
                  <c:v>40443</c:v>
                </c:pt>
                <c:pt idx="65">
                  <c:v>40450</c:v>
                </c:pt>
                <c:pt idx="66">
                  <c:v>40457</c:v>
                </c:pt>
                <c:pt idx="67">
                  <c:v>40464</c:v>
                </c:pt>
                <c:pt idx="68">
                  <c:v>40471</c:v>
                </c:pt>
                <c:pt idx="69">
                  <c:v>40478</c:v>
                </c:pt>
                <c:pt idx="70">
                  <c:v>40485</c:v>
                </c:pt>
                <c:pt idx="71">
                  <c:v>40492</c:v>
                </c:pt>
                <c:pt idx="72">
                  <c:v>40499</c:v>
                </c:pt>
                <c:pt idx="73">
                  <c:v>40506</c:v>
                </c:pt>
                <c:pt idx="74">
                  <c:v>40513</c:v>
                </c:pt>
                <c:pt idx="75">
                  <c:v>40520</c:v>
                </c:pt>
                <c:pt idx="76">
                  <c:v>40527</c:v>
                </c:pt>
                <c:pt idx="77">
                  <c:v>40534</c:v>
                </c:pt>
                <c:pt idx="78">
                  <c:v>40555</c:v>
                </c:pt>
                <c:pt idx="79">
                  <c:v>40569</c:v>
                </c:pt>
                <c:pt idx="80">
                  <c:v>40583</c:v>
                </c:pt>
                <c:pt idx="81">
                  <c:v>40597</c:v>
                </c:pt>
                <c:pt idx="82">
                  <c:v>40604</c:v>
                </c:pt>
                <c:pt idx="83">
                  <c:v>40611</c:v>
                </c:pt>
                <c:pt idx="84">
                  <c:v>40618</c:v>
                </c:pt>
                <c:pt idx="85">
                  <c:v>40625</c:v>
                </c:pt>
                <c:pt idx="86">
                  <c:v>40632</c:v>
                </c:pt>
                <c:pt idx="87">
                  <c:v>40639</c:v>
                </c:pt>
                <c:pt idx="88">
                  <c:v>40646</c:v>
                </c:pt>
                <c:pt idx="89">
                  <c:v>40653</c:v>
                </c:pt>
                <c:pt idx="90">
                  <c:v>40660</c:v>
                </c:pt>
                <c:pt idx="91">
                  <c:v>40667</c:v>
                </c:pt>
                <c:pt idx="92">
                  <c:v>40674</c:v>
                </c:pt>
                <c:pt idx="93">
                  <c:v>40681</c:v>
                </c:pt>
                <c:pt idx="94">
                  <c:v>40695</c:v>
                </c:pt>
                <c:pt idx="95">
                  <c:v>40702</c:v>
                </c:pt>
                <c:pt idx="96">
                  <c:v>40709</c:v>
                </c:pt>
                <c:pt idx="97">
                  <c:v>40716</c:v>
                </c:pt>
                <c:pt idx="98">
                  <c:v>40723</c:v>
                </c:pt>
                <c:pt idx="99">
                  <c:v>40730</c:v>
                </c:pt>
                <c:pt idx="100">
                  <c:v>40744</c:v>
                </c:pt>
                <c:pt idx="101">
                  <c:v>40751</c:v>
                </c:pt>
                <c:pt idx="102">
                  <c:v>40758</c:v>
                </c:pt>
                <c:pt idx="103">
                  <c:v>40772</c:v>
                </c:pt>
                <c:pt idx="104">
                  <c:v>40786</c:v>
                </c:pt>
                <c:pt idx="105">
                  <c:v>40793</c:v>
                </c:pt>
                <c:pt idx="106">
                  <c:v>40800</c:v>
                </c:pt>
                <c:pt idx="107">
                  <c:v>40814</c:v>
                </c:pt>
                <c:pt idx="108">
                  <c:v>40821</c:v>
                </c:pt>
                <c:pt idx="109">
                  <c:v>40863</c:v>
                </c:pt>
                <c:pt idx="110">
                  <c:v>40884</c:v>
                </c:pt>
              </c:numCache>
            </c:numRef>
          </c:cat>
          <c:val>
            <c:numRef>
              <c:f>'Interest Rates'!$F$3:$F$113</c:f>
              <c:numCache>
                <c:formatCode>General</c:formatCode>
                <c:ptCount val="111"/>
                <c:pt idx="7" formatCode="0.000%">
                  <c:v>7.6380000000000003E-2</c:v>
                </c:pt>
                <c:pt idx="11" formatCode="0.000%">
                  <c:v>7.6670000000000002E-2</c:v>
                </c:pt>
                <c:pt idx="14" formatCode="0.000%">
                  <c:v>8.2810000000000009E-2</c:v>
                </c:pt>
                <c:pt idx="17" formatCode="0.000%">
                  <c:v>8.2080000000000014E-2</c:v>
                </c:pt>
                <c:pt idx="20" formatCode="0.000%">
                  <c:v>8.4500000000000075E-2</c:v>
                </c:pt>
                <c:pt idx="23" formatCode="0.000%">
                  <c:v>7.9990000000000061E-2</c:v>
                </c:pt>
                <c:pt idx="26" formatCode="0.000%">
                  <c:v>7.4500000000000052E-2</c:v>
                </c:pt>
                <c:pt idx="28" formatCode="0.000%">
                  <c:v>5.185E-2</c:v>
                </c:pt>
                <c:pt idx="30" formatCode="0.000%">
                  <c:v>7.7440000000000009E-2</c:v>
                </c:pt>
                <c:pt idx="34" formatCode="0.000%">
                  <c:v>7.1139999999999995E-2</c:v>
                </c:pt>
                <c:pt idx="36" formatCode="0.000%">
                  <c:v>6.5400000000000014E-2</c:v>
                </c:pt>
                <c:pt idx="38" formatCode="0.000%">
                  <c:v>6.0770000000000032E-2</c:v>
                </c:pt>
                <c:pt idx="40" formatCode="0.000%">
                  <c:v>6.0440000000000001E-2</c:v>
                </c:pt>
                <c:pt idx="42" formatCode="0.000%">
                  <c:v>7.0980000000000001E-2</c:v>
                </c:pt>
                <c:pt idx="44" formatCode="0.000%">
                  <c:v>7.9370000000000024E-2</c:v>
                </c:pt>
                <c:pt idx="48" formatCode="0.000%">
                  <c:v>9.7280000000000005E-2</c:v>
                </c:pt>
                <c:pt idx="50" formatCode="0.000%">
                  <c:v>0.12000000000000002</c:v>
                </c:pt>
                <c:pt idx="52" formatCode="0.000%">
                  <c:v>0.12235</c:v>
                </c:pt>
                <c:pt idx="56" formatCode="0.000%">
                  <c:v>0.13125999999999999</c:v>
                </c:pt>
                <c:pt idx="60" formatCode="0.000%">
                  <c:v>0.14545000000000011</c:v>
                </c:pt>
                <c:pt idx="64" formatCode="0.000%">
                  <c:v>0.14574000000000012</c:v>
                </c:pt>
                <c:pt idx="66" formatCode="0.000%">
                  <c:v>0.14230999999999999</c:v>
                </c:pt>
                <c:pt idx="70" formatCode="0.000%">
                  <c:v>0.13572000000000001</c:v>
                </c:pt>
                <c:pt idx="74" formatCode="0.000%">
                  <c:v>0.12420000000000007</c:v>
                </c:pt>
                <c:pt idx="78" formatCode="0.000%">
                  <c:v>0.11701</c:v>
                </c:pt>
                <c:pt idx="79" formatCode="0.000%">
                  <c:v>0.11756000000000005</c:v>
                </c:pt>
                <c:pt idx="81" formatCode="0.000%">
                  <c:v>0.11310000000000002</c:v>
                </c:pt>
                <c:pt idx="83" formatCode="0.000%">
                  <c:v>0.10424000000000005</c:v>
                </c:pt>
                <c:pt idx="85" formatCode="0.000%">
                  <c:v>9.6950000000000008E-2</c:v>
                </c:pt>
                <c:pt idx="87" formatCode="0.000%">
                  <c:v>9.5270000000000021E-2</c:v>
                </c:pt>
                <c:pt idx="89" formatCode="0.000%">
                  <c:v>9.4800000000000065E-2</c:v>
                </c:pt>
                <c:pt idx="91" formatCode="0.000%">
                  <c:v>9.4650000000000081E-2</c:v>
                </c:pt>
                <c:pt idx="93" formatCode="0.000%">
                  <c:v>9.450000000000007E-2</c:v>
                </c:pt>
                <c:pt idx="94" formatCode="0.000%">
                  <c:v>9.4370000000000023E-2</c:v>
                </c:pt>
                <c:pt idx="96" formatCode="0.000%">
                  <c:v>9.3660000000000118E-2</c:v>
                </c:pt>
                <c:pt idx="98" formatCode="0.000%">
                  <c:v>9.3800000000000092E-2</c:v>
                </c:pt>
                <c:pt idx="101" formatCode="0.000%">
                  <c:v>9.1960000000000028E-2</c:v>
                </c:pt>
                <c:pt idx="105" formatCode="0.000%">
                  <c:v>8.86600000000001E-2</c:v>
                </c:pt>
                <c:pt idx="108" formatCode="0.000%">
                  <c:v>9.3170000000000044E-2</c:v>
                </c:pt>
              </c:numCache>
            </c:numRef>
          </c:val>
          <c:smooth val="1"/>
        </c:ser>
        <c:ser>
          <c:idx val="2"/>
          <c:order val="2"/>
          <c:tx>
            <c:strRef>
              <c:f>'Interest Rates'!$G$2</c:f>
              <c:strCache>
                <c:ptCount val="1"/>
                <c:pt idx="0">
                  <c:v>2-годичные Казначейские Облигации</c:v>
                </c:pt>
              </c:strCache>
            </c:strRef>
          </c:tx>
          <c:marker>
            <c:symbol val="none"/>
          </c:marker>
          <c:cat>
            <c:numRef>
              <c:f>'Interest Rates'!$D$3:$D$113</c:f>
              <c:numCache>
                <c:formatCode>dd/mm/yy</c:formatCode>
                <c:ptCount val="111"/>
                <c:pt idx="0">
                  <c:v>40030</c:v>
                </c:pt>
                <c:pt idx="1">
                  <c:v>40037</c:v>
                </c:pt>
                <c:pt idx="2">
                  <c:v>40044</c:v>
                </c:pt>
                <c:pt idx="3">
                  <c:v>40051</c:v>
                </c:pt>
                <c:pt idx="4">
                  <c:v>40058</c:v>
                </c:pt>
                <c:pt idx="5">
                  <c:v>40065</c:v>
                </c:pt>
                <c:pt idx="6">
                  <c:v>40072</c:v>
                </c:pt>
                <c:pt idx="7">
                  <c:v>40072</c:v>
                </c:pt>
                <c:pt idx="8">
                  <c:v>40079</c:v>
                </c:pt>
                <c:pt idx="9">
                  <c:v>40086</c:v>
                </c:pt>
                <c:pt idx="10">
                  <c:v>40093</c:v>
                </c:pt>
                <c:pt idx="11">
                  <c:v>40093</c:v>
                </c:pt>
                <c:pt idx="12">
                  <c:v>40099</c:v>
                </c:pt>
                <c:pt idx="13">
                  <c:v>40107</c:v>
                </c:pt>
                <c:pt idx="14">
                  <c:v>40107</c:v>
                </c:pt>
                <c:pt idx="15">
                  <c:v>40114</c:v>
                </c:pt>
                <c:pt idx="16">
                  <c:v>40121</c:v>
                </c:pt>
                <c:pt idx="17">
                  <c:v>40121</c:v>
                </c:pt>
                <c:pt idx="18">
                  <c:v>40128</c:v>
                </c:pt>
                <c:pt idx="19">
                  <c:v>40135</c:v>
                </c:pt>
                <c:pt idx="20">
                  <c:v>40135</c:v>
                </c:pt>
                <c:pt idx="21">
                  <c:v>40142</c:v>
                </c:pt>
                <c:pt idx="22">
                  <c:v>40149</c:v>
                </c:pt>
                <c:pt idx="23">
                  <c:v>40149</c:v>
                </c:pt>
                <c:pt idx="24">
                  <c:v>40156</c:v>
                </c:pt>
                <c:pt idx="25">
                  <c:v>40163</c:v>
                </c:pt>
                <c:pt idx="26">
                  <c:v>40163</c:v>
                </c:pt>
                <c:pt idx="27">
                  <c:v>40170</c:v>
                </c:pt>
                <c:pt idx="28">
                  <c:v>40191</c:v>
                </c:pt>
                <c:pt idx="29">
                  <c:v>40198</c:v>
                </c:pt>
                <c:pt idx="30">
                  <c:v>40205</c:v>
                </c:pt>
                <c:pt idx="31">
                  <c:v>40212</c:v>
                </c:pt>
                <c:pt idx="32">
                  <c:v>40219</c:v>
                </c:pt>
                <c:pt idx="33">
                  <c:v>40226</c:v>
                </c:pt>
                <c:pt idx="34">
                  <c:v>40233</c:v>
                </c:pt>
                <c:pt idx="35">
                  <c:v>40239</c:v>
                </c:pt>
                <c:pt idx="36">
                  <c:v>40247</c:v>
                </c:pt>
                <c:pt idx="37">
                  <c:v>40254</c:v>
                </c:pt>
                <c:pt idx="38">
                  <c:v>40261</c:v>
                </c:pt>
                <c:pt idx="39">
                  <c:v>40268</c:v>
                </c:pt>
                <c:pt idx="40">
                  <c:v>40275</c:v>
                </c:pt>
                <c:pt idx="41">
                  <c:v>40282</c:v>
                </c:pt>
                <c:pt idx="42">
                  <c:v>40289</c:v>
                </c:pt>
                <c:pt idx="43">
                  <c:v>40296</c:v>
                </c:pt>
                <c:pt idx="44">
                  <c:v>40303</c:v>
                </c:pt>
                <c:pt idx="45">
                  <c:v>40309</c:v>
                </c:pt>
                <c:pt idx="46">
                  <c:v>40317</c:v>
                </c:pt>
                <c:pt idx="47">
                  <c:v>40323</c:v>
                </c:pt>
                <c:pt idx="48">
                  <c:v>40331</c:v>
                </c:pt>
                <c:pt idx="49">
                  <c:v>40338</c:v>
                </c:pt>
                <c:pt idx="50">
                  <c:v>40345</c:v>
                </c:pt>
                <c:pt idx="51">
                  <c:v>40352</c:v>
                </c:pt>
                <c:pt idx="52">
                  <c:v>40359</c:v>
                </c:pt>
                <c:pt idx="53">
                  <c:v>40366</c:v>
                </c:pt>
                <c:pt idx="54">
                  <c:v>40373</c:v>
                </c:pt>
                <c:pt idx="55">
                  <c:v>40380</c:v>
                </c:pt>
                <c:pt idx="56">
                  <c:v>40387</c:v>
                </c:pt>
                <c:pt idx="57">
                  <c:v>40394</c:v>
                </c:pt>
                <c:pt idx="58">
                  <c:v>40401</c:v>
                </c:pt>
                <c:pt idx="59">
                  <c:v>40408</c:v>
                </c:pt>
                <c:pt idx="60">
                  <c:v>40415</c:v>
                </c:pt>
                <c:pt idx="61">
                  <c:v>40422</c:v>
                </c:pt>
                <c:pt idx="62">
                  <c:v>40429</c:v>
                </c:pt>
                <c:pt idx="63">
                  <c:v>40436</c:v>
                </c:pt>
                <c:pt idx="64">
                  <c:v>40443</c:v>
                </c:pt>
                <c:pt idx="65">
                  <c:v>40450</c:v>
                </c:pt>
                <c:pt idx="66">
                  <c:v>40457</c:v>
                </c:pt>
                <c:pt idx="67">
                  <c:v>40464</c:v>
                </c:pt>
                <c:pt idx="68">
                  <c:v>40471</c:v>
                </c:pt>
                <c:pt idx="69">
                  <c:v>40478</c:v>
                </c:pt>
                <c:pt idx="70">
                  <c:v>40485</c:v>
                </c:pt>
                <c:pt idx="71">
                  <c:v>40492</c:v>
                </c:pt>
                <c:pt idx="72">
                  <c:v>40499</c:v>
                </c:pt>
                <c:pt idx="73">
                  <c:v>40506</c:v>
                </c:pt>
                <c:pt idx="74">
                  <c:v>40513</c:v>
                </c:pt>
                <c:pt idx="75">
                  <c:v>40520</c:v>
                </c:pt>
                <c:pt idx="76">
                  <c:v>40527</c:v>
                </c:pt>
                <c:pt idx="77">
                  <c:v>40534</c:v>
                </c:pt>
                <c:pt idx="78">
                  <c:v>40555</c:v>
                </c:pt>
                <c:pt idx="79">
                  <c:v>40569</c:v>
                </c:pt>
                <c:pt idx="80">
                  <c:v>40583</c:v>
                </c:pt>
                <c:pt idx="81">
                  <c:v>40597</c:v>
                </c:pt>
                <c:pt idx="82">
                  <c:v>40604</c:v>
                </c:pt>
                <c:pt idx="83">
                  <c:v>40611</c:v>
                </c:pt>
                <c:pt idx="84">
                  <c:v>40618</c:v>
                </c:pt>
                <c:pt idx="85">
                  <c:v>40625</c:v>
                </c:pt>
                <c:pt idx="86">
                  <c:v>40632</c:v>
                </c:pt>
                <c:pt idx="87">
                  <c:v>40639</c:v>
                </c:pt>
                <c:pt idx="88">
                  <c:v>40646</c:v>
                </c:pt>
                <c:pt idx="89">
                  <c:v>40653</c:v>
                </c:pt>
                <c:pt idx="90">
                  <c:v>40660</c:v>
                </c:pt>
                <c:pt idx="91">
                  <c:v>40667</c:v>
                </c:pt>
                <c:pt idx="92">
                  <c:v>40674</c:v>
                </c:pt>
                <c:pt idx="93">
                  <c:v>40681</c:v>
                </c:pt>
                <c:pt idx="94">
                  <c:v>40695</c:v>
                </c:pt>
                <c:pt idx="95">
                  <c:v>40702</c:v>
                </c:pt>
                <c:pt idx="96">
                  <c:v>40709</c:v>
                </c:pt>
                <c:pt idx="97">
                  <c:v>40716</c:v>
                </c:pt>
                <c:pt idx="98">
                  <c:v>40723</c:v>
                </c:pt>
                <c:pt idx="99">
                  <c:v>40730</c:v>
                </c:pt>
                <c:pt idx="100">
                  <c:v>40744</c:v>
                </c:pt>
                <c:pt idx="101">
                  <c:v>40751</c:v>
                </c:pt>
                <c:pt idx="102">
                  <c:v>40758</c:v>
                </c:pt>
                <c:pt idx="103">
                  <c:v>40772</c:v>
                </c:pt>
                <c:pt idx="104">
                  <c:v>40786</c:v>
                </c:pt>
                <c:pt idx="105">
                  <c:v>40793</c:v>
                </c:pt>
                <c:pt idx="106">
                  <c:v>40800</c:v>
                </c:pt>
                <c:pt idx="107">
                  <c:v>40814</c:v>
                </c:pt>
                <c:pt idx="108">
                  <c:v>40821</c:v>
                </c:pt>
                <c:pt idx="109">
                  <c:v>40863</c:v>
                </c:pt>
                <c:pt idx="110">
                  <c:v>40884</c:v>
                </c:pt>
              </c:numCache>
            </c:numRef>
          </c:cat>
          <c:val>
            <c:numRef>
              <c:f>'Interest Rates'!$G$3:$G$113</c:f>
              <c:numCache>
                <c:formatCode>General</c:formatCode>
                <c:ptCount val="111"/>
                <c:pt idx="32" formatCode="0.000%">
                  <c:v>0.10212000000000006</c:v>
                </c:pt>
                <c:pt idx="46" formatCode="0.000%">
                  <c:v>0.10345</c:v>
                </c:pt>
                <c:pt idx="54" formatCode="0.000%">
                  <c:v>0.14285</c:v>
                </c:pt>
                <c:pt idx="58" formatCode="0.000%">
                  <c:v>0.14843000000000012</c:v>
                </c:pt>
                <c:pt idx="62" formatCode="0.000%">
                  <c:v>0.15626000000000018</c:v>
                </c:pt>
                <c:pt idx="68" formatCode="0.000%">
                  <c:v>0.15200000000000011</c:v>
                </c:pt>
                <c:pt idx="72" formatCode="0.000%">
                  <c:v>0.14394000000000018</c:v>
                </c:pt>
                <c:pt idx="76" formatCode="0.000%">
                  <c:v>0.13821000000000011</c:v>
                </c:pt>
                <c:pt idx="80" formatCode="0.000%">
                  <c:v>0.1285</c:v>
                </c:pt>
                <c:pt idx="88" formatCode="0.000%">
                  <c:v>0.12575</c:v>
                </c:pt>
                <c:pt idx="92" formatCode="0.000%">
                  <c:v>0.12213000000000006</c:v>
                </c:pt>
                <c:pt idx="95" formatCode="0.000%">
                  <c:v>0.11960000000000005</c:v>
                </c:pt>
                <c:pt idx="99" formatCode="0.000%">
                  <c:v>0.1174</c:v>
                </c:pt>
                <c:pt idx="102" formatCode="0.000%">
                  <c:v>0.10835</c:v>
                </c:pt>
                <c:pt idx="104" formatCode="0.000%">
                  <c:v>0.10388</c:v>
                </c:pt>
                <c:pt idx="107" formatCode="0.000%">
                  <c:v>0.10093000000000002</c:v>
                </c:pt>
                <c:pt idx="109" formatCode="0.000%">
                  <c:v>9.5920000000000047E-2</c:v>
                </c:pt>
                <c:pt idx="110" formatCode="0.000%">
                  <c:v>9.1439999999999994E-2</c:v>
                </c:pt>
              </c:numCache>
            </c:numRef>
          </c:val>
          <c:smooth val="1"/>
        </c:ser>
        <c:ser>
          <c:idx val="3"/>
          <c:order val="3"/>
          <c:tx>
            <c:strRef>
              <c:f>'Interest Rates'!$H$2</c:f>
              <c:strCache>
                <c:ptCount val="1"/>
                <c:pt idx="0">
                  <c:v>5-годичные Казначейские Облигации</c:v>
                </c:pt>
              </c:strCache>
            </c:strRef>
          </c:tx>
          <c:spPr>
            <a:ln>
              <a:solidFill>
                <a:srgbClr val="FFC000"/>
              </a:solidFill>
            </a:ln>
          </c:spPr>
          <c:marker>
            <c:symbol val="none"/>
          </c:marker>
          <c:cat>
            <c:numRef>
              <c:f>'Interest Rates'!$D$3:$D$113</c:f>
              <c:numCache>
                <c:formatCode>dd/mm/yy</c:formatCode>
                <c:ptCount val="111"/>
                <c:pt idx="0">
                  <c:v>40030</c:v>
                </c:pt>
                <c:pt idx="1">
                  <c:v>40037</c:v>
                </c:pt>
                <c:pt idx="2">
                  <c:v>40044</c:v>
                </c:pt>
                <c:pt idx="3">
                  <c:v>40051</c:v>
                </c:pt>
                <c:pt idx="4">
                  <c:v>40058</c:v>
                </c:pt>
                <c:pt idx="5">
                  <c:v>40065</c:v>
                </c:pt>
                <c:pt idx="6">
                  <c:v>40072</c:v>
                </c:pt>
                <c:pt idx="7">
                  <c:v>40072</c:v>
                </c:pt>
                <c:pt idx="8">
                  <c:v>40079</c:v>
                </c:pt>
                <c:pt idx="9">
                  <c:v>40086</c:v>
                </c:pt>
                <c:pt idx="10">
                  <c:v>40093</c:v>
                </c:pt>
                <c:pt idx="11">
                  <c:v>40093</c:v>
                </c:pt>
                <c:pt idx="12">
                  <c:v>40099</c:v>
                </c:pt>
                <c:pt idx="13">
                  <c:v>40107</c:v>
                </c:pt>
                <c:pt idx="14">
                  <c:v>40107</c:v>
                </c:pt>
                <c:pt idx="15">
                  <c:v>40114</c:v>
                </c:pt>
                <c:pt idx="16">
                  <c:v>40121</c:v>
                </c:pt>
                <c:pt idx="17">
                  <c:v>40121</c:v>
                </c:pt>
                <c:pt idx="18">
                  <c:v>40128</c:v>
                </c:pt>
                <c:pt idx="19">
                  <c:v>40135</c:v>
                </c:pt>
                <c:pt idx="20">
                  <c:v>40135</c:v>
                </c:pt>
                <c:pt idx="21">
                  <c:v>40142</c:v>
                </c:pt>
                <c:pt idx="22">
                  <c:v>40149</c:v>
                </c:pt>
                <c:pt idx="23">
                  <c:v>40149</c:v>
                </c:pt>
                <c:pt idx="24">
                  <c:v>40156</c:v>
                </c:pt>
                <c:pt idx="25">
                  <c:v>40163</c:v>
                </c:pt>
                <c:pt idx="26">
                  <c:v>40163</c:v>
                </c:pt>
                <c:pt idx="27">
                  <c:v>40170</c:v>
                </c:pt>
                <c:pt idx="28">
                  <c:v>40191</c:v>
                </c:pt>
                <c:pt idx="29">
                  <c:v>40198</c:v>
                </c:pt>
                <c:pt idx="30">
                  <c:v>40205</c:v>
                </c:pt>
                <c:pt idx="31">
                  <c:v>40212</c:v>
                </c:pt>
                <c:pt idx="32">
                  <c:v>40219</c:v>
                </c:pt>
                <c:pt idx="33">
                  <c:v>40226</c:v>
                </c:pt>
                <c:pt idx="34">
                  <c:v>40233</c:v>
                </c:pt>
                <c:pt idx="35">
                  <c:v>40239</c:v>
                </c:pt>
                <c:pt idx="36">
                  <c:v>40247</c:v>
                </c:pt>
                <c:pt idx="37">
                  <c:v>40254</c:v>
                </c:pt>
                <c:pt idx="38">
                  <c:v>40261</c:v>
                </c:pt>
                <c:pt idx="39">
                  <c:v>40268</c:v>
                </c:pt>
                <c:pt idx="40">
                  <c:v>40275</c:v>
                </c:pt>
                <c:pt idx="41">
                  <c:v>40282</c:v>
                </c:pt>
                <c:pt idx="42">
                  <c:v>40289</c:v>
                </c:pt>
                <c:pt idx="43">
                  <c:v>40296</c:v>
                </c:pt>
                <c:pt idx="44">
                  <c:v>40303</c:v>
                </c:pt>
                <c:pt idx="45">
                  <c:v>40309</c:v>
                </c:pt>
                <c:pt idx="46">
                  <c:v>40317</c:v>
                </c:pt>
                <c:pt idx="47">
                  <c:v>40323</c:v>
                </c:pt>
                <c:pt idx="48">
                  <c:v>40331</c:v>
                </c:pt>
                <c:pt idx="49">
                  <c:v>40338</c:v>
                </c:pt>
                <c:pt idx="50">
                  <c:v>40345</c:v>
                </c:pt>
                <c:pt idx="51">
                  <c:v>40352</c:v>
                </c:pt>
                <c:pt idx="52">
                  <c:v>40359</c:v>
                </c:pt>
                <c:pt idx="53">
                  <c:v>40366</c:v>
                </c:pt>
                <c:pt idx="54">
                  <c:v>40373</c:v>
                </c:pt>
                <c:pt idx="55">
                  <c:v>40380</c:v>
                </c:pt>
                <c:pt idx="56">
                  <c:v>40387</c:v>
                </c:pt>
                <c:pt idx="57">
                  <c:v>40394</c:v>
                </c:pt>
                <c:pt idx="58">
                  <c:v>40401</c:v>
                </c:pt>
                <c:pt idx="59">
                  <c:v>40408</c:v>
                </c:pt>
                <c:pt idx="60">
                  <c:v>40415</c:v>
                </c:pt>
                <c:pt idx="61">
                  <c:v>40422</c:v>
                </c:pt>
                <c:pt idx="62">
                  <c:v>40429</c:v>
                </c:pt>
                <c:pt idx="63">
                  <c:v>40436</c:v>
                </c:pt>
                <c:pt idx="64">
                  <c:v>40443</c:v>
                </c:pt>
                <c:pt idx="65">
                  <c:v>40450</c:v>
                </c:pt>
                <c:pt idx="66">
                  <c:v>40457</c:v>
                </c:pt>
                <c:pt idx="67">
                  <c:v>40464</c:v>
                </c:pt>
                <c:pt idx="68">
                  <c:v>40471</c:v>
                </c:pt>
                <c:pt idx="69">
                  <c:v>40478</c:v>
                </c:pt>
                <c:pt idx="70">
                  <c:v>40485</c:v>
                </c:pt>
                <c:pt idx="71">
                  <c:v>40492</c:v>
                </c:pt>
                <c:pt idx="72">
                  <c:v>40499</c:v>
                </c:pt>
                <c:pt idx="73">
                  <c:v>40506</c:v>
                </c:pt>
                <c:pt idx="74">
                  <c:v>40513</c:v>
                </c:pt>
                <c:pt idx="75">
                  <c:v>40520</c:v>
                </c:pt>
                <c:pt idx="76">
                  <c:v>40527</c:v>
                </c:pt>
                <c:pt idx="77">
                  <c:v>40534</c:v>
                </c:pt>
                <c:pt idx="78">
                  <c:v>40555</c:v>
                </c:pt>
                <c:pt idx="79">
                  <c:v>40569</c:v>
                </c:pt>
                <c:pt idx="80">
                  <c:v>40583</c:v>
                </c:pt>
                <c:pt idx="81">
                  <c:v>40597</c:v>
                </c:pt>
                <c:pt idx="82">
                  <c:v>40604</c:v>
                </c:pt>
                <c:pt idx="83">
                  <c:v>40611</c:v>
                </c:pt>
                <c:pt idx="84">
                  <c:v>40618</c:v>
                </c:pt>
                <c:pt idx="85">
                  <c:v>40625</c:v>
                </c:pt>
                <c:pt idx="86">
                  <c:v>40632</c:v>
                </c:pt>
                <c:pt idx="87">
                  <c:v>40639</c:v>
                </c:pt>
                <c:pt idx="88">
                  <c:v>40646</c:v>
                </c:pt>
                <c:pt idx="89">
                  <c:v>40653</c:v>
                </c:pt>
                <c:pt idx="90">
                  <c:v>40660</c:v>
                </c:pt>
                <c:pt idx="91">
                  <c:v>40667</c:v>
                </c:pt>
                <c:pt idx="92">
                  <c:v>40674</c:v>
                </c:pt>
                <c:pt idx="93">
                  <c:v>40681</c:v>
                </c:pt>
                <c:pt idx="94">
                  <c:v>40695</c:v>
                </c:pt>
                <c:pt idx="95">
                  <c:v>40702</c:v>
                </c:pt>
                <c:pt idx="96">
                  <c:v>40709</c:v>
                </c:pt>
                <c:pt idx="97">
                  <c:v>40716</c:v>
                </c:pt>
                <c:pt idx="98">
                  <c:v>40723</c:v>
                </c:pt>
                <c:pt idx="99">
                  <c:v>40730</c:v>
                </c:pt>
                <c:pt idx="100">
                  <c:v>40744</c:v>
                </c:pt>
                <c:pt idx="101">
                  <c:v>40751</c:v>
                </c:pt>
                <c:pt idx="102">
                  <c:v>40758</c:v>
                </c:pt>
                <c:pt idx="103">
                  <c:v>40772</c:v>
                </c:pt>
                <c:pt idx="104">
                  <c:v>40786</c:v>
                </c:pt>
                <c:pt idx="105">
                  <c:v>40793</c:v>
                </c:pt>
                <c:pt idx="106">
                  <c:v>40800</c:v>
                </c:pt>
                <c:pt idx="107">
                  <c:v>40814</c:v>
                </c:pt>
                <c:pt idx="108">
                  <c:v>40821</c:v>
                </c:pt>
                <c:pt idx="109">
                  <c:v>40863</c:v>
                </c:pt>
                <c:pt idx="110">
                  <c:v>40884</c:v>
                </c:pt>
              </c:numCache>
            </c:numRef>
          </c:cat>
          <c:val>
            <c:numRef>
              <c:f>'Interest Rates'!$H$3:$H$113</c:f>
              <c:numCache>
                <c:formatCode>General</c:formatCode>
                <c:ptCount val="111"/>
                <c:pt idx="90" formatCode="0.000%">
                  <c:v>0.15295000000000011</c:v>
                </c:pt>
                <c:pt idx="97" formatCode="0.000%">
                  <c:v>0.14638000000000001</c:v>
                </c:pt>
                <c:pt idx="100" formatCode="0.000%">
                  <c:v>0.14140000000000011</c:v>
                </c:pt>
                <c:pt idx="103" formatCode="0.000%">
                  <c:v>0.13516999999999998</c:v>
                </c:pt>
                <c:pt idx="106" formatCode="0.000%">
                  <c:v>0.13036</c:v>
                </c:pt>
              </c:numCache>
            </c:numRef>
          </c:val>
          <c:smooth val="1"/>
        </c:ser>
        <c:marker val="1"/>
        <c:axId val="79280768"/>
        <c:axId val="78471552"/>
      </c:lineChart>
      <c:dateAx>
        <c:axId val="79280768"/>
        <c:scaling>
          <c:orientation val="minMax"/>
        </c:scaling>
        <c:axPos val="b"/>
        <c:numFmt formatCode="mm/yyyy" sourceLinked="0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78471552"/>
        <c:crosses val="autoZero"/>
        <c:lblOffset val="100"/>
        <c:baseTimeUnit val="days"/>
      </c:dateAx>
      <c:valAx>
        <c:axId val="78471552"/>
        <c:scaling>
          <c:orientation val="minMax"/>
        </c:scaling>
        <c:axPos val="l"/>
        <c:majorGridlines/>
        <c:numFmt formatCode="0%" sourceLinked="0"/>
        <c:tickLblPos val="nextTo"/>
        <c:crossAx val="79280768"/>
        <c:crosses val="autoZero"/>
        <c:crossBetween val="between"/>
      </c:valAx>
    </c:plotArea>
    <c:legend>
      <c:legendPos val="b"/>
    </c:legend>
    <c:plotVisOnly val="1"/>
    <c:dispBlanksAs val="span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a-GE" sz="1400" b="0" i="0" u="none" strike="noStrike" kern="1200" baseline="0" dirty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defRPr>
            </a:pPr>
            <a:r>
              <a:rPr lang="ru-RU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Доли </a:t>
            </a:r>
            <a:r>
              <a:rPr lang="ru-RU" sz="1400" b="0" i="0" u="none" strike="noStrike" baseline="0" dirty="0" smtClean="0">
                <a:effectLst/>
              </a:rPr>
              <a:t>государственных </a:t>
            </a:r>
            <a:r>
              <a:rPr lang="ru-RU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ценных бумаг с разными сроками погашения в 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a-GE" sz="1400" b="0" i="0" u="none" strike="noStrike" kern="1200" baseline="0" dirty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defRPr>
            </a:pPr>
            <a:r>
              <a:rPr lang="ru-RU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общем объеме эмиссии </a:t>
            </a:r>
            <a:r>
              <a:rPr lang="en-US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(2009-2011)</a:t>
            </a:r>
            <a:endParaRPr lang="ka-GE" sz="1400" b="0" i="0" u="none" strike="noStrike" kern="1200" baseline="0" dirty="0">
              <a:solidFill>
                <a:srgbClr val="BBE0E3">
                  <a:lumMod val="25000"/>
                </a:srgbClr>
              </a:solidFill>
              <a:latin typeface="+mn-lt"/>
              <a:ea typeface="+mj-ea"/>
              <a:cs typeface="+mj-cs"/>
            </a:endParaRPr>
          </a:p>
        </c:rich>
      </c:tx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8.2561728395061748E-2"/>
          <c:y val="0.1936540256036561"/>
          <c:w val="0.84104938271604934"/>
          <c:h val="0.63030458076894846"/>
        </c:manualLayout>
      </c:layout>
      <c:pie3DChart>
        <c:varyColors val="1"/>
        <c:ser>
          <c:idx val="0"/>
          <c:order val="0"/>
          <c:tx>
            <c:strRef>
              <c:f>Auctions_ge!$A$140</c:f>
              <c:strCache>
                <c:ptCount val="1"/>
                <c:pt idx="0">
                  <c:v>სხვადასხვა ვადიანობის მქონე ფასიანი ქაღალდების წილი მთლიან ემისიაში</c:v>
                </c:pt>
              </c:strCache>
            </c:strRef>
          </c:tx>
          <c:dPt>
            <c:idx val="0"/>
            <c:spPr>
              <a:solidFill>
                <a:srgbClr val="C00000"/>
              </a:solidFill>
            </c:spPr>
          </c:dPt>
          <c:dPt>
            <c:idx val="3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0.14400541946145667"/>
                  <c:y val="6.7918051521855399E-2"/>
                </c:manualLayout>
              </c:layout>
              <c:dLblPos val="bestFit"/>
              <c:showPercent val="1"/>
            </c:dLbl>
            <c:dLbl>
              <c:idx val="1"/>
              <c:layout>
                <c:manualLayout>
                  <c:x val="9.3651635559444515E-2"/>
                  <c:y val="-0.2939937301445843"/>
                </c:manualLayout>
              </c:layout>
              <c:dLblPos val="bestFit"/>
              <c:showPercent val="1"/>
            </c:dLbl>
            <c:dLbl>
              <c:idx val="2"/>
              <c:layout>
                <c:manualLayout>
                  <c:x val="0.11870005832604259"/>
                  <c:y val="8.6470532728016206E-2"/>
                </c:manualLayout>
              </c:layout>
              <c:dLblPos val="bestFit"/>
              <c:showPercent val="1"/>
            </c:dLbl>
            <c:dLbl>
              <c:idx val="3"/>
              <c:spPr/>
              <c:txPr>
                <a:bodyPr/>
                <a:lstStyle/>
                <a:p>
                  <a:pPr>
                    <a:defRPr sz="2400">
                      <a:solidFill>
                        <a:schemeClr val="tx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en-US"/>
                </a:p>
              </c:txPr>
            </c:dLbl>
            <c:txPr>
              <a:bodyPr/>
              <a:lstStyle/>
              <a:p>
                <a:pPr>
                  <a:defRPr sz="240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en-US"/>
              </a:p>
            </c:txPr>
            <c:dLblPos val="bestFit"/>
            <c:showPercent val="1"/>
            <c:showLeaderLines val="1"/>
          </c:dLbls>
          <c:cat>
            <c:strRef>
              <c:f>Auctions_ge!$A$136:$A$139</c:f>
              <c:strCache>
                <c:ptCount val="4"/>
                <c:pt idx="0">
                  <c:v>6-месячные Казначейские Обязательства</c:v>
                </c:pt>
                <c:pt idx="1">
                  <c:v>12-месячные Казначейские Обязательства</c:v>
                </c:pt>
                <c:pt idx="2">
                  <c:v>2-годичные Казначейские Облигации</c:v>
                </c:pt>
                <c:pt idx="3">
                  <c:v>5-годичные Казначейские Облигации</c:v>
                </c:pt>
              </c:strCache>
            </c:strRef>
          </c:cat>
          <c:val>
            <c:numRef>
              <c:f>Auctions_ge!$F$136:$F$139</c:f>
              <c:numCache>
                <c:formatCode>#,##0</c:formatCode>
                <c:ptCount val="4"/>
                <c:pt idx="0">
                  <c:v>438000000</c:v>
                </c:pt>
                <c:pt idx="1">
                  <c:v>545000000</c:v>
                </c:pt>
                <c:pt idx="2">
                  <c:v>278000000</c:v>
                </c:pt>
                <c:pt idx="3">
                  <c:v>30000000</c:v>
                </c:pt>
              </c:numCache>
            </c:numRef>
          </c:val>
        </c:ser>
        <c:dLbls>
          <c:showVal val="1"/>
        </c:dLbls>
      </c:pie3DChart>
    </c:plotArea>
    <c:legend>
      <c:legendPos val="b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zero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a-GE" sz="1400" b="0" i="0" u="none" strike="noStrike" kern="1200" baseline="0" dirty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defRPr>
            </a:pPr>
            <a:r>
              <a:rPr lang="ru-RU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Доли государственных ценных бумаг с разными сроками</a:t>
            </a:r>
            <a:r>
              <a:rPr lang="en-US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 </a:t>
            </a:r>
            <a:r>
              <a:rPr lang="ru-RU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погашения в </a:t>
            </a:r>
            <a:endParaRPr lang="en-US" sz="1400" b="0" i="0" u="none" strike="noStrike" kern="1200" baseline="0" dirty="0" smtClean="0">
              <a:solidFill>
                <a:srgbClr val="BBE0E3">
                  <a:lumMod val="25000"/>
                </a:srgbClr>
              </a:solidFill>
              <a:latin typeface="+mn-lt"/>
              <a:ea typeface="+mj-ea"/>
              <a:cs typeface="+mj-cs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ka-GE" sz="1400" b="0" i="0" u="none" strike="noStrike" kern="1200" baseline="0" dirty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defRPr>
            </a:pPr>
            <a:r>
              <a:rPr lang="ru-RU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общем объеме обязательств</a:t>
            </a:r>
            <a:r>
              <a:rPr lang="en-US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 </a:t>
            </a:r>
            <a:r>
              <a:rPr lang="ru-RU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подлежащих оплате </a:t>
            </a:r>
            <a:r>
              <a:rPr lang="en-US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(</a:t>
            </a:r>
            <a:r>
              <a:rPr lang="ru-RU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к концу </a:t>
            </a:r>
            <a:r>
              <a:rPr lang="en-US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2011</a:t>
            </a:r>
            <a:r>
              <a:rPr lang="ru-RU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 г.</a:t>
            </a:r>
            <a:r>
              <a:rPr lang="en-US" sz="1400" b="0" i="0" u="none" strike="noStrike" kern="1200" baseline="0" dirty="0" smtClean="0">
                <a:solidFill>
                  <a:srgbClr val="BBE0E3">
                    <a:lumMod val="25000"/>
                  </a:srgbClr>
                </a:solidFill>
                <a:latin typeface="+mn-lt"/>
                <a:ea typeface="+mj-ea"/>
                <a:cs typeface="+mj-cs"/>
              </a:rPr>
              <a:t>)</a:t>
            </a:r>
            <a:endParaRPr lang="ka-GE" sz="1400" b="0" i="0" u="none" strike="noStrike" kern="1200" baseline="0" dirty="0">
              <a:solidFill>
                <a:srgbClr val="BBE0E3">
                  <a:lumMod val="25000"/>
                </a:srgbClr>
              </a:solidFill>
              <a:latin typeface="+mn-lt"/>
              <a:ea typeface="+mj-ea"/>
              <a:cs typeface="+mj-cs"/>
            </a:endParaRPr>
          </a:p>
        </c:rich>
      </c:tx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.10262345679012352"/>
          <c:y val="0.19398492298981918"/>
          <c:w val="0.80401234567901236"/>
          <c:h val="0.63192845235224671"/>
        </c:manualLayout>
      </c:layout>
      <c:pie3DChart>
        <c:varyColors val="1"/>
        <c:ser>
          <c:idx val="0"/>
          <c:order val="0"/>
          <c:tx>
            <c:strRef>
              <c:f>Auctions_ge!$A$163</c:f>
              <c:strCache>
                <c:ptCount val="1"/>
                <c:pt idx="0">
                  <c:v>სხვადასხვა ვადიანობის მქონე ფასიანი ქაღალდების წილი დასაფარ ვალდებულებებში</c:v>
                </c:pt>
              </c:strCache>
            </c:strRef>
          </c:tx>
          <c:dPt>
            <c:idx val="0"/>
            <c:spPr>
              <a:solidFill>
                <a:schemeClr val="accent2"/>
              </a:solidFill>
            </c:spPr>
          </c:dPt>
          <c:dPt>
            <c:idx val="1"/>
            <c:spPr>
              <a:solidFill>
                <a:schemeClr val="accent3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Lbls>
            <c:dLbl>
              <c:idx val="0"/>
              <c:layout>
                <c:manualLayout>
                  <c:x val="-0.16343443180713627"/>
                  <c:y val="5.5108254610650373E-2"/>
                </c:manualLayout>
              </c:layout>
              <c:dLblPos val="bestFit"/>
              <c:showPercent val="1"/>
            </c:dLbl>
            <c:dLbl>
              <c:idx val="1"/>
              <c:layout>
                <c:manualLayout>
                  <c:x val="0.20342039710313994"/>
                  <c:y val="-0.14244167881145395"/>
                </c:manualLayout>
              </c:layout>
              <c:dLblPos val="bestFit"/>
              <c:showPercent val="1"/>
            </c:dLbl>
            <c:dLbl>
              <c:idx val="2"/>
              <c:layout>
                <c:manualLayout>
                  <c:x val="1.051497035092836E-2"/>
                  <c:y val="4.2511297272927514E-3"/>
                </c:manualLayout>
              </c:layout>
              <c:spPr/>
              <c:txPr>
                <a:bodyPr/>
                <a:lstStyle/>
                <a:p>
                  <a:pPr>
                    <a:defRPr sz="1800">
                      <a:solidFill>
                        <a:schemeClr val="tx1"/>
                      </a:solidFill>
                      <a:latin typeface="Calibri" pitchFamily="34" charset="0"/>
                      <a:cs typeface="Calibri" pitchFamily="34" charset="0"/>
                    </a:defRPr>
                  </a:pPr>
                  <a:endParaRPr lang="en-US"/>
                </a:p>
              </c:txPr>
              <c:dLblPos val="bestFit"/>
              <c:showPercent val="1"/>
            </c:dLbl>
            <c:txPr>
              <a:bodyPr/>
              <a:lstStyle/>
              <a:p>
                <a:pPr>
                  <a:defRPr sz="1800">
                    <a:solidFill>
                      <a:schemeClr val="bg1"/>
                    </a:solidFill>
                    <a:latin typeface="Calibri" pitchFamily="34" charset="0"/>
                    <a:cs typeface="Calibri" pitchFamily="34" charset="0"/>
                  </a:defRPr>
                </a:pPr>
                <a:endParaRPr lang="en-US"/>
              </a:p>
            </c:txPr>
            <c:dLblPos val="bestFit"/>
            <c:showPercent val="1"/>
            <c:showLeaderLines val="1"/>
          </c:dLbls>
          <c:cat>
            <c:strRef>
              <c:f>Auctions_ge!$A$160:$A$162</c:f>
              <c:strCache>
                <c:ptCount val="3"/>
                <c:pt idx="0">
                  <c:v>12-месячные Казначейские Обязательства</c:v>
                </c:pt>
                <c:pt idx="1">
                  <c:v>2-годичные Казначейские Облигации</c:v>
                </c:pt>
                <c:pt idx="2">
                  <c:v>5-годичные Казначейские Облигации</c:v>
                </c:pt>
              </c:strCache>
            </c:strRef>
          </c:cat>
          <c:val>
            <c:numRef>
              <c:f>Auctions_ge!$F$160:$F$162</c:f>
              <c:numCache>
                <c:formatCode>#,##0</c:formatCode>
                <c:ptCount val="3"/>
                <c:pt idx="0">
                  <c:v>214368512.76999998</c:v>
                </c:pt>
                <c:pt idx="1">
                  <c:v>277757262.87</c:v>
                </c:pt>
                <c:pt idx="2">
                  <c:v>29955255.649999999</c:v>
                </c:pt>
              </c:numCache>
            </c:numRef>
          </c:val>
        </c:ser>
        <c:dLbls>
          <c:showVal val="1"/>
        </c:dLbls>
      </c:pie3DChart>
    </c:plotArea>
    <c:legend>
      <c:legendPos val="b"/>
      <c:txPr>
        <a:bodyPr/>
        <a:lstStyle/>
        <a:p>
          <a:pPr rtl="0">
            <a:defRPr/>
          </a:pPr>
          <a:endParaRPr lang="en-US"/>
        </a:p>
      </c:txPr>
    </c:legend>
    <c:plotVisOnly val="1"/>
    <c:dispBlanksAs val="zero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31BB99-5CE6-4CB7-AAB2-A796A841B33C}" type="doc">
      <dgm:prSet loTypeId="urn:microsoft.com/office/officeart/2005/8/layout/chevron1" loCatId="process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D7A1D16B-0066-4F49-A28F-24CDD9ED7588}">
      <dgm:prSet phldrT="[Text]" custT="1"/>
      <dgm:spPr/>
      <dgm:t>
        <a:bodyPr/>
        <a:lstStyle/>
        <a:p>
          <a:r>
            <a:rPr lang="ka-GE" sz="4400" b="0" dirty="0" smtClean="0">
              <a:latin typeface="BPG Nino Mtavruli" pitchFamily="50" charset="0"/>
              <a:ea typeface="+mj-ea"/>
              <a:cs typeface="Calibri" pitchFamily="34" charset="0"/>
            </a:rPr>
            <a:t>1997</a:t>
          </a:r>
          <a:endParaRPr lang="en-US" sz="4400" b="0" dirty="0" smtClean="0">
            <a:latin typeface="BPG Nino Mtavruli" pitchFamily="50" charset="0"/>
            <a:ea typeface="+mj-ea"/>
            <a:cs typeface="Calibri" pitchFamily="34" charset="0"/>
          </a:endParaRPr>
        </a:p>
      </dgm:t>
    </dgm:pt>
    <dgm:pt modelId="{2C43A180-B106-4B82-BC8B-934927E30115}" type="parTrans" cxnId="{F49C1786-F994-4FC6-878C-67A6DB028975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637099A4-1178-42D6-B3D1-639153960FE3}" type="sibTrans" cxnId="{F49C1786-F994-4FC6-878C-67A6DB028975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F466A1F7-3B00-47E7-A309-00312C6AE1D9}">
      <dgm:prSet custT="1"/>
      <dgm:spPr/>
      <dgm:t>
        <a:bodyPr/>
        <a:lstStyle/>
        <a:p>
          <a:r>
            <a:rPr lang="ka-GE" sz="4400" b="0" dirty="0" smtClean="0">
              <a:latin typeface="BPG Nino Mtavruli" pitchFamily="50" charset="0"/>
              <a:ea typeface="+mj-ea"/>
              <a:cs typeface="Calibri" pitchFamily="34" charset="0"/>
            </a:rPr>
            <a:t>2009</a:t>
          </a:r>
          <a:endParaRPr lang="ka-GE" sz="4400" b="0" dirty="0">
            <a:latin typeface="BPG Nino Mtavruli" pitchFamily="50" charset="0"/>
            <a:ea typeface="+mj-ea"/>
            <a:cs typeface="Calibri" pitchFamily="34" charset="0"/>
          </a:endParaRPr>
        </a:p>
      </dgm:t>
    </dgm:pt>
    <dgm:pt modelId="{26A4AA5C-2F68-44B6-B23D-E582B044A047}" type="parTrans" cxnId="{A3A1E8B5-D72F-404D-AFAB-9CE8831CE4D1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2AC9567B-BB50-44A5-BA51-17975C9BB3DA}" type="sibTrans" cxnId="{A3A1E8B5-D72F-404D-AFAB-9CE8831CE4D1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AE1EF04B-D76E-49D7-ABFC-C89063412DC8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ru-RU" sz="1600" noProof="0" dirty="0" smtClean="0"/>
            <a:t>Министерство Финансов Грузии начало выпускать </a:t>
          </a:r>
          <a:r>
            <a:rPr lang="ru-RU" sz="1600" dirty="0" smtClean="0">
              <a:solidFill>
                <a:srgbClr val="122031"/>
              </a:solidFill>
              <a:latin typeface="BPG Algeti"/>
            </a:rPr>
            <a:t>государственные </a:t>
          </a:r>
          <a:r>
            <a:rPr lang="ru-RU" sz="1600" noProof="0" dirty="0" smtClean="0"/>
            <a:t>ценные бумаги.</a:t>
          </a:r>
          <a:endParaRPr lang="ru-RU" sz="1600" noProof="0" dirty="0">
            <a:latin typeface="BPG Nino Mtavruli" pitchFamily="50" charset="0"/>
          </a:endParaRPr>
        </a:p>
      </dgm:t>
    </dgm:pt>
    <dgm:pt modelId="{902A20C6-1D99-4366-B2B0-15A683CCAA11}" type="parTrans" cxnId="{E984E11A-1C80-4A3E-8512-073A79748AC4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3DD385B2-2907-4BC5-8EFF-A4E14AC0540F}" type="sibTrans" cxnId="{E984E11A-1C80-4A3E-8512-073A79748AC4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C97804A3-41B6-4762-B4DA-188DFF19FCA9}">
      <dgm:prSet phldrT="[Text]" custT="1"/>
      <dgm:spPr/>
      <dgm:t>
        <a:bodyPr/>
        <a:lstStyle/>
        <a:p>
          <a:r>
            <a:rPr lang="en-US" sz="4400" b="0" dirty="0" smtClean="0">
              <a:latin typeface="BPG Nino Mtavruli" pitchFamily="50" charset="0"/>
              <a:ea typeface="+mj-ea"/>
              <a:cs typeface="Calibri" pitchFamily="34" charset="0"/>
            </a:rPr>
            <a:t>2005</a:t>
          </a:r>
        </a:p>
      </dgm:t>
    </dgm:pt>
    <dgm:pt modelId="{AFBA78E9-941D-45EF-8B88-9F1F8399FDA4}" type="parTrans" cxnId="{B9398BB2-CA9B-4C43-B049-90291EAB179C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49A160B3-93C0-407C-894B-31A1EDAA5CF7}" type="sibTrans" cxnId="{B9398BB2-CA9B-4C43-B049-90291EAB179C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F3B2D8CF-1C00-4748-8BA3-947E0C4CFFE8}">
      <dgm:prSet phldrT="[Text]" custT="1"/>
      <dgm:spPr/>
      <dgm:t>
        <a:bodyPr/>
        <a:lstStyle/>
        <a:p>
          <a:pPr>
            <a:lnSpc>
              <a:spcPct val="120000"/>
            </a:lnSpc>
          </a:pPr>
          <a:r>
            <a:rPr lang="ru-RU" sz="1600" noProof="0" dirty="0" smtClean="0"/>
            <a:t>Выпуск </a:t>
          </a:r>
          <a:r>
            <a:rPr lang="ru-RU" sz="1600" dirty="0" smtClean="0">
              <a:solidFill>
                <a:srgbClr val="122031"/>
              </a:solidFill>
              <a:latin typeface="BPG Algeti"/>
            </a:rPr>
            <a:t>государственных </a:t>
          </a:r>
          <a:r>
            <a:rPr lang="ru-RU" sz="1600" noProof="0" dirty="0" smtClean="0"/>
            <a:t>ценных бумаг прекратился из-за высокой средней взвешенной процентной ставки, зафиксированной на аукционах</a:t>
          </a:r>
          <a:r>
            <a:rPr lang="en-US" sz="1600" dirty="0" smtClean="0"/>
            <a:t>.</a:t>
          </a:r>
          <a:endParaRPr lang="en-US" sz="1600" dirty="0">
            <a:latin typeface="BPG Nino Mtavruli" pitchFamily="50" charset="0"/>
          </a:endParaRPr>
        </a:p>
      </dgm:t>
    </dgm:pt>
    <dgm:pt modelId="{98C4FBF3-A6C6-4792-9509-271C0D811104}" type="parTrans" cxnId="{E6E27343-4FAD-47D2-B08E-B40B4A63C6A3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9B68BB7D-E6BA-4811-B6E5-0712280647C2}" type="sibTrans" cxnId="{E6E27343-4FAD-47D2-B08E-B40B4A63C6A3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388A4389-6C79-41D6-B6C7-1853A3656B3C}">
      <dgm:prSet custT="1"/>
      <dgm:spPr/>
      <dgm:t>
        <a:bodyPr/>
        <a:lstStyle/>
        <a:p>
          <a:pPr>
            <a:lnSpc>
              <a:spcPct val="120000"/>
            </a:lnSpc>
          </a:pPr>
          <a:r>
            <a:rPr lang="ru-RU" sz="1600" noProof="0" dirty="0" smtClean="0"/>
            <a:t>С развитием финансовых рынков Министерство Финансов Грузии возобновило выпуск </a:t>
          </a:r>
          <a:r>
            <a:rPr lang="ru-RU" sz="1600" dirty="0" smtClean="0">
              <a:solidFill>
                <a:srgbClr val="122031"/>
              </a:solidFill>
              <a:latin typeface="BPG Algeti"/>
            </a:rPr>
            <a:t>государственных </a:t>
          </a:r>
          <a:r>
            <a:rPr lang="ru-RU" sz="1600" noProof="0" dirty="0" smtClean="0"/>
            <a:t>ценных бумаг.</a:t>
          </a:r>
          <a:endParaRPr lang="ru-RU" sz="1600" noProof="0" dirty="0">
            <a:latin typeface="BPG Nino Mtavruli" pitchFamily="50" charset="0"/>
            <a:ea typeface="+mj-ea"/>
            <a:cs typeface="+mj-cs"/>
          </a:endParaRPr>
        </a:p>
      </dgm:t>
    </dgm:pt>
    <dgm:pt modelId="{E5D5E583-AD26-4900-8081-0212CE587EFE}" type="parTrans" cxnId="{EFDB1FA3-ADAF-41D6-888E-098B3B5040E0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F420AD0F-C657-400F-A9AC-4602FFD6C0D9}" type="sibTrans" cxnId="{EFDB1FA3-ADAF-41D6-888E-098B3B5040E0}">
      <dgm:prSet/>
      <dgm:spPr/>
      <dgm:t>
        <a:bodyPr/>
        <a:lstStyle/>
        <a:p>
          <a:endParaRPr lang="en-US" sz="1600">
            <a:latin typeface="BPG Nino Mtavruli" pitchFamily="50" charset="0"/>
          </a:endParaRPr>
        </a:p>
      </dgm:t>
    </dgm:pt>
    <dgm:pt modelId="{BC014D9C-EA6F-486F-AC54-A75E62DC39A4}" type="pres">
      <dgm:prSet presAssocID="{6131BB99-5CE6-4CB7-AAB2-A796A841B33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BA9D2FA-82C5-42DA-871A-831126A881F9}" type="pres">
      <dgm:prSet presAssocID="{D7A1D16B-0066-4F49-A28F-24CDD9ED7588}" presName="composite" presStyleCnt="0"/>
      <dgm:spPr/>
    </dgm:pt>
    <dgm:pt modelId="{3DC14B9E-CDE0-4594-A876-4E55656E960C}" type="pres">
      <dgm:prSet presAssocID="{D7A1D16B-0066-4F49-A28F-24CDD9ED7588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7D4F9F2-0E9D-4759-BA8B-76DBE7D70D05}" type="pres">
      <dgm:prSet presAssocID="{D7A1D16B-0066-4F49-A28F-24CDD9ED7588}" presName="desTx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562D8A-3BDF-47D2-8898-A13F7791105F}" type="pres">
      <dgm:prSet presAssocID="{637099A4-1178-42D6-B3D1-639153960FE3}" presName="space" presStyleCnt="0"/>
      <dgm:spPr/>
    </dgm:pt>
    <dgm:pt modelId="{7A9AC177-FDA3-44E7-AB20-084D104F521E}" type="pres">
      <dgm:prSet presAssocID="{C97804A3-41B6-4762-B4DA-188DFF19FCA9}" presName="composite" presStyleCnt="0"/>
      <dgm:spPr/>
    </dgm:pt>
    <dgm:pt modelId="{8F5794CC-2D05-448F-B51C-C69B88959075}" type="pres">
      <dgm:prSet presAssocID="{C97804A3-41B6-4762-B4DA-188DFF19FCA9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327213-6792-4A7C-9B15-AC309174D01A}" type="pres">
      <dgm:prSet presAssocID="{C97804A3-41B6-4762-B4DA-188DFF19FCA9}" presName="desTx" presStyleLbl="revTx" presStyleIdx="1" presStyleCnt="3" custScaleX="1132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B2F1E1-9D84-45A7-A279-27FB7C33323E}" type="pres">
      <dgm:prSet presAssocID="{49A160B3-93C0-407C-894B-31A1EDAA5CF7}" presName="space" presStyleCnt="0"/>
      <dgm:spPr/>
    </dgm:pt>
    <dgm:pt modelId="{B5992441-A128-4F15-8C06-9A8E9C2EEA13}" type="pres">
      <dgm:prSet presAssocID="{F466A1F7-3B00-47E7-A309-00312C6AE1D9}" presName="composite" presStyleCnt="0"/>
      <dgm:spPr/>
    </dgm:pt>
    <dgm:pt modelId="{02F40790-B85A-4AF1-B1F8-CF57E427D6C8}" type="pres">
      <dgm:prSet presAssocID="{F466A1F7-3B00-47E7-A309-00312C6AE1D9}" presName="par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010EB1-E3EB-4158-BB7A-769C10A106EB}" type="pres">
      <dgm:prSet presAssocID="{F466A1F7-3B00-47E7-A309-00312C6AE1D9}" presName="desTx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56C4463-A5D1-4819-B97A-6990DF3805E4}" type="presOf" srcId="{F3B2D8CF-1C00-4748-8BA3-947E0C4CFFE8}" destId="{7F327213-6792-4A7C-9B15-AC309174D01A}" srcOrd="0" destOrd="0" presId="urn:microsoft.com/office/officeart/2005/8/layout/chevron1"/>
    <dgm:cxn modelId="{76ABFD10-8B37-494B-9C46-E86C25C30237}" type="presOf" srcId="{F466A1F7-3B00-47E7-A309-00312C6AE1D9}" destId="{02F40790-B85A-4AF1-B1F8-CF57E427D6C8}" srcOrd="0" destOrd="0" presId="urn:microsoft.com/office/officeart/2005/8/layout/chevron1"/>
    <dgm:cxn modelId="{F49C1786-F994-4FC6-878C-67A6DB028975}" srcId="{6131BB99-5CE6-4CB7-AAB2-A796A841B33C}" destId="{D7A1D16B-0066-4F49-A28F-24CDD9ED7588}" srcOrd="0" destOrd="0" parTransId="{2C43A180-B106-4B82-BC8B-934927E30115}" sibTransId="{637099A4-1178-42D6-B3D1-639153960FE3}"/>
    <dgm:cxn modelId="{B9398BB2-CA9B-4C43-B049-90291EAB179C}" srcId="{6131BB99-5CE6-4CB7-AAB2-A796A841B33C}" destId="{C97804A3-41B6-4762-B4DA-188DFF19FCA9}" srcOrd="1" destOrd="0" parTransId="{AFBA78E9-941D-45EF-8B88-9F1F8399FDA4}" sibTransId="{49A160B3-93C0-407C-894B-31A1EDAA5CF7}"/>
    <dgm:cxn modelId="{E6E27343-4FAD-47D2-B08E-B40B4A63C6A3}" srcId="{C97804A3-41B6-4762-B4DA-188DFF19FCA9}" destId="{F3B2D8CF-1C00-4748-8BA3-947E0C4CFFE8}" srcOrd="0" destOrd="0" parTransId="{98C4FBF3-A6C6-4792-9509-271C0D811104}" sibTransId="{9B68BB7D-E6BA-4811-B6E5-0712280647C2}"/>
    <dgm:cxn modelId="{EFDB1FA3-ADAF-41D6-888E-098B3B5040E0}" srcId="{F466A1F7-3B00-47E7-A309-00312C6AE1D9}" destId="{388A4389-6C79-41D6-B6C7-1853A3656B3C}" srcOrd="0" destOrd="0" parTransId="{E5D5E583-AD26-4900-8081-0212CE587EFE}" sibTransId="{F420AD0F-C657-400F-A9AC-4602FFD6C0D9}"/>
    <dgm:cxn modelId="{F35DEC45-0789-49EE-9850-74B8315E927D}" type="presOf" srcId="{388A4389-6C79-41D6-B6C7-1853A3656B3C}" destId="{D1010EB1-E3EB-4158-BB7A-769C10A106EB}" srcOrd="0" destOrd="0" presId="urn:microsoft.com/office/officeart/2005/8/layout/chevron1"/>
    <dgm:cxn modelId="{A3A1E8B5-D72F-404D-AFAB-9CE8831CE4D1}" srcId="{6131BB99-5CE6-4CB7-AAB2-A796A841B33C}" destId="{F466A1F7-3B00-47E7-A309-00312C6AE1D9}" srcOrd="2" destOrd="0" parTransId="{26A4AA5C-2F68-44B6-B23D-E582B044A047}" sibTransId="{2AC9567B-BB50-44A5-BA51-17975C9BB3DA}"/>
    <dgm:cxn modelId="{E984E11A-1C80-4A3E-8512-073A79748AC4}" srcId="{D7A1D16B-0066-4F49-A28F-24CDD9ED7588}" destId="{AE1EF04B-D76E-49D7-ABFC-C89063412DC8}" srcOrd="0" destOrd="0" parTransId="{902A20C6-1D99-4366-B2B0-15A683CCAA11}" sibTransId="{3DD385B2-2907-4BC5-8EFF-A4E14AC0540F}"/>
    <dgm:cxn modelId="{0A572AD9-7902-4D34-90F5-8609DE55DC89}" type="presOf" srcId="{D7A1D16B-0066-4F49-A28F-24CDD9ED7588}" destId="{3DC14B9E-CDE0-4594-A876-4E55656E960C}" srcOrd="0" destOrd="0" presId="urn:microsoft.com/office/officeart/2005/8/layout/chevron1"/>
    <dgm:cxn modelId="{9B53E5D8-0B30-4B31-BFFA-44D37C30DFCE}" type="presOf" srcId="{6131BB99-5CE6-4CB7-AAB2-A796A841B33C}" destId="{BC014D9C-EA6F-486F-AC54-A75E62DC39A4}" srcOrd="0" destOrd="0" presId="urn:microsoft.com/office/officeart/2005/8/layout/chevron1"/>
    <dgm:cxn modelId="{51C4BE04-78C3-4E83-8BF3-890904D6BA16}" type="presOf" srcId="{AE1EF04B-D76E-49D7-ABFC-C89063412DC8}" destId="{37D4F9F2-0E9D-4759-BA8B-76DBE7D70D05}" srcOrd="0" destOrd="0" presId="urn:microsoft.com/office/officeart/2005/8/layout/chevron1"/>
    <dgm:cxn modelId="{0A5CE649-63CF-4342-B54B-DEFA34AB75B5}" type="presOf" srcId="{C97804A3-41B6-4762-B4DA-188DFF19FCA9}" destId="{8F5794CC-2D05-448F-B51C-C69B88959075}" srcOrd="0" destOrd="0" presId="urn:microsoft.com/office/officeart/2005/8/layout/chevron1"/>
    <dgm:cxn modelId="{3C0C779B-4A9E-4E75-9CAD-9FF378B8AE0D}" type="presParOf" srcId="{BC014D9C-EA6F-486F-AC54-A75E62DC39A4}" destId="{FBA9D2FA-82C5-42DA-871A-831126A881F9}" srcOrd="0" destOrd="0" presId="urn:microsoft.com/office/officeart/2005/8/layout/chevron1"/>
    <dgm:cxn modelId="{30B099FA-B00B-45BB-929C-E72932D666E9}" type="presParOf" srcId="{FBA9D2FA-82C5-42DA-871A-831126A881F9}" destId="{3DC14B9E-CDE0-4594-A876-4E55656E960C}" srcOrd="0" destOrd="0" presId="urn:microsoft.com/office/officeart/2005/8/layout/chevron1"/>
    <dgm:cxn modelId="{1D832CA5-F29D-4C4B-9F48-C5BD0A3D26E3}" type="presParOf" srcId="{FBA9D2FA-82C5-42DA-871A-831126A881F9}" destId="{37D4F9F2-0E9D-4759-BA8B-76DBE7D70D05}" srcOrd="1" destOrd="0" presId="urn:microsoft.com/office/officeart/2005/8/layout/chevron1"/>
    <dgm:cxn modelId="{21124BAA-69AC-46E2-8F8D-470FDBD539BD}" type="presParOf" srcId="{BC014D9C-EA6F-486F-AC54-A75E62DC39A4}" destId="{52562D8A-3BDF-47D2-8898-A13F7791105F}" srcOrd="1" destOrd="0" presId="urn:microsoft.com/office/officeart/2005/8/layout/chevron1"/>
    <dgm:cxn modelId="{09483287-E5D6-4109-9B42-A68E1295151B}" type="presParOf" srcId="{BC014D9C-EA6F-486F-AC54-A75E62DC39A4}" destId="{7A9AC177-FDA3-44E7-AB20-084D104F521E}" srcOrd="2" destOrd="0" presId="urn:microsoft.com/office/officeart/2005/8/layout/chevron1"/>
    <dgm:cxn modelId="{6E34B84D-604B-4458-8C81-64C80DE81E8F}" type="presParOf" srcId="{7A9AC177-FDA3-44E7-AB20-084D104F521E}" destId="{8F5794CC-2D05-448F-B51C-C69B88959075}" srcOrd="0" destOrd="0" presId="urn:microsoft.com/office/officeart/2005/8/layout/chevron1"/>
    <dgm:cxn modelId="{8F24212B-1EC1-4E4F-8463-4C00AEBBDEA4}" type="presParOf" srcId="{7A9AC177-FDA3-44E7-AB20-084D104F521E}" destId="{7F327213-6792-4A7C-9B15-AC309174D01A}" srcOrd="1" destOrd="0" presId="urn:microsoft.com/office/officeart/2005/8/layout/chevron1"/>
    <dgm:cxn modelId="{1AAE030B-599B-4273-A6AB-FB252B2EB943}" type="presParOf" srcId="{BC014D9C-EA6F-486F-AC54-A75E62DC39A4}" destId="{32B2F1E1-9D84-45A7-A279-27FB7C33323E}" srcOrd="3" destOrd="0" presId="urn:microsoft.com/office/officeart/2005/8/layout/chevron1"/>
    <dgm:cxn modelId="{752CF42F-B123-41C1-B8E4-DB47E3E25D75}" type="presParOf" srcId="{BC014D9C-EA6F-486F-AC54-A75E62DC39A4}" destId="{B5992441-A128-4F15-8C06-9A8E9C2EEA13}" srcOrd="4" destOrd="0" presId="urn:microsoft.com/office/officeart/2005/8/layout/chevron1"/>
    <dgm:cxn modelId="{B2DAC189-1033-4518-895C-656245904B0D}" type="presParOf" srcId="{B5992441-A128-4F15-8C06-9A8E9C2EEA13}" destId="{02F40790-B85A-4AF1-B1F8-CF57E427D6C8}" srcOrd="0" destOrd="0" presId="urn:microsoft.com/office/officeart/2005/8/layout/chevron1"/>
    <dgm:cxn modelId="{0F8D1F32-E07D-4DD2-98A1-0B4F062E39E3}" type="presParOf" srcId="{B5992441-A128-4F15-8C06-9A8E9C2EEA13}" destId="{D1010EB1-E3EB-4158-BB7A-769C10A106EB}" srcOrd="1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5ED34F3-8337-4C32-BF0C-65B140E75A3D}" type="doc">
      <dgm:prSet loTypeId="urn:microsoft.com/office/officeart/2005/8/layout/hProcess11" loCatId="process" qsTypeId="urn:microsoft.com/office/officeart/2005/8/quickstyle/simple3" qsCatId="simple" csTypeId="urn:microsoft.com/office/officeart/2005/8/colors/colorful2" csCatId="colorful" phldr="1"/>
      <dgm:spPr/>
    </dgm:pt>
    <dgm:pt modelId="{772C50DD-508D-4C2B-AAB8-874296BACA3E}">
      <dgm:prSet phldrT="[Text]" custT="1"/>
      <dgm:spPr/>
      <dgm:t>
        <a:bodyPr/>
        <a:lstStyle/>
        <a:p>
          <a:r>
            <a:rPr lang="ru-RU" sz="1800" noProof="0" smtClean="0">
              <a:solidFill>
                <a:srgbClr val="C00000"/>
              </a:solidFill>
              <a:latin typeface="BPG Nino Mtavruli" pitchFamily="50" charset="0"/>
              <a:ea typeface="+mj-ea"/>
              <a:cs typeface="+mj-cs"/>
            </a:rPr>
            <a:t>2009-2010</a:t>
          </a:r>
          <a:endParaRPr lang="ru-RU" sz="1800" noProof="0">
            <a:solidFill>
              <a:srgbClr val="C00000"/>
            </a:solidFill>
            <a:latin typeface="BPG Nino Mtavruli" pitchFamily="50" charset="0"/>
          </a:endParaRPr>
        </a:p>
      </dgm:t>
    </dgm:pt>
    <dgm:pt modelId="{98F27E0D-58E9-4BE7-8BAD-EEE38BA7ED7D}" type="parTrans" cxnId="{CC2F944E-71AB-47E7-AFD5-4920FE39D661}">
      <dgm:prSet/>
      <dgm:spPr/>
      <dgm:t>
        <a:bodyPr/>
        <a:lstStyle/>
        <a:p>
          <a:endParaRPr lang="en-US" sz="2000">
            <a:latin typeface="BPG Nino Mtavruli" pitchFamily="50" charset="0"/>
          </a:endParaRPr>
        </a:p>
      </dgm:t>
    </dgm:pt>
    <dgm:pt modelId="{0DFA19F3-8E7B-4F78-A3BF-01314DE97C4A}" type="sibTrans" cxnId="{CC2F944E-71AB-47E7-AFD5-4920FE39D661}">
      <dgm:prSet/>
      <dgm:spPr/>
      <dgm:t>
        <a:bodyPr/>
        <a:lstStyle/>
        <a:p>
          <a:endParaRPr lang="en-US" sz="2000">
            <a:latin typeface="BPG Nino Mtavruli" pitchFamily="50" charset="0"/>
          </a:endParaRPr>
        </a:p>
      </dgm:t>
    </dgm:pt>
    <dgm:pt modelId="{C35E1FBF-CE19-4234-8EB2-FE6634BFCC65}">
      <dgm:prSet custT="1"/>
      <dgm:spPr/>
      <dgm:t>
        <a:bodyPr/>
        <a:lstStyle/>
        <a:p>
          <a:r>
            <a:rPr lang="ka-GE" sz="1800" dirty="0" smtClean="0">
              <a:solidFill>
                <a:srgbClr val="C00000"/>
              </a:solidFill>
              <a:latin typeface="BPG Nino Mtavruli" pitchFamily="50" charset="0"/>
              <a:ea typeface="+mj-ea"/>
              <a:cs typeface="+mj-cs"/>
            </a:rPr>
            <a:t>2010</a:t>
          </a:r>
          <a:endParaRPr lang="ka-GE" sz="1800" dirty="0">
            <a:solidFill>
              <a:srgbClr val="C00000"/>
            </a:solidFill>
            <a:latin typeface="BPG Nino Mtavruli" pitchFamily="50" charset="0"/>
            <a:ea typeface="+mj-ea"/>
            <a:cs typeface="+mj-cs"/>
          </a:endParaRPr>
        </a:p>
      </dgm:t>
    </dgm:pt>
    <dgm:pt modelId="{7EEBD672-4161-4339-8BAB-B48C66CDD2A5}" type="parTrans" cxnId="{F7925975-7253-4EFF-8B3C-26F969CB6661}">
      <dgm:prSet/>
      <dgm:spPr/>
      <dgm:t>
        <a:bodyPr/>
        <a:lstStyle/>
        <a:p>
          <a:endParaRPr lang="en-US" sz="2000">
            <a:latin typeface="BPG Nino Mtavruli" pitchFamily="50" charset="0"/>
          </a:endParaRPr>
        </a:p>
      </dgm:t>
    </dgm:pt>
    <dgm:pt modelId="{27772DFA-AEC1-4A09-8AF4-71FF4BD7F312}" type="sibTrans" cxnId="{F7925975-7253-4EFF-8B3C-26F969CB6661}">
      <dgm:prSet/>
      <dgm:spPr/>
      <dgm:t>
        <a:bodyPr/>
        <a:lstStyle/>
        <a:p>
          <a:endParaRPr lang="en-US" sz="2000">
            <a:latin typeface="BPG Nino Mtavruli" pitchFamily="50" charset="0"/>
          </a:endParaRPr>
        </a:p>
      </dgm:t>
    </dgm:pt>
    <dgm:pt modelId="{01F0C48E-4FD4-418E-9702-25B0595D8E30}">
      <dgm:prSet custT="1"/>
      <dgm:spPr/>
      <dgm:t>
        <a:bodyPr/>
        <a:lstStyle/>
        <a:p>
          <a:r>
            <a:rPr lang="ka-GE" sz="1800" dirty="0" smtClean="0">
              <a:solidFill>
                <a:srgbClr val="C00000"/>
              </a:solidFill>
              <a:latin typeface="BPG Nino Mtavruli" pitchFamily="50" charset="0"/>
              <a:ea typeface="+mj-ea"/>
              <a:cs typeface="+mj-cs"/>
            </a:rPr>
            <a:t>2011</a:t>
          </a:r>
          <a:endParaRPr lang="ka-GE" sz="1800" dirty="0">
            <a:solidFill>
              <a:srgbClr val="C00000"/>
            </a:solidFill>
            <a:latin typeface="BPG Nino Mtavruli" pitchFamily="50" charset="0"/>
            <a:ea typeface="+mj-ea"/>
            <a:cs typeface="+mj-cs"/>
          </a:endParaRPr>
        </a:p>
      </dgm:t>
    </dgm:pt>
    <dgm:pt modelId="{07B73187-8D1F-4464-822B-7D8B13F878E1}" type="parTrans" cxnId="{27662D34-87A5-4A47-AE8C-475A98081C61}">
      <dgm:prSet/>
      <dgm:spPr/>
      <dgm:t>
        <a:bodyPr/>
        <a:lstStyle/>
        <a:p>
          <a:endParaRPr lang="en-US" sz="2000">
            <a:latin typeface="BPG Nino Mtavruli" pitchFamily="50" charset="0"/>
          </a:endParaRPr>
        </a:p>
      </dgm:t>
    </dgm:pt>
    <dgm:pt modelId="{72C23D2E-E1F5-4B3B-83EA-ADADD070D815}" type="sibTrans" cxnId="{27662D34-87A5-4A47-AE8C-475A98081C61}">
      <dgm:prSet/>
      <dgm:spPr/>
      <dgm:t>
        <a:bodyPr/>
        <a:lstStyle/>
        <a:p>
          <a:endParaRPr lang="en-US" sz="2000">
            <a:latin typeface="BPG Nino Mtavruli" pitchFamily="50" charset="0"/>
          </a:endParaRPr>
        </a:p>
      </dgm:t>
    </dgm:pt>
    <dgm:pt modelId="{5C570DEF-DCC9-45EA-8D93-71219104CACD}">
      <dgm:prSet custT="1"/>
      <dgm:spPr/>
      <dgm:t>
        <a:bodyPr/>
        <a:lstStyle/>
        <a:p>
          <a:r>
            <a:rPr lang="ka-GE" sz="1800" dirty="0" smtClean="0">
              <a:solidFill>
                <a:srgbClr val="C00000"/>
              </a:solidFill>
              <a:latin typeface="BPG Nino Mtavruli" pitchFamily="50" charset="0"/>
              <a:ea typeface="+mj-ea"/>
              <a:cs typeface="+mj-cs"/>
            </a:rPr>
            <a:t>2012</a:t>
          </a:r>
          <a:endParaRPr lang="ka-GE" sz="1800" dirty="0">
            <a:solidFill>
              <a:srgbClr val="C00000"/>
            </a:solidFill>
            <a:latin typeface="BPG Nino Mtavruli" pitchFamily="50" charset="0"/>
            <a:ea typeface="+mj-ea"/>
            <a:cs typeface="+mj-cs"/>
          </a:endParaRPr>
        </a:p>
      </dgm:t>
    </dgm:pt>
    <dgm:pt modelId="{5A3B3E49-9A8F-4C72-A500-52EA0A34375C}" type="parTrans" cxnId="{64EBAA89-5007-4C65-8E61-EF727106BE19}">
      <dgm:prSet/>
      <dgm:spPr/>
      <dgm:t>
        <a:bodyPr/>
        <a:lstStyle/>
        <a:p>
          <a:endParaRPr lang="en-US" sz="2000">
            <a:latin typeface="BPG Nino Mtavruli" pitchFamily="50" charset="0"/>
          </a:endParaRPr>
        </a:p>
      </dgm:t>
    </dgm:pt>
    <dgm:pt modelId="{9AC8E183-5E7E-4CF7-ADE1-ECEE6F6B1863}" type="sibTrans" cxnId="{64EBAA89-5007-4C65-8E61-EF727106BE19}">
      <dgm:prSet/>
      <dgm:spPr/>
      <dgm:t>
        <a:bodyPr/>
        <a:lstStyle/>
        <a:p>
          <a:endParaRPr lang="en-US" sz="2000">
            <a:latin typeface="BPG Nino Mtavruli" pitchFamily="50" charset="0"/>
          </a:endParaRPr>
        </a:p>
      </dgm:t>
    </dgm:pt>
    <dgm:pt modelId="{EB68FC81-F410-44C8-8782-DB7C06B2A6D5}">
      <dgm:prSet phldrT="[Text]" custT="1"/>
      <dgm:spPr/>
      <dgm:t>
        <a:bodyPr/>
        <a:lstStyle/>
        <a:p>
          <a:r>
            <a:rPr lang="ru-RU" sz="1400" noProof="0" dirty="0" smtClean="0"/>
            <a:t>Краткосрочные казначейские обязательства </a:t>
          </a:r>
          <a:r>
            <a:rPr lang="ru-RU" sz="1200" noProof="0" dirty="0" smtClean="0"/>
            <a:t>(</a:t>
          </a:r>
          <a:r>
            <a:rPr lang="ru-RU" sz="1200" b="1" noProof="0" dirty="0" smtClean="0"/>
            <a:t>срок погашения: 6 и 12 месяцев</a:t>
          </a:r>
          <a:r>
            <a:rPr lang="ru-RU" sz="1200" noProof="0" dirty="0" smtClean="0"/>
            <a:t>)</a:t>
          </a:r>
          <a:endParaRPr lang="ru-RU" sz="1400" noProof="0" dirty="0">
            <a:latin typeface="BPG Nino Mtavruli" pitchFamily="50" charset="0"/>
          </a:endParaRPr>
        </a:p>
      </dgm:t>
    </dgm:pt>
    <dgm:pt modelId="{CAB29406-5616-4BFD-A704-5A015855531F}" type="parTrans" cxnId="{49866239-4D81-408E-BCAC-2C50D4F4B8D6}">
      <dgm:prSet/>
      <dgm:spPr/>
      <dgm:t>
        <a:bodyPr/>
        <a:lstStyle/>
        <a:p>
          <a:endParaRPr lang="en-US" sz="2000">
            <a:latin typeface="BPG Nino Mtavruli" pitchFamily="50" charset="0"/>
          </a:endParaRPr>
        </a:p>
      </dgm:t>
    </dgm:pt>
    <dgm:pt modelId="{7A4E0181-861B-499D-99B9-F559F057E8BD}" type="sibTrans" cxnId="{49866239-4D81-408E-BCAC-2C50D4F4B8D6}">
      <dgm:prSet/>
      <dgm:spPr/>
      <dgm:t>
        <a:bodyPr/>
        <a:lstStyle/>
        <a:p>
          <a:endParaRPr lang="en-US" sz="2000">
            <a:latin typeface="BPG Nino Mtavruli" pitchFamily="50" charset="0"/>
          </a:endParaRPr>
        </a:p>
      </dgm:t>
    </dgm:pt>
    <dgm:pt modelId="{44151C33-B8E6-45AA-B631-14AE6F51E21C}">
      <dgm:prSet custT="1"/>
      <dgm:spPr/>
      <dgm:t>
        <a:bodyPr/>
        <a:lstStyle/>
        <a:p>
          <a:r>
            <a:rPr lang="ru-RU" sz="1400" noProof="0" dirty="0" smtClean="0"/>
            <a:t>Были выпущены первые купонные облигации со </a:t>
          </a:r>
          <a:r>
            <a:rPr lang="ru-RU" sz="1400" b="1" dirty="0" smtClean="0"/>
            <a:t>сроком погашения </a:t>
          </a:r>
          <a:r>
            <a:rPr lang="en-US" sz="1400" b="1" dirty="0" smtClean="0"/>
            <a:t>2 </a:t>
          </a:r>
          <a:r>
            <a:rPr lang="ru-RU" sz="1400" b="1" dirty="0" smtClean="0"/>
            <a:t>года</a:t>
          </a:r>
          <a:endParaRPr lang="ka-GE" sz="1400" dirty="0">
            <a:latin typeface="BPG Nino Mtavruli" pitchFamily="50" charset="0"/>
            <a:ea typeface="+mj-ea"/>
            <a:cs typeface="+mj-cs"/>
          </a:endParaRPr>
        </a:p>
      </dgm:t>
    </dgm:pt>
    <dgm:pt modelId="{2BCCCE3E-2567-47F8-893A-26DC6568B962}" type="parTrans" cxnId="{814FCC68-F821-4000-A1E6-BAE791889EC8}">
      <dgm:prSet/>
      <dgm:spPr/>
      <dgm:t>
        <a:bodyPr/>
        <a:lstStyle/>
        <a:p>
          <a:endParaRPr lang="en-US" sz="2000">
            <a:latin typeface="BPG Nino Mtavruli" pitchFamily="50" charset="0"/>
          </a:endParaRPr>
        </a:p>
      </dgm:t>
    </dgm:pt>
    <dgm:pt modelId="{327FAA99-4569-4C47-8512-4F6DB1C98394}" type="sibTrans" cxnId="{814FCC68-F821-4000-A1E6-BAE791889EC8}">
      <dgm:prSet/>
      <dgm:spPr/>
      <dgm:t>
        <a:bodyPr/>
        <a:lstStyle/>
        <a:p>
          <a:endParaRPr lang="en-US" sz="2000">
            <a:latin typeface="BPG Nino Mtavruli" pitchFamily="50" charset="0"/>
          </a:endParaRPr>
        </a:p>
      </dgm:t>
    </dgm:pt>
    <dgm:pt modelId="{FE7BAAF0-0FA9-4E12-A148-4C85488E0D93}">
      <dgm:prSet custT="1"/>
      <dgm:spPr/>
      <dgm:t>
        <a:bodyPr/>
        <a:lstStyle/>
        <a:p>
          <a:r>
            <a:rPr lang="ru-RU" sz="1400" noProof="0" dirty="0" smtClean="0"/>
            <a:t>Были выпущены казначейские облигации со </a:t>
          </a:r>
          <a:r>
            <a:rPr lang="ru-RU" sz="1400" b="1" dirty="0" smtClean="0"/>
            <a:t>сроком погашения </a:t>
          </a:r>
          <a:r>
            <a:rPr lang="en-US" sz="1400" b="1" dirty="0" smtClean="0"/>
            <a:t>5 </a:t>
          </a:r>
          <a:r>
            <a:rPr lang="ru-RU" sz="1400" b="1" dirty="0" smtClean="0"/>
            <a:t>лет</a:t>
          </a:r>
          <a:endParaRPr lang="ka-GE" sz="1400" dirty="0">
            <a:latin typeface="BPG Nino Mtavruli" pitchFamily="50" charset="0"/>
            <a:ea typeface="+mj-ea"/>
            <a:cs typeface="+mj-cs"/>
          </a:endParaRPr>
        </a:p>
      </dgm:t>
    </dgm:pt>
    <dgm:pt modelId="{598C1F30-99D1-4D95-954A-53B8E8D1D63E}" type="parTrans" cxnId="{B21CC48D-FAEB-4ED2-B49E-F8F67561A4AF}">
      <dgm:prSet/>
      <dgm:spPr/>
      <dgm:t>
        <a:bodyPr/>
        <a:lstStyle/>
        <a:p>
          <a:endParaRPr lang="en-US" sz="2000">
            <a:latin typeface="BPG Nino Mtavruli" pitchFamily="50" charset="0"/>
          </a:endParaRPr>
        </a:p>
      </dgm:t>
    </dgm:pt>
    <dgm:pt modelId="{DA2B4679-FC15-4121-ABE1-B7900C36556F}" type="sibTrans" cxnId="{B21CC48D-FAEB-4ED2-B49E-F8F67561A4AF}">
      <dgm:prSet/>
      <dgm:spPr/>
      <dgm:t>
        <a:bodyPr/>
        <a:lstStyle/>
        <a:p>
          <a:endParaRPr lang="en-US" sz="2000">
            <a:latin typeface="BPG Nino Mtavruli" pitchFamily="50" charset="0"/>
          </a:endParaRPr>
        </a:p>
      </dgm:t>
    </dgm:pt>
    <dgm:pt modelId="{2FC83018-E7CE-4E99-9DCA-66D3173B34EF}">
      <dgm:prSet custT="1"/>
      <dgm:spPr/>
      <dgm:t>
        <a:bodyPr/>
        <a:lstStyle/>
        <a:p>
          <a:r>
            <a:rPr lang="ru-RU" sz="1200" dirty="0" smtClean="0"/>
            <a:t>Планируется выпуск </a:t>
          </a:r>
          <a:r>
            <a:rPr lang="ru-RU" sz="1200" noProof="0" dirty="0" smtClean="0"/>
            <a:t>казначейских облигаций со </a:t>
          </a:r>
          <a:r>
            <a:rPr lang="ru-RU" sz="1200" b="1" dirty="0" smtClean="0"/>
            <a:t>сроком погашения 10</a:t>
          </a:r>
          <a:r>
            <a:rPr lang="en-US" sz="1200" b="1" dirty="0" smtClean="0"/>
            <a:t> </a:t>
          </a:r>
          <a:r>
            <a:rPr lang="ru-RU" sz="1200" b="1" dirty="0" smtClean="0"/>
            <a:t>лет</a:t>
          </a:r>
          <a:endParaRPr lang="ka-GE" sz="1200" dirty="0">
            <a:latin typeface="BPG Nino Mtavruli" pitchFamily="50" charset="0"/>
            <a:ea typeface="+mj-ea"/>
            <a:cs typeface="+mj-cs"/>
          </a:endParaRPr>
        </a:p>
      </dgm:t>
    </dgm:pt>
    <dgm:pt modelId="{44B36465-92F2-4724-BED1-631EE01141EA}" type="parTrans" cxnId="{521D0E11-088F-4DBD-806C-2C59F6CCA548}">
      <dgm:prSet/>
      <dgm:spPr/>
      <dgm:t>
        <a:bodyPr/>
        <a:lstStyle/>
        <a:p>
          <a:endParaRPr lang="en-US" sz="2000">
            <a:latin typeface="BPG Nino Mtavruli" pitchFamily="50" charset="0"/>
          </a:endParaRPr>
        </a:p>
      </dgm:t>
    </dgm:pt>
    <dgm:pt modelId="{C21631C0-3707-4E6A-A2FC-6BE43412FC20}" type="sibTrans" cxnId="{521D0E11-088F-4DBD-806C-2C59F6CCA548}">
      <dgm:prSet/>
      <dgm:spPr/>
      <dgm:t>
        <a:bodyPr/>
        <a:lstStyle/>
        <a:p>
          <a:endParaRPr lang="en-US" sz="2000">
            <a:latin typeface="BPG Nino Mtavruli" pitchFamily="50" charset="0"/>
          </a:endParaRPr>
        </a:p>
      </dgm:t>
    </dgm:pt>
    <dgm:pt modelId="{0BE1D20D-DC9B-44FA-A21B-0AA89D64F8D6}" type="pres">
      <dgm:prSet presAssocID="{25ED34F3-8337-4C32-BF0C-65B140E75A3D}" presName="Name0" presStyleCnt="0">
        <dgm:presLayoutVars>
          <dgm:dir/>
          <dgm:resizeHandles val="exact"/>
        </dgm:presLayoutVars>
      </dgm:prSet>
      <dgm:spPr/>
    </dgm:pt>
    <dgm:pt modelId="{E39A7CB2-E580-4264-9F7B-C165C05D6EFE}" type="pres">
      <dgm:prSet presAssocID="{25ED34F3-8337-4C32-BF0C-65B140E75A3D}" presName="arrow" presStyleLbl="bgShp" presStyleIdx="0" presStyleCnt="1"/>
      <dgm:spPr/>
    </dgm:pt>
    <dgm:pt modelId="{F6B4E448-385D-4F62-B008-218DEBCF1B43}" type="pres">
      <dgm:prSet presAssocID="{25ED34F3-8337-4C32-BF0C-65B140E75A3D}" presName="points" presStyleCnt="0"/>
      <dgm:spPr/>
    </dgm:pt>
    <dgm:pt modelId="{C7FAFD82-26CD-4C9F-A1CE-3D3FCA9E1F48}" type="pres">
      <dgm:prSet presAssocID="{772C50DD-508D-4C2B-AAB8-874296BACA3E}" presName="compositeA" presStyleCnt="0"/>
      <dgm:spPr/>
    </dgm:pt>
    <dgm:pt modelId="{F03FF647-8D89-4467-809B-B4BA1145565A}" type="pres">
      <dgm:prSet presAssocID="{772C50DD-508D-4C2B-AAB8-874296BACA3E}" presName="textA" presStyleLbl="revTx" presStyleIdx="0" presStyleCnt="4" custScaleX="5528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2F8A06-4290-4960-8389-F14C823C0E2D}" type="pres">
      <dgm:prSet presAssocID="{772C50DD-508D-4C2B-AAB8-874296BACA3E}" presName="circleA" presStyleLbl="node1" presStyleIdx="0" presStyleCnt="4"/>
      <dgm:spPr/>
    </dgm:pt>
    <dgm:pt modelId="{401CB804-BEB5-4E4A-A10D-9DD249ED5CC8}" type="pres">
      <dgm:prSet presAssocID="{772C50DD-508D-4C2B-AAB8-874296BACA3E}" presName="spaceA" presStyleCnt="0"/>
      <dgm:spPr/>
    </dgm:pt>
    <dgm:pt modelId="{AA5CF4F1-F229-4E8E-A19A-C4D67779C3C0}" type="pres">
      <dgm:prSet presAssocID="{0DFA19F3-8E7B-4F78-A3BF-01314DE97C4A}" presName="space" presStyleCnt="0"/>
      <dgm:spPr/>
    </dgm:pt>
    <dgm:pt modelId="{1E471BA4-A8BF-4D8F-863C-960A22036E99}" type="pres">
      <dgm:prSet presAssocID="{C35E1FBF-CE19-4234-8EB2-FE6634BFCC65}" presName="compositeB" presStyleCnt="0"/>
      <dgm:spPr/>
    </dgm:pt>
    <dgm:pt modelId="{01202BE9-2975-42EA-A938-E3B8215CF66B}" type="pres">
      <dgm:prSet presAssocID="{C35E1FBF-CE19-4234-8EB2-FE6634BFCC65}" presName="textB" presStyleLbl="revTx" presStyleIdx="1" presStyleCnt="4" custScaleX="6730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5EAD93-9EE8-4443-9A3B-D56602F4187E}" type="pres">
      <dgm:prSet presAssocID="{C35E1FBF-CE19-4234-8EB2-FE6634BFCC65}" presName="circleB" presStyleLbl="node1" presStyleIdx="1" presStyleCnt="4"/>
      <dgm:spPr/>
    </dgm:pt>
    <dgm:pt modelId="{E276A09D-F436-4F6C-8754-82809C105F7A}" type="pres">
      <dgm:prSet presAssocID="{C35E1FBF-CE19-4234-8EB2-FE6634BFCC65}" presName="spaceB" presStyleCnt="0"/>
      <dgm:spPr/>
    </dgm:pt>
    <dgm:pt modelId="{B67502BE-A04D-4F4D-A2AC-1418EE83EE97}" type="pres">
      <dgm:prSet presAssocID="{27772DFA-AEC1-4A09-8AF4-71FF4BD7F312}" presName="space" presStyleCnt="0"/>
      <dgm:spPr/>
    </dgm:pt>
    <dgm:pt modelId="{6A3E6649-1A70-47F2-B4DC-050B7C2EA156}" type="pres">
      <dgm:prSet presAssocID="{01F0C48E-4FD4-418E-9702-25B0595D8E30}" presName="compositeA" presStyleCnt="0"/>
      <dgm:spPr/>
    </dgm:pt>
    <dgm:pt modelId="{FB090B9F-E365-49FD-B87D-1067E567EB71}" type="pres">
      <dgm:prSet presAssocID="{01F0C48E-4FD4-418E-9702-25B0595D8E30}" presName="textA" presStyleLbl="revTx" presStyleIdx="2" presStyleCnt="4" custScaleX="552849" custScaleY="1196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DE9803-9448-4D4C-B869-99C54C32851A}" type="pres">
      <dgm:prSet presAssocID="{01F0C48E-4FD4-418E-9702-25B0595D8E30}" presName="circleA" presStyleLbl="node1" presStyleIdx="2" presStyleCnt="4"/>
      <dgm:spPr/>
    </dgm:pt>
    <dgm:pt modelId="{4D4C1945-F091-4FEF-A424-C6C8FFE769F4}" type="pres">
      <dgm:prSet presAssocID="{01F0C48E-4FD4-418E-9702-25B0595D8E30}" presName="spaceA" presStyleCnt="0"/>
      <dgm:spPr/>
    </dgm:pt>
    <dgm:pt modelId="{CF47CDB4-4559-4841-8BB5-00BBD5C7ECCE}" type="pres">
      <dgm:prSet presAssocID="{72C23D2E-E1F5-4B3B-83EA-ADADD070D815}" presName="space" presStyleCnt="0"/>
      <dgm:spPr/>
    </dgm:pt>
    <dgm:pt modelId="{1D7AC446-1860-41A0-AAF7-826BE9FE9745}" type="pres">
      <dgm:prSet presAssocID="{5C570DEF-DCC9-45EA-8D93-71219104CACD}" presName="compositeB" presStyleCnt="0"/>
      <dgm:spPr/>
    </dgm:pt>
    <dgm:pt modelId="{44FF74D0-9A86-4E04-ADA9-6F93C51E384A}" type="pres">
      <dgm:prSet presAssocID="{5C570DEF-DCC9-45EA-8D93-71219104CACD}" presName="textB" presStyleLbl="revTx" presStyleIdx="3" presStyleCnt="4" custScaleX="4447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803EB2B-38E0-4CFE-824D-9201B9CF5F8B}" type="pres">
      <dgm:prSet presAssocID="{5C570DEF-DCC9-45EA-8D93-71219104CACD}" presName="circleB" presStyleLbl="node1" presStyleIdx="3" presStyleCnt="4"/>
      <dgm:spPr/>
    </dgm:pt>
    <dgm:pt modelId="{5BA3674D-0620-4BBC-BCE1-B4477850FF40}" type="pres">
      <dgm:prSet presAssocID="{5C570DEF-DCC9-45EA-8D93-71219104CACD}" presName="spaceB" presStyleCnt="0"/>
      <dgm:spPr/>
    </dgm:pt>
  </dgm:ptLst>
  <dgm:cxnLst>
    <dgm:cxn modelId="{64EBAA89-5007-4C65-8E61-EF727106BE19}" srcId="{25ED34F3-8337-4C32-BF0C-65B140E75A3D}" destId="{5C570DEF-DCC9-45EA-8D93-71219104CACD}" srcOrd="3" destOrd="0" parTransId="{5A3B3E49-9A8F-4C72-A500-52EA0A34375C}" sibTransId="{9AC8E183-5E7E-4CF7-ADE1-ECEE6F6B1863}"/>
    <dgm:cxn modelId="{B21CC48D-FAEB-4ED2-B49E-F8F67561A4AF}" srcId="{01F0C48E-4FD4-418E-9702-25B0595D8E30}" destId="{FE7BAAF0-0FA9-4E12-A148-4C85488E0D93}" srcOrd="0" destOrd="0" parTransId="{598C1F30-99D1-4D95-954A-53B8E8D1D63E}" sibTransId="{DA2B4679-FC15-4121-ABE1-B7900C36556F}"/>
    <dgm:cxn modelId="{51CDCCC0-7D8B-4A4C-9177-1A33C20DCE4D}" type="presOf" srcId="{FE7BAAF0-0FA9-4E12-A148-4C85488E0D93}" destId="{FB090B9F-E365-49FD-B87D-1067E567EB71}" srcOrd="0" destOrd="1" presId="urn:microsoft.com/office/officeart/2005/8/layout/hProcess11"/>
    <dgm:cxn modelId="{F7925975-7253-4EFF-8B3C-26F969CB6661}" srcId="{25ED34F3-8337-4C32-BF0C-65B140E75A3D}" destId="{C35E1FBF-CE19-4234-8EB2-FE6634BFCC65}" srcOrd="1" destOrd="0" parTransId="{7EEBD672-4161-4339-8BAB-B48C66CDD2A5}" sibTransId="{27772DFA-AEC1-4A09-8AF4-71FF4BD7F312}"/>
    <dgm:cxn modelId="{F038AB31-3113-4D7C-A021-490F1C54DB75}" type="presOf" srcId="{01F0C48E-4FD4-418E-9702-25B0595D8E30}" destId="{FB090B9F-E365-49FD-B87D-1067E567EB71}" srcOrd="0" destOrd="0" presId="urn:microsoft.com/office/officeart/2005/8/layout/hProcess11"/>
    <dgm:cxn modelId="{CC2F944E-71AB-47E7-AFD5-4920FE39D661}" srcId="{25ED34F3-8337-4C32-BF0C-65B140E75A3D}" destId="{772C50DD-508D-4C2B-AAB8-874296BACA3E}" srcOrd="0" destOrd="0" parTransId="{98F27E0D-58E9-4BE7-8BAD-EEE38BA7ED7D}" sibTransId="{0DFA19F3-8E7B-4F78-A3BF-01314DE97C4A}"/>
    <dgm:cxn modelId="{27662D34-87A5-4A47-AE8C-475A98081C61}" srcId="{25ED34F3-8337-4C32-BF0C-65B140E75A3D}" destId="{01F0C48E-4FD4-418E-9702-25B0595D8E30}" srcOrd="2" destOrd="0" parTransId="{07B73187-8D1F-4464-822B-7D8B13F878E1}" sibTransId="{72C23D2E-E1F5-4B3B-83EA-ADADD070D815}"/>
    <dgm:cxn modelId="{814FCC68-F821-4000-A1E6-BAE791889EC8}" srcId="{C35E1FBF-CE19-4234-8EB2-FE6634BFCC65}" destId="{44151C33-B8E6-45AA-B631-14AE6F51E21C}" srcOrd="0" destOrd="0" parTransId="{2BCCCE3E-2567-47F8-893A-26DC6568B962}" sibTransId="{327FAA99-4569-4C47-8512-4F6DB1C98394}"/>
    <dgm:cxn modelId="{BC2CC142-80AE-475C-8013-2694CE070CB7}" type="presOf" srcId="{772C50DD-508D-4C2B-AAB8-874296BACA3E}" destId="{F03FF647-8D89-4467-809B-B4BA1145565A}" srcOrd="0" destOrd="0" presId="urn:microsoft.com/office/officeart/2005/8/layout/hProcess11"/>
    <dgm:cxn modelId="{DFB79B86-7013-4BA3-968F-FB159D3CAE7B}" type="presOf" srcId="{EB68FC81-F410-44C8-8782-DB7C06B2A6D5}" destId="{F03FF647-8D89-4467-809B-B4BA1145565A}" srcOrd="0" destOrd="1" presId="urn:microsoft.com/office/officeart/2005/8/layout/hProcess11"/>
    <dgm:cxn modelId="{521D0E11-088F-4DBD-806C-2C59F6CCA548}" srcId="{5C570DEF-DCC9-45EA-8D93-71219104CACD}" destId="{2FC83018-E7CE-4E99-9DCA-66D3173B34EF}" srcOrd="0" destOrd="0" parTransId="{44B36465-92F2-4724-BED1-631EE01141EA}" sibTransId="{C21631C0-3707-4E6A-A2FC-6BE43412FC20}"/>
    <dgm:cxn modelId="{49866239-4D81-408E-BCAC-2C50D4F4B8D6}" srcId="{772C50DD-508D-4C2B-AAB8-874296BACA3E}" destId="{EB68FC81-F410-44C8-8782-DB7C06B2A6D5}" srcOrd="0" destOrd="0" parTransId="{CAB29406-5616-4BFD-A704-5A015855531F}" sibTransId="{7A4E0181-861B-499D-99B9-F559F057E8BD}"/>
    <dgm:cxn modelId="{E40BBB88-106D-4219-99E7-ED11E2F1A51B}" type="presOf" srcId="{2FC83018-E7CE-4E99-9DCA-66D3173B34EF}" destId="{44FF74D0-9A86-4E04-ADA9-6F93C51E384A}" srcOrd="0" destOrd="1" presId="urn:microsoft.com/office/officeart/2005/8/layout/hProcess11"/>
    <dgm:cxn modelId="{6286CCF3-D092-4BDF-B845-E5BD934624B5}" type="presOf" srcId="{25ED34F3-8337-4C32-BF0C-65B140E75A3D}" destId="{0BE1D20D-DC9B-44FA-A21B-0AA89D64F8D6}" srcOrd="0" destOrd="0" presId="urn:microsoft.com/office/officeart/2005/8/layout/hProcess11"/>
    <dgm:cxn modelId="{210D6C23-A7E0-4B4D-B44E-D00E129BD64B}" type="presOf" srcId="{44151C33-B8E6-45AA-B631-14AE6F51E21C}" destId="{01202BE9-2975-42EA-A938-E3B8215CF66B}" srcOrd="0" destOrd="1" presId="urn:microsoft.com/office/officeart/2005/8/layout/hProcess11"/>
    <dgm:cxn modelId="{57F428CF-CE35-45DB-825D-267C1CDC5C0E}" type="presOf" srcId="{5C570DEF-DCC9-45EA-8D93-71219104CACD}" destId="{44FF74D0-9A86-4E04-ADA9-6F93C51E384A}" srcOrd="0" destOrd="0" presId="urn:microsoft.com/office/officeart/2005/8/layout/hProcess11"/>
    <dgm:cxn modelId="{3D22DF9C-0745-4847-BB04-8547EC1EA77E}" type="presOf" srcId="{C35E1FBF-CE19-4234-8EB2-FE6634BFCC65}" destId="{01202BE9-2975-42EA-A938-E3B8215CF66B}" srcOrd="0" destOrd="0" presId="urn:microsoft.com/office/officeart/2005/8/layout/hProcess11"/>
    <dgm:cxn modelId="{71F98924-E509-423E-BFDB-E3D79FAC1BB0}" type="presParOf" srcId="{0BE1D20D-DC9B-44FA-A21B-0AA89D64F8D6}" destId="{E39A7CB2-E580-4264-9F7B-C165C05D6EFE}" srcOrd="0" destOrd="0" presId="urn:microsoft.com/office/officeart/2005/8/layout/hProcess11"/>
    <dgm:cxn modelId="{4EEABDAA-B502-4027-BDA5-A4E65DE7D961}" type="presParOf" srcId="{0BE1D20D-DC9B-44FA-A21B-0AA89D64F8D6}" destId="{F6B4E448-385D-4F62-B008-218DEBCF1B43}" srcOrd="1" destOrd="0" presId="urn:microsoft.com/office/officeart/2005/8/layout/hProcess11"/>
    <dgm:cxn modelId="{D073AFAD-6105-495C-8EEC-E8696E056610}" type="presParOf" srcId="{F6B4E448-385D-4F62-B008-218DEBCF1B43}" destId="{C7FAFD82-26CD-4C9F-A1CE-3D3FCA9E1F48}" srcOrd="0" destOrd="0" presId="urn:microsoft.com/office/officeart/2005/8/layout/hProcess11"/>
    <dgm:cxn modelId="{C5B3F9E1-C844-4EB2-9E34-E56A53A4329A}" type="presParOf" srcId="{C7FAFD82-26CD-4C9F-A1CE-3D3FCA9E1F48}" destId="{F03FF647-8D89-4467-809B-B4BA1145565A}" srcOrd="0" destOrd="0" presId="urn:microsoft.com/office/officeart/2005/8/layout/hProcess11"/>
    <dgm:cxn modelId="{42B2257C-92AF-470E-9DE3-BB1A8057257C}" type="presParOf" srcId="{C7FAFD82-26CD-4C9F-A1CE-3D3FCA9E1F48}" destId="{6B2F8A06-4290-4960-8389-F14C823C0E2D}" srcOrd="1" destOrd="0" presId="urn:microsoft.com/office/officeart/2005/8/layout/hProcess11"/>
    <dgm:cxn modelId="{22BBD4F0-5A4A-4625-BF29-CF6AD227774A}" type="presParOf" srcId="{C7FAFD82-26CD-4C9F-A1CE-3D3FCA9E1F48}" destId="{401CB804-BEB5-4E4A-A10D-9DD249ED5CC8}" srcOrd="2" destOrd="0" presId="urn:microsoft.com/office/officeart/2005/8/layout/hProcess11"/>
    <dgm:cxn modelId="{520F1207-BDC9-434A-8F81-EAC808E6FB02}" type="presParOf" srcId="{F6B4E448-385D-4F62-B008-218DEBCF1B43}" destId="{AA5CF4F1-F229-4E8E-A19A-C4D67779C3C0}" srcOrd="1" destOrd="0" presId="urn:microsoft.com/office/officeart/2005/8/layout/hProcess11"/>
    <dgm:cxn modelId="{F5F9AD36-2069-4FC2-8E15-106F28EFC064}" type="presParOf" srcId="{F6B4E448-385D-4F62-B008-218DEBCF1B43}" destId="{1E471BA4-A8BF-4D8F-863C-960A22036E99}" srcOrd="2" destOrd="0" presId="urn:microsoft.com/office/officeart/2005/8/layout/hProcess11"/>
    <dgm:cxn modelId="{0F18B7CA-1F0D-4554-918B-6765323D4A2F}" type="presParOf" srcId="{1E471BA4-A8BF-4D8F-863C-960A22036E99}" destId="{01202BE9-2975-42EA-A938-E3B8215CF66B}" srcOrd="0" destOrd="0" presId="urn:microsoft.com/office/officeart/2005/8/layout/hProcess11"/>
    <dgm:cxn modelId="{00C42BFE-D6A8-4274-B8DE-A3F2B71B7322}" type="presParOf" srcId="{1E471BA4-A8BF-4D8F-863C-960A22036E99}" destId="{465EAD93-9EE8-4443-9A3B-D56602F4187E}" srcOrd="1" destOrd="0" presId="urn:microsoft.com/office/officeart/2005/8/layout/hProcess11"/>
    <dgm:cxn modelId="{8E235115-7841-45AB-9E3D-476C847AAA08}" type="presParOf" srcId="{1E471BA4-A8BF-4D8F-863C-960A22036E99}" destId="{E276A09D-F436-4F6C-8754-82809C105F7A}" srcOrd="2" destOrd="0" presId="urn:microsoft.com/office/officeart/2005/8/layout/hProcess11"/>
    <dgm:cxn modelId="{948EA76D-F343-4CE7-BAB1-48E6C8F8EC68}" type="presParOf" srcId="{F6B4E448-385D-4F62-B008-218DEBCF1B43}" destId="{B67502BE-A04D-4F4D-A2AC-1418EE83EE97}" srcOrd="3" destOrd="0" presId="urn:microsoft.com/office/officeart/2005/8/layout/hProcess11"/>
    <dgm:cxn modelId="{0595C87B-23A6-408C-A0FA-B24D7C4C96A3}" type="presParOf" srcId="{F6B4E448-385D-4F62-B008-218DEBCF1B43}" destId="{6A3E6649-1A70-47F2-B4DC-050B7C2EA156}" srcOrd="4" destOrd="0" presId="urn:microsoft.com/office/officeart/2005/8/layout/hProcess11"/>
    <dgm:cxn modelId="{5F90C879-CDF9-4327-9A06-8A209BA5A1FD}" type="presParOf" srcId="{6A3E6649-1A70-47F2-B4DC-050B7C2EA156}" destId="{FB090B9F-E365-49FD-B87D-1067E567EB71}" srcOrd="0" destOrd="0" presId="urn:microsoft.com/office/officeart/2005/8/layout/hProcess11"/>
    <dgm:cxn modelId="{88C0967A-7BBF-4B72-B50A-853D1982B2A7}" type="presParOf" srcId="{6A3E6649-1A70-47F2-B4DC-050B7C2EA156}" destId="{86DE9803-9448-4D4C-B869-99C54C32851A}" srcOrd="1" destOrd="0" presId="urn:microsoft.com/office/officeart/2005/8/layout/hProcess11"/>
    <dgm:cxn modelId="{0A6A40F7-DD59-4DA4-9CC4-375B9F0F797B}" type="presParOf" srcId="{6A3E6649-1A70-47F2-B4DC-050B7C2EA156}" destId="{4D4C1945-F091-4FEF-A424-C6C8FFE769F4}" srcOrd="2" destOrd="0" presId="urn:microsoft.com/office/officeart/2005/8/layout/hProcess11"/>
    <dgm:cxn modelId="{FA7D6C44-2217-4B53-AC5C-8B5AF02F52BC}" type="presParOf" srcId="{F6B4E448-385D-4F62-B008-218DEBCF1B43}" destId="{CF47CDB4-4559-4841-8BB5-00BBD5C7ECCE}" srcOrd="5" destOrd="0" presId="urn:microsoft.com/office/officeart/2005/8/layout/hProcess11"/>
    <dgm:cxn modelId="{F1BE1C91-FE47-4F6D-9F27-9B83AB86CC22}" type="presParOf" srcId="{F6B4E448-385D-4F62-B008-218DEBCF1B43}" destId="{1D7AC446-1860-41A0-AAF7-826BE9FE9745}" srcOrd="6" destOrd="0" presId="urn:microsoft.com/office/officeart/2005/8/layout/hProcess11"/>
    <dgm:cxn modelId="{98AAF632-C00A-4E75-BDC3-907FC70E5D87}" type="presParOf" srcId="{1D7AC446-1860-41A0-AAF7-826BE9FE9745}" destId="{44FF74D0-9A86-4E04-ADA9-6F93C51E384A}" srcOrd="0" destOrd="0" presId="urn:microsoft.com/office/officeart/2005/8/layout/hProcess11"/>
    <dgm:cxn modelId="{0B8D6831-4E29-43AA-B97A-F8132AEB8174}" type="presParOf" srcId="{1D7AC446-1860-41A0-AAF7-826BE9FE9745}" destId="{0803EB2B-38E0-4CFE-824D-9201B9CF5F8B}" srcOrd="1" destOrd="0" presId="urn:microsoft.com/office/officeart/2005/8/layout/hProcess11"/>
    <dgm:cxn modelId="{44977658-C693-4DB3-828E-9A3560855B7A}" type="presParOf" srcId="{1D7AC446-1860-41A0-AAF7-826BE9FE9745}" destId="{5BA3674D-0620-4BBC-BCE1-B4477850FF40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DC14B9E-CDE0-4594-A876-4E55656E960C}">
      <dsp:nvSpPr>
        <dsp:cNvPr id="0" name=""/>
        <dsp:cNvSpPr/>
      </dsp:nvSpPr>
      <dsp:spPr>
        <a:xfrm>
          <a:off x="2743" y="701509"/>
          <a:ext cx="2959893" cy="1183957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6022" tIns="58674" rIns="58674" bIns="58674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4400" b="0" kern="1200" dirty="0" smtClean="0">
              <a:latin typeface="BPG Nino Mtavruli" pitchFamily="50" charset="0"/>
              <a:ea typeface="+mj-ea"/>
              <a:cs typeface="Calibri" pitchFamily="34" charset="0"/>
            </a:rPr>
            <a:t>1997</a:t>
          </a:r>
          <a:endParaRPr lang="en-US" sz="4400" b="0" kern="1200" dirty="0" smtClean="0">
            <a:latin typeface="BPG Nino Mtavruli" pitchFamily="50" charset="0"/>
            <a:ea typeface="+mj-ea"/>
            <a:cs typeface="Calibri" pitchFamily="34" charset="0"/>
          </a:endParaRPr>
        </a:p>
      </dsp:txBody>
      <dsp:txXfrm>
        <a:off x="2743" y="701509"/>
        <a:ext cx="2959893" cy="1183957"/>
      </dsp:txXfrm>
    </dsp:sp>
    <dsp:sp modelId="{37D4F9F2-0E9D-4759-BA8B-76DBE7D70D05}">
      <dsp:nvSpPr>
        <dsp:cNvPr id="0" name=""/>
        <dsp:cNvSpPr/>
      </dsp:nvSpPr>
      <dsp:spPr>
        <a:xfrm>
          <a:off x="2743" y="2033461"/>
          <a:ext cx="2367915" cy="1790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711200">
            <a:lnSpc>
              <a:spcPct val="12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noProof="0" dirty="0" smtClean="0"/>
            <a:t>Министерство Финансов Грузии начало выпускать </a:t>
          </a:r>
          <a:r>
            <a:rPr lang="ru-RU" sz="1600" kern="1200" dirty="0" smtClean="0">
              <a:solidFill>
                <a:srgbClr val="122031"/>
              </a:solidFill>
              <a:latin typeface="BPG Algeti"/>
            </a:rPr>
            <a:t>государственные </a:t>
          </a:r>
          <a:r>
            <a:rPr lang="ru-RU" sz="1600" kern="1200" noProof="0" dirty="0" smtClean="0"/>
            <a:t>ценные бумаги.</a:t>
          </a:r>
          <a:endParaRPr lang="ru-RU" sz="1600" kern="1200" noProof="0" dirty="0">
            <a:latin typeface="BPG Nino Mtavruli" pitchFamily="50" charset="0"/>
          </a:endParaRPr>
        </a:p>
      </dsp:txBody>
      <dsp:txXfrm>
        <a:off x="2743" y="2033461"/>
        <a:ext cx="2367915" cy="1790991"/>
      </dsp:txXfrm>
    </dsp:sp>
    <dsp:sp modelId="{8F5794CC-2D05-448F-B51C-C69B88959075}">
      <dsp:nvSpPr>
        <dsp:cNvPr id="0" name=""/>
        <dsp:cNvSpPr/>
      </dsp:nvSpPr>
      <dsp:spPr>
        <a:xfrm>
          <a:off x="2904068" y="701509"/>
          <a:ext cx="2959893" cy="1183957"/>
        </a:xfrm>
        <a:prstGeom prst="chevron">
          <a:avLst/>
        </a:prstGeom>
        <a:gradFill rotWithShape="0">
          <a:gsLst>
            <a:gs pos="0">
              <a:schemeClr val="accent2">
                <a:hueOff val="-3266733"/>
                <a:satOff val="29123"/>
                <a:lumOff val="4902"/>
                <a:alphaOff val="0"/>
                <a:tint val="50000"/>
                <a:satMod val="300000"/>
              </a:schemeClr>
            </a:gs>
            <a:gs pos="35000">
              <a:schemeClr val="accent2">
                <a:hueOff val="-3266733"/>
                <a:satOff val="29123"/>
                <a:lumOff val="4902"/>
                <a:alphaOff val="0"/>
                <a:tint val="37000"/>
                <a:satMod val="300000"/>
              </a:schemeClr>
            </a:gs>
            <a:gs pos="100000">
              <a:schemeClr val="accent2">
                <a:hueOff val="-3266733"/>
                <a:satOff val="29123"/>
                <a:lumOff val="4902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6022" tIns="58674" rIns="58674" bIns="58674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b="0" kern="1200" dirty="0" smtClean="0">
              <a:latin typeface="BPG Nino Mtavruli" pitchFamily="50" charset="0"/>
              <a:ea typeface="+mj-ea"/>
              <a:cs typeface="Calibri" pitchFamily="34" charset="0"/>
            </a:rPr>
            <a:t>2005</a:t>
          </a:r>
        </a:p>
      </dsp:txBody>
      <dsp:txXfrm>
        <a:off x="2904068" y="701509"/>
        <a:ext cx="2959893" cy="1183957"/>
      </dsp:txXfrm>
    </dsp:sp>
    <dsp:sp modelId="{7F327213-6792-4A7C-9B15-AC309174D01A}">
      <dsp:nvSpPr>
        <dsp:cNvPr id="0" name=""/>
        <dsp:cNvSpPr/>
      </dsp:nvSpPr>
      <dsp:spPr>
        <a:xfrm>
          <a:off x="2746637" y="2033461"/>
          <a:ext cx="2682776" cy="1790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711200">
            <a:lnSpc>
              <a:spcPct val="12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noProof="0" dirty="0" smtClean="0"/>
            <a:t>Выпуск </a:t>
          </a:r>
          <a:r>
            <a:rPr lang="ru-RU" sz="1600" kern="1200" dirty="0" smtClean="0">
              <a:solidFill>
                <a:srgbClr val="122031"/>
              </a:solidFill>
              <a:latin typeface="BPG Algeti"/>
            </a:rPr>
            <a:t>государственных </a:t>
          </a:r>
          <a:r>
            <a:rPr lang="ru-RU" sz="1600" kern="1200" noProof="0" dirty="0" smtClean="0"/>
            <a:t>ценных бумаг прекратился из-за высокой средней взвешенной процентной ставки, зафиксированной на аукционах</a:t>
          </a:r>
          <a:r>
            <a:rPr lang="en-US" sz="1600" kern="1200" dirty="0" smtClean="0"/>
            <a:t>.</a:t>
          </a:r>
          <a:endParaRPr lang="en-US" sz="1600" kern="1200" dirty="0">
            <a:latin typeface="BPG Nino Mtavruli" pitchFamily="50" charset="0"/>
          </a:endParaRPr>
        </a:p>
      </dsp:txBody>
      <dsp:txXfrm>
        <a:off x="2746637" y="2033461"/>
        <a:ext cx="2682776" cy="1790991"/>
      </dsp:txXfrm>
    </dsp:sp>
    <dsp:sp modelId="{02F40790-B85A-4AF1-B1F8-CF57E427D6C8}">
      <dsp:nvSpPr>
        <dsp:cNvPr id="0" name=""/>
        <dsp:cNvSpPr/>
      </dsp:nvSpPr>
      <dsp:spPr>
        <a:xfrm>
          <a:off x="5647962" y="701509"/>
          <a:ext cx="2959893" cy="1183957"/>
        </a:xfrm>
        <a:prstGeom prst="chevron">
          <a:avLst/>
        </a:prstGeom>
        <a:gradFill rotWithShape="0">
          <a:gsLst>
            <a:gs pos="0">
              <a:schemeClr val="accent2">
                <a:hueOff val="-6533467"/>
                <a:satOff val="58245"/>
                <a:lumOff val="9804"/>
                <a:alphaOff val="0"/>
                <a:tint val="50000"/>
                <a:satMod val="300000"/>
              </a:schemeClr>
            </a:gs>
            <a:gs pos="35000">
              <a:schemeClr val="accent2">
                <a:hueOff val="-6533467"/>
                <a:satOff val="58245"/>
                <a:lumOff val="9804"/>
                <a:alphaOff val="0"/>
                <a:tint val="37000"/>
                <a:satMod val="300000"/>
              </a:schemeClr>
            </a:gs>
            <a:gs pos="100000">
              <a:schemeClr val="accent2">
                <a:hueOff val="-6533467"/>
                <a:satOff val="58245"/>
                <a:lumOff val="98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6022" tIns="58674" rIns="58674" bIns="58674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4400" b="0" kern="1200" dirty="0" smtClean="0">
              <a:latin typeface="BPG Nino Mtavruli" pitchFamily="50" charset="0"/>
              <a:ea typeface="+mj-ea"/>
              <a:cs typeface="Calibri" pitchFamily="34" charset="0"/>
            </a:rPr>
            <a:t>2009</a:t>
          </a:r>
          <a:endParaRPr lang="ka-GE" sz="4400" b="0" kern="1200" dirty="0">
            <a:latin typeface="BPG Nino Mtavruli" pitchFamily="50" charset="0"/>
            <a:ea typeface="+mj-ea"/>
            <a:cs typeface="Calibri" pitchFamily="34" charset="0"/>
          </a:endParaRPr>
        </a:p>
      </dsp:txBody>
      <dsp:txXfrm>
        <a:off x="5647962" y="701509"/>
        <a:ext cx="2959893" cy="1183957"/>
      </dsp:txXfrm>
    </dsp:sp>
    <dsp:sp modelId="{D1010EB1-E3EB-4158-BB7A-769C10A106EB}">
      <dsp:nvSpPr>
        <dsp:cNvPr id="0" name=""/>
        <dsp:cNvSpPr/>
      </dsp:nvSpPr>
      <dsp:spPr>
        <a:xfrm>
          <a:off x="5647962" y="2033461"/>
          <a:ext cx="2367915" cy="17909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171450" lvl="1" indent="-171450" algn="l" defTabSz="711200">
            <a:lnSpc>
              <a:spcPct val="12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noProof="0" dirty="0" smtClean="0"/>
            <a:t>С развитием финансовых рынков Министерство Финансов Грузии возобновило выпуск </a:t>
          </a:r>
          <a:r>
            <a:rPr lang="ru-RU" sz="1600" kern="1200" dirty="0" smtClean="0">
              <a:solidFill>
                <a:srgbClr val="122031"/>
              </a:solidFill>
              <a:latin typeface="BPG Algeti"/>
            </a:rPr>
            <a:t>государственных </a:t>
          </a:r>
          <a:r>
            <a:rPr lang="ru-RU" sz="1600" kern="1200" noProof="0" dirty="0" smtClean="0"/>
            <a:t>ценных бумаг.</a:t>
          </a:r>
          <a:endParaRPr lang="ru-RU" sz="1600" kern="1200" noProof="0" dirty="0">
            <a:latin typeface="BPG Nino Mtavruli" pitchFamily="50" charset="0"/>
            <a:ea typeface="+mj-ea"/>
            <a:cs typeface="+mj-cs"/>
          </a:endParaRPr>
        </a:p>
      </dsp:txBody>
      <dsp:txXfrm>
        <a:off x="5647962" y="2033461"/>
        <a:ext cx="2367915" cy="179099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39A7CB2-E580-4264-9F7B-C165C05D6EFE}">
      <dsp:nvSpPr>
        <dsp:cNvPr id="0" name=""/>
        <dsp:cNvSpPr/>
      </dsp:nvSpPr>
      <dsp:spPr>
        <a:xfrm>
          <a:off x="0" y="1126331"/>
          <a:ext cx="8229600" cy="1501775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03FF647-8D89-4467-809B-B4BA1145565A}">
      <dsp:nvSpPr>
        <dsp:cNvPr id="0" name=""/>
        <dsp:cNvSpPr/>
      </dsp:nvSpPr>
      <dsp:spPr>
        <a:xfrm>
          <a:off x="8263" y="0"/>
          <a:ext cx="1825149" cy="1501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1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noProof="0" smtClean="0">
              <a:solidFill>
                <a:srgbClr val="C00000"/>
              </a:solidFill>
              <a:latin typeface="BPG Nino Mtavruli" pitchFamily="50" charset="0"/>
              <a:ea typeface="+mj-ea"/>
              <a:cs typeface="+mj-cs"/>
            </a:rPr>
            <a:t>2009-2010</a:t>
          </a:r>
          <a:endParaRPr lang="ru-RU" sz="1800" kern="1200" noProof="0">
            <a:solidFill>
              <a:srgbClr val="C00000"/>
            </a:solidFill>
            <a:latin typeface="BPG Nino Mtavruli" pitchFamily="50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noProof="0" dirty="0" smtClean="0"/>
            <a:t>Краткосрочные казначейские обязательства </a:t>
          </a:r>
          <a:r>
            <a:rPr lang="ru-RU" sz="1200" kern="1200" noProof="0" dirty="0" smtClean="0"/>
            <a:t>(</a:t>
          </a:r>
          <a:r>
            <a:rPr lang="ru-RU" sz="1200" b="1" kern="1200" noProof="0" dirty="0" smtClean="0"/>
            <a:t>срок погашения: 6 и 12 месяцев</a:t>
          </a:r>
          <a:r>
            <a:rPr lang="ru-RU" sz="1200" kern="1200" noProof="0" dirty="0" smtClean="0"/>
            <a:t>)</a:t>
          </a:r>
          <a:endParaRPr lang="ru-RU" sz="1400" kern="1200" noProof="0" dirty="0">
            <a:latin typeface="BPG Nino Mtavruli" pitchFamily="50" charset="0"/>
          </a:endParaRPr>
        </a:p>
      </dsp:txBody>
      <dsp:txXfrm>
        <a:off x="8263" y="0"/>
        <a:ext cx="1825149" cy="1501775"/>
      </dsp:txXfrm>
    </dsp:sp>
    <dsp:sp modelId="{6B2F8A06-4290-4960-8389-F14C823C0E2D}">
      <dsp:nvSpPr>
        <dsp:cNvPr id="0" name=""/>
        <dsp:cNvSpPr/>
      </dsp:nvSpPr>
      <dsp:spPr>
        <a:xfrm>
          <a:off x="755770" y="1712150"/>
          <a:ext cx="375443" cy="33013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2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1202BE9-2975-42EA-A938-E3B8215CF66B}">
      <dsp:nvSpPr>
        <dsp:cNvPr id="0" name=""/>
        <dsp:cNvSpPr/>
      </dsp:nvSpPr>
      <dsp:spPr>
        <a:xfrm>
          <a:off x="1849920" y="2252662"/>
          <a:ext cx="2221981" cy="1501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kern="1200" dirty="0" smtClean="0">
              <a:solidFill>
                <a:srgbClr val="C00000"/>
              </a:solidFill>
              <a:latin typeface="BPG Nino Mtavruli" pitchFamily="50" charset="0"/>
              <a:ea typeface="+mj-ea"/>
              <a:cs typeface="+mj-cs"/>
            </a:rPr>
            <a:t>2010</a:t>
          </a:r>
          <a:endParaRPr lang="ka-GE" sz="1800" kern="1200" dirty="0">
            <a:solidFill>
              <a:srgbClr val="C00000"/>
            </a:solidFill>
            <a:latin typeface="BPG Nino Mtavruli" pitchFamily="50" charset="0"/>
            <a:ea typeface="+mj-ea"/>
            <a:cs typeface="+mj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noProof="0" dirty="0" smtClean="0"/>
            <a:t>Были выпущены первые купонные облигации со </a:t>
          </a:r>
          <a:r>
            <a:rPr lang="ru-RU" sz="1400" b="1" kern="1200" dirty="0" smtClean="0"/>
            <a:t>сроком погашения </a:t>
          </a:r>
          <a:r>
            <a:rPr lang="en-US" sz="1400" b="1" kern="1200" dirty="0" smtClean="0"/>
            <a:t>2 </a:t>
          </a:r>
          <a:r>
            <a:rPr lang="ru-RU" sz="1400" b="1" kern="1200" dirty="0" smtClean="0"/>
            <a:t>года</a:t>
          </a:r>
          <a:endParaRPr lang="ka-GE" sz="1400" kern="1200" dirty="0">
            <a:latin typeface="BPG Nino Mtavruli" pitchFamily="50" charset="0"/>
            <a:ea typeface="+mj-ea"/>
            <a:cs typeface="+mj-cs"/>
          </a:endParaRPr>
        </a:p>
      </dsp:txBody>
      <dsp:txXfrm>
        <a:off x="1849920" y="2252662"/>
        <a:ext cx="2221981" cy="1501775"/>
      </dsp:txXfrm>
    </dsp:sp>
    <dsp:sp modelId="{465EAD93-9EE8-4443-9A3B-D56602F4187E}">
      <dsp:nvSpPr>
        <dsp:cNvPr id="0" name=""/>
        <dsp:cNvSpPr/>
      </dsp:nvSpPr>
      <dsp:spPr>
        <a:xfrm>
          <a:off x="2795842" y="1712150"/>
          <a:ext cx="375443" cy="330137"/>
        </a:xfrm>
        <a:prstGeom prst="ellipse">
          <a:avLst/>
        </a:prstGeom>
        <a:gradFill rotWithShape="0">
          <a:gsLst>
            <a:gs pos="0">
              <a:schemeClr val="accent2">
                <a:hueOff val="-2177822"/>
                <a:satOff val="19415"/>
                <a:lumOff val="3268"/>
                <a:alphaOff val="0"/>
                <a:tint val="50000"/>
                <a:satMod val="300000"/>
              </a:schemeClr>
            </a:gs>
            <a:gs pos="35000">
              <a:schemeClr val="accent2">
                <a:hueOff val="-2177822"/>
                <a:satOff val="19415"/>
                <a:lumOff val="3268"/>
                <a:alphaOff val="0"/>
                <a:tint val="37000"/>
                <a:satMod val="300000"/>
              </a:schemeClr>
            </a:gs>
            <a:gs pos="100000">
              <a:schemeClr val="accent2">
                <a:hueOff val="-2177822"/>
                <a:satOff val="19415"/>
                <a:lumOff val="3268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B090B9F-E365-49FD-B87D-1067E567EB71}">
      <dsp:nvSpPr>
        <dsp:cNvPr id="0" name=""/>
        <dsp:cNvSpPr/>
      </dsp:nvSpPr>
      <dsp:spPr>
        <a:xfrm>
          <a:off x="4088408" y="-73620"/>
          <a:ext cx="1825159" cy="17962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b" anchorCtr="1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kern="1200" dirty="0" smtClean="0">
              <a:solidFill>
                <a:srgbClr val="C00000"/>
              </a:solidFill>
              <a:latin typeface="BPG Nino Mtavruli" pitchFamily="50" charset="0"/>
              <a:ea typeface="+mj-ea"/>
              <a:cs typeface="+mj-cs"/>
            </a:rPr>
            <a:t>2011</a:t>
          </a:r>
          <a:endParaRPr lang="ka-GE" sz="1800" kern="1200" dirty="0">
            <a:solidFill>
              <a:srgbClr val="C00000"/>
            </a:solidFill>
            <a:latin typeface="BPG Nino Mtavruli" pitchFamily="50" charset="0"/>
            <a:ea typeface="+mj-ea"/>
            <a:cs typeface="+mj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noProof="0" dirty="0" smtClean="0"/>
            <a:t>Были выпущены казначейские облигации со </a:t>
          </a:r>
          <a:r>
            <a:rPr lang="ru-RU" sz="1400" b="1" kern="1200" dirty="0" smtClean="0"/>
            <a:t>сроком погашения </a:t>
          </a:r>
          <a:r>
            <a:rPr lang="en-US" sz="1400" b="1" kern="1200" dirty="0" smtClean="0"/>
            <a:t>5 </a:t>
          </a:r>
          <a:r>
            <a:rPr lang="ru-RU" sz="1400" b="1" kern="1200" dirty="0" smtClean="0"/>
            <a:t>лет</a:t>
          </a:r>
          <a:endParaRPr lang="ka-GE" sz="1400" kern="1200" dirty="0">
            <a:latin typeface="BPG Nino Mtavruli" pitchFamily="50" charset="0"/>
            <a:ea typeface="+mj-ea"/>
            <a:cs typeface="+mj-cs"/>
          </a:endParaRPr>
        </a:p>
      </dsp:txBody>
      <dsp:txXfrm>
        <a:off x="4088408" y="-73620"/>
        <a:ext cx="1825159" cy="1796258"/>
      </dsp:txXfrm>
    </dsp:sp>
    <dsp:sp modelId="{86DE9803-9448-4D4C-B869-99C54C32851A}">
      <dsp:nvSpPr>
        <dsp:cNvPr id="0" name=""/>
        <dsp:cNvSpPr/>
      </dsp:nvSpPr>
      <dsp:spPr>
        <a:xfrm>
          <a:off x="4835919" y="1785771"/>
          <a:ext cx="375443" cy="330137"/>
        </a:xfrm>
        <a:prstGeom prst="ellipse">
          <a:avLst/>
        </a:prstGeom>
        <a:gradFill rotWithShape="0">
          <a:gsLst>
            <a:gs pos="0">
              <a:schemeClr val="accent2">
                <a:hueOff val="-4355645"/>
                <a:satOff val="38830"/>
                <a:lumOff val="6536"/>
                <a:alphaOff val="0"/>
                <a:tint val="50000"/>
                <a:satMod val="300000"/>
              </a:schemeClr>
            </a:gs>
            <a:gs pos="35000">
              <a:schemeClr val="accent2">
                <a:hueOff val="-4355645"/>
                <a:satOff val="38830"/>
                <a:lumOff val="6536"/>
                <a:alphaOff val="0"/>
                <a:tint val="37000"/>
                <a:satMod val="300000"/>
              </a:schemeClr>
            </a:gs>
            <a:gs pos="100000">
              <a:schemeClr val="accent2">
                <a:hueOff val="-4355645"/>
                <a:satOff val="38830"/>
                <a:lumOff val="6536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4FF74D0-9A86-4E04-ADA9-6F93C51E384A}">
      <dsp:nvSpPr>
        <dsp:cNvPr id="0" name=""/>
        <dsp:cNvSpPr/>
      </dsp:nvSpPr>
      <dsp:spPr>
        <a:xfrm>
          <a:off x="5930075" y="2252662"/>
          <a:ext cx="1468301" cy="15017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1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a-GE" sz="1800" kern="1200" dirty="0" smtClean="0">
              <a:solidFill>
                <a:srgbClr val="C00000"/>
              </a:solidFill>
              <a:latin typeface="BPG Nino Mtavruli" pitchFamily="50" charset="0"/>
              <a:ea typeface="+mj-ea"/>
              <a:cs typeface="+mj-cs"/>
            </a:rPr>
            <a:t>2012</a:t>
          </a:r>
          <a:endParaRPr lang="ka-GE" sz="1800" kern="1200" dirty="0">
            <a:solidFill>
              <a:srgbClr val="C00000"/>
            </a:solidFill>
            <a:latin typeface="BPG Nino Mtavruli" pitchFamily="50" charset="0"/>
            <a:ea typeface="+mj-ea"/>
            <a:cs typeface="+mj-cs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Планируется выпуск </a:t>
          </a:r>
          <a:r>
            <a:rPr lang="ru-RU" sz="1200" kern="1200" noProof="0" dirty="0" smtClean="0"/>
            <a:t>казначейских облигаций со </a:t>
          </a:r>
          <a:r>
            <a:rPr lang="ru-RU" sz="1200" b="1" kern="1200" dirty="0" smtClean="0"/>
            <a:t>сроком погашения 10</a:t>
          </a:r>
          <a:r>
            <a:rPr lang="en-US" sz="1200" b="1" kern="1200" dirty="0" smtClean="0"/>
            <a:t> </a:t>
          </a:r>
          <a:r>
            <a:rPr lang="ru-RU" sz="1200" b="1" kern="1200" dirty="0" smtClean="0"/>
            <a:t>лет</a:t>
          </a:r>
          <a:endParaRPr lang="ka-GE" sz="1200" kern="1200" dirty="0">
            <a:latin typeface="BPG Nino Mtavruli" pitchFamily="50" charset="0"/>
            <a:ea typeface="+mj-ea"/>
            <a:cs typeface="+mj-cs"/>
          </a:endParaRPr>
        </a:p>
      </dsp:txBody>
      <dsp:txXfrm>
        <a:off x="5930075" y="2252662"/>
        <a:ext cx="1468301" cy="1501775"/>
      </dsp:txXfrm>
    </dsp:sp>
    <dsp:sp modelId="{0803EB2B-38E0-4CFE-824D-9201B9CF5F8B}">
      <dsp:nvSpPr>
        <dsp:cNvPr id="0" name=""/>
        <dsp:cNvSpPr/>
      </dsp:nvSpPr>
      <dsp:spPr>
        <a:xfrm>
          <a:off x="6499157" y="1712150"/>
          <a:ext cx="375443" cy="330137"/>
        </a:xfrm>
        <a:prstGeom prst="ellipse">
          <a:avLst/>
        </a:prstGeom>
        <a:gradFill rotWithShape="0">
          <a:gsLst>
            <a:gs pos="0">
              <a:schemeClr val="accent2">
                <a:hueOff val="-6533467"/>
                <a:satOff val="58245"/>
                <a:lumOff val="9804"/>
                <a:alphaOff val="0"/>
                <a:tint val="50000"/>
                <a:satMod val="300000"/>
              </a:schemeClr>
            </a:gs>
            <a:gs pos="35000">
              <a:schemeClr val="accent2">
                <a:hueOff val="-6533467"/>
                <a:satOff val="58245"/>
                <a:lumOff val="9804"/>
                <a:alphaOff val="0"/>
                <a:tint val="37000"/>
                <a:satMod val="300000"/>
              </a:schemeClr>
            </a:gs>
            <a:gs pos="100000">
              <a:schemeClr val="accent2">
                <a:hueOff val="-6533467"/>
                <a:satOff val="58245"/>
                <a:lumOff val="9804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228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LitNusx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228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LitNusx" pitchFamily="34" charset="0"/>
              </a:defRPr>
            </a:lvl1pPr>
          </a:lstStyle>
          <a:p>
            <a:pPr>
              <a:defRPr/>
            </a:pPr>
            <a:fld id="{77B87881-7889-47C6-BE3C-69298523E613}" type="datetimeFigureOut">
              <a:rPr lang="en-US"/>
              <a:pPr>
                <a:defRPr/>
              </a:pPr>
              <a:t>2/22/2012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4344988"/>
            <a:ext cx="2949575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LitNusx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4344988"/>
            <a:ext cx="2949575" cy="228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LitNusx" pitchFamily="34" charset="0"/>
              </a:defRPr>
            </a:lvl1pPr>
          </a:lstStyle>
          <a:p>
            <a:pPr>
              <a:defRPr/>
            </a:pPr>
            <a:fld id="{5C2499EC-5CC3-41C9-A275-2C11D04C1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776706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228600"/>
          </a:xfrm>
          <a:prstGeom prst="rect">
            <a:avLst/>
          </a:prstGeom>
        </p:spPr>
        <p:txBody>
          <a:bodyPr vert="horz" lIns="61893" tIns="30946" rIns="61893" bIns="30946" rtlCol="0"/>
          <a:lstStyle>
            <a:lvl1pPr algn="l">
              <a:defRPr sz="8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228600"/>
          </a:xfrm>
          <a:prstGeom prst="rect">
            <a:avLst/>
          </a:prstGeom>
        </p:spPr>
        <p:txBody>
          <a:bodyPr vert="horz" lIns="61893" tIns="30946" rIns="61893" bIns="30946" rtlCol="0"/>
          <a:lstStyle>
            <a:lvl1pPr algn="r">
              <a:defRPr sz="800">
                <a:latin typeface="LitNusx" pitchFamily="34" charset="0"/>
              </a:defRPr>
            </a:lvl1pPr>
          </a:lstStyle>
          <a:p>
            <a:pPr>
              <a:defRPr/>
            </a:pPr>
            <a:fld id="{F3FA3923-A6D1-41C6-A8A4-8ECA627A5BD8}" type="datetimeFigureOut">
              <a:rPr lang="ru-RU"/>
              <a:pPr>
                <a:defRPr/>
              </a:pPr>
              <a:t>22.02.2012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59013" y="342900"/>
            <a:ext cx="2289175" cy="1716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1893" tIns="30946" rIns="61893" bIns="30946" rtlCol="0" anchor="ctr"/>
          <a:lstStyle/>
          <a:p>
            <a:pPr lvl="0"/>
            <a:endParaRPr lang="ru-R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2173288"/>
            <a:ext cx="5443537" cy="2058987"/>
          </a:xfrm>
          <a:prstGeom prst="rect">
            <a:avLst/>
          </a:prstGeom>
        </p:spPr>
        <p:txBody>
          <a:bodyPr vert="horz" lIns="61893" tIns="30946" rIns="61893" bIns="3094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ru-R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4344988"/>
            <a:ext cx="2949575" cy="230187"/>
          </a:xfrm>
          <a:prstGeom prst="rect">
            <a:avLst/>
          </a:prstGeom>
        </p:spPr>
        <p:txBody>
          <a:bodyPr vert="horz" lIns="61893" tIns="30946" rIns="61893" bIns="30946" rtlCol="0" anchor="b"/>
          <a:lstStyle>
            <a:lvl1pPr algn="l">
              <a:defRPr sz="800">
                <a:latin typeface="LitNusx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450" y="4344988"/>
            <a:ext cx="2949575" cy="230187"/>
          </a:xfrm>
          <a:prstGeom prst="rect">
            <a:avLst/>
          </a:prstGeom>
        </p:spPr>
        <p:txBody>
          <a:bodyPr vert="horz" lIns="61893" tIns="30946" rIns="61893" bIns="30946" rtlCol="0" anchor="b"/>
          <a:lstStyle>
            <a:lvl1pPr algn="r">
              <a:defRPr sz="800">
                <a:latin typeface="LitNusx" pitchFamily="34" charset="0"/>
              </a:defRPr>
            </a:lvl1pPr>
          </a:lstStyle>
          <a:p>
            <a:pPr>
              <a:defRPr/>
            </a:pPr>
            <a:fld id="{7C19EC2F-AC6E-42E3-8AB4-EC3F062C82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336941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5B3A26A-341D-4636-80E4-BA35C6147FF5}" type="slidenum">
              <a:rPr lang="ru-RU" smtClean="0">
                <a:latin typeface="LitNusx" pitchFamily="2" charset="0"/>
              </a:rPr>
              <a:pPr/>
              <a:t>1</a:t>
            </a:fld>
            <a:endParaRPr lang="ru-RU" smtClean="0">
              <a:latin typeface="LitNusx" pitchFamily="2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en-US" dirty="0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5C54BFA-F254-4163-BD7C-9654FC33CDD5}" type="slidenum">
              <a:rPr lang="ru-RU" smtClean="0">
                <a:latin typeface="LitNusx" pitchFamily="2" charset="0"/>
              </a:rPr>
              <a:pPr/>
              <a:t>2</a:t>
            </a:fld>
            <a:endParaRPr lang="ru-RU" smtClean="0">
              <a:latin typeface="LitNusx" pitchFamily="2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D92764-1811-4135-9B5B-CDC7B10F828C}" type="slidenum">
              <a:rPr lang="ru-RU" smtClean="0">
                <a:latin typeface="LitNusx" pitchFamily="2" charset="0"/>
              </a:rPr>
              <a:pPr/>
              <a:t>7</a:t>
            </a:fld>
            <a:endParaRPr lang="ru-RU" smtClean="0">
              <a:latin typeface="LitNusx" pitchFamily="2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ka-GE" dirty="0" smtClean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A4642A-826F-44BC-9F1D-44F88A2E2834}" type="slidenum">
              <a:rPr lang="ru-RU" smtClean="0">
                <a:latin typeface="LitNusx" pitchFamily="2" charset="0"/>
              </a:rPr>
              <a:pPr/>
              <a:t>8</a:t>
            </a:fld>
            <a:endParaRPr lang="ru-RU" smtClean="0">
              <a:latin typeface="LitNusx" pitchFamily="2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ka-GE" dirty="0" smtClean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848E95-48B5-4864-B336-A9C08BF4145A}" type="slidenum">
              <a:rPr lang="ru-RU" smtClean="0">
                <a:latin typeface="LitNusx" pitchFamily="2" charset="0"/>
              </a:rPr>
              <a:pPr/>
              <a:t>12</a:t>
            </a:fld>
            <a:endParaRPr lang="ru-RU" smtClean="0">
              <a:latin typeface="LitNusx" pitchFamily="2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ka-GE" dirty="0" smtClean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2072FD5-5E8C-46FB-97E3-5A51253A7A77}" type="slidenum">
              <a:rPr lang="ru-RU" smtClean="0">
                <a:latin typeface="LitNusx" pitchFamily="2" charset="0"/>
              </a:rPr>
              <a:pPr/>
              <a:t>14</a:t>
            </a:fld>
            <a:endParaRPr lang="ru-RU" smtClean="0">
              <a:latin typeface="LitNusx" pitchFamily="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 smtClean="0"/>
              <a:t>Практики управления долгом и ликвидностью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9DB87AF-80CA-4E8F-9D9C-3E0448E8E85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2673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838200"/>
            <a:ext cx="5087937" cy="1508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Практики управления долгом и ликвидностью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0DC6F-6693-42DA-9258-384B34AEF1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Практики управления долгом и ликвидностью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CB8E4-FBA4-4895-A433-DC1524B654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3244859"/>
            <a:ext cx="7772400" cy="14700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714884"/>
            <a:ext cx="6400800" cy="785818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3"/>
          </p:nvPr>
        </p:nvSpPr>
        <p:spPr>
          <a:xfrm>
            <a:off x="2643174" y="5500702"/>
            <a:ext cx="3643312" cy="50006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>
              <a:defRPr sz="12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5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/>
              <a:t>Практики управления долгом и ликвидностью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9DB87AF-80CA-4E8F-9D9C-3E0448E8E8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852" y="142852"/>
            <a:ext cx="6643734" cy="1000124"/>
          </a:xfrm>
        </p:spPr>
        <p:txBody>
          <a:bodyPr/>
          <a:lstStyle>
            <a:lvl1pPr>
              <a:defRPr sz="3200">
                <a:solidFill>
                  <a:schemeClr val="accent1">
                    <a:lumMod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153150" y="6429375"/>
            <a:ext cx="1633538" cy="292100"/>
          </a:xfrm>
        </p:spPr>
        <p:txBody>
          <a:bodyPr/>
          <a:lstStyle>
            <a:lvl1pPr algn="r">
              <a:defRPr sz="105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858125" y="6429375"/>
            <a:ext cx="828675" cy="292100"/>
          </a:xfrm>
        </p:spPr>
        <p:txBody>
          <a:bodyPr/>
          <a:lstStyle>
            <a:lvl1pPr>
              <a:defRPr sz="1050"/>
            </a:lvl1pPr>
          </a:lstStyle>
          <a:p>
            <a:pPr>
              <a:defRPr/>
            </a:pPr>
            <a:fld id="{1D023E23-E912-4BB9-B8EF-65DDBB9265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2"/>
          </p:nvPr>
        </p:nvSpPr>
        <p:spPr>
          <a:xfrm>
            <a:off x="461963" y="6423025"/>
            <a:ext cx="5610225" cy="292100"/>
          </a:xfrm>
        </p:spPr>
        <p:txBody>
          <a:bodyPr/>
          <a:lstStyle>
            <a:lvl1pPr algn="l">
              <a:defRPr sz="1100"/>
            </a:lvl1pPr>
          </a:lstStyle>
          <a:p>
            <a:pPr>
              <a:defRPr/>
            </a:pPr>
            <a:r>
              <a:rPr lang="ru-RU" smtClean="0"/>
              <a:t>Практики управления долгом и ликвидностью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Практики управления долгом и ликвидностью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35F89-5E2F-499E-930A-1017C029C6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Практики управления долгом и ликвидностью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E66D3-997A-426E-8F6D-24147230E5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Практики управления долгом и ликвидностью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FF3EE9-5070-4351-9420-F3938EFECA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Практики управления долгом и ликвидностью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662743-1584-4D36-B3AD-72FA5116FAD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Практики управления долгом и ликвидностью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57BA0-72BE-42C3-8B5A-1AB2AEC3CA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Практики управления долгом и ликвидностью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6D759-7956-4CE9-84E9-F3ED6444426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Практики управления долгом и ликвидностью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7B36F-44F2-42E4-977D-8C32CBE33ED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ru-RU" smtClean="0"/>
              <a:t>Практики управления долгом и ликвидностью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00E4265-0309-4E12-A9A5-81C9DD99EE6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0" r:id="rId12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BPG Algeti Compact" pitchFamily="2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reasury.gov.ge/" TargetMode="External"/><Relationship Id="rId2" Type="http://schemas.openxmlformats.org/officeDocument/2006/relationships/hyperlink" Target="http://www.mof.g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714375" y="3244850"/>
            <a:ext cx="7772400" cy="2470150"/>
          </a:xfrm>
        </p:spPr>
        <p:txBody>
          <a:bodyPr/>
          <a:lstStyle/>
          <a:p>
            <a:pPr eaLnBrk="1" hangingPunct="1"/>
            <a:r>
              <a:rPr lang="ru-RU" sz="3600" b="0" dirty="0" smtClean="0"/>
              <a:t>ПРАКТИКА УПРАВЛЕНИЯ ДОЛГОМ И ЛИКВИДНОСТЬЮ В КАЗНАЧЕЙСКОЙ СЛУЖБЕ ГРУЗИИ</a:t>
            </a:r>
          </a:p>
        </p:txBody>
      </p:sp>
      <p:sp>
        <p:nvSpPr>
          <p:cNvPr id="15362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2714625" y="5867400"/>
            <a:ext cx="3643313" cy="533400"/>
          </a:xfrm>
        </p:spPr>
        <p:txBody>
          <a:bodyPr/>
          <a:lstStyle/>
          <a:p>
            <a:pPr eaLnBrk="1" hangingPunct="1"/>
            <a:r>
              <a:rPr lang="ru-RU" sz="1600" dirty="0" smtClean="0"/>
              <a:t>Эрекле Гваладзе</a:t>
            </a:r>
            <a:endParaRPr lang="en-US" sz="1600" dirty="0" smtClean="0"/>
          </a:p>
          <a:p>
            <a:pPr eaLnBrk="1" hangingPunct="1"/>
            <a:r>
              <a:rPr lang="en-US" sz="1600" dirty="0" smtClean="0"/>
              <a:t>201</a:t>
            </a:r>
            <a:r>
              <a:rPr lang="ka-GE" sz="1600" dirty="0" smtClean="0"/>
              <a:t>2</a:t>
            </a: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1E4649"/>
                </a:solidFill>
              </a:rPr>
              <a:t>ПРАКТИКА УПРАВЛЕНИЯ ДОЛГОМ И ЛИКВИДНОСТЬЮ</a:t>
            </a:r>
            <a:endParaRPr lang="en-US" dirty="0" smtClean="0">
              <a:solidFill>
                <a:srgbClr val="1E4649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586827385"/>
              </p:ext>
            </p:extLst>
          </p:nvPr>
        </p:nvGraphicFramePr>
        <p:xfrm>
          <a:off x="457200" y="1357313"/>
          <a:ext cx="8229600" cy="476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673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ru-RU" dirty="0">
                <a:latin typeface="BPG Glaho" pitchFamily="34" charset="0"/>
              </a:rPr>
              <a:t>Практика управления долгом и ликвидностью</a:t>
            </a:r>
            <a:endParaRPr lang="en-US" dirty="0">
              <a:latin typeface="BPG Glaho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1E4649"/>
                </a:solidFill>
              </a:rPr>
              <a:t>ПРАКТИКА УПРАВЛЕНИЯ ДОЛГОМ И ЛИКВИДНОСТЬЮ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29698" name="Content Placeholder 6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+mj-lt"/>
              </a:rPr>
              <a:t>В</a:t>
            </a:r>
            <a:r>
              <a:rPr lang="ru-RU" sz="28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ka-GE" sz="2800" dirty="0" smtClean="0">
                <a:solidFill>
                  <a:srgbClr val="C00000"/>
                </a:solidFill>
                <a:latin typeface="+mj-lt"/>
              </a:rPr>
              <a:t>2008</a:t>
            </a:r>
            <a:r>
              <a:rPr lang="ru-RU" sz="2800" dirty="0" smtClean="0">
                <a:solidFill>
                  <a:srgbClr val="C00000"/>
                </a:solidFill>
                <a:latin typeface="+mj-lt"/>
              </a:rPr>
              <a:t> году</a:t>
            </a:r>
            <a:r>
              <a:rPr lang="en-US" sz="2800" dirty="0" smtClean="0">
                <a:solidFill>
                  <a:srgbClr val="122031"/>
                </a:solidFill>
                <a:latin typeface="+mj-lt"/>
              </a:rPr>
              <a:t>,</a:t>
            </a:r>
            <a:r>
              <a:rPr lang="ka-GE" sz="2800" dirty="0" smtClean="0">
                <a:solidFill>
                  <a:srgbClr val="122031"/>
                </a:solidFill>
                <a:latin typeface="+mj-lt"/>
              </a:rPr>
              <a:t> </a:t>
            </a:r>
            <a:r>
              <a:rPr lang="ru-RU" sz="2800" dirty="0" smtClean="0">
                <a:solidFill>
                  <a:srgbClr val="122031"/>
                </a:solidFill>
                <a:latin typeface="+mj-lt"/>
              </a:rPr>
              <a:t>Грузия впервые выпустила Евробонды для международного рынка</a:t>
            </a:r>
            <a:r>
              <a:rPr lang="en-US" sz="2800" dirty="0" smtClean="0">
                <a:solidFill>
                  <a:srgbClr val="122031"/>
                </a:solidFill>
                <a:latin typeface="+mj-lt"/>
              </a:rPr>
              <a:t>:</a:t>
            </a:r>
            <a:endParaRPr lang="ka-GE" sz="2800" dirty="0" smtClean="0">
              <a:solidFill>
                <a:srgbClr val="1E4649"/>
              </a:solidFill>
              <a:latin typeface="+mj-lt"/>
            </a:endParaRPr>
          </a:p>
          <a:p>
            <a:pPr marL="0" indent="0" eaLnBrk="1" hangingPunct="1">
              <a:buNone/>
            </a:pPr>
            <a:endParaRPr lang="ka-GE" sz="2400" dirty="0" smtClean="0">
              <a:solidFill>
                <a:srgbClr val="1E4649"/>
              </a:solidFill>
              <a:latin typeface="+mj-lt"/>
            </a:endParaRPr>
          </a:p>
          <a:p>
            <a:pPr lvl="1" eaLnBrk="1" hangingPunct="1">
              <a:spcBef>
                <a:spcPts val="0"/>
              </a:spcBef>
              <a:buFontTx/>
              <a:buChar char="•"/>
            </a:pPr>
            <a:r>
              <a:rPr lang="ru-RU" sz="2000" dirty="0" smtClean="0">
                <a:solidFill>
                  <a:srgbClr val="122031"/>
                </a:solidFill>
                <a:latin typeface="+mj-lt"/>
              </a:rPr>
              <a:t>Евробонды</a:t>
            </a:r>
            <a:r>
              <a:rPr lang="en-US" sz="2000" dirty="0" smtClean="0">
                <a:solidFill>
                  <a:srgbClr val="122031"/>
                </a:solidFill>
                <a:latin typeface="+mj-lt"/>
              </a:rPr>
              <a:t> </a:t>
            </a:r>
            <a:r>
              <a:rPr lang="ru-RU" sz="2000" dirty="0" smtClean="0">
                <a:solidFill>
                  <a:srgbClr val="122031"/>
                </a:solidFill>
                <a:latin typeface="+mj-lt"/>
              </a:rPr>
              <a:t>с номинальной стоимостью</a:t>
            </a:r>
            <a:r>
              <a:rPr lang="en-US" sz="2000" dirty="0" smtClean="0">
                <a:solidFill>
                  <a:srgbClr val="122031"/>
                </a:solidFill>
                <a:latin typeface="+mj-lt"/>
              </a:rPr>
              <a:t> </a:t>
            </a:r>
            <a:r>
              <a:rPr lang="ka-GE" sz="2000" dirty="0" smtClean="0">
                <a:solidFill>
                  <a:srgbClr val="122031"/>
                </a:solidFill>
                <a:latin typeface="+mj-lt"/>
              </a:rPr>
              <a:t>500 </a:t>
            </a:r>
            <a:r>
              <a:rPr lang="ru-RU" sz="2000" dirty="0" smtClean="0">
                <a:solidFill>
                  <a:srgbClr val="122031"/>
                </a:solidFill>
                <a:latin typeface="+mj-lt"/>
              </a:rPr>
              <a:t>миллионов долларов США;</a:t>
            </a:r>
            <a:endParaRPr lang="en-US" sz="2000" dirty="0" smtClean="0">
              <a:solidFill>
                <a:srgbClr val="122031"/>
              </a:solidFill>
              <a:latin typeface="+mj-lt"/>
            </a:endParaRPr>
          </a:p>
          <a:p>
            <a:pPr lvl="1" eaLnBrk="1" hangingPunct="1">
              <a:spcBef>
                <a:spcPts val="0"/>
              </a:spcBef>
              <a:buFontTx/>
              <a:buChar char="•"/>
            </a:pPr>
            <a:r>
              <a:rPr lang="ru-RU" sz="2000" dirty="0" smtClean="0">
                <a:solidFill>
                  <a:srgbClr val="122031"/>
                </a:solidFill>
                <a:latin typeface="+mj-lt"/>
              </a:rPr>
              <a:t>Срок погашения – </a:t>
            </a:r>
            <a:r>
              <a:rPr lang="ka-GE" sz="2000" dirty="0" smtClean="0">
                <a:solidFill>
                  <a:srgbClr val="122031"/>
                </a:solidFill>
                <a:latin typeface="+mj-lt"/>
              </a:rPr>
              <a:t>5</a:t>
            </a:r>
            <a:r>
              <a:rPr lang="ru-RU" sz="2000" dirty="0" smtClean="0">
                <a:solidFill>
                  <a:srgbClr val="122031"/>
                </a:solidFill>
                <a:latin typeface="+mj-lt"/>
              </a:rPr>
              <a:t> лет</a:t>
            </a:r>
            <a:r>
              <a:rPr lang="en-US" sz="2000" dirty="0" smtClean="0">
                <a:solidFill>
                  <a:srgbClr val="122031"/>
                </a:solidFill>
                <a:latin typeface="+mj-lt"/>
              </a:rPr>
              <a:t>;</a:t>
            </a:r>
          </a:p>
          <a:p>
            <a:pPr lvl="1" eaLnBrk="1" hangingPunct="1">
              <a:spcBef>
                <a:spcPts val="0"/>
              </a:spcBef>
              <a:buFontTx/>
              <a:buChar char="•"/>
            </a:pPr>
            <a:r>
              <a:rPr lang="ru-RU" sz="2000" dirty="0" smtClean="0">
                <a:solidFill>
                  <a:srgbClr val="122031"/>
                </a:solidFill>
                <a:latin typeface="+mj-lt"/>
              </a:rPr>
              <a:t>Купонная ставка </a:t>
            </a:r>
            <a:r>
              <a:rPr lang="ka-GE" sz="2000" dirty="0" smtClean="0">
                <a:solidFill>
                  <a:srgbClr val="122031"/>
                </a:solidFill>
                <a:latin typeface="+mj-lt"/>
              </a:rPr>
              <a:t>- 7.5%</a:t>
            </a:r>
            <a:r>
              <a:rPr lang="en-US" sz="2000" dirty="0" smtClean="0">
                <a:solidFill>
                  <a:srgbClr val="122031"/>
                </a:solidFill>
                <a:latin typeface="+mj-lt"/>
              </a:rPr>
              <a:t>.</a:t>
            </a:r>
            <a:endParaRPr lang="ka-GE" sz="2000" dirty="0" smtClean="0">
              <a:solidFill>
                <a:srgbClr val="122031"/>
              </a:solidFill>
              <a:latin typeface="+mj-lt"/>
            </a:endParaRPr>
          </a:p>
        </p:txBody>
      </p:sp>
      <p:sp>
        <p:nvSpPr>
          <p:cNvPr id="29697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ru-RU" dirty="0">
                <a:latin typeface="BPG Glaho" pitchFamily="34" charset="0"/>
              </a:rPr>
              <a:t>Практика управления долгом и ликвидностью</a:t>
            </a:r>
            <a:endParaRPr lang="en-US" dirty="0">
              <a:latin typeface="BPG Glaho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1E4649"/>
                </a:solidFill>
              </a:rPr>
              <a:t>ПРАКТИКА УПРАВЛЕНИЯ ДОЛГОМ И ЛИКВИДНОСТЬЮ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30722" name="Content Placeholder 6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eaLnBrk="1" hangingPunct="1"/>
            <a:r>
              <a:rPr lang="ru-RU" sz="2800" dirty="0" smtClean="0">
                <a:latin typeface="+mj-lt"/>
              </a:rPr>
              <a:t>В</a:t>
            </a:r>
            <a:r>
              <a:rPr lang="ru-RU" sz="2800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ka-GE" sz="2800" dirty="0" smtClean="0">
                <a:solidFill>
                  <a:srgbClr val="C00000"/>
                </a:solidFill>
                <a:latin typeface="+mj-lt"/>
              </a:rPr>
              <a:t>2011</a:t>
            </a:r>
            <a:r>
              <a:rPr lang="ru-RU" sz="2800" dirty="0" smtClean="0">
                <a:solidFill>
                  <a:srgbClr val="C00000"/>
                </a:solidFill>
                <a:latin typeface="+mj-lt"/>
              </a:rPr>
              <a:t> году</a:t>
            </a:r>
            <a:r>
              <a:rPr lang="en-US" sz="2800" dirty="0" smtClean="0">
                <a:solidFill>
                  <a:srgbClr val="122031"/>
                </a:solidFill>
                <a:latin typeface="+mj-lt"/>
              </a:rPr>
              <a:t>,</a:t>
            </a:r>
            <a:r>
              <a:rPr lang="ka-GE" sz="2800" dirty="0" smtClean="0">
                <a:solidFill>
                  <a:srgbClr val="122031"/>
                </a:solidFill>
                <a:latin typeface="+mj-lt"/>
              </a:rPr>
              <a:t> </a:t>
            </a:r>
            <a:r>
              <a:rPr lang="ru-RU" sz="2800" dirty="0" smtClean="0">
                <a:solidFill>
                  <a:srgbClr val="122031"/>
                </a:solidFill>
                <a:latin typeface="+mj-lt"/>
              </a:rPr>
              <a:t>с целью увеличения срока погашения и для рефинансирования, Грузия выпустила</a:t>
            </a:r>
            <a:r>
              <a:rPr lang="en-US" sz="2800" dirty="0" smtClean="0">
                <a:solidFill>
                  <a:srgbClr val="122031"/>
                </a:solidFill>
                <a:latin typeface="+mj-lt"/>
              </a:rPr>
              <a:t>:</a:t>
            </a:r>
          </a:p>
          <a:p>
            <a:pPr lvl="1" eaLnBrk="1" hangingPunct="1">
              <a:spcBef>
                <a:spcPts val="2400"/>
              </a:spcBef>
              <a:buFontTx/>
              <a:buChar char="•"/>
            </a:pPr>
            <a:r>
              <a:rPr lang="ru-RU" sz="2000" dirty="0" smtClean="0">
                <a:solidFill>
                  <a:srgbClr val="122031"/>
                </a:solidFill>
                <a:latin typeface="+mj-lt"/>
              </a:rPr>
              <a:t>Евробонды</a:t>
            </a:r>
            <a:r>
              <a:rPr lang="en-US" sz="2000" dirty="0" smtClean="0">
                <a:solidFill>
                  <a:srgbClr val="122031"/>
                </a:solidFill>
                <a:latin typeface="+mj-lt"/>
              </a:rPr>
              <a:t> </a:t>
            </a:r>
            <a:r>
              <a:rPr lang="ru-RU" sz="2000" dirty="0" smtClean="0">
                <a:solidFill>
                  <a:srgbClr val="122031"/>
                </a:solidFill>
                <a:latin typeface="+mj-lt"/>
              </a:rPr>
              <a:t>с номинальной стоимостью</a:t>
            </a:r>
            <a:r>
              <a:rPr lang="en-US" sz="2000" dirty="0" smtClean="0">
                <a:solidFill>
                  <a:srgbClr val="122031"/>
                </a:solidFill>
                <a:latin typeface="+mj-lt"/>
              </a:rPr>
              <a:t> </a:t>
            </a:r>
            <a:r>
              <a:rPr lang="ka-GE" sz="2000" dirty="0" smtClean="0">
                <a:solidFill>
                  <a:srgbClr val="122031"/>
                </a:solidFill>
                <a:latin typeface="+mj-lt"/>
              </a:rPr>
              <a:t>500 </a:t>
            </a:r>
            <a:r>
              <a:rPr lang="ru-RU" sz="2000" dirty="0" smtClean="0">
                <a:solidFill>
                  <a:srgbClr val="122031"/>
                </a:solidFill>
                <a:latin typeface="+mj-lt"/>
              </a:rPr>
              <a:t>миллионов долларов США;</a:t>
            </a:r>
            <a:endParaRPr lang="en-US" sz="2000" dirty="0" smtClean="0">
              <a:solidFill>
                <a:srgbClr val="122031"/>
              </a:solidFill>
              <a:latin typeface="+mj-lt"/>
            </a:endParaRPr>
          </a:p>
          <a:p>
            <a:pPr lvl="1" eaLnBrk="1" hangingPunct="1">
              <a:spcBef>
                <a:spcPts val="0"/>
              </a:spcBef>
              <a:buFontTx/>
              <a:buChar char="•"/>
            </a:pPr>
            <a:r>
              <a:rPr lang="ru-RU" sz="2000" dirty="0" smtClean="0">
                <a:solidFill>
                  <a:srgbClr val="122031"/>
                </a:solidFill>
                <a:latin typeface="+mj-lt"/>
              </a:rPr>
              <a:t>Срок погашения – 10 лет</a:t>
            </a:r>
            <a:r>
              <a:rPr lang="en-US" sz="2000" dirty="0" smtClean="0">
                <a:solidFill>
                  <a:srgbClr val="122031"/>
                </a:solidFill>
                <a:latin typeface="+mj-lt"/>
              </a:rPr>
              <a:t>;</a:t>
            </a:r>
          </a:p>
          <a:p>
            <a:pPr lvl="1" eaLnBrk="1" hangingPunct="1">
              <a:spcBef>
                <a:spcPts val="0"/>
              </a:spcBef>
              <a:buFontTx/>
              <a:buChar char="•"/>
            </a:pPr>
            <a:r>
              <a:rPr lang="ru-RU" sz="2000" dirty="0" smtClean="0">
                <a:solidFill>
                  <a:srgbClr val="122031"/>
                </a:solidFill>
                <a:latin typeface="+mj-lt"/>
              </a:rPr>
              <a:t>Купонная ставка </a:t>
            </a:r>
            <a:r>
              <a:rPr lang="ka-GE" sz="2000" dirty="0" smtClean="0">
                <a:solidFill>
                  <a:srgbClr val="122031"/>
                </a:solidFill>
                <a:latin typeface="+mj-lt"/>
              </a:rPr>
              <a:t>- 6.875%</a:t>
            </a:r>
            <a:r>
              <a:rPr lang="en-US" sz="2000" dirty="0" smtClean="0">
                <a:solidFill>
                  <a:srgbClr val="122031"/>
                </a:solidFill>
                <a:latin typeface="+mj-lt"/>
              </a:rPr>
              <a:t>.</a:t>
            </a:r>
            <a:endParaRPr lang="ka-GE" dirty="0" smtClean="0">
              <a:solidFill>
                <a:srgbClr val="1E4649"/>
              </a:solidFill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endParaRPr lang="ka-GE" sz="2400" dirty="0" smtClean="0">
              <a:solidFill>
                <a:srgbClr val="1E4649"/>
              </a:solidFill>
            </a:endParaRPr>
          </a:p>
        </p:txBody>
      </p:sp>
      <p:sp>
        <p:nvSpPr>
          <p:cNvPr id="30721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ru-RU" dirty="0">
                <a:latin typeface="BPG Glaho" pitchFamily="34" charset="0"/>
              </a:rPr>
              <a:t>Практика управления долгом и ликвидностью</a:t>
            </a:r>
            <a:endParaRPr lang="en-US" dirty="0">
              <a:latin typeface="BPG Glaho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1E4649"/>
                </a:solidFill>
              </a:rPr>
              <a:t>ПРАКТИКА УПРАВЛЕНИЯ ДОЛГОМ И ЛИКВИДНОСТЬЮ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32770" name="Content Placeholder 6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68850"/>
          </a:xfrm>
        </p:spPr>
        <p:txBody>
          <a:bodyPr/>
          <a:lstStyle/>
          <a:p>
            <a:pPr eaLnBrk="1" hangingPunct="1"/>
            <a:r>
              <a:rPr lang="ru-RU" sz="2800" dirty="0" smtClean="0">
                <a:solidFill>
                  <a:srgbClr val="122031"/>
                </a:solidFill>
                <a:latin typeface="+mj-lt"/>
              </a:rPr>
              <a:t>Кроме государственных ценных бумаг, во внутренний долг также входят следующие две категории</a:t>
            </a:r>
            <a:r>
              <a:rPr lang="ka-GE" sz="2800" dirty="0" smtClean="0">
                <a:solidFill>
                  <a:srgbClr val="1E4649"/>
                </a:solidFill>
                <a:latin typeface="+mj-lt"/>
              </a:rPr>
              <a:t>:</a:t>
            </a:r>
          </a:p>
          <a:p>
            <a:pPr lvl="1" eaLnBrk="1" hangingPunct="1">
              <a:lnSpc>
                <a:spcPct val="120000"/>
              </a:lnSpc>
              <a:spcBef>
                <a:spcPts val="3000"/>
              </a:spcBef>
            </a:pPr>
            <a:r>
              <a:rPr lang="ru-RU" sz="2400" dirty="0" smtClean="0">
                <a:solidFill>
                  <a:srgbClr val="C00000"/>
                </a:solidFill>
                <a:latin typeface="+mj-lt"/>
              </a:rPr>
              <a:t>Долг Правительства Грузии Национальному Банку Грузии;</a:t>
            </a:r>
            <a:endParaRPr lang="en-US" sz="2400" dirty="0" smtClean="0">
              <a:solidFill>
                <a:srgbClr val="C00000"/>
              </a:solidFill>
              <a:latin typeface="+mj-lt"/>
            </a:endParaRPr>
          </a:p>
          <a:p>
            <a:pPr lvl="1" eaLnBrk="1" hangingPunct="1">
              <a:lnSpc>
                <a:spcPct val="120000"/>
              </a:lnSpc>
              <a:spcBef>
                <a:spcPts val="600"/>
              </a:spcBef>
            </a:pPr>
            <a:r>
              <a:rPr lang="ru-RU" sz="2400" dirty="0" smtClean="0">
                <a:solidFill>
                  <a:srgbClr val="1E4649"/>
                </a:solidFill>
                <a:latin typeface="+mj-lt"/>
              </a:rPr>
              <a:t>Так называемые </a:t>
            </a:r>
            <a:r>
              <a:rPr lang="ru-RU" sz="2400" dirty="0" smtClean="0">
                <a:solidFill>
                  <a:srgbClr val="C00000"/>
                </a:solidFill>
                <a:latin typeface="+mj-lt"/>
              </a:rPr>
              <a:t>«исторические долги»:</a:t>
            </a:r>
            <a:endParaRPr lang="ka-GE" sz="2400" dirty="0" smtClean="0">
              <a:solidFill>
                <a:srgbClr val="1E4649"/>
              </a:solidFill>
              <a:latin typeface="+mj-lt"/>
            </a:endParaRPr>
          </a:p>
          <a:p>
            <a:pPr lvl="2" eaLnBrk="1" hangingPunct="1"/>
            <a:r>
              <a:rPr lang="ru-RU" dirty="0" smtClean="0">
                <a:solidFill>
                  <a:srgbClr val="122031"/>
                </a:solidFill>
                <a:latin typeface="+mj-lt"/>
              </a:rPr>
              <a:t>Обязательства возникшие в результате распада СССР</a:t>
            </a:r>
            <a:r>
              <a:rPr lang="en-US" dirty="0" smtClean="0">
                <a:solidFill>
                  <a:srgbClr val="122031"/>
                </a:solidFill>
                <a:latin typeface="+mj-lt"/>
              </a:rPr>
              <a:t>;</a:t>
            </a:r>
          </a:p>
          <a:p>
            <a:pPr lvl="2" eaLnBrk="1" hangingPunct="1"/>
            <a:r>
              <a:rPr lang="ru-RU" dirty="0" smtClean="0">
                <a:solidFill>
                  <a:srgbClr val="122031"/>
                </a:solidFill>
                <a:latin typeface="+mj-lt"/>
              </a:rPr>
              <a:t>Другие обязательства</a:t>
            </a:r>
            <a:r>
              <a:rPr lang="en-US" dirty="0" smtClean="0">
                <a:solidFill>
                  <a:srgbClr val="122031"/>
                </a:solidFill>
                <a:latin typeface="+mj-lt"/>
              </a:rPr>
              <a:t>.</a:t>
            </a:r>
            <a:endParaRPr lang="ka-GE" dirty="0" smtClean="0">
              <a:solidFill>
                <a:srgbClr val="122031"/>
              </a:solidFill>
              <a:latin typeface="+mj-lt"/>
            </a:endParaRPr>
          </a:p>
        </p:txBody>
      </p:sp>
      <p:sp>
        <p:nvSpPr>
          <p:cNvPr id="32769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ru-RU" dirty="0">
                <a:latin typeface="BPG Glaho" pitchFamily="34" charset="0"/>
              </a:rPr>
              <a:t>Практика управления долгом и ликвидностью</a:t>
            </a:r>
            <a:endParaRPr lang="en-US" dirty="0">
              <a:latin typeface="BPG Glaho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1E4649"/>
                </a:solidFill>
              </a:rPr>
              <a:t>ПРАКТИКА УПРАВЛЕНИЯ ДОЛГОМ И ЛИКВИДНОСТЬЮ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33794" name="Content Placeholder 6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/>
          <a:lstStyle/>
          <a:p>
            <a:pPr eaLnBrk="1" hangingPunct="1"/>
            <a:r>
              <a:rPr lang="ru-RU" sz="2800" dirty="0">
                <a:solidFill>
                  <a:srgbClr val="122031"/>
                </a:solidFill>
                <a:latin typeface="+mj-lt"/>
              </a:rPr>
              <a:t>Методы используемые в Казначейской Службе </a:t>
            </a:r>
            <a:r>
              <a:rPr lang="ru-RU" sz="2800" dirty="0" smtClean="0">
                <a:solidFill>
                  <a:srgbClr val="122031"/>
                </a:solidFill>
                <a:latin typeface="+mj-lt"/>
              </a:rPr>
              <a:t>для управления денежными средствами:</a:t>
            </a:r>
          </a:p>
          <a:p>
            <a:pPr eaLnBrk="1" hangingPunct="1">
              <a:buFontTx/>
              <a:buNone/>
            </a:pPr>
            <a:endParaRPr lang="ru-RU" sz="2000" dirty="0" smtClean="0">
              <a:solidFill>
                <a:srgbClr val="1E4649"/>
              </a:solidFill>
              <a:latin typeface="+mj-lt"/>
            </a:endParaRPr>
          </a:p>
          <a:p>
            <a:pPr lvl="1" eaLnBrk="1" hangingPunct="1">
              <a:buFont typeface="Wingdings" pitchFamily="2" charset="2"/>
              <a:buChar char="§"/>
            </a:pPr>
            <a:r>
              <a:rPr lang="ru-RU" dirty="0" smtClean="0">
                <a:solidFill>
                  <a:srgbClr val="122031"/>
                </a:solidFill>
                <a:latin typeface="+mj-lt"/>
              </a:rPr>
              <a:t>Разработка ежемесячных оперативных планов выплат;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ru-RU" dirty="0" smtClean="0">
                <a:solidFill>
                  <a:srgbClr val="122031"/>
                </a:solidFill>
                <a:latin typeface="+mj-lt"/>
              </a:rPr>
              <a:t>Размещение свободных денежных средств в разных финансовых инструментах</a:t>
            </a:r>
            <a:r>
              <a:rPr lang="en-US" dirty="0" smtClean="0">
                <a:solidFill>
                  <a:srgbClr val="1E4649"/>
                </a:solidFill>
                <a:latin typeface="+mj-lt"/>
              </a:rPr>
              <a:t>.</a:t>
            </a:r>
            <a:endParaRPr lang="ka-GE" dirty="0" smtClean="0">
              <a:solidFill>
                <a:srgbClr val="1E4649"/>
              </a:solidFill>
              <a:latin typeface="+mj-lt"/>
            </a:endParaRPr>
          </a:p>
          <a:p>
            <a:pPr eaLnBrk="1" hangingPunct="1">
              <a:buFont typeface="Wingdings" pitchFamily="2" charset="2"/>
              <a:buChar char="ü"/>
            </a:pPr>
            <a:endParaRPr lang="ka-GE" sz="2800" dirty="0" smtClean="0">
              <a:solidFill>
                <a:srgbClr val="1E4649"/>
              </a:solidFill>
              <a:latin typeface="+mj-lt"/>
            </a:endParaRPr>
          </a:p>
        </p:txBody>
      </p:sp>
      <p:sp>
        <p:nvSpPr>
          <p:cNvPr id="33793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ru-RU" dirty="0">
                <a:latin typeface="BPG Glaho" pitchFamily="34" charset="0"/>
              </a:rPr>
              <a:t>Практика управления долгом и ликвидностью</a:t>
            </a:r>
            <a:endParaRPr lang="en-US" dirty="0">
              <a:latin typeface="BPG Glaho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1E4649"/>
                </a:solidFill>
              </a:rPr>
              <a:t>ПРАКТИКА УПРАВЛЕНИЯ ДОЛГОМ И ЛИКВИДНОСТЬЮ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35842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25000"/>
              </a:lnSpc>
            </a:pPr>
            <a:r>
              <a:rPr lang="ru-RU" sz="2800" dirty="0" smtClean="0">
                <a:solidFill>
                  <a:srgbClr val="122031"/>
                </a:solidFill>
                <a:latin typeface="Arial" charset="0"/>
              </a:rPr>
              <a:t>Казначейская Служба рассматривает возможность уменьшения внешнего долга </a:t>
            </a:r>
            <a:r>
              <a:rPr lang="ru-RU" sz="2800" dirty="0">
                <a:solidFill>
                  <a:srgbClr val="122031"/>
                </a:solidFill>
                <a:latin typeface="Arial" charset="0"/>
              </a:rPr>
              <a:t>посредством мобилизации внутренних ресурсов, выпуская государственные ценные бумаги в Лари</a:t>
            </a:r>
            <a:r>
              <a:rPr lang="ru-RU" sz="2800" dirty="0" smtClean="0">
                <a:solidFill>
                  <a:srgbClr val="122031"/>
                </a:solidFill>
                <a:latin typeface="Arial" charset="0"/>
              </a:rPr>
              <a:t>.</a:t>
            </a:r>
          </a:p>
          <a:p>
            <a:pPr eaLnBrk="1" hangingPunct="1">
              <a:lnSpc>
                <a:spcPct val="125000"/>
              </a:lnSpc>
            </a:pPr>
            <a:r>
              <a:rPr lang="ru-RU" sz="2800" dirty="0" smtClean="0">
                <a:solidFill>
                  <a:srgbClr val="122031"/>
                </a:solidFill>
                <a:latin typeface="Arial" charset="0"/>
              </a:rPr>
              <a:t>С этой целью, изучается похожий опыт разных стран и планируется пригласить иностранных экспертов</a:t>
            </a:r>
            <a:r>
              <a:rPr lang="ru-RU" sz="2800" dirty="0" smtClean="0">
                <a:solidFill>
                  <a:srgbClr val="1E4649"/>
                </a:solidFill>
                <a:latin typeface="Arial" charset="0"/>
              </a:rPr>
              <a:t>.</a:t>
            </a:r>
          </a:p>
        </p:txBody>
      </p:sp>
      <p:sp>
        <p:nvSpPr>
          <p:cNvPr id="35841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ru-RU" dirty="0">
                <a:latin typeface="BPG Glaho" pitchFamily="34" charset="0"/>
              </a:rPr>
              <a:t>Практика управления долгом и ликвидностью</a:t>
            </a:r>
            <a:endParaRPr lang="en-US" dirty="0">
              <a:latin typeface="BPG Glaho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1E4649"/>
                </a:solidFill>
              </a:rPr>
              <a:t>ПРАКТИКА УПРАВЛЕНИЯ ДОЛГОМ И ЛИКВИДНОСТЬЮ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36865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ru-RU" dirty="0">
                <a:latin typeface="BPG Glaho" pitchFamily="34" charset="0"/>
              </a:rPr>
              <a:t>Практика управления долгом и ликвидностью</a:t>
            </a:r>
            <a:endParaRPr lang="en-US" dirty="0">
              <a:latin typeface="BPG Glaho" pitchFamily="34" charset="0"/>
            </a:endParaRPr>
          </a:p>
        </p:txBody>
      </p:sp>
      <p:sp>
        <p:nvSpPr>
          <p:cNvPr id="36867" name="Content Placeholder 2"/>
          <p:cNvSpPr txBox="1">
            <a:spLocks/>
          </p:cNvSpPr>
          <p:nvPr/>
        </p:nvSpPr>
        <p:spPr bwMode="auto">
          <a:xfrm>
            <a:off x="457200" y="2349500"/>
            <a:ext cx="8229600" cy="377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</a:pPr>
            <a:r>
              <a:rPr lang="ru-RU" sz="4800" b="1" dirty="0">
                <a:solidFill>
                  <a:srgbClr val="C00000"/>
                </a:solidFill>
                <a:latin typeface="Arial" charset="0"/>
              </a:rPr>
              <a:t>Спасибо за внимание</a:t>
            </a:r>
            <a:r>
              <a:rPr lang="ka-GE" sz="4000" b="1" dirty="0">
                <a:solidFill>
                  <a:srgbClr val="C00000"/>
                </a:solidFill>
                <a:latin typeface="BPG Glaho" pitchFamily="34" charset="0"/>
              </a:rPr>
              <a:t>!</a:t>
            </a:r>
          </a:p>
          <a:p>
            <a:pPr marL="342900" indent="-342900" algn="ctr">
              <a:spcBef>
                <a:spcPct val="20000"/>
              </a:spcBef>
            </a:pPr>
            <a:endParaRPr lang="ka-GE" sz="3200" dirty="0">
              <a:latin typeface="BPG Glaho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2000" dirty="0">
                <a:solidFill>
                  <a:srgbClr val="0F2325"/>
                </a:solidFill>
                <a:latin typeface="Calibri" pitchFamily="34" charset="0"/>
                <a:hlinkClick r:id="rId2"/>
              </a:rPr>
              <a:t>www.mof.ge</a:t>
            </a:r>
            <a:endParaRPr lang="ka-GE" sz="2000" dirty="0">
              <a:solidFill>
                <a:srgbClr val="0F2325"/>
              </a:solidFill>
              <a:latin typeface="BPG Glaho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en-US" sz="2000" dirty="0">
                <a:solidFill>
                  <a:srgbClr val="0F2325"/>
                </a:solidFill>
                <a:latin typeface="Calibri" pitchFamily="34" charset="0"/>
                <a:hlinkClick r:id="rId3"/>
              </a:rPr>
              <a:t>www.treasury.gov.ge</a:t>
            </a:r>
            <a:endParaRPr lang="en-US" sz="2000" dirty="0">
              <a:solidFill>
                <a:srgbClr val="0F2325"/>
              </a:solidFill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2000" dirty="0">
              <a:solidFill>
                <a:srgbClr val="0F2325"/>
              </a:solidFill>
              <a:latin typeface="Calibri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endParaRPr lang="en-US" sz="3200" dirty="0">
              <a:latin typeface="BPG Glaho" pitchFamily="34" charset="0"/>
            </a:endParaRPr>
          </a:p>
          <a:p>
            <a:pPr marL="342900" indent="-342900" algn="ctr">
              <a:spcBef>
                <a:spcPct val="20000"/>
              </a:spcBef>
            </a:pPr>
            <a:r>
              <a:rPr lang="ru-RU" sz="1600" dirty="0">
                <a:latin typeface="Arial" charset="0"/>
              </a:rPr>
              <a:t>Февраль,</a:t>
            </a:r>
            <a:r>
              <a:rPr lang="en-US" sz="1600" dirty="0">
                <a:latin typeface="BPG Glaho" pitchFamily="34" charset="0"/>
              </a:rPr>
              <a:t>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>
                <a:solidFill>
                  <a:srgbClr val="1E4649"/>
                </a:solidFill>
              </a:rPr>
              <a:t>ПРАКТИКА УПРАВЛЕНИЯ ДОЛГОМ И ЛИКВИДНОСТЬЮ</a:t>
            </a:r>
            <a:endParaRPr lang="en-US" dirty="0" smtClean="0">
              <a:solidFill>
                <a:srgbClr val="1E4649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47189606"/>
              </p:ext>
            </p:extLst>
          </p:nvPr>
        </p:nvGraphicFramePr>
        <p:xfrm>
          <a:off x="484187" y="1679575"/>
          <a:ext cx="8610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741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ru-RU" dirty="0">
                <a:latin typeface="BPG Glaho" pitchFamily="34" charset="0"/>
              </a:rPr>
              <a:t>Практика управления долгом и ликвидностью</a:t>
            </a:r>
            <a:endParaRPr lang="en-US" dirty="0">
              <a:latin typeface="BPG Glaho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1E4649"/>
                </a:solidFill>
              </a:rPr>
              <a:t>ПРАКТИКА УПРАВЛЕНИЯ ДОЛГОМ И ЛИКВИДНОСТЬЮ</a:t>
            </a:r>
            <a:endParaRPr lang="en-US" dirty="0" smtClean="0">
              <a:solidFill>
                <a:srgbClr val="1E4649"/>
              </a:solidFill>
            </a:endParaRP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62178760"/>
              </p:ext>
            </p:extLst>
          </p:nvPr>
        </p:nvGraphicFramePr>
        <p:xfrm>
          <a:off x="381000" y="2438400"/>
          <a:ext cx="8229600" cy="3754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9457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ru-RU" dirty="0">
                <a:latin typeface="BPG Glaho" pitchFamily="34" charset="0"/>
              </a:rPr>
              <a:t>Практика управления долгом и ликвидностью</a:t>
            </a:r>
            <a:endParaRPr lang="en-US" dirty="0">
              <a:latin typeface="BPG Glaho" pitchFamily="34" charset="0"/>
            </a:endParaRPr>
          </a:p>
        </p:txBody>
      </p:sp>
      <p:sp>
        <p:nvSpPr>
          <p:cNvPr id="19460" name="Content Placeholder 6"/>
          <p:cNvSpPr txBox="1">
            <a:spLocks/>
          </p:cNvSpPr>
          <p:nvPr/>
        </p:nvSpPr>
        <p:spPr bwMode="auto">
          <a:xfrm>
            <a:off x="228600" y="1219200"/>
            <a:ext cx="8686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ru-RU" dirty="0">
                <a:latin typeface="+mj-lt"/>
              </a:rPr>
              <a:t>Основные цели выпуска ценных </a:t>
            </a:r>
            <a:r>
              <a:rPr lang="ru-RU" dirty="0" smtClean="0">
                <a:latin typeface="+mj-lt"/>
              </a:rPr>
              <a:t>бумаг:</a:t>
            </a:r>
            <a:endParaRPr lang="ru-RU" dirty="0">
              <a:latin typeface="+mj-lt"/>
            </a:endParaRPr>
          </a:p>
          <a:p>
            <a:pPr marL="714375" indent="-342900">
              <a:spcBef>
                <a:spcPct val="20000"/>
              </a:spcBef>
              <a:buFont typeface="Arial" charset="0"/>
              <a:buChar char="•"/>
            </a:pPr>
            <a:r>
              <a:rPr lang="ru-RU" dirty="0">
                <a:latin typeface="+mj-lt"/>
              </a:rPr>
              <a:t>Развитие финансового рынка в стране;</a:t>
            </a:r>
          </a:p>
          <a:p>
            <a:pPr marL="714375" indent="-342900">
              <a:spcBef>
                <a:spcPct val="20000"/>
              </a:spcBef>
              <a:buFont typeface="Arial" charset="0"/>
              <a:buChar char="•"/>
            </a:pPr>
            <a:r>
              <a:rPr lang="ru-RU" dirty="0">
                <a:latin typeface="+mj-lt"/>
              </a:rPr>
              <a:t>Обеспечение ликвидности бюджетной системы.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1E4649"/>
                </a:solidFill>
              </a:rPr>
              <a:t>ПРАКТИКА УПРАВЛЕНИЯ ДОЛГОМ И ЛИКВИДНОСТЬЮ</a:t>
            </a:r>
            <a:endParaRPr lang="en-US" dirty="0" smtClean="0">
              <a:solidFill>
                <a:srgbClr val="1E4649"/>
              </a:solidFill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945421855"/>
              </p:ext>
            </p:extLst>
          </p:nvPr>
        </p:nvGraphicFramePr>
        <p:xfrm>
          <a:off x="463550" y="1376363"/>
          <a:ext cx="8229600" cy="476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481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ru-RU" dirty="0">
                <a:latin typeface="BPG Glaho" pitchFamily="34" charset="0"/>
              </a:rPr>
              <a:t>Практика управления долгом и ликвидностью</a:t>
            </a:r>
            <a:endParaRPr lang="en-US" dirty="0">
              <a:latin typeface="BPG Glah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1E4649"/>
                </a:solidFill>
              </a:rPr>
              <a:t>ПРАКТИКА УПРАВЛЕНИЯ ДОЛГОМ И ЛИКВИДНОСТЬЮ</a:t>
            </a:r>
            <a:endParaRPr lang="en-US" dirty="0" smtClean="0">
              <a:solidFill>
                <a:srgbClr val="1E4649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639106305"/>
              </p:ext>
            </p:extLst>
          </p:nvPr>
        </p:nvGraphicFramePr>
        <p:xfrm>
          <a:off x="463550" y="1376363"/>
          <a:ext cx="8229600" cy="476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505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ru-RU" dirty="0">
                <a:latin typeface="BPG Glaho" pitchFamily="34" charset="0"/>
              </a:rPr>
              <a:t>Практика управления долгом и ликвидностью</a:t>
            </a:r>
            <a:endParaRPr lang="en-US" dirty="0">
              <a:latin typeface="BPG Glah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1E4649"/>
                </a:solidFill>
              </a:rPr>
              <a:t>ПРАКТИКА УПРАВЛЕНИЯ ДОЛГОМ И ЛИКВИДНОСТЬЮ</a:t>
            </a:r>
            <a:endParaRPr lang="en-US" dirty="0" smtClean="0">
              <a:solidFill>
                <a:srgbClr val="1E4649"/>
              </a:solidFill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538285499"/>
              </p:ext>
            </p:extLst>
          </p:nvPr>
        </p:nvGraphicFramePr>
        <p:xfrm>
          <a:off x="457200" y="1357313"/>
          <a:ext cx="8229600" cy="476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529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ru-RU" dirty="0">
                <a:latin typeface="BPG Glaho" pitchFamily="34" charset="0"/>
              </a:rPr>
              <a:t>Практика управления долгом и ликвидностью</a:t>
            </a:r>
            <a:endParaRPr lang="en-US" dirty="0">
              <a:latin typeface="BPG Glaho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629400" y="2057400"/>
            <a:ext cx="0" cy="320040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1E4649"/>
                </a:solidFill>
              </a:rPr>
              <a:t>ПРАКТИКА УПРАВЛЕНИЯ ДОЛГОМ И ЛИКВИДНОСТЬЮ</a:t>
            </a:r>
            <a:endParaRPr lang="en-US" dirty="0" smtClean="0">
              <a:solidFill>
                <a:srgbClr val="1E4649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042854056"/>
              </p:ext>
            </p:extLst>
          </p:nvPr>
        </p:nvGraphicFramePr>
        <p:xfrm>
          <a:off x="457200" y="1357313"/>
          <a:ext cx="8229600" cy="476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3553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ru-RU" dirty="0">
                <a:latin typeface="BPG Glaho" pitchFamily="34" charset="0"/>
              </a:rPr>
              <a:t>Практика управления долгом и ликвидностью</a:t>
            </a:r>
            <a:endParaRPr lang="en-US" dirty="0">
              <a:latin typeface="BPG Glaho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1E4649"/>
                </a:solidFill>
              </a:rPr>
              <a:t>ПРАКТИКА УПРАВЛЕНИЯ ДОЛГОМ И ЛИКВИДНОСТЬЮ</a:t>
            </a:r>
            <a:endParaRPr lang="en-US" dirty="0" smtClean="0">
              <a:solidFill>
                <a:srgbClr val="1E4649"/>
              </a:solidFill>
            </a:endParaRPr>
          </a:p>
        </p:txBody>
      </p:sp>
      <p:sp>
        <p:nvSpPr>
          <p:cNvPr id="25602" name="Content Placeholder 6"/>
          <p:cNvSpPr>
            <a:spLocks noGrp="1"/>
          </p:cNvSpPr>
          <p:nvPr>
            <p:ph idx="1"/>
          </p:nvPr>
        </p:nvSpPr>
        <p:spPr>
          <a:xfrm>
            <a:off x="457200" y="1523999"/>
            <a:ext cx="8229600" cy="4602163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C00000"/>
                </a:solidFill>
                <a:latin typeface="+mj-lt"/>
              </a:rPr>
              <a:t>Срок погашения портфеля </a:t>
            </a:r>
            <a:r>
              <a:rPr lang="ru-RU" sz="2400" dirty="0" smtClean="0">
                <a:solidFill>
                  <a:srgbClr val="122031"/>
                </a:solidFill>
                <a:latin typeface="+mj-lt"/>
              </a:rPr>
              <a:t>вырос </a:t>
            </a:r>
            <a:r>
              <a:rPr lang="ru-RU" sz="2400" dirty="0">
                <a:solidFill>
                  <a:srgbClr val="122031"/>
                </a:solidFill>
                <a:latin typeface="+mj-lt"/>
              </a:rPr>
              <a:t>поэтапно</a:t>
            </a:r>
            <a:r>
              <a:rPr lang="ru-RU" sz="2400" dirty="0" smtClean="0">
                <a:solidFill>
                  <a:srgbClr val="122031"/>
                </a:solidFill>
                <a:latin typeface="+mj-lt"/>
              </a:rPr>
              <a:t>.</a:t>
            </a:r>
          </a:p>
          <a:p>
            <a:pPr marL="0" indent="0">
              <a:buFont typeface="Arial" pitchFamily="34" charset="0"/>
              <a:buChar char="•"/>
            </a:pPr>
            <a:endParaRPr lang="ru-RU" sz="2400" dirty="0" smtClean="0">
              <a:solidFill>
                <a:srgbClr val="122031"/>
              </a:solidFill>
              <a:latin typeface="+mj-lt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122031"/>
                </a:solidFill>
                <a:latin typeface="+mj-lt"/>
              </a:rPr>
              <a:t>Следующие факторы свидетельствуют о росте спроса на ценные бумаги выпускаемые Министерством Финансов Грузии: </a:t>
            </a:r>
            <a:endParaRPr lang="ru-RU" sz="2400" dirty="0" smtClean="0">
              <a:solidFill>
                <a:srgbClr val="C00000"/>
              </a:solidFill>
              <a:latin typeface="+mj-lt"/>
            </a:endParaRPr>
          </a:p>
          <a:p>
            <a:pPr marL="895350" eaLnBrk="1" hangingPunct="1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122031"/>
                </a:solidFill>
                <a:latin typeface="+mj-lt"/>
              </a:rPr>
              <a:t>Рост числа заявлений на участие в аукционе;</a:t>
            </a:r>
          </a:p>
          <a:p>
            <a:pPr marL="895350" eaLnBrk="1" hangingPunct="1">
              <a:buFont typeface="Arial" pitchFamily="34" charset="0"/>
              <a:buChar char="•"/>
            </a:pPr>
            <a:r>
              <a:rPr lang="ru-RU" sz="2400" dirty="0" smtClean="0">
                <a:solidFill>
                  <a:srgbClr val="122031"/>
                </a:solidFill>
                <a:latin typeface="+mj-lt"/>
              </a:rPr>
              <a:t>Участие небанковских инвесторов в последних аукционах.</a:t>
            </a:r>
          </a:p>
        </p:txBody>
      </p:sp>
      <p:sp>
        <p:nvSpPr>
          <p:cNvPr id="25601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ru-RU" dirty="0">
                <a:latin typeface="BPG Glaho" pitchFamily="34" charset="0"/>
              </a:rPr>
              <a:t>Практика управления долгом и ликвидностью</a:t>
            </a:r>
            <a:endParaRPr lang="en-US" dirty="0">
              <a:latin typeface="BPG Glaho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Title 1"/>
          <p:cNvSpPr>
            <a:spLocks noGrp="1"/>
          </p:cNvSpPr>
          <p:nvPr>
            <p:ph type="title"/>
          </p:nvPr>
        </p:nvSpPr>
        <p:spPr>
          <a:xfrm>
            <a:off x="1285875" y="142875"/>
            <a:ext cx="6643688" cy="84772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1E4649"/>
                </a:solidFill>
              </a:rPr>
              <a:t>ПРАКТИКА УПРАВЛЕНИЯ ДОЛГОМ И ЛИКВИДНОСТЬЮ</a:t>
            </a:r>
            <a:endParaRPr lang="en-US" dirty="0" smtClean="0">
              <a:solidFill>
                <a:srgbClr val="1E4649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466380889"/>
              </p:ext>
            </p:extLst>
          </p:nvPr>
        </p:nvGraphicFramePr>
        <p:xfrm>
          <a:off x="457200" y="1357313"/>
          <a:ext cx="8229600" cy="4768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7649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ru-RU" dirty="0">
                <a:latin typeface="BPG Glaho" pitchFamily="34" charset="0"/>
              </a:rPr>
              <a:t>Практика управления долгом и ликвидностью</a:t>
            </a:r>
            <a:endParaRPr lang="en-US" dirty="0">
              <a:latin typeface="BPG Glaho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esury-Presentatio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1E4649"/>
      </a:accent2>
      <a:accent3>
        <a:srgbClr val="729900"/>
      </a:accent3>
      <a:accent4>
        <a:srgbClr val="000000"/>
      </a:accent4>
      <a:accent5>
        <a:srgbClr val="DAEDEF"/>
      </a:accent5>
      <a:accent6>
        <a:srgbClr val="1E4649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PemPal - L.Todua - Changed - Rus2</Template>
  <TotalTime>1400</TotalTime>
  <Words>584</Words>
  <Application>Microsoft Office PowerPoint</Application>
  <PresentationFormat>On-screen Show (4:3)</PresentationFormat>
  <Paragraphs>96</Paragraphs>
  <Slides>16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5" baseType="lpstr">
      <vt:lpstr>Arial</vt:lpstr>
      <vt:lpstr>Calibri</vt:lpstr>
      <vt:lpstr>BPG Nino Mtavruli</vt:lpstr>
      <vt:lpstr>BPG Algeti</vt:lpstr>
      <vt:lpstr>BPG Glaho</vt:lpstr>
      <vt:lpstr>Wingdings</vt:lpstr>
      <vt:lpstr>LitNusx</vt:lpstr>
      <vt:lpstr>BPG Algeti Compact</vt:lpstr>
      <vt:lpstr>Tresury-Presentation</vt:lpstr>
      <vt:lpstr>ПРАКТИКА УПРАВЛЕНИЯ ДОЛГОМ И ЛИКВИДНОСТЬЮ В КАЗНАЧЕЙСКОЙ СЛУЖБЕ ГРУЗИИ</vt:lpstr>
      <vt:lpstr>ПРАКТИКА УПРАВЛЕНИЯ ДОЛГОМ И ЛИКВИДНОСТЬЮ</vt:lpstr>
      <vt:lpstr>ПРАКТИКА УПРАВЛЕНИЯ ДОЛГОМ И ЛИКВИДНОСТЬЮ</vt:lpstr>
      <vt:lpstr>ПРАКТИКА УПРАВЛЕНИЯ ДОЛГОМ И ЛИКВИДНОСТЬЮ</vt:lpstr>
      <vt:lpstr>ПРАКТИКА УПРАВЛЕНИЯ ДОЛГОМ И ЛИКВИДНОСТЬЮ</vt:lpstr>
      <vt:lpstr>ПРАКТИКА УПРАВЛЕНИЯ ДОЛГОМ И ЛИКВИДНОСТЬЮ</vt:lpstr>
      <vt:lpstr>ПРАКТИКА УПРАВЛЕНИЯ ДОЛГОМ И ЛИКВИДНОСТЬЮ</vt:lpstr>
      <vt:lpstr>ПРАКТИКА УПРАВЛЕНИЯ ДОЛГОМ И ЛИКВИДНОСТЬЮ</vt:lpstr>
      <vt:lpstr>ПРАКТИКА УПРАВЛЕНИЯ ДОЛГОМ И ЛИКВИДНОСТЬЮ</vt:lpstr>
      <vt:lpstr>ПРАКТИКА УПРАВЛЕНИЯ ДОЛГОМ И ЛИКВИДНОСТЬЮ</vt:lpstr>
      <vt:lpstr>ПРАКТИКА УПРАВЛЕНИЯ ДОЛГОМ И ЛИКВИДНОСТЬЮ</vt:lpstr>
      <vt:lpstr>ПРАКТИКА УПРАВЛЕНИЯ ДОЛГОМ И ЛИКВИДНОСТЬЮ</vt:lpstr>
      <vt:lpstr>ПРАКТИКА УПРАВЛЕНИЯ ДОЛГОМ И ЛИКВИДНОСТЬЮ</vt:lpstr>
      <vt:lpstr>ПРАКТИКА УПРАВЛЕНИЯ ДОЛГОМ И ЛИКВИДНОСТЬЮ</vt:lpstr>
      <vt:lpstr>ПРАКТИКА УПРАВЛЕНИЯ ДОЛГОМ И ЛИКВИДНОСТЬЮ</vt:lpstr>
      <vt:lpstr>ПРАКТИКА УПРАВЛЕНИЯ ДОЛГОМ И ЛИКВИДНОСТЬЮ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სახაზინო სამსახური</dc:title>
  <dc:creator>ekatamadze</dc:creator>
  <cp:lastModifiedBy>ekatamadze</cp:lastModifiedBy>
  <cp:revision>108</cp:revision>
  <cp:lastPrinted>2012-02-03T07:55:35Z</cp:lastPrinted>
  <dcterms:created xsi:type="dcterms:W3CDTF">2011-06-01T15:53:17Z</dcterms:created>
  <dcterms:modified xsi:type="dcterms:W3CDTF">2012-02-22T15:57:26Z</dcterms:modified>
</cp:coreProperties>
</file>