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15"/>
  </p:notesMasterIdLst>
  <p:handoutMasterIdLst>
    <p:handoutMasterId r:id="rId16"/>
  </p:handoutMasterIdLst>
  <p:sldIdLst>
    <p:sldId id="280" r:id="rId2"/>
    <p:sldId id="357" r:id="rId3"/>
    <p:sldId id="361" r:id="rId4"/>
    <p:sldId id="367" r:id="rId5"/>
    <p:sldId id="359" r:id="rId6"/>
    <p:sldId id="368" r:id="rId7"/>
    <p:sldId id="360" r:id="rId8"/>
    <p:sldId id="362" r:id="rId9"/>
    <p:sldId id="365" r:id="rId10"/>
    <p:sldId id="363" r:id="rId11"/>
    <p:sldId id="364" r:id="rId12"/>
    <p:sldId id="366" r:id="rId13"/>
    <p:sldId id="296" r:id="rId14"/>
  </p:sldIdLst>
  <p:sldSz cx="9144000" cy="6858000" type="screen4x3"/>
  <p:notesSz cx="6805613" cy="45751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6699"/>
    <a:srgbClr val="0066CC"/>
    <a:srgbClr val="CCCCFF"/>
    <a:srgbClr val="C010B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62" autoAdjust="0"/>
    <p:restoredTop sz="94660" autoAdjust="0"/>
  </p:normalViewPr>
  <p:slideViewPr>
    <p:cSldViewPr>
      <p:cViewPr>
        <p:scale>
          <a:sx n="80" d="100"/>
          <a:sy n="80" d="100"/>
        </p:scale>
        <p:origin x="-1440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18" y="-84"/>
      </p:cViewPr>
      <p:guideLst>
        <p:guide orient="horz" pos="1441"/>
        <p:guide pos="214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93E4D8-A524-40CF-BD42-E5B6BB1F8827}" type="doc">
      <dgm:prSet loTypeId="urn:microsoft.com/office/officeart/2005/8/layout/process1" loCatId="process" qsTypeId="urn:microsoft.com/office/officeart/2005/8/quickstyle/simple4" qsCatId="simple" csTypeId="urn:microsoft.com/office/officeart/2005/8/colors/accent1_4" csCatId="accent1" phldr="1"/>
      <dgm:spPr/>
    </dgm:pt>
    <dgm:pt modelId="{4B123D8A-1934-4FB2-968C-A9D6BD34E1AA}">
      <dgm:prSet phldrT="[Text]" custT="1"/>
      <dgm:spPr/>
      <dgm:t>
        <a:bodyPr/>
        <a:lstStyle/>
        <a:p>
          <a:r>
            <a:rPr lang="ru-RU" sz="1300" dirty="0" smtClean="0">
              <a:solidFill>
                <a:schemeClr val="tx1"/>
              </a:solidFill>
            </a:rPr>
            <a:t>СПРАВОЧНИК ОПЕРАЦИЙ</a:t>
          </a:r>
          <a:endParaRPr lang="en-US" sz="1400" dirty="0">
            <a:solidFill>
              <a:schemeClr val="bg1"/>
            </a:solidFill>
            <a:latin typeface="+mj-lt"/>
          </a:endParaRPr>
        </a:p>
      </dgm:t>
    </dgm:pt>
    <dgm:pt modelId="{2218DDE6-974C-4BD6-AA35-DFAF863000B8}" type="parTrans" cxnId="{A05A7F6F-40FE-408D-A6F4-88BC26218523}">
      <dgm:prSet/>
      <dgm:spPr/>
      <dgm:t>
        <a:bodyPr/>
        <a:lstStyle/>
        <a:p>
          <a:endParaRPr lang="en-US" sz="1400" dirty="0">
            <a:solidFill>
              <a:schemeClr val="tx1"/>
            </a:solidFill>
            <a:latin typeface="+mj-lt"/>
          </a:endParaRPr>
        </a:p>
      </dgm:t>
    </dgm:pt>
    <dgm:pt modelId="{5326B923-3FE7-4F39-9203-1AC3005E59EC}" type="sibTrans" cxnId="{A05A7F6F-40FE-408D-A6F4-88BC26218523}">
      <dgm:prSet custT="1"/>
      <dgm:spPr/>
      <dgm:t>
        <a:bodyPr/>
        <a:lstStyle/>
        <a:p>
          <a:endParaRPr lang="en-US" sz="1400" dirty="0">
            <a:solidFill>
              <a:schemeClr val="tx1"/>
            </a:solidFill>
            <a:latin typeface="+mj-lt"/>
          </a:endParaRPr>
        </a:p>
      </dgm:t>
    </dgm:pt>
    <dgm:pt modelId="{1AD18F3D-5D49-4D86-AF2A-1E61F3F13771}">
      <dgm:prSet custT="1"/>
      <dgm:spPr/>
      <dgm:t>
        <a:bodyPr/>
        <a:lstStyle/>
        <a:p>
          <a:r>
            <a:rPr lang="ru-RU" sz="1400" smtClean="0">
              <a:solidFill>
                <a:schemeClr val="tx1"/>
              </a:solidFill>
            </a:rPr>
            <a:t>ТИП ОПЕРАЦИИ</a:t>
          </a:r>
          <a:endParaRPr lang="en-US" sz="1400" dirty="0" smtClean="0">
            <a:solidFill>
              <a:schemeClr val="tx1"/>
            </a:solidFill>
            <a:latin typeface="+mj-lt"/>
          </a:endParaRPr>
        </a:p>
      </dgm:t>
    </dgm:pt>
    <dgm:pt modelId="{79CB4456-43FE-4902-873C-2C425D57B65E}" type="parTrans" cxnId="{A11220F1-C138-4637-870C-14B8FD10F474}">
      <dgm:prSet/>
      <dgm:spPr/>
      <dgm:t>
        <a:bodyPr/>
        <a:lstStyle/>
        <a:p>
          <a:endParaRPr lang="en-US" sz="1400" dirty="0">
            <a:solidFill>
              <a:schemeClr val="tx1"/>
            </a:solidFill>
            <a:latin typeface="+mj-lt"/>
          </a:endParaRPr>
        </a:p>
      </dgm:t>
    </dgm:pt>
    <dgm:pt modelId="{07850DF7-C264-475B-AAF0-A6278F251CC5}" type="sibTrans" cxnId="{A11220F1-C138-4637-870C-14B8FD10F474}">
      <dgm:prSet custT="1"/>
      <dgm:spPr/>
      <dgm:t>
        <a:bodyPr/>
        <a:lstStyle/>
        <a:p>
          <a:endParaRPr lang="en-US" sz="1400" dirty="0">
            <a:solidFill>
              <a:schemeClr val="tx1"/>
            </a:solidFill>
            <a:latin typeface="+mj-lt"/>
          </a:endParaRPr>
        </a:p>
      </dgm:t>
    </dgm:pt>
    <dgm:pt modelId="{79E25C35-5281-4CA8-8346-321EE1D95DE1}">
      <dgm:prSet custT="1"/>
      <dgm:spPr/>
      <dgm:t>
        <a:bodyPr/>
        <a:lstStyle/>
        <a:p>
          <a:r>
            <a:rPr lang="ru-RU" sz="1400" smtClean="0">
              <a:solidFill>
                <a:schemeClr val="tx1"/>
              </a:solidFill>
            </a:rPr>
            <a:t>СТАТЬЯ БЮДЖЕТНОЙ КЛАССИФИКАЦИИ</a:t>
          </a:r>
          <a:endParaRPr lang="en-US" sz="1400" dirty="0" smtClean="0">
            <a:solidFill>
              <a:schemeClr val="tx1"/>
            </a:solidFill>
            <a:latin typeface="+mj-lt"/>
          </a:endParaRPr>
        </a:p>
      </dgm:t>
    </dgm:pt>
    <dgm:pt modelId="{762D749D-9423-4377-A8A1-E9E047F15B55}" type="parTrans" cxnId="{1A065C45-514C-490B-AEB6-C699EEF2D599}">
      <dgm:prSet/>
      <dgm:spPr/>
      <dgm:t>
        <a:bodyPr/>
        <a:lstStyle/>
        <a:p>
          <a:endParaRPr lang="en-US" sz="1400" dirty="0">
            <a:solidFill>
              <a:schemeClr val="tx1"/>
            </a:solidFill>
            <a:latin typeface="+mj-lt"/>
          </a:endParaRPr>
        </a:p>
      </dgm:t>
    </dgm:pt>
    <dgm:pt modelId="{6057E34D-CDB4-46CE-B523-728AEE1F042C}" type="sibTrans" cxnId="{1A065C45-514C-490B-AEB6-C699EEF2D599}">
      <dgm:prSet custT="1"/>
      <dgm:spPr/>
      <dgm:t>
        <a:bodyPr/>
        <a:lstStyle/>
        <a:p>
          <a:endParaRPr lang="en-US" sz="1400" dirty="0">
            <a:solidFill>
              <a:schemeClr val="tx1"/>
            </a:solidFill>
            <a:latin typeface="+mj-lt"/>
          </a:endParaRPr>
        </a:p>
      </dgm:t>
    </dgm:pt>
    <dgm:pt modelId="{DDFEF89F-833A-49D7-9B3B-190DDC5DEDD3}">
      <dgm:prSet custT="1"/>
      <dgm:spPr/>
      <dgm:t>
        <a:bodyPr/>
        <a:lstStyle/>
        <a:p>
          <a:r>
            <a:rPr lang="ru-RU" sz="1200" smtClean="0">
              <a:solidFill>
                <a:schemeClr val="tx1"/>
              </a:solidFill>
            </a:rPr>
            <a:t>БУХГАЛТЕРСКИЙ ОТЧЁТ</a:t>
          </a:r>
          <a:endParaRPr lang="ka-GE" sz="1400" dirty="0" smtClean="0">
            <a:solidFill>
              <a:schemeClr val="tx1"/>
            </a:solidFill>
            <a:latin typeface="+mj-lt"/>
          </a:endParaRPr>
        </a:p>
      </dgm:t>
    </dgm:pt>
    <dgm:pt modelId="{B46BD8B7-3C6C-4B22-A3C4-5BD433C904D9}" type="parTrans" cxnId="{F330D4EA-499B-424C-9C0E-078920EE756E}">
      <dgm:prSet/>
      <dgm:spPr/>
      <dgm:t>
        <a:bodyPr/>
        <a:lstStyle/>
        <a:p>
          <a:endParaRPr lang="en-US" sz="1400" dirty="0">
            <a:solidFill>
              <a:schemeClr val="tx1"/>
            </a:solidFill>
            <a:latin typeface="+mj-lt"/>
          </a:endParaRPr>
        </a:p>
      </dgm:t>
    </dgm:pt>
    <dgm:pt modelId="{7BE6F404-D109-4BF6-8092-CB0352757106}" type="sibTrans" cxnId="{F330D4EA-499B-424C-9C0E-078920EE756E}">
      <dgm:prSet custT="1"/>
      <dgm:spPr/>
      <dgm:t>
        <a:bodyPr/>
        <a:lstStyle/>
        <a:p>
          <a:endParaRPr lang="en-US" sz="1400" dirty="0">
            <a:solidFill>
              <a:schemeClr val="tx1"/>
            </a:solidFill>
            <a:latin typeface="+mj-lt"/>
          </a:endParaRPr>
        </a:p>
      </dgm:t>
    </dgm:pt>
    <dgm:pt modelId="{BB715EBF-291C-495A-A73A-59DCC8C6E088}">
      <dgm:prSet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ДЕБЕТОВАЯ ЗАПИСЬ</a:t>
          </a:r>
          <a:endParaRPr lang="ka-GE" sz="1400" dirty="0" smtClean="0">
            <a:solidFill>
              <a:schemeClr val="tx1"/>
            </a:solidFill>
            <a:latin typeface="+mj-lt"/>
          </a:endParaRPr>
        </a:p>
      </dgm:t>
    </dgm:pt>
    <dgm:pt modelId="{809C625B-14DE-4D18-A79D-A014B13B0C91}" type="parTrans" cxnId="{3D6E5593-CDD2-48A7-9A40-DD82E2C385C0}">
      <dgm:prSet/>
      <dgm:spPr/>
      <dgm:t>
        <a:bodyPr/>
        <a:lstStyle/>
        <a:p>
          <a:endParaRPr lang="en-US" sz="1400" dirty="0">
            <a:solidFill>
              <a:schemeClr val="tx1"/>
            </a:solidFill>
            <a:latin typeface="+mj-lt"/>
          </a:endParaRPr>
        </a:p>
      </dgm:t>
    </dgm:pt>
    <dgm:pt modelId="{16774DFD-1E2B-435A-9552-7890AED66D19}" type="sibTrans" cxnId="{3D6E5593-CDD2-48A7-9A40-DD82E2C385C0}">
      <dgm:prSet/>
      <dgm:spPr/>
      <dgm:t>
        <a:bodyPr/>
        <a:lstStyle/>
        <a:p>
          <a:endParaRPr lang="en-US" sz="1400" dirty="0">
            <a:solidFill>
              <a:schemeClr val="tx1"/>
            </a:solidFill>
            <a:latin typeface="+mj-lt"/>
          </a:endParaRPr>
        </a:p>
      </dgm:t>
    </dgm:pt>
    <dgm:pt modelId="{DB4FB38B-FD3D-4933-9A91-AB5E65523C4B}" type="pres">
      <dgm:prSet presAssocID="{C693E4D8-A524-40CF-BD42-E5B6BB1F8827}" presName="Name0" presStyleCnt="0">
        <dgm:presLayoutVars>
          <dgm:dir/>
          <dgm:resizeHandles val="exact"/>
        </dgm:presLayoutVars>
      </dgm:prSet>
      <dgm:spPr/>
    </dgm:pt>
    <dgm:pt modelId="{DE68C6DF-17D1-4DAA-9520-3014C93925A3}" type="pres">
      <dgm:prSet presAssocID="{4B123D8A-1934-4FB2-968C-A9D6BD34E1A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735D0C-2B86-4061-8FC9-3A6B8A92A22E}" type="pres">
      <dgm:prSet presAssocID="{5326B923-3FE7-4F39-9203-1AC3005E59EC}" presName="sibTrans" presStyleLbl="sibTrans2D1" presStyleIdx="0" presStyleCnt="4"/>
      <dgm:spPr/>
      <dgm:t>
        <a:bodyPr/>
        <a:lstStyle/>
        <a:p>
          <a:endParaRPr lang="en-US"/>
        </a:p>
      </dgm:t>
    </dgm:pt>
    <dgm:pt modelId="{9278D8D5-4A7F-4378-B4D7-B4FEF90ED2B3}" type="pres">
      <dgm:prSet presAssocID="{5326B923-3FE7-4F39-9203-1AC3005E59EC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5E4C6A8C-50C9-4E5C-9D15-A4385A19522C}" type="pres">
      <dgm:prSet presAssocID="{1AD18F3D-5D49-4D86-AF2A-1E61F3F1377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4F5F8C-7E7E-47D5-87A0-92975448A6A6}" type="pres">
      <dgm:prSet presAssocID="{07850DF7-C264-475B-AAF0-A6278F251CC5}" presName="sibTrans" presStyleLbl="sibTrans2D1" presStyleIdx="1" presStyleCnt="4"/>
      <dgm:spPr/>
      <dgm:t>
        <a:bodyPr/>
        <a:lstStyle/>
        <a:p>
          <a:endParaRPr lang="en-US"/>
        </a:p>
      </dgm:t>
    </dgm:pt>
    <dgm:pt modelId="{320CA842-385D-47CE-90FE-1918CA3FF281}" type="pres">
      <dgm:prSet presAssocID="{07850DF7-C264-475B-AAF0-A6278F251CC5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1279E789-A60F-46D4-87CB-8F2B44847EDA}" type="pres">
      <dgm:prSet presAssocID="{79E25C35-5281-4CA8-8346-321EE1D95DE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983507-22A4-47D2-8594-AD6C52D68F96}" type="pres">
      <dgm:prSet presAssocID="{6057E34D-CDB4-46CE-B523-728AEE1F042C}" presName="sibTrans" presStyleLbl="sibTrans2D1" presStyleIdx="2" presStyleCnt="4"/>
      <dgm:spPr/>
      <dgm:t>
        <a:bodyPr/>
        <a:lstStyle/>
        <a:p>
          <a:endParaRPr lang="en-US"/>
        </a:p>
      </dgm:t>
    </dgm:pt>
    <dgm:pt modelId="{BA199903-4E08-4862-A113-16F61C502337}" type="pres">
      <dgm:prSet presAssocID="{6057E34D-CDB4-46CE-B523-728AEE1F042C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C6926F86-2868-4D95-B1A3-8C7B8F5B8029}" type="pres">
      <dgm:prSet presAssocID="{DDFEF89F-833A-49D7-9B3B-190DDC5DEDD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0F9165-6015-4A31-913B-399C46A3DDA0}" type="pres">
      <dgm:prSet presAssocID="{7BE6F404-D109-4BF6-8092-CB0352757106}" presName="sibTrans" presStyleLbl="sibTrans2D1" presStyleIdx="3" presStyleCnt="4"/>
      <dgm:spPr/>
      <dgm:t>
        <a:bodyPr/>
        <a:lstStyle/>
        <a:p>
          <a:endParaRPr lang="en-US"/>
        </a:p>
      </dgm:t>
    </dgm:pt>
    <dgm:pt modelId="{C4EF8728-9CA4-4D34-9886-3E2ACFE01F47}" type="pres">
      <dgm:prSet presAssocID="{7BE6F404-D109-4BF6-8092-CB0352757106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BFA3E7D2-D7D9-4430-A507-0C1BE12E1462}" type="pres">
      <dgm:prSet presAssocID="{BB715EBF-291C-495A-A73A-59DCC8C6E08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4E148C-75E9-4D37-91C6-5EBDA4B6B6E1}" type="presOf" srcId="{7BE6F404-D109-4BF6-8092-CB0352757106}" destId="{C4EF8728-9CA4-4D34-9886-3E2ACFE01F47}" srcOrd="1" destOrd="0" presId="urn:microsoft.com/office/officeart/2005/8/layout/process1"/>
    <dgm:cxn modelId="{F50D810F-A362-4CD9-B1F2-DC589EB444D2}" type="presOf" srcId="{4B123D8A-1934-4FB2-968C-A9D6BD34E1AA}" destId="{DE68C6DF-17D1-4DAA-9520-3014C93925A3}" srcOrd="0" destOrd="0" presId="urn:microsoft.com/office/officeart/2005/8/layout/process1"/>
    <dgm:cxn modelId="{88464EB5-6343-4815-A224-CC0F8098F7FC}" type="presOf" srcId="{1AD18F3D-5D49-4D86-AF2A-1E61F3F13771}" destId="{5E4C6A8C-50C9-4E5C-9D15-A4385A19522C}" srcOrd="0" destOrd="0" presId="urn:microsoft.com/office/officeart/2005/8/layout/process1"/>
    <dgm:cxn modelId="{F330D4EA-499B-424C-9C0E-078920EE756E}" srcId="{C693E4D8-A524-40CF-BD42-E5B6BB1F8827}" destId="{DDFEF89F-833A-49D7-9B3B-190DDC5DEDD3}" srcOrd="3" destOrd="0" parTransId="{B46BD8B7-3C6C-4B22-A3C4-5BD433C904D9}" sibTransId="{7BE6F404-D109-4BF6-8092-CB0352757106}"/>
    <dgm:cxn modelId="{E4E245B0-79F3-443A-B77F-F893AF17F240}" type="presOf" srcId="{07850DF7-C264-475B-AAF0-A6278F251CC5}" destId="{320CA842-385D-47CE-90FE-1918CA3FF281}" srcOrd="1" destOrd="0" presId="urn:microsoft.com/office/officeart/2005/8/layout/process1"/>
    <dgm:cxn modelId="{242298B0-20D0-4620-AA95-B6CD416559A9}" type="presOf" srcId="{DDFEF89F-833A-49D7-9B3B-190DDC5DEDD3}" destId="{C6926F86-2868-4D95-B1A3-8C7B8F5B8029}" srcOrd="0" destOrd="0" presId="urn:microsoft.com/office/officeart/2005/8/layout/process1"/>
    <dgm:cxn modelId="{3D6E5593-CDD2-48A7-9A40-DD82E2C385C0}" srcId="{C693E4D8-A524-40CF-BD42-E5B6BB1F8827}" destId="{BB715EBF-291C-495A-A73A-59DCC8C6E088}" srcOrd="4" destOrd="0" parTransId="{809C625B-14DE-4D18-A79D-A014B13B0C91}" sibTransId="{16774DFD-1E2B-435A-9552-7890AED66D19}"/>
    <dgm:cxn modelId="{A11220F1-C138-4637-870C-14B8FD10F474}" srcId="{C693E4D8-A524-40CF-BD42-E5B6BB1F8827}" destId="{1AD18F3D-5D49-4D86-AF2A-1E61F3F13771}" srcOrd="1" destOrd="0" parTransId="{79CB4456-43FE-4902-873C-2C425D57B65E}" sibTransId="{07850DF7-C264-475B-AAF0-A6278F251CC5}"/>
    <dgm:cxn modelId="{D4F0267F-749A-45B2-B7EE-B9CFAED73C40}" type="presOf" srcId="{79E25C35-5281-4CA8-8346-321EE1D95DE1}" destId="{1279E789-A60F-46D4-87CB-8F2B44847EDA}" srcOrd="0" destOrd="0" presId="urn:microsoft.com/office/officeart/2005/8/layout/process1"/>
    <dgm:cxn modelId="{C02A042E-5A79-43D7-9976-DB9DB9675462}" type="presOf" srcId="{7BE6F404-D109-4BF6-8092-CB0352757106}" destId="{1E0F9165-6015-4A31-913B-399C46A3DDA0}" srcOrd="0" destOrd="0" presId="urn:microsoft.com/office/officeart/2005/8/layout/process1"/>
    <dgm:cxn modelId="{F6D63706-0454-418E-8433-C07291C804BC}" type="presOf" srcId="{6057E34D-CDB4-46CE-B523-728AEE1F042C}" destId="{BA199903-4E08-4862-A113-16F61C502337}" srcOrd="1" destOrd="0" presId="urn:microsoft.com/office/officeart/2005/8/layout/process1"/>
    <dgm:cxn modelId="{344D2325-05AD-4DC0-A972-D9E051514A1F}" type="presOf" srcId="{07850DF7-C264-475B-AAF0-A6278F251CC5}" destId="{854F5F8C-7E7E-47D5-87A0-92975448A6A6}" srcOrd="0" destOrd="0" presId="urn:microsoft.com/office/officeart/2005/8/layout/process1"/>
    <dgm:cxn modelId="{6F01C23E-BBCF-48FA-96AE-A89488E82040}" type="presOf" srcId="{BB715EBF-291C-495A-A73A-59DCC8C6E088}" destId="{BFA3E7D2-D7D9-4430-A507-0C1BE12E1462}" srcOrd="0" destOrd="0" presId="urn:microsoft.com/office/officeart/2005/8/layout/process1"/>
    <dgm:cxn modelId="{A05A7F6F-40FE-408D-A6F4-88BC26218523}" srcId="{C693E4D8-A524-40CF-BD42-E5B6BB1F8827}" destId="{4B123D8A-1934-4FB2-968C-A9D6BD34E1AA}" srcOrd="0" destOrd="0" parTransId="{2218DDE6-974C-4BD6-AA35-DFAF863000B8}" sibTransId="{5326B923-3FE7-4F39-9203-1AC3005E59EC}"/>
    <dgm:cxn modelId="{DD16718B-40F8-482B-B759-E6D73E6FA3B3}" type="presOf" srcId="{6057E34D-CDB4-46CE-B523-728AEE1F042C}" destId="{B1983507-22A4-47D2-8594-AD6C52D68F96}" srcOrd="0" destOrd="0" presId="urn:microsoft.com/office/officeart/2005/8/layout/process1"/>
    <dgm:cxn modelId="{283BC90D-4344-4919-BBF6-A12999DFE065}" type="presOf" srcId="{5326B923-3FE7-4F39-9203-1AC3005E59EC}" destId="{85735D0C-2B86-4061-8FC9-3A6B8A92A22E}" srcOrd="0" destOrd="0" presId="urn:microsoft.com/office/officeart/2005/8/layout/process1"/>
    <dgm:cxn modelId="{972A97C1-2270-4598-8309-7C888534957F}" type="presOf" srcId="{5326B923-3FE7-4F39-9203-1AC3005E59EC}" destId="{9278D8D5-4A7F-4378-B4D7-B4FEF90ED2B3}" srcOrd="1" destOrd="0" presId="urn:microsoft.com/office/officeart/2005/8/layout/process1"/>
    <dgm:cxn modelId="{1A065C45-514C-490B-AEB6-C699EEF2D599}" srcId="{C693E4D8-A524-40CF-BD42-E5B6BB1F8827}" destId="{79E25C35-5281-4CA8-8346-321EE1D95DE1}" srcOrd="2" destOrd="0" parTransId="{762D749D-9423-4377-A8A1-E9E047F15B55}" sibTransId="{6057E34D-CDB4-46CE-B523-728AEE1F042C}"/>
    <dgm:cxn modelId="{6B4F3A8B-C76E-485A-A30E-BBF9FE886A9E}" type="presOf" srcId="{C693E4D8-A524-40CF-BD42-E5B6BB1F8827}" destId="{DB4FB38B-FD3D-4933-9A91-AB5E65523C4B}" srcOrd="0" destOrd="0" presId="urn:microsoft.com/office/officeart/2005/8/layout/process1"/>
    <dgm:cxn modelId="{C08AFFBA-2E48-470E-AA26-C7317AAFC436}" type="presParOf" srcId="{DB4FB38B-FD3D-4933-9A91-AB5E65523C4B}" destId="{DE68C6DF-17D1-4DAA-9520-3014C93925A3}" srcOrd="0" destOrd="0" presId="urn:microsoft.com/office/officeart/2005/8/layout/process1"/>
    <dgm:cxn modelId="{745328CE-C0E7-42B0-9E53-A44BF7C8A276}" type="presParOf" srcId="{DB4FB38B-FD3D-4933-9A91-AB5E65523C4B}" destId="{85735D0C-2B86-4061-8FC9-3A6B8A92A22E}" srcOrd="1" destOrd="0" presId="urn:microsoft.com/office/officeart/2005/8/layout/process1"/>
    <dgm:cxn modelId="{6A9F9516-A65D-49BD-B9C6-19F158DC6A1F}" type="presParOf" srcId="{85735D0C-2B86-4061-8FC9-3A6B8A92A22E}" destId="{9278D8D5-4A7F-4378-B4D7-B4FEF90ED2B3}" srcOrd="0" destOrd="0" presId="urn:microsoft.com/office/officeart/2005/8/layout/process1"/>
    <dgm:cxn modelId="{40D0F752-B8BD-4CD2-88EA-AD011C815AA4}" type="presParOf" srcId="{DB4FB38B-FD3D-4933-9A91-AB5E65523C4B}" destId="{5E4C6A8C-50C9-4E5C-9D15-A4385A19522C}" srcOrd="2" destOrd="0" presId="urn:microsoft.com/office/officeart/2005/8/layout/process1"/>
    <dgm:cxn modelId="{E151A876-B420-4BBF-9F3E-BC7D4BBCD335}" type="presParOf" srcId="{DB4FB38B-FD3D-4933-9A91-AB5E65523C4B}" destId="{854F5F8C-7E7E-47D5-87A0-92975448A6A6}" srcOrd="3" destOrd="0" presId="urn:microsoft.com/office/officeart/2005/8/layout/process1"/>
    <dgm:cxn modelId="{41D53534-0255-4950-B3A7-40FDE0C6B336}" type="presParOf" srcId="{854F5F8C-7E7E-47D5-87A0-92975448A6A6}" destId="{320CA842-385D-47CE-90FE-1918CA3FF281}" srcOrd="0" destOrd="0" presId="urn:microsoft.com/office/officeart/2005/8/layout/process1"/>
    <dgm:cxn modelId="{1DA074BE-20E6-4269-9641-05F2AA00C822}" type="presParOf" srcId="{DB4FB38B-FD3D-4933-9A91-AB5E65523C4B}" destId="{1279E789-A60F-46D4-87CB-8F2B44847EDA}" srcOrd="4" destOrd="0" presId="urn:microsoft.com/office/officeart/2005/8/layout/process1"/>
    <dgm:cxn modelId="{585ADBD0-D8E5-4E0E-9E5C-47F5FE506CCC}" type="presParOf" srcId="{DB4FB38B-FD3D-4933-9A91-AB5E65523C4B}" destId="{B1983507-22A4-47D2-8594-AD6C52D68F96}" srcOrd="5" destOrd="0" presId="urn:microsoft.com/office/officeart/2005/8/layout/process1"/>
    <dgm:cxn modelId="{64CE510F-7C63-4BD0-AF34-9F0D04FECA9E}" type="presParOf" srcId="{B1983507-22A4-47D2-8594-AD6C52D68F96}" destId="{BA199903-4E08-4862-A113-16F61C502337}" srcOrd="0" destOrd="0" presId="urn:microsoft.com/office/officeart/2005/8/layout/process1"/>
    <dgm:cxn modelId="{ABCB60E4-741D-4035-AFE7-C2AB0B6149E8}" type="presParOf" srcId="{DB4FB38B-FD3D-4933-9A91-AB5E65523C4B}" destId="{C6926F86-2868-4D95-B1A3-8C7B8F5B8029}" srcOrd="6" destOrd="0" presId="urn:microsoft.com/office/officeart/2005/8/layout/process1"/>
    <dgm:cxn modelId="{2548DF24-0448-4B0D-9AB3-74AB19C94EA7}" type="presParOf" srcId="{DB4FB38B-FD3D-4933-9A91-AB5E65523C4B}" destId="{1E0F9165-6015-4A31-913B-399C46A3DDA0}" srcOrd="7" destOrd="0" presId="urn:microsoft.com/office/officeart/2005/8/layout/process1"/>
    <dgm:cxn modelId="{9B2C2A96-A8F8-47C3-9AAC-8FA502537529}" type="presParOf" srcId="{1E0F9165-6015-4A31-913B-399C46A3DDA0}" destId="{C4EF8728-9CA4-4D34-9886-3E2ACFE01F47}" srcOrd="0" destOrd="0" presId="urn:microsoft.com/office/officeart/2005/8/layout/process1"/>
    <dgm:cxn modelId="{27F80AFF-1772-4973-AF19-81F9FBD4658E}" type="presParOf" srcId="{DB4FB38B-FD3D-4933-9A91-AB5E65523C4B}" destId="{BFA3E7D2-D7D9-4430-A507-0C1BE12E1462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68C6DF-17D1-4DAA-9520-3014C93925A3}">
      <dsp:nvSpPr>
        <dsp:cNvPr id="0" name=""/>
        <dsp:cNvSpPr/>
      </dsp:nvSpPr>
      <dsp:spPr>
        <a:xfrm>
          <a:off x="8107" y="393525"/>
          <a:ext cx="1255997" cy="9655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</a:rPr>
            <a:t>СПРАВОЧНИК ОПЕРАЦИЙ</a:t>
          </a:r>
          <a:endParaRPr lang="en-US" sz="1400" kern="1200" dirty="0">
            <a:solidFill>
              <a:schemeClr val="bg1"/>
            </a:solidFill>
            <a:latin typeface="+mj-lt"/>
          </a:endParaRPr>
        </a:p>
      </dsp:txBody>
      <dsp:txXfrm>
        <a:off x="8107" y="393525"/>
        <a:ext cx="1255997" cy="965548"/>
      </dsp:txXfrm>
    </dsp:sp>
    <dsp:sp modelId="{85735D0C-2B86-4061-8FC9-3A6B8A92A22E}">
      <dsp:nvSpPr>
        <dsp:cNvPr id="0" name=""/>
        <dsp:cNvSpPr/>
      </dsp:nvSpPr>
      <dsp:spPr>
        <a:xfrm>
          <a:off x="1389704" y="720556"/>
          <a:ext cx="266271" cy="3114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>
            <a:solidFill>
              <a:schemeClr val="tx1"/>
            </a:solidFill>
            <a:latin typeface="+mj-lt"/>
          </a:endParaRPr>
        </a:p>
      </dsp:txBody>
      <dsp:txXfrm>
        <a:off x="1389704" y="720556"/>
        <a:ext cx="266271" cy="311487"/>
      </dsp:txXfrm>
    </dsp:sp>
    <dsp:sp modelId="{5E4C6A8C-50C9-4E5C-9D15-A4385A19522C}">
      <dsp:nvSpPr>
        <dsp:cNvPr id="0" name=""/>
        <dsp:cNvSpPr/>
      </dsp:nvSpPr>
      <dsp:spPr>
        <a:xfrm>
          <a:off x="1766504" y="393525"/>
          <a:ext cx="1255997" cy="9655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6982"/>
                <a:satOff val="9853"/>
                <a:lumOff val="12396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6982"/>
                <a:satOff val="9853"/>
                <a:lumOff val="12396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6982"/>
                <a:satOff val="9853"/>
                <a:lumOff val="123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solidFill>
                <a:schemeClr val="tx1"/>
              </a:solidFill>
            </a:rPr>
            <a:t>ТИП ОПЕРАЦИИ</a:t>
          </a:r>
          <a:endParaRPr lang="en-US" sz="1400" kern="1200" dirty="0" smtClean="0">
            <a:solidFill>
              <a:schemeClr val="tx1"/>
            </a:solidFill>
            <a:latin typeface="+mj-lt"/>
          </a:endParaRPr>
        </a:p>
      </dsp:txBody>
      <dsp:txXfrm>
        <a:off x="1766504" y="393525"/>
        <a:ext cx="1255997" cy="965548"/>
      </dsp:txXfrm>
    </dsp:sp>
    <dsp:sp modelId="{854F5F8C-7E7E-47D5-87A0-92975448A6A6}">
      <dsp:nvSpPr>
        <dsp:cNvPr id="0" name=""/>
        <dsp:cNvSpPr/>
      </dsp:nvSpPr>
      <dsp:spPr>
        <a:xfrm>
          <a:off x="3148101" y="720556"/>
          <a:ext cx="266271" cy="3114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9466"/>
                <a:satOff val="2794"/>
                <a:lumOff val="6954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9466"/>
                <a:satOff val="2794"/>
                <a:lumOff val="6954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9466"/>
                <a:satOff val="2794"/>
                <a:lumOff val="695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>
            <a:solidFill>
              <a:schemeClr val="tx1"/>
            </a:solidFill>
            <a:latin typeface="+mj-lt"/>
          </a:endParaRPr>
        </a:p>
      </dsp:txBody>
      <dsp:txXfrm>
        <a:off x="3148101" y="720556"/>
        <a:ext cx="266271" cy="311487"/>
      </dsp:txXfrm>
    </dsp:sp>
    <dsp:sp modelId="{1279E789-A60F-46D4-87CB-8F2B44847EDA}">
      <dsp:nvSpPr>
        <dsp:cNvPr id="0" name=""/>
        <dsp:cNvSpPr/>
      </dsp:nvSpPr>
      <dsp:spPr>
        <a:xfrm>
          <a:off x="3524901" y="393525"/>
          <a:ext cx="1255997" cy="9655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13964"/>
                <a:satOff val="19706"/>
                <a:lumOff val="2479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3964"/>
                <a:satOff val="19706"/>
                <a:lumOff val="2479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3964"/>
                <a:satOff val="19706"/>
                <a:lumOff val="2479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smtClean="0">
              <a:solidFill>
                <a:schemeClr val="tx1"/>
              </a:solidFill>
            </a:rPr>
            <a:t>СТАТЬЯ БЮДЖЕТНОЙ КЛАССИФИКАЦИИ</a:t>
          </a:r>
          <a:endParaRPr lang="en-US" sz="1400" kern="1200" dirty="0" smtClean="0">
            <a:solidFill>
              <a:schemeClr val="tx1"/>
            </a:solidFill>
            <a:latin typeface="+mj-lt"/>
          </a:endParaRPr>
        </a:p>
      </dsp:txBody>
      <dsp:txXfrm>
        <a:off x="3524901" y="393525"/>
        <a:ext cx="1255997" cy="965548"/>
      </dsp:txXfrm>
    </dsp:sp>
    <dsp:sp modelId="{B1983507-22A4-47D2-8594-AD6C52D68F96}">
      <dsp:nvSpPr>
        <dsp:cNvPr id="0" name=""/>
        <dsp:cNvSpPr/>
      </dsp:nvSpPr>
      <dsp:spPr>
        <a:xfrm>
          <a:off x="4906498" y="720556"/>
          <a:ext cx="266271" cy="3114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18932"/>
                <a:satOff val="5588"/>
                <a:lumOff val="13908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18932"/>
                <a:satOff val="5588"/>
                <a:lumOff val="13908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18932"/>
                <a:satOff val="5588"/>
                <a:lumOff val="1390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>
            <a:solidFill>
              <a:schemeClr val="tx1"/>
            </a:solidFill>
            <a:latin typeface="+mj-lt"/>
          </a:endParaRPr>
        </a:p>
      </dsp:txBody>
      <dsp:txXfrm>
        <a:off x="4906498" y="720556"/>
        <a:ext cx="266271" cy="311487"/>
      </dsp:txXfrm>
    </dsp:sp>
    <dsp:sp modelId="{C6926F86-2868-4D95-B1A3-8C7B8F5B8029}">
      <dsp:nvSpPr>
        <dsp:cNvPr id="0" name=""/>
        <dsp:cNvSpPr/>
      </dsp:nvSpPr>
      <dsp:spPr>
        <a:xfrm>
          <a:off x="5283298" y="393525"/>
          <a:ext cx="1255997" cy="9655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13964"/>
                <a:satOff val="19706"/>
                <a:lumOff val="24793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3964"/>
                <a:satOff val="19706"/>
                <a:lumOff val="24793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3964"/>
                <a:satOff val="19706"/>
                <a:lumOff val="2479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solidFill>
                <a:schemeClr val="tx1"/>
              </a:solidFill>
            </a:rPr>
            <a:t>БУХГАЛТЕРСКИЙ ОТЧЁТ</a:t>
          </a:r>
          <a:endParaRPr lang="ka-GE" sz="1400" kern="1200" dirty="0" smtClean="0">
            <a:solidFill>
              <a:schemeClr val="tx1"/>
            </a:solidFill>
            <a:latin typeface="+mj-lt"/>
          </a:endParaRPr>
        </a:p>
      </dsp:txBody>
      <dsp:txXfrm>
        <a:off x="5283298" y="393525"/>
        <a:ext cx="1255997" cy="965548"/>
      </dsp:txXfrm>
    </dsp:sp>
    <dsp:sp modelId="{1E0F9165-6015-4A31-913B-399C46A3DDA0}">
      <dsp:nvSpPr>
        <dsp:cNvPr id="0" name=""/>
        <dsp:cNvSpPr/>
      </dsp:nvSpPr>
      <dsp:spPr>
        <a:xfrm>
          <a:off x="6664895" y="720556"/>
          <a:ext cx="266271" cy="3114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shade val="90000"/>
                <a:hueOff val="9466"/>
                <a:satOff val="2794"/>
                <a:lumOff val="6954"/>
                <a:alphaOff val="0"/>
                <a:shade val="51000"/>
                <a:satMod val="130000"/>
              </a:schemeClr>
            </a:gs>
            <a:gs pos="80000">
              <a:schemeClr val="accent1">
                <a:shade val="90000"/>
                <a:hueOff val="9466"/>
                <a:satOff val="2794"/>
                <a:lumOff val="6954"/>
                <a:alphaOff val="0"/>
                <a:shade val="93000"/>
                <a:satMod val="130000"/>
              </a:schemeClr>
            </a:gs>
            <a:gs pos="100000">
              <a:schemeClr val="accent1">
                <a:shade val="90000"/>
                <a:hueOff val="9466"/>
                <a:satOff val="2794"/>
                <a:lumOff val="695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>
            <a:solidFill>
              <a:schemeClr val="tx1"/>
            </a:solidFill>
            <a:latin typeface="+mj-lt"/>
          </a:endParaRPr>
        </a:p>
      </dsp:txBody>
      <dsp:txXfrm>
        <a:off x="6664895" y="720556"/>
        <a:ext cx="266271" cy="311487"/>
      </dsp:txXfrm>
    </dsp:sp>
    <dsp:sp modelId="{BFA3E7D2-D7D9-4430-A507-0C1BE12E1462}">
      <dsp:nvSpPr>
        <dsp:cNvPr id="0" name=""/>
        <dsp:cNvSpPr/>
      </dsp:nvSpPr>
      <dsp:spPr>
        <a:xfrm>
          <a:off x="7041695" y="393525"/>
          <a:ext cx="1255997" cy="96554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50000"/>
                <a:hueOff val="6982"/>
                <a:satOff val="9853"/>
                <a:lumOff val="12396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6982"/>
                <a:satOff val="9853"/>
                <a:lumOff val="12396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6982"/>
                <a:satOff val="9853"/>
                <a:lumOff val="123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ДЕБЕТОВАЯ ЗАПИСЬ</a:t>
          </a:r>
          <a:endParaRPr lang="ka-GE" sz="1400" kern="1200" dirty="0" smtClean="0">
            <a:solidFill>
              <a:schemeClr val="tx1"/>
            </a:solidFill>
            <a:latin typeface="+mj-lt"/>
          </a:endParaRPr>
        </a:p>
      </dsp:txBody>
      <dsp:txXfrm>
        <a:off x="7041695" y="393525"/>
        <a:ext cx="1255997" cy="9655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fld id="{08AB91E8-66B0-4F74-9A49-A21A40BBC385}" type="datetimeFigureOut">
              <a:rPr lang="en-US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4344988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4344988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fld id="{2FAA71A5-198A-4C26-8447-20120F805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228600"/>
          </a:xfrm>
          <a:prstGeom prst="rect">
            <a:avLst/>
          </a:prstGeom>
        </p:spPr>
        <p:txBody>
          <a:bodyPr vert="horz" lIns="61893" tIns="30946" rIns="61893" bIns="30946" rtlCol="0"/>
          <a:lstStyle>
            <a:lvl1pPr algn="l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228600"/>
          </a:xfrm>
          <a:prstGeom prst="rect">
            <a:avLst/>
          </a:prstGeom>
        </p:spPr>
        <p:txBody>
          <a:bodyPr vert="horz" lIns="61893" tIns="30946" rIns="61893" bIns="30946" rtlCol="0"/>
          <a:lstStyle>
            <a:lvl1pPr algn="r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fld id="{397AF197-2B28-40B6-A588-389F508163DB}" type="datetimeFigureOut">
              <a:rPr lang="ru-RU"/>
              <a:pPr>
                <a:defRPr/>
              </a:pPr>
              <a:t>22.02.2012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59013" y="342900"/>
            <a:ext cx="2289175" cy="1716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1893" tIns="30946" rIns="61893" bIns="30946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2173288"/>
            <a:ext cx="5443537" cy="2058987"/>
          </a:xfrm>
          <a:prstGeom prst="rect">
            <a:avLst/>
          </a:prstGeom>
        </p:spPr>
        <p:txBody>
          <a:bodyPr vert="horz" lIns="61893" tIns="30946" rIns="61893" bIns="3094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344988"/>
            <a:ext cx="2949575" cy="230187"/>
          </a:xfrm>
          <a:prstGeom prst="rect">
            <a:avLst/>
          </a:prstGeom>
        </p:spPr>
        <p:txBody>
          <a:bodyPr vert="horz" lIns="61893" tIns="30946" rIns="61893" bIns="30946" rtlCol="0" anchor="b"/>
          <a:lstStyle>
            <a:lvl1pPr algn="l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4344988"/>
            <a:ext cx="2949575" cy="230187"/>
          </a:xfrm>
          <a:prstGeom prst="rect">
            <a:avLst/>
          </a:prstGeom>
        </p:spPr>
        <p:txBody>
          <a:bodyPr vert="horz" lIns="61893" tIns="30946" rIns="61893" bIns="30946" rtlCol="0" anchor="b"/>
          <a:lstStyle>
            <a:lvl1pPr algn="r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fld id="{6A2FF208-5631-4B04-8473-04FB0788C5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51C1DE0-FFE3-49A9-8810-49E3CC1FA935}" type="slidenum">
              <a:rPr lang="ru-RU" smtClean="0">
                <a:latin typeface="LitNusx" pitchFamily="2" charset="0"/>
              </a:rPr>
              <a:pPr/>
              <a:t>1</a:t>
            </a:fld>
            <a:endParaRPr lang="ru-RU" smtClean="0">
              <a:latin typeface="LitNusx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ka-GE" smtClean="0"/>
              <a:t>სახელმწიფო ხაზინის ელექტრონული მომსახურების სისტემა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BC63F5B-139B-4B38-B64C-C9E885565F7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2673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 userDrawn="1"/>
        </p:nvSpPr>
        <p:spPr>
          <a:xfrm>
            <a:off x="2133600" y="1066800"/>
            <a:ext cx="4648200" cy="1143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006699"/>
                </a:solidFill>
                <a:latin typeface="Minion Pro" pitchFamily="18" charset="0"/>
              </a:rPr>
              <a:t>Государственное</a:t>
            </a:r>
            <a:r>
              <a:rPr lang="ru-RU" sz="4000" baseline="0" dirty="0" smtClean="0">
                <a:solidFill>
                  <a:srgbClr val="006699"/>
                </a:solidFill>
                <a:latin typeface="Minion Pro" pitchFamily="18" charset="0"/>
              </a:rPr>
              <a:t> Казначейство</a:t>
            </a:r>
            <a:endParaRPr lang="en-US" sz="4000" dirty="0">
              <a:solidFill>
                <a:srgbClr val="006699"/>
              </a:solidFill>
              <a:latin typeface="Minion Pro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4863" y="838200"/>
            <a:ext cx="5087937" cy="1508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სახელმწიფო ხაზინის ელექტრონული მომსახურების სისტემა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0BA3F-4071-4441-8A30-857A7FD8B7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სახელმწიფო ხაზინის ელექტრონული მომსახურების სისტემა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B2C2D-B25C-4F56-AC7B-9C694EC3DC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ka-GE"/>
              <a:t>სახელმწიფო ხაზინის ელექტრონული მომსახურების სისტემა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8BC63F5B-139B-4B38-B64C-C9E885565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1000124"/>
          </a:xfrm>
        </p:spPr>
        <p:txBody>
          <a:bodyPr/>
          <a:lstStyle>
            <a:lvl1pPr>
              <a:defRPr sz="3200">
                <a:solidFill>
                  <a:schemeClr val="accent1">
                    <a:lumMod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53150" y="6429375"/>
            <a:ext cx="1633538" cy="292100"/>
          </a:xfrm>
        </p:spPr>
        <p:txBody>
          <a:bodyPr/>
          <a:lstStyle>
            <a:lvl1pPr algn="r"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858125" y="6429375"/>
            <a:ext cx="828675" cy="292100"/>
          </a:xfrm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E9BBF4E3-FEAD-40C5-B6EE-11421B4C81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461963" y="6423025"/>
            <a:ext cx="5610225" cy="292100"/>
          </a:xfrm>
        </p:spPr>
        <p:txBody>
          <a:bodyPr/>
          <a:lstStyle>
            <a:lvl1pPr algn="l">
              <a:defRPr sz="1100"/>
            </a:lvl1pPr>
          </a:lstStyle>
          <a:p>
            <a:pPr>
              <a:defRPr/>
            </a:pPr>
            <a:r>
              <a:rPr lang="ka-GE" smtClean="0"/>
              <a:t>სახელმწიფო ხაზინის ელექტრონული მომსახურების სისტემა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სახელმწიფო ხაზინის ელექტრონული მომსახურების სისტემა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72E83-BCFA-4A04-A58D-57C5B06EB0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სახელმწიფო ხაზინის ელექტრონული მომსახურების სისტემა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14F79-7EC3-40FA-BA43-F9920A440AE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სახელმწიფო ხაზინის ელექტრონული მომსახურების სისტემა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4B331-0F4C-4699-B7E7-5BF16F922CE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სახელმწიფო ხაზინის ელექტრონული მომსახურების სისტემა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626ED-DBA7-4251-AF38-D6599320A8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სახელმწიფო ხაზინის ელექტრონული მომსახურების სისტემა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F67C5-FE36-436B-98F6-837BC1989A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სახელმწიფო ხაზინის ელექტრონული მომსახურების სისტემა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BE27E-FE40-4545-8F45-C8880E9847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ka-GE" smtClean="0"/>
              <a:t>სახელმწიფო ხაზინის ელექტრონული მომსახურების სისტემა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5EE28-E2CA-417C-8C1C-8FBA49704D0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ka-GE" smtClean="0"/>
              <a:t>სახელმწიფო ხაზინის ელექტრონული მომსახურების სისტემა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999D31B0-F8FB-47B1-899A-E5B9062DD7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0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.gov.ge/" TargetMode="External"/><Relationship Id="rId2" Type="http://schemas.openxmlformats.org/officeDocument/2006/relationships/hyperlink" Target="http://www.mof.g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3352800"/>
            <a:ext cx="7772400" cy="2743200"/>
          </a:xfrm>
        </p:spPr>
        <p:txBody>
          <a:bodyPr/>
          <a:lstStyle/>
          <a:p>
            <a:pPr eaLnBrk="1" hangingPunct="1"/>
            <a:r>
              <a:rPr lang="ru-RU" sz="3600" b="0" dirty="0" smtClean="0"/>
              <a:t>МОДЕЛЬ СУГФ ГРУЗИИ И СТРУКТУРА ГЛАВНОЙ КНИГИ КАЗНАЧЕЙСТВА</a:t>
            </a:r>
            <a:br>
              <a:rPr lang="ru-RU" sz="3600" b="0" dirty="0" smtClean="0"/>
            </a:br>
            <a:r>
              <a:rPr lang="ka-GE" sz="2800" b="0" dirty="0" smtClean="0"/>
              <a:t/>
            </a:r>
            <a:br>
              <a:rPr lang="ka-GE" sz="2800" b="0" dirty="0" smtClean="0"/>
            </a:br>
            <a:endParaRPr lang="ru-RU" sz="3200" b="0" dirty="0" smtClean="0"/>
          </a:p>
        </p:txBody>
      </p:sp>
      <p:sp>
        <p:nvSpPr>
          <p:cNvPr id="1536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714625" y="6172200"/>
            <a:ext cx="3643313" cy="457200"/>
          </a:xfrm>
        </p:spPr>
        <p:txBody>
          <a:bodyPr/>
          <a:lstStyle/>
          <a:p>
            <a:pPr eaLnBrk="1" hangingPunct="1"/>
            <a:r>
              <a:rPr lang="ru-RU" sz="1400" dirty="0" smtClean="0"/>
              <a:t>Февраль</a:t>
            </a:r>
            <a:r>
              <a:rPr lang="en-GB" sz="1400" dirty="0" smtClean="0"/>
              <a:t>, </a:t>
            </a:r>
            <a:r>
              <a:rPr lang="en-GB" sz="1400" dirty="0" smtClean="0"/>
              <a:t>201</a:t>
            </a:r>
            <a:r>
              <a:rPr lang="ka-GE" sz="1400" dirty="0" smtClean="0"/>
              <a:t>2</a:t>
            </a:r>
            <a:endParaRPr lang="en-GB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75" y="1181100"/>
            <a:ext cx="9067800" cy="562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285875" y="66675"/>
            <a:ext cx="6643688" cy="1000125"/>
          </a:xfrm>
        </p:spPr>
        <p:txBody>
          <a:bodyPr/>
          <a:lstStyle/>
          <a:p>
            <a:r>
              <a:rPr lang="ru-RU" dirty="0" smtClean="0">
                <a:solidFill>
                  <a:srgbClr val="1E4649"/>
                </a:solidFill>
              </a:rPr>
              <a:t>АКТИВЫ И ИНВЕНТАРЬ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9E4834F-0EF2-425F-B688-507BA8EEE86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7010400" y="3328988"/>
            <a:ext cx="130175" cy="2762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ka-GE" dirty="0"/>
              <a:t>$</a:t>
            </a:r>
            <a:endParaRPr lang="en-US" dirty="0"/>
          </a:p>
        </p:txBody>
      </p:sp>
      <p:grpSp>
        <p:nvGrpSpPr>
          <p:cNvPr id="25605" name="Group 51"/>
          <p:cNvGrpSpPr>
            <a:grpSpLocks/>
          </p:cNvGrpSpPr>
          <p:nvPr/>
        </p:nvGrpSpPr>
        <p:grpSpPr bwMode="auto">
          <a:xfrm>
            <a:off x="609600" y="3962400"/>
            <a:ext cx="6248400" cy="2743200"/>
            <a:chOff x="533400" y="3962400"/>
            <a:chExt cx="6248400" cy="2743200"/>
          </a:xfrm>
        </p:grpSpPr>
        <p:sp>
          <p:nvSpPr>
            <p:cNvPr id="163" name="Rectangle 162"/>
            <p:cNvSpPr/>
            <p:nvPr/>
          </p:nvSpPr>
          <p:spPr>
            <a:xfrm>
              <a:off x="533400" y="5867400"/>
              <a:ext cx="762000" cy="3048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ДОЛГ</a:t>
              </a:r>
              <a:endParaRPr lang="en-US" sz="10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533400" y="6172200"/>
              <a:ext cx="3810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ru-RU" sz="900" dirty="0" smtClean="0">
                  <a:latin typeface="+mj-lt"/>
                  <a:cs typeface="BPG Algeti Compact" pitchFamily="2" charset="0"/>
                </a:rPr>
                <a:t>ВНЕШНИЙ</a:t>
              </a:r>
              <a:endParaRPr lang="en-US" sz="900" dirty="0">
                <a:latin typeface="+mj-lt"/>
                <a:cs typeface="BPG Algeti Compact" pitchFamily="2" charset="0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914400" y="6172200"/>
              <a:ext cx="3810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ru-RU" sz="900" dirty="0" smtClean="0">
                  <a:latin typeface="+mj-lt"/>
                  <a:cs typeface="BPG Algeti Compact" pitchFamily="2" charset="0"/>
                </a:rPr>
                <a:t>ВНУТРЕННИЙ</a:t>
              </a:r>
              <a:endParaRPr lang="en-US" sz="900" dirty="0">
                <a:latin typeface="+mj-lt"/>
                <a:cs typeface="BPG Algeti Compact" pitchFamily="2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343400" y="5181600"/>
              <a:ext cx="1143000" cy="609600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ru-RU" sz="900" b="1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МОДЕЛЬ УПРАВЛЕНИЯ АКТИВАМИ И</a:t>
              </a:r>
              <a:r>
                <a:rPr lang="en-US" sz="900" b="1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 </a:t>
              </a:r>
              <a:r>
                <a:rPr lang="ru-RU" sz="900" b="1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ИНВЕНТАРОМ</a:t>
              </a:r>
              <a:endParaRPr lang="en-US" sz="900" b="1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42" name="Flowchart: Stored Data 41"/>
            <p:cNvSpPr/>
            <p:nvPr/>
          </p:nvSpPr>
          <p:spPr>
            <a:xfrm>
              <a:off x="1828800" y="3962400"/>
              <a:ext cx="1066800" cy="609600"/>
            </a:xfrm>
            <a:prstGeom prst="flowChartOnlineStorage">
              <a:avLst/>
            </a:prstGeom>
            <a:solidFill>
              <a:srgbClr val="CCCCFF"/>
            </a:solidFill>
            <a:ln w="19050">
              <a:solidFill>
                <a:srgbClr val="0066C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ru-RU" sz="9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ГЛАВНАЯ КНИГА</a:t>
              </a:r>
              <a:endParaRPr lang="en-US" sz="9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43" name="Flowchart: Punched Tape 42"/>
            <p:cNvSpPr/>
            <p:nvPr/>
          </p:nvSpPr>
          <p:spPr>
            <a:xfrm>
              <a:off x="5791200" y="4343400"/>
              <a:ext cx="990600" cy="685800"/>
            </a:xfrm>
            <a:prstGeom prst="flowChartPunchedTap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НЕМОНЕТАРНОЕ</a:t>
              </a:r>
              <a:endParaRPr lang="en-US" sz="800" dirty="0" smtClean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  <a:p>
              <a:pPr algn="ctr">
                <a:defRPr/>
              </a:pPr>
              <a:r>
                <a:rPr lang="ru-RU" sz="8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ПРОИСШЕСТВИЕ</a:t>
              </a:r>
              <a:endParaRPr lang="en-US" sz="8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44" name="Shape 66"/>
            <p:cNvCxnSpPr>
              <a:endCxn id="43" idx="3"/>
            </p:cNvCxnSpPr>
            <p:nvPr/>
          </p:nvCxnSpPr>
          <p:spPr>
            <a:xfrm flipV="1">
              <a:off x="1295400" y="4686300"/>
              <a:ext cx="5486400" cy="1333500"/>
            </a:xfrm>
            <a:prstGeom prst="bentConnector3">
              <a:avLst>
                <a:gd name="adj1" fmla="val 104167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38"/>
            <p:cNvCxnSpPr>
              <a:stCxn id="41" idx="0"/>
              <a:endCxn id="42" idx="2"/>
            </p:cNvCxnSpPr>
            <p:nvPr/>
          </p:nvCxnSpPr>
          <p:spPr>
            <a:xfrm rot="16200000" flipV="1">
              <a:off x="3333750" y="3600450"/>
              <a:ext cx="609600" cy="2552700"/>
            </a:xfrm>
            <a:prstGeom prst="bentConnector3">
              <a:avLst>
                <a:gd name="adj1" fmla="val 20779"/>
              </a:avLst>
            </a:prstGeom>
            <a:ln w="19050">
              <a:solidFill>
                <a:srgbClr val="0070C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Elbow Connector 165"/>
            <p:cNvCxnSpPr>
              <a:stCxn id="43" idx="2"/>
            </p:cNvCxnSpPr>
            <p:nvPr/>
          </p:nvCxnSpPr>
          <p:spPr>
            <a:xfrm rot="5400000">
              <a:off x="5623719" y="4823619"/>
              <a:ext cx="525462" cy="800100"/>
            </a:xfrm>
            <a:prstGeom prst="bent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Elbow Connector 47"/>
            <p:cNvCxnSpPr>
              <a:stCxn id="42" idx="1"/>
            </p:cNvCxnSpPr>
            <p:nvPr/>
          </p:nvCxnSpPr>
          <p:spPr>
            <a:xfrm rot="10800000" flipH="1" flipV="1">
              <a:off x="1828800" y="4267200"/>
              <a:ext cx="2514600" cy="1219200"/>
            </a:xfrm>
            <a:prstGeom prst="bentConnector3">
              <a:avLst>
                <a:gd name="adj1" fmla="val -9091"/>
              </a:avLst>
            </a:prstGeom>
            <a:ln w="19050">
              <a:solidFill>
                <a:srgbClr val="00206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9"/>
          <p:cNvSpPr>
            <a:spLocks noChangeArrowheads="1"/>
          </p:cNvSpPr>
          <p:nvPr/>
        </p:nvSpPr>
        <p:spPr bwMode="auto">
          <a:xfrm>
            <a:off x="533400" y="1371600"/>
            <a:ext cx="5791200" cy="103105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Учет активов производится в соответствии с идентификационными кодами Аналитического отчета;</a:t>
            </a:r>
            <a:endParaRPr lang="ka-GE" sz="1400" dirty="0">
              <a:latin typeface="+mj-lt"/>
            </a:endParaRPr>
          </a:p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Каждая операция ,относящаяся к активам, автоматически отражается в Главной книге казначейства посредством обратной ссылки</a:t>
            </a:r>
            <a:r>
              <a:rPr lang="en-US" sz="1400" dirty="0" smtClean="0">
                <a:latin typeface="+mj-lt"/>
              </a:rPr>
              <a:t>.</a:t>
            </a:r>
            <a:endParaRPr lang="ka-GE" sz="1400" dirty="0">
              <a:latin typeface="+mj-lt"/>
            </a:endParaRP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248400" y="2133600"/>
            <a:ext cx="2667000" cy="176971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Операция приема</a:t>
            </a:r>
            <a:endParaRPr lang="ka-GE" sz="1400" dirty="0">
              <a:latin typeface="+mj-lt"/>
            </a:endParaRPr>
          </a:p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Начисление амортизации</a:t>
            </a:r>
            <a:endParaRPr lang="ka-GE" sz="1400" dirty="0">
              <a:latin typeface="+mj-lt"/>
            </a:endParaRPr>
          </a:p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Износ</a:t>
            </a:r>
          </a:p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Значительное улучшение</a:t>
            </a:r>
            <a:endParaRPr lang="ka-GE" sz="1400" dirty="0">
              <a:latin typeface="+mj-lt"/>
            </a:endParaRPr>
          </a:p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Смена шин</a:t>
            </a:r>
            <a:endParaRPr lang="ka-GE" sz="1400" dirty="0">
              <a:latin typeface="+mj-lt"/>
            </a:endParaRPr>
          </a:p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Затраты на ремонт</a:t>
            </a:r>
            <a:endParaRPr lang="ka-GE" sz="1400" dirty="0">
              <a:latin typeface="+mj-lt"/>
            </a:endParaRPr>
          </a:p>
        </p:txBody>
      </p:sp>
      <p:sp>
        <p:nvSpPr>
          <p:cNvPr id="25608" name="Rectangle 55"/>
          <p:cNvSpPr>
            <a:spLocks noChangeArrowheads="1"/>
          </p:cNvSpPr>
          <p:nvPr/>
        </p:nvSpPr>
        <p:spPr bwMode="auto">
          <a:xfrm>
            <a:off x="533400" y="2895600"/>
            <a:ext cx="5715000" cy="64135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ru-RU" dirty="0" smtClean="0">
                <a:solidFill>
                  <a:sysClr val="windowText" lastClr="000000"/>
                </a:solidFill>
                <a:latin typeface="+mj-lt"/>
              </a:rPr>
              <a:t>Пример</a:t>
            </a:r>
            <a:r>
              <a:rPr lang="ka-GE" dirty="0" smtClean="0">
                <a:solidFill>
                  <a:sysClr val="windowText" lastClr="000000"/>
                </a:solidFill>
                <a:latin typeface="+mj-lt"/>
              </a:rPr>
              <a:t>: </a:t>
            </a:r>
            <a:r>
              <a:rPr lang="ru-RU" dirty="0" smtClean="0">
                <a:solidFill>
                  <a:sysClr val="windowText" lastClr="000000"/>
                </a:solidFill>
                <a:latin typeface="+mj-lt"/>
              </a:rPr>
              <a:t>транспортное средство</a:t>
            </a:r>
            <a:r>
              <a:rPr lang="en-US" dirty="0" smtClean="0">
                <a:solidFill>
                  <a:sysClr val="windowText" lastClr="000000"/>
                </a:solidFill>
                <a:latin typeface="+mj-lt"/>
              </a:rPr>
              <a:t>: </a:t>
            </a:r>
            <a:r>
              <a:rPr lang="ru-RU" dirty="0" smtClean="0">
                <a:solidFill>
                  <a:sysClr val="windowText" lastClr="000000"/>
                </a:solidFill>
                <a:latin typeface="+mj-lt"/>
              </a:rPr>
              <a:t>Мерседес</a:t>
            </a:r>
            <a:r>
              <a:rPr lang="en-US" dirty="0" smtClean="0">
                <a:solidFill>
                  <a:sysClr val="windowText" lastClr="000000"/>
                </a:solidFill>
                <a:latin typeface="+mj-lt"/>
              </a:rPr>
              <a:t>, </a:t>
            </a:r>
            <a:r>
              <a:rPr lang="en-US" dirty="0">
                <a:solidFill>
                  <a:sysClr val="windowText" lastClr="000000"/>
                </a:solidFill>
                <a:latin typeface="+mj-lt"/>
              </a:rPr>
              <a:t>“C” </a:t>
            </a:r>
            <a:r>
              <a:rPr lang="ru-RU" dirty="0" smtClean="0">
                <a:solidFill>
                  <a:sysClr val="windowText" lastClr="000000"/>
                </a:solidFill>
                <a:latin typeface="+mj-lt"/>
              </a:rPr>
              <a:t>класс</a:t>
            </a:r>
            <a:r>
              <a:rPr lang="en-US" dirty="0" smtClean="0">
                <a:solidFill>
                  <a:sysClr val="windowText" lastClr="000000"/>
                </a:solidFill>
                <a:latin typeface="+mj-lt"/>
              </a:rPr>
              <a:t>, 2000</a:t>
            </a:r>
            <a:r>
              <a:rPr lang="ru-RU" dirty="0" smtClean="0">
                <a:solidFill>
                  <a:sysClr val="windowText" lastClr="000000"/>
                </a:solidFill>
                <a:latin typeface="+mj-lt"/>
              </a:rPr>
              <a:t>г.</a:t>
            </a:r>
            <a:r>
              <a:rPr lang="en-US" dirty="0" smtClean="0">
                <a:solidFill>
                  <a:sysClr val="windowText" lastClr="000000"/>
                </a:solidFill>
                <a:latin typeface="+mj-lt"/>
              </a:rPr>
              <a:t>“  </a:t>
            </a:r>
            <a:r>
              <a:rPr lang="en-US" dirty="0">
                <a:solidFill>
                  <a:sysClr val="windowText" lastClr="000000"/>
                </a:solidFill>
                <a:latin typeface="+mj-lt"/>
              </a:rPr>
              <a:t>-  </a:t>
            </a:r>
            <a:r>
              <a:rPr lang="ru-RU" dirty="0" smtClean="0">
                <a:solidFill>
                  <a:sysClr val="windowText" lastClr="000000"/>
                </a:solidFill>
                <a:latin typeface="+mj-lt"/>
              </a:rPr>
              <a:t>Код</a:t>
            </a:r>
            <a:r>
              <a:rPr lang="en-US" dirty="0" smtClean="0">
                <a:solidFill>
                  <a:sysClr val="windowText" lastClr="000000"/>
                </a:solidFill>
                <a:latin typeface="+mj-lt"/>
              </a:rPr>
              <a:t> </a:t>
            </a:r>
            <a:r>
              <a:rPr lang="en-US" dirty="0">
                <a:solidFill>
                  <a:sysClr val="windowText" lastClr="000000"/>
                </a:solidFill>
                <a:latin typeface="+mj-lt"/>
              </a:rPr>
              <a:t>0001;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75" y="1181100"/>
            <a:ext cx="9067800" cy="562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285875" y="66675"/>
            <a:ext cx="6643688" cy="1000125"/>
          </a:xfrm>
        </p:spPr>
        <p:txBody>
          <a:bodyPr/>
          <a:lstStyle/>
          <a:p>
            <a:r>
              <a:rPr lang="ru-RU" dirty="0" smtClean="0">
                <a:solidFill>
                  <a:srgbClr val="1E4649"/>
                </a:solidFill>
              </a:rPr>
              <a:t>ДРУГИЕ НЕДЕНЕЖНЫЕ ОПЕРАЦИИ</a:t>
            </a:r>
            <a:r>
              <a:rPr lang="en-US" dirty="0" smtClean="0">
                <a:solidFill>
                  <a:srgbClr val="1E4649"/>
                </a:solidFill>
              </a:rPr>
              <a:t>, </a:t>
            </a:r>
            <a:r>
              <a:rPr lang="ru-RU" dirty="0" smtClean="0">
                <a:solidFill>
                  <a:srgbClr val="1E4649"/>
                </a:solidFill>
              </a:rPr>
              <a:t>КРОМЕ АКТИВОВ И ИНВЕНТАРЯ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7537A77-3A4C-4BCB-A235-6430D23E513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cxnSp>
        <p:nvCxnSpPr>
          <p:cNvPr id="44" name="Shape 66"/>
          <p:cNvCxnSpPr>
            <a:endCxn id="43" idx="3"/>
          </p:cNvCxnSpPr>
          <p:nvPr/>
        </p:nvCxnSpPr>
        <p:spPr>
          <a:xfrm flipV="1">
            <a:off x="1366652" y="4686300"/>
            <a:ext cx="5486400" cy="1333500"/>
          </a:xfrm>
          <a:prstGeom prst="bentConnector3">
            <a:avLst>
              <a:gd name="adj1" fmla="val 104167"/>
            </a:avLst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629" name="Group 26"/>
          <p:cNvGrpSpPr>
            <a:grpSpLocks/>
          </p:cNvGrpSpPr>
          <p:nvPr/>
        </p:nvGrpSpPr>
        <p:grpSpPr bwMode="auto">
          <a:xfrm>
            <a:off x="604652" y="3328988"/>
            <a:ext cx="6607175" cy="3376612"/>
            <a:chOff x="533400" y="3329456"/>
            <a:chExt cx="6607377" cy="3376144"/>
          </a:xfrm>
        </p:grpSpPr>
        <p:sp>
          <p:nvSpPr>
            <p:cNvPr id="163" name="Rectangle 162"/>
            <p:cNvSpPr/>
            <p:nvPr/>
          </p:nvSpPr>
          <p:spPr>
            <a:xfrm>
              <a:off x="533400" y="5867516"/>
              <a:ext cx="762023" cy="304758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ДОЛГ</a:t>
              </a:r>
              <a:endParaRPr lang="en-US" sz="10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533400" y="6172200"/>
              <a:ext cx="3810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ru-RU" sz="700" dirty="0" smtClean="0">
                  <a:latin typeface="+mj-lt"/>
                  <a:cs typeface="BPG Algeti Compact" pitchFamily="2" charset="0"/>
                </a:rPr>
                <a:t>ВНЕШНИЙ</a:t>
              </a:r>
              <a:endParaRPr lang="en-US" sz="700" dirty="0">
                <a:latin typeface="+mj-lt"/>
                <a:cs typeface="BPG Algeti Compact" pitchFamily="2" charset="0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914400" y="6172200"/>
              <a:ext cx="3810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ru-RU" sz="700" dirty="0" smtClean="0">
                  <a:latin typeface="+mj-lt"/>
                  <a:cs typeface="BPG Algeti Compact" pitchFamily="2" charset="0"/>
                </a:rPr>
                <a:t>ВНУТРЕННИЙ</a:t>
              </a:r>
              <a:endParaRPr lang="en-US" sz="700" dirty="0">
                <a:latin typeface="+mj-lt"/>
                <a:cs typeface="BPG Algeti Compact" pitchFamily="2" charset="0"/>
              </a:endParaRPr>
            </a:p>
          </p:txBody>
        </p:sp>
        <p:sp>
          <p:nvSpPr>
            <p:cNvPr id="174" name="Rectangle 173"/>
            <p:cNvSpPr/>
            <p:nvPr/>
          </p:nvSpPr>
          <p:spPr>
            <a:xfrm>
              <a:off x="7010598" y="3329456"/>
              <a:ext cx="130179" cy="2761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a-GE" dirty="0" smtClean="0">
                  <a:latin typeface="+mj-lt"/>
                </a:rPr>
                <a:t>$</a:t>
              </a:r>
              <a:endParaRPr lang="en-US" dirty="0">
                <a:latin typeface="+mj-lt"/>
              </a:endParaRPr>
            </a:p>
          </p:txBody>
        </p:sp>
        <p:sp>
          <p:nvSpPr>
            <p:cNvPr id="43" name="Flowchart: Punched Tape 42"/>
            <p:cNvSpPr/>
            <p:nvPr/>
          </p:nvSpPr>
          <p:spPr>
            <a:xfrm>
              <a:off x="5791361" y="4343727"/>
              <a:ext cx="990630" cy="685705"/>
            </a:xfrm>
            <a:prstGeom prst="flowChartPunchedTape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НЕДЕНЕЖНЫЕ ПРОИСШЕСТВИЯ</a:t>
              </a:r>
              <a:endParaRPr lang="en-US" sz="8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348465" y="4343727"/>
              <a:ext cx="1143035" cy="609516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ru-RU" sz="900" b="1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НЕМОНЕТАРНЫЕ</a:t>
              </a:r>
              <a:endParaRPr lang="en-US" sz="900" b="1" dirty="0" smtClean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  <a:p>
              <a:pPr algn="ctr">
                <a:lnSpc>
                  <a:spcPct val="90000"/>
                </a:lnSpc>
                <a:defRPr/>
              </a:pPr>
              <a:r>
                <a:rPr lang="ru-RU" sz="900" b="1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ОПЕРАЦИИ</a:t>
              </a:r>
              <a:r>
                <a:rPr lang="en-US" sz="900" b="1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, </a:t>
              </a:r>
              <a:r>
                <a:rPr lang="ru-RU" sz="900" b="1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КРОМЕ АКТИВОВ И</a:t>
              </a:r>
              <a:r>
                <a:rPr lang="en-US" sz="900" b="1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 </a:t>
              </a:r>
              <a:r>
                <a:rPr lang="ru-RU" sz="900" b="1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ИНВЕНТАРЯ</a:t>
              </a:r>
              <a:endParaRPr lang="en-US" sz="900" b="1" dirty="0" smtClean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19" name="Flowchart: Punched Tape 18"/>
            <p:cNvSpPr/>
            <p:nvPr/>
          </p:nvSpPr>
          <p:spPr>
            <a:xfrm>
              <a:off x="5791361" y="4343727"/>
              <a:ext cx="990630" cy="685705"/>
            </a:xfrm>
            <a:prstGeom prst="flowChartPunchedTap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НЕМОНЕТАРНОЕ</a:t>
              </a:r>
              <a:endParaRPr lang="en-US" sz="800" dirty="0" smtClean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  <a:p>
              <a:pPr algn="ctr">
                <a:defRPr/>
              </a:pPr>
              <a:r>
                <a:rPr lang="ru-RU" sz="8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ПРОИСШЕСТВИЕ</a:t>
              </a:r>
              <a:endParaRPr lang="en-US" sz="8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20" name="Elbow Connector 19"/>
            <p:cNvCxnSpPr>
              <a:stCxn id="19" idx="1"/>
              <a:endCxn id="18" idx="3"/>
            </p:cNvCxnSpPr>
            <p:nvPr/>
          </p:nvCxnSpPr>
          <p:spPr>
            <a:xfrm rot="10800000">
              <a:off x="5491500" y="4648485"/>
              <a:ext cx="299861" cy="38095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lowchart: Stored Data 20"/>
            <p:cNvSpPr/>
            <p:nvPr/>
          </p:nvSpPr>
          <p:spPr>
            <a:xfrm>
              <a:off x="1828840" y="3962780"/>
              <a:ext cx="1066833" cy="609516"/>
            </a:xfrm>
            <a:prstGeom prst="flowChartOnlineStorage">
              <a:avLst/>
            </a:prstGeom>
            <a:solidFill>
              <a:srgbClr val="CCCCFF"/>
            </a:solidFill>
            <a:ln w="19050">
              <a:solidFill>
                <a:srgbClr val="0066C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ru-RU" sz="9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ГЛАВНАЯ КНИГА</a:t>
              </a:r>
              <a:endParaRPr lang="en-US" sz="9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23" name="Elbow Connector 38"/>
            <p:cNvCxnSpPr>
              <a:stCxn id="18" idx="1"/>
              <a:endCxn id="21" idx="3"/>
            </p:cNvCxnSpPr>
            <p:nvPr/>
          </p:nvCxnSpPr>
          <p:spPr>
            <a:xfrm rot="10800000">
              <a:off x="2717867" y="4267538"/>
              <a:ext cx="1630598" cy="380947"/>
            </a:xfrm>
            <a:prstGeom prst="bentConnector3">
              <a:avLst>
                <a:gd name="adj1" fmla="val 5574"/>
              </a:avLst>
            </a:prstGeom>
            <a:ln w="19050">
              <a:solidFill>
                <a:srgbClr val="0070C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Rectangle 9"/>
          <p:cNvSpPr>
            <a:spLocks noChangeArrowheads="1"/>
          </p:cNvSpPr>
          <p:nvPr/>
        </p:nvSpPr>
        <p:spPr bwMode="auto">
          <a:xfrm>
            <a:off x="685800" y="2133600"/>
            <a:ext cx="5791200" cy="9874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600" dirty="0" smtClean="0">
                <a:latin typeface="+mj-lt"/>
              </a:rPr>
              <a:t>Неденежные операции</a:t>
            </a:r>
            <a:endParaRPr lang="ka-GE" sz="1600" dirty="0">
              <a:latin typeface="+mj-lt"/>
            </a:endParaRPr>
          </a:p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600" dirty="0" smtClean="0">
                <a:latin typeface="+mj-lt"/>
              </a:rPr>
              <a:t>Внутренние операции</a:t>
            </a:r>
            <a:endParaRPr lang="ka-GE" sz="1600" dirty="0">
              <a:latin typeface="+mj-lt"/>
            </a:endParaRPr>
          </a:p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600" dirty="0" smtClean="0">
                <a:latin typeface="+mj-lt"/>
              </a:rPr>
              <a:t>Другие экономические потоки </a:t>
            </a:r>
            <a:endParaRPr lang="ka-GE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285852" y="76200"/>
            <a:ext cx="6643734" cy="1000124"/>
          </a:xfrm>
        </p:spPr>
        <p:txBody>
          <a:bodyPr/>
          <a:lstStyle/>
          <a:p>
            <a:r>
              <a:rPr lang="ru-RU" dirty="0" smtClean="0">
                <a:solidFill>
                  <a:srgbClr val="1E4649"/>
                </a:solidFill>
              </a:rPr>
              <a:t>БУХГАЛТЕРСКИЙ УЧЁТ</a:t>
            </a:r>
            <a:r>
              <a:rPr lang="en-US" dirty="0" smtClean="0">
                <a:solidFill>
                  <a:srgbClr val="1E4649"/>
                </a:solidFill>
              </a:rPr>
              <a:t> </a:t>
            </a:r>
            <a:r>
              <a:rPr lang="ru-RU" dirty="0" smtClean="0">
                <a:solidFill>
                  <a:srgbClr val="1E4649"/>
                </a:solidFill>
              </a:rPr>
              <a:t>АГРЕГИРОВАННЫХ ПОКАЗАТЕЛЕЙ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Один раз, в конце отчетного периода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агрегированные показатели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записываются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Главной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книге казначейства, в виде одной операции</a:t>
            </a:r>
            <a:r>
              <a:rPr lang="ka-GE" sz="2400" dirty="0" smtClean="0">
                <a:cs typeface="Arial" pitchFamily="34" charset="0"/>
              </a:rPr>
              <a:t>: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Затраты покрываемые из прибыли от экономической активности публично-правовых корпораций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Общие государственные платежи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Прямые платежи, производимые в обход Единого счета Казначейства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endParaRPr lang="ka-GE" sz="2200" dirty="0" smtClean="0"/>
          </a:p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endParaRPr lang="en-US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804BB26-1054-4CB6-AD68-C4C4216298B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1285852" y="76200"/>
            <a:ext cx="6643734" cy="1000124"/>
          </a:xfrm>
        </p:spPr>
        <p:txBody>
          <a:bodyPr/>
          <a:lstStyle/>
          <a:p>
            <a:r>
              <a:rPr lang="ru-RU" dirty="0" smtClean="0">
                <a:solidFill>
                  <a:srgbClr val="1E4649"/>
                </a:solidFill>
              </a:rPr>
              <a:t>МОДЕЛЬ СУГФ ГРУЗИИ И СТРУКТУРА ГЛАВНОЙ КНИГИ КАЗНАЧЕЙСТВА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615EB95-1050-4D49-BC9E-97B994A4186E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8675" name="Content Placeholder 2"/>
          <p:cNvSpPr txBox="1">
            <a:spLocks/>
          </p:cNvSpPr>
          <p:nvPr/>
        </p:nvSpPr>
        <p:spPr bwMode="auto">
          <a:xfrm>
            <a:off x="457200" y="1524000"/>
            <a:ext cx="8229600" cy="460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endParaRPr lang="en-US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ka-GE" sz="1600" dirty="0">
              <a:solidFill>
                <a:srgbClr val="1E4649"/>
              </a:solidFill>
              <a:latin typeface="BPG Algeti Compact" pitchFamily="2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ru-RU" sz="4400" b="1" dirty="0" smtClean="0">
                <a:solidFill>
                  <a:srgbClr val="C00000"/>
                </a:solidFill>
              </a:rPr>
              <a:t>Спасибо за внимание</a:t>
            </a:r>
            <a:r>
              <a:rPr lang="ka-GE" sz="4400" b="1" dirty="0" smtClean="0">
                <a:solidFill>
                  <a:srgbClr val="C00000"/>
                </a:solidFill>
                <a:latin typeface="BPG Glaho" pitchFamily="34" charset="0"/>
              </a:rPr>
              <a:t>!</a:t>
            </a:r>
            <a:endParaRPr lang="ka-GE" sz="4400" b="1" dirty="0">
              <a:solidFill>
                <a:srgbClr val="C00000"/>
              </a:solidFill>
              <a:latin typeface="BPG Glaho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ka-GE" sz="2400" dirty="0">
              <a:latin typeface="BPG Glaho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2400" dirty="0">
                <a:solidFill>
                  <a:srgbClr val="0F2325"/>
                </a:solidFill>
                <a:latin typeface="Calibri" pitchFamily="34" charset="0"/>
                <a:hlinkClick r:id="rId2"/>
              </a:rPr>
              <a:t>www.mof.ge</a:t>
            </a:r>
            <a:endParaRPr lang="ka-GE" sz="2400" dirty="0">
              <a:solidFill>
                <a:srgbClr val="0F2325"/>
              </a:solidFill>
              <a:latin typeface="BPG Glaho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2400" dirty="0" smtClean="0">
                <a:solidFill>
                  <a:srgbClr val="0F2325"/>
                </a:solidFill>
                <a:latin typeface="Calibri" pitchFamily="34" charset="0"/>
                <a:hlinkClick r:id="rId3"/>
              </a:rPr>
              <a:t>www.treasury.gov.ge</a:t>
            </a:r>
            <a:endParaRPr lang="en-US" sz="2400" dirty="0">
              <a:solidFill>
                <a:srgbClr val="0F2325"/>
              </a:solidFill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2400" dirty="0">
              <a:solidFill>
                <a:srgbClr val="0F2325"/>
              </a:solidFill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2400" dirty="0">
              <a:latin typeface="BPG Glaho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ru-RU" dirty="0" smtClean="0">
                <a:latin typeface="Arial" charset="0"/>
              </a:rPr>
              <a:t>Февраль,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201</a:t>
            </a:r>
            <a:r>
              <a:rPr lang="ka-GE" dirty="0">
                <a:latin typeface="Arial" charset="0"/>
              </a:rPr>
              <a:t>2</a:t>
            </a: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1285875" y="66675"/>
            <a:ext cx="6643688" cy="1000125"/>
          </a:xfrm>
        </p:spPr>
        <p:txBody>
          <a:bodyPr/>
          <a:lstStyle/>
          <a:p>
            <a:r>
              <a:rPr lang="en-US" dirty="0" smtClean="0"/>
              <a:t>МОДЕЛЬ СУГФ КАЗНАЧЕЙСТВА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FE8640A-7897-498F-99D1-EEE75F1AB06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pSp>
        <p:nvGrpSpPr>
          <p:cNvPr id="17411" name="Group 4"/>
          <p:cNvGrpSpPr>
            <a:grpSpLocks/>
          </p:cNvGrpSpPr>
          <p:nvPr/>
        </p:nvGrpSpPr>
        <p:grpSpPr bwMode="auto">
          <a:xfrm>
            <a:off x="76200" y="1219200"/>
            <a:ext cx="8991600" cy="5486400"/>
            <a:chOff x="76200" y="1219200"/>
            <a:chExt cx="8991600" cy="5486400"/>
          </a:xfrm>
        </p:grpSpPr>
        <p:grpSp>
          <p:nvGrpSpPr>
            <p:cNvPr id="17412" name="Group 18"/>
            <p:cNvGrpSpPr>
              <a:grpSpLocks/>
            </p:cNvGrpSpPr>
            <p:nvPr/>
          </p:nvGrpSpPr>
          <p:grpSpPr bwMode="auto">
            <a:xfrm>
              <a:off x="76200" y="1219200"/>
              <a:ext cx="8915400" cy="990600"/>
              <a:chOff x="152400" y="1295400"/>
              <a:chExt cx="8915400" cy="990600"/>
            </a:xfrm>
          </p:grpSpPr>
          <p:sp>
            <p:nvSpPr>
              <p:cNvPr id="65" name="Rectangle 5"/>
              <p:cNvSpPr/>
              <p:nvPr/>
            </p:nvSpPr>
            <p:spPr>
              <a:xfrm>
                <a:off x="152400" y="1295400"/>
                <a:ext cx="533400" cy="990600"/>
              </a:xfrm>
              <a:prstGeom prst="rect">
                <a:avLst/>
              </a:prstGeom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anchor="ctr"/>
              <a:lstStyle/>
              <a:p>
                <a:pPr algn="ctr">
                  <a:defRPr/>
                </a:pPr>
                <a:r>
                  <a:rPr lang="ru-RU" sz="1000" dirty="0" smtClean="0">
                    <a:latin typeface="+mj-lt"/>
                  </a:rPr>
                  <a:t>НАЦИОНАЛЬНЫЙ БАНК</a:t>
                </a:r>
                <a:endParaRPr lang="en-US" sz="1000" dirty="0">
                  <a:latin typeface="+mj-lt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685800" y="1295400"/>
                <a:ext cx="533400" cy="990600"/>
              </a:xfrm>
              <a:prstGeom prst="rect">
                <a:avLst/>
              </a:prstGeom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anchor="ctr"/>
              <a:lstStyle/>
              <a:p>
                <a:pPr algn="ctr">
                  <a:defRPr/>
                </a:pPr>
                <a:r>
                  <a:rPr lang="ru-RU" sz="1100" dirty="0" smtClean="0">
                    <a:latin typeface="+mj-lt"/>
                  </a:rPr>
                  <a:t>УПРАВЛЕНИЕ ДОЛГА</a:t>
                </a:r>
                <a:endParaRPr lang="en-US" sz="1100" dirty="0">
                  <a:latin typeface="+mj-lt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1219200" y="1295400"/>
                <a:ext cx="533400" cy="990600"/>
              </a:xfrm>
              <a:prstGeom prst="rect">
                <a:avLst/>
              </a:prstGeom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anchor="ctr"/>
              <a:lstStyle/>
              <a:p>
                <a:pPr algn="ctr">
                  <a:defRPr/>
                </a:pPr>
                <a:r>
                  <a:rPr lang="ru-RU" sz="1000" dirty="0" smtClean="0">
                    <a:latin typeface="+mj-lt"/>
                  </a:rPr>
                  <a:t>УПРАВЛЕНИЕ БЮДЖЕТА</a:t>
                </a:r>
                <a:endParaRPr lang="en-US" sz="1000" dirty="0">
                  <a:latin typeface="+mj-lt"/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6934200" y="1295400"/>
                <a:ext cx="533400" cy="990600"/>
              </a:xfrm>
              <a:prstGeom prst="rect">
                <a:avLst/>
              </a:prstGeom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anchor="ctr"/>
              <a:lstStyle/>
              <a:p>
                <a:pPr algn="ctr">
                  <a:lnSpc>
                    <a:spcPct val="90000"/>
                  </a:lnSpc>
                  <a:defRPr/>
                </a:pPr>
                <a:r>
                  <a:rPr lang="ru-RU" sz="1000" dirty="0" smtClean="0">
                    <a:latin typeface="+mj-lt"/>
                  </a:rPr>
                  <a:t>ГРАЖДАНСКИЙ РЕЕСТР</a:t>
                </a:r>
                <a:endParaRPr lang="en-US" sz="1000" dirty="0">
                  <a:latin typeface="+mj-lt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7467600" y="1295400"/>
                <a:ext cx="533400" cy="990600"/>
              </a:xfrm>
              <a:prstGeom prst="rect">
                <a:avLst/>
              </a:prstGeom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anchor="ctr"/>
              <a:lstStyle/>
              <a:p>
                <a:pPr algn="ctr">
                  <a:defRPr/>
                </a:pPr>
                <a:r>
                  <a:rPr lang="ru-RU" sz="900" dirty="0" smtClean="0">
                    <a:latin typeface="+mj-lt"/>
                  </a:rPr>
                  <a:t>СЛУЖБА ГОСУДАРСТВЕННЫХ ДОХОДОВ</a:t>
                </a:r>
                <a:endParaRPr lang="en-US" sz="900" dirty="0">
                  <a:latin typeface="+mj-lt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8001000" y="1295400"/>
                <a:ext cx="533400" cy="990600"/>
              </a:xfrm>
              <a:prstGeom prst="rect">
                <a:avLst/>
              </a:prstGeom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anchor="ctr"/>
              <a:lstStyle/>
              <a:p>
                <a:pPr algn="ctr">
                  <a:defRPr/>
                </a:pPr>
                <a:r>
                  <a:rPr lang="ru-RU" sz="1000" dirty="0" smtClean="0">
                    <a:latin typeface="+mj-lt"/>
                  </a:rPr>
                  <a:t>АУДИТ</a:t>
                </a:r>
                <a:endParaRPr lang="en-US" sz="1000" dirty="0">
                  <a:latin typeface="+mj-lt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8534400" y="1295400"/>
                <a:ext cx="533400" cy="990600"/>
              </a:xfrm>
              <a:prstGeom prst="rect">
                <a:avLst/>
              </a:prstGeom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270" anchor="ctr"/>
              <a:lstStyle/>
              <a:p>
                <a:pPr algn="ctr">
                  <a:defRPr/>
                </a:pPr>
                <a:r>
                  <a:rPr lang="ru-RU" sz="1000" dirty="0" smtClean="0">
                    <a:latin typeface="+mj-lt"/>
                  </a:rPr>
                  <a:t>АГЕНТСТВО ГОСУДАРСТВЕННЫХ ЗАКУПОК</a:t>
                </a:r>
                <a:endParaRPr lang="en-US" sz="1000" dirty="0">
                  <a:latin typeface="+mj-lt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1752600" y="1295400"/>
                <a:ext cx="2590800" cy="533400"/>
              </a:xfrm>
              <a:prstGeom prst="rect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400" dirty="0" smtClean="0">
                    <a:solidFill>
                      <a:schemeClr val="tx1"/>
                    </a:solidFill>
                    <a:latin typeface="+mj-lt"/>
                    <a:cs typeface="Arial" charset="0"/>
                  </a:rPr>
                  <a:t>КАЗНАЧЕЙСТВО</a:t>
                </a:r>
                <a:endParaRPr lang="en-US" sz="1400" dirty="0">
                  <a:solidFill>
                    <a:schemeClr val="tx1"/>
                  </a:solidFill>
                  <a:latin typeface="+mj-lt"/>
                  <a:cs typeface="Arial" charset="0"/>
                </a:endParaRPr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4343400" y="1295400"/>
                <a:ext cx="2590800" cy="533400"/>
              </a:xfrm>
              <a:prstGeom prst="rect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400" dirty="0" smtClean="0">
                    <a:solidFill>
                      <a:schemeClr val="tx1"/>
                    </a:solidFill>
                    <a:latin typeface="+mj-lt"/>
                    <a:cs typeface="Arial" charset="0"/>
                  </a:rPr>
                  <a:t>БЮДЖЕТНАЯ ОРГАНИЗАЦИЯ</a:t>
                </a:r>
                <a:r>
                  <a:rPr lang="en-US" sz="1400" dirty="0" smtClean="0">
                    <a:solidFill>
                      <a:schemeClr val="tx1"/>
                    </a:solidFill>
                    <a:latin typeface="+mj-lt"/>
                    <a:cs typeface="Arial" charset="0"/>
                  </a:rPr>
                  <a:t> </a:t>
                </a:r>
                <a:endParaRPr lang="en-US" sz="1400" dirty="0">
                  <a:solidFill>
                    <a:schemeClr val="tx1"/>
                  </a:solidFill>
                  <a:latin typeface="+mj-lt"/>
                  <a:cs typeface="Arial" charset="0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1752600" y="1828800"/>
                <a:ext cx="1295400" cy="457200"/>
              </a:xfrm>
              <a:prstGeom prst="rect">
                <a:avLst/>
              </a:prstGeom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000" dirty="0" smtClean="0">
                    <a:solidFill>
                      <a:srgbClr val="000000"/>
                    </a:solidFill>
                    <a:latin typeface="+mj-lt"/>
                    <a:cs typeface="Arial" charset="0"/>
                  </a:rPr>
                  <a:t>ГЛАВНАЯ КНИГА</a:t>
                </a:r>
                <a:endParaRPr lang="en-US" sz="1000" dirty="0" smtClean="0">
                  <a:solidFill>
                    <a:srgbClr val="000000"/>
                  </a:solidFill>
                  <a:latin typeface="+mj-lt"/>
                  <a:cs typeface="Arial" charset="0"/>
                </a:endParaRPr>
              </a:p>
              <a:p>
                <a:pPr algn="ctr">
                  <a:defRPr/>
                </a:pPr>
                <a:r>
                  <a:rPr lang="ru-RU" sz="1000" dirty="0" smtClean="0">
                    <a:solidFill>
                      <a:srgbClr val="000000"/>
                    </a:solidFill>
                    <a:latin typeface="+mj-lt"/>
                    <a:cs typeface="Arial" charset="0"/>
                  </a:rPr>
                  <a:t>ОТЧЁТНОСТЬ</a:t>
                </a:r>
                <a:endParaRPr lang="en-US" sz="1000" dirty="0">
                  <a:solidFill>
                    <a:srgbClr val="000000"/>
                  </a:solidFill>
                  <a:latin typeface="+mj-lt"/>
                  <a:cs typeface="Arial" charset="0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343400" y="1828800"/>
                <a:ext cx="1295400" cy="457200"/>
              </a:xfrm>
              <a:prstGeom prst="rect">
                <a:avLst/>
              </a:prstGeom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000" dirty="0" smtClean="0">
                    <a:solidFill>
                      <a:srgbClr val="000000"/>
                    </a:solidFill>
                    <a:latin typeface="+mj-lt"/>
                    <a:cs typeface="Arial" charset="0"/>
                  </a:rPr>
                  <a:t>ФУНКЦИОНАЛЬНЫЙ ПРОЦЕСС</a:t>
                </a:r>
                <a:endParaRPr lang="en-US" sz="1000" dirty="0">
                  <a:solidFill>
                    <a:srgbClr val="000000"/>
                  </a:solidFill>
                  <a:latin typeface="+mj-lt"/>
                  <a:cs typeface="Arial" charset="0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5638800" y="1828800"/>
                <a:ext cx="1295400" cy="457200"/>
              </a:xfrm>
              <a:prstGeom prst="rect">
                <a:avLst/>
              </a:prstGeom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000" dirty="0" smtClean="0">
                    <a:solidFill>
                      <a:srgbClr val="000000"/>
                    </a:solidFill>
                    <a:latin typeface="+mj-lt"/>
                    <a:cs typeface="Arial" charset="0"/>
                  </a:rPr>
                  <a:t>ПЕРВИЧНЫЕ ДОКУМЕНТЫ</a:t>
                </a:r>
                <a:r>
                  <a:rPr lang="en-US" sz="1000" dirty="0" smtClean="0">
                    <a:solidFill>
                      <a:srgbClr val="000000"/>
                    </a:solidFill>
                    <a:latin typeface="+mj-lt"/>
                    <a:cs typeface="Arial" charset="0"/>
                  </a:rPr>
                  <a:t> </a:t>
                </a:r>
                <a:endParaRPr lang="en-US" sz="1000" dirty="0">
                  <a:solidFill>
                    <a:srgbClr val="000000"/>
                  </a:solidFill>
                  <a:latin typeface="+mj-lt"/>
                  <a:cs typeface="Arial" charset="0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048000" y="1828800"/>
                <a:ext cx="1295400" cy="457200"/>
              </a:xfrm>
              <a:prstGeom prst="rect">
                <a:avLst/>
              </a:prstGeom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000" dirty="0" smtClean="0">
                    <a:solidFill>
                      <a:srgbClr val="000000"/>
                    </a:solidFill>
                    <a:latin typeface="+mj-lt"/>
                    <a:cs typeface="Arial" charset="0"/>
                  </a:rPr>
                  <a:t>ФУНКЦИОНАЛЬНЫЙ ПРОЦЕСС</a:t>
                </a:r>
                <a:endParaRPr lang="en-US" sz="1000" dirty="0">
                  <a:solidFill>
                    <a:srgbClr val="000000"/>
                  </a:solidFill>
                  <a:latin typeface="+mj-lt"/>
                  <a:cs typeface="Arial" charset="0"/>
                </a:endParaRPr>
              </a:p>
            </p:txBody>
          </p:sp>
        </p:grpSp>
        <p:grpSp>
          <p:nvGrpSpPr>
            <p:cNvPr id="17413" name="Group 245"/>
            <p:cNvGrpSpPr>
              <a:grpSpLocks/>
            </p:cNvGrpSpPr>
            <p:nvPr/>
          </p:nvGrpSpPr>
          <p:grpSpPr bwMode="auto">
            <a:xfrm>
              <a:off x="152400" y="2438400"/>
              <a:ext cx="8915400" cy="4267200"/>
              <a:chOff x="152400" y="2438400"/>
              <a:chExt cx="8915400" cy="42672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676400" y="2438400"/>
                <a:ext cx="5257800" cy="3657600"/>
              </a:xfrm>
              <a:prstGeom prst="rect">
                <a:avLst/>
              </a:prstGeom>
              <a:gradFill flip="none" rotWithShape="1"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5400000" scaled="0"/>
                <a:tileRect/>
              </a:gradFill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latin typeface="+mj-lt"/>
                </a:endParaRPr>
              </a:p>
            </p:txBody>
          </p:sp>
          <p:grpSp>
            <p:nvGrpSpPr>
              <p:cNvPr id="17415" name="Group 220"/>
              <p:cNvGrpSpPr>
                <a:grpSpLocks/>
              </p:cNvGrpSpPr>
              <p:nvPr/>
            </p:nvGrpSpPr>
            <p:grpSpPr bwMode="auto">
              <a:xfrm>
                <a:off x="152400" y="2508250"/>
                <a:ext cx="8915400" cy="4197350"/>
                <a:chOff x="152400" y="2508250"/>
                <a:chExt cx="8915400" cy="4197350"/>
              </a:xfrm>
            </p:grpSpPr>
            <p:sp>
              <p:nvSpPr>
                <p:cNvPr id="10" name="Rectangle 9"/>
                <p:cNvSpPr/>
                <p:nvPr/>
              </p:nvSpPr>
              <p:spPr>
                <a:xfrm>
                  <a:off x="3048000" y="2667000"/>
                  <a:ext cx="1143000" cy="609600"/>
                </a:xfrm>
                <a:prstGeom prst="rect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800" b="1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ПОДТВЕРЖДЕНИЕ</a:t>
                  </a:r>
                  <a:r>
                    <a:rPr lang="en-US" sz="800" b="1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 </a:t>
                  </a:r>
                  <a:r>
                    <a:rPr lang="ru-RU" sz="800" b="1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ДОГОВОРОВ</a:t>
                  </a:r>
                  <a:r>
                    <a:rPr lang="en-US" sz="800" b="1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 / </a:t>
                  </a:r>
                  <a:r>
                    <a:rPr lang="ru-RU" sz="800" b="1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ОБЯЗАТЕЛЬСТВ</a:t>
                  </a:r>
                  <a:endParaRPr lang="en-US" sz="800" b="1" dirty="0">
                    <a:solidFill>
                      <a:srgbClr val="000000"/>
                    </a:solidFill>
                    <a:latin typeface="+mj-lt"/>
                    <a:cs typeface="BPG Algeti Compact" pitchFamily="2" charset="0"/>
                  </a:endParaRPr>
                </a:p>
              </p:txBody>
            </p:sp>
            <p:sp>
              <p:nvSpPr>
                <p:cNvPr id="11" name="Rectangle 10"/>
                <p:cNvSpPr/>
                <p:nvPr/>
              </p:nvSpPr>
              <p:spPr>
                <a:xfrm>
                  <a:off x="3048000" y="3505200"/>
                  <a:ext cx="1143000" cy="609600"/>
                </a:xfrm>
                <a:prstGeom prst="rect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90000"/>
                    </a:lnSpc>
                    <a:defRPr/>
                  </a:pPr>
                  <a:r>
                    <a:rPr lang="ru-RU" sz="9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ПОДТВЕРЖДЕНИЕ СЧЁТ-ФАКТУРЫ /ПЛАТЕЖНОГО ПОРУЧЕНИЯ</a:t>
                  </a:r>
                  <a:endParaRPr lang="en-US" sz="900" dirty="0">
                    <a:solidFill>
                      <a:srgbClr val="000000"/>
                    </a:solidFill>
                    <a:latin typeface="+mj-lt"/>
                    <a:cs typeface="BPG Algeti Compact" pitchFamily="2" charset="0"/>
                  </a:endParaRPr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>
                  <a:off x="3048000" y="4343400"/>
                  <a:ext cx="1143000" cy="609600"/>
                </a:xfrm>
                <a:prstGeom prst="rect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90000"/>
                    </a:lnSpc>
                    <a:defRPr/>
                  </a:pPr>
                  <a:r>
                    <a:rPr lang="ru-RU" sz="9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УЧЕТ ДОХОДОВ/ ПЕРЕВОД /</a:t>
                  </a:r>
                  <a:endParaRPr lang="en-US" sz="900" dirty="0" smtClean="0">
                    <a:solidFill>
                      <a:srgbClr val="000000"/>
                    </a:solidFill>
                    <a:latin typeface="+mj-lt"/>
                    <a:cs typeface="BPG Algeti Compact" pitchFamily="2" charset="0"/>
                  </a:endParaRPr>
                </a:p>
                <a:p>
                  <a:pPr algn="ctr">
                    <a:lnSpc>
                      <a:spcPct val="90000"/>
                    </a:lnSpc>
                    <a:defRPr/>
                  </a:pPr>
                  <a:r>
                    <a:rPr lang="ru-RU" sz="9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ВОЗВРАТ</a:t>
                  </a:r>
                  <a:endParaRPr lang="en-US" sz="900" dirty="0">
                    <a:solidFill>
                      <a:srgbClr val="000000"/>
                    </a:solidFill>
                    <a:latin typeface="+mj-lt"/>
                    <a:cs typeface="BPG Algeti Compact" pitchFamily="2" charset="0"/>
                  </a:endParaRPr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4343400" y="2667000"/>
                  <a:ext cx="1143000" cy="609600"/>
                </a:xfrm>
                <a:prstGeom prst="rect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800" b="1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ЗАКУПКИ</a:t>
                  </a:r>
                  <a:r>
                    <a:rPr lang="en-US" sz="800" b="1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 / </a:t>
                  </a:r>
                  <a:r>
                    <a:rPr lang="ru-RU" sz="800" b="1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ОБЯЗАТЕЛЬСТВА</a:t>
                  </a:r>
                  <a:r>
                    <a:rPr lang="en-US" sz="800" b="1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 </a:t>
                  </a:r>
                  <a:endParaRPr lang="en-US" sz="800" b="1" dirty="0">
                    <a:solidFill>
                      <a:srgbClr val="000000"/>
                    </a:solidFill>
                    <a:latin typeface="+mj-lt"/>
                    <a:cs typeface="BPG Algeti Compact" pitchFamily="2" charset="0"/>
                  </a:endParaRPr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>
                  <a:off x="4338638" y="3505200"/>
                  <a:ext cx="1143000" cy="609600"/>
                </a:xfrm>
                <a:prstGeom prst="rect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90000"/>
                    </a:lnSpc>
                    <a:defRPr/>
                  </a:pPr>
                  <a:r>
                    <a:rPr lang="ru-RU" sz="9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ДЕБИТ</a:t>
                  </a:r>
                  <a:r>
                    <a:rPr lang="en-US" sz="9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O</a:t>
                  </a:r>
                  <a:r>
                    <a:rPr lang="ru-RU" sz="9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Р</a:t>
                  </a:r>
                  <a:r>
                    <a:rPr lang="en-US" sz="9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/</a:t>
                  </a:r>
                  <a:r>
                    <a:rPr lang="ru-RU" sz="9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 КРЕДИТОРЫ ПЛАТЕЖИ</a:t>
                  </a:r>
                  <a:endParaRPr lang="en-US" sz="900" dirty="0">
                    <a:solidFill>
                      <a:srgbClr val="000000"/>
                    </a:solidFill>
                    <a:latin typeface="+mj-lt"/>
                    <a:cs typeface="BPG Algeti Compact" pitchFamily="2" charset="0"/>
                  </a:endParaRPr>
                </a:p>
              </p:txBody>
            </p:sp>
            <p:sp>
              <p:nvSpPr>
                <p:cNvPr id="15" name="Rectangle 14"/>
                <p:cNvSpPr/>
                <p:nvPr/>
              </p:nvSpPr>
              <p:spPr>
                <a:xfrm>
                  <a:off x="4338638" y="4343400"/>
                  <a:ext cx="1143000" cy="609600"/>
                </a:xfrm>
                <a:prstGeom prst="rect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90000"/>
                    </a:lnSpc>
                    <a:defRPr/>
                  </a:pPr>
                  <a:endParaRPr lang="en-US" sz="800" b="1" dirty="0" smtClean="0">
                    <a:solidFill>
                      <a:srgbClr val="000000"/>
                    </a:solidFill>
                    <a:latin typeface="+mj-lt"/>
                    <a:cs typeface="BPG Algeti Compact" pitchFamily="2" charset="0"/>
                  </a:endParaRPr>
                </a:p>
                <a:p>
                  <a:pPr algn="ctr">
                    <a:lnSpc>
                      <a:spcPct val="90000"/>
                    </a:lnSpc>
                    <a:defRPr/>
                  </a:pPr>
                  <a:r>
                    <a:rPr lang="ru-RU" sz="800" b="1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НЕМОНЕТАРНЫЕ</a:t>
                  </a:r>
                  <a:endParaRPr lang="en-US" sz="800" b="1" dirty="0" smtClean="0">
                    <a:solidFill>
                      <a:srgbClr val="000000"/>
                    </a:solidFill>
                    <a:latin typeface="+mj-lt"/>
                    <a:cs typeface="BPG Algeti Compact" pitchFamily="2" charset="0"/>
                  </a:endParaRPr>
                </a:p>
                <a:p>
                  <a:pPr algn="ctr">
                    <a:lnSpc>
                      <a:spcPct val="90000"/>
                    </a:lnSpc>
                    <a:defRPr/>
                  </a:pPr>
                  <a:r>
                    <a:rPr lang="ru-RU" sz="800" b="1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ОПЕРАЦИИ</a:t>
                  </a:r>
                  <a:r>
                    <a:rPr lang="en-US" sz="800" b="1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, </a:t>
                  </a:r>
                  <a:r>
                    <a:rPr lang="ru-RU" sz="800" b="1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КРОМЕ АКТИВОВ И</a:t>
                  </a:r>
                  <a:r>
                    <a:rPr lang="en-US" sz="800" b="1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 </a:t>
                  </a:r>
                  <a:r>
                    <a:rPr lang="ru-RU" sz="800" b="1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ИНВЕНТАР</a:t>
                  </a:r>
                  <a:r>
                    <a:rPr lang="ru-RU" sz="800" b="1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Я</a:t>
                  </a:r>
                  <a:endParaRPr lang="en-US" sz="800" b="1" dirty="0" smtClean="0">
                    <a:solidFill>
                      <a:srgbClr val="000000"/>
                    </a:solidFill>
                    <a:latin typeface="+mj-lt"/>
                    <a:cs typeface="BPG Algeti Compact" pitchFamily="2" charset="0"/>
                  </a:endParaRPr>
                </a:p>
                <a:p>
                  <a:pPr algn="ctr">
                    <a:lnSpc>
                      <a:spcPct val="90000"/>
                    </a:lnSpc>
                    <a:defRPr/>
                  </a:pPr>
                  <a:endParaRPr lang="en-US" sz="800" b="1" dirty="0">
                    <a:solidFill>
                      <a:srgbClr val="000000"/>
                    </a:solidFill>
                    <a:latin typeface="+mj-lt"/>
                    <a:cs typeface="BPG Algeti Compact" pitchFamily="2" charset="0"/>
                  </a:endParaRPr>
                </a:p>
              </p:txBody>
            </p:sp>
            <p:sp>
              <p:nvSpPr>
                <p:cNvPr id="16" name="Rectangle 15"/>
                <p:cNvSpPr/>
                <p:nvPr/>
              </p:nvSpPr>
              <p:spPr>
                <a:xfrm>
                  <a:off x="4343400" y="5181600"/>
                  <a:ext cx="1143000" cy="609600"/>
                </a:xfrm>
                <a:prstGeom prst="rect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90000"/>
                    </a:lnSpc>
                    <a:defRPr/>
                  </a:pPr>
                  <a:r>
                    <a:rPr lang="ru-RU" sz="9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МОДЕЛЬ УПРАВЛЕНИЯ АКТИВАМИ И</a:t>
                  </a:r>
                  <a:r>
                    <a:rPr lang="en-US" sz="9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 </a:t>
                  </a:r>
                  <a:r>
                    <a:rPr lang="ru-RU" sz="9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ИНВЕНТАРЕМ</a:t>
                  </a:r>
                  <a:endParaRPr lang="en-US" sz="900" dirty="0">
                    <a:solidFill>
                      <a:srgbClr val="000000"/>
                    </a:solidFill>
                    <a:latin typeface="+mj-lt"/>
                    <a:cs typeface="BPG Algeti Compact" pitchFamily="2" charset="0"/>
                  </a:endParaRPr>
                </a:p>
              </p:txBody>
            </p:sp>
            <p:sp>
              <p:nvSpPr>
                <p:cNvPr id="17" name="Rectangle 16"/>
                <p:cNvSpPr/>
                <p:nvPr/>
              </p:nvSpPr>
              <p:spPr>
                <a:xfrm>
                  <a:off x="3124200" y="6172200"/>
                  <a:ext cx="1066800" cy="533400"/>
                </a:xfrm>
                <a:prstGeom prst="rect">
                  <a:avLst/>
                </a:prstGeom>
                <a:solidFill>
                  <a:srgbClr val="FFE0D9"/>
                </a:solidFill>
                <a:ln w="19050">
                  <a:solidFill>
                    <a:srgbClr val="FF0000"/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8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УПРАВЛЕНИЕ КАДРАМИ</a:t>
                  </a:r>
                  <a:endParaRPr lang="en-US" sz="800" dirty="0">
                    <a:solidFill>
                      <a:srgbClr val="000000"/>
                    </a:solidFill>
                    <a:latin typeface="+mj-lt"/>
                    <a:cs typeface="BPG Algeti Compact" pitchFamily="2" charset="0"/>
                  </a:endParaRPr>
                </a:p>
              </p:txBody>
            </p:sp>
            <p:sp>
              <p:nvSpPr>
                <p:cNvPr id="18" name="Rectangle 17"/>
                <p:cNvSpPr/>
                <p:nvPr/>
              </p:nvSpPr>
              <p:spPr>
                <a:xfrm>
                  <a:off x="4419600" y="6172200"/>
                  <a:ext cx="1066800" cy="533400"/>
                </a:xfrm>
                <a:prstGeom prst="rect">
                  <a:avLst/>
                </a:prstGeom>
                <a:solidFill>
                  <a:srgbClr val="FFE0D9"/>
                </a:solidFill>
                <a:ln w="19050">
                  <a:solidFill>
                    <a:srgbClr val="FF0000"/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90000"/>
                    </a:lnSpc>
                    <a:defRPr/>
                  </a:pPr>
                  <a:r>
                    <a:rPr lang="ru-RU" sz="8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ЗАРПЛАТЫ СОТРУДНИКОВ</a:t>
                  </a:r>
                  <a:endParaRPr lang="en-US" sz="800" dirty="0">
                    <a:solidFill>
                      <a:srgbClr val="000000"/>
                    </a:solidFill>
                    <a:latin typeface="+mj-lt"/>
                    <a:cs typeface="BPG Algeti Compact" pitchFamily="2" charset="0"/>
                  </a:endParaRPr>
                </a:p>
              </p:txBody>
            </p:sp>
            <p:sp>
              <p:nvSpPr>
                <p:cNvPr id="19" name="Rectangle 18"/>
                <p:cNvSpPr/>
                <p:nvPr/>
              </p:nvSpPr>
              <p:spPr>
                <a:xfrm>
                  <a:off x="457200" y="2514600"/>
                  <a:ext cx="762000" cy="533400"/>
                </a:xfrm>
                <a:prstGeom prst="rect">
                  <a:avLst/>
                </a:prstGeom>
                <a:solidFill>
                  <a:srgbClr val="FFE0D9"/>
                </a:solidFill>
                <a:ln w="19050">
                  <a:solidFill>
                    <a:srgbClr val="FF0000"/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9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БЮДЖЕТ</a:t>
                  </a:r>
                  <a:r>
                    <a:rPr lang="en-US" sz="9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/</a:t>
                  </a:r>
                </a:p>
                <a:p>
                  <a:pPr algn="ctr">
                    <a:defRPr/>
                  </a:pPr>
                  <a:r>
                    <a:rPr lang="ru-RU" sz="9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АССИГНОВАНИЯ</a:t>
                  </a:r>
                  <a:r>
                    <a:rPr lang="en-US" sz="9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 </a:t>
                  </a:r>
                  <a:endParaRPr lang="en-US" sz="900" dirty="0">
                    <a:solidFill>
                      <a:srgbClr val="000000"/>
                    </a:solidFill>
                    <a:latin typeface="+mj-lt"/>
                    <a:cs typeface="BPG Algeti Compact" pitchFamily="2" charset="0"/>
                  </a:endParaRPr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8229600" y="2514600"/>
                  <a:ext cx="838200" cy="533400"/>
                </a:xfrm>
                <a:prstGeom prst="rect">
                  <a:avLst/>
                </a:prstGeom>
                <a:solidFill>
                  <a:srgbClr val="FFE0D9"/>
                </a:solidFill>
                <a:ln w="19050">
                  <a:solidFill>
                    <a:srgbClr val="FF0000"/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8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СИСТЕМА ЭЛЕКТРОННОГО ТЕНДЕРА</a:t>
                  </a:r>
                  <a:endParaRPr lang="en-US" sz="800" dirty="0">
                    <a:solidFill>
                      <a:srgbClr val="000000"/>
                    </a:solidFill>
                    <a:latin typeface="+mj-lt"/>
                    <a:cs typeface="BPG Algeti Compact" pitchFamily="2" charset="0"/>
                  </a:endParaRPr>
                </a:p>
              </p:txBody>
            </p:sp>
            <p:sp>
              <p:nvSpPr>
                <p:cNvPr id="21" name="Flowchart: Punched Tape 20"/>
                <p:cNvSpPr/>
                <p:nvPr/>
              </p:nvSpPr>
              <p:spPr>
                <a:xfrm>
                  <a:off x="5791200" y="2514600"/>
                  <a:ext cx="990600" cy="685800"/>
                </a:xfrm>
                <a:prstGeom prst="flowChartPunchedTape">
                  <a:avLst/>
                </a:prstGeom>
                <a:ln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1000" dirty="0" smtClean="0">
                      <a:solidFill>
                        <a:schemeClr val="tx1"/>
                      </a:solidFill>
                      <a:latin typeface="+mj-lt"/>
                      <a:cs typeface="BPG Algeti Compact" pitchFamily="2" charset="0"/>
                    </a:rPr>
                    <a:t>ДОГОВОР</a:t>
                  </a:r>
                  <a:endParaRPr lang="en-US" sz="1000" dirty="0">
                    <a:solidFill>
                      <a:schemeClr val="tx1"/>
                    </a:solidFill>
                    <a:latin typeface="+mj-lt"/>
                    <a:cs typeface="BPG Algeti Compact" pitchFamily="2" charset="0"/>
                  </a:endParaRPr>
                </a:p>
              </p:txBody>
            </p:sp>
            <p:sp>
              <p:nvSpPr>
                <p:cNvPr id="22" name="Flowchart: Punched Tape 21"/>
                <p:cNvSpPr/>
                <p:nvPr/>
              </p:nvSpPr>
              <p:spPr>
                <a:xfrm>
                  <a:off x="5791200" y="3124200"/>
                  <a:ext cx="990600" cy="685800"/>
                </a:xfrm>
                <a:prstGeom prst="flowChartPunchedTape">
                  <a:avLst/>
                </a:prstGeom>
                <a:ln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800" dirty="0" smtClean="0">
                      <a:solidFill>
                        <a:schemeClr val="tx1"/>
                      </a:solidFill>
                      <a:latin typeface="+mj-lt"/>
                      <a:cs typeface="BPG Algeti Compact" pitchFamily="2" charset="0"/>
                    </a:rPr>
                    <a:t>ОСНОВАНИЕ ОБЯЗАТЕЛЬСТВ</a:t>
                  </a:r>
                  <a:r>
                    <a:rPr lang="en-US" sz="800" dirty="0" smtClean="0">
                      <a:solidFill>
                        <a:schemeClr val="tx1"/>
                      </a:solidFill>
                      <a:latin typeface="+mj-lt"/>
                      <a:cs typeface="BPG Algeti Compact" pitchFamily="2" charset="0"/>
                    </a:rPr>
                    <a:t>, </a:t>
                  </a:r>
                  <a:r>
                    <a:rPr lang="ru-RU" sz="800" dirty="0" smtClean="0">
                      <a:solidFill>
                        <a:schemeClr val="tx1"/>
                      </a:solidFill>
                      <a:latin typeface="+mj-lt"/>
                      <a:cs typeface="BPG Algeti Compact" pitchFamily="2" charset="0"/>
                    </a:rPr>
                    <a:t>ДРУГИЕ ДОКУМЕНТЫ</a:t>
                  </a:r>
                  <a:endParaRPr lang="en-US" sz="800" dirty="0">
                    <a:solidFill>
                      <a:schemeClr val="tx1"/>
                    </a:solidFill>
                    <a:latin typeface="+mj-lt"/>
                    <a:cs typeface="BPG Algeti Compact" pitchFamily="2" charset="0"/>
                  </a:endParaRPr>
                </a:p>
              </p:txBody>
            </p:sp>
            <p:sp>
              <p:nvSpPr>
                <p:cNvPr id="23" name="Flowchart: Punched Tape 22"/>
                <p:cNvSpPr/>
                <p:nvPr/>
              </p:nvSpPr>
              <p:spPr>
                <a:xfrm>
                  <a:off x="5791200" y="3733800"/>
                  <a:ext cx="990600" cy="685800"/>
                </a:xfrm>
                <a:prstGeom prst="flowChartPunchedTape">
                  <a:avLst/>
                </a:prstGeom>
                <a:ln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1000" dirty="0" smtClean="0">
                      <a:solidFill>
                        <a:schemeClr val="tx1"/>
                      </a:solidFill>
                      <a:latin typeface="+mj-lt"/>
                      <a:cs typeface="BPG Algeti Compact" pitchFamily="2" charset="0"/>
                    </a:rPr>
                    <a:t>СЧЁТ-ФАКТУРА</a:t>
                  </a:r>
                  <a:endParaRPr lang="en-US" sz="1000" dirty="0">
                    <a:solidFill>
                      <a:schemeClr val="tx1"/>
                    </a:solidFill>
                    <a:latin typeface="+mj-lt"/>
                    <a:cs typeface="BPG Algeti Compact" pitchFamily="2" charset="0"/>
                  </a:endParaRPr>
                </a:p>
              </p:txBody>
            </p:sp>
            <p:sp>
              <p:nvSpPr>
                <p:cNvPr id="24" name="Flowchart: Punched Tape 23"/>
                <p:cNvSpPr/>
                <p:nvPr/>
              </p:nvSpPr>
              <p:spPr>
                <a:xfrm>
                  <a:off x="5791200" y="4343400"/>
                  <a:ext cx="990600" cy="685800"/>
                </a:xfrm>
                <a:prstGeom prst="flowChartPunchedTape">
                  <a:avLst/>
                </a:prstGeom>
                <a:ln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sz="800" dirty="0" smtClean="0">
                    <a:solidFill>
                      <a:schemeClr val="tx1"/>
                    </a:solidFill>
                    <a:latin typeface="+mj-lt"/>
                    <a:cs typeface="BPG Algeti Compact" pitchFamily="2" charset="0"/>
                  </a:endParaRPr>
                </a:p>
                <a:p>
                  <a:pPr algn="ctr">
                    <a:defRPr/>
                  </a:pPr>
                  <a:r>
                    <a:rPr lang="ru-RU" sz="800" dirty="0" smtClean="0">
                      <a:solidFill>
                        <a:schemeClr val="tx1"/>
                      </a:solidFill>
                      <a:latin typeface="+mj-lt"/>
                      <a:cs typeface="BPG Algeti Compact" pitchFamily="2" charset="0"/>
                    </a:rPr>
                    <a:t>НЕМОНЕТАРНОЕ</a:t>
                  </a:r>
                  <a:endParaRPr lang="en-US" sz="800" dirty="0" smtClean="0">
                    <a:solidFill>
                      <a:schemeClr val="tx1"/>
                    </a:solidFill>
                    <a:latin typeface="+mj-lt"/>
                    <a:cs typeface="BPG Algeti Compact" pitchFamily="2" charset="0"/>
                  </a:endParaRPr>
                </a:p>
                <a:p>
                  <a:pPr algn="ctr">
                    <a:defRPr/>
                  </a:pPr>
                  <a:r>
                    <a:rPr lang="ru-RU" sz="800" dirty="0" smtClean="0">
                      <a:solidFill>
                        <a:schemeClr val="tx1"/>
                      </a:solidFill>
                      <a:latin typeface="+mj-lt"/>
                      <a:cs typeface="BPG Algeti Compact" pitchFamily="2" charset="0"/>
                    </a:rPr>
                    <a:t>ПРОИСШЕСТВИЕ</a:t>
                  </a:r>
                  <a:endParaRPr lang="en-US" sz="800" dirty="0">
                    <a:solidFill>
                      <a:schemeClr val="tx1"/>
                    </a:solidFill>
                    <a:latin typeface="+mj-lt"/>
                    <a:cs typeface="BPG Algeti Compact" pitchFamily="2" charset="0"/>
                  </a:endParaRPr>
                </a:p>
              </p:txBody>
            </p:sp>
            <p:sp>
              <p:nvSpPr>
                <p:cNvPr id="25" name="Flowchart: Stored Data 24"/>
                <p:cNvSpPr/>
                <p:nvPr/>
              </p:nvSpPr>
              <p:spPr>
                <a:xfrm>
                  <a:off x="1905000" y="2667000"/>
                  <a:ext cx="1066800" cy="609600"/>
                </a:xfrm>
                <a:prstGeom prst="flowChartOnlineStorage">
                  <a:avLst/>
                </a:prstGeom>
                <a:solidFill>
                  <a:srgbClr val="CCCCFF"/>
                </a:solidFill>
                <a:ln w="19050">
                  <a:solidFill>
                    <a:srgbClr val="0066CC"/>
                  </a:solidFill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900" dirty="0" smtClean="0">
                      <a:solidFill>
                        <a:schemeClr val="tx1"/>
                      </a:solidFill>
                      <a:latin typeface="+mj-lt"/>
                      <a:cs typeface="BPG Algeti Compact" pitchFamily="2" charset="0"/>
                    </a:rPr>
                    <a:t>ОТЧЁТНОСТЬ</a:t>
                  </a:r>
                  <a:endParaRPr lang="en-US" sz="900" dirty="0">
                    <a:solidFill>
                      <a:schemeClr val="tx1"/>
                    </a:solidFill>
                    <a:latin typeface="+mj-lt"/>
                    <a:cs typeface="BPG Algeti Compact" pitchFamily="2" charset="0"/>
                  </a:endParaRPr>
                </a:p>
              </p:txBody>
            </p:sp>
            <p:cxnSp>
              <p:nvCxnSpPr>
                <p:cNvPr id="26" name="Elbow Connector 25"/>
                <p:cNvCxnSpPr>
                  <a:stCxn id="19" idx="0"/>
                  <a:endCxn id="20" idx="0"/>
                </p:cNvCxnSpPr>
                <p:nvPr/>
              </p:nvCxnSpPr>
              <p:spPr>
                <a:xfrm rot="5400000" flipH="1" flipV="1">
                  <a:off x="4743450" y="-1390650"/>
                  <a:ext cx="12700" cy="7810500"/>
                </a:xfrm>
                <a:prstGeom prst="bentConnector3">
                  <a:avLst>
                    <a:gd name="adj1" fmla="val 1800000"/>
                  </a:avLst>
                </a:prstGeom>
                <a:ln w="19050">
                  <a:solidFill>
                    <a:srgbClr val="FFC000"/>
                  </a:solidFill>
                  <a:prstDash val="lg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Elbow Connector 38"/>
                <p:cNvCxnSpPr>
                  <a:stCxn id="19" idx="3"/>
                  <a:endCxn id="13" idx="0"/>
                </p:cNvCxnSpPr>
                <p:nvPr/>
              </p:nvCxnSpPr>
              <p:spPr>
                <a:xfrm flipV="1">
                  <a:off x="1219200" y="2667000"/>
                  <a:ext cx="3695700" cy="114300"/>
                </a:xfrm>
                <a:prstGeom prst="bentConnector4">
                  <a:avLst>
                    <a:gd name="adj1" fmla="val 9212"/>
                    <a:gd name="adj2" fmla="val 362933"/>
                  </a:avLst>
                </a:prstGeom>
                <a:ln w="19050">
                  <a:solidFill>
                    <a:srgbClr val="FF0000"/>
                  </a:solidFill>
                  <a:prstDash val="lg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Elbow Connector 38"/>
                <p:cNvCxnSpPr>
                  <a:stCxn id="20" idx="1"/>
                  <a:endCxn id="21" idx="0"/>
                </p:cNvCxnSpPr>
                <p:nvPr/>
              </p:nvCxnSpPr>
              <p:spPr>
                <a:xfrm rot="10800000">
                  <a:off x="6286500" y="2582863"/>
                  <a:ext cx="1943100" cy="198437"/>
                </a:xfrm>
                <a:prstGeom prst="bentConnector4">
                  <a:avLst>
                    <a:gd name="adj1" fmla="val 37255"/>
                    <a:gd name="adj2" fmla="val 215385"/>
                  </a:avLst>
                </a:prstGeom>
                <a:ln w="12700">
                  <a:solidFill>
                    <a:srgbClr val="FF0000"/>
                  </a:solidFill>
                  <a:prstDash val="solid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" name="Rectangle 28"/>
                <p:cNvSpPr/>
                <p:nvPr/>
              </p:nvSpPr>
              <p:spPr>
                <a:xfrm>
                  <a:off x="533400" y="5867400"/>
                  <a:ext cx="762000" cy="304800"/>
                </a:xfrm>
                <a:prstGeom prst="rect">
                  <a:avLst/>
                </a:prstGeom>
                <a:solidFill>
                  <a:srgbClr val="FFE0D9"/>
                </a:solidFill>
                <a:ln w="19050">
                  <a:solidFill>
                    <a:srgbClr val="FF0000"/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10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ДОЛГ</a:t>
                  </a:r>
                  <a:endParaRPr lang="en-US" sz="1000" dirty="0">
                    <a:solidFill>
                      <a:srgbClr val="000000"/>
                    </a:solidFill>
                    <a:latin typeface="+mj-lt"/>
                    <a:cs typeface="BPG Algeti Compact" pitchFamily="2" charset="0"/>
                  </a:endParaRPr>
                </a:p>
              </p:txBody>
            </p:sp>
            <p:cxnSp>
              <p:nvCxnSpPr>
                <p:cNvPr id="30" name="Shape 29"/>
                <p:cNvCxnSpPr>
                  <a:stCxn id="12" idx="2"/>
                  <a:endCxn id="31" idx="3"/>
                </p:cNvCxnSpPr>
                <p:nvPr/>
              </p:nvCxnSpPr>
              <p:spPr>
                <a:xfrm rot="5400000" flipH="1" flipV="1">
                  <a:off x="5048250" y="1847850"/>
                  <a:ext cx="1676400" cy="4533900"/>
                </a:xfrm>
                <a:prstGeom prst="bentConnector4">
                  <a:avLst>
                    <a:gd name="adj1" fmla="val -13636"/>
                    <a:gd name="adj2" fmla="val 105042"/>
                  </a:avLst>
                </a:prstGeom>
                <a:ln w="127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Rectangle 30"/>
                <p:cNvSpPr/>
                <p:nvPr/>
              </p:nvSpPr>
              <p:spPr>
                <a:xfrm>
                  <a:off x="7239000" y="2971800"/>
                  <a:ext cx="914400" cy="609600"/>
                </a:xfrm>
                <a:prstGeom prst="rect">
                  <a:avLst/>
                </a:prstGeom>
                <a:solidFill>
                  <a:srgbClr val="FFE0D9"/>
                </a:solidFill>
                <a:ln w="19050">
                  <a:solidFill>
                    <a:srgbClr val="FF0000"/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90000"/>
                    </a:lnSpc>
                    <a:defRPr/>
                  </a:pPr>
                  <a:r>
                    <a:rPr lang="ru-RU" sz="800" dirty="0" smtClean="0">
                      <a:solidFill>
                        <a:srgbClr val="000000"/>
                      </a:solidFill>
                      <a:latin typeface="+mj-lt"/>
                      <a:cs typeface="BPG Algeti Compact" pitchFamily="2" charset="0"/>
                    </a:rPr>
                    <a:t>НАЛОГИ</a:t>
                  </a:r>
                  <a:endParaRPr lang="en-US" sz="800" dirty="0">
                    <a:solidFill>
                      <a:srgbClr val="000000"/>
                    </a:solidFill>
                    <a:latin typeface="+mj-lt"/>
                    <a:cs typeface="BPG Algeti Compact" pitchFamily="2" charset="0"/>
                  </a:endParaRPr>
                </a:p>
              </p:txBody>
            </p:sp>
            <p:cxnSp>
              <p:nvCxnSpPr>
                <p:cNvPr id="32" name="Shape 66"/>
                <p:cNvCxnSpPr>
                  <a:stCxn id="29" idx="3"/>
                  <a:endCxn id="21" idx="3"/>
                </p:cNvCxnSpPr>
                <p:nvPr/>
              </p:nvCxnSpPr>
              <p:spPr>
                <a:xfrm flipV="1">
                  <a:off x="1295400" y="2857500"/>
                  <a:ext cx="5486400" cy="3162300"/>
                </a:xfrm>
                <a:prstGeom prst="bentConnector3">
                  <a:avLst>
                    <a:gd name="adj1" fmla="val 104167"/>
                  </a:avLst>
                </a:prstGeom>
                <a:ln w="127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Elbow Connector 32"/>
                <p:cNvCxnSpPr>
                  <a:stCxn id="21" idx="1"/>
                  <a:endCxn id="13" idx="3"/>
                </p:cNvCxnSpPr>
                <p:nvPr/>
              </p:nvCxnSpPr>
              <p:spPr>
                <a:xfrm rot="10800000" flipV="1">
                  <a:off x="5486400" y="2857500"/>
                  <a:ext cx="304800" cy="114300"/>
                </a:xfrm>
                <a:prstGeom prst="bentConnector3">
                  <a:avLst>
                    <a:gd name="adj1" fmla="val 50000"/>
                  </a:avLst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Elbow Connector 33"/>
                <p:cNvCxnSpPr>
                  <a:stCxn id="22" idx="1"/>
                  <a:endCxn id="13" idx="3"/>
                </p:cNvCxnSpPr>
                <p:nvPr/>
              </p:nvCxnSpPr>
              <p:spPr>
                <a:xfrm rot="10800000">
                  <a:off x="5486400" y="2971800"/>
                  <a:ext cx="304800" cy="495300"/>
                </a:xfrm>
                <a:prstGeom prst="bentConnector3">
                  <a:avLst>
                    <a:gd name="adj1" fmla="val 50000"/>
                  </a:avLst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Elbow Connector 34"/>
                <p:cNvCxnSpPr>
                  <a:stCxn id="23" idx="1"/>
                  <a:endCxn id="14" idx="3"/>
                </p:cNvCxnSpPr>
                <p:nvPr/>
              </p:nvCxnSpPr>
              <p:spPr>
                <a:xfrm rot="10800000">
                  <a:off x="5481638" y="3810000"/>
                  <a:ext cx="309562" cy="266700"/>
                </a:xfrm>
                <a:prstGeom prst="bentConnector3">
                  <a:avLst>
                    <a:gd name="adj1" fmla="val 50000"/>
                  </a:avLst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Elbow Connector 35"/>
                <p:cNvCxnSpPr>
                  <a:stCxn id="24" idx="1"/>
                  <a:endCxn id="15" idx="3"/>
                </p:cNvCxnSpPr>
                <p:nvPr/>
              </p:nvCxnSpPr>
              <p:spPr>
                <a:xfrm rot="10800000">
                  <a:off x="5481638" y="4648200"/>
                  <a:ext cx="309562" cy="38100"/>
                </a:xfrm>
                <a:prstGeom prst="bentConnector3">
                  <a:avLst>
                    <a:gd name="adj1" fmla="val 50000"/>
                  </a:avLst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Elbow Connector 106"/>
                <p:cNvCxnSpPr>
                  <a:stCxn id="14" idx="2"/>
                  <a:endCxn id="15" idx="0"/>
                </p:cNvCxnSpPr>
                <p:nvPr/>
              </p:nvCxnSpPr>
              <p:spPr>
                <a:xfrm rot="5400000">
                  <a:off x="4795838" y="4229100"/>
                  <a:ext cx="228600" cy="12700"/>
                </a:xfrm>
                <a:prstGeom prst="bentConnector3">
                  <a:avLst>
                    <a:gd name="adj1" fmla="val 50000"/>
                  </a:avLst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Elbow Connector 38"/>
                <p:cNvCxnSpPr>
                  <a:stCxn id="10" idx="1"/>
                  <a:endCxn id="25" idx="3"/>
                </p:cNvCxnSpPr>
                <p:nvPr/>
              </p:nvCxnSpPr>
              <p:spPr>
                <a:xfrm rot="10800000">
                  <a:off x="2794000" y="2971800"/>
                  <a:ext cx="254000" cy="1588"/>
                </a:xfrm>
                <a:prstGeom prst="bentConnector3">
                  <a:avLst>
                    <a:gd name="adj1" fmla="val 50000"/>
                  </a:avLst>
                </a:prstGeom>
                <a:ln w="19050">
                  <a:solidFill>
                    <a:srgbClr val="0070C0"/>
                  </a:solidFill>
                  <a:prstDash val="lg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Elbow Connector 38"/>
                <p:cNvCxnSpPr>
                  <a:stCxn id="40" idx="1"/>
                  <a:endCxn id="25" idx="1"/>
                </p:cNvCxnSpPr>
                <p:nvPr/>
              </p:nvCxnSpPr>
              <p:spPr>
                <a:xfrm rot="10800000" flipH="1">
                  <a:off x="1828800" y="2971800"/>
                  <a:ext cx="76200" cy="1295400"/>
                </a:xfrm>
                <a:prstGeom prst="bentConnector3">
                  <a:avLst>
                    <a:gd name="adj1" fmla="val -300000"/>
                  </a:avLst>
                </a:prstGeom>
                <a:ln w="19050">
                  <a:solidFill>
                    <a:srgbClr val="0070C0"/>
                  </a:solidFill>
                  <a:prstDash val="lg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0" name="Flowchart: Stored Data 39"/>
                <p:cNvSpPr/>
                <p:nvPr/>
              </p:nvSpPr>
              <p:spPr>
                <a:xfrm>
                  <a:off x="1828800" y="3962400"/>
                  <a:ext cx="1066800" cy="609600"/>
                </a:xfrm>
                <a:prstGeom prst="flowChartOnlineStorage">
                  <a:avLst/>
                </a:prstGeom>
                <a:solidFill>
                  <a:srgbClr val="CCCCFF"/>
                </a:solidFill>
                <a:ln w="19050">
                  <a:solidFill>
                    <a:srgbClr val="0066CC"/>
                  </a:solidFill>
                </a:ln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lnSpc>
                      <a:spcPct val="90000"/>
                    </a:lnSpc>
                    <a:defRPr/>
                  </a:pPr>
                  <a:r>
                    <a:rPr lang="ru-RU" sz="900" dirty="0" smtClean="0">
                      <a:solidFill>
                        <a:schemeClr val="tx1"/>
                      </a:solidFill>
                      <a:latin typeface="+mj-lt"/>
                      <a:cs typeface="BPG Algeti Compact" pitchFamily="2" charset="0"/>
                    </a:rPr>
                    <a:t>ГЛАВНАЯ КНИГА</a:t>
                  </a:r>
                  <a:endParaRPr lang="en-US" sz="900" dirty="0">
                    <a:solidFill>
                      <a:schemeClr val="tx1"/>
                    </a:solidFill>
                    <a:latin typeface="+mj-lt"/>
                    <a:cs typeface="BPG Algeti Compact" pitchFamily="2" charset="0"/>
                  </a:endParaRPr>
                </a:p>
              </p:txBody>
            </p:sp>
            <p:cxnSp>
              <p:nvCxnSpPr>
                <p:cNvPr id="41" name="Elbow Connector 38"/>
                <p:cNvCxnSpPr>
                  <a:stCxn id="11" idx="0"/>
                  <a:endCxn id="40" idx="0"/>
                </p:cNvCxnSpPr>
                <p:nvPr/>
              </p:nvCxnSpPr>
              <p:spPr>
                <a:xfrm rot="16200000" flipH="1" flipV="1">
                  <a:off x="2762250" y="3105150"/>
                  <a:ext cx="457200" cy="1257300"/>
                </a:xfrm>
                <a:prstGeom prst="bentConnector3">
                  <a:avLst>
                    <a:gd name="adj1" fmla="val -50000"/>
                  </a:avLst>
                </a:prstGeom>
                <a:ln w="19050">
                  <a:solidFill>
                    <a:srgbClr val="0070C0"/>
                  </a:solidFill>
                  <a:prstDash val="lg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Elbow Connector 38"/>
                <p:cNvCxnSpPr>
                  <a:stCxn id="12" idx="0"/>
                  <a:endCxn id="40" idx="3"/>
                </p:cNvCxnSpPr>
                <p:nvPr/>
              </p:nvCxnSpPr>
              <p:spPr>
                <a:xfrm rot="16200000" flipV="1">
                  <a:off x="3130550" y="3854450"/>
                  <a:ext cx="76200" cy="901700"/>
                </a:xfrm>
                <a:prstGeom prst="bentConnector2">
                  <a:avLst/>
                </a:prstGeom>
                <a:ln w="19050">
                  <a:solidFill>
                    <a:srgbClr val="0070C0"/>
                  </a:solidFill>
                  <a:prstDash val="lg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Elbow Connector 38"/>
                <p:cNvCxnSpPr>
                  <a:stCxn id="15" idx="1"/>
                  <a:endCxn id="40" idx="3"/>
                </p:cNvCxnSpPr>
                <p:nvPr/>
              </p:nvCxnSpPr>
              <p:spPr>
                <a:xfrm rot="10800000">
                  <a:off x="2717800" y="4267200"/>
                  <a:ext cx="1620838" cy="381000"/>
                </a:xfrm>
                <a:prstGeom prst="bentConnector3">
                  <a:avLst>
                    <a:gd name="adj1" fmla="val 5338"/>
                  </a:avLst>
                </a:prstGeom>
                <a:ln w="19050">
                  <a:solidFill>
                    <a:srgbClr val="0070C0"/>
                  </a:solidFill>
                  <a:prstDash val="lg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Elbow Connector 38"/>
                <p:cNvCxnSpPr>
                  <a:stCxn id="16" idx="0"/>
                  <a:endCxn id="40" idx="2"/>
                </p:cNvCxnSpPr>
                <p:nvPr/>
              </p:nvCxnSpPr>
              <p:spPr>
                <a:xfrm rot="16200000" flipV="1">
                  <a:off x="3333750" y="3600450"/>
                  <a:ext cx="609600" cy="2552700"/>
                </a:xfrm>
                <a:prstGeom prst="bentConnector3">
                  <a:avLst>
                    <a:gd name="adj1" fmla="val 18750"/>
                  </a:avLst>
                </a:prstGeom>
                <a:ln w="19050">
                  <a:solidFill>
                    <a:srgbClr val="0070C0"/>
                  </a:solidFill>
                  <a:prstDash val="lg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7451" name="Group 164"/>
                <p:cNvGrpSpPr>
                  <a:grpSpLocks/>
                </p:cNvGrpSpPr>
                <p:nvPr/>
              </p:nvGrpSpPr>
              <p:grpSpPr bwMode="auto">
                <a:xfrm>
                  <a:off x="6781800" y="3305230"/>
                  <a:ext cx="358977" cy="1519596"/>
                  <a:chOff x="6781800" y="3305230"/>
                  <a:chExt cx="358977" cy="1519596"/>
                </a:xfrm>
              </p:grpSpPr>
              <p:cxnSp>
                <p:nvCxnSpPr>
                  <p:cNvPr id="59" name="Shape 66"/>
                  <p:cNvCxnSpPr>
                    <a:stCxn id="64" idx="1"/>
                    <a:endCxn id="24" idx="3"/>
                  </p:cNvCxnSpPr>
                  <p:nvPr/>
                </p:nvCxnSpPr>
                <p:spPr>
                  <a:xfrm rot="10800000">
                    <a:off x="6781800" y="4686300"/>
                    <a:ext cx="228600" cy="0"/>
                  </a:xfrm>
                  <a:prstGeom prst="bentConnector3">
                    <a:avLst>
                      <a:gd name="adj1" fmla="val 50000"/>
                    </a:avLst>
                  </a:prstGeom>
                  <a:ln w="12700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hape 66"/>
                  <p:cNvCxnSpPr>
                    <a:stCxn id="63" idx="1"/>
                    <a:endCxn id="23" idx="3"/>
                  </p:cNvCxnSpPr>
                  <p:nvPr/>
                </p:nvCxnSpPr>
                <p:spPr>
                  <a:xfrm rot="10800000">
                    <a:off x="6781800" y="4076700"/>
                    <a:ext cx="228600" cy="0"/>
                  </a:xfrm>
                  <a:prstGeom prst="bentConnector3">
                    <a:avLst>
                      <a:gd name="adj1" fmla="val 50000"/>
                    </a:avLst>
                  </a:prstGeom>
                  <a:ln w="12700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hape 66"/>
                  <p:cNvCxnSpPr>
                    <a:stCxn id="62" idx="1"/>
                    <a:endCxn id="22" idx="3"/>
                  </p:cNvCxnSpPr>
                  <p:nvPr/>
                </p:nvCxnSpPr>
                <p:spPr>
                  <a:xfrm rot="10800000">
                    <a:off x="6781800" y="3467100"/>
                    <a:ext cx="228600" cy="0"/>
                  </a:xfrm>
                  <a:prstGeom prst="bentConnector3">
                    <a:avLst>
                      <a:gd name="adj1" fmla="val 50000"/>
                    </a:avLst>
                  </a:prstGeom>
                  <a:ln w="12700">
                    <a:solidFill>
                      <a:srgbClr val="FF000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Rectangle 61"/>
                  <p:cNvSpPr/>
                  <p:nvPr/>
                </p:nvSpPr>
                <p:spPr>
                  <a:xfrm>
                    <a:off x="7010400" y="3328988"/>
                    <a:ext cx="130175" cy="27622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ka-GE" dirty="0" smtClean="0">
                        <a:latin typeface="+mj-lt"/>
                      </a:rPr>
                      <a:t>$</a:t>
                    </a:r>
                    <a:endParaRPr lang="en-US" dirty="0">
                      <a:latin typeface="+mj-lt"/>
                    </a:endParaRPr>
                  </a:p>
                </p:txBody>
              </p:sp>
              <p:sp>
                <p:nvSpPr>
                  <p:cNvPr id="63" name="Rectangle 62"/>
                  <p:cNvSpPr/>
                  <p:nvPr/>
                </p:nvSpPr>
                <p:spPr>
                  <a:xfrm>
                    <a:off x="7010400" y="3938588"/>
                    <a:ext cx="130175" cy="27622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ka-GE" dirty="0" smtClean="0">
                        <a:latin typeface="+mj-lt"/>
                      </a:rPr>
                      <a:t>$</a:t>
                    </a:r>
                    <a:endParaRPr lang="en-US" dirty="0">
                      <a:latin typeface="+mj-lt"/>
                    </a:endParaRPr>
                  </a:p>
                </p:txBody>
              </p:sp>
              <p:sp>
                <p:nvSpPr>
                  <p:cNvPr id="64" name="Rectangle 63"/>
                  <p:cNvSpPr/>
                  <p:nvPr/>
                </p:nvSpPr>
                <p:spPr>
                  <a:xfrm>
                    <a:off x="7010400" y="4548188"/>
                    <a:ext cx="130175" cy="27622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ka-GE" dirty="0" smtClean="0">
                        <a:latin typeface="+mj-lt"/>
                      </a:rPr>
                      <a:t>$</a:t>
                    </a:r>
                    <a:endParaRPr lang="en-US" dirty="0">
                      <a:latin typeface="+mj-lt"/>
                    </a:endParaRPr>
                  </a:p>
                </p:txBody>
              </p:sp>
              <p:sp>
                <p:nvSpPr>
                  <p:cNvPr id="80" name="Rectangle 79"/>
                  <p:cNvSpPr/>
                  <p:nvPr/>
                </p:nvSpPr>
                <p:spPr>
                  <a:xfrm>
                    <a:off x="6858000" y="3305175"/>
                    <a:ext cx="130175" cy="27622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>
                      <a:latin typeface="+mj-lt"/>
                    </a:endParaRPr>
                  </a:p>
                </p:txBody>
              </p:sp>
            </p:grpSp>
            <p:cxnSp>
              <p:nvCxnSpPr>
                <p:cNvPr id="46" name="Elbow Connector 165"/>
                <p:cNvCxnSpPr>
                  <a:stCxn id="24" idx="2"/>
                  <a:endCxn id="16" idx="3"/>
                </p:cNvCxnSpPr>
                <p:nvPr/>
              </p:nvCxnSpPr>
              <p:spPr>
                <a:xfrm rot="5400000">
                  <a:off x="5623719" y="4823619"/>
                  <a:ext cx="525462" cy="800100"/>
                </a:xfrm>
                <a:prstGeom prst="bentConnector2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Arrow Connector 46"/>
                <p:cNvCxnSpPr>
                  <a:stCxn id="13" idx="1"/>
                  <a:endCxn id="10" idx="3"/>
                </p:cNvCxnSpPr>
                <p:nvPr/>
              </p:nvCxnSpPr>
              <p:spPr>
                <a:xfrm flipH="1">
                  <a:off x="4191000" y="2971800"/>
                  <a:ext cx="15240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Arrow Connector 47"/>
                <p:cNvCxnSpPr>
                  <a:stCxn id="13" idx="2"/>
                  <a:endCxn id="14" idx="0"/>
                </p:cNvCxnSpPr>
                <p:nvPr/>
              </p:nvCxnSpPr>
              <p:spPr>
                <a:xfrm flipH="1">
                  <a:off x="4910138" y="3276600"/>
                  <a:ext cx="4762" cy="22860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Arrow Connector 48"/>
                <p:cNvCxnSpPr>
                  <a:stCxn id="11" idx="3"/>
                  <a:endCxn id="14" idx="1"/>
                </p:cNvCxnSpPr>
                <p:nvPr/>
              </p:nvCxnSpPr>
              <p:spPr>
                <a:xfrm>
                  <a:off x="4191000" y="3810000"/>
                  <a:ext cx="147638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Elbow Connector 49"/>
                <p:cNvCxnSpPr>
                  <a:stCxn id="40" idx="1"/>
                  <a:endCxn id="16" idx="1"/>
                </p:cNvCxnSpPr>
                <p:nvPr/>
              </p:nvCxnSpPr>
              <p:spPr>
                <a:xfrm rot="10800000" flipH="1" flipV="1">
                  <a:off x="1828800" y="4267200"/>
                  <a:ext cx="2514600" cy="1219200"/>
                </a:xfrm>
                <a:prstGeom prst="bentConnector3">
                  <a:avLst>
                    <a:gd name="adj1" fmla="val -9091"/>
                  </a:avLst>
                </a:prstGeom>
                <a:ln w="19050">
                  <a:solidFill>
                    <a:srgbClr val="002060"/>
                  </a:solidFill>
                  <a:prstDash val="lg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" name="Elbow Connector 38"/>
                <p:cNvCxnSpPr>
                  <a:stCxn id="31" idx="2"/>
                  <a:endCxn id="40" idx="2"/>
                </p:cNvCxnSpPr>
                <p:nvPr/>
              </p:nvCxnSpPr>
              <p:spPr>
                <a:xfrm rot="5400000">
                  <a:off x="4533900" y="1409700"/>
                  <a:ext cx="990600" cy="5334000"/>
                </a:xfrm>
                <a:prstGeom prst="bentConnector3">
                  <a:avLst>
                    <a:gd name="adj1" fmla="val 234616"/>
                  </a:avLst>
                </a:prstGeom>
                <a:ln w="19050">
                  <a:solidFill>
                    <a:srgbClr val="FFC000"/>
                  </a:solidFill>
                  <a:prstDash val="lg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hape 66"/>
                <p:cNvCxnSpPr>
                  <a:stCxn id="18" idx="3"/>
                </p:cNvCxnSpPr>
                <p:nvPr/>
              </p:nvCxnSpPr>
              <p:spPr>
                <a:xfrm flipV="1">
                  <a:off x="5486400" y="3155950"/>
                  <a:ext cx="1524000" cy="3282950"/>
                </a:xfrm>
                <a:prstGeom prst="bentConnector3">
                  <a:avLst>
                    <a:gd name="adj1" fmla="val 110000"/>
                  </a:avLst>
                </a:prstGeom>
                <a:ln w="127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Arrow Connector 52"/>
                <p:cNvCxnSpPr>
                  <a:stCxn id="17" idx="3"/>
                  <a:endCxn id="18" idx="1"/>
                </p:cNvCxnSpPr>
                <p:nvPr/>
              </p:nvCxnSpPr>
              <p:spPr>
                <a:xfrm>
                  <a:off x="4191000" y="6438900"/>
                  <a:ext cx="228600" cy="0"/>
                </a:xfrm>
                <a:prstGeom prst="straightConnector1">
                  <a:avLst/>
                </a:prstGeom>
                <a:ln w="12700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Rectangle 53"/>
                <p:cNvSpPr/>
                <p:nvPr/>
              </p:nvSpPr>
              <p:spPr>
                <a:xfrm>
                  <a:off x="533400" y="6172200"/>
                  <a:ext cx="381000" cy="533400"/>
                </a:xfrm>
                <a:prstGeom prst="rect">
                  <a:avLst/>
                </a:prstGeom>
                <a:solidFill>
                  <a:srgbClr val="FFE0D9"/>
                </a:solidFill>
                <a:ln w="19050">
                  <a:solidFill>
                    <a:srgbClr val="FF0000"/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vert270" anchor="ctr"/>
                <a:lstStyle/>
                <a:p>
                  <a:pPr algn="ctr">
                    <a:defRPr/>
                  </a:pPr>
                  <a:r>
                    <a:rPr lang="ru-RU" sz="600" dirty="0" smtClean="0">
                      <a:latin typeface="+mj-lt"/>
                      <a:cs typeface="BPG Algeti Compact" pitchFamily="2" charset="0"/>
                    </a:rPr>
                    <a:t>ВНЕШНИЙ</a:t>
                  </a:r>
                  <a:endParaRPr lang="en-US" sz="600" dirty="0">
                    <a:latin typeface="+mj-lt"/>
                    <a:cs typeface="BPG Algeti Compact" pitchFamily="2" charset="0"/>
                  </a:endParaRPr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914400" y="6172200"/>
                  <a:ext cx="381000" cy="533400"/>
                </a:xfrm>
                <a:prstGeom prst="rect">
                  <a:avLst/>
                </a:prstGeom>
                <a:solidFill>
                  <a:srgbClr val="FFE0D9"/>
                </a:solidFill>
                <a:ln w="19050">
                  <a:solidFill>
                    <a:srgbClr val="FF0000"/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vert="vert270" anchor="ctr"/>
                <a:lstStyle/>
                <a:p>
                  <a:pPr algn="ctr">
                    <a:defRPr/>
                  </a:pPr>
                  <a:r>
                    <a:rPr lang="ru-RU" sz="600" dirty="0" smtClean="0">
                      <a:latin typeface="+mj-lt"/>
                      <a:cs typeface="BPG Algeti Compact" pitchFamily="2" charset="0"/>
                    </a:rPr>
                    <a:t>ВНУТРЕННИЙ</a:t>
                  </a:r>
                  <a:endParaRPr lang="en-US" sz="600" dirty="0">
                    <a:latin typeface="+mj-lt"/>
                    <a:cs typeface="BPG Algeti Compact" pitchFamily="2" charset="0"/>
                  </a:endParaRPr>
                </a:p>
              </p:txBody>
            </p:sp>
            <p:sp>
              <p:nvSpPr>
                <p:cNvPr id="56" name="Rectangle 55"/>
                <p:cNvSpPr/>
                <p:nvPr/>
              </p:nvSpPr>
              <p:spPr>
                <a:xfrm>
                  <a:off x="152400" y="4114800"/>
                  <a:ext cx="685800" cy="53340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92D050">
                        <a:tint val="66000"/>
                        <a:satMod val="160000"/>
                      </a:srgbClr>
                    </a:gs>
                    <a:gs pos="50000">
                      <a:srgbClr val="92D050">
                        <a:tint val="44500"/>
                        <a:satMod val="160000"/>
                      </a:srgbClr>
                    </a:gs>
                    <a:gs pos="100000">
                      <a:srgbClr val="92D050">
                        <a:tint val="23500"/>
                        <a:satMod val="160000"/>
                      </a:srgbClr>
                    </a:gs>
                  </a:gsLst>
                  <a:lin ang="5400000" scaled="1"/>
                  <a:tileRect/>
                </a:gradFill>
                <a:ln>
                  <a:solidFill>
                    <a:srgbClr val="00B050"/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5">
                    <a:shade val="50000"/>
                  </a:schemeClr>
                </a:lnRef>
                <a:fillRef idx="1">
                  <a:schemeClr val="accent5"/>
                </a:fillRef>
                <a:effectRef idx="0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1400" b="1" dirty="0" smtClean="0">
                      <a:solidFill>
                        <a:srgbClr val="00B050"/>
                      </a:solidFill>
                      <a:latin typeface="+mj-lt"/>
                      <a:cs typeface="Calibri" pitchFamily="34" charset="0"/>
                    </a:rPr>
                    <a:t>RTGS</a:t>
                  </a:r>
                  <a:endParaRPr lang="en-US" sz="1400" b="1" dirty="0">
                    <a:solidFill>
                      <a:srgbClr val="00B050"/>
                    </a:solidFill>
                    <a:latin typeface="+mj-lt"/>
                    <a:cs typeface="Calibri" pitchFamily="34" charset="0"/>
                  </a:endParaRPr>
                </a:p>
              </p:txBody>
            </p:sp>
            <p:cxnSp>
              <p:nvCxnSpPr>
                <p:cNvPr id="57" name="Shape 56"/>
                <p:cNvCxnSpPr>
                  <a:stCxn id="56" idx="0"/>
                  <a:endCxn id="11" idx="1"/>
                </p:cNvCxnSpPr>
                <p:nvPr/>
              </p:nvCxnSpPr>
              <p:spPr>
                <a:xfrm rot="5400000" flipH="1" flipV="1">
                  <a:off x="1619250" y="2686050"/>
                  <a:ext cx="304800" cy="2552700"/>
                </a:xfrm>
                <a:prstGeom prst="bentConnector2">
                  <a:avLst/>
                </a:prstGeom>
                <a:ln w="19050">
                  <a:solidFill>
                    <a:srgbClr val="00B050"/>
                  </a:solidFill>
                  <a:headEnd type="arrow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Elbow Connector 217"/>
                <p:cNvCxnSpPr>
                  <a:stCxn id="56" idx="2"/>
                  <a:endCxn id="12" idx="1"/>
                </p:cNvCxnSpPr>
                <p:nvPr/>
              </p:nvCxnSpPr>
              <p:spPr>
                <a:xfrm rot="16200000" flipH="1">
                  <a:off x="1771650" y="3371850"/>
                  <a:ext cx="12700" cy="2552700"/>
                </a:xfrm>
                <a:prstGeom prst="bentConnector4">
                  <a:avLst>
                    <a:gd name="adj1" fmla="val 2775001"/>
                    <a:gd name="adj2" fmla="val 56716"/>
                  </a:avLst>
                </a:prstGeom>
                <a:ln w="19050">
                  <a:solidFill>
                    <a:srgbClr val="00B05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75" y="1181100"/>
            <a:ext cx="9067800" cy="562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285875" y="66675"/>
            <a:ext cx="6643688" cy="1000125"/>
          </a:xfrm>
        </p:spPr>
        <p:txBody>
          <a:bodyPr/>
          <a:lstStyle/>
          <a:p>
            <a:r>
              <a:rPr lang="ru-RU" dirty="0" smtClean="0">
                <a:solidFill>
                  <a:srgbClr val="1E4649"/>
                </a:solidFill>
              </a:rPr>
              <a:t>КНИГА УЧЕТА ЗАКУПОК  И ОБЯЗАТЕЛЬСТВ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C788A79-0D9E-4CA4-A01C-47EB8FC76A5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18436" name="Group 25"/>
          <p:cNvGrpSpPr>
            <a:grpSpLocks/>
          </p:cNvGrpSpPr>
          <p:nvPr/>
        </p:nvGrpSpPr>
        <p:grpSpPr bwMode="auto">
          <a:xfrm>
            <a:off x="533400" y="2514600"/>
            <a:ext cx="8610600" cy="4191000"/>
            <a:chOff x="457200" y="2514600"/>
            <a:chExt cx="8610600" cy="4191000"/>
          </a:xfrm>
        </p:grpSpPr>
        <p:sp>
          <p:nvSpPr>
            <p:cNvPr id="82" name="Rectangle 81"/>
            <p:cNvSpPr/>
            <p:nvPr/>
          </p:nvSpPr>
          <p:spPr>
            <a:xfrm>
              <a:off x="4343400" y="2667000"/>
              <a:ext cx="1143000" cy="609600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b="1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ЗАКУПКИ</a:t>
              </a:r>
              <a:r>
                <a:rPr lang="en-US" sz="900" b="1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 / </a:t>
              </a:r>
              <a:r>
                <a:rPr lang="ru-RU" sz="900" b="1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ОБЯЗАТЕЛЬСТВА</a:t>
              </a:r>
              <a:r>
                <a:rPr lang="en-US" sz="900" b="1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 </a:t>
              </a:r>
              <a:endParaRPr lang="en-US" sz="900" b="1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3124200" y="6172200"/>
              <a:ext cx="10668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УПРАВЛЕНИЕ КАДРАМИ</a:t>
              </a:r>
              <a:endParaRPr lang="en-US" sz="8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4419600" y="6172200"/>
              <a:ext cx="10668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ЗАРПЛАТЫ СОТРУДНИКОВ</a:t>
              </a:r>
              <a:endParaRPr lang="en-US" sz="8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533400" y="5867400"/>
              <a:ext cx="762000" cy="3048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ДОЛГ</a:t>
              </a:r>
              <a:endParaRPr lang="en-US" sz="10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164" name="Shape 66"/>
            <p:cNvCxnSpPr>
              <a:stCxn id="163" idx="3"/>
            </p:cNvCxnSpPr>
            <p:nvPr/>
          </p:nvCxnSpPr>
          <p:spPr>
            <a:xfrm flipV="1">
              <a:off x="1295400" y="2857500"/>
              <a:ext cx="5486400" cy="3162300"/>
            </a:xfrm>
            <a:prstGeom prst="bentConnector3">
              <a:avLst>
                <a:gd name="adj1" fmla="val 104167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Arrow Connector 165"/>
            <p:cNvCxnSpPr>
              <a:stCxn id="161" idx="3"/>
              <a:endCxn id="162" idx="1"/>
            </p:cNvCxnSpPr>
            <p:nvPr/>
          </p:nvCxnSpPr>
          <p:spPr>
            <a:xfrm>
              <a:off x="4191000" y="6438900"/>
              <a:ext cx="228600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Rectangle 166"/>
            <p:cNvSpPr/>
            <p:nvPr/>
          </p:nvSpPr>
          <p:spPr>
            <a:xfrm>
              <a:off x="533400" y="6172200"/>
              <a:ext cx="3810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ru-RU" sz="600" dirty="0" smtClean="0">
                  <a:latin typeface="+mj-lt"/>
                  <a:cs typeface="BPG Algeti Compact" pitchFamily="2" charset="0"/>
                </a:rPr>
                <a:t>ВНЕШНИЙ</a:t>
              </a:r>
              <a:endParaRPr lang="en-US" sz="600" dirty="0">
                <a:latin typeface="+mj-lt"/>
                <a:cs typeface="BPG Algeti Compact" pitchFamily="2" charset="0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914400" y="6172200"/>
              <a:ext cx="3810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ru-RU" sz="600" dirty="0" smtClean="0">
                  <a:latin typeface="+mj-lt"/>
                  <a:cs typeface="BPG Algeti Compact" pitchFamily="2" charset="0"/>
                </a:rPr>
                <a:t>ВНУТРЕННИЙ</a:t>
              </a:r>
              <a:endParaRPr lang="en-US" sz="600" dirty="0">
                <a:latin typeface="+mj-lt"/>
                <a:cs typeface="BPG Algeti Compact" pitchFamily="2" charset="0"/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457200" y="2514600"/>
              <a:ext cx="7620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БЮДЖЕТ</a:t>
              </a:r>
              <a:r>
                <a:rPr lang="en-US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 /</a:t>
              </a:r>
              <a:r>
                <a:rPr lang="ru-RU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АССИГНОВАНИЯ</a:t>
              </a:r>
              <a:endParaRPr lang="en-US" sz="9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170" name="Elbow Connector 38"/>
            <p:cNvCxnSpPr>
              <a:stCxn id="169" idx="3"/>
            </p:cNvCxnSpPr>
            <p:nvPr/>
          </p:nvCxnSpPr>
          <p:spPr>
            <a:xfrm flipV="1">
              <a:off x="1219200" y="2667000"/>
              <a:ext cx="3695700" cy="114300"/>
            </a:xfrm>
            <a:prstGeom prst="bentConnector4">
              <a:avLst>
                <a:gd name="adj1" fmla="val 9212"/>
                <a:gd name="adj2" fmla="val 362933"/>
              </a:avLst>
            </a:prstGeom>
            <a:ln w="19050"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Flowchart: Punched Tape 170"/>
            <p:cNvSpPr/>
            <p:nvPr/>
          </p:nvSpPr>
          <p:spPr>
            <a:xfrm>
              <a:off x="5791200" y="2514600"/>
              <a:ext cx="990600" cy="685800"/>
            </a:xfrm>
            <a:prstGeom prst="flowChartPunchedTap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ДОГОВОР</a:t>
              </a:r>
              <a:endParaRPr lang="en-US" sz="10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172" name="Flowchart: Punched Tape 171"/>
            <p:cNvSpPr/>
            <p:nvPr/>
          </p:nvSpPr>
          <p:spPr>
            <a:xfrm>
              <a:off x="5791200" y="3124200"/>
              <a:ext cx="990600" cy="685800"/>
            </a:xfrm>
            <a:prstGeom prst="flowChartPunchedTap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ОСНОВАНИЯ ОБЯЗАТЕЛЬСТВ, ДРУГИЕ ДОКУМЕНТЫ</a:t>
              </a:r>
              <a:endParaRPr lang="en-US" sz="8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173" name="Shape 66"/>
            <p:cNvCxnSpPr>
              <a:stCxn id="174" idx="1"/>
              <a:endCxn id="172" idx="3"/>
            </p:cNvCxnSpPr>
            <p:nvPr/>
          </p:nvCxnSpPr>
          <p:spPr>
            <a:xfrm rot="10800000">
              <a:off x="6781800" y="3467100"/>
              <a:ext cx="228600" cy="0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Rectangle 173"/>
            <p:cNvSpPr/>
            <p:nvPr/>
          </p:nvSpPr>
          <p:spPr>
            <a:xfrm>
              <a:off x="7010400" y="3328988"/>
              <a:ext cx="130175" cy="2762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a-GE" dirty="0"/>
                <a:t>$</a:t>
              </a:r>
              <a:endParaRPr lang="en-US" dirty="0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8077200" y="2514600"/>
              <a:ext cx="9906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Arial" charset="0"/>
                </a:rPr>
                <a:t>СИСТЕМА ЭЛЕКТРОННОГО ТЕНДЕРА</a:t>
              </a:r>
              <a:endParaRPr lang="en-US" sz="800" dirty="0">
                <a:solidFill>
                  <a:srgbClr val="000000"/>
                </a:solidFill>
                <a:latin typeface="+mj-lt"/>
                <a:cs typeface="Arial" charset="0"/>
              </a:endParaRPr>
            </a:p>
          </p:txBody>
        </p:sp>
        <p:cxnSp>
          <p:nvCxnSpPr>
            <p:cNvPr id="177" name="Elbow Connector 38"/>
            <p:cNvCxnSpPr>
              <a:stCxn id="176" idx="1"/>
            </p:cNvCxnSpPr>
            <p:nvPr/>
          </p:nvCxnSpPr>
          <p:spPr>
            <a:xfrm rot="10800000">
              <a:off x="6286500" y="2582863"/>
              <a:ext cx="1790700" cy="198437"/>
            </a:xfrm>
            <a:prstGeom prst="bentConnector4">
              <a:avLst>
                <a:gd name="adj1" fmla="val 32359"/>
                <a:gd name="adj2" fmla="val 215385"/>
              </a:avLst>
            </a:prstGeom>
            <a:ln w="12700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/>
            <p:nvPr/>
          </p:nvCxnSpPr>
          <p:spPr>
            <a:xfrm rot="10800000" flipV="1">
              <a:off x="5486400" y="2857500"/>
              <a:ext cx="304800" cy="1143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/>
            <p:nvPr/>
          </p:nvCxnSpPr>
          <p:spPr>
            <a:xfrm rot="10800000">
              <a:off x="5486400" y="2971800"/>
              <a:ext cx="304800" cy="4953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hape 66"/>
            <p:cNvCxnSpPr>
              <a:stCxn id="162" idx="3"/>
            </p:cNvCxnSpPr>
            <p:nvPr/>
          </p:nvCxnSpPr>
          <p:spPr>
            <a:xfrm flipV="1">
              <a:off x="5486400" y="3232150"/>
              <a:ext cx="1524000" cy="3206750"/>
            </a:xfrm>
            <a:prstGeom prst="bentConnector3">
              <a:avLst>
                <a:gd name="adj1" fmla="val 109711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5" name="Rectangle 9"/>
          <p:cNvSpPr>
            <a:spLocks noChangeArrowheads="1"/>
          </p:cNvSpPr>
          <p:nvPr/>
        </p:nvSpPr>
        <p:spPr bwMode="auto">
          <a:xfrm>
            <a:off x="304800" y="3352800"/>
            <a:ext cx="5181600" cy="220060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600" dirty="0" smtClean="0">
                <a:latin typeface="+mj-lt"/>
              </a:rPr>
              <a:t>Информация о договорах заносится в соответствии с </a:t>
            </a:r>
            <a:r>
              <a:rPr lang="ka-GE" sz="1600" dirty="0" smtClean="0">
                <a:latin typeface="+mj-lt"/>
              </a:rPr>
              <a:t>CPV</a:t>
            </a:r>
            <a:r>
              <a:rPr lang="en-US" sz="1600" dirty="0" smtClean="0">
                <a:latin typeface="+mj-lt"/>
              </a:rPr>
              <a:t> </a:t>
            </a:r>
            <a:r>
              <a:rPr lang="ru-RU" sz="1600" dirty="0" smtClean="0">
                <a:latin typeface="+mj-lt"/>
              </a:rPr>
              <a:t>кодами</a:t>
            </a:r>
            <a:r>
              <a:rPr lang="en-US" sz="1600" dirty="0" smtClean="0">
                <a:latin typeface="+mj-lt"/>
              </a:rPr>
              <a:t>;</a:t>
            </a:r>
            <a:endParaRPr lang="ka-GE" sz="1600" dirty="0">
              <a:latin typeface="+mj-lt"/>
            </a:endParaRPr>
          </a:p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600" dirty="0" smtClean="0">
                <a:latin typeface="+mj-lt"/>
              </a:rPr>
              <a:t>Модули, из которых берется информация</a:t>
            </a:r>
            <a:r>
              <a:rPr lang="ka-GE" sz="1600" dirty="0" smtClean="0">
                <a:latin typeface="+mj-lt"/>
              </a:rPr>
              <a:t>:</a:t>
            </a:r>
            <a:endParaRPr lang="ka-GE" sz="1600" dirty="0">
              <a:latin typeface="+mj-lt"/>
            </a:endParaRPr>
          </a:p>
          <a:p>
            <a:pPr marL="287338" indent="-287338">
              <a:spcBef>
                <a:spcPts val="600"/>
              </a:spcBef>
              <a:buFont typeface="Symbol" pitchFamily="18" charset="2"/>
              <a:buChar char=""/>
              <a:defRPr/>
            </a:pPr>
            <a:r>
              <a:rPr lang="ru-RU" sz="1600" dirty="0" smtClean="0">
                <a:latin typeface="+mj-lt"/>
              </a:rPr>
              <a:t>«Зарплаты сотрудников»</a:t>
            </a:r>
            <a:endParaRPr lang="ka-GE" sz="1600" dirty="0">
              <a:latin typeface="+mj-lt"/>
            </a:endParaRPr>
          </a:p>
          <a:p>
            <a:pPr marL="287338" indent="-287338">
              <a:spcBef>
                <a:spcPts val="600"/>
              </a:spcBef>
              <a:buFont typeface="Symbol" pitchFamily="18" charset="2"/>
              <a:buChar char=""/>
              <a:defRPr/>
            </a:pPr>
            <a:r>
              <a:rPr lang="ru-RU" sz="1600" dirty="0" smtClean="0">
                <a:latin typeface="+mj-lt"/>
              </a:rPr>
              <a:t>«Внутренний долг»</a:t>
            </a:r>
            <a:endParaRPr lang="ka-GE" sz="1600" dirty="0">
              <a:latin typeface="+mj-lt"/>
            </a:endParaRPr>
          </a:p>
          <a:p>
            <a:pPr marL="287338" indent="-287338">
              <a:spcBef>
                <a:spcPts val="600"/>
              </a:spcBef>
              <a:buFont typeface="Symbol" pitchFamily="18" charset="2"/>
              <a:buChar char=""/>
              <a:defRPr/>
            </a:pPr>
            <a:r>
              <a:rPr lang="ru-RU" sz="1600" dirty="0" smtClean="0">
                <a:latin typeface="+mj-lt"/>
              </a:rPr>
              <a:t>«Внешний долг»</a:t>
            </a:r>
            <a:endParaRPr lang="ka-GE" sz="1600" dirty="0">
              <a:latin typeface="+mj-lt"/>
            </a:endParaRPr>
          </a:p>
          <a:p>
            <a:pPr marL="287338" indent="-287338">
              <a:spcBef>
                <a:spcPts val="600"/>
              </a:spcBef>
              <a:buFont typeface="Symbol" pitchFamily="18" charset="2"/>
              <a:buChar char=""/>
              <a:defRPr/>
            </a:pPr>
            <a:r>
              <a:rPr lang="ru-RU" sz="1600" dirty="0" smtClean="0">
                <a:latin typeface="+mj-lt"/>
              </a:rPr>
              <a:t>«Управление кадрами»</a:t>
            </a:r>
            <a:endParaRPr lang="ka-GE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1E4649"/>
                </a:solidFill>
              </a:rPr>
              <a:t>КНИГА УЧЕТА ЗАКУПОК</a:t>
            </a:r>
            <a:r>
              <a:rPr lang="en-US" dirty="0" smtClean="0">
                <a:solidFill>
                  <a:srgbClr val="1E4649"/>
                </a:solidFill>
              </a:rPr>
              <a:t> </a:t>
            </a:r>
            <a:r>
              <a:rPr lang="ru-RU" dirty="0" smtClean="0">
                <a:solidFill>
                  <a:srgbClr val="1E4649"/>
                </a:solidFill>
              </a:rPr>
              <a:t> И</a:t>
            </a:r>
            <a:r>
              <a:rPr lang="en-US" dirty="0" smtClean="0">
                <a:solidFill>
                  <a:srgbClr val="1E4649"/>
                </a:solidFill>
              </a:rPr>
              <a:t> </a:t>
            </a:r>
            <a:r>
              <a:rPr lang="ru-RU" dirty="0" smtClean="0">
                <a:solidFill>
                  <a:srgbClr val="1E4649"/>
                </a:solidFill>
              </a:rPr>
              <a:t>ОБЯЗАТЕЛЬСТВ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28194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/>
              <a:t>Запись в книге учета</a:t>
            </a:r>
            <a:r>
              <a:rPr lang="en-US" sz="2000" dirty="0" smtClean="0"/>
              <a:t> </a:t>
            </a:r>
            <a:r>
              <a:rPr lang="ru-RU" sz="2000" dirty="0" smtClean="0"/>
              <a:t>закупок и обязательств является источником двойных записей в бухгалтерских книгах</a:t>
            </a:r>
            <a:r>
              <a:rPr lang="ka-GE" sz="2000" dirty="0" smtClean="0"/>
              <a:t>.</a:t>
            </a:r>
            <a:r>
              <a:rPr lang="en-US" sz="2000" dirty="0" smtClean="0"/>
              <a:t> </a:t>
            </a:r>
            <a:endParaRPr lang="ka-GE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/>
              <a:t>Организация выбирает тип операции из Справочника операций</a:t>
            </a:r>
            <a:r>
              <a:rPr lang="en-US" sz="2000" dirty="0" smtClean="0"/>
              <a:t>;</a:t>
            </a:r>
            <a:endParaRPr lang="ka-GE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/>
              <a:t>Справочник является гарантией классификации бюджетных статей в соответствии с «Единой системой счетов»</a:t>
            </a:r>
            <a:r>
              <a:rPr lang="en-US" sz="2000" dirty="0" smtClean="0"/>
              <a:t>;</a:t>
            </a:r>
            <a:endParaRPr lang="ka-GE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/>
              <a:t>Справочник является гарантией составления бухгалтерских счетов на основании дебетовых записей</a:t>
            </a:r>
            <a:r>
              <a:rPr lang="ka-GE" sz="2000" dirty="0" smtClean="0"/>
              <a:t>.</a:t>
            </a:r>
            <a:endParaRPr lang="en-US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ka-GE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54CB76A-E71F-4A40-968B-DC50C7DCBC0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15" name="Diagram 14"/>
          <p:cNvGraphicFramePr/>
          <p:nvPr/>
        </p:nvGraphicFramePr>
        <p:xfrm>
          <a:off x="381000" y="4419600"/>
          <a:ext cx="8305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2875" y="1181100"/>
            <a:ext cx="9067800" cy="562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285875" y="66675"/>
            <a:ext cx="6643688" cy="1000125"/>
          </a:xfrm>
        </p:spPr>
        <p:txBody>
          <a:bodyPr/>
          <a:lstStyle/>
          <a:p>
            <a:r>
              <a:rPr lang="ru-RU" dirty="0" smtClean="0">
                <a:solidFill>
                  <a:srgbClr val="1E4649"/>
                </a:solidFill>
              </a:rPr>
              <a:t>КНИГА УЧЕТА ЗАКУПОК  И ОБЯЗАТЕЛЬСТВ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9584F35-C4D5-493B-B06B-79D40E7765D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20484" name="Group 33"/>
          <p:cNvGrpSpPr>
            <a:grpSpLocks/>
          </p:cNvGrpSpPr>
          <p:nvPr/>
        </p:nvGrpSpPr>
        <p:grpSpPr bwMode="auto">
          <a:xfrm>
            <a:off x="533400" y="2438400"/>
            <a:ext cx="8610600" cy="4267200"/>
            <a:chOff x="457200" y="2438400"/>
            <a:chExt cx="8610600" cy="4267200"/>
          </a:xfrm>
        </p:grpSpPr>
        <p:sp>
          <p:nvSpPr>
            <p:cNvPr id="161" name="Rectangle 160"/>
            <p:cNvSpPr/>
            <p:nvPr/>
          </p:nvSpPr>
          <p:spPr>
            <a:xfrm>
              <a:off x="3124200" y="6172200"/>
              <a:ext cx="10668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УПРАВЛЕНИЕ КАДРАМИ</a:t>
              </a:r>
              <a:endParaRPr lang="en-US" sz="8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4419600" y="6172200"/>
              <a:ext cx="10668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ЗАРПЛАТЫ СОТРУДНИКОВ</a:t>
              </a:r>
              <a:endParaRPr lang="en-US" sz="8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533400" y="5867400"/>
              <a:ext cx="762000" cy="3048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ДОЛГ</a:t>
              </a:r>
              <a:endParaRPr lang="en-US" sz="10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164" name="Shape 66"/>
            <p:cNvCxnSpPr>
              <a:stCxn id="163" idx="3"/>
            </p:cNvCxnSpPr>
            <p:nvPr/>
          </p:nvCxnSpPr>
          <p:spPr>
            <a:xfrm flipV="1">
              <a:off x="1295400" y="2857500"/>
              <a:ext cx="5486400" cy="3162300"/>
            </a:xfrm>
            <a:prstGeom prst="bentConnector3">
              <a:avLst>
                <a:gd name="adj1" fmla="val 104167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Arrow Connector 165"/>
            <p:cNvCxnSpPr>
              <a:stCxn id="161" idx="3"/>
              <a:endCxn id="162" idx="1"/>
            </p:cNvCxnSpPr>
            <p:nvPr/>
          </p:nvCxnSpPr>
          <p:spPr>
            <a:xfrm>
              <a:off x="4191000" y="6438900"/>
              <a:ext cx="228600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Rectangle 166"/>
            <p:cNvSpPr/>
            <p:nvPr/>
          </p:nvSpPr>
          <p:spPr>
            <a:xfrm>
              <a:off x="533400" y="6172200"/>
              <a:ext cx="3810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ru-RU" sz="700" dirty="0" smtClean="0">
                  <a:latin typeface="+mj-lt"/>
                  <a:cs typeface="BPG Algeti Compact" pitchFamily="2" charset="0"/>
                </a:rPr>
                <a:t>ВНЕШНИЙ</a:t>
              </a:r>
              <a:endParaRPr lang="en-US" sz="700" dirty="0">
                <a:latin typeface="+mj-lt"/>
                <a:cs typeface="BPG Algeti Compact" pitchFamily="2" charset="0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914400" y="6172200"/>
              <a:ext cx="3810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ru-RU" sz="700" dirty="0" smtClean="0">
                  <a:latin typeface="+mj-lt"/>
                  <a:cs typeface="BPG Algeti Compact" pitchFamily="2" charset="0"/>
                </a:rPr>
                <a:t>ВНУТРЕННИЙ</a:t>
              </a:r>
              <a:endParaRPr lang="en-US" sz="700" dirty="0">
                <a:latin typeface="+mj-lt"/>
                <a:cs typeface="BPG Algeti Compact" pitchFamily="2" charset="0"/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457200" y="2514600"/>
              <a:ext cx="7620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Arial" charset="0"/>
                </a:rPr>
                <a:t>БЮДЖЕТ</a:t>
              </a:r>
              <a:r>
                <a:rPr lang="en-US" sz="800" dirty="0" smtClean="0">
                  <a:solidFill>
                    <a:srgbClr val="000000"/>
                  </a:solidFill>
                  <a:latin typeface="+mj-lt"/>
                  <a:cs typeface="Arial" charset="0"/>
                </a:rPr>
                <a:t> /</a:t>
              </a: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Arial" charset="0"/>
                </a:rPr>
                <a:t>АССИГНОВАНИЯ</a:t>
              </a:r>
              <a:endParaRPr lang="en-US" sz="800" dirty="0">
                <a:solidFill>
                  <a:srgbClr val="000000"/>
                </a:solidFill>
                <a:latin typeface="+mj-lt"/>
                <a:cs typeface="Arial" charset="0"/>
              </a:endParaRPr>
            </a:p>
          </p:txBody>
        </p:sp>
        <p:cxnSp>
          <p:nvCxnSpPr>
            <p:cNvPr id="170" name="Elbow Connector 38"/>
            <p:cNvCxnSpPr>
              <a:stCxn id="169" idx="3"/>
            </p:cNvCxnSpPr>
            <p:nvPr/>
          </p:nvCxnSpPr>
          <p:spPr>
            <a:xfrm flipV="1">
              <a:off x="1219200" y="2667000"/>
              <a:ext cx="3695700" cy="114300"/>
            </a:xfrm>
            <a:prstGeom prst="bentConnector4">
              <a:avLst>
                <a:gd name="adj1" fmla="val 9212"/>
                <a:gd name="adj2" fmla="val 362933"/>
              </a:avLst>
            </a:prstGeom>
            <a:ln w="19050"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Flowchart: Punched Tape 170"/>
            <p:cNvSpPr/>
            <p:nvPr/>
          </p:nvSpPr>
          <p:spPr>
            <a:xfrm>
              <a:off x="5791200" y="2438400"/>
              <a:ext cx="990600" cy="685800"/>
            </a:xfrm>
            <a:prstGeom prst="flowChartPunchedTap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+mj-lt"/>
                  <a:cs typeface="Arial" charset="0"/>
                </a:rPr>
                <a:t>ДОГОВОР</a:t>
              </a:r>
              <a:endParaRPr lang="en-US" sz="1000" dirty="0">
                <a:solidFill>
                  <a:schemeClr val="tx1"/>
                </a:solidFill>
                <a:latin typeface="+mj-lt"/>
                <a:cs typeface="Arial" charset="0"/>
              </a:endParaRPr>
            </a:p>
          </p:txBody>
        </p:sp>
        <p:sp>
          <p:nvSpPr>
            <p:cNvPr id="172" name="Flowchart: Punched Tape 171"/>
            <p:cNvSpPr/>
            <p:nvPr/>
          </p:nvSpPr>
          <p:spPr>
            <a:xfrm>
              <a:off x="5791200" y="3124200"/>
              <a:ext cx="990600" cy="685800"/>
            </a:xfrm>
            <a:prstGeom prst="flowChartPunchedTap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chemeClr val="tx1"/>
                  </a:solidFill>
                  <a:latin typeface="+mj-lt"/>
                  <a:cs typeface="Arial" charset="0"/>
                </a:rPr>
                <a:t>ОСНОВАНИЯ ОБЯЗАТЕЛЬСТВ, ДРУГИЕ ДОКУМЕНТЫ</a:t>
              </a:r>
              <a:endParaRPr lang="en-US" sz="8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173" name="Shape 66"/>
            <p:cNvCxnSpPr>
              <a:stCxn id="174" idx="1"/>
              <a:endCxn id="172" idx="3"/>
            </p:cNvCxnSpPr>
            <p:nvPr/>
          </p:nvCxnSpPr>
          <p:spPr>
            <a:xfrm rot="10800000">
              <a:off x="6781800" y="3467100"/>
              <a:ext cx="228600" cy="0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Rectangle 173"/>
            <p:cNvSpPr/>
            <p:nvPr/>
          </p:nvSpPr>
          <p:spPr>
            <a:xfrm>
              <a:off x="7010400" y="3328988"/>
              <a:ext cx="130175" cy="2762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a-GE" dirty="0"/>
                <a:t>$</a:t>
              </a:r>
              <a:endParaRPr lang="en-US" dirty="0"/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8001000" y="2514600"/>
              <a:ext cx="10668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dirty="0" smtClean="0">
                  <a:solidFill>
                    <a:srgbClr val="000000"/>
                  </a:solidFill>
                  <a:latin typeface="+mj-lt"/>
                  <a:cs typeface="Arial" charset="0"/>
                </a:rPr>
                <a:t>СИСТЕМА ЭЛЕКТРОННОГО ТЕНДЕРА</a:t>
              </a:r>
              <a:endParaRPr lang="en-US" sz="1000" dirty="0">
                <a:solidFill>
                  <a:srgbClr val="000000"/>
                </a:solidFill>
                <a:latin typeface="+mj-lt"/>
                <a:cs typeface="Arial" charset="0"/>
              </a:endParaRPr>
            </a:p>
          </p:txBody>
        </p:sp>
        <p:cxnSp>
          <p:nvCxnSpPr>
            <p:cNvPr id="177" name="Elbow Connector 38"/>
            <p:cNvCxnSpPr>
              <a:stCxn id="176" idx="1"/>
              <a:endCxn id="171" idx="0"/>
            </p:cNvCxnSpPr>
            <p:nvPr/>
          </p:nvCxnSpPr>
          <p:spPr>
            <a:xfrm rot="10800000">
              <a:off x="6286500" y="2506980"/>
              <a:ext cx="1714500" cy="274320"/>
            </a:xfrm>
            <a:prstGeom prst="bentConnector4">
              <a:avLst>
                <a:gd name="adj1" fmla="val 30015"/>
                <a:gd name="adj2" fmla="val 183333"/>
              </a:avLst>
            </a:prstGeom>
            <a:ln w="12700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Elbow Connector 27"/>
            <p:cNvCxnSpPr/>
            <p:nvPr/>
          </p:nvCxnSpPr>
          <p:spPr>
            <a:xfrm rot="10800000" flipV="1">
              <a:off x="5486400" y="2857500"/>
              <a:ext cx="304800" cy="1143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/>
            <p:nvPr/>
          </p:nvCxnSpPr>
          <p:spPr>
            <a:xfrm rot="10800000">
              <a:off x="5486400" y="2971800"/>
              <a:ext cx="304800" cy="4953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hape 66"/>
            <p:cNvCxnSpPr>
              <a:stCxn id="162" idx="3"/>
            </p:cNvCxnSpPr>
            <p:nvPr/>
          </p:nvCxnSpPr>
          <p:spPr>
            <a:xfrm flipV="1">
              <a:off x="5486400" y="3232150"/>
              <a:ext cx="1524000" cy="3206750"/>
            </a:xfrm>
            <a:prstGeom prst="bentConnector3">
              <a:avLst>
                <a:gd name="adj1" fmla="val 109263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4343400" y="2667000"/>
              <a:ext cx="1143000" cy="609600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b="1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ЗАКУПКИ</a:t>
              </a:r>
              <a:r>
                <a:rPr lang="en-US" sz="1000" b="1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 / </a:t>
              </a:r>
              <a:r>
                <a:rPr lang="ru-RU" sz="1000" b="1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ОБЯЗАТЕЛЬСТВА</a:t>
              </a:r>
              <a:r>
                <a:rPr lang="en-US" sz="1000" b="1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 </a:t>
              </a:r>
              <a:endParaRPr lang="en-US" sz="1000" b="1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</p:grp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304800" y="3429000"/>
            <a:ext cx="5181600" cy="138499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Система автоматически регистрирует информацию в Книге учета закупок и Обязательств</a:t>
            </a:r>
            <a:r>
              <a:rPr lang="ka-GE" sz="1600" dirty="0" smtClean="0">
                <a:latin typeface="+mj-lt"/>
              </a:rPr>
              <a:t>; </a:t>
            </a:r>
            <a:endParaRPr lang="ka-GE" sz="1600" dirty="0">
              <a:latin typeface="+mj-lt"/>
            </a:endParaRPr>
          </a:p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Любое изменение, сделанное в Книге, автоматически отражается в электронной базе данных Казначейства</a:t>
            </a:r>
            <a:r>
              <a:rPr lang="ka-GE" sz="1600" dirty="0" smtClean="0">
                <a:latin typeface="+mj-lt"/>
              </a:rPr>
              <a:t>.</a:t>
            </a:r>
            <a:endParaRPr lang="ka-GE" sz="1600" dirty="0">
              <a:latin typeface="+mj-lt"/>
            </a:endParaRPr>
          </a:p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Справочник  операций имеет древообразную структуру</a:t>
            </a:r>
            <a:r>
              <a:rPr lang="en-US" sz="1400" dirty="0" smtClean="0">
                <a:latin typeface="+mj-lt"/>
              </a:rPr>
              <a:t>.</a:t>
            </a:r>
            <a:endParaRPr lang="ka-GE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1285852" y="76200"/>
            <a:ext cx="6643734" cy="1000124"/>
          </a:xfrm>
        </p:spPr>
        <p:txBody>
          <a:bodyPr/>
          <a:lstStyle/>
          <a:p>
            <a:r>
              <a:rPr lang="ru-RU" dirty="0" smtClean="0">
                <a:solidFill>
                  <a:srgbClr val="1E4649"/>
                </a:solidFill>
              </a:rPr>
              <a:t>КНИГА УЧЕТА ЗАКУПОК  И ОБЯЗАТЕЛЬСТВ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3138487"/>
          </a:xfrm>
        </p:spPr>
        <p:txBody>
          <a:bodyPr/>
          <a:lstStyle/>
          <a:p>
            <a:r>
              <a:rPr lang="ru-RU" b="1" dirty="0" smtClean="0"/>
              <a:t>Типичный Справочник операций</a:t>
            </a:r>
            <a:endParaRPr lang="ka-GE" dirty="0" smtClean="0"/>
          </a:p>
          <a:p>
            <a:pPr lvl="1"/>
            <a:r>
              <a:rPr lang="ka-GE" dirty="0" smtClean="0"/>
              <a:t> </a:t>
            </a:r>
            <a:r>
              <a:rPr lang="ru-RU" dirty="0" smtClean="0"/>
              <a:t>Статья бюджета</a:t>
            </a:r>
            <a:r>
              <a:rPr lang="ka-GE" dirty="0" smtClean="0"/>
              <a:t>;</a:t>
            </a:r>
            <a:r>
              <a:rPr lang="en-US" dirty="0" smtClean="0"/>
              <a:t> </a:t>
            </a:r>
            <a:endParaRPr lang="ka-GE" dirty="0" smtClean="0"/>
          </a:p>
          <a:p>
            <a:pPr lvl="1"/>
            <a:r>
              <a:rPr lang="ka-GE" dirty="0" smtClean="0"/>
              <a:t> </a:t>
            </a:r>
            <a:r>
              <a:rPr lang="ru-RU" dirty="0" smtClean="0"/>
              <a:t>Бухгалтерский отчёт</a:t>
            </a:r>
            <a:r>
              <a:rPr lang="ka-GE" dirty="0" smtClean="0"/>
              <a:t>; </a:t>
            </a:r>
          </a:p>
          <a:p>
            <a:pPr lvl="1"/>
            <a:r>
              <a:rPr lang="ru-RU" dirty="0" smtClean="0"/>
              <a:t>Учет кассовым методом или</a:t>
            </a:r>
            <a:r>
              <a:rPr lang="en-US" dirty="0" smtClean="0"/>
              <a:t> </a:t>
            </a:r>
            <a:r>
              <a:rPr lang="ru-RU" dirty="0" smtClean="0"/>
              <a:t>методом начисления</a:t>
            </a:r>
            <a:r>
              <a:rPr lang="ka-GE" dirty="0" smtClean="0"/>
              <a:t>;</a:t>
            </a:r>
          </a:p>
          <a:p>
            <a:pPr lvl="1"/>
            <a:r>
              <a:rPr lang="ka-GE" dirty="0" smtClean="0"/>
              <a:t> </a:t>
            </a:r>
            <a:r>
              <a:rPr lang="ru-RU" dirty="0" smtClean="0"/>
              <a:t>Функциональная классификация и т.д.</a:t>
            </a:r>
            <a:endParaRPr lang="ka-GE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C31B146-A64B-4821-9DC6-532719EB999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21508" name="Group 11"/>
          <p:cNvGrpSpPr>
            <a:grpSpLocks/>
          </p:cNvGrpSpPr>
          <p:nvPr/>
        </p:nvGrpSpPr>
        <p:grpSpPr bwMode="auto">
          <a:xfrm>
            <a:off x="609600" y="5029200"/>
            <a:ext cx="7772400" cy="1205389"/>
            <a:chOff x="381000" y="4267200"/>
            <a:chExt cx="7772400" cy="1205389"/>
          </a:xfrm>
        </p:grpSpPr>
        <p:sp>
          <p:nvSpPr>
            <p:cNvPr id="6" name="Rectangle 5"/>
            <p:cNvSpPr/>
            <p:nvPr/>
          </p:nvSpPr>
          <p:spPr>
            <a:xfrm>
              <a:off x="381000" y="4648200"/>
              <a:ext cx="15240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latin typeface="Calibri" pitchFamily="34" charset="0"/>
                  <a:cs typeface="Calibri" pitchFamily="34" charset="0"/>
                </a:rPr>
                <a:t>11112121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5715000" y="4648200"/>
              <a:ext cx="11430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latin typeface="Calibri" pitchFamily="34" charset="0"/>
                  <a:cs typeface="Calibri" pitchFamily="34" charset="0"/>
                </a:rPr>
                <a:t>31121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7010400" y="4648200"/>
              <a:ext cx="1143000" cy="5334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latin typeface="Calibri" pitchFamily="34" charset="0"/>
                  <a:cs typeface="Calibri" pitchFamily="34" charset="0"/>
                </a:rPr>
                <a:t>2121</a:t>
              </a:r>
            </a:p>
          </p:txBody>
        </p:sp>
        <p:sp>
          <p:nvSpPr>
            <p:cNvPr id="21513" name="Rectangle 8"/>
            <p:cNvSpPr>
              <a:spLocks noChangeArrowheads="1"/>
            </p:cNvSpPr>
            <p:nvPr/>
          </p:nvSpPr>
          <p:spPr bwMode="auto">
            <a:xfrm>
              <a:off x="5837238" y="4267200"/>
              <a:ext cx="100739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dirty="0" smtClean="0">
                  <a:latin typeface="BPG Glaho" pitchFamily="34" charset="0"/>
                </a:rPr>
                <a:t>Статья</a:t>
              </a:r>
              <a:r>
                <a:rPr lang="ka-GE" dirty="0" smtClean="0">
                  <a:latin typeface="BPG Glaho" pitchFamily="34" charset="0"/>
                </a:rPr>
                <a:t> </a:t>
              </a:r>
              <a:endParaRPr lang="en-US" dirty="0">
                <a:latin typeface="BPG Glaho" pitchFamily="34" charset="0"/>
              </a:endParaRPr>
            </a:p>
          </p:txBody>
        </p:sp>
        <p:sp>
          <p:nvSpPr>
            <p:cNvPr id="21514" name="Rectangle 9"/>
            <p:cNvSpPr>
              <a:spLocks noChangeArrowheads="1"/>
            </p:cNvSpPr>
            <p:nvPr/>
          </p:nvSpPr>
          <p:spPr bwMode="auto">
            <a:xfrm>
              <a:off x="7132638" y="4267200"/>
              <a:ext cx="83292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dirty="0" smtClean="0">
                  <a:latin typeface="BPG Glaho" pitchFamily="34" charset="0"/>
                </a:rPr>
                <a:t>Дебит</a:t>
              </a:r>
              <a:endParaRPr lang="en-US" dirty="0">
                <a:latin typeface="BPG Glaho" pitchFamily="34" charset="0"/>
              </a:endParaRPr>
            </a:p>
          </p:txBody>
        </p:sp>
        <p:sp>
          <p:nvSpPr>
            <p:cNvPr id="21515" name="Rectangle 10"/>
            <p:cNvSpPr>
              <a:spLocks noChangeArrowheads="1"/>
            </p:cNvSpPr>
            <p:nvPr/>
          </p:nvSpPr>
          <p:spPr bwMode="auto">
            <a:xfrm>
              <a:off x="1981200" y="4733925"/>
              <a:ext cx="358140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ru-RU" sz="1400" dirty="0" smtClean="0">
                  <a:latin typeface="Arial" charset="0"/>
                </a:rPr>
                <a:t>Покупка транспортного средства</a:t>
              </a:r>
              <a:endParaRPr lang="en-US" sz="1400" dirty="0">
                <a:latin typeface="Arial" charset="0"/>
              </a:endParaRPr>
            </a:p>
            <a:p>
              <a:r>
                <a:rPr lang="ru-RU" sz="1400" dirty="0" smtClean="0">
                  <a:latin typeface="Arial" charset="0"/>
                </a:rPr>
                <a:t>при  помощи перечисления суммы поставщику </a:t>
              </a:r>
              <a:endParaRPr lang="en-US" sz="1400" dirty="0">
                <a:latin typeface="Arial" charset="0"/>
              </a:endParaRPr>
            </a:p>
          </p:txBody>
        </p:sp>
      </p:grpSp>
      <p:sp>
        <p:nvSpPr>
          <p:cNvPr id="21509" name="Rectangle 12"/>
          <p:cNvSpPr>
            <a:spLocks noChangeArrowheads="1"/>
          </p:cNvSpPr>
          <p:nvPr/>
        </p:nvSpPr>
        <p:spPr bwMode="auto">
          <a:xfrm>
            <a:off x="609600" y="4572000"/>
            <a:ext cx="10871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 smtClean="0">
                <a:latin typeface="BPG Glaho" pitchFamily="34" charset="0"/>
              </a:rPr>
              <a:t>Пример</a:t>
            </a:r>
            <a:r>
              <a:rPr lang="en-US" dirty="0" smtClean="0">
                <a:latin typeface="BPG Glaho" pitchFamily="34" charset="0"/>
              </a:rPr>
              <a:t>:</a:t>
            </a:r>
            <a:endParaRPr lang="ka-GE" dirty="0">
              <a:latin typeface="BPG Glaho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3726" y="1182007"/>
            <a:ext cx="9067800" cy="562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1285875" y="66675"/>
            <a:ext cx="6643688" cy="1000125"/>
          </a:xfrm>
        </p:spPr>
        <p:txBody>
          <a:bodyPr/>
          <a:lstStyle/>
          <a:p>
            <a:r>
              <a:rPr lang="ru-RU" dirty="0" smtClean="0">
                <a:solidFill>
                  <a:srgbClr val="1E4649"/>
                </a:solidFill>
              </a:rPr>
              <a:t>КНИГА УЧЕТА ДЕБИТНЫХ И КРЕДИТНЫХ ПЛАТЕЖЕЙ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8D164DD-A81C-4E59-BB5C-4C3498B6190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8077200" y="2514600"/>
            <a:ext cx="990600" cy="533400"/>
          </a:xfrm>
          <a:prstGeom prst="rect">
            <a:avLst/>
          </a:prstGeom>
          <a:solidFill>
            <a:srgbClr val="FFE0D9"/>
          </a:solidFill>
          <a:ln w="19050">
            <a:solidFill>
              <a:srgbClr val="FF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СИСТЕМА ЭЛЕКТРОННОГО ТЕНДЕРА</a:t>
            </a:r>
            <a:endParaRPr lang="en-US" sz="8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pSp>
        <p:nvGrpSpPr>
          <p:cNvPr id="22533" name="Group 34"/>
          <p:cNvGrpSpPr>
            <a:grpSpLocks/>
          </p:cNvGrpSpPr>
          <p:nvPr/>
        </p:nvGrpSpPr>
        <p:grpSpPr bwMode="auto">
          <a:xfrm>
            <a:off x="457200" y="2514600"/>
            <a:ext cx="7620000" cy="4191000"/>
            <a:chOff x="457200" y="2514600"/>
            <a:chExt cx="7620000" cy="4191000"/>
          </a:xfrm>
        </p:grpSpPr>
        <p:sp>
          <p:nvSpPr>
            <p:cNvPr id="161" name="Rectangle 160"/>
            <p:cNvSpPr/>
            <p:nvPr/>
          </p:nvSpPr>
          <p:spPr>
            <a:xfrm>
              <a:off x="3124200" y="6172200"/>
              <a:ext cx="10668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УПРАВЛЕНИЕ КАДРАМИ</a:t>
              </a:r>
              <a:endParaRPr lang="en-US" sz="8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4419600" y="6172200"/>
              <a:ext cx="10668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ЗАРПЛАТЫ СОТРУДНИКОВ</a:t>
              </a:r>
              <a:endParaRPr lang="en-US" sz="8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533400" y="5867400"/>
              <a:ext cx="762000" cy="3048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ДОЛГ</a:t>
              </a:r>
              <a:endParaRPr lang="en-US" sz="10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164" name="Shape 66"/>
            <p:cNvCxnSpPr>
              <a:stCxn id="163" idx="3"/>
            </p:cNvCxnSpPr>
            <p:nvPr/>
          </p:nvCxnSpPr>
          <p:spPr>
            <a:xfrm flipV="1">
              <a:off x="1295400" y="2857500"/>
              <a:ext cx="5486400" cy="3162300"/>
            </a:xfrm>
            <a:prstGeom prst="bentConnector3">
              <a:avLst>
                <a:gd name="adj1" fmla="val 104167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Arrow Connector 165"/>
            <p:cNvCxnSpPr>
              <a:stCxn id="161" idx="3"/>
              <a:endCxn id="162" idx="1"/>
            </p:cNvCxnSpPr>
            <p:nvPr/>
          </p:nvCxnSpPr>
          <p:spPr>
            <a:xfrm>
              <a:off x="4191000" y="6438900"/>
              <a:ext cx="228600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Rectangle 166"/>
            <p:cNvSpPr/>
            <p:nvPr/>
          </p:nvSpPr>
          <p:spPr>
            <a:xfrm>
              <a:off x="533400" y="6172200"/>
              <a:ext cx="3810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ru-RU" sz="900" dirty="0" smtClean="0">
                  <a:latin typeface="+mj-lt"/>
                  <a:cs typeface="BPG Algeti Compact" pitchFamily="2" charset="0"/>
                </a:rPr>
                <a:t>ВНЕШНИЙ</a:t>
              </a:r>
              <a:endParaRPr lang="en-US" sz="900" dirty="0">
                <a:latin typeface="+mj-lt"/>
                <a:cs typeface="BPG Algeti Compact" pitchFamily="2" charset="0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914400" y="6172200"/>
              <a:ext cx="3810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ru-RU" sz="900" dirty="0" smtClean="0">
                  <a:latin typeface="+mj-lt"/>
                  <a:cs typeface="BPG Algeti Compact" pitchFamily="2" charset="0"/>
                </a:rPr>
                <a:t>ВНУТРЕННИЙ</a:t>
              </a:r>
              <a:endParaRPr lang="en-US" sz="900" dirty="0">
                <a:latin typeface="+mj-lt"/>
                <a:cs typeface="BPG Algeti Compact" pitchFamily="2" charset="0"/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457200" y="2514600"/>
              <a:ext cx="7620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БЮДЖЕТ</a:t>
              </a:r>
              <a:r>
                <a:rPr lang="en-US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 /</a:t>
              </a:r>
              <a:endParaRPr lang="ka-GE" sz="900" dirty="0" smtClean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  <a:p>
              <a:pPr algn="ctr">
                <a:defRPr/>
              </a:pPr>
              <a:r>
                <a:rPr lang="ru-RU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АССИГНОВАНИЯ</a:t>
              </a:r>
              <a:endParaRPr lang="en-US" sz="9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170" name="Elbow Connector 38"/>
            <p:cNvCxnSpPr>
              <a:stCxn id="169" idx="3"/>
            </p:cNvCxnSpPr>
            <p:nvPr/>
          </p:nvCxnSpPr>
          <p:spPr>
            <a:xfrm flipV="1">
              <a:off x="1219200" y="2667000"/>
              <a:ext cx="3695700" cy="114300"/>
            </a:xfrm>
            <a:prstGeom prst="bentConnector4">
              <a:avLst>
                <a:gd name="adj1" fmla="val 9212"/>
                <a:gd name="adj2" fmla="val 362933"/>
              </a:avLst>
            </a:prstGeom>
            <a:ln w="19050"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Flowchart: Punched Tape 170"/>
            <p:cNvSpPr/>
            <p:nvPr/>
          </p:nvSpPr>
          <p:spPr>
            <a:xfrm>
              <a:off x="5791200" y="2514600"/>
              <a:ext cx="990600" cy="685800"/>
            </a:xfrm>
            <a:prstGeom prst="flowChartPunchedTap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ДОГОВОР</a:t>
              </a:r>
              <a:endParaRPr lang="en-US" sz="10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172" name="Flowchart: Punched Tape 171"/>
            <p:cNvSpPr/>
            <p:nvPr/>
          </p:nvSpPr>
          <p:spPr>
            <a:xfrm>
              <a:off x="5791200" y="3200400"/>
              <a:ext cx="990600" cy="609600"/>
            </a:xfrm>
            <a:prstGeom prst="flowChartPunchedTap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ОСНОВАНИЯ ОБЯЗАТЕЛЬСТВ, ДРУГИЕ ДОКУМЕНТЫ</a:t>
              </a:r>
              <a:endParaRPr lang="en-US" sz="8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173" name="Shape 66"/>
            <p:cNvCxnSpPr>
              <a:stCxn id="174" idx="1"/>
              <a:endCxn id="172" idx="3"/>
            </p:cNvCxnSpPr>
            <p:nvPr/>
          </p:nvCxnSpPr>
          <p:spPr>
            <a:xfrm rot="10800000" flipV="1">
              <a:off x="6781800" y="3467100"/>
              <a:ext cx="228600" cy="38099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Rectangle 173"/>
            <p:cNvSpPr/>
            <p:nvPr/>
          </p:nvSpPr>
          <p:spPr>
            <a:xfrm>
              <a:off x="7010400" y="3328988"/>
              <a:ext cx="130175" cy="2762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a-GE" dirty="0" smtClean="0">
                  <a:latin typeface="+mj-lt"/>
                </a:rPr>
                <a:t>$</a:t>
              </a:r>
              <a:endParaRPr lang="en-US" dirty="0">
                <a:latin typeface="+mj-lt"/>
              </a:endParaRPr>
            </a:p>
          </p:txBody>
        </p:sp>
        <p:cxnSp>
          <p:nvCxnSpPr>
            <p:cNvPr id="177" name="Elbow Connector 38"/>
            <p:cNvCxnSpPr>
              <a:stCxn id="176" idx="1"/>
            </p:cNvCxnSpPr>
            <p:nvPr/>
          </p:nvCxnSpPr>
          <p:spPr>
            <a:xfrm rot="10800000">
              <a:off x="6286500" y="2582863"/>
              <a:ext cx="1790700" cy="198437"/>
            </a:xfrm>
            <a:prstGeom prst="bentConnector4">
              <a:avLst>
                <a:gd name="adj1" fmla="val 36170"/>
                <a:gd name="adj2" fmla="val 215385"/>
              </a:avLst>
            </a:prstGeom>
            <a:ln w="12700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unched Tape 30"/>
            <p:cNvSpPr/>
            <p:nvPr/>
          </p:nvSpPr>
          <p:spPr>
            <a:xfrm>
              <a:off x="5791200" y="3733800"/>
              <a:ext cx="990600" cy="685800"/>
            </a:xfrm>
            <a:prstGeom prst="flowChartPunchedTape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СЧЁТ-ФАКТУРА</a:t>
              </a:r>
              <a:endParaRPr lang="en-US" sz="10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28" name="Elbow Connector 27"/>
            <p:cNvCxnSpPr/>
            <p:nvPr/>
          </p:nvCxnSpPr>
          <p:spPr>
            <a:xfrm rot="10800000" flipV="1">
              <a:off x="5486400" y="2857500"/>
              <a:ext cx="304800" cy="1143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/>
            <p:nvPr/>
          </p:nvCxnSpPr>
          <p:spPr>
            <a:xfrm rot="10800000">
              <a:off x="5486400" y="2971800"/>
              <a:ext cx="304800" cy="4953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hape 66"/>
            <p:cNvCxnSpPr>
              <a:stCxn id="162" idx="3"/>
            </p:cNvCxnSpPr>
            <p:nvPr/>
          </p:nvCxnSpPr>
          <p:spPr>
            <a:xfrm flipV="1">
              <a:off x="5486400" y="3232150"/>
              <a:ext cx="1524000" cy="3206750"/>
            </a:xfrm>
            <a:prstGeom prst="bentConnector3">
              <a:avLst>
                <a:gd name="adj1" fmla="val 116875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>
              <a:endCxn id="30" idx="3"/>
            </p:cNvCxnSpPr>
            <p:nvPr/>
          </p:nvCxnSpPr>
          <p:spPr>
            <a:xfrm rot="10800000">
              <a:off x="5486400" y="3810000"/>
              <a:ext cx="304800" cy="2667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hape 66"/>
            <p:cNvCxnSpPr/>
            <p:nvPr/>
          </p:nvCxnSpPr>
          <p:spPr>
            <a:xfrm rot="10800000">
              <a:off x="6781800" y="4076700"/>
              <a:ext cx="228600" cy="0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343400" y="3505200"/>
              <a:ext cx="1143000" cy="609600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ru-RU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ДЕБИТ</a:t>
              </a:r>
              <a:r>
                <a:rPr lang="en-US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O</a:t>
              </a:r>
              <a:r>
                <a:rPr lang="ru-RU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Р</a:t>
              </a:r>
              <a:r>
                <a:rPr lang="en-US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/</a:t>
              </a:r>
              <a:r>
                <a:rPr lang="ru-RU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 КРЕДИТОРЫ ПЛАТЕЖИ</a:t>
              </a:r>
              <a:endParaRPr lang="en-US" sz="9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32" name="Flowchart: Punched Tape 31"/>
            <p:cNvSpPr/>
            <p:nvPr/>
          </p:nvSpPr>
          <p:spPr>
            <a:xfrm>
              <a:off x="5791200" y="3733800"/>
              <a:ext cx="990600" cy="685800"/>
            </a:xfrm>
            <a:prstGeom prst="flowChartPunchedTap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СЧЁТ-ФАКТУРА</a:t>
              </a:r>
              <a:endParaRPr lang="en-US" sz="10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343400" y="2667000"/>
              <a:ext cx="1143000" cy="6096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ЗАКУПКИ</a:t>
              </a:r>
              <a:r>
                <a:rPr lang="ka-GE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 / </a:t>
              </a: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ОБЯЗАТЕЛЬСТВА</a:t>
              </a:r>
              <a:endParaRPr lang="en-US" sz="8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4914900" y="3276600"/>
              <a:ext cx="0" cy="1524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Rectangle 9"/>
          <p:cNvSpPr>
            <a:spLocks noChangeArrowheads="1"/>
          </p:cNvSpPr>
          <p:nvPr/>
        </p:nvSpPr>
        <p:spPr bwMode="auto">
          <a:xfrm>
            <a:off x="304800" y="3657600"/>
            <a:ext cx="3810000" cy="110799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Информация о типе операции</a:t>
            </a:r>
            <a:r>
              <a:rPr lang="en-US" sz="1400" dirty="0" smtClean="0">
                <a:latin typeface="+mj-lt"/>
              </a:rPr>
              <a:t>;</a:t>
            </a:r>
            <a:endParaRPr lang="ka-GE" sz="1400" dirty="0">
              <a:latin typeface="+mj-lt"/>
            </a:endParaRPr>
          </a:p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Условия счёт-фактуры</a:t>
            </a:r>
            <a:r>
              <a:rPr lang="ka-GE" sz="1400" dirty="0" smtClean="0">
                <a:latin typeface="+mj-lt"/>
              </a:rPr>
              <a:t>/</a:t>
            </a:r>
            <a:r>
              <a:rPr lang="ru-RU" sz="1400" dirty="0" smtClean="0">
                <a:latin typeface="+mj-lt"/>
              </a:rPr>
              <a:t>договора</a:t>
            </a:r>
            <a:r>
              <a:rPr lang="en-US" sz="1400" dirty="0" smtClean="0">
                <a:latin typeface="+mj-lt"/>
              </a:rPr>
              <a:t>;</a:t>
            </a:r>
            <a:endParaRPr lang="ka-GE" sz="1400" dirty="0">
              <a:latin typeface="+mj-lt"/>
            </a:endParaRPr>
          </a:p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Субтип операции</a:t>
            </a:r>
            <a:r>
              <a:rPr lang="en-US" sz="1400" dirty="0" smtClean="0">
                <a:latin typeface="+mj-lt"/>
              </a:rPr>
              <a:t>, </a:t>
            </a:r>
            <a:r>
              <a:rPr lang="ru-RU" sz="1400" dirty="0" smtClean="0">
                <a:latin typeface="+mj-lt"/>
              </a:rPr>
              <a:t>определенный на основании предмета операции</a:t>
            </a:r>
            <a:r>
              <a:rPr lang="en-US" sz="1400" dirty="0" smtClean="0">
                <a:latin typeface="+mj-lt"/>
              </a:rPr>
              <a:t>.</a:t>
            </a:r>
            <a:endParaRPr lang="ka-GE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3726" y="1182007"/>
            <a:ext cx="9067800" cy="562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75" y="66675"/>
            <a:ext cx="6643688" cy="1000125"/>
          </a:xfrm>
        </p:spPr>
        <p:txBody>
          <a:bodyPr/>
          <a:lstStyle/>
          <a:p>
            <a:r>
              <a:rPr lang="ru-RU" dirty="0" smtClean="0">
                <a:solidFill>
                  <a:srgbClr val="1E4649"/>
                </a:solidFill>
              </a:rPr>
              <a:t>КНИГА УЧЕТА ЗАКУПОК И ОБЯЗАТЕЛЬСТВ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A06E362-E755-4E58-8E9F-3772F4D9BE3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pSp>
        <p:nvGrpSpPr>
          <p:cNvPr id="23556" name="Group 42"/>
          <p:cNvGrpSpPr>
            <a:grpSpLocks/>
          </p:cNvGrpSpPr>
          <p:nvPr/>
        </p:nvGrpSpPr>
        <p:grpSpPr bwMode="auto">
          <a:xfrm>
            <a:off x="152400" y="2514600"/>
            <a:ext cx="8915400" cy="4191000"/>
            <a:chOff x="152400" y="2514600"/>
            <a:chExt cx="8915400" cy="4191000"/>
          </a:xfrm>
        </p:grpSpPr>
        <p:sp>
          <p:nvSpPr>
            <p:cNvPr id="161" name="Rectangle 160"/>
            <p:cNvSpPr/>
            <p:nvPr/>
          </p:nvSpPr>
          <p:spPr>
            <a:xfrm>
              <a:off x="3124200" y="6172200"/>
              <a:ext cx="10668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УПРАВЛЕНИЕ КАДРАМИ</a:t>
              </a:r>
              <a:endParaRPr lang="en-US" sz="8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4419600" y="6172200"/>
              <a:ext cx="10668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ЗАРПЛАТЫ СОТРУДНИКОВ</a:t>
              </a:r>
              <a:endParaRPr lang="en-US" sz="8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533400" y="5867400"/>
              <a:ext cx="762000" cy="3048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ДОЛГ</a:t>
              </a:r>
              <a:endParaRPr lang="en-US" sz="10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164" name="Shape 66"/>
            <p:cNvCxnSpPr>
              <a:stCxn id="163" idx="3"/>
            </p:cNvCxnSpPr>
            <p:nvPr/>
          </p:nvCxnSpPr>
          <p:spPr>
            <a:xfrm flipV="1">
              <a:off x="1295400" y="2857500"/>
              <a:ext cx="5486400" cy="3162300"/>
            </a:xfrm>
            <a:prstGeom prst="bentConnector3">
              <a:avLst>
                <a:gd name="adj1" fmla="val 104167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Arrow Connector 165"/>
            <p:cNvCxnSpPr>
              <a:stCxn id="161" idx="3"/>
              <a:endCxn id="162" idx="1"/>
            </p:cNvCxnSpPr>
            <p:nvPr/>
          </p:nvCxnSpPr>
          <p:spPr>
            <a:xfrm>
              <a:off x="4191000" y="6438900"/>
              <a:ext cx="228600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Rectangle 166"/>
            <p:cNvSpPr/>
            <p:nvPr/>
          </p:nvSpPr>
          <p:spPr>
            <a:xfrm>
              <a:off x="533400" y="6172200"/>
              <a:ext cx="3810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ru-RU" sz="700" dirty="0" smtClean="0">
                  <a:latin typeface="+mj-lt"/>
                  <a:cs typeface="BPG Algeti Compact" pitchFamily="2" charset="0"/>
                </a:rPr>
                <a:t>ВНЕШНИЙ</a:t>
              </a:r>
              <a:endParaRPr lang="en-US" sz="700" dirty="0">
                <a:latin typeface="+mj-lt"/>
                <a:cs typeface="BPG Algeti Compact" pitchFamily="2" charset="0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914400" y="6172200"/>
              <a:ext cx="3810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ru-RU" sz="700" dirty="0" smtClean="0">
                  <a:latin typeface="+mj-lt"/>
                  <a:cs typeface="BPG Algeti Compact" pitchFamily="2" charset="0"/>
                </a:rPr>
                <a:t>ВНУТРЕННИЙ</a:t>
              </a:r>
              <a:endParaRPr lang="en-US" sz="700" dirty="0">
                <a:latin typeface="+mj-lt"/>
                <a:cs typeface="BPG Algeti Compact" pitchFamily="2" charset="0"/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457200" y="2514600"/>
              <a:ext cx="7620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БЮДЖЕТ</a:t>
              </a:r>
              <a:r>
                <a:rPr lang="en-US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 /</a:t>
              </a:r>
              <a:endParaRPr lang="ka-GE" sz="900" dirty="0" smtClean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  <a:p>
              <a:pPr algn="ctr">
                <a:defRPr/>
              </a:pPr>
              <a:r>
                <a:rPr lang="ru-RU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АССИГНОВАНИЯ</a:t>
              </a:r>
              <a:endParaRPr lang="en-US" sz="9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170" name="Elbow Connector 38"/>
            <p:cNvCxnSpPr>
              <a:stCxn id="169" idx="3"/>
            </p:cNvCxnSpPr>
            <p:nvPr/>
          </p:nvCxnSpPr>
          <p:spPr>
            <a:xfrm flipV="1">
              <a:off x="1219200" y="2667000"/>
              <a:ext cx="3695700" cy="114300"/>
            </a:xfrm>
            <a:prstGeom prst="bentConnector4">
              <a:avLst>
                <a:gd name="adj1" fmla="val 9212"/>
                <a:gd name="adj2" fmla="val 362933"/>
              </a:avLst>
            </a:prstGeom>
            <a:ln w="19050"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Flowchart: Punched Tape 170"/>
            <p:cNvSpPr/>
            <p:nvPr/>
          </p:nvSpPr>
          <p:spPr>
            <a:xfrm>
              <a:off x="5791200" y="2514600"/>
              <a:ext cx="990600" cy="685800"/>
            </a:xfrm>
            <a:prstGeom prst="flowChartPunchedTap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ДОГОВОР</a:t>
              </a:r>
              <a:endParaRPr lang="en-US" sz="10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172" name="Flowchart: Punched Tape 171"/>
            <p:cNvSpPr/>
            <p:nvPr/>
          </p:nvSpPr>
          <p:spPr>
            <a:xfrm>
              <a:off x="5791200" y="3124200"/>
              <a:ext cx="990600" cy="685800"/>
            </a:xfrm>
            <a:prstGeom prst="flowChartPunchedTap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ОСНОВАНИЯ ОБЯЗАТЕЛЬСТВ, ДРУГИЕ ДОКУМЕНТЫ</a:t>
              </a:r>
              <a:endParaRPr lang="en-US" sz="8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173" name="Shape 66"/>
            <p:cNvCxnSpPr>
              <a:stCxn id="174" idx="1"/>
              <a:endCxn id="172" idx="3"/>
            </p:cNvCxnSpPr>
            <p:nvPr/>
          </p:nvCxnSpPr>
          <p:spPr>
            <a:xfrm rot="10800000">
              <a:off x="6781800" y="3467100"/>
              <a:ext cx="228600" cy="0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Rectangle 173"/>
            <p:cNvSpPr/>
            <p:nvPr/>
          </p:nvSpPr>
          <p:spPr>
            <a:xfrm>
              <a:off x="7010400" y="3328988"/>
              <a:ext cx="130175" cy="2762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a-GE" dirty="0" smtClean="0">
                  <a:latin typeface="+mj-lt"/>
                </a:rPr>
                <a:t>$</a:t>
              </a:r>
              <a:endParaRPr lang="en-US" dirty="0">
                <a:latin typeface="+mj-lt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8077200" y="2514600"/>
              <a:ext cx="9906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СИСТЕМА ЭЛЕКТРОННОГО ТЕНДЕРА</a:t>
              </a:r>
              <a:endParaRPr lang="en-US" sz="8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177" name="Elbow Connector 38"/>
            <p:cNvCxnSpPr>
              <a:stCxn id="176" idx="1"/>
            </p:cNvCxnSpPr>
            <p:nvPr/>
          </p:nvCxnSpPr>
          <p:spPr>
            <a:xfrm rot="10800000">
              <a:off x="6286500" y="2582863"/>
              <a:ext cx="1790700" cy="198437"/>
            </a:xfrm>
            <a:prstGeom prst="bentConnector4">
              <a:avLst>
                <a:gd name="adj1" fmla="val 31528"/>
                <a:gd name="adj2" fmla="val 215385"/>
              </a:avLst>
            </a:prstGeom>
            <a:ln w="12700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unched Tape 30"/>
            <p:cNvSpPr/>
            <p:nvPr/>
          </p:nvSpPr>
          <p:spPr>
            <a:xfrm>
              <a:off x="5791200" y="3733800"/>
              <a:ext cx="990600" cy="685800"/>
            </a:xfrm>
            <a:prstGeom prst="flowChartPunchedTape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СЧЁТ-ФАКТУРА</a:t>
              </a:r>
              <a:endParaRPr lang="en-US" sz="10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28" name="Elbow Connector 27"/>
            <p:cNvCxnSpPr/>
            <p:nvPr/>
          </p:nvCxnSpPr>
          <p:spPr>
            <a:xfrm rot="10800000" flipV="1">
              <a:off x="5486400" y="2857500"/>
              <a:ext cx="304800" cy="1143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/>
            <p:nvPr/>
          </p:nvCxnSpPr>
          <p:spPr>
            <a:xfrm rot="10800000">
              <a:off x="5486400" y="2971800"/>
              <a:ext cx="304800" cy="4953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hape 66"/>
            <p:cNvCxnSpPr>
              <a:stCxn id="162" idx="3"/>
            </p:cNvCxnSpPr>
            <p:nvPr/>
          </p:nvCxnSpPr>
          <p:spPr>
            <a:xfrm flipV="1">
              <a:off x="5486400" y="3232150"/>
              <a:ext cx="1524000" cy="3206750"/>
            </a:xfrm>
            <a:prstGeom prst="bentConnector3">
              <a:avLst>
                <a:gd name="adj1" fmla="val 116875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>
              <a:endCxn id="30" idx="3"/>
            </p:cNvCxnSpPr>
            <p:nvPr/>
          </p:nvCxnSpPr>
          <p:spPr>
            <a:xfrm rot="10800000">
              <a:off x="5486400" y="3810000"/>
              <a:ext cx="304800" cy="2667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hape 66"/>
            <p:cNvCxnSpPr/>
            <p:nvPr/>
          </p:nvCxnSpPr>
          <p:spPr>
            <a:xfrm rot="10800000">
              <a:off x="6781800" y="4076700"/>
              <a:ext cx="228600" cy="0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343400" y="3505200"/>
              <a:ext cx="1143000" cy="609600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ДЕБИТ</a:t>
              </a:r>
              <a:r>
                <a:rPr lang="en-US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O</a:t>
              </a: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Р</a:t>
              </a:r>
              <a:r>
                <a:rPr lang="en-US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/</a:t>
              </a: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 КРЕДИТОРЫ ПЛАТЕЖИ</a:t>
              </a:r>
              <a:endParaRPr lang="en-US" sz="8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32" name="Flowchart: Punched Tape 31"/>
            <p:cNvSpPr/>
            <p:nvPr/>
          </p:nvSpPr>
          <p:spPr>
            <a:xfrm>
              <a:off x="5791200" y="3733800"/>
              <a:ext cx="990600" cy="685800"/>
            </a:xfrm>
            <a:prstGeom prst="flowChartPunchedTap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СЧЁТ-ФАКТУРА</a:t>
              </a:r>
              <a:endParaRPr lang="en-US" sz="10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343400" y="2667000"/>
              <a:ext cx="1143000" cy="6096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ЗАКУПКИ</a:t>
              </a:r>
              <a:r>
                <a:rPr lang="ka-GE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 / </a:t>
              </a: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ОБЯЗАТЕЛЬСТВА</a:t>
              </a:r>
              <a:endParaRPr lang="en-US" sz="8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34" name="Straight Arrow Connector 33"/>
            <p:cNvCxnSpPr>
              <a:endCxn id="30" idx="0"/>
            </p:cNvCxnSpPr>
            <p:nvPr/>
          </p:nvCxnSpPr>
          <p:spPr>
            <a:xfrm flipH="1">
              <a:off x="4914900" y="3276600"/>
              <a:ext cx="104776" cy="2286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3048000" y="3505200"/>
              <a:ext cx="1143000" cy="6096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ru-RU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ПОДТВЕРЖДЕНИЕ СЧЁТ-ФАКТУРЫ /ПЛАТЕЖНОГО ПОРУЧЕНИЯ</a:t>
              </a:r>
              <a:endParaRPr lang="en-US" sz="9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36" name="Elbow Connector 38"/>
            <p:cNvCxnSpPr>
              <a:stCxn id="35" idx="0"/>
              <a:endCxn id="42" idx="0"/>
            </p:cNvCxnSpPr>
            <p:nvPr/>
          </p:nvCxnSpPr>
          <p:spPr>
            <a:xfrm rot="16200000" flipH="1" flipV="1">
              <a:off x="2762250" y="3105150"/>
              <a:ext cx="457200" cy="1257300"/>
            </a:xfrm>
            <a:prstGeom prst="bentConnector3">
              <a:avLst>
                <a:gd name="adj1" fmla="val -50000"/>
              </a:avLst>
            </a:prstGeom>
            <a:ln w="19050">
              <a:solidFill>
                <a:srgbClr val="0070C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35" idx="3"/>
            </p:cNvCxnSpPr>
            <p:nvPr/>
          </p:nvCxnSpPr>
          <p:spPr>
            <a:xfrm>
              <a:off x="4191000" y="3810000"/>
              <a:ext cx="14763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152400" y="4114800"/>
              <a:ext cx="685800" cy="533400"/>
            </a:xfrm>
            <a:prstGeom prst="rect">
              <a:avLst/>
            </a:prstGeom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>
              <a:solidFill>
                <a:srgbClr val="00B05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b="1" dirty="0" smtClean="0">
                  <a:solidFill>
                    <a:srgbClr val="00B050"/>
                  </a:solidFill>
                  <a:latin typeface="+mj-lt"/>
                  <a:cs typeface="Calibri" pitchFamily="34" charset="0"/>
                </a:rPr>
                <a:t>RTGS</a:t>
              </a:r>
              <a:endParaRPr lang="en-US" sz="1400" b="1" dirty="0">
                <a:solidFill>
                  <a:srgbClr val="00B050"/>
                </a:solidFill>
                <a:latin typeface="+mj-lt"/>
                <a:cs typeface="Calibri" pitchFamily="34" charset="0"/>
              </a:endParaRPr>
            </a:p>
          </p:txBody>
        </p:sp>
        <p:cxnSp>
          <p:nvCxnSpPr>
            <p:cNvPr id="40" name="Shape 39"/>
            <p:cNvCxnSpPr>
              <a:stCxn id="39" idx="0"/>
              <a:endCxn id="35" idx="1"/>
            </p:cNvCxnSpPr>
            <p:nvPr/>
          </p:nvCxnSpPr>
          <p:spPr>
            <a:xfrm rot="5400000" flipH="1" flipV="1">
              <a:off x="1619250" y="2686050"/>
              <a:ext cx="304800" cy="2552700"/>
            </a:xfrm>
            <a:prstGeom prst="bentConnector2">
              <a:avLst/>
            </a:prstGeom>
            <a:ln w="19050"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Flowchart: Stored Data 41"/>
            <p:cNvSpPr/>
            <p:nvPr/>
          </p:nvSpPr>
          <p:spPr>
            <a:xfrm>
              <a:off x="1828800" y="3962400"/>
              <a:ext cx="1066800" cy="609600"/>
            </a:xfrm>
            <a:prstGeom prst="flowChartOnlineStorage">
              <a:avLst/>
            </a:prstGeom>
            <a:solidFill>
              <a:srgbClr val="CCCCFF"/>
            </a:solidFill>
            <a:ln w="19050">
              <a:solidFill>
                <a:srgbClr val="0066C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ru-RU" sz="9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ГЛАВНАЯ КНИГА</a:t>
              </a:r>
              <a:endParaRPr lang="en-US" sz="9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</p:grp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2971800" y="4572000"/>
            <a:ext cx="5105400" cy="110799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Бухгалтерская запись делается посредством выбора операции</a:t>
            </a:r>
            <a:r>
              <a:rPr lang="en-US" sz="1400" dirty="0" smtClean="0">
                <a:latin typeface="+mj-lt"/>
              </a:rPr>
              <a:t>;</a:t>
            </a:r>
            <a:endParaRPr lang="ka-GE" sz="1400" dirty="0">
              <a:latin typeface="+mj-lt"/>
            </a:endParaRPr>
          </a:p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Активируется только при указании суммы;</a:t>
            </a:r>
            <a:endParaRPr lang="ka-GE" sz="1400" dirty="0">
              <a:latin typeface="+mj-lt"/>
            </a:endParaRPr>
          </a:p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Одновременно формируется Платежное поручение </a:t>
            </a:r>
            <a:r>
              <a:rPr lang="ka-GE" sz="1400" dirty="0" smtClean="0">
                <a:latin typeface="+mj-lt"/>
              </a:rPr>
              <a:t>.</a:t>
            </a:r>
            <a:endParaRPr lang="ka-GE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73726" y="1182007"/>
            <a:ext cx="9067800" cy="562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75" y="66675"/>
            <a:ext cx="6643688" cy="1000125"/>
          </a:xfrm>
        </p:spPr>
        <p:txBody>
          <a:bodyPr/>
          <a:lstStyle/>
          <a:p>
            <a:r>
              <a:rPr lang="ru-RU" dirty="0" smtClean="0">
                <a:solidFill>
                  <a:srgbClr val="1E4649"/>
                </a:solidFill>
              </a:rPr>
              <a:t>КНИГА УЧЕТА ЗАКУПОК  И ОБЯЗАТЕЛЬСТВ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DEB9F74-D799-4DC6-8441-61DAA6D757C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24580" name="Group 42"/>
          <p:cNvGrpSpPr>
            <a:grpSpLocks/>
          </p:cNvGrpSpPr>
          <p:nvPr/>
        </p:nvGrpSpPr>
        <p:grpSpPr bwMode="auto">
          <a:xfrm>
            <a:off x="152400" y="2514600"/>
            <a:ext cx="8915400" cy="4191000"/>
            <a:chOff x="152400" y="2514600"/>
            <a:chExt cx="8915400" cy="4191000"/>
          </a:xfrm>
        </p:grpSpPr>
        <p:sp>
          <p:nvSpPr>
            <p:cNvPr id="161" name="Rectangle 160"/>
            <p:cNvSpPr/>
            <p:nvPr/>
          </p:nvSpPr>
          <p:spPr>
            <a:xfrm>
              <a:off x="3124200" y="6172200"/>
              <a:ext cx="10668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УПРАВЛЕНИЕ КАДРАМИ</a:t>
              </a:r>
              <a:endParaRPr lang="en-US" sz="8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4419600" y="6172200"/>
              <a:ext cx="10668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ЗАРПЛАТЫ СОТРУДНИКОВ</a:t>
              </a:r>
              <a:endParaRPr lang="en-US" sz="8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533400" y="5867400"/>
              <a:ext cx="762000" cy="3048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ДОЛГ</a:t>
              </a:r>
              <a:endParaRPr lang="en-US" sz="10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164" name="Shape 66"/>
            <p:cNvCxnSpPr>
              <a:stCxn id="163" idx="3"/>
            </p:cNvCxnSpPr>
            <p:nvPr/>
          </p:nvCxnSpPr>
          <p:spPr>
            <a:xfrm flipV="1">
              <a:off x="1295400" y="2857500"/>
              <a:ext cx="5486400" cy="3162300"/>
            </a:xfrm>
            <a:prstGeom prst="bentConnector3">
              <a:avLst>
                <a:gd name="adj1" fmla="val 104167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Arrow Connector 165"/>
            <p:cNvCxnSpPr>
              <a:stCxn id="161" idx="3"/>
              <a:endCxn id="162" idx="1"/>
            </p:cNvCxnSpPr>
            <p:nvPr/>
          </p:nvCxnSpPr>
          <p:spPr>
            <a:xfrm>
              <a:off x="4191000" y="6438900"/>
              <a:ext cx="228600" cy="0"/>
            </a:xfrm>
            <a:prstGeom prst="straightConnector1">
              <a:avLst/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Rectangle 166"/>
            <p:cNvSpPr/>
            <p:nvPr/>
          </p:nvSpPr>
          <p:spPr>
            <a:xfrm>
              <a:off x="533400" y="6172200"/>
              <a:ext cx="3810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ru-RU" sz="700" dirty="0" smtClean="0">
                  <a:latin typeface="+mj-lt"/>
                  <a:cs typeface="BPG Algeti Compact" pitchFamily="2" charset="0"/>
                </a:rPr>
                <a:t>ВНЕШНИЙ</a:t>
              </a:r>
              <a:endParaRPr lang="en-US" sz="700" dirty="0">
                <a:latin typeface="+mj-lt"/>
                <a:cs typeface="BPG Algeti Compact" pitchFamily="2" charset="0"/>
              </a:endParaRPr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914400" y="6172200"/>
              <a:ext cx="3810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anchor="ctr"/>
            <a:lstStyle/>
            <a:p>
              <a:pPr algn="ctr">
                <a:defRPr/>
              </a:pPr>
              <a:r>
                <a:rPr lang="ru-RU" sz="700" dirty="0" smtClean="0">
                  <a:latin typeface="+mj-lt"/>
                  <a:cs typeface="BPG Algeti Compact" pitchFamily="2" charset="0"/>
                </a:rPr>
                <a:t>ВНУТРЕННИЙ</a:t>
              </a:r>
              <a:endParaRPr lang="en-US" sz="700" dirty="0">
                <a:latin typeface="+mj-lt"/>
                <a:cs typeface="BPG Algeti Compact" pitchFamily="2" charset="0"/>
              </a:endParaRPr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457200" y="2514600"/>
              <a:ext cx="7620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БЮДЖЕТ</a:t>
              </a:r>
              <a:r>
                <a:rPr lang="en-US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 /</a:t>
              </a:r>
              <a:endParaRPr lang="ka-GE" sz="900" dirty="0" smtClean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  <a:p>
              <a:pPr algn="ctr">
                <a:defRPr/>
              </a:pPr>
              <a:r>
                <a:rPr lang="ru-RU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АССИГНОВАНИЯ</a:t>
              </a:r>
              <a:endParaRPr lang="en-US" sz="9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170" name="Elbow Connector 38"/>
            <p:cNvCxnSpPr>
              <a:stCxn id="169" idx="3"/>
            </p:cNvCxnSpPr>
            <p:nvPr/>
          </p:nvCxnSpPr>
          <p:spPr>
            <a:xfrm flipV="1">
              <a:off x="1219200" y="2667000"/>
              <a:ext cx="3695700" cy="114300"/>
            </a:xfrm>
            <a:prstGeom prst="bentConnector4">
              <a:avLst>
                <a:gd name="adj1" fmla="val 9212"/>
                <a:gd name="adj2" fmla="val 362933"/>
              </a:avLst>
            </a:prstGeom>
            <a:ln w="19050">
              <a:solidFill>
                <a:srgbClr val="FF000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Flowchart: Punched Tape 170"/>
            <p:cNvSpPr/>
            <p:nvPr/>
          </p:nvSpPr>
          <p:spPr>
            <a:xfrm>
              <a:off x="5791200" y="2514600"/>
              <a:ext cx="990600" cy="685800"/>
            </a:xfrm>
            <a:prstGeom prst="flowChartPunchedTap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ДОГОВОР</a:t>
              </a:r>
              <a:endParaRPr lang="en-US" sz="10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172" name="Flowchart: Punched Tape 171"/>
            <p:cNvSpPr/>
            <p:nvPr/>
          </p:nvSpPr>
          <p:spPr>
            <a:xfrm>
              <a:off x="5791200" y="3124200"/>
              <a:ext cx="990600" cy="685800"/>
            </a:xfrm>
            <a:prstGeom prst="flowChartPunchedTap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ОСНОВАНИЯ ОБЯЗАТЕЛЬСТВ, ДРУГИЕ ДОКУМЕНТЫ</a:t>
              </a:r>
              <a:endParaRPr lang="en-US" sz="8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173" name="Shape 66"/>
            <p:cNvCxnSpPr>
              <a:stCxn id="174" idx="1"/>
              <a:endCxn id="172" idx="3"/>
            </p:cNvCxnSpPr>
            <p:nvPr/>
          </p:nvCxnSpPr>
          <p:spPr>
            <a:xfrm rot="10800000">
              <a:off x="6781800" y="3467100"/>
              <a:ext cx="228600" cy="0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4" name="Rectangle 173"/>
            <p:cNvSpPr/>
            <p:nvPr/>
          </p:nvSpPr>
          <p:spPr>
            <a:xfrm>
              <a:off x="7010400" y="3328988"/>
              <a:ext cx="130175" cy="2762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a-GE" dirty="0" smtClean="0">
                  <a:latin typeface="+mj-lt"/>
                </a:rPr>
                <a:t>$</a:t>
              </a:r>
              <a:endParaRPr lang="en-US" dirty="0">
                <a:latin typeface="+mj-lt"/>
              </a:endParaRPr>
            </a:p>
          </p:txBody>
        </p:sp>
        <p:sp>
          <p:nvSpPr>
            <p:cNvPr id="176" name="Rectangle 175"/>
            <p:cNvSpPr/>
            <p:nvPr/>
          </p:nvSpPr>
          <p:spPr>
            <a:xfrm>
              <a:off x="8077200" y="2514600"/>
              <a:ext cx="990600" cy="533400"/>
            </a:xfrm>
            <a:prstGeom prst="rect">
              <a:avLst/>
            </a:prstGeom>
            <a:solidFill>
              <a:srgbClr val="FFE0D9"/>
            </a:solidFill>
            <a:ln w="19050">
              <a:solidFill>
                <a:srgbClr val="FF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СИСТЕМА ЭЛЕКТРОННОГО ТЕНДЕРА</a:t>
              </a:r>
              <a:endParaRPr lang="en-US" sz="8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177" name="Elbow Connector 38"/>
            <p:cNvCxnSpPr>
              <a:stCxn id="176" idx="1"/>
            </p:cNvCxnSpPr>
            <p:nvPr/>
          </p:nvCxnSpPr>
          <p:spPr>
            <a:xfrm rot="10800000">
              <a:off x="6286500" y="2582863"/>
              <a:ext cx="1790700" cy="198437"/>
            </a:xfrm>
            <a:prstGeom prst="bentConnector4">
              <a:avLst>
                <a:gd name="adj1" fmla="val 36170"/>
                <a:gd name="adj2" fmla="val 215385"/>
              </a:avLst>
            </a:prstGeom>
            <a:ln w="12700">
              <a:solidFill>
                <a:srgbClr val="FF0000"/>
              </a:solidFill>
              <a:prstDash val="solid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Flowchart: Punched Tape 30"/>
            <p:cNvSpPr/>
            <p:nvPr/>
          </p:nvSpPr>
          <p:spPr>
            <a:xfrm>
              <a:off x="5791200" y="3733800"/>
              <a:ext cx="990600" cy="685800"/>
            </a:xfrm>
            <a:prstGeom prst="flowChartPunchedTape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СЧЁТ-ФАКТУРА</a:t>
              </a:r>
              <a:endParaRPr lang="en-US" sz="10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28" name="Elbow Connector 27"/>
            <p:cNvCxnSpPr/>
            <p:nvPr/>
          </p:nvCxnSpPr>
          <p:spPr>
            <a:xfrm rot="10800000" flipV="1">
              <a:off x="5486400" y="2857500"/>
              <a:ext cx="304800" cy="1143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/>
            <p:nvPr/>
          </p:nvCxnSpPr>
          <p:spPr>
            <a:xfrm rot="10800000">
              <a:off x="5486400" y="2971800"/>
              <a:ext cx="304800" cy="4953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hape 66"/>
            <p:cNvCxnSpPr>
              <a:stCxn id="162" idx="3"/>
            </p:cNvCxnSpPr>
            <p:nvPr/>
          </p:nvCxnSpPr>
          <p:spPr>
            <a:xfrm flipV="1">
              <a:off x="5486400" y="3232150"/>
              <a:ext cx="1524000" cy="3206750"/>
            </a:xfrm>
            <a:prstGeom prst="bentConnector3">
              <a:avLst>
                <a:gd name="adj1" fmla="val 116875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/>
            <p:nvPr/>
          </p:nvCxnSpPr>
          <p:spPr>
            <a:xfrm rot="10800000">
              <a:off x="5481638" y="3733800"/>
              <a:ext cx="309562" cy="34290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hape 66"/>
            <p:cNvCxnSpPr/>
            <p:nvPr/>
          </p:nvCxnSpPr>
          <p:spPr>
            <a:xfrm rot="10800000">
              <a:off x="6781800" y="4076700"/>
              <a:ext cx="228600" cy="0"/>
            </a:xfrm>
            <a:prstGeom prst="bentConnector3">
              <a:avLst>
                <a:gd name="adj1" fmla="val 50000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343400" y="3505200"/>
              <a:ext cx="1143000" cy="609600"/>
            </a:xfrm>
            <a:prstGeom prst="rect">
              <a:avLst/>
            </a:prstGeom>
            <a:solidFill>
              <a:srgbClr val="FFC000"/>
            </a:solidFill>
            <a:ln w="19050">
              <a:solidFill>
                <a:srgbClr val="FF0000"/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ru-RU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ДЕБИТ</a:t>
              </a:r>
              <a:r>
                <a:rPr lang="en-US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O</a:t>
              </a:r>
              <a:r>
                <a:rPr lang="ru-RU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Р</a:t>
              </a:r>
              <a:r>
                <a:rPr lang="en-US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/</a:t>
              </a:r>
              <a:r>
                <a:rPr lang="ru-RU" sz="9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 КРЕДИТОРЫ ПЛАТЕЖИ</a:t>
              </a:r>
              <a:endParaRPr lang="ka-GE" sz="1000" b="1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32" name="Flowchart: Punched Tape 31"/>
            <p:cNvSpPr/>
            <p:nvPr/>
          </p:nvSpPr>
          <p:spPr>
            <a:xfrm>
              <a:off x="5791200" y="3733800"/>
              <a:ext cx="990600" cy="685800"/>
            </a:xfrm>
            <a:prstGeom prst="flowChartPunchedTape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0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СЧЁТ-ФАКТУРА</a:t>
              </a:r>
              <a:endParaRPr lang="en-US" sz="10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343400" y="2667000"/>
              <a:ext cx="1143000" cy="6096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ЗАКУПКИ</a:t>
              </a:r>
              <a:r>
                <a:rPr lang="ka-GE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 / </a:t>
              </a:r>
              <a:r>
                <a:rPr lang="ru-RU" sz="800" dirty="0" smtClean="0">
                  <a:solidFill>
                    <a:srgbClr val="000000"/>
                  </a:solidFill>
                  <a:latin typeface="+mj-lt"/>
                  <a:cs typeface="BPG Algeti Compact" pitchFamily="2" charset="0"/>
                </a:rPr>
                <a:t>ОБЯЗАТЕЛЬСТВА</a:t>
              </a:r>
              <a:endParaRPr lang="en-US" sz="8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4914900" y="3276600"/>
              <a:ext cx="0" cy="1524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3048000" y="3505200"/>
              <a:ext cx="1143000" cy="60960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ru-RU" sz="900" dirty="0" smtClean="0">
                  <a:solidFill>
                    <a:srgbClr val="000000"/>
                  </a:solidFill>
                  <a:latin typeface="+mj-lt"/>
                  <a:cs typeface="Arial" charset="0"/>
                </a:rPr>
                <a:t>ПОДТВЕРЖДЕНИЕ СЧЁТ-ФАКТУРЫ /ПЛАТЕЖНОГО ПОРУЧЕНИЯ</a:t>
              </a:r>
              <a:endParaRPr lang="en-US" sz="800" dirty="0">
                <a:solidFill>
                  <a:srgbClr val="000000"/>
                </a:solidFill>
                <a:latin typeface="+mj-lt"/>
                <a:cs typeface="BPG Algeti Compact" pitchFamily="2" charset="0"/>
              </a:endParaRPr>
            </a:p>
          </p:txBody>
        </p:sp>
        <p:cxnSp>
          <p:nvCxnSpPr>
            <p:cNvPr id="36" name="Elbow Connector 38"/>
            <p:cNvCxnSpPr>
              <a:stCxn id="35" idx="0"/>
            </p:cNvCxnSpPr>
            <p:nvPr/>
          </p:nvCxnSpPr>
          <p:spPr>
            <a:xfrm rot="16200000" flipH="1" flipV="1">
              <a:off x="2800350" y="3067050"/>
              <a:ext cx="381000" cy="1257300"/>
            </a:xfrm>
            <a:prstGeom prst="bentConnector3">
              <a:avLst>
                <a:gd name="adj1" fmla="val -18139"/>
              </a:avLst>
            </a:prstGeom>
            <a:ln w="19050">
              <a:solidFill>
                <a:srgbClr val="0070C0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35" idx="3"/>
            </p:cNvCxnSpPr>
            <p:nvPr/>
          </p:nvCxnSpPr>
          <p:spPr>
            <a:xfrm>
              <a:off x="4191000" y="3810000"/>
              <a:ext cx="147638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152400" y="4114800"/>
              <a:ext cx="685800" cy="533400"/>
            </a:xfrm>
            <a:prstGeom prst="rect">
              <a:avLst/>
            </a:prstGeom>
            <a:gradFill flip="none" rotWithShape="1">
              <a:gsLst>
                <a:gs pos="0">
                  <a:srgbClr val="92D050">
                    <a:tint val="66000"/>
                    <a:satMod val="160000"/>
                  </a:srgbClr>
                </a:gs>
                <a:gs pos="50000">
                  <a:srgbClr val="92D050">
                    <a:tint val="44500"/>
                    <a:satMod val="160000"/>
                  </a:srgbClr>
                </a:gs>
                <a:gs pos="100000">
                  <a:srgbClr val="92D05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>
              <a:solidFill>
                <a:srgbClr val="00B05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400" b="1" dirty="0" smtClean="0">
                  <a:solidFill>
                    <a:srgbClr val="00B050"/>
                  </a:solidFill>
                  <a:latin typeface="+mj-lt"/>
                  <a:cs typeface="Calibri" pitchFamily="34" charset="0"/>
                </a:rPr>
                <a:t>RTGS</a:t>
              </a:r>
              <a:endParaRPr lang="en-US" sz="1400" b="1" dirty="0">
                <a:solidFill>
                  <a:srgbClr val="00B050"/>
                </a:solidFill>
                <a:latin typeface="+mj-lt"/>
                <a:cs typeface="Calibri" pitchFamily="34" charset="0"/>
              </a:endParaRPr>
            </a:p>
          </p:txBody>
        </p:sp>
        <p:cxnSp>
          <p:nvCxnSpPr>
            <p:cNvPr id="40" name="Shape 39"/>
            <p:cNvCxnSpPr>
              <a:stCxn id="39" idx="0"/>
              <a:endCxn id="35" idx="1"/>
            </p:cNvCxnSpPr>
            <p:nvPr/>
          </p:nvCxnSpPr>
          <p:spPr>
            <a:xfrm rot="5400000" flipH="1" flipV="1">
              <a:off x="1619250" y="2686050"/>
              <a:ext cx="304800" cy="2552700"/>
            </a:xfrm>
            <a:prstGeom prst="bentConnector2">
              <a:avLst/>
            </a:prstGeom>
            <a:ln w="19050">
              <a:solidFill>
                <a:srgbClr val="00B05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Flowchart: Stored Data 41"/>
            <p:cNvSpPr/>
            <p:nvPr/>
          </p:nvSpPr>
          <p:spPr>
            <a:xfrm>
              <a:off x="1828800" y="3962400"/>
              <a:ext cx="1066800" cy="609600"/>
            </a:xfrm>
            <a:prstGeom prst="flowChartOnlineStorage">
              <a:avLst/>
            </a:prstGeom>
            <a:solidFill>
              <a:srgbClr val="CCCCFF"/>
            </a:solidFill>
            <a:ln w="19050">
              <a:solidFill>
                <a:srgbClr val="0066CC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90000"/>
                </a:lnSpc>
                <a:defRPr/>
              </a:pPr>
              <a:r>
                <a:rPr lang="ru-RU" sz="900" dirty="0" smtClean="0">
                  <a:solidFill>
                    <a:schemeClr val="tx1"/>
                  </a:solidFill>
                  <a:latin typeface="+mj-lt"/>
                  <a:cs typeface="BPG Algeti Compact" pitchFamily="2" charset="0"/>
                </a:rPr>
                <a:t>ГЛАВНАЯ КНИГА</a:t>
              </a:r>
              <a:endParaRPr lang="en-US" sz="900" dirty="0">
                <a:solidFill>
                  <a:schemeClr val="tx1"/>
                </a:solidFill>
                <a:latin typeface="+mj-lt"/>
                <a:cs typeface="BPG Algeti Compact" pitchFamily="2" charset="0"/>
              </a:endParaRPr>
            </a:p>
          </p:txBody>
        </p:sp>
      </p:grp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2743200" y="4572000"/>
            <a:ext cx="6019800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Платежное поручение подтверждается бюджетной организацией</a:t>
            </a:r>
            <a:r>
              <a:rPr lang="en-US" sz="1400" dirty="0" smtClean="0">
                <a:latin typeface="+mj-lt"/>
              </a:rPr>
              <a:t> </a:t>
            </a:r>
            <a:r>
              <a:rPr lang="ru-RU" sz="1400" dirty="0" smtClean="0">
                <a:latin typeface="+mj-lt"/>
              </a:rPr>
              <a:t>на основе детальных </a:t>
            </a:r>
            <a:r>
              <a:rPr lang="en-US" sz="1400" dirty="0" smtClean="0">
                <a:latin typeface="+mj-lt"/>
              </a:rPr>
              <a:t>CPV </a:t>
            </a:r>
            <a:r>
              <a:rPr lang="ru-RU" sz="1400" dirty="0" smtClean="0">
                <a:latin typeface="+mj-lt"/>
              </a:rPr>
              <a:t>кодов</a:t>
            </a:r>
            <a:r>
              <a:rPr lang="en-US" sz="1400" dirty="0" smtClean="0">
                <a:latin typeface="+mj-lt"/>
              </a:rPr>
              <a:t>;</a:t>
            </a:r>
            <a:endParaRPr lang="ka-GE" sz="1400" dirty="0">
              <a:latin typeface="+mj-lt"/>
            </a:endParaRPr>
          </a:p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Платежное поручение, подтвержденное Казначейством, </a:t>
            </a:r>
            <a:r>
              <a:rPr lang="en-US" sz="1400" dirty="0" smtClean="0">
                <a:latin typeface="+mj-lt"/>
              </a:rPr>
              <a:t> </a:t>
            </a:r>
            <a:r>
              <a:rPr lang="ru-RU" sz="1400" dirty="0" smtClean="0">
                <a:latin typeface="+mj-lt"/>
              </a:rPr>
              <a:t>автоматически отсылается в </a:t>
            </a:r>
            <a:r>
              <a:rPr lang="en-US" sz="1400" dirty="0" smtClean="0">
                <a:latin typeface="+mj-lt"/>
              </a:rPr>
              <a:t>RTGS</a:t>
            </a:r>
            <a:r>
              <a:rPr lang="ka-GE" sz="1600" dirty="0">
                <a:latin typeface="+mj-lt"/>
              </a:rPr>
              <a:t>.</a:t>
            </a:r>
          </a:p>
          <a:p>
            <a:pPr marL="287338" indent="-287338">
              <a:spcBef>
                <a:spcPts val="600"/>
              </a:spcBef>
              <a:buFont typeface="Arial" charset="0"/>
              <a:buChar char="•"/>
              <a:defRPr/>
            </a:pPr>
            <a:r>
              <a:rPr lang="ru-RU" sz="1400" dirty="0" smtClean="0">
                <a:latin typeface="+mj-lt"/>
              </a:rPr>
              <a:t>Бухгалтерская запись делается как двойная запись и автоматически отражается в Главной книге казначейства.</a:t>
            </a:r>
            <a:endParaRPr lang="ka-GE" sz="1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esury-Presentatio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 - L.Todua - Changed - Rus2</Template>
  <TotalTime>7787</TotalTime>
  <Words>724</Words>
  <Application>Microsoft Office PowerPoint</Application>
  <PresentationFormat>On-screen Show (4:3)</PresentationFormat>
  <Paragraphs>229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BPG Algeti Compact</vt:lpstr>
      <vt:lpstr>Symbol</vt:lpstr>
      <vt:lpstr>BPG Glaho</vt:lpstr>
      <vt:lpstr>Wingdings</vt:lpstr>
      <vt:lpstr>LitNusx</vt:lpstr>
      <vt:lpstr>Tresury-Presentation</vt:lpstr>
      <vt:lpstr>МОДЕЛЬ СУГФ ГРУЗИИ И СТРУКТУРА ГЛАВНОЙ КНИГИ КАЗНАЧЕЙСТВА  </vt:lpstr>
      <vt:lpstr>МОДЕЛЬ СУГФ КАЗНАЧЕЙСТВА</vt:lpstr>
      <vt:lpstr>КНИГА УЧЕТА ЗАКУПОК  И ОБЯЗАТЕЛЬСТВ</vt:lpstr>
      <vt:lpstr>КНИГА УЧЕТА ЗАКУПОК  И ОБЯЗАТЕЛЬСТВ</vt:lpstr>
      <vt:lpstr>КНИГА УЧЕТА ЗАКУПОК  И ОБЯЗАТЕЛЬСТВ</vt:lpstr>
      <vt:lpstr>КНИГА УЧЕТА ЗАКУПОК  И ОБЯЗАТЕЛЬСТВ</vt:lpstr>
      <vt:lpstr>КНИГА УЧЕТА ДЕБИТНЫХ И КРЕДИТНЫХ ПЛАТЕЖЕЙ</vt:lpstr>
      <vt:lpstr>КНИГА УЧЕТА ЗАКУПОК И ОБЯЗАТЕЛЬСТВ</vt:lpstr>
      <vt:lpstr>КНИГА УЧЕТА ЗАКУПОК  И ОБЯЗАТЕЛЬСТВ</vt:lpstr>
      <vt:lpstr>АКТИВЫ И ИНВЕНТАРЬ</vt:lpstr>
      <vt:lpstr>ДРУГИЕ НЕДЕНЕЖНЫЕ ОПЕРАЦИИ, КРОМЕ АКТИВОВ И ИНВЕНТАРЯ</vt:lpstr>
      <vt:lpstr>БУХГАЛТЕРСКИЙ УЧЁТ АГРЕГИРОВАННЫХ ПОКАЗАТЕЛЕЙ</vt:lpstr>
      <vt:lpstr>МОДЕЛЬ СУГФ ГРУЗИИ И СТРУКТУРА ГЛАВНОЙ КНИГИ КАЗНАЧЕЙСТВА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სახაზინო სამსახურის 2011 …………………</dc:title>
  <dc:creator>davit.tsekvava</dc:creator>
  <cp:lastModifiedBy>ekatamadze</cp:lastModifiedBy>
  <cp:revision>547</cp:revision>
  <dcterms:created xsi:type="dcterms:W3CDTF">2011-06-01T15:53:17Z</dcterms:created>
  <dcterms:modified xsi:type="dcterms:W3CDTF">2012-02-22T15:53:34Z</dcterms:modified>
</cp:coreProperties>
</file>