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13"/>
  </p:notesMasterIdLst>
  <p:handoutMasterIdLst>
    <p:handoutMasterId r:id="rId14"/>
  </p:handoutMasterIdLst>
  <p:sldIdLst>
    <p:sldId id="280" r:id="rId2"/>
    <p:sldId id="338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36" r:id="rId11"/>
    <p:sldId id="296" r:id="rId12"/>
  </p:sldIdLst>
  <p:sldSz cx="9144000" cy="6858000" type="screen4x3"/>
  <p:notesSz cx="6805613" cy="45751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CC0000"/>
    <a:srgbClr val="006699"/>
    <a:srgbClr val="990000"/>
    <a:srgbClr val="FF0000"/>
    <a:srgbClr val="00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83" autoAdjust="0"/>
    <p:restoredTop sz="94660" autoAdjust="0"/>
  </p:normalViewPr>
  <p:slideViewPr>
    <p:cSldViewPr>
      <p:cViewPr>
        <p:scale>
          <a:sx n="100" d="100"/>
          <a:sy n="100" d="100"/>
        </p:scale>
        <p:origin x="-246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50"/>
    </p:cViewPr>
  </p:sorterViewPr>
  <p:notesViewPr>
    <p:cSldViewPr>
      <p:cViewPr varScale="1">
        <p:scale>
          <a:sx n="77" d="100"/>
          <a:sy n="77" d="100"/>
        </p:scale>
        <p:origin x="-2418" y="-84"/>
      </p:cViewPr>
      <p:guideLst>
        <p:guide orient="horz" pos="1441"/>
        <p:guide pos="214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C75A46-9D0A-4DEE-888F-A1C066C2B7D4}" type="doc">
      <dgm:prSet loTypeId="urn:microsoft.com/office/officeart/2005/8/layout/radial4" loCatId="relationship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16DDAA46-EB12-4C7B-94F2-5CC8970F2597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+mn-lt"/>
            </a:rPr>
            <a:t>the common </a:t>
          </a:r>
          <a:r>
            <a:rPr lang="en-US" dirty="0" err="1" smtClean="0">
              <a:solidFill>
                <a:schemeClr val="tx1"/>
              </a:solidFill>
              <a:latin typeface="+mn-lt"/>
            </a:rPr>
            <a:t>treasuri</a:t>
          </a:r>
          <a:r>
            <a:rPr lang="en-US" dirty="0" smtClean="0">
              <a:solidFill>
                <a:schemeClr val="tx1"/>
              </a:solidFill>
              <a:latin typeface="+mn-lt"/>
            </a:rPr>
            <a:t> account</a:t>
          </a:r>
          <a:endParaRPr lang="ka-GE" dirty="0" smtClean="0">
            <a:solidFill>
              <a:schemeClr val="tx1"/>
            </a:solidFill>
            <a:latin typeface="+mn-lt"/>
          </a:endParaRPr>
        </a:p>
      </dgm:t>
    </dgm:pt>
    <dgm:pt modelId="{2D0549C5-FF6F-4A01-B32D-B88A8F42D70C}" type="parTrans" cxnId="{A2521E45-429E-4DF9-BCB8-CE310757F3E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BD33B9B1-8C2B-4447-98F0-9ECBDA1BFE8A}" type="sibTrans" cxnId="{A2521E45-429E-4DF9-BCB8-CE310757F3E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9C5249AE-9DD6-41EF-82A2-AAC4C05A1756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smtClean="0">
              <a:solidFill>
                <a:schemeClr val="tx1"/>
              </a:solidFill>
              <a:latin typeface="+mn-lt"/>
            </a:rPr>
            <a:t>THE STATE BUDGET REVENUES</a:t>
          </a:r>
          <a:endParaRPr lang="ka-GE" sz="2000" smtClean="0">
            <a:solidFill>
              <a:schemeClr val="tx1"/>
            </a:solidFill>
            <a:latin typeface="+mn-lt"/>
          </a:endParaRP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2000" dirty="0" smtClean="0">
            <a:latin typeface="+mn-lt"/>
          </a:endParaRPr>
        </a:p>
      </dgm:t>
    </dgm:pt>
    <dgm:pt modelId="{FF0EAA04-FEBE-466F-9BAC-6D9C90D4E0E0}" type="parTrans" cxnId="{EEC45E82-EAE7-48F1-BE6B-A9FFC21BFA8C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5734E0F9-4BB7-4ECF-A26B-039F65ADA400}" type="sibTrans" cxnId="{EEC45E82-EAE7-48F1-BE6B-A9FFC21BFA8C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1BD8B26D-CDB5-49B8-AAE5-8C394407DED4}">
      <dgm:prSet custT="1"/>
      <dgm:spPr/>
      <dgm:t>
        <a:bodyPr/>
        <a:lstStyle/>
        <a:p>
          <a:r>
            <a:rPr lang="en-US" sz="2000" dirty="0" smtClean="0">
              <a:latin typeface="+mn-lt"/>
            </a:rPr>
            <a:t>AUTONOMOUS REPUBLIC BUDGET REVENUES</a:t>
          </a:r>
          <a:endParaRPr lang="ka-GE" sz="2000" dirty="0" smtClean="0">
            <a:latin typeface="+mn-lt"/>
          </a:endParaRPr>
        </a:p>
      </dgm:t>
    </dgm:pt>
    <dgm:pt modelId="{3755300F-E312-4C4A-BF66-DAA9D4DF074D}" type="parTrans" cxnId="{635234F0-DB5B-44D7-ADB1-07F7A81281E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12D938DE-50BA-4C2F-8D51-801B8F51F428}" type="sibTrans" cxnId="{635234F0-DB5B-44D7-ADB1-07F7A81281E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284BA49E-110D-445D-BF77-770634E5F857}">
      <dgm:prSet custT="1"/>
      <dgm:spPr/>
      <dgm:t>
        <a:bodyPr/>
        <a:lstStyle/>
        <a:p>
          <a:r>
            <a:rPr lang="en-US" sz="2000" dirty="0" smtClean="0">
              <a:latin typeface="+mn-lt"/>
            </a:rPr>
            <a:t>BUDGET ORGANIZATION DEPOSITS</a:t>
          </a:r>
          <a:endParaRPr lang="ka-GE" sz="2000" dirty="0" smtClean="0">
            <a:latin typeface="+mn-lt"/>
          </a:endParaRPr>
        </a:p>
      </dgm:t>
    </dgm:pt>
    <dgm:pt modelId="{3D4DE2AD-10FF-4EA3-AA66-E45BF0DAABBA}" type="parTrans" cxnId="{8DCF7AFA-FB8B-45E3-A115-8D2AD6533415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9D69AA27-B917-4400-96AE-3E3BCB241FB2}" type="sibTrans" cxnId="{8DCF7AFA-FB8B-45E3-A115-8D2AD6533415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D348EA66-7949-4416-9C85-CB7AF164164C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dirty="0" smtClean="0">
              <a:latin typeface="+mn-lt"/>
            </a:rPr>
            <a:t>LOCAL BUDGET REVENUES</a:t>
          </a:r>
          <a:endParaRPr lang="ka-GE" sz="2000" dirty="0" smtClean="0">
            <a:latin typeface="+mn-lt"/>
          </a:endParaRP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2000" dirty="0" smtClean="0">
            <a:latin typeface="+mn-lt"/>
          </a:endParaRPr>
        </a:p>
      </dgm:t>
    </dgm:pt>
    <dgm:pt modelId="{04F49FC2-5E4B-4C6D-800E-53DBCA98F061}" type="sibTrans" cxnId="{2F78842B-B8C5-443F-9371-9B2F37FFC234}">
      <dgm:prSet/>
      <dgm:spPr/>
      <dgm:t>
        <a:bodyPr/>
        <a:lstStyle/>
        <a:p>
          <a:endParaRPr lang="en-US"/>
        </a:p>
      </dgm:t>
    </dgm:pt>
    <dgm:pt modelId="{8F43FCCE-AC6A-4823-9B43-5479757101C4}" type="parTrans" cxnId="{2F78842B-B8C5-443F-9371-9B2F37FFC234}">
      <dgm:prSet/>
      <dgm:spPr/>
      <dgm:t>
        <a:bodyPr/>
        <a:lstStyle/>
        <a:p>
          <a:endParaRPr lang="en-US"/>
        </a:p>
      </dgm:t>
    </dgm:pt>
    <dgm:pt modelId="{9C3A0BFB-8927-4FE4-A9B1-F44D6D9EAE49}" type="pres">
      <dgm:prSet presAssocID="{AFC75A46-9D0A-4DEE-888F-A1C066C2B7D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D25AB6-48F0-4816-95CA-8FCC1BA7FB9D}" type="pres">
      <dgm:prSet presAssocID="{16DDAA46-EB12-4C7B-94F2-5CC8970F2597}" presName="centerShape" presStyleLbl="node0" presStyleIdx="0" presStyleCnt="1"/>
      <dgm:spPr/>
      <dgm:t>
        <a:bodyPr/>
        <a:lstStyle/>
        <a:p>
          <a:endParaRPr lang="en-US"/>
        </a:p>
      </dgm:t>
    </dgm:pt>
    <dgm:pt modelId="{1DD84549-FAA7-425C-8D5C-23B3CC9B8517}" type="pres">
      <dgm:prSet presAssocID="{FF0EAA04-FEBE-466F-9BAC-6D9C90D4E0E0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DD9D67C4-56EA-4FFF-929A-E146EDA43A50}" type="pres">
      <dgm:prSet presAssocID="{9C5249AE-9DD6-41EF-82A2-AAC4C05A175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07DC24-E239-43E1-8723-34FF7D5C7A30}" type="pres">
      <dgm:prSet presAssocID="{3755300F-E312-4C4A-BF66-DAA9D4DF074D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B135A413-EC72-49D9-B76A-2E8B321663A6}" type="pres">
      <dgm:prSet presAssocID="{1BD8B26D-CDB5-49B8-AAE5-8C394407DED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DE953E-0776-4AC0-8006-C742CC95D4B9}" type="pres">
      <dgm:prSet presAssocID="{3D4DE2AD-10FF-4EA3-AA66-E45BF0DAABBA}" presName="parTrans" presStyleLbl="bgSibTrans2D1" presStyleIdx="2" presStyleCnt="4"/>
      <dgm:spPr/>
      <dgm:t>
        <a:bodyPr/>
        <a:lstStyle/>
        <a:p>
          <a:endParaRPr lang="en-US"/>
        </a:p>
      </dgm:t>
    </dgm:pt>
    <dgm:pt modelId="{C0949C54-23D2-4CD6-8CA4-CA9D445D2B87}" type="pres">
      <dgm:prSet presAssocID="{284BA49E-110D-445D-BF77-770634E5F857}" presName="node" presStyleLbl="node1" presStyleIdx="2" presStyleCnt="4" custRadScaleRad="94948" custRadScaleInc="1181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CBFBB7-7EF9-400A-B772-DCE97BA37C15}" type="pres">
      <dgm:prSet presAssocID="{8F43FCCE-AC6A-4823-9B43-5479757101C4}" presName="parTrans" presStyleLbl="bgSibTrans2D1" presStyleIdx="3" presStyleCnt="4"/>
      <dgm:spPr/>
      <dgm:t>
        <a:bodyPr/>
        <a:lstStyle/>
        <a:p>
          <a:endParaRPr lang="en-US"/>
        </a:p>
      </dgm:t>
    </dgm:pt>
    <dgm:pt modelId="{225B2B80-73F2-4BC4-832E-E2FA4C3642DB}" type="pres">
      <dgm:prSet presAssocID="{D348EA66-7949-4416-9C85-CB7AF164164C}" presName="node" presStyleLbl="node1" presStyleIdx="3" presStyleCnt="4" custRadScaleRad="109268" custRadScaleInc="-912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C45E82-EAE7-48F1-BE6B-A9FFC21BFA8C}" srcId="{16DDAA46-EB12-4C7B-94F2-5CC8970F2597}" destId="{9C5249AE-9DD6-41EF-82A2-AAC4C05A1756}" srcOrd="0" destOrd="0" parTransId="{FF0EAA04-FEBE-466F-9BAC-6D9C90D4E0E0}" sibTransId="{5734E0F9-4BB7-4ECF-A26B-039F65ADA400}"/>
    <dgm:cxn modelId="{A2521E45-429E-4DF9-BCB8-CE310757F3ED}" srcId="{AFC75A46-9D0A-4DEE-888F-A1C066C2B7D4}" destId="{16DDAA46-EB12-4C7B-94F2-5CC8970F2597}" srcOrd="0" destOrd="0" parTransId="{2D0549C5-FF6F-4A01-B32D-B88A8F42D70C}" sibTransId="{BD33B9B1-8C2B-4447-98F0-9ECBDA1BFE8A}"/>
    <dgm:cxn modelId="{21E1D5C7-EE1A-4419-AB94-9BEF206EB0FC}" type="presOf" srcId="{FF0EAA04-FEBE-466F-9BAC-6D9C90D4E0E0}" destId="{1DD84549-FAA7-425C-8D5C-23B3CC9B8517}" srcOrd="0" destOrd="0" presId="urn:microsoft.com/office/officeart/2005/8/layout/radial4"/>
    <dgm:cxn modelId="{2F78842B-B8C5-443F-9371-9B2F37FFC234}" srcId="{16DDAA46-EB12-4C7B-94F2-5CC8970F2597}" destId="{D348EA66-7949-4416-9C85-CB7AF164164C}" srcOrd="3" destOrd="0" parTransId="{8F43FCCE-AC6A-4823-9B43-5479757101C4}" sibTransId="{04F49FC2-5E4B-4C6D-800E-53DBCA98F061}"/>
    <dgm:cxn modelId="{12C713F8-373B-40CC-90F4-6878ACA44F18}" type="presOf" srcId="{3755300F-E312-4C4A-BF66-DAA9D4DF074D}" destId="{A907DC24-E239-43E1-8723-34FF7D5C7A30}" srcOrd="0" destOrd="0" presId="urn:microsoft.com/office/officeart/2005/8/layout/radial4"/>
    <dgm:cxn modelId="{8DCF7AFA-FB8B-45E3-A115-8D2AD6533415}" srcId="{16DDAA46-EB12-4C7B-94F2-5CC8970F2597}" destId="{284BA49E-110D-445D-BF77-770634E5F857}" srcOrd="2" destOrd="0" parTransId="{3D4DE2AD-10FF-4EA3-AA66-E45BF0DAABBA}" sibTransId="{9D69AA27-B917-4400-96AE-3E3BCB241FB2}"/>
    <dgm:cxn modelId="{50B88F9C-9349-48E7-AC41-C0AC8C01DB29}" type="presOf" srcId="{8F43FCCE-AC6A-4823-9B43-5479757101C4}" destId="{39CBFBB7-7EF9-400A-B772-DCE97BA37C15}" srcOrd="0" destOrd="0" presId="urn:microsoft.com/office/officeart/2005/8/layout/radial4"/>
    <dgm:cxn modelId="{70AF3A42-0B1D-4171-9317-C4506F41FD60}" type="presOf" srcId="{1BD8B26D-CDB5-49B8-AAE5-8C394407DED4}" destId="{B135A413-EC72-49D9-B76A-2E8B321663A6}" srcOrd="0" destOrd="0" presId="urn:microsoft.com/office/officeart/2005/8/layout/radial4"/>
    <dgm:cxn modelId="{BED80BC2-04CD-428D-9827-F26539CB02D6}" type="presOf" srcId="{3D4DE2AD-10FF-4EA3-AA66-E45BF0DAABBA}" destId="{57DE953E-0776-4AC0-8006-C742CC95D4B9}" srcOrd="0" destOrd="0" presId="urn:microsoft.com/office/officeart/2005/8/layout/radial4"/>
    <dgm:cxn modelId="{635234F0-DB5B-44D7-ADB1-07F7A81281ED}" srcId="{16DDAA46-EB12-4C7B-94F2-5CC8970F2597}" destId="{1BD8B26D-CDB5-49B8-AAE5-8C394407DED4}" srcOrd="1" destOrd="0" parTransId="{3755300F-E312-4C4A-BF66-DAA9D4DF074D}" sibTransId="{12D938DE-50BA-4C2F-8D51-801B8F51F428}"/>
    <dgm:cxn modelId="{531F220E-837F-4C52-9338-E5202498832B}" type="presOf" srcId="{D348EA66-7949-4416-9C85-CB7AF164164C}" destId="{225B2B80-73F2-4BC4-832E-E2FA4C3642DB}" srcOrd="0" destOrd="0" presId="urn:microsoft.com/office/officeart/2005/8/layout/radial4"/>
    <dgm:cxn modelId="{A4BA30FE-FD8F-4EBB-B3E7-346B8B6098B5}" type="presOf" srcId="{16DDAA46-EB12-4C7B-94F2-5CC8970F2597}" destId="{FAD25AB6-48F0-4816-95CA-8FCC1BA7FB9D}" srcOrd="0" destOrd="0" presId="urn:microsoft.com/office/officeart/2005/8/layout/radial4"/>
    <dgm:cxn modelId="{A0CEF4D9-639D-4277-9E65-27463DD841A9}" type="presOf" srcId="{9C5249AE-9DD6-41EF-82A2-AAC4C05A1756}" destId="{DD9D67C4-56EA-4FFF-929A-E146EDA43A50}" srcOrd="0" destOrd="0" presId="urn:microsoft.com/office/officeart/2005/8/layout/radial4"/>
    <dgm:cxn modelId="{77F204FB-96F1-4C4B-A819-EC2DD3EBB53F}" type="presOf" srcId="{284BA49E-110D-445D-BF77-770634E5F857}" destId="{C0949C54-23D2-4CD6-8CA4-CA9D445D2B87}" srcOrd="0" destOrd="0" presId="urn:microsoft.com/office/officeart/2005/8/layout/radial4"/>
    <dgm:cxn modelId="{1F51F00C-87BF-4ACF-A3E7-69EAA4100C67}" type="presOf" srcId="{AFC75A46-9D0A-4DEE-888F-A1C066C2B7D4}" destId="{9C3A0BFB-8927-4FE4-A9B1-F44D6D9EAE49}" srcOrd="0" destOrd="0" presId="urn:microsoft.com/office/officeart/2005/8/layout/radial4"/>
    <dgm:cxn modelId="{F15EB344-732C-4209-ADCF-C06B23E0317E}" type="presParOf" srcId="{9C3A0BFB-8927-4FE4-A9B1-F44D6D9EAE49}" destId="{FAD25AB6-48F0-4816-95CA-8FCC1BA7FB9D}" srcOrd="0" destOrd="0" presId="urn:microsoft.com/office/officeart/2005/8/layout/radial4"/>
    <dgm:cxn modelId="{553A35F1-0975-4894-8C70-84E1B7644D7B}" type="presParOf" srcId="{9C3A0BFB-8927-4FE4-A9B1-F44D6D9EAE49}" destId="{1DD84549-FAA7-425C-8D5C-23B3CC9B8517}" srcOrd="1" destOrd="0" presId="urn:microsoft.com/office/officeart/2005/8/layout/radial4"/>
    <dgm:cxn modelId="{6AC0B933-EF0B-4655-AF68-EB0E9FF9CA57}" type="presParOf" srcId="{9C3A0BFB-8927-4FE4-A9B1-F44D6D9EAE49}" destId="{DD9D67C4-56EA-4FFF-929A-E146EDA43A50}" srcOrd="2" destOrd="0" presId="urn:microsoft.com/office/officeart/2005/8/layout/radial4"/>
    <dgm:cxn modelId="{539D18F6-2E87-4500-8BAD-DE75E90A60A3}" type="presParOf" srcId="{9C3A0BFB-8927-4FE4-A9B1-F44D6D9EAE49}" destId="{A907DC24-E239-43E1-8723-34FF7D5C7A30}" srcOrd="3" destOrd="0" presId="urn:microsoft.com/office/officeart/2005/8/layout/radial4"/>
    <dgm:cxn modelId="{A9A33D60-A7B3-47C2-90D5-6BA50C089BF0}" type="presParOf" srcId="{9C3A0BFB-8927-4FE4-A9B1-F44D6D9EAE49}" destId="{B135A413-EC72-49D9-B76A-2E8B321663A6}" srcOrd="4" destOrd="0" presId="urn:microsoft.com/office/officeart/2005/8/layout/radial4"/>
    <dgm:cxn modelId="{3561B411-A78F-4D1D-9D61-ED8040AE124A}" type="presParOf" srcId="{9C3A0BFB-8927-4FE4-A9B1-F44D6D9EAE49}" destId="{57DE953E-0776-4AC0-8006-C742CC95D4B9}" srcOrd="5" destOrd="0" presId="urn:microsoft.com/office/officeart/2005/8/layout/radial4"/>
    <dgm:cxn modelId="{2EFB8E5D-CE46-40C5-82D5-25FDAA2FF0F2}" type="presParOf" srcId="{9C3A0BFB-8927-4FE4-A9B1-F44D6D9EAE49}" destId="{C0949C54-23D2-4CD6-8CA4-CA9D445D2B87}" srcOrd="6" destOrd="0" presId="urn:microsoft.com/office/officeart/2005/8/layout/radial4"/>
    <dgm:cxn modelId="{E215FDB7-8FAE-4E7F-A243-ABD5D50AD73B}" type="presParOf" srcId="{9C3A0BFB-8927-4FE4-A9B1-F44D6D9EAE49}" destId="{39CBFBB7-7EF9-400A-B772-DCE97BA37C15}" srcOrd="7" destOrd="0" presId="urn:microsoft.com/office/officeart/2005/8/layout/radial4"/>
    <dgm:cxn modelId="{374839F0-8987-4316-84CE-DA07E6B0A98A}" type="presParOf" srcId="{9C3A0BFB-8927-4FE4-A9B1-F44D6D9EAE49}" destId="{225B2B80-73F2-4BC4-832E-E2FA4C3642DB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D25AB6-48F0-4816-95CA-8FCC1BA7FB9D}">
      <dsp:nvSpPr>
        <dsp:cNvPr id="0" name=""/>
        <dsp:cNvSpPr/>
      </dsp:nvSpPr>
      <dsp:spPr>
        <a:xfrm>
          <a:off x="3003803" y="2546446"/>
          <a:ext cx="2221992" cy="2221992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chemeClr val="tx1"/>
              </a:solidFill>
              <a:latin typeface="+mn-lt"/>
            </a:rPr>
            <a:t>the common </a:t>
          </a:r>
          <a:r>
            <a:rPr lang="en-US" sz="2700" kern="1200" dirty="0" err="1" smtClean="0">
              <a:solidFill>
                <a:schemeClr val="tx1"/>
              </a:solidFill>
              <a:latin typeface="+mn-lt"/>
            </a:rPr>
            <a:t>treasuri</a:t>
          </a:r>
          <a:r>
            <a:rPr lang="en-US" sz="2700" kern="1200" dirty="0" smtClean="0">
              <a:solidFill>
                <a:schemeClr val="tx1"/>
              </a:solidFill>
              <a:latin typeface="+mn-lt"/>
            </a:rPr>
            <a:t> account</a:t>
          </a:r>
          <a:endParaRPr lang="ka-GE" sz="2700" kern="1200" dirty="0" smtClean="0">
            <a:solidFill>
              <a:schemeClr val="tx1"/>
            </a:solidFill>
            <a:latin typeface="+mn-lt"/>
          </a:endParaRPr>
        </a:p>
      </dsp:txBody>
      <dsp:txXfrm>
        <a:off x="3003803" y="2546446"/>
        <a:ext cx="2221992" cy="2221992"/>
      </dsp:txXfrm>
    </dsp:sp>
    <dsp:sp modelId="{1DD84549-FAA7-425C-8D5C-23B3CC9B8517}">
      <dsp:nvSpPr>
        <dsp:cNvPr id="0" name=""/>
        <dsp:cNvSpPr/>
      </dsp:nvSpPr>
      <dsp:spPr>
        <a:xfrm rot="11700000">
          <a:off x="1085025" y="2781239"/>
          <a:ext cx="1882862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D9D67C4-56EA-4FFF-929A-E146EDA43A50}">
      <dsp:nvSpPr>
        <dsp:cNvPr id="0" name=""/>
        <dsp:cNvSpPr/>
      </dsp:nvSpPr>
      <dsp:spPr>
        <a:xfrm>
          <a:off x="61657" y="2009855"/>
          <a:ext cx="2110892" cy="16887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smtClean="0">
              <a:solidFill>
                <a:schemeClr val="tx1"/>
              </a:solidFill>
              <a:latin typeface="+mn-lt"/>
            </a:rPr>
            <a:t>THE STATE BUDGET REVENUES</a:t>
          </a:r>
          <a:endParaRPr lang="ka-GE" sz="2000" kern="1200" smtClean="0">
            <a:solidFill>
              <a:schemeClr val="tx1"/>
            </a:solidFill>
            <a:latin typeface="+mn-lt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2000" kern="1200" dirty="0" smtClean="0">
            <a:latin typeface="+mn-lt"/>
          </a:endParaRPr>
        </a:p>
      </dsp:txBody>
      <dsp:txXfrm>
        <a:off x="61657" y="2009855"/>
        <a:ext cx="2110892" cy="1688713"/>
      </dsp:txXfrm>
    </dsp:sp>
    <dsp:sp modelId="{A907DC24-E239-43E1-8723-34FF7D5C7A30}">
      <dsp:nvSpPr>
        <dsp:cNvPr id="0" name=""/>
        <dsp:cNvSpPr/>
      </dsp:nvSpPr>
      <dsp:spPr>
        <a:xfrm rot="14700000">
          <a:off x="2259662" y="1381360"/>
          <a:ext cx="1882862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135A413-EC72-49D9-B76A-2E8B321663A6}">
      <dsp:nvSpPr>
        <dsp:cNvPr id="0" name=""/>
        <dsp:cNvSpPr/>
      </dsp:nvSpPr>
      <dsp:spPr>
        <a:xfrm>
          <a:off x="1747781" y="411"/>
          <a:ext cx="2110892" cy="16887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+mn-lt"/>
            </a:rPr>
            <a:t>AUTONOMOUS REPUBLIC BUDGET REVENUES</a:t>
          </a:r>
          <a:endParaRPr lang="ka-GE" sz="2000" kern="1200" dirty="0" smtClean="0">
            <a:latin typeface="+mn-lt"/>
          </a:endParaRPr>
        </a:p>
      </dsp:txBody>
      <dsp:txXfrm>
        <a:off x="1747781" y="411"/>
        <a:ext cx="2110892" cy="1688713"/>
      </dsp:txXfrm>
    </dsp:sp>
    <dsp:sp modelId="{57DE953E-0776-4AC0-8006-C742CC95D4B9}">
      <dsp:nvSpPr>
        <dsp:cNvPr id="0" name=""/>
        <dsp:cNvSpPr/>
      </dsp:nvSpPr>
      <dsp:spPr>
        <a:xfrm rot="20891157">
          <a:off x="5282711" y="2915099"/>
          <a:ext cx="1734700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0949C54-23D2-4CD6-8CA4-CA9D445D2B87}">
      <dsp:nvSpPr>
        <dsp:cNvPr id="0" name=""/>
        <dsp:cNvSpPr/>
      </dsp:nvSpPr>
      <dsp:spPr>
        <a:xfrm>
          <a:off x="5943592" y="2209798"/>
          <a:ext cx="2110892" cy="16887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+mn-lt"/>
            </a:rPr>
            <a:t>BUDGET ORGANIZATION DEPOSITS</a:t>
          </a:r>
          <a:endParaRPr lang="ka-GE" sz="2000" kern="1200" dirty="0" smtClean="0">
            <a:latin typeface="+mn-lt"/>
          </a:endParaRPr>
        </a:p>
      </dsp:txBody>
      <dsp:txXfrm>
        <a:off x="5943592" y="2209798"/>
        <a:ext cx="2110892" cy="1688713"/>
      </dsp:txXfrm>
    </dsp:sp>
    <dsp:sp modelId="{39CBFBB7-7EF9-400A-B772-DCE97BA37C15}">
      <dsp:nvSpPr>
        <dsp:cNvPr id="0" name=""/>
        <dsp:cNvSpPr/>
      </dsp:nvSpPr>
      <dsp:spPr>
        <a:xfrm rot="18236817">
          <a:off x="4329512" y="1421438"/>
          <a:ext cx="2154670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25B2B80-73F2-4BC4-832E-E2FA4C3642DB}">
      <dsp:nvSpPr>
        <dsp:cNvPr id="0" name=""/>
        <dsp:cNvSpPr/>
      </dsp:nvSpPr>
      <dsp:spPr>
        <a:xfrm>
          <a:off x="4953012" y="6"/>
          <a:ext cx="2110892" cy="16887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 smtClean="0">
              <a:latin typeface="+mn-lt"/>
            </a:rPr>
            <a:t>LOCAL BUDGET REVENUES</a:t>
          </a:r>
          <a:endParaRPr lang="ka-GE" sz="2000" kern="1200" dirty="0" smtClean="0">
            <a:latin typeface="+mn-lt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2000" kern="1200" dirty="0" smtClean="0">
            <a:latin typeface="+mn-lt"/>
          </a:endParaRPr>
        </a:p>
      </dsp:txBody>
      <dsp:txXfrm>
        <a:off x="4953012" y="6"/>
        <a:ext cx="2110892" cy="1688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228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LitNusx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228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LitNusx" pitchFamily="34" charset="0"/>
              </a:defRPr>
            </a:lvl1pPr>
          </a:lstStyle>
          <a:p>
            <a:pPr>
              <a:defRPr/>
            </a:pPr>
            <a:fld id="{DD1779DA-467C-4693-896E-A48E37FC3B6D}" type="datetimeFigureOut">
              <a:rPr lang="en-US"/>
              <a:pPr>
                <a:defRPr/>
              </a:pPr>
              <a:t>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4344988"/>
            <a:ext cx="2949575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LitNusx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4344988"/>
            <a:ext cx="2949575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LitNusx" pitchFamily="34" charset="0"/>
              </a:defRPr>
            </a:lvl1pPr>
          </a:lstStyle>
          <a:p>
            <a:pPr>
              <a:defRPr/>
            </a:pPr>
            <a:fld id="{5231C00A-5306-449C-8A18-AD003D8D4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228600"/>
          </a:xfrm>
          <a:prstGeom prst="rect">
            <a:avLst/>
          </a:prstGeom>
        </p:spPr>
        <p:txBody>
          <a:bodyPr vert="horz" lIns="61893" tIns="30946" rIns="61893" bIns="30946" rtlCol="0"/>
          <a:lstStyle>
            <a:lvl1pPr algn="l">
              <a:defRPr sz="8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228600"/>
          </a:xfrm>
          <a:prstGeom prst="rect">
            <a:avLst/>
          </a:prstGeom>
        </p:spPr>
        <p:txBody>
          <a:bodyPr vert="horz" lIns="61893" tIns="30946" rIns="61893" bIns="30946" rtlCol="0"/>
          <a:lstStyle>
            <a:lvl1pPr algn="r">
              <a:defRPr sz="800">
                <a:latin typeface="LitNusx" pitchFamily="34" charset="0"/>
              </a:defRPr>
            </a:lvl1pPr>
          </a:lstStyle>
          <a:p>
            <a:pPr>
              <a:defRPr/>
            </a:pPr>
            <a:fld id="{D02AAFF4-8663-4713-8720-49D2F11B1459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59013" y="342900"/>
            <a:ext cx="2289175" cy="1716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1893" tIns="30946" rIns="61893" bIns="30946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2173288"/>
            <a:ext cx="5443537" cy="2058987"/>
          </a:xfrm>
          <a:prstGeom prst="rect">
            <a:avLst/>
          </a:prstGeom>
        </p:spPr>
        <p:txBody>
          <a:bodyPr vert="horz" lIns="61893" tIns="30946" rIns="61893" bIns="3094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344988"/>
            <a:ext cx="2949575" cy="230187"/>
          </a:xfrm>
          <a:prstGeom prst="rect">
            <a:avLst/>
          </a:prstGeom>
        </p:spPr>
        <p:txBody>
          <a:bodyPr vert="horz" lIns="61893" tIns="30946" rIns="61893" bIns="30946" rtlCol="0" anchor="b"/>
          <a:lstStyle>
            <a:lvl1pPr algn="l">
              <a:defRPr sz="8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4344988"/>
            <a:ext cx="2949575" cy="230187"/>
          </a:xfrm>
          <a:prstGeom prst="rect">
            <a:avLst/>
          </a:prstGeom>
        </p:spPr>
        <p:txBody>
          <a:bodyPr vert="horz" lIns="61893" tIns="30946" rIns="61893" bIns="30946" rtlCol="0" anchor="b"/>
          <a:lstStyle>
            <a:lvl1pPr algn="r">
              <a:defRPr sz="800">
                <a:latin typeface="LitNusx" pitchFamily="34" charset="0"/>
              </a:defRPr>
            </a:lvl1pPr>
          </a:lstStyle>
          <a:p>
            <a:pPr>
              <a:defRPr/>
            </a:pPr>
            <a:fld id="{50653BAF-C33F-4AC9-9B27-803206E52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6E7213-9378-4F7B-91A7-B06D956D9EBE}" type="slidenum">
              <a:rPr lang="ru-RU" smtClean="0">
                <a:latin typeface="LitNusx" pitchFamily="2" charset="0"/>
              </a:rPr>
              <a:pPr/>
              <a:t>1</a:t>
            </a:fld>
            <a:endParaRPr lang="ru-RU" smtClean="0">
              <a:latin typeface="LitNusx" pitchFamily="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ka-GE" smtClean="0"/>
              <a:t>Tax and Non-Tax Refund Mechanisms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6D474CE-60B0-433A-BE13-E11EE9FAAAA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Tax and Non-Tax Refund Mechanisms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F993E-1ABA-499F-B912-92CEFD1E26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Tax and Non-Tax Refund Mechanisms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92D0-585A-4D39-ADB5-5A90D0EC98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6D474CE-60B0-433A-BE13-E11EE9FAA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1000124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en-US" sz="3200" cap="all" baseline="0" dirty="0">
                <a:solidFill>
                  <a:srgbClr val="12203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53176" y="6429396"/>
            <a:ext cx="1633534" cy="292078"/>
          </a:xfrm>
          <a:ln/>
        </p:spPr>
        <p:txBody>
          <a:bodyPr/>
          <a:lstStyle>
            <a:lvl1pPr algn="r"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858148" y="6429396"/>
            <a:ext cx="828652" cy="292078"/>
          </a:xfr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C8C45F4A-9343-4308-B8D2-5D21968A45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457200" y="6400800"/>
            <a:ext cx="5610225" cy="292100"/>
          </a:xfrm>
        </p:spPr>
        <p:txBody>
          <a:bodyPr/>
          <a:lstStyle>
            <a:lvl1pPr algn="l">
              <a:defRPr sz="1100"/>
            </a:lvl1pPr>
          </a:lstStyle>
          <a:p>
            <a:pPr>
              <a:defRPr/>
            </a:pPr>
            <a:r>
              <a:rPr lang="ka-GE" dirty="0" smtClean="0"/>
              <a:t>Tax and Non-Tax Refund Mechanisms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Tax and Non-Tax Refund Mechanisms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18B7A-7BD6-468D-925D-26E2BCA2A5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Tax and Non-Tax Refund Mechanisms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26FDD-8C8D-4BD8-A4D6-59CFB9CEF6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Tax and Non-Tax Refund Mechanisms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8AEC4-EC9D-4588-B3F5-013878CFCB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Tax and Non-Tax Refund Mechanisms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25F5D-D535-4DD1-B151-2FF65A7B3F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Tax and Non-Tax Refund Mechanisms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9F499-888E-486E-A32D-EB5D364424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Tax and Non-Tax Refund Mechanisms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9855E-0095-4D08-847A-6ACC4F7171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Tax and Non-Tax Refund Mechanisms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1277D-45CB-4667-9419-9C874571E2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ka-GE" smtClean="0"/>
              <a:t>Tax and Non-Tax Refund Mechanisms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7C9A312-818C-4B1C-A0A6-FD719F4775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0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asury.gov.ge/" TargetMode="External"/><Relationship Id="rId2" Type="http://schemas.openxmlformats.org/officeDocument/2006/relationships/hyperlink" Target="http://www.mof.g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714375" y="3321050"/>
            <a:ext cx="7772400" cy="2470150"/>
          </a:xfrm>
        </p:spPr>
        <p:txBody>
          <a:bodyPr/>
          <a:lstStyle/>
          <a:p>
            <a:r>
              <a:rPr lang="en-US" altLang="zh-TW" sz="3600" b="0" dirty="0" smtClean="0">
                <a:ea typeface="PMingLiU" pitchFamily="18" charset="-120"/>
              </a:rPr>
              <a:t>TAX AND NON-TAX REFUND MECHANISMS IN THE GEORGIA TREASURY SERVICE</a:t>
            </a:r>
            <a:endParaRPr lang="ru-RU" sz="3200" b="0" dirty="0" smtClean="0"/>
          </a:p>
        </p:txBody>
      </p:sp>
      <p:sp>
        <p:nvSpPr>
          <p:cNvPr id="15362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667000" y="5924550"/>
            <a:ext cx="3643313" cy="704850"/>
          </a:xfrm>
        </p:spPr>
        <p:txBody>
          <a:bodyPr/>
          <a:lstStyle/>
          <a:p>
            <a:r>
              <a:rPr lang="ro-RO" sz="2400" dirty="0" smtClean="0"/>
              <a:t> Levan Todua </a:t>
            </a:r>
            <a:endParaRPr lang="en-US" sz="2400" dirty="0" smtClean="0"/>
          </a:p>
          <a:p>
            <a:pPr eaLnBrk="1" hangingPunct="1"/>
            <a:r>
              <a:rPr lang="en-US" sz="1600" dirty="0" smtClean="0"/>
              <a:t>201</a:t>
            </a:r>
            <a:r>
              <a:rPr lang="ka-GE" sz="1600" dirty="0" smtClean="0"/>
              <a:t>2</a:t>
            </a: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75" y="76200"/>
            <a:ext cx="6643688" cy="1000125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122031"/>
                </a:solidFill>
              </a:rPr>
              <a:t>Management of Deposits Placed on the Common Treasury Account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900" dirty="0" smtClean="0">
                <a:solidFill>
                  <a:srgbClr val="CC0000"/>
                </a:solidFill>
                <a:latin typeface="+mj-lt"/>
              </a:rPr>
              <a:t>Each spending unit</a:t>
            </a:r>
            <a:r>
              <a:rPr lang="en-US" sz="1900" dirty="0" smtClean="0">
                <a:latin typeface="+mj-lt"/>
              </a:rPr>
              <a:t> (an organization of the first order defined in the annual Budget Law) </a:t>
            </a:r>
            <a:r>
              <a:rPr lang="en-US" sz="1900" u="sng" dirty="0" smtClean="0">
                <a:latin typeface="+mj-lt"/>
              </a:rPr>
              <a:t>has</a:t>
            </a:r>
            <a:r>
              <a:rPr lang="en-US" sz="1900" dirty="0" smtClean="0">
                <a:latin typeface="+mj-lt"/>
              </a:rPr>
              <a:t> its own </a:t>
            </a:r>
            <a:r>
              <a:rPr lang="en-US" sz="1900" dirty="0" smtClean="0">
                <a:solidFill>
                  <a:srgbClr val="CC0000"/>
                </a:solidFill>
                <a:latin typeface="+mj-lt"/>
              </a:rPr>
              <a:t>deposit code</a:t>
            </a:r>
            <a:r>
              <a:rPr lang="en-US" sz="1900" dirty="0" smtClean="0">
                <a:latin typeface="+mj-lt"/>
              </a:rPr>
              <a:t> in the Common Treasury Account.</a:t>
            </a:r>
            <a:endParaRPr lang="ka-GE" sz="1900" dirty="0" smtClean="0">
              <a:solidFill>
                <a:srgbClr val="C00000"/>
              </a:solidFill>
              <a:latin typeface="+mj-lt"/>
            </a:endParaRP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900" dirty="0" smtClean="0">
                <a:latin typeface="+mj-lt"/>
              </a:rPr>
              <a:t>Amounts are </a:t>
            </a:r>
            <a:r>
              <a:rPr lang="en-US" sz="1900" u="sng" dirty="0" smtClean="0">
                <a:latin typeface="+mj-lt"/>
              </a:rPr>
              <a:t>deposited</a:t>
            </a:r>
            <a:r>
              <a:rPr lang="en-US" sz="1900" dirty="0" smtClean="0">
                <a:latin typeface="+mj-lt"/>
              </a:rPr>
              <a:t> based on the </a:t>
            </a:r>
            <a:r>
              <a:rPr lang="en-US" sz="1900" dirty="0" smtClean="0">
                <a:solidFill>
                  <a:srgbClr val="CC0000"/>
                </a:solidFill>
                <a:latin typeface="+mj-lt"/>
              </a:rPr>
              <a:t>deposit codes – treasury codes</a:t>
            </a:r>
            <a:r>
              <a:rPr lang="en-US" sz="1900" dirty="0" smtClean="0">
                <a:latin typeface="+mj-lt"/>
              </a:rPr>
              <a:t> </a:t>
            </a:r>
            <a:r>
              <a:rPr lang="ka-GE" sz="1900" dirty="0" smtClean="0">
                <a:latin typeface="+mj-lt"/>
              </a:rPr>
              <a:t>(</a:t>
            </a:r>
            <a:r>
              <a:rPr lang="en-US" sz="1900" dirty="0" smtClean="0">
                <a:latin typeface="+mj-lt"/>
              </a:rPr>
              <a:t>it is mandatory to specify the deposit code while making a transfer</a:t>
            </a:r>
            <a:r>
              <a:rPr lang="ka-GE" sz="1900" dirty="0" smtClean="0">
                <a:latin typeface="+mj-lt"/>
              </a:rPr>
              <a:t>).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900" dirty="0" smtClean="0">
                <a:latin typeface="+mj-lt"/>
              </a:rPr>
              <a:t>Amounts transferred based on </a:t>
            </a:r>
            <a:r>
              <a:rPr lang="en-US" sz="1900" u="sng" dirty="0" smtClean="0">
                <a:latin typeface="+mj-lt"/>
              </a:rPr>
              <a:t>deposit codes</a:t>
            </a:r>
            <a:r>
              <a:rPr lang="en-US" sz="1900" dirty="0" smtClean="0">
                <a:latin typeface="+mj-lt"/>
              </a:rPr>
              <a:t> </a:t>
            </a:r>
            <a:r>
              <a:rPr lang="en-US" sz="1900" u="sng" dirty="0" smtClean="0">
                <a:latin typeface="+mj-lt"/>
              </a:rPr>
              <a:t>are recorded</a:t>
            </a:r>
            <a:r>
              <a:rPr lang="en-US" sz="1900" dirty="0" smtClean="0">
                <a:latin typeface="+mj-lt"/>
              </a:rPr>
              <a:t> according to the </a:t>
            </a:r>
            <a:r>
              <a:rPr lang="en-US" sz="1900" dirty="0" smtClean="0">
                <a:solidFill>
                  <a:srgbClr val="CC0000"/>
                </a:solidFill>
                <a:latin typeface="+mj-lt"/>
              </a:rPr>
              <a:t>spending units</a:t>
            </a:r>
            <a:r>
              <a:rPr lang="en-US" sz="1900" dirty="0" smtClean="0">
                <a:latin typeface="+mj-lt"/>
              </a:rPr>
              <a:t> - their central offices and subordinated organizations </a:t>
            </a:r>
            <a:r>
              <a:rPr lang="ka-GE" sz="1900" dirty="0" smtClean="0">
                <a:latin typeface="+mj-lt"/>
              </a:rPr>
              <a:t>(</a:t>
            </a:r>
            <a:r>
              <a:rPr lang="en-US" sz="1900" dirty="0" smtClean="0">
                <a:latin typeface="+mj-lt"/>
              </a:rPr>
              <a:t>the differentiation is made by means of sub-codes included into the deposit codes</a:t>
            </a:r>
            <a:r>
              <a:rPr lang="ka-GE" sz="1900" dirty="0" smtClean="0">
                <a:latin typeface="+mj-lt"/>
              </a:rPr>
              <a:t>)</a:t>
            </a:r>
            <a:r>
              <a:rPr lang="en-US" sz="1900" dirty="0" smtClean="0">
                <a:latin typeface="+mj-lt"/>
              </a:rPr>
              <a:t>.</a:t>
            </a:r>
            <a:endParaRPr lang="ka-GE" sz="1900" dirty="0" smtClean="0">
              <a:latin typeface="+mj-lt"/>
            </a:endParaRP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900" u="sng" dirty="0" smtClean="0">
                <a:latin typeface="+mj-lt"/>
              </a:rPr>
              <a:t>Amounts transferred based on sub-codes are recorded</a:t>
            </a:r>
            <a:r>
              <a:rPr lang="en-US" sz="1900" dirty="0" smtClean="0">
                <a:latin typeface="+mj-lt"/>
              </a:rPr>
              <a:t> according to their </a:t>
            </a:r>
            <a:r>
              <a:rPr lang="en-US" sz="1900" dirty="0" smtClean="0">
                <a:solidFill>
                  <a:srgbClr val="CC0000"/>
                </a:solidFill>
                <a:latin typeface="+mj-lt"/>
              </a:rPr>
              <a:t>payers</a:t>
            </a:r>
            <a:r>
              <a:rPr lang="ka-GE" sz="1900" dirty="0" smtClean="0">
                <a:latin typeface="+mj-lt"/>
              </a:rPr>
              <a:t>.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900" u="sng" dirty="0" smtClean="0">
                <a:latin typeface="+mj-lt"/>
              </a:rPr>
              <a:t>Deposited</a:t>
            </a:r>
            <a:r>
              <a:rPr lang="en-US" sz="1900" dirty="0" smtClean="0">
                <a:latin typeface="+mj-lt"/>
              </a:rPr>
              <a:t> </a:t>
            </a:r>
            <a:r>
              <a:rPr lang="en-US" sz="1900" u="sng" dirty="0" smtClean="0">
                <a:latin typeface="+mj-lt"/>
              </a:rPr>
              <a:t>amounts are disposed</a:t>
            </a:r>
            <a:r>
              <a:rPr lang="en-US" sz="1900" dirty="0" smtClean="0">
                <a:latin typeface="+mj-lt"/>
              </a:rPr>
              <a:t> (refunded to the payer or transferred to the budget) </a:t>
            </a:r>
            <a:r>
              <a:rPr lang="en-US" sz="1900" dirty="0" smtClean="0">
                <a:solidFill>
                  <a:srgbClr val="CC0000"/>
                </a:solidFill>
                <a:latin typeface="+mj-lt"/>
              </a:rPr>
              <a:t>by budget organizations</a:t>
            </a:r>
            <a:r>
              <a:rPr lang="en-US" sz="1900" dirty="0" smtClean="0">
                <a:latin typeface="+mj-lt"/>
              </a:rPr>
              <a:t> for which purpose they submit payment orders to the Treasury</a:t>
            </a:r>
            <a:r>
              <a:rPr lang="ka-GE" sz="1900" dirty="0" smtClean="0">
                <a:latin typeface="+mj-lt"/>
              </a:rPr>
              <a:t>.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04800" y="6324600"/>
            <a:ext cx="3048000" cy="304800"/>
          </a:xfrm>
        </p:spPr>
        <p:txBody>
          <a:bodyPr/>
          <a:lstStyle/>
          <a:p>
            <a:pPr algn="l">
              <a:defRPr/>
            </a:pPr>
            <a:r>
              <a:rPr lang="ka-GE" dirty="0" smtClean="0"/>
              <a:t>Tax and Non-Tax Refund Mechanisms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1600" dirty="0" smtClean="0">
              <a:solidFill>
                <a:srgbClr val="1E4649"/>
              </a:solidFill>
              <a:latin typeface="BPG Algeti Compact" pitchFamily="2" charset="0"/>
            </a:endParaRPr>
          </a:p>
          <a:p>
            <a:pPr algn="ctr" eaLnBrk="1" hangingPunct="1">
              <a:buFontTx/>
              <a:buNone/>
            </a:pPr>
            <a:endParaRPr lang="en-US" sz="1600" dirty="0" smtClean="0">
              <a:solidFill>
                <a:srgbClr val="1E4649"/>
              </a:solidFill>
              <a:latin typeface="BPG Algeti Compact" pitchFamily="2" charset="0"/>
            </a:endParaRPr>
          </a:p>
          <a:p>
            <a:pPr algn="ctr" eaLnBrk="1" hangingPunct="1">
              <a:buFontTx/>
              <a:buNone/>
            </a:pPr>
            <a:endParaRPr lang="ka-GE" sz="1600" dirty="0" smtClean="0">
              <a:solidFill>
                <a:srgbClr val="1E4649"/>
              </a:solidFill>
              <a:latin typeface="BPG Algeti Compact" pitchFamily="2" charset="0"/>
            </a:endParaRPr>
          </a:p>
          <a:p>
            <a:pPr algn="ctr" eaLnBrk="1" hangingPunct="1">
              <a:buFontTx/>
              <a:buNone/>
            </a:pPr>
            <a:r>
              <a:rPr lang="en-US" sz="4000" b="1" dirty="0" smtClean="0">
                <a:solidFill>
                  <a:srgbClr val="CC0000"/>
                </a:solidFill>
              </a:rPr>
              <a:t>Thank You for Attention</a:t>
            </a:r>
            <a:r>
              <a:rPr lang="ka-GE" sz="4400" b="1" dirty="0" smtClean="0">
                <a:solidFill>
                  <a:srgbClr val="CC0000"/>
                </a:solidFill>
              </a:rPr>
              <a:t>!</a:t>
            </a:r>
          </a:p>
          <a:p>
            <a:pPr algn="ctr" eaLnBrk="1" hangingPunct="1">
              <a:buFontTx/>
              <a:buNone/>
            </a:pPr>
            <a:endParaRPr lang="ka-GE" sz="2400" dirty="0" smtClean="0"/>
          </a:p>
          <a:p>
            <a:pPr algn="ctr" eaLnBrk="1" hangingPunct="1">
              <a:buFontTx/>
              <a:buNone/>
            </a:pPr>
            <a:r>
              <a:rPr lang="en-US" sz="2400" dirty="0" smtClean="0">
                <a:solidFill>
                  <a:srgbClr val="19194D"/>
                </a:solidFill>
                <a:latin typeface="Calibri" pitchFamily="34" charset="0"/>
                <a:hlinkClick r:id="rId2"/>
              </a:rPr>
              <a:t>www.mof.ge</a:t>
            </a:r>
            <a:endParaRPr lang="ka-GE" sz="2400" dirty="0" smtClean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dirty="0" smtClean="0">
                <a:solidFill>
                  <a:srgbClr val="19194D"/>
                </a:solidFill>
                <a:latin typeface="Calibri" pitchFamily="34" charset="0"/>
                <a:hlinkClick r:id="rId3"/>
              </a:rPr>
              <a:t>www.treasury.gov.ge</a:t>
            </a:r>
            <a:endParaRPr lang="en-US" sz="2400" dirty="0" smtClean="0">
              <a:solidFill>
                <a:srgbClr val="19194D"/>
              </a:solidFill>
              <a:latin typeface="Calibri" pitchFamily="34" charset="0"/>
            </a:endParaRPr>
          </a:p>
          <a:p>
            <a:pPr algn="ctr" eaLnBrk="1" hangingPunct="1">
              <a:buFontTx/>
              <a:buNone/>
            </a:pPr>
            <a:endParaRPr lang="en-US" sz="2400" dirty="0" smtClean="0">
              <a:solidFill>
                <a:srgbClr val="19194D"/>
              </a:solidFill>
              <a:latin typeface="Calibri" pitchFamily="34" charset="0"/>
            </a:endParaRPr>
          </a:p>
          <a:p>
            <a:pPr algn="ctr" eaLnBrk="1" hangingPunct="1">
              <a:buFontTx/>
              <a:buNone/>
            </a:pPr>
            <a:endParaRPr lang="en-US" sz="2400" dirty="0" smtClean="0"/>
          </a:p>
          <a:p>
            <a:pPr algn="ctr">
              <a:buNone/>
            </a:pPr>
            <a:r>
              <a:rPr lang="ro-RO" sz="2400" dirty="0" smtClean="0"/>
              <a:t>Levan Todua</a:t>
            </a:r>
            <a:endParaRPr lang="ru-RU" sz="2400" dirty="0" smtClean="0"/>
          </a:p>
          <a:p>
            <a:pPr algn="ctr" eaLnBrk="1" hangingPunct="1">
              <a:buFontTx/>
              <a:buNone/>
            </a:pPr>
            <a:r>
              <a:rPr lang="en-US" sz="1800" dirty="0" smtClean="0"/>
              <a:t>February 2012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85875" y="76200"/>
            <a:ext cx="6643688" cy="1000125"/>
          </a:xfrm>
        </p:spPr>
        <p:txBody>
          <a:bodyPr/>
          <a:lstStyle/>
          <a:p>
            <a:r>
              <a:rPr lang="en-US" altLang="zh-TW" sz="2800" dirty="0" smtClean="0">
                <a:ea typeface="PMingLiU" pitchFamily="18" charset="-120"/>
              </a:rPr>
              <a:t>TAX AND NON-TAX REFUND MECHANISMS IN THE GEORGIA TREASURY SERVICE</a:t>
            </a:r>
            <a:endParaRPr lang="en-US" sz="2800" dirty="0" smtClean="0">
              <a:solidFill>
                <a:srgbClr val="12203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dirty="0" smtClean="0">
                <a:solidFill>
                  <a:srgbClr val="122031"/>
                </a:solidFill>
              </a:rPr>
              <a:t>Tax and Non-Tax Refund Mechanisms in the Georgia Treasury Service </a:t>
            </a:r>
            <a:endParaRPr lang="en-US" sz="2800" dirty="0">
              <a:solidFill>
                <a:srgbClr val="1220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lvl="1">
              <a:lnSpc>
                <a:spcPct val="114000"/>
              </a:lnSpc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 smtClean="0"/>
              <a:t>Refund of excessive payments made to the budget;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dirty="0" smtClean="0"/>
              <a:t>Refund of excessive non-tax payments made to the budget;</a:t>
            </a:r>
          </a:p>
          <a:p>
            <a:pPr lvl="1">
              <a:lnSpc>
                <a:spcPct val="114000"/>
              </a:lnSpc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dirty="0" smtClean="0"/>
              <a:t>Management of deposits placed on the Common Treasury Account.</a:t>
            </a:r>
          </a:p>
          <a:p>
            <a:pPr>
              <a:lnSpc>
                <a:spcPct val="114000"/>
              </a:lnSpc>
              <a:buNone/>
            </a:pPr>
            <a:endParaRPr lang="en-US" sz="3600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04800" y="6324600"/>
            <a:ext cx="3048000" cy="304800"/>
          </a:xfrm>
        </p:spPr>
        <p:txBody>
          <a:bodyPr/>
          <a:lstStyle/>
          <a:p>
            <a:pPr algn="l">
              <a:defRPr/>
            </a:pPr>
            <a:r>
              <a:rPr lang="ka-GE" dirty="0" smtClean="0"/>
              <a:t>Tax and Non-Tax Refund Mechanisms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22031"/>
                </a:solidFill>
              </a:rPr>
              <a:t>The Common Treasury Account</a:t>
            </a:r>
            <a:endParaRPr lang="en-US" dirty="0">
              <a:solidFill>
                <a:srgbClr val="122031"/>
              </a:solidFill>
            </a:endParaRPr>
          </a:p>
        </p:txBody>
      </p:sp>
      <p:graphicFrame>
        <p:nvGraphicFramePr>
          <p:cNvPr id="7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4768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04800" y="6324600"/>
            <a:ext cx="3048000" cy="304800"/>
          </a:xfrm>
        </p:spPr>
        <p:txBody>
          <a:bodyPr/>
          <a:lstStyle/>
          <a:p>
            <a:pPr algn="l">
              <a:defRPr/>
            </a:pPr>
            <a:r>
              <a:rPr lang="ka-GE" dirty="0" smtClean="0"/>
              <a:t>Tax and Non-Tax Refund Mechanisms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76200"/>
            <a:ext cx="6643734" cy="1000124"/>
          </a:xfrm>
        </p:spPr>
        <p:txBody>
          <a:bodyPr/>
          <a:lstStyle/>
          <a:p>
            <a:r>
              <a:rPr lang="en-US" sz="2800" dirty="0" smtClean="0">
                <a:solidFill>
                  <a:srgbClr val="122031"/>
                </a:solidFill>
              </a:rPr>
              <a:t>Identification of Transfers made to the Common Treasury Account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Transfers made to the Common Treasury Account are identified by means of treasury codes.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Treasury codes are special codes developed based on the budget revenue classification system.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While making a transfer, a payer must specify the treasury code in the payment order.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Each treasury code contains  full information about the payment (information on who collects the payment, the territorial unit and the type of payment)</a:t>
            </a:r>
            <a:endParaRPr lang="en-US" sz="240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04800" y="6324600"/>
            <a:ext cx="3048000" cy="304800"/>
          </a:xfrm>
        </p:spPr>
        <p:txBody>
          <a:bodyPr/>
          <a:lstStyle/>
          <a:p>
            <a:pPr algn="l">
              <a:defRPr/>
            </a:pPr>
            <a:r>
              <a:rPr lang="ka-GE" dirty="0" smtClean="0"/>
              <a:t>Tax and Non-Tax Refund Mechanisms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76200"/>
            <a:ext cx="6643734" cy="1000124"/>
          </a:xfrm>
        </p:spPr>
        <p:txBody>
          <a:bodyPr/>
          <a:lstStyle/>
          <a:p>
            <a:r>
              <a:rPr lang="en-US" dirty="0" smtClean="0">
                <a:solidFill>
                  <a:srgbClr val="122031"/>
                </a:solidFill>
              </a:rPr>
              <a:t>The Treasury Code Formation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2605102"/>
          </a:xfrm>
        </p:spPr>
        <p:txBody>
          <a:bodyPr/>
          <a:lstStyle/>
          <a:p>
            <a:r>
              <a:rPr lang="en-US" dirty="0" smtClean="0"/>
              <a:t>A treasury code consists of 9 symbols, where:</a:t>
            </a:r>
          </a:p>
          <a:p>
            <a:pPr lvl="1"/>
            <a:r>
              <a:rPr lang="en-US" sz="2400" dirty="0" smtClean="0"/>
              <a:t>The first symbol indicates the agency collecting the payment;</a:t>
            </a:r>
          </a:p>
          <a:p>
            <a:pPr lvl="1"/>
            <a:r>
              <a:rPr lang="en-US" sz="2400" dirty="0" smtClean="0"/>
              <a:t>Symbols from 2 through 5  indicate the self government unit</a:t>
            </a:r>
          </a:p>
          <a:p>
            <a:pPr lvl="1"/>
            <a:r>
              <a:rPr lang="en-US" sz="2400" dirty="0" smtClean="0"/>
              <a:t>The last 4 symbols show the type of budget payment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5105400"/>
            <a:ext cx="1143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a-GE" dirty="0">
                <a:cs typeface="Calibri" pitchFamily="34" charset="0"/>
              </a:rPr>
              <a:t>1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62400" y="5105400"/>
            <a:ext cx="1143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a-GE" dirty="0">
                <a:cs typeface="Calibri" pitchFamily="34" charset="0"/>
              </a:rPr>
              <a:t>0077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19800" y="5105400"/>
            <a:ext cx="1143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a-GE" dirty="0">
                <a:cs typeface="Calibri" pitchFamily="34" charset="0"/>
              </a:rPr>
              <a:t>1089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5791200"/>
            <a:ext cx="1260475" cy="2746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>
                <a:latin typeface="BPG Glaho" pitchFamily="34" charset="0"/>
              </a:rPr>
              <a:t> Tax Authorities</a:t>
            </a:r>
          </a:p>
        </p:txBody>
      </p:sp>
      <p:sp>
        <p:nvSpPr>
          <p:cNvPr id="8" name="Rectangle 7"/>
          <p:cNvSpPr/>
          <p:nvPr/>
        </p:nvSpPr>
        <p:spPr>
          <a:xfrm>
            <a:off x="4114800" y="5791200"/>
            <a:ext cx="571500" cy="2746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>
                <a:latin typeface="BPG Glaho" pitchFamily="34" charset="0"/>
              </a:rPr>
              <a:t>Tbilisi</a:t>
            </a:r>
          </a:p>
        </p:txBody>
      </p:sp>
      <p:sp>
        <p:nvSpPr>
          <p:cNvPr id="9" name="Rectangle 8"/>
          <p:cNvSpPr/>
          <p:nvPr/>
        </p:nvSpPr>
        <p:spPr>
          <a:xfrm>
            <a:off x="5703888" y="5786438"/>
            <a:ext cx="2198687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>
                <a:latin typeface="Arial" charset="0"/>
              </a:rPr>
              <a:t>VAT from sale of products on </a:t>
            </a:r>
          </a:p>
          <a:p>
            <a:pPr algn="ctr"/>
            <a:r>
              <a:rPr lang="en-US" sz="1200">
                <a:latin typeface="Arial" charset="0"/>
              </a:rPr>
              <a:t>the territory of Georgia</a:t>
            </a:r>
            <a:endParaRPr lang="ka-GE" sz="1200">
              <a:latin typeface="Arial" charset="0"/>
            </a:endParaRPr>
          </a:p>
        </p:txBody>
      </p:sp>
      <p:cxnSp>
        <p:nvCxnSpPr>
          <p:cNvPr id="10" name="Straight Arrow Connector 9"/>
          <p:cNvCxnSpPr>
            <a:stCxn id="4" idx="2"/>
            <a:endCxn id="7" idx="0"/>
          </p:cNvCxnSpPr>
          <p:nvPr/>
        </p:nvCxnSpPr>
        <p:spPr>
          <a:xfrm flipH="1">
            <a:off x="1925638" y="5486400"/>
            <a:ext cx="550862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8" idx="0"/>
          </p:cNvCxnSpPr>
          <p:nvPr/>
        </p:nvCxnSpPr>
        <p:spPr>
          <a:xfrm flipH="1">
            <a:off x="4400550" y="5486400"/>
            <a:ext cx="13335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2"/>
            <a:endCxn id="9" idx="0"/>
          </p:cNvCxnSpPr>
          <p:nvPr/>
        </p:nvCxnSpPr>
        <p:spPr>
          <a:xfrm>
            <a:off x="6591300" y="5486400"/>
            <a:ext cx="212725" cy="3000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81000" y="4114800"/>
            <a:ext cx="8305800" cy="7731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Example</a:t>
            </a:r>
            <a:r>
              <a:rPr lang="ka-GE" sz="1400">
                <a:latin typeface="Arial" charset="0"/>
              </a:rPr>
              <a:t>:</a:t>
            </a:r>
          </a:p>
          <a:p>
            <a:r>
              <a:rPr lang="en-US" sz="1400">
                <a:latin typeface="Arial" charset="0"/>
              </a:rPr>
              <a:t>Treasury Code </a:t>
            </a:r>
            <a:r>
              <a:rPr lang="ka-GE" sz="1400">
                <a:latin typeface="Arial" charset="0"/>
              </a:rPr>
              <a:t> 100771089 – </a:t>
            </a:r>
            <a:r>
              <a:rPr lang="en-US" sz="1400">
                <a:latin typeface="Arial" charset="0"/>
              </a:rPr>
              <a:t>VAT from sale of products on the territory of Georgia.</a:t>
            </a:r>
            <a:endParaRPr lang="ka-GE" sz="1400">
              <a:latin typeface="Arial" charset="0"/>
            </a:endParaRPr>
          </a:p>
          <a:p>
            <a:pPr>
              <a:spcBef>
                <a:spcPct val="20000"/>
              </a:spcBef>
            </a:pPr>
            <a:endParaRPr lang="ka-GE" sz="1400">
              <a:latin typeface="Arial" charset="0"/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04800" y="6324600"/>
            <a:ext cx="3048000" cy="304800"/>
          </a:xfrm>
        </p:spPr>
        <p:txBody>
          <a:bodyPr/>
          <a:lstStyle/>
          <a:p>
            <a:pPr algn="l">
              <a:defRPr/>
            </a:pPr>
            <a:r>
              <a:rPr lang="ka-GE" dirty="0" smtClean="0"/>
              <a:t>Tax and Non-Tax Refund Mechanisms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76200"/>
            <a:ext cx="6643734" cy="1000124"/>
          </a:xfrm>
        </p:spPr>
        <p:txBody>
          <a:bodyPr/>
          <a:lstStyle/>
          <a:p>
            <a:r>
              <a:rPr lang="en-US" dirty="0" smtClean="0">
                <a:solidFill>
                  <a:srgbClr val="122031"/>
                </a:solidFill>
              </a:rPr>
              <a:t>Fund Distribution between their Owners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800" dirty="0" smtClean="0">
                <a:solidFill>
                  <a:srgbClr val="CC0000"/>
                </a:solidFill>
              </a:rPr>
              <a:t>All budget payments are directed to the Common Treasury Account</a:t>
            </a:r>
            <a:r>
              <a:rPr lang="en-US" sz="2800" dirty="0" smtClean="0"/>
              <a:t>, regardless whether they belong to the central budget, a local self government budget or a regional budget.</a:t>
            </a:r>
          </a:p>
          <a:p>
            <a:r>
              <a:rPr lang="en-US" sz="2800" dirty="0" smtClean="0"/>
              <a:t>Fund owners are identified based on the information shown in the treasury codes.</a:t>
            </a:r>
          </a:p>
          <a:p>
            <a:r>
              <a:rPr lang="en-US" sz="2800" dirty="0" smtClean="0"/>
              <a:t>After identification, the Treasury Service transfers received funds to relevant budgets.</a:t>
            </a:r>
          </a:p>
          <a:p>
            <a:endParaRPr lang="en-US" sz="280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04800" y="6324600"/>
            <a:ext cx="3048000" cy="304800"/>
          </a:xfrm>
        </p:spPr>
        <p:txBody>
          <a:bodyPr/>
          <a:lstStyle/>
          <a:p>
            <a:pPr algn="l">
              <a:defRPr/>
            </a:pPr>
            <a:r>
              <a:rPr lang="ka-GE" dirty="0" smtClean="0"/>
              <a:t>Tax and Non-Tax Refund Mechanisms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76200"/>
            <a:ext cx="6643734" cy="1000124"/>
          </a:xfrm>
        </p:spPr>
        <p:txBody>
          <a:bodyPr/>
          <a:lstStyle/>
          <a:p>
            <a:r>
              <a:rPr lang="en-US" dirty="0" smtClean="0">
                <a:solidFill>
                  <a:srgbClr val="122031"/>
                </a:solidFill>
              </a:rPr>
              <a:t>The Refund Sub-Account and its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2528902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solidFill>
                  <a:srgbClr val="CC0000"/>
                </a:solidFill>
              </a:rPr>
              <a:t>The refund sub-account</a:t>
            </a:r>
            <a:r>
              <a:rPr lang="en-US" sz="2000" dirty="0" smtClean="0"/>
              <a:t> is a </a:t>
            </a:r>
            <a:r>
              <a:rPr lang="en-US" sz="2000" u="sng" dirty="0" smtClean="0"/>
              <a:t>provision account for accumulation of funds used for reimbursement of </a:t>
            </a:r>
            <a:r>
              <a:rPr lang="en-US" sz="2000" u="sng" dirty="0" smtClean="0"/>
              <a:t>excessively paid </a:t>
            </a:r>
            <a:r>
              <a:rPr lang="en-US" sz="2000" u="sng" dirty="0" smtClean="0"/>
              <a:t>payments made to the budget</a:t>
            </a:r>
            <a:r>
              <a:rPr lang="ka-GE" sz="2000" dirty="0" smtClean="0"/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solidFill>
                  <a:srgbClr val="CC0000"/>
                </a:solidFill>
              </a:rPr>
              <a:t>The sources funding this account</a:t>
            </a:r>
            <a:r>
              <a:rPr lang="en-US" sz="2000" dirty="0" smtClean="0"/>
              <a:t> are taxes and duties administered by the tax and customs  authorities</a:t>
            </a:r>
            <a:r>
              <a:rPr lang="ka-GE" sz="2000" dirty="0" smtClean="0"/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Tax revenues are recorded and reported without the funds transferred to the refund Sub-account</a:t>
            </a:r>
            <a:r>
              <a:rPr lang="ka-GE" sz="2000" dirty="0" smtClean="0"/>
              <a:t>.</a:t>
            </a:r>
          </a:p>
          <a:p>
            <a:endParaRPr lang="en-US" sz="2000" dirty="0"/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838200" y="3810000"/>
            <a:ext cx="7315200" cy="2590800"/>
            <a:chOff x="609600" y="3581400"/>
            <a:chExt cx="7315200" cy="2590800"/>
          </a:xfrm>
        </p:grpSpPr>
        <p:sp>
          <p:nvSpPr>
            <p:cNvPr id="5" name="Rectangle 4"/>
            <p:cNvSpPr/>
            <p:nvPr/>
          </p:nvSpPr>
          <p:spPr>
            <a:xfrm>
              <a:off x="609600" y="44958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  <a:cs typeface="Arial" charset="0"/>
                </a:rPr>
                <a:t>TAXES PAID BY TAXPAYERS</a:t>
              </a:r>
              <a:endParaRPr lang="en-US" sz="1400" b="1" dirty="0">
                <a:solidFill>
                  <a:schemeClr val="tx1"/>
                </a:solidFill>
                <a:cs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276600" y="44958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  <a:cs typeface="Arial" charset="0"/>
                </a:rPr>
                <a:t>THE COMMON TREASURY ACCOUNT </a:t>
              </a:r>
              <a:endParaRPr lang="en-US" sz="1400" b="1" dirty="0">
                <a:solidFill>
                  <a:schemeClr val="tx1"/>
                </a:solidFill>
                <a:cs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6019800" y="35814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  <a:cs typeface="Arial" charset="0"/>
                </a:rPr>
                <a:t>THE LOCAL BUDGET</a:t>
              </a:r>
              <a:endParaRPr lang="en-US" sz="1400" b="1" dirty="0">
                <a:solidFill>
                  <a:schemeClr val="tx1"/>
                </a:solidFill>
                <a:cs typeface="Arial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019800" y="44958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  <a:cs typeface="Arial" charset="0"/>
                </a:rPr>
                <a:t>THE STETE BUDGET</a:t>
              </a:r>
              <a:endParaRPr lang="en-US" sz="1400" b="1" dirty="0">
                <a:solidFill>
                  <a:schemeClr val="tx1"/>
                </a:solidFill>
                <a:cs typeface="Arial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019800" y="54102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  <a:cs typeface="Arial" charset="0"/>
                </a:rPr>
                <a:t>REFUND SUB-ACCOUNT</a:t>
              </a:r>
              <a:endParaRPr lang="en-US" sz="1400" b="1" dirty="0">
                <a:solidFill>
                  <a:schemeClr val="tx1"/>
                </a:solidFill>
                <a:cs typeface="Arial" charset="0"/>
              </a:endParaRPr>
            </a:p>
          </p:txBody>
        </p:sp>
        <p:cxnSp>
          <p:nvCxnSpPr>
            <p:cNvPr id="10" name="Straight Arrow Connector 9"/>
            <p:cNvCxnSpPr>
              <a:stCxn id="5" idx="3"/>
              <a:endCxn id="6" idx="1"/>
            </p:cNvCxnSpPr>
            <p:nvPr/>
          </p:nvCxnSpPr>
          <p:spPr>
            <a:xfrm>
              <a:off x="2514600" y="4876800"/>
              <a:ext cx="762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6" idx="3"/>
              <a:endCxn id="7" idx="1"/>
            </p:cNvCxnSpPr>
            <p:nvPr/>
          </p:nvCxnSpPr>
          <p:spPr>
            <a:xfrm flipV="1">
              <a:off x="5181600" y="3962400"/>
              <a:ext cx="838200" cy="914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6" idx="3"/>
              <a:endCxn id="8" idx="1"/>
            </p:cNvCxnSpPr>
            <p:nvPr/>
          </p:nvCxnSpPr>
          <p:spPr>
            <a:xfrm>
              <a:off x="5181600" y="4876800"/>
              <a:ext cx="838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6" idx="3"/>
              <a:endCxn id="9" idx="1"/>
            </p:cNvCxnSpPr>
            <p:nvPr/>
          </p:nvCxnSpPr>
          <p:spPr>
            <a:xfrm>
              <a:off x="5181600" y="4876800"/>
              <a:ext cx="838200" cy="914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4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04800" y="6324600"/>
            <a:ext cx="3048000" cy="304800"/>
          </a:xfrm>
        </p:spPr>
        <p:txBody>
          <a:bodyPr/>
          <a:lstStyle/>
          <a:p>
            <a:pPr algn="l">
              <a:defRPr/>
            </a:pPr>
            <a:r>
              <a:rPr lang="ka-GE" dirty="0" smtClean="0"/>
              <a:t>Tax and Non-Tax Refund Mechanisms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76200"/>
            <a:ext cx="6643734" cy="1000124"/>
          </a:xfrm>
        </p:spPr>
        <p:txBody>
          <a:bodyPr/>
          <a:lstStyle/>
          <a:p>
            <a:r>
              <a:rPr lang="en-US" dirty="0" smtClean="0">
                <a:solidFill>
                  <a:srgbClr val="122031"/>
                </a:solidFill>
              </a:rPr>
              <a:t>Refund of Excessive Payments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2528902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CC0000"/>
                </a:solidFill>
                <a:latin typeface="+mj-lt"/>
              </a:rPr>
              <a:t>A taxpayer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u="sng" dirty="0" smtClean="0">
                <a:latin typeface="+mj-lt"/>
              </a:rPr>
              <a:t>applies to</a:t>
            </a:r>
            <a:r>
              <a:rPr lang="en-US" sz="2000" dirty="0" smtClean="0">
                <a:latin typeface="+mj-lt"/>
              </a:rPr>
              <a:t> the tax authorities with a request to refund a surplus amount</a:t>
            </a:r>
            <a:r>
              <a:rPr lang="ka-GE" sz="2000" dirty="0" smtClean="0">
                <a:latin typeface="+mj-lt"/>
              </a:rPr>
              <a:t>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dirty="0" smtClean="0">
                <a:latin typeface="+mj-lt"/>
              </a:rPr>
              <a:t>After verifying excessive payment, </a:t>
            </a:r>
            <a:r>
              <a:rPr lang="en-US" sz="2000" dirty="0" smtClean="0">
                <a:solidFill>
                  <a:srgbClr val="CC0000"/>
                </a:solidFill>
                <a:latin typeface="+mj-lt"/>
              </a:rPr>
              <a:t>the tax authorities</a:t>
            </a:r>
            <a:r>
              <a:rPr lang="en-US" sz="2000" dirty="0" smtClean="0">
                <a:latin typeface="+mj-lt"/>
              </a:rPr>
              <a:t> submit to the Treasury </a:t>
            </a:r>
            <a:r>
              <a:rPr lang="en-US" sz="2000" u="sng" dirty="0" smtClean="0">
                <a:latin typeface="+mj-lt"/>
              </a:rPr>
              <a:t>an order</a:t>
            </a:r>
            <a:r>
              <a:rPr lang="en-US" sz="2000" dirty="0" smtClean="0">
                <a:latin typeface="+mj-lt"/>
              </a:rPr>
              <a:t> to refund the amount</a:t>
            </a:r>
            <a:r>
              <a:rPr lang="ka-GE" sz="2000" dirty="0" smtClean="0">
                <a:latin typeface="+mj-lt"/>
              </a:rPr>
              <a:t>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CC0000"/>
                </a:solidFill>
                <a:latin typeface="+mj-lt"/>
              </a:rPr>
              <a:t>The Treasury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u="sng" dirty="0" smtClean="0">
                <a:latin typeface="+mj-lt"/>
              </a:rPr>
              <a:t>returns the amount</a:t>
            </a:r>
            <a:r>
              <a:rPr lang="en-US" sz="2000" dirty="0" smtClean="0">
                <a:latin typeface="+mj-lt"/>
              </a:rPr>
              <a:t> to the taxpayer</a:t>
            </a:r>
            <a:r>
              <a:rPr lang="ka-GE" sz="2000" dirty="0" smtClean="0">
                <a:latin typeface="+mj-lt"/>
              </a:rPr>
              <a:t>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dirty="0" smtClean="0">
                <a:latin typeface="+mj-lt"/>
              </a:rPr>
              <a:t>Amounts refunded to taxpayers from the Refund Sub-account are not reflected in the Budget Implementation Report</a:t>
            </a:r>
            <a:endParaRPr lang="en-US" sz="2000" dirty="0">
              <a:latin typeface="+mj-lt"/>
            </a:endParaRPr>
          </a:p>
        </p:txBody>
      </p:sp>
      <p:grpSp>
        <p:nvGrpSpPr>
          <p:cNvPr id="14" name="Group 41"/>
          <p:cNvGrpSpPr>
            <a:grpSpLocks/>
          </p:cNvGrpSpPr>
          <p:nvPr/>
        </p:nvGrpSpPr>
        <p:grpSpPr bwMode="auto">
          <a:xfrm>
            <a:off x="1143000" y="4267200"/>
            <a:ext cx="6934200" cy="2057400"/>
            <a:chOff x="838200" y="2971800"/>
            <a:chExt cx="6934200" cy="2057400"/>
          </a:xfrm>
        </p:grpSpPr>
        <p:sp>
          <p:nvSpPr>
            <p:cNvPr id="15" name="Rectangle 14"/>
            <p:cNvSpPr/>
            <p:nvPr/>
          </p:nvSpPr>
          <p:spPr>
            <a:xfrm>
              <a:off x="838200" y="36576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  <a:cs typeface="Arial" charset="0"/>
                </a:rPr>
                <a:t>A COMMERCIAL BANK</a:t>
              </a:r>
              <a:endParaRPr lang="en-US" sz="1400" b="1" dirty="0">
                <a:solidFill>
                  <a:schemeClr val="tx1"/>
                </a:solidFill>
                <a:cs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352800" y="29718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  <a:cs typeface="Arial" charset="0"/>
                </a:rPr>
                <a:t>THE TREASURY AMOUNT</a:t>
              </a:r>
              <a:endParaRPr lang="en-US" sz="1400" b="1" dirty="0">
                <a:solidFill>
                  <a:schemeClr val="tx1"/>
                </a:solidFill>
                <a:cs typeface="Arial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867400" y="36576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  <a:cs typeface="Arial" charset="0"/>
                </a:rPr>
                <a:t>TAX AUTHORITIES</a:t>
              </a:r>
              <a:endParaRPr lang="en-US" sz="1400" b="1" dirty="0">
                <a:solidFill>
                  <a:schemeClr val="tx1"/>
                </a:solidFill>
                <a:cs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352800" y="42672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  <a:cs typeface="Arial" charset="0"/>
                </a:rPr>
                <a:t>A TAXPAYER</a:t>
              </a:r>
              <a:endParaRPr lang="en-US" sz="1400" b="1" dirty="0">
                <a:solidFill>
                  <a:schemeClr val="tx1"/>
                </a:solidFill>
                <a:cs typeface="Arial" charset="0"/>
              </a:endParaRPr>
            </a:p>
          </p:txBody>
        </p:sp>
        <p:cxnSp>
          <p:nvCxnSpPr>
            <p:cNvPr id="19" name="Shape 18"/>
            <p:cNvCxnSpPr>
              <a:endCxn id="15" idx="0"/>
            </p:cNvCxnSpPr>
            <p:nvPr/>
          </p:nvCxnSpPr>
          <p:spPr>
            <a:xfrm rot="10800000" flipV="1">
              <a:off x="1790700" y="3429000"/>
              <a:ext cx="1562100" cy="2286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Shape 19"/>
            <p:cNvCxnSpPr>
              <a:stCxn id="15" idx="2"/>
              <a:endCxn id="18" idx="1"/>
            </p:cNvCxnSpPr>
            <p:nvPr/>
          </p:nvCxnSpPr>
          <p:spPr>
            <a:xfrm rot="16200000" flipH="1">
              <a:off x="2457450" y="3752850"/>
              <a:ext cx="228600" cy="15621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1" name="Shape 20"/>
            <p:cNvCxnSpPr>
              <a:stCxn id="18" idx="3"/>
              <a:endCxn id="17" idx="2"/>
            </p:cNvCxnSpPr>
            <p:nvPr/>
          </p:nvCxnSpPr>
          <p:spPr>
            <a:xfrm flipV="1">
              <a:off x="5257800" y="4419600"/>
              <a:ext cx="1562100" cy="2286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2" name="Shape 21"/>
            <p:cNvCxnSpPr>
              <a:stCxn id="17" idx="0"/>
              <a:endCxn id="16" idx="3"/>
            </p:cNvCxnSpPr>
            <p:nvPr/>
          </p:nvCxnSpPr>
          <p:spPr>
            <a:xfrm rot="16200000" flipV="1">
              <a:off x="5886450" y="2724150"/>
              <a:ext cx="304800" cy="15621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3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04800" y="6324600"/>
            <a:ext cx="3048000" cy="304800"/>
          </a:xfrm>
        </p:spPr>
        <p:txBody>
          <a:bodyPr/>
          <a:lstStyle/>
          <a:p>
            <a:pPr algn="l">
              <a:defRPr/>
            </a:pPr>
            <a:r>
              <a:rPr lang="ka-GE" dirty="0" smtClean="0"/>
              <a:t>Tax and Non-Tax Refund Mechanisms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76200"/>
            <a:ext cx="6643734" cy="1000124"/>
          </a:xfrm>
        </p:spPr>
        <p:txBody>
          <a:bodyPr/>
          <a:lstStyle/>
          <a:p>
            <a:r>
              <a:rPr lang="en-US" dirty="0" smtClean="0">
                <a:solidFill>
                  <a:srgbClr val="122031"/>
                </a:solidFill>
              </a:rPr>
              <a:t>Refund of Non-tax Payments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2833702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A person who has transferred a not-tax amount to the Common Treasury Account in excess or by mistake, applies to the Treasury with a request to refund the amount</a:t>
            </a:r>
            <a:r>
              <a:rPr lang="ka-GE" sz="2000" dirty="0" smtClean="0"/>
              <a:t>.</a:t>
            </a:r>
            <a:endParaRPr lang="en-US" sz="200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Besides the refund Application, the payer must also submit to the Treasury a written consent of the executive, judicial or legislative authorities, as well as other relevant public and local self–government bodies whose services have been paid in excess</a:t>
            </a:r>
            <a:r>
              <a:rPr lang="ka-GE" sz="2000" dirty="0" smtClean="0"/>
              <a:t>.</a:t>
            </a:r>
            <a:endParaRPr lang="en-US" sz="2000" dirty="0" smtClean="0"/>
          </a:p>
          <a:p>
            <a:endParaRPr lang="en-US" sz="2000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4343400" y="3733800"/>
            <a:ext cx="4495800" cy="2743200"/>
            <a:chOff x="762000" y="2362200"/>
            <a:chExt cx="4495800" cy="2743200"/>
          </a:xfrm>
        </p:grpSpPr>
        <p:sp>
          <p:nvSpPr>
            <p:cNvPr id="5" name="Rectangle 4"/>
            <p:cNvSpPr/>
            <p:nvPr/>
          </p:nvSpPr>
          <p:spPr>
            <a:xfrm>
              <a:off x="762000" y="33528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  <a:latin typeface="+mj-lt"/>
                  <a:cs typeface="Arial" charset="0"/>
                </a:rPr>
                <a:t>PAYER</a:t>
              </a:r>
              <a:endParaRPr lang="en-US" sz="1200" b="1" dirty="0">
                <a:solidFill>
                  <a:schemeClr val="tx1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352800" y="33528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  <a:latin typeface="+mj-lt"/>
                  <a:cs typeface="Arial" charset="0"/>
                </a:rPr>
                <a:t>THE TREASURY</a:t>
              </a:r>
              <a:endParaRPr lang="en-US" sz="1200" b="1" dirty="0">
                <a:solidFill>
                  <a:schemeClr val="tx1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352800" y="23622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  <a:latin typeface="+mj-lt"/>
                  <a:cs typeface="Arial" charset="0"/>
                </a:rPr>
                <a:t>A COMMERCIAL BANK</a:t>
              </a:r>
              <a:endParaRPr lang="en-US" sz="1200" b="1" dirty="0">
                <a:solidFill>
                  <a:schemeClr val="tx1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352800" y="43434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  <a:latin typeface="+mj-lt"/>
                  <a:cs typeface="Arial" charset="0"/>
                </a:rPr>
                <a:t>THE ORGANIZATION WHOSE SERVICES HAVE BEEN PAID IN SURPLUS.</a:t>
              </a:r>
              <a:endParaRPr lang="ka-GE" sz="1200" b="1" dirty="0">
                <a:solidFill>
                  <a:schemeClr val="tx1"/>
                </a:solidFill>
                <a:latin typeface="+mj-lt"/>
                <a:cs typeface="Arial" charset="0"/>
              </a:endParaRPr>
            </a:p>
          </p:txBody>
        </p:sp>
        <p:cxnSp>
          <p:nvCxnSpPr>
            <p:cNvPr id="9" name="Shape 8"/>
            <p:cNvCxnSpPr>
              <a:stCxn id="7" idx="1"/>
              <a:endCxn id="5" idx="0"/>
            </p:cNvCxnSpPr>
            <p:nvPr/>
          </p:nvCxnSpPr>
          <p:spPr>
            <a:xfrm rot="10800000" flipV="1">
              <a:off x="1714500" y="2743200"/>
              <a:ext cx="1638300" cy="6096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hape 9"/>
            <p:cNvCxnSpPr>
              <a:stCxn id="5" idx="2"/>
              <a:endCxn id="8" idx="1"/>
            </p:cNvCxnSpPr>
            <p:nvPr/>
          </p:nvCxnSpPr>
          <p:spPr>
            <a:xfrm rot="16200000" flipH="1">
              <a:off x="2228850" y="3600450"/>
              <a:ext cx="609600" cy="16383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5" idx="3"/>
              <a:endCxn id="6" idx="1"/>
            </p:cNvCxnSpPr>
            <p:nvPr/>
          </p:nvCxnSpPr>
          <p:spPr>
            <a:xfrm>
              <a:off x="2667000" y="3733800"/>
              <a:ext cx="685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8" idx="0"/>
              <a:endCxn id="6" idx="2"/>
            </p:cNvCxnSpPr>
            <p:nvPr/>
          </p:nvCxnSpPr>
          <p:spPr>
            <a:xfrm flipV="1">
              <a:off x="4305300" y="4114800"/>
              <a:ext cx="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419600" y="4114800"/>
              <a:ext cx="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81000" y="4191000"/>
            <a:ext cx="3886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000" dirty="0">
                <a:latin typeface="+mj-lt"/>
              </a:rPr>
              <a:t>Refund of non-tax payments is made from the </a:t>
            </a:r>
            <a:r>
              <a:rPr lang="en-US" sz="2000" dirty="0">
                <a:solidFill>
                  <a:srgbClr val="CC0000"/>
                </a:solidFill>
                <a:latin typeface="+mj-lt"/>
              </a:rPr>
              <a:t>current income</a:t>
            </a:r>
            <a:r>
              <a:rPr lang="en-US" sz="2000" dirty="0">
                <a:latin typeface="+mj-lt"/>
              </a:rPr>
              <a:t> of the organization (owner of such funds) and the amount </a:t>
            </a:r>
            <a:r>
              <a:rPr lang="en-US" sz="2000" u="sng" dirty="0">
                <a:latin typeface="+mj-lt"/>
              </a:rPr>
              <a:t>is shown</a:t>
            </a:r>
            <a:r>
              <a:rPr lang="en-US" sz="2000" dirty="0">
                <a:latin typeface="+mj-lt"/>
              </a:rPr>
              <a:t> in the national budget implementation reports.</a:t>
            </a:r>
            <a:endParaRPr lang="ka-GE" sz="2000" dirty="0">
              <a:latin typeface="+mj-l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endParaRPr lang="ka-GE" sz="2000" dirty="0">
              <a:latin typeface="+mj-l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endParaRPr lang="en-US" sz="2000" dirty="0">
              <a:latin typeface="+mj-lt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04800" y="6324600"/>
            <a:ext cx="3048000" cy="304800"/>
          </a:xfrm>
        </p:spPr>
        <p:txBody>
          <a:bodyPr/>
          <a:lstStyle/>
          <a:p>
            <a:pPr algn="l">
              <a:defRPr/>
            </a:pPr>
            <a:r>
              <a:rPr lang="ka-GE" dirty="0" smtClean="0"/>
              <a:t>Tax and Non-Tax Refund Mechanisms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esury-Presentatio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Tresury-Presentation-en</Template>
  <TotalTime>745</TotalTime>
  <Words>775</Words>
  <Application>Microsoft Office PowerPoint</Application>
  <PresentationFormat>On-screen Show (4:3)</PresentationFormat>
  <Paragraphs>90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Tresury-Presentation</vt:lpstr>
      <vt:lpstr>TAX AND NON-TAX REFUND MECHANISMS IN THE GEORGIA TREASURY SERVICE</vt:lpstr>
      <vt:lpstr>Tax and Non-Tax Refund Mechanisms in the Georgia Treasury Service </vt:lpstr>
      <vt:lpstr>The Common Treasury Account</vt:lpstr>
      <vt:lpstr>Identification of Transfers made to the Common Treasury Account</vt:lpstr>
      <vt:lpstr>The Treasury Code Formation Principles</vt:lpstr>
      <vt:lpstr>Fund Distribution between their Owners</vt:lpstr>
      <vt:lpstr>The Refund Sub-Account and its Sources</vt:lpstr>
      <vt:lpstr>Refund of Excessive Payments</vt:lpstr>
      <vt:lpstr>Refund of Non-tax Payments</vt:lpstr>
      <vt:lpstr>Management of Deposits Placed on the Common Treasury Account</vt:lpstr>
      <vt:lpstr>TAX AND NON-TAX REFUND MECHANISMS IN THE GEORGIA TREASURY SERVICE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სახაზინო სამსახურის 2011 …………………</dc:title>
  <dc:creator>ekatamadze</dc:creator>
  <cp:lastModifiedBy>su06</cp:lastModifiedBy>
  <cp:revision>114</cp:revision>
  <dcterms:created xsi:type="dcterms:W3CDTF">2011-06-01T15:53:17Z</dcterms:created>
  <dcterms:modified xsi:type="dcterms:W3CDTF">2012-02-17T13:05:05Z</dcterms:modified>
</cp:coreProperties>
</file>