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0" r:id="rId2"/>
    <p:sldId id="337" r:id="rId3"/>
    <p:sldId id="326" r:id="rId4"/>
    <p:sldId id="327" r:id="rId5"/>
    <p:sldId id="328" r:id="rId6"/>
    <p:sldId id="329" r:id="rId7"/>
    <p:sldId id="331" r:id="rId8"/>
    <p:sldId id="332" r:id="rId9"/>
    <p:sldId id="334" r:id="rId10"/>
    <p:sldId id="336" r:id="rId11"/>
    <p:sldId id="296" r:id="rId12"/>
  </p:sldIdLst>
  <p:sldSz cx="9144000" cy="6858000" type="screen4x3"/>
  <p:notesSz cx="6805613" cy="45751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6699"/>
    <a:srgbClr val="00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7088" autoAdjust="0"/>
    <p:restoredTop sz="94660" autoAdjust="0"/>
  </p:normalViewPr>
  <p:slideViewPr>
    <p:cSldViewPr>
      <p:cViewPr>
        <p:scale>
          <a:sx n="66" d="100"/>
          <a:sy n="66" d="100"/>
        </p:scale>
        <p:origin x="-1362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50"/>
    </p:cViewPr>
  </p:sorterViewPr>
  <p:notesViewPr>
    <p:cSldViewPr>
      <p:cViewPr varScale="1">
        <p:scale>
          <a:sx n="77" d="100"/>
          <a:sy n="77" d="100"/>
        </p:scale>
        <p:origin x="-2418" y="-84"/>
      </p:cViewPr>
      <p:guideLst>
        <p:guide orient="horz" pos="1441"/>
        <p:guide pos="214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C75A46-9D0A-4DEE-888F-A1C066C2B7D4}" type="doc">
      <dgm:prSet loTypeId="urn:microsoft.com/office/officeart/2005/8/layout/radial4" loCatId="relationship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16DDAA46-EB12-4C7B-94F2-5CC8970F2597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dirty="0" smtClean="0">
              <a:latin typeface="+mj-lt"/>
            </a:rPr>
            <a:t>ЕДИНЫЙ</a:t>
          </a:r>
          <a:r>
            <a:rPr lang="ru-RU" sz="2400" b="1" dirty="0" smtClean="0">
              <a:solidFill>
                <a:srgbClr val="1E4649"/>
              </a:solidFill>
              <a:latin typeface="+mj-lt"/>
            </a:rPr>
            <a:t> </a:t>
          </a:r>
          <a:r>
            <a:rPr lang="ru-RU" sz="2400" dirty="0" smtClean="0">
              <a:latin typeface="+mj-lt"/>
            </a:rPr>
            <a:t>СЧЕТ КАЗНЫ </a:t>
          </a:r>
          <a:endParaRPr lang="ka-GE" sz="2400" dirty="0" smtClean="0">
            <a:solidFill>
              <a:schemeClr val="tx1"/>
            </a:solidFill>
            <a:latin typeface="+mj-lt"/>
            <a:cs typeface="Calibri" pitchFamily="34" charset="0"/>
          </a:endParaRPr>
        </a:p>
      </dgm:t>
    </dgm:pt>
    <dgm:pt modelId="{2D0549C5-FF6F-4A01-B32D-B88A8F42D70C}" type="parTrans" cxnId="{A2521E45-429E-4DF9-BCB8-CE310757F3ED}">
      <dgm:prSet/>
      <dgm:spPr/>
      <dgm:t>
        <a:bodyPr/>
        <a:lstStyle/>
        <a:p>
          <a:endParaRPr lang="en-US" dirty="0">
            <a:latin typeface="+mj-lt"/>
            <a:cs typeface="Calibri" pitchFamily="34" charset="0"/>
          </a:endParaRPr>
        </a:p>
      </dgm:t>
    </dgm:pt>
    <dgm:pt modelId="{BD33B9B1-8C2B-4447-98F0-9ECBDA1BFE8A}" type="sibTrans" cxnId="{A2521E45-429E-4DF9-BCB8-CE310757F3ED}">
      <dgm:prSet/>
      <dgm:spPr/>
      <dgm:t>
        <a:bodyPr/>
        <a:lstStyle/>
        <a:p>
          <a:endParaRPr lang="en-US" dirty="0">
            <a:latin typeface="+mj-lt"/>
            <a:cs typeface="Calibri" pitchFamily="34" charset="0"/>
          </a:endParaRPr>
        </a:p>
      </dgm:t>
    </dgm:pt>
    <dgm:pt modelId="{9C5249AE-9DD6-41EF-82A2-AAC4C05A1756}">
      <dgm:prSet/>
      <dgm:spPr/>
      <dgm:t>
        <a:bodyPr/>
        <a:lstStyle/>
        <a:p>
          <a:pPr marR="0" eaLnBrk="1" fontAlgn="auto" latinLnBrk="0" hangingPunct="1">
            <a:buClrTx/>
            <a:buSzTx/>
            <a:buFontTx/>
            <a:tabLst/>
            <a:defRPr/>
          </a:pPr>
          <a:r>
            <a:rPr lang="ru-RU" dirty="0" smtClean="0">
              <a:latin typeface="+mj-lt"/>
            </a:rPr>
            <a:t>ПОСТУПЛЕНИЯ В ГОСУДАРСТВЕННЫЙ БЮДЖЕТ</a:t>
          </a:r>
          <a:endParaRPr lang="ka-GE" dirty="0" smtClean="0">
            <a:latin typeface="+mj-lt"/>
            <a:cs typeface="Calibri" pitchFamily="34" charset="0"/>
          </a:endParaRPr>
        </a:p>
      </dgm:t>
    </dgm:pt>
    <dgm:pt modelId="{FF0EAA04-FEBE-466F-9BAC-6D9C90D4E0E0}" type="parTrans" cxnId="{EEC45E82-EAE7-48F1-BE6B-A9FFC21BFA8C}">
      <dgm:prSet/>
      <dgm:spPr/>
      <dgm:t>
        <a:bodyPr/>
        <a:lstStyle/>
        <a:p>
          <a:endParaRPr lang="en-US" dirty="0">
            <a:latin typeface="+mj-lt"/>
            <a:cs typeface="Calibri" pitchFamily="34" charset="0"/>
          </a:endParaRPr>
        </a:p>
      </dgm:t>
    </dgm:pt>
    <dgm:pt modelId="{5734E0F9-4BB7-4ECF-A26B-039F65ADA400}" type="sibTrans" cxnId="{EEC45E82-EAE7-48F1-BE6B-A9FFC21BFA8C}">
      <dgm:prSet/>
      <dgm:spPr/>
      <dgm:t>
        <a:bodyPr/>
        <a:lstStyle/>
        <a:p>
          <a:endParaRPr lang="en-US" dirty="0">
            <a:latin typeface="+mj-lt"/>
            <a:cs typeface="Calibri" pitchFamily="34" charset="0"/>
          </a:endParaRPr>
        </a:p>
      </dgm:t>
    </dgm:pt>
    <dgm:pt modelId="{D37B3585-362E-4576-A8DE-19DFB9753BC4}">
      <dgm:prSet/>
      <dgm:spPr/>
      <dgm:t>
        <a:bodyPr/>
        <a:lstStyle/>
        <a:p>
          <a:pPr marR="0" eaLnBrk="1" fontAlgn="auto" latinLnBrk="0" hangingPunct="1">
            <a:buClrTx/>
            <a:buSzTx/>
            <a:buFontTx/>
            <a:tabLst/>
            <a:defRPr/>
          </a:pPr>
          <a:r>
            <a:rPr lang="ru-RU" dirty="0" smtClean="0">
              <a:latin typeface="+mj-lt"/>
            </a:rPr>
            <a:t>ПОСТУПЛЕНИЯ В МЕСТНЫЙ БЮДЖЕТ</a:t>
          </a:r>
          <a:endParaRPr lang="ka-GE" dirty="0" smtClean="0">
            <a:latin typeface="+mj-lt"/>
          </a:endParaRPr>
        </a:p>
      </dgm:t>
    </dgm:pt>
    <dgm:pt modelId="{AE026AEA-DEF3-49DC-96DF-918C587DE56D}" type="parTrans" cxnId="{71FB80AA-A60C-4EB2-BF8F-7DFB83FF2A9D}">
      <dgm:prSet/>
      <dgm:spPr/>
      <dgm:t>
        <a:bodyPr/>
        <a:lstStyle/>
        <a:p>
          <a:endParaRPr lang="en-US" dirty="0">
            <a:latin typeface="+mj-lt"/>
          </a:endParaRPr>
        </a:p>
      </dgm:t>
    </dgm:pt>
    <dgm:pt modelId="{918266B9-D5E2-4D0B-A75E-DEA21C472D57}" type="sibTrans" cxnId="{71FB80AA-A60C-4EB2-BF8F-7DFB83FF2A9D}">
      <dgm:prSet/>
      <dgm:spPr/>
      <dgm:t>
        <a:bodyPr/>
        <a:lstStyle/>
        <a:p>
          <a:endParaRPr lang="en-US" dirty="0">
            <a:latin typeface="+mj-lt"/>
          </a:endParaRPr>
        </a:p>
      </dgm:t>
    </dgm:pt>
    <dgm:pt modelId="{497BFF7B-ACE7-4E49-A7BE-627E57E0763D}">
      <dgm:prSet/>
      <dgm:spPr/>
      <dgm:t>
        <a:bodyPr/>
        <a:lstStyle/>
        <a:p>
          <a:pPr marR="0" eaLnBrk="1" fontAlgn="auto" latinLnBrk="0" hangingPunct="1">
            <a:buClrTx/>
            <a:buSzTx/>
            <a:buFontTx/>
            <a:tabLst/>
            <a:defRPr/>
          </a:pPr>
          <a:r>
            <a:rPr lang="ru-RU" dirty="0" smtClean="0">
              <a:latin typeface="+mj-lt"/>
            </a:rPr>
            <a:t>БЮДЖЕТ АВТОНОМНЫХ РЕСПУБЛИК</a:t>
          </a:r>
          <a:endParaRPr lang="ka-GE" dirty="0" smtClean="0">
            <a:latin typeface="+mj-lt"/>
          </a:endParaRPr>
        </a:p>
      </dgm:t>
    </dgm:pt>
    <dgm:pt modelId="{04A46A5A-AC43-4F26-AD0F-DDE962BAEF61}" type="parTrans" cxnId="{F5B3B91B-17B2-4800-A44B-97B2AE6B2CF7}">
      <dgm:prSet/>
      <dgm:spPr/>
      <dgm:t>
        <a:bodyPr/>
        <a:lstStyle/>
        <a:p>
          <a:endParaRPr lang="en-US" dirty="0">
            <a:latin typeface="+mj-lt"/>
          </a:endParaRPr>
        </a:p>
      </dgm:t>
    </dgm:pt>
    <dgm:pt modelId="{FB08F1AA-D324-4C7E-99C5-01186E1D5A78}" type="sibTrans" cxnId="{F5B3B91B-17B2-4800-A44B-97B2AE6B2CF7}">
      <dgm:prSet/>
      <dgm:spPr/>
      <dgm:t>
        <a:bodyPr/>
        <a:lstStyle/>
        <a:p>
          <a:endParaRPr lang="en-US" dirty="0">
            <a:latin typeface="+mj-lt"/>
          </a:endParaRPr>
        </a:p>
      </dgm:t>
    </dgm:pt>
    <dgm:pt modelId="{7FB1DABC-BDDC-4617-8756-109FE42778E8}">
      <dgm:prSet/>
      <dgm:spPr/>
      <dgm:t>
        <a:bodyPr/>
        <a:lstStyle/>
        <a:p>
          <a:pPr marR="0" eaLnBrk="1" fontAlgn="auto" latinLnBrk="0" hangingPunct="1">
            <a:buClrTx/>
            <a:buSzTx/>
            <a:buFontTx/>
            <a:tabLst/>
            <a:defRPr/>
          </a:pPr>
          <a:r>
            <a:rPr lang="ru-RU" dirty="0" smtClean="0">
              <a:latin typeface="+mj-lt"/>
            </a:rPr>
            <a:t>ДЕПОЗИТЫ БЮДЖЕТНЫХ ОРГАНИЗАЦИЙ</a:t>
          </a:r>
        </a:p>
      </dgm:t>
    </dgm:pt>
    <dgm:pt modelId="{D3CF438A-F697-47E9-89CD-E494484AA19D}" type="sibTrans" cxnId="{95CC048E-1121-4E84-A344-AAE9F1169C6B}">
      <dgm:prSet/>
      <dgm:spPr/>
      <dgm:t>
        <a:bodyPr/>
        <a:lstStyle/>
        <a:p>
          <a:endParaRPr lang="en-US" dirty="0">
            <a:latin typeface="+mj-lt"/>
          </a:endParaRPr>
        </a:p>
      </dgm:t>
    </dgm:pt>
    <dgm:pt modelId="{37C8CF1D-2858-495C-BCEF-9651C1EDC7AB}" type="parTrans" cxnId="{95CC048E-1121-4E84-A344-AAE9F1169C6B}">
      <dgm:prSet/>
      <dgm:spPr/>
      <dgm:t>
        <a:bodyPr/>
        <a:lstStyle/>
        <a:p>
          <a:endParaRPr lang="en-US" dirty="0">
            <a:latin typeface="+mj-lt"/>
          </a:endParaRPr>
        </a:p>
      </dgm:t>
    </dgm:pt>
    <dgm:pt modelId="{9C3A0BFB-8927-4FE4-A9B1-F44D6D9EAE49}" type="pres">
      <dgm:prSet presAssocID="{AFC75A46-9D0A-4DEE-888F-A1C066C2B7D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AD25AB6-48F0-4816-95CA-8FCC1BA7FB9D}" type="pres">
      <dgm:prSet presAssocID="{16DDAA46-EB12-4C7B-94F2-5CC8970F2597}" presName="centerShape" presStyleLbl="node0" presStyleIdx="0" presStyleCnt="1"/>
      <dgm:spPr/>
      <dgm:t>
        <a:bodyPr/>
        <a:lstStyle/>
        <a:p>
          <a:endParaRPr lang="en-US"/>
        </a:p>
      </dgm:t>
    </dgm:pt>
    <dgm:pt modelId="{1DD84549-FAA7-425C-8D5C-23B3CC9B8517}" type="pres">
      <dgm:prSet presAssocID="{FF0EAA04-FEBE-466F-9BAC-6D9C90D4E0E0}" presName="parTrans" presStyleLbl="bgSibTrans2D1" presStyleIdx="0" presStyleCnt="4"/>
      <dgm:spPr/>
      <dgm:t>
        <a:bodyPr/>
        <a:lstStyle/>
        <a:p>
          <a:endParaRPr lang="en-US"/>
        </a:p>
      </dgm:t>
    </dgm:pt>
    <dgm:pt modelId="{DD9D67C4-56EA-4FFF-929A-E146EDA43A50}" type="pres">
      <dgm:prSet presAssocID="{9C5249AE-9DD6-41EF-82A2-AAC4C05A175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108C78-8FB5-478A-91B3-90D25E7A4002}" type="pres">
      <dgm:prSet presAssocID="{AE026AEA-DEF3-49DC-96DF-918C587DE56D}" presName="parTrans" presStyleLbl="bgSibTrans2D1" presStyleIdx="1" presStyleCnt="4"/>
      <dgm:spPr/>
      <dgm:t>
        <a:bodyPr/>
        <a:lstStyle/>
        <a:p>
          <a:endParaRPr lang="en-US"/>
        </a:p>
      </dgm:t>
    </dgm:pt>
    <dgm:pt modelId="{324987B8-927A-4FF9-9944-18051F749F09}" type="pres">
      <dgm:prSet presAssocID="{D37B3585-362E-4576-A8DE-19DFB9753BC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4472C8-AB42-4C5E-8139-855CDDE6139E}" type="pres">
      <dgm:prSet presAssocID="{04A46A5A-AC43-4F26-AD0F-DDE962BAEF61}" presName="parTrans" presStyleLbl="bgSibTrans2D1" presStyleIdx="2" presStyleCnt="4"/>
      <dgm:spPr/>
      <dgm:t>
        <a:bodyPr/>
        <a:lstStyle/>
        <a:p>
          <a:endParaRPr lang="en-US"/>
        </a:p>
      </dgm:t>
    </dgm:pt>
    <dgm:pt modelId="{5089EDFD-2719-46CA-B06C-5A070DB5CFB6}" type="pres">
      <dgm:prSet presAssocID="{497BFF7B-ACE7-4E49-A7BE-627E57E0763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D5D752-48A8-4DBD-9A6B-09F6EDCF9097}" type="pres">
      <dgm:prSet presAssocID="{37C8CF1D-2858-495C-BCEF-9651C1EDC7AB}" presName="parTrans" presStyleLbl="bgSibTrans2D1" presStyleIdx="3" presStyleCnt="4"/>
      <dgm:spPr/>
      <dgm:t>
        <a:bodyPr/>
        <a:lstStyle/>
        <a:p>
          <a:endParaRPr lang="en-US"/>
        </a:p>
      </dgm:t>
    </dgm:pt>
    <dgm:pt modelId="{3F7834FF-EEF1-4664-8521-2C010602FE1F}" type="pres">
      <dgm:prSet presAssocID="{7FB1DABC-BDDC-4617-8756-109FE42778E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EC45E82-EAE7-48F1-BE6B-A9FFC21BFA8C}" srcId="{16DDAA46-EB12-4C7B-94F2-5CC8970F2597}" destId="{9C5249AE-9DD6-41EF-82A2-AAC4C05A1756}" srcOrd="0" destOrd="0" parTransId="{FF0EAA04-FEBE-466F-9BAC-6D9C90D4E0E0}" sibTransId="{5734E0F9-4BB7-4ECF-A26B-039F65ADA400}"/>
    <dgm:cxn modelId="{207878CF-D139-48AB-95C1-D6B254DAA1FB}" type="presOf" srcId="{AE026AEA-DEF3-49DC-96DF-918C587DE56D}" destId="{B6108C78-8FB5-478A-91B3-90D25E7A4002}" srcOrd="0" destOrd="0" presId="urn:microsoft.com/office/officeart/2005/8/layout/radial4"/>
    <dgm:cxn modelId="{A2521E45-429E-4DF9-BCB8-CE310757F3ED}" srcId="{AFC75A46-9D0A-4DEE-888F-A1C066C2B7D4}" destId="{16DDAA46-EB12-4C7B-94F2-5CC8970F2597}" srcOrd="0" destOrd="0" parTransId="{2D0549C5-FF6F-4A01-B32D-B88A8F42D70C}" sibTransId="{BD33B9B1-8C2B-4447-98F0-9ECBDA1BFE8A}"/>
    <dgm:cxn modelId="{C38455AE-3F4E-4224-A28A-E0080D106DBB}" type="presOf" srcId="{FF0EAA04-FEBE-466F-9BAC-6D9C90D4E0E0}" destId="{1DD84549-FAA7-425C-8D5C-23B3CC9B8517}" srcOrd="0" destOrd="0" presId="urn:microsoft.com/office/officeart/2005/8/layout/radial4"/>
    <dgm:cxn modelId="{F27CF5B0-E23D-4B3F-BC65-CE1F291702D2}" type="presOf" srcId="{04A46A5A-AC43-4F26-AD0F-DDE962BAEF61}" destId="{8C4472C8-AB42-4C5E-8139-855CDDE6139E}" srcOrd="0" destOrd="0" presId="urn:microsoft.com/office/officeart/2005/8/layout/radial4"/>
    <dgm:cxn modelId="{D57D48B8-38F2-4974-8083-152E318A629E}" type="presOf" srcId="{AFC75A46-9D0A-4DEE-888F-A1C066C2B7D4}" destId="{9C3A0BFB-8927-4FE4-A9B1-F44D6D9EAE49}" srcOrd="0" destOrd="0" presId="urn:microsoft.com/office/officeart/2005/8/layout/radial4"/>
    <dgm:cxn modelId="{5EC0F167-119B-4C97-84C7-04E8AD12501A}" type="presOf" srcId="{497BFF7B-ACE7-4E49-A7BE-627E57E0763D}" destId="{5089EDFD-2719-46CA-B06C-5A070DB5CFB6}" srcOrd="0" destOrd="0" presId="urn:microsoft.com/office/officeart/2005/8/layout/radial4"/>
    <dgm:cxn modelId="{95CC048E-1121-4E84-A344-AAE9F1169C6B}" srcId="{16DDAA46-EB12-4C7B-94F2-5CC8970F2597}" destId="{7FB1DABC-BDDC-4617-8756-109FE42778E8}" srcOrd="3" destOrd="0" parTransId="{37C8CF1D-2858-495C-BCEF-9651C1EDC7AB}" sibTransId="{D3CF438A-F697-47E9-89CD-E494484AA19D}"/>
    <dgm:cxn modelId="{1B547598-7CB6-489B-82CD-4EF04740BBA4}" type="presOf" srcId="{D37B3585-362E-4576-A8DE-19DFB9753BC4}" destId="{324987B8-927A-4FF9-9944-18051F749F09}" srcOrd="0" destOrd="0" presId="urn:microsoft.com/office/officeart/2005/8/layout/radial4"/>
    <dgm:cxn modelId="{4EF16D4E-A67A-473C-A449-F9C9D5DCB162}" type="presOf" srcId="{37C8CF1D-2858-495C-BCEF-9651C1EDC7AB}" destId="{B9D5D752-48A8-4DBD-9A6B-09F6EDCF9097}" srcOrd="0" destOrd="0" presId="urn:microsoft.com/office/officeart/2005/8/layout/radial4"/>
    <dgm:cxn modelId="{57EE7786-E21D-4F25-AED7-4F15DD1EC6AB}" type="presOf" srcId="{9C5249AE-9DD6-41EF-82A2-AAC4C05A1756}" destId="{DD9D67C4-56EA-4FFF-929A-E146EDA43A50}" srcOrd="0" destOrd="0" presId="urn:microsoft.com/office/officeart/2005/8/layout/radial4"/>
    <dgm:cxn modelId="{451204BC-F84B-44B3-9057-A73427CAB2F4}" type="presOf" srcId="{7FB1DABC-BDDC-4617-8756-109FE42778E8}" destId="{3F7834FF-EEF1-4664-8521-2C010602FE1F}" srcOrd="0" destOrd="0" presId="urn:microsoft.com/office/officeart/2005/8/layout/radial4"/>
    <dgm:cxn modelId="{776CAA57-EF4F-49C7-8974-521FF434B5BF}" type="presOf" srcId="{16DDAA46-EB12-4C7B-94F2-5CC8970F2597}" destId="{FAD25AB6-48F0-4816-95CA-8FCC1BA7FB9D}" srcOrd="0" destOrd="0" presId="urn:microsoft.com/office/officeart/2005/8/layout/radial4"/>
    <dgm:cxn modelId="{71FB80AA-A60C-4EB2-BF8F-7DFB83FF2A9D}" srcId="{16DDAA46-EB12-4C7B-94F2-5CC8970F2597}" destId="{D37B3585-362E-4576-A8DE-19DFB9753BC4}" srcOrd="1" destOrd="0" parTransId="{AE026AEA-DEF3-49DC-96DF-918C587DE56D}" sibTransId="{918266B9-D5E2-4D0B-A75E-DEA21C472D57}"/>
    <dgm:cxn modelId="{F5B3B91B-17B2-4800-A44B-97B2AE6B2CF7}" srcId="{16DDAA46-EB12-4C7B-94F2-5CC8970F2597}" destId="{497BFF7B-ACE7-4E49-A7BE-627E57E0763D}" srcOrd="2" destOrd="0" parTransId="{04A46A5A-AC43-4F26-AD0F-DDE962BAEF61}" sibTransId="{FB08F1AA-D324-4C7E-99C5-01186E1D5A78}"/>
    <dgm:cxn modelId="{2F809275-910A-4011-9052-ADF9FE6D7000}" type="presParOf" srcId="{9C3A0BFB-8927-4FE4-A9B1-F44D6D9EAE49}" destId="{FAD25AB6-48F0-4816-95CA-8FCC1BA7FB9D}" srcOrd="0" destOrd="0" presId="urn:microsoft.com/office/officeart/2005/8/layout/radial4"/>
    <dgm:cxn modelId="{6A7899FE-B4EA-4BCB-B943-9CBF91069B06}" type="presParOf" srcId="{9C3A0BFB-8927-4FE4-A9B1-F44D6D9EAE49}" destId="{1DD84549-FAA7-425C-8D5C-23B3CC9B8517}" srcOrd="1" destOrd="0" presId="urn:microsoft.com/office/officeart/2005/8/layout/radial4"/>
    <dgm:cxn modelId="{C6179F49-2605-4B77-87C2-EAA019A7C1A0}" type="presParOf" srcId="{9C3A0BFB-8927-4FE4-A9B1-F44D6D9EAE49}" destId="{DD9D67C4-56EA-4FFF-929A-E146EDA43A50}" srcOrd="2" destOrd="0" presId="urn:microsoft.com/office/officeart/2005/8/layout/radial4"/>
    <dgm:cxn modelId="{13811DAE-864D-42FB-BAA1-4A3814A52C5A}" type="presParOf" srcId="{9C3A0BFB-8927-4FE4-A9B1-F44D6D9EAE49}" destId="{B6108C78-8FB5-478A-91B3-90D25E7A4002}" srcOrd="3" destOrd="0" presId="urn:microsoft.com/office/officeart/2005/8/layout/radial4"/>
    <dgm:cxn modelId="{31FE9F74-CC17-430B-8E43-B2153F6B89D9}" type="presParOf" srcId="{9C3A0BFB-8927-4FE4-A9B1-F44D6D9EAE49}" destId="{324987B8-927A-4FF9-9944-18051F749F09}" srcOrd="4" destOrd="0" presId="urn:microsoft.com/office/officeart/2005/8/layout/radial4"/>
    <dgm:cxn modelId="{5971683C-A453-43A8-810C-B1EBB6AD74C1}" type="presParOf" srcId="{9C3A0BFB-8927-4FE4-A9B1-F44D6D9EAE49}" destId="{8C4472C8-AB42-4C5E-8139-855CDDE6139E}" srcOrd="5" destOrd="0" presId="urn:microsoft.com/office/officeart/2005/8/layout/radial4"/>
    <dgm:cxn modelId="{DD57641D-FE29-41B4-9698-E22852E89438}" type="presParOf" srcId="{9C3A0BFB-8927-4FE4-A9B1-F44D6D9EAE49}" destId="{5089EDFD-2719-46CA-B06C-5A070DB5CFB6}" srcOrd="6" destOrd="0" presId="urn:microsoft.com/office/officeart/2005/8/layout/radial4"/>
    <dgm:cxn modelId="{F59C5961-0B7C-4574-B928-26FEA3B3E293}" type="presParOf" srcId="{9C3A0BFB-8927-4FE4-A9B1-F44D6D9EAE49}" destId="{B9D5D752-48A8-4DBD-9A6B-09F6EDCF9097}" srcOrd="7" destOrd="0" presId="urn:microsoft.com/office/officeart/2005/8/layout/radial4"/>
    <dgm:cxn modelId="{8B43F753-4C8F-4830-9BE2-CD090EF11373}" type="presParOf" srcId="{9C3A0BFB-8927-4FE4-A9B1-F44D6D9EAE49}" destId="{3F7834FF-EEF1-4664-8521-2C010602FE1F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AD25AB6-48F0-4816-95CA-8FCC1BA7FB9D}">
      <dsp:nvSpPr>
        <dsp:cNvPr id="0" name=""/>
        <dsp:cNvSpPr/>
      </dsp:nvSpPr>
      <dsp:spPr>
        <a:xfrm>
          <a:off x="3003803" y="2501599"/>
          <a:ext cx="2221992" cy="2221992"/>
        </a:xfrm>
        <a:prstGeom prst="ellips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+mj-lt"/>
            </a:rPr>
            <a:t>ЕДИНЫЙ</a:t>
          </a:r>
          <a:r>
            <a:rPr lang="ru-RU" sz="2400" b="1" kern="1200" dirty="0" smtClean="0">
              <a:solidFill>
                <a:srgbClr val="1E4649"/>
              </a:solidFill>
              <a:latin typeface="+mj-lt"/>
            </a:rPr>
            <a:t> </a:t>
          </a:r>
          <a:r>
            <a:rPr lang="ru-RU" sz="2400" kern="1200" dirty="0" smtClean="0">
              <a:latin typeface="+mj-lt"/>
            </a:rPr>
            <a:t>СЧЕТ КАЗНЫ </a:t>
          </a:r>
          <a:endParaRPr lang="ka-GE" sz="2400" kern="1200" dirty="0" smtClean="0">
            <a:solidFill>
              <a:schemeClr val="tx1"/>
            </a:solidFill>
            <a:latin typeface="+mj-lt"/>
            <a:cs typeface="Calibri" pitchFamily="34" charset="0"/>
          </a:endParaRPr>
        </a:p>
      </dsp:txBody>
      <dsp:txXfrm>
        <a:off x="3003803" y="2501599"/>
        <a:ext cx="2221992" cy="2221992"/>
      </dsp:txXfrm>
    </dsp:sp>
    <dsp:sp modelId="{1DD84549-FAA7-425C-8D5C-23B3CC9B8517}">
      <dsp:nvSpPr>
        <dsp:cNvPr id="0" name=""/>
        <dsp:cNvSpPr/>
      </dsp:nvSpPr>
      <dsp:spPr>
        <a:xfrm rot="11700000">
          <a:off x="1134049" y="2743207"/>
          <a:ext cx="1835687" cy="63326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D9D67C4-56EA-4FFF-929A-E146EDA43A50}">
      <dsp:nvSpPr>
        <dsp:cNvPr id="0" name=""/>
        <dsp:cNvSpPr/>
      </dsp:nvSpPr>
      <dsp:spPr>
        <a:xfrm>
          <a:off x="109878" y="1977929"/>
          <a:ext cx="2110892" cy="16887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R="0" lvl="0" algn="ctr" defTabSz="8001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r>
            <a:rPr lang="ru-RU" sz="1800" kern="1200" dirty="0" smtClean="0">
              <a:latin typeface="+mj-lt"/>
            </a:rPr>
            <a:t>ПОСТУПЛЕНИЯ В ГОСУДАРСТВЕННЫЙ БЮДЖЕТ</a:t>
          </a:r>
          <a:endParaRPr lang="ka-GE" sz="1800" kern="1200" dirty="0" smtClean="0">
            <a:latin typeface="+mj-lt"/>
            <a:cs typeface="Calibri" pitchFamily="34" charset="0"/>
          </a:endParaRPr>
        </a:p>
      </dsp:txBody>
      <dsp:txXfrm>
        <a:off x="109878" y="1977929"/>
        <a:ext cx="2110892" cy="1688713"/>
      </dsp:txXfrm>
    </dsp:sp>
    <dsp:sp modelId="{B6108C78-8FB5-478A-91B3-90D25E7A4002}">
      <dsp:nvSpPr>
        <dsp:cNvPr id="0" name=""/>
        <dsp:cNvSpPr/>
      </dsp:nvSpPr>
      <dsp:spPr>
        <a:xfrm rot="14700000">
          <a:off x="2294379" y="1360379"/>
          <a:ext cx="1835687" cy="63326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24987B8-927A-4FF9-9944-18051F749F09}">
      <dsp:nvSpPr>
        <dsp:cNvPr id="0" name=""/>
        <dsp:cNvSpPr/>
      </dsp:nvSpPr>
      <dsp:spPr>
        <a:xfrm>
          <a:off x="1768879" y="808"/>
          <a:ext cx="2110892" cy="16887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R="0" lvl="0" algn="ctr" defTabSz="8001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r>
            <a:rPr lang="ru-RU" sz="1800" kern="1200" dirty="0" smtClean="0">
              <a:latin typeface="+mj-lt"/>
            </a:rPr>
            <a:t>ПОСТУПЛЕНИЯ В МЕСТНЫЙ БЮДЖЕТ</a:t>
          </a:r>
          <a:endParaRPr lang="ka-GE" sz="1800" kern="1200" dirty="0" smtClean="0">
            <a:latin typeface="+mj-lt"/>
          </a:endParaRPr>
        </a:p>
      </dsp:txBody>
      <dsp:txXfrm>
        <a:off x="1768879" y="808"/>
        <a:ext cx="2110892" cy="1688713"/>
      </dsp:txXfrm>
    </dsp:sp>
    <dsp:sp modelId="{8C4472C8-AB42-4C5E-8139-855CDDE6139E}">
      <dsp:nvSpPr>
        <dsp:cNvPr id="0" name=""/>
        <dsp:cNvSpPr/>
      </dsp:nvSpPr>
      <dsp:spPr>
        <a:xfrm rot="17700000">
          <a:off x="4099533" y="1360379"/>
          <a:ext cx="1835687" cy="63326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089EDFD-2719-46CA-B06C-5A070DB5CFB6}">
      <dsp:nvSpPr>
        <dsp:cNvPr id="0" name=""/>
        <dsp:cNvSpPr/>
      </dsp:nvSpPr>
      <dsp:spPr>
        <a:xfrm>
          <a:off x="4349827" y="808"/>
          <a:ext cx="2110892" cy="16887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R="0" lvl="0" algn="ctr" defTabSz="8001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r>
            <a:rPr lang="ru-RU" sz="1800" kern="1200" dirty="0" smtClean="0">
              <a:latin typeface="+mj-lt"/>
            </a:rPr>
            <a:t>БЮДЖЕТ АВТОНОМНЫХ РЕСПУБЛИК</a:t>
          </a:r>
          <a:endParaRPr lang="ka-GE" sz="1800" kern="1200" dirty="0" smtClean="0">
            <a:latin typeface="+mj-lt"/>
          </a:endParaRPr>
        </a:p>
      </dsp:txBody>
      <dsp:txXfrm>
        <a:off x="4349827" y="808"/>
        <a:ext cx="2110892" cy="1688713"/>
      </dsp:txXfrm>
    </dsp:sp>
    <dsp:sp modelId="{B9D5D752-48A8-4DBD-9A6B-09F6EDCF9097}">
      <dsp:nvSpPr>
        <dsp:cNvPr id="0" name=""/>
        <dsp:cNvSpPr/>
      </dsp:nvSpPr>
      <dsp:spPr>
        <a:xfrm rot="20700000">
          <a:off x="5259863" y="2743207"/>
          <a:ext cx="1835687" cy="63326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F7834FF-EEF1-4664-8521-2C010602FE1F}">
      <dsp:nvSpPr>
        <dsp:cNvPr id="0" name=""/>
        <dsp:cNvSpPr/>
      </dsp:nvSpPr>
      <dsp:spPr>
        <a:xfrm>
          <a:off x="6008829" y="1977929"/>
          <a:ext cx="2110892" cy="16887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R="0" lvl="0" algn="ctr" defTabSz="8001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r>
            <a:rPr lang="ru-RU" sz="1800" kern="1200" dirty="0" smtClean="0">
              <a:latin typeface="+mj-lt"/>
            </a:rPr>
            <a:t>ДЕПОЗИТЫ БЮДЖЕТНЫХ ОРГАНИЗАЦИЙ</a:t>
          </a:r>
        </a:p>
      </dsp:txBody>
      <dsp:txXfrm>
        <a:off x="6008829" y="1977929"/>
        <a:ext cx="2110892" cy="16887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228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LitNusx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228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LitNusx" pitchFamily="34" charset="0"/>
              </a:defRPr>
            </a:lvl1pPr>
          </a:lstStyle>
          <a:p>
            <a:pPr>
              <a:defRPr/>
            </a:pPr>
            <a:fld id="{6F8578BE-AC3B-4249-9DF5-B7C72FF02842}" type="datetimeFigureOut">
              <a:rPr lang="en-US"/>
              <a:pPr>
                <a:defRPr/>
              </a:pPr>
              <a:t>2/22/2012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4344988"/>
            <a:ext cx="2949575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LitNusx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4344988"/>
            <a:ext cx="2949575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LitNusx" pitchFamily="34" charset="0"/>
              </a:defRPr>
            </a:lvl1pPr>
          </a:lstStyle>
          <a:p>
            <a:pPr>
              <a:defRPr/>
            </a:pPr>
            <a:fld id="{F04EB588-39CE-47CF-A09F-35A7AEE218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228600"/>
          </a:xfrm>
          <a:prstGeom prst="rect">
            <a:avLst/>
          </a:prstGeom>
        </p:spPr>
        <p:txBody>
          <a:bodyPr vert="horz" lIns="61893" tIns="30946" rIns="61893" bIns="30946" rtlCol="0"/>
          <a:lstStyle>
            <a:lvl1pPr algn="l">
              <a:defRPr sz="8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228600"/>
          </a:xfrm>
          <a:prstGeom prst="rect">
            <a:avLst/>
          </a:prstGeom>
        </p:spPr>
        <p:txBody>
          <a:bodyPr vert="horz" lIns="61893" tIns="30946" rIns="61893" bIns="30946" rtlCol="0"/>
          <a:lstStyle>
            <a:lvl1pPr algn="r">
              <a:defRPr sz="800">
                <a:latin typeface="LitNusx" pitchFamily="34" charset="0"/>
              </a:defRPr>
            </a:lvl1pPr>
          </a:lstStyle>
          <a:p>
            <a:pPr>
              <a:defRPr/>
            </a:pPr>
            <a:fld id="{DE5E26E5-E4E4-4A1F-AAF5-B64A12234A6D}" type="datetimeFigureOut">
              <a:rPr lang="ru-RU"/>
              <a:pPr>
                <a:defRPr/>
              </a:pPr>
              <a:t>22.02.2012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59013" y="342900"/>
            <a:ext cx="2289175" cy="1716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1893" tIns="30946" rIns="61893" bIns="30946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2173288"/>
            <a:ext cx="5443537" cy="2058987"/>
          </a:xfrm>
          <a:prstGeom prst="rect">
            <a:avLst/>
          </a:prstGeom>
        </p:spPr>
        <p:txBody>
          <a:bodyPr vert="horz" lIns="61893" tIns="30946" rIns="61893" bIns="3094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344988"/>
            <a:ext cx="2949575" cy="230187"/>
          </a:xfrm>
          <a:prstGeom prst="rect">
            <a:avLst/>
          </a:prstGeom>
        </p:spPr>
        <p:txBody>
          <a:bodyPr vert="horz" lIns="61893" tIns="30946" rIns="61893" bIns="30946" rtlCol="0" anchor="b"/>
          <a:lstStyle>
            <a:lvl1pPr algn="l">
              <a:defRPr sz="8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4344988"/>
            <a:ext cx="2949575" cy="230187"/>
          </a:xfrm>
          <a:prstGeom prst="rect">
            <a:avLst/>
          </a:prstGeom>
        </p:spPr>
        <p:txBody>
          <a:bodyPr vert="horz" lIns="61893" tIns="30946" rIns="61893" bIns="30946" rtlCol="0" anchor="b"/>
          <a:lstStyle>
            <a:lvl1pPr algn="r">
              <a:defRPr sz="800">
                <a:latin typeface="LitNusx" pitchFamily="34" charset="0"/>
              </a:defRPr>
            </a:lvl1pPr>
          </a:lstStyle>
          <a:p>
            <a:pPr>
              <a:defRPr/>
            </a:pPr>
            <a:fld id="{211358AA-55BA-466D-89A8-AAAA536C34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D5084D-4E43-43B5-ACD4-8C101665D352}" type="slidenum">
              <a:rPr lang="ru-RU" smtClean="0">
                <a:latin typeface="LitNusx" pitchFamily="2" charset="0"/>
              </a:rPr>
              <a:pPr/>
              <a:t>1</a:t>
            </a:fld>
            <a:endParaRPr lang="ru-RU" smtClean="0">
              <a:latin typeface="LitNusx" pitchFamily="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244859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785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2643174" y="5500702"/>
            <a:ext cx="3643312" cy="50006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775F4F4-E81D-466B-99AA-011D3D4B5D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00"/>
            <a:ext cx="52673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838200"/>
            <a:ext cx="5087937" cy="1508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BD00A-97A7-4E14-9C1E-110B650BC8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1A063-B741-4FCA-9343-F7A6EE86FA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1000124"/>
          </a:xfrm>
        </p:spPr>
        <p:txBody>
          <a:bodyPr/>
          <a:lstStyle>
            <a:lvl1pPr>
              <a:defRPr sz="3200">
                <a:solidFill>
                  <a:schemeClr val="accent1">
                    <a:lumMod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153150" y="6429375"/>
            <a:ext cx="1633538" cy="292100"/>
          </a:xfrm>
        </p:spPr>
        <p:txBody>
          <a:bodyPr/>
          <a:lstStyle>
            <a:lvl1pPr algn="r"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858125" y="6429375"/>
            <a:ext cx="828675" cy="292100"/>
          </a:xfrm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FB37BDE2-F7DD-4EE2-B88F-71F03CA7AA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 userDrawn="1">
            <p:ph type="ftr" sz="quarter" idx="12"/>
          </p:nvPr>
        </p:nvSpPr>
        <p:spPr>
          <a:xfrm>
            <a:off x="461963" y="6423025"/>
            <a:ext cx="5610225" cy="292100"/>
          </a:xfrm>
        </p:spPr>
        <p:txBody>
          <a:bodyPr/>
          <a:lstStyle>
            <a:lvl1pPr algn="l">
              <a:defRPr sz="1100"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FCB66-A2DF-4226-9AB0-32F04189EF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EA5B6-504B-4EC2-AE44-F04717D639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6789D-84EB-4EA4-969B-3C860DB6E7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88394-A3F2-4853-BE12-B530C82E1C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4CF8F-111D-4134-91A9-AB075F967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E494A-24EC-4542-9952-987EF12848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E24DE-63C0-49A8-BB57-DE504662C2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FA1668F-C1C3-4803-AAF3-C34E6B1069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easury.gov.ge/" TargetMode="External"/><Relationship Id="rId2" Type="http://schemas.openxmlformats.org/officeDocument/2006/relationships/hyperlink" Target="http://www.mof.g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714375" y="3244850"/>
            <a:ext cx="7772400" cy="2470150"/>
          </a:xfrm>
        </p:spPr>
        <p:txBody>
          <a:bodyPr/>
          <a:lstStyle/>
          <a:p>
            <a:pPr eaLnBrk="1" hangingPunct="1"/>
            <a:r>
              <a:rPr lang="ru-RU" sz="3600" b="0" dirty="0" smtClean="0"/>
              <a:t>МЕХАНИЗМЫ НАЛОГОВОГО И НЕНАЛОГОВОГО ВОЗМЕЩЕНИЯ В ГРУЗИИ</a:t>
            </a:r>
          </a:p>
        </p:txBody>
      </p:sp>
      <p:sp>
        <p:nvSpPr>
          <p:cNvPr id="15362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714625" y="6000750"/>
            <a:ext cx="3643313" cy="400050"/>
          </a:xfrm>
        </p:spPr>
        <p:txBody>
          <a:bodyPr/>
          <a:lstStyle/>
          <a:p>
            <a:pPr eaLnBrk="1" hangingPunct="1"/>
            <a:r>
              <a:rPr lang="ru-RU" sz="1600" dirty="0" smtClean="0"/>
              <a:t>Леван Тодуа</a:t>
            </a:r>
            <a:endParaRPr lang="en-US" sz="1600" dirty="0" smtClean="0"/>
          </a:p>
          <a:p>
            <a:pPr eaLnBrk="1" hangingPunct="1"/>
            <a:r>
              <a:rPr lang="en-US" sz="1600" dirty="0" smtClean="0"/>
              <a:t>201</a:t>
            </a:r>
            <a:r>
              <a:rPr lang="ka-GE" sz="1600" dirty="0" smtClean="0"/>
              <a:t>2</a:t>
            </a:r>
            <a:r>
              <a:rPr lang="en-US" sz="1600" dirty="0" smtClean="0"/>
              <a:t> </a:t>
            </a:r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1285875" y="76200"/>
            <a:ext cx="6643688" cy="1000125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1E4649"/>
                </a:solidFill>
              </a:rPr>
              <a:t>УПРАВЛЕНИЕ ЗАЧИСЛЕНИЙ НА «ЕДИНЫЙ СЧЕТ КАЗНЫ»</a:t>
            </a:r>
            <a:endParaRPr lang="en-US" dirty="0" smtClean="0">
              <a:solidFill>
                <a:srgbClr val="1E4649"/>
              </a:solidFill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76885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800" dirty="0" smtClean="0">
                <a:solidFill>
                  <a:srgbClr val="C00000"/>
                </a:solidFill>
              </a:rPr>
              <a:t>Все расходующие организации </a:t>
            </a:r>
            <a:r>
              <a:rPr lang="ru-RU" sz="1800" dirty="0" smtClean="0"/>
              <a:t>(организации которым присвоена первая степень в ежегодном  «Законе о бюджете»</a:t>
            </a:r>
            <a:r>
              <a:rPr lang="ka-GE" sz="1800" dirty="0" smtClean="0"/>
              <a:t>) </a:t>
            </a:r>
            <a:r>
              <a:rPr lang="ru-RU" sz="1800" u="sng" dirty="0" smtClean="0"/>
              <a:t>имеют</a:t>
            </a:r>
            <a:r>
              <a:rPr lang="ka-GE" sz="1800" dirty="0" smtClean="0"/>
              <a:t> </a:t>
            </a:r>
            <a:r>
              <a:rPr lang="ru-RU" sz="1800" dirty="0" smtClean="0">
                <a:solidFill>
                  <a:srgbClr val="C00000"/>
                </a:solidFill>
              </a:rPr>
              <a:t>свой депозитный код.</a:t>
            </a:r>
            <a:endParaRPr lang="ka-GE" sz="1800" dirty="0" smtClean="0">
              <a:solidFill>
                <a:srgbClr val="C00000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800" dirty="0" smtClean="0"/>
              <a:t>Депозиты </a:t>
            </a:r>
            <a:r>
              <a:rPr lang="ka-GE" sz="1800" dirty="0" smtClean="0"/>
              <a:t> </a:t>
            </a:r>
            <a:r>
              <a:rPr lang="ru-RU" sz="1800" u="sng" dirty="0" smtClean="0"/>
              <a:t>зачисляются</a:t>
            </a:r>
            <a:r>
              <a:rPr lang="ru-RU" sz="1800" dirty="0" smtClean="0"/>
              <a:t> на основании </a:t>
            </a:r>
            <a:r>
              <a:rPr lang="ru-RU" sz="1800" dirty="0" smtClean="0">
                <a:solidFill>
                  <a:srgbClr val="C00000"/>
                </a:solidFill>
              </a:rPr>
              <a:t>депозитных кодов </a:t>
            </a:r>
            <a:r>
              <a:rPr lang="ka-GE" sz="1800" dirty="0" smtClean="0">
                <a:solidFill>
                  <a:srgbClr val="C00000"/>
                </a:solidFill>
              </a:rPr>
              <a:t>–</a:t>
            </a:r>
            <a:r>
              <a:rPr lang="ru-RU" sz="1800" dirty="0" smtClean="0">
                <a:solidFill>
                  <a:srgbClr val="C00000"/>
                </a:solidFill>
              </a:rPr>
              <a:t> «Казначейских кодов»</a:t>
            </a:r>
            <a:r>
              <a:rPr lang="ka-GE" sz="1800" dirty="0" smtClean="0"/>
              <a:t> (</a:t>
            </a:r>
            <a:r>
              <a:rPr lang="ru-RU" sz="1800" dirty="0" smtClean="0"/>
              <a:t>при перечислении требуется указать</a:t>
            </a:r>
            <a:r>
              <a:rPr lang="ru-RU" sz="1800" dirty="0" smtClean="0">
                <a:solidFill>
                  <a:srgbClr val="C00000"/>
                </a:solidFill>
              </a:rPr>
              <a:t> </a:t>
            </a:r>
            <a:r>
              <a:rPr lang="ru-RU" sz="1800" dirty="0" smtClean="0"/>
              <a:t>депозитный код</a:t>
            </a:r>
            <a:r>
              <a:rPr lang="ka-GE" sz="1800" dirty="0" smtClean="0"/>
              <a:t>).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800" dirty="0" smtClean="0"/>
              <a:t>При учете зачислений на </a:t>
            </a:r>
            <a:r>
              <a:rPr lang="ru-RU" sz="1800" u="sng" dirty="0" smtClean="0"/>
              <a:t>депозитные коды,</a:t>
            </a:r>
            <a:r>
              <a:rPr lang="ru-RU" sz="1800" dirty="0" smtClean="0"/>
              <a:t> суммы делятся на суммы предназначенные для центрального аппарата и подотчетных организаций </a:t>
            </a:r>
            <a:r>
              <a:rPr lang="ru-RU" sz="1800" dirty="0" smtClean="0">
                <a:solidFill>
                  <a:srgbClr val="C00000"/>
                </a:solidFill>
              </a:rPr>
              <a:t>расходующей организации</a:t>
            </a:r>
            <a:r>
              <a:rPr lang="ru-RU" sz="1800" dirty="0" smtClean="0"/>
              <a:t> </a:t>
            </a:r>
            <a:r>
              <a:rPr lang="ka-GE" sz="1800" dirty="0" smtClean="0"/>
              <a:t>(</a:t>
            </a:r>
            <a:r>
              <a:rPr lang="ru-RU" sz="1800" dirty="0" smtClean="0"/>
              <a:t>дифференцирование на основе субкодов</a:t>
            </a:r>
            <a:r>
              <a:rPr lang="ka-GE" sz="1800" dirty="0" smtClean="0"/>
              <a:t>)</a:t>
            </a:r>
            <a:r>
              <a:rPr lang="ru-RU" sz="1800" dirty="0" smtClean="0"/>
              <a:t>.</a:t>
            </a:r>
            <a:endParaRPr lang="ka-GE" sz="1800" dirty="0" smtClean="0"/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800" dirty="0" smtClean="0"/>
              <a:t>При учете сумм зачисленных на субкоды дифференцирование  производится по </a:t>
            </a:r>
            <a:r>
              <a:rPr lang="ru-RU" sz="1800" dirty="0" smtClean="0">
                <a:solidFill>
                  <a:srgbClr val="C00000"/>
                </a:solidFill>
              </a:rPr>
              <a:t>плательщикам</a:t>
            </a:r>
            <a:r>
              <a:rPr lang="ka-GE" sz="1800" dirty="0" smtClean="0"/>
              <a:t>.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800" dirty="0" smtClean="0">
                <a:solidFill>
                  <a:srgbClr val="C00000"/>
                </a:solidFill>
              </a:rPr>
              <a:t>Бюджетные организации </a:t>
            </a:r>
            <a:r>
              <a:rPr lang="ru-RU" sz="1800" dirty="0" smtClean="0"/>
              <a:t>распоряжаются суммами размещенными  в виде </a:t>
            </a:r>
            <a:r>
              <a:rPr lang="ru-RU" sz="1800" u="sng" dirty="0" smtClean="0"/>
              <a:t>депозитов</a:t>
            </a:r>
            <a:r>
              <a:rPr lang="ru-RU" sz="1800" dirty="0" smtClean="0"/>
              <a:t> (возмещение плательщику или перечисление в бюджет) при помощи платежного поручения</a:t>
            </a:r>
            <a:r>
              <a:rPr lang="ka-GE" sz="1800" dirty="0" smtClean="0"/>
              <a:t>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sz="1600" dirty="0" smtClean="0">
              <a:solidFill>
                <a:srgbClr val="1E4649"/>
              </a:solidFill>
            </a:endParaRPr>
          </a:p>
          <a:p>
            <a:pPr algn="ctr" eaLnBrk="1" hangingPunct="1">
              <a:buFontTx/>
              <a:buNone/>
            </a:pPr>
            <a:endParaRPr lang="en-US" sz="1600" dirty="0" smtClean="0">
              <a:solidFill>
                <a:srgbClr val="1E4649"/>
              </a:solidFill>
            </a:endParaRPr>
          </a:p>
          <a:p>
            <a:pPr algn="ctr" eaLnBrk="1" hangingPunct="1">
              <a:buFontTx/>
              <a:buNone/>
            </a:pPr>
            <a:endParaRPr lang="ka-GE" sz="1600" dirty="0" smtClean="0">
              <a:solidFill>
                <a:srgbClr val="1E4649"/>
              </a:solidFill>
            </a:endParaRPr>
          </a:p>
          <a:p>
            <a:pPr algn="ctr" eaLnBrk="1" hangingPunct="1">
              <a:buFontTx/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Спасибо за внимание</a:t>
            </a:r>
            <a:r>
              <a:rPr lang="ka-GE" sz="4400" b="1" dirty="0" smtClean="0">
                <a:solidFill>
                  <a:srgbClr val="C00000"/>
                </a:solidFill>
              </a:rPr>
              <a:t>!</a:t>
            </a:r>
          </a:p>
          <a:p>
            <a:pPr algn="ctr" eaLnBrk="1" hangingPunct="1">
              <a:buFontTx/>
              <a:buNone/>
            </a:pPr>
            <a:endParaRPr lang="ka-GE" sz="2400" dirty="0" smtClean="0"/>
          </a:p>
          <a:p>
            <a:pPr algn="ctr" eaLnBrk="1" hangingPunct="1">
              <a:buFontTx/>
              <a:buNone/>
            </a:pPr>
            <a:r>
              <a:rPr lang="en-US" sz="2400" dirty="0" smtClean="0">
                <a:solidFill>
                  <a:srgbClr val="19194D"/>
                </a:solidFill>
                <a:hlinkClick r:id="rId2"/>
              </a:rPr>
              <a:t>www.mof.ge</a:t>
            </a:r>
            <a:endParaRPr lang="ka-GE" sz="2400" dirty="0" smtClean="0">
              <a:solidFill>
                <a:srgbClr val="19194D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400" dirty="0" smtClean="0">
                <a:solidFill>
                  <a:srgbClr val="19194D"/>
                </a:solidFill>
                <a:hlinkClick r:id="rId3"/>
              </a:rPr>
              <a:t>www.treasury.gov.ge</a:t>
            </a:r>
            <a:endParaRPr lang="en-US" sz="2400" dirty="0" smtClean="0">
              <a:solidFill>
                <a:srgbClr val="19194D"/>
              </a:solidFill>
            </a:endParaRPr>
          </a:p>
          <a:p>
            <a:pPr algn="ctr" eaLnBrk="1" hangingPunct="1">
              <a:buFontTx/>
              <a:buNone/>
            </a:pPr>
            <a:endParaRPr lang="en-US" sz="2400" dirty="0" smtClean="0">
              <a:solidFill>
                <a:srgbClr val="19194D"/>
              </a:solidFill>
            </a:endParaRPr>
          </a:p>
          <a:p>
            <a:pPr algn="ctr" eaLnBrk="1" hangingPunct="1">
              <a:buFontTx/>
              <a:buNone/>
            </a:pPr>
            <a:endParaRPr lang="en-US" sz="2400" dirty="0" smtClean="0"/>
          </a:p>
          <a:p>
            <a:pPr algn="ctr" eaLnBrk="1" hangingPunct="1">
              <a:buNone/>
            </a:pPr>
            <a:r>
              <a:rPr lang="ru-RU" sz="2400" dirty="0" smtClean="0"/>
              <a:t>Леван Тодуа</a:t>
            </a:r>
            <a:endParaRPr lang="en-US" sz="2400" dirty="0" smtClean="0"/>
          </a:p>
          <a:p>
            <a:pPr algn="ctr" eaLnBrk="1" hangingPunct="1">
              <a:buFontTx/>
              <a:buNone/>
            </a:pPr>
            <a:r>
              <a:rPr lang="ru-RU" sz="2400" dirty="0" smtClean="0"/>
              <a:t>Февраль, </a:t>
            </a:r>
            <a:r>
              <a:rPr lang="en-US" sz="2400" dirty="0" smtClean="0"/>
              <a:t>2012</a:t>
            </a:r>
            <a:endParaRPr lang="en-US" sz="1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Механизмы налогового и неналогового возмещения в Грузии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85875" y="76200"/>
            <a:ext cx="6643688" cy="1000125"/>
          </a:xfrm>
        </p:spPr>
        <p:txBody>
          <a:bodyPr/>
          <a:lstStyle/>
          <a:p>
            <a:pPr eaLnBrk="1" hangingPunct="1"/>
            <a:r>
              <a:rPr lang="ru-RU" sz="2800" dirty="0" smtClean="0">
                <a:solidFill>
                  <a:srgbClr val="1E4649"/>
                </a:solidFill>
              </a:rPr>
              <a:t>МЕХАНИЗМЫ НАЛОГОВОГО И НЕНАЛОГОВОГО ВОЗМЕЩЕНИЯ В ГРУЗИИ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75" y="0"/>
            <a:ext cx="6643688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МЕХАНИЗМЫ НАЛОГОВОГО И НЕНАЛОГОВОГО ВОЗМЕЩЕНИЯ В ГРУЗИИ</a:t>
            </a:r>
            <a:endParaRPr lang="en-US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i="1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17411" name="Content Placeholder 8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916363"/>
          </a:xfrm>
        </p:spPr>
        <p:txBody>
          <a:bodyPr/>
          <a:lstStyle/>
          <a:p>
            <a:pPr lvl="1" eaLnBrk="1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Возмещение завышенных платежей;</a:t>
            </a:r>
          </a:p>
          <a:p>
            <a:pPr lvl="1" eaLnBrk="1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Возмещение излишних налоговых платежей;</a:t>
            </a:r>
          </a:p>
          <a:p>
            <a:pPr lvl="1" eaLnBrk="1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Возмещение излишних неналоговых платежей;</a:t>
            </a:r>
          </a:p>
          <a:p>
            <a:pPr lvl="1" eaLnBrk="1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Управление депозитами на «Едином счете казны».</a:t>
            </a:r>
          </a:p>
          <a:p>
            <a:pPr eaLnBrk="1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ChangeArrowheads="1"/>
          </p:cNvSpPr>
          <p:nvPr/>
        </p:nvSpPr>
        <p:spPr bwMode="auto">
          <a:xfrm>
            <a:off x="1219200" y="273050"/>
            <a:ext cx="6858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dirty="0" smtClean="0">
                <a:solidFill>
                  <a:srgbClr val="1E4649"/>
                </a:solidFill>
                <a:latin typeface="+mj-lt"/>
              </a:rPr>
              <a:t>ЕДИНЫЙ СЧЕТ КАЗНЫ </a:t>
            </a:r>
            <a:endParaRPr lang="en-US" sz="3600" dirty="0">
              <a:solidFill>
                <a:srgbClr val="1E4649"/>
              </a:solidFill>
              <a:latin typeface="+mj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ru-RU" sz="2000" dirty="0" smtClean="0">
                <a:latin typeface="Arial" charset="0"/>
                <a:cs typeface="Arial" charset="0"/>
              </a:rPr>
              <a:t>Идентификация поступлений на «Единый счет казны» осуществляется при помощи «Казначейских кодов».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ru-RU" sz="2000" dirty="0" smtClean="0">
                <a:latin typeface="Arial" charset="0"/>
                <a:cs typeface="Arial" charset="0"/>
              </a:rPr>
              <a:t>«Казначейские коды» являются специальными кодами разработанными с учетом классификации бюджетных поступлений.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ru-RU" sz="2000" dirty="0" smtClean="0">
                <a:latin typeface="Arial" charset="0"/>
                <a:cs typeface="Arial" charset="0"/>
              </a:rPr>
              <a:t>Во время перечисления сумм, плательщик обязательно должен указать Казначейский код в платежном поручении.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ru-RU" sz="2000" dirty="0" smtClean="0">
                <a:latin typeface="Arial" charset="0"/>
                <a:cs typeface="Arial" charset="0"/>
              </a:rPr>
              <a:t>Казначейский код содержит информацию о платеже (о сборщике платежа, территориальной единице и типе поступления).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1219200" y="76200"/>
            <a:ext cx="6934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dirty="0" smtClean="0">
                <a:solidFill>
                  <a:srgbClr val="1E4649"/>
                </a:solidFill>
                <a:latin typeface="+mj-lt"/>
              </a:rPr>
              <a:t>ИДЕНТИФИКАЦИЯ ПОСТУПЛЕНИЙ НА «ЕДИНЫЙ СЧЕТ КАЗНЫ»</a:t>
            </a:r>
            <a:endParaRPr lang="ka-GE" sz="3200" dirty="0">
              <a:solidFill>
                <a:srgbClr val="1E4649"/>
              </a:solidFill>
              <a:latin typeface="+mj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162800" cy="762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ka-GE" sz="3600" dirty="0" smtClean="0"/>
              <a:t>  </a:t>
            </a:r>
            <a:r>
              <a:rPr lang="ru-RU" sz="3600" dirty="0" smtClean="0"/>
              <a:t>КАЗНАЧЕЙСКИЙ КОД</a:t>
            </a:r>
            <a:endParaRPr lang="en-US" sz="3600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2667000"/>
          </a:xfrm>
        </p:spPr>
        <p:txBody>
          <a:bodyPr/>
          <a:lstStyle/>
          <a:p>
            <a:pPr eaLnBrk="1" hangingPunct="1">
              <a:defRPr/>
            </a:pPr>
            <a:r>
              <a:rPr lang="ru-RU" sz="2300" dirty="0" smtClean="0"/>
              <a:t>Казначейский код</a:t>
            </a:r>
            <a:r>
              <a:rPr lang="ka-GE" sz="2300" dirty="0" smtClean="0"/>
              <a:t> </a:t>
            </a:r>
            <a:r>
              <a:rPr lang="ru-RU" sz="2300" dirty="0" smtClean="0"/>
              <a:t>состоит из </a:t>
            </a:r>
            <a:r>
              <a:rPr lang="ka-GE" sz="2300" dirty="0" smtClean="0"/>
              <a:t>9 </a:t>
            </a:r>
            <a:r>
              <a:rPr lang="ru-RU" sz="2300" dirty="0" smtClean="0"/>
              <a:t>символов, из которых</a:t>
            </a:r>
            <a:r>
              <a:rPr lang="ka-GE" sz="2300" dirty="0" smtClean="0"/>
              <a:t>:</a:t>
            </a:r>
          </a:p>
          <a:p>
            <a:pPr eaLnBrk="1" hangingPunct="1">
              <a:defRPr/>
            </a:pPr>
            <a:r>
              <a:rPr lang="ru-RU" sz="2300" dirty="0" smtClean="0"/>
              <a:t>Первый символ определяет сборщика платежа;</a:t>
            </a:r>
            <a:endParaRPr lang="ka-GE" sz="2300" dirty="0" smtClean="0"/>
          </a:p>
          <a:p>
            <a:pPr eaLnBrk="1" hangingPunct="1">
              <a:defRPr/>
            </a:pPr>
            <a:r>
              <a:rPr lang="ru-RU" sz="2300" dirty="0" smtClean="0"/>
              <a:t>Символы со 2-го по 5-ый указывают на единицу самоуправления;</a:t>
            </a:r>
            <a:endParaRPr lang="ka-GE" sz="2300" dirty="0" smtClean="0"/>
          </a:p>
          <a:p>
            <a:pPr eaLnBrk="1" hangingPunct="1">
              <a:defRPr/>
            </a:pPr>
            <a:r>
              <a:rPr lang="ru-RU" sz="2300" dirty="0" smtClean="0"/>
              <a:t>Последние четыре символа обозначают тип платежа.</a:t>
            </a:r>
            <a:endParaRPr lang="ka-GE" sz="2300" dirty="0" smtClean="0"/>
          </a:p>
          <a:p>
            <a:pPr eaLnBrk="1" hangingPunct="1">
              <a:defRPr/>
            </a:pPr>
            <a:endParaRPr lang="en-US" sz="2300" kern="1200" dirty="0" smtClean="0"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05000" y="5105400"/>
            <a:ext cx="1143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a-GE" dirty="0">
                <a:cs typeface="Calibri" pitchFamily="34" charset="0"/>
              </a:rPr>
              <a:t>1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62400" y="5105400"/>
            <a:ext cx="1143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a-GE" dirty="0">
                <a:cs typeface="Calibri" pitchFamily="34" charset="0"/>
              </a:rPr>
              <a:t>0077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19800" y="5105400"/>
            <a:ext cx="1143000" cy="3810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a-GE" dirty="0">
                <a:cs typeface="Calibri" pitchFamily="34" charset="0"/>
              </a:rPr>
              <a:t>1089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95400" y="5791200"/>
            <a:ext cx="1568450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latin typeface="+mn-lt"/>
              </a:rPr>
              <a:t> </a:t>
            </a:r>
            <a:r>
              <a:rPr lang="ru-RU" sz="1200" dirty="0">
                <a:latin typeface="+mn-lt"/>
              </a:rPr>
              <a:t>Налоговая служба</a:t>
            </a:r>
            <a:endParaRPr lang="en-US" sz="1200" dirty="0">
              <a:latin typeface="+mn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114800" y="5791200"/>
            <a:ext cx="793750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>
                <a:latin typeface="+mn-lt"/>
              </a:rPr>
              <a:t>Тбилиси</a:t>
            </a:r>
            <a:endParaRPr lang="en-US" sz="1200" dirty="0"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562600" y="5786438"/>
            <a:ext cx="25146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200" dirty="0">
                <a:latin typeface="LitNusx" pitchFamily="2" charset="0"/>
              </a:rPr>
              <a:t>НДС с реализации продукции </a:t>
            </a:r>
          </a:p>
          <a:p>
            <a:pPr algn="ctr">
              <a:defRPr/>
            </a:pPr>
            <a:r>
              <a:rPr lang="ru-RU" sz="1200" dirty="0">
                <a:latin typeface="LitNusx" pitchFamily="2" charset="0"/>
              </a:rPr>
              <a:t>на территории Грузии </a:t>
            </a:r>
            <a:endParaRPr lang="ka-GE" sz="1200" dirty="0">
              <a:latin typeface="+mn-lt"/>
            </a:endParaRPr>
          </a:p>
        </p:txBody>
      </p:sp>
      <p:cxnSp>
        <p:nvCxnSpPr>
          <p:cNvPr id="21" name="Straight Arrow Connector 20"/>
          <p:cNvCxnSpPr>
            <a:stCxn id="13" idx="2"/>
            <a:endCxn id="17" idx="0"/>
          </p:cNvCxnSpPr>
          <p:nvPr/>
        </p:nvCxnSpPr>
        <p:spPr>
          <a:xfrm rot="5400000">
            <a:off x="2125663" y="5440362"/>
            <a:ext cx="304800" cy="396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5" idx="2"/>
            <a:endCxn id="18" idx="0"/>
          </p:cNvCxnSpPr>
          <p:nvPr/>
        </p:nvCxnSpPr>
        <p:spPr>
          <a:xfrm rot="5400000">
            <a:off x="4370388" y="5627687"/>
            <a:ext cx="304800" cy="222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6" idx="2"/>
            <a:endCxn id="19" idx="0"/>
          </p:cNvCxnSpPr>
          <p:nvPr/>
        </p:nvCxnSpPr>
        <p:spPr>
          <a:xfrm rot="16200000" flipH="1">
            <a:off x="6555581" y="5522119"/>
            <a:ext cx="300038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81000" y="4114800"/>
            <a:ext cx="83058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400" dirty="0">
                <a:latin typeface="+mn-lt"/>
              </a:rPr>
              <a:t>Например</a:t>
            </a:r>
            <a:r>
              <a:rPr lang="ka-GE" sz="1400" dirty="0">
                <a:latin typeface="+mn-lt"/>
              </a:rPr>
              <a:t>: </a:t>
            </a:r>
          </a:p>
          <a:p>
            <a:pPr marL="688975">
              <a:defRPr/>
            </a:pPr>
            <a:r>
              <a:rPr lang="ru-RU" sz="1400" dirty="0">
                <a:latin typeface="+mn-lt"/>
              </a:rPr>
              <a:t>Казначейский код</a:t>
            </a:r>
            <a:r>
              <a:rPr lang="ka-GE" sz="1400" dirty="0">
                <a:latin typeface="+mn-lt"/>
              </a:rPr>
              <a:t> 100771089 – </a:t>
            </a:r>
            <a:r>
              <a:rPr lang="ru-RU" sz="1400" dirty="0">
                <a:latin typeface="+mn-lt"/>
              </a:rPr>
              <a:t>НДС с реализации продукции на территории Грузии.</a:t>
            </a:r>
            <a:endParaRPr lang="en-US" sz="14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>
                <a:solidFill>
                  <a:srgbClr val="C00000"/>
                </a:solidFill>
              </a:rPr>
              <a:t>Все бюджетные поступления направляются на Единый счет казны</a:t>
            </a:r>
            <a:r>
              <a:rPr lang="ka-GE" sz="2400" dirty="0" smtClean="0"/>
              <a:t>, </a:t>
            </a:r>
            <a:r>
              <a:rPr lang="ru-RU" sz="2400" dirty="0" smtClean="0"/>
              <a:t>невзирая ни на то, принадлежат ли они государственному бюджету, региональному бюджету или бюджету самоуправления</a:t>
            </a:r>
            <a:r>
              <a:rPr lang="ka-GE" sz="2400" dirty="0" smtClean="0"/>
              <a:t>.</a:t>
            </a:r>
            <a:endParaRPr lang="en-US" sz="2400" dirty="0" smtClean="0"/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/>
              <a:t>При помощи казначейских кодов поступления распределяются между их владельцами</a:t>
            </a:r>
            <a:r>
              <a:rPr lang="ka-GE" sz="2400" dirty="0" smtClean="0"/>
              <a:t>.</a:t>
            </a:r>
            <a:endParaRPr lang="en-US" sz="2400" dirty="0" smtClean="0"/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/>
              <a:t>После идентификации, Казначейство перечисляет поступления в бюджеты их владельцев</a:t>
            </a:r>
            <a:r>
              <a:rPr lang="ka-GE" sz="2400" dirty="0" smtClean="0"/>
              <a:t>.</a:t>
            </a:r>
            <a:endParaRPr lang="en-US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1295400" y="0"/>
            <a:ext cx="65532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РАСПРЕДЕЛЕНИЕ СРЕДСТВ МЕЖДУ ИХ ВЛАДЕЛЬЦАМИ</a:t>
            </a:r>
            <a:endParaRPr lang="ka-GE" sz="3200" dirty="0">
              <a:solidFill>
                <a:schemeClr val="accent1">
                  <a:lumMod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23622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800" dirty="0" smtClean="0">
                <a:solidFill>
                  <a:srgbClr val="C00000"/>
                </a:solidFill>
              </a:rPr>
              <a:t>«Субсчет для возмещения платежей» </a:t>
            </a:r>
            <a:r>
              <a:rPr lang="ru-RU" sz="1800" u="sng" dirty="0" smtClean="0"/>
              <a:t>является резервным счетом предназначенным для возврата </a:t>
            </a:r>
            <a:r>
              <a:rPr lang="ru-RU" sz="1800" u="sng" dirty="0" smtClean="0">
                <a:latin typeface="BPG Nino Mtavruli"/>
              </a:rPr>
              <a:t>излишних</a:t>
            </a:r>
            <a:r>
              <a:rPr lang="en-US" sz="1800" u="sng" dirty="0" smtClean="0"/>
              <a:t> </a:t>
            </a:r>
            <a:r>
              <a:rPr lang="ru-RU" sz="1800" u="sng" dirty="0" smtClean="0"/>
              <a:t>налогов</a:t>
            </a:r>
            <a:r>
              <a:rPr lang="ka-GE" sz="1800" dirty="0" smtClean="0"/>
              <a:t>.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800" dirty="0" smtClean="0">
                <a:solidFill>
                  <a:srgbClr val="C00000"/>
                </a:solidFill>
              </a:rPr>
              <a:t>Источники формирования </a:t>
            </a:r>
            <a:r>
              <a:rPr lang="ru-RU" sz="1800" dirty="0" smtClean="0"/>
              <a:t>–</a:t>
            </a:r>
            <a:r>
              <a:rPr lang="ru-RU" sz="1800" dirty="0" smtClean="0">
                <a:solidFill>
                  <a:srgbClr val="C00000"/>
                </a:solidFill>
              </a:rPr>
              <a:t> </a:t>
            </a:r>
            <a:r>
              <a:rPr lang="ru-RU" sz="1800" dirty="0" smtClean="0"/>
              <a:t>Налоги администрируемые Налоговыми и Таможенными службами</a:t>
            </a:r>
            <a:endParaRPr lang="en-US" sz="1800" dirty="0" smtClean="0"/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800" dirty="0" smtClean="0"/>
              <a:t>Учет налоговых доходов и отчетность производится без учета сумм направленных на «Субсчет для возмещения платежей».</a:t>
            </a:r>
            <a:endParaRPr lang="en-US" sz="1800" dirty="0" smtClean="0"/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dirty="0" smtClean="0"/>
          </a:p>
        </p:txBody>
      </p:sp>
      <p:sp>
        <p:nvSpPr>
          <p:cNvPr id="22530" name="Rectangle 11"/>
          <p:cNvSpPr>
            <a:spLocks noChangeArrowheads="1"/>
          </p:cNvSpPr>
          <p:nvPr/>
        </p:nvSpPr>
        <p:spPr bwMode="auto">
          <a:xfrm>
            <a:off x="1295400" y="44450"/>
            <a:ext cx="6629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dirty="0" smtClean="0">
                <a:solidFill>
                  <a:srgbClr val="1E4649"/>
                </a:solidFill>
                <a:latin typeface="+mj-lt"/>
              </a:rPr>
              <a:t>СУБСЧЕТ ДЛЯ ВОЗМЕЩЕНИЯ ПЛАТЕЖЕЙ И ИСТОЧНИКИ ЕГО ФОРМИРОВАНИЯ</a:t>
            </a:r>
            <a:endParaRPr lang="en-US" sz="2800" dirty="0">
              <a:solidFill>
                <a:srgbClr val="1E4649"/>
              </a:solidFill>
              <a:latin typeface="+mj-lt"/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grpSp>
        <p:nvGrpSpPr>
          <p:cNvPr id="34" name="Group 32"/>
          <p:cNvGrpSpPr>
            <a:grpSpLocks/>
          </p:cNvGrpSpPr>
          <p:nvPr/>
        </p:nvGrpSpPr>
        <p:grpSpPr bwMode="auto">
          <a:xfrm>
            <a:off x="838200" y="3810000"/>
            <a:ext cx="7315200" cy="2590800"/>
            <a:chOff x="609600" y="3581400"/>
            <a:chExt cx="7315200" cy="2590800"/>
          </a:xfrm>
        </p:grpSpPr>
        <p:sp>
          <p:nvSpPr>
            <p:cNvPr id="35" name="Rectangle 34"/>
            <p:cNvSpPr/>
            <p:nvPr/>
          </p:nvSpPr>
          <p:spPr>
            <a:xfrm>
              <a:off x="609600" y="4495800"/>
              <a:ext cx="1905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200" dirty="0" smtClean="0">
                  <a:solidFill>
                    <a:schemeClr val="tx1"/>
                  </a:solidFill>
                  <a:latin typeface="+mj-lt"/>
                  <a:cs typeface="Arial" charset="0"/>
                </a:rPr>
                <a:t>ПЛАТЕЖНОЕ ОБЯЗАТЕЛЬСТВО ПЛАТЕЛЬЩИКА </a:t>
              </a:r>
              <a:endParaRPr lang="en-US" sz="1200" dirty="0">
                <a:solidFill>
                  <a:schemeClr val="tx1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276600" y="4495800"/>
              <a:ext cx="1905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200" dirty="0" smtClean="0">
                  <a:solidFill>
                    <a:schemeClr val="tx1"/>
                  </a:solidFill>
                  <a:latin typeface="+mj-lt"/>
                  <a:cs typeface="Arial" charset="0"/>
                </a:rPr>
                <a:t>ЕДИНЫЙ СЧЕТ КАЗНЫ</a:t>
              </a:r>
              <a:endParaRPr lang="en-US" sz="1200" dirty="0">
                <a:solidFill>
                  <a:schemeClr val="tx1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019800" y="3581400"/>
              <a:ext cx="1905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200" dirty="0" smtClean="0">
                  <a:solidFill>
                    <a:schemeClr val="tx1"/>
                  </a:solidFill>
                  <a:latin typeface="+mj-lt"/>
                  <a:cs typeface="Arial" charset="0"/>
                </a:rPr>
                <a:t>МЕСТНЫЙ БЮДЖЕТ </a:t>
              </a:r>
              <a:endParaRPr lang="en-US" sz="1200" dirty="0">
                <a:solidFill>
                  <a:schemeClr val="tx1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019800" y="4495800"/>
              <a:ext cx="1905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200" dirty="0" smtClean="0">
                  <a:solidFill>
                    <a:schemeClr val="tx1"/>
                  </a:solidFill>
                  <a:latin typeface="+mj-lt"/>
                  <a:cs typeface="Arial" charset="0"/>
                </a:rPr>
                <a:t>ГОСУДАРСТВЕННЫЙ БЮДЖЕТ</a:t>
              </a:r>
              <a:endParaRPr lang="en-US" sz="1200" dirty="0">
                <a:solidFill>
                  <a:schemeClr val="tx1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019800" y="5410200"/>
              <a:ext cx="1905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200" dirty="0" smtClean="0">
                  <a:solidFill>
                    <a:schemeClr val="tx1"/>
                  </a:solidFill>
                  <a:latin typeface="+mj-lt"/>
                </a:rPr>
                <a:t>СУБСЧЕТ ДЛЯ ВОЗМЕЩЕНИЯ ПЛАТЕЖЕЙ</a:t>
              </a:r>
              <a:endParaRPr lang="en-US" sz="1200" dirty="0">
                <a:solidFill>
                  <a:schemeClr val="tx1"/>
                </a:solidFill>
                <a:latin typeface="+mj-lt"/>
                <a:cs typeface="Arial" charset="0"/>
              </a:endParaRPr>
            </a:p>
          </p:txBody>
        </p:sp>
        <p:cxnSp>
          <p:nvCxnSpPr>
            <p:cNvPr id="40" name="Straight Arrow Connector 39"/>
            <p:cNvCxnSpPr>
              <a:stCxn id="35" idx="3"/>
              <a:endCxn id="36" idx="1"/>
            </p:cNvCxnSpPr>
            <p:nvPr/>
          </p:nvCxnSpPr>
          <p:spPr>
            <a:xfrm>
              <a:off x="2514600" y="4876800"/>
              <a:ext cx="762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6" idx="3"/>
              <a:endCxn id="37" idx="1"/>
            </p:cNvCxnSpPr>
            <p:nvPr/>
          </p:nvCxnSpPr>
          <p:spPr>
            <a:xfrm flipV="1">
              <a:off x="5181600" y="3962400"/>
              <a:ext cx="838200" cy="914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6" idx="3"/>
              <a:endCxn id="38" idx="1"/>
            </p:cNvCxnSpPr>
            <p:nvPr/>
          </p:nvCxnSpPr>
          <p:spPr>
            <a:xfrm>
              <a:off x="5181600" y="4876800"/>
              <a:ext cx="838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6" idx="3"/>
              <a:endCxn id="39" idx="1"/>
            </p:cNvCxnSpPr>
            <p:nvPr/>
          </p:nvCxnSpPr>
          <p:spPr>
            <a:xfrm>
              <a:off x="5181600" y="4876800"/>
              <a:ext cx="838200" cy="914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29718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800" dirty="0" smtClean="0">
                <a:solidFill>
                  <a:srgbClr val="C00000"/>
                </a:solidFill>
              </a:rPr>
              <a:t>Плательщик</a:t>
            </a:r>
            <a:r>
              <a:rPr lang="ka-GE" sz="1800" dirty="0" smtClean="0"/>
              <a:t> </a:t>
            </a:r>
            <a:r>
              <a:rPr lang="ru-RU" sz="1800" u="sng" dirty="0" smtClean="0"/>
              <a:t>обращается</a:t>
            </a:r>
            <a:r>
              <a:rPr lang="ka-GE" sz="1800" dirty="0" smtClean="0"/>
              <a:t> </a:t>
            </a:r>
            <a:r>
              <a:rPr lang="ru-RU" sz="1800" dirty="0" smtClean="0"/>
              <a:t>к налоговым органам с просьбой о возвращении избыточной суммы</a:t>
            </a:r>
            <a:r>
              <a:rPr lang="ka-GE" sz="1800" dirty="0" smtClean="0"/>
              <a:t>.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800" dirty="0" smtClean="0"/>
              <a:t>После установления излишка, </a:t>
            </a:r>
            <a:r>
              <a:rPr lang="ru-RU" sz="1800" dirty="0" smtClean="0">
                <a:solidFill>
                  <a:srgbClr val="C00000"/>
                </a:solidFill>
              </a:rPr>
              <a:t>налоговые органы</a:t>
            </a:r>
            <a:r>
              <a:rPr lang="ka-GE" sz="1800" dirty="0" smtClean="0"/>
              <a:t> </a:t>
            </a:r>
            <a:r>
              <a:rPr lang="ru-RU" sz="1800" dirty="0" smtClean="0"/>
              <a:t>дают казначейству </a:t>
            </a:r>
            <a:r>
              <a:rPr lang="ru-RU" sz="1800" u="sng" dirty="0" smtClean="0"/>
              <a:t>поручение </a:t>
            </a:r>
            <a:r>
              <a:rPr lang="ru-RU" sz="1800" dirty="0" smtClean="0"/>
              <a:t>о возмещении суммы</a:t>
            </a:r>
            <a:r>
              <a:rPr lang="ka-GE" sz="1800" dirty="0" smtClean="0"/>
              <a:t>.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800" dirty="0" smtClean="0">
                <a:solidFill>
                  <a:srgbClr val="C00000"/>
                </a:solidFill>
              </a:rPr>
              <a:t>Казначейство</a:t>
            </a:r>
            <a:r>
              <a:rPr lang="ka-GE" sz="1800" dirty="0" smtClean="0">
                <a:solidFill>
                  <a:srgbClr val="C00000"/>
                </a:solidFill>
              </a:rPr>
              <a:t> </a:t>
            </a:r>
            <a:r>
              <a:rPr lang="ru-RU" sz="1800" u="sng" dirty="0" smtClean="0"/>
              <a:t>возвращает сумму</a:t>
            </a:r>
            <a:r>
              <a:rPr lang="ru-RU" sz="1800" dirty="0" smtClean="0"/>
              <a:t> плательщику</a:t>
            </a:r>
            <a:r>
              <a:rPr lang="ka-GE" sz="1800" dirty="0" smtClean="0"/>
              <a:t>.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800" dirty="0" smtClean="0"/>
              <a:t>Суммы возмещенные с субсчета не отражаются в Отчете о выполнении государственного бюджета и соответствующей отчетности.</a:t>
            </a:r>
            <a:endParaRPr lang="ka-GE" sz="1800" dirty="0" smtClean="0"/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ka-GE" sz="2800" dirty="0" smtClean="0"/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ka-GE" dirty="0" smtClean="0"/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</a:pPr>
            <a:endParaRPr lang="en-US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1295400" y="304800"/>
            <a:ext cx="66294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chemeClr val="accent1">
                    <a:lumMod val="25000"/>
                  </a:schemeClr>
                </a:solidFill>
                <a:latin typeface="+mj-lt"/>
              </a:rPr>
              <a:t>ВОЗМЕЩЕНИЕ ЛИШНИХ ПЛАТЕЖЕЙ</a:t>
            </a:r>
            <a:endParaRPr lang="ka-GE" sz="3200" dirty="0">
              <a:solidFill>
                <a:schemeClr val="accent1">
                  <a:lumMod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grpSp>
        <p:nvGrpSpPr>
          <p:cNvPr id="28" name="Group 41"/>
          <p:cNvGrpSpPr>
            <a:grpSpLocks/>
          </p:cNvGrpSpPr>
          <p:nvPr/>
        </p:nvGrpSpPr>
        <p:grpSpPr bwMode="auto">
          <a:xfrm>
            <a:off x="1066800" y="4191000"/>
            <a:ext cx="6934200" cy="2057400"/>
            <a:chOff x="838200" y="2971800"/>
            <a:chExt cx="6934200" cy="2057400"/>
          </a:xfrm>
        </p:grpSpPr>
        <p:sp>
          <p:nvSpPr>
            <p:cNvPr id="29" name="Rectangle 28"/>
            <p:cNvSpPr/>
            <p:nvPr/>
          </p:nvSpPr>
          <p:spPr>
            <a:xfrm>
              <a:off x="838200" y="3657600"/>
              <a:ext cx="1905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200" dirty="0" smtClean="0">
                  <a:solidFill>
                    <a:schemeClr val="tx1"/>
                  </a:solidFill>
                  <a:latin typeface="+mj-lt"/>
                  <a:cs typeface="Arial" charset="0"/>
                </a:rPr>
                <a:t>КОММЕРЧЕСКИЙ БАНК</a:t>
              </a:r>
              <a:endParaRPr lang="en-US" sz="1200" dirty="0">
                <a:solidFill>
                  <a:schemeClr val="tx1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352800" y="2971800"/>
              <a:ext cx="1905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200" dirty="0" smtClean="0">
                  <a:solidFill>
                    <a:schemeClr val="tx1"/>
                  </a:solidFill>
                  <a:latin typeface="+mj-lt"/>
                  <a:cs typeface="Arial" charset="0"/>
                </a:rPr>
                <a:t>КАЗНАЧЕЙСТВО</a:t>
              </a:r>
              <a:endParaRPr lang="en-US" sz="1200" dirty="0">
                <a:solidFill>
                  <a:schemeClr val="tx1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867400" y="3657600"/>
              <a:ext cx="1905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200" dirty="0" smtClean="0">
                  <a:solidFill>
                    <a:schemeClr val="tx1"/>
                  </a:solidFill>
                  <a:latin typeface="+mj-lt"/>
                  <a:cs typeface="Arial" charset="0"/>
                </a:rPr>
                <a:t>НАЛОГОВЫЕ ОРГАНЫ</a:t>
              </a:r>
              <a:endParaRPr lang="en-US" sz="1200" dirty="0">
                <a:solidFill>
                  <a:schemeClr val="tx1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352800" y="4267200"/>
              <a:ext cx="1905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200" dirty="0" smtClean="0">
                  <a:solidFill>
                    <a:schemeClr val="tx1"/>
                  </a:solidFill>
                  <a:latin typeface="+mj-lt"/>
                  <a:cs typeface="Arial" charset="0"/>
                </a:rPr>
                <a:t>НАЛОГОПЛАТЕЛЬЩИК</a:t>
              </a:r>
              <a:endParaRPr lang="en-US" sz="1200" dirty="0">
                <a:solidFill>
                  <a:schemeClr val="tx1"/>
                </a:solidFill>
                <a:latin typeface="+mj-lt"/>
                <a:cs typeface="Arial" charset="0"/>
              </a:endParaRPr>
            </a:p>
          </p:txBody>
        </p:sp>
        <p:cxnSp>
          <p:nvCxnSpPr>
            <p:cNvPr id="35" name="Shape 34"/>
            <p:cNvCxnSpPr>
              <a:endCxn id="29" idx="0"/>
            </p:cNvCxnSpPr>
            <p:nvPr/>
          </p:nvCxnSpPr>
          <p:spPr>
            <a:xfrm rot="10800000" flipV="1">
              <a:off x="1790700" y="3429000"/>
              <a:ext cx="1562100" cy="2286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7" name="Shape 36"/>
            <p:cNvCxnSpPr>
              <a:stCxn id="29" idx="2"/>
              <a:endCxn id="34" idx="1"/>
            </p:cNvCxnSpPr>
            <p:nvPr/>
          </p:nvCxnSpPr>
          <p:spPr>
            <a:xfrm rot="16200000" flipH="1">
              <a:off x="2457450" y="3752850"/>
              <a:ext cx="228600" cy="15621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8" name="Shape 37"/>
            <p:cNvCxnSpPr>
              <a:stCxn id="34" idx="3"/>
              <a:endCxn id="31" idx="2"/>
            </p:cNvCxnSpPr>
            <p:nvPr/>
          </p:nvCxnSpPr>
          <p:spPr>
            <a:xfrm flipV="1">
              <a:off x="5257800" y="4419600"/>
              <a:ext cx="1562100" cy="2286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0" name="Shape 39"/>
            <p:cNvCxnSpPr>
              <a:stCxn id="31" idx="0"/>
              <a:endCxn id="30" idx="3"/>
            </p:cNvCxnSpPr>
            <p:nvPr/>
          </p:nvCxnSpPr>
          <p:spPr>
            <a:xfrm rot="16200000" flipV="1">
              <a:off x="5886450" y="2724150"/>
              <a:ext cx="304800" cy="15621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21336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800" dirty="0" smtClean="0"/>
              <a:t>Плательщик излишнего или ошибочного неналогового платежа, поступившего на «Единый счет казны», обращается к налоговой службе с просьбой о возмещении этой суммы</a:t>
            </a:r>
            <a:r>
              <a:rPr lang="ka-GE" sz="1800" dirty="0" smtClean="0"/>
              <a:t>.</a:t>
            </a:r>
            <a:endParaRPr lang="en-US" sz="1800" dirty="0" smtClean="0"/>
          </a:p>
          <a:p>
            <a:pPr eaLnBrk="1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800" dirty="0" smtClean="0"/>
              <a:t>Кроме заявления, плательщик также должен представить казначейству письменное согласие того исполнительного органа, государственного органа или местного самоуправления чьи услуги были оплачены. </a:t>
            </a:r>
            <a:endParaRPr lang="en-US" sz="1800" dirty="0" smtClean="0"/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sz="36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1219200" y="0"/>
            <a:ext cx="6781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dirty="0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ВОЗМЕЩЕНИЕ НЕНАЛОГОВЫХ ПОСТУПЛЕНИЙ</a:t>
            </a:r>
            <a:endParaRPr lang="en-US" sz="3200" dirty="0">
              <a:solidFill>
                <a:schemeClr val="accent1">
                  <a:lumMod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381000" y="3810000"/>
            <a:ext cx="3886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+mn-lt"/>
                <a:cs typeface="+mn-cs"/>
              </a:rPr>
              <a:t>Возмещение неналогового платежа производится с текущего счета владельца средств и отражается в отчетности об исполнении государственного бюджета.</a:t>
            </a:r>
            <a:endParaRPr lang="ka-GE" kern="0" dirty="0">
              <a:latin typeface="+mn-lt"/>
              <a:cs typeface="+mn-cs"/>
            </a:endParaRP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defRPr/>
            </a:pPr>
            <a:endParaRPr lang="en-US" sz="2400" kern="0" dirty="0">
              <a:latin typeface="+mn-lt"/>
              <a:cs typeface="+mn-cs"/>
            </a:endParaRPr>
          </a:p>
        </p:txBody>
      </p:sp>
      <p:grpSp>
        <p:nvGrpSpPr>
          <p:cNvPr id="27" name="Group 5"/>
          <p:cNvGrpSpPr>
            <a:grpSpLocks/>
          </p:cNvGrpSpPr>
          <p:nvPr/>
        </p:nvGrpSpPr>
        <p:grpSpPr bwMode="auto">
          <a:xfrm>
            <a:off x="4343400" y="3657600"/>
            <a:ext cx="4495800" cy="2743200"/>
            <a:chOff x="762000" y="2362200"/>
            <a:chExt cx="4495800" cy="2743200"/>
          </a:xfrm>
        </p:grpSpPr>
        <p:sp>
          <p:nvSpPr>
            <p:cNvPr id="28" name="Rectangle 27"/>
            <p:cNvSpPr/>
            <p:nvPr/>
          </p:nvSpPr>
          <p:spPr>
            <a:xfrm>
              <a:off x="762000" y="3352800"/>
              <a:ext cx="1905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200" dirty="0" smtClean="0">
                  <a:solidFill>
                    <a:schemeClr val="tx1"/>
                  </a:solidFill>
                  <a:latin typeface="+mj-lt"/>
                  <a:cs typeface="Arial" charset="0"/>
                </a:rPr>
                <a:t>ПЛАТЕЛЬЩИК</a:t>
              </a:r>
              <a:endParaRPr lang="en-US" sz="1200" dirty="0">
                <a:solidFill>
                  <a:schemeClr val="tx1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352800" y="3352800"/>
              <a:ext cx="1905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200" dirty="0" smtClean="0">
                  <a:solidFill>
                    <a:schemeClr val="tx1"/>
                  </a:solidFill>
                  <a:latin typeface="+mj-lt"/>
                  <a:cs typeface="Arial" charset="0"/>
                </a:rPr>
                <a:t>КАЗНАЧЕЙСТВО</a:t>
              </a:r>
              <a:endParaRPr lang="en-US" sz="1200" dirty="0">
                <a:solidFill>
                  <a:schemeClr val="tx1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352800" y="2362200"/>
              <a:ext cx="1905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200" dirty="0" smtClean="0">
                  <a:solidFill>
                    <a:schemeClr val="tx1"/>
                  </a:solidFill>
                  <a:latin typeface="+mj-lt"/>
                  <a:cs typeface="Arial" charset="0"/>
                </a:rPr>
                <a:t>КОММЕРЧЕСКИЙ БАНК</a:t>
              </a:r>
              <a:endParaRPr lang="en-US" sz="1200" dirty="0">
                <a:solidFill>
                  <a:schemeClr val="tx1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352800" y="4343400"/>
              <a:ext cx="1905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200" dirty="0" smtClean="0">
                  <a:solidFill>
                    <a:schemeClr val="tx1"/>
                  </a:solidFill>
                  <a:latin typeface="+mj-lt"/>
                  <a:cs typeface="Arial" charset="0"/>
                </a:rPr>
                <a:t>ОРГАНИЗАЦИЯ  ЧЬИ УСЛУГИ БЫЛИ ОПЛАЧЕНЫ</a:t>
              </a:r>
              <a:endParaRPr lang="ka-GE" sz="1200" dirty="0">
                <a:solidFill>
                  <a:schemeClr val="tx1"/>
                </a:solidFill>
                <a:latin typeface="+mj-lt"/>
                <a:cs typeface="Arial" charset="0"/>
              </a:endParaRPr>
            </a:p>
          </p:txBody>
        </p:sp>
        <p:cxnSp>
          <p:nvCxnSpPr>
            <p:cNvPr id="32" name="Shape 31"/>
            <p:cNvCxnSpPr>
              <a:stCxn id="30" idx="1"/>
              <a:endCxn id="28" idx="0"/>
            </p:cNvCxnSpPr>
            <p:nvPr/>
          </p:nvCxnSpPr>
          <p:spPr>
            <a:xfrm rot="10800000" flipV="1">
              <a:off x="1714500" y="2743200"/>
              <a:ext cx="1638300" cy="6096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hape 32"/>
            <p:cNvCxnSpPr>
              <a:stCxn id="28" idx="2"/>
              <a:endCxn id="31" idx="1"/>
            </p:cNvCxnSpPr>
            <p:nvPr/>
          </p:nvCxnSpPr>
          <p:spPr>
            <a:xfrm rot="16200000" flipH="1">
              <a:off x="2228850" y="3600450"/>
              <a:ext cx="609600" cy="16383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28" idx="3"/>
              <a:endCxn id="29" idx="1"/>
            </p:cNvCxnSpPr>
            <p:nvPr/>
          </p:nvCxnSpPr>
          <p:spPr>
            <a:xfrm>
              <a:off x="2667000" y="3733800"/>
              <a:ext cx="685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31" idx="0"/>
              <a:endCxn id="29" idx="2"/>
            </p:cNvCxnSpPr>
            <p:nvPr/>
          </p:nvCxnSpPr>
          <p:spPr>
            <a:xfrm flipV="1">
              <a:off x="4305300" y="4114800"/>
              <a:ext cx="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4419600" y="4114800"/>
              <a:ext cx="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esury-Presentatio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Tresury-Presentation</Template>
  <TotalTime>4026</TotalTime>
  <Words>639</Words>
  <Application>Microsoft Office PowerPoint</Application>
  <PresentationFormat>On-screen Show (4:3)</PresentationFormat>
  <Paragraphs>93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Tresury-Presentation</vt:lpstr>
      <vt:lpstr>МЕХАНИЗМЫ НАЛОГОВОГО И НЕНАЛОГОВОГО ВОЗМЕЩЕНИЯ В ГРУЗИИ</vt:lpstr>
      <vt:lpstr>МЕХАНИЗМЫ НАЛОГОВОГО И НЕНАЛОГОВОГО ВОЗМЕЩЕНИЯ В ГРУЗИИ</vt:lpstr>
      <vt:lpstr>Slide 3</vt:lpstr>
      <vt:lpstr>Slide 4</vt:lpstr>
      <vt:lpstr>  КАЗНАЧЕЙСКИЙ КОД</vt:lpstr>
      <vt:lpstr>Slide 6</vt:lpstr>
      <vt:lpstr>Slide 7</vt:lpstr>
      <vt:lpstr>Slide 8</vt:lpstr>
      <vt:lpstr>Slide 9</vt:lpstr>
      <vt:lpstr>УПРАВЛЕНИЕ ЗАЧИСЛЕНИЙ НА «ЕДИНЫЙ СЧЕТ КАЗНЫ»</vt:lpstr>
      <vt:lpstr>МЕХАНИЗМЫ НАЛОГОВОГО И НЕНАЛОГОВОГО ВОЗМЕЩЕНИЯ В ГРУЗИИ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სახაზინო სამსახურის 2011 …………………</dc:title>
  <dc:creator>ekatamadze</dc:creator>
  <cp:lastModifiedBy>ekatamadze</cp:lastModifiedBy>
  <cp:revision>132</cp:revision>
  <dcterms:created xsi:type="dcterms:W3CDTF">2011-06-01T15:53:17Z</dcterms:created>
  <dcterms:modified xsi:type="dcterms:W3CDTF">2012-02-22T15:55:16Z</dcterms:modified>
</cp:coreProperties>
</file>