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23"/>
  </p:notesMasterIdLst>
  <p:handoutMasterIdLst>
    <p:handoutMasterId r:id="rId24"/>
  </p:handoutMasterIdLst>
  <p:sldIdLst>
    <p:sldId id="379" r:id="rId2"/>
    <p:sldId id="800" r:id="rId3"/>
    <p:sldId id="834" r:id="rId4"/>
    <p:sldId id="835" r:id="rId5"/>
    <p:sldId id="849" r:id="rId6"/>
    <p:sldId id="808" r:id="rId7"/>
    <p:sldId id="809" r:id="rId8"/>
    <p:sldId id="810" r:id="rId9"/>
    <p:sldId id="811" r:id="rId10"/>
    <p:sldId id="838" r:id="rId11"/>
    <p:sldId id="812" r:id="rId12"/>
    <p:sldId id="813" r:id="rId13"/>
    <p:sldId id="831" r:id="rId14"/>
    <p:sldId id="833" r:id="rId15"/>
    <p:sldId id="814" r:id="rId16"/>
    <p:sldId id="815" r:id="rId17"/>
    <p:sldId id="816" r:id="rId18"/>
    <p:sldId id="850" r:id="rId19"/>
    <p:sldId id="817" r:id="rId20"/>
    <p:sldId id="818" r:id="rId21"/>
    <p:sldId id="819" r:id="rId22"/>
  </p:sldIdLst>
  <p:sldSz cx="9144000" cy="6858000" type="screen4x3"/>
  <p:notesSz cx="7026275" cy="9312275"/>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Arial" pitchFamily="34" charset="0"/>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Arial" pitchFamily="34" charset="0"/>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Arial" pitchFamily="34" charset="0"/>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Arial" pitchFamily="34" charset="0"/>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Arial" pitchFamily="34" charset="0"/>
      </a:defRPr>
    </a:lvl5pPr>
    <a:lvl6pPr marL="2286000" algn="l" defTabSz="914400" rtl="0" eaLnBrk="1" latinLnBrk="0" hangingPunct="1">
      <a:defRPr sz="2400" kern="1200">
        <a:solidFill>
          <a:schemeClr val="tx1"/>
        </a:solidFill>
        <a:latin typeface="Times New Roman" pitchFamily="18" charset="0"/>
        <a:ea typeface="+mn-ea"/>
        <a:cs typeface="Arial" pitchFamily="34" charset="0"/>
      </a:defRPr>
    </a:lvl6pPr>
    <a:lvl7pPr marL="2743200" algn="l" defTabSz="914400" rtl="0" eaLnBrk="1" latinLnBrk="0" hangingPunct="1">
      <a:defRPr sz="2400" kern="1200">
        <a:solidFill>
          <a:schemeClr val="tx1"/>
        </a:solidFill>
        <a:latin typeface="Times New Roman" pitchFamily="18" charset="0"/>
        <a:ea typeface="+mn-ea"/>
        <a:cs typeface="Arial" pitchFamily="34" charset="0"/>
      </a:defRPr>
    </a:lvl7pPr>
    <a:lvl8pPr marL="3200400" algn="l" defTabSz="914400" rtl="0" eaLnBrk="1" latinLnBrk="0" hangingPunct="1">
      <a:defRPr sz="2400" kern="1200">
        <a:solidFill>
          <a:schemeClr val="tx1"/>
        </a:solidFill>
        <a:latin typeface="Times New Roman" pitchFamily="18" charset="0"/>
        <a:ea typeface="+mn-ea"/>
        <a:cs typeface="Arial" pitchFamily="34" charset="0"/>
      </a:defRPr>
    </a:lvl8pPr>
    <a:lvl9pPr marL="3657600" algn="l" defTabSz="914400" rtl="0" eaLnBrk="1" latinLnBrk="0" hangingPunct="1">
      <a:defRPr sz="24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9DDEE7"/>
    <a:srgbClr val="DEF2FE"/>
    <a:srgbClr val="1F497D"/>
    <a:srgbClr val="0D88B3"/>
    <a:srgbClr val="86FBFE"/>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59" autoAdjust="0"/>
    <p:restoredTop sz="91989" autoAdjust="0"/>
  </p:normalViewPr>
  <p:slideViewPr>
    <p:cSldViewPr>
      <p:cViewPr varScale="1">
        <p:scale>
          <a:sx n="103" d="100"/>
          <a:sy n="103" d="100"/>
        </p:scale>
        <p:origin x="636" y="96"/>
      </p:cViewPr>
      <p:guideLst>
        <p:guide orient="horz" pos="2160"/>
        <p:guide pos="2880"/>
      </p:guideLst>
    </p:cSldViewPr>
  </p:slideViewPr>
  <p:outlineViewPr>
    <p:cViewPr>
      <p:scale>
        <a:sx n="33" d="100"/>
        <a:sy n="33" d="100"/>
      </p:scale>
      <p:origin x="0" y="136656"/>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82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9863" y="0"/>
            <a:ext cx="3044825" cy="465138"/>
          </a:xfrm>
          <a:prstGeom prst="rect">
            <a:avLst/>
          </a:prstGeom>
        </p:spPr>
        <p:txBody>
          <a:bodyPr vert="horz" lIns="91440" tIns="45720" rIns="91440" bIns="45720" rtlCol="0"/>
          <a:lstStyle>
            <a:lvl1pPr algn="r">
              <a:defRPr sz="1200"/>
            </a:lvl1pPr>
          </a:lstStyle>
          <a:p>
            <a:fld id="{AB93E5E6-0D1E-4BD0-AC7F-D8EDF16D3BDA}" type="datetimeFigureOut">
              <a:rPr lang="en-US" smtClean="0"/>
              <a:pPr/>
              <a:t>2/11/2016</a:t>
            </a:fld>
            <a:endParaRPr lang="en-US"/>
          </a:p>
        </p:txBody>
      </p:sp>
      <p:sp>
        <p:nvSpPr>
          <p:cNvPr id="4" name="Footer Placeholder 3"/>
          <p:cNvSpPr>
            <a:spLocks noGrp="1"/>
          </p:cNvSpPr>
          <p:nvPr>
            <p:ph type="ftr" sz="quarter" idx="2"/>
          </p:nvPr>
        </p:nvSpPr>
        <p:spPr>
          <a:xfrm>
            <a:off x="0" y="8845550"/>
            <a:ext cx="304482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9863" y="8845550"/>
            <a:ext cx="3044825" cy="465138"/>
          </a:xfrm>
          <a:prstGeom prst="rect">
            <a:avLst/>
          </a:prstGeom>
        </p:spPr>
        <p:txBody>
          <a:bodyPr vert="horz" lIns="91440" tIns="45720" rIns="91440" bIns="45720" rtlCol="0" anchor="b"/>
          <a:lstStyle>
            <a:lvl1pPr algn="r">
              <a:defRPr sz="1200"/>
            </a:lvl1pPr>
          </a:lstStyle>
          <a:p>
            <a:fld id="{003E945C-41CC-40A5-99A0-A6AF05CBB887}" type="slidenum">
              <a:rPr lang="en-US" smtClean="0"/>
              <a:pPr/>
              <a:t>‹#›</a:t>
            </a:fld>
            <a:endParaRPr lang="en-US"/>
          </a:p>
        </p:txBody>
      </p:sp>
    </p:spTree>
    <p:extLst>
      <p:ext uri="{BB962C8B-B14F-4D97-AF65-F5344CB8AC3E}">
        <p14:creationId xmlns:p14="http://schemas.microsoft.com/office/powerpoint/2010/main" val="31373311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3044719" cy="465614"/>
          </a:xfrm>
          <a:prstGeom prst="rect">
            <a:avLst/>
          </a:prstGeom>
          <a:noFill/>
          <a:ln w="9525">
            <a:noFill/>
            <a:miter lim="800000"/>
            <a:headEnd/>
            <a:tailEnd/>
          </a:ln>
          <a:effectLst/>
        </p:spPr>
        <p:txBody>
          <a:bodyPr vert="horz" wrap="square" lIns="93360" tIns="46680" rIns="93360" bIns="46680" numCol="1" anchor="t"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24579" name="Rectangle 3"/>
          <p:cNvSpPr>
            <a:spLocks noGrp="1" noChangeArrowheads="1"/>
          </p:cNvSpPr>
          <p:nvPr>
            <p:ph type="dt" idx="1"/>
          </p:nvPr>
        </p:nvSpPr>
        <p:spPr bwMode="auto">
          <a:xfrm>
            <a:off x="3979930" y="0"/>
            <a:ext cx="3044719" cy="465614"/>
          </a:xfrm>
          <a:prstGeom prst="rect">
            <a:avLst/>
          </a:prstGeom>
          <a:noFill/>
          <a:ln w="9525">
            <a:noFill/>
            <a:miter lim="800000"/>
            <a:headEnd/>
            <a:tailEnd/>
          </a:ln>
          <a:effectLst/>
        </p:spPr>
        <p:txBody>
          <a:bodyPr vert="horz" wrap="square" lIns="93360" tIns="46680" rIns="93360" bIns="4668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GB"/>
          </a:p>
        </p:txBody>
      </p:sp>
      <p:sp>
        <p:nvSpPr>
          <p:cNvPr id="61444" name="Rectangle 4"/>
          <p:cNvSpPr>
            <a:spLocks noGrp="1" noRot="1" noChangeAspect="1" noChangeArrowheads="1" noTextEdit="1"/>
          </p:cNvSpPr>
          <p:nvPr>
            <p:ph type="sldImg" idx="2"/>
          </p:nvPr>
        </p:nvSpPr>
        <p:spPr bwMode="auto">
          <a:xfrm>
            <a:off x="1184275" y="698500"/>
            <a:ext cx="4657725" cy="3492500"/>
          </a:xfrm>
          <a:prstGeom prst="rect">
            <a:avLst/>
          </a:prstGeom>
          <a:noFill/>
          <a:ln w="9525">
            <a:solidFill>
              <a:srgbClr val="000000"/>
            </a:solidFill>
            <a:miter lim="800000"/>
            <a:headEnd/>
            <a:tailEnd/>
          </a:ln>
        </p:spPr>
      </p:sp>
      <p:sp>
        <p:nvSpPr>
          <p:cNvPr id="24581" name="Rectangle 5"/>
          <p:cNvSpPr>
            <a:spLocks noGrp="1" noChangeArrowheads="1"/>
          </p:cNvSpPr>
          <p:nvPr>
            <p:ph type="body" sz="quarter" idx="3"/>
          </p:nvPr>
        </p:nvSpPr>
        <p:spPr bwMode="auto">
          <a:xfrm>
            <a:off x="702628" y="4423331"/>
            <a:ext cx="5621020" cy="4190524"/>
          </a:xfrm>
          <a:prstGeom prst="rect">
            <a:avLst/>
          </a:prstGeom>
          <a:noFill/>
          <a:ln w="9525">
            <a:noFill/>
            <a:miter lim="800000"/>
            <a:headEnd/>
            <a:tailEnd/>
          </a:ln>
          <a:effectLst/>
        </p:spPr>
        <p:txBody>
          <a:bodyPr vert="horz" wrap="square" lIns="93360" tIns="46680" rIns="93360" bIns="4668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4582" name="Rectangle 6"/>
          <p:cNvSpPr>
            <a:spLocks noGrp="1" noChangeArrowheads="1"/>
          </p:cNvSpPr>
          <p:nvPr>
            <p:ph type="ftr" sz="quarter" idx="4"/>
          </p:nvPr>
        </p:nvSpPr>
        <p:spPr bwMode="auto">
          <a:xfrm>
            <a:off x="0" y="8845045"/>
            <a:ext cx="3044719" cy="465614"/>
          </a:xfrm>
          <a:prstGeom prst="rect">
            <a:avLst/>
          </a:prstGeom>
          <a:noFill/>
          <a:ln w="9525">
            <a:noFill/>
            <a:miter lim="800000"/>
            <a:headEnd/>
            <a:tailEnd/>
          </a:ln>
          <a:effectLst/>
        </p:spPr>
        <p:txBody>
          <a:bodyPr vert="horz" wrap="square" lIns="93360" tIns="46680" rIns="93360" bIns="46680" numCol="1" anchor="b"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24583" name="Rectangle 7"/>
          <p:cNvSpPr>
            <a:spLocks noGrp="1" noChangeArrowheads="1"/>
          </p:cNvSpPr>
          <p:nvPr>
            <p:ph type="sldNum" sz="quarter" idx="5"/>
          </p:nvPr>
        </p:nvSpPr>
        <p:spPr bwMode="auto">
          <a:xfrm>
            <a:off x="3979930" y="8845045"/>
            <a:ext cx="3044719" cy="465614"/>
          </a:xfrm>
          <a:prstGeom prst="rect">
            <a:avLst/>
          </a:prstGeom>
          <a:noFill/>
          <a:ln w="9525">
            <a:noFill/>
            <a:miter lim="800000"/>
            <a:headEnd/>
            <a:tailEnd/>
          </a:ln>
          <a:effectLst/>
        </p:spPr>
        <p:txBody>
          <a:bodyPr vert="horz" wrap="square" lIns="93360" tIns="46680" rIns="93360" bIns="46680" numCol="1" anchor="b" anchorCtr="0" compatLnSpc="1">
            <a:prstTxWarp prst="textNoShape">
              <a:avLst/>
            </a:prstTxWarp>
          </a:bodyPr>
          <a:lstStyle>
            <a:lvl1pPr algn="r" eaLnBrk="1" hangingPunct="1">
              <a:defRPr sz="1200">
                <a:latin typeface="Arial" charset="0"/>
                <a:cs typeface="Arial" charset="0"/>
              </a:defRPr>
            </a:lvl1pPr>
          </a:lstStyle>
          <a:p>
            <a:pPr>
              <a:defRPr/>
            </a:pPr>
            <a:fld id="{336398CE-043B-4AE2-B1BF-C04D0A960534}" type="slidenum">
              <a:rPr lang="en-GB"/>
              <a:pPr>
                <a:defRPr/>
              </a:pPr>
              <a:t>‹#›</a:t>
            </a:fld>
            <a:endParaRPr lang="en-GB"/>
          </a:p>
        </p:txBody>
      </p:sp>
    </p:spTree>
    <p:extLst>
      <p:ext uri="{BB962C8B-B14F-4D97-AF65-F5344CB8AC3E}">
        <p14:creationId xmlns:p14="http://schemas.microsoft.com/office/powerpoint/2010/main" val="34164770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36398CE-043B-4AE2-B1BF-C04D0A960534}" type="slidenum">
              <a:rPr lang="en-GB" smtClean="0"/>
              <a:pPr>
                <a:defRPr/>
              </a:pPr>
              <a:t>1</a:t>
            </a:fld>
            <a:endParaRPr lang="en-GB"/>
          </a:p>
        </p:txBody>
      </p:sp>
    </p:spTree>
    <p:extLst>
      <p:ext uri="{BB962C8B-B14F-4D97-AF65-F5344CB8AC3E}">
        <p14:creationId xmlns:p14="http://schemas.microsoft.com/office/powerpoint/2010/main" val="1777638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336398CE-043B-4AE2-B1BF-C04D0A960534}" type="slidenum">
              <a:rPr lang="en-GB" smtClean="0"/>
              <a:pPr>
                <a:defRPr/>
              </a:pPr>
              <a:t>5</a:t>
            </a:fld>
            <a:endParaRPr lang="en-GB" dirty="0"/>
          </a:p>
        </p:txBody>
      </p:sp>
    </p:spTree>
    <p:extLst>
      <p:ext uri="{BB962C8B-B14F-4D97-AF65-F5344CB8AC3E}">
        <p14:creationId xmlns:p14="http://schemas.microsoft.com/office/powerpoint/2010/main" val="42563739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36398CE-043B-4AE2-B1BF-C04D0A960534}" type="slidenum">
              <a:rPr lang="en-GB" smtClean="0"/>
              <a:pPr>
                <a:defRPr/>
              </a:pPr>
              <a:t>10</a:t>
            </a:fld>
            <a:endParaRPr lang="en-GB"/>
          </a:p>
        </p:txBody>
      </p:sp>
    </p:spTree>
    <p:extLst>
      <p:ext uri="{BB962C8B-B14F-4D97-AF65-F5344CB8AC3E}">
        <p14:creationId xmlns:p14="http://schemas.microsoft.com/office/powerpoint/2010/main" val="3875393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52400"/>
            <a:ext cx="1943100" cy="59436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152400"/>
            <a:ext cx="567690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2192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2192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685800" y="1981200"/>
            <a:ext cx="7772400" cy="4114800"/>
          </a:xfrm>
        </p:spPr>
        <p:txBody>
          <a:bodyPr/>
          <a:lstStyle/>
          <a:p>
            <a:pPr lvl="0"/>
            <a:endParaRPr lang="en-GB" noProof="0" smtClean="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GENERAL SLIDE">
    <p:spTree>
      <p:nvGrpSpPr>
        <p:cNvPr id="1" name=""/>
        <p:cNvGrpSpPr/>
        <p:nvPr/>
      </p:nvGrpSpPr>
      <p:grpSpPr>
        <a:xfrm>
          <a:off x="0" y="0"/>
          <a:ext cx="0" cy="0"/>
          <a:chOff x="0" y="0"/>
          <a:chExt cx="0" cy="0"/>
        </a:xfrm>
      </p:grpSpPr>
      <p:pic>
        <p:nvPicPr>
          <p:cNvPr id="3"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Placeholder 4"/>
          <p:cNvSpPr>
            <a:spLocks noGrp="1"/>
          </p:cNvSpPr>
          <p:nvPr>
            <p:ph type="title"/>
          </p:nvPr>
        </p:nvSpPr>
        <p:spPr>
          <a:xfrm>
            <a:off x="414586" y="332656"/>
            <a:ext cx="7056784" cy="533400"/>
          </a:xfrm>
          <a:prstGeom prst="rect">
            <a:avLst/>
          </a:prstGeom>
        </p:spPr>
        <p:txBody>
          <a:bodyPr vert="horz" lIns="0" tIns="0" rIns="0" bIns="0" rtlCol="0" anchor="ctr" anchorCtr="0">
            <a:normAutofit/>
          </a:bodyPr>
          <a:lstStyle>
            <a:lvl1pPr algn="l">
              <a:defRPr sz="2800" b="1" i="0" cap="all">
                <a:solidFill>
                  <a:srgbClr val="1F497D"/>
                </a:solidFill>
                <a:latin typeface="+mn-lt"/>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407310693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BULLETS SLIDE">
    <p:spTree>
      <p:nvGrpSpPr>
        <p:cNvPr id="1" name=""/>
        <p:cNvGrpSpPr/>
        <p:nvPr/>
      </p:nvGrpSpPr>
      <p:grpSpPr>
        <a:xfrm>
          <a:off x="0" y="0"/>
          <a:ext cx="0" cy="0"/>
          <a:chOff x="0" y="0"/>
          <a:chExt cx="0" cy="0"/>
        </a:xfrm>
      </p:grpSpPr>
      <p:pic>
        <p:nvPicPr>
          <p:cNvPr id="5" name="Picture 7"/>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Placeholder 4"/>
          <p:cNvSpPr>
            <a:spLocks noGrp="1"/>
          </p:cNvSpPr>
          <p:nvPr>
            <p:ph type="title"/>
          </p:nvPr>
        </p:nvSpPr>
        <p:spPr>
          <a:xfrm>
            <a:off x="444500" y="260648"/>
            <a:ext cx="6995120" cy="533400"/>
          </a:xfrm>
          <a:prstGeom prst="rect">
            <a:avLst/>
          </a:prstGeom>
          <a:ln>
            <a:noFill/>
          </a:ln>
          <a:effectLst/>
        </p:spPr>
        <p:txBody>
          <a:bodyPr vert="horz" wrap="square" lIns="0" tIns="0" rIns="0" bIns="0" rtlCol="0" anchor="ctr" anchorCtr="0">
            <a:normAutofit/>
          </a:bodyPr>
          <a:lstStyle>
            <a:lvl1pPr algn="l">
              <a:defRPr sz="2800" b="1" i="0" cap="all" baseline="0">
                <a:solidFill>
                  <a:schemeClr val="tx2"/>
                </a:solidFill>
                <a:latin typeface="+mj-lt"/>
              </a:defRPr>
            </a:lvl1pPr>
          </a:lstStyle>
          <a:p>
            <a:r>
              <a:rPr lang="en-US" smtClean="0"/>
              <a:t>Click to edit Master title style</a:t>
            </a:r>
            <a:endParaRPr lang="en-US" dirty="0"/>
          </a:p>
        </p:txBody>
      </p:sp>
      <p:sp>
        <p:nvSpPr>
          <p:cNvPr id="3" name="Text Placeholder 2"/>
          <p:cNvSpPr>
            <a:spLocks noGrp="1"/>
          </p:cNvSpPr>
          <p:nvPr>
            <p:ph type="body" sz="quarter" idx="10"/>
          </p:nvPr>
        </p:nvSpPr>
        <p:spPr>
          <a:xfrm>
            <a:off x="444500" y="1341438"/>
            <a:ext cx="8231188" cy="5040312"/>
          </a:xfrm>
          <a:prstGeom prst="rect">
            <a:avLst/>
          </a:prstGeom>
        </p:spPr>
        <p:txBody>
          <a:bodyPr/>
          <a:lstStyle>
            <a:lvl1pPr marL="342900" indent="-342900">
              <a:buClr>
                <a:schemeClr val="tx2"/>
              </a:buClr>
              <a:buFont typeface="Wingdings" pitchFamily="2" charset="2"/>
              <a:buChar char="§"/>
              <a:defRPr sz="2200" baseline="0">
                <a:latin typeface="+mn-lt"/>
              </a:defRPr>
            </a:lvl1pPr>
            <a:lvl2pPr>
              <a:buClr>
                <a:schemeClr val="tx2"/>
              </a:buClr>
              <a:defRPr sz="2200" baseline="0">
                <a:latin typeface="+mn-lt"/>
              </a:defRPr>
            </a:lvl2pPr>
            <a:lvl3pPr>
              <a:buClr>
                <a:schemeClr val="tx2"/>
              </a:buClr>
              <a:defRPr sz="2200" baseline="0">
                <a:latin typeface="+mn-lt"/>
              </a:defRPr>
            </a:lvl3pPr>
            <a:lvl4pPr marL="1600200" indent="-228600">
              <a:buClr>
                <a:schemeClr val="tx2"/>
              </a:buClr>
              <a:buFont typeface="Courier New" pitchFamily="49" charset="0"/>
              <a:buChar char="o"/>
              <a:defRPr sz="2200" baseline="0">
                <a:latin typeface="+mn-lt"/>
              </a:defRPr>
            </a:lvl4pPr>
            <a:lvl5pPr>
              <a:buClr>
                <a:schemeClr val="tx2"/>
              </a:buClr>
              <a:defRPr sz="2200" baseline="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148898598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7" cstate="print"/>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152400"/>
            <a:ext cx="7772400" cy="1219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ltLang="en-GB"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GB" smtClean="0"/>
              <a:t>Click to edit Master text styles</a:t>
            </a:r>
          </a:p>
          <a:p>
            <a:pPr lvl="1"/>
            <a:r>
              <a:rPr lang="en-GB" altLang="en-GB" smtClean="0"/>
              <a:t>Second level</a:t>
            </a:r>
          </a:p>
          <a:p>
            <a:pPr lvl="2"/>
            <a:r>
              <a:rPr lang="en-GB" altLang="en-GB" smtClean="0"/>
              <a:t>Third level</a:t>
            </a:r>
          </a:p>
          <a:p>
            <a:pPr lvl="3"/>
            <a:r>
              <a:rPr lang="en-GB" altLang="en-GB" smtClean="0"/>
              <a:t>Fourth level</a:t>
            </a:r>
          </a:p>
          <a:p>
            <a:pPr lvl="4"/>
            <a:r>
              <a:rPr lang="en-GB" altLang="en-GB" smtClean="0"/>
              <a:t>Fifth level</a:t>
            </a:r>
          </a:p>
        </p:txBody>
      </p:sp>
      <p:sp>
        <p:nvSpPr>
          <p:cNvPr id="113669" name="Rectangle 5"/>
          <p:cNvSpPr>
            <a:spLocks noChangeArrowheads="1"/>
          </p:cNvSpPr>
          <p:nvPr/>
        </p:nvSpPr>
        <p:spPr bwMode="auto">
          <a:xfrm>
            <a:off x="0" y="6473825"/>
            <a:ext cx="450850" cy="366713"/>
          </a:xfrm>
          <a:prstGeom prst="rect">
            <a:avLst/>
          </a:prstGeom>
          <a:noFill/>
          <a:ln w="9525">
            <a:noFill/>
            <a:miter lim="800000"/>
            <a:headEnd/>
            <a:tailEnd/>
          </a:ln>
          <a:effectLst/>
        </p:spPr>
        <p:txBody>
          <a:bodyPr wrap="none">
            <a:spAutoFit/>
          </a:bodyPr>
          <a:lstStyle/>
          <a:p>
            <a:pPr>
              <a:defRPr/>
            </a:pPr>
            <a:fld id="{C3299E5D-F67E-4282-B62B-78C94A905FF4}" type="slidenum">
              <a:rPr lang="en-GB" sz="1800">
                <a:solidFill>
                  <a:srgbClr val="000099"/>
                </a:solidFill>
                <a:cs typeface="Arial" charset="0"/>
              </a:rPr>
              <a:pPr>
                <a:defRPr/>
              </a:pPr>
              <a:t>‹#›</a:t>
            </a:fld>
            <a:endParaRPr lang="en-GB" sz="1800">
              <a:solidFill>
                <a:srgbClr val="000099"/>
              </a:solidFill>
              <a:cs typeface="Arial" charset="0"/>
            </a:endParaRP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5" r:id="rId14"/>
    <p:sldLayoutId id="2147483666" r:id="rId15"/>
  </p:sldLayoutIdLst>
  <p:txStyles>
    <p:titleStyle>
      <a:lvl1pPr algn="ctr" rtl="0" eaLnBrk="0" fontAlgn="base" hangingPunct="0">
        <a:spcBef>
          <a:spcPct val="0"/>
        </a:spcBef>
        <a:spcAft>
          <a:spcPct val="0"/>
        </a:spcAft>
        <a:defRPr sz="3800" b="1">
          <a:solidFill>
            <a:srgbClr val="3411A5"/>
          </a:solidFill>
          <a:latin typeface="+mj-lt"/>
          <a:ea typeface="+mj-ea"/>
          <a:cs typeface="+mj-cs"/>
        </a:defRPr>
      </a:lvl1pPr>
      <a:lvl2pPr algn="ctr" rtl="0" eaLnBrk="0" fontAlgn="base" hangingPunct="0">
        <a:spcBef>
          <a:spcPct val="0"/>
        </a:spcBef>
        <a:spcAft>
          <a:spcPct val="0"/>
        </a:spcAft>
        <a:defRPr sz="3800" b="1">
          <a:solidFill>
            <a:srgbClr val="3411A5"/>
          </a:solidFill>
          <a:latin typeface="NewBskvll BT" pitchFamily="18" charset="0"/>
        </a:defRPr>
      </a:lvl2pPr>
      <a:lvl3pPr algn="ctr" rtl="0" eaLnBrk="0" fontAlgn="base" hangingPunct="0">
        <a:spcBef>
          <a:spcPct val="0"/>
        </a:spcBef>
        <a:spcAft>
          <a:spcPct val="0"/>
        </a:spcAft>
        <a:defRPr sz="3800" b="1">
          <a:solidFill>
            <a:srgbClr val="3411A5"/>
          </a:solidFill>
          <a:latin typeface="NewBskvll BT" pitchFamily="18" charset="0"/>
        </a:defRPr>
      </a:lvl3pPr>
      <a:lvl4pPr algn="ctr" rtl="0" eaLnBrk="0" fontAlgn="base" hangingPunct="0">
        <a:spcBef>
          <a:spcPct val="0"/>
        </a:spcBef>
        <a:spcAft>
          <a:spcPct val="0"/>
        </a:spcAft>
        <a:defRPr sz="3800" b="1">
          <a:solidFill>
            <a:srgbClr val="3411A5"/>
          </a:solidFill>
          <a:latin typeface="NewBskvll BT" pitchFamily="18" charset="0"/>
        </a:defRPr>
      </a:lvl4pPr>
      <a:lvl5pPr algn="ctr" rtl="0" eaLnBrk="0" fontAlgn="base" hangingPunct="0">
        <a:spcBef>
          <a:spcPct val="0"/>
        </a:spcBef>
        <a:spcAft>
          <a:spcPct val="0"/>
        </a:spcAft>
        <a:defRPr sz="3800" b="1">
          <a:solidFill>
            <a:srgbClr val="3411A5"/>
          </a:solidFill>
          <a:latin typeface="NewBskvll BT" pitchFamily="18" charset="0"/>
        </a:defRPr>
      </a:lvl5pPr>
      <a:lvl6pPr marL="457200" algn="ctr" rtl="0" eaLnBrk="0" fontAlgn="base" hangingPunct="0">
        <a:spcBef>
          <a:spcPct val="0"/>
        </a:spcBef>
        <a:spcAft>
          <a:spcPct val="0"/>
        </a:spcAft>
        <a:defRPr sz="3800" b="1">
          <a:solidFill>
            <a:srgbClr val="3411A5"/>
          </a:solidFill>
          <a:latin typeface="NewBskvll BT" pitchFamily="18" charset="0"/>
        </a:defRPr>
      </a:lvl6pPr>
      <a:lvl7pPr marL="914400" algn="ctr" rtl="0" eaLnBrk="0" fontAlgn="base" hangingPunct="0">
        <a:spcBef>
          <a:spcPct val="0"/>
        </a:spcBef>
        <a:spcAft>
          <a:spcPct val="0"/>
        </a:spcAft>
        <a:defRPr sz="3800" b="1">
          <a:solidFill>
            <a:srgbClr val="3411A5"/>
          </a:solidFill>
          <a:latin typeface="NewBskvll BT" pitchFamily="18" charset="0"/>
        </a:defRPr>
      </a:lvl7pPr>
      <a:lvl8pPr marL="1371600" algn="ctr" rtl="0" eaLnBrk="0" fontAlgn="base" hangingPunct="0">
        <a:spcBef>
          <a:spcPct val="0"/>
        </a:spcBef>
        <a:spcAft>
          <a:spcPct val="0"/>
        </a:spcAft>
        <a:defRPr sz="3800" b="1">
          <a:solidFill>
            <a:srgbClr val="3411A5"/>
          </a:solidFill>
          <a:latin typeface="NewBskvll BT" pitchFamily="18" charset="0"/>
        </a:defRPr>
      </a:lvl8pPr>
      <a:lvl9pPr marL="1828800" algn="ctr" rtl="0" eaLnBrk="0" fontAlgn="base" hangingPunct="0">
        <a:spcBef>
          <a:spcPct val="0"/>
        </a:spcBef>
        <a:spcAft>
          <a:spcPct val="0"/>
        </a:spcAft>
        <a:defRPr sz="3800" b="1">
          <a:solidFill>
            <a:srgbClr val="3411A5"/>
          </a:solidFill>
          <a:latin typeface="NewBskvll BT" pitchFamily="18" charset="0"/>
        </a:defRPr>
      </a:lvl9pPr>
    </p:titleStyle>
    <p:bodyStyle>
      <a:lvl1pPr marL="342900" indent="-342900" algn="l" rtl="0" eaLnBrk="0" fontAlgn="base" hangingPunct="0">
        <a:spcBef>
          <a:spcPct val="20000"/>
        </a:spcBef>
        <a:spcAft>
          <a:spcPct val="0"/>
        </a:spcAft>
        <a:buClr>
          <a:schemeClr val="tx1"/>
        </a:buClr>
        <a:buChar char="•"/>
        <a:defRPr sz="3200">
          <a:solidFill>
            <a:schemeClr val="tx2"/>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99"/>
          </a:solidFill>
          <a:latin typeface="+mn-lt"/>
        </a:defRPr>
      </a:lvl2pPr>
      <a:lvl3pPr marL="1143000" indent="-228600" algn="l" rtl="0" eaLnBrk="0" fontAlgn="base" hangingPunct="0">
        <a:spcBef>
          <a:spcPct val="20000"/>
        </a:spcBef>
        <a:spcAft>
          <a:spcPct val="0"/>
        </a:spcAft>
        <a:buChar char="•"/>
        <a:defRPr sz="2400">
          <a:solidFill>
            <a:srgbClr val="000099"/>
          </a:solidFill>
          <a:latin typeface="+mn-lt"/>
        </a:defRPr>
      </a:lvl3pPr>
      <a:lvl4pPr marL="1600200" indent="-228600" algn="l" rtl="0" eaLnBrk="0" fontAlgn="base" hangingPunct="0">
        <a:spcBef>
          <a:spcPct val="20000"/>
        </a:spcBef>
        <a:spcAft>
          <a:spcPct val="0"/>
        </a:spcAft>
        <a:buChar char="–"/>
        <a:defRPr sz="2000">
          <a:solidFill>
            <a:srgbClr val="000099"/>
          </a:solidFill>
          <a:latin typeface="+mn-lt"/>
        </a:defRPr>
      </a:lvl4pPr>
      <a:lvl5pPr marL="2057400" indent="-228600" algn="l" rtl="0" eaLnBrk="0" fontAlgn="base" hangingPunct="0">
        <a:spcBef>
          <a:spcPct val="20000"/>
        </a:spcBef>
        <a:spcAft>
          <a:spcPct val="0"/>
        </a:spcAft>
        <a:buChar char="»"/>
        <a:defRPr sz="2000">
          <a:solidFill>
            <a:srgbClr val="000099"/>
          </a:solidFill>
          <a:latin typeface="+mn-lt"/>
        </a:defRPr>
      </a:lvl5pPr>
      <a:lvl6pPr marL="2514600" indent="-228600" algn="l" rtl="0" eaLnBrk="0" fontAlgn="base" hangingPunct="0">
        <a:spcBef>
          <a:spcPct val="20000"/>
        </a:spcBef>
        <a:spcAft>
          <a:spcPct val="0"/>
        </a:spcAft>
        <a:buChar char="»"/>
        <a:defRPr sz="2000">
          <a:solidFill>
            <a:srgbClr val="000099"/>
          </a:solidFill>
          <a:latin typeface="+mn-lt"/>
        </a:defRPr>
      </a:lvl6pPr>
      <a:lvl7pPr marL="2971800" indent="-228600" algn="l" rtl="0" eaLnBrk="0" fontAlgn="base" hangingPunct="0">
        <a:spcBef>
          <a:spcPct val="20000"/>
        </a:spcBef>
        <a:spcAft>
          <a:spcPct val="0"/>
        </a:spcAft>
        <a:buChar char="»"/>
        <a:defRPr sz="2000">
          <a:solidFill>
            <a:srgbClr val="000099"/>
          </a:solidFill>
          <a:latin typeface="+mn-lt"/>
        </a:defRPr>
      </a:lvl7pPr>
      <a:lvl8pPr marL="3429000" indent="-228600" algn="l" rtl="0" eaLnBrk="0" fontAlgn="base" hangingPunct="0">
        <a:spcBef>
          <a:spcPct val="20000"/>
        </a:spcBef>
        <a:spcAft>
          <a:spcPct val="0"/>
        </a:spcAft>
        <a:buChar char="»"/>
        <a:defRPr sz="2000">
          <a:solidFill>
            <a:srgbClr val="000099"/>
          </a:solidFill>
          <a:latin typeface="+mn-lt"/>
        </a:defRPr>
      </a:lvl8pPr>
      <a:lvl9pPr marL="3886200" indent="-228600" algn="l" rtl="0" eaLnBrk="0" fontAlgn="base" hangingPunct="0">
        <a:spcBef>
          <a:spcPct val="20000"/>
        </a:spcBef>
        <a:spcAft>
          <a:spcPct val="0"/>
        </a:spcAft>
        <a:buChar char="»"/>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971600" y="1916832"/>
            <a:ext cx="7399596" cy="1728192"/>
          </a:xfrm>
        </p:spPr>
        <p:txBody>
          <a:bodyPr/>
          <a:lstStyle/>
          <a:p>
            <a:r>
              <a:rPr lang="en-GB" sz="4400" dirty="0"/>
              <a:t>Targeting the Cash </a:t>
            </a:r>
            <a:r>
              <a:rPr lang="en-GB" sz="4400" dirty="0" smtClean="0"/>
              <a:t>Balance: the </a:t>
            </a:r>
            <a:r>
              <a:rPr lang="en-GB" sz="4400" dirty="0"/>
              <a:t>Cash </a:t>
            </a:r>
            <a:r>
              <a:rPr lang="en-GB" sz="4400" dirty="0" smtClean="0"/>
              <a:t>Buffer</a:t>
            </a:r>
          </a:p>
        </p:txBody>
      </p:sp>
      <p:sp>
        <p:nvSpPr>
          <p:cNvPr id="5123" name="Rectangle 3"/>
          <p:cNvSpPr>
            <a:spLocks noGrp="1" noChangeArrowheads="1"/>
          </p:cNvSpPr>
          <p:nvPr>
            <p:ph type="subTitle" idx="1"/>
          </p:nvPr>
        </p:nvSpPr>
        <p:spPr>
          <a:xfrm>
            <a:off x="951348" y="4005064"/>
            <a:ext cx="7361896" cy="1440880"/>
          </a:xfrm>
        </p:spPr>
        <p:txBody>
          <a:bodyPr/>
          <a:lstStyle/>
          <a:p>
            <a:r>
              <a:rPr lang="en-GB" sz="2800" dirty="0" smtClean="0"/>
              <a:t>PEMPAL Treasury Community of Practice</a:t>
            </a:r>
          </a:p>
          <a:p>
            <a:r>
              <a:rPr lang="en-GB" sz="2800" i="1" dirty="0" smtClean="0">
                <a:solidFill>
                  <a:schemeClr val="tx1"/>
                </a:solidFill>
              </a:rPr>
              <a:t>Cash Management Thematic Group </a:t>
            </a:r>
            <a:r>
              <a:rPr lang="en-GB" sz="2800" i="1" dirty="0" smtClean="0">
                <a:solidFill>
                  <a:schemeClr val="tx1"/>
                </a:solidFill>
              </a:rPr>
              <a:t>Meeting</a:t>
            </a:r>
            <a:endParaRPr lang="en-GB" sz="2800" i="1" dirty="0" smtClean="0">
              <a:solidFill>
                <a:schemeClr val="tx1"/>
              </a:solidFill>
            </a:endParaRPr>
          </a:p>
        </p:txBody>
      </p:sp>
      <p:sp>
        <p:nvSpPr>
          <p:cNvPr id="5124" name="Text Box 5"/>
          <p:cNvSpPr txBox="1">
            <a:spLocks noChangeArrowheads="1"/>
          </p:cNvSpPr>
          <p:nvPr/>
        </p:nvSpPr>
        <p:spPr bwMode="auto">
          <a:xfrm>
            <a:off x="5652120" y="6021288"/>
            <a:ext cx="3313063" cy="707886"/>
          </a:xfrm>
          <a:prstGeom prst="rect">
            <a:avLst/>
          </a:prstGeom>
          <a:noFill/>
          <a:ln w="9525">
            <a:noFill/>
            <a:miter lim="800000"/>
            <a:headEnd/>
            <a:tailEnd/>
          </a:ln>
        </p:spPr>
        <p:txBody>
          <a:bodyPr wrap="square">
            <a:spAutoFit/>
          </a:bodyPr>
          <a:lstStyle/>
          <a:p>
            <a:pPr algn="ctr">
              <a:spcBef>
                <a:spcPts val="0"/>
              </a:spcBef>
            </a:pPr>
            <a:r>
              <a:rPr lang="en-GB" altLang="en-GB" sz="2000" dirty="0" smtClean="0">
                <a:solidFill>
                  <a:srgbClr val="3411A5"/>
                </a:solidFill>
                <a:latin typeface="NewBskvll BT" pitchFamily="18" charset="0"/>
              </a:rPr>
              <a:t>Mike Williams</a:t>
            </a:r>
          </a:p>
          <a:p>
            <a:pPr algn="ctr">
              <a:spcBef>
                <a:spcPts val="0"/>
              </a:spcBef>
            </a:pPr>
            <a:r>
              <a:rPr lang="en-GB" altLang="en-GB" sz="2000" dirty="0" smtClean="0">
                <a:solidFill>
                  <a:srgbClr val="3411A5"/>
                </a:solidFill>
                <a:latin typeface="NewBskvll BT" pitchFamily="18" charset="0"/>
              </a:rPr>
              <a:t>mike.williams@mj-w.net</a:t>
            </a:r>
            <a:endParaRPr lang="en-GB" altLang="en-GB" dirty="0">
              <a:latin typeface="CopprplGoth BT" charset="0"/>
            </a:endParaRPr>
          </a:p>
        </p:txBody>
      </p:sp>
      <p:sp>
        <p:nvSpPr>
          <p:cNvPr id="2" name="TextBox 1"/>
          <p:cNvSpPr txBox="1"/>
          <p:nvPr/>
        </p:nvSpPr>
        <p:spPr>
          <a:xfrm>
            <a:off x="755576" y="5949280"/>
            <a:ext cx="2396516" cy="707886"/>
          </a:xfrm>
          <a:prstGeom prst="rect">
            <a:avLst/>
          </a:prstGeom>
          <a:noFill/>
        </p:spPr>
        <p:txBody>
          <a:bodyPr wrap="square" rtlCol="0">
            <a:spAutoFit/>
          </a:bodyPr>
          <a:lstStyle/>
          <a:p>
            <a:pPr algn="ctr">
              <a:spcBef>
                <a:spcPts val="0"/>
              </a:spcBef>
            </a:pPr>
            <a:r>
              <a:rPr lang="en-GB" sz="2000" dirty="0">
                <a:solidFill>
                  <a:srgbClr val="3411A5"/>
                </a:solidFill>
                <a:latin typeface="NewBskvll BT" pitchFamily="18" charset="0"/>
              </a:rPr>
              <a:t>Ankara</a:t>
            </a:r>
          </a:p>
          <a:p>
            <a:pPr algn="ctr">
              <a:spcBef>
                <a:spcPts val="0"/>
              </a:spcBef>
            </a:pPr>
            <a:r>
              <a:rPr lang="en-GB" sz="2000" dirty="0">
                <a:solidFill>
                  <a:srgbClr val="3411A5"/>
                </a:solidFill>
                <a:latin typeface="NewBskvll BT" pitchFamily="18" charset="0"/>
              </a:rPr>
              <a:t>March 2016</a:t>
            </a:r>
            <a:endParaRPr lang="en-GB" sz="2000" dirty="0">
              <a:solidFill>
                <a:srgbClr val="3411A5"/>
              </a:solidFill>
              <a:latin typeface="NewBskvll BT"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4786" y="153177"/>
            <a:ext cx="8280920" cy="872923"/>
          </a:xfrm>
        </p:spPr>
        <p:txBody>
          <a:bodyPr/>
          <a:lstStyle/>
          <a:p>
            <a:r>
              <a:rPr lang="en-GB" sz="3600" dirty="0" smtClean="0"/>
              <a:t>Example: Importance of Forecasts</a:t>
            </a:r>
            <a:endParaRPr lang="en-GB" sz="3600" dirty="0"/>
          </a:p>
        </p:txBody>
      </p:sp>
      <p:pic>
        <p:nvPicPr>
          <p:cNvPr id="6" name="Picture 5"/>
          <p:cNvPicPr>
            <a:picLocks noChangeAspect="1"/>
          </p:cNvPicPr>
          <p:nvPr/>
        </p:nvPicPr>
        <p:blipFill>
          <a:blip r:embed="rId3" cstate="print"/>
          <a:stretch>
            <a:fillRect/>
          </a:stretch>
        </p:blipFill>
        <p:spPr>
          <a:xfrm>
            <a:off x="4711266" y="2944679"/>
            <a:ext cx="4096018" cy="2461969"/>
          </a:xfrm>
          <a:prstGeom prst="rect">
            <a:avLst/>
          </a:prstGeom>
        </p:spPr>
      </p:pic>
      <p:sp>
        <p:nvSpPr>
          <p:cNvPr id="7" name="TextBox 6"/>
          <p:cNvSpPr txBox="1"/>
          <p:nvPr/>
        </p:nvSpPr>
        <p:spPr>
          <a:xfrm>
            <a:off x="5120690" y="1405581"/>
            <a:ext cx="3182573" cy="923330"/>
          </a:xfrm>
          <a:prstGeom prst="rect">
            <a:avLst/>
          </a:prstGeom>
          <a:noFill/>
        </p:spPr>
        <p:txBody>
          <a:bodyPr wrap="square" rtlCol="0">
            <a:spAutoFit/>
          </a:bodyPr>
          <a:lstStyle/>
          <a:p>
            <a:pPr eaLnBrk="0" fontAlgn="base" hangingPunct="0">
              <a:spcBef>
                <a:spcPct val="20000"/>
              </a:spcBef>
              <a:spcAft>
                <a:spcPct val="0"/>
              </a:spcAft>
            </a:pPr>
            <a:r>
              <a:rPr lang="en-GB" sz="1800" dirty="0" smtClean="0"/>
              <a:t>Actual </a:t>
            </a:r>
            <a:r>
              <a:rPr lang="en-GB" sz="1800" dirty="0" smtClean="0"/>
              <a:t>cumulative cash </a:t>
            </a:r>
            <a:r>
              <a:rPr lang="en-GB" sz="1800" dirty="0" smtClean="0"/>
              <a:t>flow: fall of 80 billion in a short period</a:t>
            </a:r>
            <a:endParaRPr lang="en-GB" sz="1800" dirty="0"/>
          </a:p>
        </p:txBody>
      </p:sp>
      <p:sp>
        <p:nvSpPr>
          <p:cNvPr id="8" name="TextBox 7"/>
          <p:cNvSpPr txBox="1"/>
          <p:nvPr/>
        </p:nvSpPr>
        <p:spPr>
          <a:xfrm>
            <a:off x="1175478" y="4058421"/>
            <a:ext cx="3463109" cy="923330"/>
          </a:xfrm>
          <a:prstGeom prst="rect">
            <a:avLst/>
          </a:prstGeom>
          <a:noFill/>
        </p:spPr>
        <p:txBody>
          <a:bodyPr wrap="square" rtlCol="0">
            <a:spAutoFit/>
          </a:bodyPr>
          <a:lstStyle/>
          <a:p>
            <a:pPr eaLnBrk="0" fontAlgn="base" hangingPunct="0">
              <a:spcBef>
                <a:spcPct val="20000"/>
              </a:spcBef>
              <a:spcAft>
                <a:spcPct val="0"/>
              </a:spcAft>
            </a:pPr>
            <a:r>
              <a:rPr lang="en-GB" sz="1800" dirty="0" smtClean="0"/>
              <a:t>Cash flow forecasts: accumulated error in a short period suggests that 30 billion would be sufficient</a:t>
            </a:r>
            <a:endParaRPr lang="en-GB" sz="1800" dirty="0"/>
          </a:p>
        </p:txBody>
      </p:sp>
      <p:sp>
        <p:nvSpPr>
          <p:cNvPr id="9" name="Left Arrow 8"/>
          <p:cNvSpPr/>
          <p:nvPr/>
        </p:nvSpPr>
        <p:spPr bwMode="auto">
          <a:xfrm>
            <a:off x="5220072" y="2373784"/>
            <a:ext cx="1782198" cy="162018"/>
          </a:xfrm>
          <a:prstGeom prst="leftArrow">
            <a:avLst/>
          </a:prstGeom>
          <a:solidFill>
            <a:srgbClr val="DEF2FE"/>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en-GB" sz="1800">
              <a:solidFill>
                <a:srgbClr val="000000"/>
              </a:solidFill>
            </a:endParaRPr>
          </a:p>
        </p:txBody>
      </p:sp>
      <p:sp>
        <p:nvSpPr>
          <p:cNvPr id="10" name="Left Arrow 9"/>
          <p:cNvSpPr/>
          <p:nvPr/>
        </p:nvSpPr>
        <p:spPr bwMode="auto">
          <a:xfrm rot="10800000">
            <a:off x="2015933" y="5139319"/>
            <a:ext cx="1782198" cy="162018"/>
          </a:xfrm>
          <a:prstGeom prst="leftArrow">
            <a:avLst/>
          </a:prstGeom>
          <a:solidFill>
            <a:srgbClr val="DEF2FE"/>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en-GB" sz="1800">
              <a:solidFill>
                <a:srgbClr val="000000"/>
              </a:solidFill>
            </a:endParaRPr>
          </a:p>
        </p:txBody>
      </p:sp>
      <p:pic>
        <p:nvPicPr>
          <p:cNvPr id="12" name="Picture 11"/>
          <p:cNvPicPr>
            <a:picLocks noChangeAspect="1"/>
          </p:cNvPicPr>
          <p:nvPr/>
        </p:nvPicPr>
        <p:blipFill>
          <a:blip r:embed="rId4" cstate="print"/>
          <a:stretch>
            <a:fillRect/>
          </a:stretch>
        </p:blipFill>
        <p:spPr>
          <a:xfrm>
            <a:off x="583515" y="1301477"/>
            <a:ext cx="4055072" cy="2437358"/>
          </a:xfrm>
          <a:prstGeom prst="rect">
            <a:avLst/>
          </a:prstGeom>
        </p:spPr>
      </p:pic>
      <p:sp>
        <p:nvSpPr>
          <p:cNvPr id="3" name="TextBox 2"/>
          <p:cNvSpPr txBox="1"/>
          <p:nvPr/>
        </p:nvSpPr>
        <p:spPr>
          <a:xfrm>
            <a:off x="678549" y="5657414"/>
            <a:ext cx="7624714" cy="923330"/>
          </a:xfrm>
          <a:prstGeom prst="rect">
            <a:avLst/>
          </a:prstGeom>
          <a:noFill/>
        </p:spPr>
        <p:txBody>
          <a:bodyPr wrap="square" rtlCol="0">
            <a:spAutoFit/>
          </a:bodyPr>
          <a:lstStyle/>
          <a:p>
            <a:r>
              <a:rPr lang="en-GB" sz="1800" dirty="0" smtClean="0"/>
              <a:t>Note: if it is not possible to respond to forecasts, then underlying volatility remains relevant </a:t>
            </a:r>
            <a:r>
              <a:rPr lang="en-GB" sz="1800" dirty="0"/>
              <a:t>– if Tbills issued weekly, </a:t>
            </a:r>
            <a:r>
              <a:rPr lang="en-GB" sz="1800" dirty="0" smtClean="0"/>
              <a:t>likely </a:t>
            </a:r>
            <a:r>
              <a:rPr lang="en-GB" sz="1800" dirty="0"/>
              <a:t>still </a:t>
            </a:r>
            <a:r>
              <a:rPr lang="en-GB" sz="1800" dirty="0" smtClean="0"/>
              <a:t>to be </a:t>
            </a:r>
            <a:r>
              <a:rPr lang="en-GB" sz="1800" dirty="0"/>
              <a:t>volatility </a:t>
            </a:r>
            <a:r>
              <a:rPr lang="en-GB" sz="1800" dirty="0" smtClean="0"/>
              <a:t>within </a:t>
            </a:r>
            <a:r>
              <a:rPr lang="en-GB" sz="1800" dirty="0"/>
              <a:t>the week (unless repo is available</a:t>
            </a:r>
            <a:r>
              <a:rPr lang="en-GB" sz="1800" dirty="0" smtClean="0"/>
              <a:t>)</a:t>
            </a:r>
            <a:endParaRPr lang="en-GB" sz="1800" dirty="0"/>
          </a:p>
        </p:txBody>
      </p:sp>
    </p:spTree>
    <p:extLst>
      <p:ext uri="{BB962C8B-B14F-4D97-AF65-F5344CB8AC3E}">
        <p14:creationId xmlns:p14="http://schemas.microsoft.com/office/powerpoint/2010/main" val="30806675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0985"/>
            <a:ext cx="7772400" cy="828328"/>
          </a:xfrm>
        </p:spPr>
        <p:txBody>
          <a:bodyPr/>
          <a:lstStyle/>
          <a:p>
            <a:r>
              <a:rPr lang="en-GB" dirty="0"/>
              <a:t>Impact of Forecast Errors</a:t>
            </a:r>
          </a:p>
        </p:txBody>
      </p:sp>
      <p:sp>
        <p:nvSpPr>
          <p:cNvPr id="3" name="Content Placeholder 2"/>
          <p:cNvSpPr>
            <a:spLocks noGrp="1"/>
          </p:cNvSpPr>
          <p:nvPr>
            <p:ph idx="1"/>
          </p:nvPr>
        </p:nvSpPr>
        <p:spPr>
          <a:xfrm>
            <a:off x="251519" y="1085174"/>
            <a:ext cx="3672409" cy="5229200"/>
          </a:xfrm>
        </p:spPr>
        <p:txBody>
          <a:bodyPr>
            <a:normAutofit fontScale="62500" lnSpcReduction="20000"/>
          </a:bodyPr>
          <a:lstStyle/>
          <a:p>
            <a:pPr>
              <a:lnSpc>
                <a:spcPct val="110000"/>
              </a:lnSpc>
            </a:pPr>
            <a:r>
              <a:rPr lang="en-GB" dirty="0"/>
              <a:t>Standard deviation of the errors in the forecast &lt;&lt; standard deviation of the outturn</a:t>
            </a:r>
          </a:p>
          <a:p>
            <a:pPr marL="361950" lvl="1" indent="-266700">
              <a:lnSpc>
                <a:spcPct val="110000"/>
              </a:lnSpc>
            </a:pPr>
            <a:r>
              <a:rPr lang="en-GB" dirty="0"/>
              <a:t>but they will not be zero</a:t>
            </a:r>
          </a:p>
          <a:p>
            <a:pPr marL="361950" lvl="1" indent="-266700">
              <a:lnSpc>
                <a:spcPct val="110000"/>
              </a:lnSpc>
            </a:pPr>
            <a:r>
              <a:rPr lang="en-GB" dirty="0"/>
              <a:t>It is the cumulative error that is important</a:t>
            </a:r>
          </a:p>
          <a:p>
            <a:pPr>
              <a:lnSpc>
                <a:spcPct val="110000"/>
              </a:lnSpc>
            </a:pPr>
            <a:r>
              <a:rPr lang="en-GB" dirty="0"/>
              <a:t>Identify: the maximum unanticipated fall in the cash balance over any period where intervention is no longer practical</a:t>
            </a:r>
          </a:p>
          <a:p>
            <a:pPr marL="361950" lvl="1" indent="-266700">
              <a:lnSpc>
                <a:spcPct val="110000"/>
              </a:lnSpc>
            </a:pPr>
            <a:r>
              <a:rPr lang="en-GB" dirty="0"/>
              <a:t>In this context, the timescale over which unanticipated fluctuations can be managed is important. </a:t>
            </a:r>
          </a:p>
          <a:p>
            <a:pPr marL="361950" lvl="1" indent="-266700">
              <a:lnSpc>
                <a:spcPct val="110000"/>
              </a:lnSpc>
            </a:pPr>
            <a:r>
              <a:rPr lang="en-GB" dirty="0"/>
              <a:t>In </a:t>
            </a:r>
            <a:r>
              <a:rPr lang="en-GB" dirty="0" smtClean="0"/>
              <a:t>countries that </a:t>
            </a:r>
            <a:r>
              <a:rPr lang="en-GB" dirty="0"/>
              <a:t>issue Tbills regularly that is probably between </a:t>
            </a:r>
            <a:r>
              <a:rPr lang="en-GB" dirty="0" smtClean="0"/>
              <a:t>1-2 weeks </a:t>
            </a:r>
            <a:endParaRPr lang="en-GB" dirty="0"/>
          </a:p>
          <a:p>
            <a:endParaRPr lang="en-GB" dirty="0"/>
          </a:p>
        </p:txBody>
      </p:sp>
      <p:sp>
        <p:nvSpPr>
          <p:cNvPr id="5" name="Bent Arrow 4"/>
          <p:cNvSpPr/>
          <p:nvPr/>
        </p:nvSpPr>
        <p:spPr>
          <a:xfrm flipV="1">
            <a:off x="323528" y="6043112"/>
            <a:ext cx="3680178" cy="303413"/>
          </a:xfrm>
          <a:prstGeom prst="bentArrow">
            <a:avLst>
              <a:gd name="adj1" fmla="val 25000"/>
              <a:gd name="adj2" fmla="val 28720"/>
              <a:gd name="adj3" fmla="val 25000"/>
              <a:gd name="adj4" fmla="val 43750"/>
            </a:avLst>
          </a:prstGeom>
          <a:solidFill>
            <a:schemeClr val="accent2">
              <a:lumMod val="60000"/>
              <a:lumOff val="40000"/>
            </a:schemeClr>
          </a:solidFill>
          <a:ln>
            <a:solidFill>
              <a:schemeClr val="accent2">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schemeClr val="tx1"/>
              </a:solidFill>
            </a:endParaRPr>
          </a:p>
        </p:txBody>
      </p:sp>
      <p:sp>
        <p:nvSpPr>
          <p:cNvPr id="6" name="TextBox 5"/>
          <p:cNvSpPr txBox="1"/>
          <p:nvPr/>
        </p:nvSpPr>
        <p:spPr>
          <a:xfrm>
            <a:off x="4139952" y="6010152"/>
            <a:ext cx="4041422" cy="369332"/>
          </a:xfrm>
          <a:prstGeom prst="rect">
            <a:avLst/>
          </a:prstGeom>
          <a:noFill/>
        </p:spPr>
        <p:txBody>
          <a:bodyPr wrap="square" rtlCol="0">
            <a:spAutoFit/>
          </a:bodyPr>
          <a:lstStyle/>
          <a:p>
            <a:r>
              <a:rPr lang="en-GB" dirty="0" smtClean="0"/>
              <a:t>Concept of transactions buffer</a:t>
            </a:r>
            <a:endParaRPr lang="en-GB" dirty="0"/>
          </a:p>
        </p:txBody>
      </p:sp>
      <p:pic>
        <p:nvPicPr>
          <p:cNvPr id="7" name="Picture 6"/>
          <p:cNvPicPr>
            <a:picLocks noChangeAspect="1"/>
          </p:cNvPicPr>
          <p:nvPr/>
        </p:nvPicPr>
        <p:blipFill>
          <a:blip r:embed="rId2"/>
          <a:stretch>
            <a:fillRect/>
          </a:stretch>
        </p:blipFill>
        <p:spPr>
          <a:xfrm>
            <a:off x="3851920" y="1628800"/>
            <a:ext cx="5164108" cy="3672408"/>
          </a:xfrm>
          <a:prstGeom prst="rect">
            <a:avLst/>
          </a:prstGeom>
        </p:spPr>
      </p:pic>
    </p:spTree>
    <p:extLst>
      <p:ext uri="{BB962C8B-B14F-4D97-AF65-F5344CB8AC3E}">
        <p14:creationId xmlns:p14="http://schemas.microsoft.com/office/powerpoint/2010/main" val="3068586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0-#ppt_w/2"/>
                                          </p:val>
                                        </p:tav>
                                        <p:tav tm="100000">
                                          <p:val>
                                            <p:strVal val="#ppt_x"/>
                                          </p:val>
                                        </p:tav>
                                      </p:tavLst>
                                    </p:anim>
                                    <p:anim calcmode="lin" valueType="num">
                                      <p:cBhvr additive="base">
                                        <p:cTn id="12"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3"/>
          <p:cNvSpPr>
            <a:spLocks noGrp="1"/>
          </p:cNvSpPr>
          <p:nvPr>
            <p:ph type="title"/>
          </p:nvPr>
        </p:nvSpPr>
        <p:spPr>
          <a:xfrm>
            <a:off x="685800" y="0"/>
            <a:ext cx="7772400" cy="1143000"/>
          </a:xfrm>
        </p:spPr>
        <p:txBody>
          <a:bodyPr/>
          <a:lstStyle/>
          <a:p>
            <a:r>
              <a:rPr lang="en-GB" dirty="0" smtClean="0"/>
              <a:t>Transaction Buffer: Illustration</a:t>
            </a:r>
          </a:p>
        </p:txBody>
      </p:sp>
      <p:pic>
        <p:nvPicPr>
          <p:cNvPr id="33794" name="Picture 2"/>
          <p:cNvPicPr>
            <a:picLocks noChangeAspect="1" noChangeArrowheads="1"/>
          </p:cNvPicPr>
          <p:nvPr/>
        </p:nvPicPr>
        <p:blipFill>
          <a:blip r:embed="rId2" cstate="print"/>
          <a:srcRect/>
          <a:stretch>
            <a:fillRect/>
          </a:stretch>
        </p:blipFill>
        <p:spPr bwMode="auto">
          <a:xfrm>
            <a:off x="107504" y="1059582"/>
            <a:ext cx="8884096" cy="5700628"/>
          </a:xfrm>
          <a:prstGeom prst="rect">
            <a:avLst/>
          </a:prstGeom>
          <a:noFill/>
          <a:ln w="12700">
            <a:noFill/>
            <a:miter lim="800000"/>
            <a:headEnd/>
            <a:tailEnd/>
          </a:ln>
        </p:spPr>
      </p:pic>
      <p:sp>
        <p:nvSpPr>
          <p:cNvPr id="6" name="TextBox 5"/>
          <p:cNvSpPr txBox="1"/>
          <p:nvPr/>
        </p:nvSpPr>
        <p:spPr>
          <a:xfrm>
            <a:off x="4114800" y="5334000"/>
            <a:ext cx="2057400" cy="708025"/>
          </a:xfrm>
          <a:prstGeom prst="rect">
            <a:avLst/>
          </a:prstGeom>
          <a:solidFill>
            <a:schemeClr val="accent3"/>
          </a:solidFill>
          <a:ln w="12700">
            <a:solidFill>
              <a:srgbClr val="000099"/>
            </a:solidFill>
          </a:ln>
        </p:spPr>
        <p:txBody>
          <a:bodyPr>
            <a:spAutoFit/>
          </a:bodyPr>
          <a:lstStyle/>
          <a:p>
            <a:pPr algn="ctr">
              <a:defRPr/>
            </a:pPr>
            <a:r>
              <a:rPr lang="en-GB" sz="2000" dirty="0">
                <a:solidFill>
                  <a:srgbClr val="000000"/>
                </a:solidFill>
                <a:latin typeface="Times New Roman" pitchFamily="18" charset="0"/>
              </a:rPr>
              <a:t>Deterioration    4.9 </a:t>
            </a:r>
            <a:r>
              <a:rPr lang="en-GB" sz="2000" dirty="0" err="1">
                <a:solidFill>
                  <a:srgbClr val="000000"/>
                </a:solidFill>
                <a:latin typeface="Times New Roman" pitchFamily="18" charset="0"/>
              </a:rPr>
              <a:t>bn</a:t>
            </a:r>
            <a:r>
              <a:rPr lang="en-GB" sz="2000" dirty="0">
                <a:solidFill>
                  <a:srgbClr val="000000"/>
                </a:solidFill>
                <a:latin typeface="Times New Roman" pitchFamily="18" charset="0"/>
              </a:rPr>
              <a:t> over 4 days</a:t>
            </a:r>
          </a:p>
        </p:txBody>
      </p:sp>
      <p:sp>
        <p:nvSpPr>
          <p:cNvPr id="7" name="TextBox 6"/>
          <p:cNvSpPr txBox="1"/>
          <p:nvPr/>
        </p:nvSpPr>
        <p:spPr>
          <a:xfrm>
            <a:off x="6934200" y="1600200"/>
            <a:ext cx="2057400" cy="708025"/>
          </a:xfrm>
          <a:prstGeom prst="rect">
            <a:avLst/>
          </a:prstGeom>
          <a:solidFill>
            <a:schemeClr val="accent3"/>
          </a:solidFill>
          <a:ln w="12700">
            <a:solidFill>
              <a:srgbClr val="000099"/>
            </a:solidFill>
          </a:ln>
        </p:spPr>
        <p:txBody>
          <a:bodyPr>
            <a:spAutoFit/>
          </a:bodyPr>
          <a:lstStyle/>
          <a:p>
            <a:pPr algn="ctr">
              <a:defRPr/>
            </a:pPr>
            <a:r>
              <a:rPr lang="en-GB" sz="2000" dirty="0">
                <a:solidFill>
                  <a:srgbClr val="000000"/>
                </a:solidFill>
                <a:latin typeface="Times New Roman" pitchFamily="18" charset="0"/>
              </a:rPr>
              <a:t>Deterioration    5.8 </a:t>
            </a:r>
            <a:r>
              <a:rPr lang="en-GB" sz="2000" dirty="0" err="1">
                <a:solidFill>
                  <a:srgbClr val="000000"/>
                </a:solidFill>
                <a:latin typeface="Times New Roman" pitchFamily="18" charset="0"/>
              </a:rPr>
              <a:t>bn</a:t>
            </a:r>
            <a:r>
              <a:rPr lang="en-GB" sz="2000" dirty="0">
                <a:solidFill>
                  <a:srgbClr val="000000"/>
                </a:solidFill>
                <a:latin typeface="Times New Roman" pitchFamily="18" charset="0"/>
              </a:rPr>
              <a:t> over 6 days</a:t>
            </a:r>
          </a:p>
        </p:txBody>
      </p:sp>
      <p:cxnSp>
        <p:nvCxnSpPr>
          <p:cNvPr id="9" name="Straight Arrow Connector 8"/>
          <p:cNvCxnSpPr>
            <a:cxnSpLocks noChangeShapeType="1"/>
          </p:cNvCxnSpPr>
          <p:nvPr/>
        </p:nvCxnSpPr>
        <p:spPr bwMode="auto">
          <a:xfrm rot="5400000" flipH="1" flipV="1">
            <a:off x="5486400" y="4876800"/>
            <a:ext cx="609600" cy="304800"/>
          </a:xfrm>
          <a:prstGeom prst="straightConnector1">
            <a:avLst/>
          </a:prstGeom>
          <a:noFill/>
          <a:ln w="15875" algn="ctr">
            <a:solidFill>
              <a:srgbClr val="0000CC"/>
            </a:solidFill>
            <a:round/>
            <a:headEnd/>
            <a:tailEnd type="arrow" w="med" len="med"/>
          </a:ln>
        </p:spPr>
      </p:cxnSp>
      <p:sp>
        <p:nvSpPr>
          <p:cNvPr id="10" name="Oval 9"/>
          <p:cNvSpPr>
            <a:spLocks noChangeArrowheads="1"/>
          </p:cNvSpPr>
          <p:nvPr/>
        </p:nvSpPr>
        <p:spPr bwMode="auto">
          <a:xfrm rot="-818945">
            <a:off x="5853113" y="2846388"/>
            <a:ext cx="609600" cy="2717800"/>
          </a:xfrm>
          <a:prstGeom prst="ellipse">
            <a:avLst/>
          </a:prstGeom>
          <a:noFill/>
          <a:ln w="15875" algn="ctr">
            <a:solidFill>
              <a:srgbClr val="0000CC"/>
            </a:solidFill>
            <a:round/>
            <a:headEnd/>
            <a:tailEnd/>
          </a:ln>
        </p:spPr>
        <p:txBody>
          <a:bodyPr/>
          <a:lstStyle/>
          <a:p>
            <a:endParaRPr lang="en-GB">
              <a:solidFill>
                <a:srgbClr val="000000"/>
              </a:solidFill>
              <a:latin typeface="Times New Roman" pitchFamily="18" charset="0"/>
            </a:endParaRPr>
          </a:p>
        </p:txBody>
      </p:sp>
      <p:sp>
        <p:nvSpPr>
          <p:cNvPr id="11" name="Oval 10"/>
          <p:cNvSpPr>
            <a:spLocks noChangeArrowheads="1"/>
          </p:cNvSpPr>
          <p:nvPr/>
        </p:nvSpPr>
        <p:spPr bwMode="auto">
          <a:xfrm rot="-1216136">
            <a:off x="6905625" y="2266950"/>
            <a:ext cx="579438" cy="3136900"/>
          </a:xfrm>
          <a:prstGeom prst="ellipse">
            <a:avLst/>
          </a:prstGeom>
          <a:noFill/>
          <a:ln w="15875" algn="ctr">
            <a:solidFill>
              <a:srgbClr val="0000CC"/>
            </a:solidFill>
            <a:round/>
            <a:headEnd/>
            <a:tailEnd/>
          </a:ln>
        </p:spPr>
        <p:txBody>
          <a:bodyPr/>
          <a:lstStyle/>
          <a:p>
            <a:endParaRPr lang="en-GB">
              <a:solidFill>
                <a:srgbClr val="000000"/>
              </a:solidFill>
              <a:latin typeface="Times New Roman" pitchFamily="18" charset="0"/>
            </a:endParaRPr>
          </a:p>
        </p:txBody>
      </p:sp>
      <p:cxnSp>
        <p:nvCxnSpPr>
          <p:cNvPr id="13" name="Straight Arrow Connector 12"/>
          <p:cNvCxnSpPr>
            <a:cxnSpLocks noChangeShapeType="1"/>
          </p:cNvCxnSpPr>
          <p:nvPr/>
        </p:nvCxnSpPr>
        <p:spPr bwMode="auto">
          <a:xfrm rot="5400000">
            <a:off x="7010400" y="2362200"/>
            <a:ext cx="609600" cy="457200"/>
          </a:xfrm>
          <a:prstGeom prst="straightConnector1">
            <a:avLst/>
          </a:prstGeom>
          <a:noFill/>
          <a:ln w="15875" algn="ctr">
            <a:solidFill>
              <a:srgbClr val="0000CC"/>
            </a:solidFill>
            <a:round/>
            <a:headEnd/>
            <a:tailEnd type="arrow" w="med" len="med"/>
          </a:ln>
        </p:spPr>
      </p:cxnSp>
      <p:sp>
        <p:nvSpPr>
          <p:cNvPr id="18" name="TextBox 17"/>
          <p:cNvSpPr txBox="1">
            <a:spLocks noChangeArrowheads="1"/>
          </p:cNvSpPr>
          <p:nvPr/>
        </p:nvSpPr>
        <p:spPr bwMode="auto">
          <a:xfrm>
            <a:off x="914400" y="5334000"/>
            <a:ext cx="2895600" cy="923925"/>
          </a:xfrm>
          <a:prstGeom prst="rect">
            <a:avLst/>
          </a:prstGeom>
          <a:solidFill>
            <a:schemeClr val="bg1"/>
          </a:solidFill>
          <a:ln w="9525">
            <a:solidFill>
              <a:srgbClr val="0000CC"/>
            </a:solidFill>
            <a:miter lim="800000"/>
            <a:headEnd/>
            <a:tailEnd/>
          </a:ln>
        </p:spPr>
        <p:txBody>
          <a:bodyPr>
            <a:spAutoFit/>
          </a:bodyPr>
          <a:lstStyle/>
          <a:p>
            <a:pPr algn="ctr"/>
            <a:r>
              <a:rPr lang="en-GB" sz="1800">
                <a:solidFill>
                  <a:srgbClr val="000000"/>
                </a:solidFill>
                <a:latin typeface="Times New Roman" pitchFamily="18" charset="0"/>
              </a:rPr>
              <a:t>Buffer = Cumulative forecast error over reaction period, plus precautionary balance</a:t>
            </a:r>
          </a:p>
        </p:txBody>
      </p:sp>
    </p:spTree>
    <p:extLst>
      <p:ext uri="{BB962C8B-B14F-4D97-AF65-F5344CB8AC3E}">
        <p14:creationId xmlns:p14="http://schemas.microsoft.com/office/powerpoint/2010/main" val="3424231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wipe(left)">
                                      <p:cBhvr>
                                        <p:cTn id="7" dur="500"/>
                                        <p:tgtEl>
                                          <p:spTgt spid="3379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par>
                                <p:cTn id="13" presetID="22" presetClass="entr" presetSubtype="4" fill="hold"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down)">
                                      <p:cBhvr>
                                        <p:cTn id="15" dur="500"/>
                                        <p:tgtEl>
                                          <p:spTgt spid="9"/>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down)">
                                      <p:cBhvr>
                                        <p:cTn id="23" dur="500"/>
                                        <p:tgtEl>
                                          <p:spTgt spid="11"/>
                                        </p:tgtEl>
                                      </p:cBhvr>
                                    </p:animEffect>
                                  </p:childTnLst>
                                </p:cTn>
                              </p:par>
                              <p:par>
                                <p:cTn id="24" presetID="22" presetClass="entr" presetSubtype="4" fill="hold"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wipe(down)">
                                      <p:cBhvr>
                                        <p:cTn id="26" dur="500"/>
                                        <p:tgtEl>
                                          <p:spTgt spid="13"/>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down)">
                                      <p:cBhvr>
                                        <p:cTn id="29" dur="5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wipe(left)">
                                      <p:cBhvr>
                                        <p:cTn id="3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0" grpId="0" animBg="1"/>
      <p:bldP spid="11" grpId="0" animBg="1"/>
      <p:bldP spid="1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Example</a:t>
            </a:r>
            <a:r>
              <a:rPr dirty="0" smtClean="0"/>
              <a:t>...</a:t>
            </a:r>
            <a:endParaRPr lang="en-GB"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0999" y="1219200"/>
            <a:ext cx="8380413" cy="5324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16877143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55576" y="0"/>
            <a:ext cx="7772400" cy="1219200"/>
          </a:xfrm>
        </p:spPr>
        <p:txBody>
          <a:bodyPr/>
          <a:lstStyle/>
          <a:p>
            <a:r>
              <a:rPr lang="en-GB" dirty="0" smtClean="0"/>
              <a:t>Focus on Cumulative Errors</a:t>
            </a:r>
            <a:endParaRPr lang="en-GB" dirty="0"/>
          </a:p>
        </p:txBody>
      </p:sp>
      <p:sp>
        <p:nvSpPr>
          <p:cNvPr id="4" name="Content Placeholder 3"/>
          <p:cNvSpPr>
            <a:spLocks noGrp="1"/>
          </p:cNvSpPr>
          <p:nvPr>
            <p:ph idx="1"/>
          </p:nvPr>
        </p:nvSpPr>
        <p:spPr>
          <a:xfrm>
            <a:off x="6047150" y="1340768"/>
            <a:ext cx="3096849" cy="5328592"/>
          </a:xfrm>
        </p:spPr>
        <p:txBody>
          <a:bodyPr>
            <a:noAutofit/>
          </a:bodyPr>
          <a:lstStyle/>
          <a:p>
            <a:r>
              <a:rPr lang="en-GB" sz="1800" dirty="0" smtClean="0"/>
              <a:t>October: </a:t>
            </a:r>
            <a:r>
              <a:rPr lang="en-GB" sz="1800" dirty="0"/>
              <a:t>cumulative negative error at </a:t>
            </a:r>
            <a:r>
              <a:rPr lang="en-GB" sz="1800" dirty="0" smtClean="0"/>
              <a:t>start </a:t>
            </a:r>
            <a:r>
              <a:rPr lang="en-GB" sz="1800" dirty="0"/>
              <a:t>of </a:t>
            </a:r>
            <a:r>
              <a:rPr lang="en-GB" sz="1800" dirty="0" smtClean="0"/>
              <a:t>month – 29,000 </a:t>
            </a:r>
            <a:r>
              <a:rPr lang="en-GB" sz="1800" dirty="0"/>
              <a:t>over </a:t>
            </a:r>
            <a:r>
              <a:rPr lang="en-GB" sz="1800" dirty="0" smtClean="0"/>
              <a:t>7 days</a:t>
            </a:r>
            <a:r>
              <a:rPr lang="en-GB" sz="1800" dirty="0"/>
              <a:t>.</a:t>
            </a:r>
          </a:p>
          <a:p>
            <a:r>
              <a:rPr lang="en-GB" sz="1800" dirty="0" smtClean="0"/>
              <a:t>June: at end </a:t>
            </a:r>
            <a:r>
              <a:rPr lang="en-GB" sz="1800" dirty="0"/>
              <a:t>of </a:t>
            </a:r>
            <a:r>
              <a:rPr lang="en-GB" sz="1800" dirty="0" smtClean="0"/>
              <a:t>month</a:t>
            </a:r>
            <a:r>
              <a:rPr lang="en-GB" sz="1800" dirty="0"/>
              <a:t>, </a:t>
            </a:r>
            <a:r>
              <a:rPr lang="en-GB" sz="1800" dirty="0" smtClean="0"/>
              <a:t> </a:t>
            </a:r>
            <a:r>
              <a:rPr lang="en-GB" sz="1800" dirty="0"/>
              <a:t>cumulative </a:t>
            </a:r>
            <a:r>
              <a:rPr lang="en-GB" sz="1800" dirty="0" smtClean="0"/>
              <a:t>error  37,000 </a:t>
            </a:r>
            <a:r>
              <a:rPr lang="en-GB" sz="1800" dirty="0"/>
              <a:t>over </a:t>
            </a:r>
            <a:r>
              <a:rPr lang="en-GB" sz="1800" dirty="0" smtClean="0"/>
              <a:t>5 </a:t>
            </a:r>
            <a:r>
              <a:rPr lang="en-GB" sz="1800" dirty="0"/>
              <a:t>days. </a:t>
            </a:r>
            <a:r>
              <a:rPr lang="en-GB" sz="1800" dirty="0" smtClean="0"/>
              <a:t>But linked </a:t>
            </a:r>
            <a:r>
              <a:rPr lang="en-GB" sz="1800" dirty="0"/>
              <a:t>with </a:t>
            </a:r>
            <a:r>
              <a:rPr lang="en-GB" sz="1800" dirty="0" smtClean="0"/>
              <a:t>rescheduled bond sale. </a:t>
            </a:r>
            <a:r>
              <a:rPr lang="en-GB" sz="1800" dirty="0"/>
              <a:t>To the extent that decision was made </a:t>
            </a:r>
            <a:r>
              <a:rPr lang="en-GB" sz="1800" dirty="0" smtClean="0"/>
              <a:t>earlier</a:t>
            </a:r>
            <a:r>
              <a:rPr lang="en-GB" sz="1800" dirty="0"/>
              <a:t>, </a:t>
            </a:r>
            <a:r>
              <a:rPr lang="en-GB" sz="1800" dirty="0" smtClean="0"/>
              <a:t>no problem</a:t>
            </a:r>
            <a:r>
              <a:rPr lang="en-GB" sz="1800" dirty="0"/>
              <a:t>.</a:t>
            </a:r>
          </a:p>
          <a:p>
            <a:r>
              <a:rPr lang="en-GB" sz="1800" dirty="0" smtClean="0"/>
              <a:t>September v. volatile. Positive </a:t>
            </a:r>
            <a:r>
              <a:rPr lang="en-GB" sz="1800" dirty="0"/>
              <a:t>error </a:t>
            </a:r>
            <a:r>
              <a:rPr lang="en-GB" sz="1800" dirty="0" smtClean="0"/>
              <a:t>mid month</a:t>
            </a:r>
            <a:r>
              <a:rPr lang="en-GB" sz="1800" dirty="0"/>
              <a:t>, linked with bond auctions and a tax receipt, </a:t>
            </a:r>
            <a:r>
              <a:rPr lang="en-GB" sz="1800" dirty="0" smtClean="0"/>
              <a:t>reversed </a:t>
            </a:r>
            <a:r>
              <a:rPr lang="en-GB" sz="1800" dirty="0"/>
              <a:t>itself</a:t>
            </a:r>
            <a:r>
              <a:rPr lang="en-GB" sz="1800" dirty="0" smtClean="0"/>
              <a:t>, then deterioration 30,000 </a:t>
            </a:r>
            <a:r>
              <a:rPr lang="en-GB" sz="1800" dirty="0"/>
              <a:t>at </a:t>
            </a:r>
            <a:r>
              <a:rPr lang="en-GB" sz="1800" dirty="0" smtClean="0"/>
              <a:t>end month</a:t>
            </a:r>
            <a:endParaRPr lang="en-GB" sz="1800" dirty="0"/>
          </a:p>
          <a:p>
            <a:r>
              <a:rPr lang="en-GB" sz="1800" dirty="0" smtClean="0"/>
              <a:t>Suggests minimum balance c.30-40,000 [plus reserve]  – needs more analysis</a:t>
            </a:r>
            <a:endParaRPr lang="en-GB" sz="1800"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219200"/>
            <a:ext cx="5860614" cy="5249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344017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Safety Buffer</a:t>
            </a:r>
            <a:endParaRPr lang="en-GB" dirty="0"/>
          </a:p>
        </p:txBody>
      </p:sp>
      <p:sp>
        <p:nvSpPr>
          <p:cNvPr id="4" name="Content Placeholder 3"/>
          <p:cNvSpPr>
            <a:spLocks noGrp="1"/>
          </p:cNvSpPr>
          <p:nvPr>
            <p:ph idx="1"/>
          </p:nvPr>
        </p:nvSpPr>
        <p:spPr>
          <a:xfrm>
            <a:off x="179512" y="1268760"/>
            <a:ext cx="3456384" cy="5184576"/>
          </a:xfrm>
        </p:spPr>
        <p:txBody>
          <a:bodyPr>
            <a:noAutofit/>
          </a:bodyPr>
          <a:lstStyle/>
          <a:p>
            <a:pPr>
              <a:spcBef>
                <a:spcPts val="600"/>
              </a:spcBef>
            </a:pPr>
            <a:r>
              <a:rPr lang="en-GB" sz="2000" dirty="0"/>
              <a:t>Options</a:t>
            </a:r>
          </a:p>
          <a:p>
            <a:pPr marL="446088" lvl="1" indent="-265113">
              <a:spcBef>
                <a:spcPts val="600"/>
              </a:spcBef>
            </a:pPr>
            <a:r>
              <a:rPr lang="en-GB" sz="1800" dirty="0"/>
              <a:t>Maximum amount of financing needed if the capital market was disrupted for [1-2] months and no bond issuance could take place in that month</a:t>
            </a:r>
          </a:p>
          <a:p>
            <a:pPr marL="446088" lvl="1" indent="-265113">
              <a:spcBef>
                <a:spcPts val="600"/>
              </a:spcBef>
            </a:pPr>
            <a:r>
              <a:rPr lang="en-GB" sz="1800" dirty="0"/>
              <a:t>Some countries allow explicitly for a failed government securities auction</a:t>
            </a:r>
          </a:p>
          <a:p>
            <a:pPr>
              <a:spcBef>
                <a:spcPts val="600"/>
              </a:spcBef>
            </a:pPr>
            <a:r>
              <a:rPr lang="en-GB" sz="2000" dirty="0"/>
              <a:t>Transactions and safety tranches have some parallels in motives traditionally identified for holding cash, i.e. the transactions and precautionary motives</a:t>
            </a:r>
          </a:p>
          <a:p>
            <a:pPr>
              <a:lnSpc>
                <a:spcPct val="110000"/>
              </a:lnSpc>
              <a:spcBef>
                <a:spcPts val="600"/>
              </a:spcBef>
            </a:pPr>
            <a:endParaRPr lang="en-GB" sz="2000" dirty="0"/>
          </a:p>
        </p:txBody>
      </p:sp>
      <p:pic>
        <p:nvPicPr>
          <p:cNvPr id="2" name="Picture 1"/>
          <p:cNvPicPr>
            <a:picLocks noChangeAspect="1"/>
          </p:cNvPicPr>
          <p:nvPr/>
        </p:nvPicPr>
        <p:blipFill>
          <a:blip r:embed="rId2"/>
          <a:stretch>
            <a:fillRect/>
          </a:stretch>
        </p:blipFill>
        <p:spPr>
          <a:xfrm>
            <a:off x="3635896" y="1700808"/>
            <a:ext cx="5447561" cy="3960440"/>
          </a:xfrm>
          <a:prstGeom prst="rect">
            <a:avLst/>
          </a:prstGeom>
        </p:spPr>
      </p:pic>
    </p:spTree>
    <p:extLst>
      <p:ext uri="{BB962C8B-B14F-4D97-AF65-F5344CB8AC3E}">
        <p14:creationId xmlns:p14="http://schemas.microsoft.com/office/powerpoint/2010/main" val="5593121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0"/>
            <a:ext cx="7772400" cy="1219200"/>
          </a:xfrm>
        </p:spPr>
        <p:txBody>
          <a:bodyPr/>
          <a:lstStyle/>
          <a:p>
            <a:r>
              <a:rPr lang="en-GB" dirty="0"/>
              <a:t>Cash Buffers in Practice</a:t>
            </a:r>
          </a:p>
        </p:txBody>
      </p:sp>
      <p:sp>
        <p:nvSpPr>
          <p:cNvPr id="3" name="Content Placeholder 2"/>
          <p:cNvSpPr>
            <a:spLocks noGrp="1"/>
          </p:cNvSpPr>
          <p:nvPr>
            <p:ph idx="1"/>
          </p:nvPr>
        </p:nvSpPr>
        <p:spPr>
          <a:xfrm>
            <a:off x="685800" y="1268760"/>
            <a:ext cx="7772400" cy="5472608"/>
          </a:xfrm>
        </p:spPr>
        <p:txBody>
          <a:bodyPr>
            <a:normAutofit fontScale="55000" lnSpcReduction="20000"/>
          </a:bodyPr>
          <a:lstStyle/>
          <a:p>
            <a:pPr>
              <a:lnSpc>
                <a:spcPct val="110000"/>
              </a:lnSpc>
              <a:spcBef>
                <a:spcPts val="600"/>
              </a:spcBef>
            </a:pPr>
            <a:r>
              <a:rPr lang="en-GB" sz="4000" dirty="0"/>
              <a:t>Several northern European countries operate with cash balances in the central bank &lt;&lt; 0.1% annual central government expenditure </a:t>
            </a:r>
          </a:p>
          <a:p>
            <a:pPr lvl="1">
              <a:lnSpc>
                <a:spcPct val="110000"/>
              </a:lnSpc>
              <a:spcBef>
                <a:spcPts val="600"/>
              </a:spcBef>
            </a:pPr>
            <a:r>
              <a:rPr lang="en-GB" sz="3500" dirty="0"/>
              <a:t>But they have liquid money markets, sophisticated active cash management. Some plan to be long of cash and on-lend only when position is secure</a:t>
            </a:r>
          </a:p>
          <a:p>
            <a:pPr lvl="1">
              <a:lnSpc>
                <a:spcPct val="110000"/>
              </a:lnSpc>
              <a:spcBef>
                <a:spcPts val="600"/>
              </a:spcBef>
            </a:pPr>
            <a:r>
              <a:rPr lang="en-GB" sz="3500" dirty="0"/>
              <a:t>Drying up of liquidity in financial crisis led some to be more cautious</a:t>
            </a:r>
          </a:p>
          <a:p>
            <a:pPr>
              <a:lnSpc>
                <a:spcPct val="110000"/>
              </a:lnSpc>
              <a:spcBef>
                <a:spcPts val="600"/>
              </a:spcBef>
            </a:pPr>
            <a:r>
              <a:rPr lang="en-GB" sz="4000" dirty="0"/>
              <a:t>Some other approaches – the importance of signalling prudence:</a:t>
            </a:r>
          </a:p>
          <a:p>
            <a:pPr lvl="1">
              <a:lnSpc>
                <a:spcPct val="110000"/>
              </a:lnSpc>
              <a:spcBef>
                <a:spcPts val="600"/>
              </a:spcBef>
            </a:pPr>
            <a:r>
              <a:rPr lang="en-GB" sz="3500" dirty="0"/>
              <a:t>Target balance calculated as a safety reserve in event of adverse market </a:t>
            </a:r>
            <a:r>
              <a:rPr lang="en-GB" sz="3500" dirty="0" smtClean="0"/>
              <a:t>conditions – market closure or higher </a:t>
            </a:r>
            <a:r>
              <a:rPr lang="en-GB" sz="3500" dirty="0" smtClean="0"/>
              <a:t>costs</a:t>
            </a:r>
          </a:p>
          <a:p>
            <a:pPr lvl="2">
              <a:lnSpc>
                <a:spcPct val="110000"/>
              </a:lnSpc>
              <a:spcBef>
                <a:spcPts val="600"/>
              </a:spcBef>
            </a:pPr>
            <a:r>
              <a:rPr lang="en-GB" sz="3300" dirty="0" smtClean="0"/>
              <a:t>depends on expected time to return to normality</a:t>
            </a:r>
          </a:p>
          <a:p>
            <a:pPr lvl="1">
              <a:lnSpc>
                <a:spcPct val="110000"/>
              </a:lnSpc>
              <a:spcBef>
                <a:spcPts val="600"/>
              </a:spcBef>
            </a:pPr>
            <a:r>
              <a:rPr lang="en-GB" sz="3500" dirty="0" smtClean="0"/>
              <a:t>Maintaining </a:t>
            </a:r>
            <a:r>
              <a:rPr lang="en-GB" sz="3500" dirty="0"/>
              <a:t>balances at least as great as the debt redemptions due in the following month, implicitly allowing for a failed </a:t>
            </a:r>
            <a:r>
              <a:rPr lang="en-GB" sz="3500" dirty="0" smtClean="0"/>
              <a:t>auction</a:t>
            </a:r>
            <a:endParaRPr lang="en-GB" sz="3500" dirty="0"/>
          </a:p>
          <a:p>
            <a:pPr lvl="1">
              <a:lnSpc>
                <a:spcPct val="110000"/>
              </a:lnSpc>
              <a:spcBef>
                <a:spcPts val="600"/>
              </a:spcBef>
            </a:pPr>
            <a:r>
              <a:rPr lang="en-GB" sz="3500" dirty="0"/>
              <a:t>To guarantee budget execution or debt service for [X] months</a:t>
            </a:r>
          </a:p>
          <a:p>
            <a:pPr lvl="1">
              <a:lnSpc>
                <a:spcPct val="110000"/>
              </a:lnSpc>
              <a:spcBef>
                <a:spcPts val="600"/>
              </a:spcBef>
            </a:pPr>
            <a:r>
              <a:rPr lang="en-GB" sz="3500" dirty="0"/>
              <a:t>In Italy used to be (until 2011) a legal requirement for balances to exceed €10 billion – the peak of cumulative net outflows reached in any period</a:t>
            </a:r>
          </a:p>
          <a:p>
            <a:pPr>
              <a:lnSpc>
                <a:spcPct val="110000"/>
              </a:lnSpc>
              <a:spcBef>
                <a:spcPts val="600"/>
              </a:spcBef>
            </a:pPr>
            <a:r>
              <a:rPr lang="en-GB" sz="4000" dirty="0"/>
              <a:t>But the buffer has an opportunity cost – there is a trade-off with caution</a:t>
            </a:r>
          </a:p>
          <a:p>
            <a:endParaRPr lang="en-GB" dirty="0"/>
          </a:p>
        </p:txBody>
      </p:sp>
    </p:spTree>
    <p:extLst>
      <p:ext uri="{BB962C8B-B14F-4D97-AF65-F5344CB8AC3E}">
        <p14:creationId xmlns:p14="http://schemas.microsoft.com/office/powerpoint/2010/main" val="37796341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596" y="-99392"/>
            <a:ext cx="7772400" cy="1219200"/>
          </a:xfrm>
        </p:spPr>
        <p:txBody>
          <a:bodyPr/>
          <a:lstStyle/>
          <a:p>
            <a:r>
              <a:rPr lang="en-GB" dirty="0" smtClean="0"/>
              <a:t>World Bank </a:t>
            </a:r>
            <a:r>
              <a:rPr lang="en-GB" dirty="0" smtClean="0"/>
              <a:t>Survey* - 1</a:t>
            </a:r>
            <a:endParaRPr lang="en-GB" dirty="0"/>
          </a:p>
        </p:txBody>
      </p:sp>
      <p:sp>
        <p:nvSpPr>
          <p:cNvPr id="3" name="Content Placeholder 2"/>
          <p:cNvSpPr>
            <a:spLocks noGrp="1"/>
          </p:cNvSpPr>
          <p:nvPr>
            <p:ph idx="1"/>
          </p:nvPr>
        </p:nvSpPr>
        <p:spPr>
          <a:xfrm>
            <a:off x="899592" y="1142139"/>
            <a:ext cx="7344816" cy="5023165"/>
          </a:xfrm>
        </p:spPr>
        <p:txBody>
          <a:bodyPr>
            <a:normAutofit fontScale="62500" lnSpcReduction="20000"/>
          </a:bodyPr>
          <a:lstStyle/>
          <a:p>
            <a:pPr>
              <a:lnSpc>
                <a:spcPct val="110000"/>
              </a:lnSpc>
              <a:spcBef>
                <a:spcPts val="600"/>
              </a:spcBef>
            </a:pPr>
            <a:r>
              <a:rPr lang="en-GB" dirty="0" smtClean="0"/>
              <a:t>Benefits </a:t>
            </a:r>
            <a:r>
              <a:rPr lang="en-GB" dirty="0"/>
              <a:t>of a buffer generally recognised (</a:t>
            </a:r>
            <a:r>
              <a:rPr lang="en-GB" dirty="0" smtClean="0"/>
              <a:t>11 </a:t>
            </a:r>
            <a:r>
              <a:rPr lang="en-GB" dirty="0"/>
              <a:t>responses)</a:t>
            </a:r>
          </a:p>
          <a:p>
            <a:pPr lvl="1">
              <a:lnSpc>
                <a:spcPct val="110000"/>
              </a:lnSpc>
              <a:spcBef>
                <a:spcPts val="600"/>
              </a:spcBef>
            </a:pPr>
            <a:r>
              <a:rPr lang="en-GB" dirty="0"/>
              <a:t>But motives vary</a:t>
            </a:r>
          </a:p>
          <a:p>
            <a:pPr lvl="1">
              <a:lnSpc>
                <a:spcPct val="110000"/>
              </a:lnSpc>
              <a:spcBef>
                <a:spcPts val="600"/>
              </a:spcBef>
            </a:pPr>
            <a:r>
              <a:rPr lang="en-GB" dirty="0"/>
              <a:t>Different emphasis as between transactions/volatility and financial stress</a:t>
            </a:r>
          </a:p>
          <a:p>
            <a:pPr lvl="1">
              <a:lnSpc>
                <a:spcPct val="110000"/>
              </a:lnSpc>
              <a:spcBef>
                <a:spcPts val="600"/>
              </a:spcBef>
            </a:pPr>
            <a:r>
              <a:rPr lang="en-GB" dirty="0" smtClean="0"/>
              <a:t>Some countries (Hungary, Uruguay) quoted need to support </a:t>
            </a:r>
            <a:r>
              <a:rPr lang="en-GB" dirty="0"/>
              <a:t>debt management operations – e.g. buy-backs – or to reduce refinancing </a:t>
            </a:r>
            <a:r>
              <a:rPr lang="en-GB" dirty="0" smtClean="0"/>
              <a:t>risk</a:t>
            </a:r>
          </a:p>
          <a:p>
            <a:pPr lvl="1">
              <a:lnSpc>
                <a:spcPct val="110000"/>
              </a:lnSpc>
              <a:spcBef>
                <a:spcPts val="600"/>
              </a:spcBef>
            </a:pPr>
            <a:r>
              <a:rPr lang="en-GB" dirty="0" smtClean="0"/>
              <a:t>Different views about telling the market</a:t>
            </a:r>
          </a:p>
          <a:p>
            <a:pPr>
              <a:lnSpc>
                <a:spcPct val="110000"/>
              </a:lnSpc>
              <a:spcBef>
                <a:spcPts val="600"/>
              </a:spcBef>
            </a:pPr>
            <a:r>
              <a:rPr lang="en-GB" dirty="0"/>
              <a:t>The target</a:t>
            </a:r>
          </a:p>
          <a:p>
            <a:pPr lvl="1">
              <a:lnSpc>
                <a:spcPct val="110000"/>
              </a:lnSpc>
              <a:spcBef>
                <a:spcPts val="600"/>
              </a:spcBef>
            </a:pPr>
            <a:r>
              <a:rPr lang="en-GB" dirty="0"/>
              <a:t>Often expressed as </a:t>
            </a:r>
            <a:r>
              <a:rPr lang="en-GB" dirty="0" smtClean="0"/>
              <a:t>months </a:t>
            </a:r>
            <a:r>
              <a:rPr lang="en-GB" dirty="0"/>
              <a:t>of financing – </a:t>
            </a:r>
            <a:r>
              <a:rPr lang="en-GB" dirty="0" smtClean="0"/>
              <a:t>whether regular flows </a:t>
            </a:r>
            <a:r>
              <a:rPr lang="en-GB" dirty="0"/>
              <a:t>or </a:t>
            </a:r>
            <a:r>
              <a:rPr lang="en-GB" dirty="0" smtClean="0"/>
              <a:t>specific </a:t>
            </a:r>
            <a:r>
              <a:rPr lang="en-GB" dirty="0"/>
              <a:t>lumpy flows (redemptions, auctions</a:t>
            </a:r>
            <a:r>
              <a:rPr lang="en-GB" dirty="0" smtClean="0"/>
              <a:t>)</a:t>
            </a:r>
            <a:endParaRPr lang="en-GB" dirty="0" smtClean="0"/>
          </a:p>
          <a:p>
            <a:pPr>
              <a:lnSpc>
                <a:spcPct val="110000"/>
              </a:lnSpc>
              <a:spcBef>
                <a:spcPts val="600"/>
              </a:spcBef>
            </a:pPr>
            <a:r>
              <a:rPr lang="en-GB" dirty="0" smtClean="0"/>
              <a:t>Some </a:t>
            </a:r>
            <a:r>
              <a:rPr lang="en-GB" dirty="0"/>
              <a:t>countries have no formal buffer</a:t>
            </a:r>
          </a:p>
          <a:p>
            <a:pPr lvl="1">
              <a:lnSpc>
                <a:spcPct val="110000"/>
              </a:lnSpc>
              <a:spcBef>
                <a:spcPts val="600"/>
              </a:spcBef>
            </a:pPr>
            <a:r>
              <a:rPr lang="en-GB" dirty="0"/>
              <a:t>May be because either too much </a:t>
            </a:r>
            <a:r>
              <a:rPr lang="en-GB" dirty="0" smtClean="0"/>
              <a:t>cash or easy access to cash (Chile, Poland, Colombia) </a:t>
            </a:r>
            <a:r>
              <a:rPr lang="en-GB" dirty="0"/>
              <a:t>or not enough </a:t>
            </a:r>
            <a:r>
              <a:rPr lang="en-GB" dirty="0" smtClean="0"/>
              <a:t>cash (Kenya, Nigeria)</a:t>
            </a:r>
          </a:p>
          <a:p>
            <a:pPr>
              <a:lnSpc>
                <a:spcPct val="110000"/>
              </a:lnSpc>
              <a:spcBef>
                <a:spcPts val="600"/>
              </a:spcBef>
            </a:pPr>
            <a:r>
              <a:rPr lang="en-GB" dirty="0" smtClean="0"/>
              <a:t>All countries have some safety nets (borrowing from central bank and/or overnight from commercial banks)</a:t>
            </a:r>
            <a:endParaRPr lang="en-GB" dirty="0"/>
          </a:p>
          <a:p>
            <a:pPr lvl="1">
              <a:lnSpc>
                <a:spcPct val="110000"/>
              </a:lnSpc>
              <a:spcBef>
                <a:spcPts val="600"/>
              </a:spcBef>
            </a:pPr>
            <a:endParaRPr lang="en-GB" dirty="0"/>
          </a:p>
        </p:txBody>
      </p:sp>
      <p:sp>
        <p:nvSpPr>
          <p:cNvPr id="5" name="TextBox 4"/>
          <p:cNvSpPr txBox="1"/>
          <p:nvPr/>
        </p:nvSpPr>
        <p:spPr>
          <a:xfrm>
            <a:off x="2483768" y="6158629"/>
            <a:ext cx="6480720" cy="369332"/>
          </a:xfrm>
          <a:prstGeom prst="rect">
            <a:avLst/>
          </a:prstGeom>
          <a:noFill/>
        </p:spPr>
        <p:txBody>
          <a:bodyPr wrap="square" rtlCol="0">
            <a:spAutoFit/>
          </a:bodyPr>
          <a:lstStyle/>
          <a:p>
            <a:pPr algn="r"/>
            <a:r>
              <a:rPr lang="en-GB" sz="1800" i="1" dirty="0" smtClean="0">
                <a:latin typeface="+mn-lt"/>
              </a:rPr>
              <a:t>* WB Capital </a:t>
            </a:r>
            <a:r>
              <a:rPr lang="en-GB" sz="1800" i="1" dirty="0">
                <a:latin typeface="+mn-lt"/>
              </a:rPr>
              <a:t>Markets </a:t>
            </a:r>
            <a:r>
              <a:rPr lang="en-GB" sz="1800" i="1" dirty="0" smtClean="0">
                <a:latin typeface="+mn-lt"/>
              </a:rPr>
              <a:t>Group: </a:t>
            </a:r>
            <a:r>
              <a:rPr lang="en-GB" sz="1800" i="1" dirty="0">
                <a:latin typeface="+mn-lt"/>
              </a:rPr>
              <a:t>Peer Group Dialogue – </a:t>
            </a:r>
            <a:r>
              <a:rPr lang="en-GB" sz="1800" i="1" dirty="0" smtClean="0">
                <a:latin typeface="+mn-lt"/>
              </a:rPr>
              <a:t>May 2014 </a:t>
            </a:r>
            <a:endParaRPr lang="en-GB" sz="1800" i="1" dirty="0">
              <a:latin typeface="+mn-lt"/>
            </a:endParaRPr>
          </a:p>
        </p:txBody>
      </p:sp>
    </p:spTree>
    <p:extLst>
      <p:ext uri="{BB962C8B-B14F-4D97-AF65-F5344CB8AC3E}">
        <p14:creationId xmlns:p14="http://schemas.microsoft.com/office/powerpoint/2010/main" val="524512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World Bank </a:t>
            </a:r>
            <a:r>
              <a:rPr lang="en-GB" dirty="0" smtClean="0"/>
              <a:t>Survey - 2</a:t>
            </a:r>
            <a:endParaRPr lang="en-GB" dirty="0"/>
          </a:p>
        </p:txBody>
      </p:sp>
      <p:sp>
        <p:nvSpPr>
          <p:cNvPr id="3" name="Content Placeholder 2"/>
          <p:cNvSpPr>
            <a:spLocks noGrp="1"/>
          </p:cNvSpPr>
          <p:nvPr>
            <p:ph sz="half" idx="1"/>
          </p:nvPr>
        </p:nvSpPr>
        <p:spPr>
          <a:xfrm>
            <a:off x="1143608" y="3356992"/>
            <a:ext cx="6624736" cy="3168352"/>
          </a:xfrm>
          <a:ln w="12700">
            <a:solidFill>
              <a:srgbClr val="000099"/>
            </a:solidFill>
          </a:ln>
        </p:spPr>
        <p:txBody>
          <a:bodyPr>
            <a:normAutofit fontScale="55000" lnSpcReduction="20000"/>
          </a:bodyPr>
          <a:lstStyle/>
          <a:p>
            <a:pPr>
              <a:lnSpc>
                <a:spcPct val="110000"/>
              </a:lnSpc>
            </a:pPr>
            <a:r>
              <a:rPr lang="en-GB" sz="4000" dirty="0" smtClean="0"/>
              <a:t>Some </a:t>
            </a:r>
            <a:r>
              <a:rPr lang="en-GB" sz="4000" dirty="0"/>
              <a:t>questions </a:t>
            </a:r>
            <a:r>
              <a:rPr lang="en-GB" sz="4000" dirty="0" smtClean="0"/>
              <a:t>arising from the survey</a:t>
            </a:r>
            <a:endParaRPr lang="en-GB" sz="4000" dirty="0"/>
          </a:p>
          <a:p>
            <a:pPr lvl="1">
              <a:lnSpc>
                <a:spcPct val="110000"/>
              </a:lnSpc>
            </a:pPr>
            <a:r>
              <a:rPr lang="en-GB" sz="3600" dirty="0"/>
              <a:t>Where do the rules of thumb come from – are they arbitrary?</a:t>
            </a:r>
          </a:p>
          <a:p>
            <a:pPr lvl="2">
              <a:lnSpc>
                <a:spcPct val="110000"/>
              </a:lnSpc>
            </a:pPr>
            <a:r>
              <a:rPr lang="en-GB" sz="3300" dirty="0"/>
              <a:t>Why 3 months or 12 months of debt servicing – why not 6 months?</a:t>
            </a:r>
          </a:p>
          <a:p>
            <a:pPr lvl="2">
              <a:lnSpc>
                <a:spcPct val="110000"/>
              </a:lnSpc>
            </a:pPr>
            <a:r>
              <a:rPr lang="en-GB" sz="3300" dirty="0"/>
              <a:t>In responding countries </a:t>
            </a:r>
            <a:r>
              <a:rPr lang="en-GB" sz="3300" dirty="0" smtClean="0"/>
              <a:t>the financial </a:t>
            </a:r>
            <a:r>
              <a:rPr lang="en-GB" sz="3300" dirty="0"/>
              <a:t>crisis did not lead to an increase (unlike Europe</a:t>
            </a:r>
            <a:r>
              <a:rPr lang="en-GB" sz="3300" dirty="0" smtClean="0"/>
              <a:t>)</a:t>
            </a:r>
          </a:p>
          <a:p>
            <a:pPr lvl="1">
              <a:lnSpc>
                <a:spcPct val="110000"/>
              </a:lnSpc>
            </a:pPr>
            <a:r>
              <a:rPr lang="en-GB" sz="3600" dirty="0" smtClean="0"/>
              <a:t>Are balances for refinancing operations part of the buffer?  Suggest manage separately</a:t>
            </a:r>
            <a:endParaRPr lang="en-GB" sz="3600" dirty="0" smtClean="0"/>
          </a:p>
          <a:p>
            <a:pPr lvl="1">
              <a:lnSpc>
                <a:spcPct val="110000"/>
              </a:lnSpc>
            </a:pPr>
            <a:r>
              <a:rPr lang="en-GB" sz="3600" dirty="0" smtClean="0"/>
              <a:t>Does </a:t>
            </a:r>
            <a:r>
              <a:rPr lang="en-GB" sz="3600" dirty="0"/>
              <a:t>there need to be a separate FX buffer</a:t>
            </a:r>
            <a:r>
              <a:rPr lang="en-GB" sz="3600" dirty="0" smtClean="0"/>
              <a:t>?</a:t>
            </a:r>
            <a:endParaRPr lang="en-GB" sz="3600" dirty="0"/>
          </a:p>
        </p:txBody>
      </p:sp>
      <p:sp>
        <p:nvSpPr>
          <p:cNvPr id="4" name="Content Placeholder 3"/>
          <p:cNvSpPr>
            <a:spLocks noGrp="1"/>
          </p:cNvSpPr>
          <p:nvPr>
            <p:ph sz="half" idx="2"/>
          </p:nvPr>
        </p:nvSpPr>
        <p:spPr>
          <a:xfrm>
            <a:off x="1143608" y="1268760"/>
            <a:ext cx="7406208" cy="2088232"/>
          </a:xfrm>
        </p:spPr>
        <p:txBody>
          <a:bodyPr>
            <a:normAutofit fontScale="55000" lnSpcReduction="20000"/>
          </a:bodyPr>
          <a:lstStyle/>
          <a:p>
            <a:pPr>
              <a:spcBef>
                <a:spcPts val="600"/>
              </a:spcBef>
            </a:pPr>
            <a:r>
              <a:rPr lang="en-GB" sz="4000" dirty="0"/>
              <a:t>Uruguay – a different approach</a:t>
            </a:r>
          </a:p>
          <a:p>
            <a:pPr lvl="1">
              <a:spcBef>
                <a:spcPts val="600"/>
              </a:spcBef>
            </a:pPr>
            <a:r>
              <a:rPr lang="en-GB" sz="3600" dirty="0"/>
              <a:t>Deficit + amortization for 12 months (=4% of GDP)</a:t>
            </a:r>
          </a:p>
          <a:p>
            <a:pPr lvl="1">
              <a:spcBef>
                <a:spcPts val="600"/>
              </a:spcBef>
            </a:pPr>
            <a:r>
              <a:rPr lang="en-GB" sz="3600" dirty="0"/>
              <a:t>Based on probability that market is “closed”</a:t>
            </a:r>
          </a:p>
          <a:p>
            <a:pPr lvl="2">
              <a:spcBef>
                <a:spcPts val="600"/>
              </a:spcBef>
            </a:pPr>
            <a:r>
              <a:rPr lang="en-GB" sz="3300" dirty="0"/>
              <a:t>“closed” = EMBI+ 20%&gt;trend; or Uruguay paying 200bps&gt;EMBI+</a:t>
            </a:r>
          </a:p>
          <a:p>
            <a:pPr lvl="2">
              <a:spcBef>
                <a:spcPts val="600"/>
              </a:spcBef>
            </a:pPr>
            <a:r>
              <a:rPr lang="en-GB" sz="3300" dirty="0"/>
              <a:t>Focus on external borrowing only – not clear why</a:t>
            </a:r>
          </a:p>
          <a:p>
            <a:endParaRPr lang="en-GB" sz="2200" dirty="0"/>
          </a:p>
        </p:txBody>
      </p:sp>
    </p:spTree>
    <p:extLst>
      <p:ext uri="{BB962C8B-B14F-4D97-AF65-F5344CB8AC3E}">
        <p14:creationId xmlns:p14="http://schemas.microsoft.com/office/powerpoint/2010/main" val="52451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bg/>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1" end="1"/>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0832"/>
            <a:ext cx="7772400" cy="1219200"/>
          </a:xfrm>
        </p:spPr>
        <p:txBody>
          <a:bodyPr/>
          <a:lstStyle/>
          <a:p>
            <a:r>
              <a:rPr lang="en-GB" dirty="0"/>
              <a:t>Investing the Buffer</a:t>
            </a:r>
          </a:p>
        </p:txBody>
      </p:sp>
      <p:sp>
        <p:nvSpPr>
          <p:cNvPr id="3" name="Content Placeholder 2"/>
          <p:cNvSpPr>
            <a:spLocks noGrp="1"/>
          </p:cNvSpPr>
          <p:nvPr>
            <p:ph idx="1"/>
          </p:nvPr>
        </p:nvSpPr>
        <p:spPr>
          <a:xfrm>
            <a:off x="539552" y="1188368"/>
            <a:ext cx="7772400" cy="5400600"/>
          </a:xfrm>
        </p:spPr>
        <p:txBody>
          <a:bodyPr>
            <a:normAutofit fontScale="70000" lnSpcReduction="20000"/>
          </a:bodyPr>
          <a:lstStyle/>
          <a:p>
            <a:pPr>
              <a:lnSpc>
                <a:spcPct val="110000"/>
              </a:lnSpc>
            </a:pPr>
            <a:r>
              <a:rPr lang="en-GB" dirty="0"/>
              <a:t>Normal presumption is that the buffer is held in the Central Bank</a:t>
            </a:r>
          </a:p>
          <a:p>
            <a:pPr lvl="1">
              <a:lnSpc>
                <a:spcPct val="110000"/>
              </a:lnSpc>
            </a:pPr>
            <a:r>
              <a:rPr lang="en-GB" dirty="0"/>
              <a:t>Part of the Treasury Single Account – as seems to be the case from the survey</a:t>
            </a:r>
          </a:p>
          <a:p>
            <a:pPr lvl="1">
              <a:lnSpc>
                <a:spcPct val="110000"/>
              </a:lnSpc>
            </a:pPr>
            <a:r>
              <a:rPr lang="en-GB" dirty="0"/>
              <a:t>Avoids any credit or liquidity risk</a:t>
            </a:r>
          </a:p>
          <a:p>
            <a:pPr lvl="1">
              <a:lnSpc>
                <a:spcPct val="110000"/>
              </a:lnSpc>
            </a:pPr>
            <a:r>
              <a:rPr lang="en-GB" dirty="0"/>
              <a:t>If cash managed actively to keep TSA close to the buffer, no adverse implications for monetary policy</a:t>
            </a:r>
          </a:p>
          <a:p>
            <a:pPr lvl="1">
              <a:lnSpc>
                <a:spcPct val="110000"/>
              </a:lnSpc>
            </a:pPr>
            <a:r>
              <a:rPr lang="en-GB" dirty="0"/>
              <a:t>Should be remunerated at risk-free market rate (close to the policy rate) – reflects opportunity cost and to give the right incentives</a:t>
            </a:r>
          </a:p>
          <a:p>
            <a:pPr>
              <a:lnSpc>
                <a:spcPct val="110000"/>
              </a:lnSpc>
            </a:pPr>
            <a:r>
              <a:rPr lang="en-GB" dirty="0"/>
              <a:t>There are other options</a:t>
            </a:r>
          </a:p>
          <a:p>
            <a:pPr lvl="1">
              <a:lnSpc>
                <a:spcPct val="110000"/>
              </a:lnSpc>
            </a:pPr>
            <a:r>
              <a:rPr lang="en-GB" dirty="0"/>
              <a:t>Deposits with commercial banks; but beware of </a:t>
            </a:r>
          </a:p>
          <a:p>
            <a:pPr lvl="2">
              <a:lnSpc>
                <a:spcPct val="110000"/>
              </a:lnSpc>
            </a:pPr>
            <a:r>
              <a:rPr lang="en-GB" dirty="0"/>
              <a:t>credit risk unless collateralized  (or as reverse repo)</a:t>
            </a:r>
          </a:p>
          <a:p>
            <a:pPr lvl="2">
              <a:lnSpc>
                <a:spcPct val="110000"/>
              </a:lnSpc>
            </a:pPr>
            <a:r>
              <a:rPr lang="en-GB" dirty="0"/>
              <a:t>liquidity risk unless very short term (breaking term deposits incurs a penalty)</a:t>
            </a:r>
          </a:p>
          <a:p>
            <a:pPr lvl="1">
              <a:lnSpc>
                <a:spcPct val="110000"/>
              </a:lnSpc>
            </a:pPr>
            <a:r>
              <a:rPr lang="en-GB" dirty="0"/>
              <a:t>Money market funds – but claimed liquidity may be a chimera</a:t>
            </a:r>
          </a:p>
          <a:p>
            <a:pPr lvl="1">
              <a:lnSpc>
                <a:spcPct val="110000"/>
              </a:lnSpc>
            </a:pPr>
            <a:r>
              <a:rPr lang="en-GB" dirty="0"/>
              <a:t>Credit lines – may evaporate at times of financial stress</a:t>
            </a:r>
          </a:p>
          <a:p>
            <a:pPr>
              <a:lnSpc>
                <a:spcPct val="110000"/>
              </a:lnSpc>
            </a:pPr>
            <a:r>
              <a:rPr lang="en-GB" dirty="0"/>
              <a:t>Such options may be more appropriate for a cash reserve fund over and above the buffer (next slide)</a:t>
            </a:r>
          </a:p>
          <a:p>
            <a:endParaRPr lang="en-GB" dirty="0"/>
          </a:p>
        </p:txBody>
      </p:sp>
    </p:spTree>
    <p:extLst>
      <p:ext uri="{BB962C8B-B14F-4D97-AF65-F5344CB8AC3E}">
        <p14:creationId xmlns:p14="http://schemas.microsoft.com/office/powerpoint/2010/main" val="4426574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Outline</a:t>
            </a:r>
            <a:endParaRPr lang="en-GB" dirty="0"/>
          </a:p>
        </p:txBody>
      </p:sp>
      <p:sp>
        <p:nvSpPr>
          <p:cNvPr id="4" name="Content Placeholder 3"/>
          <p:cNvSpPr>
            <a:spLocks noGrp="1"/>
          </p:cNvSpPr>
          <p:nvPr>
            <p:ph idx="1"/>
          </p:nvPr>
        </p:nvSpPr>
        <p:spPr>
          <a:xfrm>
            <a:off x="700826" y="1628800"/>
            <a:ext cx="7920880" cy="4824536"/>
          </a:xfrm>
        </p:spPr>
        <p:txBody>
          <a:bodyPr/>
          <a:lstStyle/>
          <a:p>
            <a:pPr>
              <a:spcBef>
                <a:spcPts val="600"/>
              </a:spcBef>
            </a:pPr>
            <a:r>
              <a:rPr lang="en-GB" dirty="0" smtClean="0"/>
              <a:t>The Cash Buffer</a:t>
            </a:r>
          </a:p>
          <a:p>
            <a:pPr lvl="1">
              <a:spcBef>
                <a:spcPts val="600"/>
              </a:spcBef>
            </a:pPr>
            <a:r>
              <a:rPr lang="en-GB" dirty="0" smtClean="0"/>
              <a:t>What it is and why we need it</a:t>
            </a:r>
          </a:p>
          <a:p>
            <a:pPr>
              <a:spcBef>
                <a:spcPts val="600"/>
              </a:spcBef>
            </a:pPr>
            <a:r>
              <a:rPr lang="en-GB" dirty="0" smtClean="0"/>
              <a:t>Determining </a:t>
            </a:r>
            <a:r>
              <a:rPr lang="en-GB" dirty="0" smtClean="0"/>
              <a:t>the buffer</a:t>
            </a:r>
          </a:p>
          <a:p>
            <a:pPr lvl="1">
              <a:spcBef>
                <a:spcPts val="600"/>
              </a:spcBef>
            </a:pPr>
            <a:r>
              <a:rPr lang="en-GB" dirty="0" smtClean="0"/>
              <a:t>The importance of forecasting</a:t>
            </a:r>
          </a:p>
          <a:p>
            <a:pPr lvl="1">
              <a:spcBef>
                <a:spcPts val="600"/>
              </a:spcBef>
            </a:pPr>
            <a:r>
              <a:rPr lang="en-GB" dirty="0" smtClean="0"/>
              <a:t>The transaction buffer and the precautionary (safety) buffer</a:t>
            </a:r>
          </a:p>
          <a:p>
            <a:pPr>
              <a:spcBef>
                <a:spcPts val="600"/>
              </a:spcBef>
            </a:pPr>
            <a:r>
              <a:rPr lang="en-GB" dirty="0" smtClean="0"/>
              <a:t>International </a:t>
            </a:r>
            <a:r>
              <a:rPr lang="en-GB" dirty="0" smtClean="0"/>
              <a:t>examples</a:t>
            </a:r>
          </a:p>
          <a:p>
            <a:pPr>
              <a:spcBef>
                <a:spcPts val="600"/>
              </a:spcBef>
            </a:pPr>
            <a:r>
              <a:rPr lang="en-GB" dirty="0" smtClean="0"/>
              <a:t>The buffer and other surpluses</a:t>
            </a:r>
            <a:endParaRPr lang="en-GB"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t>Handling </a:t>
            </a:r>
            <a:r>
              <a:rPr lang="en-GB" sz="3600" dirty="0" smtClean="0"/>
              <a:t>the Structural Surplus</a:t>
            </a:r>
            <a:endParaRPr lang="en-GB" sz="3600" dirty="0"/>
          </a:p>
        </p:txBody>
      </p:sp>
      <p:sp>
        <p:nvSpPr>
          <p:cNvPr id="3" name="Content Placeholder 2"/>
          <p:cNvSpPr>
            <a:spLocks noGrp="1"/>
          </p:cNvSpPr>
          <p:nvPr>
            <p:ph idx="1"/>
          </p:nvPr>
        </p:nvSpPr>
        <p:spPr>
          <a:xfrm>
            <a:off x="709282" y="1371600"/>
            <a:ext cx="7772400" cy="5184576"/>
          </a:xfrm>
        </p:spPr>
        <p:txBody>
          <a:bodyPr>
            <a:normAutofit fontScale="70000" lnSpcReduction="20000"/>
          </a:bodyPr>
          <a:lstStyle/>
          <a:p>
            <a:pPr>
              <a:lnSpc>
                <a:spcPct val="110000"/>
              </a:lnSpc>
              <a:spcBef>
                <a:spcPts val="600"/>
              </a:spcBef>
            </a:pPr>
            <a:r>
              <a:rPr lang="en-GB" dirty="0"/>
              <a:t>Sums above the </a:t>
            </a:r>
            <a:r>
              <a:rPr lang="en-GB" dirty="0" smtClean="0"/>
              <a:t>cash buffers</a:t>
            </a:r>
            <a:r>
              <a:rPr lang="en-GB" dirty="0"/>
              <a:t>, </a:t>
            </a:r>
            <a:r>
              <a:rPr lang="en-GB" dirty="0" smtClean="0"/>
              <a:t>not part of management of daily </a:t>
            </a:r>
            <a:r>
              <a:rPr lang="en-GB" dirty="0"/>
              <a:t>fluctuation, should </a:t>
            </a:r>
            <a:r>
              <a:rPr lang="en-GB" dirty="0" smtClean="0"/>
              <a:t>be </a:t>
            </a:r>
            <a:r>
              <a:rPr lang="en-GB" dirty="0"/>
              <a:t>managed separately </a:t>
            </a:r>
            <a:r>
              <a:rPr lang="en-GB" dirty="0" smtClean="0"/>
              <a:t>(or used to repay debt)</a:t>
            </a:r>
            <a:endParaRPr lang="en-GB" dirty="0"/>
          </a:p>
          <a:p>
            <a:pPr lvl="1">
              <a:lnSpc>
                <a:spcPct val="110000"/>
              </a:lnSpc>
              <a:spcBef>
                <a:spcPts val="600"/>
              </a:spcBef>
            </a:pPr>
            <a:r>
              <a:rPr lang="en-GB" dirty="0" smtClean="0"/>
              <a:t>Structural </a:t>
            </a:r>
            <a:r>
              <a:rPr lang="en-GB" dirty="0"/>
              <a:t>cash reserve, stabilization fund, sovereign wealth fund </a:t>
            </a:r>
          </a:p>
          <a:p>
            <a:pPr>
              <a:lnSpc>
                <a:spcPct val="110000"/>
              </a:lnSpc>
              <a:spcBef>
                <a:spcPts val="600"/>
              </a:spcBef>
            </a:pPr>
            <a:r>
              <a:rPr lang="en-GB" dirty="0"/>
              <a:t>Cash managers have responsibility only for short-term investments that are part of the cash flow smoothing process</a:t>
            </a:r>
          </a:p>
          <a:p>
            <a:pPr lvl="1">
              <a:lnSpc>
                <a:spcPct val="110000"/>
              </a:lnSpc>
              <a:spcBef>
                <a:spcPts val="600"/>
              </a:spcBef>
            </a:pPr>
            <a:r>
              <a:rPr lang="en-GB" dirty="0"/>
              <a:t>Mostly deposits or repos with a maturity &lt; 3-months</a:t>
            </a:r>
          </a:p>
          <a:p>
            <a:pPr>
              <a:lnSpc>
                <a:spcPct val="110000"/>
              </a:lnSpc>
              <a:spcBef>
                <a:spcPts val="600"/>
              </a:spcBef>
            </a:pPr>
            <a:r>
              <a:rPr lang="en-GB" dirty="0"/>
              <a:t>Management of structural surplus subject to different criteria, </a:t>
            </a:r>
            <a:r>
              <a:rPr lang="en-GB" dirty="0" smtClean="0"/>
              <a:t>with different managers </a:t>
            </a:r>
            <a:r>
              <a:rPr lang="en-GB" dirty="0"/>
              <a:t>and </a:t>
            </a:r>
            <a:r>
              <a:rPr lang="en-GB" dirty="0" smtClean="0"/>
              <a:t>a different </a:t>
            </a:r>
            <a:r>
              <a:rPr lang="en-GB" dirty="0"/>
              <a:t>governance </a:t>
            </a:r>
            <a:r>
              <a:rPr lang="en-GB" dirty="0" smtClean="0"/>
              <a:t>framework</a:t>
            </a:r>
          </a:p>
          <a:p>
            <a:pPr lvl="1">
              <a:lnSpc>
                <a:spcPct val="110000"/>
              </a:lnSpc>
              <a:spcBef>
                <a:spcPts val="600"/>
              </a:spcBef>
            </a:pPr>
            <a:r>
              <a:rPr lang="en-GB" dirty="0" smtClean="0"/>
              <a:t>Own </a:t>
            </a:r>
            <a:r>
              <a:rPr lang="en-GB" dirty="0"/>
              <a:t>objectives, asset allocation (linked to balance sheet objectives), performance reporting </a:t>
            </a:r>
            <a:r>
              <a:rPr lang="en-GB" dirty="0" smtClean="0"/>
              <a:t>etc</a:t>
            </a:r>
            <a:endParaRPr lang="en-GB" dirty="0"/>
          </a:p>
          <a:p>
            <a:pPr>
              <a:lnSpc>
                <a:spcPct val="110000"/>
              </a:lnSpc>
              <a:spcBef>
                <a:spcPts val="600"/>
              </a:spcBef>
            </a:pPr>
            <a:r>
              <a:rPr lang="en-GB" dirty="0" smtClean="0"/>
              <a:t>May still invest part of surplus in </a:t>
            </a:r>
            <a:r>
              <a:rPr lang="en-GB" dirty="0"/>
              <a:t>relatively short-term assets</a:t>
            </a:r>
          </a:p>
          <a:p>
            <a:pPr lvl="1">
              <a:lnSpc>
                <a:spcPct val="110000"/>
              </a:lnSpc>
              <a:spcBef>
                <a:spcPts val="600"/>
              </a:spcBef>
            </a:pPr>
            <a:r>
              <a:rPr lang="en-GB" dirty="0"/>
              <a:t>Especially if money market is thin or volatile</a:t>
            </a:r>
          </a:p>
          <a:p>
            <a:pPr lvl="1">
              <a:lnSpc>
                <a:spcPct val="110000"/>
              </a:lnSpc>
              <a:spcBef>
                <a:spcPts val="600"/>
              </a:spcBef>
            </a:pPr>
            <a:r>
              <a:rPr lang="en-GB" dirty="0"/>
              <a:t>Comprises a reserve source of liquidity if cash management </a:t>
            </a:r>
            <a:r>
              <a:rPr lang="en-GB" dirty="0" smtClean="0"/>
              <a:t>problems</a:t>
            </a:r>
          </a:p>
          <a:p>
            <a:pPr lvl="1">
              <a:lnSpc>
                <a:spcPct val="110000"/>
              </a:lnSpc>
              <a:spcBef>
                <a:spcPts val="600"/>
              </a:spcBef>
            </a:pPr>
            <a:r>
              <a:rPr lang="en-GB" dirty="0" smtClean="0"/>
              <a:t>Examples: UK 3G 3-month cash fund; Peru’s market liquidity fund</a:t>
            </a:r>
            <a:endParaRPr lang="en-GB" dirty="0"/>
          </a:p>
          <a:p>
            <a:endParaRPr lang="en-GB" dirty="0"/>
          </a:p>
        </p:txBody>
      </p:sp>
    </p:spTree>
    <p:extLst>
      <p:ext uri="{BB962C8B-B14F-4D97-AF65-F5344CB8AC3E}">
        <p14:creationId xmlns:p14="http://schemas.microsoft.com/office/powerpoint/2010/main" val="22763869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0"/>
            <a:ext cx="7772400" cy="1219200"/>
          </a:xfrm>
        </p:spPr>
        <p:txBody>
          <a:bodyPr/>
          <a:lstStyle/>
          <a:p>
            <a:r>
              <a:rPr lang="en-GB" dirty="0"/>
              <a:t>Some </a:t>
            </a:r>
            <a:r>
              <a:rPr lang="en-GB" dirty="0" smtClean="0"/>
              <a:t>(General) Conclusions</a:t>
            </a:r>
            <a:endParaRPr lang="en-GB" dirty="0"/>
          </a:p>
        </p:txBody>
      </p:sp>
      <p:sp>
        <p:nvSpPr>
          <p:cNvPr id="3" name="Content Placeholder 2"/>
          <p:cNvSpPr>
            <a:spLocks noGrp="1"/>
          </p:cNvSpPr>
          <p:nvPr>
            <p:ph idx="1"/>
          </p:nvPr>
        </p:nvSpPr>
        <p:spPr>
          <a:xfrm>
            <a:off x="683568" y="1340768"/>
            <a:ext cx="7772400" cy="5040560"/>
          </a:xfrm>
        </p:spPr>
        <p:txBody>
          <a:bodyPr>
            <a:normAutofit fontScale="77500" lnSpcReduction="20000"/>
          </a:bodyPr>
          <a:lstStyle/>
          <a:p>
            <a:pPr>
              <a:lnSpc>
                <a:spcPct val="110000"/>
              </a:lnSpc>
            </a:pPr>
            <a:r>
              <a:rPr lang="en-GB" dirty="0"/>
              <a:t>Cash buffers just one part of the ”financing continuity plan</a:t>
            </a:r>
            <a:r>
              <a:rPr lang="en-GB" dirty="0" smtClean="0"/>
              <a:t>” </a:t>
            </a:r>
            <a:endParaRPr lang="en-GB" dirty="0"/>
          </a:p>
          <a:p>
            <a:pPr>
              <a:lnSpc>
                <a:spcPct val="110000"/>
              </a:lnSpc>
            </a:pPr>
            <a:r>
              <a:rPr lang="en-GB" dirty="0"/>
              <a:t>Need to consider:</a:t>
            </a:r>
          </a:p>
          <a:p>
            <a:pPr lvl="1">
              <a:lnSpc>
                <a:spcPct val="110000"/>
              </a:lnSpc>
            </a:pPr>
            <a:r>
              <a:rPr lang="en-GB" dirty="0"/>
              <a:t>Underlying volatility</a:t>
            </a:r>
          </a:p>
          <a:p>
            <a:pPr lvl="1">
              <a:lnSpc>
                <a:spcPct val="110000"/>
              </a:lnSpc>
            </a:pPr>
            <a:r>
              <a:rPr lang="en-GB" dirty="0"/>
              <a:t>Ability to </a:t>
            </a:r>
            <a:r>
              <a:rPr lang="en-GB" dirty="0" smtClean="0"/>
              <a:t>forecast and take advantage of the forecast</a:t>
            </a:r>
            <a:endParaRPr lang="en-GB" dirty="0"/>
          </a:p>
          <a:p>
            <a:pPr lvl="1">
              <a:lnSpc>
                <a:spcPct val="110000"/>
              </a:lnSpc>
            </a:pPr>
            <a:r>
              <a:rPr lang="en-GB" dirty="0"/>
              <a:t>Ability to </a:t>
            </a:r>
            <a:r>
              <a:rPr lang="en-GB" dirty="0" smtClean="0"/>
              <a:t>react </a:t>
            </a:r>
            <a:endParaRPr lang="en-GB" dirty="0"/>
          </a:p>
          <a:p>
            <a:pPr lvl="1">
              <a:lnSpc>
                <a:spcPct val="110000"/>
              </a:lnSpc>
            </a:pPr>
            <a:r>
              <a:rPr lang="en-GB" dirty="0"/>
              <a:t>Safety nets</a:t>
            </a:r>
          </a:p>
          <a:p>
            <a:pPr>
              <a:lnSpc>
                <a:spcPct val="110000"/>
              </a:lnSpc>
            </a:pPr>
            <a:r>
              <a:rPr lang="en-GB" dirty="0"/>
              <a:t>Distinguish between a transactions buffer; and a safety or precautionary buffer</a:t>
            </a:r>
          </a:p>
          <a:p>
            <a:pPr>
              <a:lnSpc>
                <a:spcPct val="110000"/>
              </a:lnSpc>
            </a:pPr>
            <a:r>
              <a:rPr lang="en-GB" dirty="0"/>
              <a:t>Avoid formulaic approaches: identify the drivers and consider the opportunity cost</a:t>
            </a:r>
          </a:p>
          <a:p>
            <a:pPr>
              <a:lnSpc>
                <a:spcPct val="110000"/>
              </a:lnSpc>
            </a:pPr>
            <a:r>
              <a:rPr lang="en-GB" dirty="0"/>
              <a:t>Are there signalling advantages from telling the market</a:t>
            </a:r>
            <a:r>
              <a:rPr lang="en-GB" dirty="0" smtClean="0"/>
              <a:t>?</a:t>
            </a:r>
            <a:endParaRPr lang="en-GB" dirty="0"/>
          </a:p>
        </p:txBody>
      </p:sp>
      <p:sp>
        <p:nvSpPr>
          <p:cNvPr id="4" name="TextBox 3"/>
          <p:cNvSpPr txBox="1"/>
          <p:nvPr/>
        </p:nvSpPr>
        <p:spPr>
          <a:xfrm>
            <a:off x="6732240" y="6119718"/>
            <a:ext cx="2160240" cy="523220"/>
          </a:xfrm>
          <a:prstGeom prst="rect">
            <a:avLst/>
          </a:prstGeom>
          <a:noFill/>
        </p:spPr>
        <p:txBody>
          <a:bodyPr wrap="square" rtlCol="0">
            <a:spAutoFit/>
          </a:bodyPr>
          <a:lstStyle/>
          <a:p>
            <a:r>
              <a:rPr lang="en-GB" sz="2800" b="1" dirty="0" smtClean="0">
                <a:solidFill>
                  <a:srgbClr val="000099"/>
                </a:solidFill>
                <a:latin typeface="+mj-lt"/>
              </a:rPr>
              <a:t>Thank You!</a:t>
            </a:r>
            <a:endParaRPr lang="en-GB" sz="2800" b="1" dirty="0">
              <a:solidFill>
                <a:srgbClr val="000099"/>
              </a:solidFill>
              <a:latin typeface="+mj-lt"/>
            </a:endParaRPr>
          </a:p>
        </p:txBody>
      </p:sp>
    </p:spTree>
    <p:extLst>
      <p:ext uri="{BB962C8B-B14F-4D97-AF65-F5344CB8AC3E}">
        <p14:creationId xmlns:p14="http://schemas.microsoft.com/office/powerpoint/2010/main" val="2971022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do we need a Cash Buffer?</a:t>
            </a:r>
            <a:endParaRPr lang="en-GB" dirty="0"/>
          </a:p>
        </p:txBody>
      </p:sp>
      <p:sp>
        <p:nvSpPr>
          <p:cNvPr id="3" name="Content Placeholder 2"/>
          <p:cNvSpPr>
            <a:spLocks noGrp="1"/>
          </p:cNvSpPr>
          <p:nvPr>
            <p:ph idx="1"/>
          </p:nvPr>
        </p:nvSpPr>
        <p:spPr>
          <a:xfrm>
            <a:off x="685800" y="1371600"/>
            <a:ext cx="7772400" cy="5009728"/>
          </a:xfrm>
        </p:spPr>
        <p:txBody>
          <a:bodyPr>
            <a:normAutofit/>
          </a:bodyPr>
          <a:lstStyle/>
          <a:p>
            <a:pPr>
              <a:lnSpc>
                <a:spcPct val="110000"/>
              </a:lnSpc>
              <a:spcBef>
                <a:spcPts val="600"/>
              </a:spcBef>
            </a:pPr>
            <a:r>
              <a:rPr lang="en-GB" dirty="0" smtClean="0"/>
              <a:t>What is the Cash Buffer?</a:t>
            </a:r>
            <a:endParaRPr lang="en-GB" dirty="0"/>
          </a:p>
          <a:p>
            <a:pPr lvl="1">
              <a:lnSpc>
                <a:spcPct val="110000"/>
              </a:lnSpc>
              <a:spcBef>
                <a:spcPts val="600"/>
              </a:spcBef>
            </a:pPr>
            <a:r>
              <a:rPr lang="en-GB" dirty="0"/>
              <a:t>“The minimum level of cash balances to be sure of meeting day to day cash requirements, at all times, under all circumstances, taking into account the availability of other liquid resources”</a:t>
            </a:r>
          </a:p>
          <a:p>
            <a:pPr>
              <a:lnSpc>
                <a:spcPct val="110000"/>
              </a:lnSpc>
              <a:spcBef>
                <a:spcPts val="600"/>
              </a:spcBef>
            </a:pPr>
            <a:r>
              <a:rPr lang="en-GB" dirty="0" smtClean="0"/>
              <a:t>Why do we need it?</a:t>
            </a:r>
          </a:p>
          <a:p>
            <a:pPr lvl="1">
              <a:lnSpc>
                <a:spcPct val="110000"/>
              </a:lnSpc>
              <a:spcBef>
                <a:spcPts val="600"/>
              </a:spcBef>
            </a:pPr>
            <a:r>
              <a:rPr lang="en-GB" dirty="0" smtClean="0"/>
              <a:t>To </a:t>
            </a:r>
            <a:r>
              <a:rPr lang="en-GB" dirty="0"/>
              <a:t>meet day to day volatility</a:t>
            </a:r>
          </a:p>
          <a:p>
            <a:pPr lvl="1">
              <a:lnSpc>
                <a:spcPct val="110000"/>
              </a:lnSpc>
              <a:spcBef>
                <a:spcPts val="600"/>
              </a:spcBef>
            </a:pPr>
            <a:r>
              <a:rPr lang="en-GB" dirty="0"/>
              <a:t>To cope with forecasting errors</a:t>
            </a:r>
          </a:p>
          <a:p>
            <a:pPr lvl="1">
              <a:lnSpc>
                <a:spcPct val="110000"/>
              </a:lnSpc>
              <a:spcBef>
                <a:spcPts val="600"/>
              </a:spcBef>
            </a:pPr>
            <a:r>
              <a:rPr lang="en-GB" dirty="0"/>
              <a:t>To tide over times of financial stress or </a:t>
            </a:r>
            <a:r>
              <a:rPr lang="en-GB" dirty="0" smtClean="0"/>
              <a:t>crisis</a:t>
            </a:r>
          </a:p>
          <a:p>
            <a:pPr>
              <a:lnSpc>
                <a:spcPct val="110000"/>
              </a:lnSpc>
              <a:spcBef>
                <a:spcPts val="600"/>
              </a:spcBef>
            </a:pPr>
            <a:endParaRPr lang="en-GB" dirty="0"/>
          </a:p>
        </p:txBody>
      </p:sp>
    </p:spTree>
    <p:extLst>
      <p:ext uri="{BB962C8B-B14F-4D97-AF65-F5344CB8AC3E}">
        <p14:creationId xmlns:p14="http://schemas.microsoft.com/office/powerpoint/2010/main" val="3016811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44352"/>
          </a:xfrm>
        </p:spPr>
        <p:txBody>
          <a:bodyPr/>
          <a:lstStyle/>
          <a:p>
            <a:r>
              <a:rPr lang="en-GB" dirty="0" smtClean="0"/>
              <a:t>New Risks</a:t>
            </a:r>
            <a:endParaRPr lang="en-GB" dirty="0"/>
          </a:p>
        </p:txBody>
      </p:sp>
      <p:sp>
        <p:nvSpPr>
          <p:cNvPr id="3" name="Content Placeholder 2"/>
          <p:cNvSpPr>
            <a:spLocks noGrp="1"/>
          </p:cNvSpPr>
          <p:nvPr>
            <p:ph idx="1"/>
          </p:nvPr>
        </p:nvSpPr>
        <p:spPr>
          <a:xfrm>
            <a:off x="750277" y="1268760"/>
            <a:ext cx="7777699" cy="5472608"/>
          </a:xfrm>
        </p:spPr>
        <p:txBody>
          <a:bodyPr>
            <a:normAutofit/>
          </a:bodyPr>
          <a:lstStyle/>
          <a:p>
            <a:pPr lvl="0">
              <a:lnSpc>
                <a:spcPct val="90000"/>
              </a:lnSpc>
              <a:spcBef>
                <a:spcPts val="600"/>
              </a:spcBef>
              <a:buClr>
                <a:srgbClr val="000000"/>
              </a:buClr>
            </a:pPr>
            <a:r>
              <a:rPr lang="en-GB" sz="2600" dirty="0">
                <a:solidFill>
                  <a:srgbClr val="000000"/>
                </a:solidFill>
              </a:rPr>
              <a:t>Need for cash buffers long understood: but the Financial Crisis drew attention to</a:t>
            </a:r>
          </a:p>
          <a:p>
            <a:pPr lvl="1">
              <a:lnSpc>
                <a:spcPct val="90000"/>
              </a:lnSpc>
              <a:spcBef>
                <a:spcPts val="600"/>
              </a:spcBef>
            </a:pPr>
            <a:r>
              <a:rPr lang="en-GB" sz="2200" dirty="0" smtClean="0"/>
              <a:t>Risk </a:t>
            </a:r>
            <a:r>
              <a:rPr lang="en-GB" sz="2200" dirty="0"/>
              <a:t>that domestic </a:t>
            </a:r>
            <a:r>
              <a:rPr lang="en-GB" sz="2200" dirty="0" smtClean="0"/>
              <a:t>markets (not </a:t>
            </a:r>
            <a:r>
              <a:rPr lang="en-GB" sz="2200" dirty="0"/>
              <a:t>only FX </a:t>
            </a:r>
            <a:r>
              <a:rPr lang="en-GB" sz="2200" dirty="0" smtClean="0"/>
              <a:t>markets) </a:t>
            </a:r>
            <a:r>
              <a:rPr lang="en-GB" sz="2200" dirty="0"/>
              <a:t>can dry </a:t>
            </a:r>
            <a:r>
              <a:rPr lang="en-GB" sz="2200" dirty="0" smtClean="0"/>
              <a:t>up</a:t>
            </a:r>
          </a:p>
          <a:p>
            <a:pPr lvl="2">
              <a:lnSpc>
                <a:spcPct val="90000"/>
              </a:lnSpc>
              <a:spcBef>
                <a:spcPts val="600"/>
              </a:spcBef>
            </a:pPr>
            <a:r>
              <a:rPr lang="en-GB" sz="2200" dirty="0" smtClean="0"/>
              <a:t>Liquidity </a:t>
            </a:r>
            <a:r>
              <a:rPr lang="en-GB" sz="2200" dirty="0"/>
              <a:t>risk; activity in the interbank (especially) and repo markets </a:t>
            </a:r>
            <a:r>
              <a:rPr lang="en-GB" sz="2200" dirty="0" smtClean="0"/>
              <a:t>fell</a:t>
            </a:r>
            <a:endParaRPr lang="en-GB" sz="2200" dirty="0"/>
          </a:p>
          <a:p>
            <a:pPr lvl="1">
              <a:lnSpc>
                <a:spcPct val="90000"/>
              </a:lnSpc>
              <a:spcBef>
                <a:spcPts val="600"/>
              </a:spcBef>
            </a:pPr>
            <a:r>
              <a:rPr lang="en-GB" sz="2200" dirty="0"/>
              <a:t>Several countries increased their cash buffer </a:t>
            </a:r>
            <a:r>
              <a:rPr lang="en-GB" sz="2200" dirty="0" smtClean="0"/>
              <a:t>(</a:t>
            </a:r>
            <a:r>
              <a:rPr lang="en-GB" sz="2200" dirty="0" err="1" smtClean="0"/>
              <a:t>esp</a:t>
            </a:r>
            <a:r>
              <a:rPr lang="en-GB" sz="2200" dirty="0" smtClean="0"/>
              <a:t> in </a:t>
            </a:r>
            <a:r>
              <a:rPr lang="en-GB" sz="2200" dirty="0"/>
              <a:t>Europe)</a:t>
            </a:r>
          </a:p>
          <a:p>
            <a:pPr lvl="1">
              <a:lnSpc>
                <a:spcPct val="90000"/>
              </a:lnSpc>
              <a:spcBef>
                <a:spcPts val="600"/>
              </a:spcBef>
            </a:pPr>
            <a:r>
              <a:rPr lang="en-GB" sz="2200" dirty="0"/>
              <a:t>Recognised importance of a “financing continuity plan</a:t>
            </a:r>
            <a:r>
              <a:rPr lang="en-GB" sz="2200" dirty="0" smtClean="0"/>
              <a:t>”</a:t>
            </a:r>
          </a:p>
          <a:p>
            <a:pPr lvl="2">
              <a:lnSpc>
                <a:spcPct val="90000"/>
              </a:lnSpc>
              <a:spcBef>
                <a:spcPts val="600"/>
              </a:spcBef>
            </a:pPr>
            <a:r>
              <a:rPr lang="en-GB" sz="2200" dirty="0" smtClean="0"/>
              <a:t>Cash buffers are part but only part of this</a:t>
            </a:r>
            <a:endParaRPr lang="en-GB" sz="2200" dirty="0"/>
          </a:p>
          <a:p>
            <a:pPr lvl="0">
              <a:lnSpc>
                <a:spcPct val="90000"/>
              </a:lnSpc>
              <a:spcBef>
                <a:spcPts val="600"/>
              </a:spcBef>
              <a:buClr>
                <a:srgbClr val="000000"/>
              </a:buClr>
            </a:pPr>
            <a:r>
              <a:rPr lang="en-GB" sz="2600" dirty="0" smtClean="0">
                <a:solidFill>
                  <a:srgbClr val="000000"/>
                </a:solidFill>
              </a:rPr>
              <a:t>Note: c</a:t>
            </a:r>
            <a:r>
              <a:rPr lang="en-GB" sz="2600" dirty="0" smtClean="0"/>
              <a:t>ash </a:t>
            </a:r>
            <a:r>
              <a:rPr lang="en-GB" sz="2600" dirty="0"/>
              <a:t>buffer is separate from structural </a:t>
            </a:r>
            <a:r>
              <a:rPr lang="en-GB" sz="2600" dirty="0" smtClean="0"/>
              <a:t>surpluses</a:t>
            </a:r>
          </a:p>
          <a:p>
            <a:pPr lvl="1">
              <a:lnSpc>
                <a:spcPct val="90000"/>
              </a:lnSpc>
              <a:spcBef>
                <a:spcPts val="600"/>
              </a:spcBef>
              <a:buClr>
                <a:srgbClr val="000000"/>
              </a:buClr>
            </a:pPr>
            <a:r>
              <a:rPr lang="en-GB" sz="2400" dirty="0"/>
              <a:t>Cash managers control cash or investments needed in the short-term [less than </a:t>
            </a:r>
            <a:r>
              <a:rPr lang="en-GB" sz="2400" dirty="0" smtClean="0"/>
              <a:t>3 </a:t>
            </a:r>
            <a:r>
              <a:rPr lang="en-GB" sz="2400" dirty="0"/>
              <a:t>months</a:t>
            </a:r>
            <a:r>
              <a:rPr lang="en-GB" sz="2400" dirty="0" smtClean="0"/>
              <a:t>?]</a:t>
            </a:r>
          </a:p>
          <a:p>
            <a:pPr lvl="1">
              <a:lnSpc>
                <a:spcPct val="90000"/>
              </a:lnSpc>
              <a:spcBef>
                <a:spcPts val="600"/>
              </a:spcBef>
              <a:buClr>
                <a:srgbClr val="000000"/>
              </a:buClr>
            </a:pPr>
            <a:r>
              <a:rPr lang="en-GB" sz="2400" dirty="0" smtClean="0"/>
              <a:t>Any excess should be </a:t>
            </a:r>
            <a:r>
              <a:rPr lang="en-GB" sz="2400" dirty="0"/>
              <a:t>managed </a:t>
            </a:r>
            <a:r>
              <a:rPr lang="en-GB" sz="2400" dirty="0" smtClean="0"/>
              <a:t>separately – see later</a:t>
            </a:r>
          </a:p>
          <a:p>
            <a:pPr lvl="1">
              <a:lnSpc>
                <a:spcPct val="90000"/>
              </a:lnSpc>
              <a:spcBef>
                <a:spcPts val="600"/>
              </a:spcBef>
              <a:buClr>
                <a:srgbClr val="000000"/>
              </a:buClr>
            </a:pPr>
            <a:r>
              <a:rPr lang="en-GB" sz="2400" dirty="0" smtClean="0"/>
              <a:t>May </a:t>
            </a:r>
            <a:r>
              <a:rPr lang="en-GB" sz="2400" dirty="0"/>
              <a:t>still be </a:t>
            </a:r>
            <a:r>
              <a:rPr lang="en-GB" sz="2400" dirty="0" smtClean="0"/>
              <a:t>cost-effective </a:t>
            </a:r>
            <a:r>
              <a:rPr lang="en-GB" sz="2400" dirty="0"/>
              <a:t>to borrow to manage cash volatility (and wider benefits to money market)</a:t>
            </a:r>
          </a:p>
          <a:p>
            <a:pPr lvl="1">
              <a:lnSpc>
                <a:spcPct val="90000"/>
              </a:lnSpc>
              <a:spcBef>
                <a:spcPts val="600"/>
              </a:spcBef>
              <a:buClr>
                <a:srgbClr val="000000"/>
              </a:buClr>
            </a:pPr>
            <a:endParaRPr lang="en-GB" sz="2400" dirty="0"/>
          </a:p>
        </p:txBody>
      </p:sp>
    </p:spTree>
    <p:extLst>
      <p:ext uri="{BB962C8B-B14F-4D97-AF65-F5344CB8AC3E}">
        <p14:creationId xmlns:p14="http://schemas.microsoft.com/office/powerpoint/2010/main" val="10706314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762000" y="0"/>
            <a:ext cx="7848600" cy="1219200"/>
          </a:xfrm>
        </p:spPr>
        <p:txBody>
          <a:bodyPr/>
          <a:lstStyle/>
          <a:p>
            <a:r>
              <a:rPr lang="en-GB" dirty="0" smtClean="0"/>
              <a:t>Cash Flows and Cash Balances</a:t>
            </a:r>
          </a:p>
        </p:txBody>
      </p:sp>
      <p:sp>
        <p:nvSpPr>
          <p:cNvPr id="16387" name="Rectangle 3"/>
          <p:cNvSpPr>
            <a:spLocks noGrp="1" noChangeArrowheads="1"/>
          </p:cNvSpPr>
          <p:nvPr>
            <p:ph type="body" idx="1"/>
          </p:nvPr>
        </p:nvSpPr>
        <p:spPr>
          <a:xfrm>
            <a:off x="755576" y="1196752"/>
            <a:ext cx="7200726" cy="5328097"/>
          </a:xfrm>
        </p:spPr>
        <p:txBody>
          <a:bodyPr>
            <a:normAutofit/>
          </a:bodyPr>
          <a:lstStyle/>
          <a:p>
            <a:pPr>
              <a:spcBef>
                <a:spcPts val="600"/>
              </a:spcBef>
            </a:pPr>
            <a:r>
              <a:rPr lang="en-GB" sz="2400" dirty="0"/>
              <a:t>Effective cash management requires managing both flows and </a:t>
            </a:r>
            <a:r>
              <a:rPr lang="en-GB" sz="2400" dirty="0" smtClean="0"/>
              <a:t>balances</a:t>
            </a:r>
            <a:endParaRPr lang="en-US" sz="2400" dirty="0" smtClean="0"/>
          </a:p>
          <a:p>
            <a:pPr>
              <a:spcBef>
                <a:spcPts val="600"/>
              </a:spcBef>
            </a:pPr>
            <a:r>
              <a:rPr lang="en-US" sz="2400" dirty="0" smtClean="0"/>
              <a:t>Cash </a:t>
            </a:r>
            <a:r>
              <a:rPr lang="en-US" sz="2400" dirty="0"/>
              <a:t>flow </a:t>
            </a:r>
            <a:r>
              <a:rPr lang="en-US" sz="2400" dirty="0" smtClean="0"/>
              <a:t>management </a:t>
            </a:r>
            <a:r>
              <a:rPr lang="en-US" sz="2400" dirty="0"/>
              <a:t>asks…</a:t>
            </a:r>
          </a:p>
          <a:p>
            <a:pPr lvl="1">
              <a:spcBef>
                <a:spcPts val="600"/>
              </a:spcBef>
            </a:pPr>
            <a:r>
              <a:rPr lang="en-US" sz="2000" dirty="0"/>
              <a:t>During each period, how much cash do we have coming in and going out?</a:t>
            </a:r>
          </a:p>
          <a:p>
            <a:pPr lvl="1">
              <a:spcBef>
                <a:spcPts val="600"/>
              </a:spcBef>
            </a:pPr>
            <a:r>
              <a:rPr lang="en-US" sz="2000" dirty="0" smtClean="0"/>
              <a:t>How can we smooth the flows, at the same time meeting our cash balance target?</a:t>
            </a:r>
            <a:endParaRPr lang="en-US" sz="2000" dirty="0"/>
          </a:p>
          <a:p>
            <a:pPr>
              <a:spcBef>
                <a:spcPts val="600"/>
              </a:spcBef>
            </a:pPr>
            <a:r>
              <a:rPr lang="en-US" sz="2400" dirty="0"/>
              <a:t>Cash balance management asks…</a:t>
            </a:r>
          </a:p>
          <a:p>
            <a:pPr lvl="1">
              <a:spcBef>
                <a:spcPts val="600"/>
              </a:spcBef>
            </a:pPr>
            <a:r>
              <a:rPr lang="en-US" sz="2000" dirty="0"/>
              <a:t>What actions do we take to ensure that we have the right amount of </a:t>
            </a:r>
            <a:r>
              <a:rPr lang="en-US" sz="2000" dirty="0" smtClean="0"/>
              <a:t>cash at </a:t>
            </a:r>
            <a:r>
              <a:rPr lang="en-US" sz="2000" dirty="0"/>
              <a:t>hand?</a:t>
            </a:r>
            <a:r>
              <a:rPr lang="en-GB" sz="2000" dirty="0"/>
              <a:t> </a:t>
            </a:r>
          </a:p>
          <a:p>
            <a:pPr lvl="1">
              <a:spcBef>
                <a:spcPts val="600"/>
              </a:spcBef>
            </a:pPr>
            <a:r>
              <a:rPr lang="en-GB" sz="2000" dirty="0"/>
              <a:t>How do we put temporary surpluses to good use</a:t>
            </a:r>
            <a:r>
              <a:rPr lang="en-GB" sz="2000" dirty="0" smtClean="0"/>
              <a:t>?</a:t>
            </a:r>
          </a:p>
          <a:p>
            <a:pPr>
              <a:spcBef>
                <a:spcPts val="600"/>
              </a:spcBef>
            </a:pPr>
            <a:r>
              <a:rPr lang="en-GB" sz="2400" dirty="0" smtClean="0"/>
              <a:t>Governments need access to liquidity – implies some cash balances </a:t>
            </a:r>
          </a:p>
          <a:p>
            <a:pPr lvl="1">
              <a:lnSpc>
                <a:spcPct val="95000"/>
              </a:lnSpc>
              <a:spcBef>
                <a:spcPct val="15000"/>
              </a:spcBef>
            </a:pPr>
            <a:r>
              <a:rPr lang="en-GB" sz="2000" dirty="0" smtClean="0"/>
              <a:t>We need to identify the minimum</a:t>
            </a:r>
          </a:p>
        </p:txBody>
      </p:sp>
    </p:spTree>
    <p:extLst>
      <p:ext uri="{BB962C8B-B14F-4D97-AF65-F5344CB8AC3E}">
        <p14:creationId xmlns:p14="http://schemas.microsoft.com/office/powerpoint/2010/main" val="7309745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16096" y="29152"/>
            <a:ext cx="7772400" cy="1219200"/>
          </a:xfrm>
        </p:spPr>
        <p:txBody>
          <a:bodyPr/>
          <a:lstStyle/>
          <a:p>
            <a:r>
              <a:rPr lang="en-GB" dirty="0"/>
              <a:t>Identifying the Cash Buffer</a:t>
            </a:r>
          </a:p>
        </p:txBody>
      </p:sp>
      <p:pic>
        <p:nvPicPr>
          <p:cNvPr id="2" name="Picture 1"/>
          <p:cNvPicPr>
            <a:picLocks noChangeAspect="1"/>
          </p:cNvPicPr>
          <p:nvPr/>
        </p:nvPicPr>
        <p:blipFill>
          <a:blip r:embed="rId2"/>
          <a:stretch>
            <a:fillRect/>
          </a:stretch>
        </p:blipFill>
        <p:spPr>
          <a:xfrm>
            <a:off x="317820" y="1124744"/>
            <a:ext cx="8568952" cy="5604396"/>
          </a:xfrm>
          <a:prstGeom prst="rect">
            <a:avLst/>
          </a:prstGeom>
        </p:spPr>
      </p:pic>
    </p:spTree>
    <p:extLst>
      <p:ext uri="{BB962C8B-B14F-4D97-AF65-F5344CB8AC3E}">
        <p14:creationId xmlns:p14="http://schemas.microsoft.com/office/powerpoint/2010/main" val="26627487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959"/>
            <a:ext cx="9144000" cy="1219200"/>
          </a:xfrm>
        </p:spPr>
        <p:txBody>
          <a:bodyPr/>
          <a:lstStyle/>
          <a:p>
            <a:r>
              <a:rPr lang="en-GB" sz="4000" dirty="0">
                <a:solidFill>
                  <a:srgbClr val="000099"/>
                </a:solidFill>
              </a:rPr>
              <a:t>What Determines the Cash Buffer?</a:t>
            </a:r>
            <a:endParaRPr lang="en-GB" dirty="0"/>
          </a:p>
        </p:txBody>
      </p:sp>
      <p:sp>
        <p:nvSpPr>
          <p:cNvPr id="3" name="Content Placeholder 2"/>
          <p:cNvSpPr>
            <a:spLocks noGrp="1"/>
          </p:cNvSpPr>
          <p:nvPr>
            <p:ph idx="1"/>
          </p:nvPr>
        </p:nvSpPr>
        <p:spPr>
          <a:xfrm>
            <a:off x="685800" y="1124744"/>
            <a:ext cx="7772400" cy="5544616"/>
          </a:xfrm>
        </p:spPr>
        <p:txBody>
          <a:bodyPr>
            <a:normAutofit fontScale="62500" lnSpcReduction="20000"/>
          </a:bodyPr>
          <a:lstStyle/>
          <a:p>
            <a:pPr marL="0" indent="0">
              <a:lnSpc>
                <a:spcPct val="110000"/>
              </a:lnSpc>
              <a:spcBef>
                <a:spcPts val="600"/>
              </a:spcBef>
              <a:buNone/>
            </a:pPr>
            <a:r>
              <a:rPr lang="en-GB" dirty="0" smtClean="0"/>
              <a:t>1.  The </a:t>
            </a:r>
            <a:r>
              <a:rPr lang="en-GB" dirty="0"/>
              <a:t>volatility of daily cash flows</a:t>
            </a:r>
          </a:p>
          <a:p>
            <a:pPr marL="0" indent="0">
              <a:lnSpc>
                <a:spcPct val="110000"/>
              </a:lnSpc>
              <a:spcBef>
                <a:spcPts val="600"/>
              </a:spcBef>
              <a:buNone/>
            </a:pPr>
            <a:r>
              <a:rPr lang="en-GB" dirty="0"/>
              <a:t>2.  The ability to forecast those cash </a:t>
            </a:r>
            <a:r>
              <a:rPr lang="en-GB" dirty="0" smtClean="0"/>
              <a:t>flows and respond to the forecasts</a:t>
            </a:r>
            <a:endParaRPr lang="en-GB" dirty="0"/>
          </a:p>
          <a:p>
            <a:pPr lvl="1">
              <a:lnSpc>
                <a:spcPct val="110000"/>
              </a:lnSpc>
              <a:spcBef>
                <a:spcPts val="600"/>
              </a:spcBef>
            </a:pPr>
            <a:r>
              <a:rPr lang="en-GB" dirty="0" smtClean="0"/>
              <a:t>Standard </a:t>
            </a:r>
            <a:r>
              <a:rPr lang="en-GB" dirty="0"/>
              <a:t>deviation of errors in the forecast will [should] be much less than standard deviation of </a:t>
            </a:r>
            <a:r>
              <a:rPr lang="en-GB" dirty="0" smtClean="0"/>
              <a:t>outturn</a:t>
            </a:r>
          </a:p>
          <a:p>
            <a:pPr lvl="1">
              <a:lnSpc>
                <a:spcPct val="110000"/>
              </a:lnSpc>
              <a:spcBef>
                <a:spcPts val="600"/>
              </a:spcBef>
            </a:pPr>
            <a:r>
              <a:rPr lang="en-GB" dirty="0" smtClean="0"/>
              <a:t>How far can we smooth flows even if we forecast them perfectly</a:t>
            </a:r>
            <a:endParaRPr lang="en-GB" dirty="0"/>
          </a:p>
          <a:p>
            <a:pPr marL="360363" indent="-360363">
              <a:lnSpc>
                <a:spcPct val="110000"/>
              </a:lnSpc>
              <a:spcBef>
                <a:spcPts val="600"/>
              </a:spcBef>
              <a:buNone/>
            </a:pPr>
            <a:r>
              <a:rPr lang="en-GB" dirty="0"/>
              <a:t>3.  The scope to manage unanticipated fluctuations and the timescale over which they can be managed</a:t>
            </a:r>
          </a:p>
          <a:p>
            <a:pPr lvl="1">
              <a:lnSpc>
                <a:spcPct val="110000"/>
              </a:lnSpc>
              <a:spcBef>
                <a:spcPts val="600"/>
              </a:spcBef>
            </a:pPr>
            <a:r>
              <a:rPr lang="en-GB" dirty="0"/>
              <a:t>How soon can additional Tbills be issued?</a:t>
            </a:r>
          </a:p>
          <a:p>
            <a:pPr marL="0" indent="0">
              <a:lnSpc>
                <a:spcPct val="110000"/>
              </a:lnSpc>
              <a:spcBef>
                <a:spcPts val="600"/>
              </a:spcBef>
              <a:buNone/>
            </a:pPr>
            <a:r>
              <a:rPr lang="en-GB" dirty="0"/>
              <a:t>4.  Safety nets</a:t>
            </a:r>
          </a:p>
          <a:p>
            <a:pPr lvl="1">
              <a:lnSpc>
                <a:spcPct val="110000"/>
              </a:lnSpc>
              <a:spcBef>
                <a:spcPts val="600"/>
              </a:spcBef>
            </a:pPr>
            <a:r>
              <a:rPr lang="en-GB" dirty="0"/>
              <a:t>Cash </a:t>
            </a:r>
            <a:r>
              <a:rPr lang="en-GB" dirty="0" smtClean="0"/>
              <a:t>buffer; or other cash </a:t>
            </a:r>
            <a:r>
              <a:rPr lang="en-GB" dirty="0" smtClean="0"/>
              <a:t>reserve funds</a:t>
            </a:r>
            <a:endParaRPr lang="en-GB" dirty="0"/>
          </a:p>
          <a:p>
            <a:pPr lvl="1">
              <a:lnSpc>
                <a:spcPct val="110000"/>
              </a:lnSpc>
              <a:spcBef>
                <a:spcPts val="600"/>
              </a:spcBef>
            </a:pPr>
            <a:r>
              <a:rPr lang="en-GB" dirty="0"/>
              <a:t>Emergency credit facilities</a:t>
            </a:r>
          </a:p>
          <a:p>
            <a:pPr lvl="1">
              <a:lnSpc>
                <a:spcPct val="110000"/>
              </a:lnSpc>
              <a:spcBef>
                <a:spcPts val="600"/>
              </a:spcBef>
            </a:pPr>
            <a:r>
              <a:rPr lang="en-GB" dirty="0"/>
              <a:t>End of day borrowing from commercial banks</a:t>
            </a:r>
          </a:p>
          <a:p>
            <a:pPr lvl="1">
              <a:lnSpc>
                <a:spcPct val="110000"/>
              </a:lnSpc>
              <a:spcBef>
                <a:spcPts val="600"/>
              </a:spcBef>
            </a:pPr>
            <a:r>
              <a:rPr lang="en-GB" dirty="0"/>
              <a:t>Short-term borrowing from central bank, where it is available</a:t>
            </a:r>
          </a:p>
          <a:p>
            <a:pPr>
              <a:lnSpc>
                <a:spcPct val="110000"/>
              </a:lnSpc>
              <a:spcBef>
                <a:spcPts val="600"/>
              </a:spcBef>
            </a:pPr>
            <a:r>
              <a:rPr lang="en-GB" dirty="0"/>
              <a:t>Note: </a:t>
            </a:r>
            <a:r>
              <a:rPr lang="en-GB" dirty="0" smtClean="0"/>
              <a:t>a large cash buffer is expensive (cost </a:t>
            </a:r>
            <a:r>
              <a:rPr lang="en-GB" dirty="0"/>
              <a:t>of </a:t>
            </a:r>
            <a:r>
              <a:rPr lang="en-GB" dirty="0" smtClean="0"/>
              <a:t>carry); </a:t>
            </a:r>
            <a:r>
              <a:rPr lang="en-GB" dirty="0"/>
              <a:t>but if there are limited safety nets available, cost of carry is less important than maintaining the minimum buffer</a:t>
            </a:r>
          </a:p>
          <a:p>
            <a:endParaRPr lang="en-GB" dirty="0"/>
          </a:p>
        </p:txBody>
      </p:sp>
    </p:spTree>
    <p:extLst>
      <p:ext uri="{BB962C8B-B14F-4D97-AF65-F5344CB8AC3E}">
        <p14:creationId xmlns:p14="http://schemas.microsoft.com/office/powerpoint/2010/main" val="1143538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ppt_y"/>
                                          </p:val>
                                        </p:tav>
                                        <p:tav tm="100000">
                                          <p:val>
                                            <p:strVal val="#ppt_y"/>
                                          </p:val>
                                        </p:tav>
                                      </p:tavLst>
                                    </p:anim>
                                  </p:childTnLst>
                                </p:cTn>
                              </p:par>
                              <p:par>
                                <p:cTn id="39" presetID="2" presetClass="entr" presetSubtype="8"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ppt_y"/>
                                          </p:val>
                                        </p:tav>
                                        <p:tav tm="100000">
                                          <p:val>
                                            <p:strVal val="#ppt_y"/>
                                          </p:val>
                                        </p:tav>
                                      </p:tavLst>
                                    </p:anim>
                                  </p:childTnLst>
                                </p:cTn>
                              </p:par>
                              <p:par>
                                <p:cTn id="43" presetID="2" presetClass="entr" presetSubtype="8" fill="hold"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ppt_y"/>
                                          </p:val>
                                        </p:tav>
                                        <p:tav tm="100000">
                                          <p:val>
                                            <p:strVal val="#ppt_y"/>
                                          </p:val>
                                        </p:tav>
                                      </p:tavLst>
                                    </p:anim>
                                  </p:childTnLst>
                                </p:cTn>
                              </p:par>
                              <p:par>
                                <p:cTn id="47" presetID="2" presetClass="entr" presetSubtype="8" fill="hold" nodeType="with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ppt_y"/>
                                          </p:val>
                                        </p:tav>
                                        <p:tav tm="100000">
                                          <p:val>
                                            <p:strVal val="#ppt_y"/>
                                          </p:val>
                                        </p:tav>
                                      </p:tavLst>
                                    </p:anim>
                                  </p:childTnLst>
                                </p:cTn>
                              </p:par>
                              <p:par>
                                <p:cTn id="51" presetID="2" presetClass="entr" presetSubtype="8" fill="hold" nodeType="withEffect">
                                  <p:stCondLst>
                                    <p:cond delay="0"/>
                                  </p:stCondLst>
                                  <p:childTnLst>
                                    <p:set>
                                      <p:cBhvr>
                                        <p:cTn id="52" dur="1" fill="hold">
                                          <p:stCondLst>
                                            <p:cond delay="0"/>
                                          </p:stCondLst>
                                        </p:cTn>
                                        <p:tgtEl>
                                          <p:spTgt spid="3">
                                            <p:txEl>
                                              <p:pRg st="10" end="10"/>
                                            </p:txEl>
                                          </p:spTgt>
                                        </p:tgtEl>
                                        <p:attrNameLst>
                                          <p:attrName>style.visibility</p:attrName>
                                        </p:attrNameLst>
                                      </p:cBhvr>
                                      <p:to>
                                        <p:strVal val="visible"/>
                                      </p:to>
                                    </p:set>
                                    <p:anim calcmode="lin" valueType="num">
                                      <p:cBhvr additive="base">
                                        <p:cTn id="53"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8" fill="hold" nodeType="clickEffect">
                                  <p:stCondLst>
                                    <p:cond delay="0"/>
                                  </p:stCondLst>
                                  <p:childTnLst>
                                    <p:set>
                                      <p:cBhvr>
                                        <p:cTn id="58" dur="1" fill="hold">
                                          <p:stCondLst>
                                            <p:cond delay="0"/>
                                          </p:stCondLst>
                                        </p:cTn>
                                        <p:tgtEl>
                                          <p:spTgt spid="3">
                                            <p:txEl>
                                              <p:pRg st="11" end="11"/>
                                            </p:txEl>
                                          </p:spTgt>
                                        </p:tgtEl>
                                        <p:attrNameLst>
                                          <p:attrName>style.visibility</p:attrName>
                                        </p:attrNameLst>
                                      </p:cBhvr>
                                      <p:to>
                                        <p:strVal val="visible"/>
                                      </p:to>
                                    </p:set>
                                    <p:anim calcmode="lin" valueType="num">
                                      <p:cBhvr additive="base">
                                        <p:cTn id="59"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60" dur="5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273"/>
            <a:ext cx="9144000" cy="974455"/>
          </a:xfrm>
        </p:spPr>
        <p:txBody>
          <a:bodyPr/>
          <a:lstStyle/>
          <a:p>
            <a:r>
              <a:rPr lang="en-GB" dirty="0"/>
              <a:t>The Usefulness of Historical Volatility</a:t>
            </a:r>
          </a:p>
        </p:txBody>
      </p:sp>
      <p:sp>
        <p:nvSpPr>
          <p:cNvPr id="3" name="Content Placeholder 2"/>
          <p:cNvSpPr>
            <a:spLocks noGrp="1"/>
          </p:cNvSpPr>
          <p:nvPr>
            <p:ph idx="1"/>
          </p:nvPr>
        </p:nvSpPr>
        <p:spPr>
          <a:xfrm>
            <a:off x="430895" y="1124744"/>
            <a:ext cx="7813513" cy="5256584"/>
          </a:xfrm>
        </p:spPr>
        <p:txBody>
          <a:bodyPr>
            <a:normAutofit fontScale="62500" lnSpcReduction="20000"/>
          </a:bodyPr>
          <a:lstStyle/>
          <a:p>
            <a:pPr>
              <a:lnSpc>
                <a:spcPct val="110000"/>
              </a:lnSpc>
              <a:spcBef>
                <a:spcPts val="600"/>
              </a:spcBef>
            </a:pPr>
            <a:r>
              <a:rPr lang="en-GB" sz="3400" dirty="0"/>
              <a:t>If historical daily volatility is known, able to calculate relationship between size of buffer and chance that cash will always be sufficient. </a:t>
            </a:r>
            <a:endParaRPr lang="en-GB" sz="3400" dirty="0" smtClean="0"/>
          </a:p>
          <a:p>
            <a:pPr lvl="1">
              <a:lnSpc>
                <a:spcPct val="110000"/>
              </a:lnSpc>
              <a:spcBef>
                <a:spcPts val="600"/>
              </a:spcBef>
            </a:pPr>
            <a:r>
              <a:rPr lang="en-GB" sz="3000" dirty="0" smtClean="0"/>
              <a:t>Example</a:t>
            </a:r>
            <a:r>
              <a:rPr lang="en-GB" sz="3000" dirty="0"/>
              <a:t>: buffer to give e.g. 99% confidence level that balance will not fall below zero over a month</a:t>
            </a:r>
            <a:r>
              <a:rPr lang="en-GB" sz="3000" dirty="0" smtClean="0"/>
              <a:t>.*  </a:t>
            </a:r>
            <a:r>
              <a:rPr lang="en-GB" sz="3000" dirty="0"/>
              <a:t>But:</a:t>
            </a:r>
          </a:p>
          <a:p>
            <a:pPr lvl="2">
              <a:lnSpc>
                <a:spcPct val="110000"/>
              </a:lnSpc>
              <a:spcBef>
                <a:spcPts val="600"/>
              </a:spcBef>
            </a:pPr>
            <a:r>
              <a:rPr lang="en-GB" sz="2900" dirty="0"/>
              <a:t>Underlying </a:t>
            </a:r>
            <a:r>
              <a:rPr lang="en-GB" sz="2900" dirty="0" smtClean="0"/>
              <a:t>distributions, of flows or forecast errors </a:t>
            </a:r>
            <a:r>
              <a:rPr lang="en-GB" sz="2900" dirty="0"/>
              <a:t>are not normal</a:t>
            </a:r>
          </a:p>
          <a:p>
            <a:pPr lvl="2">
              <a:lnSpc>
                <a:spcPct val="110000"/>
              </a:lnSpc>
              <a:spcBef>
                <a:spcPts val="600"/>
              </a:spcBef>
            </a:pPr>
            <a:r>
              <a:rPr lang="en-GB" sz="2900" dirty="0" smtClean="0"/>
              <a:t>Expect </a:t>
            </a:r>
            <a:r>
              <a:rPr lang="en-GB" sz="2900" dirty="0"/>
              <a:t>negative serial correlation (errors offset within the month </a:t>
            </a:r>
            <a:r>
              <a:rPr lang="en-GB" sz="2900" dirty="0" smtClean="0"/>
              <a:t>– </a:t>
            </a:r>
            <a:r>
              <a:rPr lang="en-GB" sz="2900" dirty="0"/>
              <a:t>tax receipts or transfer payments may be delayed by a day, but still </a:t>
            </a:r>
            <a:r>
              <a:rPr lang="en-GB" sz="2900" dirty="0" smtClean="0"/>
              <a:t>happen</a:t>
            </a:r>
            <a:r>
              <a:rPr lang="en-GB" sz="2900" dirty="0"/>
              <a:t>) </a:t>
            </a:r>
          </a:p>
          <a:p>
            <a:pPr lvl="2">
              <a:lnSpc>
                <a:spcPct val="110000"/>
              </a:lnSpc>
              <a:spcBef>
                <a:spcPts val="600"/>
              </a:spcBef>
            </a:pPr>
            <a:r>
              <a:rPr lang="en-GB" sz="2900" dirty="0"/>
              <a:t>Is there a way of dealing with the residual 1%?  Do we worry about black swans?</a:t>
            </a:r>
          </a:p>
          <a:p>
            <a:pPr>
              <a:lnSpc>
                <a:spcPct val="110000"/>
              </a:lnSpc>
              <a:spcBef>
                <a:spcPts val="600"/>
              </a:spcBef>
            </a:pPr>
            <a:r>
              <a:rPr lang="en-GB" sz="3400" dirty="0"/>
              <a:t>Possible to develop probabilistic models relating the optimal cash balance to the interest rate differentials (on overdraft </a:t>
            </a:r>
            <a:r>
              <a:rPr lang="en-GB" sz="3400" dirty="0" smtClean="0"/>
              <a:t>or funding rate compared </a:t>
            </a:r>
            <a:r>
              <a:rPr lang="en-GB" sz="3400" dirty="0"/>
              <a:t>to the rate on cash </a:t>
            </a:r>
            <a:r>
              <a:rPr lang="en-GB" sz="3400" dirty="0" smtClean="0"/>
              <a:t>balances).  Measures </a:t>
            </a:r>
            <a:r>
              <a:rPr lang="en-GB" sz="3400" dirty="0"/>
              <a:t>cost of caution. But again assumes:</a:t>
            </a:r>
          </a:p>
          <a:p>
            <a:pPr lvl="1">
              <a:lnSpc>
                <a:spcPct val="110000"/>
              </a:lnSpc>
              <a:spcBef>
                <a:spcPts val="600"/>
              </a:spcBef>
            </a:pPr>
            <a:r>
              <a:rPr lang="en-GB" sz="3200" dirty="0"/>
              <a:t>Normally distributed errors</a:t>
            </a:r>
          </a:p>
          <a:p>
            <a:pPr lvl="1">
              <a:lnSpc>
                <a:spcPct val="110000"/>
              </a:lnSpc>
              <a:spcBef>
                <a:spcPts val="600"/>
              </a:spcBef>
            </a:pPr>
            <a:r>
              <a:rPr lang="en-GB" sz="3200" dirty="0"/>
              <a:t>Overdraft borrowing is available and acceptable </a:t>
            </a:r>
          </a:p>
          <a:p>
            <a:endParaRPr lang="en-GB" sz="3800" dirty="0"/>
          </a:p>
        </p:txBody>
      </p:sp>
      <p:sp>
        <p:nvSpPr>
          <p:cNvPr id="5" name="Content Placeholder 12"/>
          <p:cNvSpPr txBox="1">
            <a:spLocks/>
          </p:cNvSpPr>
          <p:nvPr/>
        </p:nvSpPr>
        <p:spPr>
          <a:xfrm>
            <a:off x="413215" y="6010994"/>
            <a:ext cx="8317569" cy="514350"/>
          </a:xfrm>
          <a:prstGeom prst="rect">
            <a:avLst/>
          </a:prstGeom>
          <a:solidFill>
            <a:schemeClr val="bg1"/>
          </a:solidFill>
        </p:spPr>
        <p:txBody>
          <a:bodyPr/>
          <a:lstStyle>
            <a:lvl1pPr marL="342900" indent="-342900" algn="l" rtl="0" eaLnBrk="0" fontAlgn="base" hangingPunct="0">
              <a:spcBef>
                <a:spcPct val="20000"/>
              </a:spcBef>
              <a:spcAft>
                <a:spcPct val="0"/>
              </a:spcAft>
              <a:buClr>
                <a:schemeClr val="tx1"/>
              </a:buClr>
              <a:buChar char="•"/>
              <a:defRPr sz="3200">
                <a:solidFill>
                  <a:schemeClr val="tx2"/>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99"/>
                </a:solidFill>
                <a:latin typeface="+mn-lt"/>
              </a:defRPr>
            </a:lvl2pPr>
            <a:lvl3pPr marL="1143000" indent="-228600" algn="l" rtl="0" eaLnBrk="0" fontAlgn="base" hangingPunct="0">
              <a:spcBef>
                <a:spcPct val="20000"/>
              </a:spcBef>
              <a:spcAft>
                <a:spcPct val="0"/>
              </a:spcAft>
              <a:buChar char="•"/>
              <a:defRPr sz="2400">
                <a:solidFill>
                  <a:srgbClr val="000099"/>
                </a:solidFill>
                <a:latin typeface="+mn-lt"/>
              </a:defRPr>
            </a:lvl3pPr>
            <a:lvl4pPr marL="1600200" indent="-228600" algn="l" rtl="0" eaLnBrk="0" fontAlgn="base" hangingPunct="0">
              <a:spcBef>
                <a:spcPct val="20000"/>
              </a:spcBef>
              <a:spcAft>
                <a:spcPct val="0"/>
              </a:spcAft>
              <a:buChar char="–"/>
              <a:defRPr sz="2000">
                <a:solidFill>
                  <a:srgbClr val="000099"/>
                </a:solidFill>
                <a:latin typeface="+mn-lt"/>
              </a:defRPr>
            </a:lvl4pPr>
            <a:lvl5pPr marL="2057400" indent="-228600" algn="l" rtl="0" eaLnBrk="0" fontAlgn="base" hangingPunct="0">
              <a:spcBef>
                <a:spcPct val="20000"/>
              </a:spcBef>
              <a:spcAft>
                <a:spcPct val="0"/>
              </a:spcAft>
              <a:buChar char="»"/>
              <a:defRPr sz="2000">
                <a:solidFill>
                  <a:srgbClr val="000099"/>
                </a:solidFill>
                <a:latin typeface="+mn-lt"/>
              </a:defRPr>
            </a:lvl5pPr>
            <a:lvl6pPr marL="2514600" indent="-228600" algn="l" rtl="0" eaLnBrk="0" fontAlgn="base" hangingPunct="0">
              <a:spcBef>
                <a:spcPct val="20000"/>
              </a:spcBef>
              <a:spcAft>
                <a:spcPct val="0"/>
              </a:spcAft>
              <a:buChar char="»"/>
              <a:defRPr sz="2000">
                <a:solidFill>
                  <a:srgbClr val="000099"/>
                </a:solidFill>
                <a:latin typeface="+mn-lt"/>
              </a:defRPr>
            </a:lvl6pPr>
            <a:lvl7pPr marL="2971800" indent="-228600" algn="l" rtl="0" eaLnBrk="0" fontAlgn="base" hangingPunct="0">
              <a:spcBef>
                <a:spcPct val="20000"/>
              </a:spcBef>
              <a:spcAft>
                <a:spcPct val="0"/>
              </a:spcAft>
              <a:buChar char="»"/>
              <a:defRPr sz="2000">
                <a:solidFill>
                  <a:srgbClr val="000099"/>
                </a:solidFill>
                <a:latin typeface="+mn-lt"/>
              </a:defRPr>
            </a:lvl7pPr>
            <a:lvl8pPr marL="3429000" indent="-228600" algn="l" rtl="0" eaLnBrk="0" fontAlgn="base" hangingPunct="0">
              <a:spcBef>
                <a:spcPct val="20000"/>
              </a:spcBef>
              <a:spcAft>
                <a:spcPct val="0"/>
              </a:spcAft>
              <a:buChar char="»"/>
              <a:defRPr sz="2000">
                <a:solidFill>
                  <a:srgbClr val="000099"/>
                </a:solidFill>
                <a:latin typeface="+mn-lt"/>
              </a:defRPr>
            </a:lvl8pPr>
            <a:lvl9pPr marL="3886200" indent="-228600" algn="l" rtl="0" eaLnBrk="0" fontAlgn="base" hangingPunct="0">
              <a:spcBef>
                <a:spcPct val="20000"/>
              </a:spcBef>
              <a:spcAft>
                <a:spcPct val="0"/>
              </a:spcAft>
              <a:buChar char="»"/>
              <a:defRPr sz="2000">
                <a:solidFill>
                  <a:srgbClr val="000099"/>
                </a:solidFill>
                <a:latin typeface="+mn-lt"/>
              </a:defRPr>
            </a:lvl9pPr>
          </a:lstStyle>
          <a:p>
            <a:pPr marL="0" indent="0" algn="ctr">
              <a:buNone/>
            </a:pPr>
            <a:r>
              <a:rPr lang="en-US" sz="1400" kern="0" dirty="0" smtClean="0"/>
              <a:t>* </a:t>
            </a:r>
            <a:r>
              <a:rPr lang="en-US" sz="1600" kern="0" dirty="0" smtClean="0"/>
              <a:t>Multiply daily standard deviation (</a:t>
            </a:r>
            <a:r>
              <a:rPr lang="en-US" sz="1600" kern="0" dirty="0" err="1" smtClean="0"/>
              <a:t>StDev</a:t>
            </a:r>
            <a:r>
              <a:rPr lang="en-US" sz="1600" kern="0" dirty="0" smtClean="0"/>
              <a:t>) by </a:t>
            </a:r>
            <a:r>
              <a:rPr lang="en-GB" sz="1600" kern="0" dirty="0" smtClean="0"/>
              <a:t>[square route of number of days in month]*[value of normal distribution at a 2% confidence level (1% for each tail)] = </a:t>
            </a:r>
            <a:r>
              <a:rPr lang="en-GB" sz="1600" kern="0" dirty="0" err="1" smtClean="0"/>
              <a:t>StDev</a:t>
            </a:r>
            <a:r>
              <a:rPr lang="en-GB" sz="1600" kern="0" dirty="0" smtClean="0"/>
              <a:t>*(22^0.5)*2.33 = </a:t>
            </a:r>
            <a:r>
              <a:rPr lang="en-GB" sz="1600" kern="0" dirty="0" err="1" smtClean="0"/>
              <a:t>StDev</a:t>
            </a:r>
            <a:r>
              <a:rPr lang="en-GB" sz="1600" kern="0" dirty="0" smtClean="0"/>
              <a:t>*11</a:t>
            </a:r>
            <a:endParaRPr lang="en-US" sz="1600" kern="0" dirty="0"/>
          </a:p>
        </p:txBody>
      </p:sp>
    </p:spTree>
    <p:extLst>
      <p:ext uri="{BB962C8B-B14F-4D97-AF65-F5344CB8AC3E}">
        <p14:creationId xmlns:p14="http://schemas.microsoft.com/office/powerpoint/2010/main" val="7236582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The Value of Forecasting</a:t>
            </a:r>
          </a:p>
        </p:txBody>
      </p:sp>
      <p:sp>
        <p:nvSpPr>
          <p:cNvPr id="5" name="Content Placeholder 4"/>
          <p:cNvSpPr>
            <a:spLocks noGrp="1"/>
          </p:cNvSpPr>
          <p:nvPr>
            <p:ph idx="1"/>
          </p:nvPr>
        </p:nvSpPr>
        <p:spPr>
          <a:xfrm>
            <a:off x="275867" y="1268760"/>
            <a:ext cx="3133521" cy="5256584"/>
          </a:xfrm>
        </p:spPr>
        <p:txBody>
          <a:bodyPr>
            <a:normAutofit fontScale="85000" lnSpcReduction="20000"/>
          </a:bodyPr>
          <a:lstStyle/>
          <a:p>
            <a:r>
              <a:rPr lang="en-GB" dirty="0"/>
              <a:t>With a good forecast possible to plan a smoothing  strategy</a:t>
            </a:r>
          </a:p>
          <a:p>
            <a:pPr marL="446088" lvl="1" indent="-268288"/>
            <a:r>
              <a:rPr lang="en-GB" dirty="0"/>
              <a:t>Borrowing (Tbills) and investment</a:t>
            </a:r>
          </a:p>
          <a:p>
            <a:r>
              <a:rPr lang="en-GB" dirty="0"/>
              <a:t>If forecasts are “perfect” and Tbill market sufficiently liquid no need for any cash buffer</a:t>
            </a:r>
          </a:p>
          <a:p>
            <a:r>
              <a:rPr lang="en-GB" dirty="0"/>
              <a:t>The better the forecasts, the less the buffer</a:t>
            </a:r>
          </a:p>
          <a:p>
            <a:endParaRPr lang="en-GB" dirty="0"/>
          </a:p>
        </p:txBody>
      </p:sp>
      <p:pic>
        <p:nvPicPr>
          <p:cNvPr id="2" name="Picture 1"/>
          <p:cNvPicPr>
            <a:picLocks noChangeAspect="1"/>
          </p:cNvPicPr>
          <p:nvPr/>
        </p:nvPicPr>
        <p:blipFill>
          <a:blip r:embed="rId2"/>
          <a:stretch>
            <a:fillRect/>
          </a:stretch>
        </p:blipFill>
        <p:spPr>
          <a:xfrm>
            <a:off x="3347864" y="1484784"/>
            <a:ext cx="5724418" cy="4032448"/>
          </a:xfrm>
          <a:prstGeom prst="rect">
            <a:avLst/>
          </a:prstGeom>
        </p:spPr>
      </p:pic>
    </p:spTree>
    <p:extLst>
      <p:ext uri="{BB962C8B-B14F-4D97-AF65-F5344CB8AC3E}">
        <p14:creationId xmlns:p14="http://schemas.microsoft.com/office/powerpoint/2010/main" val="275318525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mwpowerpoint.templatev2">
  <a:themeElements>
    <a:clrScheme name="1_mwpowerpoint.templatev2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mwpowerpoint.templatev2">
      <a:majorFont>
        <a:latin typeface="NewBskvll BT"/>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Arial" charset="0"/>
          </a:defRPr>
        </a:defPPr>
      </a:lstStyle>
    </a:lnDef>
  </a:objectDefaults>
  <a:extraClrSchemeLst>
    <a:extraClrScheme>
      <a:clrScheme name="1_mwpowerpoint.templatev2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mwpowerpoint.templatev2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mwpowerpoint.templatev2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mwpowerpoint.templatev2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mwpowerpoint.templatev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mwpowerpoint.templatev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mwpowerpoint.templatev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16996</TotalTime>
  <Words>1914</Words>
  <Application>Microsoft Office PowerPoint</Application>
  <PresentationFormat>On-screen Show (4:3)</PresentationFormat>
  <Paragraphs>172</Paragraphs>
  <Slides>21</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CopprplGoth BT</vt:lpstr>
      <vt:lpstr>Courier New</vt:lpstr>
      <vt:lpstr>Garamond</vt:lpstr>
      <vt:lpstr>NewBskvll BT</vt:lpstr>
      <vt:lpstr>Times New Roman</vt:lpstr>
      <vt:lpstr>Wingdings</vt:lpstr>
      <vt:lpstr>1_mwpowerpoint.templatev2</vt:lpstr>
      <vt:lpstr>Targeting the Cash Balance: the Cash Buffer</vt:lpstr>
      <vt:lpstr>Outline</vt:lpstr>
      <vt:lpstr>Why do we need a Cash Buffer?</vt:lpstr>
      <vt:lpstr>New Risks</vt:lpstr>
      <vt:lpstr>Cash Flows and Cash Balances</vt:lpstr>
      <vt:lpstr>Identifying the Cash Buffer</vt:lpstr>
      <vt:lpstr>What Determines the Cash Buffer?</vt:lpstr>
      <vt:lpstr>The Usefulness of Historical Volatility</vt:lpstr>
      <vt:lpstr>The Value of Forecasting</vt:lpstr>
      <vt:lpstr>Example: Importance of Forecasts</vt:lpstr>
      <vt:lpstr>Impact of Forecast Errors</vt:lpstr>
      <vt:lpstr>Transaction Buffer: Illustration</vt:lpstr>
      <vt:lpstr>Other Example...</vt:lpstr>
      <vt:lpstr>Focus on Cumulative Errors</vt:lpstr>
      <vt:lpstr>Safety Buffer</vt:lpstr>
      <vt:lpstr>Cash Buffers in Practice</vt:lpstr>
      <vt:lpstr>World Bank Survey* - 1</vt:lpstr>
      <vt:lpstr>World Bank Survey - 2</vt:lpstr>
      <vt:lpstr>Investing the Buffer</vt:lpstr>
      <vt:lpstr>Handling the Structural Surplus</vt:lpstr>
      <vt:lpstr>Some (General) Conclusions</vt:lpstr>
    </vt:vector>
  </TitlesOfParts>
  <Company>Indiana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GOVERNMENT CASH MANAGEMENT</dc:title>
  <dc:creator>Mike</dc:creator>
  <cp:lastModifiedBy>Mike Williams</cp:lastModifiedBy>
  <cp:revision>438</cp:revision>
  <dcterms:created xsi:type="dcterms:W3CDTF">2007-09-06T06:35:07Z</dcterms:created>
  <dcterms:modified xsi:type="dcterms:W3CDTF">2016-02-11T16:46:03Z</dcterms:modified>
</cp:coreProperties>
</file>