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5" r:id="rId1"/>
  </p:sldMasterIdLst>
  <p:notesMasterIdLst>
    <p:notesMasterId r:id="rId19"/>
  </p:notesMasterIdLst>
  <p:handoutMasterIdLst>
    <p:handoutMasterId r:id="rId20"/>
  </p:handoutMasterIdLst>
  <p:sldIdLst>
    <p:sldId id="280" r:id="rId2"/>
    <p:sldId id="302" r:id="rId3"/>
    <p:sldId id="311" r:id="rId4"/>
    <p:sldId id="315" r:id="rId5"/>
    <p:sldId id="316" r:id="rId6"/>
    <p:sldId id="317" r:id="rId7"/>
    <p:sldId id="318" r:id="rId8"/>
    <p:sldId id="306" r:id="rId9"/>
    <p:sldId id="305" r:id="rId10"/>
    <p:sldId id="304" r:id="rId11"/>
    <p:sldId id="303" r:id="rId12"/>
    <p:sldId id="319" r:id="rId13"/>
    <p:sldId id="320" r:id="rId14"/>
    <p:sldId id="321" r:id="rId15"/>
    <p:sldId id="322" r:id="rId16"/>
    <p:sldId id="323" r:id="rId17"/>
    <p:sldId id="296" r:id="rId18"/>
  </p:sldIdLst>
  <p:sldSz cx="9144000" cy="6858000" type="screen4x3"/>
  <p:notesSz cx="6805613" cy="45751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itNusx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itNusx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itNusx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itNusx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itNusx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itNusx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itNusx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itNusx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itNusx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99"/>
    <a:srgbClr val="FF0000"/>
    <a:srgbClr val="FF7C80"/>
    <a:srgbClr val="0066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13" autoAdjust="0"/>
    <p:restoredTop sz="94660" autoAdjust="0"/>
  </p:normalViewPr>
  <p:slideViewPr>
    <p:cSldViewPr>
      <p:cViewPr>
        <p:scale>
          <a:sx n="70" d="100"/>
          <a:sy n="70" d="100"/>
        </p:scale>
        <p:origin x="-1422" y="-9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204" d="100"/>
          <a:sy n="204" d="100"/>
        </p:scale>
        <p:origin x="-1338" y="-90"/>
      </p:cViewPr>
      <p:guideLst>
        <p:guide orient="horz" pos="1441"/>
        <p:guide pos="214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2012\Master%20Presentation%20updated\Input%20Master%20file%20January%202012_sen19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2012\Master%20Presentation%20updated\Input%20Master%20file%20January%202012_sen19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2012\PRESENTATIONS\Master%20Presentation\February\Input%20Master%20file%20February%202012_sen%202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2012\PRESENTATIONS\Master%20Presentation\February\Input%20Master%20file%20February%202012_sen%202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2012\PRESENTATIONS\Master%20Presentation\February\Input%20Master%20file%20February%202012_sen%2021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2012\PRESENTATIONS\Master%20Presentation\February\Input%20Master%20file%20February%202012_sen%202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otX val="50"/>
      <c:rotY val="110"/>
      <c:perspective val="80"/>
    </c:view3D>
    <c:plotArea>
      <c:layout/>
      <c:pie3DChart>
        <c:varyColors val="1"/>
        <c:ser>
          <c:idx val="0"/>
          <c:order val="0"/>
          <c:explosion val="12"/>
          <c:dPt>
            <c:idx val="0"/>
            <c:spPr>
              <a:solidFill>
                <a:srgbClr val="FFC000"/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Pt>
            <c:idx val="2"/>
            <c:spPr>
              <a:solidFill>
                <a:srgbClr val="00B0F0"/>
              </a:solidFill>
            </c:spPr>
          </c:dPt>
          <c:dPt>
            <c:idx val="3"/>
            <c:spPr>
              <a:solidFill>
                <a:schemeClr val="bg1">
                  <a:lumMod val="50000"/>
                </a:schemeClr>
              </a:solidFill>
            </c:spPr>
          </c:dPt>
          <c:dPt>
            <c:idx val="4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5"/>
            <c:spPr>
              <a:solidFill>
                <a:srgbClr val="00B050"/>
              </a:solidFill>
            </c:spPr>
          </c:dPt>
          <c:dPt>
            <c:idx val="6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7"/>
            <c:spPr>
              <a:solidFill>
                <a:schemeClr val="tx1">
                  <a:lumMod val="65000"/>
                  <a:lumOff val="35000"/>
                </a:schemeClr>
              </a:solidFill>
            </c:spPr>
          </c:dPt>
          <c:dPt>
            <c:idx val="8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9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Сельское</a:t>
                    </a:r>
                    <a:r>
                      <a:rPr lang="ru-RU" baseline="0" smtClean="0"/>
                      <a:t> хозяйство</a:t>
                    </a:r>
                    <a:r>
                      <a:rPr lang="en-US" dirty="0"/>
                      <a:t>
7%</a:t>
                    </a:r>
                  </a:p>
                </c:rich>
              </c:tx>
              <c:dLblPos val="outEnd"/>
              <c:showCatName val="1"/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Обрабатывающая промышленность</a:t>
                    </a:r>
                    <a:r>
                      <a:rPr lang="en-US" smtClean="0"/>
                      <a:t> </a:t>
                    </a:r>
                    <a:r>
                      <a:rPr lang="en-US" dirty="0"/>
                      <a:t>
21%</a:t>
                    </a:r>
                  </a:p>
                </c:rich>
              </c:tx>
              <c:dLblPos val="outEnd"/>
              <c:showCatName val="1"/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Строительство</a:t>
                    </a:r>
                    <a:endParaRPr lang="en-US" dirty="0"/>
                  </a:p>
                </c:rich>
              </c:tx>
              <c:dLblPos val="outEnd"/>
              <c:showCatName val="1"/>
              <c:showPercent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Торговля, персональные автомобили и предметы потребления</a:t>
                    </a:r>
                    <a:r>
                      <a:rPr lang="en-US" smtClean="0"/>
                      <a:t> </a:t>
                    </a:r>
                    <a:r>
                      <a:rPr lang="en-US" dirty="0"/>
                      <a:t>
21%</a:t>
                    </a:r>
                  </a:p>
                </c:rich>
              </c:tx>
              <c:dLblPos val="outEnd"/>
              <c:showCatName val="1"/>
              <c:showPercent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mtClean="0"/>
                      <a:t>Гостиницы и рестораны</a:t>
                    </a:r>
                    <a:r>
                      <a:rPr lang="en-US" dirty="0"/>
                      <a:t>
4%</a:t>
                    </a:r>
                  </a:p>
                </c:rich>
              </c:tx>
              <c:dLblPos val="outEnd"/>
              <c:showCatName val="1"/>
              <c:showPercent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smtClean="0"/>
                      <a:t>Транспорт</a:t>
                    </a:r>
                    <a:r>
                      <a:rPr lang="en-US" dirty="0"/>
                      <a:t>
5%</a:t>
                    </a:r>
                  </a:p>
                </c:rich>
              </c:tx>
              <c:dLblPos val="outEnd"/>
              <c:showCatName val="1"/>
              <c:showPercent val="1"/>
            </c:dLbl>
            <c:dLbl>
              <c:idx val="6"/>
              <c:layout>
                <c:manualLayout>
                  <c:x val="6.4516129032258243E-2"/>
                  <c:y val="-5.4644808743169355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Коммуникации</a:t>
                    </a:r>
                    <a:r>
                      <a:rPr lang="en-US" dirty="0"/>
                      <a:t>
4%</a:t>
                    </a:r>
                  </a:p>
                </c:rich>
              </c:tx>
              <c:dLblPos val="bestFit"/>
              <c:showCatName val="1"/>
              <c:showPercent val="1"/>
            </c:dLbl>
            <c:dLbl>
              <c:idx val="7"/>
              <c:layout>
                <c:manualLayout>
                  <c:x val="-1.7921146953405027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Финансовые Услуги</a:t>
                    </a:r>
                    <a:r>
                      <a:rPr lang="en-US" dirty="0"/>
                      <a:t>
8%</a:t>
                    </a:r>
                  </a:p>
                </c:rich>
              </c:tx>
              <c:dLblPos val="bestFit"/>
              <c:showCatName val="1"/>
              <c:showPercent val="1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ru-RU" smtClean="0"/>
                      <a:t>Гос Администрирование</a:t>
                    </a:r>
                    <a:r>
                      <a:rPr lang="en-US" dirty="0"/>
                      <a:t>
10%</a:t>
                    </a:r>
                  </a:p>
                </c:rich>
              </c:tx>
              <c:dLblPos val="outEnd"/>
              <c:showCatName val="1"/>
              <c:showPercent val="1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ru-RU" smtClean="0"/>
                      <a:t>Другое</a:t>
                    </a:r>
                    <a:r>
                      <a:rPr lang="en-US" dirty="0"/>
                      <a:t>
14%</a:t>
                    </a:r>
                  </a:p>
                </c:rich>
              </c:tx>
              <c:dLblPos val="outEnd"/>
              <c:showCatName val="1"/>
              <c:showPercent val="1"/>
            </c:dLbl>
            <c:txPr>
              <a:bodyPr/>
              <a:lstStyle/>
              <a:p>
                <a:pPr>
                  <a:defRPr sz="1050" b="1"/>
                </a:pPr>
                <a:endParaRPr lang="en-US"/>
              </a:p>
            </c:txPr>
            <c:dLblPos val="outEnd"/>
            <c:showCatName val="1"/>
            <c:showPercent val="1"/>
          </c:dLbls>
          <c:cat>
            <c:strRef>
              <c:f>'GDP by Sectors'!$B$32:$B$41</c:f>
              <c:strCache>
                <c:ptCount val="10"/>
                <c:pt idx="0">
                  <c:v>Agriculture</c:v>
                </c:pt>
                <c:pt idx="1">
                  <c:v>Processing Industry </c:v>
                </c:pt>
                <c:pt idx="2">
                  <c:v>Construction</c:v>
                </c:pt>
                <c:pt idx="3">
                  <c:v>Trade, incl cars and personal consumption items </c:v>
                </c:pt>
                <c:pt idx="4">
                  <c:v>Hotels and Restaurants</c:v>
                </c:pt>
                <c:pt idx="5">
                  <c:v>Transport</c:v>
                </c:pt>
                <c:pt idx="6">
                  <c:v>Communications</c:v>
                </c:pt>
                <c:pt idx="7">
                  <c:v>Financial Services</c:v>
                </c:pt>
                <c:pt idx="8">
                  <c:v>Public Administration</c:v>
                </c:pt>
                <c:pt idx="9">
                  <c:v>Others</c:v>
                </c:pt>
              </c:strCache>
            </c:strRef>
          </c:cat>
          <c:val>
            <c:numRef>
              <c:f>'GDP by Sectors'!$C$32:$C$41</c:f>
              <c:numCache>
                <c:formatCode>0.0%</c:formatCode>
                <c:ptCount val="10"/>
                <c:pt idx="0">
                  <c:v>6.6958682374516104E-2</c:v>
                </c:pt>
                <c:pt idx="1">
                  <c:v>0.21221934781210663</c:v>
                </c:pt>
                <c:pt idx="2">
                  <c:v>5.7272081369830495E-2</c:v>
                </c:pt>
                <c:pt idx="3">
                  <c:v>0.20987057139514487</c:v>
                </c:pt>
                <c:pt idx="4">
                  <c:v>3.5730741200225638E-2</c:v>
                </c:pt>
                <c:pt idx="5">
                  <c:v>5.5610968717704455E-2</c:v>
                </c:pt>
                <c:pt idx="6">
                  <c:v>4.4441834295938912E-2</c:v>
                </c:pt>
                <c:pt idx="7">
                  <c:v>7.9643774153414212E-2</c:v>
                </c:pt>
                <c:pt idx="8">
                  <c:v>9.5702958452922191E-2</c:v>
                </c:pt>
                <c:pt idx="9">
                  <c:v>0.14254904022820164</c:v>
                </c:pt>
              </c:numCache>
            </c:numRef>
          </c:val>
        </c:ser>
        <c:dLbls>
          <c:showVal val="1"/>
        </c:dLbls>
      </c:pie3DChart>
      <c:spPr>
        <a:noFill/>
        <a:ln w="25400">
          <a:noFill/>
        </a:ln>
      </c:spPr>
    </c:plotArea>
    <c:plotVisOnly val="1"/>
    <c:dispBlanksAs val="zero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32335536182979296"/>
          <c:y val="0.10355643044619429"/>
          <c:w val="0.36639469696976767"/>
          <c:h val="0.68310875706214691"/>
        </c:manualLayout>
      </c:layout>
      <c:pieChart>
        <c:varyColors val="1"/>
        <c:ser>
          <c:idx val="0"/>
          <c:order val="0"/>
          <c:spPr>
            <a:ln>
              <a:bevel/>
            </a:ln>
          </c:spPr>
          <c:explosion val="5"/>
          <c:dPt>
            <c:idx val="0"/>
            <c:spPr>
              <a:solidFill>
                <a:srgbClr val="E46C0A"/>
              </a:solidFill>
              <a:ln>
                <a:bevel/>
              </a:ln>
            </c:spPr>
          </c:dPt>
          <c:dPt>
            <c:idx val="2"/>
            <c:spPr>
              <a:solidFill>
                <a:srgbClr val="7F7F7F"/>
              </a:solidFill>
              <a:ln>
                <a:bevel/>
              </a:ln>
            </c:spPr>
          </c:dPt>
          <c:dPt>
            <c:idx val="3"/>
            <c:spPr>
              <a:solidFill>
                <a:srgbClr val="FAC090"/>
              </a:solidFill>
              <a:ln>
                <a:bevel/>
              </a:ln>
            </c:spPr>
          </c:dPt>
          <c:dPt>
            <c:idx val="4"/>
            <c:spPr>
              <a:solidFill>
                <a:srgbClr val="FFC000"/>
              </a:solidFill>
              <a:ln>
                <a:bevel/>
              </a:ln>
            </c:spPr>
          </c:dPt>
          <c:dPt>
            <c:idx val="5"/>
            <c:spPr>
              <a:solidFill>
                <a:schemeClr val="tx2">
                  <a:lumMod val="60000"/>
                  <a:lumOff val="40000"/>
                </a:schemeClr>
              </a:solidFill>
              <a:ln>
                <a:bevel/>
              </a:ln>
            </c:spPr>
          </c:dPt>
          <c:dPt>
            <c:idx val="6"/>
            <c:spPr>
              <a:solidFill>
                <a:srgbClr val="984807"/>
              </a:solidFill>
              <a:ln>
                <a:bevel/>
              </a:ln>
            </c:spPr>
          </c:dPt>
          <c:dPt>
            <c:idx val="7"/>
            <c:spPr>
              <a:solidFill>
                <a:srgbClr val="FF0000"/>
              </a:solidFill>
              <a:ln>
                <a:bevel/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Другое </a:t>
                    </a:r>
                    <a:r>
                      <a:rPr lang="en-US" smtClean="0"/>
                      <a:t>19.6</a:t>
                    </a:r>
                    <a:r>
                      <a:rPr lang="en-US" dirty="0"/>
                      <a:t>%</a:t>
                    </a:r>
                  </a:p>
                </c:rich>
              </c:tx>
              <c:dLblPos val="outEnd"/>
              <c:showLegendKey val="1"/>
              <c:showCatName val="1"/>
              <c:showPercent val="1"/>
              <c:separator> </c:separator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Общие гос. Услуги</a:t>
                    </a:r>
                    <a:r>
                      <a:rPr lang="ru-RU" baseline="0" smtClean="0"/>
                      <a:t> </a:t>
                    </a:r>
                    <a:r>
                      <a:rPr lang="en-US" smtClean="0"/>
                      <a:t> </a:t>
                    </a:r>
                    <a:r>
                      <a:rPr lang="en-US" dirty="0"/>
                      <a:t>11.8%</a:t>
                    </a:r>
                  </a:p>
                </c:rich>
              </c:tx>
              <c:dLblPos val="outEnd"/>
              <c:showLegendKey val="1"/>
              <c:showCatName val="1"/>
              <c:showPercent val="1"/>
              <c:separator> </c:separator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Оборона </a:t>
                    </a:r>
                    <a:r>
                      <a:rPr lang="en-US" smtClean="0"/>
                      <a:t>8.8</a:t>
                    </a:r>
                    <a:r>
                      <a:rPr lang="en-US" dirty="0"/>
                      <a:t>%</a:t>
                    </a:r>
                  </a:p>
                </c:rich>
              </c:tx>
              <c:dLblPos val="outEnd"/>
              <c:showLegendKey val="1"/>
              <c:showCatName val="1"/>
              <c:showPercent val="1"/>
              <c:separator> </c:separator>
            </c:dLbl>
            <c:dLbl>
              <c:idx val="3"/>
              <c:layout>
                <c:manualLayout>
                  <c:x val="5.9523809523809521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Общ. Порядок и безопасномть</a:t>
                    </a:r>
                    <a:r>
                      <a:rPr lang="en-US" dirty="0" smtClean="0"/>
                      <a:t>  </a:t>
                    </a:r>
                    <a:r>
                      <a:rPr lang="en-US" dirty="0"/>
                      <a:t>11.5%</a:t>
                    </a:r>
                  </a:p>
                </c:rich>
              </c:tx>
              <c:dLblPos val="bestFit"/>
              <c:showLegendKey val="1"/>
              <c:showCatName val="1"/>
              <c:showPercent val="1"/>
              <c:separator> </c:separator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mtClean="0"/>
                      <a:t>Экон. отношения</a:t>
                    </a:r>
                    <a:r>
                      <a:rPr lang="en-US" smtClean="0"/>
                      <a:t> </a:t>
                    </a:r>
                    <a:r>
                      <a:rPr lang="en-US" dirty="0"/>
                      <a:t>13.7%</a:t>
                    </a:r>
                  </a:p>
                </c:rich>
              </c:tx>
              <c:dLblPos val="outEnd"/>
              <c:showLegendKey val="1"/>
              <c:showCatName val="1"/>
              <c:showPercent val="1"/>
              <c:separator> </c:separator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smtClean="0"/>
                      <a:t>Здравоохранение</a:t>
                    </a:r>
                    <a:r>
                      <a:rPr lang="en-US" smtClean="0"/>
                      <a:t> </a:t>
                    </a:r>
                    <a:r>
                      <a:rPr lang="en-US" dirty="0"/>
                      <a:t>5.4%</a:t>
                    </a:r>
                  </a:p>
                </c:rich>
              </c:tx>
              <c:dLblPos val="outEnd"/>
              <c:showLegendKey val="1"/>
              <c:showCatName val="1"/>
              <c:showPercent val="1"/>
              <c:separator> </c:separator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 smtClean="0"/>
                      <a:t>Образование </a:t>
                    </a:r>
                    <a:r>
                      <a:rPr lang="en-US" smtClean="0"/>
                      <a:t>8.4</a:t>
                    </a:r>
                    <a:r>
                      <a:rPr lang="en-US" dirty="0"/>
                      <a:t>%</a:t>
                    </a:r>
                  </a:p>
                </c:rich>
              </c:tx>
              <c:dLblPos val="outEnd"/>
              <c:showLegendKey val="1"/>
              <c:showCatName val="1"/>
              <c:showPercent val="1"/>
              <c:separator> </c:separator>
            </c:dLbl>
            <c:dLbl>
              <c:idx val="7"/>
              <c:layout>
                <c:manualLayout>
                  <c:x val="-1.488095238095238E-2"/>
                  <c:y val="6.66666666666666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Соц.</a:t>
                    </a:r>
                    <a:r>
                      <a:rPr lang="ru-RU" baseline="0" dirty="0" smtClean="0"/>
                      <a:t> защита</a:t>
                    </a:r>
                    <a:r>
                      <a:rPr lang="en-US" dirty="0" smtClean="0"/>
                      <a:t>  </a:t>
                    </a:r>
                    <a:r>
                      <a:rPr lang="en-US" dirty="0"/>
                      <a:t>20.9%</a:t>
                    </a:r>
                  </a:p>
                </c:rich>
              </c:tx>
              <c:dLblPos val="bestFit"/>
              <c:showLegendKey val="1"/>
              <c:showCatName val="1"/>
              <c:showPercent val="1"/>
              <c:separator> </c:separator>
            </c:dLbl>
            <c:numFmt formatCode="0.0%" sourceLinked="0"/>
            <c:spPr>
              <a:ln cap="rnd">
                <a:noFill/>
                <a:prstDash val="solid"/>
                <a:miter lim="800000"/>
              </a:ln>
            </c:spPr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dLblPos val="outEnd"/>
            <c:showLegendKey val="1"/>
            <c:showCatName val="1"/>
            <c:showPercent val="1"/>
            <c:separator> </c:separator>
          </c:dLbls>
          <c:cat>
            <c:strRef>
              <c:f>'Budget Outlays'!$B$4:$B$11</c:f>
              <c:strCache>
                <c:ptCount val="8"/>
                <c:pt idx="0">
                  <c:v>Other</c:v>
                </c:pt>
                <c:pt idx="1">
                  <c:v>General Public Services</c:v>
                </c:pt>
                <c:pt idx="2">
                  <c:v>Defence</c:v>
                </c:pt>
                <c:pt idx="3">
                  <c:v>Public Order and Security </c:v>
                </c:pt>
                <c:pt idx="4">
                  <c:v>Economic Affairs</c:v>
                </c:pt>
                <c:pt idx="5">
                  <c:v>Health Care</c:v>
                </c:pt>
                <c:pt idx="6">
                  <c:v>Education</c:v>
                </c:pt>
                <c:pt idx="7">
                  <c:v>Social Protection </c:v>
                </c:pt>
              </c:strCache>
            </c:strRef>
          </c:cat>
          <c:val>
            <c:numRef>
              <c:f>'Budget Outlays'!$C$4:$C$11</c:f>
              <c:numCache>
                <c:formatCode>_(* #,##0.00_);_(* \(#,##0.00\);_(* "-"??_);_(@_)</c:formatCode>
                <c:ptCount val="8"/>
                <c:pt idx="0">
                  <c:v>1442.5148999999999</c:v>
                </c:pt>
                <c:pt idx="1">
                  <c:v>867.49980000000005</c:v>
                </c:pt>
                <c:pt idx="2">
                  <c:v>651.09380000000351</c:v>
                </c:pt>
                <c:pt idx="3">
                  <c:v>845.95569999999748</c:v>
                </c:pt>
                <c:pt idx="4">
                  <c:v>1009.9132</c:v>
                </c:pt>
                <c:pt idx="5">
                  <c:v>396.7482</c:v>
                </c:pt>
                <c:pt idx="6">
                  <c:v>616.28420000000051</c:v>
                </c:pt>
                <c:pt idx="7">
                  <c:v>1536.5021999999999</c:v>
                </c:pt>
              </c:numCache>
            </c:numRef>
          </c:val>
        </c:ser>
        <c:firstSliceAng val="0"/>
      </c:pieChart>
      <c:spPr>
        <a:noFill/>
        <a:ln w="25400">
          <a:noFill/>
        </a:ln>
      </c:spPr>
    </c:plotArea>
    <c:plotVisOnly val="1"/>
    <c:dispBlanksAs val="zero"/>
  </c:chart>
  <c:spPr>
    <a:ln>
      <a:noFill/>
    </a:ln>
    <a:effectLst>
      <a:outerShdw blurRad="50800" dist="38100" dir="5400000" algn="t" rotWithShape="0">
        <a:prstClr val="black">
          <a:alpha val="40000"/>
        </a:prstClr>
      </a:outerShdw>
    </a:effectLst>
  </c:spPr>
  <c:txPr>
    <a:bodyPr/>
    <a:lstStyle/>
    <a:p>
      <a:pPr>
        <a:defRPr>
          <a:latin typeface="Calibri" pitchFamily="34" charset="0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9.2884350508073268E-2"/>
          <c:y val="0.11815523059617559"/>
          <c:w val="0.88205777473197156"/>
          <c:h val="0.73741407324084485"/>
        </c:manualLayout>
      </c:layout>
      <c:lineChart>
        <c:grouping val="standard"/>
        <c:ser>
          <c:idx val="0"/>
          <c:order val="0"/>
          <c:tx>
            <c:strRef>
              <c:f>'Consolidated Budget'!$B$17</c:f>
              <c:strCache>
                <c:ptCount val="1"/>
                <c:pt idx="0">
                  <c:v>Current Expenditures</c:v>
                </c:pt>
              </c:strCache>
            </c:strRef>
          </c:tx>
          <c:spPr>
            <a:ln>
              <a:solidFill>
                <a:srgbClr val="EC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4487814069510823E-2"/>
                  <c:y val="-5.6125084809674188E-2"/>
                </c:manualLayout>
              </c:layout>
              <c:dLblPos val="r"/>
              <c:showVal val="1"/>
            </c:dLbl>
            <c:dLbl>
              <c:idx val="1"/>
              <c:delete val="1"/>
            </c:dLbl>
            <c:dLbl>
              <c:idx val="3"/>
              <c:delete val="1"/>
            </c:dLbl>
            <c:dLbl>
              <c:idx val="5"/>
              <c:delete val="1"/>
            </c:dLbl>
            <c:dLbl>
              <c:idx val="7"/>
              <c:delete val="1"/>
            </c:dLbl>
            <c:dLbl>
              <c:idx val="9"/>
              <c:delete val="1"/>
            </c:dLbl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dLblPos val="t"/>
            <c:showVal val="1"/>
          </c:dLbls>
          <c:cat>
            <c:strRef>
              <c:f>'Consolidated Budget'!$C$5:$M$5</c:f>
              <c:strCach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2012F</c:v>
                </c:pt>
                <c:pt idx="10">
                  <c:v>2013F</c:v>
                </c:pt>
              </c:strCache>
            </c:strRef>
          </c:cat>
          <c:val>
            <c:numRef>
              <c:f>'Consolidated Budget'!$C$17:$K$17</c:f>
              <c:numCache>
                <c:formatCode>0.0%</c:formatCode>
                <c:ptCount val="9"/>
                <c:pt idx="0">
                  <c:v>0.86918545802579483</c:v>
                </c:pt>
                <c:pt idx="1">
                  <c:v>0.7847271226610486</c:v>
                </c:pt>
                <c:pt idx="2">
                  <c:v>0.77942236023104849</c:v>
                </c:pt>
                <c:pt idx="3">
                  <c:v>0.77731257402785658</c:v>
                </c:pt>
                <c:pt idx="4">
                  <c:v>0.74381920689481884</c:v>
                </c:pt>
                <c:pt idx="5">
                  <c:v>0.77973237613170099</c:v>
                </c:pt>
                <c:pt idx="6">
                  <c:v>0.77926440193577662</c:v>
                </c:pt>
                <c:pt idx="7">
                  <c:v>0.78068714137228856</c:v>
                </c:pt>
                <c:pt idx="8">
                  <c:v>0.74889454642905295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'Consolidated Budget'!$B$18</c:f>
              <c:strCache>
                <c:ptCount val="1"/>
                <c:pt idx="0">
                  <c:v>Capital Expenditures</c:v>
                </c:pt>
              </c:strCache>
            </c:strRef>
          </c:tx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7524612413666493E-2"/>
                  <c:y val="-7.2791744185588814E-2"/>
                </c:manualLayout>
              </c:layout>
              <c:dLblPos val="r"/>
              <c:showVal val="1"/>
            </c:dLbl>
            <c:dLbl>
              <c:idx val="1"/>
              <c:delete val="1"/>
            </c:dLbl>
            <c:dLbl>
              <c:idx val="3"/>
              <c:delete val="1"/>
            </c:dLbl>
            <c:dLbl>
              <c:idx val="5"/>
              <c:delete val="1"/>
            </c:dLbl>
            <c:dLbl>
              <c:idx val="7"/>
              <c:delete val="1"/>
            </c:dLbl>
            <c:dLbl>
              <c:idx val="9"/>
              <c:delete val="1"/>
            </c:dLbl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dLblPos val="t"/>
            <c:showVal val="1"/>
          </c:dLbls>
          <c:cat>
            <c:strRef>
              <c:f>'Consolidated Budget'!$C$5:$M$5</c:f>
              <c:strCach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2012F</c:v>
                </c:pt>
                <c:pt idx="10">
                  <c:v>2013F</c:v>
                </c:pt>
              </c:strCache>
            </c:strRef>
          </c:cat>
          <c:val>
            <c:numRef>
              <c:f>'Consolidated Budget'!$C$18:$K$18</c:f>
              <c:numCache>
                <c:formatCode>0.0%</c:formatCode>
                <c:ptCount val="9"/>
                <c:pt idx="0">
                  <c:v>0.13081454197420811</c:v>
                </c:pt>
                <c:pt idx="1">
                  <c:v>0.21527287733895167</c:v>
                </c:pt>
                <c:pt idx="2">
                  <c:v>0.22057763976895137</c:v>
                </c:pt>
                <c:pt idx="3">
                  <c:v>0.22268742597214278</c:v>
                </c:pt>
                <c:pt idx="4">
                  <c:v>0.25618079310518432</c:v>
                </c:pt>
                <c:pt idx="5">
                  <c:v>0.22026762386830093</c:v>
                </c:pt>
                <c:pt idx="6">
                  <c:v>0.22073559806422421</c:v>
                </c:pt>
                <c:pt idx="7">
                  <c:v>0.21931285862771074</c:v>
                </c:pt>
                <c:pt idx="8">
                  <c:v>0.25110545357095004</c:v>
                </c:pt>
              </c:numCache>
            </c:numRef>
          </c:val>
          <c:smooth val="1"/>
        </c:ser>
        <c:marker val="1"/>
        <c:axId val="105317504"/>
        <c:axId val="105319040"/>
      </c:lineChart>
      <c:catAx>
        <c:axId val="105317504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900"/>
            </a:pPr>
            <a:endParaRPr lang="en-US"/>
          </a:p>
        </c:txPr>
        <c:crossAx val="105319040"/>
        <c:crosses val="autoZero"/>
        <c:auto val="1"/>
        <c:lblAlgn val="ctr"/>
        <c:lblOffset val="100"/>
        <c:tickLblSkip val="1"/>
      </c:catAx>
      <c:valAx>
        <c:axId val="105319040"/>
        <c:scaling>
          <c:orientation val="minMax"/>
        </c:scaling>
        <c:axPos val="l"/>
        <c:numFmt formatCode="0%" sourceLinked="0"/>
        <c:tickLblPos val="nextTo"/>
        <c:txPr>
          <a:bodyPr rot="0" vert="horz"/>
          <a:lstStyle/>
          <a:p>
            <a:pPr>
              <a:defRPr sz="900"/>
            </a:pPr>
            <a:endParaRPr lang="en-US"/>
          </a:p>
        </c:txPr>
        <c:crossAx val="105317504"/>
        <c:crosses val="autoZero"/>
        <c:crossBetween val="between"/>
        <c:majorUnit val="0.2"/>
      </c:valAx>
    </c:plotArea>
    <c:legend>
      <c:legendPos val="t"/>
      <c:layout>
        <c:manualLayout>
          <c:xMode val="edge"/>
          <c:yMode val="edge"/>
          <c:x val="0"/>
          <c:y val="2.5396825396825397E-2"/>
          <c:w val="0.99159511121506649"/>
          <c:h val="9.3750656167985266E-2"/>
        </c:manualLayout>
      </c:layout>
      <c:txPr>
        <a:bodyPr/>
        <a:lstStyle/>
        <a:p>
          <a:pPr>
            <a:defRPr sz="900"/>
          </a:pPr>
          <a:endParaRPr lang="en-US"/>
        </a:p>
      </c:txPr>
    </c:legend>
    <c:plotVisOnly val="1"/>
    <c:dispBlanksAs val="gap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 pitchFamily="34" charset="0"/>
          <a:ea typeface="Trebuchet MS"/>
          <a:cs typeface="Trebuchet MS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plotArea>
      <c:layout>
        <c:manualLayout>
          <c:layoutTarget val="inner"/>
          <c:xMode val="edge"/>
          <c:yMode val="edge"/>
          <c:x val="0.12937479494750637"/>
          <c:y val="0.11019791444988296"/>
          <c:w val="0.83783813156168063"/>
          <c:h val="0.71177307228490905"/>
        </c:manualLayout>
      </c:layout>
      <c:bar3DChart>
        <c:barDir val="col"/>
        <c:grouping val="clustered"/>
        <c:ser>
          <c:idx val="0"/>
          <c:order val="0"/>
          <c:tx>
            <c:strRef>
              <c:f>'Consolidated Budget'!$C$86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dLbls>
            <c:dLbl>
              <c:idx val="0"/>
              <c:layout>
                <c:manualLayout>
                  <c:x val="0"/>
                  <c:y val="-1.2200434892667884E-2"/>
                </c:manualLayout>
              </c:layout>
              <c:showVal val="1"/>
            </c:dLbl>
            <c:dLbl>
              <c:idx val="1"/>
              <c:layout>
                <c:manualLayout>
                  <c:x val="-5.2910052910052924E-3"/>
                  <c:y val="-1.2200468184720153E-2"/>
                </c:manualLayout>
              </c:layout>
              <c:showVal val="1"/>
            </c:dLbl>
            <c:dLbl>
              <c:idx val="2"/>
              <c:layout>
                <c:manualLayout>
                  <c:x val="-1.3227513227513584E-2"/>
                  <c:y val="-1.5250407888203164E-2"/>
                </c:manualLayout>
              </c:layout>
              <c:showVal val="1"/>
            </c:dLbl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showVal val="1"/>
          </c:dLbls>
          <c:cat>
            <c:strRef>
              <c:f>'Consolidated Budget'!$B$87:$B$89</c:f>
              <c:strCache>
                <c:ptCount val="3"/>
                <c:pt idx="0">
                  <c:v>Revenues</c:v>
                </c:pt>
                <c:pt idx="1">
                  <c:v>Current Expenditures</c:v>
                </c:pt>
                <c:pt idx="2">
                  <c:v>Capital Spending and net Lending</c:v>
                </c:pt>
              </c:strCache>
            </c:strRef>
          </c:cat>
          <c:val>
            <c:numRef>
              <c:f>'Consolidated Budget'!$C$87:$C$89</c:f>
              <c:numCache>
                <c:formatCode>_(* #,##0_);_(* \(#,##0\);_(* "-"??_);_(@_)</c:formatCode>
                <c:ptCount val="3"/>
                <c:pt idx="0">
                  <c:v>5264.4600156399993</c:v>
                </c:pt>
                <c:pt idx="1">
                  <c:v>5407.3142921300005</c:v>
                </c:pt>
                <c:pt idx="2">
                  <c:v>1505.5346453099999</c:v>
                </c:pt>
              </c:numCache>
            </c:numRef>
          </c:val>
        </c:ser>
        <c:ser>
          <c:idx val="1"/>
          <c:order val="1"/>
          <c:tx>
            <c:strRef>
              <c:f>'Consolidated Budget'!$D$86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3.4778280842750585E-17"/>
                  <c:y val="-1.2200434892667884E-2"/>
                </c:manualLayout>
              </c:layout>
              <c:showVal val="1"/>
            </c:dLbl>
            <c:dLbl>
              <c:idx val="1"/>
              <c:layout>
                <c:manualLayout>
                  <c:x val="1.5873015873015879E-2"/>
                  <c:y val="-1.2200468184720113E-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-1.5250543615834243E-2"/>
                </c:manualLayout>
              </c:layout>
              <c:showVal val="1"/>
            </c:dLbl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showVal val="1"/>
          </c:dLbls>
          <c:cat>
            <c:strRef>
              <c:f>'Consolidated Budget'!$B$87:$B$89</c:f>
              <c:strCache>
                <c:ptCount val="3"/>
                <c:pt idx="0">
                  <c:v>Revenues</c:v>
                </c:pt>
                <c:pt idx="1">
                  <c:v>Current Expenditures</c:v>
                </c:pt>
                <c:pt idx="2">
                  <c:v>Capital Spending and net Lending</c:v>
                </c:pt>
              </c:strCache>
            </c:strRef>
          </c:cat>
          <c:val>
            <c:numRef>
              <c:f>'Consolidated Budget'!$D$87:$D$89</c:f>
              <c:numCache>
                <c:formatCode>_(* #,##0_);_(* \(#,##0\);_(* "-"??_);_(@_)</c:formatCode>
                <c:ptCount val="3"/>
                <c:pt idx="0">
                  <c:v>5866.2999999999993</c:v>
                </c:pt>
                <c:pt idx="1">
                  <c:v>5398.8000000000011</c:v>
                </c:pt>
                <c:pt idx="2">
                  <c:v>1833.8000000000002</c:v>
                </c:pt>
              </c:numCache>
            </c:numRef>
          </c:val>
        </c:ser>
        <c:ser>
          <c:idx val="2"/>
          <c:order val="2"/>
          <c:tx>
            <c:strRef>
              <c:f>'Consolidated Budget'!$E$86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EC0000"/>
            </a:solidFill>
          </c:spPr>
          <c:dLbls>
            <c:dLbl>
              <c:idx val="0"/>
              <c:layout>
                <c:manualLayout>
                  <c:x val="0"/>
                  <c:y val="-9.1503261695005736E-3"/>
                </c:manualLayout>
              </c:layout>
              <c:showVal val="1"/>
            </c:dLbl>
            <c:dLbl>
              <c:idx val="1"/>
              <c:layout>
                <c:manualLayout>
                  <c:x val="2.4958130233720784E-2"/>
                  <c:y val="-1.5250407888203164E-2"/>
                </c:manualLayout>
              </c:layout>
              <c:showVal val="1"/>
            </c:dLbl>
            <c:dLbl>
              <c:idx val="2"/>
              <c:layout>
                <c:manualLayout>
                  <c:x val="1.7421572303462692E-2"/>
                  <c:y val="-2.1350641980563242E-2"/>
                </c:manualLayout>
              </c:layout>
              <c:showVal val="1"/>
            </c:dLbl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showVal val="1"/>
          </c:dLbls>
          <c:cat>
            <c:strRef>
              <c:f>'Consolidated Budget'!$B$87:$B$89</c:f>
              <c:strCache>
                <c:ptCount val="3"/>
                <c:pt idx="0">
                  <c:v>Revenues</c:v>
                </c:pt>
                <c:pt idx="1">
                  <c:v>Current Expenditures</c:v>
                </c:pt>
                <c:pt idx="2">
                  <c:v>Capital Spending and net Lending</c:v>
                </c:pt>
              </c:strCache>
            </c:strRef>
          </c:cat>
          <c:val>
            <c:numRef>
              <c:f>'Consolidated Budget'!$E$87:$E$89</c:f>
              <c:numCache>
                <c:formatCode>_(* #,##0_);_(* \(#,##0\);_(* "-"??_);_(@_)</c:formatCode>
                <c:ptCount val="3"/>
                <c:pt idx="0">
                  <c:v>6875.6889412500004</c:v>
                </c:pt>
                <c:pt idx="1">
                  <c:v>5613.1096725800044</c:v>
                </c:pt>
                <c:pt idx="2">
                  <c:v>2142.2728070199987</c:v>
                </c:pt>
              </c:numCache>
            </c:numRef>
          </c:val>
        </c:ser>
        <c:dLbls>
          <c:showVal val="1"/>
        </c:dLbls>
        <c:gapDepth val="240"/>
        <c:shape val="box"/>
        <c:axId val="105392000"/>
        <c:axId val="105393536"/>
        <c:axId val="0"/>
      </c:bar3DChart>
      <c:catAx>
        <c:axId val="1053920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150" b="1"/>
            </a:pPr>
            <a:endParaRPr lang="en-US"/>
          </a:p>
        </c:txPr>
        <c:crossAx val="105393536"/>
        <c:crosses val="autoZero"/>
        <c:auto val="1"/>
        <c:lblAlgn val="ctr"/>
        <c:lblOffset val="100"/>
      </c:catAx>
      <c:valAx>
        <c:axId val="105393536"/>
        <c:scaling>
          <c:orientation val="minMax"/>
        </c:scaling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 dirty="0"/>
                  <a:t>million GEL</a:t>
                </a:r>
              </a:p>
            </c:rich>
          </c:tx>
          <c:layout>
            <c:manualLayout>
              <c:xMode val="edge"/>
              <c:yMode val="edge"/>
              <c:x val="1.599614501312336E-2"/>
              <c:y val="0.30383129192184793"/>
            </c:manualLayout>
          </c:layout>
        </c:title>
        <c:numFmt formatCode="_(* #,##0_);_(* \(#,##0\);_(* &quot;-&quot;??_);_(@_)" sourceLinked="1"/>
        <c:tickLblPos val="nextTo"/>
        <c:crossAx val="105392000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</c:chart>
  <c:spPr>
    <a:ln>
      <a:noFill/>
    </a:ln>
  </c:spPr>
  <c:txPr>
    <a:bodyPr/>
    <a:lstStyle/>
    <a:p>
      <a:pPr>
        <a:defRPr>
          <a:latin typeface="Calibri" pitchFamily="34" charset="0"/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4607826294440471"/>
          <c:y val="0.18077796978438879"/>
          <c:w val="0.75194941541401727"/>
          <c:h val="0.77124876447491364"/>
        </c:manualLayout>
      </c:layout>
      <c:barChart>
        <c:barDir val="col"/>
        <c:grouping val="clustered"/>
        <c:ser>
          <c:idx val="2"/>
          <c:order val="0"/>
          <c:tx>
            <c:strRef>
              <c:f>'Consolidated Budget'!$B$113</c:f>
              <c:strCache>
                <c:ptCount val="1"/>
                <c:pt idx="0">
                  <c:v>Overall Balance</c:v>
                </c:pt>
              </c:strCache>
            </c:strRef>
          </c:tx>
          <c:spPr>
            <a:solidFill>
              <a:srgbClr val="FFC000"/>
            </a:solidFill>
          </c:spPr>
          <c:cat>
            <c:numRef>
              <c:f>'Consolidated Budget'!$C$112:$E$112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'Consolidated Budget'!$C$113:$E$113</c:f>
              <c:numCache>
                <c:formatCode>_(* #,##0_);_(* \(#,##0\);_(* "-"??_);_(@_)</c:formatCode>
                <c:ptCount val="3"/>
                <c:pt idx="0">
                  <c:v>-1648.388921799999</c:v>
                </c:pt>
                <c:pt idx="1">
                  <c:v>-1366.3000000000002</c:v>
                </c:pt>
                <c:pt idx="2">
                  <c:v>-879.69353835000493</c:v>
                </c:pt>
              </c:numCache>
            </c:numRef>
          </c:val>
        </c:ser>
        <c:ser>
          <c:idx val="3"/>
          <c:order val="1"/>
          <c:tx>
            <c:strRef>
              <c:f>'Consolidated Budget'!$B$114</c:f>
              <c:strCache>
                <c:ptCount val="1"/>
                <c:pt idx="0">
                  <c:v>Primary Balance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cat>
            <c:numRef>
              <c:f>'Consolidated Budget'!$C$112:$E$112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'Consolidated Budget'!$C$114:$E$114</c:f>
              <c:numCache>
                <c:formatCode>_(* #,##0_);_(* \(#,##0\);_(* "-"??_);_(@_)</c:formatCode>
                <c:ptCount val="3"/>
                <c:pt idx="0">
                  <c:v>-1477.2115968399978</c:v>
                </c:pt>
                <c:pt idx="1">
                  <c:v>-1160.3000000000002</c:v>
                </c:pt>
                <c:pt idx="2">
                  <c:v>-591.75144570000111</c:v>
                </c:pt>
              </c:numCache>
            </c:numRef>
          </c:val>
        </c:ser>
        <c:ser>
          <c:idx val="1"/>
          <c:order val="2"/>
          <c:tx>
            <c:strRef>
              <c:f>'Consolidated Budget'!$B$115</c:f>
              <c:strCache>
                <c:ptCount val="1"/>
                <c:pt idx="0">
                  <c:v>Operating Balance</c:v>
                </c:pt>
              </c:strCache>
            </c:strRef>
          </c:tx>
          <c:spPr>
            <a:solidFill>
              <a:srgbClr val="EC0000"/>
            </a:solidFill>
          </c:spPr>
          <c:cat>
            <c:numRef>
              <c:f>'Consolidated Budget'!$C$112:$E$112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'Consolidated Budget'!$C$115:$E$115</c:f>
              <c:numCache>
                <c:formatCode>_(* #,##0_);_(* \(#,##0\);_(* "-"??_);_(@_)</c:formatCode>
                <c:ptCount val="3"/>
                <c:pt idx="0">
                  <c:v>-142.85427649000007</c:v>
                </c:pt>
                <c:pt idx="1">
                  <c:v>467.50000000000011</c:v>
                </c:pt>
                <c:pt idx="2">
                  <c:v>1262.579268669999</c:v>
                </c:pt>
              </c:numCache>
            </c:numRef>
          </c:val>
        </c:ser>
        <c:gapWidth val="66"/>
        <c:overlap val="28"/>
        <c:axId val="105446400"/>
        <c:axId val="105452288"/>
      </c:barChart>
      <c:lineChart>
        <c:grouping val="standard"/>
        <c:ser>
          <c:idx val="0"/>
          <c:order val="3"/>
          <c:tx>
            <c:strRef>
              <c:f>'Consolidated Budget'!$B$116</c:f>
              <c:strCache>
                <c:ptCount val="1"/>
                <c:pt idx="0">
                  <c:v>Operating Balance as % of GDP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diamond"/>
            <c:size val="6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dLbls>
            <c:dLbl>
              <c:idx val="1"/>
              <c:layout>
                <c:manualLayout>
                  <c:x val="-6.0325936530660963E-2"/>
                  <c:y val="-0.11117180345406065"/>
                </c:manualLayout>
              </c:layout>
              <c:dLblPos val="r"/>
              <c:showVal val="1"/>
            </c:dLbl>
            <c:dLblPos val="t"/>
            <c:showVal val="1"/>
          </c:dLbls>
          <c:cat>
            <c:numRef>
              <c:f>'Consolidated Budget'!$C$112:$E$112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'Consolidated Budget'!$C$116:$E$116</c:f>
              <c:numCache>
                <c:formatCode>0.0%</c:formatCode>
                <c:ptCount val="3"/>
                <c:pt idx="0">
                  <c:v>-7.9425462648790423E-3</c:v>
                </c:pt>
                <c:pt idx="1">
                  <c:v>2.253732781200608E-2</c:v>
                </c:pt>
                <c:pt idx="2">
                  <c:v>5.2526401592858332E-2</c:v>
                </c:pt>
              </c:numCache>
            </c:numRef>
          </c:val>
        </c:ser>
        <c:marker val="1"/>
        <c:axId val="105480576"/>
        <c:axId val="105454208"/>
      </c:lineChart>
      <c:catAx>
        <c:axId val="1054464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05452288"/>
        <c:crossesAt val="0"/>
        <c:auto val="1"/>
        <c:lblAlgn val="ctr"/>
        <c:lblOffset val="100"/>
      </c:catAx>
      <c:valAx>
        <c:axId val="105452288"/>
        <c:scaling>
          <c:orientation val="minMax"/>
          <c:max val="1500"/>
          <c:min val="-1200"/>
        </c:scaling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 dirty="0"/>
                  <a:t>million GEL</a:t>
                </a:r>
              </a:p>
            </c:rich>
          </c:tx>
          <c:layout>
            <c:manualLayout>
              <c:xMode val="edge"/>
              <c:yMode val="edge"/>
              <c:x val="0"/>
              <c:y val="0.3724915107260659"/>
            </c:manualLayout>
          </c:layout>
        </c:title>
        <c:numFmt formatCode="_(* #,##0_);_(* \(#,##0\);_(* &quot;-&quot;??_);_(@_)" sourceLinked="1"/>
        <c:tickLblPos val="nextTo"/>
        <c:crossAx val="105446400"/>
        <c:crosses val="autoZero"/>
        <c:crossBetween val="between"/>
        <c:majorUnit val="300"/>
      </c:valAx>
      <c:valAx>
        <c:axId val="105454208"/>
        <c:scaling>
          <c:orientation val="minMax"/>
        </c:scaling>
        <c:axPos val="r"/>
        <c:numFmt formatCode="0.0%" sourceLinked="1"/>
        <c:tickLblPos val="nextTo"/>
        <c:crossAx val="105480576"/>
        <c:crosses val="max"/>
        <c:crossBetween val="between"/>
      </c:valAx>
      <c:catAx>
        <c:axId val="105480576"/>
        <c:scaling>
          <c:orientation val="minMax"/>
        </c:scaling>
        <c:delete val="1"/>
        <c:axPos val="b"/>
        <c:numFmt formatCode="General" sourceLinked="1"/>
        <c:tickLblPos val="none"/>
        <c:crossAx val="105454208"/>
        <c:crosses val="autoZero"/>
        <c:auto val="1"/>
        <c:lblAlgn val="ctr"/>
        <c:lblOffset val="100"/>
      </c:catAx>
    </c:plotArea>
    <c:legend>
      <c:legendPos val="t"/>
      <c:layout>
        <c:manualLayout>
          <c:xMode val="edge"/>
          <c:yMode val="edge"/>
          <c:x val="2.2536644040923492E-2"/>
          <c:y val="2.5925924665795439E-2"/>
          <c:w val="0.95899690989300568"/>
          <c:h val="0.13955024133677041"/>
        </c:manualLayout>
      </c:layout>
    </c:legend>
    <c:plotVisOnly val="1"/>
    <c:dispBlanksAs val="gap"/>
  </c:chart>
  <c:spPr>
    <a:noFill/>
    <a:ln>
      <a:noFill/>
    </a:ln>
  </c:spPr>
  <c:txPr>
    <a:bodyPr/>
    <a:lstStyle/>
    <a:p>
      <a:pPr>
        <a:defRPr>
          <a:latin typeface="Calibri" pitchFamily="34" charset="0"/>
        </a:defRPr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9.8766185476815566E-2"/>
          <c:y val="0.27702581230979206"/>
          <c:w val="0.87067825896762963"/>
          <c:h val="0.60112019127665306"/>
        </c:manualLayout>
      </c:layout>
      <c:lineChart>
        <c:grouping val="standard"/>
        <c:ser>
          <c:idx val="0"/>
          <c:order val="0"/>
          <c:tx>
            <c:strRef>
              <c:f>'Consolidated Budget'!$B$14</c:f>
              <c:strCache>
                <c:ptCount val="1"/>
                <c:pt idx="0">
                  <c:v>Fiscal Deficit as % of Nominal GDP - Current Path</c:v>
                </c:pt>
              </c:strCache>
            </c:strRef>
          </c:tx>
          <c:spPr>
            <a:ln w="31750">
              <a:solidFill>
                <a:srgbClr val="EC0000"/>
              </a:solidFill>
            </a:ln>
          </c:spPr>
          <c:marker>
            <c:symbol val="none"/>
          </c:marker>
          <c:dLbls>
            <c:dLbl>
              <c:idx val="5"/>
              <c:layout>
                <c:manualLayout>
                  <c:x val="-6.0857503571547233E-2"/>
                  <c:y val="-4.5735288078518413E-2"/>
                </c:manualLayout>
              </c:layout>
              <c:dLblPos val="r"/>
              <c:showVal val="1"/>
            </c:dLbl>
            <c:dLbl>
              <c:idx val="6"/>
              <c:layout>
                <c:manualLayout>
                  <c:x val="-6.8311405694541513E-2"/>
                  <c:y val="-3.615867931501781E-2"/>
                </c:manualLayout>
              </c:layout>
              <c:dLblPos val="r"/>
              <c:showVal val="1"/>
            </c:dLbl>
            <c:dLbl>
              <c:idx val="7"/>
              <c:delete val="1"/>
            </c:dLbl>
            <c:dLbl>
              <c:idx val="8"/>
              <c:delete val="1"/>
            </c:dLbl>
            <c:txPr>
              <a:bodyPr/>
              <a:lstStyle/>
              <a:p>
                <a:pPr>
                  <a:defRPr lang="en-US" sz="105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b"/>
            <c:showVal val="1"/>
          </c:dLbls>
          <c:cat>
            <c:strRef>
              <c:f>'Consolidated Budget'!$E$5:$M$5</c:f>
              <c:strCach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2012F</c:v>
                </c:pt>
                <c:pt idx="8">
                  <c:v>2013F</c:v>
                </c:pt>
              </c:strCache>
            </c:strRef>
          </c:cat>
          <c:val>
            <c:numRef>
              <c:f>'Consolidated Budget'!$E$14:$M$14</c:f>
              <c:numCache>
                <c:formatCode>0.0%</c:formatCode>
                <c:ptCount val="9"/>
                <c:pt idx="0">
                  <c:v>-2.6219904419350286E-2</c:v>
                </c:pt>
                <c:pt idx="1">
                  <c:v>-3.3584155800795989E-2</c:v>
                </c:pt>
                <c:pt idx="2">
                  <c:v>-4.8003643160481509E-2</c:v>
                </c:pt>
                <c:pt idx="3">
                  <c:v>-6.5481132592692698E-2</c:v>
                </c:pt>
                <c:pt idx="4">
                  <c:v>-9.1644188357642278E-2</c:v>
                </c:pt>
                <c:pt idx="5">
                  <c:v>-6.6681541268215475E-2</c:v>
                </c:pt>
                <c:pt idx="6">
                  <c:v>-3.6720362898250654E-2</c:v>
                </c:pt>
                <c:pt idx="7">
                  <c:v>-2.9756078641086744E-2</c:v>
                </c:pt>
                <c:pt idx="8">
                  <c:v>-2.2781006755800411E-2</c:v>
                </c:pt>
              </c:numCache>
            </c:numRef>
          </c:val>
        </c:ser>
        <c:ser>
          <c:idx val="1"/>
          <c:order val="1"/>
          <c:tx>
            <c:strRef>
              <c:f>'Consolidated Budget'!$B$15</c:f>
              <c:strCache>
                <c:ptCount val="1"/>
                <c:pt idx="0">
                  <c:v>Initially Planned (2009E)</c:v>
                </c:pt>
              </c:strCache>
            </c:strRef>
          </c:tx>
          <c:spPr>
            <a:ln w="31750">
              <a:solidFill>
                <a:schemeClr val="bg1">
                  <a:lumMod val="65000"/>
                </a:schemeClr>
              </a:solidFill>
              <a:prstDash val="dash"/>
            </a:ln>
          </c:spPr>
          <c:marker>
            <c:symbol val="none"/>
          </c:marker>
          <c:dLbls>
            <c:dLbl>
              <c:idx val="4"/>
              <c:delete val="1"/>
            </c:dLbl>
            <c:dLbl>
              <c:idx val="6"/>
              <c:layout>
                <c:manualLayout>
                  <c:x val="-1.9692182464533751E-2"/>
                  <c:y val="7.0113479254787808E-2"/>
                </c:manualLayout>
              </c:layout>
              <c:showVal val="1"/>
            </c:dLbl>
            <c:dLbl>
              <c:idx val="7"/>
              <c:layout>
                <c:manualLayout>
                  <c:x val="-2.5036379946177616E-2"/>
                  <c:y val="4.7221423715202201E-2"/>
                </c:manualLayout>
              </c:layout>
              <c:showVal val="1"/>
            </c:dLbl>
            <c:dLbl>
              <c:idx val="8"/>
              <c:layout>
                <c:manualLayout>
                  <c:x val="-3.37552742616034E-2"/>
                  <c:y val="4.7031150899575283E-2"/>
                </c:manualLayout>
              </c:layout>
              <c:showVal val="1"/>
            </c:dLbl>
            <c:txPr>
              <a:bodyPr/>
              <a:lstStyle/>
              <a:p>
                <a:pPr>
                  <a:defRPr sz="1050" b="1"/>
                </a:pPr>
                <a:endParaRPr lang="en-US"/>
              </a:p>
            </c:txPr>
            <c:showVal val="1"/>
          </c:dLbls>
          <c:cat>
            <c:strRef>
              <c:f>'Consolidated Budget'!$E$5:$M$5</c:f>
              <c:strCach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2012F</c:v>
                </c:pt>
                <c:pt idx="8">
                  <c:v>2013F</c:v>
                </c:pt>
              </c:strCache>
            </c:strRef>
          </c:cat>
          <c:val>
            <c:numRef>
              <c:f>'Consolidated Budget'!$E$15:$M$15</c:f>
              <c:numCache>
                <c:formatCode>General</c:formatCode>
                <c:ptCount val="9"/>
                <c:pt idx="4" formatCode="0.0%">
                  <c:v>-9.4000000000000028E-2</c:v>
                </c:pt>
                <c:pt idx="5" formatCode="0.0%">
                  <c:v>-7.3000000000000009E-2</c:v>
                </c:pt>
                <c:pt idx="6" formatCode="0.0%">
                  <c:v>-4.8000000000000001E-2</c:v>
                </c:pt>
                <c:pt idx="7" formatCode="0.0%">
                  <c:v>-4.0000000000000022E-2</c:v>
                </c:pt>
                <c:pt idx="8" formatCode="0.0%">
                  <c:v>-2.9000000000000001E-2</c:v>
                </c:pt>
              </c:numCache>
            </c:numRef>
          </c:val>
        </c:ser>
        <c:marker val="1"/>
        <c:axId val="105493632"/>
        <c:axId val="105495168"/>
      </c:lineChart>
      <c:catAx>
        <c:axId val="105493632"/>
        <c:scaling>
          <c:orientation val="minMax"/>
        </c:scaling>
        <c:axPos val="b"/>
        <c:numFmt formatCode="General" sourceLinked="1"/>
        <c:tickLblPos val="high"/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05495168"/>
        <c:crosses val="autoZero"/>
        <c:auto val="1"/>
        <c:lblAlgn val="ctr"/>
        <c:lblOffset val="5"/>
      </c:catAx>
      <c:valAx>
        <c:axId val="105495168"/>
        <c:scaling>
          <c:orientation val="minMax"/>
          <c:max val="0"/>
        </c:scaling>
        <c:axPos val="l"/>
        <c:numFmt formatCode="0%" sourceLinked="0"/>
        <c:tickLblPos val="nextTo"/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05493632"/>
        <c:crosses val="autoZero"/>
        <c:crossBetween val="between"/>
        <c:majorUnit val="2.0000000000000011E-2"/>
      </c:valAx>
    </c:plotArea>
    <c:legend>
      <c:legendPos val="t"/>
      <c:layout>
        <c:manualLayout>
          <c:xMode val="edge"/>
          <c:yMode val="edge"/>
          <c:x val="4.8317738791423114E-2"/>
          <c:y val="1.8550287356321839E-2"/>
          <c:w val="0.9203045808966247"/>
          <c:h val="0.15713021139902994"/>
        </c:manualLayout>
      </c:layout>
      <c:txPr>
        <a:bodyPr/>
        <a:lstStyle/>
        <a:p>
          <a:pPr>
            <a:defRPr lang="en-US" sz="10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4F7954-5325-4F74-9663-7AE3D92CBC05}" type="doc">
      <dgm:prSet loTypeId="urn:microsoft.com/office/officeart/2005/8/layout/lProcess2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4C71DBB-0CC3-46D8-962F-D06DBEA2ECD6}">
      <dgm:prSet phldrT="[Text]" custT="1"/>
      <dgm:spPr>
        <a:solidFill>
          <a:srgbClr val="002060"/>
        </a:solidFill>
      </dgm:spPr>
      <dgm:t>
        <a:bodyPr/>
        <a:lstStyle/>
        <a:p>
          <a:pPr algn="ctr"/>
          <a:r>
            <a:rPr lang="en-US" sz="2400" b="1" u="none" dirty="0" smtClean="0">
              <a:solidFill>
                <a:schemeClr val="bg1"/>
              </a:solidFill>
              <a:latin typeface="Calibri" pitchFamily="34" charset="0"/>
            </a:rPr>
            <a:t>BB- </a:t>
          </a:r>
          <a:r>
            <a:rPr lang="ru-RU" sz="2400" b="1" u="none" dirty="0" smtClean="0">
              <a:solidFill>
                <a:schemeClr val="bg1"/>
              </a:solidFill>
              <a:latin typeface="Calibri" pitchFamily="34" charset="0"/>
            </a:rPr>
            <a:t>Стабильный</a:t>
          </a:r>
          <a:endParaRPr lang="en-US" sz="2400" b="1" u="none" dirty="0" smtClean="0">
            <a:solidFill>
              <a:schemeClr val="bg1"/>
            </a:solidFill>
            <a:latin typeface="Calibri" pitchFamily="34" charset="0"/>
          </a:endParaRPr>
        </a:p>
      </dgm:t>
    </dgm:pt>
    <dgm:pt modelId="{E983FBD5-510B-4C1E-943D-39072E9DA9AF}" type="parTrans" cxnId="{CD3C1C5C-D324-4250-BEC5-97DF68526F2D}">
      <dgm:prSet/>
      <dgm:spPr/>
      <dgm:t>
        <a:bodyPr/>
        <a:lstStyle/>
        <a:p>
          <a:pPr algn="ctr"/>
          <a:endParaRPr lang="en-US" sz="2000"/>
        </a:p>
      </dgm:t>
    </dgm:pt>
    <dgm:pt modelId="{9AA08DDA-40D3-48FB-B313-8A21E45D6722}" type="sibTrans" cxnId="{CD3C1C5C-D324-4250-BEC5-97DF68526F2D}">
      <dgm:prSet/>
      <dgm:spPr/>
      <dgm:t>
        <a:bodyPr/>
        <a:lstStyle/>
        <a:p>
          <a:pPr algn="ctr"/>
          <a:endParaRPr lang="en-US" sz="2000"/>
        </a:p>
      </dgm:t>
    </dgm:pt>
    <dgm:pt modelId="{E67AE470-65CB-41A5-85E0-2A638D24A2DC}">
      <dgm:prSet phldrT="[Text]" custT="1"/>
      <dgm:spPr>
        <a:solidFill>
          <a:srgbClr val="002060"/>
        </a:solidFill>
      </dgm:spPr>
      <dgm:t>
        <a:bodyPr/>
        <a:lstStyle/>
        <a:p>
          <a:pPr algn="ctr">
            <a:lnSpc>
              <a:spcPct val="90000"/>
            </a:lnSpc>
          </a:pPr>
          <a:r>
            <a:rPr lang="en-US" sz="2400" b="1" u="none" dirty="0" smtClean="0">
              <a:solidFill>
                <a:schemeClr val="bg1"/>
              </a:solidFill>
              <a:latin typeface="Calibri" pitchFamily="34" charset="0"/>
            </a:rPr>
            <a:t>BB- </a:t>
          </a:r>
          <a:r>
            <a:rPr lang="ru-RU" sz="2400" b="1" u="none" dirty="0" smtClean="0">
              <a:solidFill>
                <a:schemeClr val="bg1"/>
              </a:solidFill>
              <a:latin typeface="Calibri" pitchFamily="34" charset="0"/>
            </a:rPr>
            <a:t>Стабильный</a:t>
          </a:r>
          <a:endParaRPr lang="en-US" sz="1200" b="1" dirty="0" smtClean="0">
            <a:solidFill>
              <a:schemeClr val="bg1"/>
            </a:solidFill>
            <a:latin typeface="Calibri" pitchFamily="34" charset="0"/>
          </a:endParaRPr>
        </a:p>
      </dgm:t>
    </dgm:pt>
    <dgm:pt modelId="{98DABA4D-4C12-41D3-AF4A-931DA89DA684}" type="parTrans" cxnId="{002DBB06-C7AD-4011-A04F-E54406FE6A01}">
      <dgm:prSet/>
      <dgm:spPr/>
      <dgm:t>
        <a:bodyPr/>
        <a:lstStyle/>
        <a:p>
          <a:pPr algn="ctr"/>
          <a:endParaRPr lang="en-US" sz="2000"/>
        </a:p>
      </dgm:t>
    </dgm:pt>
    <dgm:pt modelId="{A5B81211-06B3-4C07-A736-8A7CD4F82D9D}" type="sibTrans" cxnId="{002DBB06-C7AD-4011-A04F-E54406FE6A01}">
      <dgm:prSet/>
      <dgm:spPr/>
      <dgm:t>
        <a:bodyPr/>
        <a:lstStyle/>
        <a:p>
          <a:pPr algn="ctr"/>
          <a:endParaRPr lang="en-US" sz="2000"/>
        </a:p>
      </dgm:t>
    </dgm:pt>
    <dgm:pt modelId="{6AB29254-9E34-4A3B-A8F0-B0C421543A3B}">
      <dgm:prSet phldrT="[Text]" custT="1"/>
      <dgm:spPr>
        <a:solidFill>
          <a:srgbClr val="002060"/>
        </a:solidFill>
      </dgm:spPr>
      <dgm:t>
        <a:bodyPr/>
        <a:lstStyle/>
        <a:p>
          <a:pPr algn="ctr"/>
          <a:r>
            <a:rPr lang="en-US" sz="2400" b="1" u="none" dirty="0" smtClean="0">
              <a:solidFill>
                <a:schemeClr val="bg1"/>
              </a:solidFill>
              <a:latin typeface="Calibri" pitchFamily="34" charset="0"/>
            </a:rPr>
            <a:t>Ba3 </a:t>
          </a:r>
          <a:r>
            <a:rPr lang="ru-RU" sz="2400" b="1" u="none" dirty="0" smtClean="0">
              <a:solidFill>
                <a:schemeClr val="bg1"/>
              </a:solidFill>
              <a:latin typeface="Calibri" pitchFamily="34" charset="0"/>
            </a:rPr>
            <a:t>Стабильный</a:t>
          </a:r>
          <a:endParaRPr lang="en-US" sz="1050" b="1" dirty="0" smtClean="0">
            <a:solidFill>
              <a:schemeClr val="bg1"/>
            </a:solidFill>
            <a:latin typeface="Calibri" pitchFamily="34" charset="0"/>
          </a:endParaRPr>
        </a:p>
      </dgm:t>
    </dgm:pt>
    <dgm:pt modelId="{D0E62B27-3E84-4600-8538-4269734AD8A6}" type="parTrans" cxnId="{AB6AA26C-1D0D-45B3-B7C6-AE4C2922A67D}">
      <dgm:prSet/>
      <dgm:spPr/>
      <dgm:t>
        <a:bodyPr/>
        <a:lstStyle/>
        <a:p>
          <a:pPr algn="ctr"/>
          <a:endParaRPr lang="en-US" sz="2000"/>
        </a:p>
      </dgm:t>
    </dgm:pt>
    <dgm:pt modelId="{D0DC95EE-F3B6-4D80-9763-1CD80241B9AC}" type="sibTrans" cxnId="{AB6AA26C-1D0D-45B3-B7C6-AE4C2922A67D}">
      <dgm:prSet/>
      <dgm:spPr/>
      <dgm:t>
        <a:bodyPr/>
        <a:lstStyle/>
        <a:p>
          <a:pPr algn="ctr"/>
          <a:endParaRPr lang="en-US" sz="2000"/>
        </a:p>
      </dgm:t>
    </dgm:pt>
    <dgm:pt modelId="{695C0C6E-B7CD-4E37-B69C-60F2311718A3}">
      <dgm:prSet phldrT="[Text]" custT="1"/>
      <dgm:spPr>
        <a:solidFill>
          <a:srgbClr val="006699"/>
        </a:solidFill>
      </dgm:spPr>
      <dgm:t>
        <a:bodyPr/>
        <a:lstStyle/>
        <a:p>
          <a:pPr algn="ctr"/>
          <a:r>
            <a:rPr lang="ru-RU" sz="1800" u="none" dirty="0" smtClean="0">
              <a:latin typeface="Calibri" pitchFamily="34" charset="0"/>
            </a:rPr>
            <a:t>Повышение с</a:t>
          </a:r>
          <a:r>
            <a:rPr lang="en-US" sz="1800" u="none" dirty="0" smtClean="0">
              <a:latin typeface="Calibri" pitchFamily="34" charset="0"/>
            </a:rPr>
            <a:t> B+ </a:t>
          </a:r>
          <a:r>
            <a:rPr lang="ru-RU" sz="1800" u="none" dirty="0" smtClean="0">
              <a:latin typeface="Calibri" pitchFamily="34" charset="0"/>
            </a:rPr>
            <a:t>позитивный в Ноябре</a:t>
          </a:r>
          <a:r>
            <a:rPr lang="en-US" sz="1800" u="none" dirty="0" smtClean="0">
              <a:latin typeface="Calibri" pitchFamily="34" charset="0"/>
            </a:rPr>
            <a:t> 2011</a:t>
          </a:r>
          <a:endParaRPr lang="en-US" sz="1050" b="1" dirty="0">
            <a:latin typeface="Calibri" pitchFamily="34" charset="0"/>
          </a:endParaRPr>
        </a:p>
      </dgm:t>
    </dgm:pt>
    <dgm:pt modelId="{5E6E3213-6BAC-4888-BF6A-5E10D626DC75}" type="parTrans" cxnId="{02B1DDAC-414E-434E-9794-AC5D1DF8E4C1}">
      <dgm:prSet/>
      <dgm:spPr/>
      <dgm:t>
        <a:bodyPr/>
        <a:lstStyle/>
        <a:p>
          <a:endParaRPr lang="en-US"/>
        </a:p>
      </dgm:t>
    </dgm:pt>
    <dgm:pt modelId="{EAE30496-DCCE-40DF-BECE-033D05045F32}" type="sibTrans" cxnId="{02B1DDAC-414E-434E-9794-AC5D1DF8E4C1}">
      <dgm:prSet/>
      <dgm:spPr/>
      <dgm:t>
        <a:bodyPr/>
        <a:lstStyle/>
        <a:p>
          <a:endParaRPr lang="en-US"/>
        </a:p>
      </dgm:t>
    </dgm:pt>
    <dgm:pt modelId="{F11FA363-90EA-4C7E-BAC8-27AA34DDE365}">
      <dgm:prSet phldrT="[Text]" custT="1"/>
      <dgm:spPr>
        <a:solidFill>
          <a:srgbClr val="006699"/>
        </a:solidFill>
      </dgm:spPr>
      <dgm:t>
        <a:bodyPr/>
        <a:lstStyle/>
        <a:p>
          <a:pPr algn="ctr">
            <a:lnSpc>
              <a:spcPct val="90000"/>
            </a:lnSpc>
          </a:pPr>
          <a:r>
            <a:rPr lang="ru-RU" sz="1800" u="none" dirty="0" smtClean="0">
              <a:latin typeface="Calibri" pitchFamily="34" charset="0"/>
            </a:rPr>
            <a:t>Повышение с </a:t>
          </a:r>
          <a:r>
            <a:rPr lang="en-US" sz="1800" u="none" dirty="0" smtClean="0">
              <a:latin typeface="Calibri" pitchFamily="34" charset="0"/>
            </a:rPr>
            <a:t>B+ </a:t>
          </a:r>
          <a:r>
            <a:rPr lang="ru-RU" sz="1800" u="none" dirty="0" smtClean="0">
              <a:latin typeface="Calibri" pitchFamily="34" charset="0"/>
            </a:rPr>
            <a:t>Позитивный в Декабре</a:t>
          </a:r>
          <a:r>
            <a:rPr lang="en-US" sz="1800" u="none" dirty="0" smtClean="0">
              <a:latin typeface="Calibri" pitchFamily="34" charset="0"/>
            </a:rPr>
            <a:t> 2011</a:t>
          </a:r>
          <a:endParaRPr lang="en-US" sz="1200" b="1" dirty="0" smtClean="0">
            <a:latin typeface="Calibri" pitchFamily="34" charset="0"/>
          </a:endParaRPr>
        </a:p>
      </dgm:t>
    </dgm:pt>
    <dgm:pt modelId="{500653B7-3A8D-4BDE-BA66-A6D05470C0FD}" type="parTrans" cxnId="{6CB736DC-6A39-4F8D-A99A-211461E8ADF6}">
      <dgm:prSet/>
      <dgm:spPr/>
      <dgm:t>
        <a:bodyPr/>
        <a:lstStyle/>
        <a:p>
          <a:endParaRPr lang="en-US"/>
        </a:p>
      </dgm:t>
    </dgm:pt>
    <dgm:pt modelId="{9C7EEF4E-5C74-4B18-A1CD-2E4A51284466}" type="sibTrans" cxnId="{6CB736DC-6A39-4F8D-A99A-211461E8ADF6}">
      <dgm:prSet/>
      <dgm:spPr/>
      <dgm:t>
        <a:bodyPr/>
        <a:lstStyle/>
        <a:p>
          <a:endParaRPr lang="en-US"/>
        </a:p>
      </dgm:t>
    </dgm:pt>
    <dgm:pt modelId="{56AA6610-4A63-4F22-B8E9-9CD32AFE3E77}">
      <dgm:prSet phldrT="[Text]" custT="1"/>
      <dgm:spPr>
        <a:solidFill>
          <a:srgbClr val="006699"/>
        </a:solidFill>
      </dgm:spPr>
      <dgm:t>
        <a:bodyPr/>
        <a:lstStyle/>
        <a:p>
          <a:pPr algn="ctr"/>
          <a:r>
            <a:rPr lang="ru-RU" sz="1800" b="0" u="none" dirty="0" smtClean="0">
              <a:latin typeface="Calibri" pitchFamily="34" charset="0"/>
            </a:rPr>
            <a:t>Подтвержден в Декабре </a:t>
          </a:r>
          <a:r>
            <a:rPr lang="en-US" sz="1800" b="0" u="none" dirty="0" smtClean="0">
              <a:latin typeface="Calibri" pitchFamily="34" charset="0"/>
            </a:rPr>
            <a:t>2011</a:t>
          </a:r>
          <a:endParaRPr lang="en-US" sz="1050" b="1" dirty="0" smtClean="0">
            <a:latin typeface="Calibri" pitchFamily="34" charset="0"/>
          </a:endParaRPr>
        </a:p>
      </dgm:t>
    </dgm:pt>
    <dgm:pt modelId="{6B74EF15-8BA1-4F19-B9A5-8E19C452E438}" type="parTrans" cxnId="{418D8D63-906B-4146-9204-49DEACB7CED5}">
      <dgm:prSet/>
      <dgm:spPr/>
      <dgm:t>
        <a:bodyPr/>
        <a:lstStyle/>
        <a:p>
          <a:endParaRPr lang="en-US"/>
        </a:p>
      </dgm:t>
    </dgm:pt>
    <dgm:pt modelId="{6E12CA72-AF49-47AE-AA6E-0224D8CFAA02}" type="sibTrans" cxnId="{418D8D63-906B-4146-9204-49DEACB7CED5}">
      <dgm:prSet/>
      <dgm:spPr/>
      <dgm:t>
        <a:bodyPr/>
        <a:lstStyle/>
        <a:p>
          <a:endParaRPr lang="en-US"/>
        </a:p>
      </dgm:t>
    </dgm:pt>
    <dgm:pt modelId="{94BC72DD-910E-4FB0-9290-795DC4AE119D}" type="pres">
      <dgm:prSet presAssocID="{CC4F7954-5325-4F74-9663-7AE3D92CBC0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A38B16-7123-478D-B069-2DBD42855DA9}" type="pres">
      <dgm:prSet presAssocID="{54C71DBB-0CC3-46D8-962F-D06DBEA2ECD6}" presName="compNode" presStyleCnt="0"/>
      <dgm:spPr/>
      <dgm:t>
        <a:bodyPr/>
        <a:lstStyle/>
        <a:p>
          <a:endParaRPr lang="en-US"/>
        </a:p>
      </dgm:t>
    </dgm:pt>
    <dgm:pt modelId="{F85E3F75-54A8-488F-A18E-C1C688C1999B}" type="pres">
      <dgm:prSet presAssocID="{54C71DBB-0CC3-46D8-962F-D06DBEA2ECD6}" presName="aNode" presStyleLbl="bgShp" presStyleIdx="0" presStyleCnt="3"/>
      <dgm:spPr/>
      <dgm:t>
        <a:bodyPr/>
        <a:lstStyle/>
        <a:p>
          <a:endParaRPr lang="en-US"/>
        </a:p>
      </dgm:t>
    </dgm:pt>
    <dgm:pt modelId="{0A68842E-22F9-4C79-8001-091944C2B7C8}" type="pres">
      <dgm:prSet presAssocID="{54C71DBB-0CC3-46D8-962F-D06DBEA2ECD6}" presName="textNode" presStyleLbl="bgShp" presStyleIdx="0" presStyleCnt="3"/>
      <dgm:spPr/>
      <dgm:t>
        <a:bodyPr/>
        <a:lstStyle/>
        <a:p>
          <a:endParaRPr lang="en-US"/>
        </a:p>
      </dgm:t>
    </dgm:pt>
    <dgm:pt modelId="{FEC34CAB-5496-4A94-9048-FBB7DB388BA0}" type="pres">
      <dgm:prSet presAssocID="{54C71DBB-0CC3-46D8-962F-D06DBEA2ECD6}" presName="compChildNode" presStyleCnt="0"/>
      <dgm:spPr/>
      <dgm:t>
        <a:bodyPr/>
        <a:lstStyle/>
        <a:p>
          <a:endParaRPr lang="en-US"/>
        </a:p>
      </dgm:t>
    </dgm:pt>
    <dgm:pt modelId="{97D926CD-8C8F-4CD6-ABC7-40BD50DD0DAE}" type="pres">
      <dgm:prSet presAssocID="{54C71DBB-0CC3-46D8-962F-D06DBEA2ECD6}" presName="theInnerList" presStyleCnt="0"/>
      <dgm:spPr/>
      <dgm:t>
        <a:bodyPr/>
        <a:lstStyle/>
        <a:p>
          <a:endParaRPr lang="en-US"/>
        </a:p>
      </dgm:t>
    </dgm:pt>
    <dgm:pt modelId="{82725C91-0CA7-4ABE-B09C-478785B4675C}" type="pres">
      <dgm:prSet presAssocID="{695C0C6E-B7CD-4E37-B69C-60F2311718A3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C3ED53-500A-4910-8F97-C1D09B3221C0}" type="pres">
      <dgm:prSet presAssocID="{54C71DBB-0CC3-46D8-962F-D06DBEA2ECD6}" presName="aSpace" presStyleCnt="0"/>
      <dgm:spPr/>
      <dgm:t>
        <a:bodyPr/>
        <a:lstStyle/>
        <a:p>
          <a:endParaRPr lang="en-US"/>
        </a:p>
      </dgm:t>
    </dgm:pt>
    <dgm:pt modelId="{1087697E-DC50-4B83-927E-6C9BF0AB0A11}" type="pres">
      <dgm:prSet presAssocID="{E67AE470-65CB-41A5-85E0-2A638D24A2DC}" presName="compNode" presStyleCnt="0"/>
      <dgm:spPr/>
      <dgm:t>
        <a:bodyPr/>
        <a:lstStyle/>
        <a:p>
          <a:endParaRPr lang="en-US"/>
        </a:p>
      </dgm:t>
    </dgm:pt>
    <dgm:pt modelId="{9132233D-C3C1-4CEF-8CF0-9695865C978A}" type="pres">
      <dgm:prSet presAssocID="{E67AE470-65CB-41A5-85E0-2A638D24A2DC}" presName="aNode" presStyleLbl="bgShp" presStyleIdx="1" presStyleCnt="3"/>
      <dgm:spPr/>
      <dgm:t>
        <a:bodyPr/>
        <a:lstStyle/>
        <a:p>
          <a:endParaRPr lang="en-US"/>
        </a:p>
      </dgm:t>
    </dgm:pt>
    <dgm:pt modelId="{3D0B4734-772B-4D3D-9F24-E47FE8BB9A37}" type="pres">
      <dgm:prSet presAssocID="{E67AE470-65CB-41A5-85E0-2A638D24A2DC}" presName="textNode" presStyleLbl="bgShp" presStyleIdx="1" presStyleCnt="3"/>
      <dgm:spPr/>
      <dgm:t>
        <a:bodyPr/>
        <a:lstStyle/>
        <a:p>
          <a:endParaRPr lang="en-US"/>
        </a:p>
      </dgm:t>
    </dgm:pt>
    <dgm:pt modelId="{DAB4E9FE-182E-4449-80F3-A717979B5C0C}" type="pres">
      <dgm:prSet presAssocID="{E67AE470-65CB-41A5-85E0-2A638D24A2DC}" presName="compChildNode" presStyleCnt="0"/>
      <dgm:spPr/>
      <dgm:t>
        <a:bodyPr/>
        <a:lstStyle/>
        <a:p>
          <a:endParaRPr lang="en-US"/>
        </a:p>
      </dgm:t>
    </dgm:pt>
    <dgm:pt modelId="{E4722C7A-4DAC-499E-902E-A7102D5BDF99}" type="pres">
      <dgm:prSet presAssocID="{E67AE470-65CB-41A5-85E0-2A638D24A2DC}" presName="theInnerList" presStyleCnt="0"/>
      <dgm:spPr/>
      <dgm:t>
        <a:bodyPr/>
        <a:lstStyle/>
        <a:p>
          <a:endParaRPr lang="en-US"/>
        </a:p>
      </dgm:t>
    </dgm:pt>
    <dgm:pt modelId="{7445879E-049B-4EAD-BF69-D361954BF694}" type="pres">
      <dgm:prSet presAssocID="{F11FA363-90EA-4C7E-BAC8-27AA34DDE365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CCC0E5-5138-4730-BEDB-8987F291C7CF}" type="pres">
      <dgm:prSet presAssocID="{E67AE470-65CB-41A5-85E0-2A638D24A2DC}" presName="aSpace" presStyleCnt="0"/>
      <dgm:spPr/>
      <dgm:t>
        <a:bodyPr/>
        <a:lstStyle/>
        <a:p>
          <a:endParaRPr lang="en-US"/>
        </a:p>
      </dgm:t>
    </dgm:pt>
    <dgm:pt modelId="{BA923D73-BF73-4016-A697-198CE9119281}" type="pres">
      <dgm:prSet presAssocID="{6AB29254-9E34-4A3B-A8F0-B0C421543A3B}" presName="compNode" presStyleCnt="0"/>
      <dgm:spPr/>
      <dgm:t>
        <a:bodyPr/>
        <a:lstStyle/>
        <a:p>
          <a:endParaRPr lang="en-US"/>
        </a:p>
      </dgm:t>
    </dgm:pt>
    <dgm:pt modelId="{6F74E683-35F3-418C-8045-9780D5CDA468}" type="pres">
      <dgm:prSet presAssocID="{6AB29254-9E34-4A3B-A8F0-B0C421543A3B}" presName="aNode" presStyleLbl="bgShp" presStyleIdx="2" presStyleCnt="3"/>
      <dgm:spPr/>
      <dgm:t>
        <a:bodyPr/>
        <a:lstStyle/>
        <a:p>
          <a:endParaRPr lang="en-US"/>
        </a:p>
      </dgm:t>
    </dgm:pt>
    <dgm:pt modelId="{1EB65A99-18B5-41C7-8A96-AF1BE31E57C1}" type="pres">
      <dgm:prSet presAssocID="{6AB29254-9E34-4A3B-A8F0-B0C421543A3B}" presName="textNode" presStyleLbl="bgShp" presStyleIdx="2" presStyleCnt="3"/>
      <dgm:spPr/>
      <dgm:t>
        <a:bodyPr/>
        <a:lstStyle/>
        <a:p>
          <a:endParaRPr lang="en-US"/>
        </a:p>
      </dgm:t>
    </dgm:pt>
    <dgm:pt modelId="{CE4F3399-10D9-40B5-9EF8-C125820ABDA3}" type="pres">
      <dgm:prSet presAssocID="{6AB29254-9E34-4A3B-A8F0-B0C421543A3B}" presName="compChildNode" presStyleCnt="0"/>
      <dgm:spPr/>
      <dgm:t>
        <a:bodyPr/>
        <a:lstStyle/>
        <a:p>
          <a:endParaRPr lang="en-US"/>
        </a:p>
      </dgm:t>
    </dgm:pt>
    <dgm:pt modelId="{E909A710-69D8-455E-B0D0-B8B634AE5FF1}" type="pres">
      <dgm:prSet presAssocID="{6AB29254-9E34-4A3B-A8F0-B0C421543A3B}" presName="theInnerList" presStyleCnt="0"/>
      <dgm:spPr/>
      <dgm:t>
        <a:bodyPr/>
        <a:lstStyle/>
        <a:p>
          <a:endParaRPr lang="en-US"/>
        </a:p>
      </dgm:t>
    </dgm:pt>
    <dgm:pt modelId="{57B25ADF-AD12-45EA-B899-4FB4F202A518}" type="pres">
      <dgm:prSet presAssocID="{56AA6610-4A63-4F22-B8E9-9CD32AFE3E77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B736DC-6A39-4F8D-A99A-211461E8ADF6}" srcId="{E67AE470-65CB-41A5-85E0-2A638D24A2DC}" destId="{F11FA363-90EA-4C7E-BAC8-27AA34DDE365}" srcOrd="0" destOrd="0" parTransId="{500653B7-3A8D-4BDE-BA66-A6D05470C0FD}" sibTransId="{9C7EEF4E-5C74-4B18-A1CD-2E4A51284466}"/>
    <dgm:cxn modelId="{418D8D63-906B-4146-9204-49DEACB7CED5}" srcId="{6AB29254-9E34-4A3B-A8F0-B0C421543A3B}" destId="{56AA6610-4A63-4F22-B8E9-9CD32AFE3E77}" srcOrd="0" destOrd="0" parTransId="{6B74EF15-8BA1-4F19-B9A5-8E19C452E438}" sibTransId="{6E12CA72-AF49-47AE-AA6E-0224D8CFAA02}"/>
    <dgm:cxn modelId="{401E3AC4-4FB0-40B5-B96B-F569BB647794}" type="presOf" srcId="{E67AE470-65CB-41A5-85E0-2A638D24A2DC}" destId="{3D0B4734-772B-4D3D-9F24-E47FE8BB9A37}" srcOrd="1" destOrd="0" presId="urn:microsoft.com/office/officeart/2005/8/layout/lProcess2"/>
    <dgm:cxn modelId="{01DAE5D3-0DBF-4C20-AE5F-12B60096E93A}" type="presOf" srcId="{6AB29254-9E34-4A3B-A8F0-B0C421543A3B}" destId="{6F74E683-35F3-418C-8045-9780D5CDA468}" srcOrd="0" destOrd="0" presId="urn:microsoft.com/office/officeart/2005/8/layout/lProcess2"/>
    <dgm:cxn modelId="{4914B80B-C91D-4F40-944D-48EFE6E5CF09}" type="presOf" srcId="{54C71DBB-0CC3-46D8-962F-D06DBEA2ECD6}" destId="{0A68842E-22F9-4C79-8001-091944C2B7C8}" srcOrd="1" destOrd="0" presId="urn:microsoft.com/office/officeart/2005/8/layout/lProcess2"/>
    <dgm:cxn modelId="{CD3C1C5C-D324-4250-BEC5-97DF68526F2D}" srcId="{CC4F7954-5325-4F74-9663-7AE3D92CBC05}" destId="{54C71DBB-0CC3-46D8-962F-D06DBEA2ECD6}" srcOrd="0" destOrd="0" parTransId="{E983FBD5-510B-4C1E-943D-39072E9DA9AF}" sibTransId="{9AA08DDA-40D3-48FB-B313-8A21E45D6722}"/>
    <dgm:cxn modelId="{AB6AA26C-1D0D-45B3-B7C6-AE4C2922A67D}" srcId="{CC4F7954-5325-4F74-9663-7AE3D92CBC05}" destId="{6AB29254-9E34-4A3B-A8F0-B0C421543A3B}" srcOrd="2" destOrd="0" parTransId="{D0E62B27-3E84-4600-8538-4269734AD8A6}" sibTransId="{D0DC95EE-F3B6-4D80-9763-1CD80241B9AC}"/>
    <dgm:cxn modelId="{002DBB06-C7AD-4011-A04F-E54406FE6A01}" srcId="{CC4F7954-5325-4F74-9663-7AE3D92CBC05}" destId="{E67AE470-65CB-41A5-85E0-2A638D24A2DC}" srcOrd="1" destOrd="0" parTransId="{98DABA4D-4C12-41D3-AF4A-931DA89DA684}" sibTransId="{A5B81211-06B3-4C07-A736-8A7CD4F82D9D}"/>
    <dgm:cxn modelId="{C66699AD-63F4-4D8D-A1D9-EF0808BCC2CC}" type="presOf" srcId="{F11FA363-90EA-4C7E-BAC8-27AA34DDE365}" destId="{7445879E-049B-4EAD-BF69-D361954BF694}" srcOrd="0" destOrd="0" presId="urn:microsoft.com/office/officeart/2005/8/layout/lProcess2"/>
    <dgm:cxn modelId="{02B1DDAC-414E-434E-9794-AC5D1DF8E4C1}" srcId="{54C71DBB-0CC3-46D8-962F-D06DBEA2ECD6}" destId="{695C0C6E-B7CD-4E37-B69C-60F2311718A3}" srcOrd="0" destOrd="0" parTransId="{5E6E3213-6BAC-4888-BF6A-5E10D626DC75}" sibTransId="{EAE30496-DCCE-40DF-BECE-033D05045F32}"/>
    <dgm:cxn modelId="{E4ED2FFB-7152-470F-B226-041B1BBF9EA2}" type="presOf" srcId="{E67AE470-65CB-41A5-85E0-2A638D24A2DC}" destId="{9132233D-C3C1-4CEF-8CF0-9695865C978A}" srcOrd="0" destOrd="0" presId="urn:microsoft.com/office/officeart/2005/8/layout/lProcess2"/>
    <dgm:cxn modelId="{C2A0B704-B23E-4ADC-A03E-B1C8E0BA5CC6}" type="presOf" srcId="{54C71DBB-0CC3-46D8-962F-D06DBEA2ECD6}" destId="{F85E3F75-54A8-488F-A18E-C1C688C1999B}" srcOrd="0" destOrd="0" presId="urn:microsoft.com/office/officeart/2005/8/layout/lProcess2"/>
    <dgm:cxn modelId="{11908512-74BC-450C-B39F-EB93FCC828A5}" type="presOf" srcId="{56AA6610-4A63-4F22-B8E9-9CD32AFE3E77}" destId="{57B25ADF-AD12-45EA-B899-4FB4F202A518}" srcOrd="0" destOrd="0" presId="urn:microsoft.com/office/officeart/2005/8/layout/lProcess2"/>
    <dgm:cxn modelId="{8ED2CECC-3FD2-46C8-9BF1-BE7607C29132}" type="presOf" srcId="{CC4F7954-5325-4F74-9663-7AE3D92CBC05}" destId="{94BC72DD-910E-4FB0-9290-795DC4AE119D}" srcOrd="0" destOrd="0" presId="urn:microsoft.com/office/officeart/2005/8/layout/lProcess2"/>
    <dgm:cxn modelId="{7F13825C-839F-47D3-BDA3-3FFCDA7C9400}" type="presOf" srcId="{695C0C6E-B7CD-4E37-B69C-60F2311718A3}" destId="{82725C91-0CA7-4ABE-B09C-478785B4675C}" srcOrd="0" destOrd="0" presId="urn:microsoft.com/office/officeart/2005/8/layout/lProcess2"/>
    <dgm:cxn modelId="{AE107F7E-FF74-4FCE-A040-1F1F7ABB789D}" type="presOf" srcId="{6AB29254-9E34-4A3B-A8F0-B0C421543A3B}" destId="{1EB65A99-18B5-41C7-8A96-AF1BE31E57C1}" srcOrd="1" destOrd="0" presId="urn:microsoft.com/office/officeart/2005/8/layout/lProcess2"/>
    <dgm:cxn modelId="{E981DD63-6434-4E3F-81FA-559DA81656E9}" type="presParOf" srcId="{94BC72DD-910E-4FB0-9290-795DC4AE119D}" destId="{50A38B16-7123-478D-B069-2DBD42855DA9}" srcOrd="0" destOrd="0" presId="urn:microsoft.com/office/officeart/2005/8/layout/lProcess2"/>
    <dgm:cxn modelId="{5465D3F5-1319-414D-AD83-B31829AF5BF3}" type="presParOf" srcId="{50A38B16-7123-478D-B069-2DBD42855DA9}" destId="{F85E3F75-54A8-488F-A18E-C1C688C1999B}" srcOrd="0" destOrd="0" presId="urn:microsoft.com/office/officeart/2005/8/layout/lProcess2"/>
    <dgm:cxn modelId="{7E0B6694-8B70-424E-B8CE-4A5E047BD675}" type="presParOf" srcId="{50A38B16-7123-478D-B069-2DBD42855DA9}" destId="{0A68842E-22F9-4C79-8001-091944C2B7C8}" srcOrd="1" destOrd="0" presId="urn:microsoft.com/office/officeart/2005/8/layout/lProcess2"/>
    <dgm:cxn modelId="{69425D37-FC87-429C-8F15-0845DC34DE69}" type="presParOf" srcId="{50A38B16-7123-478D-B069-2DBD42855DA9}" destId="{FEC34CAB-5496-4A94-9048-FBB7DB388BA0}" srcOrd="2" destOrd="0" presId="urn:microsoft.com/office/officeart/2005/8/layout/lProcess2"/>
    <dgm:cxn modelId="{3CDA3B1F-97AA-4C8E-A9A9-EBC84AD3D99F}" type="presParOf" srcId="{FEC34CAB-5496-4A94-9048-FBB7DB388BA0}" destId="{97D926CD-8C8F-4CD6-ABC7-40BD50DD0DAE}" srcOrd="0" destOrd="0" presId="urn:microsoft.com/office/officeart/2005/8/layout/lProcess2"/>
    <dgm:cxn modelId="{95B2EF57-34B4-4DF5-AA1D-C490A2A3C322}" type="presParOf" srcId="{97D926CD-8C8F-4CD6-ABC7-40BD50DD0DAE}" destId="{82725C91-0CA7-4ABE-B09C-478785B4675C}" srcOrd="0" destOrd="0" presId="urn:microsoft.com/office/officeart/2005/8/layout/lProcess2"/>
    <dgm:cxn modelId="{F8A1DF88-783B-47D4-A686-D83275895FAE}" type="presParOf" srcId="{94BC72DD-910E-4FB0-9290-795DC4AE119D}" destId="{BEC3ED53-500A-4910-8F97-C1D09B3221C0}" srcOrd="1" destOrd="0" presId="urn:microsoft.com/office/officeart/2005/8/layout/lProcess2"/>
    <dgm:cxn modelId="{432995AB-C1A4-43E2-AEFA-337BA7879E59}" type="presParOf" srcId="{94BC72DD-910E-4FB0-9290-795DC4AE119D}" destId="{1087697E-DC50-4B83-927E-6C9BF0AB0A11}" srcOrd="2" destOrd="0" presId="urn:microsoft.com/office/officeart/2005/8/layout/lProcess2"/>
    <dgm:cxn modelId="{3310F6A0-BC33-4E06-81E2-9DC1BE37D6F0}" type="presParOf" srcId="{1087697E-DC50-4B83-927E-6C9BF0AB0A11}" destId="{9132233D-C3C1-4CEF-8CF0-9695865C978A}" srcOrd="0" destOrd="0" presId="urn:microsoft.com/office/officeart/2005/8/layout/lProcess2"/>
    <dgm:cxn modelId="{A5BBC83D-4411-4103-8532-CD54FEC465AE}" type="presParOf" srcId="{1087697E-DC50-4B83-927E-6C9BF0AB0A11}" destId="{3D0B4734-772B-4D3D-9F24-E47FE8BB9A37}" srcOrd="1" destOrd="0" presId="urn:microsoft.com/office/officeart/2005/8/layout/lProcess2"/>
    <dgm:cxn modelId="{7F8DC168-4772-4BF8-8A5C-573918DF3E16}" type="presParOf" srcId="{1087697E-DC50-4B83-927E-6C9BF0AB0A11}" destId="{DAB4E9FE-182E-4449-80F3-A717979B5C0C}" srcOrd="2" destOrd="0" presId="urn:microsoft.com/office/officeart/2005/8/layout/lProcess2"/>
    <dgm:cxn modelId="{E288540A-611B-4561-88F3-8A1133CA60EB}" type="presParOf" srcId="{DAB4E9FE-182E-4449-80F3-A717979B5C0C}" destId="{E4722C7A-4DAC-499E-902E-A7102D5BDF99}" srcOrd="0" destOrd="0" presId="urn:microsoft.com/office/officeart/2005/8/layout/lProcess2"/>
    <dgm:cxn modelId="{D31E3141-2A2E-4416-ABAD-98AAC1FFD399}" type="presParOf" srcId="{E4722C7A-4DAC-499E-902E-A7102D5BDF99}" destId="{7445879E-049B-4EAD-BF69-D361954BF694}" srcOrd="0" destOrd="0" presId="urn:microsoft.com/office/officeart/2005/8/layout/lProcess2"/>
    <dgm:cxn modelId="{C2A32402-0AD5-416F-AF77-5F5653D2FD75}" type="presParOf" srcId="{94BC72DD-910E-4FB0-9290-795DC4AE119D}" destId="{85CCC0E5-5138-4730-BEDB-8987F291C7CF}" srcOrd="3" destOrd="0" presId="urn:microsoft.com/office/officeart/2005/8/layout/lProcess2"/>
    <dgm:cxn modelId="{07090472-29F3-42F9-AA77-C8B3FF9E56DA}" type="presParOf" srcId="{94BC72DD-910E-4FB0-9290-795DC4AE119D}" destId="{BA923D73-BF73-4016-A697-198CE9119281}" srcOrd="4" destOrd="0" presId="urn:microsoft.com/office/officeart/2005/8/layout/lProcess2"/>
    <dgm:cxn modelId="{98ED17EC-74B7-496E-A6CA-461B9450DF80}" type="presParOf" srcId="{BA923D73-BF73-4016-A697-198CE9119281}" destId="{6F74E683-35F3-418C-8045-9780D5CDA468}" srcOrd="0" destOrd="0" presId="urn:microsoft.com/office/officeart/2005/8/layout/lProcess2"/>
    <dgm:cxn modelId="{8EADEDA0-4D2D-4799-8B0B-6E9D48708197}" type="presParOf" srcId="{BA923D73-BF73-4016-A697-198CE9119281}" destId="{1EB65A99-18B5-41C7-8A96-AF1BE31E57C1}" srcOrd="1" destOrd="0" presId="urn:microsoft.com/office/officeart/2005/8/layout/lProcess2"/>
    <dgm:cxn modelId="{77588896-CEDB-4A0C-B367-2EB890C48B96}" type="presParOf" srcId="{BA923D73-BF73-4016-A697-198CE9119281}" destId="{CE4F3399-10D9-40B5-9EF8-C125820ABDA3}" srcOrd="2" destOrd="0" presId="urn:microsoft.com/office/officeart/2005/8/layout/lProcess2"/>
    <dgm:cxn modelId="{1CC3C846-C4BA-4E1D-BB82-8240E699585B}" type="presParOf" srcId="{CE4F3399-10D9-40B5-9EF8-C125820ABDA3}" destId="{E909A710-69D8-455E-B0D0-B8B634AE5FF1}" srcOrd="0" destOrd="0" presId="urn:microsoft.com/office/officeart/2005/8/layout/lProcess2"/>
    <dgm:cxn modelId="{955F6C24-F419-4DB9-9C94-11E0C643D0A4}" type="presParOf" srcId="{E909A710-69D8-455E-B0D0-B8B634AE5FF1}" destId="{57B25ADF-AD12-45EA-B899-4FB4F202A518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FF61170-4646-4C13-8DA8-3483DDE43C9D}" type="doc">
      <dgm:prSet loTypeId="urn:microsoft.com/office/officeart/2005/8/layout/vList2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3D0943D-B1EC-4CE3-86B8-3898E73C9913}">
      <dgm:prSet phldrT="[Text]" custT="1"/>
      <dgm:spPr>
        <a:solidFill>
          <a:srgbClr val="006699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400" dirty="0" smtClean="0"/>
            <a:t>7. </a:t>
          </a:r>
          <a:r>
            <a:rPr lang="ru-RU" sz="2000" dirty="0" smtClean="0"/>
            <a:t>РАЗРАБОТКА И ОСУЩЕСТВЛЕНИЕ ПОЛИТИКИ И ПРОЦЕДУР ДЛЯ ВЫПЛАТЫ СТАРЫХ ЗАДОЛЖЕННОСТЕЙ ( ЗА 1998-2003 ГОДЫ)</a:t>
          </a:r>
          <a:endParaRPr lang="en-US" sz="2000" dirty="0"/>
        </a:p>
      </dgm:t>
    </dgm:pt>
    <dgm:pt modelId="{91247B02-BB1C-424C-AE3E-F80F4D55FEA4}" type="parTrans" cxnId="{D4959BAF-B4C6-4285-8824-84D67FD8FC43}">
      <dgm:prSet/>
      <dgm:spPr/>
      <dgm:t>
        <a:bodyPr/>
        <a:lstStyle/>
        <a:p>
          <a:endParaRPr lang="en-US"/>
        </a:p>
      </dgm:t>
    </dgm:pt>
    <dgm:pt modelId="{81B5CEA1-192E-4122-8F9A-F1D95ED98927}" type="sibTrans" cxnId="{D4959BAF-B4C6-4285-8824-84D67FD8FC43}">
      <dgm:prSet/>
      <dgm:spPr/>
      <dgm:t>
        <a:bodyPr/>
        <a:lstStyle/>
        <a:p>
          <a:endParaRPr lang="en-US"/>
        </a:p>
      </dgm:t>
    </dgm:pt>
    <dgm:pt modelId="{1CDF87B6-20B7-4A3F-841B-46EC2A13C4D4}">
      <dgm:prSet custT="1"/>
      <dgm:spPr/>
      <dgm:t>
        <a:bodyPr/>
        <a:lstStyle/>
        <a:p>
          <a:r>
            <a:rPr lang="ru-RU" sz="1800" dirty="0" smtClean="0"/>
            <a:t>Причины накопления задолженности : серьезный дефицит наличности в</a:t>
          </a:r>
          <a:r>
            <a:rPr lang="en-US" sz="1800" dirty="0" smtClean="0"/>
            <a:t> 1998-2003;</a:t>
          </a:r>
        </a:p>
      </dgm:t>
    </dgm:pt>
    <dgm:pt modelId="{97FCD640-0FA6-428E-96CC-C0BB9AE1AAA4}" type="parTrans" cxnId="{351A65A3-5841-46E5-8057-BD3EB6CC8FE5}">
      <dgm:prSet/>
      <dgm:spPr/>
      <dgm:t>
        <a:bodyPr/>
        <a:lstStyle/>
        <a:p>
          <a:endParaRPr lang="en-US"/>
        </a:p>
      </dgm:t>
    </dgm:pt>
    <dgm:pt modelId="{14531E2C-CA69-4FCC-B04C-8C640391FB81}" type="sibTrans" cxnId="{351A65A3-5841-46E5-8057-BD3EB6CC8FE5}">
      <dgm:prSet/>
      <dgm:spPr/>
      <dgm:t>
        <a:bodyPr/>
        <a:lstStyle/>
        <a:p>
          <a:endParaRPr lang="en-US"/>
        </a:p>
      </dgm:t>
    </dgm:pt>
    <dgm:pt modelId="{D02B81CF-B297-47E4-A537-92E7FE545382}">
      <dgm:prSet custT="1"/>
      <dgm:spPr/>
      <dgm:t>
        <a:bodyPr/>
        <a:lstStyle/>
        <a:p>
          <a:r>
            <a:rPr lang="ru-RU" sz="1800" dirty="0" smtClean="0"/>
            <a:t>Цель</a:t>
          </a:r>
          <a:r>
            <a:rPr lang="en-US" sz="1800" dirty="0" smtClean="0"/>
            <a:t>: </a:t>
          </a:r>
          <a:r>
            <a:rPr lang="ru-RU" sz="1800" dirty="0" smtClean="0"/>
            <a:t>создание ясной картины –точная сумма задолженности? Кредиторы? Что можно сделать для покрытия задолженности?</a:t>
          </a:r>
          <a:endParaRPr lang="en-US" sz="1800" dirty="0" smtClean="0"/>
        </a:p>
      </dgm:t>
    </dgm:pt>
    <dgm:pt modelId="{957C3663-C824-4CE7-9997-985908D3D77B}" type="parTrans" cxnId="{EC9C6814-A5C2-43E4-AB3D-BB08FB6336BD}">
      <dgm:prSet/>
      <dgm:spPr/>
      <dgm:t>
        <a:bodyPr/>
        <a:lstStyle/>
        <a:p>
          <a:endParaRPr lang="en-US"/>
        </a:p>
      </dgm:t>
    </dgm:pt>
    <dgm:pt modelId="{6AD14083-F8A2-40B4-9334-8A413BDE2C25}" type="sibTrans" cxnId="{EC9C6814-A5C2-43E4-AB3D-BB08FB6336BD}">
      <dgm:prSet/>
      <dgm:spPr/>
      <dgm:t>
        <a:bodyPr/>
        <a:lstStyle/>
        <a:p>
          <a:endParaRPr lang="en-US"/>
        </a:p>
      </dgm:t>
    </dgm:pt>
    <dgm:pt modelId="{CB8D377F-FD83-4E9B-AD92-3524D52C41EB}">
      <dgm:prSet custT="1"/>
      <dgm:spPr/>
      <dgm:t>
        <a:bodyPr/>
        <a:lstStyle/>
        <a:p>
          <a:r>
            <a:rPr lang="ru-RU" sz="1800" dirty="0" smtClean="0">
              <a:ea typeface="+mn-ea"/>
            </a:rPr>
            <a:t>Полная сумма задолженности составляет около </a:t>
          </a:r>
          <a:r>
            <a:rPr lang="en-US" sz="1800" dirty="0" smtClean="0">
              <a:ea typeface="+mn-ea"/>
            </a:rPr>
            <a:t>GEL 300 </a:t>
          </a:r>
          <a:r>
            <a:rPr lang="ru-RU" sz="1800" dirty="0" smtClean="0">
              <a:ea typeface="+mn-ea"/>
            </a:rPr>
            <a:t>миллионов на центральное правительство – на 5% меньше годового бюджета на 2012</a:t>
          </a:r>
          <a:r>
            <a:rPr lang="en-US" sz="1800" dirty="0" smtClean="0">
              <a:ea typeface="+mn-ea"/>
            </a:rPr>
            <a:t>; </a:t>
          </a:r>
          <a:endParaRPr lang="ka-GE" sz="1800" dirty="0" smtClean="0">
            <a:ea typeface="+mn-ea"/>
          </a:endParaRPr>
        </a:p>
      </dgm:t>
    </dgm:pt>
    <dgm:pt modelId="{4F26A6F5-EDE8-45F2-BB7B-007B5EBF336E}" type="parTrans" cxnId="{C58B7204-5B01-4E25-B632-4799F117AF2C}">
      <dgm:prSet/>
      <dgm:spPr/>
      <dgm:t>
        <a:bodyPr/>
        <a:lstStyle/>
        <a:p>
          <a:endParaRPr lang="en-US"/>
        </a:p>
      </dgm:t>
    </dgm:pt>
    <dgm:pt modelId="{024E272A-D345-4889-9A68-EBFF5CB90F8A}" type="sibTrans" cxnId="{C58B7204-5B01-4E25-B632-4799F117AF2C}">
      <dgm:prSet/>
      <dgm:spPr/>
      <dgm:t>
        <a:bodyPr/>
        <a:lstStyle/>
        <a:p>
          <a:endParaRPr lang="en-US"/>
        </a:p>
      </dgm:t>
    </dgm:pt>
    <dgm:pt modelId="{B1066AE9-04EC-406E-8BB4-7747E7BA564A}">
      <dgm:prSet custT="1"/>
      <dgm:spPr/>
      <dgm:t>
        <a:bodyPr/>
        <a:lstStyle/>
        <a:p>
          <a:r>
            <a:rPr lang="ru-RU" sz="1800" dirty="0" smtClean="0"/>
            <a:t>Переоценка накопленной задолженности в балансах бюджетных организаций</a:t>
          </a:r>
          <a:r>
            <a:rPr lang="en-US" sz="1800" dirty="0" smtClean="0"/>
            <a:t>;  </a:t>
          </a:r>
        </a:p>
      </dgm:t>
    </dgm:pt>
    <dgm:pt modelId="{9A34AA93-8675-4668-894D-54E66DD09392}" type="parTrans" cxnId="{0A1E065C-E4C2-42F9-B5A6-45AC7C29B903}">
      <dgm:prSet/>
      <dgm:spPr/>
      <dgm:t>
        <a:bodyPr/>
        <a:lstStyle/>
        <a:p>
          <a:endParaRPr lang="en-US"/>
        </a:p>
      </dgm:t>
    </dgm:pt>
    <dgm:pt modelId="{971287B5-5EF2-4D3B-9B71-444DC59FFF3E}" type="sibTrans" cxnId="{0A1E065C-E4C2-42F9-B5A6-45AC7C29B903}">
      <dgm:prSet/>
      <dgm:spPr/>
      <dgm:t>
        <a:bodyPr/>
        <a:lstStyle/>
        <a:p>
          <a:endParaRPr lang="en-US"/>
        </a:p>
      </dgm:t>
    </dgm:pt>
    <dgm:pt modelId="{8A765FB7-021E-4059-B2F0-539055AD1337}">
      <dgm:prSet custT="1"/>
      <dgm:spPr/>
      <dgm:t>
        <a:bodyPr/>
        <a:lstStyle/>
        <a:p>
          <a:r>
            <a:rPr lang="ru-RU" sz="1800" dirty="0" smtClean="0"/>
            <a:t>Разработка стратегии выплаты задолженности с учетом следующих аспектов</a:t>
          </a:r>
          <a:r>
            <a:rPr lang="ka-GE" sz="1800" dirty="0" smtClean="0"/>
            <a:t>: </a:t>
          </a:r>
          <a:endParaRPr lang="en-US" sz="1800" dirty="0" smtClean="0"/>
        </a:p>
      </dgm:t>
    </dgm:pt>
    <dgm:pt modelId="{690E410E-F777-4667-BA9B-2A07D948871A}" type="parTrans" cxnId="{6E7CB37A-3197-4AD9-95EF-AE666398A4B0}">
      <dgm:prSet/>
      <dgm:spPr/>
      <dgm:t>
        <a:bodyPr/>
        <a:lstStyle/>
        <a:p>
          <a:endParaRPr lang="en-US"/>
        </a:p>
      </dgm:t>
    </dgm:pt>
    <dgm:pt modelId="{46016D68-7477-4EBE-B187-EFE5AC8C932D}" type="sibTrans" cxnId="{6E7CB37A-3197-4AD9-95EF-AE666398A4B0}">
      <dgm:prSet/>
      <dgm:spPr/>
      <dgm:t>
        <a:bodyPr/>
        <a:lstStyle/>
        <a:p>
          <a:endParaRPr lang="en-US"/>
        </a:p>
      </dgm:t>
    </dgm:pt>
    <dgm:pt modelId="{94082AA1-1C68-428C-B440-8EE3ECB6DDA5}">
      <dgm:prSet custT="1"/>
      <dgm:spPr/>
      <dgm:t>
        <a:bodyPr/>
        <a:lstStyle/>
        <a:p>
          <a:r>
            <a:rPr lang="ru-RU" sz="1800" dirty="0" smtClean="0"/>
            <a:t>Срок задолженности</a:t>
          </a:r>
          <a:r>
            <a:rPr lang="ka-GE" sz="1800" dirty="0" smtClean="0"/>
            <a:t>;</a:t>
          </a:r>
        </a:p>
      </dgm:t>
    </dgm:pt>
    <dgm:pt modelId="{54B25D69-1AE9-4269-A719-DF1933657D3C}" type="parTrans" cxnId="{68E7D889-7DE9-4FF5-AAB2-DA9F3ECB5958}">
      <dgm:prSet/>
      <dgm:spPr/>
      <dgm:t>
        <a:bodyPr/>
        <a:lstStyle/>
        <a:p>
          <a:endParaRPr lang="en-US"/>
        </a:p>
      </dgm:t>
    </dgm:pt>
    <dgm:pt modelId="{C2117BE4-74C9-43B7-AC18-D28DA24DD954}" type="sibTrans" cxnId="{68E7D889-7DE9-4FF5-AAB2-DA9F3ECB5958}">
      <dgm:prSet/>
      <dgm:spPr/>
      <dgm:t>
        <a:bodyPr/>
        <a:lstStyle/>
        <a:p>
          <a:endParaRPr lang="en-US"/>
        </a:p>
      </dgm:t>
    </dgm:pt>
    <dgm:pt modelId="{CC5F3E00-7DAB-42AD-9A2B-5D17CAA00266}">
      <dgm:prSet custT="1"/>
      <dgm:spPr/>
      <dgm:t>
        <a:bodyPr/>
        <a:lstStyle/>
        <a:p>
          <a:r>
            <a:rPr lang="ru-RU" sz="1800" dirty="0" smtClean="0"/>
            <a:t>Первичные документы, удостоверяющие задолженность</a:t>
          </a:r>
          <a:r>
            <a:rPr lang="en-US" sz="1800" dirty="0" smtClean="0"/>
            <a:t> </a:t>
          </a:r>
          <a:endParaRPr lang="ka-GE" sz="1800" dirty="0" smtClean="0"/>
        </a:p>
      </dgm:t>
    </dgm:pt>
    <dgm:pt modelId="{A6E93F98-04BA-413D-B344-2D347D69B08A}" type="parTrans" cxnId="{6FFC69EA-DD7C-4CB7-94A2-71AD1CAD99C4}">
      <dgm:prSet/>
      <dgm:spPr/>
      <dgm:t>
        <a:bodyPr/>
        <a:lstStyle/>
        <a:p>
          <a:endParaRPr lang="en-US"/>
        </a:p>
      </dgm:t>
    </dgm:pt>
    <dgm:pt modelId="{DD9734B7-8A92-4280-AACC-38C05C98C873}" type="sibTrans" cxnId="{6FFC69EA-DD7C-4CB7-94A2-71AD1CAD99C4}">
      <dgm:prSet/>
      <dgm:spPr/>
      <dgm:t>
        <a:bodyPr/>
        <a:lstStyle/>
        <a:p>
          <a:endParaRPr lang="en-US"/>
        </a:p>
      </dgm:t>
    </dgm:pt>
    <dgm:pt modelId="{4DA37CEB-0430-4F8A-9396-EF6BBF3B10A8}">
      <dgm:prSet custT="1"/>
      <dgm:spPr/>
      <dgm:t>
        <a:bodyPr/>
        <a:lstStyle/>
        <a:p>
          <a:r>
            <a:rPr lang="ru-RU" sz="1800" dirty="0" smtClean="0"/>
            <a:t>Списывание нереальной задолженности</a:t>
          </a:r>
          <a:r>
            <a:rPr lang="en-US" sz="1800" dirty="0" smtClean="0"/>
            <a:t>; </a:t>
          </a:r>
          <a:endParaRPr lang="ka-GE" sz="1800" dirty="0" smtClean="0"/>
        </a:p>
      </dgm:t>
    </dgm:pt>
    <dgm:pt modelId="{E242EF9F-0BA5-4F2A-9BFC-28661784D2E2}" type="parTrans" cxnId="{1D3372CF-22CD-46B6-9D0D-880429F8A7E4}">
      <dgm:prSet/>
      <dgm:spPr/>
      <dgm:t>
        <a:bodyPr/>
        <a:lstStyle/>
        <a:p>
          <a:endParaRPr lang="en-US"/>
        </a:p>
      </dgm:t>
    </dgm:pt>
    <dgm:pt modelId="{58F71405-53DE-4DF4-B9D3-CE35829CDBCE}" type="sibTrans" cxnId="{1D3372CF-22CD-46B6-9D0D-880429F8A7E4}">
      <dgm:prSet/>
      <dgm:spPr/>
      <dgm:t>
        <a:bodyPr/>
        <a:lstStyle/>
        <a:p>
          <a:endParaRPr lang="en-US"/>
        </a:p>
      </dgm:t>
    </dgm:pt>
    <dgm:pt modelId="{67C8E070-C072-4890-AB43-8FA793062156}">
      <dgm:prSet custT="1"/>
      <dgm:spPr/>
      <dgm:t>
        <a:bodyPr/>
        <a:lstStyle/>
        <a:p>
          <a:r>
            <a:rPr lang="ru-RU" sz="1800" dirty="0" smtClean="0"/>
            <a:t>График выплаты задолженности (предположительно 5 лет)</a:t>
          </a:r>
          <a:endParaRPr lang="ka-GE" sz="1800" dirty="0" smtClean="0"/>
        </a:p>
      </dgm:t>
    </dgm:pt>
    <dgm:pt modelId="{A6B760C0-C1CB-40BE-AC89-7EB7D858A7B5}" type="parTrans" cxnId="{3DEE2DA0-1215-4C52-865B-63F38DD740BB}">
      <dgm:prSet/>
      <dgm:spPr/>
      <dgm:t>
        <a:bodyPr/>
        <a:lstStyle/>
        <a:p>
          <a:endParaRPr lang="en-US"/>
        </a:p>
      </dgm:t>
    </dgm:pt>
    <dgm:pt modelId="{748F6B71-0AE3-4546-BEEC-89C570C5F2E8}" type="sibTrans" cxnId="{3DEE2DA0-1215-4C52-865B-63F38DD740BB}">
      <dgm:prSet/>
      <dgm:spPr/>
      <dgm:t>
        <a:bodyPr/>
        <a:lstStyle/>
        <a:p>
          <a:endParaRPr lang="en-US"/>
        </a:p>
      </dgm:t>
    </dgm:pt>
    <dgm:pt modelId="{E820E323-F2FE-4997-A56C-97D213B6298C}" type="pres">
      <dgm:prSet presAssocID="{8FF61170-4646-4C13-8DA8-3483DDE43C9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3478D4-3FB9-4AC7-9422-5C260217AA5A}" type="pres">
      <dgm:prSet presAssocID="{93D0943D-B1EC-4CE3-86B8-3898E73C9913}" presName="parentText" presStyleLbl="node1" presStyleIdx="0" presStyleCnt="1" custScaleY="141177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B270E1B-6085-4CDC-8B7E-A74473AC879D}" type="pres">
      <dgm:prSet presAssocID="{93D0943D-B1EC-4CE3-86B8-3898E73C9913}" presName="childText" presStyleLbl="revTx" presStyleIdx="0" presStyleCnt="1" custScaleY="2638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959BAF-B4C6-4285-8824-84D67FD8FC43}" srcId="{8FF61170-4646-4C13-8DA8-3483DDE43C9D}" destId="{93D0943D-B1EC-4CE3-86B8-3898E73C9913}" srcOrd="0" destOrd="0" parTransId="{91247B02-BB1C-424C-AE3E-F80F4D55FEA4}" sibTransId="{81B5CEA1-192E-4122-8F9A-F1D95ED98927}"/>
    <dgm:cxn modelId="{5C1CE2AF-0FE4-4B67-AAD3-0456FE62C0C6}" type="presOf" srcId="{CC5F3E00-7DAB-42AD-9A2B-5D17CAA00266}" destId="{0B270E1B-6085-4CDC-8B7E-A74473AC879D}" srcOrd="0" destOrd="6" presId="urn:microsoft.com/office/officeart/2005/8/layout/vList2"/>
    <dgm:cxn modelId="{687C62E0-CBF4-4F2C-87E4-B0B83BA4D6AB}" type="presOf" srcId="{67C8E070-C072-4890-AB43-8FA793062156}" destId="{0B270E1B-6085-4CDC-8B7E-A74473AC879D}" srcOrd="0" destOrd="8" presId="urn:microsoft.com/office/officeart/2005/8/layout/vList2"/>
    <dgm:cxn modelId="{25344D64-34DC-47B4-988D-1A21ECEEBD9F}" type="presOf" srcId="{94082AA1-1C68-428C-B440-8EE3ECB6DDA5}" destId="{0B270E1B-6085-4CDC-8B7E-A74473AC879D}" srcOrd="0" destOrd="5" presId="urn:microsoft.com/office/officeart/2005/8/layout/vList2"/>
    <dgm:cxn modelId="{0A1E065C-E4C2-42F9-B5A6-45AC7C29B903}" srcId="{93D0943D-B1EC-4CE3-86B8-3898E73C9913}" destId="{B1066AE9-04EC-406E-8BB4-7747E7BA564A}" srcOrd="3" destOrd="0" parTransId="{9A34AA93-8675-4668-894D-54E66DD09392}" sibTransId="{971287B5-5EF2-4D3B-9B71-444DC59FFF3E}"/>
    <dgm:cxn modelId="{453A8E5E-1932-4203-9A92-6786FEDC6C79}" type="presOf" srcId="{8A765FB7-021E-4059-B2F0-539055AD1337}" destId="{0B270E1B-6085-4CDC-8B7E-A74473AC879D}" srcOrd="0" destOrd="4" presId="urn:microsoft.com/office/officeart/2005/8/layout/vList2"/>
    <dgm:cxn modelId="{6E7CB37A-3197-4AD9-95EF-AE666398A4B0}" srcId="{93D0943D-B1EC-4CE3-86B8-3898E73C9913}" destId="{8A765FB7-021E-4059-B2F0-539055AD1337}" srcOrd="4" destOrd="0" parTransId="{690E410E-F777-4667-BA9B-2A07D948871A}" sibTransId="{46016D68-7477-4EBE-B187-EFE5AC8C932D}"/>
    <dgm:cxn modelId="{7F13C58D-AA3B-4823-861B-326453B31788}" type="presOf" srcId="{8FF61170-4646-4C13-8DA8-3483DDE43C9D}" destId="{E820E323-F2FE-4997-A56C-97D213B6298C}" srcOrd="0" destOrd="0" presId="urn:microsoft.com/office/officeart/2005/8/layout/vList2"/>
    <dgm:cxn modelId="{EC9C6814-A5C2-43E4-AB3D-BB08FB6336BD}" srcId="{93D0943D-B1EC-4CE3-86B8-3898E73C9913}" destId="{D02B81CF-B297-47E4-A537-92E7FE545382}" srcOrd="1" destOrd="0" parTransId="{957C3663-C824-4CE7-9997-985908D3D77B}" sibTransId="{6AD14083-F8A2-40B4-9334-8A413BDE2C25}"/>
    <dgm:cxn modelId="{3DEE2DA0-1215-4C52-865B-63F38DD740BB}" srcId="{93D0943D-B1EC-4CE3-86B8-3898E73C9913}" destId="{67C8E070-C072-4890-AB43-8FA793062156}" srcOrd="5" destOrd="0" parTransId="{A6B760C0-C1CB-40BE-AC89-7EB7D858A7B5}" sibTransId="{748F6B71-0AE3-4546-BEEC-89C570C5F2E8}"/>
    <dgm:cxn modelId="{68E7D889-7DE9-4FF5-AAB2-DA9F3ECB5958}" srcId="{8A765FB7-021E-4059-B2F0-539055AD1337}" destId="{94082AA1-1C68-428C-B440-8EE3ECB6DDA5}" srcOrd="0" destOrd="0" parTransId="{54B25D69-1AE9-4269-A719-DF1933657D3C}" sibTransId="{C2117BE4-74C9-43B7-AC18-D28DA24DD954}"/>
    <dgm:cxn modelId="{1F8B4E6C-28BB-4F4F-8194-A1D8731DA534}" type="presOf" srcId="{B1066AE9-04EC-406E-8BB4-7747E7BA564A}" destId="{0B270E1B-6085-4CDC-8B7E-A74473AC879D}" srcOrd="0" destOrd="3" presId="urn:microsoft.com/office/officeart/2005/8/layout/vList2"/>
    <dgm:cxn modelId="{351A65A3-5841-46E5-8057-BD3EB6CC8FE5}" srcId="{93D0943D-B1EC-4CE3-86B8-3898E73C9913}" destId="{1CDF87B6-20B7-4A3F-841B-46EC2A13C4D4}" srcOrd="0" destOrd="0" parTransId="{97FCD640-0FA6-428E-96CC-C0BB9AE1AAA4}" sibTransId="{14531E2C-CA69-4FCC-B04C-8C640391FB81}"/>
    <dgm:cxn modelId="{C58B7204-5B01-4E25-B632-4799F117AF2C}" srcId="{93D0943D-B1EC-4CE3-86B8-3898E73C9913}" destId="{CB8D377F-FD83-4E9B-AD92-3524D52C41EB}" srcOrd="2" destOrd="0" parTransId="{4F26A6F5-EDE8-45F2-BB7B-007B5EBF336E}" sibTransId="{024E272A-D345-4889-9A68-EBFF5CB90F8A}"/>
    <dgm:cxn modelId="{6FFC69EA-DD7C-4CB7-94A2-71AD1CAD99C4}" srcId="{8A765FB7-021E-4059-B2F0-539055AD1337}" destId="{CC5F3E00-7DAB-42AD-9A2B-5D17CAA00266}" srcOrd="1" destOrd="0" parTransId="{A6E93F98-04BA-413D-B344-2D347D69B08A}" sibTransId="{DD9734B7-8A92-4280-AACC-38C05C98C873}"/>
    <dgm:cxn modelId="{196F417F-DED1-4545-B445-613015D0E9D8}" type="presOf" srcId="{93D0943D-B1EC-4CE3-86B8-3898E73C9913}" destId="{773478D4-3FB9-4AC7-9422-5C260217AA5A}" srcOrd="0" destOrd="0" presId="urn:microsoft.com/office/officeart/2005/8/layout/vList2"/>
    <dgm:cxn modelId="{5952572C-4538-4AC8-8FFF-A7C184AC2B8F}" type="presOf" srcId="{4DA37CEB-0430-4F8A-9396-EF6BBF3B10A8}" destId="{0B270E1B-6085-4CDC-8B7E-A74473AC879D}" srcOrd="0" destOrd="7" presId="urn:microsoft.com/office/officeart/2005/8/layout/vList2"/>
    <dgm:cxn modelId="{5E3E6B90-EA20-4799-919A-676F23E1FA4E}" type="presOf" srcId="{D02B81CF-B297-47E4-A537-92E7FE545382}" destId="{0B270E1B-6085-4CDC-8B7E-A74473AC879D}" srcOrd="0" destOrd="1" presId="urn:microsoft.com/office/officeart/2005/8/layout/vList2"/>
    <dgm:cxn modelId="{3126DB43-8A31-417A-9E3D-783D73697155}" type="presOf" srcId="{1CDF87B6-20B7-4A3F-841B-46EC2A13C4D4}" destId="{0B270E1B-6085-4CDC-8B7E-A74473AC879D}" srcOrd="0" destOrd="0" presId="urn:microsoft.com/office/officeart/2005/8/layout/vList2"/>
    <dgm:cxn modelId="{1D3372CF-22CD-46B6-9D0D-880429F8A7E4}" srcId="{8A765FB7-021E-4059-B2F0-539055AD1337}" destId="{4DA37CEB-0430-4F8A-9396-EF6BBF3B10A8}" srcOrd="2" destOrd="0" parTransId="{E242EF9F-0BA5-4F2A-9BFC-28661784D2E2}" sibTransId="{58F71405-53DE-4DF4-B9D3-CE35829CDBCE}"/>
    <dgm:cxn modelId="{99CF7A94-0B62-4AC8-82F6-AE6846F92582}" type="presOf" srcId="{CB8D377F-FD83-4E9B-AD92-3524D52C41EB}" destId="{0B270E1B-6085-4CDC-8B7E-A74473AC879D}" srcOrd="0" destOrd="2" presId="urn:microsoft.com/office/officeart/2005/8/layout/vList2"/>
    <dgm:cxn modelId="{52D1A45A-9E05-4680-95B1-E2AF656B2D54}" type="presParOf" srcId="{E820E323-F2FE-4997-A56C-97D213B6298C}" destId="{773478D4-3FB9-4AC7-9422-5C260217AA5A}" srcOrd="0" destOrd="0" presId="urn:microsoft.com/office/officeart/2005/8/layout/vList2"/>
    <dgm:cxn modelId="{17A97DA1-0D2F-4738-B5E2-2580F18E2BF9}" type="presParOf" srcId="{E820E323-F2FE-4997-A56C-97D213B6298C}" destId="{0B270E1B-6085-4CDC-8B7E-A74473AC879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09FADD-1899-4788-81CE-AF6A7461BB2A}" type="doc">
      <dgm:prSet loTypeId="urn:microsoft.com/office/officeart/2005/8/layout/vList5" loCatId="list" qsTypeId="urn:microsoft.com/office/officeart/2005/8/quickstyle/simple4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2F25004A-1EB7-4175-B191-73CB13B8FBB0}">
      <dgm:prSet phldrT="[Text]" custT="1"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r>
            <a:rPr lang="ru-RU" sz="1600" dirty="0" smtClean="0"/>
            <a:t>Система электронного казначейства действует в полном объеме , т.е. все платежи Казначейства осуществляются в режиме онлайн на основе электронных документов</a:t>
          </a:r>
          <a:r>
            <a:rPr lang="en-US" sz="1600" dirty="0" smtClean="0"/>
            <a:t>; </a:t>
          </a:r>
          <a:endParaRPr lang="en-US" sz="1600" dirty="0"/>
        </a:p>
      </dgm:t>
    </dgm:pt>
    <dgm:pt modelId="{7B59EA8D-2B03-4F19-8E40-C9DC714EB09F}" type="parTrans" cxnId="{3F025A49-54C5-4B7D-8851-444FCA608817}">
      <dgm:prSet/>
      <dgm:spPr/>
      <dgm:t>
        <a:bodyPr/>
        <a:lstStyle/>
        <a:p>
          <a:endParaRPr lang="en-US"/>
        </a:p>
      </dgm:t>
    </dgm:pt>
    <dgm:pt modelId="{9B379FFA-E337-407D-9BA1-7B5820644359}" type="sibTrans" cxnId="{3F025A49-54C5-4B7D-8851-444FCA608817}">
      <dgm:prSet/>
      <dgm:spPr/>
      <dgm:t>
        <a:bodyPr/>
        <a:lstStyle/>
        <a:p>
          <a:endParaRPr lang="en-US"/>
        </a:p>
      </dgm:t>
    </dgm:pt>
    <dgm:pt modelId="{64C98B8B-F604-4569-859F-09A8D6957EF9}">
      <dgm:prSet custT="1"/>
      <dgm:spPr>
        <a:solidFill>
          <a:srgbClr val="006699"/>
        </a:solidFill>
      </dgm:spPr>
      <dgm:t>
        <a:bodyPr/>
        <a:lstStyle/>
        <a:p>
          <a:r>
            <a:rPr lang="ru-RU" sz="1600" dirty="0" smtClean="0">
              <a:solidFill>
                <a:schemeClr val="bg1"/>
              </a:solidFill>
            </a:rPr>
            <a:t>Январь</a:t>
          </a:r>
          <a:r>
            <a:rPr lang="en-US" sz="1600" dirty="0" smtClean="0">
              <a:solidFill>
                <a:schemeClr val="bg1"/>
              </a:solidFill>
            </a:rPr>
            <a:t>, 2011</a:t>
          </a:r>
        </a:p>
      </dgm:t>
    </dgm:pt>
    <dgm:pt modelId="{264011CC-56CF-427A-856B-0368DD43BA35}" type="parTrans" cxnId="{BF754460-4D11-4079-B7A6-7D16CA44DE48}">
      <dgm:prSet/>
      <dgm:spPr/>
      <dgm:t>
        <a:bodyPr/>
        <a:lstStyle/>
        <a:p>
          <a:endParaRPr lang="en-US"/>
        </a:p>
      </dgm:t>
    </dgm:pt>
    <dgm:pt modelId="{49F095E5-D8E4-4EBD-B2DF-C8991483C490}" type="sibTrans" cxnId="{BF754460-4D11-4079-B7A6-7D16CA44DE48}">
      <dgm:prSet/>
      <dgm:spPr/>
      <dgm:t>
        <a:bodyPr/>
        <a:lstStyle/>
        <a:p>
          <a:endParaRPr lang="en-US"/>
        </a:p>
      </dgm:t>
    </dgm:pt>
    <dgm:pt modelId="{53C7AF8A-9A95-4436-B42D-59CC8FCACA4C}">
      <dgm:prSet custT="1"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r>
            <a:rPr lang="ru-RU" sz="1600" dirty="0" smtClean="0"/>
            <a:t>Некоторые компонентны модуля заработной платы были осуществлены в </a:t>
          </a:r>
          <a:r>
            <a:rPr lang="en-US" sz="1600" dirty="0" smtClean="0"/>
            <a:t> TIS</a:t>
          </a:r>
        </a:p>
      </dgm:t>
    </dgm:pt>
    <dgm:pt modelId="{DB1E7FFB-5DF8-4392-9729-FC736EF1FBEA}" type="parTrans" cxnId="{6041910C-03B6-46CC-B177-998EC5E75310}">
      <dgm:prSet/>
      <dgm:spPr/>
      <dgm:t>
        <a:bodyPr/>
        <a:lstStyle/>
        <a:p>
          <a:endParaRPr lang="en-US"/>
        </a:p>
      </dgm:t>
    </dgm:pt>
    <dgm:pt modelId="{9C124AAC-0C56-4C75-92A2-2B7C8D7B44B5}" type="sibTrans" cxnId="{6041910C-03B6-46CC-B177-998EC5E75310}">
      <dgm:prSet/>
      <dgm:spPr/>
      <dgm:t>
        <a:bodyPr/>
        <a:lstStyle/>
        <a:p>
          <a:endParaRPr lang="en-US"/>
        </a:p>
      </dgm:t>
    </dgm:pt>
    <dgm:pt modelId="{AC54068D-95BA-4E62-9821-8635EAC6D115}">
      <dgm:prSet custT="1"/>
      <dgm:spPr>
        <a:solidFill>
          <a:srgbClr val="006699"/>
        </a:solidFill>
      </dgm:spPr>
      <dgm:t>
        <a:bodyPr/>
        <a:lstStyle/>
        <a:p>
          <a:r>
            <a:rPr lang="ru-RU" sz="1600" dirty="0" smtClean="0">
              <a:solidFill>
                <a:schemeClr val="bg1"/>
              </a:solidFill>
            </a:rPr>
            <a:t>Январь</a:t>
          </a:r>
          <a:r>
            <a:rPr lang="en-US" sz="1600" dirty="0" smtClean="0">
              <a:solidFill>
                <a:schemeClr val="bg1"/>
              </a:solidFill>
            </a:rPr>
            <a:t>, 2011</a:t>
          </a:r>
        </a:p>
      </dgm:t>
    </dgm:pt>
    <dgm:pt modelId="{E8343B14-FC42-4B89-9546-4CD6A2DEBDDA}" type="parTrans" cxnId="{D1E46A0B-6610-423A-8AE5-111A1FB401EF}">
      <dgm:prSet/>
      <dgm:spPr/>
      <dgm:t>
        <a:bodyPr/>
        <a:lstStyle/>
        <a:p>
          <a:endParaRPr lang="en-US"/>
        </a:p>
      </dgm:t>
    </dgm:pt>
    <dgm:pt modelId="{CD000A27-5317-4241-A465-15C6F39F2E39}" type="sibTrans" cxnId="{D1E46A0B-6610-423A-8AE5-111A1FB401EF}">
      <dgm:prSet/>
      <dgm:spPr/>
      <dgm:t>
        <a:bodyPr/>
        <a:lstStyle/>
        <a:p>
          <a:endParaRPr lang="en-US"/>
        </a:p>
      </dgm:t>
    </dgm:pt>
    <dgm:pt modelId="{50E88C58-EDC3-4210-8A34-3B19EF5916C2}">
      <dgm:prSet custT="1"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r>
            <a:rPr lang="ru-RU" sz="1600" dirty="0" smtClean="0"/>
            <a:t>Служба Казначейства присоединилась к системе </a:t>
          </a:r>
          <a:r>
            <a:rPr lang="en-US" sz="1600" dirty="0" smtClean="0"/>
            <a:t> SWIFT (</a:t>
          </a:r>
          <a:r>
            <a:rPr lang="ru-RU" sz="1600" dirty="0" smtClean="0"/>
            <a:t>Общество по Всемирной Межбанковской Финансовой Телекоммуникации</a:t>
          </a:r>
          <a:r>
            <a:rPr lang="en-US" sz="1600" dirty="0" smtClean="0"/>
            <a:t>)</a:t>
          </a:r>
        </a:p>
      </dgm:t>
    </dgm:pt>
    <dgm:pt modelId="{BCAEC2E1-E54E-4004-A92E-BF9A4248E890}" type="parTrans" cxnId="{0ED21DE1-258E-4037-8C97-7934B8F25493}">
      <dgm:prSet/>
      <dgm:spPr/>
      <dgm:t>
        <a:bodyPr/>
        <a:lstStyle/>
        <a:p>
          <a:endParaRPr lang="en-US"/>
        </a:p>
      </dgm:t>
    </dgm:pt>
    <dgm:pt modelId="{A0E1D3A1-02A4-482E-A3DE-F1B1CA042B8C}" type="sibTrans" cxnId="{0ED21DE1-258E-4037-8C97-7934B8F25493}">
      <dgm:prSet/>
      <dgm:spPr/>
      <dgm:t>
        <a:bodyPr/>
        <a:lstStyle/>
        <a:p>
          <a:endParaRPr lang="en-US"/>
        </a:p>
      </dgm:t>
    </dgm:pt>
    <dgm:pt modelId="{35771BC5-5893-40F7-A323-344080680B0C}">
      <dgm:prSet custT="1"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r>
            <a:rPr lang="ru-RU" sz="1600" dirty="0" smtClean="0"/>
            <a:t>В </a:t>
          </a:r>
          <a:r>
            <a:rPr lang="ka-GE" sz="1600" dirty="0" smtClean="0"/>
            <a:t>2011</a:t>
          </a:r>
          <a:r>
            <a:rPr lang="ru-RU" sz="1600" dirty="0" smtClean="0"/>
            <a:t> впервые были изданы долгосрочные казначейские облигации</a:t>
          </a:r>
          <a:endParaRPr lang="en-US" sz="1600" dirty="0" smtClean="0"/>
        </a:p>
      </dgm:t>
    </dgm:pt>
    <dgm:pt modelId="{FF18DC92-C57B-43D7-A01E-E59D42B7547B}" type="parTrans" cxnId="{93132C60-7FCC-4B4B-838A-E2FA7ADDAF41}">
      <dgm:prSet/>
      <dgm:spPr/>
      <dgm:t>
        <a:bodyPr/>
        <a:lstStyle/>
        <a:p>
          <a:endParaRPr lang="en-US"/>
        </a:p>
      </dgm:t>
    </dgm:pt>
    <dgm:pt modelId="{760F2869-09A3-4274-9A98-1D2350AF8303}" type="sibTrans" cxnId="{93132C60-7FCC-4B4B-838A-E2FA7ADDAF41}">
      <dgm:prSet/>
      <dgm:spPr/>
      <dgm:t>
        <a:bodyPr/>
        <a:lstStyle/>
        <a:p>
          <a:endParaRPr lang="en-US"/>
        </a:p>
      </dgm:t>
    </dgm:pt>
    <dgm:pt modelId="{5DF5DCA1-0AE5-41DD-B119-6AB554CCEA1A}">
      <dgm:prSet custT="1"/>
      <dgm:spPr>
        <a:solidFill>
          <a:srgbClr val="006699"/>
        </a:solidFill>
      </dgm:spPr>
      <dgm:t>
        <a:bodyPr/>
        <a:lstStyle/>
        <a:p>
          <a:r>
            <a:rPr lang="ru-RU" sz="1600" dirty="0" smtClean="0">
              <a:solidFill>
                <a:schemeClr val="bg1"/>
              </a:solidFill>
            </a:rPr>
            <a:t>Май</a:t>
          </a:r>
          <a:r>
            <a:rPr lang="en-US" sz="1600" dirty="0" smtClean="0">
              <a:solidFill>
                <a:schemeClr val="bg1"/>
              </a:solidFill>
            </a:rPr>
            <a:t>, 2011</a:t>
          </a:r>
        </a:p>
      </dgm:t>
    </dgm:pt>
    <dgm:pt modelId="{177D5F77-C530-4312-8567-6BF879F0CC60}" type="parTrans" cxnId="{9420CB8D-B532-41B8-BEF6-A98B84BBA0C0}">
      <dgm:prSet/>
      <dgm:spPr/>
      <dgm:t>
        <a:bodyPr/>
        <a:lstStyle/>
        <a:p>
          <a:endParaRPr lang="en-US"/>
        </a:p>
      </dgm:t>
    </dgm:pt>
    <dgm:pt modelId="{93806B2A-CF20-495F-8BD9-841FC70A26A7}" type="sibTrans" cxnId="{9420CB8D-B532-41B8-BEF6-A98B84BBA0C0}">
      <dgm:prSet/>
      <dgm:spPr/>
      <dgm:t>
        <a:bodyPr/>
        <a:lstStyle/>
        <a:p>
          <a:endParaRPr lang="en-US"/>
        </a:p>
      </dgm:t>
    </dgm:pt>
    <dgm:pt modelId="{1B9B0083-ADBB-41FD-B8B8-AA8CD5EC8F16}">
      <dgm:prSet phldrT="[Text]" custT="1"/>
      <dgm:spPr>
        <a:solidFill>
          <a:srgbClr val="006699"/>
        </a:solidFill>
      </dgm:spPr>
      <dgm:t>
        <a:bodyPr/>
        <a:lstStyle/>
        <a:p>
          <a:r>
            <a:rPr lang="ru-RU" sz="1600" dirty="0" smtClean="0">
              <a:solidFill>
                <a:schemeClr val="bg1"/>
              </a:solidFill>
            </a:rPr>
            <a:t>Январь</a:t>
          </a:r>
          <a:r>
            <a:rPr lang="en-US" sz="1600" dirty="0" smtClean="0">
              <a:solidFill>
                <a:schemeClr val="bg1"/>
              </a:solidFill>
            </a:rPr>
            <a:t>, 2011</a:t>
          </a:r>
          <a:endParaRPr lang="en-US" sz="1600" dirty="0">
            <a:solidFill>
              <a:schemeClr val="bg1"/>
            </a:solidFill>
          </a:endParaRPr>
        </a:p>
      </dgm:t>
    </dgm:pt>
    <dgm:pt modelId="{D1527ACB-F6E8-4D4C-820F-9CBA24D874EF}" type="parTrans" cxnId="{F2522CD5-B89F-446C-871B-C30B1554C32C}">
      <dgm:prSet/>
      <dgm:spPr/>
      <dgm:t>
        <a:bodyPr/>
        <a:lstStyle/>
        <a:p>
          <a:endParaRPr lang="en-US"/>
        </a:p>
      </dgm:t>
    </dgm:pt>
    <dgm:pt modelId="{30D92644-22C1-4815-844B-7F9F4DFFEC0A}" type="sibTrans" cxnId="{F2522CD5-B89F-446C-871B-C30B1554C32C}">
      <dgm:prSet/>
      <dgm:spPr/>
      <dgm:t>
        <a:bodyPr/>
        <a:lstStyle/>
        <a:p>
          <a:endParaRPr lang="en-US"/>
        </a:p>
      </dgm:t>
    </dgm:pt>
    <dgm:pt modelId="{64F1F094-47E2-4B9D-84F8-ADE765CDED77}">
      <dgm:prSet custT="1"/>
      <dgm:spPr>
        <a:solidFill>
          <a:srgbClr val="006699"/>
        </a:solidFill>
      </dgm:spPr>
      <dgm:t>
        <a:bodyPr/>
        <a:lstStyle/>
        <a:p>
          <a:r>
            <a:rPr lang="ru-RU" sz="1600" dirty="0" smtClean="0">
              <a:solidFill>
                <a:schemeClr val="bg1"/>
              </a:solidFill>
            </a:rPr>
            <a:t>Апрель</a:t>
          </a:r>
          <a:r>
            <a:rPr lang="en-US" sz="1600" dirty="0" smtClean="0">
              <a:solidFill>
                <a:schemeClr val="bg1"/>
              </a:solidFill>
            </a:rPr>
            <a:t>, 2011</a:t>
          </a:r>
        </a:p>
      </dgm:t>
    </dgm:pt>
    <dgm:pt modelId="{CA17493E-D030-4220-9C0E-3AA6A038F362}" type="parTrans" cxnId="{332EDFCC-DB25-43AA-AB01-CEB125FDF9D8}">
      <dgm:prSet/>
      <dgm:spPr/>
      <dgm:t>
        <a:bodyPr/>
        <a:lstStyle/>
        <a:p>
          <a:endParaRPr lang="en-US"/>
        </a:p>
      </dgm:t>
    </dgm:pt>
    <dgm:pt modelId="{A32B2955-D844-447E-B8C1-6F82E8071795}" type="sibTrans" cxnId="{332EDFCC-DB25-43AA-AB01-CEB125FDF9D8}">
      <dgm:prSet/>
      <dgm:spPr/>
      <dgm:t>
        <a:bodyPr/>
        <a:lstStyle/>
        <a:p>
          <a:endParaRPr lang="en-US"/>
        </a:p>
      </dgm:t>
    </dgm:pt>
    <dgm:pt modelId="{8194F98F-B759-49E9-BC2E-6975499E8C9F}">
      <dgm:prSet custT="1"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r>
            <a:rPr lang="en-US" sz="1600" dirty="0" smtClean="0"/>
            <a:t>CPV (</a:t>
          </a:r>
          <a:r>
            <a:rPr lang="ru-RU" sz="1600" dirty="0" smtClean="0"/>
            <a:t>Единсы Словарь (лексикон) по Закупкам) коды используются в комбинации с бюджетной классификацией во время учетности и отчетности по государственным затратам; процесс гос закупок интегрирован  с процессом бюджетных платежей Казначейства</a:t>
          </a:r>
          <a:endParaRPr lang="en-US" sz="1600" dirty="0" smtClean="0"/>
        </a:p>
      </dgm:t>
    </dgm:pt>
    <dgm:pt modelId="{65D6BDD3-2382-47BC-8E47-F780BB02A77F}" type="parTrans" cxnId="{01367562-6C32-46F6-856C-2B9648923CEE}">
      <dgm:prSet/>
      <dgm:spPr/>
      <dgm:t>
        <a:bodyPr/>
        <a:lstStyle/>
        <a:p>
          <a:endParaRPr lang="en-US"/>
        </a:p>
      </dgm:t>
    </dgm:pt>
    <dgm:pt modelId="{D39A03DA-387F-4DB6-A300-04D491B1BCB3}" type="sibTrans" cxnId="{01367562-6C32-46F6-856C-2B9648923CEE}">
      <dgm:prSet/>
      <dgm:spPr/>
      <dgm:t>
        <a:bodyPr/>
        <a:lstStyle/>
        <a:p>
          <a:endParaRPr lang="en-US"/>
        </a:p>
      </dgm:t>
    </dgm:pt>
    <dgm:pt modelId="{A97452BD-306D-4B2E-9985-C07748B53F85}" type="pres">
      <dgm:prSet presAssocID="{5709FADD-1899-4788-81CE-AF6A7461BB2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0842B0-AF45-4280-BD09-6FC23F2FF2C7}" type="pres">
      <dgm:prSet presAssocID="{1B9B0083-ADBB-41FD-B8B8-AA8CD5EC8F16}" presName="linNode" presStyleCnt="0"/>
      <dgm:spPr/>
    </dgm:pt>
    <dgm:pt modelId="{3D584886-992D-4FB3-9448-8C63FD185997}" type="pres">
      <dgm:prSet presAssocID="{1B9B0083-ADBB-41FD-B8B8-AA8CD5EC8F16}" presName="parentText" presStyleLbl="node1" presStyleIdx="0" presStyleCnt="5" custScaleX="41509">
        <dgm:presLayoutVars>
          <dgm:chMax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BB0D111-B65C-416C-AAC8-129CAE26CDD5}" type="pres">
      <dgm:prSet presAssocID="{1B9B0083-ADBB-41FD-B8B8-AA8CD5EC8F16}" presName="descendantText" presStyleLbl="alignAccFollowNode1" presStyleIdx="0" presStyleCnt="5" custScaleX="1299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9849FF-0F08-4407-A6AF-E9795A95F4E5}" type="pres">
      <dgm:prSet presAssocID="{30D92644-22C1-4815-844B-7F9F4DFFEC0A}" presName="sp" presStyleCnt="0"/>
      <dgm:spPr/>
    </dgm:pt>
    <dgm:pt modelId="{86904FA2-7D98-4252-BAB7-0DEB34A26A1F}" type="pres">
      <dgm:prSet presAssocID="{64C98B8B-F604-4569-859F-09A8D6957EF9}" presName="linNode" presStyleCnt="0"/>
      <dgm:spPr/>
    </dgm:pt>
    <dgm:pt modelId="{99FFF2E9-4B10-43AA-BA4B-5057E723E7D7}" type="pres">
      <dgm:prSet presAssocID="{64C98B8B-F604-4569-859F-09A8D6957EF9}" presName="parentText" presStyleLbl="node1" presStyleIdx="1" presStyleCnt="5" custScaleX="41509">
        <dgm:presLayoutVars>
          <dgm:chMax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B44CBC2-CBC2-4340-9EE6-E32F8E1093AC}" type="pres">
      <dgm:prSet presAssocID="{64C98B8B-F604-4569-859F-09A8D6957EF9}" presName="descendantText" presStyleLbl="alignAccFollowNode1" presStyleIdx="1" presStyleCnt="5" custScaleX="1299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5594A3-E741-4A62-A00C-E51ABBBEC0AD}" type="pres">
      <dgm:prSet presAssocID="{49F095E5-D8E4-4EBD-B2DF-C8991483C490}" presName="sp" presStyleCnt="0"/>
      <dgm:spPr/>
    </dgm:pt>
    <dgm:pt modelId="{DEF78DDF-1EED-4F27-87FE-D18D8D8FDBE4}" type="pres">
      <dgm:prSet presAssocID="{AC54068D-95BA-4E62-9821-8635EAC6D115}" presName="linNode" presStyleCnt="0"/>
      <dgm:spPr/>
    </dgm:pt>
    <dgm:pt modelId="{CAF27401-10DA-45F2-9A7F-3D789DF3DBE1}" type="pres">
      <dgm:prSet presAssocID="{AC54068D-95BA-4E62-9821-8635EAC6D115}" presName="parentText" presStyleLbl="node1" presStyleIdx="2" presStyleCnt="5" custScaleX="41509">
        <dgm:presLayoutVars>
          <dgm:chMax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E065AE41-A9F5-45E1-AC8A-1345446054A1}" type="pres">
      <dgm:prSet presAssocID="{AC54068D-95BA-4E62-9821-8635EAC6D115}" presName="descendantText" presStyleLbl="alignAccFollowNode1" presStyleIdx="2" presStyleCnt="5" custScaleX="1299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21AEC1-5058-48E5-8102-69A4A6F187E6}" type="pres">
      <dgm:prSet presAssocID="{CD000A27-5317-4241-A465-15C6F39F2E39}" presName="sp" presStyleCnt="0"/>
      <dgm:spPr/>
    </dgm:pt>
    <dgm:pt modelId="{B3FD7E2F-4054-4CE8-877D-9A5914E97FDD}" type="pres">
      <dgm:prSet presAssocID="{64F1F094-47E2-4B9D-84F8-ADE765CDED77}" presName="linNode" presStyleCnt="0"/>
      <dgm:spPr/>
    </dgm:pt>
    <dgm:pt modelId="{551EB1BF-B002-4259-9DC8-C7692BB20693}" type="pres">
      <dgm:prSet presAssocID="{64F1F094-47E2-4B9D-84F8-ADE765CDED77}" presName="parentText" presStyleLbl="node1" presStyleIdx="3" presStyleCnt="5" custScaleX="41509">
        <dgm:presLayoutVars>
          <dgm:chMax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A3B7939-6617-4282-9F26-E34E2572EAAD}" type="pres">
      <dgm:prSet presAssocID="{64F1F094-47E2-4B9D-84F8-ADE765CDED77}" presName="descendantText" presStyleLbl="alignAccFollowNode1" presStyleIdx="3" presStyleCnt="5" custScaleX="129953" custScaleY="1724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569774-7C45-4D2D-AE5A-EF7025B8510A}" type="pres">
      <dgm:prSet presAssocID="{A32B2955-D844-447E-B8C1-6F82E8071795}" presName="sp" presStyleCnt="0"/>
      <dgm:spPr/>
    </dgm:pt>
    <dgm:pt modelId="{9377C18C-2250-48A8-A73F-2941DB660E9D}" type="pres">
      <dgm:prSet presAssocID="{5DF5DCA1-0AE5-41DD-B119-6AB554CCEA1A}" presName="linNode" presStyleCnt="0"/>
      <dgm:spPr/>
    </dgm:pt>
    <dgm:pt modelId="{D8957606-F05C-4D24-BE7E-DDC1D5FEB833}" type="pres">
      <dgm:prSet presAssocID="{5DF5DCA1-0AE5-41DD-B119-6AB554CCEA1A}" presName="parentText" presStyleLbl="node1" presStyleIdx="4" presStyleCnt="5" custScaleX="41509">
        <dgm:presLayoutVars>
          <dgm:chMax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89A7C853-67FB-4CE2-9EDD-B2708132F6C9}" type="pres">
      <dgm:prSet presAssocID="{5DF5DCA1-0AE5-41DD-B119-6AB554CCEA1A}" presName="descendantText" presStyleLbl="alignAccFollowNode1" presStyleIdx="4" presStyleCnt="5" custScaleX="1299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367562-6C32-46F6-856C-2B9648923CEE}" srcId="{64F1F094-47E2-4B9D-84F8-ADE765CDED77}" destId="{8194F98F-B759-49E9-BC2E-6975499E8C9F}" srcOrd="0" destOrd="0" parTransId="{65D6BDD3-2382-47BC-8E47-F780BB02A77F}" sibTransId="{D39A03DA-387F-4DB6-A300-04D491B1BCB3}"/>
    <dgm:cxn modelId="{3F025A49-54C5-4B7D-8851-444FCA608817}" srcId="{1B9B0083-ADBB-41FD-B8B8-AA8CD5EC8F16}" destId="{2F25004A-1EB7-4175-B191-73CB13B8FBB0}" srcOrd="0" destOrd="0" parTransId="{7B59EA8D-2B03-4F19-8E40-C9DC714EB09F}" sibTransId="{9B379FFA-E337-407D-9BA1-7B5820644359}"/>
    <dgm:cxn modelId="{0ED21DE1-258E-4037-8C97-7934B8F25493}" srcId="{AC54068D-95BA-4E62-9821-8635EAC6D115}" destId="{50E88C58-EDC3-4210-8A34-3B19EF5916C2}" srcOrd="0" destOrd="0" parTransId="{BCAEC2E1-E54E-4004-A92E-BF9A4248E890}" sibTransId="{A0E1D3A1-02A4-482E-A3DE-F1B1CA042B8C}"/>
    <dgm:cxn modelId="{2BF6F920-38E5-41F7-A3B7-E6CA1908E645}" type="presOf" srcId="{5709FADD-1899-4788-81CE-AF6A7461BB2A}" destId="{A97452BD-306D-4B2E-9985-C07748B53F85}" srcOrd="0" destOrd="0" presId="urn:microsoft.com/office/officeart/2005/8/layout/vList5"/>
    <dgm:cxn modelId="{F2522CD5-B89F-446C-871B-C30B1554C32C}" srcId="{5709FADD-1899-4788-81CE-AF6A7461BB2A}" destId="{1B9B0083-ADBB-41FD-B8B8-AA8CD5EC8F16}" srcOrd="0" destOrd="0" parTransId="{D1527ACB-F6E8-4D4C-820F-9CBA24D874EF}" sibTransId="{30D92644-22C1-4815-844B-7F9F4DFFEC0A}"/>
    <dgm:cxn modelId="{5E89AA2D-C49F-4467-AA9C-91F7CDCC2D1F}" type="presOf" srcId="{5DF5DCA1-0AE5-41DD-B119-6AB554CCEA1A}" destId="{D8957606-F05C-4D24-BE7E-DDC1D5FEB833}" srcOrd="0" destOrd="0" presId="urn:microsoft.com/office/officeart/2005/8/layout/vList5"/>
    <dgm:cxn modelId="{B6B353BB-63C2-4E15-B785-9B2BBD195A89}" type="presOf" srcId="{50E88C58-EDC3-4210-8A34-3B19EF5916C2}" destId="{E065AE41-A9F5-45E1-AC8A-1345446054A1}" srcOrd="0" destOrd="0" presId="urn:microsoft.com/office/officeart/2005/8/layout/vList5"/>
    <dgm:cxn modelId="{96EF8940-B273-42EC-AB92-AE232C136986}" type="presOf" srcId="{64C98B8B-F604-4569-859F-09A8D6957EF9}" destId="{99FFF2E9-4B10-43AA-BA4B-5057E723E7D7}" srcOrd="0" destOrd="0" presId="urn:microsoft.com/office/officeart/2005/8/layout/vList5"/>
    <dgm:cxn modelId="{332EDFCC-DB25-43AA-AB01-CEB125FDF9D8}" srcId="{5709FADD-1899-4788-81CE-AF6A7461BB2A}" destId="{64F1F094-47E2-4B9D-84F8-ADE765CDED77}" srcOrd="3" destOrd="0" parTransId="{CA17493E-D030-4220-9C0E-3AA6A038F362}" sibTransId="{A32B2955-D844-447E-B8C1-6F82E8071795}"/>
    <dgm:cxn modelId="{D7ED146D-790A-4D27-907C-BF0A32E06A87}" type="presOf" srcId="{AC54068D-95BA-4E62-9821-8635EAC6D115}" destId="{CAF27401-10DA-45F2-9A7F-3D789DF3DBE1}" srcOrd="0" destOrd="0" presId="urn:microsoft.com/office/officeart/2005/8/layout/vList5"/>
    <dgm:cxn modelId="{4DE3A2B0-388C-4340-8C68-709C5D18C844}" type="presOf" srcId="{35771BC5-5893-40F7-A323-344080680B0C}" destId="{89A7C853-67FB-4CE2-9EDD-B2708132F6C9}" srcOrd="0" destOrd="0" presId="urn:microsoft.com/office/officeart/2005/8/layout/vList5"/>
    <dgm:cxn modelId="{F6BB2AAD-CB30-4A3E-B113-D15DEBFFA9B0}" type="presOf" srcId="{8194F98F-B759-49E9-BC2E-6975499E8C9F}" destId="{FA3B7939-6617-4282-9F26-E34E2572EAAD}" srcOrd="0" destOrd="0" presId="urn:microsoft.com/office/officeart/2005/8/layout/vList5"/>
    <dgm:cxn modelId="{6041910C-03B6-46CC-B177-998EC5E75310}" srcId="{64C98B8B-F604-4569-859F-09A8D6957EF9}" destId="{53C7AF8A-9A95-4436-B42D-59CC8FCACA4C}" srcOrd="0" destOrd="0" parTransId="{DB1E7FFB-5DF8-4392-9729-FC736EF1FBEA}" sibTransId="{9C124AAC-0C56-4C75-92A2-2B7C8D7B44B5}"/>
    <dgm:cxn modelId="{D3F7B1C4-D820-4604-A5DF-E3281A8606FC}" type="presOf" srcId="{53C7AF8A-9A95-4436-B42D-59CC8FCACA4C}" destId="{1B44CBC2-CBC2-4340-9EE6-E32F8E1093AC}" srcOrd="0" destOrd="0" presId="urn:microsoft.com/office/officeart/2005/8/layout/vList5"/>
    <dgm:cxn modelId="{9420CB8D-B532-41B8-BEF6-A98B84BBA0C0}" srcId="{5709FADD-1899-4788-81CE-AF6A7461BB2A}" destId="{5DF5DCA1-0AE5-41DD-B119-6AB554CCEA1A}" srcOrd="4" destOrd="0" parTransId="{177D5F77-C530-4312-8567-6BF879F0CC60}" sibTransId="{93806B2A-CF20-495F-8BD9-841FC70A26A7}"/>
    <dgm:cxn modelId="{D1E46A0B-6610-423A-8AE5-111A1FB401EF}" srcId="{5709FADD-1899-4788-81CE-AF6A7461BB2A}" destId="{AC54068D-95BA-4E62-9821-8635EAC6D115}" srcOrd="2" destOrd="0" parTransId="{E8343B14-FC42-4B89-9546-4CD6A2DEBDDA}" sibTransId="{CD000A27-5317-4241-A465-15C6F39F2E39}"/>
    <dgm:cxn modelId="{93132C60-7FCC-4B4B-838A-E2FA7ADDAF41}" srcId="{5DF5DCA1-0AE5-41DD-B119-6AB554CCEA1A}" destId="{35771BC5-5893-40F7-A323-344080680B0C}" srcOrd="0" destOrd="0" parTransId="{FF18DC92-C57B-43D7-A01E-E59D42B7547B}" sibTransId="{760F2869-09A3-4274-9A98-1D2350AF8303}"/>
    <dgm:cxn modelId="{7F068D09-984D-4251-ACA6-94798CB65C32}" type="presOf" srcId="{1B9B0083-ADBB-41FD-B8B8-AA8CD5EC8F16}" destId="{3D584886-992D-4FB3-9448-8C63FD185997}" srcOrd="0" destOrd="0" presId="urn:microsoft.com/office/officeart/2005/8/layout/vList5"/>
    <dgm:cxn modelId="{BF754460-4D11-4079-B7A6-7D16CA44DE48}" srcId="{5709FADD-1899-4788-81CE-AF6A7461BB2A}" destId="{64C98B8B-F604-4569-859F-09A8D6957EF9}" srcOrd="1" destOrd="0" parTransId="{264011CC-56CF-427A-856B-0368DD43BA35}" sibTransId="{49F095E5-D8E4-4EBD-B2DF-C8991483C490}"/>
    <dgm:cxn modelId="{21A833C4-6A96-48B1-8267-49FB929D45D4}" type="presOf" srcId="{64F1F094-47E2-4B9D-84F8-ADE765CDED77}" destId="{551EB1BF-B002-4259-9DC8-C7692BB20693}" srcOrd="0" destOrd="0" presId="urn:microsoft.com/office/officeart/2005/8/layout/vList5"/>
    <dgm:cxn modelId="{6FF5D6C8-6383-47E7-88E5-D27F71BB8351}" type="presOf" srcId="{2F25004A-1EB7-4175-B191-73CB13B8FBB0}" destId="{4BB0D111-B65C-416C-AAC8-129CAE26CDD5}" srcOrd="0" destOrd="0" presId="urn:microsoft.com/office/officeart/2005/8/layout/vList5"/>
    <dgm:cxn modelId="{43ED82F0-5261-43AD-865C-94800640A101}" type="presParOf" srcId="{A97452BD-306D-4B2E-9985-C07748B53F85}" destId="{730842B0-AF45-4280-BD09-6FC23F2FF2C7}" srcOrd="0" destOrd="0" presId="urn:microsoft.com/office/officeart/2005/8/layout/vList5"/>
    <dgm:cxn modelId="{B8C6666A-DBDA-4BE3-97DA-56B447EED4E4}" type="presParOf" srcId="{730842B0-AF45-4280-BD09-6FC23F2FF2C7}" destId="{3D584886-992D-4FB3-9448-8C63FD185997}" srcOrd="0" destOrd="0" presId="urn:microsoft.com/office/officeart/2005/8/layout/vList5"/>
    <dgm:cxn modelId="{0B49D6D6-7D37-4CD0-BD22-97FB847655DB}" type="presParOf" srcId="{730842B0-AF45-4280-BD09-6FC23F2FF2C7}" destId="{4BB0D111-B65C-416C-AAC8-129CAE26CDD5}" srcOrd="1" destOrd="0" presId="urn:microsoft.com/office/officeart/2005/8/layout/vList5"/>
    <dgm:cxn modelId="{7879B440-89BB-4F29-82A2-F383E972F8BF}" type="presParOf" srcId="{A97452BD-306D-4B2E-9985-C07748B53F85}" destId="{139849FF-0F08-4407-A6AF-E9795A95F4E5}" srcOrd="1" destOrd="0" presId="urn:microsoft.com/office/officeart/2005/8/layout/vList5"/>
    <dgm:cxn modelId="{46AFCA20-DA87-4598-8984-00E4D7CFCF36}" type="presParOf" srcId="{A97452BD-306D-4B2E-9985-C07748B53F85}" destId="{86904FA2-7D98-4252-BAB7-0DEB34A26A1F}" srcOrd="2" destOrd="0" presId="urn:microsoft.com/office/officeart/2005/8/layout/vList5"/>
    <dgm:cxn modelId="{F793CC4C-099A-438E-BB05-5ABE5EAC8040}" type="presParOf" srcId="{86904FA2-7D98-4252-BAB7-0DEB34A26A1F}" destId="{99FFF2E9-4B10-43AA-BA4B-5057E723E7D7}" srcOrd="0" destOrd="0" presId="urn:microsoft.com/office/officeart/2005/8/layout/vList5"/>
    <dgm:cxn modelId="{3A715A85-DF1B-4C8A-90FC-A1A7502AEC4A}" type="presParOf" srcId="{86904FA2-7D98-4252-BAB7-0DEB34A26A1F}" destId="{1B44CBC2-CBC2-4340-9EE6-E32F8E1093AC}" srcOrd="1" destOrd="0" presId="urn:microsoft.com/office/officeart/2005/8/layout/vList5"/>
    <dgm:cxn modelId="{F9BB80EF-66F1-44D6-B1D9-9145845EF740}" type="presParOf" srcId="{A97452BD-306D-4B2E-9985-C07748B53F85}" destId="{EC5594A3-E741-4A62-A00C-E51ABBBEC0AD}" srcOrd="3" destOrd="0" presId="urn:microsoft.com/office/officeart/2005/8/layout/vList5"/>
    <dgm:cxn modelId="{8106FFE4-6D5B-49D1-8964-1D2BC15A4BD3}" type="presParOf" srcId="{A97452BD-306D-4B2E-9985-C07748B53F85}" destId="{DEF78DDF-1EED-4F27-87FE-D18D8D8FDBE4}" srcOrd="4" destOrd="0" presId="urn:microsoft.com/office/officeart/2005/8/layout/vList5"/>
    <dgm:cxn modelId="{0DB37308-55DB-4ED1-9596-0A9A51A2315A}" type="presParOf" srcId="{DEF78DDF-1EED-4F27-87FE-D18D8D8FDBE4}" destId="{CAF27401-10DA-45F2-9A7F-3D789DF3DBE1}" srcOrd="0" destOrd="0" presId="urn:microsoft.com/office/officeart/2005/8/layout/vList5"/>
    <dgm:cxn modelId="{ADBA1C15-2DE4-4CDD-A609-5AB4EB6EACC6}" type="presParOf" srcId="{DEF78DDF-1EED-4F27-87FE-D18D8D8FDBE4}" destId="{E065AE41-A9F5-45E1-AC8A-1345446054A1}" srcOrd="1" destOrd="0" presId="urn:microsoft.com/office/officeart/2005/8/layout/vList5"/>
    <dgm:cxn modelId="{16E8FB84-DA9A-4043-BB4D-9BF14BA4C00B}" type="presParOf" srcId="{A97452BD-306D-4B2E-9985-C07748B53F85}" destId="{6A21AEC1-5058-48E5-8102-69A4A6F187E6}" srcOrd="5" destOrd="0" presId="urn:microsoft.com/office/officeart/2005/8/layout/vList5"/>
    <dgm:cxn modelId="{C5C9C2C6-94EA-4D56-AE56-C412CDAA2A20}" type="presParOf" srcId="{A97452BD-306D-4B2E-9985-C07748B53F85}" destId="{B3FD7E2F-4054-4CE8-877D-9A5914E97FDD}" srcOrd="6" destOrd="0" presId="urn:microsoft.com/office/officeart/2005/8/layout/vList5"/>
    <dgm:cxn modelId="{FE1319D1-7DA4-4EC5-91C7-136FDCD0D376}" type="presParOf" srcId="{B3FD7E2F-4054-4CE8-877D-9A5914E97FDD}" destId="{551EB1BF-B002-4259-9DC8-C7692BB20693}" srcOrd="0" destOrd="0" presId="urn:microsoft.com/office/officeart/2005/8/layout/vList5"/>
    <dgm:cxn modelId="{98907C59-A630-45BE-9856-94BB763ACBBB}" type="presParOf" srcId="{B3FD7E2F-4054-4CE8-877D-9A5914E97FDD}" destId="{FA3B7939-6617-4282-9F26-E34E2572EAAD}" srcOrd="1" destOrd="0" presId="urn:microsoft.com/office/officeart/2005/8/layout/vList5"/>
    <dgm:cxn modelId="{E256DABA-2D3C-4254-B1B4-814FDE6A5C9D}" type="presParOf" srcId="{A97452BD-306D-4B2E-9985-C07748B53F85}" destId="{EC569774-7C45-4D2D-AE5A-EF7025B8510A}" srcOrd="7" destOrd="0" presId="urn:microsoft.com/office/officeart/2005/8/layout/vList5"/>
    <dgm:cxn modelId="{1F01E1ED-CB41-4598-A61D-69BE903FF992}" type="presParOf" srcId="{A97452BD-306D-4B2E-9985-C07748B53F85}" destId="{9377C18C-2250-48A8-A73F-2941DB660E9D}" srcOrd="8" destOrd="0" presId="urn:microsoft.com/office/officeart/2005/8/layout/vList5"/>
    <dgm:cxn modelId="{D0E87AC1-DA4E-40FD-A6FD-8BD5A47F7AD0}" type="presParOf" srcId="{9377C18C-2250-48A8-A73F-2941DB660E9D}" destId="{D8957606-F05C-4D24-BE7E-DDC1D5FEB833}" srcOrd="0" destOrd="0" presId="urn:microsoft.com/office/officeart/2005/8/layout/vList5"/>
    <dgm:cxn modelId="{7DD6B169-3F9D-4924-8B24-EA1CE0251D79}" type="presParOf" srcId="{9377C18C-2250-48A8-A73F-2941DB660E9D}" destId="{89A7C853-67FB-4CE2-9EDD-B2708132F6C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F61170-4646-4C13-8DA8-3483DDE43C9D}" type="doc">
      <dgm:prSet loTypeId="urn:microsoft.com/office/officeart/2005/8/layout/vList2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3D0943D-B1EC-4CE3-86B8-3898E73C9913}">
      <dgm:prSet phldrT="[Text]" custT="1"/>
      <dgm:spPr>
        <a:solidFill>
          <a:srgbClr val="006699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400" dirty="0" smtClean="0">
              <a:solidFill>
                <a:schemeClr val="bg1"/>
              </a:solidFill>
            </a:rPr>
            <a:t>1. </a:t>
          </a:r>
          <a:r>
            <a:rPr lang="ru-RU" sz="2400" dirty="0" smtClean="0"/>
            <a:t>ВНЕДРЕНИЕ ИНФОРМАЦИОННОЙ СИСТЕМЫ УПРАВЛЕНИЯ ГОСУДАРСТВЕННЫМИ ФИНАНСАМИ</a:t>
          </a:r>
          <a:r>
            <a:rPr lang="en-US" sz="2400" dirty="0" smtClean="0"/>
            <a:t> (PFMS)</a:t>
          </a:r>
          <a:endParaRPr lang="en-US" sz="2400" dirty="0">
            <a:solidFill>
              <a:schemeClr val="bg1"/>
            </a:solidFill>
          </a:endParaRPr>
        </a:p>
      </dgm:t>
    </dgm:pt>
    <dgm:pt modelId="{91247B02-BB1C-424C-AE3E-F80F4D55FEA4}" type="parTrans" cxnId="{D4959BAF-B4C6-4285-8824-84D67FD8FC43}">
      <dgm:prSet/>
      <dgm:spPr/>
      <dgm:t>
        <a:bodyPr/>
        <a:lstStyle/>
        <a:p>
          <a:endParaRPr lang="en-US"/>
        </a:p>
      </dgm:t>
    </dgm:pt>
    <dgm:pt modelId="{81B5CEA1-192E-4122-8F9A-F1D95ED98927}" type="sibTrans" cxnId="{D4959BAF-B4C6-4285-8824-84D67FD8FC43}">
      <dgm:prSet/>
      <dgm:spPr/>
      <dgm:t>
        <a:bodyPr/>
        <a:lstStyle/>
        <a:p>
          <a:endParaRPr lang="en-US"/>
        </a:p>
      </dgm:t>
    </dgm:pt>
    <dgm:pt modelId="{5D9AE41D-7408-41B0-8A66-55A37CB6FCF8}">
      <dgm:prSet custT="1"/>
      <dgm:spPr>
        <a:ln>
          <a:noFill/>
        </a:ln>
        <a:effectLst/>
      </dgm:spPr>
      <dgm:t>
        <a:bodyPr/>
        <a:lstStyle/>
        <a:p>
          <a:pPr>
            <a:spcAft>
              <a:spcPct val="20000"/>
            </a:spcAft>
            <a:tabLst/>
          </a:pPr>
          <a:r>
            <a:rPr lang="ru-RU" sz="2000" smtClean="0"/>
            <a:t>Система обеспечит</a:t>
          </a:r>
          <a:r>
            <a:rPr lang="en-US" sz="2000" smtClean="0"/>
            <a:t>:</a:t>
          </a:r>
          <a:endParaRPr lang="en-US" sz="2000" dirty="0" smtClean="0"/>
        </a:p>
      </dgm:t>
    </dgm:pt>
    <dgm:pt modelId="{61767D0B-09F3-49F8-BB7E-145209A3AE5F}" type="parTrans" cxnId="{EC0A43ED-E9CC-42EF-882C-2DDE6941A712}">
      <dgm:prSet/>
      <dgm:spPr/>
      <dgm:t>
        <a:bodyPr/>
        <a:lstStyle/>
        <a:p>
          <a:endParaRPr lang="en-US"/>
        </a:p>
      </dgm:t>
    </dgm:pt>
    <dgm:pt modelId="{704B191A-1B7C-40FD-9BDD-C859DE8C71B3}" type="sibTrans" cxnId="{EC0A43ED-E9CC-42EF-882C-2DDE6941A712}">
      <dgm:prSet/>
      <dgm:spPr/>
      <dgm:t>
        <a:bodyPr/>
        <a:lstStyle/>
        <a:p>
          <a:endParaRPr lang="en-US"/>
        </a:p>
      </dgm:t>
    </dgm:pt>
    <dgm:pt modelId="{9E3F9593-9280-4D22-B674-12CC205E896D}">
      <dgm:prSet custT="1"/>
      <dgm:spPr>
        <a:ln>
          <a:noFill/>
        </a:ln>
        <a:effectLst/>
      </dgm:spPr>
      <dgm:t>
        <a:bodyPr/>
        <a:lstStyle/>
        <a:p>
          <a:pPr>
            <a:spcAft>
              <a:spcPct val="20000"/>
            </a:spcAft>
            <a:tabLst/>
          </a:pPr>
          <a:r>
            <a:rPr lang="ru-RU" sz="2000" smtClean="0"/>
            <a:t>Обмен информации по УГФ посредством интернета</a:t>
          </a:r>
          <a:r>
            <a:rPr lang="en-US" sz="2000" smtClean="0"/>
            <a:t>; </a:t>
          </a:r>
          <a:endParaRPr lang="ka-GE" sz="2000" dirty="0" smtClean="0"/>
        </a:p>
      </dgm:t>
    </dgm:pt>
    <dgm:pt modelId="{C95C0F33-7CF4-4A17-A1FD-B67ED9377F88}" type="parTrans" cxnId="{10659B37-D17D-4822-9691-F086A5A81CC0}">
      <dgm:prSet/>
      <dgm:spPr/>
      <dgm:t>
        <a:bodyPr/>
        <a:lstStyle/>
        <a:p>
          <a:endParaRPr lang="en-US"/>
        </a:p>
      </dgm:t>
    </dgm:pt>
    <dgm:pt modelId="{E4FEF622-7019-4178-B58B-89629558EC63}" type="sibTrans" cxnId="{10659B37-D17D-4822-9691-F086A5A81CC0}">
      <dgm:prSet/>
      <dgm:spPr/>
      <dgm:t>
        <a:bodyPr/>
        <a:lstStyle/>
        <a:p>
          <a:endParaRPr lang="en-US"/>
        </a:p>
      </dgm:t>
    </dgm:pt>
    <dgm:pt modelId="{5757AB70-CEDE-495D-8FC7-EE5F2643F978}">
      <dgm:prSet custT="1"/>
      <dgm:spPr>
        <a:ln>
          <a:noFill/>
        </a:ln>
        <a:effectLst/>
      </dgm:spPr>
      <dgm:t>
        <a:bodyPr/>
        <a:lstStyle/>
        <a:p>
          <a:pPr>
            <a:spcAft>
              <a:spcPts val="2400"/>
            </a:spcAft>
            <a:tabLst/>
          </a:pPr>
          <a:r>
            <a:rPr lang="ru-RU" sz="2000" smtClean="0"/>
            <a:t>Интегрирование бюджетных кассовых операций и данных по учетности кассовых накоплений в Единой Информационной Системе</a:t>
          </a:r>
          <a:endParaRPr lang="ka-GE" sz="2000" dirty="0" smtClean="0"/>
        </a:p>
      </dgm:t>
    </dgm:pt>
    <dgm:pt modelId="{8E0044B3-FD2D-43DB-ADBC-F79E5547A64D}" type="parTrans" cxnId="{1CCB176F-5EBF-4EE4-88FC-D10387321C73}">
      <dgm:prSet/>
      <dgm:spPr/>
      <dgm:t>
        <a:bodyPr/>
        <a:lstStyle/>
        <a:p>
          <a:endParaRPr lang="en-US"/>
        </a:p>
      </dgm:t>
    </dgm:pt>
    <dgm:pt modelId="{B7D649B6-71D0-4A1B-BDE3-0ABB90398E4D}" type="sibTrans" cxnId="{1CCB176F-5EBF-4EE4-88FC-D10387321C73}">
      <dgm:prSet/>
      <dgm:spPr/>
      <dgm:t>
        <a:bodyPr/>
        <a:lstStyle/>
        <a:p>
          <a:endParaRPr lang="en-US"/>
        </a:p>
      </dgm:t>
    </dgm:pt>
    <dgm:pt modelId="{E820E323-F2FE-4997-A56C-97D213B6298C}" type="pres">
      <dgm:prSet presAssocID="{8FF61170-4646-4C13-8DA8-3483DDE43C9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3478D4-3FB9-4AC7-9422-5C260217AA5A}" type="pres">
      <dgm:prSet presAssocID="{93D0943D-B1EC-4CE3-86B8-3898E73C9913}" presName="parentText" presStyleLbl="node1" presStyleIdx="0" presStyleCnt="1" custScaleY="113196" custLinFactNeighborY="-2217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B270E1B-6085-4CDC-8B7E-A74473AC879D}" type="pres">
      <dgm:prSet presAssocID="{93D0943D-B1EC-4CE3-86B8-3898E73C9913}" presName="childText" presStyleLbl="revTx" presStyleIdx="0" presStyleCnt="1" custScaleX="1081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959BAF-B4C6-4285-8824-84D67FD8FC43}" srcId="{8FF61170-4646-4C13-8DA8-3483DDE43C9D}" destId="{93D0943D-B1EC-4CE3-86B8-3898E73C9913}" srcOrd="0" destOrd="0" parTransId="{91247B02-BB1C-424C-AE3E-F80F4D55FEA4}" sibTransId="{81B5CEA1-192E-4122-8F9A-F1D95ED98927}"/>
    <dgm:cxn modelId="{EC0A43ED-E9CC-42EF-882C-2DDE6941A712}" srcId="{93D0943D-B1EC-4CE3-86B8-3898E73C9913}" destId="{5D9AE41D-7408-41B0-8A66-55A37CB6FCF8}" srcOrd="0" destOrd="0" parTransId="{61767D0B-09F3-49F8-BB7E-145209A3AE5F}" sibTransId="{704B191A-1B7C-40FD-9BDD-C859DE8C71B3}"/>
    <dgm:cxn modelId="{94F36BED-4541-410B-A822-DB2D4B1CB2C0}" type="presOf" srcId="{5757AB70-CEDE-495D-8FC7-EE5F2643F978}" destId="{0B270E1B-6085-4CDC-8B7E-A74473AC879D}" srcOrd="0" destOrd="2" presId="urn:microsoft.com/office/officeart/2005/8/layout/vList2"/>
    <dgm:cxn modelId="{9A48EADD-DEE7-4DAA-8E70-8DA1DDEA1359}" type="presOf" srcId="{5D9AE41D-7408-41B0-8A66-55A37CB6FCF8}" destId="{0B270E1B-6085-4CDC-8B7E-A74473AC879D}" srcOrd="0" destOrd="0" presId="urn:microsoft.com/office/officeart/2005/8/layout/vList2"/>
    <dgm:cxn modelId="{1CCB176F-5EBF-4EE4-88FC-D10387321C73}" srcId="{5D9AE41D-7408-41B0-8A66-55A37CB6FCF8}" destId="{5757AB70-CEDE-495D-8FC7-EE5F2643F978}" srcOrd="1" destOrd="0" parTransId="{8E0044B3-FD2D-43DB-ADBC-F79E5547A64D}" sibTransId="{B7D649B6-71D0-4A1B-BDE3-0ABB90398E4D}"/>
    <dgm:cxn modelId="{C0996D89-F335-4E21-9960-A36D78A9D527}" type="presOf" srcId="{8FF61170-4646-4C13-8DA8-3483DDE43C9D}" destId="{E820E323-F2FE-4997-A56C-97D213B6298C}" srcOrd="0" destOrd="0" presId="urn:microsoft.com/office/officeart/2005/8/layout/vList2"/>
    <dgm:cxn modelId="{8D70769F-0F13-4128-8087-95EC37C64EB7}" type="presOf" srcId="{93D0943D-B1EC-4CE3-86B8-3898E73C9913}" destId="{773478D4-3FB9-4AC7-9422-5C260217AA5A}" srcOrd="0" destOrd="0" presId="urn:microsoft.com/office/officeart/2005/8/layout/vList2"/>
    <dgm:cxn modelId="{A05FBB08-BC75-423C-9497-1C6C0CE02FA2}" type="presOf" srcId="{9E3F9593-9280-4D22-B674-12CC205E896D}" destId="{0B270E1B-6085-4CDC-8B7E-A74473AC879D}" srcOrd="0" destOrd="1" presId="urn:microsoft.com/office/officeart/2005/8/layout/vList2"/>
    <dgm:cxn modelId="{10659B37-D17D-4822-9691-F086A5A81CC0}" srcId="{5D9AE41D-7408-41B0-8A66-55A37CB6FCF8}" destId="{9E3F9593-9280-4D22-B674-12CC205E896D}" srcOrd="0" destOrd="0" parTransId="{C95C0F33-7CF4-4A17-A1FD-B67ED9377F88}" sibTransId="{E4FEF622-7019-4178-B58B-89629558EC63}"/>
    <dgm:cxn modelId="{7E8D64FB-0853-4800-835F-2A2A44FDA66B}" type="presParOf" srcId="{E820E323-F2FE-4997-A56C-97D213B6298C}" destId="{773478D4-3FB9-4AC7-9422-5C260217AA5A}" srcOrd="0" destOrd="0" presId="urn:microsoft.com/office/officeart/2005/8/layout/vList2"/>
    <dgm:cxn modelId="{C76A77FF-4A1C-4333-9B81-FAF0630AA04E}" type="presParOf" srcId="{E820E323-F2FE-4997-A56C-97D213B6298C}" destId="{0B270E1B-6085-4CDC-8B7E-A74473AC879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1519869-E28F-4BC9-870B-489918816544}" type="doc">
      <dgm:prSet loTypeId="urn:microsoft.com/office/officeart/2005/8/layout/radial4" loCatId="relationship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4136496D-AFFC-4FF6-B61E-D4CD23A0F8C2}">
      <dgm:prSet phldrT="[Text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УГФ</a:t>
          </a:r>
          <a:endParaRPr lang="en-US" dirty="0">
            <a:solidFill>
              <a:schemeClr val="tx1"/>
            </a:solidFill>
          </a:endParaRPr>
        </a:p>
      </dgm:t>
    </dgm:pt>
    <dgm:pt modelId="{5955A358-845F-4E82-9C0E-3E662268B759}" type="parTrans" cxnId="{8C49A021-BD0C-4663-9878-6A5D8847D63E}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98773E09-EE68-49BD-AC12-07BD0A01ABEA}" type="sibTrans" cxnId="{8C49A021-BD0C-4663-9878-6A5D8847D63E}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34CC4AFD-006D-4CFC-ABA9-71BC0887FEB8}">
      <dgm:prSet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ПЛАНИРОВАНИЕ БЮДЖЕТА И УПРАВЛЕНИЕ</a:t>
          </a:r>
          <a:endParaRPr lang="ka-GE" sz="1400" dirty="0" smtClean="0">
            <a:solidFill>
              <a:schemeClr val="tx1"/>
            </a:solidFill>
          </a:endParaRPr>
        </a:p>
      </dgm:t>
    </dgm:pt>
    <dgm:pt modelId="{31F6CF31-2DEB-4FCC-AF25-00F8ABF5784A}" type="parTrans" cxnId="{4BD9DF2C-8512-46A1-BB82-341176723BD3}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B979964C-50C1-4EC5-9DD1-07BED905C782}" type="sibTrans" cxnId="{4BD9DF2C-8512-46A1-BB82-341176723BD3}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113C1B19-A771-4E40-B42D-BF5CDE9ADA51}">
      <dgm:prSet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ГОСУДАРСТВЕННЫЕ ЗАКУПКИ</a:t>
          </a:r>
          <a:endParaRPr lang="ka-GE" sz="1400" dirty="0" smtClean="0">
            <a:solidFill>
              <a:schemeClr val="tx1"/>
            </a:solidFill>
          </a:endParaRPr>
        </a:p>
      </dgm:t>
    </dgm:pt>
    <dgm:pt modelId="{BAA47A5F-A0CF-47CE-BE56-50976F7C25D8}" type="parTrans" cxnId="{FD66BC73-BE5C-40AF-8FF8-D150BC21EC9F}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954C1BDB-0BB2-45E5-8825-FC648CF3C4B2}" type="sibTrans" cxnId="{FD66BC73-BE5C-40AF-8FF8-D150BC21EC9F}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93CCF9FC-7E12-4605-A908-FB05B36CB929}">
      <dgm:prSet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ИСПОЛНЕНИЕ БЮДЖЕТА</a:t>
          </a:r>
          <a:endParaRPr lang="ka-GE" sz="1400" dirty="0" smtClean="0">
            <a:solidFill>
              <a:schemeClr val="tx1"/>
            </a:solidFill>
          </a:endParaRPr>
        </a:p>
      </dgm:t>
    </dgm:pt>
    <dgm:pt modelId="{CEF4E1D1-EF0B-4B2A-BA1E-8A1EAED0E853}" type="parTrans" cxnId="{38A8DF60-8B77-4440-B0A8-67A6F10C5EFC}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798F9C73-4B9D-4261-A800-7940818CB80C}" type="sibTrans" cxnId="{38A8DF60-8B77-4440-B0A8-67A6F10C5EFC}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D47CCA2C-3B15-427C-AC6F-328C6DAB1C81}">
      <dgm:prSet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УПРАЛЕНИЕ ДОЛГОМ И ПОМОЩЬЮ</a:t>
          </a:r>
          <a:endParaRPr lang="ka-GE" sz="1400" dirty="0" smtClean="0">
            <a:solidFill>
              <a:schemeClr val="tx1"/>
            </a:solidFill>
          </a:endParaRPr>
        </a:p>
      </dgm:t>
    </dgm:pt>
    <dgm:pt modelId="{B27611AA-ABB6-413C-8BE4-958A4E96F217}" type="parTrans" cxnId="{AAF5CFFC-3F9B-449A-B0ED-3EB0DCC4FE9C}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16AFD086-293C-4459-A39E-3C471C2A1114}" type="sibTrans" cxnId="{AAF5CFFC-3F9B-449A-B0ED-3EB0DCC4FE9C}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75B2D8E6-D495-4EE5-9BFC-8671FB94D35F}">
      <dgm:prSet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УПРАВЛЕНИЕ КАДРАМИ</a:t>
          </a:r>
          <a:endParaRPr lang="ka-GE" sz="1400" dirty="0" smtClean="0">
            <a:solidFill>
              <a:schemeClr val="tx1"/>
            </a:solidFill>
          </a:endParaRPr>
        </a:p>
      </dgm:t>
    </dgm:pt>
    <dgm:pt modelId="{F6AC6EF6-A0BD-42E5-8108-E47BC33B709C}" type="parTrans" cxnId="{F64E63BE-777B-492E-9F7C-22B7AD2E78F1}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9EB2C02C-4250-4488-892A-B356F10EAFD2}" type="sibTrans" cxnId="{F64E63BE-777B-492E-9F7C-22B7AD2E78F1}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39D0DDD1-DCAB-42F1-B89D-ED1B9429CAB4}">
      <dgm:prSet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УЧЕТНОСТЬ И ОТЧЕТНОСТЬ</a:t>
          </a:r>
          <a:endParaRPr lang="ka-GE" sz="1400" dirty="0" smtClean="0">
            <a:solidFill>
              <a:schemeClr val="tx1"/>
            </a:solidFill>
          </a:endParaRPr>
        </a:p>
      </dgm:t>
    </dgm:pt>
    <dgm:pt modelId="{0AAAF8FA-5143-419E-8C6D-3B47E8062126}" type="parTrans" cxnId="{F0CEBF57-BD34-4B05-B152-3C00E5089908}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EB33F429-17E8-4F0C-83B0-FFD865360064}" type="sibTrans" cxnId="{F0CEBF57-BD34-4B05-B152-3C00E5089908}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3E527C02-EB6C-46E3-96C5-80F6FDA572CC}" type="pres">
      <dgm:prSet presAssocID="{91519869-E28F-4BC9-870B-48991881654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2AEA5F-5AD9-461F-9947-F9F68289E719}" type="pres">
      <dgm:prSet presAssocID="{4136496D-AFFC-4FF6-B61E-D4CD23A0F8C2}" presName="centerShape" presStyleLbl="node0" presStyleIdx="0" presStyleCnt="1"/>
      <dgm:spPr/>
      <dgm:t>
        <a:bodyPr/>
        <a:lstStyle/>
        <a:p>
          <a:endParaRPr lang="en-US"/>
        </a:p>
      </dgm:t>
    </dgm:pt>
    <dgm:pt modelId="{002FA08A-9BC5-4C77-B227-A4DF6EDE5B93}" type="pres">
      <dgm:prSet presAssocID="{31F6CF31-2DEB-4FCC-AF25-00F8ABF5784A}" presName="parTrans" presStyleLbl="bgSibTrans2D1" presStyleIdx="0" presStyleCnt="6"/>
      <dgm:spPr/>
      <dgm:t>
        <a:bodyPr/>
        <a:lstStyle/>
        <a:p>
          <a:endParaRPr lang="en-US"/>
        </a:p>
      </dgm:t>
    </dgm:pt>
    <dgm:pt modelId="{64E86D59-88C8-45E7-BC73-7D7821C4D39E}" type="pres">
      <dgm:prSet presAssocID="{34CC4AFD-006D-4CFC-ABA9-71BC0887FEB8}" presName="node" presStyleLbl="node1" presStyleIdx="0" presStyleCnt="6" custScaleX="138486" custScaleY="1305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ACA093-CC6C-43C3-B691-6C169BB5CC54}" type="pres">
      <dgm:prSet presAssocID="{BAA47A5F-A0CF-47CE-BE56-50976F7C25D8}" presName="parTrans" presStyleLbl="bgSibTrans2D1" presStyleIdx="1" presStyleCnt="6"/>
      <dgm:spPr/>
      <dgm:t>
        <a:bodyPr/>
        <a:lstStyle/>
        <a:p>
          <a:endParaRPr lang="en-US"/>
        </a:p>
      </dgm:t>
    </dgm:pt>
    <dgm:pt modelId="{CDAFD6DE-C2A7-409A-9BDF-461C47BE3371}" type="pres">
      <dgm:prSet presAssocID="{113C1B19-A771-4E40-B42D-BF5CDE9ADA51}" presName="node" presStyleLbl="node1" presStyleIdx="1" presStyleCnt="6" custScaleX="138486" custScaleY="130523" custRadScaleRad="101998" custRadScaleInc="-201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7D21C4-CACD-46A0-8D1A-ED20F70C45B9}" type="pres">
      <dgm:prSet presAssocID="{CEF4E1D1-EF0B-4B2A-BA1E-8A1EAED0E853}" presName="parTrans" presStyleLbl="bgSibTrans2D1" presStyleIdx="2" presStyleCnt="6"/>
      <dgm:spPr/>
      <dgm:t>
        <a:bodyPr/>
        <a:lstStyle/>
        <a:p>
          <a:endParaRPr lang="en-US"/>
        </a:p>
      </dgm:t>
    </dgm:pt>
    <dgm:pt modelId="{0EC7459C-DD30-47A9-A0E4-4C62CBE42198}" type="pres">
      <dgm:prSet presAssocID="{93CCF9FC-7E12-4605-A908-FB05B36CB929}" presName="node" presStyleLbl="node1" presStyleIdx="2" presStyleCnt="6" custScaleX="138486" custScaleY="130523" custRadScaleRad="101586" custRadScaleInc="-85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BEB9B9-A696-4686-8F0C-3EDCA7783479}" type="pres">
      <dgm:prSet presAssocID="{B27611AA-ABB6-413C-8BE4-958A4E96F217}" presName="parTrans" presStyleLbl="bgSibTrans2D1" presStyleIdx="3" presStyleCnt="6"/>
      <dgm:spPr/>
      <dgm:t>
        <a:bodyPr/>
        <a:lstStyle/>
        <a:p>
          <a:endParaRPr lang="en-US"/>
        </a:p>
      </dgm:t>
    </dgm:pt>
    <dgm:pt modelId="{1433E754-F8DB-49BE-B76E-93C30CC8676E}" type="pres">
      <dgm:prSet presAssocID="{D47CCA2C-3B15-427C-AC6F-328C6DAB1C81}" presName="node" presStyleLbl="node1" presStyleIdx="3" presStyleCnt="6" custScaleX="138486" custScaleY="130523" custRadScaleRad="101586" custRadScaleInc="85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F01E27-68C4-42DB-8AF1-CA2A20A6C409}" type="pres">
      <dgm:prSet presAssocID="{F6AC6EF6-A0BD-42E5-8108-E47BC33B709C}" presName="parTrans" presStyleLbl="bgSibTrans2D1" presStyleIdx="4" presStyleCnt="6"/>
      <dgm:spPr/>
      <dgm:t>
        <a:bodyPr/>
        <a:lstStyle/>
        <a:p>
          <a:endParaRPr lang="en-US"/>
        </a:p>
      </dgm:t>
    </dgm:pt>
    <dgm:pt modelId="{896DA65B-4C72-478C-AD08-F75388A54A24}" type="pres">
      <dgm:prSet presAssocID="{75B2D8E6-D495-4EE5-9BFC-8671FB94D35F}" presName="node" presStyleLbl="node1" presStyleIdx="4" presStyleCnt="6" custScaleX="138486" custScaleY="130523" custRadScaleRad="103594" custRadScaleInc="151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D66E98-ACC1-444A-9926-8FC53C21D510}" type="pres">
      <dgm:prSet presAssocID="{0AAAF8FA-5143-419E-8C6D-3B47E8062126}" presName="parTrans" presStyleLbl="bgSibTrans2D1" presStyleIdx="5" presStyleCnt="6"/>
      <dgm:spPr/>
      <dgm:t>
        <a:bodyPr/>
        <a:lstStyle/>
        <a:p>
          <a:endParaRPr lang="en-US"/>
        </a:p>
      </dgm:t>
    </dgm:pt>
    <dgm:pt modelId="{3710AC24-3058-49EA-9F9E-7519F1548B7A}" type="pres">
      <dgm:prSet presAssocID="{39D0DDD1-DCAB-42F1-B89D-ED1B9429CAB4}" presName="node" presStyleLbl="node1" presStyleIdx="5" presStyleCnt="6" custScaleX="138486" custScaleY="1305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9BBB59-E99B-4737-8716-A73754E61772}" type="presOf" srcId="{CEF4E1D1-EF0B-4B2A-BA1E-8A1EAED0E853}" destId="{B27D21C4-CACD-46A0-8D1A-ED20F70C45B9}" srcOrd="0" destOrd="0" presId="urn:microsoft.com/office/officeart/2005/8/layout/radial4"/>
    <dgm:cxn modelId="{4BD9DF2C-8512-46A1-BB82-341176723BD3}" srcId="{4136496D-AFFC-4FF6-B61E-D4CD23A0F8C2}" destId="{34CC4AFD-006D-4CFC-ABA9-71BC0887FEB8}" srcOrd="0" destOrd="0" parTransId="{31F6CF31-2DEB-4FCC-AF25-00F8ABF5784A}" sibTransId="{B979964C-50C1-4EC5-9DD1-07BED905C782}"/>
    <dgm:cxn modelId="{F64E63BE-777B-492E-9F7C-22B7AD2E78F1}" srcId="{4136496D-AFFC-4FF6-B61E-D4CD23A0F8C2}" destId="{75B2D8E6-D495-4EE5-9BFC-8671FB94D35F}" srcOrd="4" destOrd="0" parTransId="{F6AC6EF6-A0BD-42E5-8108-E47BC33B709C}" sibTransId="{9EB2C02C-4250-4488-892A-B356F10EAFD2}"/>
    <dgm:cxn modelId="{A0630C86-5BF3-4047-9EEF-28BA12CC206F}" type="presOf" srcId="{75B2D8E6-D495-4EE5-9BFC-8671FB94D35F}" destId="{896DA65B-4C72-478C-AD08-F75388A54A24}" srcOrd="0" destOrd="0" presId="urn:microsoft.com/office/officeart/2005/8/layout/radial4"/>
    <dgm:cxn modelId="{1E5E152A-9AF6-42A6-88F4-722CD3A31737}" type="presOf" srcId="{93CCF9FC-7E12-4605-A908-FB05B36CB929}" destId="{0EC7459C-DD30-47A9-A0E4-4C62CBE42198}" srcOrd="0" destOrd="0" presId="urn:microsoft.com/office/officeart/2005/8/layout/radial4"/>
    <dgm:cxn modelId="{FD66BC73-BE5C-40AF-8FF8-D150BC21EC9F}" srcId="{4136496D-AFFC-4FF6-B61E-D4CD23A0F8C2}" destId="{113C1B19-A771-4E40-B42D-BF5CDE9ADA51}" srcOrd="1" destOrd="0" parTransId="{BAA47A5F-A0CF-47CE-BE56-50976F7C25D8}" sibTransId="{954C1BDB-0BB2-45E5-8825-FC648CF3C4B2}"/>
    <dgm:cxn modelId="{0EE532CD-329B-4BB6-9B69-19E2708DDCD1}" type="presOf" srcId="{D47CCA2C-3B15-427C-AC6F-328C6DAB1C81}" destId="{1433E754-F8DB-49BE-B76E-93C30CC8676E}" srcOrd="0" destOrd="0" presId="urn:microsoft.com/office/officeart/2005/8/layout/radial4"/>
    <dgm:cxn modelId="{39BB898F-AE2A-41FA-9EAC-CC722E0F3351}" type="presOf" srcId="{0AAAF8FA-5143-419E-8C6D-3B47E8062126}" destId="{1CD66E98-ACC1-444A-9926-8FC53C21D510}" srcOrd="0" destOrd="0" presId="urn:microsoft.com/office/officeart/2005/8/layout/radial4"/>
    <dgm:cxn modelId="{38A8DF60-8B77-4440-B0A8-67A6F10C5EFC}" srcId="{4136496D-AFFC-4FF6-B61E-D4CD23A0F8C2}" destId="{93CCF9FC-7E12-4605-A908-FB05B36CB929}" srcOrd="2" destOrd="0" parTransId="{CEF4E1D1-EF0B-4B2A-BA1E-8A1EAED0E853}" sibTransId="{798F9C73-4B9D-4261-A800-7940818CB80C}"/>
    <dgm:cxn modelId="{B3D7E602-958F-4DC5-9A6A-8287155986C1}" type="presOf" srcId="{39D0DDD1-DCAB-42F1-B89D-ED1B9429CAB4}" destId="{3710AC24-3058-49EA-9F9E-7519F1548B7A}" srcOrd="0" destOrd="0" presId="urn:microsoft.com/office/officeart/2005/8/layout/radial4"/>
    <dgm:cxn modelId="{38E7EA55-608C-44B9-9075-7BC338D48DC7}" type="presOf" srcId="{BAA47A5F-A0CF-47CE-BE56-50976F7C25D8}" destId="{71ACA093-CC6C-43C3-B691-6C169BB5CC54}" srcOrd="0" destOrd="0" presId="urn:microsoft.com/office/officeart/2005/8/layout/radial4"/>
    <dgm:cxn modelId="{0F9F8CE7-2753-42B6-992E-0241FCE0EC02}" type="presOf" srcId="{113C1B19-A771-4E40-B42D-BF5CDE9ADA51}" destId="{CDAFD6DE-C2A7-409A-9BDF-461C47BE3371}" srcOrd="0" destOrd="0" presId="urn:microsoft.com/office/officeart/2005/8/layout/radial4"/>
    <dgm:cxn modelId="{8C49A021-BD0C-4663-9878-6A5D8847D63E}" srcId="{91519869-E28F-4BC9-870B-489918816544}" destId="{4136496D-AFFC-4FF6-B61E-D4CD23A0F8C2}" srcOrd="0" destOrd="0" parTransId="{5955A358-845F-4E82-9C0E-3E662268B759}" sibTransId="{98773E09-EE68-49BD-AC12-07BD0A01ABEA}"/>
    <dgm:cxn modelId="{AAF5CFFC-3F9B-449A-B0ED-3EB0DCC4FE9C}" srcId="{4136496D-AFFC-4FF6-B61E-D4CD23A0F8C2}" destId="{D47CCA2C-3B15-427C-AC6F-328C6DAB1C81}" srcOrd="3" destOrd="0" parTransId="{B27611AA-ABB6-413C-8BE4-958A4E96F217}" sibTransId="{16AFD086-293C-4459-A39E-3C471C2A1114}"/>
    <dgm:cxn modelId="{D444D675-3320-43A0-82B2-01CD626592AA}" type="presOf" srcId="{34CC4AFD-006D-4CFC-ABA9-71BC0887FEB8}" destId="{64E86D59-88C8-45E7-BC73-7D7821C4D39E}" srcOrd="0" destOrd="0" presId="urn:microsoft.com/office/officeart/2005/8/layout/radial4"/>
    <dgm:cxn modelId="{90A02396-9040-42CC-B67B-CC8C04364E93}" type="presOf" srcId="{91519869-E28F-4BC9-870B-489918816544}" destId="{3E527C02-EB6C-46E3-96C5-80F6FDA572CC}" srcOrd="0" destOrd="0" presId="urn:microsoft.com/office/officeart/2005/8/layout/radial4"/>
    <dgm:cxn modelId="{CD0F9B86-B881-425B-82C8-3E4075FF83FA}" type="presOf" srcId="{F6AC6EF6-A0BD-42E5-8108-E47BC33B709C}" destId="{95F01E27-68C4-42DB-8AF1-CA2A20A6C409}" srcOrd="0" destOrd="0" presId="urn:microsoft.com/office/officeart/2005/8/layout/radial4"/>
    <dgm:cxn modelId="{5F4A2102-A1BE-4D4C-9694-77D8B8E1C1B4}" type="presOf" srcId="{4136496D-AFFC-4FF6-B61E-D4CD23A0F8C2}" destId="{D62AEA5F-5AD9-461F-9947-F9F68289E719}" srcOrd="0" destOrd="0" presId="urn:microsoft.com/office/officeart/2005/8/layout/radial4"/>
    <dgm:cxn modelId="{F0CEBF57-BD34-4B05-B152-3C00E5089908}" srcId="{4136496D-AFFC-4FF6-B61E-D4CD23A0F8C2}" destId="{39D0DDD1-DCAB-42F1-B89D-ED1B9429CAB4}" srcOrd="5" destOrd="0" parTransId="{0AAAF8FA-5143-419E-8C6D-3B47E8062126}" sibTransId="{EB33F429-17E8-4F0C-83B0-FFD865360064}"/>
    <dgm:cxn modelId="{CB2E26D4-F1B1-4AB1-BF3A-4DD429195303}" type="presOf" srcId="{B27611AA-ABB6-413C-8BE4-958A4E96F217}" destId="{36BEB9B9-A696-4686-8F0C-3EDCA7783479}" srcOrd="0" destOrd="0" presId="urn:microsoft.com/office/officeart/2005/8/layout/radial4"/>
    <dgm:cxn modelId="{E70AA062-5FB7-4D66-83CB-DE840A8560FC}" type="presOf" srcId="{31F6CF31-2DEB-4FCC-AF25-00F8ABF5784A}" destId="{002FA08A-9BC5-4C77-B227-A4DF6EDE5B93}" srcOrd="0" destOrd="0" presId="urn:microsoft.com/office/officeart/2005/8/layout/radial4"/>
    <dgm:cxn modelId="{B1471F25-2C02-42B0-B2CA-49800AC3F1C9}" type="presParOf" srcId="{3E527C02-EB6C-46E3-96C5-80F6FDA572CC}" destId="{D62AEA5F-5AD9-461F-9947-F9F68289E719}" srcOrd="0" destOrd="0" presId="urn:microsoft.com/office/officeart/2005/8/layout/radial4"/>
    <dgm:cxn modelId="{14A40257-4E39-436B-82DE-49AF78A369E2}" type="presParOf" srcId="{3E527C02-EB6C-46E3-96C5-80F6FDA572CC}" destId="{002FA08A-9BC5-4C77-B227-A4DF6EDE5B93}" srcOrd="1" destOrd="0" presId="urn:microsoft.com/office/officeart/2005/8/layout/radial4"/>
    <dgm:cxn modelId="{11E9E0CF-762E-47D0-94FE-1A4027D9737D}" type="presParOf" srcId="{3E527C02-EB6C-46E3-96C5-80F6FDA572CC}" destId="{64E86D59-88C8-45E7-BC73-7D7821C4D39E}" srcOrd="2" destOrd="0" presId="urn:microsoft.com/office/officeart/2005/8/layout/radial4"/>
    <dgm:cxn modelId="{80BCC5DF-C6F9-47F2-A8FA-4D13D82E78B6}" type="presParOf" srcId="{3E527C02-EB6C-46E3-96C5-80F6FDA572CC}" destId="{71ACA093-CC6C-43C3-B691-6C169BB5CC54}" srcOrd="3" destOrd="0" presId="urn:microsoft.com/office/officeart/2005/8/layout/radial4"/>
    <dgm:cxn modelId="{055A367D-DAB6-4458-93BE-2C6065CA0651}" type="presParOf" srcId="{3E527C02-EB6C-46E3-96C5-80F6FDA572CC}" destId="{CDAFD6DE-C2A7-409A-9BDF-461C47BE3371}" srcOrd="4" destOrd="0" presId="urn:microsoft.com/office/officeart/2005/8/layout/radial4"/>
    <dgm:cxn modelId="{510AECB0-7291-44CB-8F57-3AA085818B6D}" type="presParOf" srcId="{3E527C02-EB6C-46E3-96C5-80F6FDA572CC}" destId="{B27D21C4-CACD-46A0-8D1A-ED20F70C45B9}" srcOrd="5" destOrd="0" presId="urn:microsoft.com/office/officeart/2005/8/layout/radial4"/>
    <dgm:cxn modelId="{BD7F8221-7D43-4B29-8D37-E35188ADC898}" type="presParOf" srcId="{3E527C02-EB6C-46E3-96C5-80F6FDA572CC}" destId="{0EC7459C-DD30-47A9-A0E4-4C62CBE42198}" srcOrd="6" destOrd="0" presId="urn:microsoft.com/office/officeart/2005/8/layout/radial4"/>
    <dgm:cxn modelId="{C9EE1F8F-BF8B-4173-A6D6-844637BFD6CC}" type="presParOf" srcId="{3E527C02-EB6C-46E3-96C5-80F6FDA572CC}" destId="{36BEB9B9-A696-4686-8F0C-3EDCA7783479}" srcOrd="7" destOrd="0" presId="urn:microsoft.com/office/officeart/2005/8/layout/radial4"/>
    <dgm:cxn modelId="{622AD833-96AE-4DAB-BF45-0496B1A0E33F}" type="presParOf" srcId="{3E527C02-EB6C-46E3-96C5-80F6FDA572CC}" destId="{1433E754-F8DB-49BE-B76E-93C30CC8676E}" srcOrd="8" destOrd="0" presId="urn:microsoft.com/office/officeart/2005/8/layout/radial4"/>
    <dgm:cxn modelId="{50A4B2D3-0B50-4514-BF42-5A4EC8488A98}" type="presParOf" srcId="{3E527C02-EB6C-46E3-96C5-80F6FDA572CC}" destId="{95F01E27-68C4-42DB-8AF1-CA2A20A6C409}" srcOrd="9" destOrd="0" presId="urn:microsoft.com/office/officeart/2005/8/layout/radial4"/>
    <dgm:cxn modelId="{EBA28852-E872-48B3-9C54-67A064696D0A}" type="presParOf" srcId="{3E527C02-EB6C-46E3-96C5-80F6FDA572CC}" destId="{896DA65B-4C72-478C-AD08-F75388A54A24}" srcOrd="10" destOrd="0" presId="urn:microsoft.com/office/officeart/2005/8/layout/radial4"/>
    <dgm:cxn modelId="{37A2D165-5104-43E2-BF17-EF4E4F56EECF}" type="presParOf" srcId="{3E527C02-EB6C-46E3-96C5-80F6FDA572CC}" destId="{1CD66E98-ACC1-444A-9926-8FC53C21D510}" srcOrd="11" destOrd="0" presId="urn:microsoft.com/office/officeart/2005/8/layout/radial4"/>
    <dgm:cxn modelId="{A7334329-DE2F-4443-A694-668DED6751F6}" type="presParOf" srcId="{3E527C02-EB6C-46E3-96C5-80F6FDA572CC}" destId="{3710AC24-3058-49EA-9F9E-7519F1548B7A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FF61170-4646-4C13-8DA8-3483DDE43C9D}" type="doc">
      <dgm:prSet loTypeId="urn:microsoft.com/office/officeart/2005/8/layout/vList2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3D0943D-B1EC-4CE3-86B8-3898E73C9913}">
      <dgm:prSet phldrT="[Text]" custT="1"/>
      <dgm:spPr>
        <a:solidFill>
          <a:srgbClr val="006699"/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400" dirty="0" smtClean="0">
              <a:solidFill>
                <a:schemeClr val="bg1"/>
              </a:solidFill>
            </a:rPr>
            <a:t>2 . </a:t>
          </a:r>
          <a:r>
            <a:rPr lang="ru-RU" sz="2400" dirty="0" smtClean="0"/>
            <a:t>СОЗДАНИЕ ЦЕНТРАЛЬНОГО КАЗНАЧЕЙСКОГО ЖУРНАЛА НА ОСНОВЕ ДВОЙНОЙ ЗАПИСИ ДАСТ ВОЗМОЖНОСТЬ</a:t>
          </a:r>
          <a:r>
            <a:rPr lang="en-US" sz="2400" dirty="0" smtClean="0">
              <a:solidFill>
                <a:schemeClr val="bg1"/>
              </a:solidFill>
            </a:rPr>
            <a:t>:</a:t>
          </a:r>
          <a:endParaRPr lang="en-US" sz="2400" dirty="0">
            <a:solidFill>
              <a:schemeClr val="bg1"/>
            </a:solidFill>
          </a:endParaRPr>
        </a:p>
      </dgm:t>
    </dgm:pt>
    <dgm:pt modelId="{91247B02-BB1C-424C-AE3E-F80F4D55FEA4}" type="parTrans" cxnId="{D4959BAF-B4C6-4285-8824-84D67FD8FC43}">
      <dgm:prSet/>
      <dgm:spPr/>
      <dgm:t>
        <a:bodyPr/>
        <a:lstStyle/>
        <a:p>
          <a:endParaRPr lang="en-US"/>
        </a:p>
      </dgm:t>
    </dgm:pt>
    <dgm:pt modelId="{81B5CEA1-192E-4122-8F9A-F1D95ED98927}" type="sibTrans" cxnId="{D4959BAF-B4C6-4285-8824-84D67FD8FC43}">
      <dgm:prSet/>
      <dgm:spPr/>
      <dgm:t>
        <a:bodyPr/>
        <a:lstStyle/>
        <a:p>
          <a:endParaRPr lang="en-US"/>
        </a:p>
      </dgm:t>
    </dgm:pt>
    <dgm:pt modelId="{4BBA7A78-5705-4905-BDC1-0E6C81D3215F}">
      <dgm:prSet custT="1"/>
      <dgm:spPr/>
      <dgm:t>
        <a:bodyPr/>
        <a:lstStyle/>
        <a:p>
          <a:r>
            <a:rPr lang="ru-RU" sz="2200" dirty="0" smtClean="0"/>
            <a:t>Создания государстввенного баланса по активам и пассивам в режиме реального времени</a:t>
          </a:r>
          <a:endParaRPr lang="en-US" sz="2200" dirty="0" smtClean="0"/>
        </a:p>
      </dgm:t>
    </dgm:pt>
    <dgm:pt modelId="{9D57678B-31B4-45DC-B424-635EDAFD581C}" type="parTrans" cxnId="{5FB610D2-6B62-4CCC-B94E-F58A28B39A17}">
      <dgm:prSet/>
      <dgm:spPr/>
      <dgm:t>
        <a:bodyPr/>
        <a:lstStyle/>
        <a:p>
          <a:endParaRPr lang="en-US"/>
        </a:p>
      </dgm:t>
    </dgm:pt>
    <dgm:pt modelId="{93FE2EBF-38CB-4960-AA6D-A0819CD07B8D}" type="sibTrans" cxnId="{5FB610D2-6B62-4CCC-B94E-F58A28B39A17}">
      <dgm:prSet/>
      <dgm:spPr/>
      <dgm:t>
        <a:bodyPr/>
        <a:lstStyle/>
        <a:p>
          <a:endParaRPr lang="en-US"/>
        </a:p>
      </dgm:t>
    </dgm:pt>
    <dgm:pt modelId="{9E60E101-19E4-45EB-A735-C2DC93A26780}">
      <dgm:prSet custT="1"/>
      <dgm:spPr/>
      <dgm:t>
        <a:bodyPr/>
        <a:lstStyle/>
        <a:p>
          <a:r>
            <a:rPr lang="ru-RU" sz="2200" dirty="0" smtClean="0"/>
            <a:t>Содания общих журналов для каждой бюджетной организации и их объединения</a:t>
          </a:r>
          <a:endParaRPr lang="en-US" sz="2200" dirty="0" smtClean="0"/>
        </a:p>
      </dgm:t>
    </dgm:pt>
    <dgm:pt modelId="{0C846040-AA5F-49F7-988D-469835E349AE}" type="parTrans" cxnId="{9A901BE4-092B-4D90-88C1-46B4ADA3E6AF}">
      <dgm:prSet/>
      <dgm:spPr/>
      <dgm:t>
        <a:bodyPr/>
        <a:lstStyle/>
        <a:p>
          <a:endParaRPr lang="en-US"/>
        </a:p>
      </dgm:t>
    </dgm:pt>
    <dgm:pt modelId="{2FAD3DB1-AF87-4270-8DF7-A7AD06D2AA6E}" type="sibTrans" cxnId="{9A901BE4-092B-4D90-88C1-46B4ADA3E6AF}">
      <dgm:prSet/>
      <dgm:spPr/>
      <dgm:t>
        <a:bodyPr/>
        <a:lstStyle/>
        <a:p>
          <a:endParaRPr lang="en-US"/>
        </a:p>
      </dgm:t>
    </dgm:pt>
    <dgm:pt modelId="{E820E323-F2FE-4997-A56C-97D213B6298C}" type="pres">
      <dgm:prSet presAssocID="{8FF61170-4646-4C13-8DA8-3483DDE43C9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3478D4-3FB9-4AC7-9422-5C260217AA5A}" type="pres">
      <dgm:prSet presAssocID="{93D0943D-B1EC-4CE3-86B8-3898E73C9913}" presName="parentText" presStyleLbl="node1" presStyleIdx="0" presStyleCnt="1" custScaleY="69445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B270E1B-6085-4CDC-8B7E-A74473AC879D}" type="pres">
      <dgm:prSet presAssocID="{93D0943D-B1EC-4CE3-86B8-3898E73C9913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959BAF-B4C6-4285-8824-84D67FD8FC43}" srcId="{8FF61170-4646-4C13-8DA8-3483DDE43C9D}" destId="{93D0943D-B1EC-4CE3-86B8-3898E73C9913}" srcOrd="0" destOrd="0" parTransId="{91247B02-BB1C-424C-AE3E-F80F4D55FEA4}" sibTransId="{81B5CEA1-192E-4122-8F9A-F1D95ED98927}"/>
    <dgm:cxn modelId="{73DFDFA2-FC6F-48AA-B2F2-E350A266D829}" type="presOf" srcId="{4BBA7A78-5705-4905-BDC1-0E6C81D3215F}" destId="{0B270E1B-6085-4CDC-8B7E-A74473AC879D}" srcOrd="0" destOrd="0" presId="urn:microsoft.com/office/officeart/2005/8/layout/vList2"/>
    <dgm:cxn modelId="{57881A2A-B430-4BCE-9F16-0EE198F703E4}" type="presOf" srcId="{93D0943D-B1EC-4CE3-86B8-3898E73C9913}" destId="{773478D4-3FB9-4AC7-9422-5C260217AA5A}" srcOrd="0" destOrd="0" presId="urn:microsoft.com/office/officeart/2005/8/layout/vList2"/>
    <dgm:cxn modelId="{04E02C7E-647C-488F-B66B-B6A73F2AA542}" type="presOf" srcId="{9E60E101-19E4-45EB-A735-C2DC93A26780}" destId="{0B270E1B-6085-4CDC-8B7E-A74473AC879D}" srcOrd="0" destOrd="1" presId="urn:microsoft.com/office/officeart/2005/8/layout/vList2"/>
    <dgm:cxn modelId="{9A901BE4-092B-4D90-88C1-46B4ADA3E6AF}" srcId="{93D0943D-B1EC-4CE3-86B8-3898E73C9913}" destId="{9E60E101-19E4-45EB-A735-C2DC93A26780}" srcOrd="1" destOrd="0" parTransId="{0C846040-AA5F-49F7-988D-469835E349AE}" sibTransId="{2FAD3DB1-AF87-4270-8DF7-A7AD06D2AA6E}"/>
    <dgm:cxn modelId="{5EECE55D-C09D-48AD-B80B-C8EED87A9D2D}" type="presOf" srcId="{8FF61170-4646-4C13-8DA8-3483DDE43C9D}" destId="{E820E323-F2FE-4997-A56C-97D213B6298C}" srcOrd="0" destOrd="0" presId="urn:microsoft.com/office/officeart/2005/8/layout/vList2"/>
    <dgm:cxn modelId="{5FB610D2-6B62-4CCC-B94E-F58A28B39A17}" srcId="{93D0943D-B1EC-4CE3-86B8-3898E73C9913}" destId="{4BBA7A78-5705-4905-BDC1-0E6C81D3215F}" srcOrd="0" destOrd="0" parTransId="{9D57678B-31B4-45DC-B424-635EDAFD581C}" sibTransId="{93FE2EBF-38CB-4960-AA6D-A0819CD07B8D}"/>
    <dgm:cxn modelId="{ADE245DC-9AB3-41B5-A095-B36EC4CA07C4}" type="presParOf" srcId="{E820E323-F2FE-4997-A56C-97D213B6298C}" destId="{773478D4-3FB9-4AC7-9422-5C260217AA5A}" srcOrd="0" destOrd="0" presId="urn:microsoft.com/office/officeart/2005/8/layout/vList2"/>
    <dgm:cxn modelId="{C2DDADFC-2576-4938-ADB6-71D2287D58BF}" type="presParOf" srcId="{E820E323-F2FE-4997-A56C-97D213B6298C}" destId="{0B270E1B-6085-4CDC-8B7E-A74473AC879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4306480-3D54-4EED-9166-6A53AC9D34DF}" type="doc">
      <dgm:prSet loTypeId="urn:microsoft.com/office/officeart/2005/8/layout/lProcess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F93FE6-2A3E-437B-873D-F58DB582664B}">
      <dgm:prSet phldrT="[Text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Общий Казначейский Журнал содержит записи по всем операциям бюджетных организаций</a:t>
          </a:r>
          <a:r>
            <a:rPr lang="en-US" sz="1600" dirty="0" smtClean="0">
              <a:solidFill>
                <a:schemeClr val="tx1"/>
              </a:solidFill>
            </a:rPr>
            <a:t>:</a:t>
          </a:r>
          <a:endParaRPr lang="en-US" sz="1600" dirty="0">
            <a:solidFill>
              <a:schemeClr val="tx1"/>
            </a:solidFill>
          </a:endParaRPr>
        </a:p>
      </dgm:t>
    </dgm:pt>
    <dgm:pt modelId="{08A73269-ECE2-49FD-9500-F809453706A5}" type="parTrans" cxnId="{94F5EE1A-7876-4DF5-8C75-385B3B418D5C}">
      <dgm:prSet/>
      <dgm:spPr/>
      <dgm:t>
        <a:bodyPr/>
        <a:lstStyle/>
        <a:p>
          <a:endParaRPr lang="en-US"/>
        </a:p>
      </dgm:t>
    </dgm:pt>
    <dgm:pt modelId="{7AA599B8-B499-42D3-A12C-F976C1868801}" type="sibTrans" cxnId="{94F5EE1A-7876-4DF5-8C75-385B3B418D5C}">
      <dgm:prSet/>
      <dgm:spPr/>
      <dgm:t>
        <a:bodyPr/>
        <a:lstStyle/>
        <a:p>
          <a:endParaRPr lang="en-US"/>
        </a:p>
      </dgm:t>
    </dgm:pt>
    <dgm:pt modelId="{CA5A8241-3622-42A6-A2A4-79F289410AF3}">
      <dgm:prSet custT="1"/>
      <dgm:spPr/>
      <dgm:t>
        <a:bodyPr/>
        <a:lstStyle/>
        <a:p>
          <a:r>
            <a:rPr lang="ru-RU" sz="1800" dirty="0" smtClean="0"/>
            <a:t>Закупки/обязательства</a:t>
          </a:r>
          <a:endParaRPr lang="ka-GE" sz="1800" dirty="0" smtClean="0"/>
        </a:p>
      </dgm:t>
    </dgm:pt>
    <dgm:pt modelId="{712DB333-8BFC-45F0-A556-9B3F4F0415EA}" type="parTrans" cxnId="{53381B77-0979-4CD7-92B7-3FD806987404}">
      <dgm:prSet/>
      <dgm:spPr/>
      <dgm:t>
        <a:bodyPr/>
        <a:lstStyle/>
        <a:p>
          <a:endParaRPr lang="en-US"/>
        </a:p>
      </dgm:t>
    </dgm:pt>
    <dgm:pt modelId="{45B937A9-4D82-49D4-A452-051D148BDC4D}" type="sibTrans" cxnId="{53381B77-0979-4CD7-92B7-3FD806987404}">
      <dgm:prSet/>
      <dgm:spPr/>
      <dgm:t>
        <a:bodyPr/>
        <a:lstStyle/>
        <a:p>
          <a:endParaRPr lang="en-US"/>
        </a:p>
      </dgm:t>
    </dgm:pt>
    <dgm:pt modelId="{4006F27B-32B9-42CD-8757-028306C6772A}">
      <dgm:prSet custT="1"/>
      <dgm:spPr/>
      <dgm:t>
        <a:bodyPr/>
        <a:lstStyle/>
        <a:p>
          <a:r>
            <a:rPr lang="ru-RU" sz="1800" dirty="0" smtClean="0"/>
            <a:t>Дебиторская и кредиторская задолженность</a:t>
          </a:r>
          <a:endParaRPr lang="en-US" sz="1800" dirty="0" smtClean="0"/>
        </a:p>
      </dgm:t>
    </dgm:pt>
    <dgm:pt modelId="{4F4DAC67-2378-4328-8DC1-9F8E8016F33F}" type="parTrans" cxnId="{DDDC405A-7937-4852-960C-6BC1CEE2C871}">
      <dgm:prSet/>
      <dgm:spPr/>
      <dgm:t>
        <a:bodyPr/>
        <a:lstStyle/>
        <a:p>
          <a:endParaRPr lang="en-US"/>
        </a:p>
      </dgm:t>
    </dgm:pt>
    <dgm:pt modelId="{BF4A8732-457F-4F7D-8C89-5107269DBA59}" type="sibTrans" cxnId="{DDDC405A-7937-4852-960C-6BC1CEE2C871}">
      <dgm:prSet/>
      <dgm:spPr/>
      <dgm:t>
        <a:bodyPr/>
        <a:lstStyle/>
        <a:p>
          <a:endParaRPr lang="en-US"/>
        </a:p>
      </dgm:t>
    </dgm:pt>
    <dgm:pt modelId="{62E6300E-F525-461F-BCE6-94649944284D}">
      <dgm:prSet custT="1"/>
      <dgm:spPr/>
      <dgm:t>
        <a:bodyPr/>
        <a:lstStyle/>
        <a:p>
          <a:r>
            <a:rPr lang="ru-RU" sz="1800" dirty="0" smtClean="0"/>
            <a:t>Активы и </a:t>
          </a:r>
          <a:r>
            <a:rPr lang="ru-RU" sz="1800" dirty="0" smtClean="0"/>
            <a:t>запасы</a:t>
          </a:r>
          <a:r>
            <a:rPr lang="en-US" sz="1800" dirty="0" smtClean="0"/>
            <a:t> </a:t>
          </a:r>
          <a:endParaRPr lang="ka-GE" sz="1800" dirty="0" smtClean="0"/>
        </a:p>
      </dgm:t>
    </dgm:pt>
    <dgm:pt modelId="{F3F13DAE-1D5E-4E58-96AD-A616B7E441D7}" type="parTrans" cxnId="{7DA43E5B-6402-4559-AC57-E9F1716C084A}">
      <dgm:prSet/>
      <dgm:spPr/>
      <dgm:t>
        <a:bodyPr/>
        <a:lstStyle/>
        <a:p>
          <a:endParaRPr lang="en-US"/>
        </a:p>
      </dgm:t>
    </dgm:pt>
    <dgm:pt modelId="{73D46709-2BF4-466A-B161-5F8D6C1D4F20}" type="sibTrans" cxnId="{7DA43E5B-6402-4559-AC57-E9F1716C084A}">
      <dgm:prSet/>
      <dgm:spPr/>
      <dgm:t>
        <a:bodyPr/>
        <a:lstStyle/>
        <a:p>
          <a:endParaRPr lang="en-US"/>
        </a:p>
      </dgm:t>
    </dgm:pt>
    <dgm:pt modelId="{CC3DDC00-8C07-42FE-8870-F691996F191A}">
      <dgm:prSet custT="1"/>
      <dgm:spPr/>
      <dgm:t>
        <a:bodyPr/>
        <a:lstStyle/>
        <a:p>
          <a:r>
            <a:rPr lang="ru-RU" sz="1800" dirty="0" smtClean="0"/>
            <a:t>Другие немонетарные операции</a:t>
          </a:r>
          <a:endParaRPr lang="ka-GE" sz="1800" dirty="0" smtClean="0"/>
        </a:p>
      </dgm:t>
    </dgm:pt>
    <dgm:pt modelId="{1A25966F-F8CD-412B-BAB3-B411BBA73CA2}" type="parTrans" cxnId="{1C1FE9EA-0427-4771-AC47-91A691451586}">
      <dgm:prSet/>
      <dgm:spPr/>
      <dgm:t>
        <a:bodyPr/>
        <a:lstStyle/>
        <a:p>
          <a:endParaRPr lang="en-US"/>
        </a:p>
      </dgm:t>
    </dgm:pt>
    <dgm:pt modelId="{43F12244-3AC8-4965-A86B-B35DC3B357E2}" type="sibTrans" cxnId="{1C1FE9EA-0427-4771-AC47-91A691451586}">
      <dgm:prSet/>
      <dgm:spPr/>
      <dgm:t>
        <a:bodyPr/>
        <a:lstStyle/>
        <a:p>
          <a:endParaRPr lang="en-US"/>
        </a:p>
      </dgm:t>
    </dgm:pt>
    <dgm:pt modelId="{D9D6EE4D-F20A-46A8-BE4F-CEFAE673C403}">
      <dgm:prSet custT="1"/>
      <dgm:spPr/>
      <dgm:t>
        <a:bodyPr/>
        <a:lstStyle/>
        <a:p>
          <a:r>
            <a:rPr lang="ru-RU" sz="1800" dirty="0" smtClean="0"/>
            <a:t>Другие экономические процессы</a:t>
          </a:r>
          <a:endParaRPr lang="ka-GE" sz="1800" dirty="0" smtClean="0"/>
        </a:p>
      </dgm:t>
    </dgm:pt>
    <dgm:pt modelId="{020E819C-9161-49C5-B113-DCA362FBCEF6}" type="parTrans" cxnId="{E889E006-C1D1-42A8-B0E9-4BD1E7BEE498}">
      <dgm:prSet/>
      <dgm:spPr/>
      <dgm:t>
        <a:bodyPr/>
        <a:lstStyle/>
        <a:p>
          <a:endParaRPr lang="en-US"/>
        </a:p>
      </dgm:t>
    </dgm:pt>
    <dgm:pt modelId="{57A3170F-8C15-473A-BC6C-5D8902AA2239}" type="sibTrans" cxnId="{E889E006-C1D1-42A8-B0E9-4BD1E7BEE498}">
      <dgm:prSet/>
      <dgm:spPr/>
      <dgm:t>
        <a:bodyPr/>
        <a:lstStyle/>
        <a:p>
          <a:endParaRPr lang="en-US"/>
        </a:p>
      </dgm:t>
    </dgm:pt>
    <dgm:pt modelId="{773DEC95-36E6-4907-A8F2-4D25C5523923}" type="pres">
      <dgm:prSet presAssocID="{64306480-3D54-4EED-9166-6A53AC9D34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143FDCD-3640-45CC-B843-CD595DB7C4C5}" type="pres">
      <dgm:prSet presAssocID="{14F93FE6-2A3E-437B-873D-F58DB582664B}" presName="vertFlow" presStyleCnt="0"/>
      <dgm:spPr/>
    </dgm:pt>
    <dgm:pt modelId="{FD08943B-496F-43F9-8344-99098EE35FAB}" type="pres">
      <dgm:prSet presAssocID="{14F93FE6-2A3E-437B-873D-F58DB582664B}" presName="header" presStyleLbl="node1" presStyleIdx="0" presStyleCnt="1" custScaleX="360866" custScaleY="230793"/>
      <dgm:spPr/>
      <dgm:t>
        <a:bodyPr/>
        <a:lstStyle/>
        <a:p>
          <a:endParaRPr lang="en-US"/>
        </a:p>
      </dgm:t>
    </dgm:pt>
    <dgm:pt modelId="{4843DDF8-5B56-4D3B-8751-17001E00DBD7}" type="pres">
      <dgm:prSet presAssocID="{712DB333-8BFC-45F0-A556-9B3F4F0415EA}" presName="parTrans" presStyleLbl="sibTrans2D1" presStyleIdx="0" presStyleCnt="5"/>
      <dgm:spPr/>
      <dgm:t>
        <a:bodyPr/>
        <a:lstStyle/>
        <a:p>
          <a:endParaRPr lang="en-US"/>
        </a:p>
      </dgm:t>
    </dgm:pt>
    <dgm:pt modelId="{E53C64D5-37BD-4D31-A515-F6AFCF583971}" type="pres">
      <dgm:prSet presAssocID="{CA5A8241-3622-42A6-A2A4-79F289410AF3}" presName="child" presStyleLbl="alignAccFollowNode1" presStyleIdx="0" presStyleCnt="5" custScaleX="36086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A5F374-72E2-4B8B-904D-D1576BEABCAB}" type="pres">
      <dgm:prSet presAssocID="{45B937A9-4D82-49D4-A452-051D148BDC4D}" presName="sibTrans" presStyleLbl="sibTrans2D1" presStyleIdx="1" presStyleCnt="5"/>
      <dgm:spPr/>
      <dgm:t>
        <a:bodyPr/>
        <a:lstStyle/>
        <a:p>
          <a:endParaRPr lang="en-US"/>
        </a:p>
      </dgm:t>
    </dgm:pt>
    <dgm:pt modelId="{90AF2355-8DCA-4FE9-8CCC-714FFD0A27F1}" type="pres">
      <dgm:prSet presAssocID="{4006F27B-32B9-42CD-8757-028306C6772A}" presName="child" presStyleLbl="alignAccFollowNode1" presStyleIdx="1" presStyleCnt="5" custScaleX="36086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7B3AAB-A9B9-48B6-A610-4C2B0510C1A9}" type="pres">
      <dgm:prSet presAssocID="{BF4A8732-457F-4F7D-8C89-5107269DBA59}" presName="sibTrans" presStyleLbl="sibTrans2D1" presStyleIdx="2" presStyleCnt="5"/>
      <dgm:spPr/>
      <dgm:t>
        <a:bodyPr/>
        <a:lstStyle/>
        <a:p>
          <a:endParaRPr lang="en-US"/>
        </a:p>
      </dgm:t>
    </dgm:pt>
    <dgm:pt modelId="{3C59B381-C955-4541-BB57-918697D125E8}" type="pres">
      <dgm:prSet presAssocID="{62E6300E-F525-461F-BCE6-94649944284D}" presName="child" presStyleLbl="alignAccFollowNode1" presStyleIdx="2" presStyleCnt="5" custScaleX="36086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AA2F7A-53F7-424D-A312-9EAEF6AFAB39}" type="pres">
      <dgm:prSet presAssocID="{73D46709-2BF4-466A-B161-5F8D6C1D4F20}" presName="sibTrans" presStyleLbl="sibTrans2D1" presStyleIdx="3" presStyleCnt="5"/>
      <dgm:spPr/>
      <dgm:t>
        <a:bodyPr/>
        <a:lstStyle/>
        <a:p>
          <a:endParaRPr lang="en-US"/>
        </a:p>
      </dgm:t>
    </dgm:pt>
    <dgm:pt modelId="{492634C8-6568-4F00-A99B-42367B5E5203}" type="pres">
      <dgm:prSet presAssocID="{CC3DDC00-8C07-42FE-8870-F691996F191A}" presName="child" presStyleLbl="alignAccFollowNode1" presStyleIdx="3" presStyleCnt="5" custScaleX="36086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407D98-92B0-44EB-9BFD-BF760BF6232D}" type="pres">
      <dgm:prSet presAssocID="{43F12244-3AC8-4965-A86B-B35DC3B357E2}" presName="sibTrans" presStyleLbl="sibTrans2D1" presStyleIdx="4" presStyleCnt="5"/>
      <dgm:spPr/>
      <dgm:t>
        <a:bodyPr/>
        <a:lstStyle/>
        <a:p>
          <a:endParaRPr lang="en-US"/>
        </a:p>
      </dgm:t>
    </dgm:pt>
    <dgm:pt modelId="{BC86B741-A375-40BB-93F2-5740854DC7D2}" type="pres">
      <dgm:prSet presAssocID="{D9D6EE4D-F20A-46A8-BE4F-CEFAE673C403}" presName="child" presStyleLbl="alignAccFollowNode1" presStyleIdx="4" presStyleCnt="5" custScaleX="359860" custScaleY="9984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F5EE1A-7876-4DF5-8C75-385B3B418D5C}" srcId="{64306480-3D54-4EED-9166-6A53AC9D34DF}" destId="{14F93FE6-2A3E-437B-873D-F58DB582664B}" srcOrd="0" destOrd="0" parTransId="{08A73269-ECE2-49FD-9500-F809453706A5}" sibTransId="{7AA599B8-B499-42D3-A12C-F976C1868801}"/>
    <dgm:cxn modelId="{16F83F09-B207-4883-A330-C593DDDA6C00}" type="presOf" srcId="{64306480-3D54-4EED-9166-6A53AC9D34DF}" destId="{773DEC95-36E6-4907-A8F2-4D25C5523923}" srcOrd="0" destOrd="0" presId="urn:microsoft.com/office/officeart/2005/8/layout/lProcess1"/>
    <dgm:cxn modelId="{1C1FE9EA-0427-4771-AC47-91A691451586}" srcId="{14F93FE6-2A3E-437B-873D-F58DB582664B}" destId="{CC3DDC00-8C07-42FE-8870-F691996F191A}" srcOrd="3" destOrd="0" parTransId="{1A25966F-F8CD-412B-BAB3-B411BBA73CA2}" sibTransId="{43F12244-3AC8-4965-A86B-B35DC3B357E2}"/>
    <dgm:cxn modelId="{7DA43E5B-6402-4559-AC57-E9F1716C084A}" srcId="{14F93FE6-2A3E-437B-873D-F58DB582664B}" destId="{62E6300E-F525-461F-BCE6-94649944284D}" srcOrd="2" destOrd="0" parTransId="{F3F13DAE-1D5E-4E58-96AD-A616B7E441D7}" sibTransId="{73D46709-2BF4-466A-B161-5F8D6C1D4F20}"/>
    <dgm:cxn modelId="{86366515-A523-4931-9064-9BCCA74B3268}" type="presOf" srcId="{73D46709-2BF4-466A-B161-5F8D6C1D4F20}" destId="{51AA2F7A-53F7-424D-A312-9EAEF6AFAB39}" srcOrd="0" destOrd="0" presId="urn:microsoft.com/office/officeart/2005/8/layout/lProcess1"/>
    <dgm:cxn modelId="{6EE2C6C2-60FE-4825-A2BE-7FAA08D23F35}" type="presOf" srcId="{62E6300E-F525-461F-BCE6-94649944284D}" destId="{3C59B381-C955-4541-BB57-918697D125E8}" srcOrd="0" destOrd="0" presId="urn:microsoft.com/office/officeart/2005/8/layout/lProcess1"/>
    <dgm:cxn modelId="{DA485C30-3CFB-465A-BC03-67AF914B2E10}" type="presOf" srcId="{14F93FE6-2A3E-437B-873D-F58DB582664B}" destId="{FD08943B-496F-43F9-8344-99098EE35FAB}" srcOrd="0" destOrd="0" presId="urn:microsoft.com/office/officeart/2005/8/layout/lProcess1"/>
    <dgm:cxn modelId="{FC79E92C-6889-4F23-9737-91B881DBF77C}" type="presOf" srcId="{CC3DDC00-8C07-42FE-8870-F691996F191A}" destId="{492634C8-6568-4F00-A99B-42367B5E5203}" srcOrd="0" destOrd="0" presId="urn:microsoft.com/office/officeart/2005/8/layout/lProcess1"/>
    <dgm:cxn modelId="{51F8A1E7-A0CE-4603-B668-C26C27BFFC9C}" type="presOf" srcId="{CA5A8241-3622-42A6-A2A4-79F289410AF3}" destId="{E53C64D5-37BD-4D31-A515-F6AFCF583971}" srcOrd="0" destOrd="0" presId="urn:microsoft.com/office/officeart/2005/8/layout/lProcess1"/>
    <dgm:cxn modelId="{53381B77-0979-4CD7-92B7-3FD806987404}" srcId="{14F93FE6-2A3E-437B-873D-F58DB582664B}" destId="{CA5A8241-3622-42A6-A2A4-79F289410AF3}" srcOrd="0" destOrd="0" parTransId="{712DB333-8BFC-45F0-A556-9B3F4F0415EA}" sibTransId="{45B937A9-4D82-49D4-A452-051D148BDC4D}"/>
    <dgm:cxn modelId="{5C71B42B-6F9E-4ABC-B834-983F7059526B}" type="presOf" srcId="{43F12244-3AC8-4965-A86B-B35DC3B357E2}" destId="{A8407D98-92B0-44EB-9BFD-BF760BF6232D}" srcOrd="0" destOrd="0" presId="urn:microsoft.com/office/officeart/2005/8/layout/lProcess1"/>
    <dgm:cxn modelId="{E889E006-C1D1-42A8-B0E9-4BD1E7BEE498}" srcId="{14F93FE6-2A3E-437B-873D-F58DB582664B}" destId="{D9D6EE4D-F20A-46A8-BE4F-CEFAE673C403}" srcOrd="4" destOrd="0" parTransId="{020E819C-9161-49C5-B113-DCA362FBCEF6}" sibTransId="{57A3170F-8C15-473A-BC6C-5D8902AA2239}"/>
    <dgm:cxn modelId="{60808657-C0EF-4287-BDE3-6758E2C606AE}" type="presOf" srcId="{D9D6EE4D-F20A-46A8-BE4F-CEFAE673C403}" destId="{BC86B741-A375-40BB-93F2-5740854DC7D2}" srcOrd="0" destOrd="0" presId="urn:microsoft.com/office/officeart/2005/8/layout/lProcess1"/>
    <dgm:cxn modelId="{B04BA690-DE78-47BA-BD20-96D2FED8FDE3}" type="presOf" srcId="{4006F27B-32B9-42CD-8757-028306C6772A}" destId="{90AF2355-8DCA-4FE9-8CCC-714FFD0A27F1}" srcOrd="0" destOrd="0" presId="urn:microsoft.com/office/officeart/2005/8/layout/lProcess1"/>
    <dgm:cxn modelId="{DDDC405A-7937-4852-960C-6BC1CEE2C871}" srcId="{14F93FE6-2A3E-437B-873D-F58DB582664B}" destId="{4006F27B-32B9-42CD-8757-028306C6772A}" srcOrd="1" destOrd="0" parTransId="{4F4DAC67-2378-4328-8DC1-9F8E8016F33F}" sibTransId="{BF4A8732-457F-4F7D-8C89-5107269DBA59}"/>
    <dgm:cxn modelId="{91963DB2-25FD-48F3-B1D5-FE2931EB53D7}" type="presOf" srcId="{712DB333-8BFC-45F0-A556-9B3F4F0415EA}" destId="{4843DDF8-5B56-4D3B-8751-17001E00DBD7}" srcOrd="0" destOrd="0" presId="urn:microsoft.com/office/officeart/2005/8/layout/lProcess1"/>
    <dgm:cxn modelId="{F8D54B80-1D3C-439F-89D5-445192898FB0}" type="presOf" srcId="{BF4A8732-457F-4F7D-8C89-5107269DBA59}" destId="{F57B3AAB-A9B9-48B6-A610-4C2B0510C1A9}" srcOrd="0" destOrd="0" presId="urn:microsoft.com/office/officeart/2005/8/layout/lProcess1"/>
    <dgm:cxn modelId="{34D38CBF-513C-4C3A-9243-B23FFDF9265A}" type="presOf" srcId="{45B937A9-4D82-49D4-A452-051D148BDC4D}" destId="{26A5F374-72E2-4B8B-904D-D1576BEABCAB}" srcOrd="0" destOrd="0" presId="urn:microsoft.com/office/officeart/2005/8/layout/lProcess1"/>
    <dgm:cxn modelId="{8CA6E192-8F1C-4AEA-A955-7FA885C1CE56}" type="presParOf" srcId="{773DEC95-36E6-4907-A8F2-4D25C5523923}" destId="{2143FDCD-3640-45CC-B843-CD595DB7C4C5}" srcOrd="0" destOrd="0" presId="urn:microsoft.com/office/officeart/2005/8/layout/lProcess1"/>
    <dgm:cxn modelId="{A68B5341-8F88-443A-B17C-476E4073F94A}" type="presParOf" srcId="{2143FDCD-3640-45CC-B843-CD595DB7C4C5}" destId="{FD08943B-496F-43F9-8344-99098EE35FAB}" srcOrd="0" destOrd="0" presId="urn:microsoft.com/office/officeart/2005/8/layout/lProcess1"/>
    <dgm:cxn modelId="{8283A049-B126-4DC4-BE9E-447C059E96F0}" type="presParOf" srcId="{2143FDCD-3640-45CC-B843-CD595DB7C4C5}" destId="{4843DDF8-5B56-4D3B-8751-17001E00DBD7}" srcOrd="1" destOrd="0" presId="urn:microsoft.com/office/officeart/2005/8/layout/lProcess1"/>
    <dgm:cxn modelId="{920774FF-1457-4C91-B208-7BD035E9BC1C}" type="presParOf" srcId="{2143FDCD-3640-45CC-B843-CD595DB7C4C5}" destId="{E53C64D5-37BD-4D31-A515-F6AFCF583971}" srcOrd="2" destOrd="0" presId="urn:microsoft.com/office/officeart/2005/8/layout/lProcess1"/>
    <dgm:cxn modelId="{AE7189EE-BFC3-4AD6-81D4-24C2B8527E13}" type="presParOf" srcId="{2143FDCD-3640-45CC-B843-CD595DB7C4C5}" destId="{26A5F374-72E2-4B8B-904D-D1576BEABCAB}" srcOrd="3" destOrd="0" presId="urn:microsoft.com/office/officeart/2005/8/layout/lProcess1"/>
    <dgm:cxn modelId="{8F9D6D21-7E5A-46B6-B0DB-E38C33EAF388}" type="presParOf" srcId="{2143FDCD-3640-45CC-B843-CD595DB7C4C5}" destId="{90AF2355-8DCA-4FE9-8CCC-714FFD0A27F1}" srcOrd="4" destOrd="0" presId="urn:microsoft.com/office/officeart/2005/8/layout/lProcess1"/>
    <dgm:cxn modelId="{752AC085-9329-4AF9-9BB0-FE605D34BD35}" type="presParOf" srcId="{2143FDCD-3640-45CC-B843-CD595DB7C4C5}" destId="{F57B3AAB-A9B9-48B6-A610-4C2B0510C1A9}" srcOrd="5" destOrd="0" presId="urn:microsoft.com/office/officeart/2005/8/layout/lProcess1"/>
    <dgm:cxn modelId="{C65226B0-CE8C-4D15-938E-5A3B0EEC0A7F}" type="presParOf" srcId="{2143FDCD-3640-45CC-B843-CD595DB7C4C5}" destId="{3C59B381-C955-4541-BB57-918697D125E8}" srcOrd="6" destOrd="0" presId="urn:microsoft.com/office/officeart/2005/8/layout/lProcess1"/>
    <dgm:cxn modelId="{B888F914-0CE9-453D-A128-1EDD7FC3F8D2}" type="presParOf" srcId="{2143FDCD-3640-45CC-B843-CD595DB7C4C5}" destId="{51AA2F7A-53F7-424D-A312-9EAEF6AFAB39}" srcOrd="7" destOrd="0" presId="urn:microsoft.com/office/officeart/2005/8/layout/lProcess1"/>
    <dgm:cxn modelId="{C2FDA7D6-E558-424C-88DA-66BF3B036BD5}" type="presParOf" srcId="{2143FDCD-3640-45CC-B843-CD595DB7C4C5}" destId="{492634C8-6568-4F00-A99B-42367B5E5203}" srcOrd="8" destOrd="0" presId="urn:microsoft.com/office/officeart/2005/8/layout/lProcess1"/>
    <dgm:cxn modelId="{DBB6C175-B03F-4FA2-B5BA-220492004A2A}" type="presParOf" srcId="{2143FDCD-3640-45CC-B843-CD595DB7C4C5}" destId="{A8407D98-92B0-44EB-9BFD-BF760BF6232D}" srcOrd="9" destOrd="0" presId="urn:microsoft.com/office/officeart/2005/8/layout/lProcess1"/>
    <dgm:cxn modelId="{BCAA0A50-FE9F-4700-8FE7-75360B6C7FA5}" type="presParOf" srcId="{2143FDCD-3640-45CC-B843-CD595DB7C4C5}" destId="{BC86B741-A375-40BB-93F2-5740854DC7D2}" srcOrd="1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FF61170-4646-4C13-8DA8-3483DDE43C9D}" type="doc">
      <dgm:prSet loTypeId="urn:microsoft.com/office/officeart/2005/8/layout/vList2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3D0943D-B1EC-4CE3-86B8-3898E73C9913}">
      <dgm:prSet phldrT="[Text]" custT="1"/>
      <dgm:spPr>
        <a:solidFill>
          <a:srgbClr val="006699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400" dirty="0" smtClean="0"/>
            <a:t>3. </a:t>
          </a:r>
          <a:r>
            <a:rPr lang="ru-RU" sz="2400" dirty="0" smtClean="0"/>
            <a:t>ПЕРЕНОС ДОХОДОВ ЮЛОП (ЮРИДИЧЕСКОЕ ЛИЦО ОБЩЕСТВЕННОГО ПРАВА) В КАЗНАЧЕЙСТВО</a:t>
          </a:r>
          <a:endParaRPr lang="en-US" sz="2400" dirty="0"/>
        </a:p>
      </dgm:t>
    </dgm:pt>
    <dgm:pt modelId="{91247B02-BB1C-424C-AE3E-F80F4D55FEA4}" type="parTrans" cxnId="{D4959BAF-B4C6-4285-8824-84D67FD8FC43}">
      <dgm:prSet/>
      <dgm:spPr/>
      <dgm:t>
        <a:bodyPr/>
        <a:lstStyle/>
        <a:p>
          <a:endParaRPr lang="en-US"/>
        </a:p>
      </dgm:t>
    </dgm:pt>
    <dgm:pt modelId="{81B5CEA1-192E-4122-8F9A-F1D95ED98927}" type="sibTrans" cxnId="{D4959BAF-B4C6-4285-8824-84D67FD8FC43}">
      <dgm:prSet/>
      <dgm:spPr/>
      <dgm:t>
        <a:bodyPr/>
        <a:lstStyle/>
        <a:p>
          <a:endParaRPr lang="en-US"/>
        </a:p>
      </dgm:t>
    </dgm:pt>
    <dgm:pt modelId="{0EB60D5E-DF77-4DCC-948D-41030C98A5C2}">
      <dgm:prSet custT="1"/>
      <dgm:spPr/>
      <dgm:t>
        <a:bodyPr/>
        <a:lstStyle/>
        <a:p>
          <a:pPr>
            <a:spcAft>
              <a:spcPct val="20000"/>
            </a:spcAft>
          </a:pPr>
          <a:r>
            <a:rPr lang="ru-RU" sz="2200" dirty="0" smtClean="0"/>
            <a:t>Информация по доходам и расходам ЮЛОП будут легко доступны во времени</a:t>
          </a:r>
          <a:r>
            <a:rPr lang="en-US" sz="2200" dirty="0" smtClean="0"/>
            <a:t>; </a:t>
          </a:r>
        </a:p>
      </dgm:t>
    </dgm:pt>
    <dgm:pt modelId="{A9DD890D-ACF2-42AF-BD91-4344B16EB638}" type="parTrans" cxnId="{F4D08D18-BEE2-4A94-8D36-F32B8088DBF8}">
      <dgm:prSet/>
      <dgm:spPr/>
      <dgm:t>
        <a:bodyPr/>
        <a:lstStyle/>
        <a:p>
          <a:endParaRPr lang="en-US"/>
        </a:p>
      </dgm:t>
    </dgm:pt>
    <dgm:pt modelId="{4D4B2A8A-2CB8-4506-AF06-A3AA1F9D63BD}" type="sibTrans" cxnId="{F4D08D18-BEE2-4A94-8D36-F32B8088DBF8}">
      <dgm:prSet/>
      <dgm:spPr/>
      <dgm:t>
        <a:bodyPr/>
        <a:lstStyle/>
        <a:p>
          <a:endParaRPr lang="en-US"/>
        </a:p>
      </dgm:t>
    </dgm:pt>
    <dgm:pt modelId="{6C68158A-EEE2-4353-9D7B-0A78E17E6289}">
      <dgm:prSet custT="1"/>
      <dgm:spPr/>
      <dgm:t>
        <a:bodyPr/>
        <a:lstStyle/>
        <a:p>
          <a:pPr>
            <a:spcAft>
              <a:spcPts val="600"/>
            </a:spcAft>
          </a:pPr>
          <a:r>
            <a:rPr lang="ru-RU" sz="2200" dirty="0" smtClean="0"/>
            <a:t>Улучшение фискальной дисциплины и секторе ЮЛОП</a:t>
          </a:r>
          <a:endParaRPr lang="en-US" sz="2200" dirty="0" smtClean="0"/>
        </a:p>
      </dgm:t>
    </dgm:pt>
    <dgm:pt modelId="{C930766F-90BD-4DD4-9ABC-6211D1728991}" type="parTrans" cxnId="{1A4FC648-DEDA-42A0-BA75-3E2F7E865808}">
      <dgm:prSet/>
      <dgm:spPr/>
      <dgm:t>
        <a:bodyPr/>
        <a:lstStyle/>
        <a:p>
          <a:endParaRPr lang="en-US"/>
        </a:p>
      </dgm:t>
    </dgm:pt>
    <dgm:pt modelId="{CAE797F7-6E48-4987-A5BB-16E88C6014B4}" type="sibTrans" cxnId="{1A4FC648-DEDA-42A0-BA75-3E2F7E865808}">
      <dgm:prSet/>
      <dgm:spPr/>
      <dgm:t>
        <a:bodyPr/>
        <a:lstStyle/>
        <a:p>
          <a:endParaRPr lang="en-US"/>
        </a:p>
      </dgm:t>
    </dgm:pt>
    <dgm:pt modelId="{3397B67F-7C30-44C3-825D-B42BECB31CC6}">
      <dgm:prSet custT="1"/>
      <dgm:spPr>
        <a:solidFill>
          <a:srgbClr val="006699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400" dirty="0" smtClean="0">
              <a:ea typeface="+mn-ea"/>
            </a:rPr>
            <a:t>4. </a:t>
          </a:r>
          <a:r>
            <a:rPr lang="ru-RU" sz="2400" dirty="0" smtClean="0"/>
            <a:t>ОСУЩЕСТВЛЕНИЕ ПРОЦЕДУРЫ ВОЗВРАТА НАЛОГОВ НА ОСНОВЕ ЭЛЕКТРОННЫХ ДОКУМЕНТОВ</a:t>
          </a:r>
          <a:endParaRPr lang="ka-GE" sz="2400" dirty="0" smtClean="0"/>
        </a:p>
      </dgm:t>
    </dgm:pt>
    <dgm:pt modelId="{D6F41049-10F6-4509-94BE-D4E8B1DD8F42}" type="parTrans" cxnId="{BE99C9E0-DCFF-435E-BBF6-2A39D40D783C}">
      <dgm:prSet/>
      <dgm:spPr/>
      <dgm:t>
        <a:bodyPr/>
        <a:lstStyle/>
        <a:p>
          <a:endParaRPr lang="en-US"/>
        </a:p>
      </dgm:t>
    </dgm:pt>
    <dgm:pt modelId="{1DA041DB-F0F3-4AD1-8912-BAF255D2C729}" type="sibTrans" cxnId="{BE99C9E0-DCFF-435E-BBF6-2A39D40D783C}">
      <dgm:prSet/>
      <dgm:spPr/>
      <dgm:t>
        <a:bodyPr/>
        <a:lstStyle/>
        <a:p>
          <a:endParaRPr lang="en-US"/>
        </a:p>
      </dgm:t>
    </dgm:pt>
    <dgm:pt modelId="{D0128DD6-45C4-4596-A828-20867445726C}">
      <dgm:prSet custT="1"/>
      <dgm:spPr/>
      <dgm:t>
        <a:bodyPr/>
        <a:lstStyle/>
        <a:p>
          <a:r>
            <a:rPr lang="ru-RU" sz="2200" dirty="0" smtClean="0"/>
            <a:t>Создание электронной услуги обмена документов со Службой Доходов</a:t>
          </a:r>
          <a:endParaRPr lang="en-US" sz="2200" dirty="0"/>
        </a:p>
      </dgm:t>
    </dgm:pt>
    <dgm:pt modelId="{0ACFBB34-CEEE-4A2E-840F-7D7E8989E6E2}" type="parTrans" cxnId="{7F4B81F9-FA03-40FF-AE38-A74B77778A70}">
      <dgm:prSet/>
      <dgm:spPr/>
      <dgm:t>
        <a:bodyPr/>
        <a:lstStyle/>
        <a:p>
          <a:endParaRPr lang="en-US"/>
        </a:p>
      </dgm:t>
    </dgm:pt>
    <dgm:pt modelId="{3045A732-C97D-49CD-A526-5CE71A4389D8}" type="sibTrans" cxnId="{7F4B81F9-FA03-40FF-AE38-A74B77778A70}">
      <dgm:prSet/>
      <dgm:spPr/>
      <dgm:t>
        <a:bodyPr/>
        <a:lstStyle/>
        <a:p>
          <a:endParaRPr lang="en-US"/>
        </a:p>
      </dgm:t>
    </dgm:pt>
    <dgm:pt modelId="{2215EBD5-B963-437E-B228-55777C48C87A}">
      <dgm:prSet custT="1"/>
      <dgm:spPr/>
      <dgm:t>
        <a:bodyPr/>
        <a:lstStyle/>
        <a:p>
          <a:pPr>
            <a:spcAft>
              <a:spcPct val="20000"/>
            </a:spcAft>
          </a:pPr>
          <a:r>
            <a:rPr lang="ru-RU" sz="2200" dirty="0" smtClean="0"/>
            <a:t>Цели</a:t>
          </a:r>
          <a:r>
            <a:rPr lang="en-US" sz="2200" dirty="0" smtClean="0"/>
            <a:t>:</a:t>
          </a:r>
        </a:p>
      </dgm:t>
    </dgm:pt>
    <dgm:pt modelId="{80E994C9-DFA7-49C3-83F4-2C9A8F6FDBE2}" type="sibTrans" cxnId="{DF1021AB-9591-4E90-8A03-99CA77E050EA}">
      <dgm:prSet/>
      <dgm:spPr/>
      <dgm:t>
        <a:bodyPr/>
        <a:lstStyle/>
        <a:p>
          <a:endParaRPr lang="en-US"/>
        </a:p>
      </dgm:t>
    </dgm:pt>
    <dgm:pt modelId="{594E0227-85E9-42CC-9E51-988EFE194BC7}" type="parTrans" cxnId="{DF1021AB-9591-4E90-8A03-99CA77E050EA}">
      <dgm:prSet/>
      <dgm:spPr/>
      <dgm:t>
        <a:bodyPr/>
        <a:lstStyle/>
        <a:p>
          <a:endParaRPr lang="en-US"/>
        </a:p>
      </dgm:t>
    </dgm:pt>
    <dgm:pt modelId="{3F3F7C39-0593-4406-B5C1-86134A238CB9}">
      <dgm:prSet custT="1"/>
      <dgm:spPr/>
      <dgm:t>
        <a:bodyPr/>
        <a:lstStyle/>
        <a:p>
          <a:endParaRPr lang="en-US" sz="2200" dirty="0"/>
        </a:p>
      </dgm:t>
    </dgm:pt>
    <dgm:pt modelId="{1C16C53A-D829-4265-AC41-8346ABF0114D}" type="parTrans" cxnId="{E1BB7A40-6C9C-49A4-A0BD-C14D620C3F4D}">
      <dgm:prSet/>
      <dgm:spPr/>
      <dgm:t>
        <a:bodyPr/>
        <a:lstStyle/>
        <a:p>
          <a:endParaRPr lang="en-US"/>
        </a:p>
      </dgm:t>
    </dgm:pt>
    <dgm:pt modelId="{697219B7-140F-45CC-BFB9-D5F0B9827681}" type="sibTrans" cxnId="{E1BB7A40-6C9C-49A4-A0BD-C14D620C3F4D}">
      <dgm:prSet/>
      <dgm:spPr/>
      <dgm:t>
        <a:bodyPr/>
        <a:lstStyle/>
        <a:p>
          <a:endParaRPr lang="en-US"/>
        </a:p>
      </dgm:t>
    </dgm:pt>
    <dgm:pt modelId="{38034120-0539-4328-AFD4-6775680EA1F2}">
      <dgm:prSet custT="1"/>
      <dgm:spPr/>
      <dgm:t>
        <a:bodyPr/>
        <a:lstStyle/>
        <a:p>
          <a:pPr>
            <a:spcAft>
              <a:spcPct val="20000"/>
            </a:spcAft>
          </a:pPr>
          <a:endParaRPr lang="en-US" sz="2200" dirty="0" smtClean="0"/>
        </a:p>
      </dgm:t>
    </dgm:pt>
    <dgm:pt modelId="{39F96BE7-869C-423F-89B0-3AA85783A61A}" type="parTrans" cxnId="{3987CE3E-80BE-45E6-BEA6-44AB26ED1545}">
      <dgm:prSet/>
      <dgm:spPr/>
      <dgm:t>
        <a:bodyPr/>
        <a:lstStyle/>
        <a:p>
          <a:endParaRPr lang="en-US"/>
        </a:p>
      </dgm:t>
    </dgm:pt>
    <dgm:pt modelId="{E3EC21EC-DE78-4DB6-9071-3BEF49F1B6CA}" type="sibTrans" cxnId="{3987CE3E-80BE-45E6-BEA6-44AB26ED1545}">
      <dgm:prSet/>
      <dgm:spPr/>
      <dgm:t>
        <a:bodyPr/>
        <a:lstStyle/>
        <a:p>
          <a:endParaRPr lang="en-US"/>
        </a:p>
      </dgm:t>
    </dgm:pt>
    <dgm:pt modelId="{64EAAD7F-49F9-4985-90F1-B12097B13090}">
      <dgm:prSet custT="1"/>
      <dgm:spPr/>
      <dgm:t>
        <a:bodyPr/>
        <a:lstStyle/>
        <a:p>
          <a:pPr>
            <a:spcAft>
              <a:spcPts val="2400"/>
            </a:spcAft>
          </a:pPr>
          <a:endParaRPr lang="en-US" sz="2200" dirty="0" smtClean="0"/>
        </a:p>
      </dgm:t>
    </dgm:pt>
    <dgm:pt modelId="{412985B7-1ADF-46A0-9504-C021353805BC}" type="parTrans" cxnId="{09792474-581D-4932-AC86-E246602112E5}">
      <dgm:prSet/>
      <dgm:spPr/>
      <dgm:t>
        <a:bodyPr/>
        <a:lstStyle/>
        <a:p>
          <a:endParaRPr lang="en-US"/>
        </a:p>
      </dgm:t>
    </dgm:pt>
    <dgm:pt modelId="{B6D98280-2086-49C1-86EB-EEC4F45AECAB}" type="sibTrans" cxnId="{09792474-581D-4932-AC86-E246602112E5}">
      <dgm:prSet/>
      <dgm:spPr/>
      <dgm:t>
        <a:bodyPr/>
        <a:lstStyle/>
        <a:p>
          <a:endParaRPr lang="en-US"/>
        </a:p>
      </dgm:t>
    </dgm:pt>
    <dgm:pt modelId="{E820E323-F2FE-4997-A56C-97D213B6298C}" type="pres">
      <dgm:prSet presAssocID="{8FF61170-4646-4C13-8DA8-3483DDE43C9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3478D4-3FB9-4AC7-9422-5C260217AA5A}" type="pres">
      <dgm:prSet presAssocID="{93D0943D-B1EC-4CE3-86B8-3898E73C9913}" presName="parentText" presStyleLbl="node1" presStyleIdx="0" presStyleCnt="2" custScaleY="67418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B270E1B-6085-4CDC-8B7E-A74473AC879D}" type="pres">
      <dgm:prSet presAssocID="{93D0943D-B1EC-4CE3-86B8-3898E73C9913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87A3C2-95FA-4CFC-895F-9F1CD86C2B6E}" type="pres">
      <dgm:prSet presAssocID="{3397B67F-7C30-44C3-825D-B42BECB31CC6}" presName="parentText" presStyleLbl="node1" presStyleIdx="1" presStyleCnt="2" custScaleY="69440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C28A00D-EB90-41E3-9013-63FE4D31E56F}" type="pres">
      <dgm:prSet presAssocID="{3397B67F-7C30-44C3-825D-B42BECB31CC6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BB7A40-6C9C-49A4-A0BD-C14D620C3F4D}" srcId="{3397B67F-7C30-44C3-825D-B42BECB31CC6}" destId="{3F3F7C39-0593-4406-B5C1-86134A238CB9}" srcOrd="0" destOrd="0" parTransId="{1C16C53A-D829-4265-AC41-8346ABF0114D}" sibTransId="{697219B7-140F-45CC-BFB9-D5F0B9827681}"/>
    <dgm:cxn modelId="{D4959BAF-B4C6-4285-8824-84D67FD8FC43}" srcId="{8FF61170-4646-4C13-8DA8-3483DDE43C9D}" destId="{93D0943D-B1EC-4CE3-86B8-3898E73C9913}" srcOrd="0" destOrd="0" parTransId="{91247B02-BB1C-424C-AE3E-F80F4D55FEA4}" sibTransId="{81B5CEA1-192E-4122-8F9A-F1D95ED98927}"/>
    <dgm:cxn modelId="{7F4B81F9-FA03-40FF-AE38-A74B77778A70}" srcId="{3397B67F-7C30-44C3-825D-B42BECB31CC6}" destId="{D0128DD6-45C4-4596-A828-20867445726C}" srcOrd="1" destOrd="0" parTransId="{0ACFBB34-CEEE-4A2E-840F-7D7E8989E6E2}" sibTransId="{3045A732-C97D-49CD-A526-5CE71A4389D8}"/>
    <dgm:cxn modelId="{F4D08D18-BEE2-4A94-8D36-F32B8088DBF8}" srcId="{2215EBD5-B963-437E-B228-55777C48C87A}" destId="{0EB60D5E-DF77-4DCC-948D-41030C98A5C2}" srcOrd="0" destOrd="0" parTransId="{A9DD890D-ACF2-42AF-BD91-4344B16EB638}" sibTransId="{4D4B2A8A-2CB8-4506-AF06-A3AA1F9D63BD}"/>
    <dgm:cxn modelId="{3987CE3E-80BE-45E6-BEA6-44AB26ED1545}" srcId="{93D0943D-B1EC-4CE3-86B8-3898E73C9913}" destId="{38034120-0539-4328-AFD4-6775680EA1F2}" srcOrd="0" destOrd="0" parTransId="{39F96BE7-869C-423F-89B0-3AA85783A61A}" sibTransId="{E3EC21EC-DE78-4DB6-9071-3BEF49F1B6CA}"/>
    <dgm:cxn modelId="{458BCE47-DA86-4A48-AE47-6B45BA362E51}" type="presOf" srcId="{0EB60D5E-DF77-4DCC-948D-41030C98A5C2}" destId="{0B270E1B-6085-4CDC-8B7E-A74473AC879D}" srcOrd="0" destOrd="2" presId="urn:microsoft.com/office/officeart/2005/8/layout/vList2"/>
    <dgm:cxn modelId="{3573963C-4F8B-4CC7-8898-AA7CACEBE907}" type="presOf" srcId="{38034120-0539-4328-AFD4-6775680EA1F2}" destId="{0B270E1B-6085-4CDC-8B7E-A74473AC879D}" srcOrd="0" destOrd="0" presId="urn:microsoft.com/office/officeart/2005/8/layout/vList2"/>
    <dgm:cxn modelId="{1A4FC648-DEDA-42A0-BA75-3E2F7E865808}" srcId="{2215EBD5-B963-437E-B228-55777C48C87A}" destId="{6C68158A-EEE2-4353-9D7B-0A78E17E6289}" srcOrd="1" destOrd="0" parTransId="{C930766F-90BD-4DD4-9ABC-6211D1728991}" sibTransId="{CAE797F7-6E48-4987-A5BB-16E88C6014B4}"/>
    <dgm:cxn modelId="{0EC62903-E4AB-4A05-B8C2-199107149BBB}" type="presOf" srcId="{8FF61170-4646-4C13-8DA8-3483DDE43C9D}" destId="{E820E323-F2FE-4997-A56C-97D213B6298C}" srcOrd="0" destOrd="0" presId="urn:microsoft.com/office/officeart/2005/8/layout/vList2"/>
    <dgm:cxn modelId="{C04E9478-8D13-4B53-933A-444FCA215AF1}" type="presOf" srcId="{3397B67F-7C30-44C3-825D-B42BECB31CC6}" destId="{0C87A3C2-95FA-4CFC-895F-9F1CD86C2B6E}" srcOrd="0" destOrd="0" presId="urn:microsoft.com/office/officeart/2005/8/layout/vList2"/>
    <dgm:cxn modelId="{D0032928-DC02-4E59-9FA6-3A6496996E2E}" type="presOf" srcId="{93D0943D-B1EC-4CE3-86B8-3898E73C9913}" destId="{773478D4-3FB9-4AC7-9422-5C260217AA5A}" srcOrd="0" destOrd="0" presId="urn:microsoft.com/office/officeart/2005/8/layout/vList2"/>
    <dgm:cxn modelId="{166D74FE-A4D0-4239-B879-5676A684C4A8}" type="presOf" srcId="{6C68158A-EEE2-4353-9D7B-0A78E17E6289}" destId="{0B270E1B-6085-4CDC-8B7E-A74473AC879D}" srcOrd="0" destOrd="3" presId="urn:microsoft.com/office/officeart/2005/8/layout/vList2"/>
    <dgm:cxn modelId="{66B6E00B-E360-4540-AA56-9264FB86F500}" type="presOf" srcId="{64EAAD7F-49F9-4985-90F1-B12097B13090}" destId="{0B270E1B-6085-4CDC-8B7E-A74473AC879D}" srcOrd="0" destOrd="4" presId="urn:microsoft.com/office/officeart/2005/8/layout/vList2"/>
    <dgm:cxn modelId="{09792474-581D-4932-AC86-E246602112E5}" srcId="{2215EBD5-B963-437E-B228-55777C48C87A}" destId="{64EAAD7F-49F9-4985-90F1-B12097B13090}" srcOrd="2" destOrd="0" parTransId="{412985B7-1ADF-46A0-9504-C021353805BC}" sibTransId="{B6D98280-2086-49C1-86EB-EEC4F45AECAB}"/>
    <dgm:cxn modelId="{7DDDB850-8E54-45A5-90C4-48148B1F44AC}" type="presOf" srcId="{D0128DD6-45C4-4596-A828-20867445726C}" destId="{CC28A00D-EB90-41E3-9013-63FE4D31E56F}" srcOrd="0" destOrd="1" presId="urn:microsoft.com/office/officeart/2005/8/layout/vList2"/>
    <dgm:cxn modelId="{DF1021AB-9591-4E90-8A03-99CA77E050EA}" srcId="{93D0943D-B1EC-4CE3-86B8-3898E73C9913}" destId="{2215EBD5-B963-437E-B228-55777C48C87A}" srcOrd="1" destOrd="0" parTransId="{594E0227-85E9-42CC-9E51-988EFE194BC7}" sibTransId="{80E994C9-DFA7-49C3-83F4-2C9A8F6FDBE2}"/>
    <dgm:cxn modelId="{BE99C9E0-DCFF-435E-BBF6-2A39D40D783C}" srcId="{8FF61170-4646-4C13-8DA8-3483DDE43C9D}" destId="{3397B67F-7C30-44C3-825D-B42BECB31CC6}" srcOrd="1" destOrd="0" parTransId="{D6F41049-10F6-4509-94BE-D4E8B1DD8F42}" sibTransId="{1DA041DB-F0F3-4AD1-8912-BAF255D2C729}"/>
    <dgm:cxn modelId="{AF0DF95B-3740-401B-A9C2-FB5175DBD239}" type="presOf" srcId="{3F3F7C39-0593-4406-B5C1-86134A238CB9}" destId="{CC28A00D-EB90-41E3-9013-63FE4D31E56F}" srcOrd="0" destOrd="0" presId="urn:microsoft.com/office/officeart/2005/8/layout/vList2"/>
    <dgm:cxn modelId="{AD063B86-6E8A-4B32-AC83-90C1775D53D0}" type="presOf" srcId="{2215EBD5-B963-437E-B228-55777C48C87A}" destId="{0B270E1B-6085-4CDC-8B7E-A74473AC879D}" srcOrd="0" destOrd="1" presId="urn:microsoft.com/office/officeart/2005/8/layout/vList2"/>
    <dgm:cxn modelId="{23456044-7D9C-479B-ADCB-C5845AC54621}" type="presParOf" srcId="{E820E323-F2FE-4997-A56C-97D213B6298C}" destId="{773478D4-3FB9-4AC7-9422-5C260217AA5A}" srcOrd="0" destOrd="0" presId="urn:microsoft.com/office/officeart/2005/8/layout/vList2"/>
    <dgm:cxn modelId="{350E17A2-4772-42EC-B3D8-9AF814A5406C}" type="presParOf" srcId="{E820E323-F2FE-4997-A56C-97D213B6298C}" destId="{0B270E1B-6085-4CDC-8B7E-A74473AC879D}" srcOrd="1" destOrd="0" presId="urn:microsoft.com/office/officeart/2005/8/layout/vList2"/>
    <dgm:cxn modelId="{C41B6D28-E297-4351-A985-6B7777326385}" type="presParOf" srcId="{E820E323-F2FE-4997-A56C-97D213B6298C}" destId="{0C87A3C2-95FA-4CFC-895F-9F1CD86C2B6E}" srcOrd="2" destOrd="0" presId="urn:microsoft.com/office/officeart/2005/8/layout/vList2"/>
    <dgm:cxn modelId="{288DE810-8833-4541-AC1C-42EDAB162941}" type="presParOf" srcId="{E820E323-F2FE-4997-A56C-97D213B6298C}" destId="{CC28A00D-EB90-41E3-9013-63FE4D31E56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FF61170-4646-4C13-8DA8-3483DDE43C9D}" type="doc">
      <dgm:prSet loTypeId="urn:microsoft.com/office/officeart/2005/8/layout/vList2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3D0943D-B1EC-4CE3-86B8-3898E73C9913}">
      <dgm:prSet phldrT="[Text]" custT="1"/>
      <dgm:spPr>
        <a:solidFill>
          <a:srgbClr val="006699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400" dirty="0" smtClean="0"/>
            <a:t>5. </a:t>
          </a:r>
          <a:r>
            <a:rPr lang="ru-RU" sz="2400" dirty="0" smtClean="0"/>
            <a:t>УПРАВЛЕНИЕ КАЗНАЧЕЙСКИМИ ВЕКСЕЛЯМИ И ОБЛИГАЦИЯМИ В ИНТЕГРИРОВАННОЙ ИНФОРМАЦИОННОЙ СИСТЕМЕ УПРАВЛЕНИЯ ДОЛГАМИ</a:t>
          </a:r>
          <a:endParaRPr lang="en-US" sz="2400" dirty="0"/>
        </a:p>
      </dgm:t>
    </dgm:pt>
    <dgm:pt modelId="{91247B02-BB1C-424C-AE3E-F80F4D55FEA4}" type="parTrans" cxnId="{D4959BAF-B4C6-4285-8824-84D67FD8FC43}">
      <dgm:prSet/>
      <dgm:spPr/>
      <dgm:t>
        <a:bodyPr/>
        <a:lstStyle/>
        <a:p>
          <a:endParaRPr lang="en-US"/>
        </a:p>
      </dgm:t>
    </dgm:pt>
    <dgm:pt modelId="{81B5CEA1-192E-4122-8F9A-F1D95ED98927}" type="sibTrans" cxnId="{D4959BAF-B4C6-4285-8824-84D67FD8FC43}">
      <dgm:prSet/>
      <dgm:spPr/>
      <dgm:t>
        <a:bodyPr/>
        <a:lstStyle/>
        <a:p>
          <a:endParaRPr lang="en-US"/>
        </a:p>
      </dgm:t>
    </dgm:pt>
    <dgm:pt modelId="{B13CEF43-850B-4867-99C9-58DB37A6A79A}">
      <dgm:prSet custT="1"/>
      <dgm:spPr/>
      <dgm:t>
        <a:bodyPr/>
        <a:lstStyle/>
        <a:p>
          <a:r>
            <a:rPr lang="ru-RU" sz="2200" dirty="0" smtClean="0"/>
            <a:t>Цель:</a:t>
          </a:r>
          <a:endParaRPr lang="en-US" sz="2200" dirty="0" smtClean="0"/>
        </a:p>
      </dgm:t>
    </dgm:pt>
    <dgm:pt modelId="{452AA789-49DA-42B5-93CC-AB5184E3269C}" type="parTrans" cxnId="{F971ACEF-B43E-464E-9DAD-3E9B1A0DB5F9}">
      <dgm:prSet/>
      <dgm:spPr/>
      <dgm:t>
        <a:bodyPr/>
        <a:lstStyle/>
        <a:p>
          <a:endParaRPr lang="en-US"/>
        </a:p>
      </dgm:t>
    </dgm:pt>
    <dgm:pt modelId="{E3C60706-6D7F-43E9-8BFE-30B1C866EB97}" type="sibTrans" cxnId="{F971ACEF-B43E-464E-9DAD-3E9B1A0DB5F9}">
      <dgm:prSet/>
      <dgm:spPr/>
      <dgm:t>
        <a:bodyPr/>
        <a:lstStyle/>
        <a:p>
          <a:endParaRPr lang="en-US"/>
        </a:p>
      </dgm:t>
    </dgm:pt>
    <dgm:pt modelId="{F03FC044-CC6E-4032-9ED9-7C38BACCCFA2}">
      <dgm:prSet custT="1"/>
      <dgm:spPr/>
      <dgm:t>
        <a:bodyPr/>
        <a:lstStyle/>
        <a:p>
          <a:r>
            <a:rPr lang="ru-RU" sz="2200" dirty="0" smtClean="0"/>
            <a:t>Сохранение уровня ликвидности Казначейства на адекватном уровне</a:t>
          </a:r>
          <a:r>
            <a:rPr lang="en-US" sz="2200" dirty="0" smtClean="0"/>
            <a:t>;   </a:t>
          </a:r>
        </a:p>
      </dgm:t>
    </dgm:pt>
    <dgm:pt modelId="{1B7FB24C-F8FA-404C-BBD5-912C0F3A1C0D}" type="parTrans" cxnId="{8FA6B43A-DA89-4236-A144-AF7DB94B3E95}">
      <dgm:prSet/>
      <dgm:spPr/>
      <dgm:t>
        <a:bodyPr/>
        <a:lstStyle/>
        <a:p>
          <a:endParaRPr lang="en-US"/>
        </a:p>
      </dgm:t>
    </dgm:pt>
    <dgm:pt modelId="{A9C66E70-3756-4817-84EC-E0D7A68EF897}" type="sibTrans" cxnId="{8FA6B43A-DA89-4236-A144-AF7DB94B3E95}">
      <dgm:prSet/>
      <dgm:spPr/>
      <dgm:t>
        <a:bodyPr/>
        <a:lstStyle/>
        <a:p>
          <a:endParaRPr lang="en-US"/>
        </a:p>
      </dgm:t>
    </dgm:pt>
    <dgm:pt modelId="{0F95F3C3-6148-4766-9259-E1824B58C39E}">
      <dgm:prSet custT="1"/>
      <dgm:spPr/>
      <dgm:t>
        <a:bodyPr/>
        <a:lstStyle/>
        <a:p>
          <a:r>
            <a:rPr lang="ru-RU" sz="2200" dirty="0" smtClean="0"/>
            <a:t>А также: развитие государственного рынка ценных бумаг и различных инструментов, положительно воздействующих на местный финансовый рынок</a:t>
          </a:r>
          <a:endParaRPr lang="en-US" sz="2200" dirty="0"/>
        </a:p>
      </dgm:t>
    </dgm:pt>
    <dgm:pt modelId="{5040D529-6E15-410A-96D0-CB677254B9EE}" type="parTrans" cxnId="{709772D8-4F0F-427F-9403-7D220F2622ED}">
      <dgm:prSet/>
      <dgm:spPr/>
      <dgm:t>
        <a:bodyPr/>
        <a:lstStyle/>
        <a:p>
          <a:endParaRPr lang="en-US"/>
        </a:p>
      </dgm:t>
    </dgm:pt>
    <dgm:pt modelId="{9280F6DE-3D8A-4AB8-AE3D-5B00814FF6A9}" type="sibTrans" cxnId="{709772D8-4F0F-427F-9403-7D220F2622ED}">
      <dgm:prSet/>
      <dgm:spPr/>
      <dgm:t>
        <a:bodyPr/>
        <a:lstStyle/>
        <a:p>
          <a:endParaRPr lang="en-US"/>
        </a:p>
      </dgm:t>
    </dgm:pt>
    <dgm:pt modelId="{441B2EFB-40FD-4B3D-8CDC-05E3A9EDE527}">
      <dgm:prSet custT="1"/>
      <dgm:spPr/>
      <dgm:t>
        <a:bodyPr/>
        <a:lstStyle/>
        <a:p>
          <a:endParaRPr lang="en-US" sz="2400" dirty="0" smtClean="0"/>
        </a:p>
      </dgm:t>
    </dgm:pt>
    <dgm:pt modelId="{9187B8DF-B8E3-45C6-815D-AE7C01C02325}" type="parTrans" cxnId="{F0400CB1-3760-4E9F-AF01-DE9C765A33F7}">
      <dgm:prSet/>
      <dgm:spPr/>
      <dgm:t>
        <a:bodyPr/>
        <a:lstStyle/>
        <a:p>
          <a:endParaRPr lang="en-US"/>
        </a:p>
      </dgm:t>
    </dgm:pt>
    <dgm:pt modelId="{0EE50FA4-5F79-4A15-9057-91FD512B93C9}" type="sibTrans" cxnId="{F0400CB1-3760-4E9F-AF01-DE9C765A33F7}">
      <dgm:prSet/>
      <dgm:spPr/>
      <dgm:t>
        <a:bodyPr/>
        <a:lstStyle/>
        <a:p>
          <a:endParaRPr lang="en-US"/>
        </a:p>
      </dgm:t>
    </dgm:pt>
    <dgm:pt modelId="{E820E323-F2FE-4997-A56C-97D213B6298C}" type="pres">
      <dgm:prSet presAssocID="{8FF61170-4646-4C13-8DA8-3483DDE43C9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3478D4-3FB9-4AC7-9422-5C260217AA5A}" type="pres">
      <dgm:prSet presAssocID="{93D0943D-B1EC-4CE3-86B8-3898E73C9913}" presName="parentText" presStyleLbl="node1" presStyleIdx="0" presStyleCnt="1" custScaleY="82288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B270E1B-6085-4CDC-8B7E-A74473AC879D}" type="pres">
      <dgm:prSet presAssocID="{93D0943D-B1EC-4CE3-86B8-3898E73C9913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959BAF-B4C6-4285-8824-84D67FD8FC43}" srcId="{8FF61170-4646-4C13-8DA8-3483DDE43C9D}" destId="{93D0943D-B1EC-4CE3-86B8-3898E73C9913}" srcOrd="0" destOrd="0" parTransId="{91247B02-BB1C-424C-AE3E-F80F4D55FEA4}" sibTransId="{81B5CEA1-192E-4122-8F9A-F1D95ED98927}"/>
    <dgm:cxn modelId="{F0400CB1-3760-4E9F-AF01-DE9C765A33F7}" srcId="{93D0943D-B1EC-4CE3-86B8-3898E73C9913}" destId="{441B2EFB-40FD-4B3D-8CDC-05E3A9EDE527}" srcOrd="0" destOrd="0" parTransId="{9187B8DF-B8E3-45C6-815D-AE7C01C02325}" sibTransId="{0EE50FA4-5F79-4A15-9057-91FD512B93C9}"/>
    <dgm:cxn modelId="{8235763A-0A1E-42D3-A502-2062E93E3797}" type="presOf" srcId="{441B2EFB-40FD-4B3D-8CDC-05E3A9EDE527}" destId="{0B270E1B-6085-4CDC-8B7E-A74473AC879D}" srcOrd="0" destOrd="0" presId="urn:microsoft.com/office/officeart/2005/8/layout/vList2"/>
    <dgm:cxn modelId="{D1E99F18-A6DF-4FD5-81F5-16CACF35C5D1}" type="presOf" srcId="{0F95F3C3-6148-4766-9259-E1824B58C39E}" destId="{0B270E1B-6085-4CDC-8B7E-A74473AC879D}" srcOrd="0" destOrd="3" presId="urn:microsoft.com/office/officeart/2005/8/layout/vList2"/>
    <dgm:cxn modelId="{F971ACEF-B43E-464E-9DAD-3E9B1A0DB5F9}" srcId="{93D0943D-B1EC-4CE3-86B8-3898E73C9913}" destId="{B13CEF43-850B-4867-99C9-58DB37A6A79A}" srcOrd="1" destOrd="0" parTransId="{452AA789-49DA-42B5-93CC-AB5184E3269C}" sibTransId="{E3C60706-6D7F-43E9-8BFE-30B1C866EB97}"/>
    <dgm:cxn modelId="{E650AB85-833C-44A8-B390-9DC721631778}" type="presOf" srcId="{B13CEF43-850B-4867-99C9-58DB37A6A79A}" destId="{0B270E1B-6085-4CDC-8B7E-A74473AC879D}" srcOrd="0" destOrd="1" presId="urn:microsoft.com/office/officeart/2005/8/layout/vList2"/>
    <dgm:cxn modelId="{C1F28545-42BD-4C8C-A4FE-BF7D120A0656}" type="presOf" srcId="{F03FC044-CC6E-4032-9ED9-7C38BACCCFA2}" destId="{0B270E1B-6085-4CDC-8B7E-A74473AC879D}" srcOrd="0" destOrd="2" presId="urn:microsoft.com/office/officeart/2005/8/layout/vList2"/>
    <dgm:cxn modelId="{AFFA4E04-4BA9-42E1-9DCA-E41E6BD51FB5}" type="presOf" srcId="{8FF61170-4646-4C13-8DA8-3483DDE43C9D}" destId="{E820E323-F2FE-4997-A56C-97D213B6298C}" srcOrd="0" destOrd="0" presId="urn:microsoft.com/office/officeart/2005/8/layout/vList2"/>
    <dgm:cxn modelId="{40DEEF6A-8DAA-4080-A046-7DD596EF3495}" type="presOf" srcId="{93D0943D-B1EC-4CE3-86B8-3898E73C9913}" destId="{773478D4-3FB9-4AC7-9422-5C260217AA5A}" srcOrd="0" destOrd="0" presId="urn:microsoft.com/office/officeart/2005/8/layout/vList2"/>
    <dgm:cxn modelId="{8FA6B43A-DA89-4236-A144-AF7DB94B3E95}" srcId="{B13CEF43-850B-4867-99C9-58DB37A6A79A}" destId="{F03FC044-CC6E-4032-9ED9-7C38BACCCFA2}" srcOrd="0" destOrd="0" parTransId="{1B7FB24C-F8FA-404C-BBD5-912C0F3A1C0D}" sibTransId="{A9C66E70-3756-4817-84EC-E0D7A68EF897}"/>
    <dgm:cxn modelId="{709772D8-4F0F-427F-9403-7D220F2622ED}" srcId="{B13CEF43-850B-4867-99C9-58DB37A6A79A}" destId="{0F95F3C3-6148-4766-9259-E1824B58C39E}" srcOrd="1" destOrd="0" parTransId="{5040D529-6E15-410A-96D0-CB677254B9EE}" sibTransId="{9280F6DE-3D8A-4AB8-AE3D-5B00814FF6A9}"/>
    <dgm:cxn modelId="{2293DCFD-C524-418A-B0B8-C88E3B768234}" type="presParOf" srcId="{E820E323-F2FE-4997-A56C-97D213B6298C}" destId="{773478D4-3FB9-4AC7-9422-5C260217AA5A}" srcOrd="0" destOrd="0" presId="urn:microsoft.com/office/officeart/2005/8/layout/vList2"/>
    <dgm:cxn modelId="{3DCE67FA-E38A-41EB-91EC-E27DA3B3F4BE}" type="presParOf" srcId="{E820E323-F2FE-4997-A56C-97D213B6298C}" destId="{0B270E1B-6085-4CDC-8B7E-A74473AC879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FF61170-4646-4C13-8DA8-3483DDE43C9D}" type="doc">
      <dgm:prSet loTypeId="urn:microsoft.com/office/officeart/2005/8/layout/vList2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3D0943D-B1EC-4CE3-86B8-3898E73C9913}">
      <dgm:prSet phldrT="[Text]" custT="1"/>
      <dgm:spPr>
        <a:solidFill>
          <a:srgbClr val="006699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400" dirty="0" smtClean="0"/>
            <a:t>6. </a:t>
          </a:r>
          <a:r>
            <a:rPr lang="ru-RU" sz="2400" dirty="0" smtClean="0"/>
            <a:t>ОСУЩЕСТВЛЕНИЕ ДЕЙСТВИЙ, ПРЕДУСМОТРЕННЫХ В СТРАТЕГИИ </a:t>
          </a:r>
          <a:r>
            <a:rPr lang="en-US" sz="2400" dirty="0" smtClean="0"/>
            <a:t>IPSAS</a:t>
          </a:r>
          <a:endParaRPr lang="en-US" sz="2400" dirty="0"/>
        </a:p>
      </dgm:t>
    </dgm:pt>
    <dgm:pt modelId="{91247B02-BB1C-424C-AE3E-F80F4D55FEA4}" type="parTrans" cxnId="{D4959BAF-B4C6-4285-8824-84D67FD8FC43}">
      <dgm:prSet/>
      <dgm:spPr/>
      <dgm:t>
        <a:bodyPr/>
        <a:lstStyle/>
        <a:p>
          <a:endParaRPr lang="en-US"/>
        </a:p>
      </dgm:t>
    </dgm:pt>
    <dgm:pt modelId="{81B5CEA1-192E-4122-8F9A-F1D95ED98927}" type="sibTrans" cxnId="{D4959BAF-B4C6-4285-8824-84D67FD8FC43}">
      <dgm:prSet/>
      <dgm:spPr/>
      <dgm:t>
        <a:bodyPr/>
        <a:lstStyle/>
        <a:p>
          <a:endParaRPr lang="en-US"/>
        </a:p>
      </dgm:t>
    </dgm:pt>
    <dgm:pt modelId="{CBA16D55-DDE4-4F57-9F10-18FCDC0685BC}">
      <dgm:prSet custT="1"/>
      <dgm:spPr/>
      <dgm:t>
        <a:bodyPr/>
        <a:lstStyle/>
        <a:p>
          <a:pPr>
            <a:spcAft>
              <a:spcPts val="1800"/>
            </a:spcAft>
          </a:pPr>
          <a:r>
            <a:rPr lang="ru-RU" sz="2100" dirty="0" smtClean="0"/>
            <a:t>В </a:t>
          </a:r>
          <a:r>
            <a:rPr lang="en-US" sz="2100" dirty="0" smtClean="0"/>
            <a:t>2012 </a:t>
          </a:r>
          <a:r>
            <a:rPr lang="ru-RU" sz="2100" dirty="0" smtClean="0"/>
            <a:t>стратегия предусматривает внедрение модифицированного кассового </a:t>
          </a:r>
          <a:r>
            <a:rPr lang="en-US" sz="2100" dirty="0" smtClean="0"/>
            <a:t>IPSAS </a:t>
          </a:r>
          <a:r>
            <a:rPr lang="ru-RU" sz="2100" dirty="0" smtClean="0"/>
            <a:t>в бюджетных организациях центрального подчинения</a:t>
          </a:r>
          <a:r>
            <a:rPr lang="en-US" sz="2100" dirty="0" smtClean="0"/>
            <a:t>; </a:t>
          </a:r>
          <a:endParaRPr lang="ka-GE" sz="2100" dirty="0" smtClean="0"/>
        </a:p>
      </dgm:t>
    </dgm:pt>
    <dgm:pt modelId="{88932AAC-1787-4626-8C88-F4CBF788F49E}" type="parTrans" cxnId="{43C786A7-60F0-43A1-B6EF-F96F01C6BF82}">
      <dgm:prSet/>
      <dgm:spPr/>
      <dgm:t>
        <a:bodyPr/>
        <a:lstStyle/>
        <a:p>
          <a:endParaRPr lang="en-US"/>
        </a:p>
      </dgm:t>
    </dgm:pt>
    <dgm:pt modelId="{2B254535-39FB-4531-AEA7-911D3CF0BB4D}" type="sibTrans" cxnId="{43C786A7-60F0-43A1-B6EF-F96F01C6BF82}">
      <dgm:prSet/>
      <dgm:spPr/>
      <dgm:t>
        <a:bodyPr/>
        <a:lstStyle/>
        <a:p>
          <a:endParaRPr lang="en-US"/>
        </a:p>
      </dgm:t>
    </dgm:pt>
    <dgm:pt modelId="{2336FFD2-B32E-47CC-B7B8-FA9A025825EC}">
      <dgm:prSet custT="1"/>
      <dgm:spPr/>
      <dgm:t>
        <a:bodyPr/>
        <a:lstStyle/>
        <a:p>
          <a:pPr>
            <a:spcAft>
              <a:spcPts val="1800"/>
            </a:spcAft>
          </a:pPr>
          <a:r>
            <a:rPr lang="ru-RU" sz="2100" dirty="0" smtClean="0"/>
            <a:t>Трейнинг бухгалтеров и </a:t>
          </a:r>
          <a:r>
            <a:rPr lang="en-US" sz="2100" dirty="0" smtClean="0"/>
            <a:t>CFO</a:t>
          </a:r>
          <a:r>
            <a:rPr lang="ru-RU" sz="2100" dirty="0" smtClean="0"/>
            <a:t> центральных бюджетных организаций</a:t>
          </a:r>
          <a:r>
            <a:rPr lang="ka-GE" sz="2100" dirty="0" smtClean="0"/>
            <a:t>;</a:t>
          </a:r>
        </a:p>
      </dgm:t>
    </dgm:pt>
    <dgm:pt modelId="{28CFA7A5-B76B-47B6-98AB-60DC704045A8}" type="parTrans" cxnId="{4093C305-E7B0-4A86-8C0D-8FB6F6D9C139}">
      <dgm:prSet/>
      <dgm:spPr/>
      <dgm:t>
        <a:bodyPr/>
        <a:lstStyle/>
        <a:p>
          <a:endParaRPr lang="en-US"/>
        </a:p>
      </dgm:t>
    </dgm:pt>
    <dgm:pt modelId="{DA970B28-CB04-4A3A-B52E-21EDCAC71340}" type="sibTrans" cxnId="{4093C305-E7B0-4A86-8C0D-8FB6F6D9C139}">
      <dgm:prSet/>
      <dgm:spPr/>
      <dgm:t>
        <a:bodyPr/>
        <a:lstStyle/>
        <a:p>
          <a:endParaRPr lang="en-US"/>
        </a:p>
      </dgm:t>
    </dgm:pt>
    <dgm:pt modelId="{4290B6A8-811A-4675-9860-BAD1AB4DCBEB}">
      <dgm:prSet custT="1"/>
      <dgm:spPr/>
      <dgm:t>
        <a:bodyPr/>
        <a:lstStyle/>
        <a:p>
          <a:pPr>
            <a:spcAft>
              <a:spcPts val="1800"/>
            </a:spcAft>
          </a:pPr>
          <a:r>
            <a:rPr lang="ru-RU" sz="2100" dirty="0" smtClean="0"/>
            <a:t>Опубликование официальных переводов </a:t>
          </a:r>
          <a:r>
            <a:rPr lang="en-US" sz="2100" dirty="0" smtClean="0"/>
            <a:t>IPSAS</a:t>
          </a:r>
          <a:r>
            <a:rPr lang="ru-RU" sz="2100" dirty="0" smtClean="0"/>
            <a:t> на грузинский язык</a:t>
          </a:r>
          <a:r>
            <a:rPr lang="en-US" sz="2100" dirty="0" smtClean="0"/>
            <a:t>;</a:t>
          </a:r>
          <a:endParaRPr lang="ka-GE" sz="2100" dirty="0" smtClean="0"/>
        </a:p>
      </dgm:t>
    </dgm:pt>
    <dgm:pt modelId="{BAA5D372-9E35-408F-981F-CBD9E886C24D}" type="parTrans" cxnId="{0A332438-0EFB-4484-B6E7-B4DAFA56C201}">
      <dgm:prSet/>
      <dgm:spPr/>
      <dgm:t>
        <a:bodyPr/>
        <a:lstStyle/>
        <a:p>
          <a:endParaRPr lang="en-US"/>
        </a:p>
      </dgm:t>
    </dgm:pt>
    <dgm:pt modelId="{2291DB9B-ACF0-41ED-842C-998A39F2915C}" type="sibTrans" cxnId="{0A332438-0EFB-4484-B6E7-B4DAFA56C201}">
      <dgm:prSet/>
      <dgm:spPr/>
      <dgm:t>
        <a:bodyPr/>
        <a:lstStyle/>
        <a:p>
          <a:endParaRPr lang="en-US"/>
        </a:p>
      </dgm:t>
    </dgm:pt>
    <dgm:pt modelId="{B23F711B-8A8B-44C2-A1BA-EC74AA72C9D0}">
      <dgm:prSet custT="1"/>
      <dgm:spPr/>
      <dgm:t>
        <a:bodyPr/>
        <a:lstStyle/>
        <a:p>
          <a:pPr>
            <a:spcAft>
              <a:spcPct val="20000"/>
            </a:spcAft>
          </a:pPr>
          <a:endParaRPr lang="ka-GE" sz="2400" dirty="0" smtClean="0"/>
        </a:p>
      </dgm:t>
    </dgm:pt>
    <dgm:pt modelId="{64509962-EB7E-436E-BD3C-BAEB6EFCE7FB}" type="parTrans" cxnId="{CD980218-E6BA-46C8-9B40-9D83C04FBB25}">
      <dgm:prSet/>
      <dgm:spPr/>
      <dgm:t>
        <a:bodyPr/>
        <a:lstStyle/>
        <a:p>
          <a:endParaRPr lang="en-US"/>
        </a:p>
      </dgm:t>
    </dgm:pt>
    <dgm:pt modelId="{A005AF7F-886E-4B4E-AD5F-0F8AF2C0E1AA}" type="sibTrans" cxnId="{CD980218-E6BA-46C8-9B40-9D83C04FBB25}">
      <dgm:prSet/>
      <dgm:spPr/>
      <dgm:t>
        <a:bodyPr/>
        <a:lstStyle/>
        <a:p>
          <a:endParaRPr lang="en-US"/>
        </a:p>
      </dgm:t>
    </dgm:pt>
    <dgm:pt modelId="{17E7603D-67A3-49FB-A23B-1DCF406B5951}">
      <dgm:prSet custT="1"/>
      <dgm:spPr/>
      <dgm:t>
        <a:bodyPr/>
        <a:lstStyle/>
        <a:p>
          <a:pPr>
            <a:spcAft>
              <a:spcPts val="1800"/>
            </a:spcAft>
          </a:pPr>
          <a:r>
            <a:rPr lang="ru-RU" sz="2100" dirty="0" smtClean="0"/>
            <a:t>Стратегия реформирования учетности разработана и утверждена в 2009 году и распротсраняется на 2010-2020 годы для досжиения полного соответствия </a:t>
          </a:r>
          <a:r>
            <a:rPr lang="en-US" sz="2100" dirty="0" smtClean="0"/>
            <a:t>IPSAS; </a:t>
          </a:r>
          <a:endParaRPr lang="ka-GE" sz="2100" dirty="0" smtClean="0"/>
        </a:p>
      </dgm:t>
    </dgm:pt>
    <dgm:pt modelId="{1165D32E-FFD8-4D03-9DE1-3024D3840169}" type="sibTrans" cxnId="{1C8D92F1-4F35-4CBC-A4C3-537927ACE484}">
      <dgm:prSet/>
      <dgm:spPr/>
      <dgm:t>
        <a:bodyPr/>
        <a:lstStyle/>
        <a:p>
          <a:endParaRPr lang="en-US"/>
        </a:p>
      </dgm:t>
    </dgm:pt>
    <dgm:pt modelId="{B6B74E68-C861-4776-B456-F59F0A6F38BD}" type="parTrans" cxnId="{1C8D92F1-4F35-4CBC-A4C3-537927ACE484}">
      <dgm:prSet/>
      <dgm:spPr/>
      <dgm:t>
        <a:bodyPr/>
        <a:lstStyle/>
        <a:p>
          <a:endParaRPr lang="en-US"/>
        </a:p>
      </dgm:t>
    </dgm:pt>
    <dgm:pt modelId="{E820E323-F2FE-4997-A56C-97D213B6298C}" type="pres">
      <dgm:prSet presAssocID="{8FF61170-4646-4C13-8DA8-3483DDE43C9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3478D4-3FB9-4AC7-9422-5C260217AA5A}" type="pres">
      <dgm:prSet presAssocID="{93D0943D-B1EC-4CE3-86B8-3898E73C9913}" presName="parentText" presStyleLbl="node1" presStyleIdx="0" presStyleCnt="1" custScaleY="82288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B270E1B-6085-4CDC-8B7E-A74473AC879D}" type="pres">
      <dgm:prSet presAssocID="{93D0943D-B1EC-4CE3-86B8-3898E73C9913}" presName="childText" presStyleLbl="revTx" presStyleIdx="0" presStyleCnt="1" custScaleY="936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959BAF-B4C6-4285-8824-84D67FD8FC43}" srcId="{8FF61170-4646-4C13-8DA8-3483DDE43C9D}" destId="{93D0943D-B1EC-4CE3-86B8-3898E73C9913}" srcOrd="0" destOrd="0" parTransId="{91247B02-BB1C-424C-AE3E-F80F4D55FEA4}" sibTransId="{81B5CEA1-192E-4122-8F9A-F1D95ED98927}"/>
    <dgm:cxn modelId="{42011877-40DE-408E-A328-71D9E25F2C08}" type="presOf" srcId="{CBA16D55-DDE4-4F57-9F10-18FCDC0685BC}" destId="{0B270E1B-6085-4CDC-8B7E-A74473AC879D}" srcOrd="0" destOrd="2" presId="urn:microsoft.com/office/officeart/2005/8/layout/vList2"/>
    <dgm:cxn modelId="{43C786A7-60F0-43A1-B6EF-F96F01C6BF82}" srcId="{93D0943D-B1EC-4CE3-86B8-3898E73C9913}" destId="{CBA16D55-DDE4-4F57-9F10-18FCDC0685BC}" srcOrd="2" destOrd="0" parTransId="{88932AAC-1787-4626-8C88-F4CBF788F49E}" sibTransId="{2B254535-39FB-4531-AEA7-911D3CF0BB4D}"/>
    <dgm:cxn modelId="{4093C305-E7B0-4A86-8C0D-8FB6F6D9C139}" srcId="{93D0943D-B1EC-4CE3-86B8-3898E73C9913}" destId="{2336FFD2-B32E-47CC-B7B8-FA9A025825EC}" srcOrd="3" destOrd="0" parTransId="{28CFA7A5-B76B-47B6-98AB-60DC704045A8}" sibTransId="{DA970B28-CB04-4A3A-B52E-21EDCAC71340}"/>
    <dgm:cxn modelId="{CC08404F-1B53-4D27-9CAB-B4C2314BD832}" type="presOf" srcId="{93D0943D-B1EC-4CE3-86B8-3898E73C9913}" destId="{773478D4-3FB9-4AC7-9422-5C260217AA5A}" srcOrd="0" destOrd="0" presId="urn:microsoft.com/office/officeart/2005/8/layout/vList2"/>
    <dgm:cxn modelId="{CD980218-E6BA-46C8-9B40-9D83C04FBB25}" srcId="{93D0943D-B1EC-4CE3-86B8-3898E73C9913}" destId="{B23F711B-8A8B-44C2-A1BA-EC74AA72C9D0}" srcOrd="0" destOrd="0" parTransId="{64509962-EB7E-436E-BD3C-BAEB6EFCE7FB}" sibTransId="{A005AF7F-886E-4B4E-AD5F-0F8AF2C0E1AA}"/>
    <dgm:cxn modelId="{0DCB1FF6-D751-4D53-83EE-C37440704121}" type="presOf" srcId="{4290B6A8-811A-4675-9860-BAD1AB4DCBEB}" destId="{0B270E1B-6085-4CDC-8B7E-A74473AC879D}" srcOrd="0" destOrd="4" presId="urn:microsoft.com/office/officeart/2005/8/layout/vList2"/>
    <dgm:cxn modelId="{0C700F97-273B-4C17-9571-265759AA104E}" type="presOf" srcId="{B23F711B-8A8B-44C2-A1BA-EC74AA72C9D0}" destId="{0B270E1B-6085-4CDC-8B7E-A74473AC879D}" srcOrd="0" destOrd="0" presId="urn:microsoft.com/office/officeart/2005/8/layout/vList2"/>
    <dgm:cxn modelId="{477683B5-D45F-43F9-B215-8029228D0067}" type="presOf" srcId="{17E7603D-67A3-49FB-A23B-1DCF406B5951}" destId="{0B270E1B-6085-4CDC-8B7E-A74473AC879D}" srcOrd="0" destOrd="1" presId="urn:microsoft.com/office/officeart/2005/8/layout/vList2"/>
    <dgm:cxn modelId="{1C8D92F1-4F35-4CBC-A4C3-537927ACE484}" srcId="{93D0943D-B1EC-4CE3-86B8-3898E73C9913}" destId="{17E7603D-67A3-49FB-A23B-1DCF406B5951}" srcOrd="1" destOrd="0" parTransId="{B6B74E68-C861-4776-B456-F59F0A6F38BD}" sibTransId="{1165D32E-FFD8-4D03-9DE1-3024D3840169}"/>
    <dgm:cxn modelId="{E489B163-1ACB-4EAE-B0C4-F0757A14390C}" type="presOf" srcId="{8FF61170-4646-4C13-8DA8-3483DDE43C9D}" destId="{E820E323-F2FE-4997-A56C-97D213B6298C}" srcOrd="0" destOrd="0" presId="urn:microsoft.com/office/officeart/2005/8/layout/vList2"/>
    <dgm:cxn modelId="{D2C74EA4-DA8B-4804-9CD9-340A615D2318}" type="presOf" srcId="{2336FFD2-B32E-47CC-B7B8-FA9A025825EC}" destId="{0B270E1B-6085-4CDC-8B7E-A74473AC879D}" srcOrd="0" destOrd="3" presId="urn:microsoft.com/office/officeart/2005/8/layout/vList2"/>
    <dgm:cxn modelId="{0A332438-0EFB-4484-B6E7-B4DAFA56C201}" srcId="{93D0943D-B1EC-4CE3-86B8-3898E73C9913}" destId="{4290B6A8-811A-4675-9860-BAD1AB4DCBEB}" srcOrd="4" destOrd="0" parTransId="{BAA5D372-9E35-408F-981F-CBD9E886C24D}" sibTransId="{2291DB9B-ACF0-41ED-842C-998A39F2915C}"/>
    <dgm:cxn modelId="{7E123FF7-CE25-42B2-A483-B985D012A0CD}" type="presParOf" srcId="{E820E323-F2FE-4997-A56C-97D213B6298C}" destId="{773478D4-3FB9-4AC7-9422-5C260217AA5A}" srcOrd="0" destOrd="0" presId="urn:microsoft.com/office/officeart/2005/8/layout/vList2"/>
    <dgm:cxn modelId="{BE84037F-9216-4140-9FFF-B4AA6DD52C18}" type="presParOf" srcId="{E820E323-F2FE-4997-A56C-97D213B6298C}" destId="{0B270E1B-6085-4CDC-8B7E-A74473AC879D}" srcOrd="1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5E3F75-54A8-488F-A18E-C1C688C1999B}">
      <dsp:nvSpPr>
        <dsp:cNvPr id="0" name=""/>
        <dsp:cNvSpPr/>
      </dsp:nvSpPr>
      <dsp:spPr>
        <a:xfrm>
          <a:off x="995" y="0"/>
          <a:ext cx="2587749" cy="2819400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u="none" kern="1200" dirty="0" smtClean="0">
              <a:solidFill>
                <a:schemeClr val="bg1"/>
              </a:solidFill>
              <a:latin typeface="Calibri" pitchFamily="34" charset="0"/>
            </a:rPr>
            <a:t>BB- </a:t>
          </a:r>
          <a:r>
            <a:rPr lang="ru-RU" sz="2400" b="1" u="none" kern="1200" dirty="0" smtClean="0">
              <a:solidFill>
                <a:schemeClr val="bg1"/>
              </a:solidFill>
              <a:latin typeface="Calibri" pitchFamily="34" charset="0"/>
            </a:rPr>
            <a:t>Стабильный</a:t>
          </a:r>
          <a:endParaRPr lang="en-US" sz="2400" b="1" u="none" kern="1200" dirty="0" smtClean="0">
            <a:solidFill>
              <a:schemeClr val="bg1"/>
            </a:solidFill>
            <a:latin typeface="Calibri" pitchFamily="34" charset="0"/>
          </a:endParaRPr>
        </a:p>
      </dsp:txBody>
      <dsp:txXfrm>
        <a:off x="995" y="0"/>
        <a:ext cx="2587749" cy="845820"/>
      </dsp:txXfrm>
    </dsp:sp>
    <dsp:sp modelId="{82725C91-0CA7-4ABE-B09C-478785B4675C}">
      <dsp:nvSpPr>
        <dsp:cNvPr id="0" name=""/>
        <dsp:cNvSpPr/>
      </dsp:nvSpPr>
      <dsp:spPr>
        <a:xfrm>
          <a:off x="259770" y="845820"/>
          <a:ext cx="2070199" cy="1832610"/>
        </a:xfrm>
        <a:prstGeom prst="roundRect">
          <a:avLst>
            <a:gd name="adj" fmla="val 10000"/>
          </a:avLst>
        </a:prstGeom>
        <a:solidFill>
          <a:srgbClr val="0066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u="none" kern="1200" dirty="0" smtClean="0">
              <a:latin typeface="Calibri" pitchFamily="34" charset="0"/>
            </a:rPr>
            <a:t>Повышение с</a:t>
          </a:r>
          <a:r>
            <a:rPr lang="en-US" sz="1800" u="none" kern="1200" dirty="0" smtClean="0">
              <a:latin typeface="Calibri" pitchFamily="34" charset="0"/>
            </a:rPr>
            <a:t> B+ </a:t>
          </a:r>
          <a:r>
            <a:rPr lang="ru-RU" sz="1800" u="none" kern="1200" dirty="0" smtClean="0">
              <a:latin typeface="Calibri" pitchFamily="34" charset="0"/>
            </a:rPr>
            <a:t>позитивный в Ноябре</a:t>
          </a:r>
          <a:r>
            <a:rPr lang="en-US" sz="1800" u="none" kern="1200" dirty="0" smtClean="0">
              <a:latin typeface="Calibri" pitchFamily="34" charset="0"/>
            </a:rPr>
            <a:t> 2011</a:t>
          </a:r>
          <a:endParaRPr lang="en-US" sz="1050" b="1" kern="1200" dirty="0">
            <a:latin typeface="Calibri" pitchFamily="34" charset="0"/>
          </a:endParaRPr>
        </a:p>
      </dsp:txBody>
      <dsp:txXfrm>
        <a:off x="259770" y="845820"/>
        <a:ext cx="2070199" cy="1832610"/>
      </dsp:txXfrm>
    </dsp:sp>
    <dsp:sp modelId="{9132233D-C3C1-4CEF-8CF0-9695865C978A}">
      <dsp:nvSpPr>
        <dsp:cNvPr id="0" name=""/>
        <dsp:cNvSpPr/>
      </dsp:nvSpPr>
      <dsp:spPr>
        <a:xfrm>
          <a:off x="2782825" y="0"/>
          <a:ext cx="2587749" cy="2819400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u="none" kern="1200" dirty="0" smtClean="0">
              <a:solidFill>
                <a:schemeClr val="bg1"/>
              </a:solidFill>
              <a:latin typeface="Calibri" pitchFamily="34" charset="0"/>
            </a:rPr>
            <a:t>BB- </a:t>
          </a:r>
          <a:r>
            <a:rPr lang="ru-RU" sz="2400" b="1" u="none" kern="1200" dirty="0" smtClean="0">
              <a:solidFill>
                <a:schemeClr val="bg1"/>
              </a:solidFill>
              <a:latin typeface="Calibri" pitchFamily="34" charset="0"/>
            </a:rPr>
            <a:t>Стабильный</a:t>
          </a:r>
          <a:endParaRPr lang="en-US" sz="1200" b="1" kern="1200" dirty="0" smtClean="0">
            <a:solidFill>
              <a:schemeClr val="bg1"/>
            </a:solidFill>
            <a:latin typeface="Calibri" pitchFamily="34" charset="0"/>
          </a:endParaRPr>
        </a:p>
      </dsp:txBody>
      <dsp:txXfrm>
        <a:off x="2782825" y="0"/>
        <a:ext cx="2587749" cy="845820"/>
      </dsp:txXfrm>
    </dsp:sp>
    <dsp:sp modelId="{7445879E-049B-4EAD-BF69-D361954BF694}">
      <dsp:nvSpPr>
        <dsp:cNvPr id="0" name=""/>
        <dsp:cNvSpPr/>
      </dsp:nvSpPr>
      <dsp:spPr>
        <a:xfrm>
          <a:off x="3041600" y="845820"/>
          <a:ext cx="2070199" cy="1832610"/>
        </a:xfrm>
        <a:prstGeom prst="roundRect">
          <a:avLst>
            <a:gd name="adj" fmla="val 10000"/>
          </a:avLst>
        </a:prstGeom>
        <a:solidFill>
          <a:srgbClr val="0066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u="none" kern="1200" dirty="0" smtClean="0">
              <a:latin typeface="Calibri" pitchFamily="34" charset="0"/>
            </a:rPr>
            <a:t>Повышение с </a:t>
          </a:r>
          <a:r>
            <a:rPr lang="en-US" sz="1800" u="none" kern="1200" dirty="0" smtClean="0">
              <a:latin typeface="Calibri" pitchFamily="34" charset="0"/>
            </a:rPr>
            <a:t>B+ </a:t>
          </a:r>
          <a:r>
            <a:rPr lang="ru-RU" sz="1800" u="none" kern="1200" dirty="0" smtClean="0">
              <a:latin typeface="Calibri" pitchFamily="34" charset="0"/>
            </a:rPr>
            <a:t>Позитивный в Декабре</a:t>
          </a:r>
          <a:r>
            <a:rPr lang="en-US" sz="1800" u="none" kern="1200" dirty="0" smtClean="0">
              <a:latin typeface="Calibri" pitchFamily="34" charset="0"/>
            </a:rPr>
            <a:t> 2011</a:t>
          </a:r>
          <a:endParaRPr lang="en-US" sz="1200" b="1" kern="1200" dirty="0" smtClean="0">
            <a:latin typeface="Calibri" pitchFamily="34" charset="0"/>
          </a:endParaRPr>
        </a:p>
      </dsp:txBody>
      <dsp:txXfrm>
        <a:off x="3041600" y="845820"/>
        <a:ext cx="2070199" cy="1832610"/>
      </dsp:txXfrm>
    </dsp:sp>
    <dsp:sp modelId="{6F74E683-35F3-418C-8045-9780D5CDA468}">
      <dsp:nvSpPr>
        <dsp:cNvPr id="0" name=""/>
        <dsp:cNvSpPr/>
      </dsp:nvSpPr>
      <dsp:spPr>
        <a:xfrm>
          <a:off x="5564655" y="0"/>
          <a:ext cx="2587749" cy="2819400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u="none" kern="1200" dirty="0" smtClean="0">
              <a:solidFill>
                <a:schemeClr val="bg1"/>
              </a:solidFill>
              <a:latin typeface="Calibri" pitchFamily="34" charset="0"/>
            </a:rPr>
            <a:t>Ba3 </a:t>
          </a:r>
          <a:r>
            <a:rPr lang="ru-RU" sz="2400" b="1" u="none" kern="1200" dirty="0" smtClean="0">
              <a:solidFill>
                <a:schemeClr val="bg1"/>
              </a:solidFill>
              <a:latin typeface="Calibri" pitchFamily="34" charset="0"/>
            </a:rPr>
            <a:t>Стабильный</a:t>
          </a:r>
          <a:endParaRPr lang="en-US" sz="1050" b="1" kern="1200" dirty="0" smtClean="0">
            <a:solidFill>
              <a:schemeClr val="bg1"/>
            </a:solidFill>
            <a:latin typeface="Calibri" pitchFamily="34" charset="0"/>
          </a:endParaRPr>
        </a:p>
      </dsp:txBody>
      <dsp:txXfrm>
        <a:off x="5564655" y="0"/>
        <a:ext cx="2587749" cy="845820"/>
      </dsp:txXfrm>
    </dsp:sp>
    <dsp:sp modelId="{57B25ADF-AD12-45EA-B899-4FB4F202A518}">
      <dsp:nvSpPr>
        <dsp:cNvPr id="0" name=""/>
        <dsp:cNvSpPr/>
      </dsp:nvSpPr>
      <dsp:spPr>
        <a:xfrm>
          <a:off x="5823430" y="845820"/>
          <a:ext cx="2070199" cy="1832610"/>
        </a:xfrm>
        <a:prstGeom prst="roundRect">
          <a:avLst>
            <a:gd name="adj" fmla="val 10000"/>
          </a:avLst>
        </a:prstGeom>
        <a:solidFill>
          <a:srgbClr val="0066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u="none" kern="1200" dirty="0" smtClean="0">
              <a:latin typeface="Calibri" pitchFamily="34" charset="0"/>
            </a:rPr>
            <a:t>Подтвержден в Декабре </a:t>
          </a:r>
          <a:r>
            <a:rPr lang="en-US" sz="1800" b="0" u="none" kern="1200" dirty="0" smtClean="0">
              <a:latin typeface="Calibri" pitchFamily="34" charset="0"/>
            </a:rPr>
            <a:t>2011</a:t>
          </a:r>
          <a:endParaRPr lang="en-US" sz="1050" b="1" kern="1200" dirty="0" smtClean="0">
            <a:latin typeface="Calibri" pitchFamily="34" charset="0"/>
          </a:endParaRPr>
        </a:p>
      </dsp:txBody>
      <dsp:txXfrm>
        <a:off x="5823430" y="845820"/>
        <a:ext cx="2070199" cy="183261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3478D4-3FB9-4AC7-9422-5C260217AA5A}">
      <dsp:nvSpPr>
        <dsp:cNvPr id="0" name=""/>
        <dsp:cNvSpPr/>
      </dsp:nvSpPr>
      <dsp:spPr>
        <a:xfrm>
          <a:off x="0" y="587"/>
          <a:ext cx="8839199" cy="937186"/>
        </a:xfrm>
        <a:prstGeom prst="rect">
          <a:avLst/>
        </a:prstGeom>
        <a:solidFill>
          <a:srgbClr val="006699"/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7. </a:t>
          </a:r>
          <a:r>
            <a:rPr lang="ru-RU" sz="2000" kern="1200" dirty="0" smtClean="0"/>
            <a:t>РАЗРАБОТКА И ОСУЩЕСТВЛЕНИЕ ПОЛИТИКИ И ПРОЦЕДУР ДЛЯ ВЫПЛАТЫ СТАРЫХ ЗАДОЛЖЕННОСТЕЙ ( ЗА 1998-2003 ГОДЫ)</a:t>
          </a:r>
          <a:endParaRPr lang="en-US" sz="2000" kern="1200" dirty="0"/>
        </a:p>
      </dsp:txBody>
      <dsp:txXfrm>
        <a:off x="0" y="587"/>
        <a:ext cx="8839199" cy="937186"/>
      </dsp:txXfrm>
    </dsp:sp>
    <dsp:sp modelId="{0B270E1B-6085-4CDC-8B7E-A74473AC879D}">
      <dsp:nvSpPr>
        <dsp:cNvPr id="0" name=""/>
        <dsp:cNvSpPr/>
      </dsp:nvSpPr>
      <dsp:spPr>
        <a:xfrm>
          <a:off x="0" y="937773"/>
          <a:ext cx="8839199" cy="40146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0645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/>
            <a:t>Причины накопления задолженности : серьезный дефицит наличности в</a:t>
          </a:r>
          <a:r>
            <a:rPr lang="en-US" sz="1800" kern="1200" dirty="0" smtClean="0"/>
            <a:t> 1998-2003;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/>
            <a:t>Цель</a:t>
          </a:r>
          <a:r>
            <a:rPr lang="en-US" sz="1800" kern="1200" dirty="0" smtClean="0"/>
            <a:t>: </a:t>
          </a:r>
          <a:r>
            <a:rPr lang="ru-RU" sz="1800" kern="1200" dirty="0" smtClean="0"/>
            <a:t>создание ясной картины –точная сумма задолженности? Кредиторы? Что можно сделать для покрытия задолженности?</a:t>
          </a:r>
          <a:endParaRPr lang="en-US" sz="1800" kern="1200" dirty="0" smtClean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>
              <a:ea typeface="+mn-ea"/>
            </a:rPr>
            <a:t>Полная сумма задолженности составляет около </a:t>
          </a:r>
          <a:r>
            <a:rPr lang="en-US" sz="1800" kern="1200" dirty="0" smtClean="0">
              <a:ea typeface="+mn-ea"/>
            </a:rPr>
            <a:t>GEL 300 </a:t>
          </a:r>
          <a:r>
            <a:rPr lang="ru-RU" sz="1800" kern="1200" dirty="0" smtClean="0">
              <a:ea typeface="+mn-ea"/>
            </a:rPr>
            <a:t>миллионов на центральное правительство – на 5% меньше годового бюджета на 2012</a:t>
          </a:r>
          <a:r>
            <a:rPr lang="en-US" sz="1800" kern="1200" dirty="0" smtClean="0">
              <a:ea typeface="+mn-ea"/>
            </a:rPr>
            <a:t>; </a:t>
          </a:r>
          <a:endParaRPr lang="ka-GE" sz="1800" kern="1200" dirty="0" smtClean="0">
            <a:ea typeface="+mn-ea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/>
            <a:t>Переоценка накопленной задолженности в балансах бюджетных организаций</a:t>
          </a:r>
          <a:r>
            <a:rPr lang="en-US" sz="1800" kern="1200" dirty="0" smtClean="0"/>
            <a:t>; 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/>
            <a:t>Разработка стратегии выплаты задолженности с учетом следующих аспектов</a:t>
          </a:r>
          <a:r>
            <a:rPr lang="ka-GE" sz="1800" kern="1200" dirty="0" smtClean="0"/>
            <a:t>: </a:t>
          </a:r>
          <a:endParaRPr lang="en-US" sz="1800" kern="1200" dirty="0" smtClean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/>
            <a:t>Срок задолженности</a:t>
          </a:r>
          <a:r>
            <a:rPr lang="ka-GE" sz="1800" kern="1200" dirty="0" smtClean="0"/>
            <a:t>;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/>
            <a:t>Первичные документы, удостоверяющие задолженность</a:t>
          </a:r>
          <a:r>
            <a:rPr lang="en-US" sz="1800" kern="1200" dirty="0" smtClean="0"/>
            <a:t> </a:t>
          </a:r>
          <a:endParaRPr lang="ka-GE" sz="1800" kern="1200" dirty="0" smtClean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/>
            <a:t>Списывание нереальной задолженности</a:t>
          </a:r>
          <a:r>
            <a:rPr lang="en-US" sz="1800" kern="1200" dirty="0" smtClean="0"/>
            <a:t>; </a:t>
          </a:r>
          <a:endParaRPr lang="ka-GE" sz="1800" kern="1200" dirty="0" smtClean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/>
            <a:t>График выплаты задолженности (предположительно 5 лет)</a:t>
          </a:r>
          <a:endParaRPr lang="ka-GE" sz="1800" kern="1200" dirty="0" smtClean="0"/>
        </a:p>
      </dsp:txBody>
      <dsp:txXfrm>
        <a:off x="0" y="937773"/>
        <a:ext cx="8839199" cy="401463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B0D111-B65C-416C-AAC8-129CAE26CDD5}">
      <dsp:nvSpPr>
        <dsp:cNvPr id="0" name=""/>
        <dsp:cNvSpPr/>
      </dsp:nvSpPr>
      <dsp:spPr>
        <a:xfrm rot="5400000">
          <a:off x="4292530" y="-2921641"/>
          <a:ext cx="699134" cy="6717800"/>
        </a:xfrm>
        <a:prstGeom prst="round2SameRect">
          <a:avLst/>
        </a:prstGeom>
        <a:solidFill>
          <a:schemeClr val="bg1">
            <a:alpha val="90000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Система электронного казначейства действует в полном объеме , т.е. все платежи Казначейства осуществляются в режиме онлайн на основе электронных документов</a:t>
          </a:r>
          <a:r>
            <a:rPr lang="en-US" sz="1600" kern="1200" dirty="0" smtClean="0"/>
            <a:t>; </a:t>
          </a:r>
          <a:endParaRPr lang="en-US" sz="1600" kern="1200" dirty="0"/>
        </a:p>
      </dsp:txBody>
      <dsp:txXfrm rot="5400000">
        <a:off x="4292530" y="-2921641"/>
        <a:ext cx="699134" cy="6717800"/>
      </dsp:txXfrm>
    </dsp:sp>
    <dsp:sp modelId="{3D584886-992D-4FB3-9448-8C63FD185997}">
      <dsp:nvSpPr>
        <dsp:cNvPr id="0" name=""/>
        <dsp:cNvSpPr/>
      </dsp:nvSpPr>
      <dsp:spPr>
        <a:xfrm>
          <a:off x="76201" y="299"/>
          <a:ext cx="1206995" cy="873918"/>
        </a:xfrm>
        <a:prstGeom prst="rect">
          <a:avLst/>
        </a:prstGeom>
        <a:solidFill>
          <a:srgbClr val="0066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</a:rPr>
            <a:t>Январь</a:t>
          </a:r>
          <a:r>
            <a:rPr lang="en-US" sz="1600" kern="1200" dirty="0" smtClean="0">
              <a:solidFill>
                <a:schemeClr val="bg1"/>
              </a:solidFill>
            </a:rPr>
            <a:t>, 2011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76201" y="299"/>
        <a:ext cx="1206995" cy="873918"/>
      </dsp:txXfrm>
    </dsp:sp>
    <dsp:sp modelId="{1B44CBC2-CBC2-4340-9EE6-E32F8E1093AC}">
      <dsp:nvSpPr>
        <dsp:cNvPr id="0" name=""/>
        <dsp:cNvSpPr/>
      </dsp:nvSpPr>
      <dsp:spPr>
        <a:xfrm rot="5400000">
          <a:off x="4292530" y="-2004026"/>
          <a:ext cx="699134" cy="6717800"/>
        </a:xfrm>
        <a:prstGeom prst="round2SameRect">
          <a:avLst/>
        </a:prstGeom>
        <a:solidFill>
          <a:schemeClr val="bg1">
            <a:alpha val="90000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Некоторые компонентны модуля заработной платы были осуществлены в </a:t>
          </a:r>
          <a:r>
            <a:rPr lang="en-US" sz="1600" kern="1200" dirty="0" smtClean="0"/>
            <a:t> TIS</a:t>
          </a:r>
        </a:p>
      </dsp:txBody>
      <dsp:txXfrm rot="5400000">
        <a:off x="4292530" y="-2004026"/>
        <a:ext cx="699134" cy="6717800"/>
      </dsp:txXfrm>
    </dsp:sp>
    <dsp:sp modelId="{99FFF2E9-4B10-43AA-BA4B-5057E723E7D7}">
      <dsp:nvSpPr>
        <dsp:cNvPr id="0" name=""/>
        <dsp:cNvSpPr/>
      </dsp:nvSpPr>
      <dsp:spPr>
        <a:xfrm>
          <a:off x="76201" y="917914"/>
          <a:ext cx="1206995" cy="873918"/>
        </a:xfrm>
        <a:prstGeom prst="rect">
          <a:avLst/>
        </a:prstGeom>
        <a:solidFill>
          <a:srgbClr val="0066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</a:rPr>
            <a:t>Январь</a:t>
          </a:r>
          <a:r>
            <a:rPr lang="en-US" sz="1600" kern="1200" dirty="0" smtClean="0">
              <a:solidFill>
                <a:schemeClr val="bg1"/>
              </a:solidFill>
            </a:rPr>
            <a:t>, 2011</a:t>
          </a:r>
        </a:p>
      </dsp:txBody>
      <dsp:txXfrm>
        <a:off x="76201" y="917914"/>
        <a:ext cx="1206995" cy="873918"/>
      </dsp:txXfrm>
    </dsp:sp>
    <dsp:sp modelId="{E065AE41-A9F5-45E1-AC8A-1345446054A1}">
      <dsp:nvSpPr>
        <dsp:cNvPr id="0" name=""/>
        <dsp:cNvSpPr/>
      </dsp:nvSpPr>
      <dsp:spPr>
        <a:xfrm rot="5400000">
          <a:off x="4292530" y="-1086412"/>
          <a:ext cx="699134" cy="6717800"/>
        </a:xfrm>
        <a:prstGeom prst="round2SameRect">
          <a:avLst/>
        </a:prstGeom>
        <a:solidFill>
          <a:schemeClr val="bg1">
            <a:alpha val="90000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Служба Казначейства присоединилась к системе </a:t>
          </a:r>
          <a:r>
            <a:rPr lang="en-US" sz="1600" kern="1200" dirty="0" smtClean="0"/>
            <a:t> SWIFT (</a:t>
          </a:r>
          <a:r>
            <a:rPr lang="ru-RU" sz="1600" kern="1200" dirty="0" smtClean="0"/>
            <a:t>Общество по Всемирной Межбанковской Финансовой Телекоммуникации</a:t>
          </a:r>
          <a:r>
            <a:rPr lang="en-US" sz="1600" kern="1200" dirty="0" smtClean="0"/>
            <a:t>)</a:t>
          </a:r>
        </a:p>
      </dsp:txBody>
      <dsp:txXfrm rot="5400000">
        <a:off x="4292530" y="-1086412"/>
        <a:ext cx="699134" cy="6717800"/>
      </dsp:txXfrm>
    </dsp:sp>
    <dsp:sp modelId="{CAF27401-10DA-45F2-9A7F-3D789DF3DBE1}">
      <dsp:nvSpPr>
        <dsp:cNvPr id="0" name=""/>
        <dsp:cNvSpPr/>
      </dsp:nvSpPr>
      <dsp:spPr>
        <a:xfrm>
          <a:off x="76201" y="1835528"/>
          <a:ext cx="1206995" cy="873918"/>
        </a:xfrm>
        <a:prstGeom prst="rect">
          <a:avLst/>
        </a:prstGeom>
        <a:solidFill>
          <a:srgbClr val="0066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</a:rPr>
            <a:t>Январь</a:t>
          </a:r>
          <a:r>
            <a:rPr lang="en-US" sz="1600" kern="1200" dirty="0" smtClean="0">
              <a:solidFill>
                <a:schemeClr val="bg1"/>
              </a:solidFill>
            </a:rPr>
            <a:t>, 2011</a:t>
          </a:r>
        </a:p>
      </dsp:txBody>
      <dsp:txXfrm>
        <a:off x="76201" y="1835528"/>
        <a:ext cx="1206995" cy="873918"/>
      </dsp:txXfrm>
    </dsp:sp>
    <dsp:sp modelId="{FA3B7939-6617-4282-9F26-E34E2572EAAD}">
      <dsp:nvSpPr>
        <dsp:cNvPr id="0" name=""/>
        <dsp:cNvSpPr/>
      </dsp:nvSpPr>
      <dsp:spPr>
        <a:xfrm rot="5400000">
          <a:off x="4034767" y="394"/>
          <a:ext cx="1205742" cy="6711240"/>
        </a:xfrm>
        <a:prstGeom prst="round2SameRect">
          <a:avLst/>
        </a:prstGeom>
        <a:solidFill>
          <a:schemeClr val="bg1">
            <a:alpha val="90000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CPV (</a:t>
          </a:r>
          <a:r>
            <a:rPr lang="ru-RU" sz="1600" kern="1200" dirty="0" smtClean="0"/>
            <a:t>Единсы Словарь (лексикон) по Закупкам) коды используются в комбинации с бюджетной классификацией во время учетности и отчетности по государственным затратам; процесс гос закупок интегрирован  с процессом бюджетных платежей Казначейства</a:t>
          </a:r>
          <a:endParaRPr lang="en-US" sz="1600" kern="1200" dirty="0" smtClean="0"/>
        </a:p>
      </dsp:txBody>
      <dsp:txXfrm rot="5400000">
        <a:off x="4034767" y="394"/>
        <a:ext cx="1205742" cy="6711240"/>
      </dsp:txXfrm>
    </dsp:sp>
    <dsp:sp modelId="{551EB1BF-B002-4259-9DC8-C7692BB20693}">
      <dsp:nvSpPr>
        <dsp:cNvPr id="0" name=""/>
        <dsp:cNvSpPr/>
      </dsp:nvSpPr>
      <dsp:spPr>
        <a:xfrm>
          <a:off x="76201" y="2919055"/>
          <a:ext cx="1205816" cy="873918"/>
        </a:xfrm>
        <a:prstGeom prst="rect">
          <a:avLst/>
        </a:prstGeom>
        <a:solidFill>
          <a:srgbClr val="0066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</a:rPr>
            <a:t>Апрель</a:t>
          </a:r>
          <a:r>
            <a:rPr lang="en-US" sz="1600" kern="1200" dirty="0" smtClean="0">
              <a:solidFill>
                <a:schemeClr val="bg1"/>
              </a:solidFill>
            </a:rPr>
            <a:t>, 2011</a:t>
          </a:r>
        </a:p>
      </dsp:txBody>
      <dsp:txXfrm>
        <a:off x="76201" y="2919055"/>
        <a:ext cx="1205816" cy="873918"/>
      </dsp:txXfrm>
    </dsp:sp>
    <dsp:sp modelId="{89A7C853-67FB-4CE2-9EDD-B2708132F6C9}">
      <dsp:nvSpPr>
        <dsp:cNvPr id="0" name=""/>
        <dsp:cNvSpPr/>
      </dsp:nvSpPr>
      <dsp:spPr>
        <a:xfrm rot="5400000">
          <a:off x="4292530" y="1080640"/>
          <a:ext cx="699134" cy="6717800"/>
        </a:xfrm>
        <a:prstGeom prst="round2SameRect">
          <a:avLst/>
        </a:prstGeom>
        <a:solidFill>
          <a:schemeClr val="bg1">
            <a:alpha val="90000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В </a:t>
          </a:r>
          <a:r>
            <a:rPr lang="ka-GE" sz="1600" kern="1200" dirty="0" smtClean="0"/>
            <a:t>2011</a:t>
          </a:r>
          <a:r>
            <a:rPr lang="ru-RU" sz="1600" kern="1200" dirty="0" smtClean="0"/>
            <a:t> впервые были изданы долгосрочные казначейские облигации</a:t>
          </a:r>
          <a:endParaRPr lang="en-US" sz="1600" kern="1200" dirty="0" smtClean="0"/>
        </a:p>
      </dsp:txBody>
      <dsp:txXfrm rot="5400000">
        <a:off x="4292530" y="1080640"/>
        <a:ext cx="699134" cy="6717800"/>
      </dsp:txXfrm>
    </dsp:sp>
    <dsp:sp modelId="{D8957606-F05C-4D24-BE7E-DDC1D5FEB833}">
      <dsp:nvSpPr>
        <dsp:cNvPr id="0" name=""/>
        <dsp:cNvSpPr/>
      </dsp:nvSpPr>
      <dsp:spPr>
        <a:xfrm>
          <a:off x="76201" y="4002581"/>
          <a:ext cx="1206995" cy="873918"/>
        </a:xfrm>
        <a:prstGeom prst="rect">
          <a:avLst/>
        </a:prstGeom>
        <a:solidFill>
          <a:srgbClr val="0066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</a:rPr>
            <a:t>Май</a:t>
          </a:r>
          <a:r>
            <a:rPr lang="en-US" sz="1600" kern="1200" dirty="0" smtClean="0">
              <a:solidFill>
                <a:schemeClr val="bg1"/>
              </a:solidFill>
            </a:rPr>
            <a:t>, 2011</a:t>
          </a:r>
        </a:p>
      </dsp:txBody>
      <dsp:txXfrm>
        <a:off x="76201" y="4002581"/>
        <a:ext cx="1206995" cy="87391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3478D4-3FB9-4AC7-9422-5C260217AA5A}">
      <dsp:nvSpPr>
        <dsp:cNvPr id="0" name=""/>
        <dsp:cNvSpPr/>
      </dsp:nvSpPr>
      <dsp:spPr>
        <a:xfrm>
          <a:off x="0" y="0"/>
          <a:ext cx="8229599" cy="911207"/>
        </a:xfrm>
        <a:prstGeom prst="rect">
          <a:avLst/>
        </a:prstGeom>
        <a:solidFill>
          <a:srgbClr val="006699"/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</a:rPr>
            <a:t>1. </a:t>
          </a:r>
          <a:r>
            <a:rPr lang="ru-RU" sz="2400" kern="1200" dirty="0" smtClean="0"/>
            <a:t>ВНЕДРЕНИЕ ИНФОРМАЦИОННОЙ СИСТЕМЫ УПРАВЛЕНИЯ ГОСУДАРСТВЕННЫМИ ФИНАНСАМИ</a:t>
          </a:r>
          <a:r>
            <a:rPr lang="en-US" sz="2400" kern="1200" dirty="0" smtClean="0"/>
            <a:t> (PFMS)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0" y="0"/>
        <a:ext cx="8229599" cy="911207"/>
      </dsp:txXfrm>
    </dsp:sp>
    <dsp:sp modelId="{0B270E1B-6085-4CDC-8B7E-A74473AC879D}">
      <dsp:nvSpPr>
        <dsp:cNvPr id="0" name=""/>
        <dsp:cNvSpPr/>
      </dsp:nvSpPr>
      <dsp:spPr>
        <a:xfrm>
          <a:off x="0" y="912501"/>
          <a:ext cx="8229599" cy="1462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521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  <a:tabLst/>
          </a:pPr>
          <a:r>
            <a:rPr lang="ru-RU" sz="2000" kern="1200" smtClean="0"/>
            <a:t>Система обеспечит</a:t>
          </a:r>
          <a:r>
            <a:rPr lang="en-US" sz="2000" kern="1200" smtClean="0"/>
            <a:t>:</a:t>
          </a:r>
          <a:endParaRPr lang="en-US" sz="2000" kern="1200" dirty="0" smtClean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  <a:tabLst/>
          </a:pPr>
          <a:r>
            <a:rPr lang="ru-RU" sz="2000" kern="1200" smtClean="0"/>
            <a:t>Обмен информации по УГФ посредством интернета</a:t>
          </a:r>
          <a:r>
            <a:rPr lang="en-US" sz="2000" kern="1200" smtClean="0"/>
            <a:t>; </a:t>
          </a:r>
          <a:endParaRPr lang="ka-GE" sz="2000" kern="1200" dirty="0" smtClean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ts val="2400"/>
            </a:spcAft>
            <a:buChar char="••"/>
            <a:tabLst/>
          </a:pPr>
          <a:r>
            <a:rPr lang="ru-RU" sz="2000" kern="1200" smtClean="0"/>
            <a:t>Интегрирование бюджетных кассовых операций и данных по учетности кассовых накоплений в Единой Информационной Системе</a:t>
          </a:r>
          <a:endParaRPr lang="ka-GE" sz="2000" kern="1200" dirty="0" smtClean="0"/>
        </a:p>
      </dsp:txBody>
      <dsp:txXfrm>
        <a:off x="0" y="912501"/>
        <a:ext cx="8229599" cy="146269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2AEA5F-5AD9-461F-9947-F9F68289E719}">
      <dsp:nvSpPr>
        <dsp:cNvPr id="0" name=""/>
        <dsp:cNvSpPr/>
      </dsp:nvSpPr>
      <dsp:spPr>
        <a:xfrm>
          <a:off x="2226784" y="1690456"/>
          <a:ext cx="1337631" cy="1337631"/>
        </a:xfrm>
        <a:prstGeom prst="ellipse">
          <a:avLst/>
        </a:prstGeom>
        <a:gradFill rotWithShape="0">
          <a:gsLst>
            <a:gs pos="0">
              <a:schemeClr val="accent1">
                <a:shade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>
              <a:solidFill>
                <a:schemeClr val="tx1"/>
              </a:solidFill>
            </a:rPr>
            <a:t>УГФ</a:t>
          </a:r>
          <a:endParaRPr lang="en-US" sz="4300" kern="1200" dirty="0">
            <a:solidFill>
              <a:schemeClr val="tx1"/>
            </a:solidFill>
          </a:endParaRPr>
        </a:p>
      </dsp:txBody>
      <dsp:txXfrm>
        <a:off x="2226784" y="1690456"/>
        <a:ext cx="1337631" cy="1337631"/>
      </dsp:txXfrm>
    </dsp:sp>
    <dsp:sp modelId="{002FA08A-9BC5-4C77-B227-A4DF6EDE5B93}">
      <dsp:nvSpPr>
        <dsp:cNvPr id="0" name=""/>
        <dsp:cNvSpPr/>
      </dsp:nvSpPr>
      <dsp:spPr>
        <a:xfrm rot="10800000">
          <a:off x="869743" y="2168660"/>
          <a:ext cx="1282403" cy="38122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E86D59-88C8-45E7-BC73-7D7821C4D39E}">
      <dsp:nvSpPr>
        <dsp:cNvPr id="0" name=""/>
        <dsp:cNvSpPr/>
      </dsp:nvSpPr>
      <dsp:spPr>
        <a:xfrm>
          <a:off x="221391" y="1870415"/>
          <a:ext cx="1296702" cy="9777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ПЛАНИРОВАНИЕ БЮДЖЕТА И УПРАВЛЕНИЕ</a:t>
          </a:r>
          <a:endParaRPr lang="ka-GE" sz="1400" kern="1200" dirty="0" smtClean="0">
            <a:solidFill>
              <a:schemeClr val="tx1"/>
            </a:solidFill>
          </a:endParaRPr>
        </a:p>
      </dsp:txBody>
      <dsp:txXfrm>
        <a:off x="221391" y="1870415"/>
        <a:ext cx="1296702" cy="977713"/>
      </dsp:txXfrm>
    </dsp:sp>
    <dsp:sp modelId="{71ACA093-CC6C-43C3-B691-6C169BB5CC54}">
      <dsp:nvSpPr>
        <dsp:cNvPr id="0" name=""/>
        <dsp:cNvSpPr/>
      </dsp:nvSpPr>
      <dsp:spPr>
        <a:xfrm rot="12598164">
          <a:off x="1017260" y="1466307"/>
          <a:ext cx="1320654" cy="38122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6311"/>
                <a:satOff val="1863"/>
                <a:lumOff val="4636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6311"/>
                <a:satOff val="1863"/>
                <a:lumOff val="4636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6311"/>
                <a:satOff val="1863"/>
                <a:lumOff val="463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AFD6DE-C2A7-409A-9BDF-461C47BE3371}">
      <dsp:nvSpPr>
        <dsp:cNvPr id="0" name=""/>
        <dsp:cNvSpPr/>
      </dsp:nvSpPr>
      <dsp:spPr>
        <a:xfrm>
          <a:off x="457199" y="838205"/>
          <a:ext cx="1296702" cy="9777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5818"/>
                <a:satOff val="8211"/>
                <a:lumOff val="1033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5818"/>
                <a:satOff val="8211"/>
                <a:lumOff val="1033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5818"/>
                <a:satOff val="8211"/>
                <a:lumOff val="103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ГОСУДАРСТВЕННЫЕ ЗАКУПКИ</a:t>
          </a:r>
          <a:endParaRPr lang="ka-GE" sz="1400" kern="1200" dirty="0" smtClean="0">
            <a:solidFill>
              <a:schemeClr val="tx1"/>
            </a:solidFill>
          </a:endParaRPr>
        </a:p>
      </dsp:txBody>
      <dsp:txXfrm>
        <a:off x="457199" y="838205"/>
        <a:ext cx="1296702" cy="977713"/>
      </dsp:txXfrm>
    </dsp:sp>
    <dsp:sp modelId="{B27D21C4-CACD-46A0-8D1A-ED20F70C45B9}">
      <dsp:nvSpPr>
        <dsp:cNvPr id="0" name=""/>
        <dsp:cNvSpPr/>
      </dsp:nvSpPr>
      <dsp:spPr>
        <a:xfrm rot="14965484">
          <a:off x="1746644" y="856466"/>
          <a:ext cx="1312760" cy="38122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12621"/>
                <a:satOff val="3725"/>
                <a:lumOff val="9272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12621"/>
                <a:satOff val="3725"/>
                <a:lumOff val="9272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12621"/>
                <a:satOff val="3725"/>
                <a:lumOff val="927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C7459C-DD30-47A9-A0E4-4C62CBE42198}">
      <dsp:nvSpPr>
        <dsp:cNvPr id="0" name=""/>
        <dsp:cNvSpPr/>
      </dsp:nvSpPr>
      <dsp:spPr>
        <a:xfrm>
          <a:off x="1523997" y="-56288"/>
          <a:ext cx="1296702" cy="9777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11637"/>
                <a:satOff val="16422"/>
                <a:lumOff val="20661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1637"/>
                <a:satOff val="16422"/>
                <a:lumOff val="20661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1637"/>
                <a:satOff val="16422"/>
                <a:lumOff val="2066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ИСПОЛНЕНИЕ БЮДЖЕТА</a:t>
          </a:r>
          <a:endParaRPr lang="ka-GE" sz="1400" kern="1200" dirty="0" smtClean="0">
            <a:solidFill>
              <a:schemeClr val="tx1"/>
            </a:solidFill>
          </a:endParaRPr>
        </a:p>
      </dsp:txBody>
      <dsp:txXfrm>
        <a:off x="1523997" y="-56288"/>
        <a:ext cx="1296702" cy="977713"/>
      </dsp:txXfrm>
    </dsp:sp>
    <dsp:sp modelId="{36BEB9B9-A696-4686-8F0C-3EDCA7783479}">
      <dsp:nvSpPr>
        <dsp:cNvPr id="0" name=""/>
        <dsp:cNvSpPr/>
      </dsp:nvSpPr>
      <dsp:spPr>
        <a:xfrm rot="17434516">
          <a:off x="2731794" y="856466"/>
          <a:ext cx="1312760" cy="38122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18932"/>
                <a:satOff val="5588"/>
                <a:lumOff val="13908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18932"/>
                <a:satOff val="5588"/>
                <a:lumOff val="13908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18932"/>
                <a:satOff val="5588"/>
                <a:lumOff val="1390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33E754-F8DB-49BE-B76E-93C30CC8676E}">
      <dsp:nvSpPr>
        <dsp:cNvPr id="0" name=""/>
        <dsp:cNvSpPr/>
      </dsp:nvSpPr>
      <dsp:spPr>
        <a:xfrm>
          <a:off x="2970500" y="-56288"/>
          <a:ext cx="1296702" cy="9777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17455"/>
                <a:satOff val="24633"/>
                <a:lumOff val="30991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7455"/>
                <a:satOff val="24633"/>
                <a:lumOff val="30991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7455"/>
                <a:satOff val="24633"/>
                <a:lumOff val="3099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УПРАЛЕНИЕ ДОЛГОМ И ПОМОЩЬЮ</a:t>
          </a:r>
          <a:endParaRPr lang="ka-GE" sz="1400" kern="1200" dirty="0" smtClean="0">
            <a:solidFill>
              <a:schemeClr val="tx1"/>
            </a:solidFill>
          </a:endParaRPr>
        </a:p>
      </dsp:txBody>
      <dsp:txXfrm>
        <a:off x="2970500" y="-56288"/>
        <a:ext cx="1296702" cy="977713"/>
      </dsp:txXfrm>
    </dsp:sp>
    <dsp:sp modelId="{95F01E27-68C4-42DB-8AF1-CA2A20A6C409}">
      <dsp:nvSpPr>
        <dsp:cNvPr id="0" name=""/>
        <dsp:cNvSpPr/>
      </dsp:nvSpPr>
      <dsp:spPr>
        <a:xfrm rot="19711962">
          <a:off x="3433779" y="1425805"/>
          <a:ext cx="1351208" cy="38122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12621"/>
                <a:satOff val="3725"/>
                <a:lumOff val="9272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12621"/>
                <a:satOff val="3725"/>
                <a:lumOff val="9272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12621"/>
                <a:satOff val="3725"/>
                <a:lumOff val="927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96DA65B-4C72-478C-AD08-F75388A54A24}">
      <dsp:nvSpPr>
        <dsp:cNvPr id="0" name=""/>
        <dsp:cNvSpPr/>
      </dsp:nvSpPr>
      <dsp:spPr>
        <a:xfrm>
          <a:off x="4037281" y="774887"/>
          <a:ext cx="1296702" cy="9777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11637"/>
                <a:satOff val="16422"/>
                <a:lumOff val="20661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1637"/>
                <a:satOff val="16422"/>
                <a:lumOff val="20661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1637"/>
                <a:satOff val="16422"/>
                <a:lumOff val="2066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УПРАВЛЕНИЕ КАДРАМИ</a:t>
          </a:r>
          <a:endParaRPr lang="ka-GE" sz="1400" kern="1200" dirty="0" smtClean="0">
            <a:solidFill>
              <a:schemeClr val="tx1"/>
            </a:solidFill>
          </a:endParaRPr>
        </a:p>
      </dsp:txBody>
      <dsp:txXfrm>
        <a:off x="4037281" y="774887"/>
        <a:ext cx="1296702" cy="977713"/>
      </dsp:txXfrm>
    </dsp:sp>
    <dsp:sp modelId="{1CD66E98-ACC1-444A-9926-8FC53C21D510}">
      <dsp:nvSpPr>
        <dsp:cNvPr id="0" name=""/>
        <dsp:cNvSpPr/>
      </dsp:nvSpPr>
      <dsp:spPr>
        <a:xfrm>
          <a:off x="3639052" y="2168660"/>
          <a:ext cx="1282403" cy="38122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6311"/>
                <a:satOff val="1863"/>
                <a:lumOff val="4636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6311"/>
                <a:satOff val="1863"/>
                <a:lumOff val="4636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6311"/>
                <a:satOff val="1863"/>
                <a:lumOff val="463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10AC24-3058-49EA-9F9E-7519F1548B7A}">
      <dsp:nvSpPr>
        <dsp:cNvPr id="0" name=""/>
        <dsp:cNvSpPr/>
      </dsp:nvSpPr>
      <dsp:spPr>
        <a:xfrm>
          <a:off x="4273105" y="1870415"/>
          <a:ext cx="1296702" cy="9777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5818"/>
                <a:satOff val="8211"/>
                <a:lumOff val="1033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5818"/>
                <a:satOff val="8211"/>
                <a:lumOff val="1033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5818"/>
                <a:satOff val="8211"/>
                <a:lumOff val="103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УЧЕТНОСТЬ И ОТЧЕТНОСТЬ</a:t>
          </a:r>
          <a:endParaRPr lang="ka-GE" sz="1400" kern="1200" dirty="0" smtClean="0">
            <a:solidFill>
              <a:schemeClr val="tx1"/>
            </a:solidFill>
          </a:endParaRPr>
        </a:p>
      </dsp:txBody>
      <dsp:txXfrm>
        <a:off x="4273105" y="1870415"/>
        <a:ext cx="1296702" cy="97771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3478D4-3FB9-4AC7-9422-5C260217AA5A}">
      <dsp:nvSpPr>
        <dsp:cNvPr id="0" name=""/>
        <dsp:cNvSpPr/>
      </dsp:nvSpPr>
      <dsp:spPr>
        <a:xfrm>
          <a:off x="0" y="170124"/>
          <a:ext cx="8229599" cy="871413"/>
        </a:xfrm>
        <a:prstGeom prst="rect">
          <a:avLst/>
        </a:prstGeom>
        <a:solidFill>
          <a:srgbClr val="006699"/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</a:rPr>
            <a:t>2 . </a:t>
          </a:r>
          <a:r>
            <a:rPr lang="ru-RU" sz="2400" kern="1200" dirty="0" smtClean="0"/>
            <a:t>СОЗДАНИЕ ЦЕНТРАЛЬНОГО КАЗНАЧЕЙСКОГО ЖУРНАЛА НА ОСНОВЕ ДВОЙНОЙ ЗАПИСИ ДАСТ ВОЗМОЖНОСТЬ</a:t>
          </a:r>
          <a:r>
            <a:rPr lang="en-US" sz="2400" kern="1200" dirty="0" smtClean="0">
              <a:solidFill>
                <a:schemeClr val="bg1"/>
              </a:solidFill>
            </a:rPr>
            <a:t>: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0" y="170124"/>
        <a:ext cx="8229599" cy="871413"/>
      </dsp:txXfrm>
    </dsp:sp>
    <dsp:sp modelId="{0B270E1B-6085-4CDC-8B7E-A74473AC879D}">
      <dsp:nvSpPr>
        <dsp:cNvPr id="0" name=""/>
        <dsp:cNvSpPr/>
      </dsp:nvSpPr>
      <dsp:spPr>
        <a:xfrm>
          <a:off x="0" y="1041537"/>
          <a:ext cx="8229599" cy="1379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kern="1200" dirty="0" smtClean="0"/>
            <a:t>Создания государстввенного баланса по активам и пассивам в режиме реального времени</a:t>
          </a:r>
          <a:endParaRPr lang="en-US" sz="2200" kern="1200" dirty="0" smtClean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kern="1200" dirty="0" smtClean="0"/>
            <a:t>Содания общих журналов для каждой бюджетной организации и их объединения</a:t>
          </a:r>
          <a:endParaRPr lang="en-US" sz="2200" kern="1200" dirty="0" smtClean="0"/>
        </a:p>
      </dsp:txBody>
      <dsp:txXfrm>
        <a:off x="0" y="1041537"/>
        <a:ext cx="8229599" cy="1379137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08943B-496F-43F9-8344-99098EE35FAB}">
      <dsp:nvSpPr>
        <dsp:cNvPr id="0" name=""/>
        <dsp:cNvSpPr/>
      </dsp:nvSpPr>
      <dsp:spPr>
        <a:xfrm>
          <a:off x="304850" y="875"/>
          <a:ext cx="4571898" cy="7309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Общий Казначейский Журнал содержит записи по всем операциям бюджетных организаций</a:t>
          </a:r>
          <a:r>
            <a:rPr lang="en-US" sz="1600" kern="1200" dirty="0" smtClean="0">
              <a:solidFill>
                <a:schemeClr val="tx1"/>
              </a:solidFill>
            </a:rPr>
            <a:t>: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304850" y="875"/>
        <a:ext cx="4571898" cy="730993"/>
      </dsp:txXfrm>
    </dsp:sp>
    <dsp:sp modelId="{4843DDF8-5B56-4D3B-8751-17001E00DBD7}">
      <dsp:nvSpPr>
        <dsp:cNvPr id="0" name=""/>
        <dsp:cNvSpPr/>
      </dsp:nvSpPr>
      <dsp:spPr>
        <a:xfrm rot="5400000">
          <a:off x="2563086" y="759582"/>
          <a:ext cx="55427" cy="55427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3C64D5-37BD-4D31-A515-F6AFCF583971}">
      <dsp:nvSpPr>
        <dsp:cNvPr id="0" name=""/>
        <dsp:cNvSpPr/>
      </dsp:nvSpPr>
      <dsp:spPr>
        <a:xfrm>
          <a:off x="304850" y="842724"/>
          <a:ext cx="4571898" cy="31673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Закупки/обязательства</a:t>
          </a:r>
          <a:endParaRPr lang="ka-GE" sz="1800" kern="1200" dirty="0" smtClean="0"/>
        </a:p>
      </dsp:txBody>
      <dsp:txXfrm>
        <a:off x="304850" y="842724"/>
        <a:ext cx="4571898" cy="316731"/>
      </dsp:txXfrm>
    </dsp:sp>
    <dsp:sp modelId="{26A5F374-72E2-4B8B-904D-D1576BEABCAB}">
      <dsp:nvSpPr>
        <dsp:cNvPr id="0" name=""/>
        <dsp:cNvSpPr/>
      </dsp:nvSpPr>
      <dsp:spPr>
        <a:xfrm rot="5400000">
          <a:off x="2563086" y="1187169"/>
          <a:ext cx="55427" cy="55427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AF2355-8DCA-4FE9-8CCC-714FFD0A27F1}">
      <dsp:nvSpPr>
        <dsp:cNvPr id="0" name=""/>
        <dsp:cNvSpPr/>
      </dsp:nvSpPr>
      <dsp:spPr>
        <a:xfrm>
          <a:off x="304850" y="1270311"/>
          <a:ext cx="4571898" cy="31673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Дебиторская и кредиторская задолженность</a:t>
          </a:r>
          <a:endParaRPr lang="en-US" sz="1800" kern="1200" dirty="0" smtClean="0"/>
        </a:p>
      </dsp:txBody>
      <dsp:txXfrm>
        <a:off x="304850" y="1270311"/>
        <a:ext cx="4571898" cy="316731"/>
      </dsp:txXfrm>
    </dsp:sp>
    <dsp:sp modelId="{F57B3AAB-A9B9-48B6-A610-4C2B0510C1A9}">
      <dsp:nvSpPr>
        <dsp:cNvPr id="0" name=""/>
        <dsp:cNvSpPr/>
      </dsp:nvSpPr>
      <dsp:spPr>
        <a:xfrm rot="5400000">
          <a:off x="2563086" y="1614756"/>
          <a:ext cx="55427" cy="55427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59B381-C955-4541-BB57-918697D125E8}">
      <dsp:nvSpPr>
        <dsp:cNvPr id="0" name=""/>
        <dsp:cNvSpPr/>
      </dsp:nvSpPr>
      <dsp:spPr>
        <a:xfrm>
          <a:off x="304850" y="1697898"/>
          <a:ext cx="4571898" cy="31673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Активы и </a:t>
          </a:r>
          <a:r>
            <a:rPr lang="ru-RU" sz="1800" kern="1200" dirty="0" smtClean="0"/>
            <a:t>запасы</a:t>
          </a:r>
          <a:r>
            <a:rPr lang="en-US" sz="1800" kern="1200" dirty="0" smtClean="0"/>
            <a:t> </a:t>
          </a:r>
          <a:endParaRPr lang="ka-GE" sz="1800" kern="1200" dirty="0" smtClean="0"/>
        </a:p>
      </dsp:txBody>
      <dsp:txXfrm>
        <a:off x="304850" y="1697898"/>
        <a:ext cx="4571898" cy="316731"/>
      </dsp:txXfrm>
    </dsp:sp>
    <dsp:sp modelId="{51AA2F7A-53F7-424D-A312-9EAEF6AFAB39}">
      <dsp:nvSpPr>
        <dsp:cNvPr id="0" name=""/>
        <dsp:cNvSpPr/>
      </dsp:nvSpPr>
      <dsp:spPr>
        <a:xfrm rot="5400000">
          <a:off x="2563086" y="2042343"/>
          <a:ext cx="55427" cy="55427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2634C8-6568-4F00-A99B-42367B5E5203}">
      <dsp:nvSpPr>
        <dsp:cNvPr id="0" name=""/>
        <dsp:cNvSpPr/>
      </dsp:nvSpPr>
      <dsp:spPr>
        <a:xfrm>
          <a:off x="304850" y="2125485"/>
          <a:ext cx="4571898" cy="31673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Другие немонетарные операции</a:t>
          </a:r>
          <a:endParaRPr lang="ka-GE" sz="1800" kern="1200" dirty="0" smtClean="0"/>
        </a:p>
      </dsp:txBody>
      <dsp:txXfrm>
        <a:off x="304850" y="2125485"/>
        <a:ext cx="4571898" cy="316731"/>
      </dsp:txXfrm>
    </dsp:sp>
    <dsp:sp modelId="{A8407D98-92B0-44EB-9BFD-BF760BF6232D}">
      <dsp:nvSpPr>
        <dsp:cNvPr id="0" name=""/>
        <dsp:cNvSpPr/>
      </dsp:nvSpPr>
      <dsp:spPr>
        <a:xfrm rot="5400000">
          <a:off x="2563086" y="2469930"/>
          <a:ext cx="55427" cy="55427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86B741-A375-40BB-93F2-5740854DC7D2}">
      <dsp:nvSpPr>
        <dsp:cNvPr id="0" name=""/>
        <dsp:cNvSpPr/>
      </dsp:nvSpPr>
      <dsp:spPr>
        <a:xfrm>
          <a:off x="311223" y="2553071"/>
          <a:ext cx="4559153" cy="31625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Другие экономические процессы</a:t>
          </a:r>
          <a:endParaRPr lang="ka-GE" sz="1800" kern="1200" dirty="0" smtClean="0"/>
        </a:p>
      </dsp:txBody>
      <dsp:txXfrm>
        <a:off x="311223" y="2553071"/>
        <a:ext cx="4559153" cy="316252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3478D4-3FB9-4AC7-9422-5C260217AA5A}">
      <dsp:nvSpPr>
        <dsp:cNvPr id="0" name=""/>
        <dsp:cNvSpPr/>
      </dsp:nvSpPr>
      <dsp:spPr>
        <a:xfrm>
          <a:off x="0" y="86967"/>
          <a:ext cx="8229599" cy="807721"/>
        </a:xfrm>
        <a:prstGeom prst="rect">
          <a:avLst/>
        </a:prstGeom>
        <a:solidFill>
          <a:srgbClr val="006699"/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3. </a:t>
          </a:r>
          <a:r>
            <a:rPr lang="ru-RU" sz="2400" kern="1200" dirty="0" smtClean="0"/>
            <a:t>ПЕРЕНОС ДОХОДОВ ЮЛОП (ЮРИДИЧЕСКОЕ ЛИЦО ОБЩЕСТВЕННОГО ПРАВА) В КАЗНАЧЕЙСТВО</a:t>
          </a:r>
          <a:endParaRPr lang="en-US" sz="2400" kern="1200" dirty="0"/>
        </a:p>
      </dsp:txBody>
      <dsp:txXfrm>
        <a:off x="0" y="86967"/>
        <a:ext cx="8229599" cy="807721"/>
      </dsp:txXfrm>
    </dsp:sp>
    <dsp:sp modelId="{0B270E1B-6085-4CDC-8B7E-A74473AC879D}">
      <dsp:nvSpPr>
        <dsp:cNvPr id="0" name=""/>
        <dsp:cNvSpPr/>
      </dsp:nvSpPr>
      <dsp:spPr>
        <a:xfrm>
          <a:off x="0" y="894688"/>
          <a:ext cx="8229599" cy="218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200" kern="1200" dirty="0" smtClean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kern="1200" dirty="0" smtClean="0"/>
            <a:t>Цели</a:t>
          </a:r>
          <a:r>
            <a:rPr lang="en-US" sz="2200" kern="1200" dirty="0" smtClean="0"/>
            <a:t>:</a:t>
          </a: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kern="1200" dirty="0" smtClean="0"/>
            <a:t>Информация по доходам и расходам ЮЛОП будут легко доступны во времени</a:t>
          </a:r>
          <a:r>
            <a:rPr lang="en-US" sz="2200" kern="1200" dirty="0" smtClean="0"/>
            <a:t>; </a:t>
          </a: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2200" kern="1200" dirty="0" smtClean="0"/>
            <a:t>Улучшение фискальной дисциплины и секторе ЮЛОП</a:t>
          </a:r>
          <a:endParaRPr lang="en-US" sz="2200" kern="1200" dirty="0" smtClean="0"/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ts val="2400"/>
            </a:spcAft>
            <a:buChar char="••"/>
          </a:pPr>
          <a:endParaRPr lang="en-US" sz="2200" kern="1200" dirty="0" smtClean="0"/>
        </a:p>
      </dsp:txBody>
      <dsp:txXfrm>
        <a:off x="0" y="894688"/>
        <a:ext cx="8229599" cy="2185920"/>
      </dsp:txXfrm>
    </dsp:sp>
    <dsp:sp modelId="{0C87A3C2-95FA-4CFC-895F-9F1CD86C2B6E}">
      <dsp:nvSpPr>
        <dsp:cNvPr id="0" name=""/>
        <dsp:cNvSpPr/>
      </dsp:nvSpPr>
      <dsp:spPr>
        <a:xfrm>
          <a:off x="0" y="3080608"/>
          <a:ext cx="8229599" cy="831946"/>
        </a:xfrm>
        <a:prstGeom prst="rect">
          <a:avLst/>
        </a:prstGeom>
        <a:solidFill>
          <a:srgbClr val="006699"/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ea typeface="+mn-ea"/>
            </a:rPr>
            <a:t>4. </a:t>
          </a:r>
          <a:r>
            <a:rPr lang="ru-RU" sz="2400" kern="1200" dirty="0" smtClean="0"/>
            <a:t>ОСУЩЕСТВЛЕНИЕ ПРОЦЕДУРЫ ВОЗВРАТА НАЛОГОВ НА ОСНОВЕ ЭЛЕКТРОННЫХ ДОКУМЕНТОВ</a:t>
          </a:r>
          <a:endParaRPr lang="ka-GE" sz="2400" kern="1200" dirty="0" smtClean="0"/>
        </a:p>
      </dsp:txBody>
      <dsp:txXfrm>
        <a:off x="0" y="3080608"/>
        <a:ext cx="8229599" cy="831946"/>
      </dsp:txXfrm>
    </dsp:sp>
    <dsp:sp modelId="{CC28A00D-EB90-41E3-9013-63FE4D31E56F}">
      <dsp:nvSpPr>
        <dsp:cNvPr id="0" name=""/>
        <dsp:cNvSpPr/>
      </dsp:nvSpPr>
      <dsp:spPr>
        <a:xfrm>
          <a:off x="0" y="3912555"/>
          <a:ext cx="8229599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kern="1200" dirty="0" smtClean="0"/>
            <a:t>Создание электронной услуги обмена документов со Службой Доходов</a:t>
          </a:r>
          <a:endParaRPr lang="en-US" sz="2200" kern="1200" dirty="0"/>
        </a:p>
      </dsp:txBody>
      <dsp:txXfrm>
        <a:off x="0" y="3912555"/>
        <a:ext cx="8229599" cy="105984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3478D4-3FB9-4AC7-9422-5C260217AA5A}">
      <dsp:nvSpPr>
        <dsp:cNvPr id="0" name=""/>
        <dsp:cNvSpPr/>
      </dsp:nvSpPr>
      <dsp:spPr>
        <a:xfrm>
          <a:off x="0" y="72321"/>
          <a:ext cx="8229599" cy="985876"/>
        </a:xfrm>
        <a:prstGeom prst="rect">
          <a:avLst/>
        </a:prstGeom>
        <a:solidFill>
          <a:srgbClr val="006699"/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5. </a:t>
          </a:r>
          <a:r>
            <a:rPr lang="ru-RU" sz="2400" kern="1200" dirty="0" smtClean="0"/>
            <a:t>УПРАВЛЕНИЕ КАЗНАЧЕЙСКИМИ ВЕКСЕЛЯМИ И ОБЛИГАЦИЯМИ В ИНТЕГРИРОВАННОЙ ИНФОРМАЦИОННОЙ СИСТЕМЕ УПРАВЛЕНИЯ ДОЛГАМИ</a:t>
          </a:r>
          <a:endParaRPr lang="en-US" sz="2400" kern="1200" dirty="0"/>
        </a:p>
      </dsp:txBody>
      <dsp:txXfrm>
        <a:off x="0" y="72321"/>
        <a:ext cx="8229599" cy="985876"/>
      </dsp:txXfrm>
    </dsp:sp>
    <dsp:sp modelId="{0B270E1B-6085-4CDC-8B7E-A74473AC879D}">
      <dsp:nvSpPr>
        <dsp:cNvPr id="0" name=""/>
        <dsp:cNvSpPr/>
      </dsp:nvSpPr>
      <dsp:spPr>
        <a:xfrm>
          <a:off x="0" y="1058198"/>
          <a:ext cx="8229599" cy="245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400" kern="1200" dirty="0" smtClean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kern="1200" dirty="0" smtClean="0"/>
            <a:t>Цель:</a:t>
          </a:r>
          <a:endParaRPr lang="en-US" sz="2200" kern="1200" dirty="0" smtClean="0"/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kern="1200" dirty="0" smtClean="0"/>
            <a:t>Сохранение уровня ликвидности Казначейства на адекватном уровне</a:t>
          </a:r>
          <a:r>
            <a:rPr lang="en-US" sz="2200" kern="1200" dirty="0" smtClean="0"/>
            <a:t>;   </a:t>
          </a: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kern="1200" dirty="0" smtClean="0"/>
            <a:t>А также: развитие государственного рынка ценных бумаг и различных инструментов, положительно воздействующих на местный финансовый рынок</a:t>
          </a:r>
          <a:endParaRPr lang="en-US" sz="2200" kern="1200" dirty="0"/>
        </a:p>
      </dsp:txBody>
      <dsp:txXfrm>
        <a:off x="0" y="1058198"/>
        <a:ext cx="8229599" cy="245088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3478D4-3FB9-4AC7-9422-5C260217AA5A}">
      <dsp:nvSpPr>
        <dsp:cNvPr id="0" name=""/>
        <dsp:cNvSpPr/>
      </dsp:nvSpPr>
      <dsp:spPr>
        <a:xfrm>
          <a:off x="0" y="101118"/>
          <a:ext cx="8229599" cy="984913"/>
        </a:xfrm>
        <a:prstGeom prst="rect">
          <a:avLst/>
        </a:prstGeom>
        <a:solidFill>
          <a:srgbClr val="006699"/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6. </a:t>
          </a:r>
          <a:r>
            <a:rPr lang="ru-RU" sz="2400" kern="1200" dirty="0" smtClean="0"/>
            <a:t>ОСУЩЕСТВЛЕНИЕ ДЕЙСТВИЙ, ПРЕДУСМОТРЕННЫХ В СТРАТЕГИИ </a:t>
          </a:r>
          <a:r>
            <a:rPr lang="en-US" sz="2400" kern="1200" dirty="0" smtClean="0"/>
            <a:t>IPSAS</a:t>
          </a:r>
          <a:endParaRPr lang="en-US" sz="2400" kern="1200" dirty="0"/>
        </a:p>
      </dsp:txBody>
      <dsp:txXfrm>
        <a:off x="0" y="101118"/>
        <a:ext cx="8229599" cy="984913"/>
      </dsp:txXfrm>
    </dsp:sp>
    <dsp:sp modelId="{0B270E1B-6085-4CDC-8B7E-A74473AC879D}">
      <dsp:nvSpPr>
        <dsp:cNvPr id="0" name=""/>
        <dsp:cNvSpPr/>
      </dsp:nvSpPr>
      <dsp:spPr>
        <a:xfrm>
          <a:off x="0" y="1086031"/>
          <a:ext cx="8229599" cy="3842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ka-GE" sz="2400" kern="1200" dirty="0" smtClean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ts val="1800"/>
            </a:spcAft>
            <a:buChar char="••"/>
          </a:pPr>
          <a:r>
            <a:rPr lang="ru-RU" sz="2100" kern="1200" dirty="0" smtClean="0"/>
            <a:t>Стратегия реформирования учетности разработана и утверждена в 2009 году и распротсраняется на 2010-2020 годы для досжиения полного соответствия </a:t>
          </a:r>
          <a:r>
            <a:rPr lang="en-US" sz="2100" kern="1200" dirty="0" smtClean="0"/>
            <a:t>IPSAS; </a:t>
          </a:r>
          <a:endParaRPr lang="ka-GE" sz="2100" kern="1200" dirty="0" smtClean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ts val="1800"/>
            </a:spcAft>
            <a:buChar char="••"/>
          </a:pPr>
          <a:r>
            <a:rPr lang="ru-RU" sz="2100" kern="1200" dirty="0" smtClean="0"/>
            <a:t>В </a:t>
          </a:r>
          <a:r>
            <a:rPr lang="en-US" sz="2100" kern="1200" dirty="0" smtClean="0"/>
            <a:t>2012 </a:t>
          </a:r>
          <a:r>
            <a:rPr lang="ru-RU" sz="2100" kern="1200" dirty="0" smtClean="0"/>
            <a:t>стратегия предусматривает внедрение модифицированного кассового </a:t>
          </a:r>
          <a:r>
            <a:rPr lang="en-US" sz="2100" kern="1200" dirty="0" smtClean="0"/>
            <a:t>IPSAS </a:t>
          </a:r>
          <a:r>
            <a:rPr lang="ru-RU" sz="2100" kern="1200" dirty="0" smtClean="0"/>
            <a:t>в бюджетных организациях центрального подчинения</a:t>
          </a:r>
          <a:r>
            <a:rPr lang="en-US" sz="2100" kern="1200" dirty="0" smtClean="0"/>
            <a:t>; </a:t>
          </a:r>
          <a:endParaRPr lang="ka-GE" sz="2100" kern="1200" dirty="0" smtClean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ts val="1800"/>
            </a:spcAft>
            <a:buChar char="••"/>
          </a:pPr>
          <a:r>
            <a:rPr lang="ru-RU" sz="2100" kern="1200" dirty="0" smtClean="0"/>
            <a:t>Трейнинг бухгалтеров и </a:t>
          </a:r>
          <a:r>
            <a:rPr lang="en-US" sz="2100" kern="1200" dirty="0" smtClean="0"/>
            <a:t>CFO</a:t>
          </a:r>
          <a:r>
            <a:rPr lang="ru-RU" sz="2100" kern="1200" dirty="0" smtClean="0"/>
            <a:t> центральных бюджетных организаций</a:t>
          </a:r>
          <a:r>
            <a:rPr lang="ka-GE" sz="2100" kern="1200" dirty="0" smtClean="0"/>
            <a:t>;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ts val="1800"/>
            </a:spcAft>
            <a:buChar char="••"/>
          </a:pPr>
          <a:r>
            <a:rPr lang="ru-RU" sz="2100" kern="1200" dirty="0" smtClean="0"/>
            <a:t>Опубликование официальных переводов </a:t>
          </a:r>
          <a:r>
            <a:rPr lang="en-US" sz="2100" kern="1200" dirty="0" smtClean="0"/>
            <a:t>IPSAS</a:t>
          </a:r>
          <a:r>
            <a:rPr lang="ru-RU" sz="2100" kern="1200" dirty="0" smtClean="0"/>
            <a:t> на грузинский язык</a:t>
          </a:r>
          <a:r>
            <a:rPr lang="en-US" sz="2100" kern="1200" dirty="0" smtClean="0"/>
            <a:t>;</a:t>
          </a:r>
          <a:endParaRPr lang="ka-GE" sz="2100" kern="1200" dirty="0" smtClean="0"/>
        </a:p>
      </dsp:txBody>
      <dsp:txXfrm>
        <a:off x="0" y="1086031"/>
        <a:ext cx="8229599" cy="38420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415" cy="2283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3839" y="1"/>
            <a:ext cx="2949415" cy="2283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04D34-1C16-409B-8DBB-03B48CA2F978}" type="datetimeFigureOut">
              <a:rPr lang="en-US" smtClean="0"/>
              <a:pPr/>
              <a:t>2/22/2012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4345724"/>
            <a:ext cx="2949415" cy="2283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3839" y="4345724"/>
            <a:ext cx="2949415" cy="2283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81F05-5BC1-4D49-97FA-0C0D726145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397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228759"/>
          </a:xfrm>
          <a:prstGeom prst="rect">
            <a:avLst/>
          </a:prstGeom>
        </p:spPr>
        <p:txBody>
          <a:bodyPr vert="horz" lIns="61893" tIns="30946" rIns="61893" bIns="30946" rtlCol="0"/>
          <a:lstStyle>
            <a:lvl1pPr algn="l">
              <a:defRPr sz="8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0" y="1"/>
            <a:ext cx="2949099" cy="228759"/>
          </a:xfrm>
          <a:prstGeom prst="rect">
            <a:avLst/>
          </a:prstGeom>
        </p:spPr>
        <p:txBody>
          <a:bodyPr vert="horz" lIns="61893" tIns="30946" rIns="61893" bIns="30946" rtlCol="0"/>
          <a:lstStyle>
            <a:lvl1pPr algn="r">
              <a:defRPr sz="800"/>
            </a:lvl1pPr>
          </a:lstStyle>
          <a:p>
            <a:fld id="{B1655617-35A7-43AF-A473-048FFCB4E4C7}" type="datetimeFigureOut">
              <a:rPr lang="ru-RU" smtClean="0"/>
              <a:pPr/>
              <a:t>22.02.2012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59013" y="342900"/>
            <a:ext cx="2289175" cy="1716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1893" tIns="30946" rIns="61893" bIns="30946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2173209"/>
            <a:ext cx="5444490" cy="2058829"/>
          </a:xfrm>
          <a:prstGeom prst="rect">
            <a:avLst/>
          </a:prstGeom>
        </p:spPr>
        <p:txBody>
          <a:bodyPr vert="horz" lIns="61893" tIns="30946" rIns="61893" bIns="3094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345623"/>
            <a:ext cx="2949099" cy="228759"/>
          </a:xfrm>
          <a:prstGeom prst="rect">
            <a:avLst/>
          </a:prstGeom>
        </p:spPr>
        <p:txBody>
          <a:bodyPr vert="horz" lIns="61893" tIns="30946" rIns="61893" bIns="30946" rtlCol="0" anchor="b"/>
          <a:lstStyle>
            <a:lvl1pPr algn="l">
              <a:defRPr sz="8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0" y="4345623"/>
            <a:ext cx="2949099" cy="228759"/>
          </a:xfrm>
          <a:prstGeom prst="rect">
            <a:avLst/>
          </a:prstGeom>
        </p:spPr>
        <p:txBody>
          <a:bodyPr vert="horz" lIns="61893" tIns="30946" rIns="61893" bIns="30946" rtlCol="0" anchor="b"/>
          <a:lstStyle>
            <a:lvl1pPr algn="r">
              <a:defRPr sz="800"/>
            </a:lvl1pPr>
          </a:lstStyle>
          <a:p>
            <a:fld id="{8CC28A47-AD2B-402F-A911-895700E35F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6926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28A47-AD2B-402F-A911-895700E35FD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3244859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14884"/>
            <a:ext cx="6400800" cy="78581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643174" y="5500702"/>
            <a:ext cx="3643312" cy="50006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smtClean="0"/>
              <a:t>РЕФОРМЫ КАЗНАЧЕЙСТВА 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D1B9D30-46E6-44B0-A24F-209538116F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b="11111"/>
          <a:stretch>
            <a:fillRect/>
          </a:stretch>
        </p:blipFill>
        <p:spPr bwMode="auto">
          <a:xfrm>
            <a:off x="1905000" y="381000"/>
            <a:ext cx="52673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930092"/>
            <a:ext cx="5087937" cy="1508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РЕФОРМЫ КАЗНАЧЕЙСТВА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5602F-97E5-4A13-9CA3-30A1C00A65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РЕФОРМЫ КАЗНАЧЕЙСТВА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F1DE9-4D8B-4AEE-82F7-AAFE52EC5C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3244859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14884"/>
            <a:ext cx="6400800" cy="78581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smtClean="0"/>
              <a:t>РЕФОРМЫ КАЗНАЧЕЙСТВА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D1B9D30-46E6-44B0-A24F-209538116F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643174" y="5500702"/>
            <a:ext cx="3643312" cy="50006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142852"/>
            <a:ext cx="6643734" cy="1000124"/>
          </a:xfrm>
        </p:spPr>
        <p:txBody>
          <a:bodyPr/>
          <a:lstStyle>
            <a:lvl1pPr>
              <a:defRPr sz="3200">
                <a:solidFill>
                  <a:schemeClr val="accent1">
                    <a:lumMod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153150" y="6429375"/>
            <a:ext cx="1633538" cy="292100"/>
          </a:xfrm>
        </p:spPr>
        <p:txBody>
          <a:bodyPr/>
          <a:lstStyle>
            <a:lvl1pPr algn="r">
              <a:defRPr sz="105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858125" y="6429375"/>
            <a:ext cx="828675" cy="292100"/>
          </a:xfrm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046FE861-12BB-4E7C-8C4A-8F4CD69F3A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461963" y="6423025"/>
            <a:ext cx="5610225" cy="292100"/>
          </a:xfrm>
        </p:spPr>
        <p:txBody>
          <a:bodyPr/>
          <a:lstStyle>
            <a:lvl1pPr algn="l">
              <a:defRPr sz="1100"/>
            </a:lvl1pPr>
          </a:lstStyle>
          <a:p>
            <a:pPr>
              <a:defRPr/>
            </a:pPr>
            <a:r>
              <a:rPr lang="ru-RU" smtClean="0"/>
              <a:t>РЕФОРМЫ КАЗНАЧЕЙСТВА 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РЕФОРМЫ КАЗНАЧЕЙСТВА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86EA1-9048-4E85-BBA1-418E234DD4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РЕФОРМЫ КАЗНАЧЕЙСТВА 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D90CC-CE54-4D99-96BF-14944B7B6E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РЕФОРМЫ КАЗНАЧЕЙСТВА 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E466B-172B-4510-972F-315BBEF4AC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РЕФОРМЫ КАЗНАЧЕЙСТВА 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001D3-2E22-4A9E-A9EF-F1D4E1E7B7D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РЕФОРМЫ КАЗНАЧЕЙСТВА 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9E7A9-4804-47E3-8209-845D36A2C0D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РЕФОРМЫ КАЗНАЧЕЙСТВА 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E957A-E9F6-4378-A698-2E6053FC944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РЕФОРМЫ КАЗНАЧЕЙСТВА 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D892D-DE3F-4E8E-80DA-46F163C4F0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ru-RU" smtClean="0"/>
              <a:t>РЕФОРМЫ КАЗНАЧЕЙСТВА 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E4A78502-F787-4FA4-BBF6-7157805958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49" r:id="rId12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PG Algeti Compact" pitchFamily="2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PG Algeti Compact" pitchFamily="2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PG Algeti Compact" pitchFamily="2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PG Algeti Compact" pitchFamily="2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easury.gov.ge/" TargetMode="External"/><Relationship Id="rId2" Type="http://schemas.openxmlformats.org/officeDocument/2006/relationships/hyperlink" Target="http://www.mof.ge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7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9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3244859"/>
            <a:ext cx="7772400" cy="2470157"/>
          </a:xfrm>
        </p:spPr>
        <p:txBody>
          <a:bodyPr/>
          <a:lstStyle/>
          <a:p>
            <a:r>
              <a:rPr lang="ru-RU" sz="3600" b="0" dirty="0" smtClean="0"/>
              <a:t>РЕФОРМЫ КАЗНАЧЕЙСТВА ПО УПРАВЛЕНИЮ ГОСУДАРСТВЕННЫМИ ФИНАНСАМИ –</a:t>
            </a:r>
            <a:r>
              <a:rPr lang="en-US" sz="3600" b="0" dirty="0" smtClean="0"/>
              <a:t> </a:t>
            </a:r>
            <a:r>
              <a:rPr lang="ru-RU" sz="3600" b="0" dirty="0" smtClean="0"/>
              <a:t>УГФ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ru-RU" sz="1600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714612" y="5867400"/>
            <a:ext cx="3643312" cy="838200"/>
          </a:xfrm>
        </p:spPr>
        <p:txBody>
          <a:bodyPr/>
          <a:lstStyle/>
          <a:p>
            <a:r>
              <a:rPr lang="ru-RU" sz="1600" dirty="0" smtClean="0"/>
              <a:t>Нино Чейшвили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ru-RU" sz="1600" dirty="0" smtClean="0"/>
              <a:t>Государсвенное Казначейство</a:t>
            </a:r>
            <a:r>
              <a:rPr lang="en-US" sz="1600" dirty="0" smtClean="0"/>
              <a:t>, </a:t>
            </a:r>
            <a:r>
              <a:rPr lang="ru-RU" sz="1600" dirty="0" smtClean="0"/>
              <a:t>МФ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ru-RU" sz="1400" dirty="0" smtClean="0"/>
              <a:t>Февраль</a:t>
            </a:r>
            <a:r>
              <a:rPr lang="en-US" sz="1400" dirty="0" smtClean="0"/>
              <a:t>, 2012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76200"/>
            <a:ext cx="6643734" cy="1000124"/>
          </a:xfrm>
        </p:spPr>
        <p:txBody>
          <a:bodyPr/>
          <a:lstStyle/>
          <a:p>
            <a:r>
              <a:rPr lang="ru-RU" dirty="0" smtClean="0"/>
              <a:t>РЕФОРМЫ УГФ КАЗНАЧЕЙСТВА – ПЛАН НА 2012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marL="342900" lvl="1" indent="-342900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/>
              <a:t>Внедрение информационной системы управления государственными финансами</a:t>
            </a:r>
            <a:r>
              <a:rPr lang="en-US" sz="2000" dirty="0" smtClean="0"/>
              <a:t> (PFMS); </a:t>
            </a:r>
          </a:p>
          <a:p>
            <a:pPr marL="342900" lvl="1" indent="-342900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/>
              <a:t>Создание Центрального казначейского журнала на основе двойной записи</a:t>
            </a:r>
            <a:endParaRPr lang="en-US" sz="2000" dirty="0" smtClean="0"/>
          </a:p>
          <a:p>
            <a:pPr marL="342900" lvl="1" indent="-342900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/>
              <a:t>Перенос доходов ЮЛОП (Юридическое Лицо Общественного Права) в Казначейство</a:t>
            </a:r>
            <a:r>
              <a:rPr lang="ka-GE" sz="2000" dirty="0" smtClean="0"/>
              <a:t>;</a:t>
            </a:r>
            <a:endParaRPr lang="en-US" sz="2000" dirty="0" smtClean="0"/>
          </a:p>
          <a:p>
            <a:pPr marL="342900" lvl="1" indent="-342900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/>
              <a:t>Осуществление процедуры возврата налогов на основе электронных документов</a:t>
            </a:r>
            <a:r>
              <a:rPr lang="en-US" sz="2000" dirty="0" smtClean="0"/>
              <a:t>;</a:t>
            </a:r>
          </a:p>
          <a:p>
            <a:pPr marL="342900" lvl="1" indent="-34290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/>
              <a:t>Управление казначейскими векселями и облигациями в Интегрированной Информационной Системе Управления Долгами</a:t>
            </a:r>
            <a:r>
              <a:rPr lang="en-US" sz="2000" dirty="0" smtClean="0"/>
              <a:t>; </a:t>
            </a:r>
          </a:p>
          <a:p>
            <a:pPr marL="342900" lvl="1" indent="-34290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/>
              <a:t>Осуществление действий, предусмотренных в Стратегии </a:t>
            </a:r>
            <a:r>
              <a:rPr lang="en-US" sz="2000" dirty="0" smtClean="0"/>
              <a:t>IPSAS;  </a:t>
            </a:r>
          </a:p>
          <a:p>
            <a:pPr marL="342900" lvl="1" indent="-342900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/>
              <a:t>Разработка и осуществление политики и процедур для выплаты старых задолженностей ( за 1998-2003 годы)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РЕФОРМЫ КАЗНАЧЕЙСТВА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76200"/>
            <a:ext cx="6643734" cy="1000124"/>
          </a:xfrm>
        </p:spPr>
        <p:txBody>
          <a:bodyPr/>
          <a:lstStyle/>
          <a:p>
            <a:r>
              <a:rPr lang="ru-RU" dirty="0" smtClean="0"/>
              <a:t>РЕФОРМЫ УГФ КАЗНАЧЕЙСТВА – ПЛАН НА 2012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59622030"/>
              </p:ext>
            </p:extLst>
          </p:nvPr>
        </p:nvGraphicFramePr>
        <p:xfrm>
          <a:off x="457200" y="1281113"/>
          <a:ext cx="8229600" cy="2376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РЕФОРМЫ КАЗНАЧЕЙСТВА </a:t>
            </a:r>
            <a:endParaRPr lang="en-US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xmlns="" val="329019743"/>
              </p:ext>
            </p:extLst>
          </p:nvPr>
        </p:nvGraphicFramePr>
        <p:xfrm>
          <a:off x="2895600" y="3733800"/>
          <a:ext cx="57912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76200"/>
            <a:ext cx="6643734" cy="1000124"/>
          </a:xfrm>
        </p:spPr>
        <p:txBody>
          <a:bodyPr/>
          <a:lstStyle/>
          <a:p>
            <a:r>
              <a:rPr lang="ru-RU" dirty="0" smtClean="0"/>
              <a:t>РЕФОРМЫ УГФ КАЗНАЧЕЙСТВА – ПЛАН НА 2012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99896208"/>
              </p:ext>
            </p:extLst>
          </p:nvPr>
        </p:nvGraphicFramePr>
        <p:xfrm>
          <a:off x="457200" y="1066800"/>
          <a:ext cx="8229600" cy="259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РЕФОРМЫ КАЗНАЧЕЙСТВА </a:t>
            </a:r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xmlns="" val="1012320673"/>
              </p:ext>
            </p:extLst>
          </p:nvPr>
        </p:nvGraphicFramePr>
        <p:xfrm>
          <a:off x="3657600" y="3505200"/>
          <a:ext cx="5181600" cy="287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76200"/>
            <a:ext cx="6643734" cy="1000124"/>
          </a:xfrm>
        </p:spPr>
        <p:txBody>
          <a:bodyPr/>
          <a:lstStyle/>
          <a:p>
            <a:r>
              <a:rPr lang="ru-RU" dirty="0" smtClean="0"/>
              <a:t>РЕФОРМЫ УГФ КАЗНАЧЕЙСТВА – ПЛАН НА 2012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70121177"/>
              </p:ext>
            </p:extLst>
          </p:nvPr>
        </p:nvGraphicFramePr>
        <p:xfrm>
          <a:off x="457200" y="1341437"/>
          <a:ext cx="8229600" cy="5059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РЕФОРМЫ КАЗНАЧЕЙСТВА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76200"/>
            <a:ext cx="6643734" cy="1000124"/>
          </a:xfrm>
        </p:spPr>
        <p:txBody>
          <a:bodyPr/>
          <a:lstStyle/>
          <a:p>
            <a:r>
              <a:rPr lang="ru-RU" dirty="0" smtClean="0"/>
              <a:t>РЕФОРМЫ УГФ КАЗНАЧЕЙСТВА – ПЛАН НА 2012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32364912"/>
              </p:ext>
            </p:extLst>
          </p:nvPr>
        </p:nvGraphicFramePr>
        <p:xfrm>
          <a:off x="533400" y="1219200"/>
          <a:ext cx="82296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РЕФОРМЫ КАЗНАЧЕЙСТВА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76200"/>
            <a:ext cx="6643734" cy="1000124"/>
          </a:xfrm>
        </p:spPr>
        <p:txBody>
          <a:bodyPr/>
          <a:lstStyle/>
          <a:p>
            <a:r>
              <a:rPr lang="ru-RU" dirty="0" smtClean="0"/>
              <a:t>РЕФОРМЫ УГФ КАЗНАЧЕЙСТВА – ПЛАН НА 2012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08751382"/>
              </p:ext>
            </p:extLst>
          </p:nvPr>
        </p:nvGraphicFramePr>
        <p:xfrm>
          <a:off x="457200" y="1219200"/>
          <a:ext cx="8229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РЕФОРМЫ КАЗНАЧЕЙСТВА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76200"/>
            <a:ext cx="6643734" cy="914400"/>
          </a:xfrm>
        </p:spPr>
        <p:txBody>
          <a:bodyPr/>
          <a:lstStyle/>
          <a:p>
            <a:r>
              <a:rPr lang="ru-RU" dirty="0" smtClean="0"/>
              <a:t>РЕФОРМЫ УГФ КАЗНАЧЕЙСТВА – ПЛАН НА 2012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21230092"/>
              </p:ext>
            </p:extLst>
          </p:nvPr>
        </p:nvGraphicFramePr>
        <p:xfrm>
          <a:off x="152400" y="1371600"/>
          <a:ext cx="88392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РЕФОРМЫ КАЗНАЧЕЙСТВА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РЕФОРМЫ УГФ КАЗНАЧЕЙСТВА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 algn="ctr"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Спасибо за внимание</a:t>
            </a:r>
            <a:r>
              <a:rPr lang="en-US" sz="4000" b="1" dirty="0" smtClean="0">
                <a:solidFill>
                  <a:srgbClr val="C00000"/>
                </a:solidFill>
              </a:rPr>
              <a:t>!</a:t>
            </a:r>
            <a:endParaRPr lang="ka-GE" sz="40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ka-GE" dirty="0" smtClean="0"/>
          </a:p>
          <a:p>
            <a:pPr algn="ctr">
              <a:buNone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hlinkClick r:id="rId2"/>
              </a:rPr>
              <a:t>www.mof.ge</a:t>
            </a:r>
            <a:endParaRPr lang="ka-GE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hlinkClick r:id="rId3"/>
              </a:rPr>
              <a:t>www.treasury.gov.ge</a:t>
            </a:r>
            <a:endParaRPr lang="en-US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ru-RU" sz="1600" dirty="0" smtClean="0"/>
              <a:t>Нино Чейшвили</a:t>
            </a:r>
            <a:endParaRPr lang="en-US" sz="1600" dirty="0" smtClean="0"/>
          </a:p>
          <a:p>
            <a:pPr algn="ctr">
              <a:buNone/>
            </a:pPr>
            <a:r>
              <a:rPr lang="ru-RU" sz="1600" dirty="0" smtClean="0"/>
              <a:t>Февраль</a:t>
            </a:r>
            <a:r>
              <a:rPr lang="en-US" sz="1600" dirty="0" smtClean="0"/>
              <a:t>, 2012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РЕФОРМЫ КАЗНАЧЕЙСТВА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ГРУЗИЯ </a:t>
            </a:r>
            <a:r>
              <a:rPr lang="en-US" dirty="0" smtClean="0"/>
              <a:t>– </a:t>
            </a:r>
            <a:r>
              <a:rPr lang="ru-RU" dirty="0" smtClean="0"/>
              <a:t>ОБЗОР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РЕФОРМЫ КАЗНАЧЕЙСТВА </a:t>
            </a:r>
            <a:endParaRPr lang="en-US" dirty="0"/>
          </a:p>
        </p:txBody>
      </p:sp>
      <p:grpSp>
        <p:nvGrpSpPr>
          <p:cNvPr id="6" name="Content Placeholder 5"/>
          <p:cNvGrpSpPr>
            <a:grpSpLocks noGrp="1"/>
          </p:cNvGrpSpPr>
          <p:nvPr/>
        </p:nvGrpSpPr>
        <p:grpSpPr>
          <a:xfrm>
            <a:off x="457200" y="1357313"/>
            <a:ext cx="8229600" cy="4768850"/>
            <a:chOff x="94805" y="56999"/>
            <a:chExt cx="8946376" cy="4470020"/>
          </a:xfrm>
        </p:grpSpPr>
        <p:pic>
          <p:nvPicPr>
            <p:cNvPr id="7" name="Picture 3" descr="C:\Users\k.kintsurashvili\Downloads\bridge-RES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466" y="56999"/>
              <a:ext cx="2362200" cy="1567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C:\Users\k.kintsurashvili\Downloads\5142_1277052443_0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0810" y="56999"/>
              <a:ext cx="2659911" cy="1567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C:\Users\k.kintsurashvili\Downloads\797633347470445_Batumi_by_Night_by_seyyah8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9590" y="1658691"/>
              <a:ext cx="2482480" cy="1654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7" descr="C:\Users\k.kintsurashvili\Downloads\Georgia-2011-05-May-0181-aa-L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805" y="1658691"/>
              <a:ext cx="2492451" cy="1654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 descr="C:\Users\k.kintsurashvili\Downloads\alphabet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7563" y="1658691"/>
              <a:ext cx="1463618" cy="2592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9" descr="C:\Users\k.kintsurashvili\Downloads\house of bat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0202" y="56999"/>
              <a:ext cx="2089299" cy="1566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1" descr="C:\Users\k.kintsurashvili\Downloads\tbscy_phototour01_J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7512" y="1658690"/>
              <a:ext cx="2375944" cy="1643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2" descr="C:\Users\k.kintsurashvili\Downloads\sarp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806" y="3354437"/>
              <a:ext cx="2242588" cy="1172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3" descr="C:\Users\k.kintsurashvili\Downloads\new-tbilisi-baner_tbilisi.gov.ge_1323253248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5459" y="3354437"/>
              <a:ext cx="3028108" cy="1141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 descr="C:\Users\k.kintsurashvili\Downloads\shera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3079" y="56999"/>
              <a:ext cx="1638102" cy="1567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 descr="C:\Users\k.kintsurashvili\Downloads\house of j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7134" y="3352801"/>
              <a:ext cx="2002465" cy="1174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143000" y="214290"/>
            <a:ext cx="6858000" cy="700110"/>
          </a:xfrm>
        </p:spPr>
        <p:txBody>
          <a:bodyPr/>
          <a:lstStyle/>
          <a:p>
            <a:r>
              <a:rPr lang="ru-RU" dirty="0" smtClean="0"/>
              <a:t>ГРУЗИЯ </a:t>
            </a:r>
            <a:r>
              <a:rPr lang="en-US" dirty="0" smtClean="0"/>
              <a:t>– </a:t>
            </a:r>
            <a:r>
              <a:rPr lang="ru-RU" dirty="0" smtClean="0"/>
              <a:t>СУВЕРЕННЫЙ КРЕДИТНЫЙ РЕЙТИНГ</a:t>
            </a:r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РЕФОРМЫ КАЗНАЧЕЙСТВА </a:t>
            </a:r>
            <a:endParaRPr lang="en-US" dirty="0"/>
          </a:p>
        </p:txBody>
      </p:sp>
      <p:graphicFrame>
        <p:nvGraphicFramePr>
          <p:cNvPr id="34" name="Diagram 33"/>
          <p:cNvGraphicFramePr/>
          <p:nvPr>
            <p:extLst>
              <p:ext uri="{D42A27DB-BD31-4B8C-83A1-F6EECF244321}">
                <p14:modId xmlns:p14="http://schemas.microsoft.com/office/powerpoint/2010/main" xmlns="" val="1923516810"/>
              </p:ext>
            </p:extLst>
          </p:nvPr>
        </p:nvGraphicFramePr>
        <p:xfrm>
          <a:off x="495300" y="2438400"/>
          <a:ext cx="8153400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1" name="Picture 30" descr="C:\Documents and Settings\Kote\Desktop\FitchLogo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2800" y="1676400"/>
            <a:ext cx="2189099" cy="499116"/>
          </a:xfrm>
          <a:prstGeom prst="rect">
            <a:avLst/>
          </a:prstGeom>
          <a:noFill/>
        </p:spPr>
      </p:pic>
      <p:pic>
        <p:nvPicPr>
          <p:cNvPr id="9" name="Picture 8" descr="C:\Documents and Settings\Kote\Desktop\Moodys%20MIS%20Logo%20-%20Blu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77000" y="1524000"/>
            <a:ext cx="1679865" cy="603707"/>
          </a:xfrm>
          <a:prstGeom prst="rect">
            <a:avLst/>
          </a:prstGeom>
          <a:noFill/>
        </p:spPr>
      </p:pic>
      <p:pic>
        <p:nvPicPr>
          <p:cNvPr id="10" name="Picture 9" descr="C:\Documents and Settings\Kote\Desktop\standard_and_poor_logo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90600" y="1600200"/>
            <a:ext cx="1549469" cy="6669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543800" cy="914400"/>
          </a:xfrm>
        </p:spPr>
        <p:txBody>
          <a:bodyPr/>
          <a:lstStyle/>
          <a:p>
            <a:r>
              <a:rPr lang="ru-RU" dirty="0" smtClean="0"/>
              <a:t>РЕАЛЬНАЯ ЭКОНОМИКА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sz="1800" dirty="0" smtClean="0"/>
              <a:t>ВКЛАД В РЕАЛЬНЫЙ РОСТ ВВП НА ОСНОВЕ </a:t>
            </a:r>
            <a:r>
              <a:rPr lang="en-US" sz="1800" dirty="0" smtClean="0"/>
              <a:t> Q3 2011</a:t>
            </a:r>
            <a:endParaRPr lang="ru-RU" sz="18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РЕФОРМЫ КАЗНАЧЕЙСТВА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34250" y="6067425"/>
            <a:ext cx="1266825" cy="200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i="1" dirty="0" smtClean="0">
                <a:solidFill>
                  <a:srgbClr val="EC0000"/>
                </a:solidFill>
                <a:latin typeface="Calibri" pitchFamily="34" charset="0"/>
              </a:rPr>
              <a:t>Source: Geostat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85686757"/>
              </p:ext>
            </p:extLst>
          </p:nvPr>
        </p:nvGraphicFramePr>
        <p:xfrm>
          <a:off x="1066800" y="1447800"/>
          <a:ext cx="7086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914400"/>
            <a:ext cx="914400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1" indent="-228600">
              <a:spcBef>
                <a:spcPts val="600"/>
              </a:spcBef>
              <a:buClr>
                <a:srgbClr val="EC0000"/>
              </a:buClr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lvl="1" indent="-228600">
              <a:spcBef>
                <a:spcPts val="600"/>
              </a:spcBef>
              <a:buClr>
                <a:srgbClr val="EC0000"/>
              </a:buClr>
              <a:buFont typeface="Wingdings" pitchFamily="2" charset="2"/>
              <a:buChar char="ü"/>
            </a:pPr>
            <a:r>
              <a:rPr lang="ru-RU" sz="1100" dirty="0" smtClean="0">
                <a:latin typeface="Calibri" pitchFamily="34" charset="0"/>
              </a:rPr>
              <a:t>Правительственная программа фискальной консолидации испонятеся в с опережением графика  на 2011, </a:t>
            </a:r>
            <a:r>
              <a:rPr lang="ru-RU" sz="1100" dirty="0">
                <a:latin typeface="Calibri" pitchFamily="34" charset="0"/>
              </a:rPr>
              <a:t>с </a:t>
            </a:r>
            <a:r>
              <a:rPr lang="ru-RU" sz="1100" dirty="0" smtClean="0">
                <a:latin typeface="Calibri" pitchFamily="34" charset="0"/>
              </a:rPr>
              <a:t>дефицитом, </a:t>
            </a:r>
            <a:r>
              <a:rPr lang="ru-RU" sz="1100" dirty="0">
                <a:latin typeface="Calibri" pitchFamily="34" charset="0"/>
              </a:rPr>
              <a:t>сокращающимся </a:t>
            </a:r>
            <a:r>
              <a:rPr lang="ru-RU" sz="1100" dirty="0" smtClean="0">
                <a:latin typeface="Calibri" pitchFamily="34" charset="0"/>
              </a:rPr>
              <a:t>до </a:t>
            </a:r>
            <a:r>
              <a:rPr lang="en-US" sz="1100" dirty="0" smtClean="0">
                <a:latin typeface="Calibri" pitchFamily="34" charset="0"/>
              </a:rPr>
              <a:t>3.7% </a:t>
            </a:r>
            <a:r>
              <a:rPr lang="ru-RU" sz="1100" dirty="0" smtClean="0">
                <a:latin typeface="Calibri" pitchFamily="34" charset="0"/>
              </a:rPr>
              <a:t> ВВП</a:t>
            </a:r>
            <a:r>
              <a:rPr lang="en-US" sz="1100" dirty="0" smtClean="0">
                <a:latin typeface="Calibri" pitchFamily="34" charset="0"/>
              </a:rPr>
              <a:t> (</a:t>
            </a:r>
            <a:r>
              <a:rPr lang="ru-RU" sz="1100" dirty="0" smtClean="0">
                <a:latin typeface="Calibri" pitchFamily="34" charset="0"/>
              </a:rPr>
              <a:t>в сравнении с целью ВМФ  </a:t>
            </a:r>
            <a:r>
              <a:rPr lang="en-US" sz="1100" dirty="0" smtClean="0">
                <a:latin typeface="Calibri" pitchFamily="34" charset="0"/>
              </a:rPr>
              <a:t> 4.3% </a:t>
            </a:r>
            <a:r>
              <a:rPr lang="ru-RU" sz="1100" dirty="0" smtClean="0">
                <a:latin typeface="Calibri" pitchFamily="34" charset="0"/>
              </a:rPr>
              <a:t>указанном в  Обзоре </a:t>
            </a:r>
            <a:r>
              <a:rPr lang="en-US" sz="1100" dirty="0" smtClean="0">
                <a:latin typeface="Calibri" pitchFamily="34" charset="0"/>
              </a:rPr>
              <a:t>IMF’s SBA 7/8 Review)</a:t>
            </a:r>
          </a:p>
          <a:p>
            <a:pPr marL="228600" lvl="1" indent="-228600" fontAlgn="base">
              <a:spcBef>
                <a:spcPts val="600"/>
              </a:spcBef>
              <a:spcAft>
                <a:spcPct val="0"/>
              </a:spcAft>
              <a:buClr>
                <a:srgbClr val="EC0000"/>
              </a:buClr>
              <a:buFont typeface="Wingdings" pitchFamily="2" charset="2"/>
              <a:buChar char="ü"/>
            </a:pPr>
            <a:r>
              <a:rPr lang="ru-RU" sz="1100" dirty="0" smtClean="0">
                <a:latin typeface="Calibri" pitchFamily="34" charset="0"/>
              </a:rPr>
              <a:t>Повышение соответствиея благодаря упрощенным процедурам и политике значительно повысило налоговые поступления</a:t>
            </a:r>
            <a:r>
              <a:rPr lang="en-US" sz="1100" dirty="0" smtClean="0">
                <a:latin typeface="Calibri" pitchFamily="34" charset="0"/>
              </a:rPr>
              <a:t> </a:t>
            </a:r>
          </a:p>
          <a:p>
            <a:pPr marL="228600" lvl="1" indent="-228600" fontAlgn="base">
              <a:spcBef>
                <a:spcPts val="600"/>
              </a:spcBef>
              <a:spcAft>
                <a:spcPct val="0"/>
              </a:spcAft>
              <a:buClr>
                <a:srgbClr val="EC0000"/>
              </a:buClr>
              <a:buFont typeface="Wingdings" pitchFamily="2" charset="2"/>
              <a:buChar char="ü"/>
            </a:pPr>
            <a:r>
              <a:rPr lang="ru-RU" sz="1100" dirty="0" smtClean="0">
                <a:latin typeface="Calibri" pitchFamily="34" charset="0"/>
              </a:rPr>
              <a:t>Государственные расходы значительно склоняются в сторону капитальных затрат с последующим эффектом мультипликации</a:t>
            </a:r>
            <a:endParaRPr lang="en-US" sz="1100" dirty="0" smtClean="0">
              <a:latin typeface="Calibri" pitchFamily="34" charset="0"/>
            </a:endParaRPr>
          </a:p>
          <a:p>
            <a:pPr marL="228600" lvl="1" indent="-228600" fontAlgn="base">
              <a:spcBef>
                <a:spcPts val="600"/>
              </a:spcBef>
              <a:spcAft>
                <a:spcPct val="0"/>
              </a:spcAft>
              <a:buClr>
                <a:srgbClr val="EC0000"/>
              </a:buClr>
              <a:buFont typeface="Wingdings" pitchFamily="2" charset="2"/>
              <a:buChar char="ü"/>
            </a:pPr>
            <a:r>
              <a:rPr lang="ru-RU" sz="1100" dirty="0" smtClean="0">
                <a:latin typeface="Calibri" pitchFamily="34" charset="0"/>
              </a:rPr>
              <a:t>Правительство исключительно разумно и консервативно в сфере управления рекурретных и социальных расходов, с капитальными расходами на развитие , что являлось единственной причиной создания дефицита. Таким образом, фискальная консолидация не ставит политические или социальные препоны </a:t>
            </a:r>
            <a:r>
              <a:rPr lang="en-US" sz="1100" dirty="0" smtClean="0">
                <a:latin typeface="Calibri" pitchFamily="34" charset="0"/>
              </a:rPr>
              <a:t> </a:t>
            </a:r>
          </a:p>
          <a:p>
            <a:pPr marL="228600" lvl="1" indent="-228600" fontAlgn="base">
              <a:spcBef>
                <a:spcPts val="600"/>
              </a:spcBef>
              <a:spcAft>
                <a:spcPct val="0"/>
              </a:spcAft>
              <a:buClr>
                <a:srgbClr val="EC0000"/>
              </a:buClr>
              <a:buFont typeface="Wingdings" pitchFamily="2" charset="2"/>
              <a:buChar char="ü"/>
            </a:pPr>
            <a:r>
              <a:rPr lang="ru-RU" sz="1100" dirty="0">
                <a:latin typeface="Calibri" pitchFamily="34" charset="0"/>
              </a:rPr>
              <a:t>П</a:t>
            </a:r>
            <a:r>
              <a:rPr lang="ru-RU" sz="1100" dirty="0" smtClean="0">
                <a:latin typeface="Calibri" pitchFamily="34" charset="0"/>
              </a:rPr>
              <a:t>ик государственного долга  пришелся на 2010 и составил 42% ВВП; ожидается  снижение в течение 2010-2013 годов (даже при самых консерватиных сценариях тенденция снижения должна материализоваться).  Доля государственного долга снизилась на 5% до 37% номинального ВВП в 2011 году</a:t>
            </a:r>
            <a:r>
              <a:rPr lang="en-US" sz="1100" dirty="0" smtClean="0">
                <a:latin typeface="Calibri" pitchFamily="34" charset="0"/>
              </a:rPr>
              <a:t>.</a:t>
            </a:r>
          </a:p>
          <a:p>
            <a:pPr marL="228600" lvl="1" indent="-228600" fontAlgn="base">
              <a:spcBef>
                <a:spcPts val="600"/>
              </a:spcBef>
              <a:spcAft>
                <a:spcPct val="0"/>
              </a:spcAft>
              <a:buClr>
                <a:srgbClr val="EC0000"/>
              </a:buClr>
              <a:buFont typeface="Wingdings" pitchFamily="2" charset="2"/>
              <a:buChar char="ü"/>
            </a:pPr>
            <a:r>
              <a:rPr lang="ru-RU" sz="1100" dirty="0" smtClean="0">
                <a:latin typeface="Calibri" pitchFamily="34" charset="0"/>
              </a:rPr>
              <a:t>Государственный долг превалирует на льготных условиях – средний уровень процентной ставки на внешний государственный долг  составляет 2%. Доля оплаты процентов/доходов является довольно низкой. Риск рефинансирования не существует </a:t>
            </a:r>
            <a:r>
              <a:rPr lang="en-US" sz="1100" dirty="0" smtClean="0">
                <a:latin typeface="Calibri" pitchFamily="34" charset="0"/>
              </a:rPr>
              <a:t>.</a:t>
            </a:r>
          </a:p>
          <a:p>
            <a:pPr marL="228600" lvl="1" indent="-228600" fontAlgn="base">
              <a:spcBef>
                <a:spcPts val="600"/>
              </a:spcBef>
              <a:spcAft>
                <a:spcPct val="0"/>
              </a:spcAft>
              <a:buClr>
                <a:srgbClr val="EC0000"/>
              </a:buClr>
              <a:buFont typeface="Wingdings" pitchFamily="2" charset="2"/>
              <a:buChar char="ü"/>
            </a:pPr>
            <a:r>
              <a:rPr lang="ru-RU" sz="1100" dirty="0" smtClean="0">
                <a:latin typeface="Calibri" pitchFamily="34" charset="0"/>
              </a:rPr>
              <a:t>Самый скромный государственный долг и низкая и зафиксированная процентная ставка  помогают справиться с внешними уязвимыми факторами </a:t>
            </a:r>
            <a:endParaRPr lang="ru-RU" sz="1100" dirty="0">
              <a:latin typeface="Calibri" pitchFamily="34" charset="0"/>
            </a:endParaRPr>
          </a:p>
          <a:p>
            <a:pPr marL="228600" lvl="1" indent="-228600" fontAlgn="base">
              <a:spcBef>
                <a:spcPts val="600"/>
              </a:spcBef>
              <a:spcAft>
                <a:spcPct val="0"/>
              </a:spcAft>
              <a:buClr>
                <a:srgbClr val="EC0000"/>
              </a:buClr>
              <a:buFont typeface="Wingdings" pitchFamily="2" charset="2"/>
              <a:buChar char="ü"/>
            </a:pPr>
            <a:r>
              <a:rPr lang="ru-RU" sz="1100" dirty="0" smtClean="0">
                <a:latin typeface="Calibri" pitchFamily="34" charset="0"/>
              </a:rPr>
              <a:t>При наличии прочной основы, Евро облигации Грузии 2013 и 2021 годов  имели успех на вторичном рынке несмотря на непростой глобальный контекст </a:t>
            </a:r>
            <a:endParaRPr lang="en-US" sz="1100" dirty="0" smtClean="0">
              <a:latin typeface="Calibri" pitchFamily="34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6705600" cy="914400"/>
          </a:xfrm>
        </p:spPr>
        <p:txBody>
          <a:bodyPr/>
          <a:lstStyle/>
          <a:p>
            <a:r>
              <a:rPr lang="ru-RU" dirty="0" smtClean="0"/>
              <a:t>ФИСКАЛЬНОЕ СОСТЯНИЕ</a:t>
            </a:r>
            <a:endParaRPr lang="ru-RU" sz="1900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РЕФОРМЫ КАЗНАЧЕЙСТВА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1000" y="1371600"/>
            <a:ext cx="830580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fontAlgn="base">
              <a:spcBef>
                <a:spcPts val="600"/>
              </a:spcBef>
              <a:spcAft>
                <a:spcPct val="0"/>
              </a:spcAft>
              <a:buClr>
                <a:srgbClr val="EC0000"/>
              </a:buClr>
            </a:pPr>
            <a:endParaRPr lang="en-US" sz="1700" dirty="0" smtClean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2116253"/>
              </p:ext>
            </p:extLst>
          </p:nvPr>
        </p:nvGraphicFramePr>
        <p:xfrm>
          <a:off x="4686300" y="4732297"/>
          <a:ext cx="4267200" cy="1862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876800" y="4455207"/>
            <a:ext cx="3886200" cy="277090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ru-RU" sz="1300" b="1" dirty="0" smtClean="0">
                <a:solidFill>
                  <a:schemeClr val="bg1"/>
                </a:solidFill>
                <a:latin typeface="Calibri" pitchFamily="34" charset="0"/>
              </a:rPr>
              <a:t>Состав бюджетных затрат на 2012 год</a:t>
            </a:r>
            <a:endParaRPr lang="en-US" sz="13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04800" y="4462132"/>
            <a:ext cx="4038600" cy="277090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ru-RU" sz="1300" b="1" dirty="0" smtClean="0">
                <a:solidFill>
                  <a:schemeClr val="bg1"/>
                </a:solidFill>
                <a:latin typeface="Calibri" pitchFamily="34" charset="0"/>
              </a:rPr>
              <a:t>Капитальные и Текущие Затраты</a:t>
            </a:r>
            <a:r>
              <a:rPr lang="en-GB" sz="13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GB" sz="1100" b="1" dirty="0" smtClean="0">
                <a:solidFill>
                  <a:schemeClr val="bg1"/>
                </a:solidFill>
                <a:latin typeface="Calibri" pitchFamily="34" charset="0"/>
              </a:rPr>
              <a:t>(</a:t>
            </a:r>
            <a:r>
              <a:rPr lang="ru-RU" sz="1100" b="1" dirty="0" smtClean="0">
                <a:solidFill>
                  <a:schemeClr val="bg1"/>
                </a:solidFill>
                <a:latin typeface="Calibri" pitchFamily="34" charset="0"/>
              </a:rPr>
              <a:t>высокая доля </a:t>
            </a:r>
            <a:r>
              <a:rPr lang="en-GB" sz="11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GB" sz="1100" b="1" dirty="0" err="1" smtClean="0">
                <a:solidFill>
                  <a:schemeClr val="bg1"/>
                </a:solidFill>
                <a:latin typeface="Calibri" pitchFamily="34" charset="0"/>
              </a:rPr>
              <a:t>capex</a:t>
            </a:r>
            <a:r>
              <a:rPr lang="en-GB" sz="1100" b="1" dirty="0" smtClean="0">
                <a:solidFill>
                  <a:schemeClr val="bg1"/>
                </a:solidFill>
                <a:latin typeface="Calibri" pitchFamily="34" charset="0"/>
              </a:rPr>
              <a:t>)</a:t>
            </a:r>
            <a:endParaRPr lang="en-US" sz="13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/>
        </p:nvGraphicFramePr>
        <p:xfrm>
          <a:off x="304800" y="4766933"/>
          <a:ext cx="4038600" cy="16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6781800" cy="914400"/>
          </a:xfrm>
        </p:spPr>
        <p:txBody>
          <a:bodyPr/>
          <a:lstStyle/>
          <a:p>
            <a:r>
              <a:rPr lang="ru-RU" dirty="0" smtClean="0"/>
              <a:t>ФИСКАЛЬНОЕ СОСТОЯНИЕ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ru-RU" sz="1800" dirty="0" smtClean="0"/>
              <a:t>ОДНА ИЗ КРУПНЫХ ФИСКАЛЬНЫХ КОНСОЛИДАЦИЙ В РЕГИОНЕ</a:t>
            </a:r>
            <a:endParaRPr lang="ru-RU" sz="18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РЕФОРМЫ КАЗНАЧЕЙСТВА </a:t>
            </a:r>
            <a:endParaRPr lang="en-US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28600" y="1219200"/>
            <a:ext cx="8686800" cy="381000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ru-RU" sz="1300" b="1" dirty="0" smtClean="0">
                <a:solidFill>
                  <a:schemeClr val="bg1"/>
                </a:solidFill>
                <a:latin typeface="Calibri" pitchFamily="34" charset="0"/>
              </a:rPr>
              <a:t>УСТОЙЧИВОЕ ФИСКАЛЬНОЕ СОСТОЯНИЕ В 2011  ОБУСЛОВЛЕННОЕ ВЫСОКИМИ ДОХОДАМИ И РАЗУМНЫМИ ГОСУДАРСТВЕННЫМИ ЗАТРАТАМИ </a:t>
            </a:r>
            <a:r>
              <a:rPr lang="en-US" sz="13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en-US" sz="13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65664" y="6215416"/>
            <a:ext cx="838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i="1" dirty="0" smtClean="0">
                <a:solidFill>
                  <a:srgbClr val="EC0000"/>
                </a:solidFill>
                <a:latin typeface="Calibri" pitchFamily="34" charset="0"/>
              </a:rPr>
              <a:t>Source: MOF</a:t>
            </a:r>
          </a:p>
        </p:txBody>
      </p:sp>
      <p:graphicFrame>
        <p:nvGraphicFramePr>
          <p:cNvPr id="11" name="Chart 10"/>
          <p:cNvGraphicFramePr/>
          <p:nvPr/>
        </p:nvGraphicFramePr>
        <p:xfrm>
          <a:off x="0" y="1600200"/>
          <a:ext cx="4876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xmlns="" val="3083795921"/>
              </p:ext>
            </p:extLst>
          </p:nvPr>
        </p:nvGraphicFramePr>
        <p:xfrm>
          <a:off x="4724400" y="1600200"/>
          <a:ext cx="4191000" cy="2467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1600200" y="4419600"/>
          <a:ext cx="6019800" cy="2191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ГРУЗИЯ </a:t>
            </a:r>
            <a:r>
              <a:rPr lang="en-US" dirty="0" smtClean="0"/>
              <a:t>– PFM </a:t>
            </a:r>
            <a:r>
              <a:rPr lang="ru-RU" dirty="0" smtClean="0"/>
              <a:t>РЕФОРМЫ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200" dirty="0" smtClean="0"/>
              <a:t>Широкий спектр реформ УГФ</a:t>
            </a:r>
            <a:r>
              <a:rPr lang="en-US" sz="2200" dirty="0" smtClean="0"/>
              <a:t>:</a:t>
            </a:r>
          </a:p>
          <a:p>
            <a:pPr marL="739775" indent="-2825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800" dirty="0" smtClean="0"/>
              <a:t>Бюджетирование, учетность и управление ресурсами</a:t>
            </a:r>
            <a:r>
              <a:rPr lang="en-US" sz="1800" dirty="0" smtClean="0"/>
              <a:t>;</a:t>
            </a:r>
          </a:p>
          <a:p>
            <a:pPr marL="739775" indent="-2825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800" dirty="0" smtClean="0"/>
              <a:t>Налоговая политика и налоговое администрирование</a:t>
            </a:r>
            <a:r>
              <a:rPr lang="en-US" sz="1800" dirty="0" smtClean="0"/>
              <a:t>;</a:t>
            </a:r>
          </a:p>
          <a:p>
            <a:pPr marL="739775" indent="-2825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800" dirty="0" smtClean="0"/>
              <a:t>Внутренний аудит</a:t>
            </a:r>
            <a:r>
              <a:rPr lang="en-US" sz="1800" dirty="0" smtClean="0"/>
              <a:t>;</a:t>
            </a:r>
          </a:p>
          <a:p>
            <a:endParaRPr lang="en-US" sz="2200" dirty="0" smtClean="0"/>
          </a:p>
          <a:p>
            <a:pPr>
              <a:buNone/>
            </a:pPr>
            <a:r>
              <a:rPr lang="ru-RU" sz="2200" dirty="0" smtClean="0"/>
              <a:t>Государственное Казначейство ответсвенно за осуществление реформ УГФ в следующих областях:</a:t>
            </a:r>
            <a:endParaRPr lang="en-US" sz="2200" dirty="0" smtClean="0"/>
          </a:p>
          <a:p>
            <a:pPr marL="739775" indent="-2825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800" dirty="0" smtClean="0"/>
              <a:t>Учетность и отчетность</a:t>
            </a:r>
            <a:r>
              <a:rPr lang="en-US" sz="1800" dirty="0" smtClean="0"/>
              <a:t>;</a:t>
            </a:r>
          </a:p>
          <a:p>
            <a:pPr marL="739775" indent="-2825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800" dirty="0" smtClean="0"/>
              <a:t>Управление ресурсами</a:t>
            </a:r>
            <a:r>
              <a:rPr lang="en-US" sz="1800" dirty="0" smtClean="0"/>
              <a:t>;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РЕФОРМЫ КАЗНАЧЕЙСТВА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РЕФОРМЫ УГФ КАЗНАЧЕЙСТВА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sz="2600" dirty="0" smtClean="0"/>
              <a:t>ЦЕЛИ И ЗАДАЧИ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ru-RU" sz="2400" dirty="0" smtClean="0"/>
              <a:t>Повысить эффективность, результативность и прозрачность процесса управления государственными финансами </a:t>
            </a:r>
            <a:endParaRPr lang="en-US" sz="2400" dirty="0" smtClean="0"/>
          </a:p>
          <a:p>
            <a:pPr marL="285750" lvl="1">
              <a:buNone/>
            </a:pPr>
            <a:r>
              <a:rPr lang="ru-RU" sz="1600" dirty="0" smtClean="0"/>
              <a:t>посредством</a:t>
            </a:r>
            <a:endParaRPr lang="ka-GE" sz="1600" dirty="0" smtClean="0"/>
          </a:p>
          <a:p>
            <a:pPr marL="742950" lvl="4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/>
              <a:t>Упрощения и налаживания бизнесс процесса Казначейства; и</a:t>
            </a:r>
            <a:endParaRPr lang="ka-GE" dirty="0" smtClean="0"/>
          </a:p>
          <a:p>
            <a:pPr marL="742950" lvl="4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/>
              <a:t>Достижения полного соблюдения международных стандартов учетности в государственном секторе</a:t>
            </a:r>
            <a:r>
              <a:rPr lang="en-US" dirty="0" smtClean="0"/>
              <a:t> </a:t>
            </a:r>
          </a:p>
          <a:p>
            <a:pPr marL="285750" lvl="3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lvl="1">
              <a:buFont typeface="Arial" pitchFamily="34" charset="0"/>
              <a:buChar char="•"/>
            </a:pPr>
            <a:r>
              <a:rPr lang="ru-RU" sz="2400" dirty="0" smtClean="0"/>
              <a:t>Усовершенствование </a:t>
            </a:r>
            <a:r>
              <a:rPr lang="ru-RU" sz="2400" dirty="0"/>
              <a:t>практики кассового </a:t>
            </a:r>
            <a:r>
              <a:rPr lang="ru-RU" sz="2400" dirty="0" smtClean="0"/>
              <a:t>(наличности) управления Казначейства и механизмов, а также способствование усовершенствованию на местных финансовых рынках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РЕФОРМЫ КАЗНАЧЕЙСТВА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76200"/>
            <a:ext cx="6643734" cy="1000124"/>
          </a:xfrm>
        </p:spPr>
        <p:txBody>
          <a:bodyPr/>
          <a:lstStyle/>
          <a:p>
            <a:r>
              <a:rPr lang="ru-RU" dirty="0" smtClean="0"/>
              <a:t>ПРОЕКТЫ УГФ КАЗНАЧЕЙСТВА, ОСУЩЕСТВЛЕННЫЕ В </a:t>
            </a:r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00100" lvl="1" indent="-342900">
              <a:lnSpc>
                <a:spcPct val="110000"/>
              </a:lnSpc>
              <a:buNone/>
            </a:pPr>
            <a:endParaRPr lang="ka-GE" sz="1800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РЕФОРМЫ КАЗНАЧЕЙСТВА 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2074826453"/>
              </p:ext>
            </p:extLst>
          </p:nvPr>
        </p:nvGraphicFramePr>
        <p:xfrm>
          <a:off x="457200" y="1371600"/>
          <a:ext cx="80772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esury-Presentatio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PemPal - L.Todua - Changed - Rus2</Template>
  <TotalTime>713</TotalTime>
  <Words>1131</Words>
  <Application>Microsoft Office PowerPoint</Application>
  <PresentationFormat>On-screen Show (4:3)</PresentationFormat>
  <Paragraphs>175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Tresury-Presentation</vt:lpstr>
      <vt:lpstr>РЕФОРМЫ КАЗНАЧЕЙСТВА ПО УПРАВЛЕНИЮ ГОСУДАРСТВЕННЫМИ ФИНАНСАМИ – УГФ </vt:lpstr>
      <vt:lpstr>ГРУЗИЯ – ОБЗОР</vt:lpstr>
      <vt:lpstr>ГРУЗИЯ – СУВЕРЕННЫЙ КРЕДИТНЫЙ РЕЙТИНГ</vt:lpstr>
      <vt:lpstr>РЕАЛЬНАЯ ЭКОНОМИКА ВКЛАД В РЕАЛЬНЫЙ РОСТ ВВП НА ОСНОВЕ  Q3 2011</vt:lpstr>
      <vt:lpstr>ФИСКАЛЬНОЕ СОСТЯНИЕ</vt:lpstr>
      <vt:lpstr>ФИСКАЛЬНОЕ СОСТОЯНИЕ  ОДНА ИЗ КРУПНЫХ ФИСКАЛЬНЫХ КОНСОЛИДАЦИЙ В РЕГИОНЕ</vt:lpstr>
      <vt:lpstr>ГРУЗИЯ – PFM РЕФОРМЫ</vt:lpstr>
      <vt:lpstr>РЕФОРМЫ УГФ КАЗНАЧЕЙСТВА ЦЕЛИ И ЗАДАЧИ</vt:lpstr>
      <vt:lpstr>ПРОЕКТЫ УГФ КАЗНАЧЕЙСТВА, ОСУЩЕСТВЛЕННЫЕ В 2011</vt:lpstr>
      <vt:lpstr>РЕФОРМЫ УГФ КАЗНАЧЕЙСТВА – ПЛАН НА 2012</vt:lpstr>
      <vt:lpstr>РЕФОРМЫ УГФ КАЗНАЧЕЙСТВА – ПЛАН НА 2012</vt:lpstr>
      <vt:lpstr>РЕФОРМЫ УГФ КАЗНАЧЕЙСТВА – ПЛАН НА 2012</vt:lpstr>
      <vt:lpstr>РЕФОРМЫ УГФ КАЗНАЧЕЙСТВА – ПЛАН НА 2012</vt:lpstr>
      <vt:lpstr>РЕФОРМЫ УГФ КАЗНАЧЕЙСТВА – ПЛАН НА 2012</vt:lpstr>
      <vt:lpstr>РЕФОРМЫ УГФ КАЗНАЧЕЙСТВА – ПЛАН НА 2012</vt:lpstr>
      <vt:lpstr>РЕФОРМЫ УГФ КАЗНАЧЕЙСТВА – ПЛАН НА 2012</vt:lpstr>
      <vt:lpstr>РЕФОРМЫ УГФ КАЗНАЧЕЙСТВА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სახაზინო სამსახურის 2011 …………………</dc:title>
  <dc:creator>davit.tsekvava</dc:creator>
  <cp:lastModifiedBy>su06</cp:lastModifiedBy>
  <cp:revision>104</cp:revision>
  <dcterms:created xsi:type="dcterms:W3CDTF">2011-06-01T15:53:17Z</dcterms:created>
  <dcterms:modified xsi:type="dcterms:W3CDTF">2012-02-22T16:21:47Z</dcterms:modified>
</cp:coreProperties>
</file>