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379" r:id="rId2"/>
    <p:sldId id="800" r:id="rId3"/>
    <p:sldId id="861" r:id="rId4"/>
    <p:sldId id="852" r:id="rId5"/>
    <p:sldId id="851" r:id="rId6"/>
    <p:sldId id="854" r:id="rId7"/>
    <p:sldId id="874" r:id="rId8"/>
    <p:sldId id="855" r:id="rId9"/>
    <p:sldId id="894" r:id="rId10"/>
    <p:sldId id="858" r:id="rId11"/>
    <p:sldId id="864" r:id="rId12"/>
    <p:sldId id="859" r:id="rId13"/>
    <p:sldId id="895" r:id="rId14"/>
    <p:sldId id="862" r:id="rId15"/>
    <p:sldId id="863" r:id="rId16"/>
    <p:sldId id="865" r:id="rId17"/>
    <p:sldId id="867" r:id="rId18"/>
    <p:sldId id="868" r:id="rId19"/>
    <p:sldId id="869" r:id="rId20"/>
    <p:sldId id="870" r:id="rId21"/>
    <p:sldId id="872" r:id="rId22"/>
    <p:sldId id="873" r:id="rId23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EF2FE"/>
    <a:srgbClr val="9DDEE7"/>
    <a:srgbClr val="1F497D"/>
    <a:srgbClr val="0D88B3"/>
    <a:srgbClr val="86FBFE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9" autoAdjust="0"/>
    <p:restoredTop sz="91989" autoAdjust="0"/>
  </p:normalViewPr>
  <p:slideViewPr>
    <p:cSldViewPr>
      <p:cViewPr varScale="1">
        <p:scale>
          <a:sx n="82" d="100"/>
          <a:sy n="82" d="100"/>
        </p:scale>
        <p:origin x="11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3E5E6-0D1E-4BD0-AC7F-D8EDF16D3BD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E945C-41CC-40A5-99A0-A6AF05CBB8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3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930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77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28" y="4423331"/>
            <a:ext cx="562102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930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6398CE-043B-4AE2-B1BF-C04D0A9605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477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6398CE-043B-4AE2-B1BF-C04D0A96053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63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E2F27A-556D-4890-A0E9-D134FDBC4748}" type="slidenum">
              <a:rPr lang="en-GB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7725" cy="34925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7" y="4423331"/>
            <a:ext cx="5152602" cy="4190524"/>
          </a:xfrm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27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6398CE-043B-4AE2-B1BF-C04D0A96053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343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F5BB7-236F-4C04-934F-B4463AEAF436}" type="slidenum">
              <a:rPr lang="en-US" altLang="en-GB" smtClean="0"/>
              <a:pPr/>
              <a:t>15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41963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414586" y="332656"/>
            <a:ext cx="7056784" cy="533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>
              <a:defRPr sz="2800" b="1" i="0" cap="all">
                <a:solidFill>
                  <a:srgbClr val="1F497D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06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444500" y="260648"/>
            <a:ext cx="6995120" cy="533400"/>
          </a:xfrm>
          <a:prstGeom prst="rect">
            <a:avLst/>
          </a:prstGeom>
          <a:ln>
            <a:noFill/>
          </a:ln>
          <a:effectLst/>
        </p:spPr>
        <p:txBody>
          <a:bodyPr vert="horz" wrap="square" lIns="0" tIns="0" rIns="0" bIns="0" rtlCol="0" anchor="ctr" anchorCtr="0">
            <a:normAutofit/>
          </a:bodyPr>
          <a:lstStyle>
            <a:lvl1pPr algn="l">
              <a:defRPr sz="2800" b="1" i="0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341438"/>
            <a:ext cx="8231188" cy="504031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 baseline="0">
                <a:latin typeface="+mn-lt"/>
              </a:defRPr>
            </a:lvl1pPr>
            <a:lvl2pPr>
              <a:buClr>
                <a:schemeClr val="tx2"/>
              </a:buClr>
              <a:defRPr sz="2200" baseline="0">
                <a:latin typeface="+mn-lt"/>
              </a:defRPr>
            </a:lvl2pPr>
            <a:lvl3pPr>
              <a:buClr>
                <a:schemeClr val="tx2"/>
              </a:buClr>
              <a:defRPr sz="2200" baseline="0">
                <a:latin typeface="+mn-lt"/>
              </a:defRPr>
            </a:lvl3pPr>
            <a:lvl4pPr marL="1600200" indent="-228600">
              <a:buClr>
                <a:schemeClr val="tx2"/>
              </a:buClr>
              <a:buFont typeface="Courier New" pitchFamily="49" charset="0"/>
              <a:buChar char="o"/>
              <a:defRPr sz="2200" baseline="0">
                <a:latin typeface="+mn-lt"/>
              </a:defRPr>
            </a:lvl4pPr>
            <a:lvl5pPr>
              <a:buClr>
                <a:schemeClr val="tx2"/>
              </a:buClr>
              <a:defRPr sz="2200" baseline="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98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  <a:p>
            <a:pPr lvl="4"/>
            <a:r>
              <a:rPr lang="en-GB" altLang="en-GB" smtClean="0"/>
              <a:t>Fifth level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0" y="6473825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3299E5D-F67E-4282-B62B-78C94A905FF4}" type="slidenum">
              <a:rPr lang="en-GB" sz="1800">
                <a:solidFill>
                  <a:srgbClr val="000099"/>
                </a:solidFill>
                <a:cs typeface="Arial" charset="0"/>
              </a:rPr>
              <a:pPr>
                <a:defRPr/>
              </a:pPr>
              <a:t>‹#›</a:t>
            </a:fld>
            <a:endParaRPr lang="en-GB" sz="1800">
              <a:solidFill>
                <a:srgbClr val="000099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5" r:id="rId14"/>
    <p:sldLayoutId id="2147483666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8454" y="1906725"/>
            <a:ext cx="7399596" cy="1728192"/>
          </a:xfrm>
        </p:spPr>
        <p:txBody>
          <a:bodyPr/>
          <a:lstStyle/>
          <a:p>
            <a:r>
              <a:rPr lang="en-GB" sz="4400" dirty="0" smtClean="0"/>
              <a:t>Cash Management Instruments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26154" y="3861048"/>
            <a:ext cx="7361896" cy="1440880"/>
          </a:xfrm>
        </p:spPr>
        <p:txBody>
          <a:bodyPr/>
          <a:lstStyle/>
          <a:p>
            <a:r>
              <a:rPr lang="en-GB" sz="2800" dirty="0" smtClean="0"/>
              <a:t>PEMPAL Treasury Community of Practice</a:t>
            </a:r>
          </a:p>
          <a:p>
            <a:r>
              <a:rPr lang="en-GB" sz="2800" i="1" dirty="0" smtClean="0">
                <a:solidFill>
                  <a:schemeClr val="tx1"/>
                </a:solidFill>
              </a:rPr>
              <a:t>Webinar, 19 October 2016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5220072" y="5733226"/>
            <a:ext cx="36731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altLang="en-GB" dirty="0" smtClean="0">
                <a:solidFill>
                  <a:srgbClr val="3411A5"/>
                </a:solidFill>
                <a:latin typeface="NewBskvll BT" pitchFamily="18" charset="0"/>
              </a:rPr>
              <a:t>Mike Williams</a:t>
            </a:r>
          </a:p>
          <a:p>
            <a:pPr algn="ctr">
              <a:spcBef>
                <a:spcPts val="0"/>
              </a:spcBef>
            </a:pPr>
            <a:r>
              <a:rPr lang="en-GB" altLang="en-GB" dirty="0" smtClean="0">
                <a:solidFill>
                  <a:srgbClr val="3411A5"/>
                </a:solidFill>
                <a:latin typeface="NewBskvll BT" pitchFamily="18" charset="0"/>
              </a:rPr>
              <a:t>mike.williams@mj-w.net</a:t>
            </a:r>
            <a:endParaRPr lang="en-GB" altLang="en-GB" sz="2800" dirty="0">
              <a:latin typeface="CopprplGoth BT" charset="0"/>
            </a:endParaRPr>
          </a:p>
        </p:txBody>
      </p:sp>
      <p:pic>
        <p:nvPicPr>
          <p:cNvPr id="6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454" y="6186238"/>
            <a:ext cx="3584759" cy="377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Cash Management Instruments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800600"/>
          </a:xfrm>
          <a:ln w="15875">
            <a:solidFill>
              <a:schemeClr val="accent6">
                <a:lumMod val="50000"/>
              </a:schemeClr>
            </a:solidFill>
          </a:ln>
        </p:spPr>
        <p:txBody>
          <a:bodyPr anchor="ctr" anchorCtr="0">
            <a:normAutofit fontScale="85000" lnSpcReduction="2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buFontTx/>
              <a:buNone/>
              <a:defRPr/>
            </a:pPr>
            <a:r>
              <a:rPr lang="en-GB" sz="3600" b="1" dirty="0" smtClean="0"/>
              <a:t>Borrowing</a:t>
            </a:r>
          </a:p>
          <a:p>
            <a:pPr>
              <a:spcBef>
                <a:spcPts val="600"/>
              </a:spcBef>
              <a:defRPr/>
            </a:pPr>
            <a:r>
              <a:rPr lang="en-GB" dirty="0" smtClean="0"/>
              <a:t>Treasury bill usually main instrument in moving towards more active cash management </a:t>
            </a:r>
          </a:p>
          <a:p>
            <a:pPr lvl="1">
              <a:spcBef>
                <a:spcPts val="600"/>
              </a:spcBef>
              <a:defRPr/>
            </a:pPr>
            <a:r>
              <a:rPr lang="en-GB" dirty="0" smtClean="0"/>
              <a:t>TBill has different roles as instrument of </a:t>
            </a:r>
          </a:p>
          <a:p>
            <a:pPr lvl="2">
              <a:spcBef>
                <a:spcPts val="600"/>
              </a:spcBef>
              <a:defRPr/>
            </a:pPr>
            <a:r>
              <a:rPr lang="en-GB" dirty="0" smtClean="0"/>
              <a:t>debt management</a:t>
            </a:r>
          </a:p>
          <a:p>
            <a:pPr lvl="2">
              <a:spcBef>
                <a:spcPts val="600"/>
              </a:spcBef>
              <a:defRPr/>
            </a:pPr>
            <a:r>
              <a:rPr lang="en-GB" dirty="0" smtClean="0"/>
              <a:t>cash management</a:t>
            </a:r>
          </a:p>
          <a:p>
            <a:pPr lvl="2">
              <a:spcBef>
                <a:spcPts val="600"/>
              </a:spcBef>
              <a:defRPr/>
            </a:pPr>
            <a:r>
              <a:rPr lang="en-GB" dirty="0" smtClean="0"/>
              <a:t>monetary policy</a:t>
            </a:r>
          </a:p>
          <a:p>
            <a:pPr lvl="1">
              <a:spcBef>
                <a:spcPts val="600"/>
              </a:spcBef>
              <a:defRPr/>
            </a:pPr>
            <a:r>
              <a:rPr lang="en-GB" dirty="0" smtClean="0"/>
              <a:t>Emphasis on shorter-term (e.g. 1 month) bills for cash management</a:t>
            </a:r>
          </a:p>
          <a:p>
            <a:pPr>
              <a:spcBef>
                <a:spcPts val="600"/>
              </a:spcBef>
              <a:defRPr/>
            </a:pPr>
            <a:r>
              <a:rPr lang="en-GB" dirty="0" smtClean="0"/>
              <a:t>Some EU countries issue commercial paper (CP) </a:t>
            </a:r>
          </a:p>
          <a:p>
            <a:pPr>
              <a:spcBef>
                <a:spcPts val="600"/>
              </a:spcBef>
              <a:defRPr/>
            </a:pPr>
            <a:r>
              <a:rPr lang="en-GB" dirty="0" smtClean="0"/>
              <a:t>Repo usually used for fine tuning – but requires liquid market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 bwMode="auto">
          <a:xfrm>
            <a:off x="4716016" y="4005064"/>
            <a:ext cx="1656184" cy="648072"/>
          </a:xfrm>
          <a:prstGeom prst="ellipse">
            <a:avLst/>
          </a:prstGeom>
          <a:noFill/>
          <a:ln w="158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8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3576"/>
            <a:ext cx="7772400" cy="1219200"/>
          </a:xfrm>
        </p:spPr>
        <p:txBody>
          <a:bodyPr/>
          <a:lstStyle/>
          <a:p>
            <a:r>
              <a:rPr lang="en-GB" dirty="0" smtClean="0"/>
              <a:t>United Kingdom Tbill Stock </a:t>
            </a:r>
            <a:r>
              <a:rPr lang="en-GB" sz="2800" dirty="0" smtClean="0"/>
              <a:t>(January 2002-March 2005)</a:t>
            </a:r>
            <a:endParaRPr lang="en-GB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524000"/>
            <a:ext cx="7924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90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Cash Management Instruments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838200" y="1371600"/>
            <a:ext cx="7543800" cy="4114800"/>
          </a:xfrm>
          <a:ln w="15875">
            <a:solidFill>
              <a:schemeClr val="accent6">
                <a:lumMod val="50000"/>
              </a:schemeClr>
            </a:solidFill>
          </a:ln>
        </p:spPr>
        <p:txBody>
          <a:bodyPr anchor="ctr" anchorCtr="0">
            <a:normAutofit fontScale="85000" lnSpcReduction="20000"/>
          </a:bodyPr>
          <a:lstStyle/>
          <a:p>
            <a:pPr algn="ctr">
              <a:spcAft>
                <a:spcPts val="600"/>
              </a:spcAft>
              <a:buFontTx/>
              <a:buNone/>
              <a:defRPr/>
            </a:pPr>
            <a:r>
              <a:rPr lang="en-GB" sz="3600" b="1" dirty="0" smtClean="0"/>
              <a:t>Lending</a:t>
            </a:r>
          </a:p>
          <a:p>
            <a:pPr>
              <a:spcBef>
                <a:spcPts val="600"/>
              </a:spcBef>
              <a:defRPr/>
            </a:pPr>
            <a:r>
              <a:rPr lang="en-GB" dirty="0" smtClean="0"/>
              <a:t>(Reverse) repo preferred instrument if market sufficiently liquid</a:t>
            </a:r>
          </a:p>
          <a:p>
            <a:pPr lvl="1">
              <a:spcBef>
                <a:spcPts val="600"/>
              </a:spcBef>
              <a:defRPr/>
            </a:pPr>
            <a:r>
              <a:rPr lang="en-GB" dirty="0" smtClean="0"/>
              <a:t>Secured and flexible</a:t>
            </a:r>
          </a:p>
          <a:p>
            <a:pPr>
              <a:spcBef>
                <a:spcPts val="600"/>
              </a:spcBef>
              <a:defRPr/>
            </a:pPr>
            <a:r>
              <a:rPr lang="en-GB" dirty="0" smtClean="0"/>
              <a:t>Many countries use bank deposits</a:t>
            </a:r>
          </a:p>
          <a:p>
            <a:pPr lvl="1">
              <a:spcBef>
                <a:spcPts val="600"/>
              </a:spcBef>
              <a:defRPr/>
            </a:pPr>
            <a:r>
              <a:rPr lang="en-GB" dirty="0" smtClean="0"/>
              <a:t>Lend at market rates – term or overnight</a:t>
            </a:r>
          </a:p>
          <a:p>
            <a:pPr lvl="1">
              <a:spcBef>
                <a:spcPts val="600"/>
              </a:spcBef>
              <a:defRPr/>
            </a:pPr>
            <a:r>
              <a:rPr lang="en-GB" dirty="0" smtClean="0"/>
              <a:t>Competitive process (by tender if no transparent prices)</a:t>
            </a:r>
          </a:p>
          <a:p>
            <a:pPr lvl="1">
              <a:spcBef>
                <a:spcPts val="600"/>
              </a:spcBef>
              <a:defRPr/>
            </a:pPr>
            <a:r>
              <a:rPr lang="en-GB" dirty="0" smtClean="0"/>
              <a:t>But must be collateralised – reduce credit risk</a:t>
            </a:r>
          </a:p>
          <a:p>
            <a:pPr>
              <a:spcBef>
                <a:spcPts val="600"/>
              </a:spcBef>
              <a:defRPr/>
            </a:pPr>
            <a:r>
              <a:rPr lang="en-GB" dirty="0" smtClean="0"/>
              <a:t>Consider (remunerated) deposits with central bank if important to underpin monetary policy stance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5657671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Note: buying and selling MoF’s holdings of securities risks damaging the bond market; use only as collateral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30906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171400"/>
            <a:ext cx="7772400" cy="1219200"/>
          </a:xfrm>
        </p:spPr>
        <p:txBody>
          <a:bodyPr/>
          <a:lstStyle/>
          <a:p>
            <a:r>
              <a:rPr lang="en-GB" dirty="0" smtClean="0"/>
              <a:t>Other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37074"/>
            <a:ext cx="7772400" cy="534425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Management by borrowing and lending with SoEs</a:t>
            </a:r>
          </a:p>
          <a:p>
            <a:pPr lvl="1"/>
            <a:r>
              <a:rPr lang="en-GB" dirty="0" smtClean="0"/>
              <a:t>Takes cash flows off the money market – does nothing to help development of market</a:t>
            </a:r>
          </a:p>
          <a:p>
            <a:pPr lvl="1"/>
            <a:r>
              <a:rPr lang="en-GB" dirty="0" smtClean="0"/>
              <a:t>Cutting across commercial performance of SoEs</a:t>
            </a:r>
          </a:p>
          <a:p>
            <a:pPr lvl="1"/>
            <a:r>
              <a:rPr lang="en-GB" dirty="0" smtClean="0"/>
              <a:t>[Colombia 10 years ago – not now]</a:t>
            </a:r>
          </a:p>
          <a:p>
            <a:r>
              <a:rPr lang="en-GB" dirty="0" smtClean="0"/>
              <a:t>Cash management objectives are in domestic currency</a:t>
            </a:r>
          </a:p>
          <a:p>
            <a:pPr lvl="1"/>
            <a:r>
              <a:rPr lang="en-GB" dirty="0" smtClean="0"/>
              <a:t>May be scope to </a:t>
            </a:r>
            <a:r>
              <a:rPr lang="en-GB" dirty="0"/>
              <a:t>m</a:t>
            </a:r>
            <a:r>
              <a:rPr lang="en-GB" dirty="0" smtClean="0"/>
              <a:t>ove between FX and DX – for same day value</a:t>
            </a:r>
          </a:p>
          <a:p>
            <a:pPr lvl="1"/>
            <a:r>
              <a:rPr lang="en-GB" dirty="0" smtClean="0"/>
              <a:t>Depends on central bank’s exchange rate policy</a:t>
            </a:r>
          </a:p>
          <a:p>
            <a:pPr lvl="1"/>
            <a:r>
              <a:rPr lang="en-GB" dirty="0" smtClean="0"/>
              <a:t>Unusual in practice except as a safety net</a:t>
            </a:r>
          </a:p>
          <a:p>
            <a:r>
              <a:rPr lang="en-GB" dirty="0" smtClean="0"/>
              <a:t>Rare to transact with </a:t>
            </a:r>
            <a:r>
              <a:rPr lang="en-GB" dirty="0" smtClean="0"/>
              <a:t>non-residents (in external securities)</a:t>
            </a:r>
            <a:endParaRPr lang="en-GB" dirty="0" smtClean="0"/>
          </a:p>
          <a:p>
            <a:pPr lvl="1"/>
            <a:r>
              <a:rPr lang="en-GB" dirty="0" smtClean="0"/>
              <a:t>More relevant to longer-term structural funds (see below)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4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231832" cy="1219200"/>
          </a:xfrm>
        </p:spPr>
        <p:txBody>
          <a:bodyPr/>
          <a:lstStyle/>
          <a:p>
            <a:r>
              <a:rPr lang="en-GB" dirty="0" smtClean="0"/>
              <a:t>Smoothing Cash Flows: Tbonds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2375" y="5600700"/>
            <a:ext cx="3581400" cy="1066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000" dirty="0" smtClean="0">
                <a:solidFill>
                  <a:srgbClr val="0000CC"/>
                </a:solidFill>
              </a:rPr>
              <a:t>How does the Treasury maintain the cash buffer close to its target (40 in the example)?</a:t>
            </a:r>
            <a:endParaRPr lang="en-GB" sz="2000" dirty="0">
              <a:solidFill>
                <a:srgbClr val="0000C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799" y="1476191"/>
            <a:ext cx="3778976" cy="23338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6477" y="1476191"/>
            <a:ext cx="3886691" cy="23338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46478" y="4187125"/>
            <a:ext cx="3864122" cy="23202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799" y="3863959"/>
            <a:ext cx="2209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Daily cash flow before bond issuance</a:t>
            </a:r>
            <a:endParaRPr lang="en-GB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2574776" y="3892534"/>
            <a:ext cx="2209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Cumulative daily cash flow </a:t>
            </a:r>
            <a:endParaRPr lang="en-GB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746617"/>
            <a:ext cx="3448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The impact of smooth gross Tbond issuance (net issuance = deficit)</a:t>
            </a:r>
            <a:endParaRPr lang="en-GB" sz="1800" dirty="0"/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 bwMode="auto">
          <a:xfrm flipH="1" flipV="1">
            <a:off x="2438400" y="3810000"/>
            <a:ext cx="76200" cy="377125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 flipV="1">
            <a:off x="4191000" y="3838575"/>
            <a:ext cx="479277" cy="428625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 bwMode="auto">
          <a:xfrm flipV="1">
            <a:off x="4121875" y="5308262"/>
            <a:ext cx="548402" cy="15175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9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869" y="0"/>
            <a:ext cx="7914931" cy="1219200"/>
          </a:xfrm>
        </p:spPr>
        <p:txBody>
          <a:bodyPr/>
          <a:lstStyle/>
          <a:p>
            <a:r>
              <a:rPr lang="en-GB" sz="3600" dirty="0" smtClean="0"/>
              <a:t>Smoothing Cash Flows: Tbills and Short-term Investment</a:t>
            </a:r>
            <a:endParaRPr lang="en-GB" sz="36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657600" cy="2348667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73528" y="1447801"/>
            <a:ext cx="3866270" cy="23486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6300" y="4025067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Smoothing with 1-month &amp; 3-month Tbills</a:t>
            </a:r>
            <a:endParaRPr lang="en-GB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5029200"/>
            <a:ext cx="2667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Additional Smoothing with short-term investment</a:t>
            </a:r>
            <a:endParaRPr lang="en-GB" sz="18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771869" y="3990975"/>
            <a:ext cx="54410" cy="214312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flipV="1">
            <a:off x="3483123" y="3886200"/>
            <a:ext cx="860277" cy="442913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>
            <a:off x="3952874" y="5248069"/>
            <a:ext cx="520654" cy="23812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3528" y="4098131"/>
            <a:ext cx="4031469" cy="241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1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252520" cy="1219200"/>
          </a:xfrm>
        </p:spPr>
        <p:txBody>
          <a:bodyPr/>
          <a:lstStyle/>
          <a:p>
            <a:r>
              <a:rPr lang="en-GB" dirty="0" smtClean="0"/>
              <a:t>Investment of Short-term Surpluses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5332"/>
            <a:ext cx="7772400" cy="51800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The </a:t>
            </a:r>
            <a:r>
              <a:rPr lang="en-GB" dirty="0" smtClean="0"/>
              <a:t>Treasury </a:t>
            </a:r>
            <a:r>
              <a:rPr lang="en-GB" dirty="0"/>
              <a:t>or </a:t>
            </a:r>
            <a:r>
              <a:rPr lang="en-GB" dirty="0" smtClean="0"/>
              <a:t>cash </a:t>
            </a:r>
            <a:r>
              <a:rPr lang="en-GB" dirty="0"/>
              <a:t>manager </a:t>
            </a:r>
            <a:r>
              <a:rPr lang="en-GB" dirty="0" smtClean="0"/>
              <a:t>has responsibility for only short-term </a:t>
            </a:r>
            <a:r>
              <a:rPr lang="en-GB" dirty="0"/>
              <a:t>investments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Invested in the money market 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en-GB" dirty="0" smtClean="0"/>
              <a:t>Generally</a:t>
            </a:r>
            <a:r>
              <a:rPr lang="en-GB" dirty="0"/>
              <a:t>, with maturities not exceeding three months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Any </a:t>
            </a:r>
            <a:r>
              <a:rPr lang="en-GB" dirty="0"/>
              <a:t>structural surpluses are handled separately</a:t>
            </a:r>
          </a:p>
          <a:p>
            <a:pPr>
              <a:lnSpc>
                <a:spcPct val="110000"/>
              </a:lnSpc>
            </a:pPr>
            <a:r>
              <a:rPr lang="en-GB" dirty="0"/>
              <a:t>The structural funds will be invested according to a strategic asset allocation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Reflects objectives, risk, balance sheet (balance sheets) of the country and government, </a:t>
            </a:r>
            <a:r>
              <a:rPr lang="en-GB" dirty="0" err="1"/>
              <a:t>etc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en-GB" dirty="0"/>
              <a:t>But </a:t>
            </a:r>
            <a:r>
              <a:rPr lang="en-GB" dirty="0" smtClean="0"/>
              <a:t>there may be a more liquid tranche of the stabilization </a:t>
            </a:r>
            <a:r>
              <a:rPr lang="en-GB" dirty="0"/>
              <a:t>fund or </a:t>
            </a:r>
            <a:r>
              <a:rPr lang="en-GB" dirty="0" smtClean="0"/>
              <a:t>savings </a:t>
            </a:r>
            <a:r>
              <a:rPr lang="en-GB" dirty="0"/>
              <a:t>fund </a:t>
            </a:r>
            <a:r>
              <a:rPr lang="en-GB" dirty="0" smtClean="0"/>
              <a:t>invested </a:t>
            </a:r>
            <a:r>
              <a:rPr lang="en-GB" dirty="0"/>
              <a:t>in money </a:t>
            </a:r>
            <a:r>
              <a:rPr lang="en-GB" dirty="0" smtClean="0"/>
              <a:t>markets – e.g. Peru</a:t>
            </a:r>
          </a:p>
        </p:txBody>
      </p:sp>
    </p:spTree>
    <p:extLst>
      <p:ext uri="{BB962C8B-B14F-4D97-AF65-F5344CB8AC3E}">
        <p14:creationId xmlns:p14="http://schemas.microsoft.com/office/powerpoint/2010/main" val="9618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Investment is an intrinsic part of modern Cash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The investment of surplus cash is not simply an arbitrary </a:t>
            </a:r>
            <a:r>
              <a:rPr lang="en-GB" dirty="0" smtClean="0"/>
              <a:t>add-on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 smtClean="0"/>
              <a:t>Smoothing </a:t>
            </a:r>
            <a:r>
              <a:rPr lang="en-GB" dirty="0"/>
              <a:t>of the cash flows from an investment of surpluses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The </a:t>
            </a:r>
            <a:r>
              <a:rPr lang="en-GB" dirty="0"/>
              <a:t>well-managed investment is inherently cost-effective: </a:t>
            </a:r>
            <a:r>
              <a:rPr lang="en-GB" dirty="0" smtClean="0"/>
              <a:t>reduces </a:t>
            </a:r>
            <a:r>
              <a:rPr lang="en-GB" dirty="0"/>
              <a:t>net debt interest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Different </a:t>
            </a:r>
            <a:r>
              <a:rPr lang="en-GB" dirty="0"/>
              <a:t>models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Expect </a:t>
            </a:r>
            <a:r>
              <a:rPr lang="en-GB" dirty="0"/>
              <a:t>earlier in the day to borrow or lend on that day (or week)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Operating from a surplus (France, Italy)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Operating from a deficit (Holland, Germany)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Approximately neutral (UK)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Being short of cash saves money </a:t>
            </a:r>
            <a:r>
              <a:rPr lang="en-GB" dirty="0" smtClean="0"/>
              <a:t>– there </a:t>
            </a:r>
            <a:r>
              <a:rPr lang="en-GB" dirty="0"/>
              <a:t>is a "cost of carry" – but it is only feasible if there is a liquid market</a:t>
            </a:r>
          </a:p>
        </p:txBody>
      </p:sp>
    </p:spTree>
    <p:extLst>
      <p:ext uri="{BB962C8B-B14F-4D97-AF65-F5344CB8AC3E}">
        <p14:creationId xmlns:p14="http://schemas.microsoft.com/office/powerpoint/2010/main" val="217743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GB" dirty="0" smtClean="0"/>
              <a:t>Investment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487" y="1052736"/>
            <a:ext cx="7772400" cy="5472608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GB" sz="2800" dirty="0" smtClean="0">
                <a:solidFill>
                  <a:srgbClr val="000000"/>
                </a:solidFill>
              </a:rPr>
              <a:t>Cash managers’ objectives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400" dirty="0" smtClean="0"/>
              <a:t>Ensuring cash availability, smoothing cash flows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400" dirty="0" smtClean="0"/>
              <a:t>Buffers must be readily available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in TSA or other call deposits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or term deposits that can be broken (in central bank or commercial banks)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400" dirty="0" smtClean="0"/>
              <a:t>Investing surplus cash mostly in domestic currency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Maturity geared to cash flow profile (loans/deposits redeemed on days of cash outflow) – including build up of assets to meet end year expenditure surges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800" dirty="0" smtClean="0"/>
              <a:t>Cautious approach to risk: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2400" dirty="0" smtClean="0"/>
              <a:t>Typically allow only investments in highly liquid securities, high quality deposits (collateralized) with suitable financial institutions and in repos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96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9394"/>
            <a:ext cx="7772400" cy="1219200"/>
          </a:xfrm>
        </p:spPr>
        <p:txBody>
          <a:bodyPr/>
          <a:lstStyle/>
          <a:p>
            <a:r>
              <a:rPr lang="en-GB" dirty="0" smtClean="0"/>
              <a:t>Risks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772400" cy="54726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dirty="0"/>
              <a:t>Main risks to face when managing short-term investments: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b="1" dirty="0"/>
              <a:t>Liquidity</a:t>
            </a:r>
            <a:r>
              <a:rPr lang="en-GB" dirty="0"/>
              <a:t>: ability to convert an investment into cash before maturity without suffering an unacceptable loss of principal. </a:t>
            </a:r>
            <a:r>
              <a:rPr lang="en-GB" dirty="0" smtClean="0"/>
              <a:t>Requires emphasis </a:t>
            </a:r>
            <a:r>
              <a:rPr lang="en-GB" dirty="0"/>
              <a:t>on </a:t>
            </a:r>
            <a:r>
              <a:rPr lang="en-GB" dirty="0" smtClean="0"/>
              <a:t>marketable short-term investments</a:t>
            </a:r>
            <a:endParaRPr lang="en-GB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b="1" dirty="0"/>
              <a:t>Credit</a:t>
            </a:r>
            <a:r>
              <a:rPr lang="en-GB" dirty="0"/>
              <a:t>: possibility that the issuer of an instrument (or any </a:t>
            </a:r>
            <a:r>
              <a:rPr lang="en-GB" dirty="0" smtClean="0"/>
              <a:t>counterparty) </a:t>
            </a:r>
            <a:r>
              <a:rPr lang="en-GB" dirty="0"/>
              <a:t>does not meet the repayment of principal and / or interest in </a:t>
            </a:r>
            <a:r>
              <a:rPr lang="en-GB" dirty="0" smtClean="0"/>
              <a:t>full and </a:t>
            </a:r>
            <a:r>
              <a:rPr lang="en-GB" dirty="0"/>
              <a:t>on </a:t>
            </a:r>
            <a:r>
              <a:rPr lang="en-GB" dirty="0" smtClean="0"/>
              <a:t>time. </a:t>
            </a:r>
            <a:r>
              <a:rPr lang="en-GB" dirty="0"/>
              <a:t>Requires high quality assets and collateral; diversification and "marking to market".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dirty="0"/>
              <a:t>Other risks are important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b="1" dirty="0" smtClean="0"/>
              <a:t>Market</a:t>
            </a:r>
            <a:r>
              <a:rPr lang="en-GB" dirty="0" smtClean="0"/>
              <a:t>: </a:t>
            </a:r>
            <a:r>
              <a:rPr lang="en-GB" dirty="0"/>
              <a:t>risk arising from adverse changes in market rates: will be small if the instruments are short term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b="1" dirty="0"/>
              <a:t>Legal</a:t>
            </a:r>
            <a:r>
              <a:rPr lang="en-GB" dirty="0"/>
              <a:t>: that contracts are not legally enforceable: requires clearly documented agreements with partners </a:t>
            </a:r>
            <a:r>
              <a:rPr lang="en-GB" dirty="0" smtClean="0"/>
              <a:t>(e.g. </a:t>
            </a:r>
            <a:r>
              <a:rPr lang="en-GB" dirty="0"/>
              <a:t>the overall master repurchase agreement (GMRA) for repos)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b="1" dirty="0"/>
              <a:t>Operational</a:t>
            </a:r>
            <a:r>
              <a:rPr lang="en-GB" dirty="0"/>
              <a:t>: resulting from inadequate or failed internal processes, people and systems or external events. Requires defined procedures, segregation of duties, internal control and business continuity plan</a:t>
            </a:r>
          </a:p>
        </p:txBody>
      </p:sp>
    </p:spTree>
    <p:extLst>
      <p:ext uri="{BB962C8B-B14F-4D97-AF65-F5344CB8AC3E}">
        <p14:creationId xmlns:p14="http://schemas.microsoft.com/office/powerpoint/2010/main" val="17668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31640" y="1628800"/>
            <a:ext cx="6696744" cy="482453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z="3600" dirty="0" smtClean="0"/>
              <a:t>Cash management objectives</a:t>
            </a:r>
          </a:p>
          <a:p>
            <a:pPr lvl="1">
              <a:spcBef>
                <a:spcPts val="600"/>
              </a:spcBef>
            </a:pPr>
            <a:r>
              <a:rPr lang="en-GB" sz="3200" dirty="0" smtClean="0"/>
              <a:t>A brief reminder</a:t>
            </a:r>
          </a:p>
          <a:p>
            <a:pPr>
              <a:spcBef>
                <a:spcPts val="600"/>
              </a:spcBef>
            </a:pPr>
            <a:r>
              <a:rPr lang="en-GB" sz="3600" dirty="0" smtClean="0"/>
              <a:t>Rough tuning and fine tuning</a:t>
            </a:r>
          </a:p>
          <a:p>
            <a:pPr>
              <a:spcBef>
                <a:spcPts val="600"/>
              </a:spcBef>
            </a:pPr>
            <a:r>
              <a:rPr lang="en-GB" sz="3600" dirty="0" smtClean="0"/>
              <a:t>Instruments</a:t>
            </a:r>
          </a:p>
          <a:p>
            <a:pPr>
              <a:spcBef>
                <a:spcPts val="600"/>
              </a:spcBef>
            </a:pPr>
            <a:r>
              <a:rPr lang="en-GB" sz="3600" dirty="0" smtClean="0"/>
              <a:t>Investment of </a:t>
            </a:r>
            <a:r>
              <a:rPr lang="en-GB" sz="3600" dirty="0" smtClean="0"/>
              <a:t>short-term cash surpluses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72344"/>
          </a:xfrm>
        </p:spPr>
        <p:txBody>
          <a:bodyPr/>
          <a:lstStyle/>
          <a:p>
            <a:r>
              <a:rPr lang="en-GB" dirty="0" smtClean="0"/>
              <a:t>Money Market Instruments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8924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Repos and reverse repos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Important in most money markets, offering competitive short-term rates (fixed or variable), used by central banks </a:t>
            </a:r>
            <a:r>
              <a:rPr lang="en-GB" dirty="0" smtClean="0"/>
              <a:t>for OMOs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/>
              <a:t>Sale and repurchase of an underlying security - serves as collateral</a:t>
            </a:r>
          </a:p>
          <a:p>
            <a:pPr>
              <a:lnSpc>
                <a:spcPct val="110000"/>
              </a:lnSpc>
            </a:pPr>
            <a:r>
              <a:rPr lang="en-GB" dirty="0"/>
              <a:t>Term deposits in commercial banks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Similar to repo rates but usually includes penalty if </a:t>
            </a:r>
            <a:r>
              <a:rPr lang="en-GB" dirty="0" smtClean="0"/>
              <a:t>redeems </a:t>
            </a:r>
            <a:r>
              <a:rPr lang="en-GB" dirty="0"/>
              <a:t>in advance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Must collateralise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/>
              <a:t>Requires a competitive process</a:t>
            </a:r>
          </a:p>
          <a:p>
            <a:pPr>
              <a:lnSpc>
                <a:spcPct val="110000"/>
              </a:lnSpc>
            </a:pPr>
            <a:r>
              <a:rPr lang="en-GB" dirty="0"/>
              <a:t>Certificates of Deposit (CDs)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Low liquidity risk (if negotiable)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Higher credit risk - </a:t>
            </a:r>
            <a:r>
              <a:rPr lang="en-GB" dirty="0" smtClean="0"/>
              <a:t>cannot collateralise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en-GB" dirty="0"/>
              <a:t>Market mutual funds money (money market mutual funds)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The Funds invest in short-term instruments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They benefit from diversified market access; </a:t>
            </a:r>
            <a:r>
              <a:rPr lang="en-GB" dirty="0" smtClean="0"/>
              <a:t>but </a:t>
            </a:r>
            <a:r>
              <a:rPr lang="en-GB" dirty="0"/>
              <a:t>performance may vary and is not without risk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Commercial </a:t>
            </a:r>
            <a:r>
              <a:rPr lang="en-GB" dirty="0"/>
              <a:t>paper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Issued by highly rated credit-largest banks and non-financial corporations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High performance but potentially more risky</a:t>
            </a:r>
          </a:p>
        </p:txBody>
      </p:sp>
    </p:spTree>
    <p:extLst>
      <p:ext uri="{BB962C8B-B14F-4D97-AF65-F5344CB8AC3E}">
        <p14:creationId xmlns:p14="http://schemas.microsoft.com/office/powerpoint/2010/main" val="20841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152" y="28476"/>
            <a:ext cx="7772400" cy="1219200"/>
          </a:xfrm>
        </p:spPr>
        <p:txBody>
          <a:bodyPr/>
          <a:lstStyle/>
          <a:p>
            <a:r>
              <a:rPr lang="en-GB" dirty="0" smtClean="0"/>
              <a:t>Investment in Practice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The </a:t>
            </a:r>
            <a:r>
              <a:rPr lang="en-GB" dirty="0" smtClean="0"/>
              <a:t>maturity </a:t>
            </a:r>
            <a:r>
              <a:rPr lang="en-GB" dirty="0"/>
              <a:t>of investments depend on the profile of both market and cash flow but usually not greater than 30 days and rarely up to 90 days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Reverse </a:t>
            </a:r>
            <a:r>
              <a:rPr lang="en-GB" dirty="0"/>
              <a:t>repo is the preferred instrument if the market is sufficiently liquid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It is </a:t>
            </a:r>
            <a:r>
              <a:rPr lang="en-GB" dirty="0"/>
              <a:t>secure and flexible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Often backed by government securities (or central bank)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The collateral is "marked to market" daily</a:t>
            </a:r>
          </a:p>
          <a:p>
            <a:pPr>
              <a:lnSpc>
                <a:spcPct val="110000"/>
              </a:lnSpc>
            </a:pPr>
            <a:r>
              <a:rPr lang="en-GB" dirty="0"/>
              <a:t>Many countries invest in bank deposits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Loans at market rates: a term or overnight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Competitive process (for auction, if there is no transparent market prices): possible as differential with respect to, </a:t>
            </a:r>
            <a:r>
              <a:rPr lang="en-GB" dirty="0" err="1"/>
              <a:t>eg</a:t>
            </a:r>
            <a:r>
              <a:rPr lang="en-GB" dirty="0"/>
              <a:t>, overnight rates.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But be collateralized: reduce credit risk</a:t>
            </a:r>
          </a:p>
        </p:txBody>
      </p:sp>
    </p:spTree>
    <p:extLst>
      <p:ext uri="{BB962C8B-B14F-4D97-AF65-F5344CB8AC3E}">
        <p14:creationId xmlns:p14="http://schemas.microsoft.com/office/powerpoint/2010/main" val="1831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Investment in Practice </a:t>
            </a:r>
            <a:r>
              <a:rPr lang="en-GB" dirty="0" smtClean="0"/>
              <a:t>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728" y="1484784"/>
            <a:ext cx="7772400" cy="49685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For repos or bank deposits it is recommended </a:t>
            </a:r>
            <a:r>
              <a:rPr lang="en-GB" dirty="0" smtClean="0"/>
              <a:t>that a </a:t>
            </a:r>
            <a:r>
              <a:rPr lang="en-GB" dirty="0"/>
              <a:t>list of pre-approved </a:t>
            </a:r>
            <a:r>
              <a:rPr lang="en-GB" dirty="0" smtClean="0"/>
              <a:t>banks is established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 smtClean="0"/>
              <a:t>Sign </a:t>
            </a:r>
            <a:r>
              <a:rPr lang="en-GB" dirty="0"/>
              <a:t>all documents of the case; </a:t>
            </a:r>
            <a:r>
              <a:rPr lang="en-GB" dirty="0" smtClean="0"/>
              <a:t>e.g. </a:t>
            </a:r>
            <a:r>
              <a:rPr lang="en-GB" dirty="0"/>
              <a:t>GMRAs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Simplify each </a:t>
            </a:r>
            <a:r>
              <a:rPr lang="en-GB" dirty="0" smtClean="0"/>
              <a:t>auction: </a:t>
            </a:r>
            <a:r>
              <a:rPr lang="en-GB" dirty="0"/>
              <a:t>just short notice is required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Cautious credit risk policy </a:t>
            </a:r>
            <a:r>
              <a:rPr lang="en-GB" dirty="0" smtClean="0"/>
              <a:t>– </a:t>
            </a:r>
            <a:r>
              <a:rPr lang="en-GB" dirty="0"/>
              <a:t>but the </a:t>
            </a:r>
            <a:r>
              <a:rPr lang="en-GB" dirty="0" smtClean="0"/>
              <a:t>collateral </a:t>
            </a:r>
            <a:r>
              <a:rPr lang="en-GB" dirty="0"/>
              <a:t>greatly reduces the risk</a:t>
            </a:r>
          </a:p>
          <a:p>
            <a:pPr>
              <a:lnSpc>
                <a:spcPct val="110000"/>
              </a:lnSpc>
            </a:pPr>
            <a:r>
              <a:rPr lang="en-GB" dirty="0"/>
              <a:t>Cash held at the central bank should be remunerated at </a:t>
            </a:r>
            <a:r>
              <a:rPr lang="en-GB" dirty="0" smtClean="0"/>
              <a:t>market-related </a:t>
            </a:r>
            <a:r>
              <a:rPr lang="en-GB" dirty="0"/>
              <a:t>risk-free interest </a:t>
            </a:r>
            <a:r>
              <a:rPr lang="en-GB" dirty="0" smtClean="0"/>
              <a:t>rate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/>
              <a:t>Consider deposits </a:t>
            </a:r>
            <a:r>
              <a:rPr lang="en-GB" dirty="0" smtClean="0"/>
              <a:t>(term and remunerated) </a:t>
            </a:r>
            <a:r>
              <a:rPr lang="en-GB" dirty="0"/>
              <a:t>at the central bank only if there is a monetary imbalance, </a:t>
            </a:r>
            <a:r>
              <a:rPr lang="en-GB" dirty="0" smtClean="0"/>
              <a:t>i.e. </a:t>
            </a:r>
            <a:r>
              <a:rPr lang="en-GB" dirty="0"/>
              <a:t>when it is a response to a structural problem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6660232" y="6043300"/>
            <a:ext cx="2047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99"/>
                </a:solidFill>
                <a:latin typeface="+mn-lt"/>
              </a:rPr>
              <a:t>Thank You!</a:t>
            </a:r>
            <a:endParaRPr lang="en-GB" sz="2800" b="1" dirty="0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170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467600" cy="990600"/>
          </a:xfrm>
        </p:spPr>
        <p:txBody>
          <a:bodyPr/>
          <a:lstStyle/>
          <a:p>
            <a:r>
              <a:rPr lang="en-US" sz="3600" dirty="0" smtClean="0"/>
              <a:t>To Recall the Benefits of Efficient Cash Management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001000" cy="496855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Overriding objective to ensure obligations are met as they fall due</a:t>
            </a:r>
          </a:p>
          <a:p>
            <a:r>
              <a:rPr lang="en-AU" sz="2800" dirty="0" smtClean="0"/>
              <a:t>But efficient cash management </a:t>
            </a:r>
          </a:p>
          <a:p>
            <a:pPr lvl="1"/>
            <a:r>
              <a:rPr lang="en-GB" sz="2400" dirty="0" smtClean="0"/>
              <a:t>Economises on cash within government, </a:t>
            </a:r>
            <a:r>
              <a:rPr lang="en-AU" sz="2400" dirty="0" smtClean="0"/>
              <a:t>minimising idle balances and associated costs</a:t>
            </a:r>
          </a:p>
          <a:p>
            <a:pPr lvl="1"/>
            <a:r>
              <a:rPr lang="en-AU" sz="2400" dirty="0" smtClean="0"/>
              <a:t>Facilitates monetary policy (and buttresses the separation of cash management from monetary policy)</a:t>
            </a:r>
          </a:p>
          <a:p>
            <a:pPr lvl="1"/>
            <a:r>
              <a:rPr lang="en-AU" sz="2400" dirty="0" smtClean="0"/>
              <a:t>Supports </a:t>
            </a:r>
            <a:r>
              <a:rPr lang="en-AU" sz="2400" dirty="0"/>
              <a:t>debt management</a:t>
            </a:r>
          </a:p>
          <a:p>
            <a:pPr lvl="1"/>
            <a:r>
              <a:rPr lang="en-GB" sz="2400" dirty="0"/>
              <a:t>Reduces risk</a:t>
            </a:r>
          </a:p>
          <a:p>
            <a:pPr lvl="1"/>
            <a:r>
              <a:rPr lang="en-AU" sz="2400" dirty="0" smtClean="0"/>
              <a:t>Contributes to development of short-term money markets – and financial markets more generally</a:t>
            </a:r>
            <a:endParaRPr lang="en-AU" sz="2400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611560" y="2924944"/>
            <a:ext cx="7920880" cy="2016224"/>
          </a:xfrm>
          <a:prstGeom prst="roundRect">
            <a:avLst/>
          </a:pr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444208" y="1988840"/>
            <a:ext cx="2520280" cy="792088"/>
          </a:xfrm>
          <a:prstGeom prst="ellipse">
            <a:avLst/>
          </a:prstGeom>
          <a:solidFill>
            <a:srgbClr val="DEF2FE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252000" rIns="9144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000" dirty="0">
                <a:latin typeface="+mn-lt"/>
                <a:cs typeface="Arial" charset="0"/>
              </a:rPr>
              <a:t>Implies </a:t>
            </a:r>
            <a:r>
              <a:rPr lang="en-GB" sz="2000" dirty="0" smtClean="0">
                <a:latin typeface="+mn-lt"/>
                <a:cs typeface="Arial" charset="0"/>
              </a:rPr>
              <a:t>cash flow smoothing </a:t>
            </a:r>
            <a:endParaRPr lang="en-GB" sz="2000" dirty="0">
              <a:latin typeface="+mn-lt"/>
              <a:cs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endParaRPr>
          </a:p>
        </p:txBody>
      </p:sp>
      <p:sp>
        <p:nvSpPr>
          <p:cNvPr id="6" name="Bent-Up Arrow 5"/>
          <p:cNvSpPr/>
          <p:nvPr/>
        </p:nvSpPr>
        <p:spPr bwMode="auto">
          <a:xfrm rot="10800000">
            <a:off x="5724128" y="2348880"/>
            <a:ext cx="720080" cy="576064"/>
          </a:xfrm>
          <a:prstGeom prst="bentUpArrow">
            <a:avLst/>
          </a:prstGeom>
          <a:solidFill>
            <a:srgbClr val="DEF2FE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98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219200"/>
          </a:xfrm>
        </p:spPr>
        <p:txBody>
          <a:bodyPr/>
          <a:lstStyle/>
          <a:p>
            <a:r>
              <a:rPr lang="en-GB" dirty="0" smtClean="0"/>
              <a:t>Managing Risk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 smtClean="0"/>
              <a:t>Liquidity risk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Ensuring liquid funds available, avoid overdraft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Funding risk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Securing ability to raise funds at market yields when required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Improving the ability to cope with uncertainty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Risk attached to estimates of the borrowing requirement - insufficient information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Volatility or lumpiness of underlying cash flows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As well as: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Market risk – associated with management of cash balances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Credit risk – of counterparties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Operational risk – of transactions, payments and accounts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0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0"/>
            <a:ext cx="8153400" cy="1066800"/>
          </a:xfrm>
        </p:spPr>
        <p:txBody>
          <a:bodyPr/>
          <a:lstStyle/>
          <a:p>
            <a:r>
              <a:rPr lang="en-GB" altLang="en-US" sz="3600" smtClean="0"/>
              <a:t>The Policy Challenges are linked…</a:t>
            </a:r>
          </a:p>
        </p:txBody>
      </p:sp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2700338" y="5084763"/>
            <a:ext cx="1368425" cy="1108075"/>
          </a:xfrm>
          <a:prstGeom prst="rect">
            <a:avLst/>
          </a:prstGeom>
          <a:solidFill>
            <a:srgbClr val="99CC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Cash Balance </a:t>
            </a:r>
            <a:r>
              <a:rPr lang="en-GB" altLang="en-US" sz="1800">
                <a:solidFill>
                  <a:schemeClr val="tx1"/>
                </a:solidFill>
                <a:latin typeface="Times New Roman" panose="02020603050405020304" pitchFamily="18" charset="0"/>
              </a:rPr>
              <a:t>(TSA)</a:t>
            </a:r>
          </a:p>
        </p:txBody>
      </p:sp>
      <p:sp>
        <p:nvSpPr>
          <p:cNvPr id="243716" name="Line 4"/>
          <p:cNvSpPr>
            <a:spLocks noChangeShapeType="1"/>
          </p:cNvSpPr>
          <p:nvPr/>
        </p:nvSpPr>
        <p:spPr bwMode="auto">
          <a:xfrm>
            <a:off x="755650" y="573405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611188" y="5805488"/>
            <a:ext cx="1943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Times New Roman" panose="02020603050405020304" pitchFamily="18" charset="0"/>
              </a:rPr>
              <a:t>Tax etc inflows</a:t>
            </a:r>
          </a:p>
        </p:txBody>
      </p:sp>
      <p:sp>
        <p:nvSpPr>
          <p:cNvPr id="243718" name="Line 6"/>
          <p:cNvSpPr>
            <a:spLocks noChangeShapeType="1"/>
          </p:cNvSpPr>
          <p:nvPr/>
        </p:nvSpPr>
        <p:spPr bwMode="auto">
          <a:xfrm flipH="1">
            <a:off x="755650" y="5516563"/>
            <a:ext cx="151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19" name="Text Box 7"/>
          <p:cNvSpPr txBox="1">
            <a:spLocks noChangeArrowheads="1"/>
          </p:cNvSpPr>
          <p:nvPr/>
        </p:nvSpPr>
        <p:spPr bwMode="auto">
          <a:xfrm>
            <a:off x="179388" y="5013325"/>
            <a:ext cx="273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Times New Roman" panose="02020603050405020304" pitchFamily="18" charset="0"/>
              </a:rPr>
              <a:t>Expenditure etc outflows</a:t>
            </a:r>
          </a:p>
        </p:txBody>
      </p:sp>
      <p:sp>
        <p:nvSpPr>
          <p:cNvPr id="243720" name="Text Box 8"/>
          <p:cNvSpPr txBox="1">
            <a:spLocks noChangeArrowheads="1"/>
          </p:cNvSpPr>
          <p:nvPr/>
        </p:nvSpPr>
        <p:spPr bwMode="auto">
          <a:xfrm>
            <a:off x="827088" y="3429000"/>
            <a:ext cx="1296987" cy="93345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1. Budget Execution</a:t>
            </a:r>
          </a:p>
        </p:txBody>
      </p:sp>
      <p:sp>
        <p:nvSpPr>
          <p:cNvPr id="243721" name="Line 9"/>
          <p:cNvSpPr>
            <a:spLocks noChangeShapeType="1"/>
          </p:cNvSpPr>
          <p:nvPr/>
        </p:nvSpPr>
        <p:spPr bwMode="auto">
          <a:xfrm>
            <a:off x="3492500" y="2708275"/>
            <a:ext cx="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2700338" y="1700213"/>
            <a:ext cx="1511300" cy="93345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2. Targeting Balances</a:t>
            </a:r>
          </a:p>
        </p:txBody>
      </p:sp>
      <p:sp>
        <p:nvSpPr>
          <p:cNvPr id="243723" name="Line 11"/>
          <p:cNvSpPr>
            <a:spLocks noChangeShapeType="1"/>
          </p:cNvSpPr>
          <p:nvPr/>
        </p:nvSpPr>
        <p:spPr bwMode="auto">
          <a:xfrm>
            <a:off x="4427538" y="5516563"/>
            <a:ext cx="146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 flipH="1">
            <a:off x="4356100" y="573405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25" name="Text Box 13"/>
          <p:cNvSpPr txBox="1">
            <a:spLocks noChangeArrowheads="1"/>
          </p:cNvSpPr>
          <p:nvPr/>
        </p:nvSpPr>
        <p:spPr bwMode="auto">
          <a:xfrm>
            <a:off x="4140200" y="4797425"/>
            <a:ext cx="2087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Times New Roman" panose="02020603050405020304" pitchFamily="18" charset="0"/>
              </a:rPr>
              <a:t>Debt redemptions, less capital receipts</a:t>
            </a:r>
          </a:p>
        </p:txBody>
      </p:sp>
      <p:sp>
        <p:nvSpPr>
          <p:cNvPr id="243726" name="Text Box 14"/>
          <p:cNvSpPr txBox="1">
            <a:spLocks noChangeArrowheads="1"/>
          </p:cNvSpPr>
          <p:nvPr/>
        </p:nvSpPr>
        <p:spPr bwMode="auto">
          <a:xfrm>
            <a:off x="4284663" y="5876925"/>
            <a:ext cx="19446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Times New Roman" panose="02020603050405020304" pitchFamily="18" charset="0"/>
              </a:rPr>
              <a:t>Debt issuance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Times New Roman" panose="02020603050405020304" pitchFamily="18" charset="0"/>
              </a:rPr>
              <a:t>Loans &amp; Credits</a:t>
            </a:r>
          </a:p>
        </p:txBody>
      </p:sp>
      <p:sp>
        <p:nvSpPr>
          <p:cNvPr id="243727" name="Text Box 15"/>
          <p:cNvSpPr txBox="1">
            <a:spLocks noChangeArrowheads="1"/>
          </p:cNvSpPr>
          <p:nvPr/>
        </p:nvSpPr>
        <p:spPr bwMode="auto">
          <a:xfrm>
            <a:off x="6443663" y="5084763"/>
            <a:ext cx="2376487" cy="1019175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6. Debt Management Policy (and Gov Balance Sheet)</a:t>
            </a:r>
          </a:p>
        </p:txBody>
      </p:sp>
      <p:sp>
        <p:nvSpPr>
          <p:cNvPr id="243728" name="Text Box 16"/>
          <p:cNvSpPr txBox="1">
            <a:spLocks noChangeArrowheads="1"/>
          </p:cNvSpPr>
          <p:nvPr/>
        </p:nvSpPr>
        <p:spPr bwMode="auto">
          <a:xfrm>
            <a:off x="4427538" y="3141663"/>
            <a:ext cx="1727200" cy="928687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Times New Roman" panose="02020603050405020304" pitchFamily="18" charset="0"/>
              </a:rPr>
              <a:t>4. Cash Flow Management in Money Market</a:t>
            </a:r>
          </a:p>
        </p:txBody>
      </p:sp>
      <p:sp>
        <p:nvSpPr>
          <p:cNvPr id="243729" name="Text Box 17"/>
          <p:cNvSpPr txBox="1">
            <a:spLocks noChangeArrowheads="1"/>
          </p:cNvSpPr>
          <p:nvPr/>
        </p:nvSpPr>
        <p:spPr bwMode="auto">
          <a:xfrm>
            <a:off x="7164388" y="1628775"/>
            <a:ext cx="1584325" cy="93345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3. Monetary Policy</a:t>
            </a:r>
          </a:p>
        </p:txBody>
      </p:sp>
      <p:sp>
        <p:nvSpPr>
          <p:cNvPr id="243730" name="Text Box 18"/>
          <p:cNvSpPr txBox="1">
            <a:spLocks noChangeArrowheads="1"/>
          </p:cNvSpPr>
          <p:nvPr/>
        </p:nvSpPr>
        <p:spPr bwMode="auto">
          <a:xfrm>
            <a:off x="7092950" y="3141663"/>
            <a:ext cx="1655763" cy="93345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5. Market Development</a:t>
            </a:r>
          </a:p>
        </p:txBody>
      </p:sp>
      <p:sp>
        <p:nvSpPr>
          <p:cNvPr id="243731" name="Line 19"/>
          <p:cNvSpPr>
            <a:spLocks noChangeShapeType="1"/>
          </p:cNvSpPr>
          <p:nvPr/>
        </p:nvSpPr>
        <p:spPr bwMode="auto">
          <a:xfrm flipH="1">
            <a:off x="3635375" y="3573463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2" name="Line 20"/>
          <p:cNvSpPr>
            <a:spLocks noChangeShapeType="1"/>
          </p:cNvSpPr>
          <p:nvPr/>
        </p:nvSpPr>
        <p:spPr bwMode="auto">
          <a:xfrm flipV="1">
            <a:off x="6372225" y="2492375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3" name="Line 21"/>
          <p:cNvSpPr>
            <a:spLocks noChangeShapeType="1"/>
          </p:cNvSpPr>
          <p:nvPr/>
        </p:nvSpPr>
        <p:spPr bwMode="auto">
          <a:xfrm>
            <a:off x="6300788" y="41497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4" name="Line 22"/>
          <p:cNvSpPr>
            <a:spLocks noChangeShapeType="1"/>
          </p:cNvSpPr>
          <p:nvPr/>
        </p:nvSpPr>
        <p:spPr bwMode="auto">
          <a:xfrm flipH="1">
            <a:off x="8027988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5" name="Line 23"/>
          <p:cNvSpPr>
            <a:spLocks noChangeShapeType="1"/>
          </p:cNvSpPr>
          <p:nvPr/>
        </p:nvSpPr>
        <p:spPr bwMode="auto">
          <a:xfrm>
            <a:off x="4356100" y="2133600"/>
            <a:ext cx="2449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6" name="Line 24"/>
          <p:cNvSpPr>
            <a:spLocks noChangeShapeType="1"/>
          </p:cNvSpPr>
          <p:nvPr/>
        </p:nvSpPr>
        <p:spPr bwMode="auto">
          <a:xfrm>
            <a:off x="1476375" y="45085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7" name="Line 25"/>
          <p:cNvSpPr>
            <a:spLocks noChangeShapeType="1"/>
          </p:cNvSpPr>
          <p:nvPr/>
        </p:nvSpPr>
        <p:spPr bwMode="auto">
          <a:xfrm>
            <a:off x="8027988" y="2636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8" name="Line 26"/>
          <p:cNvSpPr>
            <a:spLocks noChangeShapeType="1"/>
          </p:cNvSpPr>
          <p:nvPr/>
        </p:nvSpPr>
        <p:spPr bwMode="auto">
          <a:xfrm>
            <a:off x="6372225" y="36449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9" name="AutoShape 27"/>
          <p:cNvSpPr>
            <a:spLocks/>
          </p:cNvSpPr>
          <p:nvPr/>
        </p:nvSpPr>
        <p:spPr bwMode="auto">
          <a:xfrm>
            <a:off x="6011863" y="5157788"/>
            <a:ext cx="219075" cy="935037"/>
          </a:xfrm>
          <a:prstGeom prst="rightBracket">
            <a:avLst>
              <a:gd name="adj" fmla="val 35568"/>
            </a:avLst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 flipH="1">
            <a:off x="6227763" y="5589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41" name="Text Box 29"/>
          <p:cNvSpPr txBox="1">
            <a:spLocks noChangeArrowheads="1"/>
          </p:cNvSpPr>
          <p:nvPr/>
        </p:nvSpPr>
        <p:spPr bwMode="auto">
          <a:xfrm>
            <a:off x="684213" y="1700213"/>
            <a:ext cx="1511300" cy="933450"/>
          </a:xfrm>
          <a:prstGeom prst="rect">
            <a:avLst/>
          </a:prstGeom>
          <a:solidFill>
            <a:srgbClr val="99CC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Cash Flow Forecasting</a:t>
            </a:r>
          </a:p>
        </p:txBody>
      </p:sp>
      <p:sp>
        <p:nvSpPr>
          <p:cNvPr id="243742" name="Line 30"/>
          <p:cNvSpPr>
            <a:spLocks noChangeShapeType="1"/>
          </p:cNvSpPr>
          <p:nvPr/>
        </p:nvSpPr>
        <p:spPr bwMode="auto">
          <a:xfrm flipV="1">
            <a:off x="1476375" y="27813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43" name="Line 31"/>
          <p:cNvSpPr>
            <a:spLocks noChangeShapeType="1"/>
          </p:cNvSpPr>
          <p:nvPr/>
        </p:nvSpPr>
        <p:spPr bwMode="auto">
          <a:xfrm>
            <a:off x="2339975" y="22050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44" name="Line 32"/>
          <p:cNvSpPr>
            <a:spLocks noChangeShapeType="1"/>
          </p:cNvSpPr>
          <p:nvPr/>
        </p:nvSpPr>
        <p:spPr bwMode="auto">
          <a:xfrm>
            <a:off x="2268538" y="2781300"/>
            <a:ext cx="935037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Oval 1"/>
          <p:cNvSpPr/>
          <p:nvPr/>
        </p:nvSpPr>
        <p:spPr bwMode="auto">
          <a:xfrm>
            <a:off x="4138612" y="2781300"/>
            <a:ext cx="2449611" cy="1727200"/>
          </a:xfrm>
          <a:prstGeom prst="ellipse">
            <a:avLst/>
          </a:pr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5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4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4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43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4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4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4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4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4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43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4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4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animBg="1"/>
      <p:bldP spid="243716" grpId="0" animBg="1"/>
      <p:bldP spid="243717" grpId="0"/>
      <p:bldP spid="243718" grpId="0" animBg="1"/>
      <p:bldP spid="243719" grpId="0"/>
      <p:bldP spid="243720" grpId="0" animBg="1"/>
      <p:bldP spid="243721" grpId="0" animBg="1"/>
      <p:bldP spid="243722" grpId="0" animBg="1"/>
      <p:bldP spid="243723" grpId="0" animBg="1"/>
      <p:bldP spid="243724" grpId="0" animBg="1"/>
      <p:bldP spid="243725" grpId="0"/>
      <p:bldP spid="243726" grpId="0"/>
      <p:bldP spid="243727" grpId="0" animBg="1"/>
      <p:bldP spid="243728" grpId="0" animBg="1"/>
      <p:bldP spid="243729" grpId="0" animBg="1"/>
      <p:bldP spid="243730" grpId="0" animBg="1"/>
      <p:bldP spid="243731" grpId="0" animBg="1"/>
      <p:bldP spid="243732" grpId="0" animBg="1"/>
      <p:bldP spid="243733" grpId="0" animBg="1"/>
      <p:bldP spid="243734" grpId="0" animBg="1"/>
      <p:bldP spid="243735" grpId="0" animBg="1"/>
      <p:bldP spid="243736" grpId="0" animBg="1"/>
      <p:bldP spid="243737" grpId="0" animBg="1"/>
      <p:bldP spid="243738" grpId="0" animBg="1"/>
      <p:bldP spid="243739" grpId="0" animBg="1"/>
      <p:bldP spid="243740" grpId="0" animBg="1"/>
      <p:bldP spid="243741" grpId="0" animBg="1"/>
      <p:bldP spid="243742" grpId="0" animBg="1"/>
      <p:bldP spid="243743" grpId="0" animBg="1"/>
      <p:bldP spid="243744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848600" cy="1219200"/>
          </a:xfrm>
        </p:spPr>
        <p:txBody>
          <a:bodyPr/>
          <a:lstStyle/>
          <a:p>
            <a:r>
              <a:rPr lang="en-GB" dirty="0" smtClean="0"/>
              <a:t>Management of Daily Cash Flows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760"/>
            <a:ext cx="7632700" cy="5400328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en-GB" sz="2400" dirty="0" smtClean="0"/>
              <a:t>Who takes responsibility for managing day to day fluctuations in cash balances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GB" sz="2000" dirty="0" smtClean="0"/>
              <a:t>Central bank takes account of fluctuations in its own monetary policy operations – as in Canada, and some EMCs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GB" sz="2000" dirty="0" smtClean="0"/>
              <a:t>Treasury should pass cash flow forecasts to central bank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GB" sz="2000" dirty="0" smtClean="0"/>
              <a:t>The MoF/Treasury/DMO actively manages its own cash – targeting a low balance [or narrow range] at central bank </a:t>
            </a:r>
            <a:r>
              <a:rPr lang="en-GB" sz="2000" dirty="0"/>
              <a:t>by short-term borrowing or investment of temporary </a:t>
            </a:r>
            <a:r>
              <a:rPr lang="en-GB" sz="2000" dirty="0" smtClean="0"/>
              <a:t>surpluses – as in Europe and increasingly the rest of the world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400" dirty="0" smtClean="0"/>
              <a:t>Varies </a:t>
            </a:r>
            <a:r>
              <a:rPr lang="en-GB" sz="2400" dirty="0"/>
              <a:t>greatly: distinguish between: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“Rough tuning” – issuing Treasury bills (or other short-term instruments) to a pattern designed to offset the impact on banking sector of net cash flows in and out of government, </a:t>
            </a:r>
            <a:r>
              <a:rPr lang="en-GB" sz="2000" dirty="0" err="1"/>
              <a:t>ie</a:t>
            </a:r>
            <a:r>
              <a:rPr lang="en-GB" sz="2000" dirty="0"/>
              <a:t> to smooth somewhat the changes in the TSA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“Fine tuning” – more active policies, wide on a wider range of instruments, to smooth the treasury’s balance more </a:t>
            </a:r>
            <a:r>
              <a:rPr lang="en-GB" sz="2000" dirty="0" smtClean="0"/>
              <a:t>fully </a:t>
            </a:r>
            <a:endParaRPr lang="en-GB" sz="2000" dirty="0"/>
          </a:p>
          <a:p>
            <a:pPr marL="457200" lvl="1" indent="0">
              <a:lnSpc>
                <a:spcPct val="95000"/>
              </a:lnSpc>
              <a:spcBef>
                <a:spcPct val="15000"/>
              </a:spcBef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06030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ChangeArrowheads="1"/>
          </p:cNvSpPr>
          <p:nvPr/>
        </p:nvSpPr>
        <p:spPr bwMode="auto">
          <a:xfrm>
            <a:off x="0" y="6381750"/>
            <a:ext cx="468313" cy="476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Rough Tuning: Example</a:t>
            </a:r>
            <a:endParaRPr lang="en-US" smtClean="0"/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4643438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538"/>
            <a:ext cx="457200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971550" y="1557338"/>
            <a:ext cx="7129463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/>
              <a:t>Rough Tuning with weekly issue of Treasury Bills only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0099"/>
                </a:solidFill>
              </a:rPr>
              <a:t>Converts </a:t>
            </a:r>
            <a:r>
              <a:rPr lang="en-GB" b="1">
                <a:solidFill>
                  <a:srgbClr val="000099"/>
                </a:solidFill>
              </a:rPr>
              <a:t>this</a:t>
            </a:r>
            <a:r>
              <a:rPr lang="en-GB">
                <a:solidFill>
                  <a:srgbClr val="000099"/>
                </a:solidFill>
              </a:rPr>
              <a:t> profile to </a:t>
            </a:r>
            <a:r>
              <a:rPr lang="en-GB" b="1">
                <a:solidFill>
                  <a:srgbClr val="000099"/>
                </a:solidFill>
              </a:rPr>
              <a:t>this</a:t>
            </a:r>
            <a:r>
              <a:rPr lang="en-GB">
                <a:solidFill>
                  <a:srgbClr val="000099"/>
                </a:solidFill>
              </a:rPr>
              <a:t> profile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 flipH="1">
            <a:off x="3348038" y="2636838"/>
            <a:ext cx="43180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5651500" y="2565400"/>
            <a:ext cx="16573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7667625" y="2276475"/>
            <a:ext cx="14763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800"/>
              <a:t>[Fine tuning</a:t>
            </a:r>
            <a:r>
              <a:rPr lang="en-GB"/>
              <a:t> </a:t>
            </a:r>
            <a:r>
              <a:rPr lang="en-GB" sz="1800"/>
              <a:t>makes it flat]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208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998"/>
            <a:ext cx="7772400" cy="1219200"/>
          </a:xfrm>
        </p:spPr>
        <p:txBody>
          <a:bodyPr/>
          <a:lstStyle/>
          <a:p>
            <a:r>
              <a:rPr lang="en-GB" dirty="0" smtClean="0"/>
              <a:t>Fine Tuning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7" y="1272198"/>
            <a:ext cx="7847013" cy="53284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dirty="0" smtClean="0"/>
              <a:t>Treasury takes </a:t>
            </a:r>
            <a:r>
              <a:rPr lang="en-GB" sz="2400" dirty="0"/>
              <a:t>full </a:t>
            </a:r>
            <a:r>
              <a:rPr lang="en-GB" sz="2400" dirty="0" smtClean="0"/>
              <a:t>responsibility to manage its cash flows</a:t>
            </a:r>
            <a:r>
              <a:rPr lang="en-GB" sz="2400" dirty="0"/>
              <a:t>	</a:t>
            </a:r>
            <a:endParaRPr lang="en-GB" sz="13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/>
              <a:t>Associated with monetary policy independence of central bank (and helps to ensure it</a:t>
            </a:r>
            <a:r>
              <a:rPr lang="en-GB" sz="2000" dirty="0" smtClean="0"/>
              <a:t>)</a:t>
            </a:r>
            <a:endParaRPr lang="en-GB" sz="60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dirty="0"/>
              <a:t>Considerable </a:t>
            </a:r>
            <a:r>
              <a:rPr lang="en-GB" sz="2400" dirty="0" smtClean="0"/>
              <a:t>advantages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Clarity </a:t>
            </a:r>
            <a:r>
              <a:rPr lang="en-GB" sz="2000" dirty="0"/>
              <a:t>in financial </a:t>
            </a:r>
            <a:r>
              <a:rPr lang="en-GB" sz="2000" dirty="0" smtClean="0"/>
              <a:t>markets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Eases </a:t>
            </a:r>
            <a:r>
              <a:rPr lang="en-GB" sz="2000" dirty="0"/>
              <a:t>monetary policy </a:t>
            </a:r>
            <a:r>
              <a:rPr lang="en-GB" sz="2000" dirty="0" smtClean="0"/>
              <a:t>operations – central bank can assume change in the TSA balance is zero; or </a:t>
            </a:r>
            <a:r>
              <a:rPr lang="en-GB" sz="2000" dirty="0" smtClean="0"/>
              <a:t>Treasury/DMO </a:t>
            </a:r>
            <a:r>
              <a:rPr lang="en-GB" sz="2000" dirty="0" smtClean="0"/>
              <a:t>informs central bank of its daily target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dirty="0"/>
              <a:t>But technically demanding</a:t>
            </a:r>
            <a:endParaRPr lang="en-GB" sz="7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Needs wider range of instruments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Relatively </a:t>
            </a:r>
            <a:r>
              <a:rPr lang="en-GB" sz="2000" dirty="0"/>
              <a:t>few countries manage to fine tune </a:t>
            </a:r>
            <a:r>
              <a:rPr lang="en-GB" sz="2000" dirty="0" smtClean="0"/>
              <a:t>well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France</a:t>
            </a:r>
            <a:r>
              <a:rPr lang="en-GB" sz="2000" dirty="0"/>
              <a:t>, smaller northern eurozone countries, UK, Sweden	</a:t>
            </a:r>
            <a:endParaRPr lang="en-GB" sz="2000" dirty="0" smtClean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sz="2400" dirty="0" smtClean="0"/>
              <a:t>Efficient payment infrastructure is important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000" dirty="0" smtClean="0"/>
              <a:t>Ideally, same day settlement in money market</a:t>
            </a:r>
          </a:p>
        </p:txBody>
      </p:sp>
    </p:spTree>
    <p:extLst>
      <p:ext uri="{BB962C8B-B14F-4D97-AF65-F5344CB8AC3E}">
        <p14:creationId xmlns:p14="http://schemas.microsoft.com/office/powerpoint/2010/main" val="26078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0676"/>
            <a:ext cx="8928992" cy="1219200"/>
          </a:xfrm>
        </p:spPr>
        <p:txBody>
          <a:bodyPr/>
          <a:lstStyle/>
          <a:p>
            <a:r>
              <a:rPr lang="en-GB" dirty="0" smtClean="0"/>
              <a:t>Cash Managers Focus on the TSA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59876"/>
            <a:ext cx="7772400" cy="530948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GB" sz="3400" dirty="0" smtClean="0"/>
              <a:t>Smoothing objective is independent of TSA’s constituents</a:t>
            </a:r>
          </a:p>
          <a:p>
            <a:pPr lvl="1">
              <a:lnSpc>
                <a:spcPct val="110000"/>
              </a:lnSpc>
            </a:pPr>
            <a:r>
              <a:rPr lang="en-GB" sz="3000" dirty="0" smtClean="0"/>
              <a:t>Central government budgetary balances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Extra-budgetary funds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Donor-financed project accounts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Sub-national governments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State-owned enterprises</a:t>
            </a:r>
          </a:p>
          <a:p>
            <a:pPr>
              <a:lnSpc>
                <a:spcPct val="110000"/>
              </a:lnSpc>
            </a:pPr>
            <a:r>
              <a:rPr lang="en-GB" sz="3400" dirty="0" smtClean="0"/>
              <a:t>Underlying principle: whoever has the permission to spend or claim on resources, the Treasury has use of the funds until they are needed</a:t>
            </a:r>
          </a:p>
          <a:p>
            <a:pPr>
              <a:lnSpc>
                <a:spcPct val="110000"/>
              </a:lnSpc>
            </a:pPr>
            <a:r>
              <a:rPr lang="en-GB" sz="3400" dirty="0"/>
              <a:t>FX balances not usually part of the </a:t>
            </a:r>
            <a:r>
              <a:rPr lang="en-GB" sz="3400" dirty="0" smtClean="0"/>
              <a:t>TSA</a:t>
            </a:r>
          </a:p>
          <a:p>
            <a:pPr lvl="1">
              <a:lnSpc>
                <a:spcPct val="110000"/>
              </a:lnSpc>
            </a:pPr>
            <a:r>
              <a:rPr lang="en-GB" sz="3000" dirty="0" smtClean="0"/>
              <a:t>Unless </a:t>
            </a:r>
            <a:r>
              <a:rPr lang="en-GB" sz="3000" dirty="0"/>
              <a:t>there </a:t>
            </a:r>
            <a:r>
              <a:rPr lang="en-GB" sz="3000" dirty="0" smtClean="0"/>
              <a:t>is full </a:t>
            </a:r>
            <a:r>
              <a:rPr lang="en-GB" sz="3000" dirty="0"/>
              <a:t>fungibility or mirrored </a:t>
            </a:r>
            <a:r>
              <a:rPr lang="en-GB" sz="3000" dirty="0" smtClean="0"/>
              <a:t>accounts</a:t>
            </a:r>
          </a:p>
          <a:p>
            <a:pPr>
              <a:lnSpc>
                <a:spcPct val="110000"/>
              </a:lnSpc>
            </a:pPr>
            <a:r>
              <a:rPr lang="en-GB" sz="3400" dirty="0" smtClean="0"/>
              <a:t>Ideally debt managers need real time information on the TSA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In practice often take decisions on basis of forecast, which is updated during the day in the light of information about actual flows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7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wpowerpoint.templatev2">
  <a:themeElements>
    <a:clrScheme name="1_mwpowerpoint.template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wpowerpoint.templatev2">
      <a:majorFont>
        <a:latin typeface="NewBskvll BT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1_mwpowerpoint.template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wpowerpoint.templatev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17531</TotalTime>
  <Words>1666</Words>
  <Application>Microsoft Office PowerPoint</Application>
  <PresentationFormat>On-screen Show (4:3)</PresentationFormat>
  <Paragraphs>199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CopprplGoth BT</vt:lpstr>
      <vt:lpstr>Courier New</vt:lpstr>
      <vt:lpstr>Garamond</vt:lpstr>
      <vt:lpstr>NewBskvll BT</vt:lpstr>
      <vt:lpstr>Times New Roman</vt:lpstr>
      <vt:lpstr>Wingdings</vt:lpstr>
      <vt:lpstr>1_mwpowerpoint.templatev2</vt:lpstr>
      <vt:lpstr>Cash Management Instruments</vt:lpstr>
      <vt:lpstr>Outline</vt:lpstr>
      <vt:lpstr>To Recall the Benefits of Efficient Cash Management</vt:lpstr>
      <vt:lpstr>Managing Risk</vt:lpstr>
      <vt:lpstr>The Policy Challenges are linked…</vt:lpstr>
      <vt:lpstr>Management of Daily Cash Flows</vt:lpstr>
      <vt:lpstr>Rough Tuning: Example</vt:lpstr>
      <vt:lpstr>Fine Tuning</vt:lpstr>
      <vt:lpstr>Cash Managers Focus on the TSA</vt:lpstr>
      <vt:lpstr>Cash Management Instruments</vt:lpstr>
      <vt:lpstr>United Kingdom Tbill Stock (January 2002-March 2005)</vt:lpstr>
      <vt:lpstr>Cash Management Instruments</vt:lpstr>
      <vt:lpstr>Other Approaches</vt:lpstr>
      <vt:lpstr>Smoothing Cash Flows: Tbonds</vt:lpstr>
      <vt:lpstr>Smoothing Cash Flows: Tbills and Short-term Investment</vt:lpstr>
      <vt:lpstr>Investment of Short-term Surpluses</vt:lpstr>
      <vt:lpstr>Investment is an intrinsic part of modern Cash Management</vt:lpstr>
      <vt:lpstr>Investment Policy</vt:lpstr>
      <vt:lpstr>Risks</vt:lpstr>
      <vt:lpstr>Money Market Instruments</vt:lpstr>
      <vt:lpstr>Investment in Practice - 1</vt:lpstr>
      <vt:lpstr>Investment in Practice - 2</vt:lpstr>
    </vt:vector>
  </TitlesOfParts>
  <Company>Indiana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CASH MANAGEMENT</dc:title>
  <dc:creator>Mike</dc:creator>
  <cp:lastModifiedBy>Mike Williams</cp:lastModifiedBy>
  <cp:revision>470</cp:revision>
  <dcterms:created xsi:type="dcterms:W3CDTF">2007-09-06T06:35:07Z</dcterms:created>
  <dcterms:modified xsi:type="dcterms:W3CDTF">2016-10-09T09:17:35Z</dcterms:modified>
</cp:coreProperties>
</file>