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379" r:id="rId2"/>
    <p:sldId id="800" r:id="rId3"/>
    <p:sldId id="861" r:id="rId4"/>
    <p:sldId id="852" r:id="rId5"/>
    <p:sldId id="851" r:id="rId6"/>
    <p:sldId id="854" r:id="rId7"/>
    <p:sldId id="874" r:id="rId8"/>
    <p:sldId id="855" r:id="rId9"/>
    <p:sldId id="894" r:id="rId10"/>
    <p:sldId id="858" r:id="rId11"/>
    <p:sldId id="864" r:id="rId12"/>
    <p:sldId id="859" r:id="rId13"/>
    <p:sldId id="895" r:id="rId14"/>
    <p:sldId id="862" r:id="rId15"/>
    <p:sldId id="863" r:id="rId16"/>
    <p:sldId id="865" r:id="rId17"/>
    <p:sldId id="867" r:id="rId18"/>
    <p:sldId id="868" r:id="rId19"/>
    <p:sldId id="869" r:id="rId20"/>
    <p:sldId id="870" r:id="rId21"/>
    <p:sldId id="872" r:id="rId22"/>
    <p:sldId id="873" r:id="rId23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EF2FE"/>
    <a:srgbClr val="9DDEE7"/>
    <a:srgbClr val="1F497D"/>
    <a:srgbClr val="0D88B3"/>
    <a:srgbClr val="86FBFE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9" autoAdjust="0"/>
    <p:restoredTop sz="91989" autoAdjust="0"/>
  </p:normalViewPr>
  <p:slideViewPr>
    <p:cSldViewPr>
      <p:cViewPr varScale="1">
        <p:scale>
          <a:sx n="100" d="100"/>
          <a:sy n="100" d="100"/>
        </p:scale>
        <p:origin x="4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3E5E6-0D1E-4BD0-AC7F-D8EDF16D3BDA}" type="datetimeFigureOut">
              <a:rPr lang="en-US" smtClean="0"/>
              <a:pPr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E945C-41CC-40A5-99A0-A6AF05CBB8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3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93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28" y="4423331"/>
            <a:ext cx="562102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93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6398CE-043B-4AE2-B1BF-C04D0A9605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477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63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2F27A-556D-4890-A0E9-D134FDBC4748}" type="slidenum">
              <a:rPr lang="en-GB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7725" cy="34925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727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343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F5BB7-236F-4C04-934F-B4463AEAF436}" type="slidenum">
              <a:rPr lang="en-US" altLang="en-GB" smtClean="0"/>
              <a:pPr/>
              <a:t>15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41963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14586" y="332656"/>
            <a:ext cx="7056784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6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44500" y="260648"/>
            <a:ext cx="6995120" cy="533400"/>
          </a:xfrm>
          <a:prstGeom prst="rect">
            <a:avLst/>
          </a:prstGeom>
          <a:ln>
            <a:noFill/>
          </a:ln>
          <a:effectLst/>
        </p:spPr>
        <p:txBody>
          <a:bodyPr vert="horz" wrap="square" lIns="0" tIns="0" rIns="0" bIns="0" rtlCol="0" anchor="ctr" anchorCtr="0">
            <a:normAutofit/>
          </a:bodyPr>
          <a:lstStyle>
            <a:lvl1pPr algn="l">
              <a:defRPr sz="2800" b="1" i="0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341438"/>
            <a:ext cx="8231188" cy="504031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 baseline="0">
                <a:latin typeface="+mn-lt"/>
              </a:defRPr>
            </a:lvl1pPr>
            <a:lvl2pPr>
              <a:buClr>
                <a:schemeClr val="tx2"/>
              </a:buClr>
              <a:defRPr sz="2200" baseline="0">
                <a:latin typeface="+mn-lt"/>
              </a:defRPr>
            </a:lvl2pPr>
            <a:lvl3pPr>
              <a:buClr>
                <a:schemeClr val="tx2"/>
              </a:buClr>
              <a:defRPr sz="2200" baseline="0">
                <a:latin typeface="+mn-lt"/>
              </a:defRPr>
            </a:lvl3pPr>
            <a:lvl4pPr marL="1600200" indent="-228600">
              <a:buClr>
                <a:schemeClr val="tx2"/>
              </a:buClr>
              <a:buFont typeface="Courier New" pitchFamily="49" charset="0"/>
              <a:buChar char="o"/>
              <a:defRPr sz="2200" baseline="0">
                <a:latin typeface="+mn-lt"/>
              </a:defRPr>
            </a:lvl4pPr>
            <a:lvl5pPr>
              <a:buClr>
                <a:schemeClr val="tx2"/>
              </a:buClr>
              <a:defRPr sz="2200" baseline="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98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6473825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3299E5D-F67E-4282-B62B-78C94A905FF4}" type="slidenum">
              <a:rPr lang="en-GB" sz="1800">
                <a:solidFill>
                  <a:srgbClr val="000099"/>
                </a:solidFill>
                <a:cs typeface="Arial" charset="0"/>
              </a:rPr>
              <a:pPr>
                <a:defRPr/>
              </a:pPr>
              <a:t>‹#›</a:t>
            </a:fld>
            <a:endParaRPr lang="en-GB" sz="1800">
              <a:solidFill>
                <a:srgbClr val="000099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5" r:id="rId14"/>
    <p:sldLayoutId id="2147483666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8454" y="1906725"/>
            <a:ext cx="7399596" cy="1728192"/>
          </a:xfrm>
        </p:spPr>
        <p:txBody>
          <a:bodyPr/>
          <a:lstStyle/>
          <a:p>
            <a:r>
              <a:rPr lang="ru-RU" sz="4400" dirty="0" smtClean="0"/>
              <a:t>Инструменты управления ликвидностью</a:t>
            </a:r>
            <a:endParaRPr lang="en-GB" sz="44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26154" y="3861048"/>
            <a:ext cx="7361896" cy="1440880"/>
          </a:xfrm>
        </p:spPr>
        <p:txBody>
          <a:bodyPr/>
          <a:lstStyle/>
          <a:p>
            <a:r>
              <a:rPr lang="ru-RU" sz="2800" dirty="0" smtClean="0"/>
              <a:t>Казначейское сообщество </a:t>
            </a:r>
            <a:r>
              <a:rPr lang="en-GB" sz="2800" dirty="0" smtClean="0"/>
              <a:t>PEMPAL</a:t>
            </a:r>
          </a:p>
          <a:p>
            <a:r>
              <a:rPr lang="ru-RU" sz="2800" i="1" dirty="0" err="1" smtClean="0">
                <a:solidFill>
                  <a:schemeClr val="tx1"/>
                </a:solidFill>
              </a:rPr>
              <a:t>Вебинар</a:t>
            </a:r>
            <a:r>
              <a:rPr lang="ru-RU" sz="2800" i="1" dirty="0" smtClean="0">
                <a:solidFill>
                  <a:schemeClr val="tx1"/>
                </a:solidFill>
              </a:rPr>
              <a:t>, 19 октября</a:t>
            </a:r>
            <a:r>
              <a:rPr lang="en-GB" sz="2800" i="1" dirty="0" smtClean="0">
                <a:solidFill>
                  <a:schemeClr val="tx1"/>
                </a:solidFill>
              </a:rPr>
              <a:t> 2016</a:t>
            </a:r>
            <a:r>
              <a:rPr lang="ru-RU" sz="2800" i="1" dirty="0" smtClean="0">
                <a:solidFill>
                  <a:schemeClr val="tx1"/>
                </a:solidFill>
              </a:rPr>
              <a:t> г.</a:t>
            </a:r>
            <a:endParaRPr lang="en-GB" sz="2800" i="1" dirty="0" smtClean="0">
              <a:solidFill>
                <a:schemeClr val="tx1"/>
              </a:solidFill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220072" y="5733226"/>
            <a:ext cx="36731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altLang="en-GB" dirty="0" smtClean="0">
                <a:solidFill>
                  <a:srgbClr val="3411A5"/>
                </a:solidFill>
                <a:latin typeface="NewBskvll BT" pitchFamily="18" charset="0"/>
              </a:rPr>
              <a:t>Mike Williams</a:t>
            </a:r>
          </a:p>
          <a:p>
            <a:pPr algn="ctr">
              <a:spcBef>
                <a:spcPts val="0"/>
              </a:spcBef>
            </a:pPr>
            <a:r>
              <a:rPr lang="en-GB" altLang="en-GB" dirty="0" smtClean="0">
                <a:solidFill>
                  <a:srgbClr val="3411A5"/>
                </a:solidFill>
                <a:latin typeface="NewBskvll BT" pitchFamily="18" charset="0"/>
              </a:rPr>
              <a:t>mike.williams@mj-w.net</a:t>
            </a:r>
            <a:endParaRPr lang="en-GB" altLang="en-GB" sz="2800" dirty="0">
              <a:latin typeface="CopprplGoth BT" charset="0"/>
            </a:endParaRPr>
          </a:p>
        </p:txBody>
      </p:sp>
      <p:pic>
        <p:nvPicPr>
          <p:cNvPr id="6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454" y="6186238"/>
            <a:ext cx="3584759" cy="377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управления ликвидностью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00600"/>
          </a:xfrm>
          <a:ln w="15875">
            <a:solidFill>
              <a:schemeClr val="accent6">
                <a:lumMod val="50000"/>
              </a:schemeClr>
            </a:solidFill>
          </a:ln>
        </p:spPr>
        <p:txBody>
          <a:bodyPr anchor="ctr" anchorCtr="0">
            <a:normAutofit fontScale="70000" lnSpcReduction="2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  <a:buFontTx/>
              <a:buNone/>
              <a:defRPr/>
            </a:pPr>
            <a:r>
              <a:rPr lang="ru-RU" sz="3600" b="1" dirty="0" smtClean="0"/>
              <a:t>Заимствования</a:t>
            </a:r>
            <a:endParaRPr lang="en-GB" sz="3600" b="1" dirty="0" smtClean="0"/>
          </a:p>
          <a:p>
            <a:pPr>
              <a:spcBef>
                <a:spcPts val="600"/>
              </a:spcBef>
              <a:defRPr/>
            </a:pPr>
            <a:r>
              <a:rPr lang="ru-RU" dirty="0" smtClean="0"/>
              <a:t>Казначейские векселя – обычно главный инструмент перехода к более активному управлению ликвидностью</a:t>
            </a:r>
            <a:r>
              <a:rPr lang="en-GB" dirty="0" smtClean="0"/>
              <a:t> </a:t>
            </a:r>
            <a:endParaRPr lang="en-GB" dirty="0" smtClean="0"/>
          </a:p>
          <a:p>
            <a:pPr lvl="1">
              <a:spcBef>
                <a:spcPts val="600"/>
              </a:spcBef>
              <a:defRPr/>
            </a:pPr>
            <a:r>
              <a:rPr lang="ru-RU" dirty="0" smtClean="0"/>
              <a:t>Казначейский вексель играет разные роли в качестве инструмента</a:t>
            </a:r>
            <a:endParaRPr lang="en-GB" dirty="0" smtClean="0"/>
          </a:p>
          <a:p>
            <a:pPr lvl="2">
              <a:spcBef>
                <a:spcPts val="600"/>
              </a:spcBef>
              <a:defRPr/>
            </a:pPr>
            <a:r>
              <a:rPr lang="ru-RU" dirty="0" smtClean="0"/>
              <a:t>Управления долгом</a:t>
            </a:r>
            <a:endParaRPr lang="en-GB" dirty="0" smtClean="0"/>
          </a:p>
          <a:p>
            <a:pPr lvl="2">
              <a:spcBef>
                <a:spcPts val="600"/>
              </a:spcBef>
              <a:defRPr/>
            </a:pPr>
            <a:r>
              <a:rPr lang="ru-RU" dirty="0" smtClean="0"/>
              <a:t>Управления ликвидностью</a:t>
            </a:r>
            <a:endParaRPr lang="en-GB" dirty="0" smtClean="0"/>
          </a:p>
          <a:p>
            <a:pPr lvl="2">
              <a:spcBef>
                <a:spcPts val="600"/>
              </a:spcBef>
              <a:defRPr/>
            </a:pPr>
            <a:r>
              <a:rPr lang="ru-RU" dirty="0" smtClean="0"/>
              <a:t>Денежно-кредитной политики</a:t>
            </a:r>
            <a:endParaRPr lang="en-GB" dirty="0" smtClean="0"/>
          </a:p>
          <a:p>
            <a:pPr marL="457200" lvl="1" indent="0">
              <a:spcBef>
                <a:spcPts val="600"/>
              </a:spcBef>
              <a:buNone/>
              <a:defRPr/>
            </a:pPr>
            <a:r>
              <a:rPr lang="ru-RU" dirty="0" smtClean="0"/>
              <a:t>В </a:t>
            </a:r>
            <a:r>
              <a:rPr lang="ru-RU" dirty="0"/>
              <a:t>управлении ликвидностью </a:t>
            </a:r>
            <a:r>
              <a:rPr lang="ru-RU" dirty="0" smtClean="0"/>
              <a:t>упор </a:t>
            </a:r>
            <a:r>
              <a:rPr lang="ru-RU" dirty="0" smtClean="0"/>
              <a:t>на краткосрочные (до 1 месяца) казначейские векселя</a:t>
            </a:r>
            <a:endParaRPr lang="en-GB" dirty="0" smtClean="0"/>
          </a:p>
          <a:p>
            <a:pPr>
              <a:spcBef>
                <a:spcPts val="600"/>
              </a:spcBef>
              <a:defRPr/>
            </a:pPr>
            <a:r>
              <a:rPr lang="ru-RU" dirty="0" smtClean="0"/>
              <a:t>Некоторые страны ЕС выпускают краткосрочные коммерческие векселя (ККВ)</a:t>
            </a:r>
            <a:endParaRPr lang="en-GB" dirty="0" smtClean="0"/>
          </a:p>
          <a:p>
            <a:pPr>
              <a:spcBef>
                <a:spcPts val="600"/>
              </a:spcBef>
              <a:defRPr/>
            </a:pPr>
            <a:r>
              <a:rPr lang="ru-RU" dirty="0" smtClean="0"/>
              <a:t>Для тонкой настройки обычно применяются сделки РЕПО – но они требуют ликвидного рынка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 bwMode="auto">
          <a:xfrm>
            <a:off x="6660232" y="3933056"/>
            <a:ext cx="1656184" cy="648072"/>
          </a:xfrm>
          <a:prstGeom prst="ellipse">
            <a:avLst/>
          </a:prstGeom>
          <a:noFill/>
          <a:ln w="158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8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3576"/>
            <a:ext cx="7772400" cy="1219200"/>
          </a:xfrm>
        </p:spPr>
        <p:txBody>
          <a:bodyPr/>
          <a:lstStyle/>
          <a:p>
            <a:r>
              <a:rPr lang="ru-RU" dirty="0" smtClean="0"/>
              <a:t>Запас казначейских векселей, Великобритания</a:t>
            </a:r>
            <a:r>
              <a:rPr lang="en-GB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GB" sz="2800" dirty="0" smtClean="0"/>
              <a:t>(</a:t>
            </a:r>
            <a:r>
              <a:rPr lang="ru-RU" sz="2800" dirty="0" smtClean="0"/>
              <a:t>01.</a:t>
            </a:r>
            <a:r>
              <a:rPr lang="en-GB" sz="2800" dirty="0" smtClean="0"/>
              <a:t> 2002</a:t>
            </a:r>
            <a:r>
              <a:rPr lang="ru-RU" sz="2800" dirty="0" smtClean="0"/>
              <a:t> </a:t>
            </a:r>
            <a:r>
              <a:rPr lang="en-GB" sz="2800" dirty="0" smtClean="0"/>
              <a:t>-</a:t>
            </a:r>
            <a:r>
              <a:rPr lang="ru-RU" sz="2800" dirty="0" smtClean="0"/>
              <a:t> 03.</a:t>
            </a:r>
            <a:r>
              <a:rPr lang="en-GB" sz="2800" dirty="0" smtClean="0"/>
              <a:t> 2005)</a:t>
            </a:r>
            <a:endParaRPr lang="en-GB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24000"/>
            <a:ext cx="7924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90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Инструменты управления ликвидностью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4294967295"/>
          </p:nvPr>
        </p:nvSpPr>
        <p:spPr>
          <a:xfrm>
            <a:off x="838200" y="1371600"/>
            <a:ext cx="7543800" cy="4114800"/>
          </a:xfrm>
          <a:ln w="15875">
            <a:solidFill>
              <a:schemeClr val="accent6">
                <a:lumMod val="50000"/>
              </a:schemeClr>
            </a:solidFill>
          </a:ln>
        </p:spPr>
        <p:txBody>
          <a:bodyPr anchor="ctr" anchorCtr="0">
            <a:normAutofit fontScale="70000" lnSpcReduction="20000"/>
          </a:bodyPr>
          <a:lstStyle/>
          <a:p>
            <a:pPr algn="ctr">
              <a:spcAft>
                <a:spcPts val="600"/>
              </a:spcAft>
              <a:buFontTx/>
              <a:buNone/>
              <a:defRPr/>
            </a:pPr>
            <a:r>
              <a:rPr lang="ru-RU" sz="3600" b="1" dirty="0" smtClean="0"/>
              <a:t>Кредитование</a:t>
            </a:r>
            <a:endParaRPr lang="en-GB" sz="3600" b="1" dirty="0" smtClean="0"/>
          </a:p>
          <a:p>
            <a:pPr>
              <a:spcBef>
                <a:spcPts val="600"/>
              </a:spcBef>
              <a:defRPr/>
            </a:pPr>
            <a:r>
              <a:rPr lang="en-GB" dirty="0" smtClean="0"/>
              <a:t>(</a:t>
            </a:r>
            <a:r>
              <a:rPr lang="ru-RU" dirty="0" smtClean="0"/>
              <a:t>обратное</a:t>
            </a:r>
            <a:r>
              <a:rPr lang="en-GB" dirty="0" smtClean="0"/>
              <a:t>) </a:t>
            </a:r>
            <a:r>
              <a:rPr lang="ru-RU" dirty="0" smtClean="0"/>
              <a:t>РЕПО предпочтительнее при достаточно ликвидном рынке </a:t>
            </a:r>
            <a:endParaRPr lang="en-GB" dirty="0" smtClean="0"/>
          </a:p>
          <a:p>
            <a:pPr lvl="1">
              <a:spcBef>
                <a:spcPts val="600"/>
              </a:spcBef>
              <a:defRPr/>
            </a:pPr>
            <a:r>
              <a:rPr lang="ru-RU" dirty="0" smtClean="0"/>
              <a:t>Обеспеченный и гибкий инструмент</a:t>
            </a:r>
            <a:endParaRPr lang="en-GB" dirty="0" smtClean="0"/>
          </a:p>
          <a:p>
            <a:pPr>
              <a:spcBef>
                <a:spcPts val="600"/>
              </a:spcBef>
              <a:defRPr/>
            </a:pPr>
            <a:r>
              <a:rPr lang="ru-RU" dirty="0" smtClean="0"/>
              <a:t>Многие страны используют банковские депозиты</a:t>
            </a:r>
            <a:endParaRPr lang="en-GB" dirty="0" smtClean="0"/>
          </a:p>
          <a:p>
            <a:pPr lvl="1">
              <a:spcBef>
                <a:spcPts val="600"/>
              </a:spcBef>
              <a:defRPr/>
            </a:pPr>
            <a:r>
              <a:rPr lang="ru-RU" dirty="0" smtClean="0"/>
              <a:t>Ссужают</a:t>
            </a:r>
            <a:r>
              <a:rPr lang="ru-RU" dirty="0" smtClean="0"/>
              <a:t> по рыночным ставкам</a:t>
            </a:r>
            <a:r>
              <a:rPr lang="en-GB" dirty="0" smtClean="0"/>
              <a:t>– </a:t>
            </a:r>
            <a:r>
              <a:rPr lang="ru-RU" dirty="0" smtClean="0"/>
              <a:t>срочные или однодневные </a:t>
            </a:r>
            <a:r>
              <a:rPr lang="ru-RU" dirty="0"/>
              <a:t>к</a:t>
            </a:r>
            <a:r>
              <a:rPr lang="ru-RU" dirty="0" smtClean="0"/>
              <a:t>редиты</a:t>
            </a:r>
            <a:endParaRPr lang="en-GB" dirty="0" smtClean="0"/>
          </a:p>
          <a:p>
            <a:pPr lvl="1">
              <a:spcBef>
                <a:spcPts val="600"/>
              </a:spcBef>
              <a:defRPr/>
            </a:pPr>
            <a:r>
              <a:rPr lang="ru-RU" dirty="0" smtClean="0"/>
              <a:t>Конкуренция </a:t>
            </a:r>
            <a:r>
              <a:rPr lang="en-GB" dirty="0" smtClean="0"/>
              <a:t>(</a:t>
            </a:r>
            <a:r>
              <a:rPr lang="ru-RU" dirty="0" smtClean="0"/>
              <a:t>по тендеру, если цены не прозрачны</a:t>
            </a:r>
            <a:r>
              <a:rPr lang="en-GB" dirty="0" smtClean="0"/>
              <a:t>)</a:t>
            </a:r>
            <a:endParaRPr lang="en-GB" dirty="0" smtClean="0"/>
          </a:p>
          <a:p>
            <a:pPr lvl="1">
              <a:spcBef>
                <a:spcPts val="600"/>
              </a:spcBef>
              <a:defRPr/>
            </a:pPr>
            <a:r>
              <a:rPr lang="ru-RU" dirty="0" smtClean="0"/>
              <a:t>Но должны быть обеспечены залогом – ради снижения кредитных рисков  </a:t>
            </a:r>
            <a:endParaRPr lang="en-GB" dirty="0" smtClean="0"/>
          </a:p>
          <a:p>
            <a:pPr>
              <a:spcBef>
                <a:spcPts val="600"/>
              </a:spcBef>
              <a:defRPr/>
            </a:pPr>
            <a:r>
              <a:rPr lang="ru-RU" dirty="0" smtClean="0"/>
              <a:t>Подумать над (вознаграждаемыми) депозитами в </a:t>
            </a:r>
            <a:r>
              <a:rPr lang="ru-RU" dirty="0" err="1" smtClean="0"/>
              <a:t>центробанке</a:t>
            </a:r>
            <a:r>
              <a:rPr lang="ru-RU" dirty="0" smtClean="0"/>
              <a:t>, если важно поддержать установки кредитно-денежной политики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4600" y="5657671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 smtClean="0"/>
              <a:t>Примечание</a:t>
            </a:r>
            <a:r>
              <a:rPr lang="en-GB" sz="1800" i="1" dirty="0" smtClean="0"/>
              <a:t>: </a:t>
            </a:r>
            <a:r>
              <a:rPr lang="ru-RU" sz="1800" i="1" dirty="0" smtClean="0"/>
              <a:t>купля-продажа портфелей ценных бумаг Минфина создает риски ущерба для рынка долговых инструментов</a:t>
            </a:r>
            <a:r>
              <a:rPr lang="en-GB" sz="1800" i="1" dirty="0" smtClean="0"/>
              <a:t>; </a:t>
            </a:r>
            <a:r>
              <a:rPr lang="ru-RU" sz="1800" i="1" dirty="0" smtClean="0"/>
              <a:t>использовать только в качестве залога</a:t>
            </a:r>
            <a:endParaRPr lang="en-GB" sz="1800" i="1" dirty="0"/>
          </a:p>
        </p:txBody>
      </p:sp>
    </p:spTree>
    <p:extLst>
      <p:ext uri="{BB962C8B-B14F-4D97-AF65-F5344CB8AC3E}">
        <p14:creationId xmlns:p14="http://schemas.microsoft.com/office/powerpoint/2010/main" val="330906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772400" cy="1219200"/>
          </a:xfrm>
        </p:spPr>
        <p:txBody>
          <a:bodyPr/>
          <a:lstStyle/>
          <a:p>
            <a:r>
              <a:rPr lang="ru-RU" dirty="0" smtClean="0"/>
              <a:t>Иные подходы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37074"/>
            <a:ext cx="7772400" cy="534425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Управление с помощью </a:t>
            </a:r>
            <a:r>
              <a:rPr lang="ru-RU" dirty="0"/>
              <a:t>заимствований у </a:t>
            </a:r>
            <a:r>
              <a:rPr lang="ru-RU" dirty="0" smtClean="0"/>
              <a:t>госпредприятий </a:t>
            </a:r>
            <a:r>
              <a:rPr lang="ru-RU" dirty="0" smtClean="0"/>
              <a:t>и представления им кредитов</a:t>
            </a:r>
            <a:endParaRPr lang="en-GB" dirty="0" smtClean="0"/>
          </a:p>
          <a:p>
            <a:pPr lvl="1"/>
            <a:r>
              <a:rPr lang="ru-RU" dirty="0" smtClean="0"/>
              <a:t>Уводит </a:t>
            </a:r>
            <a:r>
              <a:rPr lang="ru-RU" dirty="0"/>
              <a:t>л</a:t>
            </a:r>
            <a:r>
              <a:rPr lang="ru-RU" dirty="0" smtClean="0"/>
              <a:t>иквидность с рынка денег</a:t>
            </a:r>
            <a:r>
              <a:rPr lang="en-GB" dirty="0" smtClean="0"/>
              <a:t>– </a:t>
            </a:r>
            <a:r>
              <a:rPr lang="ru-RU" dirty="0" smtClean="0"/>
              <a:t>ничем не помогает становлению рынка </a:t>
            </a:r>
            <a:endParaRPr lang="en-GB" dirty="0" smtClean="0"/>
          </a:p>
          <a:p>
            <a:pPr lvl="1"/>
            <a:r>
              <a:rPr lang="ru-RU" dirty="0" smtClean="0"/>
              <a:t>Идти вразрез с коммерческой деятельностью госпредприятий </a:t>
            </a:r>
            <a:endParaRPr lang="en-GB" dirty="0" smtClean="0"/>
          </a:p>
          <a:p>
            <a:pPr lvl="1"/>
            <a:r>
              <a:rPr lang="en-GB" dirty="0" smtClean="0"/>
              <a:t>[</a:t>
            </a:r>
            <a:r>
              <a:rPr lang="ru-RU" dirty="0" smtClean="0"/>
              <a:t>Колумбия 10 лет назад – не сейчас</a:t>
            </a:r>
            <a:r>
              <a:rPr lang="en-GB" dirty="0" smtClean="0"/>
              <a:t>]</a:t>
            </a:r>
            <a:endParaRPr lang="en-GB" dirty="0" smtClean="0"/>
          </a:p>
          <a:p>
            <a:r>
              <a:rPr lang="ru-RU" dirty="0" smtClean="0"/>
              <a:t>Задачи управления ликвидностью выражены в национальной валюте </a:t>
            </a:r>
            <a:endParaRPr lang="en-GB" dirty="0" smtClean="0"/>
          </a:p>
          <a:p>
            <a:pPr lvl="1"/>
            <a:r>
              <a:rPr lang="ru-RU" dirty="0" smtClean="0"/>
              <a:t>Есть возможность передвижения между потоками иностранных валют и местной валюты – по цене дня сделки </a:t>
            </a:r>
            <a:endParaRPr lang="en-GB" dirty="0" smtClean="0"/>
          </a:p>
          <a:p>
            <a:pPr lvl="1"/>
            <a:r>
              <a:rPr lang="ru-RU" dirty="0" smtClean="0"/>
              <a:t>Зависит от политики </a:t>
            </a:r>
            <a:r>
              <a:rPr lang="ru-RU" dirty="0" err="1" smtClean="0"/>
              <a:t>центробанка</a:t>
            </a:r>
            <a:r>
              <a:rPr lang="ru-RU" dirty="0" smtClean="0"/>
              <a:t> в отношении обменного курса </a:t>
            </a:r>
            <a:endParaRPr lang="en-GB" dirty="0" smtClean="0"/>
          </a:p>
          <a:p>
            <a:pPr lvl="1"/>
            <a:r>
              <a:rPr lang="ru-RU" dirty="0" smtClean="0"/>
              <a:t>Необычно для практики работы в любом виде, кроме некоей подушки безопасности </a:t>
            </a:r>
            <a:endParaRPr lang="en-GB" dirty="0" smtClean="0"/>
          </a:p>
          <a:p>
            <a:r>
              <a:rPr lang="ru-RU" dirty="0" smtClean="0"/>
              <a:t>Редки операции с нерезидентами (в иностранных ценных бумагах)</a:t>
            </a:r>
            <a:endParaRPr lang="en-GB" dirty="0" smtClean="0"/>
          </a:p>
          <a:p>
            <a:pPr lvl="1"/>
            <a:r>
              <a:rPr lang="ru-RU" dirty="0" smtClean="0"/>
              <a:t>Больше подходит долгосрочным структурным фондам (см. ниже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4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231832" cy="1219200"/>
          </a:xfrm>
        </p:spPr>
        <p:txBody>
          <a:bodyPr/>
          <a:lstStyle/>
          <a:p>
            <a:r>
              <a:rPr lang="ru-RU" dirty="0" smtClean="0"/>
              <a:t>Сглаживание денежных потоков</a:t>
            </a:r>
            <a:r>
              <a:rPr lang="en-GB" dirty="0" smtClean="0"/>
              <a:t>: </a:t>
            </a:r>
            <a:r>
              <a:rPr lang="ru-RU" dirty="0" smtClean="0"/>
              <a:t>казначейские облигации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2375" y="5600700"/>
            <a:ext cx="3581400" cy="1066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2000" dirty="0" smtClean="0">
                <a:solidFill>
                  <a:srgbClr val="0000CC"/>
                </a:solidFill>
              </a:rPr>
              <a:t>Как Казначейство обеспечивает запас ликвидности близко к целевому показателю (в примере он равен 40</a:t>
            </a:r>
            <a:r>
              <a:rPr lang="en-GB" sz="2000" dirty="0" smtClean="0">
                <a:solidFill>
                  <a:srgbClr val="0000CC"/>
                </a:solidFill>
              </a:rPr>
              <a:t>)?</a:t>
            </a:r>
            <a:endParaRPr lang="en-GB" sz="2000" dirty="0">
              <a:solidFill>
                <a:srgbClr val="0000C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799" y="1476191"/>
            <a:ext cx="3778976" cy="233380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6477" y="1476191"/>
            <a:ext cx="3886691" cy="2333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46478" y="4187125"/>
            <a:ext cx="3864122" cy="23202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799" y="3863959"/>
            <a:ext cx="2209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Движение наличности за день до выпуска облигаций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574776" y="3892534"/>
            <a:ext cx="2209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Совокупное движение наличности за день</a:t>
            </a:r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4746617"/>
            <a:ext cx="3448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Влияние сглаживающего валового выпуска казначейских облигаций </a:t>
            </a:r>
            <a:r>
              <a:rPr lang="en-GB" sz="1600" dirty="0" smtClean="0"/>
              <a:t>(</a:t>
            </a:r>
            <a:r>
              <a:rPr lang="ru-RU" sz="1600" dirty="0" smtClean="0"/>
              <a:t>чистый выпуск</a:t>
            </a:r>
            <a:r>
              <a:rPr lang="en-GB" sz="1600" dirty="0" smtClean="0"/>
              <a:t>= </a:t>
            </a:r>
            <a:r>
              <a:rPr lang="ru-RU" sz="1600" dirty="0" smtClean="0"/>
              <a:t>дефицит</a:t>
            </a:r>
            <a:r>
              <a:rPr lang="en-GB" sz="1600" dirty="0" smtClean="0"/>
              <a:t>)</a:t>
            </a:r>
            <a:endParaRPr lang="en-GB" sz="1600" dirty="0"/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 bwMode="auto">
          <a:xfrm flipH="1" flipV="1">
            <a:off x="2438400" y="3810002"/>
            <a:ext cx="76200" cy="469456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 flipV="1">
            <a:off x="4191000" y="3838575"/>
            <a:ext cx="479277" cy="428625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flipV="1">
            <a:off x="4121875" y="5308262"/>
            <a:ext cx="548402" cy="15175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9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869" y="0"/>
            <a:ext cx="7914931" cy="1219200"/>
          </a:xfrm>
        </p:spPr>
        <p:txBody>
          <a:bodyPr/>
          <a:lstStyle/>
          <a:p>
            <a:r>
              <a:rPr lang="ru-RU" sz="3600" dirty="0"/>
              <a:t>Сглаживание денежных потоков</a:t>
            </a:r>
            <a:r>
              <a:rPr lang="en-GB" sz="3600" dirty="0"/>
              <a:t>: </a:t>
            </a:r>
            <a:r>
              <a:rPr lang="ru-RU" sz="3600" dirty="0"/>
              <a:t>казначейские </a:t>
            </a:r>
            <a:r>
              <a:rPr lang="ru-RU" sz="3600" dirty="0" smtClean="0"/>
              <a:t>облигации </a:t>
            </a:r>
            <a:r>
              <a:rPr lang="ru-RU" sz="3600" dirty="0" smtClean="0"/>
              <a:t>и краткосрочные инвестиции</a:t>
            </a:r>
            <a:endParaRPr lang="en-GB" sz="3600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657600" cy="2348667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3528" y="1447801"/>
            <a:ext cx="3866270" cy="23486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76300" y="4025067"/>
            <a:ext cx="251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Сглаживание с пом. Казначейских векселей со сроком погашения 1 и 3 </a:t>
            </a:r>
            <a:r>
              <a:rPr lang="ru-RU" sz="1600" dirty="0" err="1" smtClean="0"/>
              <a:t>мес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5029200"/>
            <a:ext cx="2667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Доп. сглаживание с пом. Краткосрочных инвестиций</a:t>
            </a:r>
            <a:endParaRPr lang="en-GB" sz="16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771869" y="3990975"/>
            <a:ext cx="54410" cy="214312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 flipV="1">
            <a:off x="3483123" y="3886200"/>
            <a:ext cx="860277" cy="442913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 bwMode="auto">
          <a:xfrm>
            <a:off x="3952874" y="5248069"/>
            <a:ext cx="520654" cy="23812"/>
          </a:xfrm>
          <a:prstGeom prst="straightConnector1">
            <a:avLst/>
          </a:prstGeom>
          <a:ln w="15875">
            <a:solidFill>
              <a:srgbClr val="000099"/>
            </a:solidFill>
            <a:headEnd type="none" w="med" len="med"/>
            <a:tailEnd type="arrow" w="sm" len="sm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73528" y="4098131"/>
            <a:ext cx="4031469" cy="241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1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252520" cy="1219200"/>
          </a:xfrm>
        </p:spPr>
        <p:txBody>
          <a:bodyPr/>
          <a:lstStyle/>
          <a:p>
            <a:r>
              <a:rPr lang="ru-RU" dirty="0" smtClean="0"/>
              <a:t>Вложение краткосрочных излишков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5332"/>
            <a:ext cx="7772400" cy="518001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Казначейство или управляющий ликвидностью отвечает только за краткосрочные инвестиции 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Вложенные на рынке денег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Как правило сроки погашения не превышают 3 мес.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Вопрос </a:t>
            </a:r>
            <a:r>
              <a:rPr lang="ru-RU" dirty="0"/>
              <a:t>активного сальдо </a:t>
            </a:r>
            <a:r>
              <a:rPr lang="ru-RU" dirty="0" smtClean="0"/>
              <a:t>структурных фондов </a:t>
            </a:r>
            <a:r>
              <a:rPr lang="ru-RU" dirty="0"/>
              <a:t>рассматривается </a:t>
            </a:r>
            <a:r>
              <a:rPr lang="ru-RU" dirty="0" smtClean="0"/>
              <a:t>отдельно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Структурные средства инвестируются в соответствии с распределением стратегических активов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Отражает задачи, риски, платежные балансы страны и правительства, и т.п.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Но может быть более ликвидный транш стабилизационного фонда или сберегательного фонда, инвестированный в рынки денег – допустим, в Перу 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618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Инвестирование является неотъемлемой частью современного управления ликвидностью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8965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Инвестирование избыточной ликвидности – это не просто случайный «довесок»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Происходит сглаживание денежного потока из-за инвестирования излишков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Хорошо управляемые инвестиции обязательно рентабельны – они снижают процентную ставку чистой задолженности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Разные модели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Ожидать в начале дня, что будет заимствование или кредитование в тот же день (или неделю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Работать, исходя из профицита (Франция, Италия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/>
              <a:t>Работать, исходя из </a:t>
            </a:r>
            <a:r>
              <a:rPr lang="ru-RU" dirty="0" smtClean="0"/>
              <a:t>дефицита</a:t>
            </a:r>
            <a:r>
              <a:rPr lang="ru-RU" dirty="0" smtClean="0"/>
              <a:t> (Голландия, Германия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Примерно нейтрально </a:t>
            </a:r>
            <a:r>
              <a:rPr lang="en-GB" dirty="0" smtClean="0"/>
              <a:t>(</a:t>
            </a:r>
            <a:r>
              <a:rPr lang="ru-RU" dirty="0" smtClean="0"/>
              <a:t>Британия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Нехватка денег их экономит</a:t>
            </a:r>
            <a:r>
              <a:rPr lang="en-GB" dirty="0" smtClean="0"/>
              <a:t>– </a:t>
            </a:r>
            <a:r>
              <a:rPr lang="ru-RU" dirty="0" smtClean="0"/>
              <a:t>поддержание инвестиционной позиции </a:t>
            </a:r>
            <a:r>
              <a:rPr lang="ru-RU" dirty="0" err="1" smtClean="0"/>
              <a:t>затратно</a:t>
            </a:r>
            <a:r>
              <a:rPr lang="ru-RU" dirty="0" smtClean="0"/>
              <a:t> – но имеет смысл только при наличии ликвидного рынка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43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00800" cy="576064"/>
          </a:xfrm>
        </p:spPr>
        <p:txBody>
          <a:bodyPr/>
          <a:lstStyle/>
          <a:p>
            <a:r>
              <a:rPr lang="ru-RU" sz="2800" dirty="0" smtClean="0"/>
              <a:t>Инвестиционная политика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772400" cy="5472608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ru-RU" sz="2000" dirty="0" smtClean="0">
                <a:solidFill>
                  <a:srgbClr val="000000"/>
                </a:solidFill>
              </a:rPr>
              <a:t>Задачи управляющих ликвидностью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 smtClean="0"/>
              <a:t>Обеспечить доступность ликвидности, сглаживание потоков денежных средств </a:t>
            </a:r>
            <a:endParaRPr lang="en-GB" sz="18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 smtClean="0"/>
              <a:t>Резервы должны быть всегда доступны </a:t>
            </a:r>
            <a:endParaRPr lang="en-GB" sz="1800" dirty="0" smtClean="0"/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На ЕКС или других</a:t>
            </a:r>
            <a:r>
              <a:rPr lang="en-GB" sz="2000" dirty="0" smtClean="0"/>
              <a:t> </a:t>
            </a:r>
            <a:r>
              <a:rPr lang="ru-RU" sz="2000" dirty="0" smtClean="0"/>
              <a:t>счетах до востребования</a:t>
            </a:r>
            <a:endParaRPr lang="en-GB" sz="2000" dirty="0" smtClean="0"/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Или срочных счетах, которыми можно воспользоваться (в центральном или коммерческом банке</a:t>
            </a:r>
            <a:r>
              <a:rPr lang="en-GB" sz="2000" dirty="0" smtClean="0"/>
              <a:t>)</a:t>
            </a:r>
            <a:endParaRPr lang="en-GB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 smtClean="0"/>
              <a:t>Инвестирование излишков (активного сальдо) прежде всего в национальную валюту </a:t>
            </a:r>
            <a:endParaRPr lang="en-GB" sz="1800" dirty="0" smtClean="0"/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Сроки погашения привязаны к кривой движения денежных средств (займы/счета погашаются/обналичиваются в момент оттока наличности</a:t>
            </a:r>
            <a:r>
              <a:rPr lang="en-GB" sz="2000" dirty="0" smtClean="0"/>
              <a:t>) </a:t>
            </a:r>
            <a:r>
              <a:rPr lang="en-GB" sz="2000" dirty="0" smtClean="0"/>
              <a:t>– </a:t>
            </a:r>
            <a:r>
              <a:rPr lang="ru-RU" sz="2000" dirty="0" smtClean="0"/>
              <a:t>в том числе наращивание активов для удовлетворения всплесков расходов в конце года 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Осторожный подход к риску</a:t>
            </a:r>
            <a:r>
              <a:rPr lang="en-GB" sz="2800" dirty="0" smtClean="0"/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800" dirty="0" smtClean="0"/>
              <a:t>Обычно разрешаются инвестиции только в высоколиквидные ценные бумаги, качественные счета (обеспеченные)  в подходящих финансовых организациях и РЕПО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96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9394"/>
            <a:ext cx="7772400" cy="1219200"/>
          </a:xfrm>
        </p:spPr>
        <p:txBody>
          <a:bodyPr/>
          <a:lstStyle/>
          <a:p>
            <a:r>
              <a:rPr lang="ru-RU" dirty="0" smtClean="0"/>
              <a:t>Риски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6"/>
            <a:ext cx="7772400" cy="547260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dirty="0" smtClean="0"/>
              <a:t>Основные риски в управлении краткосрочными инвестициями</a:t>
            </a:r>
            <a:r>
              <a:rPr lang="en-GB" dirty="0" smtClean="0"/>
              <a:t>:</a:t>
            </a:r>
            <a:endParaRPr lang="en-GB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/>
              <a:t>ликвидность</a:t>
            </a:r>
            <a:r>
              <a:rPr lang="en-GB" dirty="0" smtClean="0"/>
              <a:t>:</a:t>
            </a:r>
            <a:r>
              <a:rPr lang="ru-RU" dirty="0" smtClean="0"/>
              <a:t>возможность обналичить инвестиции досрочно без неприемлемой потери основной суммы.  </a:t>
            </a:r>
            <a:r>
              <a:rPr lang="ru-RU" dirty="0" smtClean="0"/>
              <a:t>Упор делается на краткосрочные инвестиции, пользующиеся спросом на рынке</a:t>
            </a:r>
            <a:endParaRPr lang="ru-RU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/>
              <a:t>доверие</a:t>
            </a:r>
            <a:r>
              <a:rPr lang="en-GB" dirty="0" smtClean="0"/>
              <a:t>: </a:t>
            </a:r>
            <a:r>
              <a:rPr lang="ru-RU" dirty="0" smtClean="0"/>
              <a:t>шанс того, что эмитент инструмента (или контрагент) не сможет вовремя и полностью погасить основную часть долга и/или проценты</a:t>
            </a:r>
            <a:r>
              <a:rPr lang="en-GB" dirty="0" smtClean="0"/>
              <a:t>. </a:t>
            </a:r>
            <a:r>
              <a:rPr lang="ru-RU" dirty="0" smtClean="0"/>
              <a:t>Требуются высококачественные активы и залог; диверсификация и привязка к рынку</a:t>
            </a:r>
            <a:r>
              <a:rPr lang="en-GB" dirty="0" smtClean="0"/>
              <a:t>.</a:t>
            </a:r>
            <a:endParaRPr lang="en-GB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dirty="0" smtClean="0"/>
              <a:t>Важны и другие риски</a:t>
            </a:r>
            <a:endParaRPr lang="en-GB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/>
              <a:t>Рынок</a:t>
            </a:r>
            <a:r>
              <a:rPr lang="en-GB" dirty="0" smtClean="0"/>
              <a:t>: </a:t>
            </a:r>
            <a:r>
              <a:rPr lang="ru-RU" dirty="0" smtClean="0"/>
              <a:t>риск возникает из-за неблагоприятных изменений в рыночных ставках: при краткосрочных инструментах риски малы </a:t>
            </a:r>
            <a:endParaRPr lang="en-GB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/>
              <a:t>Правовые</a:t>
            </a:r>
            <a:r>
              <a:rPr lang="en-GB" dirty="0" smtClean="0"/>
              <a:t>: </a:t>
            </a:r>
            <a:r>
              <a:rPr lang="ru-RU" dirty="0" smtClean="0"/>
              <a:t>если к исполнению контрактов нельзя принудить по закону</a:t>
            </a:r>
            <a:r>
              <a:rPr lang="en-GB" dirty="0" smtClean="0"/>
              <a:t>: </a:t>
            </a:r>
            <a:r>
              <a:rPr lang="ru-RU" dirty="0" smtClean="0"/>
              <a:t>требуются четко </a:t>
            </a:r>
            <a:r>
              <a:rPr lang="ru-RU" dirty="0" err="1" smtClean="0"/>
              <a:t>задокументированые</a:t>
            </a:r>
            <a:r>
              <a:rPr lang="ru-RU" dirty="0" smtClean="0"/>
              <a:t> соглашени</a:t>
            </a:r>
            <a:r>
              <a:rPr lang="ru-RU" dirty="0" smtClean="0"/>
              <a:t>я с партнерами </a:t>
            </a:r>
            <a:r>
              <a:rPr lang="en-GB" dirty="0" smtClean="0"/>
              <a:t>(</a:t>
            </a:r>
            <a:r>
              <a:rPr lang="ru-RU" dirty="0" smtClean="0"/>
              <a:t>например, глобальное генеральное соглашение об обратном выкупе при сделках РЕПО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ru-RU" b="1" dirty="0" smtClean="0"/>
              <a:t>Операционные/текущие</a:t>
            </a:r>
            <a:r>
              <a:rPr lang="en-GB" dirty="0" smtClean="0"/>
              <a:t>:</a:t>
            </a:r>
            <a:r>
              <a:rPr lang="ru-RU" dirty="0" smtClean="0"/>
              <a:t> возникают из-за неадекватных или несостоявшихся внутренних процессов, действий лиц, систем или внешних событий.  Требуют четко прописанных инструкций, разделения обязанностей, ведомственного контроля </a:t>
            </a:r>
            <a:r>
              <a:rPr lang="ru-RU" dirty="0" smtClean="0"/>
              <a:t>и программ преемственности/непрерывности выполнения работ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8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работы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331640" y="1628800"/>
            <a:ext cx="6696744" cy="48245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3600" dirty="0" smtClean="0"/>
              <a:t>Задачи управления ликвидностью</a:t>
            </a:r>
            <a:endParaRPr lang="en-GB" sz="3600" dirty="0" smtClean="0"/>
          </a:p>
          <a:p>
            <a:pPr lvl="1">
              <a:spcBef>
                <a:spcPts val="600"/>
              </a:spcBef>
            </a:pPr>
            <a:r>
              <a:rPr lang="ru-RU" sz="3200" dirty="0" smtClean="0"/>
              <a:t> краткое напоминание</a:t>
            </a:r>
            <a:endParaRPr lang="en-GB" sz="3200" dirty="0" smtClean="0"/>
          </a:p>
          <a:p>
            <a:pPr>
              <a:spcBef>
                <a:spcPts val="600"/>
              </a:spcBef>
            </a:pPr>
            <a:r>
              <a:rPr lang="ru-RU" sz="3600" dirty="0" smtClean="0"/>
              <a:t>«Грубая» и «тонкая» настройка</a:t>
            </a:r>
            <a:endParaRPr lang="en-GB" sz="3600" dirty="0" smtClean="0"/>
          </a:p>
          <a:p>
            <a:pPr>
              <a:spcBef>
                <a:spcPts val="600"/>
              </a:spcBef>
            </a:pPr>
            <a:r>
              <a:rPr lang="ru-RU" sz="3600" dirty="0" smtClean="0"/>
              <a:t>Инструменты</a:t>
            </a:r>
            <a:endParaRPr lang="en-GB" sz="3600" dirty="0" smtClean="0"/>
          </a:p>
          <a:p>
            <a:pPr>
              <a:spcBef>
                <a:spcPts val="600"/>
              </a:spcBef>
            </a:pPr>
            <a:r>
              <a:rPr lang="ru-RU" sz="3600" dirty="0" smtClean="0"/>
              <a:t>Вложение краткосрочных излишков ликвидности</a:t>
            </a:r>
            <a:endParaRPr lang="en-GB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72344"/>
          </a:xfrm>
        </p:spPr>
        <p:txBody>
          <a:bodyPr/>
          <a:lstStyle/>
          <a:p>
            <a:r>
              <a:rPr lang="ru-RU" dirty="0" smtClean="0"/>
              <a:t>Инструменты денежного  рынка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8924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РЕПО и обратное РЕПО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Важно для большинства рынков денег, предлагая конкурентные краткосрочные ставки (фиксированные или плавающие), используемые </a:t>
            </a:r>
            <a:r>
              <a:rPr lang="ru-RU" dirty="0" err="1" smtClean="0"/>
              <a:t>центробанками</a:t>
            </a:r>
            <a:r>
              <a:rPr lang="ru-RU" dirty="0" smtClean="0"/>
              <a:t> для операций на открытом рынке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Продажа и выкуп первичной ценной бумаги – служащей залогом 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Срочные депозиты в коммерческих банках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Ставки близки к РЕПО, но обычно имеются штрафы за досрочное снятие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Обязателен залог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Требуется пройти конкурсный отбор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Депозитный сертификат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Низкий риск утраты ликвидности </a:t>
            </a:r>
            <a:r>
              <a:rPr lang="en-GB" dirty="0" smtClean="0"/>
              <a:t>(</a:t>
            </a:r>
            <a:r>
              <a:rPr lang="ru-RU" dirty="0" smtClean="0"/>
              <a:t>если допускает передачу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Повышенный кредитный риск</a:t>
            </a:r>
            <a:r>
              <a:rPr lang="en-GB" dirty="0" smtClean="0"/>
              <a:t> – </a:t>
            </a:r>
            <a:r>
              <a:rPr lang="ru-RU" dirty="0" smtClean="0"/>
              <a:t>нельзя иметь залог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Инвестиционный фонд открытого типа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Такие фонды вкладываются только в краткосрочные инструменты </a:t>
            </a:r>
          </a:p>
          <a:p>
            <a:pPr lvl="1">
              <a:lnSpc>
                <a:spcPct val="110000"/>
              </a:lnSpc>
            </a:pPr>
            <a:r>
              <a:rPr lang="ru-RU" dirty="0" smtClean="0"/>
              <a:t>Они получают выгоду от выхода на разные рынки; но результаты работы могут разниться и от риска они не свободны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Коммерческие краткосрочные векселя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Эмитентами выступают крупнейшие банки с </a:t>
            </a:r>
            <a:r>
              <a:rPr lang="ru-RU" dirty="0" smtClean="0"/>
              <a:t>высокими кредитными рейтингами</a:t>
            </a:r>
            <a:r>
              <a:rPr lang="ru-RU" dirty="0" smtClean="0"/>
              <a:t> и нефинансовые корпорации </a:t>
            </a:r>
          </a:p>
          <a:p>
            <a:pPr lvl="1">
              <a:lnSpc>
                <a:spcPct val="110000"/>
              </a:lnSpc>
            </a:pPr>
            <a:r>
              <a:rPr lang="ru-RU" dirty="0" smtClean="0"/>
              <a:t>Высокие результаты, но потенциально более высокий риск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16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152" y="28476"/>
            <a:ext cx="7772400" cy="1219200"/>
          </a:xfrm>
        </p:spPr>
        <p:txBody>
          <a:bodyPr/>
          <a:lstStyle/>
          <a:p>
            <a:r>
              <a:rPr lang="ru-RU" dirty="0" smtClean="0"/>
              <a:t>Инвестиции на практике</a:t>
            </a:r>
            <a:r>
              <a:rPr lang="en-GB" dirty="0" smtClean="0"/>
              <a:t>- 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400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Сроки инвестирования зависят от рыночной ситуации и оборота денежных средств, но обычно не превышают 30 дней и крайне редко длятся до 90 дней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Предпочтителен инструмент обратного РЕПО при </a:t>
            </a:r>
            <a:r>
              <a:rPr lang="ru-RU" dirty="0"/>
              <a:t>д</a:t>
            </a:r>
            <a:r>
              <a:rPr lang="ru-RU" dirty="0" smtClean="0"/>
              <a:t>остаточной ликвидности рынка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Надежный и гибкий инструмент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Часто поддержан государственными ценными бумагами (или таковыми </a:t>
            </a:r>
            <a:r>
              <a:rPr lang="ru-RU" dirty="0" err="1" smtClean="0"/>
              <a:t>центробанка</a:t>
            </a:r>
            <a:r>
              <a:rPr lang="en-GB" dirty="0" smtClean="0"/>
              <a:t>)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Залоговое обеспечение ежедневно «пересчитывается по рынку»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Многие страны инвестируют в банковские депозиты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Займы по рыночным ставкам</a:t>
            </a:r>
            <a:r>
              <a:rPr lang="en-GB" dirty="0" smtClean="0"/>
              <a:t>: </a:t>
            </a:r>
            <a:r>
              <a:rPr lang="ru-RU" dirty="0" smtClean="0"/>
              <a:t>срочные или суточные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Конкурс (аукцион, если нет прозрачных рыночных цен): возможны дифференциальные ставки по отношению к суточным ставкам</a:t>
            </a:r>
            <a:r>
              <a:rPr lang="en-GB" dirty="0" smtClean="0"/>
              <a:t>.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Обязательно получите обеспечение</a:t>
            </a:r>
            <a:r>
              <a:rPr lang="en-GB" dirty="0" smtClean="0"/>
              <a:t>: </a:t>
            </a:r>
            <a:r>
              <a:rPr lang="ru-RU" dirty="0" smtClean="0"/>
              <a:t>снижайте кредитный риск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Инвестиции на практике </a:t>
            </a:r>
            <a:r>
              <a:rPr lang="en-GB" dirty="0" smtClean="0"/>
              <a:t>-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728" y="1484784"/>
            <a:ext cx="7772400" cy="49685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В отношении РЕПО и банковских депозитов рекомендуется создать список заранее одобренных банков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Подписывайте все документы по данному вопросу (например генеральное соглашение по РЕПО)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Упрощайте каждый аукцион: требуется только краткосрочное уведомление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Осмотрительность в оценке кредитного риска – но залог сильно снижает риски </a:t>
            </a:r>
            <a:endParaRPr lang="en-GB" dirty="0"/>
          </a:p>
          <a:p>
            <a:pPr>
              <a:lnSpc>
                <a:spcPct val="110000"/>
              </a:lnSpc>
            </a:pPr>
            <a:r>
              <a:rPr lang="ru-RU" dirty="0" smtClean="0"/>
              <a:t>Наличность, хранимая в </a:t>
            </a:r>
            <a:r>
              <a:rPr lang="ru-RU" dirty="0" err="1" smtClean="0"/>
              <a:t>центробанке</a:t>
            </a:r>
            <a:r>
              <a:rPr lang="ru-RU" dirty="0" smtClean="0"/>
              <a:t> должна вознаграждаться по рыночным ставкам без учета рисков </a:t>
            </a:r>
            <a:endParaRPr lang="en-GB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Подумайте о депозитах (срочных и вознаграждаемых) в </a:t>
            </a:r>
            <a:r>
              <a:rPr lang="ru-RU" dirty="0" err="1" smtClean="0"/>
              <a:t>центробанке</a:t>
            </a:r>
            <a:r>
              <a:rPr lang="ru-RU" dirty="0" smtClean="0"/>
              <a:t> только в том случае, если есть денежный дисбаланс, т.е. в случае реагирования на структурную проблему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5364086" y="6309320"/>
            <a:ext cx="3779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+mn-lt"/>
              </a:rPr>
              <a:t>Спасибо за внимание</a:t>
            </a:r>
            <a:r>
              <a:rPr lang="en-GB" sz="2800" b="1" dirty="0" smtClean="0">
                <a:solidFill>
                  <a:srgbClr val="000099"/>
                </a:solidFill>
                <a:latin typeface="+mn-lt"/>
              </a:rPr>
              <a:t>!</a:t>
            </a:r>
            <a:endParaRPr lang="en-GB" sz="2800" b="1" dirty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170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84976" cy="990600"/>
          </a:xfrm>
        </p:spPr>
        <p:txBody>
          <a:bodyPr/>
          <a:lstStyle/>
          <a:p>
            <a:r>
              <a:rPr lang="ru-RU" sz="3600" dirty="0" smtClean="0"/>
              <a:t>Вспомним выгоды от эффективного управления ликвидностью</a:t>
            </a:r>
            <a:endParaRPr lang="en-US" sz="36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001000" cy="496855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Главная задача – обеспечить погашение обязательств к установленному сроку</a:t>
            </a:r>
            <a:endParaRPr lang="en-AU" sz="2800" dirty="0" smtClean="0"/>
          </a:p>
          <a:p>
            <a:r>
              <a:rPr lang="ru-RU" sz="2800" dirty="0" smtClean="0"/>
              <a:t>Однако эффективное управление </a:t>
            </a:r>
          </a:p>
          <a:p>
            <a:pPr marL="0" indent="0">
              <a:buNone/>
            </a:pPr>
            <a:r>
              <a:rPr lang="ru-RU" sz="2800" dirty="0" smtClean="0"/>
              <a:t>ликвидностью</a:t>
            </a:r>
            <a:r>
              <a:rPr lang="en-AU" sz="2800" dirty="0" smtClean="0"/>
              <a:t> </a:t>
            </a:r>
          </a:p>
          <a:p>
            <a:pPr lvl="1"/>
            <a:r>
              <a:rPr lang="ru-RU" sz="2400" dirty="0" smtClean="0"/>
              <a:t>Экономит деньги в госсекторе, минимизирует остатки </a:t>
            </a:r>
            <a:r>
              <a:rPr lang="ru-RU" sz="2400" dirty="0" smtClean="0"/>
              <a:t>и </a:t>
            </a:r>
            <a:r>
              <a:rPr lang="ru-RU" sz="2400" dirty="0" smtClean="0"/>
              <a:t>связанные </a:t>
            </a:r>
            <a:r>
              <a:rPr lang="ru-RU" sz="2400" dirty="0" smtClean="0"/>
              <a:t>с </a:t>
            </a:r>
            <a:r>
              <a:rPr lang="ru-RU" sz="2400" dirty="0" smtClean="0"/>
              <a:t>ними издержки</a:t>
            </a:r>
            <a:endParaRPr lang="en-AU" sz="2400" dirty="0" smtClean="0"/>
          </a:p>
          <a:p>
            <a:pPr lvl="1"/>
            <a:r>
              <a:rPr lang="ru-RU" sz="2400" dirty="0" smtClean="0"/>
              <a:t>Облегчает проведение кредитно-денежной политики </a:t>
            </a:r>
            <a:r>
              <a:rPr lang="en-AU" sz="2400" dirty="0" smtClean="0"/>
              <a:t>(</a:t>
            </a:r>
            <a:r>
              <a:rPr lang="ru-RU" sz="2400" dirty="0" smtClean="0"/>
              <a:t>и подкрепляет разделение между управлением ликвидностью и кредитно-денежной политикой</a:t>
            </a:r>
            <a:r>
              <a:rPr lang="en-AU" sz="2400" dirty="0" smtClean="0"/>
              <a:t>)</a:t>
            </a:r>
          </a:p>
          <a:p>
            <a:pPr lvl="1"/>
            <a:r>
              <a:rPr lang="ru-RU" sz="2400" dirty="0" smtClean="0"/>
              <a:t>Помогает управлять задолженностью</a:t>
            </a:r>
            <a:endParaRPr lang="en-AU" sz="2400" dirty="0"/>
          </a:p>
          <a:p>
            <a:pPr lvl="1"/>
            <a:r>
              <a:rPr lang="ru-RU" sz="2400" dirty="0" smtClean="0"/>
              <a:t>Снижает риск</a:t>
            </a:r>
            <a:endParaRPr lang="en-GB" sz="2400" dirty="0"/>
          </a:p>
          <a:p>
            <a:pPr lvl="1"/>
            <a:r>
              <a:rPr lang="ru-RU" sz="2400" dirty="0" smtClean="0"/>
              <a:t>Способствует развитию рынков краткосрочных </a:t>
            </a:r>
            <a:r>
              <a:rPr lang="ru-RU" sz="2400" dirty="0" smtClean="0"/>
              <a:t>средств</a:t>
            </a:r>
          </a:p>
          <a:p>
            <a:pPr marL="457200" lvl="1" indent="0"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– и финансовых рынков в более общем смысле</a:t>
            </a:r>
            <a:endParaRPr lang="en-AU" sz="2400" dirty="0"/>
          </a:p>
        </p:txBody>
      </p:sp>
      <p:sp>
        <p:nvSpPr>
          <p:cNvPr id="3" name="Rounded Rectangle 2"/>
          <p:cNvSpPr/>
          <p:nvPr/>
        </p:nvSpPr>
        <p:spPr bwMode="auto">
          <a:xfrm>
            <a:off x="611560" y="3158480"/>
            <a:ext cx="7920880" cy="2016224"/>
          </a:xfrm>
          <a:prstGeom prst="roundRect">
            <a:avLst/>
          </a:pr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6444208" y="1988840"/>
            <a:ext cx="2520280" cy="792088"/>
          </a:xfrm>
          <a:prstGeom prst="ellipse">
            <a:avLst/>
          </a:prstGeom>
          <a:solidFill>
            <a:srgbClr val="DEF2FE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252000" rIns="9144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 smtClean="0">
                <a:latin typeface="+mn-lt"/>
                <a:cs typeface="Arial" charset="0"/>
              </a:rPr>
              <a:t>Предполагает сглаживание потока денежных средств</a:t>
            </a:r>
            <a:r>
              <a:rPr lang="en-GB" sz="1400" dirty="0" smtClean="0">
                <a:latin typeface="+mn-lt"/>
                <a:cs typeface="Arial" charset="0"/>
              </a:rPr>
              <a:t> </a:t>
            </a:r>
            <a:endParaRPr lang="en-GB" sz="1400" dirty="0">
              <a:latin typeface="+mn-lt"/>
              <a:cs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charset="0"/>
            </a:endParaRPr>
          </a:p>
        </p:txBody>
      </p:sp>
      <p:sp>
        <p:nvSpPr>
          <p:cNvPr id="6" name="Bent-Up Arrow 5"/>
          <p:cNvSpPr/>
          <p:nvPr/>
        </p:nvSpPr>
        <p:spPr bwMode="auto">
          <a:xfrm rot="10800000">
            <a:off x="5724128" y="2348880"/>
            <a:ext cx="720080" cy="576064"/>
          </a:xfrm>
          <a:prstGeom prst="bentUpArrow">
            <a:avLst/>
          </a:prstGeom>
          <a:solidFill>
            <a:srgbClr val="DEF2FE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98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219200"/>
          </a:xfrm>
        </p:spPr>
        <p:txBody>
          <a:bodyPr/>
          <a:lstStyle/>
          <a:p>
            <a:r>
              <a:rPr lang="ru-RU" dirty="0" smtClean="0"/>
              <a:t>Управление риском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51845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 smtClean="0"/>
              <a:t>Риск </a:t>
            </a:r>
            <a:r>
              <a:rPr lang="ru-RU" dirty="0" smtClean="0"/>
              <a:t>нехватки ликвидности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Обеспечивает наличие ликвидных средств, помогает избежать овердрафта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Риск фондирования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Обеспечивает возможность при необходимости привлекать средства при рыночных ставках доходности 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ru-RU" dirty="0" smtClean="0"/>
              <a:t>Повышает возможности работы в условиях неопределённости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Риск, связанный с оценками потребностей в заимствованиях – недостаточная информация 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Волатильность или неоднородность потоков денежных средств 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smtClean="0"/>
              <a:t>A</a:t>
            </a:r>
            <a:r>
              <a:rPr lang="ru-RU" dirty="0" smtClean="0"/>
              <a:t> также</a:t>
            </a:r>
            <a:r>
              <a:rPr lang="en-GB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ru-RU" dirty="0" smtClean="0"/>
              <a:t>Рыночный риск</a:t>
            </a:r>
            <a:r>
              <a:rPr lang="en-GB" dirty="0" smtClean="0"/>
              <a:t> –</a:t>
            </a:r>
            <a:r>
              <a:rPr lang="ru-RU" dirty="0" smtClean="0"/>
              <a:t> связан с управлением остатками на счетах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Кредитный риски</a:t>
            </a:r>
            <a:r>
              <a:rPr lang="en-GB" dirty="0" smtClean="0"/>
              <a:t> – </a:t>
            </a:r>
            <a:r>
              <a:rPr lang="ru-RU" dirty="0" smtClean="0"/>
              <a:t>контрагентов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Операционный риск</a:t>
            </a:r>
            <a:r>
              <a:rPr lang="en-GB" dirty="0" smtClean="0"/>
              <a:t> – </a:t>
            </a:r>
            <a:r>
              <a:rPr lang="ru-RU" dirty="0" smtClean="0"/>
              <a:t>транзакций, платежей и счетов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09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0"/>
            <a:ext cx="8153400" cy="1066800"/>
          </a:xfrm>
        </p:spPr>
        <p:txBody>
          <a:bodyPr/>
          <a:lstStyle/>
          <a:p>
            <a:r>
              <a:rPr lang="ru-RU" altLang="en-US" sz="3600" dirty="0" smtClean="0"/>
              <a:t>Вопросы политики связаны с</a:t>
            </a:r>
            <a:r>
              <a:rPr lang="en-GB" altLang="en-US" sz="3600" dirty="0" smtClean="0"/>
              <a:t>…</a:t>
            </a:r>
            <a:endParaRPr lang="en-GB" altLang="en-US" sz="3600" dirty="0" smtClean="0"/>
          </a:p>
        </p:txBody>
      </p:sp>
      <p:sp>
        <p:nvSpPr>
          <p:cNvPr id="243715" name="Text Box 3"/>
          <p:cNvSpPr txBox="1">
            <a:spLocks noChangeArrowheads="1"/>
          </p:cNvSpPr>
          <p:nvPr/>
        </p:nvSpPr>
        <p:spPr bwMode="auto">
          <a:xfrm>
            <a:off x="2552700" y="5084763"/>
            <a:ext cx="1516063" cy="984885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Денежный остаток</a:t>
            </a:r>
            <a:r>
              <a:rPr lang="en-GB" alt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ЕКС</a:t>
            </a:r>
            <a:r>
              <a:rPr lang="en-GB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16" name="Line 4"/>
          <p:cNvSpPr>
            <a:spLocks noChangeShapeType="1"/>
          </p:cNvSpPr>
          <p:nvPr/>
        </p:nvSpPr>
        <p:spPr bwMode="auto">
          <a:xfrm>
            <a:off x="755650" y="573405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611188" y="5805488"/>
            <a:ext cx="1943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Налоги и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т.п.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приток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H="1">
            <a:off x="755650" y="5516563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19" name="Text Box 7"/>
          <p:cNvSpPr txBox="1">
            <a:spLocks noChangeArrowheads="1"/>
          </p:cNvSpPr>
          <p:nvPr/>
        </p:nvSpPr>
        <p:spPr bwMode="auto">
          <a:xfrm>
            <a:off x="179388" y="5013325"/>
            <a:ext cx="2736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Расходы и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т.п.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отток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0" name="Text Box 8"/>
          <p:cNvSpPr txBox="1">
            <a:spLocks noChangeArrowheads="1"/>
          </p:cNvSpPr>
          <p:nvPr/>
        </p:nvSpPr>
        <p:spPr bwMode="auto">
          <a:xfrm>
            <a:off x="611188" y="3429000"/>
            <a:ext cx="1512887" cy="1235953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wrap="square"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1. </a:t>
            </a: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Исполнение бюджета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>
            <a:off x="3492500" y="2708275"/>
            <a:ext cx="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2700338" y="1700213"/>
            <a:ext cx="1511300" cy="1851506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2. </a:t>
            </a: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Поддержка сальдо на заданном уровне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>
            <a:off x="4427538" y="5516563"/>
            <a:ext cx="146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 flipH="1">
            <a:off x="4356100" y="573405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25" name="Text Box 13"/>
          <p:cNvSpPr txBox="1">
            <a:spLocks noChangeArrowheads="1"/>
          </p:cNvSpPr>
          <p:nvPr/>
        </p:nvSpPr>
        <p:spPr bwMode="auto">
          <a:xfrm>
            <a:off x="4140200" y="4797425"/>
            <a:ext cx="20875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Погашение долга</a:t>
            </a:r>
            <a:r>
              <a:rPr lang="en-GB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за вычетом дохода на капитал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6" name="Text Box 14"/>
          <p:cNvSpPr txBox="1">
            <a:spLocks noChangeArrowheads="1"/>
          </p:cNvSpPr>
          <p:nvPr/>
        </p:nvSpPr>
        <p:spPr bwMode="auto">
          <a:xfrm>
            <a:off x="4284663" y="5876925"/>
            <a:ext cx="19446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Выпуск облигаций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Займы и кредиты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7" name="Text Box 15"/>
          <p:cNvSpPr txBox="1">
            <a:spLocks noChangeArrowheads="1"/>
          </p:cNvSpPr>
          <p:nvPr/>
        </p:nvSpPr>
        <p:spPr bwMode="auto">
          <a:xfrm>
            <a:off x="6443663" y="5084763"/>
            <a:ext cx="2376487" cy="1323439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6. </a:t>
            </a: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Политика управления долгом (и государственный баланс)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4427538" y="3141663"/>
            <a:ext cx="1727200" cy="147732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1800" dirty="0">
                <a:solidFill>
                  <a:schemeClr val="tx1"/>
                </a:solidFill>
                <a:latin typeface="Times New Roman" panose="02020603050405020304" pitchFamily="18" charset="0"/>
              </a:rPr>
              <a:t>4. </a:t>
            </a:r>
            <a:r>
              <a:rPr lang="ru-RU" altLang="en-US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Управление ликвидностью на рынке краткосрочного капитала</a:t>
            </a:r>
            <a:endParaRPr lang="en-GB" altLang="en-US" sz="1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29" name="Text Box 17"/>
          <p:cNvSpPr txBox="1">
            <a:spLocks noChangeArrowheads="1"/>
          </p:cNvSpPr>
          <p:nvPr/>
        </p:nvSpPr>
        <p:spPr bwMode="auto">
          <a:xfrm>
            <a:off x="7164388" y="1628775"/>
            <a:ext cx="1584325" cy="1235953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3. </a:t>
            </a: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Кредитно-денежная политика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30" name="Text Box 18"/>
          <p:cNvSpPr txBox="1">
            <a:spLocks noChangeArrowheads="1"/>
          </p:cNvSpPr>
          <p:nvPr/>
        </p:nvSpPr>
        <p:spPr bwMode="auto">
          <a:xfrm>
            <a:off x="7092950" y="3141663"/>
            <a:ext cx="1655763" cy="928177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5. </a:t>
            </a: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Развитие рынка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31" name="Line 19"/>
          <p:cNvSpPr>
            <a:spLocks noChangeShapeType="1"/>
          </p:cNvSpPr>
          <p:nvPr/>
        </p:nvSpPr>
        <p:spPr bwMode="auto">
          <a:xfrm flipH="1">
            <a:off x="3635375" y="357346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2" name="Line 20"/>
          <p:cNvSpPr>
            <a:spLocks noChangeShapeType="1"/>
          </p:cNvSpPr>
          <p:nvPr/>
        </p:nvSpPr>
        <p:spPr bwMode="auto">
          <a:xfrm flipV="1">
            <a:off x="6372225" y="2492375"/>
            <a:ext cx="5048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3" name="Line 21"/>
          <p:cNvSpPr>
            <a:spLocks noChangeShapeType="1"/>
          </p:cNvSpPr>
          <p:nvPr/>
        </p:nvSpPr>
        <p:spPr bwMode="auto">
          <a:xfrm>
            <a:off x="6300788" y="41497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4" name="Line 22"/>
          <p:cNvSpPr>
            <a:spLocks noChangeShapeType="1"/>
          </p:cNvSpPr>
          <p:nvPr/>
        </p:nvSpPr>
        <p:spPr bwMode="auto">
          <a:xfrm flipH="1">
            <a:off x="8027988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5" name="Line 23"/>
          <p:cNvSpPr>
            <a:spLocks noChangeShapeType="1"/>
          </p:cNvSpPr>
          <p:nvPr/>
        </p:nvSpPr>
        <p:spPr bwMode="auto">
          <a:xfrm>
            <a:off x="4356100" y="2133600"/>
            <a:ext cx="2449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6" name="Line 24"/>
          <p:cNvSpPr>
            <a:spLocks noChangeShapeType="1"/>
          </p:cNvSpPr>
          <p:nvPr/>
        </p:nvSpPr>
        <p:spPr bwMode="auto">
          <a:xfrm>
            <a:off x="1476375" y="45085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7" name="Line 25"/>
          <p:cNvSpPr>
            <a:spLocks noChangeShapeType="1"/>
          </p:cNvSpPr>
          <p:nvPr/>
        </p:nvSpPr>
        <p:spPr bwMode="auto">
          <a:xfrm>
            <a:off x="8027988" y="26368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8" name="Line 26"/>
          <p:cNvSpPr>
            <a:spLocks noChangeShapeType="1"/>
          </p:cNvSpPr>
          <p:nvPr/>
        </p:nvSpPr>
        <p:spPr bwMode="auto">
          <a:xfrm>
            <a:off x="6372225" y="36449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39" name="AutoShape 27"/>
          <p:cNvSpPr>
            <a:spLocks/>
          </p:cNvSpPr>
          <p:nvPr/>
        </p:nvSpPr>
        <p:spPr bwMode="auto">
          <a:xfrm>
            <a:off x="6011863" y="5157788"/>
            <a:ext cx="219075" cy="935037"/>
          </a:xfrm>
          <a:prstGeom prst="rightBracket">
            <a:avLst>
              <a:gd name="adj" fmla="val 35568"/>
            </a:avLst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 altLang="en-US"/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 flipH="1">
            <a:off x="6227763" y="55895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1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1511300" cy="1543730"/>
          </a:xfrm>
          <a:prstGeom prst="rect">
            <a:avLst/>
          </a:prstGeom>
          <a:solidFill>
            <a:srgbClr val="99CCFF"/>
          </a:solidFill>
          <a:ln w="12700">
            <a:solidFill>
              <a:srgbClr val="000099"/>
            </a:solidFill>
            <a:miter lim="800000"/>
            <a:headEnd/>
            <a:tailEnd/>
          </a:ln>
        </p:spPr>
        <p:txBody>
          <a:bodyPr tIns="154800" bIns="15480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99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99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ru-RU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Прогноз потока денежных средств</a:t>
            </a:r>
            <a:endParaRPr lang="en-GB" altLang="en-US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3742" name="Line 30"/>
          <p:cNvSpPr>
            <a:spLocks noChangeShapeType="1"/>
          </p:cNvSpPr>
          <p:nvPr/>
        </p:nvSpPr>
        <p:spPr bwMode="auto">
          <a:xfrm flipV="1">
            <a:off x="1476375" y="27813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3" name="Line 31"/>
          <p:cNvSpPr>
            <a:spLocks noChangeShapeType="1"/>
          </p:cNvSpPr>
          <p:nvPr/>
        </p:nvSpPr>
        <p:spPr bwMode="auto">
          <a:xfrm>
            <a:off x="2339975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3744" name="Line 32"/>
          <p:cNvSpPr>
            <a:spLocks noChangeShapeType="1"/>
          </p:cNvSpPr>
          <p:nvPr/>
        </p:nvSpPr>
        <p:spPr bwMode="auto">
          <a:xfrm>
            <a:off x="2268538" y="2781300"/>
            <a:ext cx="935037" cy="2160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Oval 1"/>
          <p:cNvSpPr/>
          <p:nvPr/>
        </p:nvSpPr>
        <p:spPr bwMode="auto">
          <a:xfrm>
            <a:off x="4138612" y="2781300"/>
            <a:ext cx="2449611" cy="1727200"/>
          </a:xfrm>
          <a:prstGeom prst="ellipse">
            <a:avLst/>
          </a:pr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5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4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4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4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4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4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4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4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4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24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4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24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4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animBg="1"/>
      <p:bldP spid="243716" grpId="0" animBg="1"/>
      <p:bldP spid="243717" grpId="0"/>
      <p:bldP spid="243718" grpId="0" animBg="1"/>
      <p:bldP spid="243719" grpId="0"/>
      <p:bldP spid="243720" grpId="0" animBg="1"/>
      <p:bldP spid="243721" grpId="0" animBg="1"/>
      <p:bldP spid="243722" grpId="0" animBg="1"/>
      <p:bldP spid="243723" grpId="0" animBg="1"/>
      <p:bldP spid="243724" grpId="0" animBg="1"/>
      <p:bldP spid="243725" grpId="0"/>
      <p:bldP spid="243726" grpId="0"/>
      <p:bldP spid="243727" grpId="0" animBg="1"/>
      <p:bldP spid="243728" grpId="0" animBg="1"/>
      <p:bldP spid="243729" grpId="0" animBg="1"/>
      <p:bldP spid="243730" grpId="0" animBg="1"/>
      <p:bldP spid="243731" grpId="0" animBg="1"/>
      <p:bldP spid="243732" grpId="0" animBg="1"/>
      <p:bldP spid="243733" grpId="0" animBg="1"/>
      <p:bldP spid="243734" grpId="0" animBg="1"/>
      <p:bldP spid="243735" grpId="0" animBg="1"/>
      <p:bldP spid="243736" grpId="0" animBg="1"/>
      <p:bldP spid="243737" grpId="0" animBg="1"/>
      <p:bldP spid="243738" grpId="0" animBg="1"/>
      <p:bldP spid="243739" grpId="0" animBg="1"/>
      <p:bldP spid="243740" grpId="0" animBg="1"/>
      <p:bldP spid="243741" grpId="0" animBg="1"/>
      <p:bldP spid="243742" grpId="0" animBg="1"/>
      <p:bldP spid="243743" grpId="0" animBg="1"/>
      <p:bldP spid="243744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848600" cy="1219200"/>
          </a:xfrm>
        </p:spPr>
        <p:txBody>
          <a:bodyPr/>
          <a:lstStyle/>
          <a:p>
            <a:r>
              <a:rPr lang="ru-RU" dirty="0" smtClean="0"/>
              <a:t>Управление оборотными средствами</a:t>
            </a:r>
            <a:endParaRPr lang="en-GB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268760"/>
            <a:ext cx="7632700" cy="540032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spcBef>
                <a:spcPct val="15000"/>
              </a:spcBef>
            </a:pPr>
            <a:r>
              <a:rPr lang="ru-RU" sz="2400" dirty="0" smtClean="0"/>
              <a:t>Кто возьмёт ответственность за управление ежедневными колебаниями кассовых остатков</a:t>
            </a:r>
            <a:endParaRPr lang="en-GB" sz="2400" dirty="0" smtClean="0"/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ru-RU" sz="2000" dirty="0" smtClean="0"/>
              <a:t>Центральный банк учитывает колебания в собственной кредитно-денежной политике</a:t>
            </a:r>
            <a:r>
              <a:rPr lang="en-GB" sz="2000" dirty="0" smtClean="0"/>
              <a:t>– </a:t>
            </a:r>
            <a:r>
              <a:rPr lang="ru-RU" sz="2000" dirty="0" smtClean="0"/>
              <a:t>как в Канаде</a:t>
            </a:r>
            <a:r>
              <a:rPr lang="en-GB" sz="2000" dirty="0" smtClean="0"/>
              <a:t>, and some EMCs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ru-RU" sz="2000" dirty="0" smtClean="0"/>
              <a:t>Казначейство передаёт прогнозы по ликвидности в центральный банк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ru-RU" sz="2000" dirty="0" smtClean="0"/>
              <a:t>Минфин/Казначейство/Управление долга активно управляют собственной ликвидностью – стараясь поддерживать низкое сальдо (или узкий диапазон) в </a:t>
            </a:r>
            <a:r>
              <a:rPr lang="ru-RU" sz="2000" dirty="0" err="1" smtClean="0"/>
              <a:t>центробанке</a:t>
            </a:r>
            <a:r>
              <a:rPr lang="ru-RU" sz="2000" dirty="0" smtClean="0"/>
              <a:t> за счет краткосрочного заимствования или инвестиций временных излишков – как в Европе или, всё чаще, в остальных частях света </a:t>
            </a:r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ru-RU" sz="2400" dirty="0" smtClean="0"/>
              <a:t>Сильные перепады</a:t>
            </a:r>
            <a:r>
              <a:rPr lang="en-GB" sz="2400" dirty="0" smtClean="0"/>
              <a:t>: </a:t>
            </a:r>
            <a:r>
              <a:rPr lang="ru-RU" sz="2400" dirty="0" smtClean="0"/>
              <a:t>различать</a:t>
            </a:r>
            <a:r>
              <a:rPr lang="en-GB" sz="2400" dirty="0" smtClean="0"/>
              <a:t>:</a:t>
            </a:r>
            <a:endParaRPr lang="en-GB" sz="2400" dirty="0"/>
          </a:p>
          <a:p>
            <a:pPr lvl="1">
              <a:lnSpc>
                <a:spcPct val="90000"/>
              </a:lnSpc>
            </a:pPr>
            <a:r>
              <a:rPr lang="en-GB" sz="2000" dirty="0" smtClean="0"/>
              <a:t>“</a:t>
            </a:r>
            <a:r>
              <a:rPr lang="ru-RU" sz="2000" dirty="0" smtClean="0"/>
              <a:t>грубую настройку</a:t>
            </a:r>
            <a:r>
              <a:rPr lang="en-GB" sz="2000" dirty="0" smtClean="0"/>
              <a:t>” </a:t>
            </a:r>
            <a:r>
              <a:rPr lang="en-GB" sz="2000" dirty="0"/>
              <a:t>– </a:t>
            </a:r>
            <a:r>
              <a:rPr lang="ru-RU" sz="2000" dirty="0" smtClean="0"/>
              <a:t>выпуск казначейских векселей (или других краткосрочных инструментов) по схеме, призванной компенсировать воздействие чистого движения ликвидности на банковский сектор</a:t>
            </a:r>
            <a:r>
              <a:rPr lang="en-GB" sz="2000" dirty="0" smtClean="0"/>
              <a:t>, </a:t>
            </a:r>
            <a:r>
              <a:rPr lang="ru-RU" sz="2000" dirty="0" smtClean="0"/>
              <a:t>т.е. несколько сгладить </a:t>
            </a:r>
            <a:r>
              <a:rPr lang="en-GB" sz="2000" dirty="0" smtClean="0"/>
              <a:t> </a:t>
            </a:r>
            <a:r>
              <a:rPr lang="ru-RU" sz="2000" dirty="0" smtClean="0"/>
              <a:t>изменения на ЕКС</a:t>
            </a:r>
            <a:r>
              <a:rPr lang="en-GB" sz="2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“</a:t>
            </a:r>
            <a:r>
              <a:rPr lang="ru-RU" sz="2000" dirty="0" smtClean="0"/>
              <a:t>тонкую настройку</a:t>
            </a:r>
            <a:r>
              <a:rPr lang="en-GB" sz="2000" dirty="0" smtClean="0"/>
              <a:t>” – </a:t>
            </a:r>
            <a:r>
              <a:rPr lang="ru-RU" sz="2000" dirty="0" smtClean="0"/>
              <a:t>более активные подходы</a:t>
            </a:r>
            <a:r>
              <a:rPr lang="en-GB" sz="2000" dirty="0" smtClean="0"/>
              <a:t>, </a:t>
            </a:r>
            <a:r>
              <a:rPr lang="ru-RU" sz="2000" dirty="0" smtClean="0"/>
              <a:t>по широкому диапазону инструментов</a:t>
            </a:r>
            <a:r>
              <a:rPr lang="en-GB" sz="2000" dirty="0" smtClean="0"/>
              <a:t>, </a:t>
            </a:r>
            <a:r>
              <a:rPr lang="ru-RU" sz="2000" dirty="0" smtClean="0"/>
              <a:t>с целью более полного сглаживания сальдо казначейства</a:t>
            </a:r>
            <a:endParaRPr lang="en-GB" sz="2000" dirty="0" smtClean="0"/>
          </a:p>
          <a:p>
            <a:pPr marL="457200" lvl="1" indent="0">
              <a:lnSpc>
                <a:spcPct val="95000"/>
              </a:lnSpc>
              <a:spcBef>
                <a:spcPct val="15000"/>
              </a:spcBef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6030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9"/>
          <p:cNvSpPr>
            <a:spLocks noChangeArrowheads="1"/>
          </p:cNvSpPr>
          <p:nvPr/>
        </p:nvSpPr>
        <p:spPr bwMode="auto">
          <a:xfrm>
            <a:off x="0" y="6381750"/>
            <a:ext cx="468313" cy="476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«Грубая настройка»: пример</a:t>
            </a:r>
            <a:endParaRPr lang="en-US" dirty="0" smtClean="0"/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3100"/>
            <a:ext cx="4643438" cy="364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4538"/>
            <a:ext cx="45720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971550" y="1557338"/>
            <a:ext cx="71294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dirty="0" smtClean="0"/>
              <a:t>Грубая настойка с применением только казначейских векселей</a:t>
            </a:r>
            <a:endParaRPr lang="en-GB" dirty="0"/>
          </a:p>
          <a:p>
            <a:pPr algn="ctr">
              <a:spcBef>
                <a:spcPct val="50000"/>
              </a:spcBef>
            </a:pPr>
            <a:r>
              <a:rPr lang="ru-RU" dirty="0" smtClean="0">
                <a:solidFill>
                  <a:srgbClr val="000099"/>
                </a:solidFill>
              </a:rPr>
              <a:t>Превращает </a:t>
            </a:r>
            <a:r>
              <a:rPr lang="ru-RU" b="1" dirty="0" smtClean="0">
                <a:solidFill>
                  <a:srgbClr val="000099"/>
                </a:solidFill>
              </a:rPr>
              <a:t>эту</a:t>
            </a:r>
            <a:r>
              <a:rPr lang="en-GB" dirty="0" smtClean="0">
                <a:solidFill>
                  <a:srgbClr val="000099"/>
                </a:solidFill>
              </a:rPr>
              <a:t> </a:t>
            </a:r>
            <a:r>
              <a:rPr lang="ru-RU" dirty="0" smtClean="0">
                <a:solidFill>
                  <a:srgbClr val="000099"/>
                </a:solidFill>
              </a:rPr>
              <a:t>кривую</a:t>
            </a:r>
            <a:r>
              <a:rPr lang="en-GB" dirty="0" smtClean="0">
                <a:solidFill>
                  <a:srgbClr val="000099"/>
                </a:solidFill>
              </a:rPr>
              <a:t> </a:t>
            </a:r>
            <a:r>
              <a:rPr lang="ru-RU" dirty="0" smtClean="0">
                <a:solidFill>
                  <a:srgbClr val="000099"/>
                </a:solidFill>
              </a:rPr>
              <a:t>в</a:t>
            </a:r>
            <a:r>
              <a:rPr lang="en-GB" dirty="0" smtClean="0">
                <a:solidFill>
                  <a:srgbClr val="000099"/>
                </a:solidFill>
              </a:rPr>
              <a:t> </a:t>
            </a:r>
            <a:r>
              <a:rPr lang="ru-RU" b="1" dirty="0" smtClean="0">
                <a:solidFill>
                  <a:srgbClr val="000099"/>
                </a:solidFill>
              </a:rPr>
              <a:t>эту</a:t>
            </a:r>
            <a:r>
              <a:rPr lang="en-GB" dirty="0" smtClean="0">
                <a:solidFill>
                  <a:srgbClr val="000099"/>
                </a:solidFill>
              </a:rPr>
              <a:t> </a:t>
            </a:r>
            <a:r>
              <a:rPr lang="ru-RU" dirty="0" smtClean="0">
                <a:solidFill>
                  <a:srgbClr val="000099"/>
                </a:solidFill>
              </a:rPr>
              <a:t>кривую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 flipH="1">
            <a:off x="3348038" y="2636838"/>
            <a:ext cx="43180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5651500" y="2565400"/>
            <a:ext cx="16573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7667625" y="2276475"/>
            <a:ext cx="14763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800" dirty="0" smtClean="0"/>
              <a:t>[</a:t>
            </a:r>
            <a:r>
              <a:rPr lang="ru-RU" sz="1800" dirty="0" smtClean="0"/>
              <a:t>при тонкой настройке выступов не будет</a:t>
            </a:r>
            <a:r>
              <a:rPr lang="en-GB" sz="1800" dirty="0" smtClean="0"/>
              <a:t>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08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2998"/>
            <a:ext cx="7772400" cy="1219200"/>
          </a:xfrm>
        </p:spPr>
        <p:txBody>
          <a:bodyPr/>
          <a:lstStyle/>
          <a:p>
            <a:r>
              <a:rPr lang="ru-RU" dirty="0" smtClean="0"/>
              <a:t>«Тонкая настройка»</a:t>
            </a:r>
            <a:endParaRPr lang="en-GB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7" y="1272198"/>
            <a:ext cx="7847013" cy="532849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dirty="0" smtClean="0"/>
              <a:t>Казначейство берёт на себя полную ответственность за управление своей ликвидностью </a:t>
            </a:r>
            <a:r>
              <a:rPr lang="en-GB" sz="2400" dirty="0"/>
              <a:t>	</a:t>
            </a:r>
            <a:endParaRPr lang="en-GB" sz="13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Это увязано с независимость кредитно-денежной политики </a:t>
            </a:r>
            <a:r>
              <a:rPr lang="ru-RU" sz="2000" dirty="0" err="1" smtClean="0"/>
              <a:t>центробанка</a:t>
            </a:r>
            <a:r>
              <a:rPr lang="ru-RU" sz="2000" dirty="0" smtClean="0"/>
              <a:t> (и помогает её обеспечить</a:t>
            </a:r>
            <a:r>
              <a:rPr lang="en-GB" sz="2000" dirty="0" smtClean="0"/>
              <a:t>)</a:t>
            </a:r>
            <a:endParaRPr lang="en-GB" sz="6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dirty="0" smtClean="0"/>
              <a:t>Существенные преимущества</a:t>
            </a:r>
            <a:endParaRPr lang="en-GB" sz="24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Ясность на финансовых рынка</a:t>
            </a:r>
            <a:endParaRPr lang="en-GB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Облегчает проведение денежно-кредитных операций – </a:t>
            </a:r>
            <a:r>
              <a:rPr lang="ru-RU" sz="2000" dirty="0" err="1" smtClean="0"/>
              <a:t>центробанк</a:t>
            </a:r>
            <a:r>
              <a:rPr lang="ru-RU" sz="2000" dirty="0" smtClean="0"/>
              <a:t> может исходить из того, что изменение остатков на счету казначейства равно нулю; или казначейство/управление долгом сообщает </a:t>
            </a:r>
            <a:r>
              <a:rPr lang="ru-RU" sz="2000" dirty="0" err="1" smtClean="0"/>
              <a:t>центробанку</a:t>
            </a:r>
            <a:r>
              <a:rPr lang="ru-RU" sz="2000" dirty="0" smtClean="0"/>
              <a:t> о своих дневных целевых лимитах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dirty="0" smtClean="0"/>
              <a:t>Но связан со сложностями в работе</a:t>
            </a:r>
            <a:endParaRPr lang="en-GB" sz="7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Требуется более широкий круг инструментов</a:t>
            </a:r>
            <a:endParaRPr lang="en-GB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Не очень много стр</a:t>
            </a:r>
            <a:r>
              <a:rPr lang="ru-RU" sz="2000" dirty="0" smtClean="0"/>
              <a:t>ан умеют хорошо проводить тонкую настройку</a:t>
            </a:r>
            <a:endParaRPr lang="en-GB" sz="20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Франция</a:t>
            </a:r>
            <a:r>
              <a:rPr lang="en-GB" sz="2000" dirty="0" smtClean="0"/>
              <a:t>, </a:t>
            </a:r>
            <a:r>
              <a:rPr lang="ru-RU" sz="2000" dirty="0" smtClean="0"/>
              <a:t>небольшие страны еврозоны Северной Европы, Британия, Швеция </a:t>
            </a:r>
            <a:r>
              <a:rPr lang="en-GB" sz="2000" dirty="0"/>
              <a:t>	</a:t>
            </a:r>
            <a:endParaRPr lang="en-GB" sz="2000" dirty="0" smtClean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dirty="0" smtClean="0"/>
              <a:t>Важно иметь эффективную платёжную инфраструктуру</a:t>
            </a:r>
            <a:endParaRPr lang="en-GB" sz="2400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2000" dirty="0" smtClean="0"/>
              <a:t>В идеале, на рынке краткосрочных инструментов должен быть расчёт в день сделки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6078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40676"/>
            <a:ext cx="8928992" cy="1219200"/>
          </a:xfrm>
        </p:spPr>
        <p:txBody>
          <a:bodyPr/>
          <a:lstStyle/>
          <a:p>
            <a:r>
              <a:rPr lang="ru-RU" dirty="0" smtClean="0"/>
              <a:t>Управление ликвидностью ставит во главу угла ЕКС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59876"/>
            <a:ext cx="7772400" cy="530948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ru-RU" sz="3400" dirty="0" smtClean="0"/>
              <a:t>Задача сглаживания не зависит от составляющих ЕКС</a:t>
            </a:r>
            <a:endParaRPr lang="en-GB" sz="3400" dirty="0" smtClean="0"/>
          </a:p>
          <a:p>
            <a:pPr lvl="1">
              <a:lnSpc>
                <a:spcPct val="110000"/>
              </a:lnSpc>
            </a:pPr>
            <a:r>
              <a:rPr lang="ru-RU" sz="3000" dirty="0"/>
              <a:t>Остатков на </a:t>
            </a:r>
            <a:r>
              <a:rPr lang="ru-RU" sz="3000" dirty="0" smtClean="0"/>
              <a:t>бюджетных счетах </a:t>
            </a:r>
            <a:r>
              <a:rPr lang="ru-RU" sz="3000" dirty="0"/>
              <a:t>центрального </a:t>
            </a:r>
            <a:r>
              <a:rPr lang="ru-RU" sz="3000" dirty="0" smtClean="0"/>
              <a:t>правительства</a:t>
            </a:r>
            <a:endParaRPr lang="en-GB" sz="3000" dirty="0"/>
          </a:p>
          <a:p>
            <a:pPr lvl="1">
              <a:lnSpc>
                <a:spcPct val="110000"/>
              </a:lnSpc>
            </a:pPr>
            <a:r>
              <a:rPr lang="ru-RU" dirty="0" smtClean="0"/>
              <a:t>Внебюджетных фондов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Проектных счетов, финансируемых донорами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Субнациональных органов власти</a:t>
            </a:r>
            <a:endParaRPr lang="en-GB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Госпредприятий </a:t>
            </a:r>
            <a:endParaRPr lang="en-GB" dirty="0" smtClean="0"/>
          </a:p>
          <a:p>
            <a:pPr>
              <a:lnSpc>
                <a:spcPct val="110000"/>
              </a:lnSpc>
            </a:pPr>
            <a:r>
              <a:rPr lang="ru-RU" sz="3400" dirty="0" smtClean="0"/>
              <a:t>В основе лежит принцип: у кого бы ни было разрешение на трату или запрос средств, у Казначейства они есть в распоряжении, пока они кому-то не потребуются </a:t>
            </a:r>
          </a:p>
          <a:p>
            <a:pPr>
              <a:lnSpc>
                <a:spcPct val="110000"/>
              </a:lnSpc>
            </a:pPr>
            <a:r>
              <a:rPr lang="ru-RU" sz="3400" dirty="0" smtClean="0"/>
              <a:t>Остатки валюты на межбанковском валютном рынке обычно не включаются в ЕКС</a:t>
            </a:r>
            <a:endParaRPr lang="en-GB" sz="3400" dirty="0" smtClean="0"/>
          </a:p>
          <a:p>
            <a:pPr lvl="1">
              <a:lnSpc>
                <a:spcPct val="110000"/>
              </a:lnSpc>
            </a:pPr>
            <a:r>
              <a:rPr lang="ru-RU" sz="3000" dirty="0" smtClean="0"/>
              <a:t>Если только нет полностью взаимозаменяемых или зеркальных счетов</a:t>
            </a:r>
            <a:endParaRPr lang="en-GB" sz="3000" dirty="0" smtClean="0"/>
          </a:p>
          <a:p>
            <a:pPr>
              <a:lnSpc>
                <a:spcPct val="110000"/>
              </a:lnSpc>
            </a:pPr>
            <a:r>
              <a:rPr lang="ru-RU" sz="3400" dirty="0" smtClean="0"/>
              <a:t>В идеале управляющим долгом нужна информация по ЕКС в режиме реального времени</a:t>
            </a:r>
            <a:endParaRPr lang="en-GB" sz="3400" dirty="0" smtClean="0"/>
          </a:p>
          <a:p>
            <a:pPr lvl="1">
              <a:lnSpc>
                <a:spcPct val="110000"/>
              </a:lnSpc>
            </a:pPr>
            <a:r>
              <a:rPr lang="ru-RU" dirty="0" smtClean="0"/>
              <a:t>На практике решения зачастую принимаются на основе прогноза, который обновляется в течение дня в свете информации по фактическому движению средств</a:t>
            </a:r>
            <a:endParaRPr lang="en-GB" dirty="0" smtClean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7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wpowerpoint.templatev2">
  <a:themeElements>
    <a:clrScheme name="1_mwpowerpoint.template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wpowerpoint.templatev2">
      <a:majorFont>
        <a:latin typeface="NewBskvll BT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1_mwpowerpoint.template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wpowerpoint.templatev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17828</TotalTime>
  <Words>1631</Words>
  <Application>Microsoft Office PowerPoint</Application>
  <PresentationFormat>On-screen Show (4:3)</PresentationFormat>
  <Paragraphs>201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CopprplGoth BT</vt:lpstr>
      <vt:lpstr>Courier New</vt:lpstr>
      <vt:lpstr>Garamond</vt:lpstr>
      <vt:lpstr>NewBskvll BT</vt:lpstr>
      <vt:lpstr>Times New Roman</vt:lpstr>
      <vt:lpstr>Wingdings</vt:lpstr>
      <vt:lpstr>1_mwpowerpoint.templatev2</vt:lpstr>
      <vt:lpstr>Инструменты управления ликвидностью</vt:lpstr>
      <vt:lpstr>План работы</vt:lpstr>
      <vt:lpstr>Вспомним выгоды от эффективного управления ликвидностью</vt:lpstr>
      <vt:lpstr>Управление риском</vt:lpstr>
      <vt:lpstr>Вопросы политики связаны с…</vt:lpstr>
      <vt:lpstr>Управление оборотными средствами</vt:lpstr>
      <vt:lpstr>«Грубая настройка»: пример</vt:lpstr>
      <vt:lpstr>«Тонкая настройка»</vt:lpstr>
      <vt:lpstr>Управление ликвидностью ставит во главу угла ЕКС</vt:lpstr>
      <vt:lpstr>Инструменты управления ликвидностью</vt:lpstr>
      <vt:lpstr>Запас казначейских векселей, Великобритания  (01. 2002 - 03. 2005)</vt:lpstr>
      <vt:lpstr>Инструменты управления ликвидностью</vt:lpstr>
      <vt:lpstr>Иные подходы</vt:lpstr>
      <vt:lpstr>Сглаживание денежных потоков: казначейские облигации</vt:lpstr>
      <vt:lpstr>Сглаживание денежных потоков: казначейские облигации и краткосрочные инвестиции</vt:lpstr>
      <vt:lpstr>Вложение краткосрочных излишков</vt:lpstr>
      <vt:lpstr>Инвестирование является неотъемлемой частью современного управления ликвидностью</vt:lpstr>
      <vt:lpstr>Инвестиционная политика</vt:lpstr>
      <vt:lpstr>Риски</vt:lpstr>
      <vt:lpstr>Инструменты денежного  рынка</vt:lpstr>
      <vt:lpstr>Инвестиции на практике- 1</vt:lpstr>
      <vt:lpstr>Инвестиции на практике - 2</vt:lpstr>
    </vt:vector>
  </TitlesOfParts>
  <Company>Indiana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CASH MANAGEMENT</dc:title>
  <dc:creator>Mike</dc:creator>
  <cp:lastModifiedBy>DeskUser</cp:lastModifiedBy>
  <cp:revision>500</cp:revision>
  <dcterms:created xsi:type="dcterms:W3CDTF">2007-09-06T06:35:07Z</dcterms:created>
  <dcterms:modified xsi:type="dcterms:W3CDTF">2016-10-10T22:18:12Z</dcterms:modified>
</cp:coreProperties>
</file>