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4" r:id="rId4"/>
    <p:sldId id="260" r:id="rId5"/>
    <p:sldId id="261" r:id="rId6"/>
    <p:sldId id="262" r:id="rId7"/>
    <p:sldId id="296" r:id="rId8"/>
    <p:sldId id="285" r:id="rId9"/>
    <p:sldId id="287" r:id="rId10"/>
    <p:sldId id="259" r:id="rId11"/>
    <p:sldId id="263" r:id="rId12"/>
    <p:sldId id="298" r:id="rId13"/>
    <p:sldId id="299" r:id="rId14"/>
    <p:sldId id="291" r:id="rId15"/>
    <p:sldId id="282" r:id="rId16"/>
    <p:sldId id="277" r:id="rId17"/>
    <p:sldId id="283" r:id="rId18"/>
    <p:sldId id="276" r:id="rId19"/>
    <p:sldId id="292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>
        <p:scale>
          <a:sx n="94" d="100"/>
          <a:sy n="94" d="100"/>
        </p:scale>
        <p:origin x="-12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392051-6B19-47A1-A5D7-3B1143CD4B6F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A2ADC-5EB7-4382-AE94-B2A1C43C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D2C8F-F9A5-4EA6-A465-73C9B53956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D36607-5117-4E20-AFD0-D8182CA383AE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6881C3-084E-4332-A98D-92354F67344A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B49B4E-9A3A-4514-A881-200AB2DF0205}" type="slidenum">
              <a:rPr lang="en-US" altLang="az-Latn-A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az-Latn-A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2FA5-2B94-41F4-9083-CD57D0AB2C53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E1FB-055E-41DE-A369-7C20F8A6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89B5-5F0D-46E6-8CBD-8E0147014A7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FDC4-D895-4AB2-BF51-DAA1183FD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D0F3-EC9D-467F-B0E9-05D745886C8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144A-E4A6-4393-B8BD-3BD5DA7D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D00D-A20B-4CA1-9BA2-C43E5241CB54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0A98-23DA-4630-A28A-0E1BF32B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EB2B-3853-484F-9EA8-E9833066CDE9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31ED-D827-4592-8C61-A9BAE60E8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CE6F-CFC0-4D15-8F19-25B038A359DC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7D7C-D176-46F4-A0CA-B66927E3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1C5A-7FAD-4A4E-8F81-4F129E6EF29D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1B6B-E509-4E81-815E-AC072F3B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D98-D764-4A05-99FF-E2A5E38ED6A1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311-0AC2-43C4-AA0E-78D0CE3D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1ED9-7DAF-452E-95F5-EC3FEBF23020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01CA-F417-49EE-B614-23B95903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801A-56A1-4EC1-9EB3-8BFDEC0ECADF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96E5-BA9D-465F-9A5E-AB260FEB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6525-39A7-4FA5-8899-B1BA5284F94E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6306-FBFD-4B62-ABB3-795634E3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9145-C84B-4474-876D-5EDC741545B8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609B-395B-4282-A68C-DC361215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16E85-4050-4A1D-B041-0FF0CB24C109}" type="datetimeFigureOut">
              <a:rPr lang="ru-RU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5FBCA-351D-492F-80C7-044C9C61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</p:spPr>
        <p:txBody>
          <a:bodyPr/>
          <a:lstStyle/>
          <a:p>
            <a:r>
              <a:rPr lang="ru-RU" b="1" smtClean="0"/>
              <a:t>Эволюция казначейской системы  Азербайджанской Республики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339725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Министерство Финансов Азербайджанской Республики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Государственное Казначейское Агентство</a:t>
            </a: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+mn-cs"/>
              </a:rPr>
              <a:t> </a:t>
            </a:r>
            <a:endParaRPr lang="ru-RU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924300" y="5672138"/>
            <a:ext cx="162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Ноябрь 2015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Баку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57188"/>
            <a:ext cx="5929313" cy="642937"/>
          </a:xfrm>
        </p:spPr>
        <p:txBody>
          <a:bodyPr/>
          <a:lstStyle/>
          <a:p>
            <a:r>
              <a:rPr lang="ru-RU" sz="2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ВЕРХНЕУРОВНЕВАЯ КОНЦЕПТУАЛЬНАЯ МОДЕЛЬ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428750" y="1285875"/>
            <a:ext cx="1485900" cy="571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МФ - </a:t>
            </a:r>
            <a:r>
              <a:rPr lang="en-US" sz="1400" b="1" dirty="0" err="1">
                <a:latin typeface="+mn-lt"/>
                <a:cs typeface="+mn-cs"/>
              </a:rPr>
              <a:t>Бюджет</a:t>
            </a:r>
            <a:r>
              <a:rPr lang="en-US" sz="1400" dirty="0">
                <a:latin typeface="+mn-lt"/>
                <a:cs typeface="+mn-cs"/>
              </a:rPr>
              <a:t> </a:t>
            </a: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8600" y="1785938"/>
            <a:ext cx="762000" cy="16033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solidFill>
                  <a:srgbClr val="B0105C"/>
                </a:solidFill>
                <a:latin typeface="Arial" pitchFamily="34" charset="0"/>
                <a:cs typeface="Times New Roman" pitchFamily="18" charset="0"/>
              </a:rPr>
              <a:t>Основные Распорядители Кредитов</a:t>
            </a:r>
            <a:endParaRPr lang="en-US" sz="1200" b="1">
              <a:solidFill>
                <a:srgbClr val="B0105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500438" y="1928813"/>
            <a:ext cx="1000125" cy="1460500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latin typeface="+mn-lt"/>
                <a:cs typeface="+mn-cs"/>
              </a:rPr>
              <a:t>Центральное Казначейство ЦК</a:t>
            </a:r>
            <a:endParaRPr lang="en-US" sz="1200" b="1">
              <a:latin typeface="+mn-lt"/>
              <a:cs typeface="+mn-cs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742950" cy="2743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БО (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нахо-дящиеся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под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регио-наль-ным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контролем) 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492500" y="3644900"/>
            <a:ext cx="1000125" cy="28590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  <a:cs typeface="+mn-cs"/>
              </a:rPr>
              <a:t>Региональные Отделения Казначейств (</a:t>
            </a:r>
            <a:r>
              <a:rPr lang="ru-RU" sz="1200" b="1" dirty="0" err="1">
                <a:latin typeface="+mn-lt"/>
                <a:cs typeface="+mn-cs"/>
              </a:rPr>
              <a:t>РОКи</a:t>
            </a:r>
            <a:r>
              <a:rPr lang="ru-RU" sz="1200" b="1" dirty="0">
                <a:latin typeface="+mn-lt"/>
                <a:cs typeface="+mn-cs"/>
              </a:rPr>
              <a:t>)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105400" y="1752600"/>
            <a:ext cx="495300" cy="47244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eaVert" anchorCtr="1">
            <a:flatTx/>
          </a:bodyPr>
          <a:lstStyle/>
          <a:p>
            <a:pPr algn="ctr"/>
            <a:r>
              <a:rPr lang="ru-RU" sz="1200" b="1"/>
              <a:t>Информационная Система Управления Казначейством (ТИМС)</a:t>
            </a: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781800" y="2743200"/>
            <a:ext cx="742950" cy="1828800"/>
          </a:xfrm>
          <a:prstGeom prst="rect">
            <a:avLst/>
          </a:prstGeom>
          <a:solidFill>
            <a:srgbClr val="AFD5E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ЦБ  Един Счет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Казна-чейства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(ЕКС)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82000" y="2667000"/>
            <a:ext cx="619125" cy="19446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Коммерческие Банки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239000" y="1943100"/>
            <a:ext cx="12192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Поставщики</a:t>
            </a:r>
            <a:endParaRPr lang="ru-RU" sz="1200" b="1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7239000" y="1371600"/>
            <a:ext cx="17526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Налогоплательщики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990600" y="6357938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>
            <a:off x="4500563" y="2143125"/>
            <a:ext cx="685800" cy="304800"/>
          </a:xfrm>
          <a:prstGeom prst="leftRightArrow">
            <a:avLst>
              <a:gd name="adj1" fmla="val 50000"/>
              <a:gd name="adj2" fmla="val 45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971550" y="4800600"/>
            <a:ext cx="2514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971550" y="49418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042988" y="2133600"/>
            <a:ext cx="2209800" cy="649288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Прогнозы Доходов, Кассовых Расходов, Заявки на Кассовые Лимиты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4457700" y="4646613"/>
            <a:ext cx="685800" cy="342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042988" y="5014913"/>
            <a:ext cx="2352675" cy="64928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Заявки на обязательства, сверку  и утверждение инвойсов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900113" y="5805488"/>
            <a:ext cx="2519362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Утвержденные обяз-ва, инвойсы,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платежи;  бухгалтерские отчеты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 flipH="1">
            <a:off x="3929063" y="1571625"/>
            <a:ext cx="0" cy="2524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 flipH="1">
            <a:off x="563563" y="1500188"/>
            <a:ext cx="0" cy="2857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2916238" y="1498600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200" b="1">
                <a:latin typeface="Times New Roman" pitchFamily="18" charset="0"/>
              </a:rPr>
              <a:t>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БО</a:t>
            </a:r>
            <a:endParaRPr lang="ru-RU" sz="1200" b="1">
              <a:latin typeface="Times New Roman" pitchFamily="18" charset="0"/>
            </a:endParaRP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23850" y="1243013"/>
            <a:ext cx="1181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Ассигнования 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      Бюджета </a:t>
            </a:r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 flipH="1" flipV="1">
            <a:off x="2987675" y="1341438"/>
            <a:ext cx="2428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3708400" y="1282700"/>
            <a:ext cx="1676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Фискальные Отчеты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0" name="Line 30"/>
          <p:cNvSpPr>
            <a:spLocks noChangeShapeType="1"/>
          </p:cNvSpPr>
          <p:nvPr/>
        </p:nvSpPr>
        <p:spPr bwMode="auto">
          <a:xfrm>
            <a:off x="5638800" y="2971800"/>
            <a:ext cx="1143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31"/>
          <p:cNvSpPr txBox="1">
            <a:spLocks noChangeArrowheads="1"/>
          </p:cNvSpPr>
          <p:nvPr/>
        </p:nvSpPr>
        <p:spPr bwMode="auto">
          <a:xfrm>
            <a:off x="5643563" y="2500313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imes New Roman" pitchFamily="18" charset="0"/>
                <a:cs typeface="Times New Roman" pitchFamily="18" charset="0"/>
              </a:rPr>
              <a:t>Платежи через СВИФТ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Line 32"/>
          <p:cNvSpPr>
            <a:spLocks noChangeShapeType="1"/>
          </p:cNvSpPr>
          <p:nvPr/>
        </p:nvSpPr>
        <p:spPr bwMode="auto">
          <a:xfrm flipH="1">
            <a:off x="5651500" y="4221163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Text Box 33"/>
          <p:cNvSpPr txBox="1">
            <a:spLocks noChangeArrowheads="1"/>
          </p:cNvSpPr>
          <p:nvPr/>
        </p:nvSpPr>
        <p:spPr bwMode="auto">
          <a:xfrm>
            <a:off x="5638800" y="3292475"/>
            <a:ext cx="1295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Интерактивн ые операции и остатки через СВИФТ</a:t>
            </a:r>
          </a:p>
        </p:txBody>
      </p:sp>
      <p:sp>
        <p:nvSpPr>
          <p:cNvPr id="26654" name="Text Box 34"/>
          <p:cNvSpPr txBox="1">
            <a:spLocks noChangeArrowheads="1"/>
          </p:cNvSpPr>
          <p:nvPr/>
        </p:nvSpPr>
        <p:spPr bwMode="auto">
          <a:xfrm>
            <a:off x="7572375" y="2857500"/>
            <a:ext cx="106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Платежи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Зарплата</a:t>
            </a:r>
          </a:p>
        </p:txBody>
      </p:sp>
      <p:sp>
        <p:nvSpPr>
          <p:cNvPr id="26655" name="Line 35"/>
          <p:cNvSpPr>
            <a:spLocks noChangeShapeType="1"/>
          </p:cNvSpPr>
          <p:nvPr/>
        </p:nvSpPr>
        <p:spPr bwMode="auto">
          <a:xfrm>
            <a:off x="7572375" y="3357563"/>
            <a:ext cx="838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Text Box 36"/>
          <p:cNvSpPr txBox="1">
            <a:spLocks noChangeArrowheads="1"/>
          </p:cNvSpPr>
          <p:nvPr/>
        </p:nvSpPr>
        <p:spPr bwMode="auto">
          <a:xfrm>
            <a:off x="7586663" y="3643313"/>
            <a:ext cx="9144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Поступления на      ЕКС</a:t>
            </a:r>
          </a:p>
        </p:txBody>
      </p:sp>
      <p:sp>
        <p:nvSpPr>
          <p:cNvPr id="26657" name="Line 37"/>
          <p:cNvSpPr>
            <a:spLocks noChangeShapeType="1"/>
          </p:cNvSpPr>
          <p:nvPr/>
        </p:nvSpPr>
        <p:spPr bwMode="auto">
          <a:xfrm flipH="1">
            <a:off x="8763000" y="1785938"/>
            <a:ext cx="0" cy="881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39"/>
          <p:cNvSpPr>
            <a:spLocks noChangeShapeType="1"/>
          </p:cNvSpPr>
          <p:nvPr/>
        </p:nvSpPr>
        <p:spPr bwMode="auto">
          <a:xfrm flipH="1" flipV="1">
            <a:off x="8101013" y="2276475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41"/>
          <p:cNvSpPr>
            <a:spLocks noChangeShapeType="1"/>
          </p:cNvSpPr>
          <p:nvPr/>
        </p:nvSpPr>
        <p:spPr bwMode="auto">
          <a:xfrm>
            <a:off x="971550" y="2060575"/>
            <a:ext cx="25019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1042988" y="3009900"/>
            <a:ext cx="2209800" cy="27463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Кас.Лимиты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; отчеты</a:t>
            </a:r>
          </a:p>
        </p:txBody>
      </p:sp>
      <p:sp>
        <p:nvSpPr>
          <p:cNvPr id="26661" name="Line 43"/>
          <p:cNvSpPr>
            <a:spLocks noChangeShapeType="1"/>
          </p:cNvSpPr>
          <p:nvPr/>
        </p:nvSpPr>
        <p:spPr bwMode="auto">
          <a:xfrm flipH="1">
            <a:off x="971550" y="2924175"/>
            <a:ext cx="2520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Text Box 44"/>
          <p:cNvSpPr txBox="1">
            <a:spLocks noChangeArrowheads="1"/>
          </p:cNvSpPr>
          <p:nvPr/>
        </p:nvSpPr>
        <p:spPr bwMode="auto">
          <a:xfrm>
            <a:off x="1028700" y="3573463"/>
            <a:ext cx="2290763" cy="64928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Прогнозы Доходов, Кассовых Расходов, Заявки на КассовыеЛимиты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3" name="Line 45"/>
          <p:cNvSpPr>
            <a:spLocks noChangeShapeType="1"/>
          </p:cNvSpPr>
          <p:nvPr/>
        </p:nvSpPr>
        <p:spPr bwMode="auto">
          <a:xfrm>
            <a:off x="971550" y="42941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Text Box 46"/>
          <p:cNvSpPr txBox="1">
            <a:spLocks noChangeArrowheads="1"/>
          </p:cNvSpPr>
          <p:nvPr/>
        </p:nvSpPr>
        <p:spPr bwMode="auto">
          <a:xfrm>
            <a:off x="1066800" y="4437063"/>
            <a:ext cx="2290763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Кассовые Лимиты; отчеты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5" name="Line 47"/>
          <p:cNvSpPr>
            <a:spLocks noChangeShapeType="1"/>
          </p:cNvSpPr>
          <p:nvPr/>
        </p:nvSpPr>
        <p:spPr bwMode="auto">
          <a:xfrm flipH="1">
            <a:off x="7524750" y="4292600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6705600" y="5562600"/>
            <a:ext cx="5334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БО</a:t>
            </a:r>
          </a:p>
        </p:txBody>
      </p:sp>
      <p:sp>
        <p:nvSpPr>
          <p:cNvPr id="26667" name="Line 49"/>
          <p:cNvSpPr>
            <a:spLocks noChangeShapeType="1"/>
          </p:cNvSpPr>
          <p:nvPr/>
        </p:nvSpPr>
        <p:spPr bwMode="auto">
          <a:xfrm flipH="1">
            <a:off x="7235825" y="4652963"/>
            <a:ext cx="1439863" cy="1138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8" name="Text Box 50"/>
          <p:cNvSpPr txBox="1">
            <a:spLocks noChangeArrowheads="1"/>
          </p:cNvSpPr>
          <p:nvPr/>
        </p:nvSpPr>
        <p:spPr bwMode="auto">
          <a:xfrm rot="-2343188">
            <a:off x="7326313" y="4813300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  <a:cs typeface="Times New Roman" pitchFamily="18" charset="0"/>
              </a:rPr>
              <a:t>Зарплата</a:t>
            </a:r>
          </a:p>
        </p:txBody>
      </p:sp>
      <p:cxnSp>
        <p:nvCxnSpPr>
          <p:cNvPr id="26669" name="Прямая соединительная линия 97"/>
          <p:cNvCxnSpPr>
            <a:cxnSpLocks noChangeShapeType="1"/>
          </p:cNvCxnSpPr>
          <p:nvPr/>
        </p:nvCxnSpPr>
        <p:spPr bwMode="auto">
          <a:xfrm>
            <a:off x="571500" y="1500188"/>
            <a:ext cx="857250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0" name="Прямая соединительная линия 99"/>
          <p:cNvCxnSpPr>
            <a:cxnSpLocks noChangeShapeType="1"/>
          </p:cNvCxnSpPr>
          <p:nvPr/>
        </p:nvCxnSpPr>
        <p:spPr bwMode="auto">
          <a:xfrm>
            <a:off x="2987675" y="1557338"/>
            <a:ext cx="928688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1" name="Прямая соединительная линия 107"/>
          <p:cNvCxnSpPr>
            <a:cxnSpLocks noChangeShapeType="1"/>
            <a:stCxn id="26648" idx="0"/>
          </p:cNvCxnSpPr>
          <p:nvPr/>
        </p:nvCxnSpPr>
        <p:spPr bwMode="auto">
          <a:xfrm rot="16200000" flipH="1">
            <a:off x="5238750" y="1538288"/>
            <a:ext cx="3571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.farajov\Desktop\information_technology.jpg"/>
          <p:cNvPicPr>
            <a:picLocks noChangeAspect="1" noChangeArrowheads="1"/>
          </p:cNvPicPr>
          <p:nvPr/>
        </p:nvPicPr>
        <p:blipFill>
          <a:blip r:embed="rId2">
            <a:lum bright="16000" contrast="8000"/>
          </a:blip>
          <a:srcRect/>
          <a:stretch>
            <a:fillRect/>
          </a:stretch>
        </p:blipFill>
        <p:spPr bwMode="auto">
          <a:xfrm>
            <a:off x="0" y="11969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bg1"/>
                </a:solidFill>
              </a:rPr>
              <a:t> КОМПОНЕНТЫ ИНФОРМАЦИОННОЙ СИСТЕМЫ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754063" y="1557338"/>
            <a:ext cx="5257800" cy="363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1.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бюджетом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2.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бюджетными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     обязательствами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3.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платежами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4.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поступлениями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5.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долгом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6.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Кассовое управление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7. 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Бюджетная и финансовая 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     отчётность</a:t>
            </a: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ЦЕЛИ  ПРОЕКТА</a:t>
            </a:r>
          </a:p>
        </p:txBody>
      </p:sp>
      <p:sp>
        <p:nvSpPr>
          <p:cNvPr id="28674" name="Slide Number Placeholder 5"/>
          <p:cNvSpPr>
            <a:spLocks noGrp="1"/>
          </p:cNvSpPr>
          <p:nvPr/>
        </p:nvSpPr>
        <p:spPr bwMode="auto">
          <a:xfrm>
            <a:off x="8748713" y="638333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AE32A64D-CA34-4B12-9416-FC2A87B5727B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12</a:t>
            </a:fld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/>
        </p:nvGraphicFramePr>
        <p:xfrm>
          <a:off x="395288" y="1268413"/>
          <a:ext cx="8569325" cy="5149850"/>
        </p:xfrm>
        <a:graphic>
          <a:graphicData uri="http://schemas.openxmlformats.org/drawingml/2006/table">
            <a:tbl>
              <a:tblPr/>
              <a:tblGrid>
                <a:gridCol w="5113337"/>
                <a:gridCol w="1008063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Создание возможности для ведения учёта и бухгалтерской отчётности как по кассовому методу, так и по методу начисления.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Ведение операций по бухгалтерскому учёту в соответствии с национальными стандартами, разработанными на основе </a:t>
                      </a:r>
                      <a:r>
                        <a:rPr kumimoji="0" lang="az-Latn-A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IPSAS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Получение отчётности, определённой законодательством Азербайджанской Республики, а также, соответствующей стандартам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GFS </a:t>
                      </a:r>
                      <a:r>
                        <a:rPr kumimoji="0" lang="az-Latn-A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IPSAS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Переход от идеологии единого казначейского счёта, предоставляющей возможность наличия транзитных казначейских счетов, к фактическому осуществлению всех доходных и расходных операций на едином счёте казначейства.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Создание гибких возможностей по оперативному управлению ликвидными средствами.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Возможность внешнего аудита государственных расходов и доходов.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19" name="Picture 48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42093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0" name="Picture 49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299720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1" name="Picture 50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64490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2" name="Picture 51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4581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3" name="Picture 52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537368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4" name="Picture 5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94995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ЦЕЛИ  ПРОЕКТА</a:t>
            </a:r>
          </a:p>
        </p:txBody>
      </p:sp>
      <p:sp>
        <p:nvSpPr>
          <p:cNvPr id="30722" name="Slide Number Placeholder 5"/>
          <p:cNvSpPr>
            <a:spLocks noGrp="1"/>
          </p:cNvSpPr>
          <p:nvPr/>
        </p:nvSpPr>
        <p:spPr bwMode="auto">
          <a:xfrm>
            <a:off x="8604250" y="6308725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8F4E4BC2-1454-4834-958F-809E97FBDD68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13</a:t>
            </a:fld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/>
        </p:nvGraphicFramePr>
        <p:xfrm>
          <a:off x="323850" y="1260475"/>
          <a:ext cx="8569325" cy="4725988"/>
        </p:xfrm>
        <a:graphic>
          <a:graphicData uri="http://schemas.openxmlformats.org/drawingml/2006/table">
            <a:tbl>
              <a:tblPr/>
              <a:tblGrid>
                <a:gridCol w="5113338"/>
                <a:gridCol w="1008062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выполнения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Аудиторское прослеживание казначейских операций в документальном и пользовательском разрезе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Ведение всех казначейских операций, осуществляемых на территории Азербайджана, начиная от финансирования и заканчивая получением отчётности, в режиме реального времени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Создание широкой платформы для разработки справочно-информационной системы управления государственными финансами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Возможность дальнейшего внедрения в программное обеспечение таких компонентов, как составление бюджета, учёт основных средств, программное бюджетирование,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расчёт заработной платы и управление персоналом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Создание базы данных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легко интегрируемой с внешними системами по финансовому и экономическому планированию, анализу и управлению 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2" name="Picture 4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2168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4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285273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5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64490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46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0850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47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4451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8928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500" b="1">
                <a:solidFill>
                  <a:schemeClr val="bg1"/>
                </a:solidFill>
              </a:rPr>
              <a:t>ЭЛЕКТРОННЫЙ ДОКУМЕНТООБОРОТ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4248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500" b="1">
                <a:solidFill>
                  <a:schemeClr val="bg1"/>
                </a:solidFill>
              </a:rPr>
              <a:t>ЭЛЕКТРОННЫЙ ДОКУМЕНТООБОРОТ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Интеграция систем </a:t>
            </a:r>
          </a:p>
          <a:p>
            <a:pPr algn="ctr"/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«Финансовой и Бухгалтерской Отчетности в Бюджетных Организациях» и «</a:t>
            </a:r>
            <a:r>
              <a:rPr lang="az-Cyrl-AZ" altLang="en-US" sz="1500" b="1">
                <a:solidFill>
                  <a:schemeClr val="bg1"/>
                </a:solidFill>
                <a:cs typeface="Segoe UI" pitchFamily="34" charset="0"/>
              </a:rPr>
              <a:t>Информационной Системы Управления Казначейством</a:t>
            </a:r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» </a:t>
            </a:r>
            <a:endParaRPr lang="en-US" altLang="en-US" sz="1500" b="1">
              <a:solidFill>
                <a:schemeClr val="bg1"/>
              </a:solidFill>
              <a:cs typeface="Segoe UI" pitchFamily="34" charset="0"/>
            </a:endParaRPr>
          </a:p>
        </p:txBody>
      </p:sp>
      <p:grpSp>
        <p:nvGrpSpPr>
          <p:cNvPr id="35842" name="Группа 5"/>
          <p:cNvGrpSpPr>
            <a:grpSpLocks/>
          </p:cNvGrpSpPr>
          <p:nvPr/>
        </p:nvGrpSpPr>
        <p:grpSpPr bwMode="auto">
          <a:xfrm>
            <a:off x="179388" y="2205038"/>
            <a:ext cx="4356100" cy="2808287"/>
            <a:chOff x="108042" y="2924944"/>
            <a:chExt cx="4356008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8042" y="2924944"/>
              <a:ext cx="4356008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251608" y="3526750"/>
              <a:ext cx="3456312" cy="163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en-US" sz="2000">
                  <a:solidFill>
                    <a:srgbClr val="002060"/>
                  </a:solidFill>
                </a:rPr>
                <a:t>Система Финансовой и Бухгалтерской</a:t>
              </a:r>
              <a:r>
                <a:rPr lang="en-US" altLang="en-US" sz="2000">
                  <a:solidFill>
                    <a:srgbClr val="002060"/>
                  </a:solidFill>
                </a:rPr>
                <a:t> </a:t>
              </a:r>
              <a:r>
                <a:rPr lang="ru-RU" altLang="en-US" sz="2000">
                  <a:solidFill>
                    <a:srgbClr val="002060"/>
                  </a:solidFill>
                </a:rPr>
                <a:t>Отчетности в Бюджетных Организациях</a:t>
              </a:r>
            </a:p>
            <a:p>
              <a:pPr algn="ctr"/>
              <a:r>
                <a:rPr lang="az-Latn-AZ" altLang="en-US" sz="2000">
                  <a:solidFill>
                    <a:srgbClr val="002060"/>
                  </a:solidFill>
                </a:rPr>
                <a:t>(FARABI)</a:t>
              </a:r>
              <a:endParaRPr lang="en-US" alt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35843" name="Группа 7"/>
          <p:cNvGrpSpPr>
            <a:grpSpLocks/>
          </p:cNvGrpSpPr>
          <p:nvPr/>
        </p:nvGrpSpPr>
        <p:grpSpPr bwMode="auto">
          <a:xfrm>
            <a:off x="4500563" y="2205038"/>
            <a:ext cx="4451350" cy="2808287"/>
            <a:chOff x="4568825" y="2924944"/>
            <a:chExt cx="4452045" cy="280831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8825" y="2924944"/>
              <a:ext cx="4452045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0" name="TextBox 2"/>
            <p:cNvSpPr txBox="1">
              <a:spLocks noChangeArrowheads="1"/>
            </p:cNvSpPr>
            <p:nvPr/>
          </p:nvSpPr>
          <p:spPr bwMode="auto">
            <a:xfrm>
              <a:off x="5292193" y="3526750"/>
              <a:ext cx="3168335" cy="163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z-Cyrl-AZ" altLang="en-US" sz="2000">
                  <a:solidFill>
                    <a:srgbClr val="002060"/>
                  </a:solidFill>
                  <a:cs typeface="Segoe UI" pitchFamily="34" charset="0"/>
                </a:rPr>
                <a:t>Информационная система </a:t>
              </a:r>
              <a:br>
                <a:rPr lang="az-Cyrl-AZ" altLang="en-US" sz="2000">
                  <a:solidFill>
                    <a:srgbClr val="002060"/>
                  </a:solidFill>
                  <a:cs typeface="Segoe UI" pitchFamily="34" charset="0"/>
                </a:rPr>
              </a:br>
              <a:r>
                <a:rPr lang="az-Cyrl-AZ" altLang="en-US" sz="2000">
                  <a:solidFill>
                    <a:srgbClr val="002060"/>
                  </a:solidFill>
                  <a:cs typeface="Segoe UI" pitchFamily="34" charset="0"/>
                </a:rPr>
                <a:t>управления казначейством</a:t>
              </a:r>
              <a:r>
                <a:rPr lang="en-US" altLang="en-US" sz="2000">
                  <a:solidFill>
                    <a:srgbClr val="002060"/>
                  </a:solidFill>
                  <a:cs typeface="Segoe UI" pitchFamily="34" charset="0"/>
                </a:rPr>
                <a:t/>
              </a:r>
              <a:br>
                <a:rPr lang="en-US" altLang="en-US" sz="2000">
                  <a:solidFill>
                    <a:srgbClr val="002060"/>
                  </a:solidFill>
                  <a:cs typeface="Segoe UI" pitchFamily="34" charset="0"/>
                </a:rPr>
              </a:br>
              <a:r>
                <a:rPr lang="en-US" altLang="en-US" sz="2000">
                  <a:solidFill>
                    <a:srgbClr val="002060"/>
                  </a:solidFill>
                  <a:cs typeface="Segoe UI" pitchFamily="34" charset="0"/>
                </a:rPr>
                <a:t>(TIMS) </a:t>
              </a:r>
              <a:endParaRPr lang="en-US" altLang="en-US" sz="2000">
                <a:cs typeface="Segoe UI" pitchFamily="34" charset="0"/>
              </a:endParaRPr>
            </a:p>
          </p:txBody>
        </p:sp>
      </p:grpSp>
      <p:sp>
        <p:nvSpPr>
          <p:cNvPr id="14" name="Shape 13"/>
          <p:cNvSpPr/>
          <p:nvPr/>
        </p:nvSpPr>
        <p:spPr>
          <a:xfrm>
            <a:off x="3563888" y="3212976"/>
            <a:ext cx="2016125" cy="935038"/>
          </a:xfrm>
          <a:prstGeom prst="leftRight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Интеграция систем </a:t>
            </a:r>
          </a:p>
          <a:p>
            <a:pPr algn="ctr"/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«Финансовой и Бухгалтерской Отчетности в Бюджетных Организациях» и «</a:t>
            </a:r>
            <a:r>
              <a:rPr lang="az-Cyrl-AZ" altLang="en-US" sz="1500" b="1">
                <a:solidFill>
                  <a:schemeClr val="bg1"/>
                </a:solidFill>
                <a:cs typeface="Segoe UI" pitchFamily="34" charset="0"/>
              </a:rPr>
              <a:t>Информационной Системы Управления Казначейством</a:t>
            </a:r>
            <a:r>
              <a:rPr lang="ru-RU" altLang="en-US" sz="1500" b="1">
                <a:solidFill>
                  <a:schemeClr val="bg1"/>
                </a:solidFill>
                <a:cs typeface="Segoe UI" pitchFamily="34" charset="0"/>
              </a:rPr>
              <a:t>» </a:t>
            </a:r>
            <a:endParaRPr lang="en-US" altLang="en-US" sz="1500" b="1">
              <a:solidFill>
                <a:schemeClr val="bg1"/>
              </a:solidFill>
              <a:cs typeface="Segoe UI" pitchFamily="34" charset="0"/>
            </a:endParaRPr>
          </a:p>
        </p:txBody>
      </p:sp>
      <p:pic>
        <p:nvPicPr>
          <p:cNvPr id="37896" name="Picture 4" descr="C:\Users\a.farajov\Desktop\m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96975"/>
            <a:ext cx="90376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a.farajov\Desktop\science-technology.png"/>
          <p:cNvPicPr>
            <a:picLocks noChangeAspect="1" noChangeArrowheads="1"/>
          </p:cNvPicPr>
          <p:nvPr/>
        </p:nvPicPr>
        <p:blipFill>
          <a:blip r:embed="rId2">
            <a:lum bright="18000" contrast="-44000"/>
          </a:blip>
          <a:srcRect/>
          <a:stretch>
            <a:fillRect/>
          </a:stretch>
        </p:blipFill>
        <p:spPr bwMode="auto">
          <a:xfrm>
            <a:off x="0" y="1268413"/>
            <a:ext cx="89646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333375"/>
            <a:ext cx="7215188" cy="685800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Планы развития на будущее</a:t>
            </a:r>
          </a:p>
        </p:txBody>
      </p:sp>
      <p:sp>
        <p:nvSpPr>
          <p:cNvPr id="38915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916113"/>
            <a:ext cx="8459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Подключение бюджетных организаций к ИСУК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Разработка и переход ИСУГФ на основе ИСУК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Ведение бухгалтерского учёта в </a:t>
            </a:r>
            <a:r>
              <a:rPr lang="ru-RU" sz="2000" b="1" dirty="0">
                <a:solidFill>
                  <a:srgbClr val="001D7A"/>
                </a:solidFill>
                <a:latin typeface="+mn-lt"/>
                <a:cs typeface="Times New Roman" pitchFamily="18" charset="0"/>
              </a:rPr>
              <a:t>ИСУК</a:t>
            </a:r>
            <a:endParaRPr lang="en-US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Расчёт заработной платы в </a:t>
            </a:r>
            <a:r>
              <a:rPr lang="ru-RU" sz="2000" b="1" dirty="0">
                <a:solidFill>
                  <a:srgbClr val="001D7A"/>
                </a:solidFill>
                <a:latin typeface="+mn-lt"/>
                <a:cs typeface="Times New Roman" pitchFamily="18" charset="0"/>
              </a:rPr>
              <a:t>ИСУК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Управление персоналом</a:t>
            </a:r>
            <a:endParaRPr lang="ru-RU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2000" b="1" dirty="0" err="1">
                <a:solidFill>
                  <a:srgbClr val="001D7A"/>
                </a:solidFill>
                <a:latin typeface="+mj-lt"/>
                <a:cs typeface="Times New Roman" pitchFamily="18" charset="0"/>
              </a:rPr>
              <a:t>Оn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 - </a:t>
            </a:r>
            <a:r>
              <a:rPr lang="ru-RU" sz="2000" b="1" dirty="0" err="1">
                <a:solidFill>
                  <a:srgbClr val="001D7A"/>
                </a:solidFill>
                <a:latin typeface="+mj-lt"/>
                <a:cs typeface="Times New Roman" pitchFamily="18" charset="0"/>
              </a:rPr>
              <a:t>lin</a:t>
            </a: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e 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подключение валютного </a:t>
            </a: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SWIFT</a:t>
            </a:r>
            <a:r>
              <a:rPr lang="ru-RU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 терминала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06450" y="41433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Задачи</a:t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38" y="1268413"/>
            <a:ext cx="8713787" cy="5256212"/>
          </a:xfrm>
        </p:spPr>
        <p:txBody>
          <a:bodyPr/>
          <a:lstStyle/>
          <a:p>
            <a:r>
              <a:rPr lang="ru-RU" sz="2200" smtClean="0"/>
              <a:t>Реорганизация структуры Центрального Казначейства в связи с автоматизацией контрольных функций казначейства</a:t>
            </a:r>
            <a:endParaRPr lang="en-US" sz="2200" smtClean="0"/>
          </a:p>
          <a:p>
            <a:r>
              <a:rPr lang="ru-RU" sz="2200" smtClean="0"/>
              <a:t>Пересмотр организационной структуры региональных органов казначейства</a:t>
            </a:r>
          </a:p>
          <a:p>
            <a:r>
              <a:rPr lang="ru-RU" sz="2200" smtClean="0"/>
              <a:t>Перераспределение функций между казначейством и бюджетными организациями</a:t>
            </a:r>
          </a:p>
          <a:p>
            <a:r>
              <a:rPr lang="ru-RU" sz="2200" smtClean="0"/>
              <a:t>Расширение охвата казначейского обслуживания</a:t>
            </a:r>
          </a:p>
          <a:p>
            <a:r>
              <a:rPr lang="ru-RU" sz="2200" smtClean="0"/>
              <a:t>Изучение опыта других стран</a:t>
            </a:r>
          </a:p>
          <a:p>
            <a:r>
              <a:rPr lang="ru-RU" sz="2200" smtClean="0"/>
              <a:t>Обучение специалистов</a:t>
            </a:r>
          </a:p>
          <a:p>
            <a:pPr>
              <a:buFontTx/>
              <a:buAutoNum type="alphaLcPeriod"/>
            </a:pPr>
            <a:r>
              <a:rPr lang="ru-RU" sz="2200" i="1" smtClean="0"/>
              <a:t>сотрудников бюджетных организации</a:t>
            </a:r>
          </a:p>
          <a:p>
            <a:pPr>
              <a:buFontTx/>
              <a:buAutoNum type="alphaLcPeriod"/>
            </a:pPr>
            <a:r>
              <a:rPr lang="ru-RU" sz="2200" i="1" smtClean="0"/>
              <a:t>сотрудников Министерства Финансов </a:t>
            </a:r>
            <a:endParaRPr lang="ru-RU" sz="2200" smtClean="0"/>
          </a:p>
          <a:p>
            <a:r>
              <a:rPr lang="ru-RU" sz="2200" smtClean="0"/>
              <a:t>Техническое обеспечение</a:t>
            </a:r>
          </a:p>
          <a:p>
            <a:r>
              <a:rPr lang="ru-RU" sz="2200" smtClean="0"/>
              <a:t>Программное обеспечение </a:t>
            </a:r>
          </a:p>
          <a:p>
            <a:pPr>
              <a:buFontTx/>
              <a:buNone/>
            </a:pPr>
            <a:endParaRPr lang="ru-RU" sz="2200" smtClean="0"/>
          </a:p>
        </p:txBody>
      </p:sp>
      <p:pic>
        <p:nvPicPr>
          <p:cNvPr id="39939" name="Picture 10" descr="C:\Users\a.farajov\Desktop\Question_Mark_Puzz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797425"/>
            <a:ext cx="2381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4800" smtClean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История создания казначейской системы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Функции казначейства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Внедрение ИСУК</a:t>
            </a: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Электронный документооборот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Планы развития на будущее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+mj-lt"/>
              </a:rPr>
              <a:t>Задачи</a:t>
            </a:r>
          </a:p>
          <a:p>
            <a:pPr>
              <a:buFont typeface="Wingdings" pitchFamily="2" charset="2"/>
              <a:buChar char="v"/>
              <a:defRPr/>
            </a:pPr>
            <a:endParaRPr lang="ru-RU" sz="3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a.farajov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C\Desktop\jpeg baba 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73175"/>
            <a:ext cx="45942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835150" y="339725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Министерство Финансов Азербайджанской Республики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Государственное Казначейское Агентство</a:t>
            </a: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+mn-cs"/>
              </a:rPr>
              <a:t> </a:t>
            </a:r>
            <a:endParaRPr lang="ru-RU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2420938"/>
            <a:ext cx="3319463" cy="250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j-lt"/>
                <a:cs typeface="+mn-cs"/>
              </a:rPr>
              <a:t>Указ Президента Азербайджанской Республики                      </a:t>
            </a:r>
            <a:r>
              <a:rPr lang="en-US" b="1" i="1" dirty="0">
                <a:latin typeface="+mj-lt"/>
                <a:cs typeface="+mn-cs"/>
              </a:rPr>
              <a:t>“</a:t>
            </a:r>
            <a:r>
              <a:rPr lang="ru-RU" b="1" i="1" dirty="0">
                <a:latin typeface="+mj-lt"/>
                <a:cs typeface="+mn-cs"/>
              </a:rPr>
              <a:t>Об образовании Государственного казначейства в Азербайджанской Республике</a:t>
            </a:r>
            <a:r>
              <a:rPr lang="en-US" b="1" i="1" dirty="0">
                <a:latin typeface="+mn-lt"/>
                <a:cs typeface="+mn-cs"/>
              </a:rPr>
              <a:t>”</a:t>
            </a:r>
            <a:r>
              <a:rPr lang="ru-RU" b="1" i="1" dirty="0">
                <a:latin typeface="+mj-lt"/>
                <a:cs typeface="+mn-cs"/>
              </a:rPr>
              <a:t> </a:t>
            </a:r>
            <a:endParaRPr lang="en-US" b="1" i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>
                <a:latin typeface="+mj-lt"/>
                <a:cs typeface="+mn-cs"/>
              </a:rPr>
              <a:t>от 04 октября 1995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339850"/>
            <a:ext cx="7215188" cy="360363"/>
          </a:xfrm>
        </p:spPr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</a:rPr>
              <a:t>ЕДИНЫЙ КАЗНАЧЕЙСКИЙ СЧЕТ (ЕКС)</a:t>
            </a:r>
            <a:endParaRPr lang="en-US" sz="1800" b="1" smtClean="0">
              <a:solidFill>
                <a:srgbClr val="C00000"/>
              </a:solidFill>
            </a:endParaRPr>
          </a:p>
        </p:txBody>
      </p:sp>
      <p:sp>
        <p:nvSpPr>
          <p:cNvPr id="20482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ЦЕЛИ  КАЗНАЧЕЙСКОЙ  СИСТЕМЫ</a:t>
            </a:r>
          </a:p>
        </p:txBody>
      </p:sp>
      <p:pic>
        <p:nvPicPr>
          <p:cNvPr id="20489" name="Picture 14"/>
          <p:cNvPicPr>
            <a:picLocks noChangeAspect="1" noChangeArrowheads="1"/>
          </p:cNvPicPr>
          <p:nvPr/>
        </p:nvPicPr>
        <p:blipFill>
          <a:blip r:embed="rId2"/>
          <a:srcRect l="15866" t="26180" r="69473" b="53883"/>
          <a:stretch>
            <a:fillRect/>
          </a:stretch>
        </p:blipFill>
        <p:spPr bwMode="auto">
          <a:xfrm>
            <a:off x="1187450" y="2492375"/>
            <a:ext cx="135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/>
          <p:cNvPicPr>
            <a:picLocks noChangeAspect="1" noChangeArrowheads="1"/>
          </p:cNvPicPr>
          <p:nvPr/>
        </p:nvPicPr>
        <p:blipFill>
          <a:blip r:embed="rId2"/>
          <a:srcRect l="44130" t="26180" r="42435" b="52100"/>
          <a:stretch>
            <a:fillRect/>
          </a:stretch>
        </p:blipFill>
        <p:spPr bwMode="auto">
          <a:xfrm>
            <a:off x="3492500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/>
          <p:cNvPicPr>
            <a:picLocks noChangeAspect="1" noChangeArrowheads="1"/>
          </p:cNvPicPr>
          <p:nvPr/>
        </p:nvPicPr>
        <p:blipFill>
          <a:blip r:embed="rId2"/>
          <a:srcRect l="58969" t="26180" r="27591" b="52100"/>
          <a:stretch>
            <a:fillRect/>
          </a:stretch>
        </p:blipFill>
        <p:spPr bwMode="auto">
          <a:xfrm>
            <a:off x="5364163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/>
          <p:cNvPicPr>
            <a:picLocks noChangeAspect="1" noChangeArrowheads="1"/>
          </p:cNvPicPr>
          <p:nvPr/>
        </p:nvPicPr>
        <p:blipFill>
          <a:blip r:embed="rId2"/>
          <a:srcRect l="73810" t="26180" r="12738" b="52100"/>
          <a:stretch>
            <a:fillRect/>
          </a:stretch>
        </p:blipFill>
        <p:spPr bwMode="auto">
          <a:xfrm>
            <a:off x="7019925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2"/>
          <a:srcRect l="45247" t="61845" r="44780" b="20201"/>
          <a:stretch>
            <a:fillRect/>
          </a:stretch>
        </p:blipFill>
        <p:spPr bwMode="auto">
          <a:xfrm>
            <a:off x="3635375" y="4508500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0"/>
          <p:cNvPicPr>
            <a:picLocks noChangeAspect="1" noChangeArrowheads="1"/>
          </p:cNvPicPr>
          <p:nvPr/>
        </p:nvPicPr>
        <p:blipFill>
          <a:blip r:embed="rId2"/>
          <a:srcRect l="60213" t="61845" r="30074" b="20201"/>
          <a:stretch>
            <a:fillRect/>
          </a:stretch>
        </p:blipFill>
        <p:spPr bwMode="auto">
          <a:xfrm>
            <a:off x="5508625" y="4437063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1"/>
          <p:cNvPicPr>
            <a:picLocks noChangeAspect="1" noChangeArrowheads="1"/>
          </p:cNvPicPr>
          <p:nvPr/>
        </p:nvPicPr>
        <p:blipFill>
          <a:blip r:embed="rId2"/>
          <a:srcRect l="75029" t="61845" r="14000" b="20201"/>
          <a:stretch>
            <a:fillRect/>
          </a:stretch>
        </p:blipFill>
        <p:spPr bwMode="auto">
          <a:xfrm>
            <a:off x="7164388" y="4292600"/>
            <a:ext cx="1003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1258888" y="20605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КАЗНА</a:t>
            </a: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3563938" y="2060575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</a:t>
            </a: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5292725" y="2060575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БОЛЬНИЦА</a:t>
            </a: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6877050" y="2060575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ДЕТСКИЙ САД</a:t>
            </a:r>
          </a:p>
        </p:txBody>
      </p:sp>
      <p:sp>
        <p:nvSpPr>
          <p:cNvPr id="20500" name="Text Box 26"/>
          <p:cNvSpPr txBox="1">
            <a:spLocks noChangeArrowheads="1"/>
          </p:cNvSpPr>
          <p:nvPr/>
        </p:nvSpPr>
        <p:spPr bwMode="auto">
          <a:xfrm>
            <a:off x="3492500" y="5589588"/>
            <a:ext cx="1257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ПОСТАВЩИК КНИГ</a:t>
            </a: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5224463" y="5537200"/>
            <a:ext cx="1579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ПОСТАВЩИК ОБОРУДОВАНИЯ</a:t>
            </a:r>
          </a:p>
          <a:p>
            <a:pPr algn="ctr"/>
            <a:endParaRPr lang="ru-RU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6804025" y="5445125"/>
            <a:ext cx="182880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ПОСТАВЩИК ПРОДУКТОВ</a:t>
            </a:r>
          </a:p>
        </p:txBody>
      </p:sp>
      <p:sp>
        <p:nvSpPr>
          <p:cNvPr id="20503" name="Line 31"/>
          <p:cNvSpPr>
            <a:spLocks noChangeShapeType="1"/>
          </p:cNvSpPr>
          <p:nvPr/>
        </p:nvSpPr>
        <p:spPr bwMode="auto">
          <a:xfrm flipV="1">
            <a:off x="4067175" y="3644900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32"/>
          <p:cNvSpPr>
            <a:spLocks noChangeShapeType="1"/>
          </p:cNvSpPr>
          <p:nvPr/>
        </p:nvSpPr>
        <p:spPr bwMode="auto">
          <a:xfrm flipV="1">
            <a:off x="5940425" y="3644900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33"/>
          <p:cNvSpPr>
            <a:spLocks noChangeShapeType="1"/>
          </p:cNvSpPr>
          <p:nvPr/>
        </p:nvSpPr>
        <p:spPr bwMode="auto">
          <a:xfrm flipV="1">
            <a:off x="7667625" y="36449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1979613" y="3644900"/>
            <a:ext cx="1655762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37"/>
          <p:cNvSpPr>
            <a:spLocks noChangeShapeType="1"/>
          </p:cNvSpPr>
          <p:nvPr/>
        </p:nvSpPr>
        <p:spPr bwMode="auto">
          <a:xfrm>
            <a:off x="1979613" y="3644900"/>
            <a:ext cx="3529012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38"/>
          <p:cNvSpPr>
            <a:spLocks noChangeShapeType="1"/>
          </p:cNvSpPr>
          <p:nvPr/>
        </p:nvSpPr>
        <p:spPr bwMode="auto">
          <a:xfrm>
            <a:off x="1979613" y="3644900"/>
            <a:ext cx="511333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268413"/>
            <a:ext cx="7215187" cy="360362"/>
          </a:xfrm>
        </p:spPr>
        <p:txBody>
          <a:bodyPr/>
          <a:lstStyle/>
          <a:p>
            <a:r>
              <a:rPr lang="ru-RU" sz="1800" b="1" smtClean="0">
                <a:solidFill>
                  <a:srgbClr val="C00000"/>
                </a:solidFill>
              </a:rPr>
              <a:t>ГОСУДАРСТВЕННЫЕ (БЮДЖЕТНЫЕ) ОБЯЗАТЕЛЬСТВА</a:t>
            </a:r>
            <a:endParaRPr lang="en-US" sz="1800" b="1" smtClean="0">
              <a:solidFill>
                <a:srgbClr val="C00000"/>
              </a:solidFill>
            </a:endParaRPr>
          </a:p>
        </p:txBody>
      </p:sp>
      <p:sp>
        <p:nvSpPr>
          <p:cNvPr id="21506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ЦЕЛИ  КАЗНАЧЕЙСКОЙ  СИСТЕМЫ</a:t>
            </a:r>
          </a:p>
        </p:txBody>
      </p:sp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00213"/>
            <a:ext cx="22320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46"/>
          <p:cNvSpPr>
            <a:spLocks noChangeShapeType="1"/>
          </p:cNvSpPr>
          <p:nvPr/>
        </p:nvSpPr>
        <p:spPr bwMode="auto">
          <a:xfrm flipH="1">
            <a:off x="2268538" y="2924175"/>
            <a:ext cx="1150937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47"/>
          <p:cNvSpPr>
            <a:spLocks noChangeShapeType="1"/>
          </p:cNvSpPr>
          <p:nvPr/>
        </p:nvSpPr>
        <p:spPr bwMode="auto">
          <a:xfrm>
            <a:off x="2411413" y="4508500"/>
            <a:ext cx="1439862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48"/>
          <p:cNvSpPr>
            <a:spLocks noChangeShapeType="1"/>
          </p:cNvSpPr>
          <p:nvPr/>
        </p:nvSpPr>
        <p:spPr bwMode="auto">
          <a:xfrm flipV="1">
            <a:off x="5580063" y="4581525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55650" y="4941888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ea typeface="Arial Unicode MS" pitchFamily="34" charset="-128"/>
                <a:cs typeface="Arial Unicode MS" pitchFamily="34" charset="-128"/>
              </a:rPr>
              <a:t>СОТРУДНИК</a:t>
            </a:r>
            <a:endParaRPr lang="ru-RU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8" name="Text Box 50"/>
          <p:cNvSpPr txBox="1">
            <a:spLocks noChangeArrowheads="1"/>
          </p:cNvSpPr>
          <p:nvPr/>
        </p:nvSpPr>
        <p:spPr bwMode="auto">
          <a:xfrm>
            <a:off x="3635375" y="32845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ea typeface="Arial Unicode MS" pitchFamily="34" charset="-128"/>
                <a:cs typeface="Arial Unicode MS" pitchFamily="34" charset="-128"/>
              </a:rPr>
              <a:t>БЮДЖЕТНЫЕ ОРГАНИЗАЦИИ</a:t>
            </a:r>
            <a:endParaRPr lang="ru-RU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9" name="Text Box 51"/>
          <p:cNvSpPr txBox="1">
            <a:spLocks noChangeArrowheads="1"/>
          </p:cNvSpPr>
          <p:nvPr/>
        </p:nvSpPr>
        <p:spPr bwMode="auto">
          <a:xfrm>
            <a:off x="6948488" y="5084763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НАЧАЛЬНИК</a:t>
            </a:r>
          </a:p>
          <a:p>
            <a:endParaRPr lang="ru-RU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20" name="Text Box 52"/>
          <p:cNvSpPr txBox="1">
            <a:spLocks noChangeArrowheads="1"/>
          </p:cNvSpPr>
          <p:nvPr/>
        </p:nvSpPr>
        <p:spPr bwMode="auto">
          <a:xfrm>
            <a:off x="3492500" y="5876925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НАЧАЛЬНИК  СЕКТОРА</a:t>
            </a:r>
          </a:p>
          <a:p>
            <a:endParaRPr lang="ru-RU" sz="12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21" name="Picture 53"/>
          <p:cNvPicPr>
            <a:picLocks noChangeAspect="1" noChangeArrowheads="1"/>
          </p:cNvPicPr>
          <p:nvPr/>
        </p:nvPicPr>
        <p:blipFill>
          <a:blip r:embed="rId3"/>
          <a:srcRect b="14987"/>
          <a:stretch>
            <a:fillRect/>
          </a:stretch>
        </p:blipFill>
        <p:spPr bwMode="auto">
          <a:xfrm>
            <a:off x="755650" y="3213100"/>
            <a:ext cx="1366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4"/>
          <p:cNvPicPr>
            <a:picLocks noChangeAspect="1" noChangeArrowheads="1"/>
          </p:cNvPicPr>
          <p:nvPr/>
        </p:nvPicPr>
        <p:blipFill>
          <a:blip r:embed="rId4"/>
          <a:srcRect b="12999"/>
          <a:stretch>
            <a:fillRect/>
          </a:stretch>
        </p:blipFill>
        <p:spPr bwMode="auto">
          <a:xfrm>
            <a:off x="3995738" y="4149725"/>
            <a:ext cx="14160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55"/>
          <p:cNvPicPr>
            <a:picLocks noChangeAspect="1" noChangeArrowheads="1"/>
          </p:cNvPicPr>
          <p:nvPr/>
        </p:nvPicPr>
        <p:blipFill>
          <a:blip r:embed="rId5"/>
          <a:srcRect b="9320"/>
          <a:stretch>
            <a:fillRect/>
          </a:stretch>
        </p:blipFill>
        <p:spPr bwMode="auto">
          <a:xfrm>
            <a:off x="6948488" y="3248025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.farajov\Desktop\shutterstock_60230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chemeClr val="bg1"/>
                </a:solidFill>
              </a:rPr>
              <a:t> ЦЕЛИ КАЗНАЧЕЙСКОЙ СИСТЕМЫ</a:t>
            </a:r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258888" y="1268413"/>
            <a:ext cx="7215187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900" b="1">
                <a:solidFill>
                  <a:srgbClr val="C00000"/>
                </a:solidFill>
              </a:rPr>
              <a:t>КАЗНАЧЕЙСКИЙ УЧЕТ ТОВАРОВ (РАБОТ И УСЛУГ)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266700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Министерство Финансов Азербайджанской Республики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Государственное Казначейское Агентство</a:t>
            </a: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+mn-cs"/>
              </a:rPr>
              <a:t> </a:t>
            </a:r>
            <a:endParaRPr lang="ru-RU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2205038"/>
            <a:ext cx="3319463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j-lt"/>
                <a:cs typeface="+mn-cs"/>
              </a:rPr>
              <a:t>Указ Президента Азербайджанской Республики                        </a:t>
            </a:r>
            <a:r>
              <a:rPr lang="en-US" b="1" i="1" dirty="0">
                <a:latin typeface="+mj-lt"/>
                <a:cs typeface="+mn-cs"/>
              </a:rPr>
              <a:t>“</a:t>
            </a:r>
            <a:r>
              <a:rPr lang="ru-RU" b="1" i="1" dirty="0">
                <a:latin typeface="+mj-lt"/>
                <a:cs typeface="+mn-cs"/>
              </a:rPr>
              <a:t>О создании Государственного Казначейского Агентства Азербайджанской Республики</a:t>
            </a:r>
            <a:r>
              <a:rPr lang="en-US" b="1" i="1" dirty="0">
                <a:latin typeface="+mn-lt"/>
                <a:cs typeface="+mn-cs"/>
              </a:rPr>
              <a:t>”</a:t>
            </a:r>
            <a:endParaRPr lang="en-US" b="1" i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latin typeface="+mj-lt"/>
                <a:cs typeface="+mn-cs"/>
              </a:rPr>
              <a:t>от 09 февраля 2009 г</a:t>
            </a:r>
            <a:r>
              <a:rPr lang="ru-RU" b="1" i="1" dirty="0">
                <a:latin typeface="+mj-lt"/>
                <a:cs typeface="+mn-cs"/>
              </a:rPr>
              <a:t>.</a:t>
            </a:r>
          </a:p>
        </p:txBody>
      </p:sp>
      <p:pic>
        <p:nvPicPr>
          <p:cNvPr id="23555" name="Picture 2" descr="F:\pres ferman rus 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1268413"/>
            <a:ext cx="4538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751638" y="6237288"/>
            <a:ext cx="2068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700" b="1"/>
              <a:t>Илхам Алиев,</a:t>
            </a:r>
          </a:p>
          <a:p>
            <a:pPr algn="r"/>
            <a:r>
              <a:rPr lang="ru-RU" sz="700" b="1"/>
              <a:t>Президент Азербайджанской Республики,</a:t>
            </a:r>
          </a:p>
          <a:p>
            <a:pPr algn="r"/>
            <a:r>
              <a:rPr lang="ru-RU" sz="700" b="1"/>
              <a:t>Г.Баку, 9 февраль 2009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489825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Функции Казначейства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1133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smtClean="0"/>
              <a:t>Ежегодно</a:t>
            </a:r>
            <a:r>
              <a:rPr lang="en-US" sz="1600" smtClean="0"/>
              <a:t> </a:t>
            </a:r>
            <a:r>
              <a:rPr lang="ru-RU" sz="1600" smtClean="0"/>
              <a:t>участвовать в составлении Государственного и сводного бюджета на последующий год и на три года вперед, подготовить отчетность по кассовому исполнению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Обеспечить методическое руководство по организации учета и отчетности казначейских операции по выполнению Государственного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Обеспечить финансирование расходов утвержденного Государственного бюджета в зависимости от поступлений в Государственный бюджет и учитывая бюджетный дефицит  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Использовать предусмотренные источники финансирование (ликвидные средства) для покрытия бюджетного дефицита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Создать учётность для обеспечения прозрачности при использовании государственных финансов в учреждениях и организациях, финансируемых из Государственного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Подготовить сводный отчет по выполнению Государственного Бюджета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Обеспечить финансирование мероприятий и контроль над кассовым выполнением внебюджетных средств, учитывая утвержденные сметы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Регистрировать в казначейских книгах приобретенные бюджетными организациями товары, работы и услуги. </a:t>
            </a:r>
          </a:p>
          <a:p>
            <a:pPr>
              <a:buFont typeface="Wingdings" pitchFamily="2" charset="2"/>
              <a:buChar char="ü"/>
            </a:pPr>
            <a:r>
              <a:rPr lang="ru-RU" sz="1600" smtClean="0"/>
              <a:t>Другие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581900" cy="1143000"/>
          </a:xfrm>
        </p:spPr>
        <p:txBody>
          <a:bodyPr/>
          <a:lstStyle/>
          <a:p>
            <a:r>
              <a:rPr lang="ru-RU" sz="2600" b="1" smtClean="0">
                <a:solidFill>
                  <a:schemeClr val="bg1"/>
                </a:solidFill>
              </a:rPr>
              <a:t>Внедрение ИСУК –  новый этап</a:t>
            </a:r>
            <a:br>
              <a:rPr lang="ru-RU" sz="2600" b="1" smtClean="0">
                <a:solidFill>
                  <a:schemeClr val="bg1"/>
                </a:solidFill>
              </a:rPr>
            </a:br>
            <a:r>
              <a:rPr lang="ru-RU" sz="2600" b="1" smtClean="0">
                <a:solidFill>
                  <a:schemeClr val="bg1"/>
                </a:solidFill>
              </a:rPr>
              <a:t> развития казначейской системы</a:t>
            </a:r>
          </a:p>
        </p:txBody>
      </p:sp>
      <p:pic>
        <p:nvPicPr>
          <p:cNvPr id="25602" name="Picture 3" descr="C:\Users\a.farajov\Desktop\SAP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5084763"/>
            <a:ext cx="35163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79388" y="2071688"/>
            <a:ext cx="87852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600" b="1" i="1"/>
              <a:t>Подготовка проекта </a:t>
            </a:r>
            <a:r>
              <a:rPr lang="ru-RU" sz="2400" i="1"/>
              <a:t>(Апрель 2009)</a:t>
            </a:r>
            <a:endParaRPr lang="ru-RU" sz="2400" b="1" i="1"/>
          </a:p>
          <a:p>
            <a:pPr marL="342900" indent="-342900">
              <a:buFontTx/>
              <a:buAutoNum type="arabicPeriod"/>
            </a:pPr>
            <a:r>
              <a:rPr lang="ru-RU" sz="2600" b="1" i="1"/>
              <a:t>Концептуальное проектирование </a:t>
            </a:r>
            <a:r>
              <a:rPr lang="ru-RU" sz="2400" i="1"/>
              <a:t>(Октябрь 2009)</a:t>
            </a:r>
            <a:r>
              <a:rPr lang="ru-RU" sz="2400" b="1" i="1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2600" b="1" i="1"/>
              <a:t>Реализация</a:t>
            </a:r>
            <a:r>
              <a:rPr lang="ru-RU" sz="2500" b="1" i="1"/>
              <a:t> </a:t>
            </a:r>
            <a:r>
              <a:rPr lang="ru-RU" sz="2400" i="1"/>
              <a:t>(Август 2010)</a:t>
            </a:r>
            <a:endParaRPr lang="ru-RU" sz="2400" b="1" i="1"/>
          </a:p>
          <a:p>
            <a:pPr marL="342900" indent="-342900">
              <a:buFontTx/>
              <a:buAutoNum type="arabicPeriod"/>
            </a:pPr>
            <a:r>
              <a:rPr lang="ru-RU" sz="2600" b="1" i="1"/>
              <a:t>Тестирование</a:t>
            </a:r>
            <a:r>
              <a:rPr lang="ru-RU" sz="2500" b="1" i="1"/>
              <a:t> </a:t>
            </a:r>
            <a:r>
              <a:rPr lang="ru-RU" sz="2400" b="1" i="1"/>
              <a:t>(</a:t>
            </a:r>
            <a:r>
              <a:rPr lang="ru-RU" sz="2400" i="1"/>
              <a:t>Ноябрь-Декабрь 2010</a:t>
            </a:r>
            <a:r>
              <a:rPr lang="ru-RU" sz="2400" b="1" i="1"/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sz="2600" b="1" i="1"/>
              <a:t>Продуктивный старт </a:t>
            </a:r>
            <a:r>
              <a:rPr lang="ru-RU" sz="2400" i="1"/>
              <a:t>(Январь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3596</TotalTime>
  <Words>806</Words>
  <Application>Microsoft Office PowerPoint</Application>
  <PresentationFormat>On-screen Show (4:3)</PresentationFormat>
  <Paragraphs>157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Тема1</vt:lpstr>
      <vt:lpstr>Эволюция казначейской системы  Азербайджанской Республики</vt:lpstr>
      <vt:lpstr>Содержание</vt:lpstr>
      <vt:lpstr>PowerPoint Presentation</vt:lpstr>
      <vt:lpstr>ЕДИНЫЙ КАЗНАЧЕЙСКИЙ СЧЕТ (ЕКС)</vt:lpstr>
      <vt:lpstr>ГОСУДАРСТВЕННЫЕ (БЮДЖЕТНЫЕ) ОБЯЗАТЕЛЬСТВА</vt:lpstr>
      <vt:lpstr>PowerPoint Presentation</vt:lpstr>
      <vt:lpstr>PowerPoint Presentation</vt:lpstr>
      <vt:lpstr>Функции Казначейства</vt:lpstr>
      <vt:lpstr>Внедрение ИСУК –  новый этап  развития казначейской системы</vt:lpstr>
      <vt:lpstr>ВЕРХНЕУРОВНЕВАЯ КОНЦЕПТУАЛЬНАЯ МОДЕЛЬ</vt:lpstr>
      <vt:lpstr>PowerPoint Presentation</vt:lpstr>
      <vt:lpstr>ЦЕЛИ  ПРОЕКТА</vt:lpstr>
      <vt:lpstr>ЦЕЛИ  ПРОЕКТА</vt:lpstr>
      <vt:lpstr>PowerPoint Presentation</vt:lpstr>
      <vt:lpstr>PowerPoint Presentation</vt:lpstr>
      <vt:lpstr>PowerPoint Presentation</vt:lpstr>
      <vt:lpstr>PowerPoint Presentation</vt:lpstr>
      <vt:lpstr>Планы развития на будущее</vt:lpstr>
      <vt:lpstr>Задачи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Казначейской Системы в Азербайджанской Республики</dc:title>
  <dc:creator>Azer Farajov</dc:creator>
  <cp:lastModifiedBy>Ion Chicu</cp:lastModifiedBy>
  <cp:revision>261</cp:revision>
  <dcterms:created xsi:type="dcterms:W3CDTF">2015-11-05T05:55:37Z</dcterms:created>
  <dcterms:modified xsi:type="dcterms:W3CDTF">2015-11-12T13:23:53Z</dcterms:modified>
</cp:coreProperties>
</file>