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94" r:id="rId4"/>
    <p:sldId id="260" r:id="rId5"/>
    <p:sldId id="261" r:id="rId6"/>
    <p:sldId id="262" r:id="rId7"/>
    <p:sldId id="296" r:id="rId8"/>
    <p:sldId id="285" r:id="rId9"/>
    <p:sldId id="287" r:id="rId10"/>
    <p:sldId id="259" r:id="rId11"/>
    <p:sldId id="263" r:id="rId12"/>
    <p:sldId id="298" r:id="rId13"/>
    <p:sldId id="299" r:id="rId14"/>
    <p:sldId id="291" r:id="rId15"/>
    <p:sldId id="282" r:id="rId16"/>
    <p:sldId id="277" r:id="rId17"/>
    <p:sldId id="283" r:id="rId18"/>
    <p:sldId id="276" r:id="rId19"/>
    <p:sldId id="292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392051-6B19-47A1-A5D7-3B1143CD4B6F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FA2ADC-5EB7-4382-AE94-B2A1C43C8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16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2D2C8F-F9A5-4EA6-A465-73C9B53956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1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D36607-5117-4E20-AFD0-D8182CA383AE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133105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6881C3-084E-4332-A98D-92354F67344A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09816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B49B4E-9A3A-4514-A881-200AB2DF0205}" type="slidenum">
              <a:rPr lang="en-US" altLang="az-Latn-A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az-Latn-A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8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2FA5-2B94-41F4-9083-CD57D0AB2C53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E1FB-055E-41DE-A369-7C20F8A6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89B5-5F0D-46E6-8CBD-8E0147014A7E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FDC4-D895-4AB2-BF51-DAA1183FD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3D0F3-EC9D-467F-B0E9-05D745886C8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5144A-E4A6-4393-B8BD-3BD5DA7D9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D00D-A20B-4CA1-9BA2-C43E5241CB54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0A98-23DA-4630-A28A-0E1BF32B5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EB2B-3853-484F-9EA8-E9833066CDE9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31ED-D827-4592-8C61-A9BAE60E8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CE6F-CFC0-4D15-8F19-25B038A359DC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7D7C-D176-46F4-A0CA-B66927E3B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1C5A-7FAD-4A4E-8F81-4F129E6EF29D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1B6B-E509-4E81-815E-AC072F3B2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D98-D764-4A05-99FF-E2A5E38ED6A1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311-0AC2-43C4-AA0E-78D0CE3DC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1ED9-7DAF-452E-95F5-EC3FEBF2302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01CA-F417-49EE-B614-23B95903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801A-56A1-4EC1-9EB3-8BFDEC0ECADF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96E5-BA9D-465F-9A5E-AB260FEB5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6525-39A7-4FA5-8899-B1BA5284F94E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6306-FBFD-4B62-ABB3-795634E38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9145-C84B-4474-876D-5EDC741545B8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609B-395B-4282-A68C-DC3612156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016E85-4050-4A1D-B041-0FF0CB24C109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5FBCA-351D-492F-80C7-044C9C61C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8075"/>
          </a:xfrm>
        </p:spPr>
        <p:txBody>
          <a:bodyPr/>
          <a:lstStyle/>
          <a:p>
            <a:r>
              <a:rPr lang="en-US" b="1" dirty="0" smtClean="0"/>
              <a:t>Evolution </a:t>
            </a:r>
            <a:r>
              <a:rPr lang="en-US" b="1" dirty="0"/>
              <a:t>of </a:t>
            </a:r>
            <a:r>
              <a:rPr lang="en-US" b="1" dirty="0" smtClean="0"/>
              <a:t>the Treasury </a:t>
            </a:r>
            <a:r>
              <a:rPr lang="en-US" b="1" dirty="0"/>
              <a:t>System </a:t>
            </a:r>
            <a:r>
              <a:rPr lang="en-US" b="1" dirty="0" smtClean="0"/>
              <a:t>in the Republic </a:t>
            </a:r>
            <a:r>
              <a:rPr lang="en-US" b="1" dirty="0"/>
              <a:t>of Azerbaijan</a:t>
            </a:r>
            <a:endParaRPr lang="ru-RU" b="1" dirty="0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35150" y="339725"/>
            <a:ext cx="64817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Ministry of Finance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of the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Republic of Azerbaijan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State Treasury Agency </a:t>
            </a:r>
            <a:endParaRPr lang="ru-RU" dirty="0">
              <a:solidFill>
                <a:srgbClr val="FFFFFF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792764" y="5672138"/>
            <a:ext cx="1890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November </a:t>
            </a:r>
            <a:r>
              <a:rPr lang="ru-RU" b="1" dirty="0" smtClean="0">
                <a:solidFill>
                  <a:schemeClr val="tx2"/>
                </a:solidFill>
              </a:rPr>
              <a:t>2015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Baku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357188"/>
            <a:ext cx="5929313" cy="642937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Top-Tier 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onceptual 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odel 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428750" y="1285875"/>
            <a:ext cx="1485900" cy="5715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Ministry of Finance – Budget </a:t>
            </a:r>
            <a:endParaRPr lang="ru-RU" sz="1200" dirty="0">
              <a:latin typeface="+mn-lt"/>
              <a:cs typeface="+mn-cs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28600" y="1785938"/>
            <a:ext cx="762000" cy="16033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B0105C"/>
                </a:solidFill>
                <a:latin typeface="Arial" pitchFamily="34" charset="0"/>
                <a:cs typeface="Times New Roman" pitchFamily="18" charset="0"/>
              </a:rPr>
              <a:t>Chief spending units </a:t>
            </a:r>
            <a:endParaRPr lang="en-US" sz="1200" b="1" dirty="0">
              <a:solidFill>
                <a:srgbClr val="B0105C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447812" y="1931195"/>
            <a:ext cx="1000125" cy="1460500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Treasury HQ </a:t>
            </a:r>
            <a:endParaRPr lang="en-US" sz="1200" b="1" dirty="0">
              <a:latin typeface="+mn-lt"/>
              <a:cs typeface="+mn-cs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742950" cy="2743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Budget institutions subject to regional control 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492500" y="3644900"/>
            <a:ext cx="1000125" cy="2859088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n-lt"/>
                <a:cs typeface="+mn-cs"/>
              </a:rPr>
              <a:t>Regional treasury offices </a:t>
            </a:r>
            <a:endParaRPr lang="ru-RU" sz="1200" b="1" dirty="0">
              <a:latin typeface="+mn-lt"/>
              <a:cs typeface="+mn-cs"/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105400" y="1752600"/>
            <a:ext cx="495300" cy="47244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eaVert" anchorCtr="1">
            <a:flatTx/>
          </a:bodyPr>
          <a:lstStyle/>
          <a:p>
            <a:pPr algn="ctr"/>
            <a:r>
              <a:rPr lang="en-US" sz="1200" b="1" dirty="0" smtClean="0"/>
              <a:t>Treasury Information Management System (</a:t>
            </a:r>
            <a:r>
              <a:rPr lang="en-US" sz="1200" b="1" dirty="0" err="1" smtClean="0"/>
              <a:t>TIMS</a:t>
            </a:r>
            <a:r>
              <a:rPr lang="en-US" sz="1200" b="1" dirty="0" smtClean="0"/>
              <a:t>) </a:t>
            </a:r>
            <a:endParaRPr lang="ru-RU" sz="1200" b="1" dirty="0"/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781800" y="2743200"/>
            <a:ext cx="742950" cy="1828800"/>
          </a:xfrm>
          <a:prstGeom prst="rect">
            <a:avLst/>
          </a:prstGeom>
          <a:solidFill>
            <a:srgbClr val="AFD5E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Treasury Single Account  held with the  central bank 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8382000" y="2667000"/>
            <a:ext cx="619125" cy="1944688"/>
          </a:xfrm>
          <a:prstGeom prst="rect">
            <a:avLst/>
          </a:prstGeom>
          <a:solidFill>
            <a:srgbClr val="AFD5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C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ommercial banks 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7239000" y="1943100"/>
            <a:ext cx="12192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Suppliers 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7239000" y="1371600"/>
            <a:ext cx="17526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Taxpayers 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990600" y="6357938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AutoShape 14"/>
          <p:cNvSpPr>
            <a:spLocks noChangeArrowheads="1"/>
          </p:cNvSpPr>
          <p:nvPr/>
        </p:nvSpPr>
        <p:spPr bwMode="auto">
          <a:xfrm>
            <a:off x="4500563" y="2143125"/>
            <a:ext cx="685800" cy="304800"/>
          </a:xfrm>
          <a:prstGeom prst="leftRightArrow">
            <a:avLst>
              <a:gd name="adj1" fmla="val 50000"/>
              <a:gd name="adj2" fmla="val 45000"/>
            </a:avLst>
          </a:prstGeom>
          <a:solidFill>
            <a:srgbClr val="FFC0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H="1" flipV="1">
            <a:off x="971550" y="4800600"/>
            <a:ext cx="2514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971550" y="4941888"/>
            <a:ext cx="2514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1042988" y="2133600"/>
            <a:ext cx="2209800" cy="646331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Revenue and cash expenditure projections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Applications for cash limits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AutoShape 18"/>
          <p:cNvSpPr>
            <a:spLocks noChangeArrowheads="1"/>
          </p:cNvSpPr>
          <p:nvPr/>
        </p:nvSpPr>
        <p:spPr bwMode="auto">
          <a:xfrm>
            <a:off x="4457700" y="4646613"/>
            <a:ext cx="685800" cy="3429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C0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1042988" y="5014913"/>
            <a:ext cx="2352675" cy="64633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Applications for mandates, reconciliation and invoice clearance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900113" y="5805488"/>
            <a:ext cx="2519362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Cleared mandates, invoices, payments, accounting reports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4" name="Line 23"/>
          <p:cNvSpPr>
            <a:spLocks noChangeShapeType="1"/>
          </p:cNvSpPr>
          <p:nvPr/>
        </p:nvSpPr>
        <p:spPr bwMode="auto">
          <a:xfrm flipH="1">
            <a:off x="3929063" y="1571625"/>
            <a:ext cx="0" cy="2524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24"/>
          <p:cNvSpPr>
            <a:spLocks noChangeShapeType="1"/>
          </p:cNvSpPr>
          <p:nvPr/>
        </p:nvSpPr>
        <p:spPr bwMode="auto">
          <a:xfrm flipH="1">
            <a:off x="563563" y="1500188"/>
            <a:ext cx="0" cy="2857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Text Box 25"/>
          <p:cNvSpPr txBox="1">
            <a:spLocks noChangeArrowheads="1"/>
          </p:cNvSpPr>
          <p:nvPr/>
        </p:nvSpPr>
        <p:spPr bwMode="auto">
          <a:xfrm>
            <a:off x="2916238" y="1498600"/>
            <a:ext cx="10795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Budget for  budget institutions </a:t>
            </a:r>
            <a:endParaRPr lang="ru-RU" sz="1200" b="1" dirty="0">
              <a:latin typeface="Times New Roman" pitchFamily="18" charset="0"/>
            </a:endParaRPr>
          </a:p>
        </p:txBody>
      </p:sp>
      <p:sp>
        <p:nvSpPr>
          <p:cNvPr id="26647" name="Text Box 26"/>
          <p:cNvSpPr txBox="1">
            <a:spLocks noChangeArrowheads="1"/>
          </p:cNvSpPr>
          <p:nvPr/>
        </p:nvSpPr>
        <p:spPr bwMode="auto">
          <a:xfrm>
            <a:off x="323850" y="1243013"/>
            <a:ext cx="11811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Budget Appropriation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6648" name="Line 28"/>
          <p:cNvSpPr>
            <a:spLocks noChangeShapeType="1"/>
          </p:cNvSpPr>
          <p:nvPr/>
        </p:nvSpPr>
        <p:spPr bwMode="auto">
          <a:xfrm flipH="1" flipV="1">
            <a:off x="2987675" y="1341438"/>
            <a:ext cx="24288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Text Box 29"/>
          <p:cNvSpPr txBox="1">
            <a:spLocks noChangeArrowheads="1"/>
          </p:cNvSpPr>
          <p:nvPr/>
        </p:nvSpPr>
        <p:spPr bwMode="auto">
          <a:xfrm>
            <a:off x="3708400" y="1282700"/>
            <a:ext cx="1676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Fiscal reports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0" name="Line 30"/>
          <p:cNvSpPr>
            <a:spLocks noChangeShapeType="1"/>
          </p:cNvSpPr>
          <p:nvPr/>
        </p:nvSpPr>
        <p:spPr bwMode="auto">
          <a:xfrm>
            <a:off x="5638800" y="2971800"/>
            <a:ext cx="1143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Text Box 31"/>
          <p:cNvSpPr txBox="1">
            <a:spLocks noChangeArrowheads="1"/>
          </p:cNvSpPr>
          <p:nvPr/>
        </p:nvSpPr>
        <p:spPr bwMode="auto">
          <a:xfrm>
            <a:off x="5643563" y="2500313"/>
            <a:ext cx="1295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SWIFT payments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2" name="Line 32"/>
          <p:cNvSpPr>
            <a:spLocks noChangeShapeType="1"/>
          </p:cNvSpPr>
          <p:nvPr/>
        </p:nvSpPr>
        <p:spPr bwMode="auto">
          <a:xfrm flipH="1">
            <a:off x="5651500" y="4221163"/>
            <a:ext cx="1143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Text Box 33"/>
          <p:cNvSpPr txBox="1">
            <a:spLocks noChangeArrowheads="1"/>
          </p:cNvSpPr>
          <p:nvPr/>
        </p:nvSpPr>
        <p:spPr bwMode="auto">
          <a:xfrm>
            <a:off x="5638800" y="3292475"/>
            <a:ext cx="1295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SWIFT interactive payments and balances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4" name="Text Box 34"/>
          <p:cNvSpPr txBox="1">
            <a:spLocks noChangeArrowheads="1"/>
          </p:cNvSpPr>
          <p:nvPr/>
        </p:nvSpPr>
        <p:spPr bwMode="auto">
          <a:xfrm>
            <a:off x="7572375" y="2857500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Payments/wages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5" name="Line 35"/>
          <p:cNvSpPr>
            <a:spLocks noChangeShapeType="1"/>
          </p:cNvSpPr>
          <p:nvPr/>
        </p:nvSpPr>
        <p:spPr bwMode="auto">
          <a:xfrm>
            <a:off x="7572375" y="3357563"/>
            <a:ext cx="838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Text Box 36"/>
          <p:cNvSpPr txBox="1">
            <a:spLocks noChangeArrowheads="1"/>
          </p:cNvSpPr>
          <p:nvPr/>
        </p:nvSpPr>
        <p:spPr bwMode="auto">
          <a:xfrm>
            <a:off x="7586663" y="3643313"/>
            <a:ext cx="914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TSA receipts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7" name="Line 37"/>
          <p:cNvSpPr>
            <a:spLocks noChangeShapeType="1"/>
          </p:cNvSpPr>
          <p:nvPr/>
        </p:nvSpPr>
        <p:spPr bwMode="auto">
          <a:xfrm flipH="1">
            <a:off x="8763000" y="1785938"/>
            <a:ext cx="0" cy="881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39"/>
          <p:cNvSpPr>
            <a:spLocks noChangeShapeType="1"/>
          </p:cNvSpPr>
          <p:nvPr/>
        </p:nvSpPr>
        <p:spPr bwMode="auto">
          <a:xfrm flipH="1" flipV="1">
            <a:off x="8101013" y="2276475"/>
            <a:ext cx="3048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41"/>
          <p:cNvSpPr>
            <a:spLocks noChangeShapeType="1"/>
          </p:cNvSpPr>
          <p:nvPr/>
        </p:nvSpPr>
        <p:spPr bwMode="auto">
          <a:xfrm>
            <a:off x="971550" y="2060575"/>
            <a:ext cx="25019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" name="Text Box 42"/>
          <p:cNvSpPr txBox="1">
            <a:spLocks noChangeArrowheads="1"/>
          </p:cNvSpPr>
          <p:nvPr/>
        </p:nvSpPr>
        <p:spPr bwMode="auto">
          <a:xfrm>
            <a:off x="1042988" y="3009900"/>
            <a:ext cx="2209800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Cash limits, reports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1" name="Line 43"/>
          <p:cNvSpPr>
            <a:spLocks noChangeShapeType="1"/>
          </p:cNvSpPr>
          <p:nvPr/>
        </p:nvSpPr>
        <p:spPr bwMode="auto">
          <a:xfrm flipH="1">
            <a:off x="971550" y="2924175"/>
            <a:ext cx="25209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Text Box 44"/>
          <p:cNvSpPr txBox="1">
            <a:spLocks noChangeArrowheads="1"/>
          </p:cNvSpPr>
          <p:nvPr/>
        </p:nvSpPr>
        <p:spPr bwMode="auto">
          <a:xfrm>
            <a:off x="1028700" y="3573463"/>
            <a:ext cx="2290763" cy="64928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Revenue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and cash expenditure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projections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Applications for cash limits </a:t>
            </a:r>
          </a:p>
        </p:txBody>
      </p:sp>
      <p:sp>
        <p:nvSpPr>
          <p:cNvPr id="26663" name="Line 45"/>
          <p:cNvSpPr>
            <a:spLocks noChangeShapeType="1"/>
          </p:cNvSpPr>
          <p:nvPr/>
        </p:nvSpPr>
        <p:spPr bwMode="auto">
          <a:xfrm>
            <a:off x="971550" y="4294188"/>
            <a:ext cx="2514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Text Box 46"/>
          <p:cNvSpPr txBox="1">
            <a:spLocks noChangeArrowheads="1"/>
          </p:cNvSpPr>
          <p:nvPr/>
        </p:nvSpPr>
        <p:spPr bwMode="auto">
          <a:xfrm>
            <a:off x="1066800" y="4437063"/>
            <a:ext cx="2290763" cy="27622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Cash limits, reports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5" name="Line 47"/>
          <p:cNvSpPr>
            <a:spLocks noChangeShapeType="1"/>
          </p:cNvSpPr>
          <p:nvPr/>
        </p:nvSpPr>
        <p:spPr bwMode="auto">
          <a:xfrm flipH="1">
            <a:off x="7524750" y="4292600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6705600" y="5562600"/>
            <a:ext cx="533400" cy="3429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Budget institutions</a:t>
            </a:r>
            <a:endParaRPr lang="ru-RU" sz="10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67" name="Line 49"/>
          <p:cNvSpPr>
            <a:spLocks noChangeShapeType="1"/>
          </p:cNvSpPr>
          <p:nvPr/>
        </p:nvSpPr>
        <p:spPr bwMode="auto">
          <a:xfrm flipH="1">
            <a:off x="7235825" y="4652963"/>
            <a:ext cx="1439863" cy="1138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68" name="Text Box 50"/>
          <p:cNvSpPr txBox="1">
            <a:spLocks noChangeArrowheads="1"/>
          </p:cNvSpPr>
          <p:nvPr/>
        </p:nvSpPr>
        <p:spPr bwMode="auto">
          <a:xfrm rot="-2343188">
            <a:off x="7326313" y="4813300"/>
            <a:ext cx="129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wages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69" name="Прямая соединительная линия 97"/>
          <p:cNvCxnSpPr>
            <a:cxnSpLocks noChangeShapeType="1"/>
          </p:cNvCxnSpPr>
          <p:nvPr/>
        </p:nvCxnSpPr>
        <p:spPr bwMode="auto">
          <a:xfrm>
            <a:off x="571500" y="1500188"/>
            <a:ext cx="857250" cy="1587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  <p:cxnSp>
        <p:nvCxnSpPr>
          <p:cNvPr id="26670" name="Прямая соединительная линия 99"/>
          <p:cNvCxnSpPr>
            <a:cxnSpLocks noChangeShapeType="1"/>
          </p:cNvCxnSpPr>
          <p:nvPr/>
        </p:nvCxnSpPr>
        <p:spPr bwMode="auto">
          <a:xfrm>
            <a:off x="2987675" y="1557338"/>
            <a:ext cx="928688" cy="1587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  <p:cxnSp>
        <p:nvCxnSpPr>
          <p:cNvPr id="26671" name="Прямая соединительная линия 107"/>
          <p:cNvCxnSpPr>
            <a:cxnSpLocks noChangeShapeType="1"/>
            <a:stCxn id="26648" idx="0"/>
          </p:cNvCxnSpPr>
          <p:nvPr/>
        </p:nvCxnSpPr>
        <p:spPr bwMode="auto">
          <a:xfrm rot="16200000" flipH="1">
            <a:off x="5238750" y="1538288"/>
            <a:ext cx="35718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a.farajov\Desktop\information_technology.jpg"/>
          <p:cNvPicPr>
            <a:picLocks noChangeAspect="1" noChangeArrowheads="1"/>
          </p:cNvPicPr>
          <p:nvPr/>
        </p:nvPicPr>
        <p:blipFill>
          <a:blip r:embed="rId2">
            <a:lum bright="16000" contrast="8000"/>
          </a:blip>
          <a:srcRect/>
          <a:stretch>
            <a:fillRect/>
          </a:stretch>
        </p:blipFill>
        <p:spPr bwMode="auto">
          <a:xfrm>
            <a:off x="0" y="119697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Information </a:t>
            </a:r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</a:rPr>
              <a:t>ystem Components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754063" y="1557338"/>
            <a:ext cx="5257800" cy="3633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1. 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Budget management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2. 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Budget mandate management </a:t>
            </a:r>
            <a:r>
              <a:rPr lang="ru-RU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    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3. 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Payment management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4. 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Revenue management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5. 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Debt management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6. 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Cash management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457200" indent="-45720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7. 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Budget and financial reporting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404813"/>
            <a:ext cx="6324600" cy="54768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Project Objectives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74" name="Slide Number Placeholder 5"/>
          <p:cNvSpPr>
            <a:spLocks noGrp="1"/>
          </p:cNvSpPr>
          <p:nvPr/>
        </p:nvSpPr>
        <p:spPr bwMode="auto">
          <a:xfrm>
            <a:off x="8748713" y="638333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fld id="{AE32A64D-CA34-4B12-9416-FC2A87B5727B}" type="slidenum">
              <a:rPr lang="ru-RU" sz="1200">
                <a:latin typeface="Times New Roman" pitchFamily="18" charset="0"/>
              </a:rPr>
              <a:pPr>
                <a:lnSpc>
                  <a:spcPct val="80000"/>
                </a:lnSpc>
                <a:spcBef>
                  <a:spcPct val="20000"/>
                </a:spcBef>
              </a:pPr>
              <a:t>12</a:t>
            </a:fld>
            <a:endParaRPr lang="ru-RU" sz="1200">
              <a:latin typeface="Times New Roman" pitchFamily="18" charset="0"/>
            </a:endParaRPr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00864"/>
              </p:ext>
            </p:extLst>
          </p:nvPr>
        </p:nvGraphicFramePr>
        <p:xfrm>
          <a:off x="395288" y="1268413"/>
          <a:ext cx="8569325" cy="4136898"/>
        </p:xfrm>
        <a:graphic>
          <a:graphicData uri="http://schemas.openxmlformats.org/drawingml/2006/table">
            <a:tbl>
              <a:tblPr/>
              <a:tblGrid>
                <a:gridCol w="5113337"/>
                <a:gridCol w="1008063"/>
                <a:gridCol w="1368425"/>
                <a:gridCol w="1079500"/>
              </a:tblGrid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Objective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Implementation Status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Start of work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Work in progress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Implemented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 for both cash and accrual accounting and reporting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Carry out accounting as per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IPSAS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-consistent national standards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Obtain reports required by the legislation of the Republic of Azerbaijan and consistent with GFS and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IPSAS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Move from a treasury single account framework comprising transit accounts to one that captures all revenue and expenditure transactions in a treasury single account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 flexible opportunities for operational liquidity management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Allow for external audit of public expenditures and revenues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19" name="Picture 48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49" y="21685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0" name="Picture 49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00" y="2636912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1" name="Picture 50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1591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2" name="Picture 51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399" y="3711786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3" name="Picture 52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399" y="4417831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24" name="Picture 53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6897" y="4941168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404813"/>
            <a:ext cx="6324600" cy="54768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Project Objectives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22" name="Slide Number Placeholder 5"/>
          <p:cNvSpPr>
            <a:spLocks noGrp="1"/>
          </p:cNvSpPr>
          <p:nvPr/>
        </p:nvSpPr>
        <p:spPr bwMode="auto">
          <a:xfrm>
            <a:off x="8604250" y="6308725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fld id="{8F4E4BC2-1454-4834-958F-809E97FBDD68}" type="slidenum">
              <a:rPr lang="ru-RU" sz="1200">
                <a:latin typeface="Times New Roman" pitchFamily="18" charset="0"/>
              </a:rPr>
              <a:pPr>
                <a:lnSpc>
                  <a:spcPct val="80000"/>
                </a:lnSpc>
                <a:spcBef>
                  <a:spcPct val="20000"/>
                </a:spcBef>
              </a:pPr>
              <a:t>13</a:t>
            </a:fld>
            <a:endParaRPr lang="ru-RU" sz="1200">
              <a:latin typeface="Times New Roman" pitchFamily="18" charset="0"/>
            </a:endParaRPr>
          </a:p>
        </p:txBody>
      </p:sp>
      <p:graphicFrame>
        <p:nvGraphicFramePr>
          <p:cNvPr id="12186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07752"/>
              </p:ext>
            </p:extLst>
          </p:nvPr>
        </p:nvGraphicFramePr>
        <p:xfrm>
          <a:off x="323850" y="1260475"/>
          <a:ext cx="8569325" cy="3712464"/>
        </p:xfrm>
        <a:graphic>
          <a:graphicData uri="http://schemas.openxmlformats.org/drawingml/2006/table">
            <a:tbl>
              <a:tblPr/>
              <a:tblGrid>
                <a:gridCol w="5113338"/>
                <a:gridCol w="1008062"/>
                <a:gridCol w="1368425"/>
                <a:gridCol w="1079500"/>
              </a:tblGrid>
              <a:tr h="30321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Objective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Implementation Status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Start of Work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Work in Progress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Implemented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9797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Audit tracking of treasury transactions in a documentary and user format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Manage all treasury transactions performed in Azerbaijan from financing to obtaining real-time reports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Put in place a wide platform to design a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PFM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database for reference and information purposes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Allow for more components to be integrated into software, such as budgeting, accounting for capital goods, programmatic budgeting, payroll and HR management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D7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Design a database which could be easily integrated with external system for financial and economic planning, analysis, and management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D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62" name="Picture 43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216852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Picture 44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912" y="2708920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4" name="Picture 45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3140968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5" name="Picture 46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717032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6" name="Picture 47" descr="galo4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376" y="4480065"/>
            <a:ext cx="358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268760"/>
            <a:ext cx="8928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500" b="1" dirty="0" smtClean="0">
                <a:solidFill>
                  <a:schemeClr val="bg1"/>
                </a:solidFill>
              </a:rPr>
              <a:t>E-workflow 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84248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500" b="1" dirty="0" smtClean="0">
                <a:solidFill>
                  <a:schemeClr val="bg1"/>
                </a:solidFill>
              </a:rPr>
              <a:t>E-workflow 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1116013" y="268288"/>
            <a:ext cx="74882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500" b="1" dirty="0" smtClean="0">
                <a:solidFill>
                  <a:schemeClr val="bg1"/>
                </a:solidFill>
                <a:cs typeface="Segoe UI" pitchFamily="34" charset="0"/>
              </a:rPr>
              <a:t>System Integration </a:t>
            </a:r>
            <a:endParaRPr lang="ru-RU" altLang="en-US" sz="1500" b="1" dirty="0">
              <a:solidFill>
                <a:schemeClr val="bg1"/>
              </a:solidFill>
              <a:cs typeface="Segoe UI" pitchFamily="34" charset="0"/>
            </a:endParaRPr>
          </a:p>
          <a:p>
            <a:pPr algn="ctr"/>
            <a:r>
              <a:rPr lang="en-US" altLang="en-US" sz="1500" b="1" dirty="0" smtClean="0">
                <a:solidFill>
                  <a:schemeClr val="bg1"/>
                </a:solidFill>
                <a:cs typeface="Segoe UI" pitchFamily="34" charset="0"/>
              </a:rPr>
              <a:t>Financial and Accounting Reporting Arrangements in Budget Institutions and Treasury Information Management System (</a:t>
            </a:r>
            <a:r>
              <a:rPr lang="en-US" altLang="en-US" sz="1500" b="1" dirty="0" err="1" smtClean="0">
                <a:solidFill>
                  <a:schemeClr val="bg1"/>
                </a:solidFill>
                <a:cs typeface="Segoe UI" pitchFamily="34" charset="0"/>
              </a:rPr>
              <a:t>TIMS</a:t>
            </a:r>
            <a:r>
              <a:rPr lang="en-US" altLang="en-US" sz="1500" b="1" dirty="0" smtClean="0">
                <a:solidFill>
                  <a:schemeClr val="bg1"/>
                </a:solidFill>
                <a:cs typeface="Segoe UI" pitchFamily="34" charset="0"/>
              </a:rPr>
              <a:t>) </a:t>
            </a:r>
            <a:endParaRPr lang="en-US" altLang="en-US" sz="1500" b="1" dirty="0">
              <a:solidFill>
                <a:schemeClr val="bg1"/>
              </a:solidFill>
              <a:cs typeface="Segoe UI" pitchFamily="34" charset="0"/>
            </a:endParaRPr>
          </a:p>
        </p:txBody>
      </p:sp>
      <p:grpSp>
        <p:nvGrpSpPr>
          <p:cNvPr id="35842" name="Группа 5"/>
          <p:cNvGrpSpPr>
            <a:grpSpLocks/>
          </p:cNvGrpSpPr>
          <p:nvPr/>
        </p:nvGrpSpPr>
        <p:grpSpPr bwMode="auto">
          <a:xfrm>
            <a:off x="179388" y="2205038"/>
            <a:ext cx="4356100" cy="2808287"/>
            <a:chOff x="108042" y="2924944"/>
            <a:chExt cx="4356008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08042" y="2924944"/>
              <a:ext cx="4356008" cy="28083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54" name="TextBox 2"/>
            <p:cNvSpPr txBox="1">
              <a:spLocks noChangeArrowheads="1"/>
            </p:cNvSpPr>
            <p:nvPr/>
          </p:nvSpPr>
          <p:spPr bwMode="auto">
            <a:xfrm>
              <a:off x="251608" y="3526750"/>
              <a:ext cx="3456312" cy="1015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 smtClean="0">
                  <a:solidFill>
                    <a:srgbClr val="002060"/>
                  </a:solidFill>
                </a:rPr>
                <a:t>Financial and Accounting Reporting Arrangements in Budget Institutions </a:t>
              </a:r>
              <a:r>
                <a:rPr lang="az-Latn-AZ" altLang="en-US" sz="2000" dirty="0" smtClean="0">
                  <a:solidFill>
                    <a:srgbClr val="002060"/>
                  </a:solidFill>
                </a:rPr>
                <a:t>(</a:t>
              </a:r>
              <a:r>
                <a:rPr lang="az-Latn-AZ" altLang="en-US" sz="2000" dirty="0">
                  <a:solidFill>
                    <a:srgbClr val="002060"/>
                  </a:solidFill>
                </a:rPr>
                <a:t>FARABI)</a:t>
              </a:r>
              <a:endParaRPr lang="en-US" alt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5843" name="Группа 7"/>
          <p:cNvGrpSpPr>
            <a:grpSpLocks/>
          </p:cNvGrpSpPr>
          <p:nvPr/>
        </p:nvGrpSpPr>
        <p:grpSpPr bwMode="auto">
          <a:xfrm>
            <a:off x="4500563" y="2205038"/>
            <a:ext cx="4451350" cy="2808287"/>
            <a:chOff x="4568825" y="2924944"/>
            <a:chExt cx="4452045" cy="280831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8825" y="2924944"/>
              <a:ext cx="4452045" cy="28083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850" name="TextBox 2"/>
            <p:cNvSpPr txBox="1">
              <a:spLocks noChangeArrowheads="1"/>
            </p:cNvSpPr>
            <p:nvPr/>
          </p:nvSpPr>
          <p:spPr bwMode="auto">
            <a:xfrm>
              <a:off x="5292193" y="3526750"/>
              <a:ext cx="3168335" cy="1015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 smtClean="0">
                  <a:solidFill>
                    <a:srgbClr val="002060"/>
                  </a:solidFill>
                  <a:cs typeface="Segoe UI" pitchFamily="34" charset="0"/>
                </a:rPr>
                <a:t>Treasury Information Management System (</a:t>
              </a:r>
              <a:r>
                <a:rPr lang="en-US" altLang="en-US" sz="2000" dirty="0" err="1">
                  <a:solidFill>
                    <a:srgbClr val="002060"/>
                  </a:solidFill>
                  <a:cs typeface="Segoe UI" pitchFamily="34" charset="0"/>
                </a:rPr>
                <a:t>TIMS</a:t>
              </a:r>
              <a:r>
                <a:rPr lang="en-US" altLang="en-US" sz="2000" dirty="0">
                  <a:solidFill>
                    <a:srgbClr val="002060"/>
                  </a:solidFill>
                  <a:cs typeface="Segoe UI" pitchFamily="34" charset="0"/>
                </a:rPr>
                <a:t>) </a:t>
              </a:r>
              <a:endParaRPr lang="en-US" altLang="en-US" sz="2000" dirty="0">
                <a:cs typeface="Segoe UI" pitchFamily="34" charset="0"/>
              </a:endParaRPr>
            </a:p>
          </p:txBody>
        </p:sp>
      </p:grpSp>
      <p:sp>
        <p:nvSpPr>
          <p:cNvPr id="14" name="Shape 13"/>
          <p:cNvSpPr/>
          <p:nvPr/>
        </p:nvSpPr>
        <p:spPr>
          <a:xfrm>
            <a:off x="3563888" y="3212976"/>
            <a:ext cx="2016125" cy="935038"/>
          </a:xfrm>
          <a:prstGeom prst="leftRight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TextBox 2"/>
          <p:cNvSpPr txBox="1">
            <a:spLocks noChangeArrowheads="1"/>
          </p:cNvSpPr>
          <p:nvPr/>
        </p:nvSpPr>
        <p:spPr bwMode="auto">
          <a:xfrm>
            <a:off x="1116013" y="268288"/>
            <a:ext cx="74882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500" b="1" dirty="0">
                <a:solidFill>
                  <a:schemeClr val="bg1"/>
                </a:solidFill>
                <a:cs typeface="Segoe UI" pitchFamily="34" charset="0"/>
              </a:rPr>
              <a:t>System Integration </a:t>
            </a:r>
            <a:endParaRPr lang="ru-RU" altLang="en-US" sz="1500" b="1" dirty="0">
              <a:solidFill>
                <a:schemeClr val="bg1"/>
              </a:solidFill>
              <a:cs typeface="Segoe UI" pitchFamily="34" charset="0"/>
            </a:endParaRPr>
          </a:p>
          <a:p>
            <a:pPr algn="ctr"/>
            <a:r>
              <a:rPr lang="en-US" altLang="en-US" sz="1500" b="1" dirty="0">
                <a:solidFill>
                  <a:schemeClr val="bg1"/>
                </a:solidFill>
                <a:cs typeface="Segoe UI" pitchFamily="34" charset="0"/>
              </a:rPr>
              <a:t>Financial and Accounting Reporting </a:t>
            </a:r>
            <a:r>
              <a:rPr lang="en-US" altLang="en-US" sz="1500" b="1" dirty="0" smtClean="0">
                <a:solidFill>
                  <a:schemeClr val="bg1"/>
                </a:solidFill>
                <a:cs typeface="Segoe UI" pitchFamily="34" charset="0"/>
              </a:rPr>
              <a:t>Arrangements in </a:t>
            </a:r>
            <a:r>
              <a:rPr lang="en-US" altLang="en-US" sz="1500" b="1" dirty="0">
                <a:solidFill>
                  <a:schemeClr val="bg1"/>
                </a:solidFill>
                <a:cs typeface="Segoe UI" pitchFamily="34" charset="0"/>
              </a:rPr>
              <a:t>Budget </a:t>
            </a:r>
            <a:r>
              <a:rPr lang="en-US" altLang="en-US" sz="1500" b="1" dirty="0" smtClean="0">
                <a:solidFill>
                  <a:schemeClr val="bg1"/>
                </a:solidFill>
                <a:cs typeface="Segoe UI" pitchFamily="34" charset="0"/>
              </a:rPr>
              <a:t>Institutions and </a:t>
            </a:r>
            <a:r>
              <a:rPr lang="en-US" altLang="en-US" sz="1500" b="1" dirty="0">
                <a:solidFill>
                  <a:schemeClr val="bg1"/>
                </a:solidFill>
                <a:cs typeface="Segoe UI" pitchFamily="34" charset="0"/>
              </a:rPr>
              <a:t>Treasury Information Management System (</a:t>
            </a:r>
            <a:r>
              <a:rPr lang="en-US" altLang="en-US" sz="1500" b="1" dirty="0" err="1">
                <a:solidFill>
                  <a:schemeClr val="bg1"/>
                </a:solidFill>
                <a:cs typeface="Segoe UI" pitchFamily="34" charset="0"/>
              </a:rPr>
              <a:t>TIMS</a:t>
            </a:r>
            <a:r>
              <a:rPr lang="en-US" altLang="en-US" sz="1500" b="1" dirty="0">
                <a:solidFill>
                  <a:schemeClr val="bg1"/>
                </a:solidFill>
                <a:cs typeface="Segoe UI" pitchFamily="34" charset="0"/>
              </a:rPr>
              <a:t>) </a:t>
            </a:r>
          </a:p>
        </p:txBody>
      </p:sp>
      <p:pic>
        <p:nvPicPr>
          <p:cNvPr id="37896" name="Picture 4" descr="C:\Users\a.farajov\Desktop\ma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0" y="1238250"/>
            <a:ext cx="90376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:\Users\a.farajov\Desktop\science-technology.png"/>
          <p:cNvPicPr>
            <a:picLocks noChangeAspect="1" noChangeArrowheads="1"/>
          </p:cNvPicPr>
          <p:nvPr/>
        </p:nvPicPr>
        <p:blipFill>
          <a:blip r:embed="rId2">
            <a:lum bright="18000" contrast="-44000"/>
          </a:blip>
          <a:srcRect/>
          <a:stretch>
            <a:fillRect/>
          </a:stretch>
        </p:blipFill>
        <p:spPr bwMode="auto">
          <a:xfrm>
            <a:off x="0" y="1268413"/>
            <a:ext cx="89646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9425" y="258763"/>
            <a:ext cx="7215188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Development Plans Going Forward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8915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916113"/>
            <a:ext cx="84597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Connecting </a:t>
            </a: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b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udget institutions to </a:t>
            </a:r>
            <a:r>
              <a:rPr lang="en-US" sz="2000" b="1" dirty="0" err="1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TIMS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1D7A"/>
                </a:solidFill>
                <a:cs typeface="Times New Roman" pitchFamily="18" charset="0"/>
              </a:rPr>
              <a:t>FMIS</a:t>
            </a:r>
            <a:r>
              <a:rPr lang="en-US" sz="2000" b="1" dirty="0" smtClean="0">
                <a:solidFill>
                  <a:srgbClr val="001D7A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Design and transition to </a:t>
            </a:r>
            <a:r>
              <a:rPr lang="en-US" sz="2000" b="1" dirty="0" err="1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TIMS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err="1">
                <a:solidFill>
                  <a:srgbClr val="001D7A"/>
                </a:solidFill>
                <a:cs typeface="Times New Roman" pitchFamily="18" charset="0"/>
              </a:rPr>
              <a:t>TIMS</a:t>
            </a:r>
            <a:r>
              <a:rPr lang="en-US" sz="2000" b="1" dirty="0">
                <a:solidFill>
                  <a:srgbClr val="001D7A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1D7A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Accounting </a:t>
            </a:r>
            <a:endParaRPr lang="en-US" sz="2000" b="1" dirty="0">
              <a:solidFill>
                <a:srgbClr val="001D7A"/>
              </a:solidFill>
              <a:latin typeface="+mn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err="1">
                <a:solidFill>
                  <a:srgbClr val="001D7A"/>
                </a:solidFill>
                <a:cs typeface="Times New Roman" pitchFamily="18" charset="0"/>
              </a:rPr>
              <a:t>TIMS</a:t>
            </a:r>
            <a:r>
              <a:rPr lang="en-US" sz="2000" b="1" dirty="0">
                <a:solidFill>
                  <a:srgbClr val="001D7A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1D7A"/>
                </a:solidFill>
                <a:cs typeface="Times New Roman" pitchFamily="18" charset="0"/>
              </a:rPr>
              <a:t> payroll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assessment 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HR Management </a:t>
            </a:r>
            <a:endParaRPr lang="ru-RU" sz="2000" b="1" dirty="0">
              <a:solidFill>
                <a:srgbClr val="001D7A"/>
              </a:solidFill>
              <a:latin typeface="+mn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O</a:t>
            </a:r>
            <a:r>
              <a:rPr lang="ru-RU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n-</a:t>
            </a:r>
            <a:r>
              <a:rPr lang="ru-RU" sz="2000" b="1" dirty="0" err="1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lin</a:t>
            </a:r>
            <a:r>
              <a:rPr lang="en-US" sz="2000" b="1" dirty="0">
                <a:solidFill>
                  <a:srgbClr val="001D7A"/>
                </a:solidFill>
                <a:latin typeface="+mj-lt"/>
                <a:cs typeface="Times New Roman" pitchFamily="18" charset="0"/>
              </a:rPr>
              <a:t>e </a:t>
            </a:r>
            <a:r>
              <a:rPr lang="en-US" sz="2000" b="1" dirty="0" smtClean="0">
                <a:solidFill>
                  <a:srgbClr val="001D7A"/>
                </a:solidFill>
                <a:latin typeface="+mj-lt"/>
                <a:cs typeface="Times New Roman" pitchFamily="18" charset="0"/>
              </a:rPr>
              <a:t>connection to </a:t>
            </a:r>
            <a:r>
              <a:rPr lang="en-US" sz="2000" b="1" dirty="0">
                <a:solidFill>
                  <a:srgbClr val="001D7A"/>
                </a:solidFill>
                <a:cs typeface="Times New Roman" pitchFamily="18" charset="0"/>
              </a:rPr>
              <a:t>SWIFT foreign currency </a:t>
            </a:r>
            <a:r>
              <a:rPr lang="en-US" sz="2000" b="1" dirty="0" smtClean="0">
                <a:solidFill>
                  <a:srgbClr val="001D7A"/>
                </a:solidFill>
                <a:cs typeface="Times New Roman" pitchFamily="18" charset="0"/>
              </a:rPr>
              <a:t>terminal</a:t>
            </a: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342900" indent="-342900" algn="just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>
              <a:solidFill>
                <a:srgbClr val="001D7A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806450" y="414338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Objectives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706" y="1268413"/>
            <a:ext cx="8713787" cy="5256212"/>
          </a:xfrm>
        </p:spPr>
        <p:txBody>
          <a:bodyPr/>
          <a:lstStyle/>
          <a:p>
            <a:r>
              <a:rPr lang="en-US" sz="1800" dirty="0" smtClean="0"/>
              <a:t>Treasury HQ reorganization due to automation of treasury control functions </a:t>
            </a:r>
          </a:p>
          <a:p>
            <a:r>
              <a:rPr lang="en-US" sz="1800" dirty="0" smtClean="0"/>
              <a:t>Revision of the organizational network of Treasury </a:t>
            </a:r>
            <a:r>
              <a:rPr lang="en-US" sz="1800" dirty="0"/>
              <a:t>regional </a:t>
            </a:r>
            <a:r>
              <a:rPr lang="en-US" sz="1800" dirty="0" smtClean="0"/>
              <a:t>offices </a:t>
            </a:r>
            <a:endParaRPr lang="ru-RU" sz="1800" dirty="0" smtClean="0"/>
          </a:p>
          <a:p>
            <a:r>
              <a:rPr lang="en-US" sz="1800" dirty="0" smtClean="0"/>
              <a:t>Redistribution of functions between the Treasury and budget institutions </a:t>
            </a:r>
          </a:p>
          <a:p>
            <a:r>
              <a:rPr lang="en-US" sz="1800" dirty="0" smtClean="0"/>
              <a:t>Widening the scope </a:t>
            </a:r>
            <a:r>
              <a:rPr lang="en-US" sz="1800" dirty="0"/>
              <a:t>of Treasury </a:t>
            </a:r>
            <a:r>
              <a:rPr lang="en-US" sz="1800" dirty="0" smtClean="0"/>
              <a:t>services </a:t>
            </a:r>
            <a:endParaRPr lang="ru-RU" sz="1800" dirty="0" smtClean="0"/>
          </a:p>
          <a:p>
            <a:r>
              <a:rPr lang="en-US" sz="1800" dirty="0" smtClean="0"/>
              <a:t>Learning from other countries’ experience </a:t>
            </a:r>
            <a:endParaRPr lang="ru-RU" sz="1800" dirty="0" smtClean="0"/>
          </a:p>
          <a:p>
            <a:r>
              <a:rPr lang="en-US" sz="1800" dirty="0"/>
              <a:t>S</a:t>
            </a:r>
            <a:r>
              <a:rPr lang="en-US" sz="1800" dirty="0" smtClean="0"/>
              <a:t>taff training </a:t>
            </a:r>
            <a:endParaRPr lang="ru-RU" sz="1800" dirty="0" smtClean="0"/>
          </a:p>
          <a:p>
            <a:pPr>
              <a:buFontTx/>
              <a:buAutoNum type="alphaLcPeriod"/>
            </a:pPr>
            <a:r>
              <a:rPr lang="en-US" sz="1800" i="1" dirty="0" smtClean="0"/>
              <a:t>Budget institutions staff </a:t>
            </a:r>
            <a:endParaRPr lang="ru-RU" sz="1800" i="1" dirty="0" smtClean="0"/>
          </a:p>
          <a:p>
            <a:pPr>
              <a:buFontTx/>
              <a:buAutoNum type="alphaLcPeriod"/>
            </a:pPr>
            <a:r>
              <a:rPr lang="en-US" sz="1800" i="1" dirty="0" smtClean="0"/>
              <a:t>Ministry of Finance staff </a:t>
            </a:r>
            <a:endParaRPr lang="ru-RU" sz="1800" dirty="0" smtClean="0"/>
          </a:p>
          <a:p>
            <a:r>
              <a:rPr lang="en-US" sz="1800" dirty="0" smtClean="0"/>
              <a:t>Hardware </a:t>
            </a:r>
            <a:endParaRPr lang="ru-RU" sz="1800" dirty="0" smtClean="0"/>
          </a:p>
          <a:p>
            <a:r>
              <a:rPr lang="en-US" sz="1800" dirty="0" smtClean="0"/>
              <a:t>Software </a:t>
            </a:r>
            <a:endParaRPr lang="ru-RU" sz="1800" dirty="0" smtClean="0"/>
          </a:p>
          <a:p>
            <a:pPr>
              <a:buFontTx/>
              <a:buNone/>
            </a:pPr>
            <a:endParaRPr lang="ru-RU" sz="2200" dirty="0" smtClean="0"/>
          </a:p>
        </p:txBody>
      </p:sp>
      <p:pic>
        <p:nvPicPr>
          <p:cNvPr id="39939" name="Picture 10" descr="C:\Users\a.farajov\Desktop\Question_Mark_Puzz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797425"/>
            <a:ext cx="2381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Contents </a:t>
            </a:r>
            <a:endParaRPr lang="ru-RU" sz="4800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Evolution of the Treasury System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Treasury Functions 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err="1" smtClean="0">
                <a:latin typeface="+mj-lt"/>
              </a:rPr>
              <a:t>TIMS</a:t>
            </a:r>
            <a:r>
              <a:rPr lang="en-US" sz="3000" dirty="0" smtClean="0">
                <a:latin typeface="+mj-lt"/>
              </a:rPr>
              <a:t> Implementation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E-workflow 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Development Plans Going Forward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+mj-lt"/>
              </a:rPr>
              <a:t>Objectives </a:t>
            </a:r>
            <a:endParaRPr lang="ru-RU" sz="3000" dirty="0" smtClean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ru-RU" sz="3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a.farajov\Desktop\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PC\Desktop\jpeg baba r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273175"/>
            <a:ext cx="459422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763688" y="332656"/>
            <a:ext cx="64817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Ministry of Finance  of the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Republic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of Azerbaijan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State Treasury Agency </a:t>
            </a:r>
            <a:endParaRPr lang="ru-RU" dirty="0">
              <a:solidFill>
                <a:srgbClr val="FFFFFF"/>
              </a:solidFill>
              <a:latin typeface="Arial Unicode MS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2420938"/>
            <a:ext cx="3319463" cy="16773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latin typeface="+mj-lt"/>
                <a:cs typeface="+mn-cs"/>
              </a:rPr>
              <a:t>Decree of the President of the Republic of Azerbaijan “On Establishing the State Treasury in the Republic of Azerbaijan” </a:t>
            </a:r>
            <a:endParaRPr lang="en-US" b="1" i="1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latin typeface="+mj-lt"/>
                <a:cs typeface="+mn-cs"/>
              </a:rPr>
              <a:t>o</a:t>
            </a:r>
            <a:r>
              <a:rPr lang="en-US" sz="1300" i="1" dirty="0" smtClean="0">
                <a:latin typeface="+mj-lt"/>
                <a:cs typeface="+mn-cs"/>
              </a:rPr>
              <a:t>f October </a:t>
            </a:r>
            <a:r>
              <a:rPr lang="ru-RU" sz="1300" i="1" dirty="0" smtClean="0">
                <a:latin typeface="+mj-lt"/>
                <a:cs typeface="+mn-cs"/>
              </a:rPr>
              <a:t>4</a:t>
            </a:r>
            <a:r>
              <a:rPr lang="en-US" sz="1300" i="1" dirty="0" smtClean="0">
                <a:latin typeface="+mj-lt"/>
                <a:cs typeface="+mn-cs"/>
              </a:rPr>
              <a:t>,</a:t>
            </a:r>
            <a:r>
              <a:rPr lang="ru-RU" sz="1300" i="1" dirty="0" smtClean="0">
                <a:latin typeface="+mj-lt"/>
                <a:cs typeface="+mn-cs"/>
              </a:rPr>
              <a:t> 1995 </a:t>
            </a:r>
            <a:endParaRPr lang="ru-RU" sz="1300" i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1339850"/>
            <a:ext cx="7215188" cy="360363"/>
          </a:xfrm>
        </p:spPr>
        <p:txBody>
          <a:bodyPr/>
          <a:lstStyle/>
          <a:p>
            <a:r>
              <a:rPr lang="en-US" sz="1800" b="1" dirty="0">
                <a:solidFill>
                  <a:srgbClr val="C00000"/>
                </a:solidFill>
              </a:rPr>
              <a:t>Treasury Single Account </a:t>
            </a:r>
            <a:r>
              <a:rPr lang="en-US" sz="1800" b="1" dirty="0" smtClean="0">
                <a:solidFill>
                  <a:srgbClr val="C00000"/>
                </a:solidFill>
              </a:rPr>
              <a:t>(TSA) </a:t>
            </a:r>
          </a:p>
        </p:txBody>
      </p:sp>
      <p:sp>
        <p:nvSpPr>
          <p:cNvPr id="20482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2124075" y="260350"/>
            <a:ext cx="5976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Treasury System Objectives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14"/>
          <p:cNvPicPr>
            <a:picLocks noChangeAspect="1" noChangeArrowheads="1"/>
          </p:cNvPicPr>
          <p:nvPr/>
        </p:nvPicPr>
        <p:blipFill>
          <a:blip r:embed="rId2"/>
          <a:srcRect l="15866" t="26180" r="69473" b="53883"/>
          <a:stretch>
            <a:fillRect/>
          </a:stretch>
        </p:blipFill>
        <p:spPr bwMode="auto">
          <a:xfrm>
            <a:off x="1187450" y="2492375"/>
            <a:ext cx="1358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/>
          <p:cNvPicPr>
            <a:picLocks noChangeAspect="1" noChangeArrowheads="1"/>
          </p:cNvPicPr>
          <p:nvPr/>
        </p:nvPicPr>
        <p:blipFill>
          <a:blip r:embed="rId2"/>
          <a:srcRect l="44130" t="26180" r="42435" b="52100"/>
          <a:stretch>
            <a:fillRect/>
          </a:stretch>
        </p:blipFill>
        <p:spPr bwMode="auto">
          <a:xfrm>
            <a:off x="3492500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/>
          <p:cNvPicPr>
            <a:picLocks noChangeAspect="1" noChangeArrowheads="1"/>
          </p:cNvPicPr>
          <p:nvPr/>
        </p:nvPicPr>
        <p:blipFill>
          <a:blip r:embed="rId2"/>
          <a:srcRect l="58969" t="26180" r="27591" b="52100"/>
          <a:stretch>
            <a:fillRect/>
          </a:stretch>
        </p:blipFill>
        <p:spPr bwMode="auto">
          <a:xfrm>
            <a:off x="5364163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/>
          <p:cNvPicPr>
            <a:picLocks noChangeAspect="1" noChangeArrowheads="1"/>
          </p:cNvPicPr>
          <p:nvPr/>
        </p:nvPicPr>
        <p:blipFill>
          <a:blip r:embed="rId2"/>
          <a:srcRect l="73810" t="26180" r="12738" b="52100"/>
          <a:stretch>
            <a:fillRect/>
          </a:stretch>
        </p:blipFill>
        <p:spPr bwMode="auto">
          <a:xfrm>
            <a:off x="7019925" y="2420938"/>
            <a:ext cx="1231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9"/>
          <p:cNvPicPr>
            <a:picLocks noChangeAspect="1" noChangeArrowheads="1"/>
          </p:cNvPicPr>
          <p:nvPr/>
        </p:nvPicPr>
        <p:blipFill>
          <a:blip r:embed="rId2"/>
          <a:srcRect l="45247" t="61845" r="44780" b="20201"/>
          <a:stretch>
            <a:fillRect/>
          </a:stretch>
        </p:blipFill>
        <p:spPr bwMode="auto">
          <a:xfrm>
            <a:off x="3635375" y="4508500"/>
            <a:ext cx="901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0"/>
          <p:cNvPicPr>
            <a:picLocks noChangeAspect="1" noChangeArrowheads="1"/>
          </p:cNvPicPr>
          <p:nvPr/>
        </p:nvPicPr>
        <p:blipFill>
          <a:blip r:embed="rId2"/>
          <a:srcRect l="60213" t="61845" r="30074" b="20201"/>
          <a:stretch>
            <a:fillRect/>
          </a:stretch>
        </p:blipFill>
        <p:spPr bwMode="auto">
          <a:xfrm>
            <a:off x="5508625" y="4437063"/>
            <a:ext cx="901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1"/>
          <p:cNvPicPr>
            <a:picLocks noChangeAspect="1" noChangeArrowheads="1"/>
          </p:cNvPicPr>
          <p:nvPr/>
        </p:nvPicPr>
        <p:blipFill>
          <a:blip r:embed="rId2"/>
          <a:srcRect l="75029" t="61845" r="14000" b="20201"/>
          <a:stretch>
            <a:fillRect/>
          </a:stretch>
        </p:blipFill>
        <p:spPr bwMode="auto">
          <a:xfrm>
            <a:off x="7164388" y="4292600"/>
            <a:ext cx="1003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22"/>
          <p:cNvSpPr txBox="1">
            <a:spLocks noChangeArrowheads="1"/>
          </p:cNvSpPr>
          <p:nvPr/>
        </p:nvSpPr>
        <p:spPr bwMode="auto">
          <a:xfrm>
            <a:off x="1258888" y="2060575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Treasury 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3563938" y="2060575"/>
            <a:ext cx="1028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 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98" name="Text Box 24"/>
          <p:cNvSpPr txBox="1">
            <a:spLocks noChangeArrowheads="1"/>
          </p:cNvSpPr>
          <p:nvPr/>
        </p:nvSpPr>
        <p:spPr bwMode="auto">
          <a:xfrm>
            <a:off x="5292725" y="2060575"/>
            <a:ext cx="1257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Hospital 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99" name="Text Box 25"/>
          <p:cNvSpPr txBox="1">
            <a:spLocks noChangeArrowheads="1"/>
          </p:cNvSpPr>
          <p:nvPr/>
        </p:nvSpPr>
        <p:spPr bwMode="auto">
          <a:xfrm>
            <a:off x="6877050" y="2060575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Kindergarten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0" name="Text Box 26"/>
          <p:cNvSpPr txBox="1">
            <a:spLocks noChangeArrowheads="1"/>
          </p:cNvSpPr>
          <p:nvPr/>
        </p:nvSpPr>
        <p:spPr bwMode="auto">
          <a:xfrm>
            <a:off x="3492500" y="5589588"/>
            <a:ext cx="1257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Book supplier 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1" name="Text Box 27"/>
          <p:cNvSpPr txBox="1">
            <a:spLocks noChangeArrowheads="1"/>
          </p:cNvSpPr>
          <p:nvPr/>
        </p:nvSpPr>
        <p:spPr bwMode="auto">
          <a:xfrm>
            <a:off x="5224463" y="5537200"/>
            <a:ext cx="1579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Equipment supplier 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2" name="Text Box 28"/>
          <p:cNvSpPr txBox="1">
            <a:spLocks noChangeArrowheads="1"/>
          </p:cNvSpPr>
          <p:nvPr/>
        </p:nvSpPr>
        <p:spPr bwMode="auto">
          <a:xfrm>
            <a:off x="6804025" y="5445125"/>
            <a:ext cx="182880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Food supplier 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3" name="Line 31"/>
          <p:cNvSpPr>
            <a:spLocks noChangeShapeType="1"/>
          </p:cNvSpPr>
          <p:nvPr/>
        </p:nvSpPr>
        <p:spPr bwMode="auto">
          <a:xfrm flipV="1">
            <a:off x="4067175" y="3644900"/>
            <a:ext cx="0" cy="86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32"/>
          <p:cNvSpPr>
            <a:spLocks noChangeShapeType="1"/>
          </p:cNvSpPr>
          <p:nvPr/>
        </p:nvSpPr>
        <p:spPr bwMode="auto">
          <a:xfrm flipV="1">
            <a:off x="5940425" y="3644900"/>
            <a:ext cx="0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33"/>
          <p:cNvSpPr>
            <a:spLocks noChangeShapeType="1"/>
          </p:cNvSpPr>
          <p:nvPr/>
        </p:nvSpPr>
        <p:spPr bwMode="auto">
          <a:xfrm flipV="1">
            <a:off x="7667625" y="3644900"/>
            <a:ext cx="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1979613" y="3644900"/>
            <a:ext cx="1655762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37"/>
          <p:cNvSpPr>
            <a:spLocks noChangeShapeType="1"/>
          </p:cNvSpPr>
          <p:nvPr/>
        </p:nvSpPr>
        <p:spPr bwMode="auto">
          <a:xfrm>
            <a:off x="1979613" y="3644900"/>
            <a:ext cx="3529012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38"/>
          <p:cNvSpPr>
            <a:spLocks noChangeShapeType="1"/>
          </p:cNvSpPr>
          <p:nvPr/>
        </p:nvSpPr>
        <p:spPr bwMode="auto">
          <a:xfrm>
            <a:off x="1979613" y="3644900"/>
            <a:ext cx="5113337" cy="792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268413"/>
            <a:ext cx="7215187" cy="360362"/>
          </a:xfrm>
        </p:spPr>
        <p:txBody>
          <a:bodyPr/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Public (Budget) Mandates </a:t>
            </a:r>
          </a:p>
        </p:txBody>
      </p:sp>
      <p:sp>
        <p:nvSpPr>
          <p:cNvPr id="21506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2124075" y="260350"/>
            <a:ext cx="5976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Treasury System Objectives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188" y="1712913"/>
            <a:ext cx="22320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46"/>
          <p:cNvSpPr>
            <a:spLocks noChangeShapeType="1"/>
          </p:cNvSpPr>
          <p:nvPr/>
        </p:nvSpPr>
        <p:spPr bwMode="auto">
          <a:xfrm flipH="1">
            <a:off x="2268538" y="2924175"/>
            <a:ext cx="1150937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47"/>
          <p:cNvSpPr>
            <a:spLocks noChangeShapeType="1"/>
          </p:cNvSpPr>
          <p:nvPr/>
        </p:nvSpPr>
        <p:spPr bwMode="auto">
          <a:xfrm>
            <a:off x="2411760" y="4567237"/>
            <a:ext cx="1439862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48"/>
          <p:cNvSpPr>
            <a:spLocks noChangeShapeType="1"/>
          </p:cNvSpPr>
          <p:nvPr/>
        </p:nvSpPr>
        <p:spPr bwMode="auto">
          <a:xfrm flipV="1">
            <a:off x="5580063" y="4581525"/>
            <a:ext cx="11525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719137" y="4953001"/>
            <a:ext cx="1368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 dirty="0"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1200" b="1" dirty="0" smtClean="0">
                <a:ea typeface="Arial Unicode MS" pitchFamily="34" charset="-128"/>
                <a:cs typeface="Arial Unicode MS" pitchFamily="34" charset="-128"/>
              </a:rPr>
              <a:t>taff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8" name="Text Box 50"/>
          <p:cNvSpPr txBox="1">
            <a:spLocks noChangeArrowheads="1"/>
          </p:cNvSpPr>
          <p:nvPr/>
        </p:nvSpPr>
        <p:spPr bwMode="auto">
          <a:xfrm>
            <a:off x="3635375" y="3388519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ea typeface="Arial Unicode MS" pitchFamily="34" charset="-128"/>
                <a:cs typeface="Arial Unicode MS" pitchFamily="34" charset="-128"/>
              </a:rPr>
              <a:t>Budget Institutions 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19" name="Text Box 51"/>
          <p:cNvSpPr txBox="1">
            <a:spLocks noChangeArrowheads="1"/>
          </p:cNvSpPr>
          <p:nvPr/>
        </p:nvSpPr>
        <p:spPr bwMode="auto">
          <a:xfrm>
            <a:off x="6948488" y="5084763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oss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20" name="Text Box 52"/>
          <p:cNvSpPr txBox="1">
            <a:spLocks noChangeArrowheads="1"/>
          </p:cNvSpPr>
          <p:nvPr/>
        </p:nvSpPr>
        <p:spPr bwMode="auto">
          <a:xfrm>
            <a:off x="3492500" y="5876925"/>
            <a:ext cx="2447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Division Chief </a:t>
            </a:r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21" name="Picture 53"/>
          <p:cNvPicPr>
            <a:picLocks noChangeAspect="1" noChangeArrowheads="1"/>
          </p:cNvPicPr>
          <p:nvPr/>
        </p:nvPicPr>
        <p:blipFill>
          <a:blip r:embed="rId3"/>
          <a:srcRect b="14987"/>
          <a:stretch>
            <a:fillRect/>
          </a:stretch>
        </p:blipFill>
        <p:spPr bwMode="auto">
          <a:xfrm>
            <a:off x="755650" y="3213100"/>
            <a:ext cx="13668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4"/>
          <p:cNvPicPr>
            <a:picLocks noChangeAspect="1" noChangeArrowheads="1"/>
          </p:cNvPicPr>
          <p:nvPr/>
        </p:nvPicPr>
        <p:blipFill>
          <a:blip r:embed="rId4"/>
          <a:srcRect b="12999"/>
          <a:stretch>
            <a:fillRect/>
          </a:stretch>
        </p:blipFill>
        <p:spPr bwMode="auto">
          <a:xfrm>
            <a:off x="3995738" y="4149725"/>
            <a:ext cx="14160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55"/>
          <p:cNvPicPr>
            <a:picLocks noChangeAspect="1" noChangeArrowheads="1"/>
          </p:cNvPicPr>
          <p:nvPr/>
        </p:nvPicPr>
        <p:blipFill>
          <a:blip r:embed="rId5"/>
          <a:srcRect b="9320"/>
          <a:stretch>
            <a:fillRect/>
          </a:stretch>
        </p:blipFill>
        <p:spPr bwMode="auto">
          <a:xfrm>
            <a:off x="6948488" y="3248025"/>
            <a:ext cx="1438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.farajov\Desktop\shutterstock_60230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8135937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39"/>
          <p:cNvSpPr>
            <a:spLocks noChangeShapeType="1"/>
          </p:cNvSpPr>
          <p:nvPr/>
        </p:nvSpPr>
        <p:spPr bwMode="gray">
          <a:xfrm>
            <a:off x="107950" y="6189663"/>
            <a:ext cx="7993063" cy="0"/>
          </a:xfrm>
          <a:prstGeom prst="line">
            <a:avLst/>
          </a:prstGeom>
          <a:noFill/>
          <a:ln w="12700" cap="rnd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Line 40"/>
          <p:cNvSpPr>
            <a:spLocks noChangeShapeType="1"/>
          </p:cNvSpPr>
          <p:nvPr/>
        </p:nvSpPr>
        <p:spPr bwMode="gray">
          <a:xfrm>
            <a:off x="107950" y="6261100"/>
            <a:ext cx="8351838" cy="0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Line 41"/>
          <p:cNvSpPr>
            <a:spLocks noChangeShapeType="1"/>
          </p:cNvSpPr>
          <p:nvPr/>
        </p:nvSpPr>
        <p:spPr bwMode="gray">
          <a:xfrm>
            <a:off x="107950" y="6334125"/>
            <a:ext cx="8712200" cy="0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Line 42"/>
          <p:cNvSpPr>
            <a:spLocks noChangeShapeType="1"/>
          </p:cNvSpPr>
          <p:nvPr/>
        </p:nvSpPr>
        <p:spPr bwMode="gray">
          <a:xfrm flipH="1">
            <a:off x="323850" y="1238250"/>
            <a:ext cx="0" cy="5214938"/>
          </a:xfrm>
          <a:prstGeom prst="line">
            <a:avLst/>
          </a:prstGeom>
          <a:noFill/>
          <a:ln w="1270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Line 43"/>
          <p:cNvSpPr>
            <a:spLocks noChangeShapeType="1"/>
          </p:cNvSpPr>
          <p:nvPr/>
        </p:nvSpPr>
        <p:spPr bwMode="gray">
          <a:xfrm flipH="1">
            <a:off x="395288" y="1398588"/>
            <a:ext cx="0" cy="4929187"/>
          </a:xfrm>
          <a:prstGeom prst="line">
            <a:avLst/>
          </a:prstGeom>
          <a:noFill/>
          <a:ln w="12700">
            <a:solidFill>
              <a:srgbClr val="C8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Line 44"/>
          <p:cNvSpPr>
            <a:spLocks noChangeShapeType="1"/>
          </p:cNvSpPr>
          <p:nvPr/>
        </p:nvSpPr>
        <p:spPr bwMode="gray">
          <a:xfrm flipH="1">
            <a:off x="468313" y="1628775"/>
            <a:ext cx="0" cy="4665663"/>
          </a:xfrm>
          <a:prstGeom prst="line">
            <a:avLst/>
          </a:prstGeom>
          <a:noFill/>
          <a:ln w="12700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2051050" y="328613"/>
            <a:ext cx="6192838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Treasury System Objectives 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1239838" y="1268413"/>
            <a:ext cx="7215187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900" b="1" dirty="0" smtClean="0">
                <a:solidFill>
                  <a:srgbClr val="C00000"/>
                </a:solidFill>
              </a:rPr>
              <a:t>TREASURY ACCOUNTING FOR GOODS (WORKS AND SERVICES)  </a:t>
            </a:r>
            <a:endParaRPr lang="ru-RU" sz="1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35150" y="266700"/>
            <a:ext cx="64817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Ministry of Finance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of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the Republic of Azerbaijan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State Treasury Agency </a:t>
            </a:r>
            <a:endParaRPr lang="ru-RU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2205038"/>
            <a:ext cx="3319463" cy="16773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Decree of the President of the Republic of Azerbaijan </a:t>
            </a:r>
            <a:r>
              <a:rPr lang="en-US" b="1" i="1" dirty="0" smtClean="0"/>
              <a:t>“On </a:t>
            </a:r>
            <a:r>
              <a:rPr lang="en-US" b="1" i="1" dirty="0"/>
              <a:t>Establishing the State Treasury Agency in the Republic of </a:t>
            </a:r>
            <a:r>
              <a:rPr lang="en-US" b="1" i="1" dirty="0" smtClean="0"/>
              <a:t>Azerbaijan” </a:t>
            </a:r>
            <a:endParaRPr lang="en-US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/>
              <a:t>of </a:t>
            </a:r>
            <a:r>
              <a:rPr lang="en-US" sz="1300" i="1" dirty="0" smtClean="0"/>
              <a:t>February </a:t>
            </a:r>
            <a:r>
              <a:rPr lang="en-US" sz="1300" i="1" dirty="0"/>
              <a:t>9</a:t>
            </a:r>
            <a:r>
              <a:rPr lang="en-US" sz="1300" i="1" dirty="0" smtClean="0"/>
              <a:t>,</a:t>
            </a:r>
            <a:r>
              <a:rPr lang="ru-RU" sz="1300" i="1" dirty="0" smtClean="0"/>
              <a:t> </a:t>
            </a:r>
            <a:r>
              <a:rPr lang="en-US" sz="1300" i="1" dirty="0" smtClean="0"/>
              <a:t>2009 </a:t>
            </a:r>
            <a:endParaRPr lang="ru-RU" sz="1300" i="1" dirty="0"/>
          </a:p>
        </p:txBody>
      </p:sp>
      <p:pic>
        <p:nvPicPr>
          <p:cNvPr id="23555" name="Picture 2" descr="F:\pres ferman rus 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488" y="1268413"/>
            <a:ext cx="45386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6751638" y="6237288"/>
            <a:ext cx="20685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700" b="1"/>
              <a:t>Илхам Алиев,</a:t>
            </a:r>
          </a:p>
          <a:p>
            <a:pPr algn="r"/>
            <a:r>
              <a:rPr lang="ru-RU" sz="700" b="1"/>
              <a:t>Президент Азербайджанской Республики,</a:t>
            </a:r>
          </a:p>
          <a:p>
            <a:pPr algn="r"/>
            <a:r>
              <a:rPr lang="ru-RU" sz="700" b="1"/>
              <a:t>Г.Баку, 9 февраль 2009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489825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Treasury Functions </a:t>
            </a:r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11333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1600" dirty="0" smtClean="0"/>
              <a:t>Engage in annual government and consolidated budget preparation processes, as well as in budget planning for the following year and the next three years, prepare reporting on cash budget execution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Provide methodological guidance for accounting and reporting </a:t>
            </a:r>
            <a:r>
              <a:rPr lang="en-US" sz="1600" dirty="0"/>
              <a:t>of treasury </a:t>
            </a:r>
            <a:r>
              <a:rPr lang="en-US" sz="1600" dirty="0" smtClean="0"/>
              <a:t>transactions in the context of government budget execution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Provide funding for the adopted government spending consistent with government </a:t>
            </a:r>
            <a:r>
              <a:rPr lang="en-US" sz="1600" dirty="0"/>
              <a:t>b</a:t>
            </a:r>
            <a:r>
              <a:rPr lang="en-US" sz="1600" dirty="0" smtClean="0"/>
              <a:t>udget revenues and deficit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Utilize envisaged sources (liquid funds) of budget deficit financing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Put in place an accountability framework to promote public finance transparency in budget-financed organizations and institutions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Draft consolidated reports on the execution of the government budget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Finance activities and enforce control over cash execution of </a:t>
            </a:r>
            <a:r>
              <a:rPr lang="en-US" sz="1600" dirty="0" err="1" smtClean="0"/>
              <a:t>extrabudgetary</a:t>
            </a:r>
            <a:r>
              <a:rPr lang="en-US" sz="1600" dirty="0" smtClean="0"/>
              <a:t> funds in line with adopted cost estimates 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Register goods, works and services procured by budget organizations in the treasury ledgers</a:t>
            </a:r>
            <a:r>
              <a:rPr lang="ru-RU" sz="1600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Other functions 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258888" y="44450"/>
            <a:ext cx="7581900" cy="1143000"/>
          </a:xfrm>
        </p:spPr>
        <p:txBody>
          <a:bodyPr/>
          <a:lstStyle/>
          <a:p>
            <a:r>
              <a:rPr lang="en-US" sz="2600" b="1" dirty="0" err="1" smtClean="0">
                <a:solidFill>
                  <a:schemeClr val="bg1"/>
                </a:solidFill>
              </a:rPr>
              <a:t>TIMS</a:t>
            </a:r>
            <a:r>
              <a:rPr lang="en-US" sz="2600" b="1" dirty="0" smtClean="0">
                <a:solidFill>
                  <a:schemeClr val="bg1"/>
                </a:solidFill>
              </a:rPr>
              <a:t> Implementation: New </a:t>
            </a:r>
            <a:r>
              <a:rPr lang="en-US" sz="2600" b="1" dirty="0">
                <a:solidFill>
                  <a:schemeClr val="bg1"/>
                </a:solidFill>
              </a:rPr>
              <a:t>S</a:t>
            </a:r>
            <a:r>
              <a:rPr lang="en-US" sz="2600" b="1" dirty="0" smtClean="0">
                <a:solidFill>
                  <a:schemeClr val="bg1"/>
                </a:solidFill>
              </a:rPr>
              <a:t>tage in the Evolution of the Treasury System </a:t>
            </a:r>
            <a:endParaRPr lang="ru-RU" sz="2600" b="1" dirty="0" smtClean="0">
              <a:solidFill>
                <a:schemeClr val="bg1"/>
              </a:solidFill>
            </a:endParaRPr>
          </a:p>
        </p:txBody>
      </p:sp>
      <p:pic>
        <p:nvPicPr>
          <p:cNvPr id="25602" name="Picture 3" descr="C:\Users\a.farajov\Desktop\SAP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25" y="5084763"/>
            <a:ext cx="35163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79512" y="2204864"/>
            <a:ext cx="87852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Project Preparation </a:t>
            </a:r>
            <a:r>
              <a:rPr lang="ru-RU" sz="2400" i="1" dirty="0" smtClean="0"/>
              <a:t>(</a:t>
            </a:r>
            <a:r>
              <a:rPr lang="en-US" sz="2400" i="1" dirty="0" smtClean="0"/>
              <a:t>April </a:t>
            </a:r>
            <a:r>
              <a:rPr lang="ru-RU" sz="2400" i="1" dirty="0" smtClean="0"/>
              <a:t>2009</a:t>
            </a:r>
            <a:r>
              <a:rPr lang="ru-RU" sz="2400" i="1" dirty="0"/>
              <a:t>)</a:t>
            </a:r>
            <a:endParaRPr lang="ru-RU" sz="2400" b="1" i="1" dirty="0"/>
          </a:p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Conceptual Design </a:t>
            </a:r>
            <a:r>
              <a:rPr lang="ru-RU" sz="2400" i="1" dirty="0" smtClean="0"/>
              <a:t>(</a:t>
            </a:r>
            <a:r>
              <a:rPr lang="en-US" sz="2400" i="1" dirty="0" smtClean="0"/>
              <a:t>October </a:t>
            </a:r>
            <a:r>
              <a:rPr lang="ru-RU" sz="2400" i="1" dirty="0" smtClean="0"/>
              <a:t>2009</a:t>
            </a:r>
            <a:r>
              <a:rPr lang="ru-RU" sz="2400" i="1" dirty="0"/>
              <a:t>)</a:t>
            </a:r>
            <a:r>
              <a:rPr lang="ru-RU" sz="2400" b="1" i="1" dirty="0"/>
              <a:t> </a:t>
            </a:r>
          </a:p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Implementation </a:t>
            </a:r>
            <a:r>
              <a:rPr lang="ru-RU" sz="2400" i="1" dirty="0" smtClean="0"/>
              <a:t>(</a:t>
            </a:r>
            <a:r>
              <a:rPr lang="en-US" sz="2400" i="1" dirty="0" smtClean="0"/>
              <a:t>August </a:t>
            </a:r>
            <a:r>
              <a:rPr lang="ru-RU" sz="2400" i="1" dirty="0" smtClean="0"/>
              <a:t>2010</a:t>
            </a:r>
            <a:r>
              <a:rPr lang="ru-RU" sz="2400" i="1" dirty="0"/>
              <a:t>)</a:t>
            </a:r>
            <a:endParaRPr lang="ru-RU" sz="2400" b="1" i="1" dirty="0"/>
          </a:p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Piloting </a:t>
            </a:r>
            <a:r>
              <a:rPr lang="ru-RU" sz="2400" b="1" i="1" dirty="0" smtClean="0"/>
              <a:t>(</a:t>
            </a:r>
            <a:r>
              <a:rPr lang="en-US" sz="2400" i="1" dirty="0" smtClean="0"/>
              <a:t>November-December </a:t>
            </a:r>
            <a:r>
              <a:rPr lang="ru-RU" sz="2400" i="1" dirty="0" smtClean="0"/>
              <a:t>2010</a:t>
            </a:r>
            <a:r>
              <a:rPr lang="ru-RU" sz="2400" b="1" i="1" dirty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sz="2600" b="1" i="1" dirty="0" smtClean="0"/>
              <a:t>Productive Launch </a:t>
            </a:r>
            <a:r>
              <a:rPr lang="ru-RU" sz="2400" i="1" dirty="0" smtClean="0"/>
              <a:t>(</a:t>
            </a:r>
            <a:r>
              <a:rPr lang="en-US" sz="2400" i="1" dirty="0" smtClean="0"/>
              <a:t>January </a:t>
            </a:r>
            <a:r>
              <a:rPr lang="ru-RU" sz="2400" i="1" dirty="0" smtClean="0"/>
              <a:t>2011</a:t>
            </a:r>
            <a:r>
              <a:rPr lang="ru-RU" sz="2400" i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3771</TotalTime>
  <Words>849</Words>
  <Application>Microsoft Office PowerPoint</Application>
  <PresentationFormat>On-screen Show (4:3)</PresentationFormat>
  <Paragraphs>156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Unicode MS</vt:lpstr>
      <vt:lpstr>Arial</vt:lpstr>
      <vt:lpstr>Calibri</vt:lpstr>
      <vt:lpstr>Segoe UI</vt:lpstr>
      <vt:lpstr>Times New Roman</vt:lpstr>
      <vt:lpstr>Wingdings</vt:lpstr>
      <vt:lpstr>ヒラギノ角ゴ Pro W3</vt:lpstr>
      <vt:lpstr>Тема1</vt:lpstr>
      <vt:lpstr>Evolution of the Treasury System in the Republic of Azerbaijan</vt:lpstr>
      <vt:lpstr>Contents </vt:lpstr>
      <vt:lpstr>PowerPoint Presentation</vt:lpstr>
      <vt:lpstr>Treasury Single Account (TSA) </vt:lpstr>
      <vt:lpstr>Public (Budget) Mandates </vt:lpstr>
      <vt:lpstr>PowerPoint Presentation</vt:lpstr>
      <vt:lpstr>PowerPoint Presentation</vt:lpstr>
      <vt:lpstr>Treasury Functions </vt:lpstr>
      <vt:lpstr>TIMS Implementation: New Stage in the Evolution of the Treasury System </vt:lpstr>
      <vt:lpstr>Top-Tier Conceptual Model </vt:lpstr>
      <vt:lpstr>PowerPoint Presentation</vt:lpstr>
      <vt:lpstr>Project Objectives </vt:lpstr>
      <vt:lpstr>Project Objectives </vt:lpstr>
      <vt:lpstr>PowerPoint Presentation</vt:lpstr>
      <vt:lpstr>PowerPoint Presentation</vt:lpstr>
      <vt:lpstr>PowerPoint Presentation</vt:lpstr>
      <vt:lpstr>PowerPoint Presentation</vt:lpstr>
      <vt:lpstr>Development Plans Going Forward</vt:lpstr>
      <vt:lpstr>Objectives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Казначейской Системы в Азербайджанской Республики</dc:title>
  <dc:creator>Azer Farajov</dc:creator>
  <cp:lastModifiedBy>Ekaterina A Zaleeva</cp:lastModifiedBy>
  <cp:revision>276</cp:revision>
  <cp:lastPrinted>2015-11-13T08:19:48Z</cp:lastPrinted>
  <dcterms:created xsi:type="dcterms:W3CDTF">2015-11-05T05:55:37Z</dcterms:created>
  <dcterms:modified xsi:type="dcterms:W3CDTF">2015-11-26T13:32:45Z</dcterms:modified>
</cp:coreProperties>
</file>