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63" r:id="rId3"/>
    <p:sldId id="1353" r:id="rId4"/>
    <p:sldId id="1354" r:id="rId5"/>
    <p:sldId id="1360" r:id="rId6"/>
    <p:sldId id="1355" r:id="rId7"/>
    <p:sldId id="1356" r:id="rId8"/>
    <p:sldId id="1357" r:id="rId9"/>
    <p:sldId id="1358" r:id="rId10"/>
    <p:sldId id="1359" r:id="rId11"/>
    <p:sldId id="13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Williams" initials="MW" lastIdx="19" clrIdx="0">
    <p:extLst>
      <p:ext uri="{19B8F6BF-5375-455C-9EA6-DF929625EA0E}">
        <p15:presenceInfo xmlns:p15="http://schemas.microsoft.com/office/powerpoint/2012/main" userId="Mike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004C97"/>
    <a:srgbClr val="D0DFDD"/>
    <a:srgbClr val="4472C4"/>
    <a:srgbClr val="0066FF"/>
    <a:srgbClr val="339966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46" autoAdjust="0"/>
    <p:restoredTop sz="94056" autoAdjust="0"/>
  </p:normalViewPr>
  <p:slideViewPr>
    <p:cSldViewPr snapToGrid="0">
      <p:cViewPr varScale="1">
        <p:scale>
          <a:sx n="84" d="100"/>
          <a:sy n="84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5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12DD58-7987-4CA0-B5A3-F00A58E69D7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2332F93-1BEA-4A38-9F8B-5596E838A148}">
      <dgm:prSet phldrT="[Text]"/>
      <dgm:spPr>
        <a:solidFill>
          <a:srgbClr val="004C97"/>
        </a:solidFill>
      </dgm:spPr>
      <dgm:t>
        <a:bodyPr/>
        <a:lstStyle/>
        <a:p>
          <a:r>
            <a:rPr lang="hr-HR"/>
            <a:t>Različiti modeli JRR-a i plaćanja: za i protiv</a:t>
          </a:r>
        </a:p>
      </dgm:t>
    </dgm:pt>
    <dgm:pt modelId="{B01ACAD7-CD7E-4F23-BCE4-02DA81F6374E}" type="parTrans" cxnId="{3DDA08C0-E206-4A42-85BE-5C3B319ECB49}">
      <dgm:prSet/>
      <dgm:spPr/>
      <dgm:t>
        <a:bodyPr/>
        <a:lstStyle/>
        <a:p>
          <a:endParaRPr lang="en-GB"/>
        </a:p>
      </dgm:t>
    </dgm:pt>
    <dgm:pt modelId="{8B08AF9D-49FC-40F3-9B79-DFC552AE1858}" type="sibTrans" cxnId="{3DDA08C0-E206-4A42-85BE-5C3B319ECB49}">
      <dgm:prSet/>
      <dgm:spPr/>
      <dgm:t>
        <a:bodyPr/>
        <a:lstStyle/>
        <a:p>
          <a:endParaRPr lang="en-GB"/>
        </a:p>
      </dgm:t>
    </dgm:pt>
    <dgm:pt modelId="{C4B87F3E-481E-442A-A89E-0CD7529F6C39}">
      <dgm:prSet custT="1"/>
      <dgm:spPr/>
      <dgm:t>
        <a:bodyPr/>
        <a:lstStyle/>
        <a:p>
          <a:r>
            <a:rPr lang="hr-HR" sz="2000"/>
            <a:t>Interna struktura (mreže, piramide)</a:t>
          </a:r>
        </a:p>
      </dgm:t>
    </dgm:pt>
    <dgm:pt modelId="{83DBB543-5670-4FA2-8001-5F72C31B8E65}" type="parTrans" cxnId="{F53EC039-E8BB-4D88-B443-649A9AB25F06}">
      <dgm:prSet/>
      <dgm:spPr/>
      <dgm:t>
        <a:bodyPr/>
        <a:lstStyle/>
        <a:p>
          <a:endParaRPr lang="en-GB"/>
        </a:p>
      </dgm:t>
    </dgm:pt>
    <dgm:pt modelId="{3D5CAFBB-7BDF-4FF6-A9AC-A79C55451570}" type="sibTrans" cxnId="{F53EC039-E8BB-4D88-B443-649A9AB25F06}">
      <dgm:prSet/>
      <dgm:spPr/>
      <dgm:t>
        <a:bodyPr/>
        <a:lstStyle/>
        <a:p>
          <a:endParaRPr lang="en-GB"/>
        </a:p>
      </dgm:t>
    </dgm:pt>
    <dgm:pt modelId="{40BF654B-A9D5-4BF9-89C4-258D1524E3A8}">
      <dgm:prSet custT="1"/>
      <dgm:spPr/>
      <dgm:t>
        <a:bodyPr/>
        <a:lstStyle/>
        <a:p>
          <a:r>
            <a:rPr lang="hr-HR" sz="2000"/>
            <a:t>Prednosti kreditnih limita</a:t>
          </a:r>
        </a:p>
      </dgm:t>
    </dgm:pt>
    <dgm:pt modelId="{9A5C0C2C-2B94-4977-A0AE-98BA0FFC13B6}" type="parTrans" cxnId="{E5F22FBC-9CA2-4D2C-8362-E51D048CB35D}">
      <dgm:prSet/>
      <dgm:spPr/>
      <dgm:t>
        <a:bodyPr/>
        <a:lstStyle/>
        <a:p>
          <a:endParaRPr lang="en-GB"/>
        </a:p>
      </dgm:t>
    </dgm:pt>
    <dgm:pt modelId="{8ACE25AC-9E20-4699-A92A-76029F8EAB7B}" type="sibTrans" cxnId="{E5F22FBC-9CA2-4D2C-8362-E51D048CB35D}">
      <dgm:prSet/>
      <dgm:spPr/>
      <dgm:t>
        <a:bodyPr/>
        <a:lstStyle/>
        <a:p>
          <a:endParaRPr lang="en-GB"/>
        </a:p>
      </dgm:t>
    </dgm:pt>
    <dgm:pt modelId="{8D7606EC-17D5-40CA-9167-25C6CFC9D99F}">
      <dgm:prSet custT="1"/>
      <dgm:spPr/>
      <dgm:t>
        <a:bodyPr/>
        <a:lstStyle/>
        <a:p>
          <a:r>
            <a:rPr lang="hr-HR" sz="2000"/>
            <a:t>Kontrola u okviru IISFU-a ili banaka (središnje/poslovne)</a:t>
          </a:r>
        </a:p>
      </dgm:t>
    </dgm:pt>
    <dgm:pt modelId="{D0E4CCFE-D29B-45AE-BB8C-661EDA06A2AA}" type="parTrans" cxnId="{E88ABB25-0865-45EE-8FEA-B623C122144B}">
      <dgm:prSet/>
      <dgm:spPr/>
      <dgm:t>
        <a:bodyPr/>
        <a:lstStyle/>
        <a:p>
          <a:endParaRPr lang="en-GB"/>
        </a:p>
      </dgm:t>
    </dgm:pt>
    <dgm:pt modelId="{EE52CD09-42CB-4E38-B42A-3BA083163D3A}" type="sibTrans" cxnId="{E88ABB25-0865-45EE-8FEA-B623C122144B}">
      <dgm:prSet/>
      <dgm:spPr/>
      <dgm:t>
        <a:bodyPr/>
        <a:lstStyle/>
        <a:p>
          <a:endParaRPr lang="en-GB"/>
        </a:p>
      </dgm:t>
    </dgm:pt>
    <dgm:pt modelId="{8CADAA0D-B3FA-4FAD-9CCC-6580D784F65F}">
      <dgm:prSet custT="1"/>
      <dgm:spPr/>
      <dgm:t>
        <a:bodyPr/>
        <a:lstStyle/>
        <a:p>
          <a:r>
            <a:rPr lang="hr-HR" sz="2000"/>
            <a:t>Modeli plaćanja (u okviru RTGS-a ili s pomoću središnje banke / banaka)</a:t>
          </a:r>
        </a:p>
      </dgm:t>
    </dgm:pt>
    <dgm:pt modelId="{CF3172C3-3EDD-45D0-AD8C-9C732059AD64}" type="parTrans" cxnId="{BA9DB09B-7218-49CD-909C-94AEBD20313E}">
      <dgm:prSet/>
      <dgm:spPr/>
      <dgm:t>
        <a:bodyPr/>
        <a:lstStyle/>
        <a:p>
          <a:endParaRPr lang="en-GB"/>
        </a:p>
      </dgm:t>
    </dgm:pt>
    <dgm:pt modelId="{8D710B55-4873-4B4D-85F9-C0B09393FECD}" type="sibTrans" cxnId="{BA9DB09B-7218-49CD-909C-94AEBD20313E}">
      <dgm:prSet/>
      <dgm:spPr/>
      <dgm:t>
        <a:bodyPr/>
        <a:lstStyle/>
        <a:p>
          <a:endParaRPr lang="en-GB"/>
        </a:p>
      </dgm:t>
    </dgm:pt>
    <dgm:pt modelId="{431A08D8-EF0E-4F77-B2F0-5F8C83F2CACC}">
      <dgm:prSet/>
      <dgm:spPr>
        <a:solidFill>
          <a:srgbClr val="004C97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37160" tIns="68580" rIns="137160" bIns="68580" numCol="1" spcCol="1270" anchor="ctr" anchorCtr="0"/>
        <a:lstStyle/>
        <a:p>
          <a:r>
            <a:rPr lang="hr-HR"/>
            <a:t>Poboljšanje računovodstva i kontrole</a:t>
          </a:r>
        </a:p>
      </dgm:t>
    </dgm:pt>
    <dgm:pt modelId="{CB2F4463-7507-4E00-8A0E-FD2DB053F3B4}" type="parTrans" cxnId="{78641175-7504-4033-9066-2B2D7107631B}">
      <dgm:prSet/>
      <dgm:spPr/>
      <dgm:t>
        <a:bodyPr/>
        <a:lstStyle/>
        <a:p>
          <a:endParaRPr lang="en-GB"/>
        </a:p>
      </dgm:t>
    </dgm:pt>
    <dgm:pt modelId="{2D5F7BF9-CC63-4580-B406-047D1341943E}" type="sibTrans" cxnId="{78641175-7504-4033-9066-2B2D7107631B}">
      <dgm:prSet/>
      <dgm:spPr/>
      <dgm:t>
        <a:bodyPr/>
        <a:lstStyle/>
        <a:p>
          <a:endParaRPr lang="en-GB"/>
        </a:p>
      </dgm:t>
    </dgm:pt>
    <dgm:pt modelId="{4A769281-F25D-476F-B93C-2CB0F652F2C4}">
      <dgm:prSet/>
      <dgm:spPr/>
      <dgm:t>
        <a:bodyPr/>
        <a:lstStyle/>
        <a:p>
          <a:r>
            <a:rPr lang="hr-HR"/>
            <a:t>Povezivanje podstruktura JRR-a i središnje banke u okviru JRP-a</a:t>
          </a:r>
        </a:p>
      </dgm:t>
    </dgm:pt>
    <dgm:pt modelId="{DDE71CE6-040F-4EA2-84B7-04FDDA2AE315}" type="parTrans" cxnId="{415C8782-F66A-4A07-A0E8-018A9A6B04B9}">
      <dgm:prSet/>
      <dgm:spPr/>
      <dgm:t>
        <a:bodyPr/>
        <a:lstStyle/>
        <a:p>
          <a:endParaRPr lang="en-GB"/>
        </a:p>
      </dgm:t>
    </dgm:pt>
    <dgm:pt modelId="{4FCA2488-2E08-44B8-9E17-F413C6EBFDD5}" type="sibTrans" cxnId="{415C8782-F66A-4A07-A0E8-018A9A6B04B9}">
      <dgm:prSet/>
      <dgm:spPr/>
      <dgm:t>
        <a:bodyPr/>
        <a:lstStyle/>
        <a:p>
          <a:endParaRPr lang="en-GB"/>
        </a:p>
      </dgm:t>
    </dgm:pt>
    <dgm:pt modelId="{6FAAF918-E6C5-4F58-9839-21405719DA3E}">
      <dgm:prSet/>
      <dgm:spPr/>
      <dgm:t>
        <a:bodyPr/>
        <a:lstStyle/>
        <a:p>
          <a:r>
            <a:rPr lang="hr-HR"/>
            <a:t>Služenje IKT-om u svrhu poboljšanja konsolidacije i smanjenja problema u računovodstvu i kontroli</a:t>
          </a:r>
        </a:p>
      </dgm:t>
    </dgm:pt>
    <dgm:pt modelId="{66EA27E8-1504-4C33-9E35-4BCB6684E63A}" type="parTrans" cxnId="{D3D5DE13-78C6-43F4-9FF4-694D2FE2FBC3}">
      <dgm:prSet/>
      <dgm:spPr/>
      <dgm:t>
        <a:bodyPr/>
        <a:lstStyle/>
        <a:p>
          <a:endParaRPr lang="en-GB"/>
        </a:p>
      </dgm:t>
    </dgm:pt>
    <dgm:pt modelId="{09496EB9-83A6-49EE-9FD8-55E8FBB6BB2A}" type="sibTrans" cxnId="{D3D5DE13-78C6-43F4-9FF4-694D2FE2FBC3}">
      <dgm:prSet/>
      <dgm:spPr/>
      <dgm:t>
        <a:bodyPr/>
        <a:lstStyle/>
        <a:p>
          <a:endParaRPr lang="en-GB"/>
        </a:p>
      </dgm:t>
    </dgm:pt>
    <dgm:pt modelId="{17D46CB9-33EB-454A-B38C-A46207D14AA8}" type="pres">
      <dgm:prSet presAssocID="{EA12DD58-7987-4CA0-B5A3-F00A58E69D78}" presName="Name0" presStyleCnt="0">
        <dgm:presLayoutVars>
          <dgm:dir/>
          <dgm:animLvl val="lvl"/>
          <dgm:resizeHandles val="exact"/>
        </dgm:presLayoutVars>
      </dgm:prSet>
      <dgm:spPr/>
    </dgm:pt>
    <dgm:pt modelId="{331723FD-ED8C-4D59-AF5F-A80E01146153}" type="pres">
      <dgm:prSet presAssocID="{62332F93-1BEA-4A38-9F8B-5596E838A148}" presName="linNode" presStyleCnt="0"/>
      <dgm:spPr/>
    </dgm:pt>
    <dgm:pt modelId="{796B9349-6934-4FAB-9358-4E1527A01C58}" type="pres">
      <dgm:prSet presAssocID="{62332F93-1BEA-4A38-9F8B-5596E838A148}" presName="parentText" presStyleLbl="node1" presStyleIdx="0" presStyleCnt="2" custScaleX="88213">
        <dgm:presLayoutVars>
          <dgm:chMax val="1"/>
          <dgm:bulletEnabled val="1"/>
        </dgm:presLayoutVars>
      </dgm:prSet>
      <dgm:spPr/>
    </dgm:pt>
    <dgm:pt modelId="{B0D2FC2B-DB74-4C51-949F-F19121FC59EC}" type="pres">
      <dgm:prSet presAssocID="{62332F93-1BEA-4A38-9F8B-5596E838A148}" presName="descendantText" presStyleLbl="alignAccFollowNode1" presStyleIdx="0" presStyleCnt="2">
        <dgm:presLayoutVars>
          <dgm:bulletEnabled val="1"/>
        </dgm:presLayoutVars>
      </dgm:prSet>
      <dgm:spPr/>
    </dgm:pt>
    <dgm:pt modelId="{E993A3DE-7E6C-4B94-8E67-874BAA2F1416}" type="pres">
      <dgm:prSet presAssocID="{8B08AF9D-49FC-40F3-9B79-DFC552AE1858}" presName="sp" presStyleCnt="0"/>
      <dgm:spPr/>
    </dgm:pt>
    <dgm:pt modelId="{E072B2E7-66AC-41A0-B03C-5B810ED4966D}" type="pres">
      <dgm:prSet presAssocID="{431A08D8-EF0E-4F77-B2F0-5F8C83F2CACC}" presName="linNode" presStyleCnt="0"/>
      <dgm:spPr/>
    </dgm:pt>
    <dgm:pt modelId="{E38C5738-CBB9-4394-8C98-51183B3002A0}" type="pres">
      <dgm:prSet presAssocID="{431A08D8-EF0E-4F77-B2F0-5F8C83F2CACC}" presName="parentText" presStyleLbl="node1" presStyleIdx="1" presStyleCnt="2" custScaleX="86699">
        <dgm:presLayoutVars>
          <dgm:chMax val="1"/>
          <dgm:bulletEnabled val="1"/>
        </dgm:presLayoutVars>
      </dgm:prSet>
      <dgm:spPr>
        <a:xfrm>
          <a:off x="0" y="2070718"/>
          <a:ext cx="3775329" cy="1972065"/>
        </a:xfrm>
        <a:prstGeom prst="roundRect">
          <a:avLst/>
        </a:prstGeom>
      </dgm:spPr>
    </dgm:pt>
    <dgm:pt modelId="{01CC2562-D329-4A62-B942-C2E5D4A55C2E}" type="pres">
      <dgm:prSet presAssocID="{431A08D8-EF0E-4F77-B2F0-5F8C83F2CAC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3D5DE13-78C6-43F4-9FF4-694D2FE2FBC3}" srcId="{431A08D8-EF0E-4F77-B2F0-5F8C83F2CACC}" destId="{6FAAF918-E6C5-4F58-9839-21405719DA3E}" srcOrd="1" destOrd="0" parTransId="{66EA27E8-1504-4C33-9E35-4BCB6684E63A}" sibTransId="{09496EB9-83A6-49EE-9FD8-55E8FBB6BB2A}"/>
    <dgm:cxn modelId="{3BC83E1E-AC74-4827-B2F7-C51E69E6424B}" type="presOf" srcId="{EA12DD58-7987-4CA0-B5A3-F00A58E69D78}" destId="{17D46CB9-33EB-454A-B38C-A46207D14AA8}" srcOrd="0" destOrd="0" presId="urn:microsoft.com/office/officeart/2005/8/layout/vList5"/>
    <dgm:cxn modelId="{307B4F21-999A-43BE-BE77-F506F6D6473C}" type="presOf" srcId="{62332F93-1BEA-4A38-9F8B-5596E838A148}" destId="{796B9349-6934-4FAB-9358-4E1527A01C58}" srcOrd="0" destOrd="0" presId="urn:microsoft.com/office/officeart/2005/8/layout/vList5"/>
    <dgm:cxn modelId="{E88ABB25-0865-45EE-8FEA-B623C122144B}" srcId="{62332F93-1BEA-4A38-9F8B-5596E838A148}" destId="{8D7606EC-17D5-40CA-9167-25C6CFC9D99F}" srcOrd="2" destOrd="0" parTransId="{D0E4CCFE-D29B-45AE-BB8C-661EDA06A2AA}" sibTransId="{EE52CD09-42CB-4E38-B42A-3BA083163D3A}"/>
    <dgm:cxn modelId="{F53EC039-E8BB-4D88-B443-649A9AB25F06}" srcId="{62332F93-1BEA-4A38-9F8B-5596E838A148}" destId="{C4B87F3E-481E-442A-A89E-0CD7529F6C39}" srcOrd="0" destOrd="0" parTransId="{83DBB543-5670-4FA2-8001-5F72C31B8E65}" sibTransId="{3D5CAFBB-7BDF-4FF6-A9AC-A79C55451570}"/>
    <dgm:cxn modelId="{905E283F-A6BA-49CC-A093-76B64AD3A782}" type="presOf" srcId="{C4B87F3E-481E-442A-A89E-0CD7529F6C39}" destId="{B0D2FC2B-DB74-4C51-949F-F19121FC59EC}" srcOrd="0" destOrd="0" presId="urn:microsoft.com/office/officeart/2005/8/layout/vList5"/>
    <dgm:cxn modelId="{5FB1705D-B6C6-4145-A7D1-8B63845204D3}" type="presOf" srcId="{6FAAF918-E6C5-4F58-9839-21405719DA3E}" destId="{01CC2562-D329-4A62-B942-C2E5D4A55C2E}" srcOrd="0" destOrd="1" presId="urn:microsoft.com/office/officeart/2005/8/layout/vList5"/>
    <dgm:cxn modelId="{41E57942-ECED-4823-BF9E-CB9893CD4A88}" type="presOf" srcId="{4A769281-F25D-476F-B93C-2CB0F652F2C4}" destId="{01CC2562-D329-4A62-B942-C2E5D4A55C2E}" srcOrd="0" destOrd="0" presId="urn:microsoft.com/office/officeart/2005/8/layout/vList5"/>
    <dgm:cxn modelId="{78641175-7504-4033-9066-2B2D7107631B}" srcId="{EA12DD58-7987-4CA0-B5A3-F00A58E69D78}" destId="{431A08D8-EF0E-4F77-B2F0-5F8C83F2CACC}" srcOrd="1" destOrd="0" parTransId="{CB2F4463-7507-4E00-8A0E-FD2DB053F3B4}" sibTransId="{2D5F7BF9-CC63-4580-B406-047D1341943E}"/>
    <dgm:cxn modelId="{80B56D81-64E3-4EC9-8DF5-1501B77DDA13}" type="presOf" srcId="{431A08D8-EF0E-4F77-B2F0-5F8C83F2CACC}" destId="{E38C5738-CBB9-4394-8C98-51183B3002A0}" srcOrd="0" destOrd="0" presId="urn:microsoft.com/office/officeart/2005/8/layout/vList5"/>
    <dgm:cxn modelId="{415C8782-F66A-4A07-A0E8-018A9A6B04B9}" srcId="{431A08D8-EF0E-4F77-B2F0-5F8C83F2CACC}" destId="{4A769281-F25D-476F-B93C-2CB0F652F2C4}" srcOrd="0" destOrd="0" parTransId="{DDE71CE6-040F-4EA2-84B7-04FDDA2AE315}" sibTransId="{4FCA2488-2E08-44B8-9E17-F413C6EBFDD5}"/>
    <dgm:cxn modelId="{BA9DB09B-7218-49CD-909C-94AEBD20313E}" srcId="{62332F93-1BEA-4A38-9F8B-5596E838A148}" destId="{8CADAA0D-B3FA-4FAD-9CCC-6580D784F65F}" srcOrd="3" destOrd="0" parTransId="{CF3172C3-3EDD-45D0-AD8C-9C732059AD64}" sibTransId="{8D710B55-4873-4B4D-85F9-C0B09393FECD}"/>
    <dgm:cxn modelId="{E5F22FBC-9CA2-4D2C-8362-E51D048CB35D}" srcId="{62332F93-1BEA-4A38-9F8B-5596E838A148}" destId="{40BF654B-A9D5-4BF9-89C4-258D1524E3A8}" srcOrd="1" destOrd="0" parTransId="{9A5C0C2C-2B94-4977-A0AE-98BA0FFC13B6}" sibTransId="{8ACE25AC-9E20-4699-A92A-76029F8EAB7B}"/>
    <dgm:cxn modelId="{3DDA08C0-E206-4A42-85BE-5C3B319ECB49}" srcId="{EA12DD58-7987-4CA0-B5A3-F00A58E69D78}" destId="{62332F93-1BEA-4A38-9F8B-5596E838A148}" srcOrd="0" destOrd="0" parTransId="{B01ACAD7-CD7E-4F23-BCE4-02DA81F6374E}" sibTransId="{8B08AF9D-49FC-40F3-9B79-DFC552AE1858}"/>
    <dgm:cxn modelId="{0EFC34D3-310A-4EE3-894B-92BFB9DE53D5}" type="presOf" srcId="{8D7606EC-17D5-40CA-9167-25C6CFC9D99F}" destId="{B0D2FC2B-DB74-4C51-949F-F19121FC59EC}" srcOrd="0" destOrd="2" presId="urn:microsoft.com/office/officeart/2005/8/layout/vList5"/>
    <dgm:cxn modelId="{53FD21E9-D464-4ACC-819B-3A3B2E5ACDFF}" type="presOf" srcId="{40BF654B-A9D5-4BF9-89C4-258D1524E3A8}" destId="{B0D2FC2B-DB74-4C51-949F-F19121FC59EC}" srcOrd="0" destOrd="1" presId="urn:microsoft.com/office/officeart/2005/8/layout/vList5"/>
    <dgm:cxn modelId="{42BBDBF3-F139-46E7-B2B8-12ACB9C1BF08}" type="presOf" srcId="{8CADAA0D-B3FA-4FAD-9CCC-6580D784F65F}" destId="{B0D2FC2B-DB74-4C51-949F-F19121FC59EC}" srcOrd="0" destOrd="3" presId="urn:microsoft.com/office/officeart/2005/8/layout/vList5"/>
    <dgm:cxn modelId="{3F025CF3-E1AB-4AD8-8FEC-9E12811F0296}" type="presParOf" srcId="{17D46CB9-33EB-454A-B38C-A46207D14AA8}" destId="{331723FD-ED8C-4D59-AF5F-A80E01146153}" srcOrd="0" destOrd="0" presId="urn:microsoft.com/office/officeart/2005/8/layout/vList5"/>
    <dgm:cxn modelId="{DE2783BD-C8F4-43E4-9144-77972BD57354}" type="presParOf" srcId="{331723FD-ED8C-4D59-AF5F-A80E01146153}" destId="{796B9349-6934-4FAB-9358-4E1527A01C58}" srcOrd="0" destOrd="0" presId="urn:microsoft.com/office/officeart/2005/8/layout/vList5"/>
    <dgm:cxn modelId="{58C5DDE8-D9A5-4953-86C1-6BD6F1A4C899}" type="presParOf" srcId="{331723FD-ED8C-4D59-AF5F-A80E01146153}" destId="{B0D2FC2B-DB74-4C51-949F-F19121FC59EC}" srcOrd="1" destOrd="0" presId="urn:microsoft.com/office/officeart/2005/8/layout/vList5"/>
    <dgm:cxn modelId="{4F3BD553-1055-4CA4-8124-028F44CA3E59}" type="presParOf" srcId="{17D46CB9-33EB-454A-B38C-A46207D14AA8}" destId="{E993A3DE-7E6C-4B94-8E67-874BAA2F1416}" srcOrd="1" destOrd="0" presId="urn:microsoft.com/office/officeart/2005/8/layout/vList5"/>
    <dgm:cxn modelId="{35E3A2BD-A4EC-46CA-B675-FB66820FE22F}" type="presParOf" srcId="{17D46CB9-33EB-454A-B38C-A46207D14AA8}" destId="{E072B2E7-66AC-41A0-B03C-5B810ED4966D}" srcOrd="2" destOrd="0" presId="urn:microsoft.com/office/officeart/2005/8/layout/vList5"/>
    <dgm:cxn modelId="{E50096E6-279A-4DFB-A37E-D1D98C66EB45}" type="presParOf" srcId="{E072B2E7-66AC-41A0-B03C-5B810ED4966D}" destId="{E38C5738-CBB9-4394-8C98-51183B3002A0}" srcOrd="0" destOrd="0" presId="urn:microsoft.com/office/officeart/2005/8/layout/vList5"/>
    <dgm:cxn modelId="{21337B45-034C-4D1F-95CD-1C8CC4AACBB6}" type="presParOf" srcId="{E072B2E7-66AC-41A0-B03C-5B810ED4966D}" destId="{01CC2562-D329-4A62-B942-C2E5D4A55C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2DB765-F3DD-4594-ABEA-6FE6488A703E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EA44D-29F5-45F9-ACFB-1E458A226138}">
      <dgm:prSet phldrT="[Text]"/>
      <dgm:spPr/>
      <dgm:t>
        <a:bodyPr/>
        <a:lstStyle/>
        <a:p>
          <a:r>
            <a:rPr lang="hr-HR"/>
            <a:t>Proširenje na salda izvanproračunskih fondova, deponiranog novca, donora itd.</a:t>
          </a:r>
        </a:p>
      </dgm:t>
    </dgm:pt>
    <dgm:pt modelId="{DE97E891-22D8-434E-94D5-095877665EBC}" type="parTrans" cxnId="{80C91E7D-B9F5-4F6E-AEED-7A7EF36BDE6D}">
      <dgm:prSet/>
      <dgm:spPr/>
      <dgm:t>
        <a:bodyPr/>
        <a:lstStyle/>
        <a:p>
          <a:endParaRPr lang="en-GB"/>
        </a:p>
      </dgm:t>
    </dgm:pt>
    <dgm:pt modelId="{D386AA00-F02F-43B9-ACB5-73F342F63352}" type="sibTrans" cxnId="{80C91E7D-B9F5-4F6E-AEED-7A7EF36BDE6D}">
      <dgm:prSet/>
      <dgm:spPr/>
      <dgm:t>
        <a:bodyPr/>
        <a:lstStyle/>
        <a:p>
          <a:endParaRPr lang="en-GB"/>
        </a:p>
      </dgm:t>
    </dgm:pt>
    <dgm:pt modelId="{004FA846-0D41-4B1E-9B3C-811225E47735}">
      <dgm:prSet/>
      <dgm:spPr>
        <a:solidFill>
          <a:srgbClr val="004C97"/>
        </a:solidFill>
      </dgm:spPr>
      <dgm:t>
        <a:bodyPr/>
        <a:lstStyle/>
        <a:p>
          <a:r>
            <a:rPr lang="hr-HR"/>
            <a:t>Kategorije koje je potrebno uključiti i njihovo uključivanje u fazama</a:t>
          </a:r>
        </a:p>
      </dgm:t>
    </dgm:pt>
    <dgm:pt modelId="{4D8E6D14-6843-41A3-9901-B7D50095BE81}" type="parTrans" cxnId="{E80432C3-4A1B-4D2A-89AA-30BAE0BB5175}">
      <dgm:prSet/>
      <dgm:spPr/>
      <dgm:t>
        <a:bodyPr/>
        <a:lstStyle/>
        <a:p>
          <a:endParaRPr lang="en-GB"/>
        </a:p>
      </dgm:t>
    </dgm:pt>
    <dgm:pt modelId="{FADB191B-E1D1-4B06-A762-29864F286D5A}" type="sibTrans" cxnId="{E80432C3-4A1B-4D2A-89AA-30BAE0BB5175}">
      <dgm:prSet/>
      <dgm:spPr/>
      <dgm:t>
        <a:bodyPr/>
        <a:lstStyle/>
        <a:p>
          <a:endParaRPr lang="en-GB"/>
        </a:p>
      </dgm:t>
    </dgm:pt>
    <dgm:pt modelId="{C858C918-6A82-4CAE-97CD-A85C5D30CE2F}">
      <dgm:prSet/>
      <dgm:spPr>
        <a:solidFill>
          <a:srgbClr val="004C97"/>
        </a:solidFill>
      </dgm:spPr>
      <dgm:t>
        <a:bodyPr/>
        <a:lstStyle/>
        <a:p>
          <a:r>
            <a:rPr lang="hr-HR"/>
            <a:t>Zaštita potraživanja sredstava gdje je to zakonski potrebno</a:t>
          </a:r>
        </a:p>
      </dgm:t>
    </dgm:pt>
    <dgm:pt modelId="{006850B3-079D-4791-87BE-A80A50663CCA}" type="parTrans" cxnId="{102D2A70-2E66-4B8C-AF24-CFA45F3F4283}">
      <dgm:prSet/>
      <dgm:spPr/>
      <dgm:t>
        <a:bodyPr/>
        <a:lstStyle/>
        <a:p>
          <a:endParaRPr lang="en-GB"/>
        </a:p>
      </dgm:t>
    </dgm:pt>
    <dgm:pt modelId="{AD110750-CE46-42BB-908B-D9C428000DF0}" type="sibTrans" cxnId="{102D2A70-2E66-4B8C-AF24-CFA45F3F4283}">
      <dgm:prSet/>
      <dgm:spPr/>
      <dgm:t>
        <a:bodyPr/>
        <a:lstStyle/>
        <a:p>
          <a:endParaRPr lang="en-GB"/>
        </a:p>
      </dgm:t>
    </dgm:pt>
    <dgm:pt modelId="{9C0EEDE2-18AA-4FA5-BCB5-DF979735D446}">
      <dgm:prSet/>
      <dgm:spPr>
        <a:solidFill>
          <a:srgbClr val="004C97"/>
        </a:solidFill>
      </dgm:spPr>
      <dgm:t>
        <a:bodyPr/>
        <a:lstStyle/>
        <a:p>
          <a:r>
            <a:rPr lang="hr-HR"/>
            <a:t>Upravljanje procesom (i otporom)</a:t>
          </a:r>
        </a:p>
      </dgm:t>
    </dgm:pt>
    <dgm:pt modelId="{16AD1812-D87B-45C2-95FF-560D4D51201F}" type="parTrans" cxnId="{1D11A1E4-E9D8-4938-9448-CFCBCE110E91}">
      <dgm:prSet/>
      <dgm:spPr/>
      <dgm:t>
        <a:bodyPr/>
        <a:lstStyle/>
        <a:p>
          <a:endParaRPr lang="en-GB"/>
        </a:p>
      </dgm:t>
    </dgm:pt>
    <dgm:pt modelId="{83A1E695-BCCA-4E8B-8977-7EBD93E1565F}" type="sibTrans" cxnId="{1D11A1E4-E9D8-4938-9448-CFCBCE110E91}">
      <dgm:prSet/>
      <dgm:spPr/>
      <dgm:t>
        <a:bodyPr/>
        <a:lstStyle/>
        <a:p>
          <a:endParaRPr lang="en-GB"/>
        </a:p>
      </dgm:t>
    </dgm:pt>
    <dgm:pt modelId="{96E402EB-F135-47F5-9130-8165E426DEE9}">
      <dgm:prSet/>
      <dgm:spPr>
        <a:solidFill>
          <a:srgbClr val="004C97"/>
        </a:solidFill>
      </dgm:spPr>
      <dgm:t>
        <a:bodyPr/>
        <a:lstStyle/>
        <a:p>
          <a:r>
            <a:rPr lang="hr-HR"/>
            <a:t>Uključivanje u okviru projekcija</a:t>
          </a:r>
        </a:p>
      </dgm:t>
    </dgm:pt>
    <dgm:pt modelId="{0088922E-7983-4DFF-80DD-3B9BCB023C12}" type="parTrans" cxnId="{85275588-2F99-49D3-953F-AAF49166C1A6}">
      <dgm:prSet/>
      <dgm:spPr/>
      <dgm:t>
        <a:bodyPr/>
        <a:lstStyle/>
        <a:p>
          <a:endParaRPr lang="en-GB"/>
        </a:p>
      </dgm:t>
    </dgm:pt>
    <dgm:pt modelId="{DC35FBD2-E581-45E4-885A-B82B75B07633}" type="sibTrans" cxnId="{85275588-2F99-49D3-953F-AAF49166C1A6}">
      <dgm:prSet/>
      <dgm:spPr/>
      <dgm:t>
        <a:bodyPr/>
        <a:lstStyle/>
        <a:p>
          <a:endParaRPr lang="en-GB"/>
        </a:p>
      </dgm:t>
    </dgm:pt>
    <dgm:pt modelId="{1461C8AE-72C4-4048-AECF-D6DBEF39728E}">
      <dgm:prSet/>
      <dgm:spPr/>
      <dgm:t>
        <a:bodyPr/>
        <a:lstStyle/>
        <a:p>
          <a:r>
            <a:rPr lang="hr-HR"/>
            <a:t>Salda podnacionalnih vlada</a:t>
          </a:r>
        </a:p>
      </dgm:t>
    </dgm:pt>
    <dgm:pt modelId="{495B838C-D76E-4265-92D7-EDEA2B3121B5}" type="parTrans" cxnId="{A089B3DD-E1CF-49F2-9271-ECC563A58A4A}">
      <dgm:prSet/>
      <dgm:spPr/>
      <dgm:t>
        <a:bodyPr/>
        <a:lstStyle/>
        <a:p>
          <a:endParaRPr lang="en-GB"/>
        </a:p>
      </dgm:t>
    </dgm:pt>
    <dgm:pt modelId="{F44D0303-7A0C-440E-AF9E-6F8B88378786}" type="sibTrans" cxnId="{A089B3DD-E1CF-49F2-9271-ECC563A58A4A}">
      <dgm:prSet/>
      <dgm:spPr/>
      <dgm:t>
        <a:bodyPr/>
        <a:lstStyle/>
        <a:p>
          <a:endParaRPr lang="en-GB"/>
        </a:p>
      </dgm:t>
    </dgm:pt>
    <dgm:pt modelId="{D2A20EA0-9C97-41CB-8DD9-EC68CCC6BD66}">
      <dgm:prSet/>
      <dgm:spPr>
        <a:solidFill>
          <a:srgbClr val="004C97"/>
        </a:solidFill>
      </dgm:spPr>
      <dgm:t>
        <a:bodyPr/>
        <a:lstStyle/>
        <a:p>
          <a:r>
            <a:rPr lang="hr-HR"/>
            <a:t>Uključivanje ili isključivanje? Za i protiv </a:t>
          </a:r>
        </a:p>
      </dgm:t>
    </dgm:pt>
    <dgm:pt modelId="{4B00101E-4EC7-44E5-AA0C-8DC3516CBC90}" type="parTrans" cxnId="{56D99C60-7881-454B-8062-E82AB2594CF1}">
      <dgm:prSet/>
      <dgm:spPr/>
      <dgm:t>
        <a:bodyPr/>
        <a:lstStyle/>
        <a:p>
          <a:endParaRPr lang="en-GB"/>
        </a:p>
      </dgm:t>
    </dgm:pt>
    <dgm:pt modelId="{78F79835-0F05-42B3-8177-76E3F50423B7}" type="sibTrans" cxnId="{56D99C60-7881-454B-8062-E82AB2594CF1}">
      <dgm:prSet/>
      <dgm:spPr/>
      <dgm:t>
        <a:bodyPr/>
        <a:lstStyle/>
        <a:p>
          <a:endParaRPr lang="en-GB"/>
        </a:p>
      </dgm:t>
    </dgm:pt>
    <dgm:pt modelId="{3C9E656A-5314-441F-8CDC-AA0E3A2C0C89}">
      <dgm:prSet/>
      <dgm:spPr>
        <a:solidFill>
          <a:srgbClr val="004C97"/>
        </a:solidFill>
      </dgm:spPr>
      <dgm:t>
        <a:bodyPr/>
        <a:lstStyle/>
        <a:p>
          <a:r>
            <a:rPr lang="hr-HR"/>
            <a:t>Međunarodne prakse, različiti modeli</a:t>
          </a:r>
        </a:p>
      </dgm:t>
    </dgm:pt>
    <dgm:pt modelId="{EDFDE699-4E35-46D6-A93A-18065BD22E2A}" type="parTrans" cxnId="{6E415FEB-8D93-4DA6-BFAE-53E02EA170F6}">
      <dgm:prSet/>
      <dgm:spPr/>
      <dgm:t>
        <a:bodyPr/>
        <a:lstStyle/>
        <a:p>
          <a:endParaRPr lang="en-GB"/>
        </a:p>
      </dgm:t>
    </dgm:pt>
    <dgm:pt modelId="{4A2FCDEF-10CB-4C55-9B0B-1D9B6F34EE04}" type="sibTrans" cxnId="{6E415FEB-8D93-4DA6-BFAE-53E02EA170F6}">
      <dgm:prSet/>
      <dgm:spPr/>
      <dgm:t>
        <a:bodyPr/>
        <a:lstStyle/>
        <a:p>
          <a:endParaRPr lang="en-GB"/>
        </a:p>
      </dgm:t>
    </dgm:pt>
    <dgm:pt modelId="{D3676A63-B0F7-4AE8-ABEB-C9B5BC15417C}">
      <dgm:prSet/>
      <dgm:spPr>
        <a:solidFill>
          <a:srgbClr val="004C97"/>
        </a:solidFill>
      </dgm:spPr>
      <dgm:t>
        <a:bodyPr/>
        <a:lstStyle/>
        <a:p>
          <a:r>
            <a:rPr lang="hr-HR"/>
            <a:t>Što uključivanje znači u praksi</a:t>
          </a:r>
        </a:p>
      </dgm:t>
    </dgm:pt>
    <dgm:pt modelId="{61FB7D40-92AD-43B7-998B-F5F48EB1A04B}" type="parTrans" cxnId="{2D163C31-1763-4785-98DA-243E3D8140F4}">
      <dgm:prSet/>
      <dgm:spPr/>
      <dgm:t>
        <a:bodyPr/>
        <a:lstStyle/>
        <a:p>
          <a:endParaRPr lang="en-GB"/>
        </a:p>
      </dgm:t>
    </dgm:pt>
    <dgm:pt modelId="{614D74F5-7505-4003-B8AC-E90E93908B93}" type="sibTrans" cxnId="{2D163C31-1763-4785-98DA-243E3D8140F4}">
      <dgm:prSet/>
      <dgm:spPr/>
      <dgm:t>
        <a:bodyPr/>
        <a:lstStyle/>
        <a:p>
          <a:endParaRPr lang="en-GB"/>
        </a:p>
      </dgm:t>
    </dgm:pt>
    <dgm:pt modelId="{5F57A5AA-ED16-4487-B4A1-501F8B5779F5}" type="pres">
      <dgm:prSet presAssocID="{C42DB765-F3DD-4594-ABEA-6FE6488A703E}" presName="Name0" presStyleCnt="0">
        <dgm:presLayoutVars>
          <dgm:dir/>
          <dgm:animLvl val="lvl"/>
          <dgm:resizeHandles val="exact"/>
        </dgm:presLayoutVars>
      </dgm:prSet>
      <dgm:spPr/>
    </dgm:pt>
    <dgm:pt modelId="{95868592-10C2-4F04-88A8-C819A2F4A736}" type="pres">
      <dgm:prSet presAssocID="{D62EA44D-29F5-45F9-ACFB-1E458A226138}" presName="linNode" presStyleCnt="0"/>
      <dgm:spPr/>
    </dgm:pt>
    <dgm:pt modelId="{F7B0B593-7708-4405-97BB-93914FB59BDF}" type="pres">
      <dgm:prSet presAssocID="{D62EA44D-29F5-45F9-ACFB-1E458A226138}" presName="parTx" presStyleLbl="revTx" presStyleIdx="0" presStyleCnt="2">
        <dgm:presLayoutVars>
          <dgm:chMax val="1"/>
          <dgm:bulletEnabled val="1"/>
        </dgm:presLayoutVars>
      </dgm:prSet>
      <dgm:spPr/>
    </dgm:pt>
    <dgm:pt modelId="{AC4F6B15-F2C0-42B2-BD38-7915FC33E16F}" type="pres">
      <dgm:prSet presAssocID="{D62EA44D-29F5-45F9-ACFB-1E458A226138}" presName="bracket" presStyleLbl="parChTrans1D1" presStyleIdx="0" presStyleCnt="2"/>
      <dgm:spPr/>
    </dgm:pt>
    <dgm:pt modelId="{A8C181A5-273C-4F75-AE60-C2784E6DB700}" type="pres">
      <dgm:prSet presAssocID="{D62EA44D-29F5-45F9-ACFB-1E458A226138}" presName="spH" presStyleCnt="0"/>
      <dgm:spPr/>
    </dgm:pt>
    <dgm:pt modelId="{6E99B401-BEB2-47AE-B6EB-73B00E75F96D}" type="pres">
      <dgm:prSet presAssocID="{D62EA44D-29F5-45F9-ACFB-1E458A226138}" presName="desTx" presStyleLbl="node1" presStyleIdx="0" presStyleCnt="2">
        <dgm:presLayoutVars>
          <dgm:bulletEnabled val="1"/>
        </dgm:presLayoutVars>
      </dgm:prSet>
      <dgm:spPr/>
    </dgm:pt>
    <dgm:pt modelId="{941B99F8-D081-4D29-A6E7-7AD9AA71740F}" type="pres">
      <dgm:prSet presAssocID="{D386AA00-F02F-43B9-ACB5-73F342F63352}" presName="spV" presStyleCnt="0"/>
      <dgm:spPr/>
    </dgm:pt>
    <dgm:pt modelId="{C8BB84FE-0C89-4859-A62A-A08E64F1A129}" type="pres">
      <dgm:prSet presAssocID="{1461C8AE-72C4-4048-AECF-D6DBEF39728E}" presName="linNode" presStyleCnt="0"/>
      <dgm:spPr/>
    </dgm:pt>
    <dgm:pt modelId="{78FE261E-2B67-48F4-8EF3-BB567089D71D}" type="pres">
      <dgm:prSet presAssocID="{1461C8AE-72C4-4048-AECF-D6DBEF39728E}" presName="parTx" presStyleLbl="revTx" presStyleIdx="1" presStyleCnt="2">
        <dgm:presLayoutVars>
          <dgm:chMax val="1"/>
          <dgm:bulletEnabled val="1"/>
        </dgm:presLayoutVars>
      </dgm:prSet>
      <dgm:spPr/>
    </dgm:pt>
    <dgm:pt modelId="{B7B97C25-2454-44B0-8B5D-93A9CC94A9B5}" type="pres">
      <dgm:prSet presAssocID="{1461C8AE-72C4-4048-AECF-D6DBEF39728E}" presName="bracket" presStyleLbl="parChTrans1D1" presStyleIdx="1" presStyleCnt="2"/>
      <dgm:spPr/>
    </dgm:pt>
    <dgm:pt modelId="{00457AE5-62AF-4A4A-820D-5E56DDA38977}" type="pres">
      <dgm:prSet presAssocID="{1461C8AE-72C4-4048-AECF-D6DBEF39728E}" presName="spH" presStyleCnt="0"/>
      <dgm:spPr/>
    </dgm:pt>
    <dgm:pt modelId="{F2ED5E29-EB35-4528-AC1C-BDEAEC27B261}" type="pres">
      <dgm:prSet presAssocID="{1461C8AE-72C4-4048-AECF-D6DBEF39728E}" presName="desTx" presStyleLbl="node1" presStyleIdx="1" presStyleCnt="2">
        <dgm:presLayoutVars>
          <dgm:bulletEnabled val="1"/>
        </dgm:presLayoutVars>
      </dgm:prSet>
      <dgm:spPr/>
    </dgm:pt>
  </dgm:ptLst>
  <dgm:cxnLst>
    <dgm:cxn modelId="{2D163C31-1763-4785-98DA-243E3D8140F4}" srcId="{1461C8AE-72C4-4048-AECF-D6DBEF39728E}" destId="{D3676A63-B0F7-4AE8-ABEB-C9B5BC15417C}" srcOrd="2" destOrd="0" parTransId="{61FB7D40-92AD-43B7-998B-F5F48EB1A04B}" sibTransId="{614D74F5-7505-4003-B8AC-E90E93908B93}"/>
    <dgm:cxn modelId="{C2737931-9757-4E73-81E3-9BE285428E3E}" type="presOf" srcId="{96E402EB-F135-47F5-9130-8165E426DEE9}" destId="{6E99B401-BEB2-47AE-B6EB-73B00E75F96D}" srcOrd="0" destOrd="3" presId="urn:diagrams.loki3.com/BracketList"/>
    <dgm:cxn modelId="{6CACE95F-DF48-4D2E-BFCB-F1703C72A9DD}" type="presOf" srcId="{D3676A63-B0F7-4AE8-ABEB-C9B5BC15417C}" destId="{F2ED5E29-EB35-4528-AC1C-BDEAEC27B261}" srcOrd="0" destOrd="2" presId="urn:diagrams.loki3.com/BracketList"/>
    <dgm:cxn modelId="{56D99C60-7881-454B-8062-E82AB2594CF1}" srcId="{1461C8AE-72C4-4048-AECF-D6DBEF39728E}" destId="{D2A20EA0-9C97-41CB-8DD9-EC68CCC6BD66}" srcOrd="0" destOrd="0" parTransId="{4B00101E-4EC7-44E5-AA0C-8DC3516CBC90}" sibTransId="{78F79835-0F05-42B3-8177-76E3F50423B7}"/>
    <dgm:cxn modelId="{124FD84B-035D-4026-BAEC-3973730B8116}" type="presOf" srcId="{004FA846-0D41-4B1E-9B3C-811225E47735}" destId="{6E99B401-BEB2-47AE-B6EB-73B00E75F96D}" srcOrd="0" destOrd="0" presId="urn:diagrams.loki3.com/BracketList"/>
    <dgm:cxn modelId="{102D2A70-2E66-4B8C-AF24-CFA45F3F4283}" srcId="{D62EA44D-29F5-45F9-ACFB-1E458A226138}" destId="{C858C918-6A82-4CAE-97CD-A85C5D30CE2F}" srcOrd="1" destOrd="0" parTransId="{006850B3-079D-4791-87BE-A80A50663CCA}" sibTransId="{AD110750-CE46-42BB-908B-D9C428000DF0}"/>
    <dgm:cxn modelId="{55D4CB70-92CB-4395-BF50-580D88CB3BDB}" type="presOf" srcId="{D62EA44D-29F5-45F9-ACFB-1E458A226138}" destId="{F7B0B593-7708-4405-97BB-93914FB59BDF}" srcOrd="0" destOrd="0" presId="urn:diagrams.loki3.com/BracketList"/>
    <dgm:cxn modelId="{E7311D73-ABC3-4C29-A0CC-D94A0ED2A164}" type="presOf" srcId="{C858C918-6A82-4CAE-97CD-A85C5D30CE2F}" destId="{6E99B401-BEB2-47AE-B6EB-73B00E75F96D}" srcOrd="0" destOrd="1" presId="urn:diagrams.loki3.com/BracketList"/>
    <dgm:cxn modelId="{80C91E7D-B9F5-4F6E-AEED-7A7EF36BDE6D}" srcId="{C42DB765-F3DD-4594-ABEA-6FE6488A703E}" destId="{D62EA44D-29F5-45F9-ACFB-1E458A226138}" srcOrd="0" destOrd="0" parTransId="{DE97E891-22D8-434E-94D5-095877665EBC}" sibTransId="{D386AA00-F02F-43B9-ACB5-73F342F63352}"/>
    <dgm:cxn modelId="{38D9CF80-EA56-45B7-B27D-FAF66A4FB08D}" type="presOf" srcId="{9C0EEDE2-18AA-4FA5-BCB5-DF979735D446}" destId="{6E99B401-BEB2-47AE-B6EB-73B00E75F96D}" srcOrd="0" destOrd="2" presId="urn:diagrams.loki3.com/BracketList"/>
    <dgm:cxn modelId="{85275588-2F99-49D3-953F-AAF49166C1A6}" srcId="{D62EA44D-29F5-45F9-ACFB-1E458A226138}" destId="{96E402EB-F135-47F5-9130-8165E426DEE9}" srcOrd="3" destOrd="0" parTransId="{0088922E-7983-4DFF-80DD-3B9BCB023C12}" sibTransId="{DC35FBD2-E581-45E4-885A-B82B75B07633}"/>
    <dgm:cxn modelId="{00B3A19F-B1E4-4A49-A166-E4AA1482ED01}" type="presOf" srcId="{D2A20EA0-9C97-41CB-8DD9-EC68CCC6BD66}" destId="{F2ED5E29-EB35-4528-AC1C-BDEAEC27B261}" srcOrd="0" destOrd="0" presId="urn:diagrams.loki3.com/BracketList"/>
    <dgm:cxn modelId="{1F9C17BE-CA45-47A0-90B3-4334F668227F}" type="presOf" srcId="{3C9E656A-5314-441F-8CDC-AA0E3A2C0C89}" destId="{F2ED5E29-EB35-4528-AC1C-BDEAEC27B261}" srcOrd="0" destOrd="1" presId="urn:diagrams.loki3.com/BracketList"/>
    <dgm:cxn modelId="{896D33BE-E1CE-42CD-AA1E-A0411AFF6667}" type="presOf" srcId="{C42DB765-F3DD-4594-ABEA-6FE6488A703E}" destId="{5F57A5AA-ED16-4487-B4A1-501F8B5779F5}" srcOrd="0" destOrd="0" presId="urn:diagrams.loki3.com/BracketList"/>
    <dgm:cxn modelId="{E80432C3-4A1B-4D2A-89AA-30BAE0BB5175}" srcId="{D62EA44D-29F5-45F9-ACFB-1E458A226138}" destId="{004FA846-0D41-4B1E-9B3C-811225E47735}" srcOrd="0" destOrd="0" parTransId="{4D8E6D14-6843-41A3-9901-B7D50095BE81}" sibTransId="{FADB191B-E1D1-4B06-A762-29864F286D5A}"/>
    <dgm:cxn modelId="{A089B3DD-E1CF-49F2-9271-ECC563A58A4A}" srcId="{C42DB765-F3DD-4594-ABEA-6FE6488A703E}" destId="{1461C8AE-72C4-4048-AECF-D6DBEF39728E}" srcOrd="1" destOrd="0" parTransId="{495B838C-D76E-4265-92D7-EDEA2B3121B5}" sibTransId="{F44D0303-7A0C-440E-AF9E-6F8B88378786}"/>
    <dgm:cxn modelId="{B01388E2-A444-46E8-A6F7-11DE86BC0F6F}" type="presOf" srcId="{1461C8AE-72C4-4048-AECF-D6DBEF39728E}" destId="{78FE261E-2B67-48F4-8EF3-BB567089D71D}" srcOrd="0" destOrd="0" presId="urn:diagrams.loki3.com/BracketList"/>
    <dgm:cxn modelId="{1D11A1E4-E9D8-4938-9448-CFCBCE110E91}" srcId="{D62EA44D-29F5-45F9-ACFB-1E458A226138}" destId="{9C0EEDE2-18AA-4FA5-BCB5-DF979735D446}" srcOrd="2" destOrd="0" parTransId="{16AD1812-D87B-45C2-95FF-560D4D51201F}" sibTransId="{83A1E695-BCCA-4E8B-8977-7EBD93E1565F}"/>
    <dgm:cxn modelId="{6E415FEB-8D93-4DA6-BFAE-53E02EA170F6}" srcId="{1461C8AE-72C4-4048-AECF-D6DBEF39728E}" destId="{3C9E656A-5314-441F-8CDC-AA0E3A2C0C89}" srcOrd="1" destOrd="0" parTransId="{EDFDE699-4E35-46D6-A93A-18065BD22E2A}" sibTransId="{4A2FCDEF-10CB-4C55-9B0B-1D9B6F34EE04}"/>
    <dgm:cxn modelId="{F39E5F3F-9148-48CE-950F-98A084B6CBE4}" type="presParOf" srcId="{5F57A5AA-ED16-4487-B4A1-501F8B5779F5}" destId="{95868592-10C2-4F04-88A8-C819A2F4A736}" srcOrd="0" destOrd="0" presId="urn:diagrams.loki3.com/BracketList"/>
    <dgm:cxn modelId="{DFBCBF2B-E5C6-43BA-A9B3-F5F81EF176B2}" type="presParOf" srcId="{95868592-10C2-4F04-88A8-C819A2F4A736}" destId="{F7B0B593-7708-4405-97BB-93914FB59BDF}" srcOrd="0" destOrd="0" presId="urn:diagrams.loki3.com/BracketList"/>
    <dgm:cxn modelId="{25A5BB48-7914-41C2-9EBB-BF448843FDEE}" type="presParOf" srcId="{95868592-10C2-4F04-88A8-C819A2F4A736}" destId="{AC4F6B15-F2C0-42B2-BD38-7915FC33E16F}" srcOrd="1" destOrd="0" presId="urn:diagrams.loki3.com/BracketList"/>
    <dgm:cxn modelId="{88B7A9A0-5C85-4729-9DB4-BEEB39DEED21}" type="presParOf" srcId="{95868592-10C2-4F04-88A8-C819A2F4A736}" destId="{A8C181A5-273C-4F75-AE60-C2784E6DB700}" srcOrd="2" destOrd="0" presId="urn:diagrams.loki3.com/BracketList"/>
    <dgm:cxn modelId="{569ED3EC-0F53-4AB9-9D95-BF0A46ADB104}" type="presParOf" srcId="{95868592-10C2-4F04-88A8-C819A2F4A736}" destId="{6E99B401-BEB2-47AE-B6EB-73B00E75F96D}" srcOrd="3" destOrd="0" presId="urn:diagrams.loki3.com/BracketList"/>
    <dgm:cxn modelId="{A51704F5-0C57-4D42-8E9F-7091A06D935D}" type="presParOf" srcId="{5F57A5AA-ED16-4487-B4A1-501F8B5779F5}" destId="{941B99F8-D081-4D29-A6E7-7AD9AA71740F}" srcOrd="1" destOrd="0" presId="urn:diagrams.loki3.com/BracketList"/>
    <dgm:cxn modelId="{FD98B536-1B11-48B8-9EC2-45B2E4C7CA41}" type="presParOf" srcId="{5F57A5AA-ED16-4487-B4A1-501F8B5779F5}" destId="{C8BB84FE-0C89-4859-A62A-A08E64F1A129}" srcOrd="2" destOrd="0" presId="urn:diagrams.loki3.com/BracketList"/>
    <dgm:cxn modelId="{05539467-46D0-4B7F-BF63-597ABC944115}" type="presParOf" srcId="{C8BB84FE-0C89-4859-A62A-A08E64F1A129}" destId="{78FE261E-2B67-48F4-8EF3-BB567089D71D}" srcOrd="0" destOrd="0" presId="urn:diagrams.loki3.com/BracketList"/>
    <dgm:cxn modelId="{D1B5DE47-A46A-43EC-A19F-619D8B552DA5}" type="presParOf" srcId="{C8BB84FE-0C89-4859-A62A-A08E64F1A129}" destId="{B7B97C25-2454-44B0-8B5D-93A9CC94A9B5}" srcOrd="1" destOrd="0" presId="urn:diagrams.loki3.com/BracketList"/>
    <dgm:cxn modelId="{04A61160-B337-4649-AADB-10E7FE2AE15F}" type="presParOf" srcId="{C8BB84FE-0C89-4859-A62A-A08E64F1A129}" destId="{00457AE5-62AF-4A4A-820D-5E56DDA38977}" srcOrd="2" destOrd="0" presId="urn:diagrams.loki3.com/BracketList"/>
    <dgm:cxn modelId="{AB99E82F-63E0-49F9-BCDD-8A3999C29B2E}" type="presParOf" srcId="{C8BB84FE-0C89-4859-A62A-A08E64F1A129}" destId="{F2ED5E29-EB35-4528-AC1C-BDEAEC27B261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9226A9-92A8-4A57-88C6-CA8579B5C4A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B696D5-ACDF-4761-9A35-65B58B7B95D1}">
      <dgm:prSet phldrT="[Text]"/>
      <dgm:spPr>
        <a:solidFill>
          <a:srgbClr val="004C97"/>
        </a:solidFill>
      </dgm:spPr>
      <dgm:t>
        <a:bodyPr/>
        <a:lstStyle/>
        <a:p>
          <a:r>
            <a:rPr lang="hr-HR"/>
            <a:t>Koji bi opći ciljevi upravljanja gotovinskim sredstvima „trebali” biti? Međunarodni primjeri </a:t>
          </a:r>
        </a:p>
      </dgm:t>
    </dgm:pt>
    <dgm:pt modelId="{83709BE3-5911-4F9E-A300-8478527002FE}" type="parTrans" cxnId="{F82DAA69-BC5C-4054-9A16-3356BA3D373E}">
      <dgm:prSet/>
      <dgm:spPr/>
      <dgm:t>
        <a:bodyPr/>
        <a:lstStyle/>
        <a:p>
          <a:endParaRPr lang="en-GB"/>
        </a:p>
      </dgm:t>
    </dgm:pt>
    <dgm:pt modelId="{3BC8DFFC-08C1-4D9B-A838-E1002A7400E9}" type="sibTrans" cxnId="{F82DAA69-BC5C-4054-9A16-3356BA3D373E}">
      <dgm:prSet/>
      <dgm:spPr>
        <a:solidFill>
          <a:srgbClr val="CFD5EA"/>
        </a:solidFill>
      </dgm:spPr>
      <dgm:t>
        <a:bodyPr/>
        <a:lstStyle/>
        <a:p>
          <a:endParaRPr lang="en-GB"/>
        </a:p>
      </dgm:t>
    </dgm:pt>
    <dgm:pt modelId="{0CAD4BE8-CD24-44CC-A0D8-90671A122FAB}">
      <dgm:prSet/>
      <dgm:spPr>
        <a:solidFill>
          <a:srgbClr val="004C97"/>
        </a:solidFill>
      </dgm:spPr>
      <dgm:t>
        <a:bodyPr/>
        <a:lstStyle/>
        <a:p>
          <a:r>
            <a:rPr lang="hr-HR"/>
            <a:t>Posljedice za riznice: razvoj novih funkcija i mogućnosti</a:t>
          </a:r>
        </a:p>
      </dgm:t>
    </dgm:pt>
    <dgm:pt modelId="{E89E93E4-1AD2-45EF-864C-AD081B97074F}" type="parTrans" cxnId="{9A6A635F-FC37-4BC1-9B64-DDD0B4EA9804}">
      <dgm:prSet/>
      <dgm:spPr/>
      <dgm:t>
        <a:bodyPr/>
        <a:lstStyle/>
        <a:p>
          <a:endParaRPr lang="en-GB"/>
        </a:p>
      </dgm:t>
    </dgm:pt>
    <dgm:pt modelId="{07FE3680-17E4-4C58-9990-D0984A14AA5E}" type="sibTrans" cxnId="{9A6A635F-FC37-4BC1-9B64-DDD0B4EA9804}">
      <dgm:prSet/>
      <dgm:spPr>
        <a:solidFill>
          <a:schemeClr val="accent1">
            <a:tint val="40000"/>
            <a:hueOff val="0"/>
            <a:satOff val="0"/>
            <a:lumOff val="0"/>
          </a:schemeClr>
        </a:solidFill>
      </dgm:spPr>
      <dgm:t>
        <a:bodyPr/>
        <a:lstStyle/>
        <a:p>
          <a:endParaRPr lang="en-GB"/>
        </a:p>
      </dgm:t>
    </dgm:pt>
    <dgm:pt modelId="{6D473D36-8E07-4BFF-A012-FF9288D9ACBD}">
      <dgm:prSet/>
      <dgm:spPr>
        <a:solidFill>
          <a:srgbClr val="004C97"/>
        </a:solidFill>
      </dgm:spPr>
      <dgm:t>
        <a:bodyPr/>
        <a:lstStyle/>
        <a:p>
          <a:r>
            <a:rPr lang="hr-HR"/>
            <a:t>Interakcija s upravljanjem dugom: pripadajuće uloge i strukture koordinacije</a:t>
          </a:r>
        </a:p>
      </dgm:t>
    </dgm:pt>
    <dgm:pt modelId="{F1473F40-8460-4D69-A873-760D3A1DA59F}" type="parTrans" cxnId="{16784DCC-119A-4117-A767-253C74866A76}">
      <dgm:prSet/>
      <dgm:spPr/>
      <dgm:t>
        <a:bodyPr/>
        <a:lstStyle/>
        <a:p>
          <a:endParaRPr lang="en-GB"/>
        </a:p>
      </dgm:t>
    </dgm:pt>
    <dgm:pt modelId="{1912B927-C075-402C-9A63-1C737AB3BB8F}" type="sibTrans" cxnId="{16784DCC-119A-4117-A767-253C74866A76}">
      <dgm:prSet/>
      <dgm:spPr/>
      <dgm:t>
        <a:bodyPr/>
        <a:lstStyle/>
        <a:p>
          <a:endParaRPr lang="en-GB"/>
        </a:p>
      </dgm:t>
    </dgm:pt>
    <dgm:pt modelId="{44452683-843D-4CB8-AF50-78FC8E95A544}" type="pres">
      <dgm:prSet presAssocID="{A09226A9-92A8-4A57-88C6-CA8579B5C4A0}" presName="outerComposite" presStyleCnt="0">
        <dgm:presLayoutVars>
          <dgm:chMax val="5"/>
          <dgm:dir/>
          <dgm:resizeHandles val="exact"/>
        </dgm:presLayoutVars>
      </dgm:prSet>
      <dgm:spPr/>
    </dgm:pt>
    <dgm:pt modelId="{12D7976E-A4B0-4282-8846-178BA98F5B1B}" type="pres">
      <dgm:prSet presAssocID="{A09226A9-92A8-4A57-88C6-CA8579B5C4A0}" presName="dummyMaxCanvas" presStyleCnt="0">
        <dgm:presLayoutVars/>
      </dgm:prSet>
      <dgm:spPr/>
    </dgm:pt>
    <dgm:pt modelId="{91A9857B-788C-4B33-97EB-65DD1079EB45}" type="pres">
      <dgm:prSet presAssocID="{A09226A9-92A8-4A57-88C6-CA8579B5C4A0}" presName="ThreeNodes_1" presStyleLbl="node1" presStyleIdx="0" presStyleCnt="3">
        <dgm:presLayoutVars>
          <dgm:bulletEnabled val="1"/>
        </dgm:presLayoutVars>
      </dgm:prSet>
      <dgm:spPr/>
    </dgm:pt>
    <dgm:pt modelId="{75CA1BCC-2102-44BA-937C-6D23BFCBFB1F}" type="pres">
      <dgm:prSet presAssocID="{A09226A9-92A8-4A57-88C6-CA8579B5C4A0}" presName="ThreeNodes_2" presStyleLbl="node1" presStyleIdx="1" presStyleCnt="3">
        <dgm:presLayoutVars>
          <dgm:bulletEnabled val="1"/>
        </dgm:presLayoutVars>
      </dgm:prSet>
      <dgm:spPr/>
    </dgm:pt>
    <dgm:pt modelId="{9AAE163B-A7BB-4379-BDF9-293F13AC61D9}" type="pres">
      <dgm:prSet presAssocID="{A09226A9-92A8-4A57-88C6-CA8579B5C4A0}" presName="ThreeNodes_3" presStyleLbl="node1" presStyleIdx="2" presStyleCnt="3">
        <dgm:presLayoutVars>
          <dgm:bulletEnabled val="1"/>
        </dgm:presLayoutVars>
      </dgm:prSet>
      <dgm:spPr/>
    </dgm:pt>
    <dgm:pt modelId="{660DB9BE-F513-464F-81D4-119943F06108}" type="pres">
      <dgm:prSet presAssocID="{A09226A9-92A8-4A57-88C6-CA8579B5C4A0}" presName="ThreeConn_1-2" presStyleLbl="fgAccFollowNode1" presStyleIdx="0" presStyleCnt="2">
        <dgm:presLayoutVars>
          <dgm:bulletEnabled val="1"/>
        </dgm:presLayoutVars>
      </dgm:prSet>
      <dgm:spPr/>
    </dgm:pt>
    <dgm:pt modelId="{768C45C8-5AC4-42D2-BEC0-37BABFDB7C20}" type="pres">
      <dgm:prSet presAssocID="{A09226A9-92A8-4A57-88C6-CA8579B5C4A0}" presName="ThreeConn_2-3" presStyleLbl="fgAccFollowNode1" presStyleIdx="1" presStyleCnt="2">
        <dgm:presLayoutVars>
          <dgm:bulletEnabled val="1"/>
        </dgm:presLayoutVars>
      </dgm:prSet>
      <dgm:spPr/>
    </dgm:pt>
    <dgm:pt modelId="{FC7966B1-AA12-4A4D-A00B-933B893962C7}" type="pres">
      <dgm:prSet presAssocID="{A09226A9-92A8-4A57-88C6-CA8579B5C4A0}" presName="ThreeNodes_1_text" presStyleLbl="node1" presStyleIdx="2" presStyleCnt="3">
        <dgm:presLayoutVars>
          <dgm:bulletEnabled val="1"/>
        </dgm:presLayoutVars>
      </dgm:prSet>
      <dgm:spPr/>
    </dgm:pt>
    <dgm:pt modelId="{E9B74FC6-3A74-483C-9298-440AC9FC8F6D}" type="pres">
      <dgm:prSet presAssocID="{A09226A9-92A8-4A57-88C6-CA8579B5C4A0}" presName="ThreeNodes_2_text" presStyleLbl="node1" presStyleIdx="2" presStyleCnt="3">
        <dgm:presLayoutVars>
          <dgm:bulletEnabled val="1"/>
        </dgm:presLayoutVars>
      </dgm:prSet>
      <dgm:spPr/>
    </dgm:pt>
    <dgm:pt modelId="{2361B10D-3DEA-43DA-9CF6-E663314A427F}" type="pres">
      <dgm:prSet presAssocID="{A09226A9-92A8-4A57-88C6-CA8579B5C4A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62E8D20-F4A5-4120-9E83-E795E23D4B62}" type="presOf" srcId="{28B696D5-ACDF-4761-9A35-65B58B7B95D1}" destId="{91A9857B-788C-4B33-97EB-65DD1079EB45}" srcOrd="0" destOrd="0" presId="urn:microsoft.com/office/officeart/2005/8/layout/vProcess5"/>
    <dgm:cxn modelId="{A9679527-3B0C-4C6E-872F-0DCD0EB6F252}" type="presOf" srcId="{6D473D36-8E07-4BFF-A012-FF9288D9ACBD}" destId="{9AAE163B-A7BB-4379-BDF9-293F13AC61D9}" srcOrd="0" destOrd="0" presId="urn:microsoft.com/office/officeart/2005/8/layout/vProcess5"/>
    <dgm:cxn modelId="{CF280A36-A091-4A2A-BA6A-407508612957}" type="presOf" srcId="{3BC8DFFC-08C1-4D9B-A838-E1002A7400E9}" destId="{660DB9BE-F513-464F-81D4-119943F06108}" srcOrd="0" destOrd="0" presId="urn:microsoft.com/office/officeart/2005/8/layout/vProcess5"/>
    <dgm:cxn modelId="{B022B55B-24B9-4134-B00A-93F77B5CD31D}" type="presOf" srcId="{0CAD4BE8-CD24-44CC-A0D8-90671A122FAB}" destId="{E9B74FC6-3A74-483C-9298-440AC9FC8F6D}" srcOrd="1" destOrd="0" presId="urn:microsoft.com/office/officeart/2005/8/layout/vProcess5"/>
    <dgm:cxn modelId="{9A6A635F-FC37-4BC1-9B64-DDD0B4EA9804}" srcId="{A09226A9-92A8-4A57-88C6-CA8579B5C4A0}" destId="{0CAD4BE8-CD24-44CC-A0D8-90671A122FAB}" srcOrd="1" destOrd="0" parTransId="{E89E93E4-1AD2-45EF-864C-AD081B97074F}" sibTransId="{07FE3680-17E4-4C58-9990-D0984A14AA5E}"/>
    <dgm:cxn modelId="{F82DAA69-BC5C-4054-9A16-3356BA3D373E}" srcId="{A09226A9-92A8-4A57-88C6-CA8579B5C4A0}" destId="{28B696D5-ACDF-4761-9A35-65B58B7B95D1}" srcOrd="0" destOrd="0" parTransId="{83709BE3-5911-4F9E-A300-8478527002FE}" sibTransId="{3BC8DFFC-08C1-4D9B-A838-E1002A7400E9}"/>
    <dgm:cxn modelId="{5F454A52-84DD-4918-8770-951A0F89A485}" type="presOf" srcId="{A09226A9-92A8-4A57-88C6-CA8579B5C4A0}" destId="{44452683-843D-4CB8-AF50-78FC8E95A544}" srcOrd="0" destOrd="0" presId="urn:microsoft.com/office/officeart/2005/8/layout/vProcess5"/>
    <dgm:cxn modelId="{1B935659-7253-4B4E-BF13-E9FBE426CD83}" type="presOf" srcId="{0CAD4BE8-CD24-44CC-A0D8-90671A122FAB}" destId="{75CA1BCC-2102-44BA-937C-6D23BFCBFB1F}" srcOrd="0" destOrd="0" presId="urn:microsoft.com/office/officeart/2005/8/layout/vProcess5"/>
    <dgm:cxn modelId="{EA95698F-CEFF-48EB-887E-D95521A23B5D}" type="presOf" srcId="{6D473D36-8E07-4BFF-A012-FF9288D9ACBD}" destId="{2361B10D-3DEA-43DA-9CF6-E663314A427F}" srcOrd="1" destOrd="0" presId="urn:microsoft.com/office/officeart/2005/8/layout/vProcess5"/>
    <dgm:cxn modelId="{6247BA92-5F2D-4D34-B3F7-65A5EA0BA901}" type="presOf" srcId="{07FE3680-17E4-4C58-9990-D0984A14AA5E}" destId="{768C45C8-5AC4-42D2-BEC0-37BABFDB7C20}" srcOrd="0" destOrd="0" presId="urn:microsoft.com/office/officeart/2005/8/layout/vProcess5"/>
    <dgm:cxn modelId="{16784DCC-119A-4117-A767-253C74866A76}" srcId="{A09226A9-92A8-4A57-88C6-CA8579B5C4A0}" destId="{6D473D36-8E07-4BFF-A012-FF9288D9ACBD}" srcOrd="2" destOrd="0" parTransId="{F1473F40-8460-4D69-A873-760D3A1DA59F}" sibTransId="{1912B927-C075-402C-9A63-1C737AB3BB8F}"/>
    <dgm:cxn modelId="{51C047E5-4D8A-48FA-866A-E9D25ECDB6A9}" type="presOf" srcId="{28B696D5-ACDF-4761-9A35-65B58B7B95D1}" destId="{FC7966B1-AA12-4A4D-A00B-933B893962C7}" srcOrd="1" destOrd="0" presId="urn:microsoft.com/office/officeart/2005/8/layout/vProcess5"/>
    <dgm:cxn modelId="{C9326333-A28C-4F84-AFD8-3D318BFD8B0F}" type="presParOf" srcId="{44452683-843D-4CB8-AF50-78FC8E95A544}" destId="{12D7976E-A4B0-4282-8846-178BA98F5B1B}" srcOrd="0" destOrd="0" presId="urn:microsoft.com/office/officeart/2005/8/layout/vProcess5"/>
    <dgm:cxn modelId="{903EE827-85F1-48BD-BB45-83B5452BA89C}" type="presParOf" srcId="{44452683-843D-4CB8-AF50-78FC8E95A544}" destId="{91A9857B-788C-4B33-97EB-65DD1079EB45}" srcOrd="1" destOrd="0" presId="urn:microsoft.com/office/officeart/2005/8/layout/vProcess5"/>
    <dgm:cxn modelId="{21EB2F81-9502-47D6-AF61-568A4FA1A1FA}" type="presParOf" srcId="{44452683-843D-4CB8-AF50-78FC8E95A544}" destId="{75CA1BCC-2102-44BA-937C-6D23BFCBFB1F}" srcOrd="2" destOrd="0" presId="urn:microsoft.com/office/officeart/2005/8/layout/vProcess5"/>
    <dgm:cxn modelId="{0EAC304C-C1C8-4529-94CF-ADCD79B6DA6B}" type="presParOf" srcId="{44452683-843D-4CB8-AF50-78FC8E95A544}" destId="{9AAE163B-A7BB-4379-BDF9-293F13AC61D9}" srcOrd="3" destOrd="0" presId="urn:microsoft.com/office/officeart/2005/8/layout/vProcess5"/>
    <dgm:cxn modelId="{16C3FC63-795E-445E-A3A9-343420CF4747}" type="presParOf" srcId="{44452683-843D-4CB8-AF50-78FC8E95A544}" destId="{660DB9BE-F513-464F-81D4-119943F06108}" srcOrd="4" destOrd="0" presId="urn:microsoft.com/office/officeart/2005/8/layout/vProcess5"/>
    <dgm:cxn modelId="{CB731418-F2FC-447E-BCA4-4695B6B57728}" type="presParOf" srcId="{44452683-843D-4CB8-AF50-78FC8E95A544}" destId="{768C45C8-5AC4-42D2-BEC0-37BABFDB7C20}" srcOrd="5" destOrd="0" presId="urn:microsoft.com/office/officeart/2005/8/layout/vProcess5"/>
    <dgm:cxn modelId="{B02B5C81-3492-4F76-BEF8-12895DDDFA01}" type="presParOf" srcId="{44452683-843D-4CB8-AF50-78FC8E95A544}" destId="{FC7966B1-AA12-4A4D-A00B-933B893962C7}" srcOrd="6" destOrd="0" presId="urn:microsoft.com/office/officeart/2005/8/layout/vProcess5"/>
    <dgm:cxn modelId="{AE471D1D-BD48-43A5-BB77-04E0D51700A3}" type="presParOf" srcId="{44452683-843D-4CB8-AF50-78FC8E95A544}" destId="{E9B74FC6-3A74-483C-9298-440AC9FC8F6D}" srcOrd="7" destOrd="0" presId="urn:microsoft.com/office/officeart/2005/8/layout/vProcess5"/>
    <dgm:cxn modelId="{A84864CF-3F6D-41B4-A57F-72338917522B}" type="presParOf" srcId="{44452683-843D-4CB8-AF50-78FC8E95A544}" destId="{2361B10D-3DEA-43DA-9CF6-E663314A427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76A7C6-8E8A-4832-9911-3F452BD71C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4C7D328-0DE8-4047-96A2-042427D7CDDB}">
      <dgm:prSet phldrT="[Text]"/>
      <dgm:spPr>
        <a:solidFill>
          <a:srgbClr val="004C97"/>
        </a:solidFill>
      </dgm:spPr>
      <dgm:t>
        <a:bodyPr/>
        <a:lstStyle/>
        <a:p>
          <a:r>
            <a:rPr lang="hr-HR"/>
            <a:t>Gotovinska rezerva</a:t>
          </a:r>
        </a:p>
      </dgm:t>
    </dgm:pt>
    <dgm:pt modelId="{CE65018F-236C-40B2-9F51-AE0410ACA52D}" type="parTrans" cxnId="{4CC35995-62FF-4412-ADF2-E23C2ABA910B}">
      <dgm:prSet/>
      <dgm:spPr/>
      <dgm:t>
        <a:bodyPr/>
        <a:lstStyle/>
        <a:p>
          <a:endParaRPr lang="en-GB"/>
        </a:p>
      </dgm:t>
    </dgm:pt>
    <dgm:pt modelId="{FD75F9AA-75E0-4772-B75C-A29520C3B215}" type="sibTrans" cxnId="{4CC35995-62FF-4412-ADF2-E23C2ABA910B}">
      <dgm:prSet/>
      <dgm:spPr/>
      <dgm:t>
        <a:bodyPr/>
        <a:lstStyle/>
        <a:p>
          <a:endParaRPr lang="en-GB"/>
        </a:p>
      </dgm:t>
    </dgm:pt>
    <dgm:pt modelId="{ECBDF682-A787-4666-A73B-2E6227314C4B}">
      <dgm:prSet/>
      <dgm:spPr/>
      <dgm:t>
        <a:bodyPr/>
        <a:lstStyle/>
        <a:p>
          <a:r>
            <a:rPr lang="hr-HR"/>
            <a:t>Utvrđivanje gotovinske rezerve</a:t>
          </a:r>
        </a:p>
      </dgm:t>
    </dgm:pt>
    <dgm:pt modelId="{A22690A6-ACE7-4CA6-86F6-61B5CAE3E07C}" type="parTrans" cxnId="{CE427908-834D-471E-8BC9-C56C095F08ED}">
      <dgm:prSet/>
      <dgm:spPr/>
      <dgm:t>
        <a:bodyPr/>
        <a:lstStyle/>
        <a:p>
          <a:endParaRPr lang="en-GB"/>
        </a:p>
      </dgm:t>
    </dgm:pt>
    <dgm:pt modelId="{30253F42-1388-4B84-A84A-A72535610FB1}" type="sibTrans" cxnId="{CE427908-834D-471E-8BC9-C56C095F08ED}">
      <dgm:prSet/>
      <dgm:spPr/>
      <dgm:t>
        <a:bodyPr/>
        <a:lstStyle/>
        <a:p>
          <a:endParaRPr lang="en-GB"/>
        </a:p>
      </dgm:t>
    </dgm:pt>
    <dgm:pt modelId="{68558EF4-4701-41D1-97A7-6B298AF66130}">
      <dgm:prSet/>
      <dgm:spPr/>
      <dgm:t>
        <a:bodyPr/>
        <a:lstStyle/>
        <a:p>
          <a:r>
            <a:rPr lang="hr-HR"/>
            <a:t>Uloga izrade projekcija</a:t>
          </a:r>
        </a:p>
      </dgm:t>
    </dgm:pt>
    <dgm:pt modelId="{1F8A563F-19A3-49C2-B993-31992F93C195}" type="parTrans" cxnId="{47CEC13D-1371-4A5F-AF14-C9FC5EB422ED}">
      <dgm:prSet/>
      <dgm:spPr/>
      <dgm:t>
        <a:bodyPr/>
        <a:lstStyle/>
        <a:p>
          <a:endParaRPr lang="en-GB"/>
        </a:p>
      </dgm:t>
    </dgm:pt>
    <dgm:pt modelId="{942B8265-1730-4EF7-BBCB-C918106C619B}" type="sibTrans" cxnId="{47CEC13D-1371-4A5F-AF14-C9FC5EB422ED}">
      <dgm:prSet/>
      <dgm:spPr/>
      <dgm:t>
        <a:bodyPr/>
        <a:lstStyle/>
        <a:p>
          <a:endParaRPr lang="en-GB"/>
        </a:p>
      </dgm:t>
    </dgm:pt>
    <dgm:pt modelId="{C1659BE5-30E4-4338-B6D6-AD3CAF23AA4E}">
      <dgm:prSet/>
      <dgm:spPr/>
      <dgm:t>
        <a:bodyPr/>
        <a:lstStyle/>
        <a:p>
          <a:r>
            <a:rPr lang="hr-HR"/>
            <a:t>Kategorizacija komponenti</a:t>
          </a:r>
        </a:p>
      </dgm:t>
    </dgm:pt>
    <dgm:pt modelId="{CB1A7F71-793B-47AB-BF54-E87D65164569}" type="parTrans" cxnId="{3B831020-BB16-4B0B-A9CF-AD5D75ED2C4F}">
      <dgm:prSet/>
      <dgm:spPr/>
      <dgm:t>
        <a:bodyPr/>
        <a:lstStyle/>
        <a:p>
          <a:endParaRPr lang="en-GB"/>
        </a:p>
      </dgm:t>
    </dgm:pt>
    <dgm:pt modelId="{7057C762-8A47-471E-9ED2-481FE062A763}" type="sibTrans" cxnId="{3B831020-BB16-4B0B-A9CF-AD5D75ED2C4F}">
      <dgm:prSet/>
      <dgm:spPr/>
      <dgm:t>
        <a:bodyPr/>
        <a:lstStyle/>
        <a:p>
          <a:endParaRPr lang="en-GB"/>
        </a:p>
      </dgm:t>
    </dgm:pt>
    <dgm:pt modelId="{766CB45E-9F29-4ADE-8F3A-DD23ECB02CE4}">
      <dgm:prSet/>
      <dgm:spPr>
        <a:solidFill>
          <a:srgbClr val="004C97"/>
        </a:solidFill>
      </dgm:spPr>
      <dgm:t>
        <a:bodyPr/>
        <a:lstStyle/>
        <a:p>
          <a:r>
            <a:rPr lang="hr-HR"/>
            <a:t>Važnost scenarija</a:t>
          </a:r>
        </a:p>
      </dgm:t>
    </dgm:pt>
    <dgm:pt modelId="{C8EEE536-A950-4883-AA91-9668A62F1B64}" type="parTrans" cxnId="{12067B9A-C321-45C4-BDFB-4FFEA3B72E64}">
      <dgm:prSet/>
      <dgm:spPr/>
      <dgm:t>
        <a:bodyPr/>
        <a:lstStyle/>
        <a:p>
          <a:endParaRPr lang="en-GB"/>
        </a:p>
      </dgm:t>
    </dgm:pt>
    <dgm:pt modelId="{0A5C5182-2899-4B45-B67F-DD142C0FF6AD}" type="sibTrans" cxnId="{12067B9A-C321-45C4-BDFB-4FFEA3B72E64}">
      <dgm:prSet/>
      <dgm:spPr/>
      <dgm:t>
        <a:bodyPr/>
        <a:lstStyle/>
        <a:p>
          <a:endParaRPr lang="en-GB"/>
        </a:p>
      </dgm:t>
    </dgm:pt>
    <dgm:pt modelId="{DA917F04-F8E2-4827-9AF6-8992FD4866E9}">
      <dgm:prSet/>
      <dgm:spPr>
        <a:solidFill>
          <a:srgbClr val="004C97"/>
        </a:solidFill>
      </dgm:spPr>
      <dgm:t>
        <a:bodyPr/>
        <a:lstStyle/>
        <a:p>
          <a:r>
            <a:rPr lang="hr-HR"/>
            <a:t>Međunarodni primjeri</a:t>
          </a:r>
        </a:p>
      </dgm:t>
    </dgm:pt>
    <dgm:pt modelId="{5075205D-E190-467B-BC6F-55426086DB90}" type="parTrans" cxnId="{079339E7-0F51-4ECE-AAB7-5983D84D3F57}">
      <dgm:prSet/>
      <dgm:spPr/>
      <dgm:t>
        <a:bodyPr/>
        <a:lstStyle/>
        <a:p>
          <a:endParaRPr lang="en-GB"/>
        </a:p>
      </dgm:t>
    </dgm:pt>
    <dgm:pt modelId="{818A23DF-B7CB-4F9D-B55E-8AA22AE2D0A5}" type="sibTrans" cxnId="{079339E7-0F51-4ECE-AAB7-5983D84D3F57}">
      <dgm:prSet/>
      <dgm:spPr/>
      <dgm:t>
        <a:bodyPr/>
        <a:lstStyle/>
        <a:p>
          <a:endParaRPr lang="en-GB"/>
        </a:p>
      </dgm:t>
    </dgm:pt>
    <dgm:pt modelId="{AC7B738D-E3D0-4D61-94E0-C2032DC04A4A}">
      <dgm:prSet phldrT="[Text]"/>
      <dgm:spPr/>
      <dgm:t>
        <a:bodyPr/>
        <a:lstStyle/>
        <a:p>
          <a:r>
            <a:rPr lang="hr-HR"/>
            <a:t>Što je to, zašto nam je potrebno i prednosti formalizacije cilja</a:t>
          </a:r>
        </a:p>
      </dgm:t>
    </dgm:pt>
    <dgm:pt modelId="{D0769CEB-60C6-4C7D-AB70-E2B85A23D981}" type="parTrans" cxnId="{F8AEA9AD-50BA-4B0D-A198-19E232BF5CC9}">
      <dgm:prSet/>
      <dgm:spPr/>
      <dgm:t>
        <a:bodyPr/>
        <a:lstStyle/>
        <a:p>
          <a:endParaRPr lang="en-GB"/>
        </a:p>
      </dgm:t>
    </dgm:pt>
    <dgm:pt modelId="{B01F4DE0-604A-49D5-B8F0-27AE6455E54E}" type="sibTrans" cxnId="{F8AEA9AD-50BA-4B0D-A198-19E232BF5CC9}">
      <dgm:prSet/>
      <dgm:spPr/>
      <dgm:t>
        <a:bodyPr/>
        <a:lstStyle/>
        <a:p>
          <a:endParaRPr lang="en-GB"/>
        </a:p>
      </dgm:t>
    </dgm:pt>
    <dgm:pt modelId="{9E7C22A7-93CF-476E-A981-44C1EFBF28A2}" type="pres">
      <dgm:prSet presAssocID="{4B76A7C6-8E8A-4832-9911-3F452BD71CB3}" presName="linear" presStyleCnt="0">
        <dgm:presLayoutVars>
          <dgm:animLvl val="lvl"/>
          <dgm:resizeHandles val="exact"/>
        </dgm:presLayoutVars>
      </dgm:prSet>
      <dgm:spPr/>
    </dgm:pt>
    <dgm:pt modelId="{2AA04938-74B0-411D-B629-2540E4DE9ACF}" type="pres">
      <dgm:prSet presAssocID="{E4C7D328-0DE8-4047-96A2-042427D7CDDB}" presName="parentText" presStyleLbl="node1" presStyleIdx="0" presStyleCnt="3" custLinFactNeighborX="305" custLinFactNeighborY="-553">
        <dgm:presLayoutVars>
          <dgm:chMax val="0"/>
          <dgm:bulletEnabled val="1"/>
        </dgm:presLayoutVars>
      </dgm:prSet>
      <dgm:spPr/>
    </dgm:pt>
    <dgm:pt modelId="{2C394C28-24CB-48E4-9964-5681C4322B2C}" type="pres">
      <dgm:prSet presAssocID="{E4C7D328-0DE8-4047-96A2-042427D7CDDB}" presName="childText" presStyleLbl="revTx" presStyleIdx="0" presStyleCnt="1">
        <dgm:presLayoutVars>
          <dgm:bulletEnabled val="1"/>
        </dgm:presLayoutVars>
      </dgm:prSet>
      <dgm:spPr/>
    </dgm:pt>
    <dgm:pt modelId="{2BA45FE4-9A53-4A7C-8017-381E4857C574}" type="pres">
      <dgm:prSet presAssocID="{766CB45E-9F29-4ADE-8F3A-DD23ECB02CE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CFDFC39-09B9-4E29-A7C4-7CC3293073DA}" type="pres">
      <dgm:prSet presAssocID="{0A5C5182-2899-4B45-B67F-DD142C0FF6AD}" presName="spacer" presStyleCnt="0"/>
      <dgm:spPr/>
    </dgm:pt>
    <dgm:pt modelId="{471D6FFF-0375-4338-B51A-9DDBE95B6606}" type="pres">
      <dgm:prSet presAssocID="{DA917F04-F8E2-4827-9AF6-8992FD4866E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427908-834D-471E-8BC9-C56C095F08ED}" srcId="{E4C7D328-0DE8-4047-96A2-042427D7CDDB}" destId="{ECBDF682-A787-4666-A73B-2E6227314C4B}" srcOrd="1" destOrd="0" parTransId="{A22690A6-ACE7-4CA6-86F6-61B5CAE3E07C}" sibTransId="{30253F42-1388-4B84-A84A-A72535610FB1}"/>
    <dgm:cxn modelId="{26F44F1E-E063-4BDA-B004-B5A0334C7BA5}" type="presOf" srcId="{C1659BE5-30E4-4338-B6D6-AD3CAF23AA4E}" destId="{2C394C28-24CB-48E4-9964-5681C4322B2C}" srcOrd="0" destOrd="3" presId="urn:microsoft.com/office/officeart/2005/8/layout/vList2"/>
    <dgm:cxn modelId="{3B831020-BB16-4B0B-A9CF-AD5D75ED2C4F}" srcId="{E4C7D328-0DE8-4047-96A2-042427D7CDDB}" destId="{C1659BE5-30E4-4338-B6D6-AD3CAF23AA4E}" srcOrd="3" destOrd="0" parTransId="{CB1A7F71-793B-47AB-BF54-E87D65164569}" sibTransId="{7057C762-8A47-471E-9ED2-481FE062A763}"/>
    <dgm:cxn modelId="{E7715D3C-C2C9-4E42-BE90-DFE8F0EDF48D}" type="presOf" srcId="{DA917F04-F8E2-4827-9AF6-8992FD4866E9}" destId="{471D6FFF-0375-4338-B51A-9DDBE95B6606}" srcOrd="0" destOrd="0" presId="urn:microsoft.com/office/officeart/2005/8/layout/vList2"/>
    <dgm:cxn modelId="{47CEC13D-1371-4A5F-AF14-C9FC5EB422ED}" srcId="{E4C7D328-0DE8-4047-96A2-042427D7CDDB}" destId="{68558EF4-4701-41D1-97A7-6B298AF66130}" srcOrd="2" destOrd="0" parTransId="{1F8A563F-19A3-49C2-B993-31992F93C195}" sibTransId="{942B8265-1730-4EF7-BBCB-C918106C619B}"/>
    <dgm:cxn modelId="{D05B8F7F-5821-48E2-B9B2-9BEA5FF75732}" type="presOf" srcId="{AC7B738D-E3D0-4D61-94E0-C2032DC04A4A}" destId="{2C394C28-24CB-48E4-9964-5681C4322B2C}" srcOrd="0" destOrd="0" presId="urn:microsoft.com/office/officeart/2005/8/layout/vList2"/>
    <dgm:cxn modelId="{22D32781-5153-4579-B675-933D8264AAA9}" type="presOf" srcId="{4B76A7C6-8E8A-4832-9911-3F452BD71CB3}" destId="{9E7C22A7-93CF-476E-A981-44C1EFBF28A2}" srcOrd="0" destOrd="0" presId="urn:microsoft.com/office/officeart/2005/8/layout/vList2"/>
    <dgm:cxn modelId="{4CC35995-62FF-4412-ADF2-E23C2ABA910B}" srcId="{4B76A7C6-8E8A-4832-9911-3F452BD71CB3}" destId="{E4C7D328-0DE8-4047-96A2-042427D7CDDB}" srcOrd="0" destOrd="0" parTransId="{CE65018F-236C-40B2-9F51-AE0410ACA52D}" sibTransId="{FD75F9AA-75E0-4772-B75C-A29520C3B215}"/>
    <dgm:cxn modelId="{12067B9A-C321-45C4-BDFB-4FFEA3B72E64}" srcId="{4B76A7C6-8E8A-4832-9911-3F452BD71CB3}" destId="{766CB45E-9F29-4ADE-8F3A-DD23ECB02CE4}" srcOrd="1" destOrd="0" parTransId="{C8EEE536-A950-4883-AA91-9668A62F1B64}" sibTransId="{0A5C5182-2899-4B45-B67F-DD142C0FF6AD}"/>
    <dgm:cxn modelId="{0328729E-5C6A-445A-8141-E6E76F7B1407}" type="presOf" srcId="{ECBDF682-A787-4666-A73B-2E6227314C4B}" destId="{2C394C28-24CB-48E4-9964-5681C4322B2C}" srcOrd="0" destOrd="1" presId="urn:microsoft.com/office/officeart/2005/8/layout/vList2"/>
    <dgm:cxn modelId="{F8AEA9AD-50BA-4B0D-A198-19E232BF5CC9}" srcId="{E4C7D328-0DE8-4047-96A2-042427D7CDDB}" destId="{AC7B738D-E3D0-4D61-94E0-C2032DC04A4A}" srcOrd="0" destOrd="0" parTransId="{D0769CEB-60C6-4C7D-AB70-E2B85A23D981}" sibTransId="{B01F4DE0-604A-49D5-B8F0-27AE6455E54E}"/>
    <dgm:cxn modelId="{10E28ADF-5FCB-4983-A32C-31849211AADC}" type="presOf" srcId="{68558EF4-4701-41D1-97A7-6B298AF66130}" destId="{2C394C28-24CB-48E4-9964-5681C4322B2C}" srcOrd="0" destOrd="2" presId="urn:microsoft.com/office/officeart/2005/8/layout/vList2"/>
    <dgm:cxn modelId="{CD7477E1-2C70-4ECC-8A96-09FB299CB8B3}" type="presOf" srcId="{E4C7D328-0DE8-4047-96A2-042427D7CDDB}" destId="{2AA04938-74B0-411D-B629-2540E4DE9ACF}" srcOrd="0" destOrd="0" presId="urn:microsoft.com/office/officeart/2005/8/layout/vList2"/>
    <dgm:cxn modelId="{079339E7-0F51-4ECE-AAB7-5983D84D3F57}" srcId="{4B76A7C6-8E8A-4832-9911-3F452BD71CB3}" destId="{DA917F04-F8E2-4827-9AF6-8992FD4866E9}" srcOrd="2" destOrd="0" parTransId="{5075205D-E190-467B-BC6F-55426086DB90}" sibTransId="{818A23DF-B7CB-4F9D-B55E-8AA22AE2D0A5}"/>
    <dgm:cxn modelId="{56EDC5EA-87D6-4DD5-90D4-078D99CB6625}" type="presOf" srcId="{766CB45E-9F29-4ADE-8F3A-DD23ECB02CE4}" destId="{2BA45FE4-9A53-4A7C-8017-381E4857C574}" srcOrd="0" destOrd="0" presId="urn:microsoft.com/office/officeart/2005/8/layout/vList2"/>
    <dgm:cxn modelId="{0B5B2BDD-ACFD-47FA-A447-80BBF58B1125}" type="presParOf" srcId="{9E7C22A7-93CF-476E-A981-44C1EFBF28A2}" destId="{2AA04938-74B0-411D-B629-2540E4DE9ACF}" srcOrd="0" destOrd="0" presId="urn:microsoft.com/office/officeart/2005/8/layout/vList2"/>
    <dgm:cxn modelId="{1A3BADEE-91CE-4581-943A-8FB8EA0F1E3A}" type="presParOf" srcId="{9E7C22A7-93CF-476E-A981-44C1EFBF28A2}" destId="{2C394C28-24CB-48E4-9964-5681C4322B2C}" srcOrd="1" destOrd="0" presId="urn:microsoft.com/office/officeart/2005/8/layout/vList2"/>
    <dgm:cxn modelId="{2419DCF4-74D6-4117-B61B-870AD37B576A}" type="presParOf" srcId="{9E7C22A7-93CF-476E-A981-44C1EFBF28A2}" destId="{2BA45FE4-9A53-4A7C-8017-381E4857C574}" srcOrd="2" destOrd="0" presId="urn:microsoft.com/office/officeart/2005/8/layout/vList2"/>
    <dgm:cxn modelId="{AB4B0CAD-16B1-4F1F-A0C4-67B7CC29053E}" type="presParOf" srcId="{9E7C22A7-93CF-476E-A981-44C1EFBF28A2}" destId="{9CFDFC39-09B9-4E29-A7C4-7CC3293073DA}" srcOrd="3" destOrd="0" presId="urn:microsoft.com/office/officeart/2005/8/layout/vList2"/>
    <dgm:cxn modelId="{88B20D6C-A6CB-4AE5-ACB8-5AED18E9EE40}" type="presParOf" srcId="{9E7C22A7-93CF-476E-A981-44C1EFBF28A2}" destId="{471D6FFF-0375-4338-B51A-9DDBE95B660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90352B-FD88-49C0-BAF6-1962B22FDF7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8EEEF42-2605-4C27-8645-41A5AC5F4369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2800" dirty="0"/>
            <a:t>Ulaganje kao dio upravljanja gotovinskim sredstvima</a:t>
          </a:r>
        </a:p>
      </dgm:t>
    </dgm:pt>
    <dgm:pt modelId="{E3F18973-273B-4FDC-A949-81A048EDD0C0}" type="parTrans" cxnId="{CC782719-0C4C-458F-8F35-086BA487CECC}">
      <dgm:prSet/>
      <dgm:spPr/>
      <dgm:t>
        <a:bodyPr/>
        <a:lstStyle/>
        <a:p>
          <a:endParaRPr lang="en-GB" sz="2400"/>
        </a:p>
      </dgm:t>
    </dgm:pt>
    <dgm:pt modelId="{71B3F953-722C-4DB6-9614-82DD4992034B}" type="sibTrans" cxnId="{CC782719-0C4C-458F-8F35-086BA487CECC}">
      <dgm:prSet/>
      <dgm:spPr/>
      <dgm:t>
        <a:bodyPr/>
        <a:lstStyle/>
        <a:p>
          <a:endParaRPr lang="en-GB" sz="2400"/>
        </a:p>
      </dgm:t>
    </dgm:pt>
    <dgm:pt modelId="{26F2A4FB-553E-455A-B595-41F873E65014}">
      <dgm:prSet custT="1"/>
      <dgm:spPr>
        <a:solidFill>
          <a:srgbClr val="004C97"/>
        </a:solidFill>
      </dgm:spPr>
      <dgm:t>
        <a:bodyPr/>
        <a:lstStyle/>
        <a:p>
          <a:r>
            <a:rPr lang="hr-HR" sz="2800" dirty="0"/>
            <a:t>Rizici i instrumenti</a:t>
          </a:r>
        </a:p>
      </dgm:t>
    </dgm:pt>
    <dgm:pt modelId="{25E1A97C-0BAE-495D-8EB1-55F88FF43279}" type="parTrans" cxnId="{4EB68A8C-A169-405C-A5FA-5FA9354A8801}">
      <dgm:prSet/>
      <dgm:spPr/>
      <dgm:t>
        <a:bodyPr/>
        <a:lstStyle/>
        <a:p>
          <a:endParaRPr lang="en-GB" sz="2400"/>
        </a:p>
      </dgm:t>
    </dgm:pt>
    <dgm:pt modelId="{8045D955-A382-474F-BE09-68368EA1F81D}" type="sibTrans" cxnId="{4EB68A8C-A169-405C-A5FA-5FA9354A8801}">
      <dgm:prSet/>
      <dgm:spPr/>
      <dgm:t>
        <a:bodyPr/>
        <a:lstStyle/>
        <a:p>
          <a:endParaRPr lang="en-GB" sz="2400"/>
        </a:p>
      </dgm:t>
    </dgm:pt>
    <dgm:pt modelId="{4C0953C4-02F0-45B5-AA9D-89A5C1C27351}">
      <dgm:prSet custT="1"/>
      <dgm:spPr>
        <a:solidFill>
          <a:srgbClr val="004C97"/>
        </a:solidFill>
      </dgm:spPr>
      <dgm:t>
        <a:bodyPr/>
        <a:lstStyle/>
        <a:p>
          <a:r>
            <a:rPr lang="hr-HR" sz="2800" dirty="0"/>
            <a:t>Institucionalni aranžmani i procesi</a:t>
          </a:r>
        </a:p>
      </dgm:t>
    </dgm:pt>
    <dgm:pt modelId="{59A7CE32-E5C3-4ACD-9EA9-AEF7C95C95C2}" type="parTrans" cxnId="{4BC7339A-ED2D-4446-837D-D6E0F8960CCB}">
      <dgm:prSet/>
      <dgm:spPr/>
      <dgm:t>
        <a:bodyPr/>
        <a:lstStyle/>
        <a:p>
          <a:endParaRPr lang="en-GB" sz="2400"/>
        </a:p>
      </dgm:t>
    </dgm:pt>
    <dgm:pt modelId="{1A01A1CA-40D2-4E7C-BE0F-03EB0C533098}" type="sibTrans" cxnId="{4BC7339A-ED2D-4446-837D-D6E0F8960CCB}">
      <dgm:prSet/>
      <dgm:spPr/>
      <dgm:t>
        <a:bodyPr/>
        <a:lstStyle/>
        <a:p>
          <a:endParaRPr lang="en-GB" sz="2400"/>
        </a:p>
      </dgm:t>
    </dgm:pt>
    <dgm:pt modelId="{0E12F120-8EBD-4823-B270-8843E0FE7602}">
      <dgm:prSet custT="1"/>
      <dgm:spPr>
        <a:solidFill>
          <a:srgbClr val="004C97"/>
        </a:solidFill>
      </dgm:spPr>
      <dgm:t>
        <a:bodyPr/>
        <a:lstStyle/>
        <a:p>
          <a:r>
            <a:rPr lang="hr-HR" sz="2800" dirty="0"/>
            <a:t>Ulaganja u praksi</a:t>
          </a:r>
        </a:p>
      </dgm:t>
    </dgm:pt>
    <dgm:pt modelId="{76864210-D3A1-427A-8111-8B69273BE6C5}" type="parTrans" cxnId="{45D76BA3-0F52-4613-BE47-A79074F3EFB5}">
      <dgm:prSet/>
      <dgm:spPr/>
      <dgm:t>
        <a:bodyPr/>
        <a:lstStyle/>
        <a:p>
          <a:endParaRPr lang="en-GB" sz="2400"/>
        </a:p>
      </dgm:t>
    </dgm:pt>
    <dgm:pt modelId="{B4F5CB78-2D8C-40E4-9B9C-640DC13468EF}" type="sibTrans" cxnId="{45D76BA3-0F52-4613-BE47-A79074F3EFB5}">
      <dgm:prSet/>
      <dgm:spPr/>
      <dgm:t>
        <a:bodyPr/>
        <a:lstStyle/>
        <a:p>
          <a:endParaRPr lang="en-GB" sz="2400"/>
        </a:p>
      </dgm:t>
    </dgm:pt>
    <dgm:pt modelId="{40C22DE7-17D3-4661-90B8-64F6A2CDD48B}" type="pres">
      <dgm:prSet presAssocID="{B690352B-FD88-49C0-BAF6-1962B22FDF72}" presName="linear" presStyleCnt="0">
        <dgm:presLayoutVars>
          <dgm:dir/>
          <dgm:animLvl val="lvl"/>
          <dgm:resizeHandles val="exact"/>
        </dgm:presLayoutVars>
      </dgm:prSet>
      <dgm:spPr/>
    </dgm:pt>
    <dgm:pt modelId="{4E7FFBB3-CFFA-464E-B069-1DD759171802}" type="pres">
      <dgm:prSet presAssocID="{48EEEF42-2605-4C27-8645-41A5AC5F4369}" presName="parentLin" presStyleCnt="0"/>
      <dgm:spPr/>
    </dgm:pt>
    <dgm:pt modelId="{1CBDD27C-4516-4C42-95FD-83DAC9673527}" type="pres">
      <dgm:prSet presAssocID="{48EEEF42-2605-4C27-8645-41A5AC5F4369}" presName="parentLeftMargin" presStyleLbl="node1" presStyleIdx="0" presStyleCnt="4"/>
      <dgm:spPr/>
    </dgm:pt>
    <dgm:pt modelId="{FE444BC3-DEC5-4CBB-A7E3-B8E943CB5C08}" type="pres">
      <dgm:prSet presAssocID="{48EEEF42-2605-4C27-8645-41A5AC5F4369}" presName="parentText" presStyleLbl="node1" presStyleIdx="0" presStyleCnt="4" custScaleX="126652">
        <dgm:presLayoutVars>
          <dgm:chMax val="0"/>
          <dgm:bulletEnabled val="1"/>
        </dgm:presLayoutVars>
      </dgm:prSet>
      <dgm:spPr/>
    </dgm:pt>
    <dgm:pt modelId="{7DAA079A-99BE-48FF-99C0-B1FDBB316287}" type="pres">
      <dgm:prSet presAssocID="{48EEEF42-2605-4C27-8645-41A5AC5F4369}" presName="negativeSpace" presStyleCnt="0"/>
      <dgm:spPr/>
    </dgm:pt>
    <dgm:pt modelId="{C40206E4-AE41-43CA-BB6F-00178A6176DF}" type="pres">
      <dgm:prSet presAssocID="{48EEEF42-2605-4C27-8645-41A5AC5F4369}" presName="childText" presStyleLbl="conFgAcc1" presStyleIdx="0" presStyleCnt="4">
        <dgm:presLayoutVars>
          <dgm:bulletEnabled val="1"/>
        </dgm:presLayoutVars>
      </dgm:prSet>
      <dgm:spPr/>
    </dgm:pt>
    <dgm:pt modelId="{25683296-6894-4666-BF7D-8BAB9558F455}" type="pres">
      <dgm:prSet presAssocID="{71B3F953-722C-4DB6-9614-82DD4992034B}" presName="spaceBetweenRectangles" presStyleCnt="0"/>
      <dgm:spPr/>
    </dgm:pt>
    <dgm:pt modelId="{6B252DE8-75D0-4E53-8FE4-0A95F91DBD72}" type="pres">
      <dgm:prSet presAssocID="{26F2A4FB-553E-455A-B595-41F873E65014}" presName="parentLin" presStyleCnt="0"/>
      <dgm:spPr/>
    </dgm:pt>
    <dgm:pt modelId="{D215AFAE-C9DE-41D0-8972-B2AE5736FDB0}" type="pres">
      <dgm:prSet presAssocID="{26F2A4FB-553E-455A-B595-41F873E65014}" presName="parentLeftMargin" presStyleLbl="node1" presStyleIdx="0" presStyleCnt="4"/>
      <dgm:spPr/>
    </dgm:pt>
    <dgm:pt modelId="{8092D193-612B-489B-97ED-D18001943030}" type="pres">
      <dgm:prSet presAssocID="{26F2A4FB-553E-455A-B595-41F873E65014}" presName="parentText" presStyleLbl="node1" presStyleIdx="1" presStyleCnt="4" custScaleX="126646">
        <dgm:presLayoutVars>
          <dgm:chMax val="0"/>
          <dgm:bulletEnabled val="1"/>
        </dgm:presLayoutVars>
      </dgm:prSet>
      <dgm:spPr/>
    </dgm:pt>
    <dgm:pt modelId="{627D3420-8A08-4A3B-9707-2E026992A355}" type="pres">
      <dgm:prSet presAssocID="{26F2A4FB-553E-455A-B595-41F873E65014}" presName="negativeSpace" presStyleCnt="0"/>
      <dgm:spPr/>
    </dgm:pt>
    <dgm:pt modelId="{C0554636-F3E9-4A04-8A1A-5C8DE05B8372}" type="pres">
      <dgm:prSet presAssocID="{26F2A4FB-553E-455A-B595-41F873E65014}" presName="childText" presStyleLbl="conFgAcc1" presStyleIdx="1" presStyleCnt="4">
        <dgm:presLayoutVars>
          <dgm:bulletEnabled val="1"/>
        </dgm:presLayoutVars>
      </dgm:prSet>
      <dgm:spPr/>
    </dgm:pt>
    <dgm:pt modelId="{0FF3FA22-5B93-4720-A6E1-EA563F52EB1F}" type="pres">
      <dgm:prSet presAssocID="{8045D955-A382-474F-BE09-68368EA1F81D}" presName="spaceBetweenRectangles" presStyleCnt="0"/>
      <dgm:spPr/>
    </dgm:pt>
    <dgm:pt modelId="{2DAAB093-FAA9-43D2-A90B-DD4592FA43C3}" type="pres">
      <dgm:prSet presAssocID="{4C0953C4-02F0-45B5-AA9D-89A5C1C27351}" presName="parentLin" presStyleCnt="0"/>
      <dgm:spPr/>
    </dgm:pt>
    <dgm:pt modelId="{A92DDEBC-79C1-4D3D-90B2-909374F5A2B9}" type="pres">
      <dgm:prSet presAssocID="{4C0953C4-02F0-45B5-AA9D-89A5C1C27351}" presName="parentLeftMargin" presStyleLbl="node1" presStyleIdx="1" presStyleCnt="4"/>
      <dgm:spPr/>
    </dgm:pt>
    <dgm:pt modelId="{CC1D460E-B051-483B-910F-00939F6ECC91}" type="pres">
      <dgm:prSet presAssocID="{4C0953C4-02F0-45B5-AA9D-89A5C1C27351}" presName="parentText" presStyleLbl="node1" presStyleIdx="2" presStyleCnt="4" custScaleX="126646">
        <dgm:presLayoutVars>
          <dgm:chMax val="0"/>
          <dgm:bulletEnabled val="1"/>
        </dgm:presLayoutVars>
      </dgm:prSet>
      <dgm:spPr/>
    </dgm:pt>
    <dgm:pt modelId="{2B15361C-2C2B-4D86-BB4F-399C754A81F1}" type="pres">
      <dgm:prSet presAssocID="{4C0953C4-02F0-45B5-AA9D-89A5C1C27351}" presName="negativeSpace" presStyleCnt="0"/>
      <dgm:spPr/>
    </dgm:pt>
    <dgm:pt modelId="{A0413F12-BD52-43E9-BD14-61B82E906304}" type="pres">
      <dgm:prSet presAssocID="{4C0953C4-02F0-45B5-AA9D-89A5C1C27351}" presName="childText" presStyleLbl="conFgAcc1" presStyleIdx="2" presStyleCnt="4">
        <dgm:presLayoutVars>
          <dgm:bulletEnabled val="1"/>
        </dgm:presLayoutVars>
      </dgm:prSet>
      <dgm:spPr/>
    </dgm:pt>
    <dgm:pt modelId="{265F4A54-D807-4A7E-91CB-5E23A96D728F}" type="pres">
      <dgm:prSet presAssocID="{1A01A1CA-40D2-4E7C-BE0F-03EB0C533098}" presName="spaceBetweenRectangles" presStyleCnt="0"/>
      <dgm:spPr/>
    </dgm:pt>
    <dgm:pt modelId="{D8C58927-A16D-4216-A5D8-390F72C13C33}" type="pres">
      <dgm:prSet presAssocID="{0E12F120-8EBD-4823-B270-8843E0FE7602}" presName="parentLin" presStyleCnt="0"/>
      <dgm:spPr/>
    </dgm:pt>
    <dgm:pt modelId="{07B76B89-6283-4771-99F5-F3E95DBAB1BD}" type="pres">
      <dgm:prSet presAssocID="{0E12F120-8EBD-4823-B270-8843E0FE7602}" presName="parentLeftMargin" presStyleLbl="node1" presStyleIdx="2" presStyleCnt="4"/>
      <dgm:spPr/>
    </dgm:pt>
    <dgm:pt modelId="{111042D9-8709-460A-A74C-B94FC1611A28}" type="pres">
      <dgm:prSet presAssocID="{0E12F120-8EBD-4823-B270-8843E0FE7602}" presName="parentText" presStyleLbl="node1" presStyleIdx="3" presStyleCnt="4" custScaleX="126646">
        <dgm:presLayoutVars>
          <dgm:chMax val="0"/>
          <dgm:bulletEnabled val="1"/>
        </dgm:presLayoutVars>
      </dgm:prSet>
      <dgm:spPr/>
    </dgm:pt>
    <dgm:pt modelId="{F6C013A5-6C47-4D5A-A586-C4770071B670}" type="pres">
      <dgm:prSet presAssocID="{0E12F120-8EBD-4823-B270-8843E0FE7602}" presName="negativeSpace" presStyleCnt="0"/>
      <dgm:spPr/>
    </dgm:pt>
    <dgm:pt modelId="{CADA7CD3-A6C5-4E7A-BFFC-8DA9D84468DC}" type="pres">
      <dgm:prSet presAssocID="{0E12F120-8EBD-4823-B270-8843E0FE760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E221B08-00B1-486C-91BB-855EFD7A11C4}" type="presOf" srcId="{0E12F120-8EBD-4823-B270-8843E0FE7602}" destId="{111042D9-8709-460A-A74C-B94FC1611A28}" srcOrd="1" destOrd="0" presId="urn:microsoft.com/office/officeart/2005/8/layout/list1"/>
    <dgm:cxn modelId="{CC782719-0C4C-458F-8F35-086BA487CECC}" srcId="{B690352B-FD88-49C0-BAF6-1962B22FDF72}" destId="{48EEEF42-2605-4C27-8645-41A5AC5F4369}" srcOrd="0" destOrd="0" parTransId="{E3F18973-273B-4FDC-A949-81A048EDD0C0}" sibTransId="{71B3F953-722C-4DB6-9614-82DD4992034B}"/>
    <dgm:cxn modelId="{1305C839-9F69-49B1-B066-B804EA76837A}" type="presOf" srcId="{48EEEF42-2605-4C27-8645-41A5AC5F4369}" destId="{FE444BC3-DEC5-4CBB-A7E3-B8E943CB5C08}" srcOrd="1" destOrd="0" presId="urn:microsoft.com/office/officeart/2005/8/layout/list1"/>
    <dgm:cxn modelId="{94C5683B-6A58-4E3A-B1F8-ABAC5EF2F5BE}" type="presOf" srcId="{B690352B-FD88-49C0-BAF6-1962B22FDF72}" destId="{40C22DE7-17D3-4661-90B8-64F6A2CDD48B}" srcOrd="0" destOrd="0" presId="urn:microsoft.com/office/officeart/2005/8/layout/list1"/>
    <dgm:cxn modelId="{98B37B89-9667-473B-B6DC-73633AADFC50}" type="presOf" srcId="{26F2A4FB-553E-455A-B595-41F873E65014}" destId="{D215AFAE-C9DE-41D0-8972-B2AE5736FDB0}" srcOrd="0" destOrd="0" presId="urn:microsoft.com/office/officeart/2005/8/layout/list1"/>
    <dgm:cxn modelId="{4EB68A8C-A169-405C-A5FA-5FA9354A8801}" srcId="{B690352B-FD88-49C0-BAF6-1962B22FDF72}" destId="{26F2A4FB-553E-455A-B595-41F873E65014}" srcOrd="1" destOrd="0" parTransId="{25E1A97C-0BAE-495D-8EB1-55F88FF43279}" sibTransId="{8045D955-A382-474F-BE09-68368EA1F81D}"/>
    <dgm:cxn modelId="{033D6996-7E90-4078-8BF7-D7F18551938D}" type="presOf" srcId="{26F2A4FB-553E-455A-B595-41F873E65014}" destId="{8092D193-612B-489B-97ED-D18001943030}" srcOrd="1" destOrd="0" presId="urn:microsoft.com/office/officeart/2005/8/layout/list1"/>
    <dgm:cxn modelId="{4BC7339A-ED2D-4446-837D-D6E0F8960CCB}" srcId="{B690352B-FD88-49C0-BAF6-1962B22FDF72}" destId="{4C0953C4-02F0-45B5-AA9D-89A5C1C27351}" srcOrd="2" destOrd="0" parTransId="{59A7CE32-E5C3-4ACD-9EA9-AEF7C95C95C2}" sibTransId="{1A01A1CA-40D2-4E7C-BE0F-03EB0C533098}"/>
    <dgm:cxn modelId="{45D76BA3-0F52-4613-BE47-A79074F3EFB5}" srcId="{B690352B-FD88-49C0-BAF6-1962B22FDF72}" destId="{0E12F120-8EBD-4823-B270-8843E0FE7602}" srcOrd="3" destOrd="0" parTransId="{76864210-D3A1-427A-8111-8B69273BE6C5}" sibTransId="{B4F5CB78-2D8C-40E4-9B9C-640DC13468EF}"/>
    <dgm:cxn modelId="{C87549A7-3AB6-4C81-8A14-D982A0D9EB0C}" type="presOf" srcId="{4C0953C4-02F0-45B5-AA9D-89A5C1C27351}" destId="{CC1D460E-B051-483B-910F-00939F6ECC91}" srcOrd="1" destOrd="0" presId="urn:microsoft.com/office/officeart/2005/8/layout/list1"/>
    <dgm:cxn modelId="{1C14BCD3-102B-426D-92EE-C2F7F78EB83D}" type="presOf" srcId="{0E12F120-8EBD-4823-B270-8843E0FE7602}" destId="{07B76B89-6283-4771-99F5-F3E95DBAB1BD}" srcOrd="0" destOrd="0" presId="urn:microsoft.com/office/officeart/2005/8/layout/list1"/>
    <dgm:cxn modelId="{9B07CEE8-60B7-4599-BFAA-F844D2DCD84C}" type="presOf" srcId="{48EEEF42-2605-4C27-8645-41A5AC5F4369}" destId="{1CBDD27C-4516-4C42-95FD-83DAC9673527}" srcOrd="0" destOrd="0" presId="urn:microsoft.com/office/officeart/2005/8/layout/list1"/>
    <dgm:cxn modelId="{C0B88FF0-74B0-4C8E-B5C2-FD2D4D13E87A}" type="presOf" srcId="{4C0953C4-02F0-45B5-AA9D-89A5C1C27351}" destId="{A92DDEBC-79C1-4D3D-90B2-909374F5A2B9}" srcOrd="0" destOrd="0" presId="urn:microsoft.com/office/officeart/2005/8/layout/list1"/>
    <dgm:cxn modelId="{C9837ADA-C329-4F66-96B6-BBC1154CB2E7}" type="presParOf" srcId="{40C22DE7-17D3-4661-90B8-64F6A2CDD48B}" destId="{4E7FFBB3-CFFA-464E-B069-1DD759171802}" srcOrd="0" destOrd="0" presId="urn:microsoft.com/office/officeart/2005/8/layout/list1"/>
    <dgm:cxn modelId="{03E6B8E9-3C27-4F07-9058-448685CC07D3}" type="presParOf" srcId="{4E7FFBB3-CFFA-464E-B069-1DD759171802}" destId="{1CBDD27C-4516-4C42-95FD-83DAC9673527}" srcOrd="0" destOrd="0" presId="urn:microsoft.com/office/officeart/2005/8/layout/list1"/>
    <dgm:cxn modelId="{AD310958-EB75-4EA0-BACB-1CD2B52FF392}" type="presParOf" srcId="{4E7FFBB3-CFFA-464E-B069-1DD759171802}" destId="{FE444BC3-DEC5-4CBB-A7E3-B8E943CB5C08}" srcOrd="1" destOrd="0" presId="urn:microsoft.com/office/officeart/2005/8/layout/list1"/>
    <dgm:cxn modelId="{0ACC923B-D29F-487C-9A94-33123D0696BE}" type="presParOf" srcId="{40C22DE7-17D3-4661-90B8-64F6A2CDD48B}" destId="{7DAA079A-99BE-48FF-99C0-B1FDBB316287}" srcOrd="1" destOrd="0" presId="urn:microsoft.com/office/officeart/2005/8/layout/list1"/>
    <dgm:cxn modelId="{C212A735-FD6B-41F3-A8E4-A04BE1278D03}" type="presParOf" srcId="{40C22DE7-17D3-4661-90B8-64F6A2CDD48B}" destId="{C40206E4-AE41-43CA-BB6F-00178A6176DF}" srcOrd="2" destOrd="0" presId="urn:microsoft.com/office/officeart/2005/8/layout/list1"/>
    <dgm:cxn modelId="{286C185D-EAA2-4C84-8C9F-266122A7C054}" type="presParOf" srcId="{40C22DE7-17D3-4661-90B8-64F6A2CDD48B}" destId="{25683296-6894-4666-BF7D-8BAB9558F455}" srcOrd="3" destOrd="0" presId="urn:microsoft.com/office/officeart/2005/8/layout/list1"/>
    <dgm:cxn modelId="{1DD62417-13DC-4A62-A0F6-144721B724EC}" type="presParOf" srcId="{40C22DE7-17D3-4661-90B8-64F6A2CDD48B}" destId="{6B252DE8-75D0-4E53-8FE4-0A95F91DBD72}" srcOrd="4" destOrd="0" presId="urn:microsoft.com/office/officeart/2005/8/layout/list1"/>
    <dgm:cxn modelId="{BBDBADA3-B705-4480-872B-5939DFAB5C97}" type="presParOf" srcId="{6B252DE8-75D0-4E53-8FE4-0A95F91DBD72}" destId="{D215AFAE-C9DE-41D0-8972-B2AE5736FDB0}" srcOrd="0" destOrd="0" presId="urn:microsoft.com/office/officeart/2005/8/layout/list1"/>
    <dgm:cxn modelId="{6310D144-8A24-4CDF-9A9D-4F11D05585C5}" type="presParOf" srcId="{6B252DE8-75D0-4E53-8FE4-0A95F91DBD72}" destId="{8092D193-612B-489B-97ED-D18001943030}" srcOrd="1" destOrd="0" presId="urn:microsoft.com/office/officeart/2005/8/layout/list1"/>
    <dgm:cxn modelId="{788D5493-F362-4A57-B7D6-0D748FAD7B0B}" type="presParOf" srcId="{40C22DE7-17D3-4661-90B8-64F6A2CDD48B}" destId="{627D3420-8A08-4A3B-9707-2E026992A355}" srcOrd="5" destOrd="0" presId="urn:microsoft.com/office/officeart/2005/8/layout/list1"/>
    <dgm:cxn modelId="{AFEBD64B-D050-463A-B319-2620DC4DFC6A}" type="presParOf" srcId="{40C22DE7-17D3-4661-90B8-64F6A2CDD48B}" destId="{C0554636-F3E9-4A04-8A1A-5C8DE05B8372}" srcOrd="6" destOrd="0" presId="urn:microsoft.com/office/officeart/2005/8/layout/list1"/>
    <dgm:cxn modelId="{7344DFC2-51F4-4F88-8E64-C27612986F8F}" type="presParOf" srcId="{40C22DE7-17D3-4661-90B8-64F6A2CDD48B}" destId="{0FF3FA22-5B93-4720-A6E1-EA563F52EB1F}" srcOrd="7" destOrd="0" presId="urn:microsoft.com/office/officeart/2005/8/layout/list1"/>
    <dgm:cxn modelId="{0C36F2EC-AC0E-4B56-B58C-0F5E0C2F7176}" type="presParOf" srcId="{40C22DE7-17D3-4661-90B8-64F6A2CDD48B}" destId="{2DAAB093-FAA9-43D2-A90B-DD4592FA43C3}" srcOrd="8" destOrd="0" presId="urn:microsoft.com/office/officeart/2005/8/layout/list1"/>
    <dgm:cxn modelId="{02CDD195-79AA-45CB-A118-2A0B306D4BDF}" type="presParOf" srcId="{2DAAB093-FAA9-43D2-A90B-DD4592FA43C3}" destId="{A92DDEBC-79C1-4D3D-90B2-909374F5A2B9}" srcOrd="0" destOrd="0" presId="urn:microsoft.com/office/officeart/2005/8/layout/list1"/>
    <dgm:cxn modelId="{9D268064-F52D-4896-91A3-A088720F26B9}" type="presParOf" srcId="{2DAAB093-FAA9-43D2-A90B-DD4592FA43C3}" destId="{CC1D460E-B051-483B-910F-00939F6ECC91}" srcOrd="1" destOrd="0" presId="urn:microsoft.com/office/officeart/2005/8/layout/list1"/>
    <dgm:cxn modelId="{404C7698-7D1F-44D4-B8B4-2A5FD5314856}" type="presParOf" srcId="{40C22DE7-17D3-4661-90B8-64F6A2CDD48B}" destId="{2B15361C-2C2B-4D86-BB4F-399C754A81F1}" srcOrd="9" destOrd="0" presId="urn:microsoft.com/office/officeart/2005/8/layout/list1"/>
    <dgm:cxn modelId="{27107202-D852-45AF-966B-5097BA54ECC7}" type="presParOf" srcId="{40C22DE7-17D3-4661-90B8-64F6A2CDD48B}" destId="{A0413F12-BD52-43E9-BD14-61B82E906304}" srcOrd="10" destOrd="0" presId="urn:microsoft.com/office/officeart/2005/8/layout/list1"/>
    <dgm:cxn modelId="{EF590A9C-B9F5-4664-93AC-0BE35EC951DC}" type="presParOf" srcId="{40C22DE7-17D3-4661-90B8-64F6A2CDD48B}" destId="{265F4A54-D807-4A7E-91CB-5E23A96D728F}" srcOrd="11" destOrd="0" presId="urn:microsoft.com/office/officeart/2005/8/layout/list1"/>
    <dgm:cxn modelId="{615B1F31-B203-4AAF-9FB8-5ABA226B777E}" type="presParOf" srcId="{40C22DE7-17D3-4661-90B8-64F6A2CDD48B}" destId="{D8C58927-A16D-4216-A5D8-390F72C13C33}" srcOrd="12" destOrd="0" presId="urn:microsoft.com/office/officeart/2005/8/layout/list1"/>
    <dgm:cxn modelId="{E986A3B1-49BA-47D1-BA8E-37F258BFA87A}" type="presParOf" srcId="{D8C58927-A16D-4216-A5D8-390F72C13C33}" destId="{07B76B89-6283-4771-99F5-F3E95DBAB1BD}" srcOrd="0" destOrd="0" presId="urn:microsoft.com/office/officeart/2005/8/layout/list1"/>
    <dgm:cxn modelId="{87D1065A-EF62-4F45-B169-5975138F3CE1}" type="presParOf" srcId="{D8C58927-A16D-4216-A5D8-390F72C13C33}" destId="{111042D9-8709-460A-A74C-B94FC1611A28}" srcOrd="1" destOrd="0" presId="urn:microsoft.com/office/officeart/2005/8/layout/list1"/>
    <dgm:cxn modelId="{87640F94-D702-4D8A-A1A0-40C805225B1C}" type="presParOf" srcId="{40C22DE7-17D3-4661-90B8-64F6A2CDD48B}" destId="{F6C013A5-6C47-4D5A-A586-C4770071B670}" srcOrd="13" destOrd="0" presId="urn:microsoft.com/office/officeart/2005/8/layout/list1"/>
    <dgm:cxn modelId="{7D02B17D-3ECD-447B-9B16-2AD08F30F001}" type="presParOf" srcId="{40C22DE7-17D3-4661-90B8-64F6A2CDD48B}" destId="{CADA7CD3-A6C5-4E7A-BFFC-8DA9D84468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FC2B-DB74-4C51-949F-F19121FC59EC}">
      <dsp:nvSpPr>
        <dsp:cNvPr id="0" name=""/>
        <dsp:cNvSpPr/>
      </dsp:nvSpPr>
      <dsp:spPr>
        <a:xfrm rot="5400000">
          <a:off x="6216659" y="-2418841"/>
          <a:ext cx="1572283" cy="68031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/>
            <a:t>Interna struktura (mreže, piramide)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/>
            <a:t>Prednosti kreditnih limita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/>
            <a:t>Kontrola u okviru IISFU-a ili banaka (središnje/poslovne)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/>
            <a:t>Modeli plaćanja (u okviru RTGS-a ili s pomoću središnje banke / banaka)</a:t>
          </a:r>
        </a:p>
      </dsp:txBody>
      <dsp:txXfrm rot="-5400000">
        <a:off x="3601234" y="273337"/>
        <a:ext cx="6726382" cy="1418777"/>
      </dsp:txXfrm>
    </dsp:sp>
    <dsp:sp modelId="{796B9349-6934-4FAB-9358-4E1527A01C58}">
      <dsp:nvSpPr>
        <dsp:cNvPr id="0" name=""/>
        <dsp:cNvSpPr/>
      </dsp:nvSpPr>
      <dsp:spPr>
        <a:xfrm>
          <a:off x="225530" y="49"/>
          <a:ext cx="3375703" cy="1965354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kern="1200"/>
            <a:t>Različiti modeli JRR-a i plaćanja: za i protiv</a:t>
          </a:r>
        </a:p>
      </dsp:txBody>
      <dsp:txXfrm>
        <a:off x="321471" y="95990"/>
        <a:ext cx="3183821" cy="1773472"/>
      </dsp:txXfrm>
    </dsp:sp>
    <dsp:sp modelId="{01CC2562-D329-4A62-B942-C2E5D4A55C2E}">
      <dsp:nvSpPr>
        <dsp:cNvPr id="0" name=""/>
        <dsp:cNvSpPr/>
      </dsp:nvSpPr>
      <dsp:spPr>
        <a:xfrm rot="5400000">
          <a:off x="6158722" y="-355219"/>
          <a:ext cx="1572283" cy="68031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/>
            <a:t>Povezivanje podstruktura JRR-a i središnje banke u okviru JRP-a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/>
            <a:t>Služenje IKT-om u svrhu poboljšanja konsolidacije i smanjenja problema u računovodstvu i kontroli</a:t>
          </a:r>
        </a:p>
      </dsp:txBody>
      <dsp:txXfrm rot="-5400000">
        <a:off x="3543297" y="2336959"/>
        <a:ext cx="6726382" cy="1418777"/>
      </dsp:txXfrm>
    </dsp:sp>
    <dsp:sp modelId="{E38C5738-CBB9-4394-8C98-51183B3002A0}">
      <dsp:nvSpPr>
        <dsp:cNvPr id="0" name=""/>
        <dsp:cNvSpPr/>
      </dsp:nvSpPr>
      <dsp:spPr>
        <a:xfrm>
          <a:off x="225530" y="2063671"/>
          <a:ext cx="3317765" cy="1965354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kern="1200"/>
            <a:t>Poboljšanje računovodstva i kontrole</a:t>
          </a:r>
        </a:p>
      </dsp:txBody>
      <dsp:txXfrm>
        <a:off x="321471" y="2159612"/>
        <a:ext cx="3125883" cy="17734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0B593-7708-4405-97BB-93914FB59BDF}">
      <dsp:nvSpPr>
        <dsp:cNvPr id="0" name=""/>
        <dsp:cNvSpPr/>
      </dsp:nvSpPr>
      <dsp:spPr>
        <a:xfrm>
          <a:off x="4729" y="553901"/>
          <a:ext cx="2419366" cy="1960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/>
            <a:t>Proširenje na salda izvanproračunskih fondova, deponiranog novca, donora itd.</a:t>
          </a:r>
        </a:p>
      </dsp:txBody>
      <dsp:txXfrm>
        <a:off x="4729" y="553901"/>
        <a:ext cx="2419366" cy="1960200"/>
      </dsp:txXfrm>
    </dsp:sp>
    <dsp:sp modelId="{AC4F6B15-F2C0-42B2-BD38-7915FC33E16F}">
      <dsp:nvSpPr>
        <dsp:cNvPr id="0" name=""/>
        <dsp:cNvSpPr/>
      </dsp:nvSpPr>
      <dsp:spPr>
        <a:xfrm>
          <a:off x="2424096" y="431388"/>
          <a:ext cx="483873" cy="220522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9B401-BEB2-47AE-B6EB-73B00E75F96D}">
      <dsp:nvSpPr>
        <dsp:cNvPr id="0" name=""/>
        <dsp:cNvSpPr/>
      </dsp:nvSpPr>
      <dsp:spPr>
        <a:xfrm>
          <a:off x="3101518" y="431388"/>
          <a:ext cx="6580676" cy="2205225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/>
            <a:t>Kategorije koje je potrebno uključiti i njihovo uključivanje u fazama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/>
            <a:t>Zaštita potraživanja sredstava gdje je to zakonski potrebno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/>
            <a:t>Upravljanje procesom (i otporom)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/>
            <a:t>Uključivanje u okviru projekcija</a:t>
          </a:r>
        </a:p>
      </dsp:txBody>
      <dsp:txXfrm>
        <a:off x="3101518" y="431388"/>
        <a:ext cx="6580676" cy="2205225"/>
      </dsp:txXfrm>
    </dsp:sp>
    <dsp:sp modelId="{78FE261E-2B67-48F4-8EF3-BB567089D71D}">
      <dsp:nvSpPr>
        <dsp:cNvPr id="0" name=""/>
        <dsp:cNvSpPr/>
      </dsp:nvSpPr>
      <dsp:spPr>
        <a:xfrm>
          <a:off x="4729" y="2796638"/>
          <a:ext cx="2419366" cy="1034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/>
            <a:t>Salda podnacionalnih vlada</a:t>
          </a:r>
        </a:p>
      </dsp:txBody>
      <dsp:txXfrm>
        <a:off x="4729" y="2796638"/>
        <a:ext cx="2419366" cy="1034550"/>
      </dsp:txXfrm>
    </dsp:sp>
    <dsp:sp modelId="{B7B97C25-2454-44B0-8B5D-93A9CC94A9B5}">
      <dsp:nvSpPr>
        <dsp:cNvPr id="0" name=""/>
        <dsp:cNvSpPr/>
      </dsp:nvSpPr>
      <dsp:spPr>
        <a:xfrm>
          <a:off x="2424096" y="2715813"/>
          <a:ext cx="483873" cy="1196198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D5E29-EB35-4528-AC1C-BDEAEC27B261}">
      <dsp:nvSpPr>
        <dsp:cNvPr id="0" name=""/>
        <dsp:cNvSpPr/>
      </dsp:nvSpPr>
      <dsp:spPr>
        <a:xfrm>
          <a:off x="3101518" y="2715813"/>
          <a:ext cx="6580676" cy="1196198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/>
            <a:t>Uključivanje ili isključivanje? Za i protiv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/>
            <a:t>Međunarodne prakse, različiti modeli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/>
            <a:t>Što uključivanje znači u praksi</a:t>
          </a:r>
        </a:p>
      </dsp:txBody>
      <dsp:txXfrm>
        <a:off x="3101518" y="2715813"/>
        <a:ext cx="6580676" cy="11961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9857B-788C-4B33-97EB-65DD1079EB45}">
      <dsp:nvSpPr>
        <dsp:cNvPr id="0" name=""/>
        <dsp:cNvSpPr/>
      </dsp:nvSpPr>
      <dsp:spPr>
        <a:xfrm>
          <a:off x="0" y="0"/>
          <a:ext cx="8012588" cy="1275714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Koji bi opći ciljevi upravljanja gotovinskim sredstvima „trebali” biti? Međunarodni primjeri </a:t>
          </a:r>
        </a:p>
      </dsp:txBody>
      <dsp:txXfrm>
        <a:off x="37364" y="37364"/>
        <a:ext cx="6635993" cy="1200986"/>
      </dsp:txXfrm>
    </dsp:sp>
    <dsp:sp modelId="{75CA1BCC-2102-44BA-937C-6D23BFCBFB1F}">
      <dsp:nvSpPr>
        <dsp:cNvPr id="0" name=""/>
        <dsp:cNvSpPr/>
      </dsp:nvSpPr>
      <dsp:spPr>
        <a:xfrm>
          <a:off x="706993" y="1488334"/>
          <a:ext cx="8012588" cy="1275714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Posljedice za riznice: razvoj novih funkcija i mogućnosti</a:t>
          </a:r>
        </a:p>
      </dsp:txBody>
      <dsp:txXfrm>
        <a:off x="744357" y="1525698"/>
        <a:ext cx="6401652" cy="1200986"/>
      </dsp:txXfrm>
    </dsp:sp>
    <dsp:sp modelId="{9AAE163B-A7BB-4379-BDF9-293F13AC61D9}">
      <dsp:nvSpPr>
        <dsp:cNvPr id="0" name=""/>
        <dsp:cNvSpPr/>
      </dsp:nvSpPr>
      <dsp:spPr>
        <a:xfrm>
          <a:off x="1413986" y="2976668"/>
          <a:ext cx="8012588" cy="1275714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Interakcija s upravljanjem dugom: pripadajuće uloge i strukture koordinacije</a:t>
          </a:r>
        </a:p>
      </dsp:txBody>
      <dsp:txXfrm>
        <a:off x="1451350" y="3014032"/>
        <a:ext cx="6401652" cy="1200986"/>
      </dsp:txXfrm>
    </dsp:sp>
    <dsp:sp modelId="{660DB9BE-F513-464F-81D4-119943F06108}">
      <dsp:nvSpPr>
        <dsp:cNvPr id="0" name=""/>
        <dsp:cNvSpPr/>
      </dsp:nvSpPr>
      <dsp:spPr>
        <a:xfrm>
          <a:off x="7183374" y="967417"/>
          <a:ext cx="829214" cy="829214"/>
        </a:xfrm>
        <a:prstGeom prst="downArrow">
          <a:avLst>
            <a:gd name="adj1" fmla="val 55000"/>
            <a:gd name="adj2" fmla="val 45000"/>
          </a:avLst>
        </a:prstGeom>
        <a:solidFill>
          <a:srgbClr val="CFD5EA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7369947" y="967417"/>
        <a:ext cx="456068" cy="623984"/>
      </dsp:txXfrm>
    </dsp:sp>
    <dsp:sp modelId="{768C45C8-5AC4-42D2-BEC0-37BABFDB7C20}">
      <dsp:nvSpPr>
        <dsp:cNvPr id="0" name=""/>
        <dsp:cNvSpPr/>
      </dsp:nvSpPr>
      <dsp:spPr>
        <a:xfrm>
          <a:off x="7890367" y="2447246"/>
          <a:ext cx="829214" cy="8292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tint val="40000"/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8076940" y="2447246"/>
        <a:ext cx="456068" cy="6239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04938-74B0-411D-B629-2540E4DE9ACF}">
      <dsp:nvSpPr>
        <dsp:cNvPr id="0" name=""/>
        <dsp:cNvSpPr/>
      </dsp:nvSpPr>
      <dsp:spPr>
        <a:xfrm>
          <a:off x="0" y="60954"/>
          <a:ext cx="9359900" cy="839474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kern="1200"/>
            <a:t>Gotovinska rezerva</a:t>
          </a:r>
        </a:p>
      </dsp:txBody>
      <dsp:txXfrm>
        <a:off x="40980" y="101934"/>
        <a:ext cx="9277940" cy="757514"/>
      </dsp:txXfrm>
    </dsp:sp>
    <dsp:sp modelId="{2C394C28-24CB-48E4-9964-5681C4322B2C}">
      <dsp:nvSpPr>
        <dsp:cNvPr id="0" name=""/>
        <dsp:cNvSpPr/>
      </dsp:nvSpPr>
      <dsp:spPr>
        <a:xfrm>
          <a:off x="0" y="910646"/>
          <a:ext cx="9359900" cy="1847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7177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2700" kern="1200"/>
            <a:t>Što je to, zašto nam je potrebno i prednosti formalizacije cilja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2700" kern="1200"/>
            <a:t>Utvrđivanje gotovinske rezerve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2700" kern="1200"/>
            <a:t>Uloga izrade projekcija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2700" kern="1200"/>
            <a:t>Kategorizacija komponenti</a:t>
          </a:r>
        </a:p>
      </dsp:txBody>
      <dsp:txXfrm>
        <a:off x="0" y="910646"/>
        <a:ext cx="9359900" cy="1847475"/>
      </dsp:txXfrm>
    </dsp:sp>
    <dsp:sp modelId="{2BA45FE4-9A53-4A7C-8017-381E4857C574}">
      <dsp:nvSpPr>
        <dsp:cNvPr id="0" name=""/>
        <dsp:cNvSpPr/>
      </dsp:nvSpPr>
      <dsp:spPr>
        <a:xfrm>
          <a:off x="0" y="2758121"/>
          <a:ext cx="9359900" cy="839474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kern="1200"/>
            <a:t>Važnost scenarija</a:t>
          </a:r>
        </a:p>
      </dsp:txBody>
      <dsp:txXfrm>
        <a:off x="40980" y="2799101"/>
        <a:ext cx="9277940" cy="757514"/>
      </dsp:txXfrm>
    </dsp:sp>
    <dsp:sp modelId="{471D6FFF-0375-4338-B51A-9DDBE95B6606}">
      <dsp:nvSpPr>
        <dsp:cNvPr id="0" name=""/>
        <dsp:cNvSpPr/>
      </dsp:nvSpPr>
      <dsp:spPr>
        <a:xfrm>
          <a:off x="0" y="3698396"/>
          <a:ext cx="9359900" cy="839474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kern="1200"/>
            <a:t>Međunarodni primjeri</a:t>
          </a:r>
        </a:p>
      </dsp:txBody>
      <dsp:txXfrm>
        <a:off x="40980" y="3739376"/>
        <a:ext cx="9277940" cy="7575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206E4-AE41-43CA-BB6F-00178A6176DF}">
      <dsp:nvSpPr>
        <dsp:cNvPr id="0" name=""/>
        <dsp:cNvSpPr/>
      </dsp:nvSpPr>
      <dsp:spPr>
        <a:xfrm>
          <a:off x="0" y="384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444BC3-DEC5-4CBB-A7E3-B8E943CB5C08}">
      <dsp:nvSpPr>
        <dsp:cNvPr id="0" name=""/>
        <dsp:cNvSpPr/>
      </dsp:nvSpPr>
      <dsp:spPr>
        <a:xfrm>
          <a:off x="506587" y="15218"/>
          <a:ext cx="8982446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Ulaganje kao dio upravljanja gotovinskim sredstvima</a:t>
          </a:r>
        </a:p>
      </dsp:txBody>
      <dsp:txXfrm>
        <a:off x="542613" y="51244"/>
        <a:ext cx="8910394" cy="665948"/>
      </dsp:txXfrm>
    </dsp:sp>
    <dsp:sp modelId="{C0554636-F3E9-4A04-8A1A-5C8DE05B8372}">
      <dsp:nvSpPr>
        <dsp:cNvPr id="0" name=""/>
        <dsp:cNvSpPr/>
      </dsp:nvSpPr>
      <dsp:spPr>
        <a:xfrm>
          <a:off x="0" y="1518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2D193-612B-489B-97ED-D18001943030}">
      <dsp:nvSpPr>
        <dsp:cNvPr id="0" name=""/>
        <dsp:cNvSpPr/>
      </dsp:nvSpPr>
      <dsp:spPr>
        <a:xfrm>
          <a:off x="506587" y="1149218"/>
          <a:ext cx="8982021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Rizici i instrumenti</a:t>
          </a:r>
        </a:p>
      </dsp:txBody>
      <dsp:txXfrm>
        <a:off x="542613" y="1185244"/>
        <a:ext cx="8909969" cy="665948"/>
      </dsp:txXfrm>
    </dsp:sp>
    <dsp:sp modelId="{A0413F12-BD52-43E9-BD14-61B82E906304}">
      <dsp:nvSpPr>
        <dsp:cNvPr id="0" name=""/>
        <dsp:cNvSpPr/>
      </dsp:nvSpPr>
      <dsp:spPr>
        <a:xfrm>
          <a:off x="0" y="2652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D460E-B051-483B-910F-00939F6ECC91}">
      <dsp:nvSpPr>
        <dsp:cNvPr id="0" name=""/>
        <dsp:cNvSpPr/>
      </dsp:nvSpPr>
      <dsp:spPr>
        <a:xfrm>
          <a:off x="506587" y="2283218"/>
          <a:ext cx="8982021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Institucionalni aranžmani i procesi</a:t>
          </a:r>
        </a:p>
      </dsp:txBody>
      <dsp:txXfrm>
        <a:off x="542613" y="2319244"/>
        <a:ext cx="8909969" cy="665948"/>
      </dsp:txXfrm>
    </dsp:sp>
    <dsp:sp modelId="{CADA7CD3-A6C5-4E7A-BFFC-8DA9D84468DC}">
      <dsp:nvSpPr>
        <dsp:cNvPr id="0" name=""/>
        <dsp:cNvSpPr/>
      </dsp:nvSpPr>
      <dsp:spPr>
        <a:xfrm>
          <a:off x="0" y="3786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042D9-8709-460A-A74C-B94FC1611A28}">
      <dsp:nvSpPr>
        <dsp:cNvPr id="0" name=""/>
        <dsp:cNvSpPr/>
      </dsp:nvSpPr>
      <dsp:spPr>
        <a:xfrm>
          <a:off x="506587" y="3417218"/>
          <a:ext cx="8982021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Ulaganja u praksi</a:t>
          </a:r>
        </a:p>
      </dsp:txBody>
      <dsp:txXfrm>
        <a:off x="542613" y="3453244"/>
        <a:ext cx="8909969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9F5AA-5CC9-4966-B352-B507F75DD429}" type="datetimeFigureOut">
              <a:rPr lang="en-US" smtClean="0"/>
              <a:t>10/13/2021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3E0BF-70A6-4112-9667-0B1A8AA848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1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3E0BF-70A6-4112-9667-0B1A8AA848B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16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A020-EAAD-4DC8-8F38-F193DCFFB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90C645-CDE8-4D97-A5CD-8AA9F7EBD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BADF5-4C71-4EEB-91E2-348212B8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2400" y="6296440"/>
            <a:ext cx="2743200" cy="365125"/>
          </a:xfrm>
        </p:spPr>
        <p:txBody>
          <a:bodyPr/>
          <a:lstStyle>
            <a:lvl1pPr algn="l">
              <a:defRPr sz="1600">
                <a:solidFill>
                  <a:srgbClr val="004C97"/>
                </a:solidFill>
              </a:defRPr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>
              <a:solidFill>
                <a:srgbClr val="004C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28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8F86-F202-4A43-8DE0-54C4E605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574B5-8910-4048-A262-B91D518DC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BDED1-D3D9-4C38-AB4C-170F5D21C6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23BEC-E905-4971-A0BF-6BC7E34B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F9681-B1A2-4FC8-805A-BFD5C8C0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8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BA2B77-0655-4AA8-AA0C-BF3BD1AEA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ECE69-3326-41B0-8676-6CDF885BD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19D7A-D5E6-4C06-9CAE-271203FE0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488C8-64CA-4DA9-B784-445C70A2B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47074-C4BA-47EE-8777-155A1D5E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27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552782" y="332656"/>
            <a:ext cx="9409045" cy="5334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>
              <a:defRPr sz="2800" b="1" i="0" cap="all">
                <a:solidFill>
                  <a:srgbClr val="1F497D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44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0" y="304800"/>
            <a:ext cx="12192000" cy="762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20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3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84459F0-C776-6C49-B932-81C19C279A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5040"/>
          <a:stretch/>
        </p:blipFill>
        <p:spPr>
          <a:xfrm>
            <a:off x="5623560" y="749808"/>
            <a:ext cx="1102360" cy="114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4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pt.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97D2D33-B99A-B046-B49A-16CB982B1B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3560" y="749808"/>
            <a:ext cx="4416552" cy="114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825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  <p15:guide id="5" pos="3632">
          <p15:clr>
            <a:srgbClr val="FBAE40"/>
          </p15:clr>
        </p15:guide>
        <p15:guide id="6" orient="horz" pos="833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Cyan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(Cyan)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  <a:p>
            <a:endParaRPr lang="en-US" sz="900" b="0" dirty="0">
              <a:solidFill>
                <a:schemeClr val="bg1"/>
              </a:solidFill>
              <a:latin typeface="+mn-lt"/>
              <a:cs typeface="Arial Black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07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Green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(Green)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9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Yellow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(Yellow)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8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2E4AD-7A8E-486E-A01D-057746DA0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72784-0D31-4CBB-9F21-55B90BF14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F1893-A69B-4A11-BD36-E1026BE5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1946F6-7851-4E15-A33A-B890700F5469}"/>
              </a:ext>
            </a:extLst>
          </p:cNvPr>
          <p:cNvSpPr/>
          <p:nvPr userDrawn="1"/>
        </p:nvSpPr>
        <p:spPr>
          <a:xfrm>
            <a:off x="838200" y="1272882"/>
            <a:ext cx="11353800" cy="18761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67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DC936A-9C43-D84B-9C24-0185515D689C}"/>
              </a:ext>
            </a:extLst>
          </p:cNvPr>
          <p:cNvSpPr/>
          <p:nvPr userDrawn="1"/>
        </p:nvSpPr>
        <p:spPr>
          <a:xfrm>
            <a:off x="-1" y="6638778"/>
            <a:ext cx="12192001" cy="219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CE3741-921D-834E-8354-54991BEB2BD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35964" y="683639"/>
            <a:ext cx="9372600" cy="5486400"/>
          </a:xfrm>
        </p:spPr>
        <p:txBody>
          <a:bodyPr tIns="0" bIns="365760" anchor="ctr" anchorCtr="0"/>
          <a:lstStyle>
            <a:lvl1pPr>
              <a:spcBef>
                <a:spcPts val="0"/>
              </a:spcBef>
              <a:spcAft>
                <a:spcPts val="2400"/>
              </a:spcAft>
              <a:buClrTx/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342900" indent="-342900">
              <a:spcBef>
                <a:spcPts val="900"/>
              </a:spcBef>
              <a:spcAft>
                <a:spcPts val="0"/>
              </a:spcAft>
              <a:buClrTx/>
              <a:tabLst/>
              <a:defRPr sz="3200" b="0">
                <a:solidFill>
                  <a:schemeClr val="bg1"/>
                </a:solidFill>
              </a:defRPr>
            </a:lvl2pPr>
            <a:lvl3pPr marL="342900" indent="-342900">
              <a:spcBef>
                <a:spcPts val="9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Char char="§"/>
              <a:tabLst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0">
                <a:solidFill>
                  <a:schemeClr val="bg1"/>
                </a:solidFill>
              </a:defRPr>
            </a:lvl4pPr>
            <a:lvl5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Title for Divider–Agenda</a:t>
            </a:r>
          </a:p>
          <a:p>
            <a:pPr lvl="1"/>
            <a:r>
              <a:rPr lang="en-US" dirty="0"/>
              <a:t>Agenda Item—Inactive</a:t>
            </a:r>
          </a:p>
          <a:p>
            <a:pPr lvl="2"/>
            <a:r>
              <a:rPr lang="en-US" dirty="0"/>
              <a:t>Agenda Item—Active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0011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99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79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199497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Two-Column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F7038D-D496-7248-87EC-9540380F1D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4234403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(W)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2718820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40806" y="491385"/>
            <a:ext cx="3670259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Text+Photo</a:t>
            </a:r>
            <a:r>
              <a:rPr lang="en-US" dirty="0"/>
              <a:t>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0806" y="1469871"/>
            <a:ext cx="3670259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7569D7D-6010-454B-A86B-B6C69D7E2E6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91000" y="-1"/>
            <a:ext cx="8001000" cy="662940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D26CCD3-E500-1F49-8DD8-1545E2CBF0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5400000">
            <a:off x="8746884" y="3184281"/>
            <a:ext cx="6629396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661172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(W)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490639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5349453"/>
            <a:ext cx="12192000" cy="1508547"/>
          </a:xfrm>
          <a:prstGeom prst="rect">
            <a:avLst/>
          </a:prstGeom>
        </p:spPr>
        <p:txBody>
          <a:bodyPr vert="horz" lIns="457200" tIns="182880" rIns="457200" bIns="182880" rtlCol="0" anchor="t" anchorCtr="0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 Photo (W)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2946376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-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172200"/>
          </a:xfrm>
          <a:solidFill>
            <a:schemeClr val="bg1">
              <a:lumMod val="90000"/>
            </a:schemeClr>
          </a:solidFill>
        </p:spPr>
        <p:txBody>
          <a:bodyPr tIns="0" bIns="256032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975483" y="2955682"/>
            <a:ext cx="617219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172200"/>
            <a:ext cx="12202245" cy="685800"/>
          </a:xfrm>
          <a:prstGeom prst="rect">
            <a:avLst/>
          </a:prstGeom>
        </p:spPr>
        <p:txBody>
          <a:bodyPr vert="horz" lIns="457200" tIns="91440" rIns="457200" bIns="182880" rtlCol="0" anchor="t" anchorCtr="0">
            <a:normAutofit/>
          </a:bodyPr>
          <a:lstStyle>
            <a:lvl1pPr algn="ctr">
              <a:defRPr lang="en-US" sz="22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Extra-Large </a:t>
            </a:r>
            <a:r>
              <a:rPr lang="en-US" dirty="0" err="1"/>
              <a:t>Photo+Title</a:t>
            </a:r>
            <a:r>
              <a:rPr lang="en-US" dirty="0"/>
              <a:t> (W) Layout</a:t>
            </a:r>
          </a:p>
        </p:txBody>
      </p:sp>
    </p:spTree>
    <p:extLst>
      <p:ext uri="{BB962C8B-B14F-4D97-AF65-F5344CB8AC3E}">
        <p14:creationId xmlns:p14="http://schemas.microsoft.com/office/powerpoint/2010/main" val="239621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-Large 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58368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769743" y="3161422"/>
            <a:ext cx="658367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38099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9EBF-653C-4991-AEBA-A2BE4631A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9CC2E-55DA-44E6-82D4-D3D114F11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75B6B-B29C-4667-B845-DCB0D6BF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845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5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671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(B)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765913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Photo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(B)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8A7720-BFE2-8541-8CCE-E6CF2AEB21D5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CAC3A-914C-D94C-9254-C253E5803F2C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4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5349450"/>
            <a:ext cx="12191999" cy="1508547"/>
          </a:xfrm>
          <a:prstGeom prst="rect">
            <a:avLst/>
          </a:prstGeom>
        </p:spPr>
        <p:txBody>
          <a:bodyPr vert="horz" lIns="457200" tIns="182880" rIns="457200" bIns="182880" rtlCol="0" anchor="t">
            <a:norm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 (B)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Arial Black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72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470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0"/>
            <a:ext cx="8839200" cy="1219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9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37DE-6E90-45C3-821B-29455614F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F403D-2190-4B25-9974-57D4B3F99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F5E5F-AEF8-4A42-A23D-04FB173E8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81B06-4BF6-4325-9E32-F1EB08DA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A01D5-CC34-4294-83F9-D9B88DB1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494C3-8773-49B5-88FA-2CBC4D13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2A1810-DEEF-4A5F-9BBC-F338CF0B81E8}"/>
              </a:ext>
            </a:extLst>
          </p:cNvPr>
          <p:cNvSpPr/>
          <p:nvPr userDrawn="1"/>
        </p:nvSpPr>
        <p:spPr>
          <a:xfrm>
            <a:off x="838200" y="1284686"/>
            <a:ext cx="11353800" cy="112454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00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7B11F-8341-457B-B9A6-358D53C8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C3E1E-97FF-4EA6-8190-984478050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31A18-587C-45FC-AFC7-3119E0604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F0B5F-FC9F-4C3C-B8D9-321025965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364E69-BBF9-47B4-9150-E426E658A2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47BF24-6E0D-4A1F-802E-B4B52BC0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2B97FA-0E73-48C9-B601-06C027D2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21274-473A-4940-9BE3-8733422E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802FD9-8BA1-4DB4-BC0C-74BE366635AF}"/>
              </a:ext>
            </a:extLst>
          </p:cNvPr>
          <p:cNvSpPr/>
          <p:nvPr userDrawn="1"/>
        </p:nvSpPr>
        <p:spPr>
          <a:xfrm>
            <a:off x="838200" y="1284685"/>
            <a:ext cx="11353800" cy="145653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79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3AED-C982-4B55-AABF-DA17945C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4BEDAD-8873-4B93-8343-0D66E0F8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01DC31-DC5E-45D2-8E85-4C5E99D9AD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071" y="1339126"/>
            <a:ext cx="11363929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1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2F3D8-1822-4E94-A547-9CA48C23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31A10E-BA1E-437C-8F39-6EE90E0C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0CDCF-6A42-4AF1-8737-C877617F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8C4E0-36B4-4C60-BB0F-F3ED18C8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F4BE3-7E5F-40A4-92F5-3B9A380AD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0F978-941B-4425-A832-4EAAEADE1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94456-9507-48D4-A2AD-CA969D211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A63E6-4DD1-4F7D-AA50-869F90C3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B7F3B-DAE5-418E-803A-882E82601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7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AB85-B504-409F-9F90-41CC2753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AB9E1F-570B-4B32-AD14-D10E745036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8A08B-442F-4CE2-B5FC-8C7179B17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B2D3B-FE8D-4451-A8C8-6CA8907D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20D3A-7E30-4635-88C4-4AD0ADC6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728A3-5F73-4603-841B-AC86E563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3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5A5B23-C160-4B41-887C-C51A76909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48" y="13563"/>
            <a:ext cx="101317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1D6B9-8518-491E-99BB-803E107E5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2048" y="1825625"/>
            <a:ext cx="101317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F37B3-1CD6-496E-961F-05E08A31B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2048" y="62983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B2D4C-E5BA-4A45-B99A-78AD910714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04E6C-B734-4C96-9BFA-3BA3CD3EC804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-13563"/>
            <a:ext cx="838200" cy="6858000"/>
          </a:xfrm>
          <a:prstGeom prst="rect">
            <a:avLst/>
          </a:prstGeom>
          <a:ln w="15875">
            <a:solidFill>
              <a:srgbClr val="004C97"/>
            </a:solidFill>
          </a:ln>
        </p:spPr>
      </p:pic>
    </p:spTree>
    <p:extLst>
      <p:ext uri="{BB962C8B-B14F-4D97-AF65-F5344CB8AC3E}">
        <p14:creationId xmlns:p14="http://schemas.microsoft.com/office/powerpoint/2010/main" val="150869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  <p:sldLayoutId id="214748368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C97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>
                    <a:lumMod val="75000"/>
                  </a:schemeClr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7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5" r:id="rId22"/>
  </p:sldLayoutIdLst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Lucida Grande" panose="020B0600040502020204" pitchFamily="34" charset="0"/>
        <a:buChar char="▶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89FC6E0-9FBE-4E55-A57A-3A0BA1A1C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6673" y="267856"/>
            <a:ext cx="6686018" cy="4124634"/>
          </a:xfrm>
        </p:spPr>
        <p:txBody>
          <a:bodyPr anchor="ctr" anchorCtr="0">
            <a:noAutofit/>
          </a:bodyPr>
          <a:lstStyle/>
          <a:p>
            <a:endParaRPr lang="en-GB" sz="4200" dirty="0"/>
          </a:p>
          <a:p>
            <a:pPr>
              <a:lnSpc>
                <a:spcPct val="120000"/>
              </a:lnSpc>
            </a:pPr>
            <a:endParaRPr lang="en-GB" sz="4200" b="1" dirty="0">
              <a:solidFill>
                <a:srgbClr val="004C97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F1C12-7637-4A68-8A2F-CAD4C4889CB1}"/>
              </a:ext>
            </a:extLst>
          </p:cNvPr>
          <p:cNvSpPr txBox="1"/>
          <p:nvPr/>
        </p:nvSpPr>
        <p:spPr>
          <a:xfrm>
            <a:off x="7867549" y="5188819"/>
            <a:ext cx="3710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Mike Williams</a:t>
            </a:r>
          </a:p>
          <a:p>
            <a:pPr algn="ctr"/>
            <a:r>
              <a:rPr lang="hr-HR" sz="240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mike.williams@mj-w.net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7723F-D09A-4F48-89E1-5F9B6C60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547291-3B76-4E6D-8EBB-BF31B800771E}"/>
              </a:ext>
            </a:extLst>
          </p:cNvPr>
          <p:cNvSpPr/>
          <p:nvPr/>
        </p:nvSpPr>
        <p:spPr>
          <a:xfrm>
            <a:off x="2495550" y="835586"/>
            <a:ext cx="7877175" cy="3764989"/>
          </a:xfrm>
          <a:prstGeom prst="roundRect">
            <a:avLst/>
          </a:prstGeom>
          <a:solidFill>
            <a:srgbClr val="004C97"/>
          </a:solidFill>
          <a:ln>
            <a:solidFill>
              <a:srgbClr val="004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dirty="0"/>
              <a:t>Anketa o jedinstvenom računu riznice (JRR) i upravljanju gotovinskim sredstvima za 2020.: </a:t>
            </a:r>
          </a:p>
          <a:p>
            <a:pPr algn="ctr"/>
            <a:r>
              <a:rPr lang="hr-HR" sz="4000" dirty="0"/>
              <a:t>Prijedlozi za budući program rada TCOP-a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938627-0D70-4F92-91AC-1BEF32188FB9}"/>
              </a:ext>
            </a:extLst>
          </p:cNvPr>
          <p:cNvSpPr txBox="1"/>
          <p:nvPr/>
        </p:nvSpPr>
        <p:spPr>
          <a:xfrm>
            <a:off x="2305050" y="5188819"/>
            <a:ext cx="3071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hr-HR"/>
              <a:t>Virtualna radionica</a:t>
            </a:r>
          </a:p>
          <a:p>
            <a:r>
              <a:rPr lang="hr-HR"/>
              <a:t>20. listopada/oktobra 2021.</a:t>
            </a:r>
          </a:p>
        </p:txBody>
      </p:sp>
    </p:spTree>
    <p:extLst>
      <p:ext uri="{BB962C8B-B14F-4D97-AF65-F5344CB8AC3E}">
        <p14:creationId xmlns:p14="http://schemas.microsoft.com/office/powerpoint/2010/main" val="112635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C30F2-A2B5-4A31-A901-EDFF6EB4D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375" y="1948873"/>
            <a:ext cx="8346825" cy="3038763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hr-HR"/>
              <a:t>Hvala!</a:t>
            </a:r>
            <a:br>
              <a:rPr lang="hr-HR"/>
            </a:br>
            <a:r>
              <a:rPr lang="hr-HR"/>
              <a:t>Pitanja i komentari – te drugi prijedlozi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7E7E3-B11D-496D-B3BE-E286BDC3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A202DF6-A7A7-44E3-8C1F-86BCEE7A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Sažetak rezultata: JRR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C1FBBCF-8ECF-4C9F-8FBD-C38705E30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5371" y="1643062"/>
            <a:ext cx="5309254" cy="435133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hr-HR" sz="2400" b="1" dirty="0">
                <a:solidFill>
                  <a:srgbClr val="004C97"/>
                </a:solidFill>
              </a:rPr>
              <a:t>Čvrsta osnova dobrih praksi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Sve zemlje imaju JRR u središnjoj banci. (13/16 uključuju podnacionalne razine vlasti)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Pomoćni bankovni računi ili računi u glavnoj knjizi omogućavaju potrebno razdvajanje i računovodstvo u pogledu sredstava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Porezni i neporezni primici izravno i brzo dolaze u JRR; 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Plaćanja se vrše izravno iz JRR-a (10/16 dio su RTGS-a)</a:t>
            </a:r>
          </a:p>
          <a:p>
            <a:endParaRPr lang="en-GB" sz="2000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0D5EDA0-D8FC-406C-90E5-C9A5B3F69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9924" y="1727200"/>
            <a:ext cx="4905375" cy="435133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hr-HR" sz="2400" b="1">
                <a:solidFill>
                  <a:srgbClr val="004C97"/>
                </a:solidFill>
              </a:rPr>
              <a:t>Postoje mogućnosti za poboljšanje</a:t>
            </a:r>
          </a:p>
          <a:p>
            <a:pPr>
              <a:lnSpc>
                <a:spcPct val="100000"/>
              </a:lnSpc>
            </a:pPr>
            <a:r>
              <a:rPr lang="hr-HR" sz="2000"/>
              <a:t>Obuhvat salda izvanproračunskih fondova i deponiranog novca nije ni blizu dovršen</a:t>
            </a:r>
          </a:p>
          <a:p>
            <a:pPr>
              <a:lnSpc>
                <a:spcPct val="100000"/>
              </a:lnSpc>
            </a:pPr>
            <a:r>
              <a:rPr lang="hr-HR" sz="2000"/>
              <a:t>Različiti pristupi saldima podnacionalnih razina vlasti</a:t>
            </a:r>
          </a:p>
          <a:p>
            <a:pPr>
              <a:lnSpc>
                <a:spcPct val="100000"/>
              </a:lnSpc>
            </a:pPr>
            <a:r>
              <a:rPr lang="hr-HR" sz="2000"/>
              <a:t>Nekoliko zemalja ne prima kamate na salda u središnjoj banci (a kamate su, kada se plate, često ispod tržišnih stopa)</a:t>
            </a:r>
          </a:p>
          <a:p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222E2D-49C7-4D65-8B1E-3DD156AC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z="1600" smtClean="0"/>
              <a:pPr/>
              <a:t>2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86044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BF5A-2372-4DF2-812A-1FB7589A3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324" y="13563"/>
            <a:ext cx="10990426" cy="1325563"/>
          </a:xfrm>
        </p:spPr>
        <p:txBody>
          <a:bodyPr>
            <a:normAutofit/>
          </a:bodyPr>
          <a:lstStyle/>
          <a:p>
            <a:r>
              <a:rPr lang="hr-HR" sz="3600"/>
              <a:t>Sažetak rezultata: Upravljanje gotovinskim sredstvima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7CD4F-7907-4551-91B7-372F71ADA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6324" y="1825624"/>
            <a:ext cx="4694401" cy="4837838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hr-HR" sz="2400" b="1" dirty="0">
                <a:solidFill>
                  <a:srgbClr val="004C97"/>
                </a:solidFill>
              </a:rPr>
              <a:t>Određene prednosti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Postoji mogućnost izrade projekcija</a:t>
            </a:r>
          </a:p>
          <a:p>
            <a:pPr lvl="1">
              <a:lnSpc>
                <a:spcPct val="110000"/>
              </a:lnSpc>
            </a:pPr>
            <a:r>
              <a:rPr lang="hr-HR" sz="1800" dirty="0"/>
              <a:t>Iako postoji i mogućnost za poboljšanje praksi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Snažna funkcija riznice</a:t>
            </a:r>
          </a:p>
          <a:p>
            <a:pPr lvl="1">
              <a:lnSpc>
                <a:spcPct val="110000"/>
              </a:lnSpc>
            </a:pPr>
            <a:r>
              <a:rPr lang="hr-HR" sz="1800" dirty="0"/>
              <a:t>Međutim, funkcija upravljanja dugom često je odvojena, a strukture koordinacije duga/gotovinskih sredstava često su nejasne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Kratkoročni instrumenti zaduživanja</a:t>
            </a:r>
          </a:p>
          <a:p>
            <a:pPr lvl="1">
              <a:lnSpc>
                <a:spcPct val="110000"/>
              </a:lnSpc>
            </a:pPr>
            <a:r>
              <a:rPr lang="hr-HR" sz="1800" dirty="0"/>
              <a:t>Međutim, sigurnosne mreže trebalo bi dodatno razviti</a:t>
            </a:r>
          </a:p>
          <a:p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46AA7-ABD4-4E13-A420-039C41D4E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4"/>
            <a:ext cx="5486400" cy="4837837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hr-HR" sz="2400" b="1" dirty="0">
                <a:solidFill>
                  <a:srgbClr val="004C97"/>
                </a:solidFill>
              </a:rPr>
              <a:t>Ali i nedostatci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Loše definirani ili neprecizni opći ciljevi upravljanja gotovinskim sredstvima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Nedostatak formalnih ciljeva gotovinske rezerve</a:t>
            </a:r>
          </a:p>
          <a:p>
            <a:pPr>
              <a:lnSpc>
                <a:spcPct val="110000"/>
              </a:lnSpc>
            </a:pPr>
            <a:r>
              <a:rPr lang="hr-HR" sz="2000" dirty="0"/>
              <a:t>Potrebno je dodatno razviti sposobnost aktivnog upravljanja gotovinskim sredstvima i služenje različitim instrumentima</a:t>
            </a:r>
          </a:p>
          <a:p>
            <a:pPr lvl="1">
              <a:lnSpc>
                <a:spcPct val="110000"/>
              </a:lnSpc>
            </a:pPr>
            <a:r>
              <a:rPr lang="hr-HR" sz="1800" dirty="0"/>
              <a:t>Samo tri zemlje upotrebljavaju repo transakcije</a:t>
            </a:r>
          </a:p>
          <a:p>
            <a:pPr lvl="1">
              <a:lnSpc>
                <a:spcPct val="110000"/>
              </a:lnSpc>
            </a:pPr>
            <a:r>
              <a:rPr lang="hr-HR" sz="1800" dirty="0"/>
              <a:t>Razdvajanje funkcija kratkoročnog zaduživanja i pozajmljivanja uključuje određene rizike</a:t>
            </a:r>
          </a:p>
          <a:p>
            <a:pPr lvl="1">
              <a:lnSpc>
                <a:spcPct val="110000"/>
              </a:lnSpc>
            </a:pPr>
            <a:r>
              <a:rPr lang="hr-HR" sz="1800" dirty="0"/>
              <a:t>Trezorski zapisi prvenstveno služe kao instrument za upravljanje dugom</a:t>
            </a:r>
          </a:p>
          <a:p>
            <a:pPr lvl="1">
              <a:lnSpc>
                <a:spcPct val="110000"/>
              </a:lnSpc>
            </a:pPr>
            <a:endParaRPr lang="en-GB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3B09C-36AB-4DCE-935A-E2DA40FA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z="1600" smtClean="0"/>
              <a:t>3</a:t>
            </a:fld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55485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8ADBD9E-54BE-4559-B86B-8C5EABA0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909" y="2757344"/>
            <a:ext cx="7720001" cy="1849134"/>
          </a:xfrm>
        </p:spPr>
        <p:txBody>
          <a:bodyPr>
            <a:normAutofit/>
          </a:bodyPr>
          <a:lstStyle/>
          <a:p>
            <a:pPr algn="ctr"/>
            <a:r>
              <a:rPr lang="hr-HR" sz="4800" dirty="0"/>
              <a:t>Budući program TCOP-a: neki prijedlozi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0E827-DB93-4748-8663-9799DFC90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47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B43A99A-24B3-4FC9-8F5B-D17F73E3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/>
              <a:t>Strukture JRR-a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DA50DD-39C5-4867-959C-38B11F66B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FEF3509-059B-44B6-91C6-3CB074616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3309476"/>
              </p:ext>
            </p:extLst>
          </p:nvPr>
        </p:nvGraphicFramePr>
        <p:xfrm>
          <a:off x="1304925" y="2095500"/>
          <a:ext cx="10629899" cy="402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837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032D-C1AB-4D27-953C-7CBC1152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Proširenje JRR-a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9B087-C1FA-4DE3-A110-15DF6406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1B86F3B-30D1-43CB-BC31-3848610C4A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0847852"/>
              </p:ext>
            </p:extLst>
          </p:nvPr>
        </p:nvGraphicFramePr>
        <p:xfrm>
          <a:off x="1400175" y="1800224"/>
          <a:ext cx="9686925" cy="4343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52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FA53A-3D2C-46E7-AB97-D036880F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/>
              <a:t>Opći ciljevi upravljanja gotovinskim sredstvima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19A3E2-39E9-4F7C-9A11-6A5B4795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D79F83A-C0A8-4C75-B0E2-431258F51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618159"/>
              </p:ext>
            </p:extLst>
          </p:nvPr>
        </p:nvGraphicFramePr>
        <p:xfrm>
          <a:off x="2031999" y="1885950"/>
          <a:ext cx="9426575" cy="4252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55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1629-9EA6-4499-8D55-C440F3FA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/>
              <a:t>Ciljevi gotovinske rezerve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22D02-DEFC-4A02-BFAD-3E813345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50036C6-4C22-4D41-89AF-46C04A0534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9147"/>
              </p:ext>
            </p:extLst>
          </p:nvPr>
        </p:nvGraphicFramePr>
        <p:xfrm>
          <a:off x="1607974" y="1605588"/>
          <a:ext cx="9359900" cy="4609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929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02554-CC71-47E3-90F7-3503EE6E2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/>
              <a:t>Ulaganje suficita gotovinskih sredstava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17D14-35B1-4C1D-8228-BED7B4C1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ECD366C-BC40-4F43-AB91-1DBCE0377B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2454613"/>
              </p:ext>
            </p:extLst>
          </p:nvPr>
        </p:nvGraphicFramePr>
        <p:xfrm>
          <a:off x="1724025" y="1866900"/>
          <a:ext cx="10131752" cy="443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436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IMF Colors V2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2A900"/>
      </a:accent2>
      <a:accent3>
        <a:srgbClr val="8030A7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MCM_PresentationTemplate-General (002).potx" id="{05724851-1D99-4F04-816E-3C1029FD82C1}" vid="{79A6C6F0-5EFB-4CAA-A9BD-32C60ADF3B3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37139</TotalTime>
  <Words>500</Words>
  <Application>Microsoft Office PowerPoint</Application>
  <PresentationFormat>Widescreen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.HelveticaNeueDeskInterface-Regular</vt:lpstr>
      <vt:lpstr>Arial</vt:lpstr>
      <vt:lpstr>Arial Black</vt:lpstr>
      <vt:lpstr>ArialMT</vt:lpstr>
      <vt:lpstr>Calibri</vt:lpstr>
      <vt:lpstr>Lucida Grande</vt:lpstr>
      <vt:lpstr>LucidaGrande</vt:lpstr>
      <vt:lpstr>Segoe UI</vt:lpstr>
      <vt:lpstr>Wingdings</vt:lpstr>
      <vt:lpstr>Office Theme</vt:lpstr>
      <vt:lpstr>Custom Design</vt:lpstr>
      <vt:lpstr>PowerPoint Presentation</vt:lpstr>
      <vt:lpstr>Sažetak rezultata: JRR</vt:lpstr>
      <vt:lpstr>Sažetak rezultata: Upravljanje gotovinskim sredstvima</vt:lpstr>
      <vt:lpstr>Budući program TCOP-a: neki prijedlozi </vt:lpstr>
      <vt:lpstr>Strukture JRR-a</vt:lpstr>
      <vt:lpstr>Proširenje JRR-a</vt:lpstr>
      <vt:lpstr>Opći ciljevi upravljanja gotovinskim sredstvima</vt:lpstr>
      <vt:lpstr>Ciljevi gotovinske rezerve</vt:lpstr>
      <vt:lpstr>Ulaganje suficita gotovinskih sredstava</vt:lpstr>
      <vt:lpstr>Hvala! Pitanja i komentari – te drugi prijedlozi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Presenting Public Debt Statistics</dc:title>
  <dc:creator>Michele Robinson</dc:creator>
  <cp:lastModifiedBy>Željka Sauka</cp:lastModifiedBy>
  <cp:revision>326</cp:revision>
  <dcterms:created xsi:type="dcterms:W3CDTF">2020-10-10T15:42:03Z</dcterms:created>
  <dcterms:modified xsi:type="dcterms:W3CDTF">2021-10-13T09:38:41Z</dcterms:modified>
</cp:coreProperties>
</file>