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3"/>
  </p:notesMasterIdLst>
  <p:sldIdLst>
    <p:sldId id="1373" r:id="rId3"/>
    <p:sldId id="1372" r:id="rId4"/>
    <p:sldId id="1374" r:id="rId5"/>
    <p:sldId id="1375" r:id="rId6"/>
    <p:sldId id="672" r:id="rId7"/>
    <p:sldId id="1376" r:id="rId8"/>
    <p:sldId id="1363" r:id="rId9"/>
    <p:sldId id="1365" r:id="rId10"/>
    <p:sldId id="1364" r:id="rId11"/>
    <p:sldId id="1377" r:id="rId12"/>
    <p:sldId id="1366" r:id="rId13"/>
    <p:sldId id="1368" r:id="rId14"/>
    <p:sldId id="1369" r:id="rId15"/>
    <p:sldId id="1370" r:id="rId16"/>
    <p:sldId id="1378" r:id="rId17"/>
    <p:sldId id="1362" r:id="rId18"/>
    <p:sldId id="1371" r:id="rId19"/>
    <p:sldId id="1379" r:id="rId20"/>
    <p:sldId id="1380" r:id="rId21"/>
    <p:sldId id="136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9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D0DFDD"/>
    <a:srgbClr val="4472C4"/>
    <a:srgbClr val="0066FF"/>
    <a:srgbClr val="3399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6" autoAdjust="0"/>
    <p:restoredTop sz="94056" autoAdjust="0"/>
  </p:normalViewPr>
  <p:slideViewPr>
    <p:cSldViewPr snapToGrid="0">
      <p:cViewPr varScale="1">
        <p:scale>
          <a:sx n="46" d="100"/>
          <a:sy n="46" d="100"/>
        </p:scale>
        <p:origin x="1061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D5ED5F-6472-45A2-A80B-468C8F7BBD5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7F56DF-CFD1-4948-868D-4AA2EA283579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800" dirty="0"/>
            <a:t>The Context</a:t>
          </a:r>
        </a:p>
      </dgm:t>
    </dgm:pt>
    <dgm:pt modelId="{33E01CB2-054C-4F82-9889-DDD81C63BC98}" type="parTrans" cxnId="{98CD24D0-A935-47AE-AAE0-9B28A864BE64}">
      <dgm:prSet/>
      <dgm:spPr/>
      <dgm:t>
        <a:bodyPr/>
        <a:lstStyle/>
        <a:p>
          <a:endParaRPr lang="en-GB"/>
        </a:p>
      </dgm:t>
    </dgm:pt>
    <dgm:pt modelId="{F4621583-C3DF-413B-8557-A363F92B3D35}" type="sibTrans" cxnId="{98CD24D0-A935-47AE-AAE0-9B28A864BE64}">
      <dgm:prSet/>
      <dgm:spPr/>
      <dgm:t>
        <a:bodyPr/>
        <a:lstStyle/>
        <a:p>
          <a:endParaRPr lang="en-GB"/>
        </a:p>
      </dgm:t>
    </dgm:pt>
    <dgm:pt modelId="{98BBB1A0-4B80-4A8C-83F3-7E9882EA1FC3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Treasury Single Account</a:t>
          </a:r>
        </a:p>
      </dgm:t>
    </dgm:pt>
    <dgm:pt modelId="{19666F78-3067-446A-ADA7-5BF6DBE262C8}" type="parTrans" cxnId="{944F09CD-5083-4679-87B4-33FEF1E44004}">
      <dgm:prSet/>
      <dgm:spPr/>
      <dgm:t>
        <a:bodyPr/>
        <a:lstStyle/>
        <a:p>
          <a:endParaRPr lang="en-GB"/>
        </a:p>
      </dgm:t>
    </dgm:pt>
    <dgm:pt modelId="{84EF9BD6-2A2A-4F9C-987A-FDEAC3FF3740}" type="sibTrans" cxnId="{944F09CD-5083-4679-87B4-33FEF1E44004}">
      <dgm:prSet/>
      <dgm:spPr/>
      <dgm:t>
        <a:bodyPr/>
        <a:lstStyle/>
        <a:p>
          <a:endParaRPr lang="en-GB"/>
        </a:p>
      </dgm:t>
    </dgm:pt>
    <dgm:pt modelId="{B6473835-B130-4E51-9154-7A7E4160A47D}">
      <dgm:prSet phldrT="[Text]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dirty="0">
              <a:solidFill>
                <a:srgbClr val="004C97"/>
              </a:solidFill>
            </a:rPr>
            <a:t>Cash Forecasting </a:t>
          </a:r>
        </a:p>
        <a:p>
          <a:r>
            <a:rPr lang="en-GB" dirty="0">
              <a:solidFill>
                <a:srgbClr val="004C97"/>
              </a:solidFill>
            </a:rPr>
            <a:t>&amp; Cash Management</a:t>
          </a:r>
        </a:p>
      </dgm:t>
    </dgm:pt>
    <dgm:pt modelId="{76B34900-E9CC-428F-98AE-F415C1101465}" type="parTrans" cxnId="{866B9F23-2C40-4A99-B1B6-3103DAAF38F6}">
      <dgm:prSet/>
      <dgm:spPr/>
      <dgm:t>
        <a:bodyPr/>
        <a:lstStyle/>
        <a:p>
          <a:endParaRPr lang="en-GB"/>
        </a:p>
      </dgm:t>
    </dgm:pt>
    <dgm:pt modelId="{FC45767B-B637-4BCF-B321-6D5F5DE07914}" type="sibTrans" cxnId="{866B9F23-2C40-4A99-B1B6-3103DAAF38F6}">
      <dgm:prSet/>
      <dgm:spPr/>
      <dgm:t>
        <a:bodyPr/>
        <a:lstStyle/>
        <a:p>
          <a:endParaRPr lang="en-GB"/>
        </a:p>
      </dgm:t>
    </dgm:pt>
    <dgm:pt modelId="{2D8CF403-5C63-41E5-861E-D94CF53A0F03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Conclusions &amp; Next Steps</a:t>
          </a:r>
        </a:p>
      </dgm:t>
    </dgm:pt>
    <dgm:pt modelId="{4E611A0E-9E3D-4DE5-90F8-5A810607230D}" type="parTrans" cxnId="{C9EA5B62-1934-4441-86E2-FDCF58A30EF1}">
      <dgm:prSet/>
      <dgm:spPr/>
      <dgm:t>
        <a:bodyPr/>
        <a:lstStyle/>
        <a:p>
          <a:endParaRPr lang="en-GB"/>
        </a:p>
      </dgm:t>
    </dgm:pt>
    <dgm:pt modelId="{EE7ACBBA-5B64-45CE-B569-171BC17C3DE4}" type="sibTrans" cxnId="{C9EA5B62-1934-4441-86E2-FDCF58A30EF1}">
      <dgm:prSet/>
      <dgm:spPr/>
      <dgm:t>
        <a:bodyPr/>
        <a:lstStyle/>
        <a:p>
          <a:endParaRPr lang="en-GB"/>
        </a:p>
      </dgm:t>
    </dgm:pt>
    <dgm:pt modelId="{09CB55E0-36A4-4CDC-95F7-9140CD33C1D6}" type="pres">
      <dgm:prSet presAssocID="{22D5ED5F-6472-45A2-A80B-468C8F7BBD50}" presName="CompostProcess" presStyleCnt="0">
        <dgm:presLayoutVars>
          <dgm:dir/>
          <dgm:resizeHandles val="exact"/>
        </dgm:presLayoutVars>
      </dgm:prSet>
      <dgm:spPr/>
    </dgm:pt>
    <dgm:pt modelId="{62308C57-E0BA-45C3-B9AB-CB2A71787852}" type="pres">
      <dgm:prSet presAssocID="{22D5ED5F-6472-45A2-A80B-468C8F7BBD50}" presName="arrow" presStyleLbl="bgShp" presStyleIdx="0" presStyleCnt="1"/>
      <dgm:spPr>
        <a:solidFill>
          <a:srgbClr val="CFD5EA"/>
        </a:solidFill>
      </dgm:spPr>
    </dgm:pt>
    <dgm:pt modelId="{4342D0EA-DBCC-4B76-8835-479B4FD45EEB}" type="pres">
      <dgm:prSet presAssocID="{22D5ED5F-6472-45A2-A80B-468C8F7BBD50}" presName="linearProcess" presStyleCnt="0"/>
      <dgm:spPr/>
    </dgm:pt>
    <dgm:pt modelId="{9033D0B8-8ADB-43BE-97BF-D0FDACD36328}" type="pres">
      <dgm:prSet presAssocID="{697F56DF-CFD1-4948-868D-4AA2EA283579}" presName="textNode" presStyleLbl="node1" presStyleIdx="0" presStyleCnt="4">
        <dgm:presLayoutVars>
          <dgm:bulletEnabled val="1"/>
        </dgm:presLayoutVars>
      </dgm:prSet>
      <dgm:spPr/>
    </dgm:pt>
    <dgm:pt modelId="{D5498DFA-38EE-480D-917E-CE8BC3555CF1}" type="pres">
      <dgm:prSet presAssocID="{F4621583-C3DF-413B-8557-A363F92B3D35}" presName="sibTrans" presStyleCnt="0"/>
      <dgm:spPr/>
    </dgm:pt>
    <dgm:pt modelId="{A50FAACE-857F-4E5E-BF7A-D99398F2E6E6}" type="pres">
      <dgm:prSet presAssocID="{98BBB1A0-4B80-4A8C-83F3-7E9882EA1FC3}" presName="textNode" presStyleLbl="node1" presStyleIdx="1" presStyleCnt="4">
        <dgm:presLayoutVars>
          <dgm:bulletEnabled val="1"/>
        </dgm:presLayoutVars>
      </dgm:prSet>
      <dgm:spPr/>
    </dgm:pt>
    <dgm:pt modelId="{D82A8468-F5F4-4B50-BB0C-D04E6CD2AB6A}" type="pres">
      <dgm:prSet presAssocID="{84EF9BD6-2A2A-4F9C-987A-FDEAC3FF3740}" presName="sibTrans" presStyleCnt="0"/>
      <dgm:spPr/>
    </dgm:pt>
    <dgm:pt modelId="{1FCC42E9-5333-4856-ADE8-15585B47D378}" type="pres">
      <dgm:prSet presAssocID="{B6473835-B130-4E51-9154-7A7E4160A47D}" presName="textNode" presStyleLbl="node1" presStyleIdx="2" presStyleCnt="4">
        <dgm:presLayoutVars>
          <dgm:bulletEnabled val="1"/>
        </dgm:presLayoutVars>
      </dgm:prSet>
      <dgm:spPr/>
    </dgm:pt>
    <dgm:pt modelId="{88A6382F-8B03-4629-B50B-F61A74967279}" type="pres">
      <dgm:prSet presAssocID="{FC45767B-B637-4BCF-B321-6D5F5DE07914}" presName="sibTrans" presStyleCnt="0"/>
      <dgm:spPr/>
    </dgm:pt>
    <dgm:pt modelId="{C54D5D21-FBA3-495E-B7C7-AF41A44F5D3A}" type="pres">
      <dgm:prSet presAssocID="{2D8CF403-5C63-41E5-861E-D94CF53A0F0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A3FAEB06-161E-4F57-B0A4-CF0AB0829265}" type="presOf" srcId="{B6473835-B130-4E51-9154-7A7E4160A47D}" destId="{1FCC42E9-5333-4856-ADE8-15585B47D378}" srcOrd="0" destOrd="0" presId="urn:microsoft.com/office/officeart/2005/8/layout/hProcess9"/>
    <dgm:cxn modelId="{866B9F23-2C40-4A99-B1B6-3103DAAF38F6}" srcId="{22D5ED5F-6472-45A2-A80B-468C8F7BBD50}" destId="{B6473835-B130-4E51-9154-7A7E4160A47D}" srcOrd="2" destOrd="0" parTransId="{76B34900-E9CC-428F-98AE-F415C1101465}" sibTransId="{FC45767B-B637-4BCF-B321-6D5F5DE07914}"/>
    <dgm:cxn modelId="{C9EA5B62-1934-4441-86E2-FDCF58A30EF1}" srcId="{22D5ED5F-6472-45A2-A80B-468C8F7BBD50}" destId="{2D8CF403-5C63-41E5-861E-D94CF53A0F03}" srcOrd="3" destOrd="0" parTransId="{4E611A0E-9E3D-4DE5-90F8-5A810607230D}" sibTransId="{EE7ACBBA-5B64-45CE-B569-171BC17C3DE4}"/>
    <dgm:cxn modelId="{89C9C96E-9785-4D51-890D-899AEE6C4C8B}" type="presOf" srcId="{98BBB1A0-4B80-4A8C-83F3-7E9882EA1FC3}" destId="{A50FAACE-857F-4E5E-BF7A-D99398F2E6E6}" srcOrd="0" destOrd="0" presId="urn:microsoft.com/office/officeart/2005/8/layout/hProcess9"/>
    <dgm:cxn modelId="{F4A9BC73-808E-4D5A-85B8-3FBE2981CBD7}" type="presOf" srcId="{2D8CF403-5C63-41E5-861E-D94CF53A0F03}" destId="{C54D5D21-FBA3-495E-B7C7-AF41A44F5D3A}" srcOrd="0" destOrd="0" presId="urn:microsoft.com/office/officeart/2005/8/layout/hProcess9"/>
    <dgm:cxn modelId="{E805A37A-FF77-43F1-8C94-4AD227E40828}" type="presOf" srcId="{697F56DF-CFD1-4948-868D-4AA2EA283579}" destId="{9033D0B8-8ADB-43BE-97BF-D0FDACD36328}" srcOrd="0" destOrd="0" presId="urn:microsoft.com/office/officeart/2005/8/layout/hProcess9"/>
    <dgm:cxn modelId="{42BEDE93-898A-4670-A525-66C4D15163C1}" type="presOf" srcId="{22D5ED5F-6472-45A2-A80B-468C8F7BBD50}" destId="{09CB55E0-36A4-4CDC-95F7-9140CD33C1D6}" srcOrd="0" destOrd="0" presId="urn:microsoft.com/office/officeart/2005/8/layout/hProcess9"/>
    <dgm:cxn modelId="{944F09CD-5083-4679-87B4-33FEF1E44004}" srcId="{22D5ED5F-6472-45A2-A80B-468C8F7BBD50}" destId="{98BBB1A0-4B80-4A8C-83F3-7E9882EA1FC3}" srcOrd="1" destOrd="0" parTransId="{19666F78-3067-446A-ADA7-5BF6DBE262C8}" sibTransId="{84EF9BD6-2A2A-4F9C-987A-FDEAC3FF3740}"/>
    <dgm:cxn modelId="{98CD24D0-A935-47AE-AAE0-9B28A864BE64}" srcId="{22D5ED5F-6472-45A2-A80B-468C8F7BBD50}" destId="{697F56DF-CFD1-4948-868D-4AA2EA283579}" srcOrd="0" destOrd="0" parTransId="{33E01CB2-054C-4F82-9889-DDD81C63BC98}" sibTransId="{F4621583-C3DF-413B-8557-A363F92B3D35}"/>
    <dgm:cxn modelId="{3834A764-1402-41FA-98FF-18531D524DBD}" type="presParOf" srcId="{09CB55E0-36A4-4CDC-95F7-9140CD33C1D6}" destId="{62308C57-E0BA-45C3-B9AB-CB2A71787852}" srcOrd="0" destOrd="0" presId="urn:microsoft.com/office/officeart/2005/8/layout/hProcess9"/>
    <dgm:cxn modelId="{0CC076C1-FD14-4661-BA15-A0BAC019C590}" type="presParOf" srcId="{09CB55E0-36A4-4CDC-95F7-9140CD33C1D6}" destId="{4342D0EA-DBCC-4B76-8835-479B4FD45EEB}" srcOrd="1" destOrd="0" presId="urn:microsoft.com/office/officeart/2005/8/layout/hProcess9"/>
    <dgm:cxn modelId="{D16C9FD2-8E2D-49F3-B8D3-36EAD24DF741}" type="presParOf" srcId="{4342D0EA-DBCC-4B76-8835-479B4FD45EEB}" destId="{9033D0B8-8ADB-43BE-97BF-D0FDACD36328}" srcOrd="0" destOrd="0" presId="urn:microsoft.com/office/officeart/2005/8/layout/hProcess9"/>
    <dgm:cxn modelId="{97A3D5EB-96FE-4C1A-96F6-C04FBC08A172}" type="presParOf" srcId="{4342D0EA-DBCC-4B76-8835-479B4FD45EEB}" destId="{D5498DFA-38EE-480D-917E-CE8BC3555CF1}" srcOrd="1" destOrd="0" presId="urn:microsoft.com/office/officeart/2005/8/layout/hProcess9"/>
    <dgm:cxn modelId="{FFA67513-54D6-419D-B4E3-B1F2BBF5B79D}" type="presParOf" srcId="{4342D0EA-DBCC-4B76-8835-479B4FD45EEB}" destId="{A50FAACE-857F-4E5E-BF7A-D99398F2E6E6}" srcOrd="2" destOrd="0" presId="urn:microsoft.com/office/officeart/2005/8/layout/hProcess9"/>
    <dgm:cxn modelId="{E16266C0-7DD9-43E4-830F-26A26EA4D3A9}" type="presParOf" srcId="{4342D0EA-DBCC-4B76-8835-479B4FD45EEB}" destId="{D82A8468-F5F4-4B50-BB0C-D04E6CD2AB6A}" srcOrd="3" destOrd="0" presId="urn:microsoft.com/office/officeart/2005/8/layout/hProcess9"/>
    <dgm:cxn modelId="{564589D5-F394-46BA-8D19-5DC333FAADA4}" type="presParOf" srcId="{4342D0EA-DBCC-4B76-8835-479B4FD45EEB}" destId="{1FCC42E9-5333-4856-ADE8-15585B47D378}" srcOrd="4" destOrd="0" presId="urn:microsoft.com/office/officeart/2005/8/layout/hProcess9"/>
    <dgm:cxn modelId="{F9AF8F2E-EF6E-4B4F-BB86-695225FEDFB5}" type="presParOf" srcId="{4342D0EA-DBCC-4B76-8835-479B4FD45EEB}" destId="{88A6382F-8B03-4629-B50B-F61A74967279}" srcOrd="5" destOrd="0" presId="urn:microsoft.com/office/officeart/2005/8/layout/hProcess9"/>
    <dgm:cxn modelId="{1BB609AF-C9BF-4A34-A57C-668910559033}" type="presParOf" srcId="{4342D0EA-DBCC-4B76-8835-479B4FD45EEB}" destId="{C54D5D21-FBA3-495E-B7C7-AF41A44F5D3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2D5ED5F-6472-45A2-A80B-468C8F7BBD5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7F56DF-CFD1-4948-868D-4AA2EA283579}">
      <dgm:prSet phldrT="[Text]" custT="1"/>
      <dgm:spPr>
        <a:solidFill>
          <a:prstClr val="white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gm:spPr>
      <dgm:t>
        <a:bodyPr spcFirstLastPara="0" vert="horz" wrap="square" lIns="95250" tIns="95250" rIns="95250" bIns="95250" numCol="1" spcCol="1270" anchor="ctr" anchorCtr="0"/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  <a:latin typeface="Calibri" panose="020F0502020204030204"/>
              <a:ea typeface="+mn-ea"/>
              <a:cs typeface="+mn-cs"/>
            </a:rPr>
            <a:t>The Context</a:t>
          </a:r>
        </a:p>
      </dgm:t>
    </dgm:pt>
    <dgm:pt modelId="{33E01CB2-054C-4F82-9889-DDD81C63BC98}" type="parTrans" cxnId="{98CD24D0-A935-47AE-AAE0-9B28A864BE64}">
      <dgm:prSet/>
      <dgm:spPr/>
      <dgm:t>
        <a:bodyPr/>
        <a:lstStyle/>
        <a:p>
          <a:endParaRPr lang="en-GB"/>
        </a:p>
      </dgm:t>
    </dgm:pt>
    <dgm:pt modelId="{F4621583-C3DF-413B-8557-A363F92B3D35}" type="sibTrans" cxnId="{98CD24D0-A935-47AE-AAE0-9B28A864BE64}">
      <dgm:prSet/>
      <dgm:spPr/>
      <dgm:t>
        <a:bodyPr/>
        <a:lstStyle/>
        <a:p>
          <a:endParaRPr lang="en-GB"/>
        </a:p>
      </dgm:t>
    </dgm:pt>
    <dgm:pt modelId="{98BBB1A0-4B80-4A8C-83F3-7E9882EA1FC3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Treasury Single Account</a:t>
          </a:r>
        </a:p>
      </dgm:t>
    </dgm:pt>
    <dgm:pt modelId="{19666F78-3067-446A-ADA7-5BF6DBE262C8}" type="parTrans" cxnId="{944F09CD-5083-4679-87B4-33FEF1E44004}">
      <dgm:prSet/>
      <dgm:spPr/>
      <dgm:t>
        <a:bodyPr/>
        <a:lstStyle/>
        <a:p>
          <a:endParaRPr lang="en-GB"/>
        </a:p>
      </dgm:t>
    </dgm:pt>
    <dgm:pt modelId="{84EF9BD6-2A2A-4F9C-987A-FDEAC3FF3740}" type="sibTrans" cxnId="{944F09CD-5083-4679-87B4-33FEF1E44004}">
      <dgm:prSet/>
      <dgm:spPr/>
      <dgm:t>
        <a:bodyPr/>
        <a:lstStyle/>
        <a:p>
          <a:endParaRPr lang="en-GB"/>
        </a:p>
      </dgm:t>
    </dgm:pt>
    <dgm:pt modelId="{B6473835-B130-4E51-9154-7A7E4160A47D}">
      <dgm:prSet phldrT="[Text]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dirty="0">
              <a:solidFill>
                <a:srgbClr val="004C97"/>
              </a:solidFill>
            </a:rPr>
            <a:t>Cash Forecasting </a:t>
          </a:r>
        </a:p>
        <a:p>
          <a:r>
            <a:rPr lang="en-GB" dirty="0">
              <a:solidFill>
                <a:srgbClr val="004C97"/>
              </a:solidFill>
            </a:rPr>
            <a:t>&amp; Cash Management</a:t>
          </a:r>
        </a:p>
      </dgm:t>
    </dgm:pt>
    <dgm:pt modelId="{76B34900-E9CC-428F-98AE-F415C1101465}" type="parTrans" cxnId="{866B9F23-2C40-4A99-B1B6-3103DAAF38F6}">
      <dgm:prSet/>
      <dgm:spPr/>
      <dgm:t>
        <a:bodyPr/>
        <a:lstStyle/>
        <a:p>
          <a:endParaRPr lang="en-GB"/>
        </a:p>
      </dgm:t>
    </dgm:pt>
    <dgm:pt modelId="{FC45767B-B637-4BCF-B321-6D5F5DE07914}" type="sibTrans" cxnId="{866B9F23-2C40-4A99-B1B6-3103DAAF38F6}">
      <dgm:prSet/>
      <dgm:spPr/>
      <dgm:t>
        <a:bodyPr/>
        <a:lstStyle/>
        <a:p>
          <a:endParaRPr lang="en-GB"/>
        </a:p>
      </dgm:t>
    </dgm:pt>
    <dgm:pt modelId="{2D8CF403-5C63-41E5-861E-D94CF53A0F03}">
      <dgm:prSet phldrT="[Text]" custT="1"/>
      <dgm:spPr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95250" tIns="95250" rIns="95250" bIns="95250" numCol="1" spcCol="1270" anchor="ctr" anchorCtr="0"/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Conclusions &amp; Next Steps</a:t>
          </a:r>
        </a:p>
      </dgm:t>
    </dgm:pt>
    <dgm:pt modelId="{4E611A0E-9E3D-4DE5-90F8-5A810607230D}" type="parTrans" cxnId="{C9EA5B62-1934-4441-86E2-FDCF58A30EF1}">
      <dgm:prSet/>
      <dgm:spPr/>
      <dgm:t>
        <a:bodyPr/>
        <a:lstStyle/>
        <a:p>
          <a:endParaRPr lang="en-GB"/>
        </a:p>
      </dgm:t>
    </dgm:pt>
    <dgm:pt modelId="{EE7ACBBA-5B64-45CE-B569-171BC17C3DE4}" type="sibTrans" cxnId="{C9EA5B62-1934-4441-86E2-FDCF58A30EF1}">
      <dgm:prSet/>
      <dgm:spPr/>
      <dgm:t>
        <a:bodyPr/>
        <a:lstStyle/>
        <a:p>
          <a:endParaRPr lang="en-GB"/>
        </a:p>
      </dgm:t>
    </dgm:pt>
    <dgm:pt modelId="{09CB55E0-36A4-4CDC-95F7-9140CD33C1D6}" type="pres">
      <dgm:prSet presAssocID="{22D5ED5F-6472-45A2-A80B-468C8F7BBD50}" presName="CompostProcess" presStyleCnt="0">
        <dgm:presLayoutVars>
          <dgm:dir/>
          <dgm:resizeHandles val="exact"/>
        </dgm:presLayoutVars>
      </dgm:prSet>
      <dgm:spPr/>
    </dgm:pt>
    <dgm:pt modelId="{62308C57-E0BA-45C3-B9AB-CB2A71787852}" type="pres">
      <dgm:prSet presAssocID="{22D5ED5F-6472-45A2-A80B-468C8F7BBD50}" presName="arrow" presStyleLbl="bgShp" presStyleIdx="0" presStyleCnt="1"/>
      <dgm:spPr>
        <a:solidFill>
          <a:srgbClr val="CFD5EA"/>
        </a:solidFill>
      </dgm:spPr>
    </dgm:pt>
    <dgm:pt modelId="{4342D0EA-DBCC-4B76-8835-479B4FD45EEB}" type="pres">
      <dgm:prSet presAssocID="{22D5ED5F-6472-45A2-A80B-468C8F7BBD50}" presName="linearProcess" presStyleCnt="0"/>
      <dgm:spPr/>
    </dgm:pt>
    <dgm:pt modelId="{9033D0B8-8ADB-43BE-97BF-D0FDACD36328}" type="pres">
      <dgm:prSet presAssocID="{697F56DF-CFD1-4948-868D-4AA2EA283579}" presName="textNode" presStyleLbl="node1" presStyleIdx="0" presStyleCnt="4">
        <dgm:presLayoutVars>
          <dgm:bulletEnabled val="1"/>
        </dgm:presLayoutVars>
      </dgm:prSet>
      <dgm:spPr>
        <a:xfrm>
          <a:off x="8518" y="1473229"/>
          <a:ext cx="2385159" cy="1964305"/>
        </a:xfrm>
        <a:prstGeom prst="roundRect">
          <a:avLst/>
        </a:prstGeom>
      </dgm:spPr>
    </dgm:pt>
    <dgm:pt modelId="{D5498DFA-38EE-480D-917E-CE8BC3555CF1}" type="pres">
      <dgm:prSet presAssocID="{F4621583-C3DF-413B-8557-A363F92B3D35}" presName="sibTrans" presStyleCnt="0"/>
      <dgm:spPr/>
    </dgm:pt>
    <dgm:pt modelId="{A50FAACE-857F-4E5E-BF7A-D99398F2E6E6}" type="pres">
      <dgm:prSet presAssocID="{98BBB1A0-4B80-4A8C-83F3-7E9882EA1FC3}" presName="textNode" presStyleLbl="node1" presStyleIdx="1" presStyleCnt="4">
        <dgm:presLayoutVars>
          <dgm:bulletEnabled val="1"/>
        </dgm:presLayoutVars>
      </dgm:prSet>
      <dgm:spPr/>
    </dgm:pt>
    <dgm:pt modelId="{D82A8468-F5F4-4B50-BB0C-D04E6CD2AB6A}" type="pres">
      <dgm:prSet presAssocID="{84EF9BD6-2A2A-4F9C-987A-FDEAC3FF3740}" presName="sibTrans" presStyleCnt="0"/>
      <dgm:spPr/>
    </dgm:pt>
    <dgm:pt modelId="{1FCC42E9-5333-4856-ADE8-15585B47D378}" type="pres">
      <dgm:prSet presAssocID="{B6473835-B130-4E51-9154-7A7E4160A47D}" presName="textNode" presStyleLbl="node1" presStyleIdx="2" presStyleCnt="4">
        <dgm:presLayoutVars>
          <dgm:bulletEnabled val="1"/>
        </dgm:presLayoutVars>
      </dgm:prSet>
      <dgm:spPr/>
    </dgm:pt>
    <dgm:pt modelId="{88A6382F-8B03-4629-B50B-F61A74967279}" type="pres">
      <dgm:prSet presAssocID="{FC45767B-B637-4BCF-B321-6D5F5DE07914}" presName="sibTrans" presStyleCnt="0"/>
      <dgm:spPr/>
    </dgm:pt>
    <dgm:pt modelId="{C54D5D21-FBA3-495E-B7C7-AF41A44F5D3A}" type="pres">
      <dgm:prSet presAssocID="{2D8CF403-5C63-41E5-861E-D94CF53A0F03}" presName="textNode" presStyleLbl="node1" presStyleIdx="3" presStyleCnt="4">
        <dgm:presLayoutVars>
          <dgm:bulletEnabled val="1"/>
        </dgm:presLayoutVars>
      </dgm:prSet>
      <dgm:spPr>
        <a:xfrm>
          <a:off x="7575822" y="1473229"/>
          <a:ext cx="2385159" cy="1964305"/>
        </a:xfrm>
        <a:prstGeom prst="roundRect">
          <a:avLst/>
        </a:prstGeom>
      </dgm:spPr>
    </dgm:pt>
  </dgm:ptLst>
  <dgm:cxnLst>
    <dgm:cxn modelId="{A3FAEB06-161E-4F57-B0A4-CF0AB0829265}" type="presOf" srcId="{B6473835-B130-4E51-9154-7A7E4160A47D}" destId="{1FCC42E9-5333-4856-ADE8-15585B47D378}" srcOrd="0" destOrd="0" presId="urn:microsoft.com/office/officeart/2005/8/layout/hProcess9"/>
    <dgm:cxn modelId="{866B9F23-2C40-4A99-B1B6-3103DAAF38F6}" srcId="{22D5ED5F-6472-45A2-A80B-468C8F7BBD50}" destId="{B6473835-B130-4E51-9154-7A7E4160A47D}" srcOrd="2" destOrd="0" parTransId="{76B34900-E9CC-428F-98AE-F415C1101465}" sibTransId="{FC45767B-B637-4BCF-B321-6D5F5DE07914}"/>
    <dgm:cxn modelId="{C9EA5B62-1934-4441-86E2-FDCF58A30EF1}" srcId="{22D5ED5F-6472-45A2-A80B-468C8F7BBD50}" destId="{2D8CF403-5C63-41E5-861E-D94CF53A0F03}" srcOrd="3" destOrd="0" parTransId="{4E611A0E-9E3D-4DE5-90F8-5A810607230D}" sibTransId="{EE7ACBBA-5B64-45CE-B569-171BC17C3DE4}"/>
    <dgm:cxn modelId="{89C9C96E-9785-4D51-890D-899AEE6C4C8B}" type="presOf" srcId="{98BBB1A0-4B80-4A8C-83F3-7E9882EA1FC3}" destId="{A50FAACE-857F-4E5E-BF7A-D99398F2E6E6}" srcOrd="0" destOrd="0" presId="urn:microsoft.com/office/officeart/2005/8/layout/hProcess9"/>
    <dgm:cxn modelId="{F4A9BC73-808E-4D5A-85B8-3FBE2981CBD7}" type="presOf" srcId="{2D8CF403-5C63-41E5-861E-D94CF53A0F03}" destId="{C54D5D21-FBA3-495E-B7C7-AF41A44F5D3A}" srcOrd="0" destOrd="0" presId="urn:microsoft.com/office/officeart/2005/8/layout/hProcess9"/>
    <dgm:cxn modelId="{E805A37A-FF77-43F1-8C94-4AD227E40828}" type="presOf" srcId="{697F56DF-CFD1-4948-868D-4AA2EA283579}" destId="{9033D0B8-8ADB-43BE-97BF-D0FDACD36328}" srcOrd="0" destOrd="0" presId="urn:microsoft.com/office/officeart/2005/8/layout/hProcess9"/>
    <dgm:cxn modelId="{42BEDE93-898A-4670-A525-66C4D15163C1}" type="presOf" srcId="{22D5ED5F-6472-45A2-A80B-468C8F7BBD50}" destId="{09CB55E0-36A4-4CDC-95F7-9140CD33C1D6}" srcOrd="0" destOrd="0" presId="urn:microsoft.com/office/officeart/2005/8/layout/hProcess9"/>
    <dgm:cxn modelId="{944F09CD-5083-4679-87B4-33FEF1E44004}" srcId="{22D5ED5F-6472-45A2-A80B-468C8F7BBD50}" destId="{98BBB1A0-4B80-4A8C-83F3-7E9882EA1FC3}" srcOrd="1" destOrd="0" parTransId="{19666F78-3067-446A-ADA7-5BF6DBE262C8}" sibTransId="{84EF9BD6-2A2A-4F9C-987A-FDEAC3FF3740}"/>
    <dgm:cxn modelId="{98CD24D0-A935-47AE-AAE0-9B28A864BE64}" srcId="{22D5ED5F-6472-45A2-A80B-468C8F7BBD50}" destId="{697F56DF-CFD1-4948-868D-4AA2EA283579}" srcOrd="0" destOrd="0" parTransId="{33E01CB2-054C-4F82-9889-DDD81C63BC98}" sibTransId="{F4621583-C3DF-413B-8557-A363F92B3D35}"/>
    <dgm:cxn modelId="{3834A764-1402-41FA-98FF-18531D524DBD}" type="presParOf" srcId="{09CB55E0-36A4-4CDC-95F7-9140CD33C1D6}" destId="{62308C57-E0BA-45C3-B9AB-CB2A71787852}" srcOrd="0" destOrd="0" presId="urn:microsoft.com/office/officeart/2005/8/layout/hProcess9"/>
    <dgm:cxn modelId="{0CC076C1-FD14-4661-BA15-A0BAC019C590}" type="presParOf" srcId="{09CB55E0-36A4-4CDC-95F7-9140CD33C1D6}" destId="{4342D0EA-DBCC-4B76-8835-479B4FD45EEB}" srcOrd="1" destOrd="0" presId="urn:microsoft.com/office/officeart/2005/8/layout/hProcess9"/>
    <dgm:cxn modelId="{D16C9FD2-8E2D-49F3-B8D3-36EAD24DF741}" type="presParOf" srcId="{4342D0EA-DBCC-4B76-8835-479B4FD45EEB}" destId="{9033D0B8-8ADB-43BE-97BF-D0FDACD36328}" srcOrd="0" destOrd="0" presId="urn:microsoft.com/office/officeart/2005/8/layout/hProcess9"/>
    <dgm:cxn modelId="{97A3D5EB-96FE-4C1A-96F6-C04FBC08A172}" type="presParOf" srcId="{4342D0EA-DBCC-4B76-8835-479B4FD45EEB}" destId="{D5498DFA-38EE-480D-917E-CE8BC3555CF1}" srcOrd="1" destOrd="0" presId="urn:microsoft.com/office/officeart/2005/8/layout/hProcess9"/>
    <dgm:cxn modelId="{FFA67513-54D6-419D-B4E3-B1F2BBF5B79D}" type="presParOf" srcId="{4342D0EA-DBCC-4B76-8835-479B4FD45EEB}" destId="{A50FAACE-857F-4E5E-BF7A-D99398F2E6E6}" srcOrd="2" destOrd="0" presId="urn:microsoft.com/office/officeart/2005/8/layout/hProcess9"/>
    <dgm:cxn modelId="{E16266C0-7DD9-43E4-830F-26A26EA4D3A9}" type="presParOf" srcId="{4342D0EA-DBCC-4B76-8835-479B4FD45EEB}" destId="{D82A8468-F5F4-4B50-BB0C-D04E6CD2AB6A}" srcOrd="3" destOrd="0" presId="urn:microsoft.com/office/officeart/2005/8/layout/hProcess9"/>
    <dgm:cxn modelId="{564589D5-F394-46BA-8D19-5DC333FAADA4}" type="presParOf" srcId="{4342D0EA-DBCC-4B76-8835-479B4FD45EEB}" destId="{1FCC42E9-5333-4856-ADE8-15585B47D378}" srcOrd="4" destOrd="0" presId="urn:microsoft.com/office/officeart/2005/8/layout/hProcess9"/>
    <dgm:cxn modelId="{F9AF8F2E-EF6E-4B4F-BB86-695225FEDFB5}" type="presParOf" srcId="{4342D0EA-DBCC-4B76-8835-479B4FD45EEB}" destId="{88A6382F-8B03-4629-B50B-F61A74967279}" srcOrd="5" destOrd="0" presId="urn:microsoft.com/office/officeart/2005/8/layout/hProcess9"/>
    <dgm:cxn modelId="{1BB609AF-C9BF-4A34-A57C-668910559033}" type="presParOf" srcId="{4342D0EA-DBCC-4B76-8835-479B4FD45EEB}" destId="{C54D5D21-FBA3-495E-B7C7-AF41A44F5D3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0C8DCEA-A90B-403C-9B8D-DB1D0D69575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20DB195-8562-4F08-9D76-8C39B33AE03C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200" dirty="0">
              <a:latin typeface="Arial" panose="020B0604020202020204" pitchFamily="34" charset="0"/>
              <a:cs typeface="Arial" panose="020B0604020202020204" pitchFamily="34" charset="0"/>
            </a:rPr>
            <a:t>There is some diversity of practice - to be expected in view of different legal frameworks, institutional and financial structures, and administrative cultures and histories </a:t>
          </a:r>
          <a:endParaRPr lang="en-GB" sz="2200" dirty="0"/>
        </a:p>
      </dgm:t>
    </dgm:pt>
    <dgm:pt modelId="{1388FAF9-01B0-426A-BEE5-3BB8EDDE2F15}" type="parTrans" cxnId="{1421C1AA-61F9-4816-805E-5669452E2005}">
      <dgm:prSet/>
      <dgm:spPr/>
      <dgm:t>
        <a:bodyPr/>
        <a:lstStyle/>
        <a:p>
          <a:endParaRPr lang="en-GB" sz="2400"/>
        </a:p>
      </dgm:t>
    </dgm:pt>
    <dgm:pt modelId="{02BC291E-15F1-47BD-B9CF-054DB921FC9E}" type="sibTrans" cxnId="{1421C1AA-61F9-4816-805E-5669452E2005}">
      <dgm:prSet/>
      <dgm:spPr/>
      <dgm:t>
        <a:bodyPr/>
        <a:lstStyle/>
        <a:p>
          <a:endParaRPr lang="en-GB" sz="2400"/>
        </a:p>
      </dgm:t>
    </dgm:pt>
    <dgm:pt modelId="{7647CC81-8746-422E-9143-7AF395CF2551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At the same time, there is a solid </a:t>
          </a:r>
          <a:r>
            <a:rPr lang="en-GB" sz="2200" dirty="0">
              <a:latin typeface="Arial" panose="020B0604020202020204" pitchFamily="34" charset="0"/>
              <a:cs typeface="Arial" panose="020B0604020202020204" pitchFamily="34" charset="0"/>
            </a:rPr>
            <a:t>core</a:t>
          </a:r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 of countries that have developed capabilities and mechanisms in line with sound international practice. </a:t>
          </a:r>
        </a:p>
      </dgm:t>
    </dgm:pt>
    <dgm:pt modelId="{D2DEADF9-7B87-4690-A152-713820DD8ECB}" type="parTrans" cxnId="{9D933B8B-896E-43F0-8BE1-5A15BBFCA964}">
      <dgm:prSet/>
      <dgm:spPr/>
      <dgm:t>
        <a:bodyPr/>
        <a:lstStyle/>
        <a:p>
          <a:endParaRPr lang="en-GB" sz="2400"/>
        </a:p>
      </dgm:t>
    </dgm:pt>
    <dgm:pt modelId="{AE001CC7-6D55-4F47-BF54-6080CF99DAFC}" type="sibTrans" cxnId="{9D933B8B-896E-43F0-8BE1-5A15BBFCA964}">
      <dgm:prSet/>
      <dgm:spPr/>
      <dgm:t>
        <a:bodyPr/>
        <a:lstStyle/>
        <a:p>
          <a:endParaRPr lang="en-GB" sz="2400"/>
        </a:p>
      </dgm:t>
    </dgm:pt>
    <dgm:pt modelId="{724B42A9-F76D-4CC1-AC47-19CD07D39AF5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Responses to the survey indicate that for many countries activities of the TCOP Cash Management Working Group have contributed to these achievements</a:t>
          </a:r>
        </a:p>
      </dgm:t>
    </dgm:pt>
    <dgm:pt modelId="{92AE52CA-F463-4610-BD13-565541996684}" type="parTrans" cxnId="{6702AF70-1ADB-4951-B325-F255B6588893}">
      <dgm:prSet/>
      <dgm:spPr/>
      <dgm:t>
        <a:bodyPr/>
        <a:lstStyle/>
        <a:p>
          <a:endParaRPr lang="en-GB" sz="2400"/>
        </a:p>
      </dgm:t>
    </dgm:pt>
    <dgm:pt modelId="{69AD16D9-6547-4FEB-990D-0EF60E4721B0}" type="sibTrans" cxnId="{6702AF70-1ADB-4951-B325-F255B6588893}">
      <dgm:prSet/>
      <dgm:spPr/>
      <dgm:t>
        <a:bodyPr/>
        <a:lstStyle/>
        <a:p>
          <a:endParaRPr lang="en-GB" sz="2400"/>
        </a:p>
      </dgm:t>
    </dgm:pt>
    <dgm:pt modelId="{64E62CE8-ACE0-42DE-84F4-CB208B830B75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Several countries reported recent reforms: including widening or other improvements in their TSA; upgrades in their payments systems to support electronic or faster processing; and cash flow forecasting and cash management reforms. Covid has promoted further or planned changes </a:t>
          </a:r>
        </a:p>
      </dgm:t>
    </dgm:pt>
    <dgm:pt modelId="{D11BCD1D-5ED3-4664-AE34-DE97296CDD69}" type="parTrans" cxnId="{C29FC5E5-245E-48C2-9CE6-F3378D4FA20E}">
      <dgm:prSet/>
      <dgm:spPr/>
      <dgm:t>
        <a:bodyPr/>
        <a:lstStyle/>
        <a:p>
          <a:endParaRPr lang="en-GB" sz="2400"/>
        </a:p>
      </dgm:t>
    </dgm:pt>
    <dgm:pt modelId="{5DBDF0D5-B103-42F5-8FE6-6BA5FAB3548D}" type="sibTrans" cxnId="{C29FC5E5-245E-48C2-9CE6-F3378D4FA20E}">
      <dgm:prSet/>
      <dgm:spPr/>
      <dgm:t>
        <a:bodyPr/>
        <a:lstStyle/>
        <a:p>
          <a:endParaRPr lang="en-GB" sz="2400"/>
        </a:p>
      </dgm:t>
    </dgm:pt>
    <dgm:pt modelId="{03AC0A99-93D3-4AB0-96E8-4496DCF92505}" type="pres">
      <dgm:prSet presAssocID="{10C8DCEA-A90B-403C-9B8D-DB1D0D69575C}" presName="diagram" presStyleCnt="0">
        <dgm:presLayoutVars>
          <dgm:dir/>
          <dgm:resizeHandles val="exact"/>
        </dgm:presLayoutVars>
      </dgm:prSet>
      <dgm:spPr/>
    </dgm:pt>
    <dgm:pt modelId="{6539A014-7877-4A9D-9A5C-F5890635E8CA}" type="pres">
      <dgm:prSet presAssocID="{A20DB195-8562-4F08-9D76-8C39B33AE03C}" presName="node" presStyleLbl="node1" presStyleIdx="0" presStyleCnt="4" custScaleX="136077">
        <dgm:presLayoutVars>
          <dgm:bulletEnabled val="1"/>
        </dgm:presLayoutVars>
      </dgm:prSet>
      <dgm:spPr/>
    </dgm:pt>
    <dgm:pt modelId="{44A42C80-84C3-48F2-B961-3D42F054D4D3}" type="pres">
      <dgm:prSet presAssocID="{02BC291E-15F1-47BD-B9CF-054DB921FC9E}" presName="sibTrans" presStyleCnt="0"/>
      <dgm:spPr/>
    </dgm:pt>
    <dgm:pt modelId="{A7AACAA9-5EB8-45D3-B02E-3A231C63D4FA}" type="pres">
      <dgm:prSet presAssocID="{7647CC81-8746-422E-9143-7AF395CF2551}" presName="node" presStyleLbl="node1" presStyleIdx="1" presStyleCnt="4" custScaleX="124438">
        <dgm:presLayoutVars>
          <dgm:bulletEnabled val="1"/>
        </dgm:presLayoutVars>
      </dgm:prSet>
      <dgm:spPr/>
    </dgm:pt>
    <dgm:pt modelId="{7865DBC6-E498-49FD-A375-A8EB2D9400CB}" type="pres">
      <dgm:prSet presAssocID="{AE001CC7-6D55-4F47-BF54-6080CF99DAFC}" presName="sibTrans" presStyleCnt="0"/>
      <dgm:spPr/>
    </dgm:pt>
    <dgm:pt modelId="{6BC4EF1D-38FC-499C-99BA-EF3C3F2481EB}" type="pres">
      <dgm:prSet presAssocID="{724B42A9-F76D-4CC1-AC47-19CD07D39AF5}" presName="node" presStyleLbl="node1" presStyleIdx="2" presStyleCnt="4" custScaleX="110816" custLinFactX="58897" custLinFactNeighborX="100000" custLinFactNeighborY="-2504">
        <dgm:presLayoutVars>
          <dgm:bulletEnabled val="1"/>
        </dgm:presLayoutVars>
      </dgm:prSet>
      <dgm:spPr/>
    </dgm:pt>
    <dgm:pt modelId="{468F535F-9BA8-4549-AD91-E6FCE51EAA7A}" type="pres">
      <dgm:prSet presAssocID="{69AD16D9-6547-4FEB-990D-0EF60E4721B0}" presName="sibTrans" presStyleCnt="0"/>
      <dgm:spPr/>
    </dgm:pt>
    <dgm:pt modelId="{B7EECFA8-279A-400C-97CC-79A8B9ECE59C}" type="pres">
      <dgm:prSet presAssocID="{64E62CE8-ACE0-42DE-84F4-CB208B830B75}" presName="node" presStyleLbl="node1" presStyleIdx="3" presStyleCnt="4" custScaleX="148096" custLinFactX="-20566" custLinFactNeighborX="-100000" custLinFactNeighborY="-4990">
        <dgm:presLayoutVars>
          <dgm:bulletEnabled val="1"/>
        </dgm:presLayoutVars>
      </dgm:prSet>
      <dgm:spPr/>
    </dgm:pt>
  </dgm:ptLst>
  <dgm:cxnLst>
    <dgm:cxn modelId="{6702AF70-1ADB-4951-B325-F255B6588893}" srcId="{10C8DCEA-A90B-403C-9B8D-DB1D0D69575C}" destId="{724B42A9-F76D-4CC1-AC47-19CD07D39AF5}" srcOrd="2" destOrd="0" parTransId="{92AE52CA-F463-4610-BD13-565541996684}" sibTransId="{69AD16D9-6547-4FEB-990D-0EF60E4721B0}"/>
    <dgm:cxn modelId="{76CD1083-793C-4F17-98CB-612BC5511731}" type="presOf" srcId="{724B42A9-F76D-4CC1-AC47-19CD07D39AF5}" destId="{6BC4EF1D-38FC-499C-99BA-EF3C3F2481EB}" srcOrd="0" destOrd="0" presId="urn:microsoft.com/office/officeart/2005/8/layout/default"/>
    <dgm:cxn modelId="{0CADB687-1EC1-4A47-9534-A35C13BEB0DA}" type="presOf" srcId="{7647CC81-8746-422E-9143-7AF395CF2551}" destId="{A7AACAA9-5EB8-45D3-B02E-3A231C63D4FA}" srcOrd="0" destOrd="0" presId="urn:microsoft.com/office/officeart/2005/8/layout/default"/>
    <dgm:cxn modelId="{9D933B8B-896E-43F0-8BE1-5A15BBFCA964}" srcId="{10C8DCEA-A90B-403C-9B8D-DB1D0D69575C}" destId="{7647CC81-8746-422E-9143-7AF395CF2551}" srcOrd="1" destOrd="0" parTransId="{D2DEADF9-7B87-4690-A152-713820DD8ECB}" sibTransId="{AE001CC7-6D55-4F47-BF54-6080CF99DAFC}"/>
    <dgm:cxn modelId="{C5B30092-CEFD-4422-9EAE-B383CDB0B9B1}" type="presOf" srcId="{A20DB195-8562-4F08-9D76-8C39B33AE03C}" destId="{6539A014-7877-4A9D-9A5C-F5890635E8CA}" srcOrd="0" destOrd="0" presId="urn:microsoft.com/office/officeart/2005/8/layout/default"/>
    <dgm:cxn modelId="{1421C1AA-61F9-4816-805E-5669452E2005}" srcId="{10C8DCEA-A90B-403C-9B8D-DB1D0D69575C}" destId="{A20DB195-8562-4F08-9D76-8C39B33AE03C}" srcOrd="0" destOrd="0" parTransId="{1388FAF9-01B0-426A-BEE5-3BB8EDDE2F15}" sibTransId="{02BC291E-15F1-47BD-B9CF-054DB921FC9E}"/>
    <dgm:cxn modelId="{F8FB56CC-72C0-4870-A8D8-6D5C832EA3C3}" type="presOf" srcId="{10C8DCEA-A90B-403C-9B8D-DB1D0D69575C}" destId="{03AC0A99-93D3-4AB0-96E8-4496DCF92505}" srcOrd="0" destOrd="0" presId="urn:microsoft.com/office/officeart/2005/8/layout/default"/>
    <dgm:cxn modelId="{C29FC5E5-245E-48C2-9CE6-F3378D4FA20E}" srcId="{10C8DCEA-A90B-403C-9B8D-DB1D0D69575C}" destId="{64E62CE8-ACE0-42DE-84F4-CB208B830B75}" srcOrd="3" destOrd="0" parTransId="{D11BCD1D-5ED3-4664-AE34-DE97296CDD69}" sibTransId="{5DBDF0D5-B103-42F5-8FE6-6BA5FAB3548D}"/>
    <dgm:cxn modelId="{23FF65F7-24A6-4EFA-BDEE-613A6D8E938D}" type="presOf" srcId="{64E62CE8-ACE0-42DE-84F4-CB208B830B75}" destId="{B7EECFA8-279A-400C-97CC-79A8B9ECE59C}" srcOrd="0" destOrd="0" presId="urn:microsoft.com/office/officeart/2005/8/layout/default"/>
    <dgm:cxn modelId="{4BCA94DF-F433-4A2E-880C-18C3A9E3254F}" type="presParOf" srcId="{03AC0A99-93D3-4AB0-96E8-4496DCF92505}" destId="{6539A014-7877-4A9D-9A5C-F5890635E8CA}" srcOrd="0" destOrd="0" presId="urn:microsoft.com/office/officeart/2005/8/layout/default"/>
    <dgm:cxn modelId="{2F108976-7739-4758-BD0F-9EB3D1C768BF}" type="presParOf" srcId="{03AC0A99-93D3-4AB0-96E8-4496DCF92505}" destId="{44A42C80-84C3-48F2-B961-3D42F054D4D3}" srcOrd="1" destOrd="0" presId="urn:microsoft.com/office/officeart/2005/8/layout/default"/>
    <dgm:cxn modelId="{9662BB48-D151-4E77-A970-2F8E67CC83FD}" type="presParOf" srcId="{03AC0A99-93D3-4AB0-96E8-4496DCF92505}" destId="{A7AACAA9-5EB8-45D3-B02E-3A231C63D4FA}" srcOrd="2" destOrd="0" presId="urn:microsoft.com/office/officeart/2005/8/layout/default"/>
    <dgm:cxn modelId="{388CB395-CFD1-46E1-9227-09BE7A573490}" type="presParOf" srcId="{03AC0A99-93D3-4AB0-96E8-4496DCF92505}" destId="{7865DBC6-E498-49FD-A375-A8EB2D9400CB}" srcOrd="3" destOrd="0" presId="urn:microsoft.com/office/officeart/2005/8/layout/default"/>
    <dgm:cxn modelId="{641451A6-4F7F-430B-813D-070FE675B1F2}" type="presParOf" srcId="{03AC0A99-93D3-4AB0-96E8-4496DCF92505}" destId="{6BC4EF1D-38FC-499C-99BA-EF3C3F2481EB}" srcOrd="4" destOrd="0" presId="urn:microsoft.com/office/officeart/2005/8/layout/default"/>
    <dgm:cxn modelId="{B4B3E037-FDAC-40C3-8006-9D89C042F12F}" type="presParOf" srcId="{03AC0A99-93D3-4AB0-96E8-4496DCF92505}" destId="{468F535F-9BA8-4549-AD91-E6FCE51EAA7A}" srcOrd="5" destOrd="0" presId="urn:microsoft.com/office/officeart/2005/8/layout/default"/>
    <dgm:cxn modelId="{38E9A431-1ACF-44EC-81F0-AFE161A8113C}" type="presParOf" srcId="{03AC0A99-93D3-4AB0-96E8-4496DCF92505}" destId="{B7EECFA8-279A-400C-97CC-79A8B9ECE59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F3441D2-E8D9-413F-8352-A06D43FED559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1E51A261-D92E-4E7E-AA4E-4BEB2472BA4B}">
      <dgm:prSet phldrT="[Text]" custT="1"/>
      <dgm:spPr>
        <a:ln w="19050">
          <a:solidFill>
            <a:srgbClr val="004C97"/>
          </a:solidFill>
        </a:ln>
      </dgm:spPr>
      <dgm:t>
        <a:bodyPr/>
        <a:lstStyle/>
        <a:p>
          <a:r>
            <a:rPr lang="en-GB" sz="2200" dirty="0">
              <a:solidFill>
                <a:srgbClr val="004C97"/>
              </a:solidFill>
            </a:rPr>
            <a:t>The results nevertheless suggest that all countries have at least some need to further develop their practices, instruments or institutions</a:t>
          </a:r>
        </a:p>
      </dgm:t>
    </dgm:pt>
    <dgm:pt modelId="{6729FADA-B566-4E57-9878-5B5217A59595}" type="parTrans" cxnId="{AAE2432E-300B-42D9-89DF-AF64B8FC0469}">
      <dgm:prSet/>
      <dgm:spPr/>
      <dgm:t>
        <a:bodyPr/>
        <a:lstStyle/>
        <a:p>
          <a:endParaRPr lang="en-GB" sz="2200"/>
        </a:p>
      </dgm:t>
    </dgm:pt>
    <dgm:pt modelId="{FCF96C58-ACB9-4271-BC00-F02B02C457CF}" type="sibTrans" cxnId="{AAE2432E-300B-42D9-89DF-AF64B8FC0469}">
      <dgm:prSet custT="1"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sz="2200"/>
        </a:p>
      </dgm:t>
    </dgm:pt>
    <dgm:pt modelId="{4849F742-36F4-47CD-AA97-F82D5DD9AF5A}">
      <dgm:prSet custT="1"/>
      <dgm:spPr>
        <a:ln w="19050">
          <a:solidFill>
            <a:srgbClr val="004C97"/>
          </a:solidFill>
        </a:ln>
      </dgm:spPr>
      <dgm:t>
        <a:bodyPr/>
        <a:lstStyle/>
        <a:p>
          <a:r>
            <a:rPr lang="en-GB" sz="2200" dirty="0">
              <a:solidFill>
                <a:srgbClr val="004C97"/>
              </a:solidFill>
            </a:rPr>
            <a:t>There are potential areas for further comparative work and technical assistance – next slides</a:t>
          </a:r>
        </a:p>
      </dgm:t>
    </dgm:pt>
    <dgm:pt modelId="{4BD5E9BB-6CC8-4175-B61D-BF8924D6065A}" type="parTrans" cxnId="{00C35980-B9E3-4D86-9729-AA8A470702A7}">
      <dgm:prSet/>
      <dgm:spPr/>
      <dgm:t>
        <a:bodyPr/>
        <a:lstStyle/>
        <a:p>
          <a:endParaRPr lang="en-GB" sz="2200"/>
        </a:p>
      </dgm:t>
    </dgm:pt>
    <dgm:pt modelId="{57B072CF-0D07-43DF-B0A5-FD2A2ACD0980}" type="sibTrans" cxnId="{00C35980-B9E3-4D86-9729-AA8A470702A7}">
      <dgm:prSet/>
      <dgm:spPr/>
      <dgm:t>
        <a:bodyPr/>
        <a:lstStyle/>
        <a:p>
          <a:endParaRPr lang="en-GB" sz="2200"/>
        </a:p>
      </dgm:t>
    </dgm:pt>
    <dgm:pt modelId="{6FA2B019-CA43-48B7-B7DE-D4ED38060880}">
      <dgm:prSet phldrT="[Text]" custT="1"/>
      <dgm:spPr>
        <a:ln w="19050">
          <a:solidFill>
            <a:srgbClr val="004C97"/>
          </a:solidFill>
        </a:ln>
      </dgm:spPr>
      <dgm:t>
        <a:bodyPr/>
        <a:lstStyle/>
        <a:p>
          <a:r>
            <a:rPr lang="en-GB" sz="2200" dirty="0">
              <a:solidFill>
                <a:srgbClr val="004C97"/>
              </a:solidFill>
            </a:rPr>
            <a:t>Clear scope for further exchange of experiences among the participating countries; the working group continues to be highly relevant for the members</a:t>
          </a:r>
        </a:p>
      </dgm:t>
    </dgm:pt>
    <dgm:pt modelId="{E4A970C1-2296-4A86-A19C-83ED959B8D23}" type="parTrans" cxnId="{92CF0481-E6DA-48F1-8271-D5526F4E36E5}">
      <dgm:prSet/>
      <dgm:spPr/>
      <dgm:t>
        <a:bodyPr/>
        <a:lstStyle/>
        <a:p>
          <a:endParaRPr lang="en-GB" sz="2200"/>
        </a:p>
      </dgm:t>
    </dgm:pt>
    <dgm:pt modelId="{8EF883F3-5853-43FA-A492-8B577EEAC040}" type="sibTrans" cxnId="{92CF0481-E6DA-48F1-8271-D5526F4E36E5}">
      <dgm:prSet custT="1"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sz="2200"/>
        </a:p>
      </dgm:t>
    </dgm:pt>
    <dgm:pt modelId="{3AB1C0C2-6039-4B7B-A143-DAD602A6B846}" type="pres">
      <dgm:prSet presAssocID="{2F3441D2-E8D9-413F-8352-A06D43FED559}" presName="outerComposite" presStyleCnt="0">
        <dgm:presLayoutVars>
          <dgm:chMax val="5"/>
          <dgm:dir/>
          <dgm:resizeHandles val="exact"/>
        </dgm:presLayoutVars>
      </dgm:prSet>
      <dgm:spPr/>
    </dgm:pt>
    <dgm:pt modelId="{7C4F534F-4225-4E8C-8E54-549E1F42AE12}" type="pres">
      <dgm:prSet presAssocID="{2F3441D2-E8D9-413F-8352-A06D43FED559}" presName="dummyMaxCanvas" presStyleCnt="0">
        <dgm:presLayoutVars/>
      </dgm:prSet>
      <dgm:spPr/>
    </dgm:pt>
    <dgm:pt modelId="{28D8F04B-0C0D-4D2B-91E3-EC1F06C5BFEC}" type="pres">
      <dgm:prSet presAssocID="{2F3441D2-E8D9-413F-8352-A06D43FED559}" presName="ThreeNodes_1" presStyleLbl="node1" presStyleIdx="0" presStyleCnt="3">
        <dgm:presLayoutVars>
          <dgm:bulletEnabled val="1"/>
        </dgm:presLayoutVars>
      </dgm:prSet>
      <dgm:spPr/>
    </dgm:pt>
    <dgm:pt modelId="{929BD701-F00B-43B2-80F8-B7D76E29E187}" type="pres">
      <dgm:prSet presAssocID="{2F3441D2-E8D9-413F-8352-A06D43FED559}" presName="ThreeNodes_2" presStyleLbl="node1" presStyleIdx="1" presStyleCnt="3">
        <dgm:presLayoutVars>
          <dgm:bulletEnabled val="1"/>
        </dgm:presLayoutVars>
      </dgm:prSet>
      <dgm:spPr/>
    </dgm:pt>
    <dgm:pt modelId="{28DBC88D-9880-4C8C-9556-3BC603343684}" type="pres">
      <dgm:prSet presAssocID="{2F3441D2-E8D9-413F-8352-A06D43FED559}" presName="ThreeNodes_3" presStyleLbl="node1" presStyleIdx="2" presStyleCnt="3">
        <dgm:presLayoutVars>
          <dgm:bulletEnabled val="1"/>
        </dgm:presLayoutVars>
      </dgm:prSet>
      <dgm:spPr/>
    </dgm:pt>
    <dgm:pt modelId="{E1CB6038-2851-486A-9089-F91BA3DC2AA9}" type="pres">
      <dgm:prSet presAssocID="{2F3441D2-E8D9-413F-8352-A06D43FED559}" presName="ThreeConn_1-2" presStyleLbl="fgAccFollowNode1" presStyleIdx="0" presStyleCnt="2">
        <dgm:presLayoutVars>
          <dgm:bulletEnabled val="1"/>
        </dgm:presLayoutVars>
      </dgm:prSet>
      <dgm:spPr/>
    </dgm:pt>
    <dgm:pt modelId="{92AE7606-9FEF-475D-A3A3-33A63BE5772E}" type="pres">
      <dgm:prSet presAssocID="{2F3441D2-E8D9-413F-8352-A06D43FED559}" presName="ThreeConn_2-3" presStyleLbl="fgAccFollowNode1" presStyleIdx="1" presStyleCnt="2">
        <dgm:presLayoutVars>
          <dgm:bulletEnabled val="1"/>
        </dgm:presLayoutVars>
      </dgm:prSet>
      <dgm:spPr/>
    </dgm:pt>
    <dgm:pt modelId="{38147842-66FE-44E8-A598-AE12E0E5BA58}" type="pres">
      <dgm:prSet presAssocID="{2F3441D2-E8D9-413F-8352-A06D43FED559}" presName="ThreeNodes_1_text" presStyleLbl="node1" presStyleIdx="2" presStyleCnt="3">
        <dgm:presLayoutVars>
          <dgm:bulletEnabled val="1"/>
        </dgm:presLayoutVars>
      </dgm:prSet>
      <dgm:spPr/>
    </dgm:pt>
    <dgm:pt modelId="{58B30704-59DD-463C-990B-CD1DAB342CD7}" type="pres">
      <dgm:prSet presAssocID="{2F3441D2-E8D9-413F-8352-A06D43FED559}" presName="ThreeNodes_2_text" presStyleLbl="node1" presStyleIdx="2" presStyleCnt="3">
        <dgm:presLayoutVars>
          <dgm:bulletEnabled val="1"/>
        </dgm:presLayoutVars>
      </dgm:prSet>
      <dgm:spPr/>
    </dgm:pt>
    <dgm:pt modelId="{4E220DB3-CA98-4F12-877A-8D155C5EADE0}" type="pres">
      <dgm:prSet presAssocID="{2F3441D2-E8D9-413F-8352-A06D43FED55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EB2B511-DE24-411C-A711-CFAC15D28788}" type="presOf" srcId="{8EF883F3-5853-43FA-A492-8B577EEAC040}" destId="{92AE7606-9FEF-475D-A3A3-33A63BE5772E}" srcOrd="0" destOrd="0" presId="urn:microsoft.com/office/officeart/2005/8/layout/vProcess5"/>
    <dgm:cxn modelId="{AAE2432E-300B-42D9-89DF-AF64B8FC0469}" srcId="{2F3441D2-E8D9-413F-8352-A06D43FED559}" destId="{1E51A261-D92E-4E7E-AA4E-4BEB2472BA4B}" srcOrd="0" destOrd="0" parTransId="{6729FADA-B566-4E57-9878-5B5217A59595}" sibTransId="{FCF96C58-ACB9-4271-BC00-F02B02C457CF}"/>
    <dgm:cxn modelId="{26B2DB4A-D1BB-423F-B87A-4DD7920A7066}" type="presOf" srcId="{6FA2B019-CA43-48B7-B7DE-D4ED38060880}" destId="{929BD701-F00B-43B2-80F8-B7D76E29E187}" srcOrd="0" destOrd="0" presId="urn:microsoft.com/office/officeart/2005/8/layout/vProcess5"/>
    <dgm:cxn modelId="{00C35980-B9E3-4D86-9729-AA8A470702A7}" srcId="{2F3441D2-E8D9-413F-8352-A06D43FED559}" destId="{4849F742-36F4-47CD-AA97-F82D5DD9AF5A}" srcOrd="2" destOrd="0" parTransId="{4BD5E9BB-6CC8-4175-B61D-BF8924D6065A}" sibTransId="{57B072CF-0D07-43DF-B0A5-FD2A2ACD0980}"/>
    <dgm:cxn modelId="{92CF0481-E6DA-48F1-8271-D5526F4E36E5}" srcId="{2F3441D2-E8D9-413F-8352-A06D43FED559}" destId="{6FA2B019-CA43-48B7-B7DE-D4ED38060880}" srcOrd="1" destOrd="0" parTransId="{E4A970C1-2296-4A86-A19C-83ED959B8D23}" sibTransId="{8EF883F3-5853-43FA-A492-8B577EEAC040}"/>
    <dgm:cxn modelId="{5CA8F982-C5AE-4187-99BB-F87BB0B42F19}" type="presOf" srcId="{4849F742-36F4-47CD-AA97-F82D5DD9AF5A}" destId="{28DBC88D-9880-4C8C-9556-3BC603343684}" srcOrd="0" destOrd="0" presId="urn:microsoft.com/office/officeart/2005/8/layout/vProcess5"/>
    <dgm:cxn modelId="{6458A68F-C68C-4756-BEB7-62FB718B13FD}" type="presOf" srcId="{6FA2B019-CA43-48B7-B7DE-D4ED38060880}" destId="{58B30704-59DD-463C-990B-CD1DAB342CD7}" srcOrd="1" destOrd="0" presId="urn:microsoft.com/office/officeart/2005/8/layout/vProcess5"/>
    <dgm:cxn modelId="{14DBEBAD-BD27-4B83-8D7C-8531612A73E9}" type="presOf" srcId="{1E51A261-D92E-4E7E-AA4E-4BEB2472BA4B}" destId="{28D8F04B-0C0D-4D2B-91E3-EC1F06C5BFEC}" srcOrd="0" destOrd="0" presId="urn:microsoft.com/office/officeart/2005/8/layout/vProcess5"/>
    <dgm:cxn modelId="{6B984DC8-4D79-429A-891C-0D939D19CF8F}" type="presOf" srcId="{FCF96C58-ACB9-4271-BC00-F02B02C457CF}" destId="{E1CB6038-2851-486A-9089-F91BA3DC2AA9}" srcOrd="0" destOrd="0" presId="urn:microsoft.com/office/officeart/2005/8/layout/vProcess5"/>
    <dgm:cxn modelId="{9468C0E6-9749-4192-A5E3-7BBD14BED64E}" type="presOf" srcId="{2F3441D2-E8D9-413F-8352-A06D43FED559}" destId="{3AB1C0C2-6039-4B7B-A143-DAD602A6B846}" srcOrd="0" destOrd="0" presId="urn:microsoft.com/office/officeart/2005/8/layout/vProcess5"/>
    <dgm:cxn modelId="{A36460EE-4FA9-45B2-BA00-C470C25D256E}" type="presOf" srcId="{4849F742-36F4-47CD-AA97-F82D5DD9AF5A}" destId="{4E220DB3-CA98-4F12-877A-8D155C5EADE0}" srcOrd="1" destOrd="0" presId="urn:microsoft.com/office/officeart/2005/8/layout/vProcess5"/>
    <dgm:cxn modelId="{0EC68CF9-4074-48FB-ABB0-A9CCB0587F86}" type="presOf" srcId="{1E51A261-D92E-4E7E-AA4E-4BEB2472BA4B}" destId="{38147842-66FE-44E8-A598-AE12E0E5BA58}" srcOrd="1" destOrd="0" presId="urn:microsoft.com/office/officeart/2005/8/layout/vProcess5"/>
    <dgm:cxn modelId="{50218FE3-E7AC-451D-B46A-4663968A4BC1}" type="presParOf" srcId="{3AB1C0C2-6039-4B7B-A143-DAD602A6B846}" destId="{7C4F534F-4225-4E8C-8E54-549E1F42AE12}" srcOrd="0" destOrd="0" presId="urn:microsoft.com/office/officeart/2005/8/layout/vProcess5"/>
    <dgm:cxn modelId="{D7FAB725-B5A3-4087-AA18-2587BFF86EB7}" type="presParOf" srcId="{3AB1C0C2-6039-4B7B-A143-DAD602A6B846}" destId="{28D8F04B-0C0D-4D2B-91E3-EC1F06C5BFEC}" srcOrd="1" destOrd="0" presId="urn:microsoft.com/office/officeart/2005/8/layout/vProcess5"/>
    <dgm:cxn modelId="{A6A6A203-2D4B-4CDD-834C-BC55156184C5}" type="presParOf" srcId="{3AB1C0C2-6039-4B7B-A143-DAD602A6B846}" destId="{929BD701-F00B-43B2-80F8-B7D76E29E187}" srcOrd="2" destOrd="0" presId="urn:microsoft.com/office/officeart/2005/8/layout/vProcess5"/>
    <dgm:cxn modelId="{064EE475-51FC-4B50-ABE4-66EC0782147F}" type="presParOf" srcId="{3AB1C0C2-6039-4B7B-A143-DAD602A6B846}" destId="{28DBC88D-9880-4C8C-9556-3BC603343684}" srcOrd="3" destOrd="0" presId="urn:microsoft.com/office/officeart/2005/8/layout/vProcess5"/>
    <dgm:cxn modelId="{24394399-F4A6-4185-BDEB-ACA3669B6412}" type="presParOf" srcId="{3AB1C0C2-6039-4B7B-A143-DAD602A6B846}" destId="{E1CB6038-2851-486A-9089-F91BA3DC2AA9}" srcOrd="4" destOrd="0" presId="urn:microsoft.com/office/officeart/2005/8/layout/vProcess5"/>
    <dgm:cxn modelId="{6E85BDD6-4EF2-4BA2-A76E-8F568C65F27D}" type="presParOf" srcId="{3AB1C0C2-6039-4B7B-A143-DAD602A6B846}" destId="{92AE7606-9FEF-475D-A3A3-33A63BE5772E}" srcOrd="5" destOrd="0" presId="urn:microsoft.com/office/officeart/2005/8/layout/vProcess5"/>
    <dgm:cxn modelId="{166F3A45-A7EA-4491-882F-22E404208EB1}" type="presParOf" srcId="{3AB1C0C2-6039-4B7B-A143-DAD602A6B846}" destId="{38147842-66FE-44E8-A598-AE12E0E5BA58}" srcOrd="6" destOrd="0" presId="urn:microsoft.com/office/officeart/2005/8/layout/vProcess5"/>
    <dgm:cxn modelId="{90536B1E-DB4A-4703-81E5-102D352C314B}" type="presParOf" srcId="{3AB1C0C2-6039-4B7B-A143-DAD602A6B846}" destId="{58B30704-59DD-463C-990B-CD1DAB342CD7}" srcOrd="7" destOrd="0" presId="urn:microsoft.com/office/officeart/2005/8/layout/vProcess5"/>
    <dgm:cxn modelId="{795808A4-24F1-4904-B978-FB9F334E3756}" type="presParOf" srcId="{3AB1C0C2-6039-4B7B-A143-DAD602A6B846}" destId="{4E220DB3-CA98-4F12-877A-8D155C5EADE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7BBEA0A-60CD-4A0C-9832-D155EDB1F292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828C63-0430-4BCD-9743-707648AC6C95}">
      <dgm:prSet phldrT="[Text]" custT="1"/>
      <dgm:spPr/>
      <dgm:t>
        <a:bodyPr/>
        <a:lstStyle/>
        <a:p>
          <a:r>
            <a:rPr lang="en-GB" sz="2400" dirty="0">
              <a:latin typeface="Segoe UI" panose="020B0502040204020203" pitchFamily="34" charset="0"/>
              <a:cs typeface="Segoe UI" panose="020B0502040204020203" pitchFamily="34" charset="0"/>
            </a:rPr>
            <a:t>Structures</a:t>
          </a:r>
        </a:p>
      </dgm:t>
    </dgm:pt>
    <dgm:pt modelId="{03557422-C7DF-4169-A325-0457CFB73544}" type="parTrans" cxnId="{7F2FD829-2551-4466-93B1-83F1C8BB7D30}">
      <dgm:prSet/>
      <dgm:spPr/>
      <dgm:t>
        <a:bodyPr/>
        <a:lstStyle/>
        <a:p>
          <a:endParaRPr lang="en-GB"/>
        </a:p>
      </dgm:t>
    </dgm:pt>
    <dgm:pt modelId="{59B17048-FDCE-4D84-9604-C4391BC3C0E6}" type="sibTrans" cxnId="{7F2FD829-2551-4466-93B1-83F1C8BB7D30}">
      <dgm:prSet/>
      <dgm:spPr/>
      <dgm:t>
        <a:bodyPr/>
        <a:lstStyle/>
        <a:p>
          <a:endParaRPr lang="en-GB"/>
        </a:p>
      </dgm:t>
    </dgm:pt>
    <dgm:pt modelId="{3D07C401-95D6-471D-9792-B9E5DB5FAEAA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Different TSA and payment models: pros and cons</a:t>
          </a:r>
        </a:p>
      </dgm:t>
    </dgm:pt>
    <dgm:pt modelId="{1C81F53D-80EA-4FE0-BD83-F611C780224F}" type="parTrans" cxnId="{42FD494A-71AC-4D17-9174-DB9A756097E4}">
      <dgm:prSet/>
      <dgm:spPr/>
      <dgm:t>
        <a:bodyPr/>
        <a:lstStyle/>
        <a:p>
          <a:endParaRPr lang="en-GB"/>
        </a:p>
      </dgm:t>
    </dgm:pt>
    <dgm:pt modelId="{2E80649E-ECB9-488C-8132-6F58BB23A1AC}" type="sibTrans" cxnId="{42FD494A-71AC-4D17-9174-DB9A756097E4}">
      <dgm:prSet/>
      <dgm:spPr/>
      <dgm:t>
        <a:bodyPr/>
        <a:lstStyle/>
        <a:p>
          <a:endParaRPr lang="en-GB"/>
        </a:p>
      </dgm:t>
    </dgm:pt>
    <dgm:pt modelId="{510975A2-AA42-46E3-B660-B8089C284A52}">
      <dgm:prSet phldrT="[Text]" custT="1"/>
      <dgm:spPr/>
      <dgm:t>
        <a:bodyPr/>
        <a:lstStyle/>
        <a:p>
          <a:r>
            <a:rPr lang="en-GB" sz="2400" dirty="0">
              <a:latin typeface="Segoe UI" panose="020B0502040204020203" pitchFamily="34" charset="0"/>
              <a:cs typeface="Segoe UI" panose="020B0502040204020203" pitchFamily="34" charset="0"/>
            </a:rPr>
            <a:t>Coverage</a:t>
          </a:r>
        </a:p>
      </dgm:t>
    </dgm:pt>
    <dgm:pt modelId="{402C381A-B441-449F-867C-08F57B3567C1}" type="parTrans" cxnId="{3E51F504-92A4-4222-8953-F15E4A34845B}">
      <dgm:prSet/>
      <dgm:spPr/>
      <dgm:t>
        <a:bodyPr/>
        <a:lstStyle/>
        <a:p>
          <a:endParaRPr lang="en-GB"/>
        </a:p>
      </dgm:t>
    </dgm:pt>
    <dgm:pt modelId="{8AA31D22-3E17-4949-851F-F203C634C175}" type="sibTrans" cxnId="{3E51F504-92A4-4222-8953-F15E4A34845B}">
      <dgm:prSet/>
      <dgm:spPr/>
      <dgm:t>
        <a:bodyPr/>
        <a:lstStyle/>
        <a:p>
          <a:endParaRPr lang="en-GB"/>
        </a:p>
      </dgm:t>
    </dgm:pt>
    <dgm:pt modelId="{5F7EB573-7EC0-414F-B911-CD075BBA72CC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Extending to balances of EBFs, Trusts, donors, etc</a:t>
          </a:r>
        </a:p>
      </dgm:t>
    </dgm:pt>
    <dgm:pt modelId="{13761B0F-B947-45D2-8DE4-4D6E2D51E4AE}" type="parTrans" cxnId="{C7E78C80-01D1-4F7D-B2C6-F039E5E77BA9}">
      <dgm:prSet/>
      <dgm:spPr/>
      <dgm:t>
        <a:bodyPr/>
        <a:lstStyle/>
        <a:p>
          <a:endParaRPr lang="en-GB"/>
        </a:p>
      </dgm:t>
    </dgm:pt>
    <dgm:pt modelId="{9D5FC73B-29A8-4D46-93EB-EBBF44896A6C}" type="sibTrans" cxnId="{C7E78C80-01D1-4F7D-B2C6-F039E5E77BA9}">
      <dgm:prSet/>
      <dgm:spPr/>
      <dgm:t>
        <a:bodyPr/>
        <a:lstStyle/>
        <a:p>
          <a:endParaRPr lang="en-GB"/>
        </a:p>
      </dgm:t>
    </dgm:pt>
    <dgm:pt modelId="{7EB8BE73-F275-46B3-A31E-61429E2043CF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Internal structure (networks, pyramids)</a:t>
          </a:r>
        </a:p>
      </dgm:t>
    </dgm:pt>
    <dgm:pt modelId="{94A9DAC4-28E2-4A40-A2EF-97E605ABE916}" type="parTrans" cxnId="{450271D0-1B33-4B54-965B-FC8447192A25}">
      <dgm:prSet/>
      <dgm:spPr/>
      <dgm:t>
        <a:bodyPr/>
        <a:lstStyle/>
        <a:p>
          <a:endParaRPr lang="en-GB"/>
        </a:p>
      </dgm:t>
    </dgm:pt>
    <dgm:pt modelId="{0F116916-2995-4FCA-B8C6-EE87E2488322}" type="sibTrans" cxnId="{450271D0-1B33-4B54-965B-FC8447192A25}">
      <dgm:prSet/>
      <dgm:spPr/>
      <dgm:t>
        <a:bodyPr/>
        <a:lstStyle/>
        <a:p>
          <a:endParaRPr lang="en-GB"/>
        </a:p>
      </dgm:t>
    </dgm:pt>
    <dgm:pt modelId="{F40E8081-3170-4AFD-AFCA-A1F1D51C6209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Advantages of credit limits; control through the IFMIS or banks</a:t>
          </a:r>
        </a:p>
      </dgm:t>
    </dgm:pt>
    <dgm:pt modelId="{79B7E898-278F-4FF0-855C-21668B2C4B67}" type="parTrans" cxnId="{49D3E652-B3A6-4D68-B447-AD584EC9E4D8}">
      <dgm:prSet/>
      <dgm:spPr/>
      <dgm:t>
        <a:bodyPr/>
        <a:lstStyle/>
        <a:p>
          <a:endParaRPr lang="en-GB"/>
        </a:p>
      </dgm:t>
    </dgm:pt>
    <dgm:pt modelId="{441BB785-3095-4823-9EDD-B8397780EC99}" type="sibTrans" cxnId="{49D3E652-B3A6-4D68-B447-AD584EC9E4D8}">
      <dgm:prSet/>
      <dgm:spPr/>
      <dgm:t>
        <a:bodyPr/>
        <a:lstStyle/>
        <a:p>
          <a:endParaRPr lang="en-GB"/>
        </a:p>
      </dgm:t>
    </dgm:pt>
    <dgm:pt modelId="{58E31662-3B1C-4CD9-9109-2041C3F756FF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Improving accounting and control</a:t>
          </a:r>
        </a:p>
      </dgm:t>
    </dgm:pt>
    <dgm:pt modelId="{EAFB91FA-ECCF-41D8-AA6E-9389A0548E1D}" type="parTrans" cxnId="{39C3F0E0-BE95-431A-BB13-2D1630478829}">
      <dgm:prSet/>
      <dgm:spPr/>
      <dgm:t>
        <a:bodyPr/>
        <a:lstStyle/>
        <a:p>
          <a:endParaRPr lang="en-GB"/>
        </a:p>
      </dgm:t>
    </dgm:pt>
    <dgm:pt modelId="{C9FFB13C-5783-44A6-A10A-4099C01A3416}" type="sibTrans" cxnId="{39C3F0E0-BE95-431A-BB13-2D1630478829}">
      <dgm:prSet/>
      <dgm:spPr/>
      <dgm:t>
        <a:bodyPr/>
        <a:lstStyle/>
        <a:p>
          <a:endParaRPr lang="en-GB"/>
        </a:p>
      </dgm:t>
    </dgm:pt>
    <dgm:pt modelId="{63163298-A16D-49CD-A7A8-E354646406A2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Linking CB sub-structures through the </a:t>
          </a:r>
          <a:r>
            <a:rPr lang="en-GB" sz="1800" dirty="0" err="1">
              <a:latin typeface="Segoe UI" panose="020B0502040204020203" pitchFamily="34" charset="0"/>
              <a:cs typeface="Segoe UI" panose="020B0502040204020203" pitchFamily="34" charset="0"/>
            </a:rPr>
            <a:t>UCoA</a:t>
          </a:r>
          <a:endParaRPr lang="en-GB" sz="1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08F5FF3-C4E3-452B-BD71-C73C22680D1A}" type="parTrans" cxnId="{39B2CF4F-17A7-4286-A513-22A01C0B1015}">
      <dgm:prSet/>
      <dgm:spPr/>
      <dgm:t>
        <a:bodyPr/>
        <a:lstStyle/>
        <a:p>
          <a:endParaRPr lang="en-GB"/>
        </a:p>
      </dgm:t>
    </dgm:pt>
    <dgm:pt modelId="{876EAF1C-03B8-415D-9651-A5F500164246}" type="sibTrans" cxnId="{39B2CF4F-17A7-4286-A513-22A01C0B1015}">
      <dgm:prSet/>
      <dgm:spPr/>
      <dgm:t>
        <a:bodyPr/>
        <a:lstStyle/>
        <a:p>
          <a:endParaRPr lang="en-GB"/>
        </a:p>
      </dgm:t>
    </dgm:pt>
    <dgm:pt modelId="{578E12C3-2D7B-45EC-8504-A763394F3C9C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Protecting the claim on resources where legally required</a:t>
          </a:r>
        </a:p>
      </dgm:t>
    </dgm:pt>
    <dgm:pt modelId="{6842E3E7-D641-42E8-98AE-D8F1862E1D55}" type="parTrans" cxnId="{65DF180D-CE07-4F61-BFF9-969C8D898584}">
      <dgm:prSet/>
      <dgm:spPr/>
      <dgm:t>
        <a:bodyPr/>
        <a:lstStyle/>
        <a:p>
          <a:endParaRPr lang="en-GB"/>
        </a:p>
      </dgm:t>
    </dgm:pt>
    <dgm:pt modelId="{3DC434EF-1A76-4A4D-A5BC-18721140D4E0}" type="sibTrans" cxnId="{65DF180D-CE07-4F61-BFF9-969C8D898584}">
      <dgm:prSet/>
      <dgm:spPr/>
      <dgm:t>
        <a:bodyPr/>
        <a:lstStyle/>
        <a:p>
          <a:endParaRPr lang="en-GB"/>
        </a:p>
      </dgm:t>
    </dgm:pt>
    <dgm:pt modelId="{4B363E27-2497-4AA0-8A0D-4BB9339874D7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Managing the process; incorporating within forecasts</a:t>
          </a:r>
        </a:p>
      </dgm:t>
    </dgm:pt>
    <dgm:pt modelId="{6BBD0233-A34B-42DC-893F-EB729516734D}" type="parTrans" cxnId="{A9FE4E38-691C-469D-8ADA-F4E6DAFF64C6}">
      <dgm:prSet/>
      <dgm:spPr/>
      <dgm:t>
        <a:bodyPr/>
        <a:lstStyle/>
        <a:p>
          <a:endParaRPr lang="en-GB"/>
        </a:p>
      </dgm:t>
    </dgm:pt>
    <dgm:pt modelId="{EE5DD74C-CA47-4893-B993-8E40DC44E830}" type="sibTrans" cxnId="{A9FE4E38-691C-469D-8ADA-F4E6DAFF64C6}">
      <dgm:prSet/>
      <dgm:spPr/>
      <dgm:t>
        <a:bodyPr/>
        <a:lstStyle/>
        <a:p>
          <a:endParaRPr lang="en-GB"/>
        </a:p>
      </dgm:t>
    </dgm:pt>
    <dgm:pt modelId="{20D8451C-61BB-438B-8482-39DD843A0731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Balances of Sub-national Governments</a:t>
          </a:r>
        </a:p>
      </dgm:t>
    </dgm:pt>
    <dgm:pt modelId="{DE29F6AF-4CB4-4BA9-ADA0-9D3C299057C5}" type="parTrans" cxnId="{A8DFE39C-40F4-4B7D-A2B6-76B21F10E61E}">
      <dgm:prSet/>
      <dgm:spPr/>
      <dgm:t>
        <a:bodyPr/>
        <a:lstStyle/>
        <a:p>
          <a:endParaRPr lang="en-GB"/>
        </a:p>
      </dgm:t>
    </dgm:pt>
    <dgm:pt modelId="{42C4CDDE-6AF5-4714-A073-AB21751F19DE}" type="sibTrans" cxnId="{A8DFE39C-40F4-4B7D-A2B6-76B21F10E61E}">
      <dgm:prSet/>
      <dgm:spPr/>
      <dgm:t>
        <a:bodyPr/>
        <a:lstStyle/>
        <a:p>
          <a:endParaRPr lang="en-GB"/>
        </a:p>
      </dgm:t>
    </dgm:pt>
    <dgm:pt modelId="{29546DA2-9E1E-4B14-BB45-0285D17BB4AE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Inclusion or exclusion? Pros and cons. </a:t>
          </a:r>
        </a:p>
      </dgm:t>
    </dgm:pt>
    <dgm:pt modelId="{8BA14820-440C-414F-98BB-24796D7D0724}" type="parTrans" cxnId="{CF5593B8-332A-4D1D-A7CE-7EC5C4029D42}">
      <dgm:prSet/>
      <dgm:spPr/>
      <dgm:t>
        <a:bodyPr/>
        <a:lstStyle/>
        <a:p>
          <a:endParaRPr lang="en-GB"/>
        </a:p>
      </dgm:t>
    </dgm:pt>
    <dgm:pt modelId="{C3D01EB1-480D-440F-A45E-29B7F7237AFA}" type="sibTrans" cxnId="{CF5593B8-332A-4D1D-A7CE-7EC5C4029D42}">
      <dgm:prSet/>
      <dgm:spPr/>
      <dgm:t>
        <a:bodyPr/>
        <a:lstStyle/>
        <a:p>
          <a:endParaRPr lang="en-GB"/>
        </a:p>
      </dgm:t>
    </dgm:pt>
    <dgm:pt modelId="{0A1BD56D-DECA-486D-A601-212F9D4B0F0C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International practices; what it means in practice</a:t>
          </a:r>
        </a:p>
      </dgm:t>
    </dgm:pt>
    <dgm:pt modelId="{4F5E96C2-FECF-47F5-97B8-5BFA7BCC1B8E}" type="parTrans" cxnId="{61729875-0CA6-453A-AFFB-A1E7849147E3}">
      <dgm:prSet/>
      <dgm:spPr/>
      <dgm:t>
        <a:bodyPr/>
        <a:lstStyle/>
        <a:p>
          <a:endParaRPr lang="en-GB"/>
        </a:p>
      </dgm:t>
    </dgm:pt>
    <dgm:pt modelId="{511AB478-1575-4DBC-B5B4-34E42A34D966}" type="sibTrans" cxnId="{61729875-0CA6-453A-AFFB-A1E7849147E3}">
      <dgm:prSet/>
      <dgm:spPr/>
      <dgm:t>
        <a:bodyPr/>
        <a:lstStyle/>
        <a:p>
          <a:endParaRPr lang="en-GB"/>
        </a:p>
      </dgm:t>
    </dgm:pt>
    <dgm:pt modelId="{72A28C31-61A8-4A99-BECB-441ECB273FAC}">
      <dgm:prSet custT="1"/>
      <dgm:spPr>
        <a:solidFill>
          <a:srgbClr val="004C97"/>
        </a:solidFill>
      </dgm:spPr>
      <dgm:t>
        <a:bodyPr/>
        <a:lstStyle/>
        <a:p>
          <a:r>
            <a:rPr lang="en-GB" sz="1800" dirty="0">
              <a:latin typeface="Segoe UI" panose="020B0502040204020203" pitchFamily="34" charset="0"/>
              <a:cs typeface="Segoe UI" panose="020B0502040204020203" pitchFamily="34" charset="0"/>
            </a:rPr>
            <a:t>Using ICT to improve consolidation</a:t>
          </a:r>
        </a:p>
      </dgm:t>
    </dgm:pt>
    <dgm:pt modelId="{BD40961E-C7AE-4C5A-B2D9-AAC171ABA006}" type="parTrans" cxnId="{18159DEA-94F6-4D5C-B909-7EAB05AF0629}">
      <dgm:prSet/>
      <dgm:spPr/>
      <dgm:t>
        <a:bodyPr/>
        <a:lstStyle/>
        <a:p>
          <a:endParaRPr lang="en-GB"/>
        </a:p>
      </dgm:t>
    </dgm:pt>
    <dgm:pt modelId="{2AF25C3B-8D81-4AA0-94C8-7D26A419B42F}" type="sibTrans" cxnId="{18159DEA-94F6-4D5C-B909-7EAB05AF0629}">
      <dgm:prSet/>
      <dgm:spPr/>
      <dgm:t>
        <a:bodyPr/>
        <a:lstStyle/>
        <a:p>
          <a:endParaRPr lang="en-GB"/>
        </a:p>
      </dgm:t>
    </dgm:pt>
    <dgm:pt modelId="{0294FB73-D548-4BA7-AB59-02C8D08C8FF1}" type="pres">
      <dgm:prSet presAssocID="{D7BBEA0A-60CD-4A0C-9832-D155EDB1F292}" presName="Name0" presStyleCnt="0">
        <dgm:presLayoutVars>
          <dgm:dir/>
          <dgm:animLvl val="lvl"/>
          <dgm:resizeHandles val="exact"/>
        </dgm:presLayoutVars>
      </dgm:prSet>
      <dgm:spPr/>
    </dgm:pt>
    <dgm:pt modelId="{8907234D-BA41-4733-B2C9-D02F03F88EAD}" type="pres">
      <dgm:prSet presAssocID="{5B828C63-0430-4BCD-9743-707648AC6C95}" presName="linNode" presStyleCnt="0"/>
      <dgm:spPr/>
    </dgm:pt>
    <dgm:pt modelId="{A1AC3128-6A1C-4E68-9CEB-E5EFBF5369B1}" type="pres">
      <dgm:prSet presAssocID="{5B828C63-0430-4BCD-9743-707648AC6C95}" presName="parTx" presStyleLbl="revTx" presStyleIdx="0" presStyleCnt="2">
        <dgm:presLayoutVars>
          <dgm:chMax val="1"/>
          <dgm:bulletEnabled val="1"/>
        </dgm:presLayoutVars>
      </dgm:prSet>
      <dgm:spPr/>
    </dgm:pt>
    <dgm:pt modelId="{06BC2B50-53C3-4AFA-966D-8093E48A760F}" type="pres">
      <dgm:prSet presAssocID="{5B828C63-0430-4BCD-9743-707648AC6C95}" presName="bracket" presStyleLbl="parChTrans1D1" presStyleIdx="0" presStyleCnt="2"/>
      <dgm:spPr/>
    </dgm:pt>
    <dgm:pt modelId="{97805691-3BF2-4072-AD99-1E581F5BDD75}" type="pres">
      <dgm:prSet presAssocID="{5B828C63-0430-4BCD-9743-707648AC6C95}" presName="spH" presStyleCnt="0"/>
      <dgm:spPr/>
    </dgm:pt>
    <dgm:pt modelId="{54C42402-0263-4B6F-BF71-B90355303D36}" type="pres">
      <dgm:prSet presAssocID="{5B828C63-0430-4BCD-9743-707648AC6C95}" presName="desTx" presStyleLbl="node1" presStyleIdx="0" presStyleCnt="2">
        <dgm:presLayoutVars>
          <dgm:bulletEnabled val="1"/>
        </dgm:presLayoutVars>
      </dgm:prSet>
      <dgm:spPr/>
    </dgm:pt>
    <dgm:pt modelId="{DBCED223-A5E5-4A78-93FA-947A6C5FED08}" type="pres">
      <dgm:prSet presAssocID="{59B17048-FDCE-4D84-9604-C4391BC3C0E6}" presName="spV" presStyleCnt="0"/>
      <dgm:spPr/>
    </dgm:pt>
    <dgm:pt modelId="{7CE9AE46-8F14-4BB3-8AD3-B9874A2CB08C}" type="pres">
      <dgm:prSet presAssocID="{510975A2-AA42-46E3-B660-B8089C284A52}" presName="linNode" presStyleCnt="0"/>
      <dgm:spPr/>
    </dgm:pt>
    <dgm:pt modelId="{C3CF82C7-5883-4A33-9D55-E15A52D5CB99}" type="pres">
      <dgm:prSet presAssocID="{510975A2-AA42-46E3-B660-B8089C284A52}" presName="parTx" presStyleLbl="revTx" presStyleIdx="1" presStyleCnt="2">
        <dgm:presLayoutVars>
          <dgm:chMax val="1"/>
          <dgm:bulletEnabled val="1"/>
        </dgm:presLayoutVars>
      </dgm:prSet>
      <dgm:spPr/>
    </dgm:pt>
    <dgm:pt modelId="{9AB98AD1-4B9A-4A2C-8172-98305DE7AF0D}" type="pres">
      <dgm:prSet presAssocID="{510975A2-AA42-46E3-B660-B8089C284A52}" presName="bracket" presStyleLbl="parChTrans1D1" presStyleIdx="1" presStyleCnt="2"/>
      <dgm:spPr/>
    </dgm:pt>
    <dgm:pt modelId="{41158270-D438-49C0-B41C-8FB9977AD6BC}" type="pres">
      <dgm:prSet presAssocID="{510975A2-AA42-46E3-B660-B8089C284A52}" presName="spH" presStyleCnt="0"/>
      <dgm:spPr/>
    </dgm:pt>
    <dgm:pt modelId="{AF08D7F8-0188-4696-9B0B-9F26FFB47ECD}" type="pres">
      <dgm:prSet presAssocID="{510975A2-AA42-46E3-B660-B8089C284A52}" presName="desTx" presStyleLbl="node1" presStyleIdx="1" presStyleCnt="2">
        <dgm:presLayoutVars>
          <dgm:bulletEnabled val="1"/>
        </dgm:presLayoutVars>
      </dgm:prSet>
      <dgm:spPr/>
    </dgm:pt>
  </dgm:ptLst>
  <dgm:cxnLst>
    <dgm:cxn modelId="{5A130A04-35D5-4FA0-99A9-2D582CE2AA60}" type="presOf" srcId="{72A28C31-61A8-4A99-BECB-441ECB273FAC}" destId="{54C42402-0263-4B6F-BF71-B90355303D36}" srcOrd="0" destOrd="5" presId="urn:diagrams.loki3.com/BracketList"/>
    <dgm:cxn modelId="{3E51F504-92A4-4222-8953-F15E4A34845B}" srcId="{D7BBEA0A-60CD-4A0C-9832-D155EDB1F292}" destId="{510975A2-AA42-46E3-B660-B8089C284A52}" srcOrd="1" destOrd="0" parTransId="{402C381A-B441-449F-867C-08F57B3567C1}" sibTransId="{8AA31D22-3E17-4949-851F-F203C634C175}"/>
    <dgm:cxn modelId="{65DF180D-CE07-4F61-BFF9-969C8D898584}" srcId="{5F7EB573-7EC0-414F-B911-CD075BBA72CC}" destId="{578E12C3-2D7B-45EC-8504-A763394F3C9C}" srcOrd="0" destOrd="0" parTransId="{6842E3E7-D641-42E8-98AE-D8F1862E1D55}" sibTransId="{3DC434EF-1A76-4A4D-A5BC-18721140D4E0}"/>
    <dgm:cxn modelId="{F828E213-6BA1-4DCF-A44D-08C84F59DEBF}" type="presOf" srcId="{29546DA2-9E1E-4B14-BB45-0285D17BB4AE}" destId="{AF08D7F8-0188-4696-9B0B-9F26FFB47ECD}" srcOrd="0" destOrd="4" presId="urn:diagrams.loki3.com/BracketList"/>
    <dgm:cxn modelId="{7F2FD829-2551-4466-93B1-83F1C8BB7D30}" srcId="{D7BBEA0A-60CD-4A0C-9832-D155EDB1F292}" destId="{5B828C63-0430-4BCD-9743-707648AC6C95}" srcOrd="0" destOrd="0" parTransId="{03557422-C7DF-4169-A325-0457CFB73544}" sibTransId="{59B17048-FDCE-4D84-9604-C4391BC3C0E6}"/>
    <dgm:cxn modelId="{1B99FC36-E1BF-4F09-A144-DB58A10AA4FB}" type="presOf" srcId="{63163298-A16D-49CD-A7A8-E354646406A2}" destId="{54C42402-0263-4B6F-BF71-B90355303D36}" srcOrd="0" destOrd="4" presId="urn:diagrams.loki3.com/BracketList"/>
    <dgm:cxn modelId="{A9FE4E38-691C-469D-8ADA-F4E6DAFF64C6}" srcId="{5F7EB573-7EC0-414F-B911-CD075BBA72CC}" destId="{4B363E27-2497-4AA0-8A0D-4BB9339874D7}" srcOrd="1" destOrd="0" parTransId="{6BBD0233-A34B-42DC-893F-EB729516734D}" sibTransId="{EE5DD74C-CA47-4893-B993-8E40DC44E830}"/>
    <dgm:cxn modelId="{16F35C49-77A8-4C31-8008-6AC392EEC826}" type="presOf" srcId="{0A1BD56D-DECA-486D-A601-212F9D4B0F0C}" destId="{AF08D7F8-0188-4696-9B0B-9F26FFB47ECD}" srcOrd="0" destOrd="5" presId="urn:diagrams.loki3.com/BracketList"/>
    <dgm:cxn modelId="{42FD494A-71AC-4D17-9174-DB9A756097E4}" srcId="{5B828C63-0430-4BCD-9743-707648AC6C95}" destId="{3D07C401-95D6-471D-9792-B9E5DB5FAEAA}" srcOrd="0" destOrd="0" parTransId="{1C81F53D-80EA-4FE0-BD83-F611C780224F}" sibTransId="{2E80649E-ECB9-488C-8132-6F58BB23A1AC}"/>
    <dgm:cxn modelId="{60A66C6F-28DC-4BFC-86EA-4D707BCE516B}" type="presOf" srcId="{510975A2-AA42-46E3-B660-B8089C284A52}" destId="{C3CF82C7-5883-4A33-9D55-E15A52D5CB99}" srcOrd="0" destOrd="0" presId="urn:diagrams.loki3.com/BracketList"/>
    <dgm:cxn modelId="{36468B4F-92B3-4FEF-BA36-6D56302CCDFA}" type="presOf" srcId="{4B363E27-2497-4AA0-8A0D-4BB9339874D7}" destId="{AF08D7F8-0188-4696-9B0B-9F26FFB47ECD}" srcOrd="0" destOrd="2" presId="urn:diagrams.loki3.com/BracketList"/>
    <dgm:cxn modelId="{39B2CF4F-17A7-4286-A513-22A01C0B1015}" srcId="{58E31662-3B1C-4CD9-9109-2041C3F756FF}" destId="{63163298-A16D-49CD-A7A8-E354646406A2}" srcOrd="0" destOrd="0" parTransId="{308F5FF3-C4E3-452B-BD71-C73C22680D1A}" sibTransId="{876EAF1C-03B8-415D-9651-A5F500164246}"/>
    <dgm:cxn modelId="{49D3E652-B3A6-4D68-B447-AD584EC9E4D8}" srcId="{3D07C401-95D6-471D-9792-B9E5DB5FAEAA}" destId="{F40E8081-3170-4AFD-AFCA-A1F1D51C6209}" srcOrd="1" destOrd="0" parTransId="{79B7E898-278F-4FF0-855C-21668B2C4B67}" sibTransId="{441BB785-3095-4823-9EDD-B8397780EC99}"/>
    <dgm:cxn modelId="{61729875-0CA6-453A-AFFB-A1E7849147E3}" srcId="{20D8451C-61BB-438B-8482-39DD843A0731}" destId="{0A1BD56D-DECA-486D-A601-212F9D4B0F0C}" srcOrd="1" destOrd="0" parTransId="{4F5E96C2-FECF-47F5-97B8-5BFA7BCC1B8E}" sibTransId="{511AB478-1575-4DBC-B5B4-34E42A34D966}"/>
    <dgm:cxn modelId="{608E2F57-860C-4288-950C-9619E53D16F1}" type="presOf" srcId="{3D07C401-95D6-471D-9792-B9E5DB5FAEAA}" destId="{54C42402-0263-4B6F-BF71-B90355303D36}" srcOrd="0" destOrd="0" presId="urn:diagrams.loki3.com/BracketList"/>
    <dgm:cxn modelId="{C7E78C80-01D1-4F7D-B2C6-F039E5E77BA9}" srcId="{510975A2-AA42-46E3-B660-B8089C284A52}" destId="{5F7EB573-7EC0-414F-B911-CD075BBA72CC}" srcOrd="0" destOrd="0" parTransId="{13761B0F-B947-45D2-8DE4-4D6E2D51E4AE}" sibTransId="{9D5FC73B-29A8-4D46-93EB-EBBF44896A6C}"/>
    <dgm:cxn modelId="{0549F08B-EEE7-437D-BFC4-699442BF4573}" type="presOf" srcId="{7EB8BE73-F275-46B3-A31E-61429E2043CF}" destId="{54C42402-0263-4B6F-BF71-B90355303D36}" srcOrd="0" destOrd="1" presId="urn:diagrams.loki3.com/BracketList"/>
    <dgm:cxn modelId="{5F563D8D-A401-4CC1-A22E-9CDC391560D2}" type="presOf" srcId="{D7BBEA0A-60CD-4A0C-9832-D155EDB1F292}" destId="{0294FB73-D548-4BA7-AB59-02C8D08C8FF1}" srcOrd="0" destOrd="0" presId="urn:diagrams.loki3.com/BracketList"/>
    <dgm:cxn modelId="{B20A069C-165E-4B7B-8694-818C7602B50E}" type="presOf" srcId="{F40E8081-3170-4AFD-AFCA-A1F1D51C6209}" destId="{54C42402-0263-4B6F-BF71-B90355303D36}" srcOrd="0" destOrd="2" presId="urn:diagrams.loki3.com/BracketList"/>
    <dgm:cxn modelId="{A8DFE39C-40F4-4B7D-A2B6-76B21F10E61E}" srcId="{510975A2-AA42-46E3-B660-B8089C284A52}" destId="{20D8451C-61BB-438B-8482-39DD843A0731}" srcOrd="1" destOrd="0" parTransId="{DE29F6AF-4CB4-4BA9-ADA0-9D3C299057C5}" sibTransId="{42C4CDDE-6AF5-4714-A073-AB21751F19DE}"/>
    <dgm:cxn modelId="{5AE2429F-179B-4D39-90BB-CCA79816C754}" type="presOf" srcId="{5B828C63-0430-4BCD-9743-707648AC6C95}" destId="{A1AC3128-6A1C-4E68-9CEB-E5EFBF5369B1}" srcOrd="0" destOrd="0" presId="urn:diagrams.loki3.com/BracketList"/>
    <dgm:cxn modelId="{9C7B37A7-215C-4A74-AA23-C3481C27EFC3}" type="presOf" srcId="{20D8451C-61BB-438B-8482-39DD843A0731}" destId="{AF08D7F8-0188-4696-9B0B-9F26FFB47ECD}" srcOrd="0" destOrd="3" presId="urn:diagrams.loki3.com/BracketList"/>
    <dgm:cxn modelId="{CF5593B8-332A-4D1D-A7CE-7EC5C4029D42}" srcId="{20D8451C-61BB-438B-8482-39DD843A0731}" destId="{29546DA2-9E1E-4B14-BB45-0285D17BB4AE}" srcOrd="0" destOrd="0" parTransId="{8BA14820-440C-414F-98BB-24796D7D0724}" sibTransId="{C3D01EB1-480D-440F-A45E-29B7F7237AFA}"/>
    <dgm:cxn modelId="{C0A510C6-D7A6-442B-886E-9356CD47B788}" type="presOf" srcId="{5F7EB573-7EC0-414F-B911-CD075BBA72CC}" destId="{AF08D7F8-0188-4696-9B0B-9F26FFB47ECD}" srcOrd="0" destOrd="0" presId="urn:diagrams.loki3.com/BracketList"/>
    <dgm:cxn modelId="{450271D0-1B33-4B54-965B-FC8447192A25}" srcId="{3D07C401-95D6-471D-9792-B9E5DB5FAEAA}" destId="{7EB8BE73-F275-46B3-A31E-61429E2043CF}" srcOrd="0" destOrd="0" parTransId="{94A9DAC4-28E2-4A40-A2EF-97E605ABE916}" sibTransId="{0F116916-2995-4FCA-B8C6-EE87E2488322}"/>
    <dgm:cxn modelId="{39C3F0E0-BE95-431A-BB13-2D1630478829}" srcId="{5B828C63-0430-4BCD-9743-707648AC6C95}" destId="{58E31662-3B1C-4CD9-9109-2041C3F756FF}" srcOrd="1" destOrd="0" parTransId="{EAFB91FA-ECCF-41D8-AA6E-9389A0548E1D}" sibTransId="{C9FFB13C-5783-44A6-A10A-4099C01A3416}"/>
    <dgm:cxn modelId="{18159DEA-94F6-4D5C-B909-7EAB05AF0629}" srcId="{58E31662-3B1C-4CD9-9109-2041C3F756FF}" destId="{72A28C31-61A8-4A99-BECB-441ECB273FAC}" srcOrd="1" destOrd="0" parTransId="{BD40961E-C7AE-4C5A-B2D9-AAC171ABA006}" sibTransId="{2AF25C3B-8D81-4AA0-94C8-7D26A419B42F}"/>
    <dgm:cxn modelId="{D9F0FBF1-A8F5-4F4A-BB0C-A78D21455721}" type="presOf" srcId="{58E31662-3B1C-4CD9-9109-2041C3F756FF}" destId="{54C42402-0263-4B6F-BF71-B90355303D36}" srcOrd="0" destOrd="3" presId="urn:diagrams.loki3.com/BracketList"/>
    <dgm:cxn modelId="{C3AE05FF-181F-4FD3-801F-75D208F0942A}" type="presOf" srcId="{578E12C3-2D7B-45EC-8504-A763394F3C9C}" destId="{AF08D7F8-0188-4696-9B0B-9F26FFB47ECD}" srcOrd="0" destOrd="1" presId="urn:diagrams.loki3.com/BracketList"/>
    <dgm:cxn modelId="{47DAC69E-434A-42A8-B296-0A3163FC9D47}" type="presParOf" srcId="{0294FB73-D548-4BA7-AB59-02C8D08C8FF1}" destId="{8907234D-BA41-4733-B2C9-D02F03F88EAD}" srcOrd="0" destOrd="0" presId="urn:diagrams.loki3.com/BracketList"/>
    <dgm:cxn modelId="{8BB8B5D5-EEA5-4EA8-A998-7A16BA09C196}" type="presParOf" srcId="{8907234D-BA41-4733-B2C9-D02F03F88EAD}" destId="{A1AC3128-6A1C-4E68-9CEB-E5EFBF5369B1}" srcOrd="0" destOrd="0" presId="urn:diagrams.loki3.com/BracketList"/>
    <dgm:cxn modelId="{FD3F6A9C-4ECB-45FB-976C-5808E06FD9A9}" type="presParOf" srcId="{8907234D-BA41-4733-B2C9-D02F03F88EAD}" destId="{06BC2B50-53C3-4AFA-966D-8093E48A760F}" srcOrd="1" destOrd="0" presId="urn:diagrams.loki3.com/BracketList"/>
    <dgm:cxn modelId="{9F524103-9D2F-4702-83A5-79033828C37D}" type="presParOf" srcId="{8907234D-BA41-4733-B2C9-D02F03F88EAD}" destId="{97805691-3BF2-4072-AD99-1E581F5BDD75}" srcOrd="2" destOrd="0" presId="urn:diagrams.loki3.com/BracketList"/>
    <dgm:cxn modelId="{BA82E723-F40A-457D-ADE3-6C1B0AD7C30F}" type="presParOf" srcId="{8907234D-BA41-4733-B2C9-D02F03F88EAD}" destId="{54C42402-0263-4B6F-BF71-B90355303D36}" srcOrd="3" destOrd="0" presId="urn:diagrams.loki3.com/BracketList"/>
    <dgm:cxn modelId="{4B7D403B-9B40-49E5-8EDC-0FB6B5F8CC1E}" type="presParOf" srcId="{0294FB73-D548-4BA7-AB59-02C8D08C8FF1}" destId="{DBCED223-A5E5-4A78-93FA-947A6C5FED08}" srcOrd="1" destOrd="0" presId="urn:diagrams.loki3.com/BracketList"/>
    <dgm:cxn modelId="{BFB5ECFA-6831-4A68-9A07-54A282867DE0}" type="presParOf" srcId="{0294FB73-D548-4BA7-AB59-02C8D08C8FF1}" destId="{7CE9AE46-8F14-4BB3-8AD3-B9874A2CB08C}" srcOrd="2" destOrd="0" presId="urn:diagrams.loki3.com/BracketList"/>
    <dgm:cxn modelId="{9F0E1FF0-CC50-40E3-8043-9CF79256DAFA}" type="presParOf" srcId="{7CE9AE46-8F14-4BB3-8AD3-B9874A2CB08C}" destId="{C3CF82C7-5883-4A33-9D55-E15A52D5CB99}" srcOrd="0" destOrd="0" presId="urn:diagrams.loki3.com/BracketList"/>
    <dgm:cxn modelId="{01016B45-9E0B-4E8E-8529-5EFED3D0B2C3}" type="presParOf" srcId="{7CE9AE46-8F14-4BB3-8AD3-B9874A2CB08C}" destId="{9AB98AD1-4B9A-4A2C-8172-98305DE7AF0D}" srcOrd="1" destOrd="0" presId="urn:diagrams.loki3.com/BracketList"/>
    <dgm:cxn modelId="{84D4802F-1E93-47AA-BBAF-5743101C4646}" type="presParOf" srcId="{7CE9AE46-8F14-4BB3-8AD3-B9874A2CB08C}" destId="{41158270-D438-49C0-B41C-8FB9977AD6BC}" srcOrd="2" destOrd="0" presId="urn:diagrams.loki3.com/BracketList"/>
    <dgm:cxn modelId="{5CBFC3F3-AA6C-46A2-8708-A59B25DD645A}" type="presParOf" srcId="{7CE9AE46-8F14-4BB3-8AD3-B9874A2CB08C}" destId="{AF08D7F8-0188-4696-9B0B-9F26FFB47EC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DDFC1D9-C74A-402A-B75D-07BEFF5491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0164BC4-91D9-4697-9D93-258DF6726918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Cash Management Objective</a:t>
          </a:r>
        </a:p>
      </dgm:t>
    </dgm:pt>
    <dgm:pt modelId="{103B2310-5D0D-4788-A806-0C650DF8469F}" type="parTrans" cxnId="{3B11EF4B-F487-4CA7-8C6D-1B16507E20B2}">
      <dgm:prSet/>
      <dgm:spPr/>
      <dgm:t>
        <a:bodyPr/>
        <a:lstStyle/>
        <a:p>
          <a:endParaRPr lang="en-GB" sz="2400"/>
        </a:p>
      </dgm:t>
    </dgm:pt>
    <dgm:pt modelId="{F6120C09-DA40-449E-8E64-22538D2FBBFC}" type="sibTrans" cxnId="{3B11EF4B-F487-4CA7-8C6D-1B16507E20B2}">
      <dgm:prSet/>
      <dgm:spPr/>
      <dgm:t>
        <a:bodyPr/>
        <a:lstStyle/>
        <a:p>
          <a:endParaRPr lang="en-GB" sz="2400"/>
        </a:p>
      </dgm:t>
    </dgm:pt>
    <dgm:pt modelId="{8BDC0B75-BFA4-4F9D-8742-2897119C472B}">
      <dgm:prSet custT="1"/>
      <dgm:spPr/>
      <dgm:t>
        <a:bodyPr/>
        <a:lstStyle/>
        <a:p>
          <a:r>
            <a:rPr lang="en-GB" sz="1800" dirty="0"/>
            <a:t>Implications for treasuries: developing new functions and capabilities</a:t>
          </a:r>
        </a:p>
      </dgm:t>
    </dgm:pt>
    <dgm:pt modelId="{EC59B94B-5C1D-4CD7-AC48-C047FCD901E8}" type="parTrans" cxnId="{FC06DCB6-ED68-4307-BAE9-1BE9A81908EC}">
      <dgm:prSet/>
      <dgm:spPr/>
      <dgm:t>
        <a:bodyPr/>
        <a:lstStyle/>
        <a:p>
          <a:endParaRPr lang="en-GB" sz="2400"/>
        </a:p>
      </dgm:t>
    </dgm:pt>
    <dgm:pt modelId="{92A016DA-50D9-434D-8A10-DFBBAB8FA44F}" type="sibTrans" cxnId="{FC06DCB6-ED68-4307-BAE9-1BE9A81908EC}">
      <dgm:prSet/>
      <dgm:spPr/>
      <dgm:t>
        <a:bodyPr/>
        <a:lstStyle/>
        <a:p>
          <a:endParaRPr lang="en-GB" sz="2400"/>
        </a:p>
      </dgm:t>
    </dgm:pt>
    <dgm:pt modelId="{39CA0A34-6911-404D-8027-18AC7D290429}">
      <dgm:prSet custT="1"/>
      <dgm:spPr/>
      <dgm:t>
        <a:bodyPr/>
        <a:lstStyle/>
        <a:p>
          <a:r>
            <a:rPr lang="en-GB" sz="1800" dirty="0"/>
            <a:t>Interaction with debt management: respective roles and coordination structures</a:t>
          </a:r>
        </a:p>
      </dgm:t>
    </dgm:pt>
    <dgm:pt modelId="{56E79C83-89C2-40F0-89AF-89DBC6841D31}" type="parTrans" cxnId="{865F642F-93CE-41C2-9E46-208C2D2F6BFB}">
      <dgm:prSet/>
      <dgm:spPr/>
      <dgm:t>
        <a:bodyPr/>
        <a:lstStyle/>
        <a:p>
          <a:endParaRPr lang="en-GB" sz="2400"/>
        </a:p>
      </dgm:t>
    </dgm:pt>
    <dgm:pt modelId="{801D4062-C16B-4A42-B619-EBF0F28A9527}" type="sibTrans" cxnId="{865F642F-93CE-41C2-9E46-208C2D2F6BFB}">
      <dgm:prSet/>
      <dgm:spPr/>
      <dgm:t>
        <a:bodyPr/>
        <a:lstStyle/>
        <a:p>
          <a:endParaRPr lang="en-GB" sz="2400"/>
        </a:p>
      </dgm:t>
    </dgm:pt>
    <dgm:pt modelId="{4E1508BF-78E6-4BEB-86F7-73567A4B6DA4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The Cash Buffer</a:t>
          </a:r>
        </a:p>
      </dgm:t>
    </dgm:pt>
    <dgm:pt modelId="{39D969E6-123B-49DF-BBC6-21A5C49E72B0}" type="parTrans" cxnId="{BB0E48A4-2A7E-4F7B-8CA4-80DE9413A3DD}">
      <dgm:prSet/>
      <dgm:spPr/>
      <dgm:t>
        <a:bodyPr/>
        <a:lstStyle/>
        <a:p>
          <a:endParaRPr lang="en-GB" sz="2400"/>
        </a:p>
      </dgm:t>
    </dgm:pt>
    <dgm:pt modelId="{1A88E70D-C44F-483C-8943-424496209037}" type="sibTrans" cxnId="{BB0E48A4-2A7E-4F7B-8CA4-80DE9413A3DD}">
      <dgm:prSet/>
      <dgm:spPr/>
      <dgm:t>
        <a:bodyPr/>
        <a:lstStyle/>
        <a:p>
          <a:endParaRPr lang="en-GB" sz="2400"/>
        </a:p>
      </dgm:t>
    </dgm:pt>
    <dgm:pt modelId="{C59465B9-A931-4914-A789-54D293890B97}">
      <dgm:prSet phldrT="[Text]" custT="1"/>
      <dgm:spPr/>
      <dgm:t>
        <a:bodyPr/>
        <a:lstStyle/>
        <a:p>
          <a:r>
            <a:rPr lang="en-GB" sz="1800" dirty="0"/>
            <a:t>What “should” the cash management objective be? International examples </a:t>
          </a:r>
        </a:p>
      </dgm:t>
    </dgm:pt>
    <dgm:pt modelId="{990A6E88-F782-4F25-9382-C1CA63A79D86}" type="parTrans" cxnId="{A4C809F9-54D2-47B6-8D79-1CCF8EE7F4F5}">
      <dgm:prSet/>
      <dgm:spPr/>
      <dgm:t>
        <a:bodyPr/>
        <a:lstStyle/>
        <a:p>
          <a:endParaRPr lang="en-GB" sz="2400"/>
        </a:p>
      </dgm:t>
    </dgm:pt>
    <dgm:pt modelId="{918A0831-F4E1-481C-B571-2F89C84FDA70}" type="sibTrans" cxnId="{A4C809F9-54D2-47B6-8D79-1CCF8EE7F4F5}">
      <dgm:prSet/>
      <dgm:spPr/>
      <dgm:t>
        <a:bodyPr/>
        <a:lstStyle/>
        <a:p>
          <a:endParaRPr lang="en-GB" sz="2400"/>
        </a:p>
      </dgm:t>
    </dgm:pt>
    <dgm:pt modelId="{2CABDB16-D85F-43D5-BA23-C6EC4C73FB2B}">
      <dgm:prSet custT="1"/>
      <dgm:spPr/>
      <dgm:t>
        <a:bodyPr/>
        <a:lstStyle/>
        <a:p>
          <a:r>
            <a:rPr lang="en-GB" sz="1800" dirty="0"/>
            <a:t>What it is, why we need it, and the benefits of formalising a target</a:t>
          </a:r>
        </a:p>
      </dgm:t>
    </dgm:pt>
    <dgm:pt modelId="{2D20AA4F-3317-4802-879B-40D8301C077A}" type="parTrans" cxnId="{9397B6EA-7158-465A-BB82-6564CF957455}">
      <dgm:prSet/>
      <dgm:spPr/>
      <dgm:t>
        <a:bodyPr/>
        <a:lstStyle/>
        <a:p>
          <a:endParaRPr lang="en-GB" sz="2400"/>
        </a:p>
      </dgm:t>
    </dgm:pt>
    <dgm:pt modelId="{F2D9C2A8-2905-4F69-B437-C185A5BC8003}" type="sibTrans" cxnId="{9397B6EA-7158-465A-BB82-6564CF957455}">
      <dgm:prSet/>
      <dgm:spPr/>
      <dgm:t>
        <a:bodyPr/>
        <a:lstStyle/>
        <a:p>
          <a:endParaRPr lang="en-GB" sz="2400"/>
        </a:p>
      </dgm:t>
    </dgm:pt>
    <dgm:pt modelId="{B97F6BC4-179D-4217-B17D-6C92019E3CC1}">
      <dgm:prSet custT="1"/>
      <dgm:spPr/>
      <dgm:t>
        <a:bodyPr/>
        <a:lstStyle/>
        <a:p>
          <a:r>
            <a:rPr lang="en-GB" sz="1800" dirty="0"/>
            <a:t>Determining the buffer</a:t>
          </a:r>
        </a:p>
      </dgm:t>
    </dgm:pt>
    <dgm:pt modelId="{918DC893-77C9-483F-AF50-C22658687BE8}" type="parTrans" cxnId="{3C84D9E2-19F9-4722-B05F-4BE95ED11FFA}">
      <dgm:prSet/>
      <dgm:spPr/>
      <dgm:t>
        <a:bodyPr/>
        <a:lstStyle/>
        <a:p>
          <a:endParaRPr lang="en-GB" sz="2400"/>
        </a:p>
      </dgm:t>
    </dgm:pt>
    <dgm:pt modelId="{C49D40E2-B480-4F56-8311-E0FD01EA1301}" type="sibTrans" cxnId="{3C84D9E2-19F9-4722-B05F-4BE95ED11FFA}">
      <dgm:prSet/>
      <dgm:spPr/>
      <dgm:t>
        <a:bodyPr/>
        <a:lstStyle/>
        <a:p>
          <a:endParaRPr lang="en-GB" sz="2400"/>
        </a:p>
      </dgm:t>
    </dgm:pt>
    <dgm:pt modelId="{2FBB902A-2223-40C7-B25D-946C18AEA47E}">
      <dgm:prSet custT="1"/>
      <dgm:spPr/>
      <dgm:t>
        <a:bodyPr/>
        <a:lstStyle/>
        <a:p>
          <a:r>
            <a:rPr lang="en-GB" sz="1800" dirty="0"/>
            <a:t>International examples</a:t>
          </a:r>
        </a:p>
      </dgm:t>
    </dgm:pt>
    <dgm:pt modelId="{77BCECB3-2BC4-430A-BEC1-B1F14113A5E9}" type="parTrans" cxnId="{427813C6-435A-495B-AC48-2FFCA2339955}">
      <dgm:prSet/>
      <dgm:spPr/>
      <dgm:t>
        <a:bodyPr/>
        <a:lstStyle/>
        <a:p>
          <a:endParaRPr lang="en-GB" sz="2400"/>
        </a:p>
      </dgm:t>
    </dgm:pt>
    <dgm:pt modelId="{38262ACF-B189-4CFB-B826-AB4494013155}" type="sibTrans" cxnId="{427813C6-435A-495B-AC48-2FFCA2339955}">
      <dgm:prSet/>
      <dgm:spPr/>
      <dgm:t>
        <a:bodyPr/>
        <a:lstStyle/>
        <a:p>
          <a:endParaRPr lang="en-GB" sz="2400"/>
        </a:p>
      </dgm:t>
    </dgm:pt>
    <dgm:pt modelId="{6458C866-EFFF-4276-AB92-94E7F212923A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Investment of Surplus Cash</a:t>
          </a:r>
        </a:p>
      </dgm:t>
    </dgm:pt>
    <dgm:pt modelId="{282AFF44-5759-4206-9290-378A8616A906}" type="parTrans" cxnId="{07C52377-2774-43EF-B776-3AD8FA330403}">
      <dgm:prSet/>
      <dgm:spPr/>
      <dgm:t>
        <a:bodyPr/>
        <a:lstStyle/>
        <a:p>
          <a:endParaRPr lang="en-GB" sz="2400"/>
        </a:p>
      </dgm:t>
    </dgm:pt>
    <dgm:pt modelId="{AA7148D0-E955-4258-AD03-3FDEA0A8778D}" type="sibTrans" cxnId="{07C52377-2774-43EF-B776-3AD8FA330403}">
      <dgm:prSet/>
      <dgm:spPr/>
      <dgm:t>
        <a:bodyPr/>
        <a:lstStyle/>
        <a:p>
          <a:endParaRPr lang="en-GB" sz="2400"/>
        </a:p>
      </dgm:t>
    </dgm:pt>
    <dgm:pt modelId="{48C251BD-59D3-4431-B5BB-34ADAC993A0C}">
      <dgm:prSet custT="1"/>
      <dgm:spPr/>
      <dgm:t>
        <a:bodyPr/>
        <a:lstStyle/>
        <a:p>
          <a:r>
            <a:rPr lang="en-GB" sz="1800" dirty="0"/>
            <a:t>Risks and Instruments</a:t>
          </a:r>
        </a:p>
      </dgm:t>
    </dgm:pt>
    <dgm:pt modelId="{7047ACFC-BB84-43E8-9421-75A126FEDF74}" type="parTrans" cxnId="{3AFE1D79-0BC0-4F3F-BA6C-CF2E79DEA4F8}">
      <dgm:prSet/>
      <dgm:spPr/>
      <dgm:t>
        <a:bodyPr/>
        <a:lstStyle/>
        <a:p>
          <a:endParaRPr lang="en-GB" sz="2400"/>
        </a:p>
      </dgm:t>
    </dgm:pt>
    <dgm:pt modelId="{98977AC3-3A03-4573-984A-D0C783088995}" type="sibTrans" cxnId="{3AFE1D79-0BC0-4F3F-BA6C-CF2E79DEA4F8}">
      <dgm:prSet/>
      <dgm:spPr/>
      <dgm:t>
        <a:bodyPr/>
        <a:lstStyle/>
        <a:p>
          <a:endParaRPr lang="en-GB" sz="2400"/>
        </a:p>
      </dgm:t>
    </dgm:pt>
    <dgm:pt modelId="{018CA90A-6BE7-4581-839A-0B2762DA4B3A}">
      <dgm:prSet custT="1"/>
      <dgm:spPr/>
      <dgm:t>
        <a:bodyPr/>
        <a:lstStyle/>
        <a:p>
          <a:r>
            <a:rPr lang="en-GB" sz="1800" dirty="0"/>
            <a:t>Institutional Arrangements &amp; Processes</a:t>
          </a:r>
        </a:p>
      </dgm:t>
    </dgm:pt>
    <dgm:pt modelId="{A622A302-AFD8-4CDA-A30D-B3A20CBEC241}" type="parTrans" cxnId="{567F983F-E09F-4DC6-AF0C-CE5964DEEAEA}">
      <dgm:prSet/>
      <dgm:spPr/>
      <dgm:t>
        <a:bodyPr/>
        <a:lstStyle/>
        <a:p>
          <a:endParaRPr lang="en-GB" sz="2400"/>
        </a:p>
      </dgm:t>
    </dgm:pt>
    <dgm:pt modelId="{93698B9C-B597-4896-9446-DDC27771325C}" type="sibTrans" cxnId="{567F983F-E09F-4DC6-AF0C-CE5964DEEAEA}">
      <dgm:prSet/>
      <dgm:spPr/>
      <dgm:t>
        <a:bodyPr/>
        <a:lstStyle/>
        <a:p>
          <a:endParaRPr lang="en-GB" sz="2400"/>
        </a:p>
      </dgm:t>
    </dgm:pt>
    <dgm:pt modelId="{3A918F8D-234A-4DFC-AACB-CC7355073126}">
      <dgm:prSet custT="1"/>
      <dgm:spPr/>
      <dgm:t>
        <a:bodyPr/>
        <a:lstStyle/>
        <a:p>
          <a:r>
            <a:rPr lang="en-GB" sz="1800" dirty="0"/>
            <a:t>Investment in Practice</a:t>
          </a:r>
        </a:p>
      </dgm:t>
    </dgm:pt>
    <dgm:pt modelId="{BFBB6A3D-C374-4487-A601-EE1DB255A02E}" type="parTrans" cxnId="{20A1E98A-4497-40B8-9B6B-DA9CAAAF2635}">
      <dgm:prSet/>
      <dgm:spPr/>
      <dgm:t>
        <a:bodyPr/>
        <a:lstStyle/>
        <a:p>
          <a:endParaRPr lang="en-GB" sz="2400"/>
        </a:p>
      </dgm:t>
    </dgm:pt>
    <dgm:pt modelId="{71D2015A-EF96-4372-B0C9-5EEBF77619FE}" type="sibTrans" cxnId="{20A1E98A-4497-40B8-9B6B-DA9CAAAF2635}">
      <dgm:prSet/>
      <dgm:spPr/>
      <dgm:t>
        <a:bodyPr/>
        <a:lstStyle/>
        <a:p>
          <a:endParaRPr lang="en-GB" sz="2400"/>
        </a:p>
      </dgm:t>
    </dgm:pt>
    <dgm:pt modelId="{0062CFFE-38C8-4F1B-A162-70BE25BD526E}" type="pres">
      <dgm:prSet presAssocID="{6DDFC1D9-C74A-402A-B75D-07BEFF5491F6}" presName="linear" presStyleCnt="0">
        <dgm:presLayoutVars>
          <dgm:dir/>
          <dgm:animLvl val="lvl"/>
          <dgm:resizeHandles val="exact"/>
        </dgm:presLayoutVars>
      </dgm:prSet>
      <dgm:spPr/>
    </dgm:pt>
    <dgm:pt modelId="{A127641D-F51E-4009-8AE2-4EF62637AD08}" type="pres">
      <dgm:prSet presAssocID="{90164BC4-91D9-4697-9D93-258DF6726918}" presName="parentLin" presStyleCnt="0"/>
      <dgm:spPr/>
    </dgm:pt>
    <dgm:pt modelId="{88345767-7576-4644-BD5D-85B2E2790711}" type="pres">
      <dgm:prSet presAssocID="{90164BC4-91D9-4697-9D93-258DF6726918}" presName="parentLeftMargin" presStyleLbl="node1" presStyleIdx="0" presStyleCnt="3"/>
      <dgm:spPr/>
    </dgm:pt>
    <dgm:pt modelId="{32099659-1961-47B5-A758-6360FE5A20CC}" type="pres">
      <dgm:prSet presAssocID="{90164BC4-91D9-4697-9D93-258DF6726918}" presName="parentText" presStyleLbl="node1" presStyleIdx="0" presStyleCnt="3" custScaleY="121951">
        <dgm:presLayoutVars>
          <dgm:chMax val="0"/>
          <dgm:bulletEnabled val="1"/>
        </dgm:presLayoutVars>
      </dgm:prSet>
      <dgm:spPr/>
    </dgm:pt>
    <dgm:pt modelId="{E522D6C7-FA29-4C60-97DF-314AB5FD14BC}" type="pres">
      <dgm:prSet presAssocID="{90164BC4-91D9-4697-9D93-258DF6726918}" presName="negativeSpace" presStyleCnt="0"/>
      <dgm:spPr/>
    </dgm:pt>
    <dgm:pt modelId="{2823D8ED-E614-4B41-86C9-8AB9A9BD57F6}" type="pres">
      <dgm:prSet presAssocID="{90164BC4-91D9-4697-9D93-258DF6726918}" presName="childText" presStyleLbl="conFgAcc1" presStyleIdx="0" presStyleCnt="3">
        <dgm:presLayoutVars>
          <dgm:bulletEnabled val="1"/>
        </dgm:presLayoutVars>
      </dgm:prSet>
      <dgm:spPr/>
    </dgm:pt>
    <dgm:pt modelId="{C2D1F31A-3761-4506-867C-11EFE91ED88E}" type="pres">
      <dgm:prSet presAssocID="{F6120C09-DA40-449E-8E64-22538D2FBBFC}" presName="spaceBetweenRectangles" presStyleCnt="0"/>
      <dgm:spPr/>
    </dgm:pt>
    <dgm:pt modelId="{3BA3FB32-08DB-46DA-906B-598C8FEED61E}" type="pres">
      <dgm:prSet presAssocID="{4E1508BF-78E6-4BEB-86F7-73567A4B6DA4}" presName="parentLin" presStyleCnt="0"/>
      <dgm:spPr/>
    </dgm:pt>
    <dgm:pt modelId="{95115701-75D6-4FC4-BF95-4C1F8D3A0E06}" type="pres">
      <dgm:prSet presAssocID="{4E1508BF-78E6-4BEB-86F7-73567A4B6DA4}" presName="parentLeftMargin" presStyleLbl="node1" presStyleIdx="0" presStyleCnt="3"/>
      <dgm:spPr/>
    </dgm:pt>
    <dgm:pt modelId="{9167A962-F4C2-40AB-8026-512846F24C26}" type="pres">
      <dgm:prSet presAssocID="{4E1508BF-78E6-4BEB-86F7-73567A4B6DA4}" presName="parentText" presStyleLbl="node1" presStyleIdx="1" presStyleCnt="3" custScaleY="130662">
        <dgm:presLayoutVars>
          <dgm:chMax val="0"/>
          <dgm:bulletEnabled val="1"/>
        </dgm:presLayoutVars>
      </dgm:prSet>
      <dgm:spPr/>
    </dgm:pt>
    <dgm:pt modelId="{9EEF3A40-666D-428F-AB1D-C461B2FDDA84}" type="pres">
      <dgm:prSet presAssocID="{4E1508BF-78E6-4BEB-86F7-73567A4B6DA4}" presName="negativeSpace" presStyleCnt="0"/>
      <dgm:spPr/>
    </dgm:pt>
    <dgm:pt modelId="{05369246-3EEF-4B4F-A984-E1F6549DC5B9}" type="pres">
      <dgm:prSet presAssocID="{4E1508BF-78E6-4BEB-86F7-73567A4B6DA4}" presName="childText" presStyleLbl="conFgAcc1" presStyleIdx="1" presStyleCnt="3">
        <dgm:presLayoutVars>
          <dgm:bulletEnabled val="1"/>
        </dgm:presLayoutVars>
      </dgm:prSet>
      <dgm:spPr/>
    </dgm:pt>
    <dgm:pt modelId="{B2D89A54-3712-487A-851B-C4D09904C0DD}" type="pres">
      <dgm:prSet presAssocID="{1A88E70D-C44F-483C-8943-424496209037}" presName="spaceBetweenRectangles" presStyleCnt="0"/>
      <dgm:spPr/>
    </dgm:pt>
    <dgm:pt modelId="{C62EC7D5-61D2-416E-A302-4C873E403B55}" type="pres">
      <dgm:prSet presAssocID="{6458C866-EFFF-4276-AB92-94E7F212923A}" presName="parentLin" presStyleCnt="0"/>
      <dgm:spPr/>
    </dgm:pt>
    <dgm:pt modelId="{79FBE7E7-D11F-4FEE-9E90-31B6BC03DC34}" type="pres">
      <dgm:prSet presAssocID="{6458C866-EFFF-4276-AB92-94E7F212923A}" presName="parentLeftMargin" presStyleLbl="node1" presStyleIdx="1" presStyleCnt="3"/>
      <dgm:spPr/>
    </dgm:pt>
    <dgm:pt modelId="{AAA7D94B-2F7D-4EB8-9462-7FF3F25A3E5F}" type="pres">
      <dgm:prSet presAssocID="{6458C866-EFFF-4276-AB92-94E7F212923A}" presName="parentText" presStyleLbl="node1" presStyleIdx="2" presStyleCnt="3" custScaleY="140713">
        <dgm:presLayoutVars>
          <dgm:chMax val="0"/>
          <dgm:bulletEnabled val="1"/>
        </dgm:presLayoutVars>
      </dgm:prSet>
      <dgm:spPr/>
    </dgm:pt>
    <dgm:pt modelId="{6C85472D-FCD5-47B5-A599-7E835975EF8D}" type="pres">
      <dgm:prSet presAssocID="{6458C866-EFFF-4276-AB92-94E7F212923A}" presName="negativeSpace" presStyleCnt="0"/>
      <dgm:spPr/>
    </dgm:pt>
    <dgm:pt modelId="{E055EDBB-5A97-4369-89CA-483D8668D0C5}" type="pres">
      <dgm:prSet presAssocID="{6458C866-EFFF-4276-AB92-94E7F212923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0995802-C72F-462E-A146-EFFF0E5004AD}" type="presOf" srcId="{4E1508BF-78E6-4BEB-86F7-73567A4B6DA4}" destId="{9167A962-F4C2-40AB-8026-512846F24C26}" srcOrd="1" destOrd="0" presId="urn:microsoft.com/office/officeart/2005/8/layout/list1"/>
    <dgm:cxn modelId="{13F2E414-D2B9-484C-BC41-7088953902E1}" type="presOf" srcId="{2CABDB16-D85F-43D5-BA23-C6EC4C73FB2B}" destId="{05369246-3EEF-4B4F-A984-E1F6549DC5B9}" srcOrd="0" destOrd="0" presId="urn:microsoft.com/office/officeart/2005/8/layout/list1"/>
    <dgm:cxn modelId="{865F642F-93CE-41C2-9E46-208C2D2F6BFB}" srcId="{90164BC4-91D9-4697-9D93-258DF6726918}" destId="{39CA0A34-6911-404D-8027-18AC7D290429}" srcOrd="2" destOrd="0" parTransId="{56E79C83-89C2-40F0-89AF-89DBC6841D31}" sibTransId="{801D4062-C16B-4A42-B619-EBF0F28A9527}"/>
    <dgm:cxn modelId="{0D394431-BF2E-474E-A97C-C3E6A5C835B1}" type="presOf" srcId="{39CA0A34-6911-404D-8027-18AC7D290429}" destId="{2823D8ED-E614-4B41-86C9-8AB9A9BD57F6}" srcOrd="0" destOrd="2" presId="urn:microsoft.com/office/officeart/2005/8/layout/list1"/>
    <dgm:cxn modelId="{567F983F-E09F-4DC6-AF0C-CE5964DEEAEA}" srcId="{6458C866-EFFF-4276-AB92-94E7F212923A}" destId="{018CA90A-6BE7-4581-839A-0B2762DA4B3A}" srcOrd="1" destOrd="0" parTransId="{A622A302-AFD8-4CDA-A30D-B3A20CBEC241}" sibTransId="{93698B9C-B597-4896-9446-DDC27771325C}"/>
    <dgm:cxn modelId="{4CF2A35E-E27D-4E91-BDD8-D49F75C3A432}" type="presOf" srcId="{90164BC4-91D9-4697-9D93-258DF6726918}" destId="{32099659-1961-47B5-A758-6360FE5A20CC}" srcOrd="1" destOrd="0" presId="urn:microsoft.com/office/officeart/2005/8/layout/list1"/>
    <dgm:cxn modelId="{A5B2D745-BADF-44B6-924B-A73EF1BEDED2}" type="presOf" srcId="{C59465B9-A931-4914-A789-54D293890B97}" destId="{2823D8ED-E614-4B41-86C9-8AB9A9BD57F6}" srcOrd="0" destOrd="0" presId="urn:microsoft.com/office/officeart/2005/8/layout/list1"/>
    <dgm:cxn modelId="{3B11EF4B-F487-4CA7-8C6D-1B16507E20B2}" srcId="{6DDFC1D9-C74A-402A-B75D-07BEFF5491F6}" destId="{90164BC4-91D9-4697-9D93-258DF6726918}" srcOrd="0" destOrd="0" parTransId="{103B2310-5D0D-4788-A806-0C650DF8469F}" sibTransId="{F6120C09-DA40-449E-8E64-22538D2FBBFC}"/>
    <dgm:cxn modelId="{2D699856-63B8-4CAF-819C-E3C1F0CCAF7C}" type="presOf" srcId="{B97F6BC4-179D-4217-B17D-6C92019E3CC1}" destId="{05369246-3EEF-4B4F-A984-E1F6549DC5B9}" srcOrd="0" destOrd="1" presId="urn:microsoft.com/office/officeart/2005/8/layout/list1"/>
    <dgm:cxn modelId="{07C52377-2774-43EF-B776-3AD8FA330403}" srcId="{6DDFC1D9-C74A-402A-B75D-07BEFF5491F6}" destId="{6458C866-EFFF-4276-AB92-94E7F212923A}" srcOrd="2" destOrd="0" parTransId="{282AFF44-5759-4206-9290-378A8616A906}" sibTransId="{AA7148D0-E955-4258-AD03-3FDEA0A8778D}"/>
    <dgm:cxn modelId="{3AFE1D79-0BC0-4F3F-BA6C-CF2E79DEA4F8}" srcId="{6458C866-EFFF-4276-AB92-94E7F212923A}" destId="{48C251BD-59D3-4431-B5BB-34ADAC993A0C}" srcOrd="0" destOrd="0" parTransId="{7047ACFC-BB84-43E8-9421-75A126FEDF74}" sibTransId="{98977AC3-3A03-4573-984A-D0C783088995}"/>
    <dgm:cxn modelId="{D391AB79-B70D-4755-8FD5-30A1EE08C957}" type="presOf" srcId="{6458C866-EFFF-4276-AB92-94E7F212923A}" destId="{79FBE7E7-D11F-4FEE-9E90-31B6BC03DC34}" srcOrd="0" destOrd="0" presId="urn:microsoft.com/office/officeart/2005/8/layout/list1"/>
    <dgm:cxn modelId="{E6FFB95A-42DF-43E6-945D-36BA9C1F02A7}" type="presOf" srcId="{4E1508BF-78E6-4BEB-86F7-73567A4B6DA4}" destId="{95115701-75D6-4FC4-BF95-4C1F8D3A0E06}" srcOrd="0" destOrd="0" presId="urn:microsoft.com/office/officeart/2005/8/layout/list1"/>
    <dgm:cxn modelId="{20A1E98A-4497-40B8-9B6B-DA9CAAAF2635}" srcId="{6458C866-EFFF-4276-AB92-94E7F212923A}" destId="{3A918F8D-234A-4DFC-AACB-CC7355073126}" srcOrd="2" destOrd="0" parTransId="{BFBB6A3D-C374-4487-A601-EE1DB255A02E}" sibTransId="{71D2015A-EF96-4372-B0C9-5EEBF77619FE}"/>
    <dgm:cxn modelId="{BB0E48A4-2A7E-4F7B-8CA4-80DE9413A3DD}" srcId="{6DDFC1D9-C74A-402A-B75D-07BEFF5491F6}" destId="{4E1508BF-78E6-4BEB-86F7-73567A4B6DA4}" srcOrd="1" destOrd="0" parTransId="{39D969E6-123B-49DF-BBC6-21A5C49E72B0}" sibTransId="{1A88E70D-C44F-483C-8943-424496209037}"/>
    <dgm:cxn modelId="{B4C504A9-8774-4C70-B156-BF6C893A2F44}" type="presOf" srcId="{6458C866-EFFF-4276-AB92-94E7F212923A}" destId="{AAA7D94B-2F7D-4EB8-9462-7FF3F25A3E5F}" srcOrd="1" destOrd="0" presId="urn:microsoft.com/office/officeart/2005/8/layout/list1"/>
    <dgm:cxn modelId="{9294ADB3-2862-43BA-9B7A-A71E33DDF8F3}" type="presOf" srcId="{018CA90A-6BE7-4581-839A-0B2762DA4B3A}" destId="{E055EDBB-5A97-4369-89CA-483D8668D0C5}" srcOrd="0" destOrd="1" presId="urn:microsoft.com/office/officeart/2005/8/layout/list1"/>
    <dgm:cxn modelId="{C8F0DAB3-627F-4A05-A494-B0DA8F6EA2DB}" type="presOf" srcId="{8BDC0B75-BFA4-4F9D-8742-2897119C472B}" destId="{2823D8ED-E614-4B41-86C9-8AB9A9BD57F6}" srcOrd="0" destOrd="1" presId="urn:microsoft.com/office/officeart/2005/8/layout/list1"/>
    <dgm:cxn modelId="{FC06DCB6-ED68-4307-BAE9-1BE9A81908EC}" srcId="{90164BC4-91D9-4697-9D93-258DF6726918}" destId="{8BDC0B75-BFA4-4F9D-8742-2897119C472B}" srcOrd="1" destOrd="0" parTransId="{EC59B94B-5C1D-4CD7-AC48-C047FCD901E8}" sibTransId="{92A016DA-50D9-434D-8A10-DFBBAB8FA44F}"/>
    <dgm:cxn modelId="{427813C6-435A-495B-AC48-2FFCA2339955}" srcId="{4E1508BF-78E6-4BEB-86F7-73567A4B6DA4}" destId="{2FBB902A-2223-40C7-B25D-946C18AEA47E}" srcOrd="2" destOrd="0" parTransId="{77BCECB3-2BC4-430A-BEC1-B1F14113A5E9}" sibTransId="{38262ACF-B189-4CFB-B826-AB4494013155}"/>
    <dgm:cxn modelId="{8E98EFD2-D4BC-4C07-AAA2-2168620CBC12}" type="presOf" srcId="{3A918F8D-234A-4DFC-AACB-CC7355073126}" destId="{E055EDBB-5A97-4369-89CA-483D8668D0C5}" srcOrd="0" destOrd="2" presId="urn:microsoft.com/office/officeart/2005/8/layout/list1"/>
    <dgm:cxn modelId="{3C84D9E2-19F9-4722-B05F-4BE95ED11FFA}" srcId="{4E1508BF-78E6-4BEB-86F7-73567A4B6DA4}" destId="{B97F6BC4-179D-4217-B17D-6C92019E3CC1}" srcOrd="1" destOrd="0" parTransId="{918DC893-77C9-483F-AF50-C22658687BE8}" sibTransId="{C49D40E2-B480-4F56-8311-E0FD01EA1301}"/>
    <dgm:cxn modelId="{62FBE4E6-A89D-4A08-87DA-295F0ED6EF6F}" type="presOf" srcId="{48C251BD-59D3-4431-B5BB-34ADAC993A0C}" destId="{E055EDBB-5A97-4369-89CA-483D8668D0C5}" srcOrd="0" destOrd="0" presId="urn:microsoft.com/office/officeart/2005/8/layout/list1"/>
    <dgm:cxn modelId="{9397B6EA-7158-465A-BB82-6564CF957455}" srcId="{4E1508BF-78E6-4BEB-86F7-73567A4B6DA4}" destId="{2CABDB16-D85F-43D5-BA23-C6EC4C73FB2B}" srcOrd="0" destOrd="0" parTransId="{2D20AA4F-3317-4802-879B-40D8301C077A}" sibTransId="{F2D9C2A8-2905-4F69-B437-C185A5BC8003}"/>
    <dgm:cxn modelId="{F821A2ED-7B7E-40BF-A954-4441995D50F2}" type="presOf" srcId="{6DDFC1D9-C74A-402A-B75D-07BEFF5491F6}" destId="{0062CFFE-38C8-4F1B-A162-70BE25BD526E}" srcOrd="0" destOrd="0" presId="urn:microsoft.com/office/officeart/2005/8/layout/list1"/>
    <dgm:cxn modelId="{DF700BF3-9BE5-4D06-B7AC-4649FA202AA9}" type="presOf" srcId="{90164BC4-91D9-4697-9D93-258DF6726918}" destId="{88345767-7576-4644-BD5D-85B2E2790711}" srcOrd="0" destOrd="0" presId="urn:microsoft.com/office/officeart/2005/8/layout/list1"/>
    <dgm:cxn modelId="{A4C809F9-54D2-47B6-8D79-1CCF8EE7F4F5}" srcId="{90164BC4-91D9-4697-9D93-258DF6726918}" destId="{C59465B9-A931-4914-A789-54D293890B97}" srcOrd="0" destOrd="0" parTransId="{990A6E88-F782-4F25-9382-C1CA63A79D86}" sibTransId="{918A0831-F4E1-481C-B571-2F89C84FDA70}"/>
    <dgm:cxn modelId="{0E1B7FFA-9E87-4ACB-B46F-3A685D44975F}" type="presOf" srcId="{2FBB902A-2223-40C7-B25D-946C18AEA47E}" destId="{05369246-3EEF-4B4F-A984-E1F6549DC5B9}" srcOrd="0" destOrd="2" presId="urn:microsoft.com/office/officeart/2005/8/layout/list1"/>
    <dgm:cxn modelId="{C8362D63-C169-4047-9987-97F7CEE865E4}" type="presParOf" srcId="{0062CFFE-38C8-4F1B-A162-70BE25BD526E}" destId="{A127641D-F51E-4009-8AE2-4EF62637AD08}" srcOrd="0" destOrd="0" presId="urn:microsoft.com/office/officeart/2005/8/layout/list1"/>
    <dgm:cxn modelId="{E09B72BE-E110-4B11-962D-CE748037D526}" type="presParOf" srcId="{A127641D-F51E-4009-8AE2-4EF62637AD08}" destId="{88345767-7576-4644-BD5D-85B2E2790711}" srcOrd="0" destOrd="0" presId="urn:microsoft.com/office/officeart/2005/8/layout/list1"/>
    <dgm:cxn modelId="{B9160494-21A2-4A12-9ED2-4CA5F23448C5}" type="presParOf" srcId="{A127641D-F51E-4009-8AE2-4EF62637AD08}" destId="{32099659-1961-47B5-A758-6360FE5A20CC}" srcOrd="1" destOrd="0" presId="urn:microsoft.com/office/officeart/2005/8/layout/list1"/>
    <dgm:cxn modelId="{5BAA19D5-11E8-4424-928C-7121F61C9DC3}" type="presParOf" srcId="{0062CFFE-38C8-4F1B-A162-70BE25BD526E}" destId="{E522D6C7-FA29-4C60-97DF-314AB5FD14BC}" srcOrd="1" destOrd="0" presId="urn:microsoft.com/office/officeart/2005/8/layout/list1"/>
    <dgm:cxn modelId="{19A882AA-74A7-4508-B04E-238E2CB48F09}" type="presParOf" srcId="{0062CFFE-38C8-4F1B-A162-70BE25BD526E}" destId="{2823D8ED-E614-4B41-86C9-8AB9A9BD57F6}" srcOrd="2" destOrd="0" presId="urn:microsoft.com/office/officeart/2005/8/layout/list1"/>
    <dgm:cxn modelId="{8CB782DC-D198-480E-84CC-5F61A26A12F6}" type="presParOf" srcId="{0062CFFE-38C8-4F1B-A162-70BE25BD526E}" destId="{C2D1F31A-3761-4506-867C-11EFE91ED88E}" srcOrd="3" destOrd="0" presId="urn:microsoft.com/office/officeart/2005/8/layout/list1"/>
    <dgm:cxn modelId="{507681CB-58F6-4C70-9413-BDDC7FB94928}" type="presParOf" srcId="{0062CFFE-38C8-4F1B-A162-70BE25BD526E}" destId="{3BA3FB32-08DB-46DA-906B-598C8FEED61E}" srcOrd="4" destOrd="0" presId="urn:microsoft.com/office/officeart/2005/8/layout/list1"/>
    <dgm:cxn modelId="{FAA20069-5F86-4107-ABE8-5E7BDE1CFE19}" type="presParOf" srcId="{3BA3FB32-08DB-46DA-906B-598C8FEED61E}" destId="{95115701-75D6-4FC4-BF95-4C1F8D3A0E06}" srcOrd="0" destOrd="0" presId="urn:microsoft.com/office/officeart/2005/8/layout/list1"/>
    <dgm:cxn modelId="{9934237B-D9C4-4D84-8242-92D0F5933F69}" type="presParOf" srcId="{3BA3FB32-08DB-46DA-906B-598C8FEED61E}" destId="{9167A962-F4C2-40AB-8026-512846F24C26}" srcOrd="1" destOrd="0" presId="urn:microsoft.com/office/officeart/2005/8/layout/list1"/>
    <dgm:cxn modelId="{609A5943-267E-4C3E-B65C-4B5F253B2A6E}" type="presParOf" srcId="{0062CFFE-38C8-4F1B-A162-70BE25BD526E}" destId="{9EEF3A40-666D-428F-AB1D-C461B2FDDA84}" srcOrd="5" destOrd="0" presId="urn:microsoft.com/office/officeart/2005/8/layout/list1"/>
    <dgm:cxn modelId="{9DC9718D-CCD6-471D-B1E4-131415B6B943}" type="presParOf" srcId="{0062CFFE-38C8-4F1B-A162-70BE25BD526E}" destId="{05369246-3EEF-4B4F-A984-E1F6549DC5B9}" srcOrd="6" destOrd="0" presId="urn:microsoft.com/office/officeart/2005/8/layout/list1"/>
    <dgm:cxn modelId="{B690220D-1F15-44E1-ACFB-950AF2605EB9}" type="presParOf" srcId="{0062CFFE-38C8-4F1B-A162-70BE25BD526E}" destId="{B2D89A54-3712-487A-851B-C4D09904C0DD}" srcOrd="7" destOrd="0" presId="urn:microsoft.com/office/officeart/2005/8/layout/list1"/>
    <dgm:cxn modelId="{C55A5A17-52CF-485C-86B8-1F02B00964B9}" type="presParOf" srcId="{0062CFFE-38C8-4F1B-A162-70BE25BD526E}" destId="{C62EC7D5-61D2-416E-A302-4C873E403B55}" srcOrd="8" destOrd="0" presId="urn:microsoft.com/office/officeart/2005/8/layout/list1"/>
    <dgm:cxn modelId="{723E6617-12B5-4223-AE7C-9E56AE38AB35}" type="presParOf" srcId="{C62EC7D5-61D2-416E-A302-4C873E403B55}" destId="{79FBE7E7-D11F-4FEE-9E90-31B6BC03DC34}" srcOrd="0" destOrd="0" presId="urn:microsoft.com/office/officeart/2005/8/layout/list1"/>
    <dgm:cxn modelId="{EE8088D1-F976-4781-A0D8-F320E9903A8B}" type="presParOf" srcId="{C62EC7D5-61D2-416E-A302-4C873E403B55}" destId="{AAA7D94B-2F7D-4EB8-9462-7FF3F25A3E5F}" srcOrd="1" destOrd="0" presId="urn:microsoft.com/office/officeart/2005/8/layout/list1"/>
    <dgm:cxn modelId="{E2B2DDB7-CEBD-47BF-83D4-6456BD6805BC}" type="presParOf" srcId="{0062CFFE-38C8-4F1B-A162-70BE25BD526E}" destId="{6C85472D-FCD5-47B5-A599-7E835975EF8D}" srcOrd="9" destOrd="0" presId="urn:microsoft.com/office/officeart/2005/8/layout/list1"/>
    <dgm:cxn modelId="{D477E99B-77E4-442A-A171-CD8D326AD4AC}" type="presParOf" srcId="{0062CFFE-38C8-4F1B-A162-70BE25BD526E}" destId="{E055EDBB-5A97-4369-89CA-483D8668D0C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09661-65AD-4252-B2E0-3E3F38FB7C25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45B7B1-EE3E-42D3-9929-44733D6A4642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800" dirty="0"/>
            <a:t>Objective: </a:t>
          </a:r>
        </a:p>
      </dgm:t>
    </dgm:pt>
    <dgm:pt modelId="{2474A5CF-59E1-41AB-9819-CE7ABF987EA1}" type="parTrans" cxnId="{E837BFEA-37EE-4146-B90C-6C4BA15D747C}">
      <dgm:prSet/>
      <dgm:spPr/>
      <dgm:t>
        <a:bodyPr/>
        <a:lstStyle/>
        <a:p>
          <a:endParaRPr lang="en-GB"/>
        </a:p>
      </dgm:t>
    </dgm:pt>
    <dgm:pt modelId="{6CF30ACD-826E-4365-AB6D-46A85732EB41}" type="sibTrans" cxnId="{E837BFEA-37EE-4146-B90C-6C4BA15D747C}">
      <dgm:prSet/>
      <dgm:spPr/>
      <dgm:t>
        <a:bodyPr/>
        <a:lstStyle/>
        <a:p>
          <a:endParaRPr lang="en-GB"/>
        </a:p>
      </dgm:t>
    </dgm:pt>
    <dgm:pt modelId="{A3D919B2-DF00-4D50-BC88-3DB450C70A26}">
      <dgm:prSet/>
      <dgm:spPr/>
      <dgm:t>
        <a:bodyPr/>
        <a:lstStyle/>
        <a:p>
          <a:pPr marL="182563" indent="-182563">
            <a:buFont typeface="Wingdings" panose="05000000000000000000" pitchFamily="2" charset="2"/>
            <a:buChar char="v"/>
          </a:pPr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dirty="0"/>
            <a:t>to benchmark the Treasury Single Account (TSA) and cash management practices within the PEMPAL community</a:t>
          </a:r>
        </a:p>
      </dgm:t>
    </dgm:pt>
    <dgm:pt modelId="{5DDCA88F-849E-48C6-A578-F1B58854D093}" type="parTrans" cxnId="{A5A53984-786C-4B30-A9F4-299660367C3D}">
      <dgm:prSet/>
      <dgm:spPr/>
      <dgm:t>
        <a:bodyPr/>
        <a:lstStyle/>
        <a:p>
          <a:endParaRPr lang="en-GB"/>
        </a:p>
      </dgm:t>
    </dgm:pt>
    <dgm:pt modelId="{31FEBD1F-D25E-417F-A216-DF670EE858B3}" type="sibTrans" cxnId="{A5A53984-786C-4B30-A9F4-299660367C3D}">
      <dgm:prSet/>
      <dgm:spPr/>
      <dgm:t>
        <a:bodyPr/>
        <a:lstStyle/>
        <a:p>
          <a:endParaRPr lang="en-GB"/>
        </a:p>
      </dgm:t>
    </dgm:pt>
    <dgm:pt modelId="{682B93B7-B460-49C4-B8D1-5CF71BC29F17}">
      <dgm:prSet/>
      <dgm:spPr/>
      <dgm:t>
        <a:bodyPr/>
        <a:lstStyle/>
        <a:p>
          <a:pPr marL="182563" indent="-182563">
            <a:buNone/>
          </a:pPr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dirty="0"/>
            <a:t>to help to identify good peer practices and to promote treasury reforms in the member countries</a:t>
          </a:r>
        </a:p>
      </dgm:t>
    </dgm:pt>
    <dgm:pt modelId="{CB7AEAFB-51CA-4317-AF67-ACC3738AEC37}" type="parTrans" cxnId="{F1DB834C-38BD-4592-BD26-F73034234B38}">
      <dgm:prSet/>
      <dgm:spPr/>
      <dgm:t>
        <a:bodyPr/>
        <a:lstStyle/>
        <a:p>
          <a:endParaRPr lang="en-GB"/>
        </a:p>
      </dgm:t>
    </dgm:pt>
    <dgm:pt modelId="{41115C87-1616-4872-B530-D73A30167728}" type="sibTrans" cxnId="{F1DB834C-38BD-4592-BD26-F73034234B38}">
      <dgm:prSet/>
      <dgm:spPr/>
      <dgm:t>
        <a:bodyPr/>
        <a:lstStyle/>
        <a:p>
          <a:endParaRPr lang="en-GB"/>
        </a:p>
      </dgm:t>
    </dgm:pt>
    <dgm:pt modelId="{71B70915-8FD9-4876-8A54-DEFA9B4C42AF}">
      <dgm:prSet custT="1"/>
      <dgm:spPr>
        <a:solidFill>
          <a:srgbClr val="004C97"/>
        </a:solidFill>
      </dgm:spPr>
      <dgm:t>
        <a:bodyPr/>
        <a:lstStyle/>
        <a:p>
          <a:r>
            <a:rPr lang="en-GB" sz="2800" dirty="0"/>
            <a:t>Survey</a:t>
          </a:r>
        </a:p>
      </dgm:t>
    </dgm:pt>
    <dgm:pt modelId="{7930ACBC-B3D7-40C1-B530-C3BE792E1BB3}" type="parTrans" cxnId="{7C0A32CF-C573-4F3D-A8D4-312EFF70D9C0}">
      <dgm:prSet/>
      <dgm:spPr/>
      <dgm:t>
        <a:bodyPr/>
        <a:lstStyle/>
        <a:p>
          <a:endParaRPr lang="en-GB"/>
        </a:p>
      </dgm:t>
    </dgm:pt>
    <dgm:pt modelId="{D75A7CDA-A082-4F01-9151-106CDA4B05D6}" type="sibTrans" cxnId="{7C0A32CF-C573-4F3D-A8D4-312EFF70D9C0}">
      <dgm:prSet/>
      <dgm:spPr/>
      <dgm:t>
        <a:bodyPr/>
        <a:lstStyle/>
        <a:p>
          <a:endParaRPr lang="en-GB"/>
        </a:p>
      </dgm:t>
    </dgm:pt>
    <dgm:pt modelId="{3898C515-B477-429D-8A1C-143FFFE35558}">
      <dgm:prSet/>
      <dgm:spPr/>
      <dgm:t>
        <a:bodyPr/>
        <a:lstStyle/>
        <a:p>
          <a:pPr marL="182563" indent="-182563">
            <a:buFont typeface="+mj-lt"/>
            <a:buNone/>
          </a:pPr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dirty="0"/>
            <a:t>Followed (and expanded) a similar survey in 2016</a:t>
          </a:r>
        </a:p>
      </dgm:t>
    </dgm:pt>
    <dgm:pt modelId="{58A990EF-AA9C-401B-9C3C-3EA00D517F24}" type="parTrans" cxnId="{3D8A8B22-4F4B-410F-9BE1-668A2ACAE888}">
      <dgm:prSet/>
      <dgm:spPr/>
      <dgm:t>
        <a:bodyPr/>
        <a:lstStyle/>
        <a:p>
          <a:endParaRPr lang="en-GB"/>
        </a:p>
      </dgm:t>
    </dgm:pt>
    <dgm:pt modelId="{25BB7FC5-E221-43D3-8011-BF3F69D82008}" type="sibTrans" cxnId="{3D8A8B22-4F4B-410F-9BE1-668A2ACAE888}">
      <dgm:prSet/>
      <dgm:spPr/>
      <dgm:t>
        <a:bodyPr/>
        <a:lstStyle/>
        <a:p>
          <a:endParaRPr lang="en-GB"/>
        </a:p>
      </dgm:t>
    </dgm:pt>
    <dgm:pt modelId="{99580533-8444-4731-A8CC-AE6958B74B97}">
      <dgm:prSet/>
      <dgm:spPr/>
      <dgm:t>
        <a:bodyPr/>
        <a:lstStyle/>
        <a:p>
          <a:pPr marL="182563" indent="-182563">
            <a:buFont typeface="+mj-lt"/>
            <a:buNone/>
          </a:pPr>
          <a:r>
            <a:rPr lang="en-GB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dirty="0"/>
            <a:t>Completed early 2021 by 16 countries</a:t>
          </a:r>
        </a:p>
      </dgm:t>
    </dgm:pt>
    <dgm:pt modelId="{D7987AE7-9E18-4BA3-9D33-AA8FF18EC52B}" type="parTrans" cxnId="{213D8863-E434-47E7-97AF-2C391FA17A9E}">
      <dgm:prSet/>
      <dgm:spPr/>
      <dgm:t>
        <a:bodyPr/>
        <a:lstStyle/>
        <a:p>
          <a:endParaRPr lang="en-GB"/>
        </a:p>
      </dgm:t>
    </dgm:pt>
    <dgm:pt modelId="{2142C57B-12D2-4668-8298-C8082AEECC3B}" type="sibTrans" cxnId="{213D8863-E434-47E7-97AF-2C391FA17A9E}">
      <dgm:prSet/>
      <dgm:spPr/>
      <dgm:t>
        <a:bodyPr/>
        <a:lstStyle/>
        <a:p>
          <a:endParaRPr lang="en-GB"/>
        </a:p>
      </dgm:t>
    </dgm:pt>
    <dgm:pt modelId="{B40C1ABE-9D87-4EA3-9BB0-9A4382791BB8}" type="pres">
      <dgm:prSet presAssocID="{7CF09661-65AD-4252-B2E0-3E3F38FB7C25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175B9ED8-36FC-45F3-AD8D-E9472B424311}" type="pres">
      <dgm:prSet presAssocID="{7F45B7B1-EE3E-42D3-9929-44733D6A4642}" presName="parentText1" presStyleLbl="node1" presStyleIdx="0" presStyleCnt="2" custLinFactNeighborX="-595" custLinFactNeighborY="3309">
        <dgm:presLayoutVars>
          <dgm:chMax/>
          <dgm:chPref val="3"/>
          <dgm:bulletEnabled val="1"/>
        </dgm:presLayoutVars>
      </dgm:prSet>
      <dgm:spPr/>
    </dgm:pt>
    <dgm:pt modelId="{B62F3AFE-7141-40DD-AD55-E9DD6B8E60E8}" type="pres">
      <dgm:prSet presAssocID="{7F45B7B1-EE3E-42D3-9929-44733D6A4642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61738244-20E8-44E7-96A5-5BCFCF50584C}" type="pres">
      <dgm:prSet presAssocID="{71B70915-8FD9-4876-8A54-DEFA9B4C42AF}" presName="parentText2" presStyleLbl="node1" presStyleIdx="1" presStyleCnt="2">
        <dgm:presLayoutVars>
          <dgm:chMax/>
          <dgm:chPref val="3"/>
          <dgm:bulletEnabled val="1"/>
        </dgm:presLayoutVars>
      </dgm:prSet>
      <dgm:spPr/>
    </dgm:pt>
    <dgm:pt modelId="{B67D7CED-2FFA-40B7-88CB-0591078CF076}" type="pres">
      <dgm:prSet presAssocID="{71B70915-8FD9-4876-8A54-DEFA9B4C42AF}" presName="childText2" presStyleLbl="solidAlignAcc1" presStyleIdx="1" presStyleCnt="2" custScaleX="98843" custScaleY="91360" custLinFactNeighborX="-1365" custLinFactNeighborY="-10587">
        <dgm:presLayoutVars>
          <dgm:chMax val="0"/>
          <dgm:chPref val="0"/>
          <dgm:bulletEnabled val="1"/>
        </dgm:presLayoutVars>
      </dgm:prSet>
      <dgm:spPr/>
    </dgm:pt>
  </dgm:ptLst>
  <dgm:cxnLst>
    <dgm:cxn modelId="{52708106-0C30-4A2C-8990-B079214611F7}" type="presOf" srcId="{99580533-8444-4731-A8CC-AE6958B74B97}" destId="{B67D7CED-2FFA-40B7-88CB-0591078CF076}" srcOrd="0" destOrd="0" presId="urn:microsoft.com/office/officeart/2009/3/layout/IncreasingArrowsProcess"/>
    <dgm:cxn modelId="{B1DBD40B-C14F-4E95-AC26-DCC035BE0AF4}" type="presOf" srcId="{A3D919B2-DF00-4D50-BC88-3DB450C70A26}" destId="{B62F3AFE-7141-40DD-AD55-E9DD6B8E60E8}" srcOrd="0" destOrd="0" presId="urn:microsoft.com/office/officeart/2009/3/layout/IncreasingArrowsProcess"/>
    <dgm:cxn modelId="{3D8A8B22-4F4B-410F-9BE1-668A2ACAE888}" srcId="{71B70915-8FD9-4876-8A54-DEFA9B4C42AF}" destId="{3898C515-B477-429D-8A1C-143FFFE35558}" srcOrd="1" destOrd="0" parTransId="{58A990EF-AA9C-401B-9C3C-3EA00D517F24}" sibTransId="{25BB7FC5-E221-43D3-8011-BF3F69D82008}"/>
    <dgm:cxn modelId="{2CF47532-0ECD-4EDA-BA00-21A92D2DDD97}" type="presOf" srcId="{71B70915-8FD9-4876-8A54-DEFA9B4C42AF}" destId="{61738244-20E8-44E7-96A5-5BCFCF50584C}" srcOrd="0" destOrd="0" presId="urn:microsoft.com/office/officeart/2009/3/layout/IncreasingArrowsProcess"/>
    <dgm:cxn modelId="{213D8863-E434-47E7-97AF-2C391FA17A9E}" srcId="{71B70915-8FD9-4876-8A54-DEFA9B4C42AF}" destId="{99580533-8444-4731-A8CC-AE6958B74B97}" srcOrd="0" destOrd="0" parTransId="{D7987AE7-9E18-4BA3-9D33-AA8FF18EC52B}" sibTransId="{2142C57B-12D2-4668-8298-C8082AEECC3B}"/>
    <dgm:cxn modelId="{F1DB834C-38BD-4592-BD26-F73034234B38}" srcId="{7F45B7B1-EE3E-42D3-9929-44733D6A4642}" destId="{682B93B7-B460-49C4-B8D1-5CF71BC29F17}" srcOrd="1" destOrd="0" parTransId="{CB7AEAFB-51CA-4317-AF67-ACC3738AEC37}" sibTransId="{41115C87-1616-4872-B530-D73A30167728}"/>
    <dgm:cxn modelId="{B24B9D6C-070B-4A83-A3F6-3FEBB552452E}" type="presOf" srcId="{3898C515-B477-429D-8A1C-143FFFE35558}" destId="{B67D7CED-2FFA-40B7-88CB-0591078CF076}" srcOrd="0" destOrd="1" presId="urn:microsoft.com/office/officeart/2009/3/layout/IncreasingArrowsProcess"/>
    <dgm:cxn modelId="{A5A53984-786C-4B30-A9F4-299660367C3D}" srcId="{7F45B7B1-EE3E-42D3-9929-44733D6A4642}" destId="{A3D919B2-DF00-4D50-BC88-3DB450C70A26}" srcOrd="0" destOrd="0" parTransId="{5DDCA88F-849E-48C6-A578-F1B58854D093}" sibTransId="{31FEBD1F-D25E-417F-A216-DF670EE858B3}"/>
    <dgm:cxn modelId="{4E132DB3-79F9-4CA2-93B2-168913BD8EBA}" type="presOf" srcId="{682B93B7-B460-49C4-B8D1-5CF71BC29F17}" destId="{B62F3AFE-7141-40DD-AD55-E9DD6B8E60E8}" srcOrd="0" destOrd="1" presId="urn:microsoft.com/office/officeart/2009/3/layout/IncreasingArrowsProcess"/>
    <dgm:cxn modelId="{73D5B8B7-D341-4D7A-95AC-55C087533604}" type="presOf" srcId="{7CF09661-65AD-4252-B2E0-3E3F38FB7C25}" destId="{B40C1ABE-9D87-4EA3-9BB0-9A4382791BB8}" srcOrd="0" destOrd="0" presId="urn:microsoft.com/office/officeart/2009/3/layout/IncreasingArrowsProcess"/>
    <dgm:cxn modelId="{7C0A32CF-C573-4F3D-A8D4-312EFF70D9C0}" srcId="{7CF09661-65AD-4252-B2E0-3E3F38FB7C25}" destId="{71B70915-8FD9-4876-8A54-DEFA9B4C42AF}" srcOrd="1" destOrd="0" parTransId="{7930ACBC-B3D7-40C1-B530-C3BE792E1BB3}" sibTransId="{D75A7CDA-A082-4F01-9151-106CDA4B05D6}"/>
    <dgm:cxn modelId="{E837BFEA-37EE-4146-B90C-6C4BA15D747C}" srcId="{7CF09661-65AD-4252-B2E0-3E3F38FB7C25}" destId="{7F45B7B1-EE3E-42D3-9929-44733D6A4642}" srcOrd="0" destOrd="0" parTransId="{2474A5CF-59E1-41AB-9819-CE7ABF987EA1}" sibTransId="{6CF30ACD-826E-4365-AB6D-46A85732EB41}"/>
    <dgm:cxn modelId="{034AC8F7-6129-4274-9FB4-1D99DAFF6F74}" type="presOf" srcId="{7F45B7B1-EE3E-42D3-9929-44733D6A4642}" destId="{175B9ED8-36FC-45F3-AD8D-E9472B424311}" srcOrd="0" destOrd="0" presId="urn:microsoft.com/office/officeart/2009/3/layout/IncreasingArrowsProcess"/>
    <dgm:cxn modelId="{70C61DAB-AF11-4E7C-BEF7-2D82D920DE45}" type="presParOf" srcId="{B40C1ABE-9D87-4EA3-9BB0-9A4382791BB8}" destId="{175B9ED8-36FC-45F3-AD8D-E9472B424311}" srcOrd="0" destOrd="0" presId="urn:microsoft.com/office/officeart/2009/3/layout/IncreasingArrowsProcess"/>
    <dgm:cxn modelId="{1BF093BD-B240-48A6-A274-9405E129B766}" type="presParOf" srcId="{B40C1ABE-9D87-4EA3-9BB0-9A4382791BB8}" destId="{B62F3AFE-7141-40DD-AD55-E9DD6B8E60E8}" srcOrd="1" destOrd="0" presId="urn:microsoft.com/office/officeart/2009/3/layout/IncreasingArrowsProcess"/>
    <dgm:cxn modelId="{35AFFDA6-BB09-443C-B76C-3896F6B046A0}" type="presParOf" srcId="{B40C1ABE-9D87-4EA3-9BB0-9A4382791BB8}" destId="{61738244-20E8-44E7-96A5-5BCFCF50584C}" srcOrd="2" destOrd="0" presId="urn:microsoft.com/office/officeart/2009/3/layout/IncreasingArrowsProcess"/>
    <dgm:cxn modelId="{323BEFDE-380F-469B-B4C4-2D9DCDBB9FCF}" type="presParOf" srcId="{B40C1ABE-9D87-4EA3-9BB0-9A4382791BB8}" destId="{B67D7CED-2FFA-40B7-88CB-0591078CF076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A70E77-D91D-4179-9697-59B63AEEEAD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1118BE-C6D5-496A-9992-A5BB146B0F36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200" dirty="0"/>
            <a:t>The Treasury Single Account</a:t>
          </a:r>
        </a:p>
      </dgm:t>
    </dgm:pt>
    <dgm:pt modelId="{11D62B06-1D35-4AD8-B01F-747CD9FBFD0F}" type="parTrans" cxnId="{68AF6768-35EA-4459-964E-012EBB013079}">
      <dgm:prSet/>
      <dgm:spPr/>
      <dgm:t>
        <a:bodyPr/>
        <a:lstStyle/>
        <a:p>
          <a:endParaRPr lang="en-GB"/>
        </a:p>
      </dgm:t>
    </dgm:pt>
    <dgm:pt modelId="{A50F17A3-999F-42EF-AF47-DBA4A8E0CECC}" type="sibTrans" cxnId="{68AF6768-35EA-4459-964E-012EBB013079}">
      <dgm:prSet/>
      <dgm:spPr/>
      <dgm:t>
        <a:bodyPr/>
        <a:lstStyle/>
        <a:p>
          <a:endParaRPr lang="en-GB"/>
        </a:p>
      </dgm:t>
    </dgm:pt>
    <dgm:pt modelId="{1C163CC2-B301-4BB4-B9C4-406B53CEDA1E}">
      <dgm:prSet phldrT="[Text]"/>
      <dgm:spPr/>
      <dgm:t>
        <a:bodyPr/>
        <a:lstStyle/>
        <a:p>
          <a:r>
            <a:rPr lang="en-GB" dirty="0"/>
            <a:t>Unified structure of government bank accounts to give a consolidated view of government cash resources</a:t>
          </a:r>
        </a:p>
      </dgm:t>
    </dgm:pt>
    <dgm:pt modelId="{FE8AB583-267F-4577-A8B1-58C9C0461622}" type="parTrans" cxnId="{A092ACF1-2BF3-4D42-A1E7-ADA54CADCFD3}">
      <dgm:prSet/>
      <dgm:spPr/>
      <dgm:t>
        <a:bodyPr/>
        <a:lstStyle/>
        <a:p>
          <a:endParaRPr lang="en-GB"/>
        </a:p>
      </dgm:t>
    </dgm:pt>
    <dgm:pt modelId="{5651AFD6-1878-41CC-93AA-54E03051B6D6}" type="sibTrans" cxnId="{A092ACF1-2BF3-4D42-A1E7-ADA54CADCFD3}">
      <dgm:prSet/>
      <dgm:spPr/>
      <dgm:t>
        <a:bodyPr/>
        <a:lstStyle/>
        <a:p>
          <a:endParaRPr lang="en-GB"/>
        </a:p>
      </dgm:t>
    </dgm:pt>
    <dgm:pt modelId="{214FE7A1-E47E-4D28-8509-79B1F60F91BC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200" dirty="0"/>
            <a:t>Cash Flow Forecasting</a:t>
          </a:r>
        </a:p>
      </dgm:t>
    </dgm:pt>
    <dgm:pt modelId="{5DC92B7A-454F-49E3-A8AC-4BE97C5A60EE}" type="parTrans" cxnId="{CF3C4FF8-373D-4388-BC86-49CE94796882}">
      <dgm:prSet/>
      <dgm:spPr/>
      <dgm:t>
        <a:bodyPr/>
        <a:lstStyle/>
        <a:p>
          <a:endParaRPr lang="en-GB"/>
        </a:p>
      </dgm:t>
    </dgm:pt>
    <dgm:pt modelId="{9CCC20AF-DFB6-4873-B935-4ED766FB6854}" type="sibTrans" cxnId="{CF3C4FF8-373D-4388-BC86-49CE94796882}">
      <dgm:prSet/>
      <dgm:spPr/>
      <dgm:t>
        <a:bodyPr/>
        <a:lstStyle/>
        <a:p>
          <a:endParaRPr lang="en-GB"/>
        </a:p>
      </dgm:t>
    </dgm:pt>
    <dgm:pt modelId="{352C993D-2C73-4BBC-A6B9-F8FFE2CC1335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200" dirty="0"/>
            <a:t>Active Cash Management</a:t>
          </a:r>
        </a:p>
      </dgm:t>
    </dgm:pt>
    <dgm:pt modelId="{DC5F18AD-9468-4615-8602-1DCC07295F12}" type="parTrans" cxnId="{BE503757-9042-464D-9079-762823189AFC}">
      <dgm:prSet/>
      <dgm:spPr/>
      <dgm:t>
        <a:bodyPr/>
        <a:lstStyle/>
        <a:p>
          <a:endParaRPr lang="en-GB"/>
        </a:p>
      </dgm:t>
    </dgm:pt>
    <dgm:pt modelId="{EA59C2C5-5074-4376-9843-682EEA7F0485}" type="sibTrans" cxnId="{BE503757-9042-464D-9079-762823189AFC}">
      <dgm:prSet/>
      <dgm:spPr/>
      <dgm:t>
        <a:bodyPr/>
        <a:lstStyle/>
        <a:p>
          <a:endParaRPr lang="en-GB"/>
        </a:p>
      </dgm:t>
    </dgm:pt>
    <dgm:pt modelId="{C813C977-DC1C-4613-8403-A78154CBCDE4}">
      <dgm:prSet phldrT="[Text]"/>
      <dgm:spPr/>
      <dgm:t>
        <a:bodyPr/>
        <a:lstStyle/>
        <a:p>
          <a:r>
            <a:rPr lang="en-GB" dirty="0"/>
            <a:t>Use of Tbills and other short-term borrowing and lending instruments in the money market to smooth cash flows (reduce timing mismatches)</a:t>
          </a:r>
        </a:p>
      </dgm:t>
    </dgm:pt>
    <dgm:pt modelId="{E13C8FF7-6599-4970-BAD0-F374072B42AD}" type="parTrans" cxnId="{5AF48BCF-DA9C-416F-AA0C-9A100659D6D1}">
      <dgm:prSet/>
      <dgm:spPr/>
      <dgm:t>
        <a:bodyPr/>
        <a:lstStyle/>
        <a:p>
          <a:endParaRPr lang="en-GB"/>
        </a:p>
      </dgm:t>
    </dgm:pt>
    <dgm:pt modelId="{6FC2583E-C0B2-4D3E-8566-10B161AD4DB7}" type="sibTrans" cxnId="{5AF48BCF-DA9C-416F-AA0C-9A100659D6D1}">
      <dgm:prSet/>
      <dgm:spPr/>
      <dgm:t>
        <a:bodyPr/>
        <a:lstStyle/>
        <a:p>
          <a:endParaRPr lang="en-GB"/>
        </a:p>
      </dgm:t>
    </dgm:pt>
    <dgm:pt modelId="{7FF21C4E-998E-434D-80CA-B6632AB166BF}">
      <dgm:prSet phldrT="[Text]"/>
      <dgm:spPr>
        <a:solidFill>
          <a:schemeClr val="bg1"/>
        </a:solidFill>
      </dgm:spPr>
      <dgm:t>
        <a:bodyPr/>
        <a:lstStyle/>
        <a:p>
          <a:r>
            <a:rPr lang="en-GB" dirty="0"/>
            <a:t>Estimating future government cash inflows &amp; outflows</a:t>
          </a:r>
        </a:p>
      </dgm:t>
    </dgm:pt>
    <dgm:pt modelId="{3F262E13-FF46-4CA7-B95F-DE25F4F62D2D}" type="parTrans" cxnId="{69E2C58D-B19F-43DD-825E-434B5A9E8A9A}">
      <dgm:prSet/>
      <dgm:spPr/>
      <dgm:t>
        <a:bodyPr/>
        <a:lstStyle/>
        <a:p>
          <a:endParaRPr lang="en-GB"/>
        </a:p>
      </dgm:t>
    </dgm:pt>
    <dgm:pt modelId="{2DCEDA30-FA39-4DDB-99BC-E761AA324156}" type="sibTrans" cxnId="{69E2C58D-B19F-43DD-825E-434B5A9E8A9A}">
      <dgm:prSet/>
      <dgm:spPr/>
      <dgm:t>
        <a:bodyPr/>
        <a:lstStyle/>
        <a:p>
          <a:endParaRPr lang="en-GB"/>
        </a:p>
      </dgm:t>
    </dgm:pt>
    <dgm:pt modelId="{4E709750-9CB4-45E6-872A-D7A931D93008}">
      <dgm:prSet phldrT="[Text]"/>
      <dgm:spPr/>
      <dgm:t>
        <a:bodyPr/>
        <a:lstStyle/>
        <a:p>
          <a:endParaRPr lang="en-GB" dirty="0"/>
        </a:p>
      </dgm:t>
    </dgm:pt>
    <dgm:pt modelId="{EAF6CFBF-8D5B-4807-9D6C-1774693F4371}" type="parTrans" cxnId="{608EB5F3-4E15-4560-BB96-170A089E5583}">
      <dgm:prSet/>
      <dgm:spPr/>
      <dgm:t>
        <a:bodyPr/>
        <a:lstStyle/>
        <a:p>
          <a:endParaRPr lang="en-GB"/>
        </a:p>
      </dgm:t>
    </dgm:pt>
    <dgm:pt modelId="{473718F5-FD5F-4D13-BB8B-EF379C8BF6C9}" type="sibTrans" cxnId="{608EB5F3-4E15-4560-BB96-170A089E5583}">
      <dgm:prSet/>
      <dgm:spPr/>
      <dgm:t>
        <a:bodyPr/>
        <a:lstStyle/>
        <a:p>
          <a:endParaRPr lang="en-GB"/>
        </a:p>
      </dgm:t>
    </dgm:pt>
    <dgm:pt modelId="{4A72D9E9-EEAD-4557-B623-9A08FB88D490}">
      <dgm:prSet phldrT="[Text]"/>
      <dgm:spPr/>
      <dgm:t>
        <a:bodyPr/>
        <a:lstStyle/>
        <a:p>
          <a:r>
            <a:rPr lang="en-GB" dirty="0"/>
            <a:t>Key concepts: full coverage; fungibility of cash and under control of Treasury/MoF</a:t>
          </a:r>
        </a:p>
      </dgm:t>
    </dgm:pt>
    <dgm:pt modelId="{4312A800-474D-48CC-BD44-689476E57235}" type="parTrans" cxnId="{405D78CB-6196-460A-80B2-812D6C10BEF2}">
      <dgm:prSet/>
      <dgm:spPr/>
      <dgm:t>
        <a:bodyPr/>
        <a:lstStyle/>
        <a:p>
          <a:endParaRPr lang="en-GB"/>
        </a:p>
      </dgm:t>
    </dgm:pt>
    <dgm:pt modelId="{65BF86E6-2D75-47D6-ACF4-003E15D11C6F}" type="sibTrans" cxnId="{405D78CB-6196-460A-80B2-812D6C10BEF2}">
      <dgm:prSet/>
      <dgm:spPr/>
      <dgm:t>
        <a:bodyPr/>
        <a:lstStyle/>
        <a:p>
          <a:endParaRPr lang="en-GB"/>
        </a:p>
      </dgm:t>
    </dgm:pt>
    <dgm:pt modelId="{6D8DFB33-192C-4838-9020-2AEC65997767}">
      <dgm:prSet phldrT="[Text]"/>
      <dgm:spPr>
        <a:solidFill>
          <a:schemeClr val="bg1"/>
        </a:solidFill>
      </dgm:spPr>
      <dgm:t>
        <a:bodyPr/>
        <a:lstStyle/>
        <a:p>
          <a:r>
            <a:rPr lang="en-GB" dirty="0"/>
            <a:t>Support action necessary to ensure sufficient funds are always available to facilitate the budget</a:t>
          </a:r>
        </a:p>
      </dgm:t>
    </dgm:pt>
    <dgm:pt modelId="{584AC579-C305-420C-B1ED-F0705A051931}" type="parTrans" cxnId="{574D640F-9285-4E6E-9930-FF9352F01A84}">
      <dgm:prSet/>
      <dgm:spPr/>
      <dgm:t>
        <a:bodyPr/>
        <a:lstStyle/>
        <a:p>
          <a:endParaRPr lang="en-GB"/>
        </a:p>
      </dgm:t>
    </dgm:pt>
    <dgm:pt modelId="{85DB5484-25A0-467F-9DED-C7DB386EE624}" type="sibTrans" cxnId="{574D640F-9285-4E6E-9930-FF9352F01A84}">
      <dgm:prSet/>
      <dgm:spPr/>
      <dgm:t>
        <a:bodyPr/>
        <a:lstStyle/>
        <a:p>
          <a:endParaRPr lang="en-GB"/>
        </a:p>
      </dgm:t>
    </dgm:pt>
    <dgm:pt modelId="{8BBEB88F-E1D1-42A8-8339-3BF61213AA51}">
      <dgm:prSet phldrT="[Text]"/>
      <dgm:spPr>
        <a:solidFill>
          <a:schemeClr val="bg1"/>
        </a:solidFill>
      </dgm:spPr>
      <dgm:t>
        <a:bodyPr/>
        <a:lstStyle/>
        <a:p>
          <a:r>
            <a:rPr lang="en-GB" dirty="0"/>
            <a:t>[and use any net cash surplus, to best advantage]</a:t>
          </a:r>
        </a:p>
      </dgm:t>
    </dgm:pt>
    <dgm:pt modelId="{CEAAB569-1556-4EAD-B802-0F8AC8131300}" type="parTrans" cxnId="{94DAA8D6-3712-46F8-9744-0AC276882B4F}">
      <dgm:prSet/>
      <dgm:spPr/>
      <dgm:t>
        <a:bodyPr/>
        <a:lstStyle/>
        <a:p>
          <a:endParaRPr lang="en-GB"/>
        </a:p>
      </dgm:t>
    </dgm:pt>
    <dgm:pt modelId="{765BC4BB-7D23-40DA-BD4C-202FA169D405}" type="sibTrans" cxnId="{94DAA8D6-3712-46F8-9744-0AC276882B4F}">
      <dgm:prSet/>
      <dgm:spPr/>
      <dgm:t>
        <a:bodyPr/>
        <a:lstStyle/>
        <a:p>
          <a:endParaRPr lang="en-GB"/>
        </a:p>
      </dgm:t>
    </dgm:pt>
    <dgm:pt modelId="{C45D9B98-A768-432D-8D7B-64712F8CB9D3}">
      <dgm:prSet phldrT="[Text]"/>
      <dgm:spPr/>
      <dgm:t>
        <a:bodyPr/>
        <a:lstStyle/>
        <a:p>
          <a:r>
            <a:rPr lang="en-GB" dirty="0"/>
            <a:t>While maintaining cash buffer target</a:t>
          </a:r>
        </a:p>
      </dgm:t>
    </dgm:pt>
    <dgm:pt modelId="{A60C555F-6DD4-4755-B0FA-4687EA870739}" type="parTrans" cxnId="{C7D4DD51-A9FB-4D43-BE19-8F23278C3679}">
      <dgm:prSet/>
      <dgm:spPr/>
    </dgm:pt>
    <dgm:pt modelId="{8C94AB3B-21FA-48C6-9739-FD16D75D4F52}" type="sibTrans" cxnId="{C7D4DD51-A9FB-4D43-BE19-8F23278C3679}">
      <dgm:prSet/>
      <dgm:spPr/>
    </dgm:pt>
    <dgm:pt modelId="{CDE2DE46-4CB9-483C-8D20-342DEAB530CC}" type="pres">
      <dgm:prSet presAssocID="{51A70E77-D91D-4179-9697-59B63AEEEAD9}" presName="linearFlow" presStyleCnt="0">
        <dgm:presLayoutVars>
          <dgm:dir/>
          <dgm:animLvl val="lvl"/>
          <dgm:resizeHandles val="exact"/>
        </dgm:presLayoutVars>
      </dgm:prSet>
      <dgm:spPr/>
    </dgm:pt>
    <dgm:pt modelId="{7763E14E-3597-4939-A98B-E6505B330105}" type="pres">
      <dgm:prSet presAssocID="{581118BE-C6D5-496A-9992-A5BB146B0F36}" presName="composite" presStyleCnt="0"/>
      <dgm:spPr/>
    </dgm:pt>
    <dgm:pt modelId="{F4B31D9C-A5AC-4563-B1C2-59F3790EF686}" type="pres">
      <dgm:prSet presAssocID="{581118BE-C6D5-496A-9992-A5BB146B0F3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36B6C09-2D08-4FA9-B694-786A85FA6A49}" type="pres">
      <dgm:prSet presAssocID="{581118BE-C6D5-496A-9992-A5BB146B0F36}" presName="parSh" presStyleLbl="node1" presStyleIdx="0" presStyleCnt="3"/>
      <dgm:spPr/>
    </dgm:pt>
    <dgm:pt modelId="{782972E1-28A0-4238-8F00-7E79F3EFACA6}" type="pres">
      <dgm:prSet presAssocID="{581118BE-C6D5-496A-9992-A5BB146B0F36}" presName="desTx" presStyleLbl="fgAcc1" presStyleIdx="0" presStyleCnt="3">
        <dgm:presLayoutVars>
          <dgm:bulletEnabled val="1"/>
        </dgm:presLayoutVars>
      </dgm:prSet>
      <dgm:spPr/>
    </dgm:pt>
    <dgm:pt modelId="{59F74D34-BE06-4E76-8AA8-2A6149473152}" type="pres">
      <dgm:prSet presAssocID="{A50F17A3-999F-42EF-AF47-DBA4A8E0CECC}" presName="sibTrans" presStyleLbl="sibTrans2D1" presStyleIdx="0" presStyleCnt="2"/>
      <dgm:spPr/>
    </dgm:pt>
    <dgm:pt modelId="{9EC38CAE-F95E-433B-BFC5-9E21711F30BD}" type="pres">
      <dgm:prSet presAssocID="{A50F17A3-999F-42EF-AF47-DBA4A8E0CECC}" presName="connTx" presStyleLbl="sibTrans2D1" presStyleIdx="0" presStyleCnt="2"/>
      <dgm:spPr/>
    </dgm:pt>
    <dgm:pt modelId="{FAE13B25-1A05-4FBF-AD48-C1794C17F365}" type="pres">
      <dgm:prSet presAssocID="{214FE7A1-E47E-4D28-8509-79B1F60F91BC}" presName="composite" presStyleCnt="0"/>
      <dgm:spPr/>
    </dgm:pt>
    <dgm:pt modelId="{3238C73B-0A63-4BC1-8DD5-19011A3478EF}" type="pres">
      <dgm:prSet presAssocID="{214FE7A1-E47E-4D28-8509-79B1F60F91B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2116726-66E1-4A59-B4D1-C5705C254C82}" type="pres">
      <dgm:prSet presAssocID="{214FE7A1-E47E-4D28-8509-79B1F60F91BC}" presName="parSh" presStyleLbl="node1" presStyleIdx="1" presStyleCnt="3"/>
      <dgm:spPr/>
    </dgm:pt>
    <dgm:pt modelId="{79E7CEF7-7193-4BAE-BAE7-DD1E4414FA5D}" type="pres">
      <dgm:prSet presAssocID="{214FE7A1-E47E-4D28-8509-79B1F60F91BC}" presName="desTx" presStyleLbl="fgAcc1" presStyleIdx="1" presStyleCnt="3">
        <dgm:presLayoutVars>
          <dgm:bulletEnabled val="1"/>
        </dgm:presLayoutVars>
      </dgm:prSet>
      <dgm:spPr/>
    </dgm:pt>
    <dgm:pt modelId="{1177EB5B-D503-4CBF-BB38-41B48FD87A09}" type="pres">
      <dgm:prSet presAssocID="{9CCC20AF-DFB6-4873-B935-4ED766FB6854}" presName="sibTrans" presStyleLbl="sibTrans2D1" presStyleIdx="1" presStyleCnt="2"/>
      <dgm:spPr/>
    </dgm:pt>
    <dgm:pt modelId="{AD6DC818-C167-472B-8A55-BA14D2EFDE02}" type="pres">
      <dgm:prSet presAssocID="{9CCC20AF-DFB6-4873-B935-4ED766FB6854}" presName="connTx" presStyleLbl="sibTrans2D1" presStyleIdx="1" presStyleCnt="2"/>
      <dgm:spPr/>
    </dgm:pt>
    <dgm:pt modelId="{E661486C-FD37-4158-8ACE-8BB6E3E5011A}" type="pres">
      <dgm:prSet presAssocID="{352C993D-2C73-4BBC-A6B9-F8FFE2CC1335}" presName="composite" presStyleCnt="0"/>
      <dgm:spPr/>
    </dgm:pt>
    <dgm:pt modelId="{1B7B4496-8EFB-4098-9D02-08D00BE58015}" type="pres">
      <dgm:prSet presAssocID="{352C993D-2C73-4BBC-A6B9-F8FFE2CC1335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4DD1E790-657D-4396-98F9-CD76B98E44FC}" type="pres">
      <dgm:prSet presAssocID="{352C993D-2C73-4BBC-A6B9-F8FFE2CC1335}" presName="parSh" presStyleLbl="node1" presStyleIdx="2" presStyleCnt="3"/>
      <dgm:spPr/>
    </dgm:pt>
    <dgm:pt modelId="{CE0055F1-DDD1-48F5-823B-8C5C9664E90B}" type="pres">
      <dgm:prSet presAssocID="{352C993D-2C73-4BBC-A6B9-F8FFE2CC1335}" presName="desTx" presStyleLbl="fgAcc1" presStyleIdx="2" presStyleCnt="3" custLinFactNeighborX="-1622" custLinFactNeighborY="582">
        <dgm:presLayoutVars>
          <dgm:bulletEnabled val="1"/>
        </dgm:presLayoutVars>
      </dgm:prSet>
      <dgm:spPr/>
    </dgm:pt>
  </dgm:ptLst>
  <dgm:cxnLst>
    <dgm:cxn modelId="{7FDBDD04-4412-47C2-BB0C-D7F242CAE3E0}" type="presOf" srcId="{352C993D-2C73-4BBC-A6B9-F8FFE2CC1335}" destId="{4DD1E790-657D-4396-98F9-CD76B98E44FC}" srcOrd="1" destOrd="0" presId="urn:microsoft.com/office/officeart/2005/8/layout/process3"/>
    <dgm:cxn modelId="{2B752808-B339-4F32-9CA6-9963DEEDC441}" type="presOf" srcId="{4E709750-9CB4-45E6-872A-D7A931D93008}" destId="{782972E1-28A0-4238-8F00-7E79F3EFACA6}" srcOrd="0" destOrd="2" presId="urn:microsoft.com/office/officeart/2005/8/layout/process3"/>
    <dgm:cxn modelId="{574D640F-9285-4E6E-9930-FF9352F01A84}" srcId="{214FE7A1-E47E-4D28-8509-79B1F60F91BC}" destId="{6D8DFB33-192C-4838-9020-2AEC65997767}" srcOrd="1" destOrd="0" parTransId="{584AC579-C305-420C-B1ED-F0705A051931}" sibTransId="{85DB5484-25A0-467F-9DED-C7DB386EE624}"/>
    <dgm:cxn modelId="{8B701F18-02A0-48D2-83C9-BEF436A95601}" type="presOf" srcId="{C45D9B98-A768-432D-8D7B-64712F8CB9D3}" destId="{CE0055F1-DDD1-48F5-823B-8C5C9664E90B}" srcOrd="0" destOrd="1" presId="urn:microsoft.com/office/officeart/2005/8/layout/process3"/>
    <dgm:cxn modelId="{EF1E6727-BEEB-46A5-97D1-E500503084A8}" type="presOf" srcId="{352C993D-2C73-4BBC-A6B9-F8FFE2CC1335}" destId="{1B7B4496-8EFB-4098-9D02-08D00BE58015}" srcOrd="0" destOrd="0" presId="urn:microsoft.com/office/officeart/2005/8/layout/process3"/>
    <dgm:cxn modelId="{E1045B41-24C8-4C72-816E-3F72645D88F3}" type="presOf" srcId="{6D8DFB33-192C-4838-9020-2AEC65997767}" destId="{79E7CEF7-7193-4BAE-BAE7-DD1E4414FA5D}" srcOrd="0" destOrd="1" presId="urn:microsoft.com/office/officeart/2005/8/layout/process3"/>
    <dgm:cxn modelId="{46713B43-02BA-4FBA-A688-B02CC3C25A6E}" type="presOf" srcId="{A50F17A3-999F-42EF-AF47-DBA4A8E0CECC}" destId="{9EC38CAE-F95E-433B-BFC5-9E21711F30BD}" srcOrd="1" destOrd="0" presId="urn:microsoft.com/office/officeart/2005/8/layout/process3"/>
    <dgm:cxn modelId="{094D4448-4520-4385-8D20-BF5126403B8F}" type="presOf" srcId="{581118BE-C6D5-496A-9992-A5BB146B0F36}" destId="{636B6C09-2D08-4FA9-B694-786A85FA6A49}" srcOrd="1" destOrd="0" presId="urn:microsoft.com/office/officeart/2005/8/layout/process3"/>
    <dgm:cxn modelId="{68AF6768-35EA-4459-964E-012EBB013079}" srcId="{51A70E77-D91D-4179-9697-59B63AEEEAD9}" destId="{581118BE-C6D5-496A-9992-A5BB146B0F36}" srcOrd="0" destOrd="0" parTransId="{11D62B06-1D35-4AD8-B01F-747CD9FBFD0F}" sibTransId="{A50F17A3-999F-42EF-AF47-DBA4A8E0CECC}"/>
    <dgm:cxn modelId="{C7D4DD51-A9FB-4D43-BE19-8F23278C3679}" srcId="{352C993D-2C73-4BBC-A6B9-F8FFE2CC1335}" destId="{C45D9B98-A768-432D-8D7B-64712F8CB9D3}" srcOrd="1" destOrd="0" parTransId="{A60C555F-6DD4-4755-B0FA-4687EA870739}" sibTransId="{8C94AB3B-21FA-48C6-9739-FD16D75D4F52}"/>
    <dgm:cxn modelId="{CA2E9175-40E0-4CC5-96DE-BEDED7983FD1}" type="presOf" srcId="{214FE7A1-E47E-4D28-8509-79B1F60F91BC}" destId="{B2116726-66E1-4A59-B4D1-C5705C254C82}" srcOrd="1" destOrd="0" presId="urn:microsoft.com/office/officeart/2005/8/layout/process3"/>
    <dgm:cxn modelId="{BE503757-9042-464D-9079-762823189AFC}" srcId="{51A70E77-D91D-4179-9697-59B63AEEEAD9}" destId="{352C993D-2C73-4BBC-A6B9-F8FFE2CC1335}" srcOrd="2" destOrd="0" parTransId="{DC5F18AD-9468-4615-8602-1DCC07295F12}" sibTransId="{EA59C2C5-5074-4376-9843-682EEA7F0485}"/>
    <dgm:cxn modelId="{C960655A-1F00-41FE-B38E-DE88B8BBFFC9}" type="presOf" srcId="{9CCC20AF-DFB6-4873-B935-4ED766FB6854}" destId="{AD6DC818-C167-472B-8A55-BA14D2EFDE02}" srcOrd="1" destOrd="0" presId="urn:microsoft.com/office/officeart/2005/8/layout/process3"/>
    <dgm:cxn modelId="{EA80697A-5A02-4688-9992-731EA9529F6C}" type="presOf" srcId="{581118BE-C6D5-496A-9992-A5BB146B0F36}" destId="{F4B31D9C-A5AC-4563-B1C2-59F3790EF686}" srcOrd="0" destOrd="0" presId="urn:microsoft.com/office/officeart/2005/8/layout/process3"/>
    <dgm:cxn modelId="{57E4037B-2587-462E-9259-D3E5F2DD080A}" type="presOf" srcId="{51A70E77-D91D-4179-9697-59B63AEEEAD9}" destId="{CDE2DE46-4CB9-483C-8D20-342DEAB530CC}" srcOrd="0" destOrd="0" presId="urn:microsoft.com/office/officeart/2005/8/layout/process3"/>
    <dgm:cxn modelId="{0F649F80-F3BC-4B0C-804F-BE0CBB9E27F4}" type="presOf" srcId="{214FE7A1-E47E-4D28-8509-79B1F60F91BC}" destId="{3238C73B-0A63-4BC1-8DD5-19011A3478EF}" srcOrd="0" destOrd="0" presId="urn:microsoft.com/office/officeart/2005/8/layout/process3"/>
    <dgm:cxn modelId="{69E2C58D-B19F-43DD-825E-434B5A9E8A9A}" srcId="{214FE7A1-E47E-4D28-8509-79B1F60F91BC}" destId="{7FF21C4E-998E-434D-80CA-B6632AB166BF}" srcOrd="0" destOrd="0" parTransId="{3F262E13-FF46-4CA7-B95F-DE25F4F62D2D}" sibTransId="{2DCEDA30-FA39-4DDB-99BC-E761AA324156}"/>
    <dgm:cxn modelId="{9E21F899-C63C-4163-ACE8-1128AD29B431}" type="presOf" srcId="{7FF21C4E-998E-434D-80CA-B6632AB166BF}" destId="{79E7CEF7-7193-4BAE-BAE7-DD1E4414FA5D}" srcOrd="0" destOrd="0" presId="urn:microsoft.com/office/officeart/2005/8/layout/process3"/>
    <dgm:cxn modelId="{049201A7-D2B7-4BD8-A879-FE793CEED4F6}" type="presOf" srcId="{4A72D9E9-EEAD-4557-B623-9A08FB88D490}" destId="{782972E1-28A0-4238-8F00-7E79F3EFACA6}" srcOrd="0" destOrd="1" presId="urn:microsoft.com/office/officeart/2005/8/layout/process3"/>
    <dgm:cxn modelId="{84FB23AB-98F9-43BB-80F9-20552E769526}" type="presOf" srcId="{1C163CC2-B301-4BB4-B9C4-406B53CEDA1E}" destId="{782972E1-28A0-4238-8F00-7E79F3EFACA6}" srcOrd="0" destOrd="0" presId="urn:microsoft.com/office/officeart/2005/8/layout/process3"/>
    <dgm:cxn modelId="{A3E65AAB-DCF8-4315-8487-2B211AACCB2A}" type="presOf" srcId="{8BBEB88F-E1D1-42A8-8339-3BF61213AA51}" destId="{79E7CEF7-7193-4BAE-BAE7-DD1E4414FA5D}" srcOrd="0" destOrd="2" presId="urn:microsoft.com/office/officeart/2005/8/layout/process3"/>
    <dgm:cxn modelId="{35C359C6-60FA-4C1A-940F-76F83636FB07}" type="presOf" srcId="{9CCC20AF-DFB6-4873-B935-4ED766FB6854}" destId="{1177EB5B-D503-4CBF-BB38-41B48FD87A09}" srcOrd="0" destOrd="0" presId="urn:microsoft.com/office/officeart/2005/8/layout/process3"/>
    <dgm:cxn modelId="{511ABDC9-DE6A-4746-BEC5-735012C6B7AD}" type="presOf" srcId="{C813C977-DC1C-4613-8403-A78154CBCDE4}" destId="{CE0055F1-DDD1-48F5-823B-8C5C9664E90B}" srcOrd="0" destOrd="0" presId="urn:microsoft.com/office/officeart/2005/8/layout/process3"/>
    <dgm:cxn modelId="{405D78CB-6196-460A-80B2-812D6C10BEF2}" srcId="{581118BE-C6D5-496A-9992-A5BB146B0F36}" destId="{4A72D9E9-EEAD-4557-B623-9A08FB88D490}" srcOrd="1" destOrd="0" parTransId="{4312A800-474D-48CC-BD44-689476E57235}" sibTransId="{65BF86E6-2D75-47D6-ACF4-003E15D11C6F}"/>
    <dgm:cxn modelId="{5AF48BCF-DA9C-416F-AA0C-9A100659D6D1}" srcId="{352C993D-2C73-4BBC-A6B9-F8FFE2CC1335}" destId="{C813C977-DC1C-4613-8403-A78154CBCDE4}" srcOrd="0" destOrd="0" parTransId="{E13C8FF7-6599-4970-BAD0-F374072B42AD}" sibTransId="{6FC2583E-C0B2-4D3E-8566-10B161AD4DB7}"/>
    <dgm:cxn modelId="{94DAA8D6-3712-46F8-9744-0AC276882B4F}" srcId="{214FE7A1-E47E-4D28-8509-79B1F60F91BC}" destId="{8BBEB88F-E1D1-42A8-8339-3BF61213AA51}" srcOrd="2" destOrd="0" parTransId="{CEAAB569-1556-4EAD-B802-0F8AC8131300}" sibTransId="{765BC4BB-7D23-40DA-BD4C-202FA169D405}"/>
    <dgm:cxn modelId="{A092ACF1-2BF3-4D42-A1E7-ADA54CADCFD3}" srcId="{581118BE-C6D5-496A-9992-A5BB146B0F36}" destId="{1C163CC2-B301-4BB4-B9C4-406B53CEDA1E}" srcOrd="0" destOrd="0" parTransId="{FE8AB583-267F-4577-A8B1-58C9C0461622}" sibTransId="{5651AFD6-1878-41CC-93AA-54E03051B6D6}"/>
    <dgm:cxn modelId="{608EB5F3-4E15-4560-BB96-170A089E5583}" srcId="{581118BE-C6D5-496A-9992-A5BB146B0F36}" destId="{4E709750-9CB4-45E6-872A-D7A931D93008}" srcOrd="2" destOrd="0" parTransId="{EAF6CFBF-8D5B-4807-9D6C-1774693F4371}" sibTransId="{473718F5-FD5F-4D13-BB8B-EF379C8BF6C9}"/>
    <dgm:cxn modelId="{3FEC69F6-D6C2-498D-A181-4DC908500879}" type="presOf" srcId="{A50F17A3-999F-42EF-AF47-DBA4A8E0CECC}" destId="{59F74D34-BE06-4E76-8AA8-2A6149473152}" srcOrd="0" destOrd="0" presId="urn:microsoft.com/office/officeart/2005/8/layout/process3"/>
    <dgm:cxn modelId="{CF3C4FF8-373D-4388-BC86-49CE94796882}" srcId="{51A70E77-D91D-4179-9697-59B63AEEEAD9}" destId="{214FE7A1-E47E-4D28-8509-79B1F60F91BC}" srcOrd="1" destOrd="0" parTransId="{5DC92B7A-454F-49E3-A8AC-4BE97C5A60EE}" sibTransId="{9CCC20AF-DFB6-4873-B935-4ED766FB6854}"/>
    <dgm:cxn modelId="{64358E54-790D-45E8-85FD-8016154192D3}" type="presParOf" srcId="{CDE2DE46-4CB9-483C-8D20-342DEAB530CC}" destId="{7763E14E-3597-4939-A98B-E6505B330105}" srcOrd="0" destOrd="0" presId="urn:microsoft.com/office/officeart/2005/8/layout/process3"/>
    <dgm:cxn modelId="{53816704-887B-47D5-B878-3BF57AB26CEE}" type="presParOf" srcId="{7763E14E-3597-4939-A98B-E6505B330105}" destId="{F4B31D9C-A5AC-4563-B1C2-59F3790EF686}" srcOrd="0" destOrd="0" presId="urn:microsoft.com/office/officeart/2005/8/layout/process3"/>
    <dgm:cxn modelId="{6AA1FD91-5EDF-41B0-BCFF-F145D1E6162A}" type="presParOf" srcId="{7763E14E-3597-4939-A98B-E6505B330105}" destId="{636B6C09-2D08-4FA9-B694-786A85FA6A49}" srcOrd="1" destOrd="0" presId="urn:microsoft.com/office/officeart/2005/8/layout/process3"/>
    <dgm:cxn modelId="{12B8AA0A-6287-4990-A49C-465D6556384B}" type="presParOf" srcId="{7763E14E-3597-4939-A98B-E6505B330105}" destId="{782972E1-28A0-4238-8F00-7E79F3EFACA6}" srcOrd="2" destOrd="0" presId="urn:microsoft.com/office/officeart/2005/8/layout/process3"/>
    <dgm:cxn modelId="{AF5F29DE-4ACB-4A54-9B86-21B203179593}" type="presParOf" srcId="{CDE2DE46-4CB9-483C-8D20-342DEAB530CC}" destId="{59F74D34-BE06-4E76-8AA8-2A6149473152}" srcOrd="1" destOrd="0" presId="urn:microsoft.com/office/officeart/2005/8/layout/process3"/>
    <dgm:cxn modelId="{091A490A-7DE3-4774-8400-A71723D4B406}" type="presParOf" srcId="{59F74D34-BE06-4E76-8AA8-2A6149473152}" destId="{9EC38CAE-F95E-433B-BFC5-9E21711F30BD}" srcOrd="0" destOrd="0" presId="urn:microsoft.com/office/officeart/2005/8/layout/process3"/>
    <dgm:cxn modelId="{7B32A58D-7E59-48F0-9EDF-226B7828ABFD}" type="presParOf" srcId="{CDE2DE46-4CB9-483C-8D20-342DEAB530CC}" destId="{FAE13B25-1A05-4FBF-AD48-C1794C17F365}" srcOrd="2" destOrd="0" presId="urn:microsoft.com/office/officeart/2005/8/layout/process3"/>
    <dgm:cxn modelId="{65E26661-6D7B-4ECA-970E-8750BA3B4F82}" type="presParOf" srcId="{FAE13B25-1A05-4FBF-AD48-C1794C17F365}" destId="{3238C73B-0A63-4BC1-8DD5-19011A3478EF}" srcOrd="0" destOrd="0" presId="urn:microsoft.com/office/officeart/2005/8/layout/process3"/>
    <dgm:cxn modelId="{31F93B9E-6B5E-4C9F-A8F8-E4537636E02B}" type="presParOf" srcId="{FAE13B25-1A05-4FBF-AD48-C1794C17F365}" destId="{B2116726-66E1-4A59-B4D1-C5705C254C82}" srcOrd="1" destOrd="0" presId="urn:microsoft.com/office/officeart/2005/8/layout/process3"/>
    <dgm:cxn modelId="{CCAD2E9D-FAF2-4B68-95D3-167C46C4427D}" type="presParOf" srcId="{FAE13B25-1A05-4FBF-AD48-C1794C17F365}" destId="{79E7CEF7-7193-4BAE-BAE7-DD1E4414FA5D}" srcOrd="2" destOrd="0" presId="urn:microsoft.com/office/officeart/2005/8/layout/process3"/>
    <dgm:cxn modelId="{8E0DD390-9F28-463D-B851-B7CE64D28D69}" type="presParOf" srcId="{CDE2DE46-4CB9-483C-8D20-342DEAB530CC}" destId="{1177EB5B-D503-4CBF-BB38-41B48FD87A09}" srcOrd="3" destOrd="0" presId="urn:microsoft.com/office/officeart/2005/8/layout/process3"/>
    <dgm:cxn modelId="{AF4B31C3-C4B0-49DA-B5CE-17B66797E359}" type="presParOf" srcId="{1177EB5B-D503-4CBF-BB38-41B48FD87A09}" destId="{AD6DC818-C167-472B-8A55-BA14D2EFDE02}" srcOrd="0" destOrd="0" presId="urn:microsoft.com/office/officeart/2005/8/layout/process3"/>
    <dgm:cxn modelId="{8E6FB606-CC19-4E0E-BC43-E811546D3F1F}" type="presParOf" srcId="{CDE2DE46-4CB9-483C-8D20-342DEAB530CC}" destId="{E661486C-FD37-4158-8ACE-8BB6E3E5011A}" srcOrd="4" destOrd="0" presId="urn:microsoft.com/office/officeart/2005/8/layout/process3"/>
    <dgm:cxn modelId="{8C20CF34-6C0C-4884-8879-3F7C555AA120}" type="presParOf" srcId="{E661486C-FD37-4158-8ACE-8BB6E3E5011A}" destId="{1B7B4496-8EFB-4098-9D02-08D00BE58015}" srcOrd="0" destOrd="0" presId="urn:microsoft.com/office/officeart/2005/8/layout/process3"/>
    <dgm:cxn modelId="{30E4E9B6-11D6-49FF-B524-FFF5FB1A855E}" type="presParOf" srcId="{E661486C-FD37-4158-8ACE-8BB6E3E5011A}" destId="{4DD1E790-657D-4396-98F9-CD76B98E44FC}" srcOrd="1" destOrd="0" presId="urn:microsoft.com/office/officeart/2005/8/layout/process3"/>
    <dgm:cxn modelId="{92137D21-6273-4CF8-B22F-C5F44231B2E3}" type="presParOf" srcId="{E661486C-FD37-4158-8ACE-8BB6E3E5011A}" destId="{CE0055F1-DDD1-48F5-823B-8C5C9664E90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D5ED5F-6472-45A2-A80B-468C8F7BBD5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7F56DF-CFD1-4948-868D-4AA2EA283579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The Context</a:t>
          </a:r>
        </a:p>
      </dgm:t>
    </dgm:pt>
    <dgm:pt modelId="{33E01CB2-054C-4F82-9889-DDD81C63BC98}" type="parTrans" cxnId="{98CD24D0-A935-47AE-AAE0-9B28A864BE64}">
      <dgm:prSet/>
      <dgm:spPr/>
      <dgm:t>
        <a:bodyPr/>
        <a:lstStyle/>
        <a:p>
          <a:endParaRPr lang="en-GB"/>
        </a:p>
      </dgm:t>
    </dgm:pt>
    <dgm:pt modelId="{F4621583-C3DF-413B-8557-A363F92B3D35}" type="sibTrans" cxnId="{98CD24D0-A935-47AE-AAE0-9B28A864BE64}">
      <dgm:prSet/>
      <dgm:spPr/>
      <dgm:t>
        <a:bodyPr/>
        <a:lstStyle/>
        <a:p>
          <a:endParaRPr lang="en-GB"/>
        </a:p>
      </dgm:t>
    </dgm:pt>
    <dgm:pt modelId="{98BBB1A0-4B80-4A8C-83F3-7E9882EA1FC3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chemeClr val="bg1"/>
              </a:solidFill>
            </a:rPr>
            <a:t>Treasury Single Account</a:t>
          </a:r>
        </a:p>
      </dgm:t>
    </dgm:pt>
    <dgm:pt modelId="{19666F78-3067-446A-ADA7-5BF6DBE262C8}" type="parTrans" cxnId="{944F09CD-5083-4679-87B4-33FEF1E44004}">
      <dgm:prSet/>
      <dgm:spPr/>
      <dgm:t>
        <a:bodyPr/>
        <a:lstStyle/>
        <a:p>
          <a:endParaRPr lang="en-GB"/>
        </a:p>
      </dgm:t>
    </dgm:pt>
    <dgm:pt modelId="{84EF9BD6-2A2A-4F9C-987A-FDEAC3FF3740}" type="sibTrans" cxnId="{944F09CD-5083-4679-87B4-33FEF1E44004}">
      <dgm:prSet/>
      <dgm:spPr/>
      <dgm:t>
        <a:bodyPr/>
        <a:lstStyle/>
        <a:p>
          <a:endParaRPr lang="en-GB"/>
        </a:p>
      </dgm:t>
    </dgm:pt>
    <dgm:pt modelId="{B6473835-B130-4E51-9154-7A7E4160A47D}">
      <dgm:prSet phldrT="[Text]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dirty="0">
              <a:solidFill>
                <a:srgbClr val="004C97"/>
              </a:solidFill>
            </a:rPr>
            <a:t>Cash Forecasting </a:t>
          </a:r>
        </a:p>
        <a:p>
          <a:r>
            <a:rPr lang="en-GB" dirty="0">
              <a:solidFill>
                <a:srgbClr val="004C97"/>
              </a:solidFill>
            </a:rPr>
            <a:t>&amp; Cash Management</a:t>
          </a:r>
        </a:p>
      </dgm:t>
    </dgm:pt>
    <dgm:pt modelId="{76B34900-E9CC-428F-98AE-F415C1101465}" type="parTrans" cxnId="{866B9F23-2C40-4A99-B1B6-3103DAAF38F6}">
      <dgm:prSet/>
      <dgm:spPr/>
      <dgm:t>
        <a:bodyPr/>
        <a:lstStyle/>
        <a:p>
          <a:endParaRPr lang="en-GB"/>
        </a:p>
      </dgm:t>
    </dgm:pt>
    <dgm:pt modelId="{FC45767B-B637-4BCF-B321-6D5F5DE07914}" type="sibTrans" cxnId="{866B9F23-2C40-4A99-B1B6-3103DAAF38F6}">
      <dgm:prSet/>
      <dgm:spPr/>
      <dgm:t>
        <a:bodyPr/>
        <a:lstStyle/>
        <a:p>
          <a:endParaRPr lang="en-GB"/>
        </a:p>
      </dgm:t>
    </dgm:pt>
    <dgm:pt modelId="{2D8CF403-5C63-41E5-861E-D94CF53A0F03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Conclusions &amp; Next Steps</a:t>
          </a:r>
        </a:p>
      </dgm:t>
    </dgm:pt>
    <dgm:pt modelId="{4E611A0E-9E3D-4DE5-90F8-5A810607230D}" type="parTrans" cxnId="{C9EA5B62-1934-4441-86E2-FDCF58A30EF1}">
      <dgm:prSet/>
      <dgm:spPr/>
      <dgm:t>
        <a:bodyPr/>
        <a:lstStyle/>
        <a:p>
          <a:endParaRPr lang="en-GB"/>
        </a:p>
      </dgm:t>
    </dgm:pt>
    <dgm:pt modelId="{EE7ACBBA-5B64-45CE-B569-171BC17C3DE4}" type="sibTrans" cxnId="{C9EA5B62-1934-4441-86E2-FDCF58A30EF1}">
      <dgm:prSet/>
      <dgm:spPr/>
      <dgm:t>
        <a:bodyPr/>
        <a:lstStyle/>
        <a:p>
          <a:endParaRPr lang="en-GB"/>
        </a:p>
      </dgm:t>
    </dgm:pt>
    <dgm:pt modelId="{09CB55E0-36A4-4CDC-95F7-9140CD33C1D6}" type="pres">
      <dgm:prSet presAssocID="{22D5ED5F-6472-45A2-A80B-468C8F7BBD50}" presName="CompostProcess" presStyleCnt="0">
        <dgm:presLayoutVars>
          <dgm:dir/>
          <dgm:resizeHandles val="exact"/>
        </dgm:presLayoutVars>
      </dgm:prSet>
      <dgm:spPr/>
    </dgm:pt>
    <dgm:pt modelId="{62308C57-E0BA-45C3-B9AB-CB2A71787852}" type="pres">
      <dgm:prSet presAssocID="{22D5ED5F-6472-45A2-A80B-468C8F7BBD50}" presName="arrow" presStyleLbl="bgShp" presStyleIdx="0" presStyleCnt="1"/>
      <dgm:spPr>
        <a:solidFill>
          <a:srgbClr val="CFD5EA"/>
        </a:solidFill>
      </dgm:spPr>
    </dgm:pt>
    <dgm:pt modelId="{4342D0EA-DBCC-4B76-8835-479B4FD45EEB}" type="pres">
      <dgm:prSet presAssocID="{22D5ED5F-6472-45A2-A80B-468C8F7BBD50}" presName="linearProcess" presStyleCnt="0"/>
      <dgm:spPr/>
    </dgm:pt>
    <dgm:pt modelId="{9033D0B8-8ADB-43BE-97BF-D0FDACD36328}" type="pres">
      <dgm:prSet presAssocID="{697F56DF-CFD1-4948-868D-4AA2EA283579}" presName="textNode" presStyleLbl="node1" presStyleIdx="0" presStyleCnt="4">
        <dgm:presLayoutVars>
          <dgm:bulletEnabled val="1"/>
        </dgm:presLayoutVars>
      </dgm:prSet>
      <dgm:spPr/>
    </dgm:pt>
    <dgm:pt modelId="{D5498DFA-38EE-480D-917E-CE8BC3555CF1}" type="pres">
      <dgm:prSet presAssocID="{F4621583-C3DF-413B-8557-A363F92B3D35}" presName="sibTrans" presStyleCnt="0"/>
      <dgm:spPr/>
    </dgm:pt>
    <dgm:pt modelId="{A50FAACE-857F-4E5E-BF7A-D99398F2E6E6}" type="pres">
      <dgm:prSet presAssocID="{98BBB1A0-4B80-4A8C-83F3-7E9882EA1FC3}" presName="textNode" presStyleLbl="node1" presStyleIdx="1" presStyleCnt="4">
        <dgm:presLayoutVars>
          <dgm:bulletEnabled val="1"/>
        </dgm:presLayoutVars>
      </dgm:prSet>
      <dgm:spPr/>
    </dgm:pt>
    <dgm:pt modelId="{D82A8468-F5F4-4B50-BB0C-D04E6CD2AB6A}" type="pres">
      <dgm:prSet presAssocID="{84EF9BD6-2A2A-4F9C-987A-FDEAC3FF3740}" presName="sibTrans" presStyleCnt="0"/>
      <dgm:spPr/>
    </dgm:pt>
    <dgm:pt modelId="{1FCC42E9-5333-4856-ADE8-15585B47D378}" type="pres">
      <dgm:prSet presAssocID="{B6473835-B130-4E51-9154-7A7E4160A47D}" presName="textNode" presStyleLbl="node1" presStyleIdx="2" presStyleCnt="4">
        <dgm:presLayoutVars>
          <dgm:bulletEnabled val="1"/>
        </dgm:presLayoutVars>
      </dgm:prSet>
      <dgm:spPr/>
    </dgm:pt>
    <dgm:pt modelId="{88A6382F-8B03-4629-B50B-F61A74967279}" type="pres">
      <dgm:prSet presAssocID="{FC45767B-B637-4BCF-B321-6D5F5DE07914}" presName="sibTrans" presStyleCnt="0"/>
      <dgm:spPr/>
    </dgm:pt>
    <dgm:pt modelId="{C54D5D21-FBA3-495E-B7C7-AF41A44F5D3A}" type="pres">
      <dgm:prSet presAssocID="{2D8CF403-5C63-41E5-861E-D94CF53A0F0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A3FAEB06-161E-4F57-B0A4-CF0AB0829265}" type="presOf" srcId="{B6473835-B130-4E51-9154-7A7E4160A47D}" destId="{1FCC42E9-5333-4856-ADE8-15585B47D378}" srcOrd="0" destOrd="0" presId="urn:microsoft.com/office/officeart/2005/8/layout/hProcess9"/>
    <dgm:cxn modelId="{866B9F23-2C40-4A99-B1B6-3103DAAF38F6}" srcId="{22D5ED5F-6472-45A2-A80B-468C8F7BBD50}" destId="{B6473835-B130-4E51-9154-7A7E4160A47D}" srcOrd="2" destOrd="0" parTransId="{76B34900-E9CC-428F-98AE-F415C1101465}" sibTransId="{FC45767B-B637-4BCF-B321-6D5F5DE07914}"/>
    <dgm:cxn modelId="{C9EA5B62-1934-4441-86E2-FDCF58A30EF1}" srcId="{22D5ED5F-6472-45A2-A80B-468C8F7BBD50}" destId="{2D8CF403-5C63-41E5-861E-D94CF53A0F03}" srcOrd="3" destOrd="0" parTransId="{4E611A0E-9E3D-4DE5-90F8-5A810607230D}" sibTransId="{EE7ACBBA-5B64-45CE-B569-171BC17C3DE4}"/>
    <dgm:cxn modelId="{89C9C96E-9785-4D51-890D-899AEE6C4C8B}" type="presOf" srcId="{98BBB1A0-4B80-4A8C-83F3-7E9882EA1FC3}" destId="{A50FAACE-857F-4E5E-BF7A-D99398F2E6E6}" srcOrd="0" destOrd="0" presId="urn:microsoft.com/office/officeart/2005/8/layout/hProcess9"/>
    <dgm:cxn modelId="{F4A9BC73-808E-4D5A-85B8-3FBE2981CBD7}" type="presOf" srcId="{2D8CF403-5C63-41E5-861E-D94CF53A0F03}" destId="{C54D5D21-FBA3-495E-B7C7-AF41A44F5D3A}" srcOrd="0" destOrd="0" presId="urn:microsoft.com/office/officeart/2005/8/layout/hProcess9"/>
    <dgm:cxn modelId="{E805A37A-FF77-43F1-8C94-4AD227E40828}" type="presOf" srcId="{697F56DF-CFD1-4948-868D-4AA2EA283579}" destId="{9033D0B8-8ADB-43BE-97BF-D0FDACD36328}" srcOrd="0" destOrd="0" presId="urn:microsoft.com/office/officeart/2005/8/layout/hProcess9"/>
    <dgm:cxn modelId="{42BEDE93-898A-4670-A525-66C4D15163C1}" type="presOf" srcId="{22D5ED5F-6472-45A2-A80B-468C8F7BBD50}" destId="{09CB55E0-36A4-4CDC-95F7-9140CD33C1D6}" srcOrd="0" destOrd="0" presId="urn:microsoft.com/office/officeart/2005/8/layout/hProcess9"/>
    <dgm:cxn modelId="{944F09CD-5083-4679-87B4-33FEF1E44004}" srcId="{22D5ED5F-6472-45A2-A80B-468C8F7BBD50}" destId="{98BBB1A0-4B80-4A8C-83F3-7E9882EA1FC3}" srcOrd="1" destOrd="0" parTransId="{19666F78-3067-446A-ADA7-5BF6DBE262C8}" sibTransId="{84EF9BD6-2A2A-4F9C-987A-FDEAC3FF3740}"/>
    <dgm:cxn modelId="{98CD24D0-A935-47AE-AAE0-9B28A864BE64}" srcId="{22D5ED5F-6472-45A2-A80B-468C8F7BBD50}" destId="{697F56DF-CFD1-4948-868D-4AA2EA283579}" srcOrd="0" destOrd="0" parTransId="{33E01CB2-054C-4F82-9889-DDD81C63BC98}" sibTransId="{F4621583-C3DF-413B-8557-A363F92B3D35}"/>
    <dgm:cxn modelId="{3834A764-1402-41FA-98FF-18531D524DBD}" type="presParOf" srcId="{09CB55E0-36A4-4CDC-95F7-9140CD33C1D6}" destId="{62308C57-E0BA-45C3-B9AB-CB2A71787852}" srcOrd="0" destOrd="0" presId="urn:microsoft.com/office/officeart/2005/8/layout/hProcess9"/>
    <dgm:cxn modelId="{0CC076C1-FD14-4661-BA15-A0BAC019C590}" type="presParOf" srcId="{09CB55E0-36A4-4CDC-95F7-9140CD33C1D6}" destId="{4342D0EA-DBCC-4B76-8835-479B4FD45EEB}" srcOrd="1" destOrd="0" presId="urn:microsoft.com/office/officeart/2005/8/layout/hProcess9"/>
    <dgm:cxn modelId="{D16C9FD2-8E2D-49F3-B8D3-36EAD24DF741}" type="presParOf" srcId="{4342D0EA-DBCC-4B76-8835-479B4FD45EEB}" destId="{9033D0B8-8ADB-43BE-97BF-D0FDACD36328}" srcOrd="0" destOrd="0" presId="urn:microsoft.com/office/officeart/2005/8/layout/hProcess9"/>
    <dgm:cxn modelId="{97A3D5EB-96FE-4C1A-96F6-C04FBC08A172}" type="presParOf" srcId="{4342D0EA-DBCC-4B76-8835-479B4FD45EEB}" destId="{D5498DFA-38EE-480D-917E-CE8BC3555CF1}" srcOrd="1" destOrd="0" presId="urn:microsoft.com/office/officeart/2005/8/layout/hProcess9"/>
    <dgm:cxn modelId="{FFA67513-54D6-419D-B4E3-B1F2BBF5B79D}" type="presParOf" srcId="{4342D0EA-DBCC-4B76-8835-479B4FD45EEB}" destId="{A50FAACE-857F-4E5E-BF7A-D99398F2E6E6}" srcOrd="2" destOrd="0" presId="urn:microsoft.com/office/officeart/2005/8/layout/hProcess9"/>
    <dgm:cxn modelId="{E16266C0-7DD9-43E4-830F-26A26EA4D3A9}" type="presParOf" srcId="{4342D0EA-DBCC-4B76-8835-479B4FD45EEB}" destId="{D82A8468-F5F4-4B50-BB0C-D04E6CD2AB6A}" srcOrd="3" destOrd="0" presId="urn:microsoft.com/office/officeart/2005/8/layout/hProcess9"/>
    <dgm:cxn modelId="{564589D5-F394-46BA-8D19-5DC333FAADA4}" type="presParOf" srcId="{4342D0EA-DBCC-4B76-8835-479B4FD45EEB}" destId="{1FCC42E9-5333-4856-ADE8-15585B47D378}" srcOrd="4" destOrd="0" presId="urn:microsoft.com/office/officeart/2005/8/layout/hProcess9"/>
    <dgm:cxn modelId="{F9AF8F2E-EF6E-4B4F-BB86-695225FEDFB5}" type="presParOf" srcId="{4342D0EA-DBCC-4B76-8835-479B4FD45EEB}" destId="{88A6382F-8B03-4629-B50B-F61A74967279}" srcOrd="5" destOrd="0" presId="urn:microsoft.com/office/officeart/2005/8/layout/hProcess9"/>
    <dgm:cxn modelId="{1BB609AF-C9BF-4A34-A57C-668910559033}" type="presParOf" srcId="{4342D0EA-DBCC-4B76-8835-479B4FD45EEB}" destId="{C54D5D21-FBA3-495E-B7C7-AF41A44F5D3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D4DBB9-B41F-4A65-981D-19E4EFE05DC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5BCF66-74D8-4764-A16D-338E3031C25F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000" dirty="0"/>
            <a:t>All countries have a TSA in the central bank</a:t>
          </a:r>
        </a:p>
      </dgm:t>
    </dgm:pt>
    <dgm:pt modelId="{057AA61C-76AC-4419-BD72-31950DCEEF2F}" type="parTrans" cxnId="{AEAA6C30-0C8D-450F-8B75-AC78F42F597E}">
      <dgm:prSet/>
      <dgm:spPr/>
      <dgm:t>
        <a:bodyPr/>
        <a:lstStyle/>
        <a:p>
          <a:endParaRPr lang="en-GB" sz="2000"/>
        </a:p>
      </dgm:t>
    </dgm:pt>
    <dgm:pt modelId="{3616D8D0-C11D-4A0F-B7E6-98D7D472A2C3}" type="sibTrans" cxnId="{AEAA6C30-0C8D-450F-8B75-AC78F42F597E}">
      <dgm:prSet/>
      <dgm:spPr/>
      <dgm:t>
        <a:bodyPr/>
        <a:lstStyle/>
        <a:p>
          <a:endParaRPr lang="en-GB" sz="2000"/>
        </a:p>
      </dgm:t>
    </dgm:pt>
    <dgm:pt modelId="{07E3E36C-999A-4F37-A6F6-98363639A3BE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Tax and non-tax revenues flow directly and quickly to the TSA in all countries</a:t>
          </a:r>
        </a:p>
      </dgm:t>
    </dgm:pt>
    <dgm:pt modelId="{C30E049D-81E7-4A0F-829B-4264D24A0847}" type="parTrans" cxnId="{6461933E-387F-447A-8470-462826F359D8}">
      <dgm:prSet/>
      <dgm:spPr/>
      <dgm:t>
        <a:bodyPr/>
        <a:lstStyle/>
        <a:p>
          <a:endParaRPr lang="en-GB" sz="2000"/>
        </a:p>
      </dgm:t>
    </dgm:pt>
    <dgm:pt modelId="{0D30EFC2-6522-4D76-8D21-1067A99E9706}" type="sibTrans" cxnId="{6461933E-387F-447A-8470-462826F359D8}">
      <dgm:prSet/>
      <dgm:spPr/>
      <dgm:t>
        <a:bodyPr/>
        <a:lstStyle/>
        <a:p>
          <a:endParaRPr lang="en-GB" sz="2000"/>
        </a:p>
      </dgm:t>
    </dgm:pt>
    <dgm:pt modelId="{9DCF2183-65A3-4779-9652-668EDEC6CDAB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Payments are mostly made directly from the TSA, not via the commercial banks</a:t>
          </a:r>
        </a:p>
      </dgm:t>
    </dgm:pt>
    <dgm:pt modelId="{6ABEB217-D7E3-4EC0-BF25-7A38A8A25414}" type="parTrans" cxnId="{05C4B3A0-497F-4B97-9545-2215D57BFD75}">
      <dgm:prSet/>
      <dgm:spPr/>
      <dgm:t>
        <a:bodyPr/>
        <a:lstStyle/>
        <a:p>
          <a:endParaRPr lang="en-GB" sz="2000"/>
        </a:p>
      </dgm:t>
    </dgm:pt>
    <dgm:pt modelId="{1B6C6798-17DD-45B3-BDED-9D54A157AB2A}" type="sibTrans" cxnId="{05C4B3A0-497F-4B97-9545-2215D57BFD75}">
      <dgm:prSet/>
      <dgm:spPr/>
      <dgm:t>
        <a:bodyPr/>
        <a:lstStyle/>
        <a:p>
          <a:endParaRPr lang="en-GB" sz="2000"/>
        </a:p>
      </dgm:t>
    </dgm:pt>
    <dgm:pt modelId="{3464C15B-0C24-4A5E-8B99-69ADF23088E2}">
      <dgm:prSet phldrT="[Text]" custT="1"/>
      <dgm:spPr>
        <a:noFill/>
        <a:ln>
          <a:solidFill>
            <a:srgbClr val="004C97"/>
          </a:solidFill>
        </a:ln>
      </dgm:spPr>
      <dgm:t>
        <a:bodyPr/>
        <a:lstStyle/>
        <a:p>
          <a:r>
            <a:rPr lang="en-GB" sz="1800" dirty="0"/>
            <a:t>13/16 also include the balances of SNGs (although not clear whether they are fully integrated with </a:t>
          </a:r>
          <a:r>
            <a:rPr lang="en-GB" sz="1800" dirty="0" err="1"/>
            <a:t>C.Gov</a:t>
          </a:r>
          <a:r>
            <a:rPr lang="en-GB" sz="1800" dirty="0"/>
            <a:t> balances in all cases)</a:t>
          </a:r>
        </a:p>
      </dgm:t>
    </dgm:pt>
    <dgm:pt modelId="{3D2BC052-9F88-4835-AC72-4650A061DA94}" type="parTrans" cxnId="{AEC18842-6773-4963-B896-250239B1822E}">
      <dgm:prSet/>
      <dgm:spPr/>
      <dgm:t>
        <a:bodyPr/>
        <a:lstStyle/>
        <a:p>
          <a:endParaRPr lang="en-GB" sz="2000"/>
        </a:p>
      </dgm:t>
    </dgm:pt>
    <dgm:pt modelId="{E73519E3-3291-4F20-9774-BCF3B57BA609}" type="sibTrans" cxnId="{AEC18842-6773-4963-B896-250239B1822E}">
      <dgm:prSet/>
      <dgm:spPr/>
      <dgm:t>
        <a:bodyPr/>
        <a:lstStyle/>
        <a:p>
          <a:endParaRPr lang="en-GB" sz="2000"/>
        </a:p>
      </dgm:t>
    </dgm:pt>
    <dgm:pt modelId="{9281FD54-4F36-46B2-9DA7-B30EF583658B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All countries  have a TSA structure which allows simultaneous separation and control of funds while fully consolidating cash holdings for at least central general government</a:t>
          </a:r>
        </a:p>
      </dgm:t>
    </dgm:pt>
    <dgm:pt modelId="{D71C1006-DD23-4A3B-8159-B668C3416CBC}" type="parTrans" cxnId="{D3C6ADFE-9266-4E7D-8DEE-A939458DFAE2}">
      <dgm:prSet/>
      <dgm:spPr/>
      <dgm:t>
        <a:bodyPr/>
        <a:lstStyle/>
        <a:p>
          <a:endParaRPr lang="en-GB" sz="2000"/>
        </a:p>
      </dgm:t>
    </dgm:pt>
    <dgm:pt modelId="{CA71477B-5AAF-465D-804E-5272EC9C54F4}" type="sibTrans" cxnId="{D3C6ADFE-9266-4E7D-8DEE-A939458DFAE2}">
      <dgm:prSet/>
      <dgm:spPr/>
      <dgm:t>
        <a:bodyPr/>
        <a:lstStyle/>
        <a:p>
          <a:endParaRPr lang="en-GB" sz="2000"/>
        </a:p>
      </dgm:t>
    </dgm:pt>
    <dgm:pt modelId="{CE4D309E-5333-4AA6-9A01-C480F319CAA2}">
      <dgm:prSet custT="1"/>
      <dgm:spPr>
        <a:noFill/>
      </dgm:spPr>
      <dgm:t>
        <a:bodyPr/>
        <a:lstStyle/>
        <a:p>
          <a:r>
            <a:rPr lang="en-GB" sz="1800" dirty="0"/>
            <a:t>Based either on bank accounts or (increasingly since 2016) the ledger of the FMIS</a:t>
          </a:r>
        </a:p>
      </dgm:t>
    </dgm:pt>
    <dgm:pt modelId="{3B85656B-82E5-4550-8299-8623028AE136}" type="parTrans" cxnId="{B5CFFB56-CC7B-4E91-8C12-DD95B26A48A9}">
      <dgm:prSet/>
      <dgm:spPr/>
      <dgm:t>
        <a:bodyPr/>
        <a:lstStyle/>
        <a:p>
          <a:endParaRPr lang="en-GB" sz="2000"/>
        </a:p>
      </dgm:t>
    </dgm:pt>
    <dgm:pt modelId="{6F8D60AF-68ED-4BB0-8EDD-CB5E64282E8D}" type="sibTrans" cxnId="{B5CFFB56-CC7B-4E91-8C12-DD95B26A48A9}">
      <dgm:prSet/>
      <dgm:spPr/>
      <dgm:t>
        <a:bodyPr/>
        <a:lstStyle/>
        <a:p>
          <a:endParaRPr lang="en-GB" sz="2000"/>
        </a:p>
      </dgm:t>
    </dgm:pt>
    <dgm:pt modelId="{8154D6BD-9726-4CA2-8A96-0F2B26935221}">
      <dgm:prSet custT="1"/>
      <dgm:spPr>
        <a:noFill/>
      </dgm:spPr>
      <dgm:t>
        <a:bodyPr/>
        <a:lstStyle/>
        <a:p>
          <a:r>
            <a:rPr lang="en-GB" sz="1800" dirty="0"/>
            <a:t>Also the case for SNG tax and non-tax revenues where SNGs are part of the TSA.</a:t>
          </a:r>
        </a:p>
      </dgm:t>
    </dgm:pt>
    <dgm:pt modelId="{E70C9E00-081F-4FB6-B709-C484313FED0D}" type="parTrans" cxnId="{701F0E15-B3CC-41D1-9772-A102730EB732}">
      <dgm:prSet/>
      <dgm:spPr/>
      <dgm:t>
        <a:bodyPr/>
        <a:lstStyle/>
        <a:p>
          <a:endParaRPr lang="en-GB" sz="2000"/>
        </a:p>
      </dgm:t>
    </dgm:pt>
    <dgm:pt modelId="{A44C13A8-5DF3-43CA-9A33-028DFF576000}" type="sibTrans" cxnId="{701F0E15-B3CC-41D1-9772-A102730EB732}">
      <dgm:prSet/>
      <dgm:spPr/>
      <dgm:t>
        <a:bodyPr/>
        <a:lstStyle/>
        <a:p>
          <a:endParaRPr lang="en-GB" sz="2000"/>
        </a:p>
      </dgm:t>
    </dgm:pt>
    <dgm:pt modelId="{92905268-3FD9-421F-9F83-E98C85545583}">
      <dgm:prSet custT="1"/>
      <dgm:spPr>
        <a:noFill/>
      </dgm:spPr>
      <dgm:t>
        <a:bodyPr/>
        <a:lstStyle/>
        <a:p>
          <a:r>
            <a:rPr lang="en-GB" sz="1800" dirty="0"/>
            <a:t>More than half also have some other funds whose receipts flow to the TSA as do donor grants and loans. But coverage is far from complete. </a:t>
          </a:r>
        </a:p>
      </dgm:t>
    </dgm:pt>
    <dgm:pt modelId="{1E7326CF-9574-4AFC-9E67-7418CBEA902C}" type="parTrans" cxnId="{E003732E-1022-4CC9-B1C5-75392FEA9A7C}">
      <dgm:prSet/>
      <dgm:spPr/>
      <dgm:t>
        <a:bodyPr/>
        <a:lstStyle/>
        <a:p>
          <a:endParaRPr lang="en-GB" sz="2000"/>
        </a:p>
      </dgm:t>
    </dgm:pt>
    <dgm:pt modelId="{CBEB1D8F-B702-4BEA-A939-9452D2F2BBCC}" type="sibTrans" cxnId="{E003732E-1022-4CC9-B1C5-75392FEA9A7C}">
      <dgm:prSet/>
      <dgm:spPr/>
      <dgm:t>
        <a:bodyPr/>
        <a:lstStyle/>
        <a:p>
          <a:endParaRPr lang="en-GB" sz="2000"/>
        </a:p>
      </dgm:t>
    </dgm:pt>
    <dgm:pt modelId="{4E1A344F-5D6B-4796-9A78-CB6A4D491380}">
      <dgm:prSet custT="1"/>
      <dgm:spPr>
        <a:noFill/>
      </dgm:spPr>
      <dgm:t>
        <a:bodyPr/>
        <a:lstStyle/>
        <a:p>
          <a:r>
            <a:rPr lang="en-GB" sz="1800" dirty="0"/>
            <a:t>10/16 are members of RTGS – a striking development</a:t>
          </a:r>
        </a:p>
      </dgm:t>
    </dgm:pt>
    <dgm:pt modelId="{7132BE2F-2A07-41BE-9CA2-BC3023DFFA89}" type="parTrans" cxnId="{19D453DD-FC3B-4402-8C17-5C1B6A71901D}">
      <dgm:prSet/>
      <dgm:spPr/>
      <dgm:t>
        <a:bodyPr/>
        <a:lstStyle/>
        <a:p>
          <a:endParaRPr lang="en-GB" sz="2000"/>
        </a:p>
      </dgm:t>
    </dgm:pt>
    <dgm:pt modelId="{29D48B2A-DC43-41E9-92A7-EA755612B3B4}" type="sibTrans" cxnId="{19D453DD-FC3B-4402-8C17-5C1B6A71901D}">
      <dgm:prSet/>
      <dgm:spPr/>
      <dgm:t>
        <a:bodyPr/>
        <a:lstStyle/>
        <a:p>
          <a:endParaRPr lang="en-GB" sz="2000"/>
        </a:p>
      </dgm:t>
    </dgm:pt>
    <dgm:pt modelId="{D55C5EC2-1AC1-4CCB-AC14-EAC4F6A559CE}" type="pres">
      <dgm:prSet presAssocID="{C4D4DBB9-B41F-4A65-981D-19E4EFE05DCF}" presName="linear" presStyleCnt="0">
        <dgm:presLayoutVars>
          <dgm:dir/>
          <dgm:animLvl val="lvl"/>
          <dgm:resizeHandles val="exact"/>
        </dgm:presLayoutVars>
      </dgm:prSet>
      <dgm:spPr/>
    </dgm:pt>
    <dgm:pt modelId="{6F2E99AD-5B2F-4EFA-B3DB-BD202736FC59}" type="pres">
      <dgm:prSet presAssocID="{245BCF66-74D8-4764-A16D-338E3031C25F}" presName="parentLin" presStyleCnt="0"/>
      <dgm:spPr/>
    </dgm:pt>
    <dgm:pt modelId="{4A5956A8-25C0-45BC-A63F-6716EFBE3D54}" type="pres">
      <dgm:prSet presAssocID="{245BCF66-74D8-4764-A16D-338E3031C25F}" presName="parentLeftMargin" presStyleLbl="node1" presStyleIdx="0" presStyleCnt="4"/>
      <dgm:spPr/>
    </dgm:pt>
    <dgm:pt modelId="{73EBFA7D-6541-4E11-83A0-0A02F8AC178B}" type="pres">
      <dgm:prSet presAssocID="{245BCF66-74D8-4764-A16D-338E3031C25F}" presName="parentText" presStyleLbl="node1" presStyleIdx="0" presStyleCnt="4" custScaleX="142857">
        <dgm:presLayoutVars>
          <dgm:chMax val="0"/>
          <dgm:bulletEnabled val="1"/>
        </dgm:presLayoutVars>
      </dgm:prSet>
      <dgm:spPr/>
    </dgm:pt>
    <dgm:pt modelId="{D0533841-1932-41E9-90F8-17C8FA97AAA8}" type="pres">
      <dgm:prSet presAssocID="{245BCF66-74D8-4764-A16D-338E3031C25F}" presName="negativeSpace" presStyleCnt="0"/>
      <dgm:spPr/>
    </dgm:pt>
    <dgm:pt modelId="{06BAC3FB-F984-44C9-8AFC-5114935727A3}" type="pres">
      <dgm:prSet presAssocID="{245BCF66-74D8-4764-A16D-338E3031C25F}" presName="childText" presStyleLbl="conFgAcc1" presStyleIdx="0" presStyleCnt="4">
        <dgm:presLayoutVars>
          <dgm:bulletEnabled val="1"/>
        </dgm:presLayoutVars>
      </dgm:prSet>
      <dgm:spPr/>
    </dgm:pt>
    <dgm:pt modelId="{7DF42C33-BEA5-470A-A224-5B7EF5B33541}" type="pres">
      <dgm:prSet presAssocID="{3616D8D0-C11D-4A0F-B7E6-98D7D472A2C3}" presName="spaceBetweenRectangles" presStyleCnt="0"/>
      <dgm:spPr/>
    </dgm:pt>
    <dgm:pt modelId="{D2A3653C-0212-4EAF-829C-900972432373}" type="pres">
      <dgm:prSet presAssocID="{9281FD54-4F36-46B2-9DA7-B30EF583658B}" presName="parentLin" presStyleCnt="0"/>
      <dgm:spPr/>
    </dgm:pt>
    <dgm:pt modelId="{DE50D74F-5306-46E8-953A-45E64E0ED699}" type="pres">
      <dgm:prSet presAssocID="{9281FD54-4F36-46B2-9DA7-B30EF583658B}" presName="parentLeftMargin" presStyleLbl="node1" presStyleIdx="0" presStyleCnt="4"/>
      <dgm:spPr/>
    </dgm:pt>
    <dgm:pt modelId="{0D00595A-F385-482F-8873-05DA5F71BAAD}" type="pres">
      <dgm:prSet presAssocID="{9281FD54-4F36-46B2-9DA7-B30EF583658B}" presName="parentText" presStyleLbl="node1" presStyleIdx="1" presStyleCnt="4" custScaleX="142857" custScaleY="158789">
        <dgm:presLayoutVars>
          <dgm:chMax val="0"/>
          <dgm:bulletEnabled val="1"/>
        </dgm:presLayoutVars>
      </dgm:prSet>
      <dgm:spPr/>
    </dgm:pt>
    <dgm:pt modelId="{72070B24-AB56-471E-9E24-186DB2063C42}" type="pres">
      <dgm:prSet presAssocID="{9281FD54-4F36-46B2-9DA7-B30EF583658B}" presName="negativeSpace" presStyleCnt="0"/>
      <dgm:spPr/>
    </dgm:pt>
    <dgm:pt modelId="{660B0336-F8F5-4042-ADAF-6E8D6B63D80C}" type="pres">
      <dgm:prSet presAssocID="{9281FD54-4F36-46B2-9DA7-B30EF583658B}" presName="childText" presStyleLbl="conFgAcc1" presStyleIdx="1" presStyleCnt="4">
        <dgm:presLayoutVars>
          <dgm:bulletEnabled val="1"/>
        </dgm:presLayoutVars>
      </dgm:prSet>
      <dgm:spPr/>
    </dgm:pt>
    <dgm:pt modelId="{99A56B9E-BBEF-4C92-972F-44C10747D9E3}" type="pres">
      <dgm:prSet presAssocID="{CA71477B-5AAF-465D-804E-5272EC9C54F4}" presName="spaceBetweenRectangles" presStyleCnt="0"/>
      <dgm:spPr/>
    </dgm:pt>
    <dgm:pt modelId="{687358E7-7349-470F-96C1-1ED391282017}" type="pres">
      <dgm:prSet presAssocID="{07E3E36C-999A-4F37-A6F6-98363639A3BE}" presName="parentLin" presStyleCnt="0"/>
      <dgm:spPr/>
    </dgm:pt>
    <dgm:pt modelId="{75891BAF-F71C-458E-9111-FCBEE0BA63F2}" type="pres">
      <dgm:prSet presAssocID="{07E3E36C-999A-4F37-A6F6-98363639A3BE}" presName="parentLeftMargin" presStyleLbl="node1" presStyleIdx="1" presStyleCnt="4"/>
      <dgm:spPr/>
    </dgm:pt>
    <dgm:pt modelId="{FFD2A1BC-A4B1-49FE-BE11-AD44B5014565}" type="pres">
      <dgm:prSet presAssocID="{07E3E36C-999A-4F37-A6F6-98363639A3BE}" presName="parentText" presStyleLbl="node1" presStyleIdx="2" presStyleCnt="4" custScaleX="142857">
        <dgm:presLayoutVars>
          <dgm:chMax val="0"/>
          <dgm:bulletEnabled val="1"/>
        </dgm:presLayoutVars>
      </dgm:prSet>
      <dgm:spPr/>
    </dgm:pt>
    <dgm:pt modelId="{F57E19D3-C9D4-404F-ADF7-5814BC2D3969}" type="pres">
      <dgm:prSet presAssocID="{07E3E36C-999A-4F37-A6F6-98363639A3BE}" presName="negativeSpace" presStyleCnt="0"/>
      <dgm:spPr/>
    </dgm:pt>
    <dgm:pt modelId="{60938DCF-497C-4E88-880B-84BD9B8EE4BC}" type="pres">
      <dgm:prSet presAssocID="{07E3E36C-999A-4F37-A6F6-98363639A3BE}" presName="childText" presStyleLbl="conFgAcc1" presStyleIdx="2" presStyleCnt="4">
        <dgm:presLayoutVars>
          <dgm:bulletEnabled val="1"/>
        </dgm:presLayoutVars>
      </dgm:prSet>
      <dgm:spPr/>
    </dgm:pt>
    <dgm:pt modelId="{7E1CCFD2-CDA9-4B97-9B58-5EA5A327D917}" type="pres">
      <dgm:prSet presAssocID="{0D30EFC2-6522-4D76-8D21-1067A99E9706}" presName="spaceBetweenRectangles" presStyleCnt="0"/>
      <dgm:spPr/>
    </dgm:pt>
    <dgm:pt modelId="{00F6A878-7F91-4AC4-BCF9-FC381F7E3D4D}" type="pres">
      <dgm:prSet presAssocID="{9DCF2183-65A3-4779-9652-668EDEC6CDAB}" presName="parentLin" presStyleCnt="0"/>
      <dgm:spPr/>
    </dgm:pt>
    <dgm:pt modelId="{58F96EFE-AD16-41A3-83CE-8CFE374CC325}" type="pres">
      <dgm:prSet presAssocID="{9DCF2183-65A3-4779-9652-668EDEC6CDAB}" presName="parentLeftMargin" presStyleLbl="node1" presStyleIdx="2" presStyleCnt="4"/>
      <dgm:spPr/>
    </dgm:pt>
    <dgm:pt modelId="{EE04D81E-3FB0-4399-8BE3-54EB6652E934}" type="pres">
      <dgm:prSet presAssocID="{9DCF2183-65A3-4779-9652-668EDEC6CDAB}" presName="parentText" presStyleLbl="node1" presStyleIdx="3" presStyleCnt="4" custScaleX="142857">
        <dgm:presLayoutVars>
          <dgm:chMax val="0"/>
          <dgm:bulletEnabled val="1"/>
        </dgm:presLayoutVars>
      </dgm:prSet>
      <dgm:spPr/>
    </dgm:pt>
    <dgm:pt modelId="{9D4405D9-E5C8-4980-9C32-F9D37887A70F}" type="pres">
      <dgm:prSet presAssocID="{9DCF2183-65A3-4779-9652-668EDEC6CDAB}" presName="negativeSpace" presStyleCnt="0"/>
      <dgm:spPr/>
    </dgm:pt>
    <dgm:pt modelId="{BEDF12AE-8119-410B-91E7-6DACE71835DF}" type="pres">
      <dgm:prSet presAssocID="{9DCF2183-65A3-4779-9652-668EDEC6CDA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01F0E15-B3CC-41D1-9772-A102730EB732}" srcId="{07E3E36C-999A-4F37-A6F6-98363639A3BE}" destId="{8154D6BD-9726-4CA2-8A96-0F2B26935221}" srcOrd="0" destOrd="0" parTransId="{E70C9E00-081F-4FB6-B709-C484313FED0D}" sibTransId="{A44C13A8-5DF3-43CA-9A33-028DFF576000}"/>
    <dgm:cxn modelId="{E003732E-1022-4CC9-B1C5-75392FEA9A7C}" srcId="{07E3E36C-999A-4F37-A6F6-98363639A3BE}" destId="{92905268-3FD9-421F-9F83-E98C85545583}" srcOrd="1" destOrd="0" parTransId="{1E7326CF-9574-4AFC-9E67-7418CBEA902C}" sibTransId="{CBEB1D8F-B702-4BEA-A939-9452D2F2BBCC}"/>
    <dgm:cxn modelId="{84C4502F-EB49-4EE1-9B0E-214AA1837EDF}" type="presOf" srcId="{3464C15B-0C24-4A5E-8B99-69ADF23088E2}" destId="{06BAC3FB-F984-44C9-8AFC-5114935727A3}" srcOrd="0" destOrd="0" presId="urn:microsoft.com/office/officeart/2005/8/layout/list1"/>
    <dgm:cxn modelId="{AEAA6C30-0C8D-450F-8B75-AC78F42F597E}" srcId="{C4D4DBB9-B41F-4A65-981D-19E4EFE05DCF}" destId="{245BCF66-74D8-4764-A16D-338E3031C25F}" srcOrd="0" destOrd="0" parTransId="{057AA61C-76AC-4419-BD72-31950DCEEF2F}" sibTransId="{3616D8D0-C11D-4A0F-B7E6-98D7D472A2C3}"/>
    <dgm:cxn modelId="{33A3E439-773D-474E-983E-1623F4F65D68}" type="presOf" srcId="{C4D4DBB9-B41F-4A65-981D-19E4EFE05DCF}" destId="{D55C5EC2-1AC1-4CCB-AC14-EAC4F6A559CE}" srcOrd="0" destOrd="0" presId="urn:microsoft.com/office/officeart/2005/8/layout/list1"/>
    <dgm:cxn modelId="{6461933E-387F-447A-8470-462826F359D8}" srcId="{C4D4DBB9-B41F-4A65-981D-19E4EFE05DCF}" destId="{07E3E36C-999A-4F37-A6F6-98363639A3BE}" srcOrd="2" destOrd="0" parTransId="{C30E049D-81E7-4A0F-829B-4264D24A0847}" sibTransId="{0D30EFC2-6522-4D76-8D21-1067A99E9706}"/>
    <dgm:cxn modelId="{AEC18842-6773-4963-B896-250239B1822E}" srcId="{245BCF66-74D8-4764-A16D-338E3031C25F}" destId="{3464C15B-0C24-4A5E-8B99-69ADF23088E2}" srcOrd="0" destOrd="0" parTransId="{3D2BC052-9F88-4835-AC72-4650A061DA94}" sibTransId="{E73519E3-3291-4F20-9774-BCF3B57BA609}"/>
    <dgm:cxn modelId="{0CE3B54A-3D44-4F39-A0BD-825395C10DB2}" type="presOf" srcId="{245BCF66-74D8-4764-A16D-338E3031C25F}" destId="{73EBFA7D-6541-4E11-83A0-0A02F8AC178B}" srcOrd="1" destOrd="0" presId="urn:microsoft.com/office/officeart/2005/8/layout/list1"/>
    <dgm:cxn modelId="{B809856B-F841-4F7E-8DC7-67C66BBE634B}" type="presOf" srcId="{CE4D309E-5333-4AA6-9A01-C480F319CAA2}" destId="{660B0336-F8F5-4042-ADAF-6E8D6B63D80C}" srcOrd="0" destOrd="0" presId="urn:microsoft.com/office/officeart/2005/8/layout/list1"/>
    <dgm:cxn modelId="{A6218E6F-D028-4595-83D1-796149160FAD}" type="presOf" srcId="{9281FD54-4F36-46B2-9DA7-B30EF583658B}" destId="{DE50D74F-5306-46E8-953A-45E64E0ED699}" srcOrd="0" destOrd="0" presId="urn:microsoft.com/office/officeart/2005/8/layout/list1"/>
    <dgm:cxn modelId="{EFD97F71-4B7B-4592-8252-FB553EE3903F}" type="presOf" srcId="{9DCF2183-65A3-4779-9652-668EDEC6CDAB}" destId="{58F96EFE-AD16-41A3-83CE-8CFE374CC325}" srcOrd="0" destOrd="0" presId="urn:microsoft.com/office/officeart/2005/8/layout/list1"/>
    <dgm:cxn modelId="{B5CFFB56-CC7B-4E91-8C12-DD95B26A48A9}" srcId="{9281FD54-4F36-46B2-9DA7-B30EF583658B}" destId="{CE4D309E-5333-4AA6-9A01-C480F319CAA2}" srcOrd="0" destOrd="0" parTransId="{3B85656B-82E5-4550-8299-8623028AE136}" sibTransId="{6F8D60AF-68ED-4BB0-8EDD-CB5E64282E8D}"/>
    <dgm:cxn modelId="{B0193880-4C0B-412B-B05E-655B566239EC}" type="presOf" srcId="{9281FD54-4F36-46B2-9DA7-B30EF583658B}" destId="{0D00595A-F385-482F-8873-05DA5F71BAAD}" srcOrd="1" destOrd="0" presId="urn:microsoft.com/office/officeart/2005/8/layout/list1"/>
    <dgm:cxn modelId="{FFB0408A-AD75-4A7B-A350-11C4AC483384}" type="presOf" srcId="{92905268-3FD9-421F-9F83-E98C85545583}" destId="{60938DCF-497C-4E88-880B-84BD9B8EE4BC}" srcOrd="0" destOrd="1" presId="urn:microsoft.com/office/officeart/2005/8/layout/list1"/>
    <dgm:cxn modelId="{E6AE5D9B-9573-4456-A613-7E5A0DDDEC7D}" type="presOf" srcId="{9DCF2183-65A3-4779-9652-668EDEC6CDAB}" destId="{EE04D81E-3FB0-4399-8BE3-54EB6652E934}" srcOrd="1" destOrd="0" presId="urn:microsoft.com/office/officeart/2005/8/layout/list1"/>
    <dgm:cxn modelId="{05C4B3A0-497F-4B97-9545-2215D57BFD75}" srcId="{C4D4DBB9-B41F-4A65-981D-19E4EFE05DCF}" destId="{9DCF2183-65A3-4779-9652-668EDEC6CDAB}" srcOrd="3" destOrd="0" parTransId="{6ABEB217-D7E3-4EC0-BF25-7A38A8A25414}" sibTransId="{1B6C6798-17DD-45B3-BDED-9D54A157AB2A}"/>
    <dgm:cxn modelId="{640E46A1-71AB-41BC-B335-B5AD4CA920D3}" type="presOf" srcId="{245BCF66-74D8-4764-A16D-338E3031C25F}" destId="{4A5956A8-25C0-45BC-A63F-6716EFBE3D54}" srcOrd="0" destOrd="0" presId="urn:microsoft.com/office/officeart/2005/8/layout/list1"/>
    <dgm:cxn modelId="{A43AB9B5-9657-4B44-9DCF-6A6E12386C97}" type="presOf" srcId="{07E3E36C-999A-4F37-A6F6-98363639A3BE}" destId="{FFD2A1BC-A4B1-49FE-BE11-AD44B5014565}" srcOrd="1" destOrd="0" presId="urn:microsoft.com/office/officeart/2005/8/layout/list1"/>
    <dgm:cxn modelId="{9B8C59BF-883A-4CCB-8CAF-6226CE0C1182}" type="presOf" srcId="{8154D6BD-9726-4CA2-8A96-0F2B26935221}" destId="{60938DCF-497C-4E88-880B-84BD9B8EE4BC}" srcOrd="0" destOrd="0" presId="urn:microsoft.com/office/officeart/2005/8/layout/list1"/>
    <dgm:cxn modelId="{19D453DD-FC3B-4402-8C17-5C1B6A71901D}" srcId="{9DCF2183-65A3-4779-9652-668EDEC6CDAB}" destId="{4E1A344F-5D6B-4796-9A78-CB6A4D491380}" srcOrd="0" destOrd="0" parTransId="{7132BE2F-2A07-41BE-9CA2-BC3023DFFA89}" sibTransId="{29D48B2A-DC43-41E9-92A7-EA755612B3B4}"/>
    <dgm:cxn modelId="{AE27B0E6-0509-4E30-BDBF-618833113055}" type="presOf" srcId="{4E1A344F-5D6B-4796-9A78-CB6A4D491380}" destId="{BEDF12AE-8119-410B-91E7-6DACE71835DF}" srcOrd="0" destOrd="0" presId="urn:microsoft.com/office/officeart/2005/8/layout/list1"/>
    <dgm:cxn modelId="{B386EAF3-27E6-4CC0-8814-886B2FFB6BC3}" type="presOf" srcId="{07E3E36C-999A-4F37-A6F6-98363639A3BE}" destId="{75891BAF-F71C-458E-9111-FCBEE0BA63F2}" srcOrd="0" destOrd="0" presId="urn:microsoft.com/office/officeart/2005/8/layout/list1"/>
    <dgm:cxn modelId="{D3C6ADFE-9266-4E7D-8DEE-A939458DFAE2}" srcId="{C4D4DBB9-B41F-4A65-981D-19E4EFE05DCF}" destId="{9281FD54-4F36-46B2-9DA7-B30EF583658B}" srcOrd="1" destOrd="0" parTransId="{D71C1006-DD23-4A3B-8159-B668C3416CBC}" sibTransId="{CA71477B-5AAF-465D-804E-5272EC9C54F4}"/>
    <dgm:cxn modelId="{6119EDBD-C46A-4C4A-99C9-7F06BCA5A16A}" type="presParOf" srcId="{D55C5EC2-1AC1-4CCB-AC14-EAC4F6A559CE}" destId="{6F2E99AD-5B2F-4EFA-B3DB-BD202736FC59}" srcOrd="0" destOrd="0" presId="urn:microsoft.com/office/officeart/2005/8/layout/list1"/>
    <dgm:cxn modelId="{0D66A321-12F1-4DC5-A60F-8198F2052B1D}" type="presParOf" srcId="{6F2E99AD-5B2F-4EFA-B3DB-BD202736FC59}" destId="{4A5956A8-25C0-45BC-A63F-6716EFBE3D54}" srcOrd="0" destOrd="0" presId="urn:microsoft.com/office/officeart/2005/8/layout/list1"/>
    <dgm:cxn modelId="{642552E5-1D68-47C8-B4E6-48B59C938AD6}" type="presParOf" srcId="{6F2E99AD-5B2F-4EFA-B3DB-BD202736FC59}" destId="{73EBFA7D-6541-4E11-83A0-0A02F8AC178B}" srcOrd="1" destOrd="0" presId="urn:microsoft.com/office/officeart/2005/8/layout/list1"/>
    <dgm:cxn modelId="{42219198-53F3-492B-8CAC-5B4F9CDC794F}" type="presParOf" srcId="{D55C5EC2-1AC1-4CCB-AC14-EAC4F6A559CE}" destId="{D0533841-1932-41E9-90F8-17C8FA97AAA8}" srcOrd="1" destOrd="0" presId="urn:microsoft.com/office/officeart/2005/8/layout/list1"/>
    <dgm:cxn modelId="{8513807B-5750-4227-92C1-95DE36AA1F53}" type="presParOf" srcId="{D55C5EC2-1AC1-4CCB-AC14-EAC4F6A559CE}" destId="{06BAC3FB-F984-44C9-8AFC-5114935727A3}" srcOrd="2" destOrd="0" presId="urn:microsoft.com/office/officeart/2005/8/layout/list1"/>
    <dgm:cxn modelId="{39AD6595-F758-4CF4-B4A0-94468A52D67C}" type="presParOf" srcId="{D55C5EC2-1AC1-4CCB-AC14-EAC4F6A559CE}" destId="{7DF42C33-BEA5-470A-A224-5B7EF5B33541}" srcOrd="3" destOrd="0" presId="urn:microsoft.com/office/officeart/2005/8/layout/list1"/>
    <dgm:cxn modelId="{891B0E4A-664E-43ED-8240-335DCF8AFB62}" type="presParOf" srcId="{D55C5EC2-1AC1-4CCB-AC14-EAC4F6A559CE}" destId="{D2A3653C-0212-4EAF-829C-900972432373}" srcOrd="4" destOrd="0" presId="urn:microsoft.com/office/officeart/2005/8/layout/list1"/>
    <dgm:cxn modelId="{75DDACE9-BE14-4BAB-B207-34E90BFD13D1}" type="presParOf" srcId="{D2A3653C-0212-4EAF-829C-900972432373}" destId="{DE50D74F-5306-46E8-953A-45E64E0ED699}" srcOrd="0" destOrd="0" presId="urn:microsoft.com/office/officeart/2005/8/layout/list1"/>
    <dgm:cxn modelId="{8374D365-A19D-49E6-88B5-D8970FEC6EA9}" type="presParOf" srcId="{D2A3653C-0212-4EAF-829C-900972432373}" destId="{0D00595A-F385-482F-8873-05DA5F71BAAD}" srcOrd="1" destOrd="0" presId="urn:microsoft.com/office/officeart/2005/8/layout/list1"/>
    <dgm:cxn modelId="{4AFAAA49-C132-4287-993B-4CC3746D34E0}" type="presParOf" srcId="{D55C5EC2-1AC1-4CCB-AC14-EAC4F6A559CE}" destId="{72070B24-AB56-471E-9E24-186DB2063C42}" srcOrd="5" destOrd="0" presId="urn:microsoft.com/office/officeart/2005/8/layout/list1"/>
    <dgm:cxn modelId="{95A7AD94-5017-4D07-AC19-D412880F971C}" type="presParOf" srcId="{D55C5EC2-1AC1-4CCB-AC14-EAC4F6A559CE}" destId="{660B0336-F8F5-4042-ADAF-6E8D6B63D80C}" srcOrd="6" destOrd="0" presId="urn:microsoft.com/office/officeart/2005/8/layout/list1"/>
    <dgm:cxn modelId="{CB470622-6905-4A9D-9C06-D97ABC9E474F}" type="presParOf" srcId="{D55C5EC2-1AC1-4CCB-AC14-EAC4F6A559CE}" destId="{99A56B9E-BBEF-4C92-972F-44C10747D9E3}" srcOrd="7" destOrd="0" presId="urn:microsoft.com/office/officeart/2005/8/layout/list1"/>
    <dgm:cxn modelId="{6903ED18-964B-4901-87FC-6A1F33E0B70A}" type="presParOf" srcId="{D55C5EC2-1AC1-4CCB-AC14-EAC4F6A559CE}" destId="{687358E7-7349-470F-96C1-1ED391282017}" srcOrd="8" destOrd="0" presId="urn:microsoft.com/office/officeart/2005/8/layout/list1"/>
    <dgm:cxn modelId="{FAD42479-ED2E-4938-BDA4-8D607E989B81}" type="presParOf" srcId="{687358E7-7349-470F-96C1-1ED391282017}" destId="{75891BAF-F71C-458E-9111-FCBEE0BA63F2}" srcOrd="0" destOrd="0" presId="urn:microsoft.com/office/officeart/2005/8/layout/list1"/>
    <dgm:cxn modelId="{9D63D310-ABC2-4E40-A74A-CA403111693B}" type="presParOf" srcId="{687358E7-7349-470F-96C1-1ED391282017}" destId="{FFD2A1BC-A4B1-49FE-BE11-AD44B5014565}" srcOrd="1" destOrd="0" presId="urn:microsoft.com/office/officeart/2005/8/layout/list1"/>
    <dgm:cxn modelId="{D4970919-B941-4983-9A79-1EC48D6158FD}" type="presParOf" srcId="{D55C5EC2-1AC1-4CCB-AC14-EAC4F6A559CE}" destId="{F57E19D3-C9D4-404F-ADF7-5814BC2D3969}" srcOrd="9" destOrd="0" presId="urn:microsoft.com/office/officeart/2005/8/layout/list1"/>
    <dgm:cxn modelId="{5725EC2E-374F-4441-B7E9-E49D8943149A}" type="presParOf" srcId="{D55C5EC2-1AC1-4CCB-AC14-EAC4F6A559CE}" destId="{60938DCF-497C-4E88-880B-84BD9B8EE4BC}" srcOrd="10" destOrd="0" presId="urn:microsoft.com/office/officeart/2005/8/layout/list1"/>
    <dgm:cxn modelId="{9D37B1D1-0ACD-44CC-AB5C-2E93D95D9A86}" type="presParOf" srcId="{D55C5EC2-1AC1-4CCB-AC14-EAC4F6A559CE}" destId="{7E1CCFD2-CDA9-4B97-9B58-5EA5A327D917}" srcOrd="11" destOrd="0" presId="urn:microsoft.com/office/officeart/2005/8/layout/list1"/>
    <dgm:cxn modelId="{93F19F77-78F2-4867-9971-5CDC5E4F987D}" type="presParOf" srcId="{D55C5EC2-1AC1-4CCB-AC14-EAC4F6A559CE}" destId="{00F6A878-7F91-4AC4-BCF9-FC381F7E3D4D}" srcOrd="12" destOrd="0" presId="urn:microsoft.com/office/officeart/2005/8/layout/list1"/>
    <dgm:cxn modelId="{B19D51B7-B165-4DB2-9966-EFECCB531014}" type="presParOf" srcId="{00F6A878-7F91-4AC4-BCF9-FC381F7E3D4D}" destId="{58F96EFE-AD16-41A3-83CE-8CFE374CC325}" srcOrd="0" destOrd="0" presId="urn:microsoft.com/office/officeart/2005/8/layout/list1"/>
    <dgm:cxn modelId="{F78645AE-C307-41A2-BFA5-3B394BA05E98}" type="presParOf" srcId="{00F6A878-7F91-4AC4-BCF9-FC381F7E3D4D}" destId="{EE04D81E-3FB0-4399-8BE3-54EB6652E934}" srcOrd="1" destOrd="0" presId="urn:microsoft.com/office/officeart/2005/8/layout/list1"/>
    <dgm:cxn modelId="{169970AF-2F02-4997-8229-2DBE417B5466}" type="presParOf" srcId="{D55C5EC2-1AC1-4CCB-AC14-EAC4F6A559CE}" destId="{9D4405D9-E5C8-4980-9C32-F9D37887A70F}" srcOrd="13" destOrd="0" presId="urn:microsoft.com/office/officeart/2005/8/layout/list1"/>
    <dgm:cxn modelId="{AB9D37F8-051A-4648-8D1E-96E1C99EC4AF}" type="presParOf" srcId="{D55C5EC2-1AC1-4CCB-AC14-EAC4F6A559CE}" destId="{BEDF12AE-8119-410B-91E7-6DACE71835D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08EE88-A495-4E40-817C-FF7377B01FAC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335765A-F5A1-452E-B64B-5094F8770B14}">
      <dgm:prSet phldrT="[Text]" custT="1"/>
      <dgm:spPr/>
      <dgm:t>
        <a:bodyPr/>
        <a:lstStyle/>
        <a:p>
          <a:r>
            <a:rPr lang="en-GB" sz="2400" dirty="0"/>
            <a:t>Coverage incomplete</a:t>
          </a:r>
        </a:p>
      </dgm:t>
    </dgm:pt>
    <dgm:pt modelId="{8B817D84-E5BE-4232-B220-DF46AECEB78C}" type="parTrans" cxnId="{5708FC0B-F53E-48F6-8D89-1AEB42B67931}">
      <dgm:prSet/>
      <dgm:spPr/>
      <dgm:t>
        <a:bodyPr/>
        <a:lstStyle/>
        <a:p>
          <a:endParaRPr lang="en-GB"/>
        </a:p>
      </dgm:t>
    </dgm:pt>
    <dgm:pt modelId="{5BFEE41E-5363-4180-A4B1-7F54C293B1D7}" type="sibTrans" cxnId="{5708FC0B-F53E-48F6-8D89-1AEB42B67931}">
      <dgm:prSet/>
      <dgm:spPr/>
      <dgm:t>
        <a:bodyPr/>
        <a:lstStyle/>
        <a:p>
          <a:endParaRPr lang="en-GB"/>
        </a:p>
      </dgm:t>
    </dgm:pt>
    <dgm:pt modelId="{948F48DF-D43E-49DC-87B2-BB7704828426}">
      <dgm:prSet custT="1"/>
      <dgm:spPr/>
      <dgm:t>
        <a:bodyPr/>
        <a:lstStyle/>
        <a:p>
          <a:r>
            <a:rPr lang="en-GB" sz="2400" dirty="0"/>
            <a:t>“Commercial” relationship with central bank</a:t>
          </a:r>
        </a:p>
      </dgm:t>
    </dgm:pt>
    <dgm:pt modelId="{EF5FF94D-A8A4-45A3-B7E0-1B556D1F3E9B}" type="parTrans" cxnId="{CC61FEF6-0287-4710-8E33-0DE8C9342FC1}">
      <dgm:prSet/>
      <dgm:spPr/>
      <dgm:t>
        <a:bodyPr/>
        <a:lstStyle/>
        <a:p>
          <a:endParaRPr lang="en-GB"/>
        </a:p>
      </dgm:t>
    </dgm:pt>
    <dgm:pt modelId="{593E1A50-70FC-4444-9C72-5B3FDD9997B7}" type="sibTrans" cxnId="{CC61FEF6-0287-4710-8E33-0DE8C9342FC1}">
      <dgm:prSet/>
      <dgm:spPr/>
      <dgm:t>
        <a:bodyPr/>
        <a:lstStyle/>
        <a:p>
          <a:endParaRPr lang="en-GB"/>
        </a:p>
      </dgm:t>
    </dgm:pt>
    <dgm:pt modelId="{69DCF375-916D-403A-9FF4-DFCCFC07275E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000" dirty="0"/>
            <a:t>More than half have some funds, budgetary &amp; extra-budgetary, whose receipts flow to the TSA as do donor grants &amp; loans </a:t>
          </a:r>
        </a:p>
      </dgm:t>
    </dgm:pt>
    <dgm:pt modelId="{8EA3E086-AC9A-4C8D-8498-12B1A510EAA7}" type="parTrans" cxnId="{FBE07885-B173-44BC-A8E9-BB075CEAE864}">
      <dgm:prSet/>
      <dgm:spPr/>
      <dgm:t>
        <a:bodyPr/>
        <a:lstStyle/>
        <a:p>
          <a:endParaRPr lang="en-GB"/>
        </a:p>
      </dgm:t>
    </dgm:pt>
    <dgm:pt modelId="{C81EC046-7C5E-4900-BD11-2224F591E629}" type="sibTrans" cxnId="{FBE07885-B173-44BC-A8E9-BB075CEAE864}">
      <dgm:prSet/>
      <dgm:spPr/>
      <dgm:t>
        <a:bodyPr/>
        <a:lstStyle/>
        <a:p>
          <a:endParaRPr lang="en-GB"/>
        </a:p>
      </dgm:t>
    </dgm:pt>
    <dgm:pt modelId="{F9F9A22C-EF18-4352-B13B-1CEA84F81665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Almost all have documented their relationship with their central bank </a:t>
          </a:r>
          <a:r>
            <a:rPr lang="en-GB" sz="2000" dirty="0">
              <a:sym typeface="Symbol" panose="05050102010706020507" pitchFamily="18" charset="2"/>
            </a:rPr>
            <a:t></a:t>
          </a:r>
          <a:r>
            <a:rPr lang="en-GB" sz="2000" dirty="0"/>
            <a:t> in most of those cases some fees are paid</a:t>
          </a:r>
        </a:p>
      </dgm:t>
    </dgm:pt>
    <dgm:pt modelId="{6A433706-6CBE-4AE1-84E4-E1B321704EDA}" type="parTrans" cxnId="{24955A92-7352-48E2-A5DD-55E9EE59E8EA}">
      <dgm:prSet/>
      <dgm:spPr/>
      <dgm:t>
        <a:bodyPr/>
        <a:lstStyle/>
        <a:p>
          <a:endParaRPr lang="en-GB"/>
        </a:p>
      </dgm:t>
    </dgm:pt>
    <dgm:pt modelId="{EDB8D480-0745-4067-9ECF-99A4C26D8919}" type="sibTrans" cxnId="{24955A92-7352-48E2-A5DD-55E9EE59E8EA}">
      <dgm:prSet/>
      <dgm:spPr/>
      <dgm:t>
        <a:bodyPr/>
        <a:lstStyle/>
        <a:p>
          <a:endParaRPr lang="en-GB"/>
        </a:p>
      </dgm:t>
    </dgm:pt>
    <dgm:pt modelId="{9F7B53C3-F25E-4FC8-A32D-2E289C8793F4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000" dirty="0"/>
            <a:t>But coverage is far from complete</a:t>
          </a:r>
        </a:p>
      </dgm:t>
    </dgm:pt>
    <dgm:pt modelId="{0FFBBC08-772C-4CC3-80CC-898398B9FE72}" type="parTrans" cxnId="{ACF840F3-5A81-45E2-BAE7-83648A2D69B9}">
      <dgm:prSet/>
      <dgm:spPr/>
      <dgm:t>
        <a:bodyPr/>
        <a:lstStyle/>
        <a:p>
          <a:endParaRPr lang="en-GB"/>
        </a:p>
      </dgm:t>
    </dgm:pt>
    <dgm:pt modelId="{0D4597DB-6E30-4E21-95C0-84013F42F476}" type="sibTrans" cxnId="{ACF840F3-5A81-45E2-BAE7-83648A2D69B9}">
      <dgm:prSet/>
      <dgm:spPr/>
      <dgm:t>
        <a:bodyPr/>
        <a:lstStyle/>
        <a:p>
          <a:endParaRPr lang="en-GB"/>
        </a:p>
      </dgm:t>
    </dgm:pt>
    <dgm:pt modelId="{EE6ACFB8-7DAC-4E63-B846-0A64B534CD42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000" dirty="0"/>
            <a:t>Management of trust/deposit money also mixed </a:t>
          </a:r>
          <a:r>
            <a:rPr lang="en-GB" sz="2000" dirty="0">
              <a:sym typeface="Symbol" panose="05050102010706020507" pitchFamily="18" charset="2"/>
            </a:rPr>
            <a:t></a:t>
          </a:r>
          <a:r>
            <a:rPr lang="en-GB" sz="2000" dirty="0"/>
            <a:t> fewer than half confirming funds are held in the TSA</a:t>
          </a:r>
        </a:p>
      </dgm:t>
    </dgm:pt>
    <dgm:pt modelId="{121F189F-B21C-4308-83DB-D7287B0B84D8}" type="parTrans" cxnId="{F6ED5D74-8BBC-472F-AE2C-0954B3BB1BEF}">
      <dgm:prSet/>
      <dgm:spPr/>
      <dgm:t>
        <a:bodyPr/>
        <a:lstStyle/>
        <a:p>
          <a:endParaRPr lang="en-GB"/>
        </a:p>
      </dgm:t>
    </dgm:pt>
    <dgm:pt modelId="{1F0D1AAC-DA9A-422D-B5AC-52BF62110960}" type="sibTrans" cxnId="{F6ED5D74-8BBC-472F-AE2C-0954B3BB1BEF}">
      <dgm:prSet/>
      <dgm:spPr/>
      <dgm:t>
        <a:bodyPr/>
        <a:lstStyle/>
        <a:p>
          <a:endParaRPr lang="en-GB"/>
        </a:p>
      </dgm:t>
    </dgm:pt>
    <dgm:pt modelId="{8675F5A0-460D-4E58-9FE3-2B5819E22D35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Only 10 /16 receive interest on at least some cash balances at the central bank</a:t>
          </a:r>
        </a:p>
      </dgm:t>
    </dgm:pt>
    <dgm:pt modelId="{46117E83-DB8C-42F2-9CAD-C873C0AC36F1}" type="parTrans" cxnId="{66C45032-85D6-4265-8A22-B0652DC1A294}">
      <dgm:prSet/>
      <dgm:spPr/>
      <dgm:t>
        <a:bodyPr/>
        <a:lstStyle/>
        <a:p>
          <a:endParaRPr lang="en-GB"/>
        </a:p>
      </dgm:t>
    </dgm:pt>
    <dgm:pt modelId="{DE3A9785-83A8-4B54-A4AC-424A77B4095A}" type="sibTrans" cxnId="{66C45032-85D6-4265-8A22-B0652DC1A294}">
      <dgm:prSet/>
      <dgm:spPr/>
      <dgm:t>
        <a:bodyPr/>
        <a:lstStyle/>
        <a:p>
          <a:endParaRPr lang="en-GB"/>
        </a:p>
      </dgm:t>
    </dgm:pt>
    <dgm:pt modelId="{60703CAE-E22E-4F25-9B91-F6724F307783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More countries earn interest below the central bank’s policy rate than above</a:t>
          </a:r>
        </a:p>
      </dgm:t>
    </dgm:pt>
    <dgm:pt modelId="{1B458BE3-FDA2-46BA-A28E-96A48F90A06D}" type="parTrans" cxnId="{73BE4A50-A2FE-408E-BD68-A67F462F955F}">
      <dgm:prSet/>
      <dgm:spPr/>
      <dgm:t>
        <a:bodyPr/>
        <a:lstStyle/>
        <a:p>
          <a:endParaRPr lang="en-GB"/>
        </a:p>
      </dgm:t>
    </dgm:pt>
    <dgm:pt modelId="{0D6FF1FF-7280-4AA5-B554-E10A7BA57E08}" type="sibTrans" cxnId="{73BE4A50-A2FE-408E-BD68-A67F462F955F}">
      <dgm:prSet/>
      <dgm:spPr/>
      <dgm:t>
        <a:bodyPr/>
        <a:lstStyle/>
        <a:p>
          <a:endParaRPr lang="en-GB"/>
        </a:p>
      </dgm:t>
    </dgm:pt>
    <dgm:pt modelId="{F514103C-41EE-4559-B06C-8DB7B76B133E}">
      <dgm:prSet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(Similar proportion receive interest on their balances with commercial banks)</a:t>
          </a:r>
        </a:p>
      </dgm:t>
    </dgm:pt>
    <dgm:pt modelId="{C083CE1D-89FF-4BA2-BBFE-39E7453972EF}" type="parTrans" cxnId="{F301F5FF-DBA0-42A6-A9C0-6FA068A22038}">
      <dgm:prSet/>
      <dgm:spPr/>
      <dgm:t>
        <a:bodyPr/>
        <a:lstStyle/>
        <a:p>
          <a:endParaRPr lang="en-GB"/>
        </a:p>
      </dgm:t>
    </dgm:pt>
    <dgm:pt modelId="{60C0BE03-9B4C-4D2B-8F6E-27CB231D0BDC}" type="sibTrans" cxnId="{F301F5FF-DBA0-42A6-A9C0-6FA068A22038}">
      <dgm:prSet/>
      <dgm:spPr/>
      <dgm:t>
        <a:bodyPr/>
        <a:lstStyle/>
        <a:p>
          <a:endParaRPr lang="en-GB"/>
        </a:p>
      </dgm:t>
    </dgm:pt>
    <dgm:pt modelId="{B00EBE86-0478-4969-AF45-3B8D2A0CF593}" type="pres">
      <dgm:prSet presAssocID="{4208EE88-A495-4E40-817C-FF7377B01FAC}" presName="Name0" presStyleCnt="0">
        <dgm:presLayoutVars>
          <dgm:dir/>
          <dgm:animLvl val="lvl"/>
          <dgm:resizeHandles val="exact"/>
        </dgm:presLayoutVars>
      </dgm:prSet>
      <dgm:spPr/>
    </dgm:pt>
    <dgm:pt modelId="{C2585FF0-ED74-4753-A664-AC85AEE4428D}" type="pres">
      <dgm:prSet presAssocID="{E335765A-F5A1-452E-B64B-5094F8770B14}" presName="linNode" presStyleCnt="0"/>
      <dgm:spPr/>
    </dgm:pt>
    <dgm:pt modelId="{8BADEFB8-7EB5-483A-BEAE-E2BE914517B8}" type="pres">
      <dgm:prSet presAssocID="{E335765A-F5A1-452E-B64B-5094F8770B14}" presName="parTx" presStyleLbl="revTx" presStyleIdx="0" presStyleCnt="2">
        <dgm:presLayoutVars>
          <dgm:chMax val="1"/>
          <dgm:bulletEnabled val="1"/>
        </dgm:presLayoutVars>
      </dgm:prSet>
      <dgm:spPr/>
    </dgm:pt>
    <dgm:pt modelId="{5CEEA270-B477-4F24-9907-17E31FD37A1E}" type="pres">
      <dgm:prSet presAssocID="{E335765A-F5A1-452E-B64B-5094F8770B14}" presName="bracket" presStyleLbl="parChTrans1D1" presStyleIdx="0" presStyleCnt="2"/>
      <dgm:spPr/>
    </dgm:pt>
    <dgm:pt modelId="{037B2B4B-9495-4034-A0A1-C30A536EB6F8}" type="pres">
      <dgm:prSet presAssocID="{E335765A-F5A1-452E-B64B-5094F8770B14}" presName="spH" presStyleCnt="0"/>
      <dgm:spPr/>
    </dgm:pt>
    <dgm:pt modelId="{3082A8C4-0871-4A0D-82CF-C655E2DE5CE4}" type="pres">
      <dgm:prSet presAssocID="{E335765A-F5A1-452E-B64B-5094F8770B14}" presName="desTx" presStyleLbl="node1" presStyleIdx="0" presStyleCnt="2">
        <dgm:presLayoutVars>
          <dgm:bulletEnabled val="1"/>
        </dgm:presLayoutVars>
      </dgm:prSet>
      <dgm:spPr/>
    </dgm:pt>
    <dgm:pt modelId="{1982F66C-599C-463A-8ED3-E2099A7DD1C0}" type="pres">
      <dgm:prSet presAssocID="{5BFEE41E-5363-4180-A4B1-7F54C293B1D7}" presName="spV" presStyleCnt="0"/>
      <dgm:spPr/>
    </dgm:pt>
    <dgm:pt modelId="{00BA9D5C-DD97-44AF-BFEB-486B377957A6}" type="pres">
      <dgm:prSet presAssocID="{948F48DF-D43E-49DC-87B2-BB7704828426}" presName="linNode" presStyleCnt="0"/>
      <dgm:spPr/>
    </dgm:pt>
    <dgm:pt modelId="{7E42496F-3A27-4BC9-8C11-4A426653A9E0}" type="pres">
      <dgm:prSet presAssocID="{948F48DF-D43E-49DC-87B2-BB7704828426}" presName="parTx" presStyleLbl="revTx" presStyleIdx="1" presStyleCnt="2">
        <dgm:presLayoutVars>
          <dgm:chMax val="1"/>
          <dgm:bulletEnabled val="1"/>
        </dgm:presLayoutVars>
      </dgm:prSet>
      <dgm:spPr/>
    </dgm:pt>
    <dgm:pt modelId="{BCD07E00-8F82-4C2A-8B24-4455FA370283}" type="pres">
      <dgm:prSet presAssocID="{948F48DF-D43E-49DC-87B2-BB7704828426}" presName="bracket" presStyleLbl="parChTrans1D1" presStyleIdx="1" presStyleCnt="2"/>
      <dgm:spPr/>
    </dgm:pt>
    <dgm:pt modelId="{CE917BBA-0A7F-4C6F-97D5-A56CB27A129B}" type="pres">
      <dgm:prSet presAssocID="{948F48DF-D43E-49DC-87B2-BB7704828426}" presName="spH" presStyleCnt="0"/>
      <dgm:spPr/>
    </dgm:pt>
    <dgm:pt modelId="{496B39B6-FA8C-46AA-893E-932DD91734E0}" type="pres">
      <dgm:prSet presAssocID="{948F48DF-D43E-49DC-87B2-BB7704828426}" presName="desTx" presStyleLbl="node1" presStyleIdx="1" presStyleCnt="2">
        <dgm:presLayoutVars>
          <dgm:bulletEnabled val="1"/>
        </dgm:presLayoutVars>
      </dgm:prSet>
      <dgm:spPr/>
    </dgm:pt>
  </dgm:ptLst>
  <dgm:cxnLst>
    <dgm:cxn modelId="{5708FC0B-F53E-48F6-8D89-1AEB42B67931}" srcId="{4208EE88-A495-4E40-817C-FF7377B01FAC}" destId="{E335765A-F5A1-452E-B64B-5094F8770B14}" srcOrd="0" destOrd="0" parTransId="{8B817D84-E5BE-4232-B220-DF46AECEB78C}" sibTransId="{5BFEE41E-5363-4180-A4B1-7F54C293B1D7}"/>
    <dgm:cxn modelId="{E33C1224-6C0D-4D45-A4C0-1C4F9732B8C0}" type="presOf" srcId="{948F48DF-D43E-49DC-87B2-BB7704828426}" destId="{7E42496F-3A27-4BC9-8C11-4A426653A9E0}" srcOrd="0" destOrd="0" presId="urn:diagrams.loki3.com/BracketList"/>
    <dgm:cxn modelId="{66C45032-85D6-4265-8A22-B0652DC1A294}" srcId="{948F48DF-D43E-49DC-87B2-BB7704828426}" destId="{8675F5A0-460D-4E58-9FE3-2B5819E22D35}" srcOrd="1" destOrd="0" parTransId="{46117E83-DB8C-42F2-9CAD-C873C0AC36F1}" sibTransId="{DE3A9785-83A8-4B54-A4AC-424A77B4095A}"/>
    <dgm:cxn modelId="{077B6862-27FA-4D14-8B65-528CF6872D66}" type="presOf" srcId="{69DCF375-916D-403A-9FF4-DFCCFC07275E}" destId="{3082A8C4-0871-4A0D-82CF-C655E2DE5CE4}" srcOrd="0" destOrd="0" presId="urn:diagrams.loki3.com/BracketList"/>
    <dgm:cxn modelId="{D82CAC43-7D59-4225-A15E-CCC629DB1BF2}" type="presOf" srcId="{4208EE88-A495-4E40-817C-FF7377B01FAC}" destId="{B00EBE86-0478-4969-AF45-3B8D2A0CF593}" srcOrd="0" destOrd="0" presId="urn:diagrams.loki3.com/BracketList"/>
    <dgm:cxn modelId="{CBC76344-38C1-47CC-A95B-C42F666FF30E}" type="presOf" srcId="{E335765A-F5A1-452E-B64B-5094F8770B14}" destId="{8BADEFB8-7EB5-483A-BEAE-E2BE914517B8}" srcOrd="0" destOrd="0" presId="urn:diagrams.loki3.com/BracketList"/>
    <dgm:cxn modelId="{73BE4A50-A2FE-408E-BD68-A67F462F955F}" srcId="{948F48DF-D43E-49DC-87B2-BB7704828426}" destId="{60703CAE-E22E-4F25-9B91-F6724F307783}" srcOrd="2" destOrd="0" parTransId="{1B458BE3-FDA2-46BA-A28E-96A48F90A06D}" sibTransId="{0D6FF1FF-7280-4AA5-B554-E10A7BA57E08}"/>
    <dgm:cxn modelId="{F6ED5D74-8BBC-472F-AE2C-0954B3BB1BEF}" srcId="{E335765A-F5A1-452E-B64B-5094F8770B14}" destId="{EE6ACFB8-7DAC-4E63-B846-0A64B534CD42}" srcOrd="2" destOrd="0" parTransId="{121F189F-B21C-4308-83DB-D7287B0B84D8}" sibTransId="{1F0D1AAC-DA9A-422D-B5AC-52BF62110960}"/>
    <dgm:cxn modelId="{F59D8374-B6FD-42DC-8CF2-DD95F0FCD203}" type="presOf" srcId="{9F7B53C3-F25E-4FC8-A32D-2E289C8793F4}" destId="{3082A8C4-0871-4A0D-82CF-C655E2DE5CE4}" srcOrd="0" destOrd="1" presId="urn:diagrams.loki3.com/BracketList"/>
    <dgm:cxn modelId="{FBE07885-B173-44BC-A8E9-BB075CEAE864}" srcId="{E335765A-F5A1-452E-B64B-5094F8770B14}" destId="{69DCF375-916D-403A-9FF4-DFCCFC07275E}" srcOrd="0" destOrd="0" parTransId="{8EA3E086-AC9A-4C8D-8498-12B1A510EAA7}" sibTransId="{C81EC046-7C5E-4900-BD11-2224F591E629}"/>
    <dgm:cxn modelId="{24955A92-7352-48E2-A5DD-55E9EE59E8EA}" srcId="{948F48DF-D43E-49DC-87B2-BB7704828426}" destId="{F9F9A22C-EF18-4352-B13B-1CEA84F81665}" srcOrd="0" destOrd="0" parTransId="{6A433706-6CBE-4AE1-84E4-E1B321704EDA}" sibTransId="{EDB8D480-0745-4067-9ECF-99A4C26D8919}"/>
    <dgm:cxn modelId="{EDB5C59A-8EBD-4970-B7A9-2981357B2F8B}" type="presOf" srcId="{EE6ACFB8-7DAC-4E63-B846-0A64B534CD42}" destId="{3082A8C4-0871-4A0D-82CF-C655E2DE5CE4}" srcOrd="0" destOrd="2" presId="urn:diagrams.loki3.com/BracketList"/>
    <dgm:cxn modelId="{61D15EA3-C56E-4D05-B29E-1E70B048344A}" type="presOf" srcId="{60703CAE-E22E-4F25-9B91-F6724F307783}" destId="{496B39B6-FA8C-46AA-893E-932DD91734E0}" srcOrd="0" destOrd="2" presId="urn:diagrams.loki3.com/BracketList"/>
    <dgm:cxn modelId="{CEFCFDC8-715F-462D-AECC-995B71B592A1}" type="presOf" srcId="{F514103C-41EE-4559-B06C-8DB7B76B133E}" destId="{496B39B6-FA8C-46AA-893E-932DD91734E0}" srcOrd="0" destOrd="3" presId="urn:diagrams.loki3.com/BracketList"/>
    <dgm:cxn modelId="{E48507D7-89F7-4395-BE29-DCDF15297B87}" type="presOf" srcId="{8675F5A0-460D-4E58-9FE3-2B5819E22D35}" destId="{496B39B6-FA8C-46AA-893E-932DD91734E0}" srcOrd="0" destOrd="1" presId="urn:diagrams.loki3.com/BracketList"/>
    <dgm:cxn modelId="{ACF840F3-5A81-45E2-BAE7-83648A2D69B9}" srcId="{E335765A-F5A1-452E-B64B-5094F8770B14}" destId="{9F7B53C3-F25E-4FC8-A32D-2E289C8793F4}" srcOrd="1" destOrd="0" parTransId="{0FFBBC08-772C-4CC3-80CC-898398B9FE72}" sibTransId="{0D4597DB-6E30-4E21-95C0-84013F42F476}"/>
    <dgm:cxn modelId="{CC61FEF6-0287-4710-8E33-0DE8C9342FC1}" srcId="{4208EE88-A495-4E40-817C-FF7377B01FAC}" destId="{948F48DF-D43E-49DC-87B2-BB7704828426}" srcOrd="1" destOrd="0" parTransId="{EF5FF94D-A8A4-45A3-B7E0-1B556D1F3E9B}" sibTransId="{593E1A50-70FC-4444-9C72-5B3FDD9997B7}"/>
    <dgm:cxn modelId="{031244FF-BB2C-457F-BBD2-C1F8C9AEA93E}" type="presOf" srcId="{F9F9A22C-EF18-4352-B13B-1CEA84F81665}" destId="{496B39B6-FA8C-46AA-893E-932DD91734E0}" srcOrd="0" destOrd="0" presId="urn:diagrams.loki3.com/BracketList"/>
    <dgm:cxn modelId="{F301F5FF-DBA0-42A6-A9C0-6FA068A22038}" srcId="{948F48DF-D43E-49DC-87B2-BB7704828426}" destId="{F514103C-41EE-4559-B06C-8DB7B76B133E}" srcOrd="3" destOrd="0" parTransId="{C083CE1D-89FF-4BA2-BBFE-39E7453972EF}" sibTransId="{60C0BE03-9B4C-4D2B-8F6E-27CB231D0BDC}"/>
    <dgm:cxn modelId="{3AD1FABD-1145-4EBF-9CA4-8D5900053EC8}" type="presParOf" srcId="{B00EBE86-0478-4969-AF45-3B8D2A0CF593}" destId="{C2585FF0-ED74-4753-A664-AC85AEE4428D}" srcOrd="0" destOrd="0" presId="urn:diagrams.loki3.com/BracketList"/>
    <dgm:cxn modelId="{9A3E9214-6B5E-4FFF-8BD4-2CC992E20F68}" type="presParOf" srcId="{C2585FF0-ED74-4753-A664-AC85AEE4428D}" destId="{8BADEFB8-7EB5-483A-BEAE-E2BE914517B8}" srcOrd="0" destOrd="0" presId="urn:diagrams.loki3.com/BracketList"/>
    <dgm:cxn modelId="{47BB1FE5-A8B7-4B5B-904C-4DBB56B75B41}" type="presParOf" srcId="{C2585FF0-ED74-4753-A664-AC85AEE4428D}" destId="{5CEEA270-B477-4F24-9907-17E31FD37A1E}" srcOrd="1" destOrd="0" presId="urn:diagrams.loki3.com/BracketList"/>
    <dgm:cxn modelId="{5A1448D9-1C85-4731-B702-3F5693624F03}" type="presParOf" srcId="{C2585FF0-ED74-4753-A664-AC85AEE4428D}" destId="{037B2B4B-9495-4034-A0A1-C30A536EB6F8}" srcOrd="2" destOrd="0" presId="urn:diagrams.loki3.com/BracketList"/>
    <dgm:cxn modelId="{3FDE67B1-A51F-4764-B413-EE9C18185B32}" type="presParOf" srcId="{C2585FF0-ED74-4753-A664-AC85AEE4428D}" destId="{3082A8C4-0871-4A0D-82CF-C655E2DE5CE4}" srcOrd="3" destOrd="0" presId="urn:diagrams.loki3.com/BracketList"/>
    <dgm:cxn modelId="{0A88DB0A-1B14-46B3-A0CB-B9B99D03B2A7}" type="presParOf" srcId="{B00EBE86-0478-4969-AF45-3B8D2A0CF593}" destId="{1982F66C-599C-463A-8ED3-E2099A7DD1C0}" srcOrd="1" destOrd="0" presId="urn:diagrams.loki3.com/BracketList"/>
    <dgm:cxn modelId="{E0B814DC-BCCC-44B4-A839-7328BE737FED}" type="presParOf" srcId="{B00EBE86-0478-4969-AF45-3B8D2A0CF593}" destId="{00BA9D5C-DD97-44AF-BFEB-486B377957A6}" srcOrd="2" destOrd="0" presId="urn:diagrams.loki3.com/BracketList"/>
    <dgm:cxn modelId="{240C5DC9-D254-45EB-B977-6BCF67832C03}" type="presParOf" srcId="{00BA9D5C-DD97-44AF-BFEB-486B377957A6}" destId="{7E42496F-3A27-4BC9-8C11-4A426653A9E0}" srcOrd="0" destOrd="0" presId="urn:diagrams.loki3.com/BracketList"/>
    <dgm:cxn modelId="{60702F82-603C-4287-BD80-C55F655AAF22}" type="presParOf" srcId="{00BA9D5C-DD97-44AF-BFEB-486B377957A6}" destId="{BCD07E00-8F82-4C2A-8B24-4455FA370283}" srcOrd="1" destOrd="0" presId="urn:diagrams.loki3.com/BracketList"/>
    <dgm:cxn modelId="{9D197363-2B4D-4A3F-9D1E-76FFC983C768}" type="presParOf" srcId="{00BA9D5C-DD97-44AF-BFEB-486B377957A6}" destId="{CE917BBA-0A7F-4C6F-97D5-A56CB27A129B}" srcOrd="2" destOrd="0" presId="urn:diagrams.loki3.com/BracketList"/>
    <dgm:cxn modelId="{3521DA4E-982E-49D6-9B59-525FA0BEA184}" type="presParOf" srcId="{00BA9D5C-DD97-44AF-BFEB-486B377957A6}" destId="{496B39B6-FA8C-46AA-893E-932DD91734E0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D5ED5F-6472-45A2-A80B-468C8F7BBD5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7F56DF-CFD1-4948-868D-4AA2EA283579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The Context</a:t>
          </a:r>
        </a:p>
      </dgm:t>
    </dgm:pt>
    <dgm:pt modelId="{33E01CB2-054C-4F82-9889-DDD81C63BC98}" type="parTrans" cxnId="{98CD24D0-A935-47AE-AAE0-9B28A864BE64}">
      <dgm:prSet/>
      <dgm:spPr/>
      <dgm:t>
        <a:bodyPr/>
        <a:lstStyle/>
        <a:p>
          <a:endParaRPr lang="en-GB"/>
        </a:p>
      </dgm:t>
    </dgm:pt>
    <dgm:pt modelId="{F4621583-C3DF-413B-8557-A363F92B3D35}" type="sibTrans" cxnId="{98CD24D0-A935-47AE-AAE0-9B28A864BE64}">
      <dgm:prSet/>
      <dgm:spPr/>
      <dgm:t>
        <a:bodyPr/>
        <a:lstStyle/>
        <a:p>
          <a:endParaRPr lang="en-GB"/>
        </a:p>
      </dgm:t>
    </dgm:pt>
    <dgm:pt modelId="{98BBB1A0-4B80-4A8C-83F3-7E9882EA1FC3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Treasury Single Account</a:t>
          </a:r>
        </a:p>
      </dgm:t>
    </dgm:pt>
    <dgm:pt modelId="{19666F78-3067-446A-ADA7-5BF6DBE262C8}" type="parTrans" cxnId="{944F09CD-5083-4679-87B4-33FEF1E44004}">
      <dgm:prSet/>
      <dgm:spPr/>
      <dgm:t>
        <a:bodyPr/>
        <a:lstStyle/>
        <a:p>
          <a:endParaRPr lang="en-GB"/>
        </a:p>
      </dgm:t>
    </dgm:pt>
    <dgm:pt modelId="{84EF9BD6-2A2A-4F9C-987A-FDEAC3FF3740}" type="sibTrans" cxnId="{944F09CD-5083-4679-87B4-33FEF1E44004}">
      <dgm:prSet/>
      <dgm:spPr/>
      <dgm:t>
        <a:bodyPr/>
        <a:lstStyle/>
        <a:p>
          <a:endParaRPr lang="en-GB"/>
        </a:p>
      </dgm:t>
    </dgm:pt>
    <dgm:pt modelId="{B6473835-B130-4E51-9154-7A7E4160A47D}">
      <dgm:prSet phldrT="[Text]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Cash Forecasting </a:t>
          </a:r>
        </a:p>
        <a:p>
          <a:r>
            <a:rPr lang="en-GB" dirty="0">
              <a:solidFill>
                <a:schemeClr val="bg1"/>
              </a:solidFill>
            </a:rPr>
            <a:t>&amp; Cash Management</a:t>
          </a:r>
        </a:p>
      </dgm:t>
    </dgm:pt>
    <dgm:pt modelId="{76B34900-E9CC-428F-98AE-F415C1101465}" type="parTrans" cxnId="{866B9F23-2C40-4A99-B1B6-3103DAAF38F6}">
      <dgm:prSet/>
      <dgm:spPr/>
      <dgm:t>
        <a:bodyPr/>
        <a:lstStyle/>
        <a:p>
          <a:endParaRPr lang="en-GB"/>
        </a:p>
      </dgm:t>
    </dgm:pt>
    <dgm:pt modelId="{FC45767B-B637-4BCF-B321-6D5F5DE07914}" type="sibTrans" cxnId="{866B9F23-2C40-4A99-B1B6-3103DAAF38F6}">
      <dgm:prSet/>
      <dgm:spPr/>
      <dgm:t>
        <a:bodyPr/>
        <a:lstStyle/>
        <a:p>
          <a:endParaRPr lang="en-GB"/>
        </a:p>
      </dgm:t>
    </dgm:pt>
    <dgm:pt modelId="{2D8CF403-5C63-41E5-861E-D94CF53A0F03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en-GB" sz="2800" dirty="0">
              <a:solidFill>
                <a:srgbClr val="004C97"/>
              </a:solidFill>
            </a:rPr>
            <a:t>Conclusions &amp; Next Steps</a:t>
          </a:r>
        </a:p>
      </dgm:t>
    </dgm:pt>
    <dgm:pt modelId="{4E611A0E-9E3D-4DE5-90F8-5A810607230D}" type="parTrans" cxnId="{C9EA5B62-1934-4441-86E2-FDCF58A30EF1}">
      <dgm:prSet/>
      <dgm:spPr/>
      <dgm:t>
        <a:bodyPr/>
        <a:lstStyle/>
        <a:p>
          <a:endParaRPr lang="en-GB"/>
        </a:p>
      </dgm:t>
    </dgm:pt>
    <dgm:pt modelId="{EE7ACBBA-5B64-45CE-B569-171BC17C3DE4}" type="sibTrans" cxnId="{C9EA5B62-1934-4441-86E2-FDCF58A30EF1}">
      <dgm:prSet/>
      <dgm:spPr/>
      <dgm:t>
        <a:bodyPr/>
        <a:lstStyle/>
        <a:p>
          <a:endParaRPr lang="en-GB"/>
        </a:p>
      </dgm:t>
    </dgm:pt>
    <dgm:pt modelId="{09CB55E0-36A4-4CDC-95F7-9140CD33C1D6}" type="pres">
      <dgm:prSet presAssocID="{22D5ED5F-6472-45A2-A80B-468C8F7BBD50}" presName="CompostProcess" presStyleCnt="0">
        <dgm:presLayoutVars>
          <dgm:dir/>
          <dgm:resizeHandles val="exact"/>
        </dgm:presLayoutVars>
      </dgm:prSet>
      <dgm:spPr/>
    </dgm:pt>
    <dgm:pt modelId="{62308C57-E0BA-45C3-B9AB-CB2A71787852}" type="pres">
      <dgm:prSet presAssocID="{22D5ED5F-6472-45A2-A80B-468C8F7BBD50}" presName="arrow" presStyleLbl="bgShp" presStyleIdx="0" presStyleCnt="1"/>
      <dgm:spPr>
        <a:solidFill>
          <a:srgbClr val="CFD5EA"/>
        </a:solidFill>
      </dgm:spPr>
    </dgm:pt>
    <dgm:pt modelId="{4342D0EA-DBCC-4B76-8835-479B4FD45EEB}" type="pres">
      <dgm:prSet presAssocID="{22D5ED5F-6472-45A2-A80B-468C8F7BBD50}" presName="linearProcess" presStyleCnt="0"/>
      <dgm:spPr/>
    </dgm:pt>
    <dgm:pt modelId="{9033D0B8-8ADB-43BE-97BF-D0FDACD36328}" type="pres">
      <dgm:prSet presAssocID="{697F56DF-CFD1-4948-868D-4AA2EA283579}" presName="textNode" presStyleLbl="node1" presStyleIdx="0" presStyleCnt="4" custLinFactNeighborX="-14480" custLinFactNeighborY="1518">
        <dgm:presLayoutVars>
          <dgm:bulletEnabled val="1"/>
        </dgm:presLayoutVars>
      </dgm:prSet>
      <dgm:spPr/>
    </dgm:pt>
    <dgm:pt modelId="{D5498DFA-38EE-480D-917E-CE8BC3555CF1}" type="pres">
      <dgm:prSet presAssocID="{F4621583-C3DF-413B-8557-A363F92B3D35}" presName="sibTrans" presStyleCnt="0"/>
      <dgm:spPr/>
    </dgm:pt>
    <dgm:pt modelId="{A50FAACE-857F-4E5E-BF7A-D99398F2E6E6}" type="pres">
      <dgm:prSet presAssocID="{98BBB1A0-4B80-4A8C-83F3-7E9882EA1FC3}" presName="textNode" presStyleLbl="node1" presStyleIdx="1" presStyleCnt="4">
        <dgm:presLayoutVars>
          <dgm:bulletEnabled val="1"/>
        </dgm:presLayoutVars>
      </dgm:prSet>
      <dgm:spPr/>
    </dgm:pt>
    <dgm:pt modelId="{D82A8468-F5F4-4B50-BB0C-D04E6CD2AB6A}" type="pres">
      <dgm:prSet presAssocID="{84EF9BD6-2A2A-4F9C-987A-FDEAC3FF3740}" presName="sibTrans" presStyleCnt="0"/>
      <dgm:spPr/>
    </dgm:pt>
    <dgm:pt modelId="{1FCC42E9-5333-4856-ADE8-15585B47D378}" type="pres">
      <dgm:prSet presAssocID="{B6473835-B130-4E51-9154-7A7E4160A47D}" presName="textNode" presStyleLbl="node1" presStyleIdx="2" presStyleCnt="4">
        <dgm:presLayoutVars>
          <dgm:bulletEnabled val="1"/>
        </dgm:presLayoutVars>
      </dgm:prSet>
      <dgm:spPr/>
    </dgm:pt>
    <dgm:pt modelId="{88A6382F-8B03-4629-B50B-F61A74967279}" type="pres">
      <dgm:prSet presAssocID="{FC45767B-B637-4BCF-B321-6D5F5DE07914}" presName="sibTrans" presStyleCnt="0"/>
      <dgm:spPr/>
    </dgm:pt>
    <dgm:pt modelId="{C54D5D21-FBA3-495E-B7C7-AF41A44F5D3A}" type="pres">
      <dgm:prSet presAssocID="{2D8CF403-5C63-41E5-861E-D94CF53A0F0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A3FAEB06-161E-4F57-B0A4-CF0AB0829265}" type="presOf" srcId="{B6473835-B130-4E51-9154-7A7E4160A47D}" destId="{1FCC42E9-5333-4856-ADE8-15585B47D378}" srcOrd="0" destOrd="0" presId="urn:microsoft.com/office/officeart/2005/8/layout/hProcess9"/>
    <dgm:cxn modelId="{866B9F23-2C40-4A99-B1B6-3103DAAF38F6}" srcId="{22D5ED5F-6472-45A2-A80B-468C8F7BBD50}" destId="{B6473835-B130-4E51-9154-7A7E4160A47D}" srcOrd="2" destOrd="0" parTransId="{76B34900-E9CC-428F-98AE-F415C1101465}" sibTransId="{FC45767B-B637-4BCF-B321-6D5F5DE07914}"/>
    <dgm:cxn modelId="{C9EA5B62-1934-4441-86E2-FDCF58A30EF1}" srcId="{22D5ED5F-6472-45A2-A80B-468C8F7BBD50}" destId="{2D8CF403-5C63-41E5-861E-D94CF53A0F03}" srcOrd="3" destOrd="0" parTransId="{4E611A0E-9E3D-4DE5-90F8-5A810607230D}" sibTransId="{EE7ACBBA-5B64-45CE-B569-171BC17C3DE4}"/>
    <dgm:cxn modelId="{89C9C96E-9785-4D51-890D-899AEE6C4C8B}" type="presOf" srcId="{98BBB1A0-4B80-4A8C-83F3-7E9882EA1FC3}" destId="{A50FAACE-857F-4E5E-BF7A-D99398F2E6E6}" srcOrd="0" destOrd="0" presId="urn:microsoft.com/office/officeart/2005/8/layout/hProcess9"/>
    <dgm:cxn modelId="{F4A9BC73-808E-4D5A-85B8-3FBE2981CBD7}" type="presOf" srcId="{2D8CF403-5C63-41E5-861E-D94CF53A0F03}" destId="{C54D5D21-FBA3-495E-B7C7-AF41A44F5D3A}" srcOrd="0" destOrd="0" presId="urn:microsoft.com/office/officeart/2005/8/layout/hProcess9"/>
    <dgm:cxn modelId="{E805A37A-FF77-43F1-8C94-4AD227E40828}" type="presOf" srcId="{697F56DF-CFD1-4948-868D-4AA2EA283579}" destId="{9033D0B8-8ADB-43BE-97BF-D0FDACD36328}" srcOrd="0" destOrd="0" presId="urn:microsoft.com/office/officeart/2005/8/layout/hProcess9"/>
    <dgm:cxn modelId="{42BEDE93-898A-4670-A525-66C4D15163C1}" type="presOf" srcId="{22D5ED5F-6472-45A2-A80B-468C8F7BBD50}" destId="{09CB55E0-36A4-4CDC-95F7-9140CD33C1D6}" srcOrd="0" destOrd="0" presId="urn:microsoft.com/office/officeart/2005/8/layout/hProcess9"/>
    <dgm:cxn modelId="{944F09CD-5083-4679-87B4-33FEF1E44004}" srcId="{22D5ED5F-6472-45A2-A80B-468C8F7BBD50}" destId="{98BBB1A0-4B80-4A8C-83F3-7E9882EA1FC3}" srcOrd="1" destOrd="0" parTransId="{19666F78-3067-446A-ADA7-5BF6DBE262C8}" sibTransId="{84EF9BD6-2A2A-4F9C-987A-FDEAC3FF3740}"/>
    <dgm:cxn modelId="{98CD24D0-A935-47AE-AAE0-9B28A864BE64}" srcId="{22D5ED5F-6472-45A2-A80B-468C8F7BBD50}" destId="{697F56DF-CFD1-4948-868D-4AA2EA283579}" srcOrd="0" destOrd="0" parTransId="{33E01CB2-054C-4F82-9889-DDD81C63BC98}" sibTransId="{F4621583-C3DF-413B-8557-A363F92B3D35}"/>
    <dgm:cxn modelId="{3834A764-1402-41FA-98FF-18531D524DBD}" type="presParOf" srcId="{09CB55E0-36A4-4CDC-95F7-9140CD33C1D6}" destId="{62308C57-E0BA-45C3-B9AB-CB2A71787852}" srcOrd="0" destOrd="0" presId="urn:microsoft.com/office/officeart/2005/8/layout/hProcess9"/>
    <dgm:cxn modelId="{0CC076C1-FD14-4661-BA15-A0BAC019C590}" type="presParOf" srcId="{09CB55E0-36A4-4CDC-95F7-9140CD33C1D6}" destId="{4342D0EA-DBCC-4B76-8835-479B4FD45EEB}" srcOrd="1" destOrd="0" presId="urn:microsoft.com/office/officeart/2005/8/layout/hProcess9"/>
    <dgm:cxn modelId="{D16C9FD2-8E2D-49F3-B8D3-36EAD24DF741}" type="presParOf" srcId="{4342D0EA-DBCC-4B76-8835-479B4FD45EEB}" destId="{9033D0B8-8ADB-43BE-97BF-D0FDACD36328}" srcOrd="0" destOrd="0" presId="urn:microsoft.com/office/officeart/2005/8/layout/hProcess9"/>
    <dgm:cxn modelId="{97A3D5EB-96FE-4C1A-96F6-C04FBC08A172}" type="presParOf" srcId="{4342D0EA-DBCC-4B76-8835-479B4FD45EEB}" destId="{D5498DFA-38EE-480D-917E-CE8BC3555CF1}" srcOrd="1" destOrd="0" presId="urn:microsoft.com/office/officeart/2005/8/layout/hProcess9"/>
    <dgm:cxn modelId="{FFA67513-54D6-419D-B4E3-B1F2BBF5B79D}" type="presParOf" srcId="{4342D0EA-DBCC-4B76-8835-479B4FD45EEB}" destId="{A50FAACE-857F-4E5E-BF7A-D99398F2E6E6}" srcOrd="2" destOrd="0" presId="urn:microsoft.com/office/officeart/2005/8/layout/hProcess9"/>
    <dgm:cxn modelId="{E16266C0-7DD9-43E4-830F-26A26EA4D3A9}" type="presParOf" srcId="{4342D0EA-DBCC-4B76-8835-479B4FD45EEB}" destId="{D82A8468-F5F4-4B50-BB0C-D04E6CD2AB6A}" srcOrd="3" destOrd="0" presId="urn:microsoft.com/office/officeart/2005/8/layout/hProcess9"/>
    <dgm:cxn modelId="{564589D5-F394-46BA-8D19-5DC333FAADA4}" type="presParOf" srcId="{4342D0EA-DBCC-4B76-8835-479B4FD45EEB}" destId="{1FCC42E9-5333-4856-ADE8-15585B47D378}" srcOrd="4" destOrd="0" presId="urn:microsoft.com/office/officeart/2005/8/layout/hProcess9"/>
    <dgm:cxn modelId="{F9AF8F2E-EF6E-4B4F-BB86-695225FEDFB5}" type="presParOf" srcId="{4342D0EA-DBCC-4B76-8835-479B4FD45EEB}" destId="{88A6382F-8B03-4629-B50B-F61A74967279}" srcOrd="5" destOrd="0" presId="urn:microsoft.com/office/officeart/2005/8/layout/hProcess9"/>
    <dgm:cxn modelId="{1BB609AF-C9BF-4A34-A57C-668910559033}" type="presParOf" srcId="{4342D0EA-DBCC-4B76-8835-479B4FD45EEB}" destId="{C54D5D21-FBA3-495E-B7C7-AF41A44F5D3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6A686E-E791-42E5-A7EC-B5EC931707E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546A7FA-A025-4401-8219-43AE4B32892B}">
      <dgm:prSet phldrT="[Text]"/>
      <dgm:spPr>
        <a:solidFill>
          <a:srgbClr val="004C97"/>
        </a:solidFill>
      </dgm:spPr>
      <dgm:t>
        <a:bodyPr/>
        <a:lstStyle/>
        <a:p>
          <a:r>
            <a:rPr lang="en-GB" dirty="0"/>
            <a:t>Most countries, 12 / 16, reported a high-level cash management objective  </a:t>
          </a:r>
        </a:p>
      </dgm:t>
    </dgm:pt>
    <dgm:pt modelId="{C51571F2-E4E5-49EB-BA81-4DF31FDC20F7}" type="parTrans" cxnId="{7A223F85-6D01-409D-BDA7-C5D874E89B06}">
      <dgm:prSet/>
      <dgm:spPr/>
      <dgm:t>
        <a:bodyPr/>
        <a:lstStyle/>
        <a:p>
          <a:endParaRPr lang="en-GB"/>
        </a:p>
      </dgm:t>
    </dgm:pt>
    <dgm:pt modelId="{6D50052D-0D34-4CA7-B5B1-13198E214321}" type="sibTrans" cxnId="{7A223F85-6D01-409D-BDA7-C5D874E89B06}">
      <dgm:prSet/>
      <dgm:spPr/>
      <dgm:t>
        <a:bodyPr/>
        <a:lstStyle/>
        <a:p>
          <a:endParaRPr lang="en-GB"/>
        </a:p>
      </dgm:t>
    </dgm:pt>
    <dgm:pt modelId="{9D0E666A-285F-4052-AD14-99EC9D32A4D2}">
      <dgm:prSet phldrT="[Text]"/>
      <dgm:spPr>
        <a:solidFill>
          <a:srgbClr val="004C97"/>
        </a:solidFill>
      </dgm:spPr>
      <dgm:t>
        <a:bodyPr/>
        <a:lstStyle/>
        <a:p>
          <a:r>
            <a:rPr lang="en-GB" dirty="0"/>
            <a:t>Three countries (only) have a formal target for the cash buffer </a:t>
          </a:r>
        </a:p>
      </dgm:t>
    </dgm:pt>
    <dgm:pt modelId="{91B404C2-621A-48F7-B130-8973B2BC0C20}" type="parTrans" cxnId="{883C149F-B4B9-4003-B625-3A020C3720F5}">
      <dgm:prSet/>
      <dgm:spPr/>
      <dgm:t>
        <a:bodyPr/>
        <a:lstStyle/>
        <a:p>
          <a:endParaRPr lang="en-GB"/>
        </a:p>
      </dgm:t>
    </dgm:pt>
    <dgm:pt modelId="{7B63D1AA-DE8A-41DC-BB82-05423022D9BC}" type="sibTrans" cxnId="{883C149F-B4B9-4003-B625-3A020C3720F5}">
      <dgm:prSet/>
      <dgm:spPr/>
      <dgm:t>
        <a:bodyPr/>
        <a:lstStyle/>
        <a:p>
          <a:endParaRPr lang="en-GB"/>
        </a:p>
      </dgm:t>
    </dgm:pt>
    <dgm:pt modelId="{D29579BB-6016-4A99-9A25-54EE9A61BEE5}">
      <dgm:prSet phldrT="[Text]" custT="1"/>
      <dgm:spPr/>
      <dgm:t>
        <a:bodyPr/>
        <a:lstStyle/>
        <a:p>
          <a:r>
            <a:rPr lang="en-GB" sz="2000" dirty="0"/>
            <a:t>Mostly defined as efficiently supporting budget execution, rather than also the efficient use of cash</a:t>
          </a:r>
        </a:p>
      </dgm:t>
    </dgm:pt>
    <dgm:pt modelId="{12B8C0EC-D3BD-4FDF-9535-8E768F56BFB2}" type="parTrans" cxnId="{58755202-9FD4-46A4-A76C-BF4030E605F3}">
      <dgm:prSet/>
      <dgm:spPr/>
      <dgm:t>
        <a:bodyPr/>
        <a:lstStyle/>
        <a:p>
          <a:endParaRPr lang="en-GB"/>
        </a:p>
      </dgm:t>
    </dgm:pt>
    <dgm:pt modelId="{43084714-5ED7-4290-BD6E-17E97FCE5F75}" type="sibTrans" cxnId="{58755202-9FD4-46A4-A76C-BF4030E605F3}">
      <dgm:prSet/>
      <dgm:spPr/>
      <dgm:t>
        <a:bodyPr/>
        <a:lstStyle/>
        <a:p>
          <a:endParaRPr lang="en-GB"/>
        </a:p>
      </dgm:t>
    </dgm:pt>
    <dgm:pt modelId="{1460E3EB-5DDE-4123-A68A-C34C3CB2DD73}">
      <dgm:prSet phldrT="[Text]" custT="1"/>
      <dgm:spPr/>
      <dgm:t>
        <a:bodyPr/>
        <a:lstStyle/>
        <a:p>
          <a:r>
            <a:rPr lang="en-GB" sz="2000" dirty="0"/>
            <a:t>Others are likely to target a buffer in practice.  </a:t>
          </a:r>
        </a:p>
      </dgm:t>
    </dgm:pt>
    <dgm:pt modelId="{70F56F69-39B1-49E6-83A6-5B727536EB56}" type="parTrans" cxnId="{3902C72D-23A1-46AD-9AB0-4704E7706C48}">
      <dgm:prSet/>
      <dgm:spPr/>
      <dgm:t>
        <a:bodyPr/>
        <a:lstStyle/>
        <a:p>
          <a:endParaRPr lang="en-GB"/>
        </a:p>
      </dgm:t>
    </dgm:pt>
    <dgm:pt modelId="{27126E61-FBBF-43FE-B81F-5C2321F90ED4}" type="sibTrans" cxnId="{3902C72D-23A1-46AD-9AB0-4704E7706C48}">
      <dgm:prSet/>
      <dgm:spPr/>
      <dgm:t>
        <a:bodyPr/>
        <a:lstStyle/>
        <a:p>
          <a:endParaRPr lang="en-GB"/>
        </a:p>
      </dgm:t>
    </dgm:pt>
    <dgm:pt modelId="{35E8F184-4C21-472E-8F05-49E340F8182D}">
      <dgm:prSet phldrT="[Text]" custT="1"/>
      <dgm:spPr/>
      <dgm:t>
        <a:bodyPr/>
        <a:lstStyle/>
        <a:p>
          <a:r>
            <a:rPr lang="en-GB" sz="2000" dirty="0"/>
            <a:t>But some objectives are ill-defined or imprecise </a:t>
          </a:r>
        </a:p>
      </dgm:t>
    </dgm:pt>
    <dgm:pt modelId="{7BD2ED90-425F-4906-BA0B-09FD4BA26EB6}" type="parTrans" cxnId="{AD9AF095-2DC2-4B3B-AD5E-18FB016CFB3D}">
      <dgm:prSet/>
      <dgm:spPr/>
      <dgm:t>
        <a:bodyPr/>
        <a:lstStyle/>
        <a:p>
          <a:endParaRPr lang="en-GB"/>
        </a:p>
      </dgm:t>
    </dgm:pt>
    <dgm:pt modelId="{5F1F1732-6390-4766-8607-1D87D169FAD7}" type="sibTrans" cxnId="{AD9AF095-2DC2-4B3B-AD5E-18FB016CFB3D}">
      <dgm:prSet/>
      <dgm:spPr/>
      <dgm:t>
        <a:bodyPr/>
        <a:lstStyle/>
        <a:p>
          <a:endParaRPr lang="en-GB"/>
        </a:p>
      </dgm:t>
    </dgm:pt>
    <dgm:pt modelId="{1E70B1DD-71FC-4391-B25C-E1B7B795C962}">
      <dgm:prSet phldrT="[Text]" custT="1"/>
      <dgm:spPr/>
      <dgm:t>
        <a:bodyPr/>
        <a:lstStyle/>
        <a:p>
          <a:r>
            <a:rPr lang="en-GB" sz="2000" dirty="0"/>
            <a:t>Most had some safety nets available (eg breaking deposits with commercial banks – none had credit lines in  place)</a:t>
          </a:r>
        </a:p>
      </dgm:t>
    </dgm:pt>
    <dgm:pt modelId="{F81D510A-E867-480D-816B-89331C375524}" type="parTrans" cxnId="{E59F1AC8-0243-4497-B98F-7EF39B45AB1A}">
      <dgm:prSet/>
      <dgm:spPr/>
      <dgm:t>
        <a:bodyPr/>
        <a:lstStyle/>
        <a:p>
          <a:endParaRPr lang="en-GB"/>
        </a:p>
      </dgm:t>
    </dgm:pt>
    <dgm:pt modelId="{CCBD5A8B-DF82-4923-9A8B-80CD8F711E9D}" type="sibTrans" cxnId="{E59F1AC8-0243-4497-B98F-7EF39B45AB1A}">
      <dgm:prSet/>
      <dgm:spPr/>
      <dgm:t>
        <a:bodyPr/>
        <a:lstStyle/>
        <a:p>
          <a:endParaRPr lang="en-GB"/>
        </a:p>
      </dgm:t>
    </dgm:pt>
    <dgm:pt modelId="{E0123C67-BE79-4A70-AC4C-EB5783507236}">
      <dgm:prSet phldrT="[Text]"/>
      <dgm:spPr>
        <a:solidFill>
          <a:srgbClr val="004C97"/>
        </a:solidFill>
      </dgm:spPr>
      <dgm:t>
        <a:bodyPr/>
        <a:lstStyle/>
        <a:p>
          <a:r>
            <a:rPr lang="en-GB" dirty="0"/>
            <a:t>All countries have some forecasting capability</a:t>
          </a:r>
        </a:p>
      </dgm:t>
    </dgm:pt>
    <dgm:pt modelId="{8824064F-E3BA-48CD-87B3-E4B0E2F8B0CA}" type="parTrans" cxnId="{F5B82D9F-E195-4CCF-990C-3C1EA3B30148}">
      <dgm:prSet/>
      <dgm:spPr/>
      <dgm:t>
        <a:bodyPr/>
        <a:lstStyle/>
        <a:p>
          <a:endParaRPr lang="en-GB"/>
        </a:p>
      </dgm:t>
    </dgm:pt>
    <dgm:pt modelId="{6DBB4421-751A-4509-86D9-5D84AB43E503}" type="sibTrans" cxnId="{F5B82D9F-E195-4CCF-990C-3C1EA3B30148}">
      <dgm:prSet/>
      <dgm:spPr/>
      <dgm:t>
        <a:bodyPr/>
        <a:lstStyle/>
        <a:p>
          <a:endParaRPr lang="en-GB"/>
        </a:p>
      </dgm:t>
    </dgm:pt>
    <dgm:pt modelId="{CB6E049F-CF32-4584-8930-7A2F4B23EAEE}">
      <dgm:prSet phldrT="[Text]" custT="1"/>
      <dgm:spPr/>
      <dgm:t>
        <a:bodyPr/>
        <a:lstStyle/>
        <a:p>
          <a:r>
            <a:rPr lang="en-GB" sz="2000" dirty="0"/>
            <a:t>Some variations in practice (next slide)</a:t>
          </a:r>
        </a:p>
      </dgm:t>
    </dgm:pt>
    <dgm:pt modelId="{11283323-25AA-4587-8833-CC168BBA9890}" type="parTrans" cxnId="{E7A59585-3A97-4331-9FA1-1857C73464F8}">
      <dgm:prSet/>
      <dgm:spPr/>
      <dgm:t>
        <a:bodyPr/>
        <a:lstStyle/>
        <a:p>
          <a:endParaRPr lang="en-GB"/>
        </a:p>
      </dgm:t>
    </dgm:pt>
    <dgm:pt modelId="{98D43A50-41FD-4DE1-A91E-932C7229E51C}" type="sibTrans" cxnId="{E7A59585-3A97-4331-9FA1-1857C73464F8}">
      <dgm:prSet/>
      <dgm:spPr/>
      <dgm:t>
        <a:bodyPr/>
        <a:lstStyle/>
        <a:p>
          <a:endParaRPr lang="en-GB"/>
        </a:p>
      </dgm:t>
    </dgm:pt>
    <dgm:pt modelId="{F0CAA3D6-BBCD-419B-AC0B-F8A8768E444C}">
      <dgm:prSet phldrT="[Text]" custT="1"/>
      <dgm:spPr/>
      <dgm:t>
        <a:bodyPr/>
        <a:lstStyle/>
        <a:p>
          <a:r>
            <a:rPr lang="en-GB" sz="2000" dirty="0"/>
            <a:t>Difficult to measure “performance”</a:t>
          </a:r>
        </a:p>
      </dgm:t>
    </dgm:pt>
    <dgm:pt modelId="{7399E40A-1ED0-43BE-9BAB-DCCAD06E58E1}" type="parTrans" cxnId="{91B72DB5-33EC-4351-B0D1-173A02BF6587}">
      <dgm:prSet/>
      <dgm:spPr/>
      <dgm:t>
        <a:bodyPr/>
        <a:lstStyle/>
        <a:p>
          <a:endParaRPr lang="en-GB"/>
        </a:p>
      </dgm:t>
    </dgm:pt>
    <dgm:pt modelId="{66B3502E-8EBE-4188-95E4-4344DDB4C33D}" type="sibTrans" cxnId="{91B72DB5-33EC-4351-B0D1-173A02BF6587}">
      <dgm:prSet/>
      <dgm:spPr/>
      <dgm:t>
        <a:bodyPr/>
        <a:lstStyle/>
        <a:p>
          <a:endParaRPr lang="en-GB"/>
        </a:p>
      </dgm:t>
    </dgm:pt>
    <dgm:pt modelId="{A3ADDB36-BAF2-402C-9D17-363F267FADBC}" type="pres">
      <dgm:prSet presAssocID="{006A686E-E791-42E5-A7EC-B5EC931707E7}" presName="Name0" presStyleCnt="0">
        <dgm:presLayoutVars>
          <dgm:dir/>
          <dgm:animLvl val="lvl"/>
          <dgm:resizeHandles val="exact"/>
        </dgm:presLayoutVars>
      </dgm:prSet>
      <dgm:spPr/>
    </dgm:pt>
    <dgm:pt modelId="{B4F4DB34-058F-4D73-847F-8B6042909DE3}" type="pres">
      <dgm:prSet presAssocID="{2546A7FA-A025-4401-8219-43AE4B32892B}" presName="linNode" presStyleCnt="0"/>
      <dgm:spPr/>
    </dgm:pt>
    <dgm:pt modelId="{F0653E29-EFA7-482D-997F-76A306ABDCA0}" type="pres">
      <dgm:prSet presAssocID="{2546A7FA-A025-4401-8219-43AE4B32892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7711B00-9086-4701-A14D-69A721081F44}" type="pres">
      <dgm:prSet presAssocID="{2546A7FA-A025-4401-8219-43AE4B32892B}" presName="descendantText" presStyleLbl="alignAccFollowNode1" presStyleIdx="0" presStyleCnt="3">
        <dgm:presLayoutVars>
          <dgm:bulletEnabled val="1"/>
        </dgm:presLayoutVars>
      </dgm:prSet>
      <dgm:spPr/>
    </dgm:pt>
    <dgm:pt modelId="{8EF1C4FF-E5B1-4B17-9B06-8AA4664B96BF}" type="pres">
      <dgm:prSet presAssocID="{6D50052D-0D34-4CA7-B5B1-13198E214321}" presName="sp" presStyleCnt="0"/>
      <dgm:spPr/>
    </dgm:pt>
    <dgm:pt modelId="{539B41AA-F8CB-40C1-B143-8AA744DAFCDD}" type="pres">
      <dgm:prSet presAssocID="{9D0E666A-285F-4052-AD14-99EC9D32A4D2}" presName="linNode" presStyleCnt="0"/>
      <dgm:spPr/>
    </dgm:pt>
    <dgm:pt modelId="{984089B8-A602-4FC1-A67F-1BAE090552CB}" type="pres">
      <dgm:prSet presAssocID="{9D0E666A-285F-4052-AD14-99EC9D32A4D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4243E8D-9898-47E1-896B-EC71946EFED9}" type="pres">
      <dgm:prSet presAssocID="{9D0E666A-285F-4052-AD14-99EC9D32A4D2}" presName="descendantText" presStyleLbl="alignAccFollowNode1" presStyleIdx="1" presStyleCnt="3">
        <dgm:presLayoutVars>
          <dgm:bulletEnabled val="1"/>
        </dgm:presLayoutVars>
      </dgm:prSet>
      <dgm:spPr/>
    </dgm:pt>
    <dgm:pt modelId="{D8FB76CD-6AFC-4706-84FF-3C18CB12E486}" type="pres">
      <dgm:prSet presAssocID="{7B63D1AA-DE8A-41DC-BB82-05423022D9BC}" presName="sp" presStyleCnt="0"/>
      <dgm:spPr/>
    </dgm:pt>
    <dgm:pt modelId="{CFC74D6D-AE9E-42A8-A5E9-ACDEF62A2B8B}" type="pres">
      <dgm:prSet presAssocID="{E0123C67-BE79-4A70-AC4C-EB5783507236}" presName="linNode" presStyleCnt="0"/>
      <dgm:spPr/>
    </dgm:pt>
    <dgm:pt modelId="{3FD36733-0D05-487A-9E13-B64995309428}" type="pres">
      <dgm:prSet presAssocID="{E0123C67-BE79-4A70-AC4C-EB578350723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69A3BCB4-75FD-4622-8F9A-B3AA9081B87C}" type="pres">
      <dgm:prSet presAssocID="{E0123C67-BE79-4A70-AC4C-EB578350723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58755202-9FD4-46A4-A76C-BF4030E605F3}" srcId="{2546A7FA-A025-4401-8219-43AE4B32892B}" destId="{D29579BB-6016-4A99-9A25-54EE9A61BEE5}" srcOrd="1" destOrd="0" parTransId="{12B8C0EC-D3BD-4FDF-9535-8E768F56BFB2}" sibTransId="{43084714-5ED7-4290-BD6E-17E97FCE5F75}"/>
    <dgm:cxn modelId="{C4E9BF17-42F2-468A-8C74-5385152A1565}" type="presOf" srcId="{D29579BB-6016-4A99-9A25-54EE9A61BEE5}" destId="{C7711B00-9086-4701-A14D-69A721081F44}" srcOrd="0" destOrd="1" presId="urn:microsoft.com/office/officeart/2005/8/layout/vList5"/>
    <dgm:cxn modelId="{3902C72D-23A1-46AD-9AB0-4704E7706C48}" srcId="{9D0E666A-285F-4052-AD14-99EC9D32A4D2}" destId="{1460E3EB-5DDE-4123-A68A-C34C3CB2DD73}" srcOrd="0" destOrd="0" parTransId="{70F56F69-39B1-49E6-83A6-5B727536EB56}" sibTransId="{27126E61-FBBF-43FE-B81F-5C2321F90ED4}"/>
    <dgm:cxn modelId="{1800A038-68B1-425E-9AA3-F1F1823C4C0D}" type="presOf" srcId="{F0CAA3D6-BBCD-419B-AC0B-F8A8768E444C}" destId="{69A3BCB4-75FD-4622-8F9A-B3AA9081B87C}" srcOrd="0" destOrd="1" presId="urn:microsoft.com/office/officeart/2005/8/layout/vList5"/>
    <dgm:cxn modelId="{846C0260-938B-4AC1-A2C2-65D5D185FFD3}" type="presOf" srcId="{2546A7FA-A025-4401-8219-43AE4B32892B}" destId="{F0653E29-EFA7-482D-997F-76A306ABDCA0}" srcOrd="0" destOrd="0" presId="urn:microsoft.com/office/officeart/2005/8/layout/vList5"/>
    <dgm:cxn modelId="{61996742-5839-42F4-BC9A-CAF4A819FB0F}" type="presOf" srcId="{006A686E-E791-42E5-A7EC-B5EC931707E7}" destId="{A3ADDB36-BAF2-402C-9D17-363F267FADBC}" srcOrd="0" destOrd="0" presId="urn:microsoft.com/office/officeart/2005/8/layout/vList5"/>
    <dgm:cxn modelId="{9EA21063-FA3F-450D-9598-D64A137E91A3}" type="presOf" srcId="{1460E3EB-5DDE-4123-A68A-C34C3CB2DD73}" destId="{94243E8D-9898-47E1-896B-EC71946EFED9}" srcOrd="0" destOrd="0" presId="urn:microsoft.com/office/officeart/2005/8/layout/vList5"/>
    <dgm:cxn modelId="{0A0EA770-4270-4CDB-B19F-E6562E721CBA}" type="presOf" srcId="{1E70B1DD-71FC-4391-B25C-E1B7B795C962}" destId="{94243E8D-9898-47E1-896B-EC71946EFED9}" srcOrd="0" destOrd="1" presId="urn:microsoft.com/office/officeart/2005/8/layout/vList5"/>
    <dgm:cxn modelId="{7A223F85-6D01-409D-BDA7-C5D874E89B06}" srcId="{006A686E-E791-42E5-A7EC-B5EC931707E7}" destId="{2546A7FA-A025-4401-8219-43AE4B32892B}" srcOrd="0" destOrd="0" parTransId="{C51571F2-E4E5-49EB-BA81-4DF31FDC20F7}" sibTransId="{6D50052D-0D34-4CA7-B5B1-13198E214321}"/>
    <dgm:cxn modelId="{E7A59585-3A97-4331-9FA1-1857C73464F8}" srcId="{E0123C67-BE79-4A70-AC4C-EB5783507236}" destId="{CB6E049F-CF32-4584-8930-7A2F4B23EAEE}" srcOrd="0" destOrd="0" parTransId="{11283323-25AA-4587-8833-CC168BBA9890}" sibTransId="{98D43A50-41FD-4DE1-A91E-932C7229E51C}"/>
    <dgm:cxn modelId="{70007888-0614-410F-A07C-0B32D720FBD8}" type="presOf" srcId="{35E8F184-4C21-472E-8F05-49E340F8182D}" destId="{C7711B00-9086-4701-A14D-69A721081F44}" srcOrd="0" destOrd="0" presId="urn:microsoft.com/office/officeart/2005/8/layout/vList5"/>
    <dgm:cxn modelId="{AD9AF095-2DC2-4B3B-AD5E-18FB016CFB3D}" srcId="{2546A7FA-A025-4401-8219-43AE4B32892B}" destId="{35E8F184-4C21-472E-8F05-49E340F8182D}" srcOrd="0" destOrd="0" parTransId="{7BD2ED90-425F-4906-BA0B-09FD4BA26EB6}" sibTransId="{5F1F1732-6390-4766-8607-1D87D169FAD7}"/>
    <dgm:cxn modelId="{883C149F-B4B9-4003-B625-3A020C3720F5}" srcId="{006A686E-E791-42E5-A7EC-B5EC931707E7}" destId="{9D0E666A-285F-4052-AD14-99EC9D32A4D2}" srcOrd="1" destOrd="0" parTransId="{91B404C2-621A-48F7-B130-8973B2BC0C20}" sibTransId="{7B63D1AA-DE8A-41DC-BB82-05423022D9BC}"/>
    <dgm:cxn modelId="{F5B82D9F-E195-4CCF-990C-3C1EA3B30148}" srcId="{006A686E-E791-42E5-A7EC-B5EC931707E7}" destId="{E0123C67-BE79-4A70-AC4C-EB5783507236}" srcOrd="2" destOrd="0" parTransId="{8824064F-E3BA-48CD-87B3-E4B0E2F8B0CA}" sibTransId="{6DBB4421-751A-4509-86D9-5D84AB43E503}"/>
    <dgm:cxn modelId="{E449DFA9-BED7-4706-990F-E7E8E239F81E}" type="presOf" srcId="{E0123C67-BE79-4A70-AC4C-EB5783507236}" destId="{3FD36733-0D05-487A-9E13-B64995309428}" srcOrd="0" destOrd="0" presId="urn:microsoft.com/office/officeart/2005/8/layout/vList5"/>
    <dgm:cxn modelId="{91B72DB5-33EC-4351-B0D1-173A02BF6587}" srcId="{E0123C67-BE79-4A70-AC4C-EB5783507236}" destId="{F0CAA3D6-BBCD-419B-AC0B-F8A8768E444C}" srcOrd="1" destOrd="0" parTransId="{7399E40A-1ED0-43BE-9BAB-DCCAD06E58E1}" sibTransId="{66B3502E-8EBE-4188-95E4-4344DDB4C33D}"/>
    <dgm:cxn modelId="{E59F1AC8-0243-4497-B98F-7EF39B45AB1A}" srcId="{9D0E666A-285F-4052-AD14-99EC9D32A4D2}" destId="{1E70B1DD-71FC-4391-B25C-E1B7B795C962}" srcOrd="1" destOrd="0" parTransId="{F81D510A-E867-480D-816B-89331C375524}" sibTransId="{CCBD5A8B-DF82-4923-9A8B-80CD8F711E9D}"/>
    <dgm:cxn modelId="{7AEB66E7-FCBF-4107-9628-D17FE6A2EFC7}" type="presOf" srcId="{CB6E049F-CF32-4584-8930-7A2F4B23EAEE}" destId="{69A3BCB4-75FD-4622-8F9A-B3AA9081B87C}" srcOrd="0" destOrd="0" presId="urn:microsoft.com/office/officeart/2005/8/layout/vList5"/>
    <dgm:cxn modelId="{32F343F8-20FB-423A-BD54-2708BD5ACDB6}" type="presOf" srcId="{9D0E666A-285F-4052-AD14-99EC9D32A4D2}" destId="{984089B8-A602-4FC1-A67F-1BAE090552CB}" srcOrd="0" destOrd="0" presId="urn:microsoft.com/office/officeart/2005/8/layout/vList5"/>
    <dgm:cxn modelId="{BD438432-208B-44C2-8BEF-EB594D163822}" type="presParOf" srcId="{A3ADDB36-BAF2-402C-9D17-363F267FADBC}" destId="{B4F4DB34-058F-4D73-847F-8B6042909DE3}" srcOrd="0" destOrd="0" presId="urn:microsoft.com/office/officeart/2005/8/layout/vList5"/>
    <dgm:cxn modelId="{F10742E9-3934-471F-8D90-75DD6383AC61}" type="presParOf" srcId="{B4F4DB34-058F-4D73-847F-8B6042909DE3}" destId="{F0653E29-EFA7-482D-997F-76A306ABDCA0}" srcOrd="0" destOrd="0" presId="urn:microsoft.com/office/officeart/2005/8/layout/vList5"/>
    <dgm:cxn modelId="{F6B2342D-4897-4EDC-9143-778B95685021}" type="presParOf" srcId="{B4F4DB34-058F-4D73-847F-8B6042909DE3}" destId="{C7711B00-9086-4701-A14D-69A721081F44}" srcOrd="1" destOrd="0" presId="urn:microsoft.com/office/officeart/2005/8/layout/vList5"/>
    <dgm:cxn modelId="{B15D6478-302B-4914-A155-9E8EC780CE13}" type="presParOf" srcId="{A3ADDB36-BAF2-402C-9D17-363F267FADBC}" destId="{8EF1C4FF-E5B1-4B17-9B06-8AA4664B96BF}" srcOrd="1" destOrd="0" presId="urn:microsoft.com/office/officeart/2005/8/layout/vList5"/>
    <dgm:cxn modelId="{1CCB136B-885D-484F-A167-E54787430125}" type="presParOf" srcId="{A3ADDB36-BAF2-402C-9D17-363F267FADBC}" destId="{539B41AA-F8CB-40C1-B143-8AA744DAFCDD}" srcOrd="2" destOrd="0" presId="urn:microsoft.com/office/officeart/2005/8/layout/vList5"/>
    <dgm:cxn modelId="{95C1D788-A58E-4D4A-948D-84B1D18C0E67}" type="presParOf" srcId="{539B41AA-F8CB-40C1-B143-8AA744DAFCDD}" destId="{984089B8-A602-4FC1-A67F-1BAE090552CB}" srcOrd="0" destOrd="0" presId="urn:microsoft.com/office/officeart/2005/8/layout/vList5"/>
    <dgm:cxn modelId="{741FCEB8-3D5F-4A7A-BBF6-27A12BB535DB}" type="presParOf" srcId="{539B41AA-F8CB-40C1-B143-8AA744DAFCDD}" destId="{94243E8D-9898-47E1-896B-EC71946EFED9}" srcOrd="1" destOrd="0" presId="urn:microsoft.com/office/officeart/2005/8/layout/vList5"/>
    <dgm:cxn modelId="{F00F3901-FF4B-40CA-A4E6-21B6D2E1778D}" type="presParOf" srcId="{A3ADDB36-BAF2-402C-9D17-363F267FADBC}" destId="{D8FB76CD-6AFC-4706-84FF-3C18CB12E486}" srcOrd="3" destOrd="0" presId="urn:microsoft.com/office/officeart/2005/8/layout/vList5"/>
    <dgm:cxn modelId="{7B5C4585-AA85-4117-A49F-B6C06934A0C3}" type="presParOf" srcId="{A3ADDB36-BAF2-402C-9D17-363F267FADBC}" destId="{CFC74D6D-AE9E-42A8-A5E9-ACDEF62A2B8B}" srcOrd="4" destOrd="0" presId="urn:microsoft.com/office/officeart/2005/8/layout/vList5"/>
    <dgm:cxn modelId="{833B94C3-D498-42DA-8729-D12EBA9A305A}" type="presParOf" srcId="{CFC74D6D-AE9E-42A8-A5E9-ACDEF62A2B8B}" destId="{3FD36733-0D05-487A-9E13-B64995309428}" srcOrd="0" destOrd="0" presId="urn:microsoft.com/office/officeart/2005/8/layout/vList5"/>
    <dgm:cxn modelId="{9A050818-D0DB-40BD-B602-2C737216132E}" type="presParOf" srcId="{CFC74D6D-AE9E-42A8-A5E9-ACDEF62A2B8B}" destId="{69A3BCB4-75FD-4622-8F9A-B3AA9081B87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2D97560-9F5D-4414-95DB-C50E8C750CA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61F892A-8344-4A45-A943-931BB91E2BC4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In all countries responding, the debt department or equivalent is responsible for short-term (as well as long-term) debt issuance and other borrowing </a:t>
          </a:r>
        </a:p>
      </dgm:t>
    </dgm:pt>
    <dgm:pt modelId="{3A345765-D131-4BB4-863E-D77CBFF8A4B9}" type="parTrans" cxnId="{18969082-4BBE-4789-8542-4F7D3C1862CC}">
      <dgm:prSet/>
      <dgm:spPr/>
      <dgm:t>
        <a:bodyPr/>
        <a:lstStyle/>
        <a:p>
          <a:endParaRPr lang="en-GB" sz="6000"/>
        </a:p>
      </dgm:t>
    </dgm:pt>
    <dgm:pt modelId="{9546EBFB-6675-4334-9ADE-267D003CD2D1}" type="sibTrans" cxnId="{18969082-4BBE-4789-8542-4F7D3C1862CC}">
      <dgm:prSet/>
      <dgm:spPr/>
      <dgm:t>
        <a:bodyPr/>
        <a:lstStyle/>
        <a:p>
          <a:endParaRPr lang="en-GB" sz="6000"/>
        </a:p>
      </dgm:t>
    </dgm:pt>
    <dgm:pt modelId="{EB9C48AD-FA1D-471D-857C-FE0BE37965F5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000" dirty="0"/>
            <a:t>Cash surpluses: half respondents able to place deposits with central bank and half with commercial banks (with some able to do both)</a:t>
          </a:r>
        </a:p>
      </dgm:t>
    </dgm:pt>
    <dgm:pt modelId="{9282348B-D98E-4041-BB7C-F4605FA88E51}" type="parTrans" cxnId="{BA5BB3F9-51CF-4D6E-905C-224C091A4F62}">
      <dgm:prSet/>
      <dgm:spPr/>
      <dgm:t>
        <a:bodyPr/>
        <a:lstStyle/>
        <a:p>
          <a:endParaRPr lang="en-GB" sz="6000"/>
        </a:p>
      </dgm:t>
    </dgm:pt>
    <dgm:pt modelId="{675D0EE5-8A8E-4F57-B7E0-7FC41B716CCC}" type="sibTrans" cxnId="{BA5BB3F9-51CF-4D6E-905C-224C091A4F62}">
      <dgm:prSet/>
      <dgm:spPr/>
      <dgm:t>
        <a:bodyPr/>
        <a:lstStyle/>
        <a:p>
          <a:endParaRPr lang="en-GB" sz="6000"/>
        </a:p>
      </dgm:t>
    </dgm:pt>
    <dgm:pt modelId="{35B1897C-7B04-4D2B-8938-8080A8C4FA6A}">
      <dgm:prSet phldrT="[Text]" custT="1"/>
      <dgm:spPr/>
      <dgm:t>
        <a:bodyPr/>
        <a:lstStyle/>
        <a:p>
          <a:r>
            <a:rPr lang="en-GB" sz="1800" dirty="0"/>
            <a:t>But lead responsibility varies for short-term investment of temporary surplus cash, </a:t>
          </a:r>
        </a:p>
      </dgm:t>
    </dgm:pt>
    <dgm:pt modelId="{CE52C424-F37F-4C66-979A-B066A06DD2CB}" type="parTrans" cxnId="{62F79B20-7A64-4CE5-AE1C-248997830425}">
      <dgm:prSet/>
      <dgm:spPr/>
      <dgm:t>
        <a:bodyPr/>
        <a:lstStyle/>
        <a:p>
          <a:endParaRPr lang="en-GB" sz="6000"/>
        </a:p>
      </dgm:t>
    </dgm:pt>
    <dgm:pt modelId="{C4038D52-8D8B-468D-A5CA-4EA523633BEB}" type="sibTrans" cxnId="{62F79B20-7A64-4CE5-AE1C-248997830425}">
      <dgm:prSet/>
      <dgm:spPr/>
      <dgm:t>
        <a:bodyPr/>
        <a:lstStyle/>
        <a:p>
          <a:endParaRPr lang="en-GB" sz="6000"/>
        </a:p>
      </dgm:t>
    </dgm:pt>
    <dgm:pt modelId="{5BC6F5C7-4165-4A13-AA3A-864C8C05A03B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200" dirty="0"/>
            <a:t>Most countries have Tbills available as a short-term borrowing instrument</a:t>
          </a:r>
        </a:p>
      </dgm:t>
    </dgm:pt>
    <dgm:pt modelId="{0F47C89D-F623-467C-8B7C-A667219DDA4A}" type="parTrans" cxnId="{D347EA2E-34BC-48AB-B1CD-4020E7CAD051}">
      <dgm:prSet/>
      <dgm:spPr/>
      <dgm:t>
        <a:bodyPr/>
        <a:lstStyle/>
        <a:p>
          <a:endParaRPr lang="en-GB" sz="6000"/>
        </a:p>
      </dgm:t>
    </dgm:pt>
    <dgm:pt modelId="{A3BA251A-71B0-4542-A9C9-B8D54FB917A3}" type="sibTrans" cxnId="{D347EA2E-34BC-48AB-B1CD-4020E7CAD051}">
      <dgm:prSet/>
      <dgm:spPr/>
      <dgm:t>
        <a:bodyPr/>
        <a:lstStyle/>
        <a:p>
          <a:endParaRPr lang="en-GB" sz="6000"/>
        </a:p>
      </dgm:t>
    </dgm:pt>
    <dgm:pt modelId="{6802FAD7-E52A-48A7-871C-E17BBC644C8A}">
      <dgm:prSet phldrT="[Text]" custT="1"/>
      <dgm:spPr/>
      <dgm:t>
        <a:bodyPr/>
        <a:lstStyle/>
        <a:p>
          <a:r>
            <a:rPr lang="en-GB" sz="1800" dirty="0"/>
            <a:t>But answers suggest they are seen more as a regularly-issued debt management instrument</a:t>
          </a:r>
        </a:p>
      </dgm:t>
    </dgm:pt>
    <dgm:pt modelId="{4E8EF787-903C-4778-9EBC-A699AA23C5AA}" type="parTrans" cxnId="{90D2A83B-58A5-4D02-A5EA-CEC87D1FF576}">
      <dgm:prSet/>
      <dgm:spPr/>
      <dgm:t>
        <a:bodyPr/>
        <a:lstStyle/>
        <a:p>
          <a:endParaRPr lang="en-GB" sz="6000"/>
        </a:p>
      </dgm:t>
    </dgm:pt>
    <dgm:pt modelId="{FFD76DE5-87CA-43D1-9AAC-AF2046E23102}" type="sibTrans" cxnId="{90D2A83B-58A5-4D02-A5EA-CEC87D1FF576}">
      <dgm:prSet/>
      <dgm:spPr/>
      <dgm:t>
        <a:bodyPr/>
        <a:lstStyle/>
        <a:p>
          <a:endParaRPr lang="en-GB" sz="6000"/>
        </a:p>
      </dgm:t>
    </dgm:pt>
    <dgm:pt modelId="{29B2E2AA-66D4-44CB-8B31-56715A17163C}">
      <dgm:prSet phldrT="[Text]" custT="1"/>
      <dgm:spPr/>
      <dgm:t>
        <a:bodyPr/>
        <a:lstStyle/>
        <a:p>
          <a:r>
            <a:rPr lang="en-GB" sz="1800" dirty="0"/>
            <a:t>Just 3 countries have capabilities to borrow and lend through repo. </a:t>
          </a:r>
        </a:p>
      </dgm:t>
    </dgm:pt>
    <dgm:pt modelId="{0DDABE36-A8DB-44CF-8BCF-86A7B63762EF}" type="parTrans" cxnId="{7AFADD3B-87C4-4281-94AC-C2F45AB4785A}">
      <dgm:prSet/>
      <dgm:spPr/>
      <dgm:t>
        <a:bodyPr/>
        <a:lstStyle/>
        <a:p>
          <a:endParaRPr lang="en-GB" sz="6000"/>
        </a:p>
      </dgm:t>
    </dgm:pt>
    <dgm:pt modelId="{5291C1DD-D9D8-43B0-940D-ED96640FA8A4}" type="sibTrans" cxnId="{7AFADD3B-87C4-4281-94AC-C2F45AB4785A}">
      <dgm:prSet/>
      <dgm:spPr/>
      <dgm:t>
        <a:bodyPr/>
        <a:lstStyle/>
        <a:p>
          <a:endParaRPr lang="en-GB" sz="6000"/>
        </a:p>
      </dgm:t>
    </dgm:pt>
    <dgm:pt modelId="{DDD1960E-0CF2-46EC-A2B7-B16DF658EC7D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2200" dirty="0"/>
            <a:t>The capability to manage cash actively, drawing on a wide range of instruments, clearly has further to develop</a:t>
          </a:r>
        </a:p>
      </dgm:t>
    </dgm:pt>
    <dgm:pt modelId="{42BA0B49-B646-43BC-AB91-589F2AE0D53F}" type="parTrans" cxnId="{1445B6DC-6F58-4385-994A-2E8AFD3D751D}">
      <dgm:prSet/>
      <dgm:spPr/>
      <dgm:t>
        <a:bodyPr/>
        <a:lstStyle/>
        <a:p>
          <a:endParaRPr lang="en-GB"/>
        </a:p>
      </dgm:t>
    </dgm:pt>
    <dgm:pt modelId="{B9C551D3-0EAC-417F-873F-F093E5DA806E}" type="sibTrans" cxnId="{1445B6DC-6F58-4385-994A-2E8AFD3D751D}">
      <dgm:prSet/>
      <dgm:spPr/>
      <dgm:t>
        <a:bodyPr/>
        <a:lstStyle/>
        <a:p>
          <a:endParaRPr lang="en-GB"/>
        </a:p>
      </dgm:t>
    </dgm:pt>
    <dgm:pt modelId="{9D9F8369-BA3B-4624-9CCD-282B6BCC1DFF}">
      <dgm:prSet phldrT="[Text]" custT="1"/>
      <dgm:spPr/>
      <dgm:t>
        <a:bodyPr/>
        <a:lstStyle/>
        <a:p>
          <a:r>
            <a:rPr lang="en-GB" sz="1800" dirty="0"/>
            <a:t>Raising concerns about coordinated / consistent interaction with the money markets</a:t>
          </a:r>
        </a:p>
      </dgm:t>
    </dgm:pt>
    <dgm:pt modelId="{F1BBEBA3-91F9-4145-A91C-E649558CEDE5}" type="parTrans" cxnId="{345DA573-4FCD-49D6-871D-3017C023F93B}">
      <dgm:prSet/>
      <dgm:spPr/>
      <dgm:t>
        <a:bodyPr/>
        <a:lstStyle/>
        <a:p>
          <a:endParaRPr lang="en-GB"/>
        </a:p>
      </dgm:t>
    </dgm:pt>
    <dgm:pt modelId="{C91A3684-DB32-4446-A40F-B73C12F54659}" type="sibTrans" cxnId="{345DA573-4FCD-49D6-871D-3017C023F93B}">
      <dgm:prSet/>
      <dgm:spPr/>
      <dgm:t>
        <a:bodyPr/>
        <a:lstStyle/>
        <a:p>
          <a:endParaRPr lang="en-GB"/>
        </a:p>
      </dgm:t>
    </dgm:pt>
    <dgm:pt modelId="{B487113D-5C84-4BE6-9671-EE3B4A48A109}">
      <dgm:prSet phldrT="[Text]" custT="1"/>
      <dgm:spPr/>
      <dgm:t>
        <a:bodyPr/>
        <a:lstStyle/>
        <a:p>
          <a:r>
            <a:rPr lang="en-GB" sz="1800" dirty="0"/>
            <a:t>Rather than a more flexible cash management instrument</a:t>
          </a:r>
        </a:p>
      </dgm:t>
    </dgm:pt>
    <dgm:pt modelId="{C87B022B-C1CB-4B15-AD47-49DDC185EAB5}" type="parTrans" cxnId="{EF717A87-86EB-4117-9BD8-3ABAEEFE6F12}">
      <dgm:prSet/>
      <dgm:spPr/>
      <dgm:t>
        <a:bodyPr/>
        <a:lstStyle/>
        <a:p>
          <a:endParaRPr lang="en-GB"/>
        </a:p>
      </dgm:t>
    </dgm:pt>
    <dgm:pt modelId="{F82C8890-EC9C-4990-AE99-A526D4313EB8}" type="sibTrans" cxnId="{EF717A87-86EB-4117-9BD8-3ABAEEFE6F12}">
      <dgm:prSet/>
      <dgm:spPr/>
      <dgm:t>
        <a:bodyPr/>
        <a:lstStyle/>
        <a:p>
          <a:endParaRPr lang="en-GB"/>
        </a:p>
      </dgm:t>
    </dgm:pt>
    <dgm:pt modelId="{685EB977-9156-49D1-A604-0AF1EC662E69}" type="pres">
      <dgm:prSet presAssocID="{52D97560-9F5D-4414-95DB-C50E8C750CA7}" presName="Name0" presStyleCnt="0">
        <dgm:presLayoutVars>
          <dgm:dir/>
          <dgm:animLvl val="lvl"/>
          <dgm:resizeHandles val="exact"/>
        </dgm:presLayoutVars>
      </dgm:prSet>
      <dgm:spPr/>
    </dgm:pt>
    <dgm:pt modelId="{23B0AD7B-AD9C-4BEC-9651-DAA8FC679557}" type="pres">
      <dgm:prSet presAssocID="{F61F892A-8344-4A45-A943-931BB91E2BC4}" presName="linNode" presStyleCnt="0"/>
      <dgm:spPr/>
    </dgm:pt>
    <dgm:pt modelId="{432761F3-0578-43E2-A59A-73EFD1FF2042}" type="pres">
      <dgm:prSet presAssocID="{F61F892A-8344-4A45-A943-931BB91E2BC4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8EF4A2CD-F6F6-47FC-B157-E6AE94F51C1B}" type="pres">
      <dgm:prSet presAssocID="{F61F892A-8344-4A45-A943-931BB91E2BC4}" presName="descendantText" presStyleLbl="alignAccFollowNode1" presStyleIdx="0" presStyleCnt="3">
        <dgm:presLayoutVars>
          <dgm:bulletEnabled val="1"/>
        </dgm:presLayoutVars>
      </dgm:prSet>
      <dgm:spPr/>
    </dgm:pt>
    <dgm:pt modelId="{B47BDBF2-FEC3-4A69-81D5-F458C8AEFAA9}" type="pres">
      <dgm:prSet presAssocID="{9546EBFB-6675-4334-9ADE-267D003CD2D1}" presName="sp" presStyleCnt="0"/>
      <dgm:spPr/>
    </dgm:pt>
    <dgm:pt modelId="{19BB6BBD-C6B8-4E78-A9EC-FAB407626F33}" type="pres">
      <dgm:prSet presAssocID="{5BC6F5C7-4165-4A13-AA3A-864C8C05A03B}" presName="linNode" presStyleCnt="0"/>
      <dgm:spPr/>
    </dgm:pt>
    <dgm:pt modelId="{8E68A515-1353-4A31-A2BB-FF934696FAE7}" type="pres">
      <dgm:prSet presAssocID="{5BC6F5C7-4165-4A13-AA3A-864C8C05A03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DC29EF8E-2E49-4FF3-8F50-13788124A7C6}" type="pres">
      <dgm:prSet presAssocID="{5BC6F5C7-4165-4A13-AA3A-864C8C05A03B}" presName="descendantText" presStyleLbl="alignAccFollowNode1" presStyleIdx="1" presStyleCnt="3">
        <dgm:presLayoutVars>
          <dgm:bulletEnabled val="1"/>
        </dgm:presLayoutVars>
      </dgm:prSet>
      <dgm:spPr/>
    </dgm:pt>
    <dgm:pt modelId="{5046AFAE-5D32-4BA1-AC30-88FD7DC9322A}" type="pres">
      <dgm:prSet presAssocID="{A3BA251A-71B0-4542-A9C9-B8D54FB917A3}" presName="sp" presStyleCnt="0"/>
      <dgm:spPr/>
    </dgm:pt>
    <dgm:pt modelId="{7B98E429-31C9-4479-87AD-9A06FF3DC313}" type="pres">
      <dgm:prSet presAssocID="{EB9C48AD-FA1D-471D-857C-FE0BE37965F5}" presName="linNode" presStyleCnt="0"/>
      <dgm:spPr/>
    </dgm:pt>
    <dgm:pt modelId="{9CAB5043-0C28-4CA7-BC55-AD7F6A39BAF4}" type="pres">
      <dgm:prSet presAssocID="{EB9C48AD-FA1D-471D-857C-FE0BE37965F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475221FE-1944-40C5-99B6-406CA3990098}" type="pres">
      <dgm:prSet presAssocID="{EB9C48AD-FA1D-471D-857C-FE0BE37965F5}" presName="descendantText" presStyleLbl="alignAccFollowNode1" presStyleIdx="2" presStyleCnt="3">
        <dgm:presLayoutVars>
          <dgm:bulletEnabled val="1"/>
        </dgm:presLayoutVars>
      </dgm:prSet>
      <dgm:spPr/>
    </dgm:pt>
    <dgm:pt modelId="{30CD7EBC-4F9B-42E8-9B28-9FE2AD875F30}" type="pres">
      <dgm:prSet presAssocID="{675D0EE5-8A8E-4F57-B7E0-7FC41B716CCC}" presName="sp" presStyleCnt="0"/>
      <dgm:spPr/>
    </dgm:pt>
    <dgm:pt modelId="{E117545F-41F2-4860-B795-69D133D66783}" type="pres">
      <dgm:prSet presAssocID="{DDD1960E-0CF2-46EC-A2B7-B16DF658EC7D}" presName="linNode" presStyleCnt="0"/>
      <dgm:spPr/>
    </dgm:pt>
    <dgm:pt modelId="{CC4B4C98-DE29-4518-96E2-DB80776C23E2}" type="pres">
      <dgm:prSet presAssocID="{DDD1960E-0CF2-46EC-A2B7-B16DF658EC7D}" presName="parentText" presStyleLbl="node1" presStyleIdx="3" presStyleCnt="4" custScaleX="277778" custScaleY="51577">
        <dgm:presLayoutVars>
          <dgm:chMax val="1"/>
          <dgm:bulletEnabled val="1"/>
        </dgm:presLayoutVars>
      </dgm:prSet>
      <dgm:spPr/>
    </dgm:pt>
  </dgm:ptLst>
  <dgm:cxnLst>
    <dgm:cxn modelId="{8170EA11-0200-4090-9F0D-B5EDDB7D057C}" type="presOf" srcId="{EB9C48AD-FA1D-471D-857C-FE0BE37965F5}" destId="{9CAB5043-0C28-4CA7-BC55-AD7F6A39BAF4}" srcOrd="0" destOrd="0" presId="urn:microsoft.com/office/officeart/2005/8/layout/vList5"/>
    <dgm:cxn modelId="{62F79B20-7A64-4CE5-AE1C-248997830425}" srcId="{F61F892A-8344-4A45-A943-931BB91E2BC4}" destId="{35B1897C-7B04-4D2B-8938-8080A8C4FA6A}" srcOrd="0" destOrd="0" parTransId="{CE52C424-F37F-4C66-979A-B066A06DD2CB}" sibTransId="{C4038D52-8D8B-468D-A5CA-4EA523633BEB}"/>
    <dgm:cxn modelId="{47ED9124-F48C-4128-A8E2-917B50CAFC38}" type="presOf" srcId="{DDD1960E-0CF2-46EC-A2B7-B16DF658EC7D}" destId="{CC4B4C98-DE29-4518-96E2-DB80776C23E2}" srcOrd="0" destOrd="0" presId="urn:microsoft.com/office/officeart/2005/8/layout/vList5"/>
    <dgm:cxn modelId="{D347EA2E-34BC-48AB-B1CD-4020E7CAD051}" srcId="{52D97560-9F5D-4414-95DB-C50E8C750CA7}" destId="{5BC6F5C7-4165-4A13-AA3A-864C8C05A03B}" srcOrd="1" destOrd="0" parTransId="{0F47C89D-F623-467C-8B7C-A667219DDA4A}" sibTransId="{A3BA251A-71B0-4542-A9C9-B8D54FB917A3}"/>
    <dgm:cxn modelId="{19C85A37-6B77-4F6D-AF19-F2A782559042}" type="presOf" srcId="{35B1897C-7B04-4D2B-8938-8080A8C4FA6A}" destId="{8EF4A2CD-F6F6-47FC-B157-E6AE94F51C1B}" srcOrd="0" destOrd="0" presId="urn:microsoft.com/office/officeart/2005/8/layout/vList5"/>
    <dgm:cxn modelId="{90D2A83B-58A5-4D02-A5EA-CEC87D1FF576}" srcId="{5BC6F5C7-4165-4A13-AA3A-864C8C05A03B}" destId="{6802FAD7-E52A-48A7-871C-E17BBC644C8A}" srcOrd="0" destOrd="0" parTransId="{4E8EF787-903C-4778-9EBC-A699AA23C5AA}" sibTransId="{FFD76DE5-87CA-43D1-9AAC-AF2046E23102}"/>
    <dgm:cxn modelId="{7AFADD3B-87C4-4281-94AC-C2F45AB4785A}" srcId="{EB9C48AD-FA1D-471D-857C-FE0BE37965F5}" destId="{29B2E2AA-66D4-44CB-8B31-56715A17163C}" srcOrd="0" destOrd="0" parTransId="{0DDABE36-A8DB-44CF-8BCF-86A7B63762EF}" sibTransId="{5291C1DD-D9D8-43B0-940D-ED96640FA8A4}"/>
    <dgm:cxn modelId="{345DA573-4FCD-49D6-871D-3017C023F93B}" srcId="{F61F892A-8344-4A45-A943-931BB91E2BC4}" destId="{9D9F8369-BA3B-4624-9CCD-282B6BCC1DFF}" srcOrd="1" destOrd="0" parTransId="{F1BBEBA3-91F9-4145-A91C-E649558CEDE5}" sibTransId="{C91A3684-DB32-4446-A40F-B73C12F54659}"/>
    <dgm:cxn modelId="{917B3C7E-0806-4C06-936D-584CF5EC84F2}" type="presOf" srcId="{B487113D-5C84-4BE6-9671-EE3B4A48A109}" destId="{DC29EF8E-2E49-4FF3-8F50-13788124A7C6}" srcOrd="0" destOrd="1" presId="urn:microsoft.com/office/officeart/2005/8/layout/vList5"/>
    <dgm:cxn modelId="{18969082-4BBE-4789-8542-4F7D3C1862CC}" srcId="{52D97560-9F5D-4414-95DB-C50E8C750CA7}" destId="{F61F892A-8344-4A45-A943-931BB91E2BC4}" srcOrd="0" destOrd="0" parTransId="{3A345765-D131-4BB4-863E-D77CBFF8A4B9}" sibTransId="{9546EBFB-6675-4334-9ADE-267D003CD2D1}"/>
    <dgm:cxn modelId="{EF717A87-86EB-4117-9BD8-3ABAEEFE6F12}" srcId="{5BC6F5C7-4165-4A13-AA3A-864C8C05A03B}" destId="{B487113D-5C84-4BE6-9671-EE3B4A48A109}" srcOrd="1" destOrd="0" parTransId="{C87B022B-C1CB-4B15-AD47-49DDC185EAB5}" sibTransId="{F82C8890-EC9C-4990-AE99-A526D4313EB8}"/>
    <dgm:cxn modelId="{43821BC5-63AB-471D-8AA6-0AAA96FA4DFC}" type="presOf" srcId="{F61F892A-8344-4A45-A943-931BB91E2BC4}" destId="{432761F3-0578-43E2-A59A-73EFD1FF2042}" srcOrd="0" destOrd="0" presId="urn:microsoft.com/office/officeart/2005/8/layout/vList5"/>
    <dgm:cxn modelId="{B00F4DCE-B54C-4A6E-AEFE-D2EE4469A49C}" type="presOf" srcId="{9D9F8369-BA3B-4624-9CCD-282B6BCC1DFF}" destId="{8EF4A2CD-F6F6-47FC-B157-E6AE94F51C1B}" srcOrd="0" destOrd="1" presId="urn:microsoft.com/office/officeart/2005/8/layout/vList5"/>
    <dgm:cxn modelId="{D86810D9-0865-4DD2-91AA-352092107212}" type="presOf" srcId="{6802FAD7-E52A-48A7-871C-E17BBC644C8A}" destId="{DC29EF8E-2E49-4FF3-8F50-13788124A7C6}" srcOrd="0" destOrd="0" presId="urn:microsoft.com/office/officeart/2005/8/layout/vList5"/>
    <dgm:cxn modelId="{1445B6DC-6F58-4385-994A-2E8AFD3D751D}" srcId="{52D97560-9F5D-4414-95DB-C50E8C750CA7}" destId="{DDD1960E-0CF2-46EC-A2B7-B16DF658EC7D}" srcOrd="3" destOrd="0" parTransId="{42BA0B49-B646-43BC-AB91-589F2AE0D53F}" sibTransId="{B9C551D3-0EAC-417F-873F-F093E5DA806E}"/>
    <dgm:cxn modelId="{93E616ED-D713-4EE5-B2A3-C9CF5E7D4AAC}" type="presOf" srcId="{52D97560-9F5D-4414-95DB-C50E8C750CA7}" destId="{685EB977-9156-49D1-A604-0AF1EC662E69}" srcOrd="0" destOrd="0" presId="urn:microsoft.com/office/officeart/2005/8/layout/vList5"/>
    <dgm:cxn modelId="{BD5E89F3-2EC9-4A81-BF21-6DDAF12D3E63}" type="presOf" srcId="{29B2E2AA-66D4-44CB-8B31-56715A17163C}" destId="{475221FE-1944-40C5-99B6-406CA3990098}" srcOrd="0" destOrd="0" presId="urn:microsoft.com/office/officeart/2005/8/layout/vList5"/>
    <dgm:cxn modelId="{9DFFCCF3-FFC0-45BF-8265-26F5A6DCF603}" type="presOf" srcId="{5BC6F5C7-4165-4A13-AA3A-864C8C05A03B}" destId="{8E68A515-1353-4A31-A2BB-FF934696FAE7}" srcOrd="0" destOrd="0" presId="urn:microsoft.com/office/officeart/2005/8/layout/vList5"/>
    <dgm:cxn modelId="{BA5BB3F9-51CF-4D6E-905C-224C091A4F62}" srcId="{52D97560-9F5D-4414-95DB-C50E8C750CA7}" destId="{EB9C48AD-FA1D-471D-857C-FE0BE37965F5}" srcOrd="2" destOrd="0" parTransId="{9282348B-D98E-4041-BB7C-F4605FA88E51}" sibTransId="{675D0EE5-8A8E-4F57-B7E0-7FC41B716CCC}"/>
    <dgm:cxn modelId="{862EFAF5-D172-4B9F-8366-84B80A6EB9D9}" type="presParOf" srcId="{685EB977-9156-49D1-A604-0AF1EC662E69}" destId="{23B0AD7B-AD9C-4BEC-9651-DAA8FC679557}" srcOrd="0" destOrd="0" presId="urn:microsoft.com/office/officeart/2005/8/layout/vList5"/>
    <dgm:cxn modelId="{32292CBA-8D9A-464A-BF61-D1CE68F1F77B}" type="presParOf" srcId="{23B0AD7B-AD9C-4BEC-9651-DAA8FC679557}" destId="{432761F3-0578-43E2-A59A-73EFD1FF2042}" srcOrd="0" destOrd="0" presId="urn:microsoft.com/office/officeart/2005/8/layout/vList5"/>
    <dgm:cxn modelId="{83D4DDB8-904E-4901-A878-AD98965E86D7}" type="presParOf" srcId="{23B0AD7B-AD9C-4BEC-9651-DAA8FC679557}" destId="{8EF4A2CD-F6F6-47FC-B157-E6AE94F51C1B}" srcOrd="1" destOrd="0" presId="urn:microsoft.com/office/officeart/2005/8/layout/vList5"/>
    <dgm:cxn modelId="{5B912B8D-A154-48C1-9C76-5C7666CB8DED}" type="presParOf" srcId="{685EB977-9156-49D1-A604-0AF1EC662E69}" destId="{B47BDBF2-FEC3-4A69-81D5-F458C8AEFAA9}" srcOrd="1" destOrd="0" presId="urn:microsoft.com/office/officeart/2005/8/layout/vList5"/>
    <dgm:cxn modelId="{ED469FD1-9961-4535-BA5F-8DEC1827F1EE}" type="presParOf" srcId="{685EB977-9156-49D1-A604-0AF1EC662E69}" destId="{19BB6BBD-C6B8-4E78-A9EC-FAB407626F33}" srcOrd="2" destOrd="0" presId="urn:microsoft.com/office/officeart/2005/8/layout/vList5"/>
    <dgm:cxn modelId="{4B9D9522-833B-428D-8BA8-5D0A1DFD40F5}" type="presParOf" srcId="{19BB6BBD-C6B8-4E78-A9EC-FAB407626F33}" destId="{8E68A515-1353-4A31-A2BB-FF934696FAE7}" srcOrd="0" destOrd="0" presId="urn:microsoft.com/office/officeart/2005/8/layout/vList5"/>
    <dgm:cxn modelId="{AB50C7C9-7825-4FC9-BCC1-BECF4BFF447C}" type="presParOf" srcId="{19BB6BBD-C6B8-4E78-A9EC-FAB407626F33}" destId="{DC29EF8E-2E49-4FF3-8F50-13788124A7C6}" srcOrd="1" destOrd="0" presId="urn:microsoft.com/office/officeart/2005/8/layout/vList5"/>
    <dgm:cxn modelId="{CC833FD8-B8E1-494F-A313-D87180BB8232}" type="presParOf" srcId="{685EB977-9156-49D1-A604-0AF1EC662E69}" destId="{5046AFAE-5D32-4BA1-AC30-88FD7DC9322A}" srcOrd="3" destOrd="0" presId="urn:microsoft.com/office/officeart/2005/8/layout/vList5"/>
    <dgm:cxn modelId="{6BFAE840-4BF5-4B5B-8B85-48FE1E3C42FC}" type="presParOf" srcId="{685EB977-9156-49D1-A604-0AF1EC662E69}" destId="{7B98E429-31C9-4479-87AD-9A06FF3DC313}" srcOrd="4" destOrd="0" presId="urn:microsoft.com/office/officeart/2005/8/layout/vList5"/>
    <dgm:cxn modelId="{134F162A-66D6-4005-8236-C37EC4242812}" type="presParOf" srcId="{7B98E429-31C9-4479-87AD-9A06FF3DC313}" destId="{9CAB5043-0C28-4CA7-BC55-AD7F6A39BAF4}" srcOrd="0" destOrd="0" presId="urn:microsoft.com/office/officeart/2005/8/layout/vList5"/>
    <dgm:cxn modelId="{2A67CF6E-0804-4C2F-91B3-0ED46E0608DE}" type="presParOf" srcId="{7B98E429-31C9-4479-87AD-9A06FF3DC313}" destId="{475221FE-1944-40C5-99B6-406CA3990098}" srcOrd="1" destOrd="0" presId="urn:microsoft.com/office/officeart/2005/8/layout/vList5"/>
    <dgm:cxn modelId="{59108C1C-5B07-455E-B09E-37036DDFF835}" type="presParOf" srcId="{685EB977-9156-49D1-A604-0AF1EC662E69}" destId="{30CD7EBC-4F9B-42E8-9B28-9FE2AD875F30}" srcOrd="5" destOrd="0" presId="urn:microsoft.com/office/officeart/2005/8/layout/vList5"/>
    <dgm:cxn modelId="{5E23A166-A8F7-49BD-9FB0-7E930833D807}" type="presParOf" srcId="{685EB977-9156-49D1-A604-0AF1EC662E69}" destId="{E117545F-41F2-4860-B795-69D133D66783}" srcOrd="6" destOrd="0" presId="urn:microsoft.com/office/officeart/2005/8/layout/vList5"/>
    <dgm:cxn modelId="{4A858FE6-D2D1-45F8-A73B-CBC7BAAC6135}" type="presParOf" srcId="{E117545F-41F2-4860-B795-69D133D66783}" destId="{CC4B4C98-DE29-4518-96E2-DB80776C23E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08C57-E0BA-45C3-B9AB-CB2A71787852}">
      <dsp:nvSpPr>
        <dsp:cNvPr id="0" name=""/>
        <dsp:cNvSpPr/>
      </dsp:nvSpPr>
      <dsp:spPr>
        <a:xfrm>
          <a:off x="747712" y="0"/>
          <a:ext cx="8474075" cy="4910764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3D0B8-8ADB-43BE-97BF-D0FDACD36328}">
      <dsp:nvSpPr>
        <dsp:cNvPr id="0" name=""/>
        <dsp:cNvSpPr/>
      </dsp:nvSpPr>
      <dsp:spPr>
        <a:xfrm>
          <a:off x="2738" y="1473229"/>
          <a:ext cx="2376914" cy="1964305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The Context</a:t>
          </a:r>
        </a:p>
      </dsp:txBody>
      <dsp:txXfrm>
        <a:off x="98627" y="1569118"/>
        <a:ext cx="2185136" cy="1772527"/>
      </dsp:txXfrm>
    </dsp:sp>
    <dsp:sp modelId="{A50FAACE-857F-4E5E-BF7A-D99398F2E6E6}">
      <dsp:nvSpPr>
        <dsp:cNvPr id="0" name=""/>
        <dsp:cNvSpPr/>
      </dsp:nvSpPr>
      <dsp:spPr>
        <a:xfrm>
          <a:off x="2531774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Treasury Single Account</a:t>
          </a:r>
        </a:p>
      </dsp:txBody>
      <dsp:txXfrm>
        <a:off x="2627663" y="1569118"/>
        <a:ext cx="2185136" cy="1772527"/>
      </dsp:txXfrm>
    </dsp:sp>
    <dsp:sp modelId="{1FCC42E9-5333-4856-ADE8-15585B47D378}">
      <dsp:nvSpPr>
        <dsp:cNvPr id="0" name=""/>
        <dsp:cNvSpPr/>
      </dsp:nvSpPr>
      <dsp:spPr>
        <a:xfrm>
          <a:off x="5060811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4C97"/>
              </a:solidFill>
            </a:rPr>
            <a:t>Cash Forecasting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4C97"/>
              </a:solidFill>
            </a:rPr>
            <a:t>&amp; Cash Management</a:t>
          </a:r>
        </a:p>
      </dsp:txBody>
      <dsp:txXfrm>
        <a:off x="5156700" y="1569118"/>
        <a:ext cx="2185136" cy="1772527"/>
      </dsp:txXfrm>
    </dsp:sp>
    <dsp:sp modelId="{C54D5D21-FBA3-495E-B7C7-AF41A44F5D3A}">
      <dsp:nvSpPr>
        <dsp:cNvPr id="0" name=""/>
        <dsp:cNvSpPr/>
      </dsp:nvSpPr>
      <dsp:spPr>
        <a:xfrm>
          <a:off x="7589847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Conclusions &amp; Next Steps</a:t>
          </a:r>
        </a:p>
      </dsp:txBody>
      <dsp:txXfrm>
        <a:off x="7685736" y="1569118"/>
        <a:ext cx="2185136" cy="17725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08C57-E0BA-45C3-B9AB-CB2A71787852}">
      <dsp:nvSpPr>
        <dsp:cNvPr id="0" name=""/>
        <dsp:cNvSpPr/>
      </dsp:nvSpPr>
      <dsp:spPr>
        <a:xfrm>
          <a:off x="747712" y="0"/>
          <a:ext cx="8474075" cy="4910764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3D0B8-8ADB-43BE-97BF-D0FDACD36328}">
      <dsp:nvSpPr>
        <dsp:cNvPr id="0" name=""/>
        <dsp:cNvSpPr/>
      </dsp:nvSpPr>
      <dsp:spPr>
        <a:xfrm>
          <a:off x="2738" y="1473229"/>
          <a:ext cx="2376914" cy="1964305"/>
        </a:xfrm>
        <a:prstGeom prst="roundRect">
          <a:avLst/>
        </a:prstGeom>
        <a:solidFill>
          <a:prstClr val="white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  <a:latin typeface="Calibri" panose="020F0502020204030204"/>
              <a:ea typeface="+mn-ea"/>
              <a:cs typeface="+mn-cs"/>
            </a:rPr>
            <a:t>The Context</a:t>
          </a:r>
        </a:p>
      </dsp:txBody>
      <dsp:txXfrm>
        <a:off x="98627" y="1569118"/>
        <a:ext cx="2185136" cy="1772527"/>
      </dsp:txXfrm>
    </dsp:sp>
    <dsp:sp modelId="{A50FAACE-857F-4E5E-BF7A-D99398F2E6E6}">
      <dsp:nvSpPr>
        <dsp:cNvPr id="0" name=""/>
        <dsp:cNvSpPr/>
      </dsp:nvSpPr>
      <dsp:spPr>
        <a:xfrm>
          <a:off x="2531774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Treasury Single Account</a:t>
          </a:r>
        </a:p>
      </dsp:txBody>
      <dsp:txXfrm>
        <a:off x="2627663" y="1569118"/>
        <a:ext cx="2185136" cy="1772527"/>
      </dsp:txXfrm>
    </dsp:sp>
    <dsp:sp modelId="{1FCC42E9-5333-4856-ADE8-15585B47D378}">
      <dsp:nvSpPr>
        <dsp:cNvPr id="0" name=""/>
        <dsp:cNvSpPr/>
      </dsp:nvSpPr>
      <dsp:spPr>
        <a:xfrm>
          <a:off x="5060811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4C97"/>
              </a:solidFill>
            </a:rPr>
            <a:t>Cash Forecasting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4C97"/>
              </a:solidFill>
            </a:rPr>
            <a:t>&amp; Cash Management</a:t>
          </a:r>
        </a:p>
      </dsp:txBody>
      <dsp:txXfrm>
        <a:off x="5156700" y="1569118"/>
        <a:ext cx="2185136" cy="1772527"/>
      </dsp:txXfrm>
    </dsp:sp>
    <dsp:sp modelId="{C54D5D21-FBA3-495E-B7C7-AF41A44F5D3A}">
      <dsp:nvSpPr>
        <dsp:cNvPr id="0" name=""/>
        <dsp:cNvSpPr/>
      </dsp:nvSpPr>
      <dsp:spPr>
        <a:xfrm>
          <a:off x="7589847" y="1473229"/>
          <a:ext cx="2376914" cy="1964305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Conclusions &amp; Next Steps</a:t>
          </a:r>
        </a:p>
      </dsp:txBody>
      <dsp:txXfrm>
        <a:off x="7685736" y="1569118"/>
        <a:ext cx="2185136" cy="17725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9A014-7877-4A9D-9A5C-F5890635E8CA}">
      <dsp:nvSpPr>
        <dsp:cNvPr id="0" name=""/>
        <dsp:cNvSpPr/>
      </dsp:nvSpPr>
      <dsp:spPr>
        <a:xfrm>
          <a:off x="439877" y="372"/>
          <a:ext cx="4705986" cy="2074995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There is some diversity of practice - to be expected in view of different legal frameworks, institutional and financial structures, and administrative cultures and histories </a:t>
          </a:r>
          <a:endParaRPr lang="en-GB" sz="2200" kern="1200" dirty="0"/>
        </a:p>
      </dsp:txBody>
      <dsp:txXfrm>
        <a:off x="439877" y="372"/>
        <a:ext cx="4705986" cy="2074995"/>
      </dsp:txXfrm>
    </dsp:sp>
    <dsp:sp modelId="{A7AACAA9-5EB8-45D3-B02E-3A231C63D4FA}">
      <dsp:nvSpPr>
        <dsp:cNvPr id="0" name=""/>
        <dsp:cNvSpPr/>
      </dsp:nvSpPr>
      <dsp:spPr>
        <a:xfrm>
          <a:off x="5491696" y="372"/>
          <a:ext cx="4303471" cy="2074995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At the same time, there is a solid </a:t>
          </a:r>
          <a:r>
            <a:rPr lang="en-GB" sz="2200" kern="1200" dirty="0">
              <a:latin typeface="Arial" panose="020B0604020202020204" pitchFamily="34" charset="0"/>
              <a:cs typeface="Arial" panose="020B0604020202020204" pitchFamily="34" charset="0"/>
            </a:rPr>
            <a:t>core</a:t>
          </a: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 of countries that have developed capabilities and mechanisms in line with sound international practice. </a:t>
          </a:r>
        </a:p>
      </dsp:txBody>
      <dsp:txXfrm>
        <a:off x="5491696" y="372"/>
        <a:ext cx="4303471" cy="2074995"/>
      </dsp:txXfrm>
    </dsp:sp>
    <dsp:sp modelId="{6BC4EF1D-38FC-499C-99BA-EF3C3F2481EB}">
      <dsp:nvSpPr>
        <dsp:cNvPr id="0" name=""/>
        <dsp:cNvSpPr/>
      </dsp:nvSpPr>
      <dsp:spPr>
        <a:xfrm>
          <a:off x="5962772" y="2369242"/>
          <a:ext cx="3832378" cy="2074995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Responses to the survey indicate that for many countries activities of the TCOP Cash Management Working Group have contributed to these achievements</a:t>
          </a:r>
        </a:p>
      </dsp:txBody>
      <dsp:txXfrm>
        <a:off x="5962772" y="2369242"/>
        <a:ext cx="3832378" cy="2074995"/>
      </dsp:txXfrm>
    </dsp:sp>
    <dsp:sp modelId="{B7EECFA8-279A-400C-97CC-79A8B9ECE59C}">
      <dsp:nvSpPr>
        <dsp:cNvPr id="0" name=""/>
        <dsp:cNvSpPr/>
      </dsp:nvSpPr>
      <dsp:spPr>
        <a:xfrm>
          <a:off x="476241" y="2317658"/>
          <a:ext cx="5121642" cy="2074995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Several countries reported recent reforms: including widening or other improvements in their TSA; upgrades in their payments systems to support electronic or faster processing; and cash flow forecasting and cash management reforms. Covid has promoted further or planned changes </a:t>
          </a:r>
        </a:p>
      </dsp:txBody>
      <dsp:txXfrm>
        <a:off x="476241" y="2317658"/>
        <a:ext cx="5121642" cy="20749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8F04B-0C0D-4D2B-91E3-EC1F06C5BFEC}">
      <dsp:nvSpPr>
        <dsp:cNvPr id="0" name=""/>
        <dsp:cNvSpPr/>
      </dsp:nvSpPr>
      <dsp:spPr>
        <a:xfrm>
          <a:off x="0" y="0"/>
          <a:ext cx="8611988" cy="13333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rgbClr val="004C97"/>
              </a:solidFill>
            </a:rPr>
            <a:t>The results nevertheless suggest that all countries have at least some need to further develop their practices, instruments or institutions</a:t>
          </a:r>
        </a:p>
      </dsp:txBody>
      <dsp:txXfrm>
        <a:off x="39053" y="39053"/>
        <a:ext cx="7173163" cy="1255278"/>
      </dsp:txXfrm>
    </dsp:sp>
    <dsp:sp modelId="{929BD701-F00B-43B2-80F8-B7D76E29E187}">
      <dsp:nvSpPr>
        <dsp:cNvPr id="0" name=""/>
        <dsp:cNvSpPr/>
      </dsp:nvSpPr>
      <dsp:spPr>
        <a:xfrm>
          <a:off x="759881" y="1555615"/>
          <a:ext cx="8611988" cy="13333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rgbClr val="004C97"/>
              </a:solidFill>
            </a:rPr>
            <a:t>Clear scope for further exchange of experiences among the participating countries; the working group continues to be highly relevant for the members</a:t>
          </a:r>
        </a:p>
      </dsp:txBody>
      <dsp:txXfrm>
        <a:off x="798934" y="1594668"/>
        <a:ext cx="6907301" cy="1255278"/>
      </dsp:txXfrm>
    </dsp:sp>
    <dsp:sp modelId="{28DBC88D-9880-4C8C-9556-3BC603343684}">
      <dsp:nvSpPr>
        <dsp:cNvPr id="0" name=""/>
        <dsp:cNvSpPr/>
      </dsp:nvSpPr>
      <dsp:spPr>
        <a:xfrm>
          <a:off x="1519762" y="3111230"/>
          <a:ext cx="8611988" cy="13333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rgbClr val="004C97"/>
              </a:solidFill>
            </a:rPr>
            <a:t>There are potential areas for further comparative work and technical assistance – next slides</a:t>
          </a:r>
        </a:p>
      </dsp:txBody>
      <dsp:txXfrm>
        <a:off x="1558815" y="3150283"/>
        <a:ext cx="6907301" cy="1255278"/>
      </dsp:txXfrm>
    </dsp:sp>
    <dsp:sp modelId="{E1CB6038-2851-486A-9089-F91BA3DC2AA9}">
      <dsp:nvSpPr>
        <dsp:cNvPr id="0" name=""/>
        <dsp:cNvSpPr/>
      </dsp:nvSpPr>
      <dsp:spPr>
        <a:xfrm>
          <a:off x="7745288" y="1011149"/>
          <a:ext cx="866699" cy="86669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12700" cap="flat" cmpd="sng" algn="ctr">
          <a:solidFill>
            <a:srgbClr val="004C97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7940295" y="1011149"/>
        <a:ext cx="476685" cy="652191"/>
      </dsp:txXfrm>
    </dsp:sp>
    <dsp:sp modelId="{92AE7606-9FEF-475D-A3A3-33A63BE5772E}">
      <dsp:nvSpPr>
        <dsp:cNvPr id="0" name=""/>
        <dsp:cNvSpPr/>
      </dsp:nvSpPr>
      <dsp:spPr>
        <a:xfrm>
          <a:off x="8505169" y="2557875"/>
          <a:ext cx="866699" cy="86669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12700" cap="flat" cmpd="sng" algn="ctr">
          <a:solidFill>
            <a:srgbClr val="004C97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700176" y="2557875"/>
        <a:ext cx="476685" cy="65219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C3128-6A1C-4E68-9CEB-E5EFBF5369B1}">
      <dsp:nvSpPr>
        <dsp:cNvPr id="0" name=""/>
        <dsp:cNvSpPr/>
      </dsp:nvSpPr>
      <dsp:spPr>
        <a:xfrm>
          <a:off x="0" y="418615"/>
          <a:ext cx="258429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Segoe UI" panose="020B0502040204020203" pitchFamily="34" charset="0"/>
              <a:cs typeface="Segoe UI" panose="020B0502040204020203" pitchFamily="34" charset="0"/>
            </a:rPr>
            <a:t>Structures</a:t>
          </a:r>
        </a:p>
      </dsp:txBody>
      <dsp:txXfrm>
        <a:off x="0" y="418615"/>
        <a:ext cx="2584290" cy="1287000"/>
      </dsp:txXfrm>
    </dsp:sp>
    <dsp:sp modelId="{06BC2B50-53C3-4AFA-966D-8093E48A760F}">
      <dsp:nvSpPr>
        <dsp:cNvPr id="0" name=""/>
        <dsp:cNvSpPr/>
      </dsp:nvSpPr>
      <dsp:spPr>
        <a:xfrm>
          <a:off x="2584290" y="56646"/>
          <a:ext cx="516858" cy="201093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42402-0263-4B6F-BF71-B90355303D36}">
      <dsp:nvSpPr>
        <dsp:cNvPr id="0" name=""/>
        <dsp:cNvSpPr/>
      </dsp:nvSpPr>
      <dsp:spPr>
        <a:xfrm>
          <a:off x="3307891" y="56646"/>
          <a:ext cx="7029269" cy="2010937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Different TSA and payment models: pros and cons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Internal structure (networks, pyramids)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Advantages of credit limits; control through the IFMIS or banks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Improving accounting and control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Linking CB sub-structures through the </a:t>
          </a:r>
          <a:r>
            <a:rPr lang="en-GB" sz="1800" kern="1200" dirty="0" err="1">
              <a:latin typeface="Segoe UI" panose="020B0502040204020203" pitchFamily="34" charset="0"/>
              <a:cs typeface="Segoe UI" panose="020B0502040204020203" pitchFamily="34" charset="0"/>
            </a:rPr>
            <a:t>UCoA</a:t>
          </a:r>
          <a:endParaRPr lang="en-GB" sz="1800" kern="1200" dirty="0"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Using ICT to improve consolidation</a:t>
          </a:r>
        </a:p>
      </dsp:txBody>
      <dsp:txXfrm>
        <a:off x="3307891" y="56646"/>
        <a:ext cx="7029269" cy="2010937"/>
      </dsp:txXfrm>
    </dsp:sp>
    <dsp:sp modelId="{C3CF82C7-5883-4A33-9D55-E15A52D5CB99}">
      <dsp:nvSpPr>
        <dsp:cNvPr id="0" name=""/>
        <dsp:cNvSpPr/>
      </dsp:nvSpPr>
      <dsp:spPr>
        <a:xfrm>
          <a:off x="0" y="2663552"/>
          <a:ext cx="258429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Segoe UI" panose="020B0502040204020203" pitchFamily="34" charset="0"/>
              <a:cs typeface="Segoe UI" panose="020B0502040204020203" pitchFamily="34" charset="0"/>
            </a:rPr>
            <a:t>Coverage</a:t>
          </a:r>
        </a:p>
      </dsp:txBody>
      <dsp:txXfrm>
        <a:off x="0" y="2663552"/>
        <a:ext cx="2584290" cy="1287000"/>
      </dsp:txXfrm>
    </dsp:sp>
    <dsp:sp modelId="{9AB98AD1-4B9A-4A2C-8172-98305DE7AF0D}">
      <dsp:nvSpPr>
        <dsp:cNvPr id="0" name=""/>
        <dsp:cNvSpPr/>
      </dsp:nvSpPr>
      <dsp:spPr>
        <a:xfrm>
          <a:off x="2584290" y="2301584"/>
          <a:ext cx="516858" cy="201093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8D7F8-0188-4696-9B0B-9F26FFB47ECD}">
      <dsp:nvSpPr>
        <dsp:cNvPr id="0" name=""/>
        <dsp:cNvSpPr/>
      </dsp:nvSpPr>
      <dsp:spPr>
        <a:xfrm>
          <a:off x="3307891" y="2301584"/>
          <a:ext cx="7029269" cy="2010937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Extending to balances of EBFs, Trusts, donors, etc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Protecting the claim on resources where legally required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Managing the process; incorporating within forecasts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Balances of Sub-national Governments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Inclusion or exclusion? Pros and cons.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>
              <a:latin typeface="Segoe UI" panose="020B0502040204020203" pitchFamily="34" charset="0"/>
              <a:cs typeface="Segoe UI" panose="020B0502040204020203" pitchFamily="34" charset="0"/>
            </a:rPr>
            <a:t>International practices; what it means in practice</a:t>
          </a:r>
        </a:p>
      </dsp:txBody>
      <dsp:txXfrm>
        <a:off x="3307891" y="2301584"/>
        <a:ext cx="7029269" cy="201093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3D8ED-E614-4B41-86C9-8AB9A9BD57F6}">
      <dsp:nvSpPr>
        <dsp:cNvPr id="0" name=""/>
        <dsp:cNvSpPr/>
      </dsp:nvSpPr>
      <dsp:spPr>
        <a:xfrm>
          <a:off x="0" y="293269"/>
          <a:ext cx="10227364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3757" tIns="249936" rIns="79375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What “should” the cash management objective be? International examples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Implications for treasuries: developing new functions and capabilities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Interaction with debt management: respective roles and coordination structures</a:t>
          </a:r>
        </a:p>
      </dsp:txBody>
      <dsp:txXfrm>
        <a:off x="0" y="293269"/>
        <a:ext cx="10227364" cy="1247400"/>
      </dsp:txXfrm>
    </dsp:sp>
    <dsp:sp modelId="{32099659-1961-47B5-A758-6360FE5A20CC}">
      <dsp:nvSpPr>
        <dsp:cNvPr id="0" name=""/>
        <dsp:cNvSpPr/>
      </dsp:nvSpPr>
      <dsp:spPr>
        <a:xfrm>
          <a:off x="511368" y="38390"/>
          <a:ext cx="7159154" cy="431999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599" tIns="0" rIns="2705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Cash Management Objective</a:t>
          </a:r>
        </a:p>
      </dsp:txBody>
      <dsp:txXfrm>
        <a:off x="532456" y="59478"/>
        <a:ext cx="7116978" cy="389823"/>
      </dsp:txXfrm>
    </dsp:sp>
    <dsp:sp modelId="{05369246-3EEF-4B4F-A984-E1F6549DC5B9}">
      <dsp:nvSpPr>
        <dsp:cNvPr id="0" name=""/>
        <dsp:cNvSpPr/>
      </dsp:nvSpPr>
      <dsp:spPr>
        <a:xfrm>
          <a:off x="0" y="1891206"/>
          <a:ext cx="10227364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3757" tIns="249936" rIns="79375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What it is, why we need it, and the benefits of formalising a target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Determining the buffer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International examples</a:t>
          </a:r>
        </a:p>
      </dsp:txBody>
      <dsp:txXfrm>
        <a:off x="0" y="1891206"/>
        <a:ext cx="10227364" cy="1247400"/>
      </dsp:txXfrm>
    </dsp:sp>
    <dsp:sp modelId="{9167A962-F4C2-40AB-8026-512846F24C26}">
      <dsp:nvSpPr>
        <dsp:cNvPr id="0" name=""/>
        <dsp:cNvSpPr/>
      </dsp:nvSpPr>
      <dsp:spPr>
        <a:xfrm>
          <a:off x="511368" y="1605469"/>
          <a:ext cx="7159154" cy="46285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599" tIns="0" rIns="2705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The Cash Buffer</a:t>
          </a:r>
        </a:p>
      </dsp:txBody>
      <dsp:txXfrm>
        <a:off x="533963" y="1628064"/>
        <a:ext cx="7113964" cy="417667"/>
      </dsp:txXfrm>
    </dsp:sp>
    <dsp:sp modelId="{E055EDBB-5A97-4369-89CA-483D8668D0C5}">
      <dsp:nvSpPr>
        <dsp:cNvPr id="0" name=""/>
        <dsp:cNvSpPr/>
      </dsp:nvSpPr>
      <dsp:spPr>
        <a:xfrm>
          <a:off x="0" y="3524748"/>
          <a:ext cx="10227364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3757" tIns="249936" rIns="79375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Risks and Instruments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Institutional Arrangements &amp; Processes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Investment in Practice</a:t>
          </a:r>
        </a:p>
      </dsp:txBody>
      <dsp:txXfrm>
        <a:off x="0" y="3524748"/>
        <a:ext cx="10227364" cy="1247400"/>
      </dsp:txXfrm>
    </dsp:sp>
    <dsp:sp modelId="{AAA7D94B-2F7D-4EB8-9462-7FF3F25A3E5F}">
      <dsp:nvSpPr>
        <dsp:cNvPr id="0" name=""/>
        <dsp:cNvSpPr/>
      </dsp:nvSpPr>
      <dsp:spPr>
        <a:xfrm>
          <a:off x="511368" y="3203406"/>
          <a:ext cx="7159154" cy="498461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599" tIns="0" rIns="2705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Investment of Surplus Cash</a:t>
          </a:r>
        </a:p>
      </dsp:txBody>
      <dsp:txXfrm>
        <a:off x="535701" y="3227739"/>
        <a:ext cx="7110488" cy="449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B9ED8-36FC-45F3-AD8D-E9472B424311}">
      <dsp:nvSpPr>
        <dsp:cNvPr id="0" name=""/>
        <dsp:cNvSpPr/>
      </dsp:nvSpPr>
      <dsp:spPr>
        <a:xfrm>
          <a:off x="901992" y="108367"/>
          <a:ext cx="9151353" cy="1332894"/>
        </a:xfrm>
        <a:prstGeom prst="rightArrow">
          <a:avLst>
            <a:gd name="adj1" fmla="val 50000"/>
            <a:gd name="adj2" fmla="val 5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1159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Objective: </a:t>
          </a:r>
        </a:p>
      </dsp:txBody>
      <dsp:txXfrm>
        <a:off x="901992" y="441591"/>
        <a:ext cx="8818130" cy="666447"/>
      </dsp:txXfrm>
    </dsp:sp>
    <dsp:sp modelId="{B62F3AFE-7141-40DD-AD55-E9DD6B8E60E8}">
      <dsp:nvSpPr>
        <dsp:cNvPr id="0" name=""/>
        <dsp:cNvSpPr/>
      </dsp:nvSpPr>
      <dsp:spPr>
        <a:xfrm>
          <a:off x="956443" y="1095419"/>
          <a:ext cx="4227925" cy="29750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82563" lvl="0" indent="-182563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2300" kern="1200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sz="2300" kern="1200" dirty="0"/>
            <a:t>to benchmark the Treasury Single Account (TSA) and cash management practices within the PEMPAL community</a:t>
          </a:r>
        </a:p>
        <a:p>
          <a:pPr marL="182563" lvl="0" indent="-182563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sz="2300" kern="1200" dirty="0"/>
            <a:t>to help to identify good peer practices and to promote treasury reforms in the member countries</a:t>
          </a:r>
        </a:p>
      </dsp:txBody>
      <dsp:txXfrm>
        <a:off x="956443" y="1095419"/>
        <a:ext cx="4227925" cy="2975091"/>
      </dsp:txXfrm>
    </dsp:sp>
    <dsp:sp modelId="{61738244-20E8-44E7-96A5-5BCFCF50584C}">
      <dsp:nvSpPr>
        <dsp:cNvPr id="0" name=""/>
        <dsp:cNvSpPr/>
      </dsp:nvSpPr>
      <dsp:spPr>
        <a:xfrm>
          <a:off x="5184368" y="508411"/>
          <a:ext cx="4923428" cy="1332894"/>
        </a:xfrm>
        <a:prstGeom prst="rightArrow">
          <a:avLst>
            <a:gd name="adj1" fmla="val 50000"/>
            <a:gd name="adj2" fmla="val 5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1159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Survey</a:t>
          </a:r>
        </a:p>
      </dsp:txBody>
      <dsp:txXfrm>
        <a:off x="5184368" y="841635"/>
        <a:ext cx="4590205" cy="666447"/>
      </dsp:txXfrm>
    </dsp:sp>
    <dsp:sp modelId="{B67D7CED-2FFA-40B7-88CB-0591078CF076}">
      <dsp:nvSpPr>
        <dsp:cNvPr id="0" name=""/>
        <dsp:cNvSpPr/>
      </dsp:nvSpPr>
      <dsp:spPr>
        <a:xfrm>
          <a:off x="5151115" y="1353119"/>
          <a:ext cx="4179008" cy="2718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82563" lvl="0" indent="-182563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300" kern="1200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sz="2300" kern="1200" dirty="0"/>
            <a:t>Completed early 2021 by 16 countries</a:t>
          </a:r>
        </a:p>
        <a:p>
          <a:pPr marL="182563" lvl="0" indent="-182563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300" kern="1200" dirty="0">
              <a:latin typeface="Segoe UI" panose="020B0502040204020203" pitchFamily="34" charset="0"/>
              <a:cs typeface="Segoe UI" panose="020B0502040204020203" pitchFamily="34" charset="0"/>
            </a:rPr>
            <a:t>• </a:t>
          </a:r>
          <a:r>
            <a:rPr lang="en-GB" sz="2300" kern="1200" dirty="0"/>
            <a:t>Followed (and expanded) a similar survey in 2016</a:t>
          </a:r>
        </a:p>
      </dsp:txBody>
      <dsp:txXfrm>
        <a:off x="5151115" y="1353119"/>
        <a:ext cx="4179008" cy="2718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B6C09-2D08-4FA9-B694-786A85FA6A49}">
      <dsp:nvSpPr>
        <dsp:cNvPr id="0" name=""/>
        <dsp:cNvSpPr/>
      </dsp:nvSpPr>
      <dsp:spPr>
        <a:xfrm>
          <a:off x="4943" y="87113"/>
          <a:ext cx="2247660" cy="1286965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The Treasury Single Account</a:t>
          </a:r>
        </a:p>
      </dsp:txBody>
      <dsp:txXfrm>
        <a:off x="4943" y="87113"/>
        <a:ext cx="2247660" cy="857976"/>
      </dsp:txXfrm>
    </dsp:sp>
    <dsp:sp modelId="{782972E1-28A0-4238-8F00-7E79F3EFACA6}">
      <dsp:nvSpPr>
        <dsp:cNvPr id="0" name=""/>
        <dsp:cNvSpPr/>
      </dsp:nvSpPr>
      <dsp:spPr>
        <a:xfrm>
          <a:off x="465307" y="945089"/>
          <a:ext cx="2247660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Unified structure of government bank accounts to give a consolidated view of government cash resources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Key concepts: full coverage; fungibility of cash and under control of Treasury/MoF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/>
        </a:p>
      </dsp:txBody>
      <dsp:txXfrm>
        <a:off x="531139" y="1010921"/>
        <a:ext cx="2115996" cy="3036336"/>
      </dsp:txXfrm>
    </dsp:sp>
    <dsp:sp modelId="{59F74D34-BE06-4E76-8AA8-2A6149473152}">
      <dsp:nvSpPr>
        <dsp:cNvPr id="0" name=""/>
        <dsp:cNvSpPr/>
      </dsp:nvSpPr>
      <dsp:spPr>
        <a:xfrm>
          <a:off x="2593341" y="236300"/>
          <a:ext cx="722362" cy="559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/>
        </a:p>
      </dsp:txBody>
      <dsp:txXfrm>
        <a:off x="2593341" y="348220"/>
        <a:ext cx="554481" cy="335762"/>
      </dsp:txXfrm>
    </dsp:sp>
    <dsp:sp modelId="{B2116726-66E1-4A59-B4D1-C5705C254C82}">
      <dsp:nvSpPr>
        <dsp:cNvPr id="0" name=""/>
        <dsp:cNvSpPr/>
      </dsp:nvSpPr>
      <dsp:spPr>
        <a:xfrm>
          <a:off x="3615552" y="87113"/>
          <a:ext cx="2247660" cy="1286965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Cash Flow Forecasting</a:t>
          </a:r>
        </a:p>
      </dsp:txBody>
      <dsp:txXfrm>
        <a:off x="3615552" y="87113"/>
        <a:ext cx="2247660" cy="857976"/>
      </dsp:txXfrm>
    </dsp:sp>
    <dsp:sp modelId="{79E7CEF7-7193-4BAE-BAE7-DD1E4414FA5D}">
      <dsp:nvSpPr>
        <dsp:cNvPr id="0" name=""/>
        <dsp:cNvSpPr/>
      </dsp:nvSpPr>
      <dsp:spPr>
        <a:xfrm>
          <a:off x="4075916" y="945089"/>
          <a:ext cx="2247660" cy="3168000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Estimating future government cash inflows &amp; outflows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Support action necessary to ensure sufficient funds are always available to facilitate the budget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[and use any net cash surplus, to best advantage]</a:t>
          </a:r>
        </a:p>
      </dsp:txBody>
      <dsp:txXfrm>
        <a:off x="4141748" y="1010921"/>
        <a:ext cx="2115996" cy="3036336"/>
      </dsp:txXfrm>
    </dsp:sp>
    <dsp:sp modelId="{1177EB5B-D503-4CBF-BB38-41B48FD87A09}">
      <dsp:nvSpPr>
        <dsp:cNvPr id="0" name=""/>
        <dsp:cNvSpPr/>
      </dsp:nvSpPr>
      <dsp:spPr>
        <a:xfrm>
          <a:off x="6203950" y="236300"/>
          <a:ext cx="722362" cy="5596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/>
        </a:p>
      </dsp:txBody>
      <dsp:txXfrm>
        <a:off x="6203950" y="348220"/>
        <a:ext cx="554481" cy="335762"/>
      </dsp:txXfrm>
    </dsp:sp>
    <dsp:sp modelId="{4DD1E790-657D-4396-98F9-CD76B98E44FC}">
      <dsp:nvSpPr>
        <dsp:cNvPr id="0" name=""/>
        <dsp:cNvSpPr/>
      </dsp:nvSpPr>
      <dsp:spPr>
        <a:xfrm>
          <a:off x="7226161" y="87113"/>
          <a:ext cx="2247660" cy="1286965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Active Cash Management</a:t>
          </a:r>
        </a:p>
      </dsp:txBody>
      <dsp:txXfrm>
        <a:off x="7226161" y="87113"/>
        <a:ext cx="2247660" cy="857976"/>
      </dsp:txXfrm>
    </dsp:sp>
    <dsp:sp modelId="{CE0055F1-DDD1-48F5-823B-8C5C9664E90B}">
      <dsp:nvSpPr>
        <dsp:cNvPr id="0" name=""/>
        <dsp:cNvSpPr/>
      </dsp:nvSpPr>
      <dsp:spPr>
        <a:xfrm>
          <a:off x="7650069" y="963527"/>
          <a:ext cx="2247660" cy="316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Use of Tbills and other short-term borrowing and lending instruments in the money market to smooth cash flows (reduce timing mismatches)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While maintaining cash buffer target</a:t>
          </a:r>
        </a:p>
      </dsp:txBody>
      <dsp:txXfrm>
        <a:off x="7715901" y="1029359"/>
        <a:ext cx="2115996" cy="30363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08C57-E0BA-45C3-B9AB-CB2A71787852}">
      <dsp:nvSpPr>
        <dsp:cNvPr id="0" name=""/>
        <dsp:cNvSpPr/>
      </dsp:nvSpPr>
      <dsp:spPr>
        <a:xfrm>
          <a:off x="747712" y="0"/>
          <a:ext cx="8474075" cy="4910764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3D0B8-8ADB-43BE-97BF-D0FDACD36328}">
      <dsp:nvSpPr>
        <dsp:cNvPr id="0" name=""/>
        <dsp:cNvSpPr/>
      </dsp:nvSpPr>
      <dsp:spPr>
        <a:xfrm>
          <a:off x="2738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The Context</a:t>
          </a:r>
        </a:p>
      </dsp:txBody>
      <dsp:txXfrm>
        <a:off x="98627" y="1569118"/>
        <a:ext cx="2185136" cy="1772527"/>
      </dsp:txXfrm>
    </dsp:sp>
    <dsp:sp modelId="{A50FAACE-857F-4E5E-BF7A-D99398F2E6E6}">
      <dsp:nvSpPr>
        <dsp:cNvPr id="0" name=""/>
        <dsp:cNvSpPr/>
      </dsp:nvSpPr>
      <dsp:spPr>
        <a:xfrm>
          <a:off x="2531774" y="1473229"/>
          <a:ext cx="2376914" cy="1964305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chemeClr val="bg1"/>
              </a:solidFill>
            </a:rPr>
            <a:t>Treasury Single Account</a:t>
          </a:r>
        </a:p>
      </dsp:txBody>
      <dsp:txXfrm>
        <a:off x="2627663" y="1569118"/>
        <a:ext cx="2185136" cy="1772527"/>
      </dsp:txXfrm>
    </dsp:sp>
    <dsp:sp modelId="{1FCC42E9-5333-4856-ADE8-15585B47D378}">
      <dsp:nvSpPr>
        <dsp:cNvPr id="0" name=""/>
        <dsp:cNvSpPr/>
      </dsp:nvSpPr>
      <dsp:spPr>
        <a:xfrm>
          <a:off x="5060811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4C97"/>
              </a:solidFill>
            </a:rPr>
            <a:t>Cash Forecasting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4C97"/>
              </a:solidFill>
            </a:rPr>
            <a:t>&amp; Cash Management</a:t>
          </a:r>
        </a:p>
      </dsp:txBody>
      <dsp:txXfrm>
        <a:off x="5156700" y="1569118"/>
        <a:ext cx="2185136" cy="1772527"/>
      </dsp:txXfrm>
    </dsp:sp>
    <dsp:sp modelId="{C54D5D21-FBA3-495E-B7C7-AF41A44F5D3A}">
      <dsp:nvSpPr>
        <dsp:cNvPr id="0" name=""/>
        <dsp:cNvSpPr/>
      </dsp:nvSpPr>
      <dsp:spPr>
        <a:xfrm>
          <a:off x="7589847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Conclusions &amp; Next Steps</a:t>
          </a:r>
        </a:p>
      </dsp:txBody>
      <dsp:txXfrm>
        <a:off x="7685736" y="1569118"/>
        <a:ext cx="2185136" cy="17725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AC3FB-F984-44C9-8AFC-5114935727A3}">
      <dsp:nvSpPr>
        <dsp:cNvPr id="0" name=""/>
        <dsp:cNvSpPr/>
      </dsp:nvSpPr>
      <dsp:spPr>
        <a:xfrm>
          <a:off x="0" y="230188"/>
          <a:ext cx="10131751" cy="945000"/>
        </a:xfrm>
        <a:prstGeom prst="rect">
          <a:avLst/>
        </a:prstGeom>
        <a:noFill/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336" tIns="312420" rIns="78633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13/16 also include the balances of SNGs (although not clear whether they are fully integrated with </a:t>
          </a:r>
          <a:r>
            <a:rPr lang="en-GB" sz="1800" kern="1200" dirty="0" err="1"/>
            <a:t>C.Gov</a:t>
          </a:r>
          <a:r>
            <a:rPr lang="en-GB" sz="1800" kern="1200" dirty="0"/>
            <a:t> balances in all cases)</a:t>
          </a:r>
        </a:p>
      </dsp:txBody>
      <dsp:txXfrm>
        <a:off x="0" y="230188"/>
        <a:ext cx="10131751" cy="945000"/>
      </dsp:txXfrm>
    </dsp:sp>
    <dsp:sp modelId="{73EBFA7D-6541-4E11-83A0-0A02F8AC178B}">
      <dsp:nvSpPr>
        <dsp:cNvPr id="0" name=""/>
        <dsp:cNvSpPr/>
      </dsp:nvSpPr>
      <dsp:spPr>
        <a:xfrm>
          <a:off x="482346" y="8788"/>
          <a:ext cx="9646921" cy="4428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All countries have a TSA in the central bank</a:t>
          </a:r>
        </a:p>
      </dsp:txBody>
      <dsp:txXfrm>
        <a:off x="503962" y="30404"/>
        <a:ext cx="9603689" cy="399568"/>
      </dsp:txXfrm>
    </dsp:sp>
    <dsp:sp modelId="{660B0336-F8F5-4042-ADAF-6E8D6B63D80C}">
      <dsp:nvSpPr>
        <dsp:cNvPr id="0" name=""/>
        <dsp:cNvSpPr/>
      </dsp:nvSpPr>
      <dsp:spPr>
        <a:xfrm>
          <a:off x="0" y="1737906"/>
          <a:ext cx="10131751" cy="696937"/>
        </a:xfrm>
        <a:prstGeom prst="rect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336" tIns="312420" rIns="78633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Based either on bank accounts or (increasingly since 2016) the ledger of the FMIS</a:t>
          </a:r>
        </a:p>
      </dsp:txBody>
      <dsp:txXfrm>
        <a:off x="0" y="1737906"/>
        <a:ext cx="10131751" cy="696937"/>
      </dsp:txXfrm>
    </dsp:sp>
    <dsp:sp modelId="{0D00595A-F385-482F-8873-05DA5F71BAAD}">
      <dsp:nvSpPr>
        <dsp:cNvPr id="0" name=""/>
        <dsp:cNvSpPr/>
      </dsp:nvSpPr>
      <dsp:spPr>
        <a:xfrm>
          <a:off x="482346" y="1256188"/>
          <a:ext cx="9646921" cy="70311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All countries  have a TSA structure which allows simultaneous separation and control of funds while fully consolidating cash holdings for at least central general government</a:t>
          </a:r>
        </a:p>
      </dsp:txBody>
      <dsp:txXfrm>
        <a:off x="516669" y="1290511"/>
        <a:ext cx="9578275" cy="634471"/>
      </dsp:txXfrm>
    </dsp:sp>
    <dsp:sp modelId="{60938DCF-497C-4E88-880B-84BD9B8EE4BC}">
      <dsp:nvSpPr>
        <dsp:cNvPr id="0" name=""/>
        <dsp:cNvSpPr/>
      </dsp:nvSpPr>
      <dsp:spPr>
        <a:xfrm>
          <a:off x="0" y="2737243"/>
          <a:ext cx="10131751" cy="1252125"/>
        </a:xfrm>
        <a:prstGeom prst="rect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336" tIns="312420" rIns="78633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Also the case for SNG tax and non-tax revenues where SNGs are part of the TSA.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More than half also have some other funds whose receipts flow to the TSA as do donor grants and loans. But coverage is far from complete. </a:t>
          </a:r>
        </a:p>
      </dsp:txBody>
      <dsp:txXfrm>
        <a:off x="0" y="2737243"/>
        <a:ext cx="10131751" cy="1252125"/>
      </dsp:txXfrm>
    </dsp:sp>
    <dsp:sp modelId="{FFD2A1BC-A4B1-49FE-BE11-AD44B5014565}">
      <dsp:nvSpPr>
        <dsp:cNvPr id="0" name=""/>
        <dsp:cNvSpPr/>
      </dsp:nvSpPr>
      <dsp:spPr>
        <a:xfrm>
          <a:off x="482346" y="2515843"/>
          <a:ext cx="9646921" cy="4428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Tax and non-tax revenues flow directly and quickly to the TSA in all countries</a:t>
          </a:r>
        </a:p>
      </dsp:txBody>
      <dsp:txXfrm>
        <a:off x="503962" y="2537459"/>
        <a:ext cx="9603689" cy="399568"/>
      </dsp:txXfrm>
    </dsp:sp>
    <dsp:sp modelId="{BEDF12AE-8119-410B-91E7-6DACE71835DF}">
      <dsp:nvSpPr>
        <dsp:cNvPr id="0" name=""/>
        <dsp:cNvSpPr/>
      </dsp:nvSpPr>
      <dsp:spPr>
        <a:xfrm>
          <a:off x="0" y="4291768"/>
          <a:ext cx="10131751" cy="696937"/>
        </a:xfrm>
        <a:prstGeom prst="rect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336" tIns="312420" rIns="78633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10/16 are members of RTGS – a striking development</a:t>
          </a:r>
        </a:p>
      </dsp:txBody>
      <dsp:txXfrm>
        <a:off x="0" y="4291768"/>
        <a:ext cx="10131751" cy="696937"/>
      </dsp:txXfrm>
    </dsp:sp>
    <dsp:sp modelId="{EE04D81E-3FB0-4399-8BE3-54EB6652E934}">
      <dsp:nvSpPr>
        <dsp:cNvPr id="0" name=""/>
        <dsp:cNvSpPr/>
      </dsp:nvSpPr>
      <dsp:spPr>
        <a:xfrm>
          <a:off x="482346" y="4070368"/>
          <a:ext cx="9646921" cy="4428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Payments are mostly made directly from the TSA, not via the commercial banks</a:t>
          </a:r>
        </a:p>
      </dsp:txBody>
      <dsp:txXfrm>
        <a:off x="503962" y="4091984"/>
        <a:ext cx="9603689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DEFB8-7EB5-483A-BEAE-E2BE914517B8}">
      <dsp:nvSpPr>
        <dsp:cNvPr id="0" name=""/>
        <dsp:cNvSpPr/>
      </dsp:nvSpPr>
      <dsp:spPr>
        <a:xfrm>
          <a:off x="0" y="217718"/>
          <a:ext cx="2624724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Coverage incomplete</a:t>
          </a:r>
        </a:p>
      </dsp:txBody>
      <dsp:txXfrm>
        <a:off x="0" y="217718"/>
        <a:ext cx="2624724" cy="1287000"/>
      </dsp:txXfrm>
    </dsp:sp>
    <dsp:sp modelId="{5CEEA270-B477-4F24-9907-17E31FD37A1E}">
      <dsp:nvSpPr>
        <dsp:cNvPr id="0" name=""/>
        <dsp:cNvSpPr/>
      </dsp:nvSpPr>
      <dsp:spPr>
        <a:xfrm>
          <a:off x="2624724" y="16624"/>
          <a:ext cx="524944" cy="1689187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2A8C4-0871-4A0D-82CF-C655E2DE5CE4}">
      <dsp:nvSpPr>
        <dsp:cNvPr id="0" name=""/>
        <dsp:cNvSpPr/>
      </dsp:nvSpPr>
      <dsp:spPr>
        <a:xfrm>
          <a:off x="3359647" y="16624"/>
          <a:ext cx="7139249" cy="1689187"/>
        </a:xfrm>
        <a:prstGeom prst="rect">
          <a:avLst/>
        </a:prstGeom>
        <a:solidFill>
          <a:srgbClr val="004C97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More than half have some funds, budgetary &amp; extra-budgetary, whose receipts flow to the TSA as do donor grants &amp; loans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But coverage is far from complete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Management of trust/deposit money also mixed </a:t>
          </a:r>
          <a:r>
            <a:rPr lang="en-GB" sz="2000" kern="1200" dirty="0">
              <a:sym typeface="Symbol" panose="05050102010706020507" pitchFamily="18" charset="2"/>
            </a:rPr>
            <a:t></a:t>
          </a:r>
          <a:r>
            <a:rPr lang="en-GB" sz="2000" kern="1200" dirty="0"/>
            <a:t> fewer than half confirming funds are held in the TSA</a:t>
          </a:r>
        </a:p>
      </dsp:txBody>
      <dsp:txXfrm>
        <a:off x="3359647" y="16624"/>
        <a:ext cx="7139249" cy="1689187"/>
      </dsp:txXfrm>
    </dsp:sp>
    <dsp:sp modelId="{7E42496F-3A27-4BC9-8C11-4A426653A9E0}">
      <dsp:nvSpPr>
        <dsp:cNvPr id="0" name=""/>
        <dsp:cNvSpPr/>
      </dsp:nvSpPr>
      <dsp:spPr>
        <a:xfrm>
          <a:off x="0" y="2583312"/>
          <a:ext cx="2624724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“Commercial” relationship with central bank</a:t>
          </a:r>
        </a:p>
      </dsp:txBody>
      <dsp:txXfrm>
        <a:off x="0" y="2583312"/>
        <a:ext cx="2624724" cy="1287000"/>
      </dsp:txXfrm>
    </dsp:sp>
    <dsp:sp modelId="{BCD07E00-8F82-4C2A-8B24-4455FA370283}">
      <dsp:nvSpPr>
        <dsp:cNvPr id="0" name=""/>
        <dsp:cNvSpPr/>
      </dsp:nvSpPr>
      <dsp:spPr>
        <a:xfrm>
          <a:off x="2624724" y="1939812"/>
          <a:ext cx="524944" cy="2574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B39B6-FA8C-46AA-893E-932DD91734E0}">
      <dsp:nvSpPr>
        <dsp:cNvPr id="0" name=""/>
        <dsp:cNvSpPr/>
      </dsp:nvSpPr>
      <dsp:spPr>
        <a:xfrm>
          <a:off x="3359647" y="1939812"/>
          <a:ext cx="7139249" cy="2574000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Almost all have documented their relationship with their central bank </a:t>
          </a:r>
          <a:r>
            <a:rPr lang="en-GB" sz="2000" kern="1200" dirty="0">
              <a:sym typeface="Symbol" panose="05050102010706020507" pitchFamily="18" charset="2"/>
            </a:rPr>
            <a:t></a:t>
          </a:r>
          <a:r>
            <a:rPr lang="en-GB" sz="2000" kern="1200" dirty="0"/>
            <a:t> in most of those cases some fees are paid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Only 10 /16 receive interest on at least some cash balances at the central bank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More countries earn interest below the central bank’s policy rate than above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(Similar proportion receive interest on their balances with commercial banks)</a:t>
          </a:r>
        </a:p>
      </dsp:txBody>
      <dsp:txXfrm>
        <a:off x="3359647" y="1939812"/>
        <a:ext cx="7139249" cy="2574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08C57-E0BA-45C3-B9AB-CB2A71787852}">
      <dsp:nvSpPr>
        <dsp:cNvPr id="0" name=""/>
        <dsp:cNvSpPr/>
      </dsp:nvSpPr>
      <dsp:spPr>
        <a:xfrm>
          <a:off x="747712" y="0"/>
          <a:ext cx="8474075" cy="4910764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3D0B8-8ADB-43BE-97BF-D0FDACD36328}">
      <dsp:nvSpPr>
        <dsp:cNvPr id="0" name=""/>
        <dsp:cNvSpPr/>
      </dsp:nvSpPr>
      <dsp:spPr>
        <a:xfrm>
          <a:off x="0" y="1503047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The Context</a:t>
          </a:r>
        </a:p>
      </dsp:txBody>
      <dsp:txXfrm>
        <a:off x="95889" y="1598936"/>
        <a:ext cx="2185136" cy="1772527"/>
      </dsp:txXfrm>
    </dsp:sp>
    <dsp:sp modelId="{A50FAACE-857F-4E5E-BF7A-D99398F2E6E6}">
      <dsp:nvSpPr>
        <dsp:cNvPr id="0" name=""/>
        <dsp:cNvSpPr/>
      </dsp:nvSpPr>
      <dsp:spPr>
        <a:xfrm>
          <a:off x="2531774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Treasury Single Account</a:t>
          </a:r>
        </a:p>
      </dsp:txBody>
      <dsp:txXfrm>
        <a:off x="2627663" y="1569118"/>
        <a:ext cx="2185136" cy="1772527"/>
      </dsp:txXfrm>
    </dsp:sp>
    <dsp:sp modelId="{1FCC42E9-5333-4856-ADE8-15585B47D378}">
      <dsp:nvSpPr>
        <dsp:cNvPr id="0" name=""/>
        <dsp:cNvSpPr/>
      </dsp:nvSpPr>
      <dsp:spPr>
        <a:xfrm>
          <a:off x="5060811" y="1473229"/>
          <a:ext cx="2376914" cy="1964305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bg1"/>
              </a:solidFill>
            </a:rPr>
            <a:t>Cash Forecasting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bg1"/>
              </a:solidFill>
            </a:rPr>
            <a:t>&amp; Cash Management</a:t>
          </a:r>
        </a:p>
      </dsp:txBody>
      <dsp:txXfrm>
        <a:off x="5156700" y="1569118"/>
        <a:ext cx="2185136" cy="1772527"/>
      </dsp:txXfrm>
    </dsp:sp>
    <dsp:sp modelId="{C54D5D21-FBA3-495E-B7C7-AF41A44F5D3A}">
      <dsp:nvSpPr>
        <dsp:cNvPr id="0" name=""/>
        <dsp:cNvSpPr/>
      </dsp:nvSpPr>
      <dsp:spPr>
        <a:xfrm>
          <a:off x="7589847" y="1473229"/>
          <a:ext cx="2376914" cy="19643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4C9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solidFill>
                <a:srgbClr val="004C97"/>
              </a:solidFill>
            </a:rPr>
            <a:t>Conclusions &amp; Next Steps</a:t>
          </a:r>
        </a:p>
      </dsp:txBody>
      <dsp:txXfrm>
        <a:off x="7685736" y="1569118"/>
        <a:ext cx="2185136" cy="17725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11B00-9086-4701-A14D-69A721081F44}">
      <dsp:nvSpPr>
        <dsp:cNvPr id="0" name=""/>
        <dsp:cNvSpPr/>
      </dsp:nvSpPr>
      <dsp:spPr>
        <a:xfrm rot="5400000">
          <a:off x="6104280" y="-2418360"/>
          <a:ext cx="1159966" cy="62910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But some objectives are ill-defined or imprecise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Mostly defined as efficiently supporting budget execution, rather than also the efficient use of cash</a:t>
          </a:r>
        </a:p>
      </dsp:txBody>
      <dsp:txXfrm rot="-5400000">
        <a:off x="3538728" y="203817"/>
        <a:ext cx="6234447" cy="1046716"/>
      </dsp:txXfrm>
    </dsp:sp>
    <dsp:sp modelId="{F0653E29-EFA7-482D-997F-76A306ABDCA0}">
      <dsp:nvSpPr>
        <dsp:cNvPr id="0" name=""/>
        <dsp:cNvSpPr/>
      </dsp:nvSpPr>
      <dsp:spPr>
        <a:xfrm>
          <a:off x="0" y="2196"/>
          <a:ext cx="3538728" cy="1449958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Most countries, 12 / 16, reported a high-level cash management objective  </a:t>
          </a:r>
        </a:p>
      </dsp:txBody>
      <dsp:txXfrm>
        <a:off x="70781" y="72977"/>
        <a:ext cx="3397166" cy="1308396"/>
      </dsp:txXfrm>
    </dsp:sp>
    <dsp:sp modelId="{94243E8D-9898-47E1-896B-EC71946EFED9}">
      <dsp:nvSpPr>
        <dsp:cNvPr id="0" name=""/>
        <dsp:cNvSpPr/>
      </dsp:nvSpPr>
      <dsp:spPr>
        <a:xfrm rot="5400000">
          <a:off x="6104280" y="-895904"/>
          <a:ext cx="1159966" cy="62910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Others are likely to target a buffer in practice.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Most had some safety nets available (eg breaking deposits with commercial banks – none had credit lines in  place)</a:t>
          </a:r>
        </a:p>
      </dsp:txBody>
      <dsp:txXfrm rot="-5400000">
        <a:off x="3538728" y="1726273"/>
        <a:ext cx="6234447" cy="1046716"/>
      </dsp:txXfrm>
    </dsp:sp>
    <dsp:sp modelId="{984089B8-A602-4FC1-A67F-1BAE090552CB}">
      <dsp:nvSpPr>
        <dsp:cNvPr id="0" name=""/>
        <dsp:cNvSpPr/>
      </dsp:nvSpPr>
      <dsp:spPr>
        <a:xfrm>
          <a:off x="0" y="1524652"/>
          <a:ext cx="3538728" cy="1449958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Three countries (only) have a formal target for the cash buffer </a:t>
          </a:r>
        </a:p>
      </dsp:txBody>
      <dsp:txXfrm>
        <a:off x="70781" y="1595433"/>
        <a:ext cx="3397166" cy="1308396"/>
      </dsp:txXfrm>
    </dsp:sp>
    <dsp:sp modelId="{69A3BCB4-75FD-4622-8F9A-B3AA9081B87C}">
      <dsp:nvSpPr>
        <dsp:cNvPr id="0" name=""/>
        <dsp:cNvSpPr/>
      </dsp:nvSpPr>
      <dsp:spPr>
        <a:xfrm rot="5400000">
          <a:off x="6104280" y="626552"/>
          <a:ext cx="1159966" cy="62910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Some variations in practice (next slide)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Difficult to measure “performance”</a:t>
          </a:r>
        </a:p>
      </dsp:txBody>
      <dsp:txXfrm rot="-5400000">
        <a:off x="3538728" y="3248730"/>
        <a:ext cx="6234447" cy="1046716"/>
      </dsp:txXfrm>
    </dsp:sp>
    <dsp:sp modelId="{3FD36733-0D05-487A-9E13-B64995309428}">
      <dsp:nvSpPr>
        <dsp:cNvPr id="0" name=""/>
        <dsp:cNvSpPr/>
      </dsp:nvSpPr>
      <dsp:spPr>
        <a:xfrm>
          <a:off x="0" y="3047108"/>
          <a:ext cx="3538728" cy="1449958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All countries have some forecasting capability</a:t>
          </a:r>
        </a:p>
      </dsp:txBody>
      <dsp:txXfrm>
        <a:off x="70781" y="3117889"/>
        <a:ext cx="3397166" cy="13083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4A2CD-F6F6-47FC-B157-E6AE94F51C1B}">
      <dsp:nvSpPr>
        <dsp:cNvPr id="0" name=""/>
        <dsp:cNvSpPr/>
      </dsp:nvSpPr>
      <dsp:spPr>
        <a:xfrm rot="5400000">
          <a:off x="6931156" y="-2823203"/>
          <a:ext cx="1117222" cy="704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But lead responsibility varies for short-term investment of temporary surplus cash,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Raising concerns about coordinated / consistent interaction with the money markets</a:t>
          </a:r>
        </a:p>
      </dsp:txBody>
      <dsp:txXfrm rot="-5400000">
        <a:off x="3965171" y="197320"/>
        <a:ext cx="6994654" cy="1008146"/>
      </dsp:txXfrm>
    </dsp:sp>
    <dsp:sp modelId="{432761F3-0578-43E2-A59A-73EFD1FF2042}">
      <dsp:nvSpPr>
        <dsp:cNvPr id="0" name=""/>
        <dsp:cNvSpPr/>
      </dsp:nvSpPr>
      <dsp:spPr>
        <a:xfrm>
          <a:off x="0" y="3128"/>
          <a:ext cx="3965171" cy="139652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 all countries responding, the debt department or equivalent is responsible for short-term (as well as long-term) debt issuance and other borrowing </a:t>
          </a:r>
        </a:p>
      </dsp:txBody>
      <dsp:txXfrm>
        <a:off x="68173" y="71301"/>
        <a:ext cx="3828825" cy="1260181"/>
      </dsp:txXfrm>
    </dsp:sp>
    <dsp:sp modelId="{DC29EF8E-2E49-4FF3-8F50-13788124A7C6}">
      <dsp:nvSpPr>
        <dsp:cNvPr id="0" name=""/>
        <dsp:cNvSpPr/>
      </dsp:nvSpPr>
      <dsp:spPr>
        <a:xfrm rot="5400000">
          <a:off x="6931156" y="-1356849"/>
          <a:ext cx="1117222" cy="704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But answers suggest they are seen more as a regularly-issued debt management instrument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Rather than a more flexible cash management instrument</a:t>
          </a:r>
        </a:p>
      </dsp:txBody>
      <dsp:txXfrm rot="-5400000">
        <a:off x="3965171" y="1663674"/>
        <a:ext cx="6994654" cy="1008146"/>
      </dsp:txXfrm>
    </dsp:sp>
    <dsp:sp modelId="{8E68A515-1353-4A31-A2BB-FF934696FAE7}">
      <dsp:nvSpPr>
        <dsp:cNvPr id="0" name=""/>
        <dsp:cNvSpPr/>
      </dsp:nvSpPr>
      <dsp:spPr>
        <a:xfrm>
          <a:off x="0" y="1469482"/>
          <a:ext cx="3965171" cy="139652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Most countries have Tbills available as a short-term borrowing instrument</a:t>
          </a:r>
        </a:p>
      </dsp:txBody>
      <dsp:txXfrm>
        <a:off x="68173" y="1537655"/>
        <a:ext cx="3828825" cy="1260181"/>
      </dsp:txXfrm>
    </dsp:sp>
    <dsp:sp modelId="{475221FE-1944-40C5-99B6-406CA3990098}">
      <dsp:nvSpPr>
        <dsp:cNvPr id="0" name=""/>
        <dsp:cNvSpPr/>
      </dsp:nvSpPr>
      <dsp:spPr>
        <a:xfrm rot="5400000">
          <a:off x="6931156" y="109504"/>
          <a:ext cx="1117222" cy="70491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Just 3 countries have capabilities to borrow and lend through repo. </a:t>
          </a:r>
        </a:p>
      </dsp:txBody>
      <dsp:txXfrm rot="-5400000">
        <a:off x="3965171" y="3130027"/>
        <a:ext cx="6994654" cy="1008146"/>
      </dsp:txXfrm>
    </dsp:sp>
    <dsp:sp modelId="{9CAB5043-0C28-4CA7-BC55-AD7F6A39BAF4}">
      <dsp:nvSpPr>
        <dsp:cNvPr id="0" name=""/>
        <dsp:cNvSpPr/>
      </dsp:nvSpPr>
      <dsp:spPr>
        <a:xfrm>
          <a:off x="0" y="2935836"/>
          <a:ext cx="3965171" cy="139652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Cash surpluses: half respondents able to place deposits with central bank and half with commercial banks (with some able to do both)</a:t>
          </a:r>
        </a:p>
      </dsp:txBody>
      <dsp:txXfrm>
        <a:off x="68173" y="3004009"/>
        <a:ext cx="3828825" cy="1260181"/>
      </dsp:txXfrm>
    </dsp:sp>
    <dsp:sp modelId="{CC4B4C98-DE29-4518-96E2-DB80776C23E2}">
      <dsp:nvSpPr>
        <dsp:cNvPr id="0" name=""/>
        <dsp:cNvSpPr/>
      </dsp:nvSpPr>
      <dsp:spPr>
        <a:xfrm>
          <a:off x="0" y="4402191"/>
          <a:ext cx="11003616" cy="72028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The capability to manage cash actively, drawing on a wide range of instruments, clearly has further to develop</a:t>
          </a:r>
        </a:p>
      </dsp:txBody>
      <dsp:txXfrm>
        <a:off x="35162" y="4437353"/>
        <a:ext cx="10933292" cy="649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9F5AA-5CC9-4966-B352-B507F75DD429}" type="datetimeFigureOut">
              <a:rPr lang="en-US" smtClean="0"/>
              <a:t>9/21/2022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E0BF-70A6-4112-9667-0B1A8AA848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1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A020-EAAD-4DC8-8F38-F193DCFFB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0C645-CDE8-4D97-A5CD-8AA9F7EBD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BADF5-4C71-4EEB-91E2-348212B8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296440"/>
            <a:ext cx="2743200" cy="365125"/>
          </a:xfrm>
        </p:spPr>
        <p:txBody>
          <a:bodyPr/>
          <a:lstStyle>
            <a:lvl1pPr algn="l">
              <a:defRPr sz="1600">
                <a:solidFill>
                  <a:srgbClr val="004C97"/>
                </a:solidFill>
              </a:defRPr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8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8F86-F202-4A43-8DE0-54C4E605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574B5-8910-4048-A262-B91D518DC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BDED1-D3D9-4C38-AB4C-170F5D21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3BEC-E905-4971-A0BF-6BC7E34B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F9681-B1A2-4FC8-805A-BFD5C8C0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BA2B77-0655-4AA8-AA0C-BF3BD1AEA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ECE69-3326-41B0-8676-6CDF885BD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19D7A-D5E6-4C06-9CAE-271203FE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488C8-64CA-4DA9-B784-445C70A2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47074-C4BA-47EE-8777-155A1D5E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7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552782" y="332656"/>
            <a:ext cx="9409045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44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4459F0-C776-6C49-B932-81C19C279A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5040"/>
          <a:stretch/>
        </p:blipFill>
        <p:spPr>
          <a:xfrm>
            <a:off x="5623560" y="749808"/>
            <a:ext cx="1102360" cy="11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4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pt.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97D2D33-B99A-B046-B49A-16CB982B1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3560" y="749808"/>
            <a:ext cx="4416552" cy="11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25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  <p15:guide id="5" pos="3632">
          <p15:clr>
            <a:srgbClr val="FBAE40"/>
          </p15:clr>
        </p15:guide>
        <p15:guide id="6" orient="horz" pos="83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yan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(Cyan)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  <a:p>
            <a:endParaRPr lang="en-US" sz="900" b="0" dirty="0">
              <a:solidFill>
                <a:schemeClr val="bg1"/>
              </a:solidFill>
              <a:latin typeface="+mn-lt"/>
              <a:cs typeface="Arial Black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7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Green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(Green)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9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Yellow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(Yellow)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8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E4AD-7A8E-486E-A01D-057746DA0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2784-0D31-4CBB-9F21-55B90BF1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F1893-A69B-4A11-BD36-E1026BE5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946F6-7851-4E15-A33A-B890700F5469}"/>
              </a:ext>
            </a:extLst>
          </p:cNvPr>
          <p:cNvSpPr/>
          <p:nvPr userDrawn="1"/>
        </p:nvSpPr>
        <p:spPr>
          <a:xfrm>
            <a:off x="838200" y="1272882"/>
            <a:ext cx="11353800" cy="18761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67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Title for Divider–Agenda</a:t>
            </a:r>
          </a:p>
          <a:p>
            <a:pPr lvl="1"/>
            <a:r>
              <a:rPr lang="en-US" dirty="0"/>
              <a:t>Agenda Item—Inactive</a:t>
            </a:r>
          </a:p>
          <a:p>
            <a:pPr lvl="2"/>
            <a:r>
              <a:rPr lang="en-US" dirty="0"/>
              <a:t>Agenda Item—Active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001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9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79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199497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Two-Column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F7038D-D496-7248-87EC-9540380F1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4234403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718820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40806" y="491385"/>
            <a:ext cx="3670259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Text+Photo</a:t>
            </a:r>
            <a:r>
              <a:rPr lang="en-US" dirty="0"/>
              <a:t>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806" y="1469871"/>
            <a:ext cx="3670259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7569D7D-6010-454B-A86B-B6C69D7E2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1000" y="-1"/>
            <a:ext cx="8001000" cy="662940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26CCD3-E500-1F49-8DD8-1545E2CBF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5400000">
            <a:off x="8746884" y="3184281"/>
            <a:ext cx="6629396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61172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(W)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490639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5349453"/>
            <a:ext cx="12192000" cy="1508547"/>
          </a:xfrm>
          <a:prstGeom prst="rect">
            <a:avLst/>
          </a:prstGeom>
        </p:spPr>
        <p:txBody>
          <a:bodyPr vert="horz" lIns="457200" tIns="182880" rIns="457200" bIns="182880" rtlCol="0" anchor="t" anchorCtr="0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 Photo (W)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94637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172200"/>
          </a:xfrm>
          <a:solidFill>
            <a:schemeClr val="bg1">
              <a:lumMod val="90000"/>
            </a:schemeClr>
          </a:solidFill>
        </p:spPr>
        <p:txBody>
          <a:bodyPr tIns="0" bIns="256032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975483" y="2955682"/>
            <a:ext cx="617219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72200"/>
            <a:ext cx="12202245" cy="685800"/>
          </a:xfrm>
          <a:prstGeom prst="rect">
            <a:avLst/>
          </a:prstGeom>
        </p:spPr>
        <p:txBody>
          <a:bodyPr vert="horz" lIns="457200" tIns="91440" rIns="457200" bIns="182880" rtlCol="0" anchor="t" anchorCtr="0">
            <a:normAutofit/>
          </a:bodyPr>
          <a:lstStyle>
            <a:lvl1pPr algn="ctr">
              <a:defRPr lang="en-US" sz="2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Extra-Large </a:t>
            </a:r>
            <a:r>
              <a:rPr lang="en-US" dirty="0" err="1"/>
              <a:t>Photo+Title</a:t>
            </a:r>
            <a:r>
              <a:rPr lang="en-US" dirty="0"/>
              <a:t> (W) Layout</a:t>
            </a:r>
          </a:p>
        </p:txBody>
      </p:sp>
    </p:spTree>
    <p:extLst>
      <p:ext uri="{BB962C8B-B14F-4D97-AF65-F5344CB8AC3E}">
        <p14:creationId xmlns:p14="http://schemas.microsoft.com/office/powerpoint/2010/main" val="239621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58368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769743" y="3161422"/>
            <a:ext cx="658367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099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9EBF-653C-4991-AEBA-A2BE4631A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9CC2E-55DA-44E6-82D4-D3D114F11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5B6B-B29C-4667-B845-DCB0D6BF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84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71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(B)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765913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(B)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A7720-BFE2-8541-8CCE-E6CF2AEB21D5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CAC3A-914C-D94C-9254-C253E5803F2C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5349450"/>
            <a:ext cx="12191999" cy="1508547"/>
          </a:xfrm>
          <a:prstGeom prst="rect">
            <a:avLst/>
          </a:prstGeom>
        </p:spPr>
        <p:txBody>
          <a:bodyPr vert="horz" lIns="457200" tIns="182880" rIns="457200" bIns="182880" rtlCol="0" anchor="t">
            <a:norm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 (B)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 Black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72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470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0"/>
            <a:ext cx="8839200" cy="1219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9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37DE-6E90-45C3-821B-29455614F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F403D-2190-4B25-9974-57D4B3F99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F5E5F-AEF8-4A42-A23D-04FB173E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81B06-4BF6-4325-9E32-F1EB08DA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A01D5-CC34-4294-83F9-D9B88DB1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494C3-8773-49B5-88FA-2CBC4D13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2A1810-DEEF-4A5F-9BBC-F338CF0B81E8}"/>
              </a:ext>
            </a:extLst>
          </p:cNvPr>
          <p:cNvSpPr/>
          <p:nvPr userDrawn="1"/>
        </p:nvSpPr>
        <p:spPr>
          <a:xfrm>
            <a:off x="838200" y="1284686"/>
            <a:ext cx="11353800" cy="112454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B11F-8341-457B-B9A6-358D53C8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C3E1E-97FF-4EA6-8190-984478050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31A18-587C-45FC-AFC7-3119E060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F0B5F-FC9F-4C3C-B8D9-321025965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364E69-BBF9-47B4-9150-E426E658A2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47BF24-6E0D-4A1F-802E-B4B52BC0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B97FA-0E73-48C9-B601-06C027D2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21274-473A-4940-9BE3-8733422E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802FD9-8BA1-4DB4-BC0C-74BE366635AF}"/>
              </a:ext>
            </a:extLst>
          </p:cNvPr>
          <p:cNvSpPr/>
          <p:nvPr userDrawn="1"/>
        </p:nvSpPr>
        <p:spPr>
          <a:xfrm>
            <a:off x="838200" y="1284685"/>
            <a:ext cx="11353800" cy="145653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3AED-C982-4B55-AABF-DA17945C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4BEDAD-8873-4B93-8343-0D66E0F8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01DC31-DC5E-45D2-8E85-4C5E99D9A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071" y="1339126"/>
            <a:ext cx="11363929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1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2F3D8-1822-4E94-A547-9CA48C23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1A10E-BA1E-437C-8F39-6EE90E0C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0CDCF-6A42-4AF1-8737-C877617F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C4E0-36B4-4C60-BB0F-F3ED18C8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F4BE3-7E5F-40A4-92F5-3B9A380AD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0F978-941B-4425-A832-4EAAEADE1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94456-9507-48D4-A2AD-CA969D21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A63E6-4DD1-4F7D-AA50-869F90C3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B7F3B-DAE5-418E-803A-882E8260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7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AB85-B504-409F-9F90-41CC2753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AB9E1F-570B-4B32-AD14-D10E74503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8A08B-442F-4CE2-B5FC-8C7179B17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B2D3B-FE8D-4451-A8C8-6CA8907D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20D3A-7E30-4635-88C4-4AD0ADC6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728A3-5F73-4603-841B-AC86E563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3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A5B23-C160-4B41-887C-C51A76909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48" y="13563"/>
            <a:ext cx="101317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1D6B9-8518-491E-99BB-803E107E5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048" y="1825625"/>
            <a:ext cx="101317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F37B3-1CD6-496E-961F-05E08A31B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2048" y="62983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2D4C-E5BA-4A45-B99A-78AD910714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04E6C-B734-4C96-9BFA-3BA3CD3EC80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-13563"/>
            <a:ext cx="838200" cy="6858000"/>
          </a:xfrm>
          <a:prstGeom prst="rect">
            <a:avLst/>
          </a:prstGeom>
          <a:ln w="15875">
            <a:solidFill>
              <a:srgbClr val="004C97"/>
            </a:solidFill>
          </a:ln>
        </p:spPr>
      </p:pic>
    </p:spTree>
    <p:extLst>
      <p:ext uri="{BB962C8B-B14F-4D97-AF65-F5344CB8AC3E}">
        <p14:creationId xmlns:p14="http://schemas.microsoft.com/office/powerpoint/2010/main" val="150869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  <p:sldLayoutId id="214748368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4C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>
                    <a:lumMod val="75000"/>
                  </a:schemeClr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7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5" r:id="rId22"/>
  </p:sldLayoutIdLst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Lucida Grande" panose="020B0600040502020204" pitchFamily="34" charset="0"/>
        <a:buChar char="▶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89FC6E0-9FBE-4E55-A57A-3A0BA1A1C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6673" y="267856"/>
            <a:ext cx="6686018" cy="4124634"/>
          </a:xfrm>
        </p:spPr>
        <p:txBody>
          <a:bodyPr anchor="ctr" anchorCtr="0">
            <a:noAutofit/>
          </a:bodyPr>
          <a:lstStyle/>
          <a:p>
            <a:endParaRPr lang="en-GB" sz="4200" dirty="0"/>
          </a:p>
          <a:p>
            <a:pPr>
              <a:lnSpc>
                <a:spcPct val="120000"/>
              </a:lnSpc>
            </a:pPr>
            <a:endParaRPr lang="en-GB" sz="4200" b="1" dirty="0">
              <a:solidFill>
                <a:srgbClr val="004C97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F1C12-7637-4A68-8A2F-CAD4C4889CB1}"/>
              </a:ext>
            </a:extLst>
          </p:cNvPr>
          <p:cNvSpPr txBox="1"/>
          <p:nvPr/>
        </p:nvSpPr>
        <p:spPr>
          <a:xfrm>
            <a:off x="7926542" y="5465443"/>
            <a:ext cx="3710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 Williams</a:t>
            </a:r>
          </a:p>
          <a:p>
            <a:pPr algn="ctr"/>
            <a:r>
              <a:rPr lang="en-GB" sz="2000" dirty="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mike.williams@mj-w.net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7723F-D09A-4F48-89E1-5F9B6C60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547291-3B76-4E6D-8EBB-BF31B800771E}"/>
              </a:ext>
            </a:extLst>
          </p:cNvPr>
          <p:cNvSpPr/>
          <p:nvPr/>
        </p:nvSpPr>
        <p:spPr>
          <a:xfrm>
            <a:off x="1736263" y="403284"/>
            <a:ext cx="9309763" cy="2278979"/>
          </a:xfrm>
          <a:prstGeom prst="roundRect">
            <a:avLst/>
          </a:prstGeom>
          <a:solidFill>
            <a:srgbClr val="004C97"/>
          </a:solidFill>
          <a:ln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PEMPAL-Treasury COP</a:t>
            </a:r>
          </a:p>
          <a:p>
            <a:pPr algn="ctr"/>
            <a:r>
              <a:rPr lang="en-GB" sz="4800" dirty="0"/>
              <a:t>The 2021 Survey on the TSA &amp; Cash Management: Main Findings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2B89519-78FF-4127-E93F-8EB386C10F82}"/>
              </a:ext>
            </a:extLst>
          </p:cNvPr>
          <p:cNvSpPr/>
          <p:nvPr/>
        </p:nvSpPr>
        <p:spPr>
          <a:xfrm>
            <a:off x="1736264" y="3218740"/>
            <a:ext cx="9309763" cy="1812080"/>
          </a:xfrm>
          <a:prstGeom prst="roundRect">
            <a:avLst/>
          </a:prstGeom>
          <a:solidFill>
            <a:schemeClr val="bg1"/>
          </a:solidFill>
          <a:ln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rgbClr val="004C97"/>
                </a:solidFill>
              </a:rPr>
              <a:t>PEFM COP and PEMPAL-Treasury COP</a:t>
            </a:r>
          </a:p>
          <a:p>
            <a:pPr algn="ctr"/>
            <a:r>
              <a:rPr lang="en-GB" sz="4000" b="1" dirty="0">
                <a:solidFill>
                  <a:srgbClr val="004C97"/>
                </a:solidFill>
              </a:rPr>
              <a:t>Virtual Worksop: September 28, 2022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F3450-F997-9FC6-A838-79E371207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258" y="5465443"/>
            <a:ext cx="3724979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223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2689-62A9-8F31-3703-DD8880EE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657CE-DFC0-E613-9A34-8122D653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C646EE-9761-720C-3C90-B97730B51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3879456"/>
              </p:ext>
            </p:extLst>
          </p:nvPr>
        </p:nvGraphicFramePr>
        <p:xfrm>
          <a:off x="1699491" y="1582112"/>
          <a:ext cx="9969500" cy="491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1455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D05F29-5965-3D94-7CF8-41608135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 Mixed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BFC60-87AD-EADC-7AE4-CBF520640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CA10336-3CFF-34EA-CB94-BF8AFEF6FC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030734"/>
              </p:ext>
            </p:extLst>
          </p:nvPr>
        </p:nvGraphicFramePr>
        <p:xfrm>
          <a:off x="1683327" y="1714500"/>
          <a:ext cx="9829800" cy="449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96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64652-9635-2E68-5F53-98F0C116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Forecasting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BF1099-5B31-7093-CB57-ABE83C060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E87B0-F826-ADE2-FB4C-82B07B21C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410" y="1540738"/>
            <a:ext cx="4627265" cy="26397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BA1B41-EFC8-8E9B-47D9-EAABA9A84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480" y="1540738"/>
            <a:ext cx="3986382" cy="24829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72C157-5D8C-32C6-4BAC-FB7642EE3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382" y="4218961"/>
            <a:ext cx="3986380" cy="24771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3C77B5-6288-9ECC-0DE1-08440301BE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4481" y="4023665"/>
            <a:ext cx="3986381" cy="2639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56C614-B999-2088-1BFF-4D4FB6A983C8}"/>
              </a:ext>
            </a:extLst>
          </p:cNvPr>
          <p:cNvSpPr txBox="1"/>
          <p:nvPr/>
        </p:nvSpPr>
        <p:spPr>
          <a:xfrm>
            <a:off x="8271164" y="322118"/>
            <a:ext cx="34705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Only I country scores 3 on all 3 dimensions; many score 2</a:t>
            </a:r>
          </a:p>
        </p:txBody>
      </p:sp>
    </p:spTree>
    <p:extLst>
      <p:ext uri="{BB962C8B-B14F-4D97-AF65-F5344CB8AC3E}">
        <p14:creationId xmlns:p14="http://schemas.microsoft.com/office/powerpoint/2010/main" val="2258299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70C49-C6A5-0B33-2010-ADFE6D6A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Institutional Models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5ED8B6-5E89-15D3-E9CB-EFF561EB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462F0E-159C-1799-16C0-F5F7588AA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131" y="1756065"/>
            <a:ext cx="5991242" cy="40940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CFF036-5865-B63A-FA34-FD0093E6BAA3}"/>
              </a:ext>
            </a:extLst>
          </p:cNvPr>
          <p:cNvSpPr txBox="1"/>
          <p:nvPr/>
        </p:nvSpPr>
        <p:spPr>
          <a:xfrm>
            <a:off x="8146473" y="2036618"/>
            <a:ext cx="1984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 countries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22EB9-1EAF-A9AA-98AF-B0A44B74622C}"/>
              </a:ext>
            </a:extLst>
          </p:cNvPr>
          <p:cNvSpPr txBox="1"/>
          <p:nvPr/>
        </p:nvSpPr>
        <p:spPr>
          <a:xfrm>
            <a:off x="8146473" y="2731853"/>
            <a:ext cx="3574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11 countries – characteristic of the region – a strong Treasury with the debt management function growing separately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CF665E-AD38-1EA3-D019-412EF40371AF}"/>
              </a:ext>
            </a:extLst>
          </p:cNvPr>
          <p:cNvSpPr txBox="1"/>
          <p:nvPr/>
        </p:nvSpPr>
        <p:spPr>
          <a:xfrm>
            <a:off x="8146473" y="4299720"/>
            <a:ext cx="1423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 countries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CB3210-0707-E5F1-527F-63237E0206C7}"/>
              </a:ext>
            </a:extLst>
          </p:cNvPr>
          <p:cNvSpPr txBox="1"/>
          <p:nvPr/>
        </p:nvSpPr>
        <p:spPr>
          <a:xfrm>
            <a:off x="8146473" y="5324909"/>
            <a:ext cx="1423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 country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003A7F-4117-616E-293A-E7B41096151B}"/>
              </a:ext>
            </a:extLst>
          </p:cNvPr>
          <p:cNvSpPr txBox="1"/>
          <p:nvPr/>
        </p:nvSpPr>
        <p:spPr>
          <a:xfrm>
            <a:off x="2213264" y="6217621"/>
            <a:ext cx="9507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Only 7/16 have a formal high-level cash coordination or liquidity management committee</a:t>
            </a:r>
          </a:p>
        </p:txBody>
      </p:sp>
    </p:spTree>
    <p:extLst>
      <p:ext uri="{BB962C8B-B14F-4D97-AF65-F5344CB8AC3E}">
        <p14:creationId xmlns:p14="http://schemas.microsoft.com/office/powerpoint/2010/main" val="330308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50A2-203D-FD12-A92C-AEFEE2A85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Limited Active Cash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85CCF8-7A6C-0DD4-9245-A69A2BB27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9831EA2-1ABF-0D49-22BC-820FE9DBB2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9417073"/>
              </p:ext>
            </p:extLst>
          </p:nvPr>
        </p:nvGraphicFramePr>
        <p:xfrm>
          <a:off x="1007918" y="1537855"/>
          <a:ext cx="11014364" cy="5125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0308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2689-62A9-8F31-3703-DD8880EE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657CE-DFC0-E613-9A34-8122D653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C646EE-9761-720C-3C90-B97730B51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7505374"/>
              </p:ext>
            </p:extLst>
          </p:nvPr>
        </p:nvGraphicFramePr>
        <p:xfrm>
          <a:off x="1699491" y="1582112"/>
          <a:ext cx="9969500" cy="491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104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4459-45B1-FA86-1D1E-8CF3B0BF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28C6D-7FDC-AE03-AC86-8B6D48C80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44E04F5-CDC8-DB43-DF63-E2A34C6FCB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1121311"/>
              </p:ext>
            </p:extLst>
          </p:nvPr>
        </p:nvGraphicFramePr>
        <p:xfrm>
          <a:off x="1558636" y="1641764"/>
          <a:ext cx="10235046" cy="4496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138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B2D14-60BE-0E4C-E934-AB5442BE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Forward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636C59-2579-E679-0AEB-E6C60E17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1978570-55F7-5F09-D51C-5CA69FA02B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9746095"/>
              </p:ext>
            </p:extLst>
          </p:nvPr>
        </p:nvGraphicFramePr>
        <p:xfrm>
          <a:off x="1222048" y="1723536"/>
          <a:ext cx="10131751" cy="44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340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51A53-310B-3796-8274-A389AFD6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TSA Structures and Coverage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66B30A-F354-8D7C-3542-2877A95D7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F4468A3-884F-E811-0568-BB334A89D5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3485850"/>
              </p:ext>
            </p:extLst>
          </p:nvPr>
        </p:nvGraphicFramePr>
        <p:xfrm>
          <a:off x="1222047" y="1769165"/>
          <a:ext cx="10337161" cy="4369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987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0ADCC-5EE3-A3A7-C1BB-2E0F3EBB9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Cash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26C904-0B65-37C8-1CC1-C7F70DCD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F050955-0024-6C40-E8D1-720921F320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2730328"/>
              </p:ext>
            </p:extLst>
          </p:nvPr>
        </p:nvGraphicFramePr>
        <p:xfrm>
          <a:off x="1053549" y="1719470"/>
          <a:ext cx="10227364" cy="4810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835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2689-62A9-8F31-3703-DD8880EE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657CE-DFC0-E613-9A34-8122D653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C646EE-9761-720C-3C90-B97730B51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5386360"/>
              </p:ext>
            </p:extLst>
          </p:nvPr>
        </p:nvGraphicFramePr>
        <p:xfrm>
          <a:off x="1699491" y="1582112"/>
          <a:ext cx="9969500" cy="491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00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7E7E3-B11D-496D-B3BE-E286BDC3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C30F2-A2B5-4A31-A901-EDFF6EB4DEE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74417" y="1190915"/>
            <a:ext cx="8634702" cy="4295486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Thank You!</a:t>
            </a:r>
            <a:br>
              <a:rPr lang="en-GB" dirty="0"/>
            </a:br>
            <a:r>
              <a:rPr lang="en-GB" dirty="0"/>
              <a:t>Questions and Comments</a:t>
            </a:r>
            <a:br>
              <a:rPr lang="en-GB" dirty="0"/>
            </a:br>
            <a:br>
              <a:rPr lang="en-GB" dirty="0"/>
            </a:br>
            <a:r>
              <a:rPr lang="en-GB" sz="2400" dirty="0"/>
              <a:t>Full Survey results at:</a:t>
            </a:r>
            <a:br>
              <a:rPr lang="en-GB" sz="2400" dirty="0"/>
            </a:br>
            <a:r>
              <a:rPr lang="en-GB" sz="2000" dirty="0"/>
              <a:t>https://www.pempal.org/knowledge-product/government-treasury-single-account-and-cash-management-pempal-countries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2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9A08D-C7CD-3FEB-2BE1-3228BA65B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to the Survey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FD6D6-EAC4-037D-A6B1-3703091F0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843FE47-9C25-6F84-B7F4-AC2F2D85D330}"/>
              </a:ext>
            </a:extLst>
          </p:cNvPr>
          <p:cNvGraphicFramePr/>
          <p:nvPr/>
        </p:nvGraphicFramePr>
        <p:xfrm>
          <a:off x="944880" y="1998840"/>
          <a:ext cx="11064240" cy="4450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159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1ABE-F0C9-F5B2-D12E-14B8FF72E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47" y="13563"/>
            <a:ext cx="10376917" cy="1325563"/>
          </a:xfrm>
        </p:spPr>
        <p:txBody>
          <a:bodyPr/>
          <a:lstStyle/>
          <a:p>
            <a:r>
              <a:rPr lang="en-GB" dirty="0"/>
              <a:t>The Three Pillars of Cash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3DF29-C88E-5493-421C-F8A3AB25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E608191-BD2A-3622-0EAA-15FA3CA9A2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003981"/>
              </p:ext>
            </p:extLst>
          </p:nvPr>
        </p:nvGraphicFramePr>
        <p:xfrm>
          <a:off x="1510749" y="1938130"/>
          <a:ext cx="9939130" cy="4200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148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817" y="144621"/>
            <a:ext cx="8961783" cy="1143000"/>
          </a:xfrm>
        </p:spPr>
        <p:txBody>
          <a:bodyPr>
            <a:normAutofit/>
          </a:bodyPr>
          <a:lstStyle/>
          <a:p>
            <a:r>
              <a:rPr lang="en-GB" dirty="0"/>
              <a:t>Cash Plans and Cash Forecasts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783" y="1495414"/>
            <a:ext cx="4377517" cy="620792"/>
          </a:xfrm>
          <a:ln w="12700">
            <a:solidFill>
              <a:srgbClr val="004C97"/>
            </a:solidFill>
          </a:ln>
        </p:spPr>
        <p:txBody>
          <a:bodyPr anchor="ctr" anchorCtr="0"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004C97"/>
                </a:solidFill>
              </a:rPr>
              <a:t>Cash Plans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8750" y="2125274"/>
            <a:ext cx="4377517" cy="3889446"/>
          </a:xfrm>
          <a:ln>
            <a:solidFill>
              <a:srgbClr val="004C97"/>
            </a:solidFill>
          </a:ln>
        </p:spPr>
        <p:txBody>
          <a:bodyPr lIns="72000" rIns="72000"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600" dirty="0"/>
              <a:t>Linked to budget execution</a:t>
            </a:r>
          </a:p>
          <a:p>
            <a:pPr marL="587375" lvl="2" indent="-360363">
              <a:lnSpc>
                <a:spcPct val="110000"/>
              </a:lnSpc>
            </a:pPr>
            <a:r>
              <a:rPr lang="en-GB" sz="2600" dirty="0"/>
              <a:t>Forecasts based on budget profiles</a:t>
            </a:r>
          </a:p>
          <a:p>
            <a:pPr marL="587375" lvl="2" indent="-360363">
              <a:lnSpc>
                <a:spcPct val="110000"/>
              </a:lnSpc>
            </a:pPr>
            <a:r>
              <a:rPr lang="en-GB" sz="2600" dirty="0"/>
              <a:t>Profiles often linked to appropriations</a:t>
            </a:r>
          </a:p>
          <a:p>
            <a:pPr marL="587375" lvl="2" indent="-360363">
              <a:lnSpc>
                <a:spcPct val="110000"/>
              </a:lnSpc>
            </a:pPr>
            <a:r>
              <a:rPr lang="en-GB" sz="2600" dirty="0"/>
              <a:t>Revenue “forecasts” may also be constrained to budget target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900" dirty="0"/>
              <a:t>Two objectives:</a:t>
            </a:r>
          </a:p>
          <a:p>
            <a:pPr marL="587375" lvl="2" indent="-361950">
              <a:lnSpc>
                <a:spcPct val="110000"/>
              </a:lnSpc>
            </a:pPr>
            <a:r>
              <a:rPr lang="en-GB" sz="2600" dirty="0"/>
              <a:t>Controlling spending profile to ensure cash availability</a:t>
            </a:r>
          </a:p>
          <a:p>
            <a:pPr marL="587375" lvl="2" indent="-361950">
              <a:lnSpc>
                <a:spcPct val="110000"/>
              </a:lnSpc>
            </a:pPr>
            <a:r>
              <a:rPr lang="en-GB" sz="2600" dirty="0"/>
              <a:t>Identifying short-term cash requirements and surpluses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900" dirty="0"/>
              <a:t>Risk confusing targets/ controls with forecasts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35988" y="1478898"/>
            <a:ext cx="4047091" cy="613759"/>
          </a:xfrm>
          <a:ln w="12700">
            <a:solidFill>
              <a:srgbClr val="004C97"/>
            </a:solidFill>
          </a:ln>
        </p:spPr>
        <p:txBody>
          <a:bodyPr anchor="ctr" anchorCtr="0">
            <a:normAutofit/>
          </a:bodyPr>
          <a:lstStyle/>
          <a:p>
            <a:pPr algn="ctr"/>
            <a:r>
              <a:rPr lang="en-GB" sz="2800" dirty="0">
                <a:solidFill>
                  <a:srgbClr val="004C97"/>
                </a:solidFill>
              </a:rPr>
              <a:t>Cash Flow Forecasts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1304" y="2092657"/>
            <a:ext cx="4041775" cy="3834640"/>
          </a:xfrm>
          <a:ln w="12700">
            <a:solidFill>
              <a:srgbClr val="004C97"/>
            </a:solidFill>
          </a:ln>
        </p:spPr>
        <p:txBody>
          <a:bodyPr lIns="72000" tIns="36000" rIns="72000" anchor="ctr" anchorCtr="0"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dirty="0"/>
              <a:t>Forecasts independent of control totals</a:t>
            </a:r>
          </a:p>
          <a:p>
            <a:pPr marL="587375" lvl="2" indent="-361950">
              <a:lnSpc>
                <a:spcPct val="110000"/>
              </a:lnSpc>
            </a:pPr>
            <a:r>
              <a:rPr lang="en-GB" sz="2600" dirty="0"/>
              <a:t>what “will” happen” not what “should” happen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dirty="0"/>
              <a:t>Two objectives</a:t>
            </a:r>
          </a:p>
          <a:p>
            <a:pPr marL="587375" lvl="2" indent="-361950">
              <a:lnSpc>
                <a:spcPct val="110000"/>
              </a:lnSpc>
            </a:pPr>
            <a:r>
              <a:rPr lang="en-GB" sz="2600" dirty="0"/>
              <a:t>Ensuring that cash is available when required, with no risk of cash rationing</a:t>
            </a:r>
          </a:p>
          <a:p>
            <a:pPr marL="587375" lvl="2" indent="-361950">
              <a:lnSpc>
                <a:spcPct val="110000"/>
              </a:lnSpc>
            </a:pPr>
            <a:r>
              <a:rPr lang="en-GB" sz="2600" dirty="0"/>
              <a:t>Minimising use of cash over the period ahead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dirty="0"/>
              <a:t>Often managed separately from budget execution processes 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5852334" y="2637183"/>
            <a:ext cx="886396" cy="1752600"/>
          </a:xfrm>
          <a:prstGeom prst="rightArrow">
            <a:avLst>
              <a:gd name="adj1" fmla="val 26946"/>
              <a:gd name="adj2" fmla="val 50000"/>
            </a:avLst>
          </a:prstGeom>
          <a:solidFill>
            <a:srgbClr val="CFD5EA"/>
          </a:solidFill>
          <a:ln w="12700" cap="flat" cmpd="sng" algn="ctr">
            <a:solidFill>
              <a:srgbClr val="004C9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5680" y="6197599"/>
            <a:ext cx="3403600" cy="515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+mn-lt"/>
              </a:defRPr>
            </a:lvl1pPr>
            <a:lvl2pPr marL="361950" lvl="1" indent="-360363">
              <a:lnSpc>
                <a:spcPct val="110000"/>
              </a:lnSpc>
              <a:spcBef>
                <a:spcPts val="600"/>
              </a:spcBef>
              <a:buChar char="–"/>
              <a:defRPr sz="2800">
                <a:solidFill>
                  <a:srgbClr val="000099"/>
                </a:solidFill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0099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+mn-lt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</a:defRPr>
            </a:lvl9pPr>
          </a:lstStyle>
          <a:p>
            <a:pPr>
              <a:buClr>
                <a:srgbClr val="002060"/>
              </a:buClr>
              <a:buSzPct val="129000"/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04C97"/>
                </a:solidFill>
                <a:latin typeface="+mj-lt"/>
              </a:rPr>
              <a:t> </a:t>
            </a:r>
            <a:r>
              <a:rPr lang="en-GB" sz="2400" b="1" dirty="0">
                <a:solidFill>
                  <a:srgbClr val="004C97"/>
                </a:solidFill>
                <a:latin typeface="+mj-lt"/>
                <a:ea typeface="+mj-ea"/>
                <a:cs typeface="+mj-cs"/>
              </a:rPr>
              <a:t>Both are needed!  </a:t>
            </a:r>
            <a:endParaRPr lang="en-GB" sz="2400" dirty="0">
              <a:solidFill>
                <a:srgbClr val="004C97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076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uiExpand="1" build="p" animBg="1"/>
      <p:bldP spid="5" grpId="0" uiExpand="1" build="p" animBg="1"/>
      <p:bldP spid="6" grpId="0" uiExpand="1" build="p" animBg="1"/>
      <p:bldP spid="8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2689-62A9-8F31-3703-DD8880EE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657CE-DFC0-E613-9A34-8122D653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C646EE-9761-720C-3C90-B97730B51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8365048"/>
              </p:ext>
            </p:extLst>
          </p:nvPr>
        </p:nvGraphicFramePr>
        <p:xfrm>
          <a:off x="1699491" y="1582112"/>
          <a:ext cx="9969500" cy="491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62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FCDB1AD-682E-E542-2504-FA9B8BCB7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 Solid Core of Sound Practice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9E7BB-508C-B16A-C3C4-C7E8C0B1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AF5F3FA-F352-30B8-2393-C826EB87AF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4381931"/>
              </p:ext>
            </p:extLst>
          </p:nvPr>
        </p:nvGraphicFramePr>
        <p:xfrm>
          <a:off x="1594337" y="1559168"/>
          <a:ext cx="10131751" cy="4997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739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A76132-ACD7-6E99-D98E-029AD9E7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2674B5-9EBB-A121-1ED6-F4DC6DE09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846" y="449695"/>
            <a:ext cx="8057345" cy="32504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8BFF99-3AF7-45B5-8193-0763BC649404}"/>
              </a:ext>
            </a:extLst>
          </p:cNvPr>
          <p:cNvSpPr txBox="1"/>
          <p:nvPr/>
        </p:nvSpPr>
        <p:spPr>
          <a:xfrm>
            <a:off x="1222049" y="798648"/>
            <a:ext cx="20926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Most receipts flow directly into the TSA (Yes/No by country response)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4BE841-D65E-8FD7-3777-5870E024A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118" y="3870251"/>
            <a:ext cx="3582581" cy="23966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056211-55EC-7A8B-B818-8BC27E4BB7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5982" y="3870250"/>
            <a:ext cx="3279377" cy="239668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56DBEC-AC18-545F-A588-CB70A93BEE12}"/>
              </a:ext>
            </a:extLst>
          </p:cNvPr>
          <p:cNvSpPr txBox="1"/>
          <p:nvPr/>
        </p:nvSpPr>
        <p:spPr>
          <a:xfrm>
            <a:off x="5465618" y="3853760"/>
            <a:ext cx="23691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Most countries have direct access to banking system for payments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E-payments dominate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BDCB7B1-C0BA-2416-9C09-9648D11FB210}"/>
              </a:ext>
            </a:extLst>
          </p:cNvPr>
          <p:cNvCxnSpPr/>
          <p:nvPr/>
        </p:nvCxnSpPr>
        <p:spPr>
          <a:xfrm flipH="1">
            <a:off x="5465618" y="5288973"/>
            <a:ext cx="1589809" cy="0"/>
          </a:xfrm>
          <a:prstGeom prst="straightConnector1">
            <a:avLst/>
          </a:prstGeom>
          <a:ln w="19050">
            <a:solidFill>
              <a:srgbClr val="004C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AD2CE64-1B7D-3649-95EC-B3A73CC84C47}"/>
              </a:ext>
            </a:extLst>
          </p:cNvPr>
          <p:cNvCxnSpPr>
            <a:cxnSpLocks/>
          </p:cNvCxnSpPr>
          <p:nvPr/>
        </p:nvCxnSpPr>
        <p:spPr>
          <a:xfrm>
            <a:off x="6168736" y="6161810"/>
            <a:ext cx="1468582" cy="0"/>
          </a:xfrm>
          <a:prstGeom prst="straightConnector1">
            <a:avLst/>
          </a:prstGeom>
          <a:ln w="19050">
            <a:solidFill>
              <a:srgbClr val="004C9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95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65EA4-6837-A887-7879-334C68EF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But Room for Improvement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1C1ABA-1994-2B31-BE00-30D231EA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53CE64B-43F9-5F66-5F75-C8898E9ACB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1089412"/>
              </p:ext>
            </p:extLst>
          </p:nvPr>
        </p:nvGraphicFramePr>
        <p:xfrm>
          <a:off x="1222048" y="1672936"/>
          <a:ext cx="10498897" cy="453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42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MF Colors V2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2A900"/>
      </a:accent2>
      <a:accent3>
        <a:srgbClr val="8030A7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MCM_PresentationTemplate-General (002).potx" id="{05724851-1D99-4F04-816E-3C1029FD82C1}" vid="{79A6C6F0-5EFB-4CAA-A9BD-32C60ADF3B3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37741</TotalTime>
  <Words>1373</Words>
  <Application>Microsoft Office PowerPoint</Application>
  <PresentationFormat>Widescreen</PresentationFormat>
  <Paragraphs>175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.HelveticaNeueDeskInterface-Regular</vt:lpstr>
      <vt:lpstr>Arial</vt:lpstr>
      <vt:lpstr>Arial Black</vt:lpstr>
      <vt:lpstr>ArialMT</vt:lpstr>
      <vt:lpstr>Calibri</vt:lpstr>
      <vt:lpstr>Calibri Light</vt:lpstr>
      <vt:lpstr>Lucida Grande</vt:lpstr>
      <vt:lpstr>LucidaGrande</vt:lpstr>
      <vt:lpstr>Segoe UI</vt:lpstr>
      <vt:lpstr>Symbol</vt:lpstr>
      <vt:lpstr>Times New Roman</vt:lpstr>
      <vt:lpstr>Wingdings</vt:lpstr>
      <vt:lpstr>Office Theme</vt:lpstr>
      <vt:lpstr>Custom Design</vt:lpstr>
      <vt:lpstr>PowerPoint Presentation</vt:lpstr>
      <vt:lpstr>Outline</vt:lpstr>
      <vt:lpstr>Background to the Survey</vt:lpstr>
      <vt:lpstr>The Three Pillars of Cash Management</vt:lpstr>
      <vt:lpstr>Cash Plans and Cash Forecasts</vt:lpstr>
      <vt:lpstr>Outline</vt:lpstr>
      <vt:lpstr>A Solid Core of Sound Practice</vt:lpstr>
      <vt:lpstr>PowerPoint Presentation</vt:lpstr>
      <vt:lpstr>But Room for Improvement</vt:lpstr>
      <vt:lpstr>Outline</vt:lpstr>
      <vt:lpstr>A Mixed Picture</vt:lpstr>
      <vt:lpstr>Forecasting Practice</vt:lpstr>
      <vt:lpstr>Institutional Models</vt:lpstr>
      <vt:lpstr>Limited Active Cash Management</vt:lpstr>
      <vt:lpstr>Outline</vt:lpstr>
      <vt:lpstr>Some Conclusions</vt:lpstr>
      <vt:lpstr>Looking Forward</vt:lpstr>
      <vt:lpstr>TSA Structures and Coverage</vt:lpstr>
      <vt:lpstr>Cash Management</vt:lpstr>
      <vt:lpstr>Thank You! Questions and Comments  Full Survey results at: https://www.pempal.org/knowledge-product/government-treasury-single-account-and-cash-management-pempal-countries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Public Debt Statistics</dc:title>
  <dc:creator>Michele Robinson</dc:creator>
  <cp:lastModifiedBy>Anara Tokusheva</cp:lastModifiedBy>
  <cp:revision>334</cp:revision>
  <dcterms:created xsi:type="dcterms:W3CDTF">2020-10-10T15:42:03Z</dcterms:created>
  <dcterms:modified xsi:type="dcterms:W3CDTF">2022-09-21T08:28:42Z</dcterms:modified>
</cp:coreProperties>
</file>