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bookmarkIdSeed="2">
  <p:sldMasterIdLst>
    <p:sldMasterId id="2147483696" r:id="rId1"/>
  </p:sldMasterIdLst>
  <p:notesMasterIdLst>
    <p:notesMasterId r:id="rId16"/>
  </p:notesMasterIdLst>
  <p:handoutMasterIdLst>
    <p:handoutMasterId r:id="rId17"/>
  </p:handoutMasterIdLst>
  <p:sldIdLst>
    <p:sldId id="256" r:id="rId2"/>
    <p:sldId id="530" r:id="rId3"/>
    <p:sldId id="617" r:id="rId4"/>
    <p:sldId id="618" r:id="rId5"/>
    <p:sldId id="621" r:id="rId6"/>
    <p:sldId id="537" r:id="rId7"/>
    <p:sldId id="619" r:id="rId8"/>
    <p:sldId id="620" r:id="rId9"/>
    <p:sldId id="623" r:id="rId10"/>
    <p:sldId id="624" r:id="rId11"/>
    <p:sldId id="625" r:id="rId12"/>
    <p:sldId id="626" r:id="rId13"/>
    <p:sldId id="615" r:id="rId14"/>
    <p:sldId id="528"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b353911" initials="jw" lastIdx="2" clrIdx="0"/>
  <p:cmAuthor id="1" name="Gert van der Linde" initials="GVDL" lastIdx="6"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CCFFFF"/>
    <a:srgbClr val="FFFFCC"/>
    <a:srgbClr val="0000FF"/>
    <a:srgbClr val="000099"/>
    <a:srgbClr val="3333FF"/>
    <a:srgbClr val="00B0F0"/>
    <a:srgbClr val="FFCC66"/>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6" autoAdjust="0"/>
    <p:restoredTop sz="94660"/>
  </p:normalViewPr>
  <p:slideViewPr>
    <p:cSldViewPr snapToGrid="0">
      <p:cViewPr varScale="1">
        <p:scale>
          <a:sx n="84" d="100"/>
          <a:sy n="84" d="100"/>
        </p:scale>
        <p:origin x="1200" y="78"/>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628" cy="464820"/>
          </a:xfrm>
          <a:prstGeom prst="rect">
            <a:avLst/>
          </a:prstGeom>
        </p:spPr>
        <p:txBody>
          <a:bodyPr vert="horz" lIns="91650" tIns="45825" rIns="91650" bIns="45825" rtlCol="0"/>
          <a:lstStyle>
            <a:lvl1pPr algn="l">
              <a:defRPr sz="1200"/>
            </a:lvl1pPr>
          </a:lstStyle>
          <a:p>
            <a:endParaRPr lang="en-US" dirty="0"/>
          </a:p>
        </p:txBody>
      </p:sp>
      <p:sp>
        <p:nvSpPr>
          <p:cNvPr id="3" name="Date Placeholder 2"/>
          <p:cNvSpPr>
            <a:spLocks noGrp="1"/>
          </p:cNvSpPr>
          <p:nvPr>
            <p:ph type="dt" sz="quarter" idx="1"/>
          </p:nvPr>
        </p:nvSpPr>
        <p:spPr>
          <a:xfrm>
            <a:off x="3971183" y="0"/>
            <a:ext cx="3037628" cy="464820"/>
          </a:xfrm>
          <a:prstGeom prst="rect">
            <a:avLst/>
          </a:prstGeom>
        </p:spPr>
        <p:txBody>
          <a:bodyPr vert="horz" lIns="91650" tIns="45825" rIns="91650" bIns="45825" rtlCol="0"/>
          <a:lstStyle>
            <a:lvl1pPr algn="r">
              <a:defRPr sz="1200"/>
            </a:lvl1pPr>
          </a:lstStyle>
          <a:p>
            <a:fld id="{06A6F9D9-C3C4-4845-81A3-C6FECAF1727D}" type="datetimeFigureOut">
              <a:rPr lang="en-US" smtClean="0"/>
              <a:pPr/>
              <a:t>9/17/2015</a:t>
            </a:fld>
            <a:endParaRPr lang="en-US" dirty="0"/>
          </a:p>
        </p:txBody>
      </p:sp>
      <p:sp>
        <p:nvSpPr>
          <p:cNvPr id="4" name="Footer Placeholder 3"/>
          <p:cNvSpPr>
            <a:spLocks noGrp="1"/>
          </p:cNvSpPr>
          <p:nvPr>
            <p:ph type="ftr" sz="quarter" idx="2"/>
          </p:nvPr>
        </p:nvSpPr>
        <p:spPr>
          <a:xfrm>
            <a:off x="0" y="8829989"/>
            <a:ext cx="3037628" cy="464820"/>
          </a:xfrm>
          <a:prstGeom prst="rect">
            <a:avLst/>
          </a:prstGeom>
        </p:spPr>
        <p:txBody>
          <a:bodyPr vert="horz" lIns="91650" tIns="45825" rIns="91650" bIns="4582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1183" y="8829989"/>
            <a:ext cx="3037628" cy="464820"/>
          </a:xfrm>
          <a:prstGeom prst="rect">
            <a:avLst/>
          </a:prstGeom>
        </p:spPr>
        <p:txBody>
          <a:bodyPr vert="horz" lIns="91650" tIns="45825" rIns="91650" bIns="45825" rtlCol="0" anchor="b"/>
          <a:lstStyle>
            <a:lvl1pPr algn="r">
              <a:defRPr sz="1200"/>
            </a:lvl1pPr>
          </a:lstStyle>
          <a:p>
            <a:fld id="{0C4AC303-F656-4CA2-9242-E989723535A5}" type="slidenum">
              <a:rPr lang="en-US" smtClean="0"/>
              <a:pPr/>
              <a:t>‹#›</a:t>
            </a:fld>
            <a:endParaRPr lang="en-US" dirty="0"/>
          </a:p>
        </p:txBody>
      </p:sp>
    </p:spTree>
    <p:extLst>
      <p:ext uri="{BB962C8B-B14F-4D97-AF65-F5344CB8AC3E}">
        <p14:creationId xmlns:p14="http://schemas.microsoft.com/office/powerpoint/2010/main" val="197109951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72" tIns="46586" rIns="93172" bIns="46586"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200"/>
            </a:lvl1pPr>
          </a:lstStyle>
          <a:p>
            <a:fld id="{4D0F13E7-81C4-49F8-AE56-2169D445AA82}" type="datetimeFigureOut">
              <a:rPr lang="en-US" smtClean="0"/>
              <a:pPr/>
              <a:t>9/17/2015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3172" tIns="46586" rIns="93172" bIns="4658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200"/>
            </a:lvl1pPr>
          </a:lstStyle>
          <a:p>
            <a:fld id="{DE2F7A96-C20A-47A4-B256-A23E2C6F0B62}" type="slidenum">
              <a:rPr lang="en-US" smtClean="0"/>
              <a:pPr/>
              <a:t>‹#›</a:t>
            </a:fld>
            <a:endParaRPr lang="en-US" dirty="0"/>
          </a:p>
        </p:txBody>
      </p:sp>
    </p:spTree>
    <p:extLst>
      <p:ext uri="{BB962C8B-B14F-4D97-AF65-F5344CB8AC3E}">
        <p14:creationId xmlns:p14="http://schemas.microsoft.com/office/powerpoint/2010/main" val="163793049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1FF0DD-E9F7-431E-8070-FEA08546CC76}"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1FF0DD-E9F7-431E-8070-FEA08546CC7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1FF0DD-E9F7-431E-8070-FEA08546CC7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1FF0DD-E9F7-431E-8070-FEA08546CC76}"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1FF0DD-E9F7-431E-8070-FEA08546CC76}"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A1FF0DD-E9F7-431E-8070-FEA08546CC7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A1FF0DD-E9F7-431E-8070-FEA08546CC76}"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A1FF0DD-E9F7-431E-8070-FEA08546CC7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A1FF0DD-E9F7-431E-8070-FEA08546CC7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A1FF0DD-E9F7-431E-8070-FEA08546CC76}"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A1FF0DD-E9F7-431E-8070-FEA08546CC7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1FF0DD-E9F7-431E-8070-FEA08546CC7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4.jpeg"/><Relationship Id="rId7" Type="http://schemas.openxmlformats.org/officeDocument/2006/relationships/image" Target="../media/image15.png"/><Relationship Id="rId12" Type="http://schemas.openxmlformats.org/officeDocument/2006/relationships/image" Target="../media/image20.jpe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3.wmf"/><Relationship Id="rId11" Type="http://schemas.openxmlformats.org/officeDocument/2006/relationships/image" Target="../media/image19.jpeg"/><Relationship Id="rId5" Type="http://schemas.openxmlformats.org/officeDocument/2006/relationships/oleObject" Target="../embeddings/oleObject1.bin"/><Relationship Id="rId10" Type="http://schemas.openxmlformats.org/officeDocument/2006/relationships/image" Target="../media/image18.jpeg"/><Relationship Id="rId4" Type="http://schemas.openxmlformats.org/officeDocument/2006/relationships/image" Target="../media/image4.jpg"/><Relationship Id="rId9" Type="http://schemas.openxmlformats.org/officeDocument/2006/relationships/image" Target="../media/image17.png"/></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3"/>
          <p:cNvSpPr>
            <a:spLocks noChangeArrowheads="1"/>
          </p:cNvSpPr>
          <p:nvPr/>
        </p:nvSpPr>
        <p:spPr bwMode="auto">
          <a:xfrm>
            <a:off x="5855109" y="5914788"/>
            <a:ext cx="2878096" cy="615553"/>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p>
            <a:pPr lvl="0" algn="r" fontAlgn="base">
              <a:spcBef>
                <a:spcPct val="0"/>
              </a:spcBef>
              <a:spcAft>
                <a:spcPct val="0"/>
              </a:spcAft>
            </a:pPr>
            <a:r>
              <a:rPr lang="en-US" sz="2000" b="1" dirty="0" err="1" smtClean="0">
                <a:solidFill>
                  <a:srgbClr val="0000CC"/>
                </a:solidFill>
                <a:effectLst>
                  <a:outerShdw blurRad="50800" dist="50800" dir="2700000" algn="tl" rotWithShape="0">
                    <a:prstClr val="black">
                      <a:alpha val="40000"/>
                    </a:prstClr>
                  </a:outerShdw>
                </a:effectLst>
              </a:rPr>
              <a:t>Cem</a:t>
            </a:r>
            <a:r>
              <a:rPr lang="en-US" sz="2000" b="1" dirty="0" smtClean="0">
                <a:solidFill>
                  <a:srgbClr val="0000CC"/>
                </a:solidFill>
                <a:effectLst>
                  <a:outerShdw blurRad="50800" dist="50800" dir="2700000" algn="tl" rotWithShape="0">
                    <a:prstClr val="black">
                      <a:alpha val="40000"/>
                    </a:prstClr>
                  </a:outerShdw>
                </a:effectLst>
              </a:rPr>
              <a:t> </a:t>
            </a:r>
            <a:r>
              <a:rPr lang="en-US" sz="2000" b="1" dirty="0" err="1" smtClean="0">
                <a:solidFill>
                  <a:srgbClr val="0000CC"/>
                </a:solidFill>
                <a:effectLst>
                  <a:outerShdw blurRad="50800" dist="50800" dir="2700000" algn="tl" rotWithShape="0">
                    <a:prstClr val="black">
                      <a:alpha val="40000"/>
                    </a:prstClr>
                  </a:outerShdw>
                </a:effectLst>
              </a:rPr>
              <a:t>Dener</a:t>
            </a:r>
            <a:endParaRPr lang="en-US" sz="2000" b="1" dirty="0" smtClean="0">
              <a:solidFill>
                <a:srgbClr val="0000CC"/>
              </a:solidFill>
              <a:effectLst>
                <a:outerShdw blurRad="50800" dist="50800" dir="2700000" algn="tl" rotWithShape="0">
                  <a:prstClr val="black">
                    <a:alpha val="40000"/>
                  </a:prstClr>
                </a:outerShdw>
              </a:effectLst>
            </a:endParaRPr>
          </a:p>
          <a:p>
            <a:pPr lvl="0" algn="r" fontAlgn="base">
              <a:spcBef>
                <a:spcPct val="0"/>
              </a:spcBef>
              <a:spcAft>
                <a:spcPct val="0"/>
              </a:spcAft>
            </a:pPr>
            <a:r>
              <a:rPr lang="en-US" sz="2000" dirty="0" smtClean="0">
                <a:solidFill>
                  <a:srgbClr val="0000CC"/>
                </a:solidFill>
                <a:effectLst>
                  <a:outerShdw blurRad="50800" dist="50800" dir="2700000" algn="tl" rotWithShape="0">
                    <a:prstClr val="black">
                      <a:alpha val="40000"/>
                    </a:prstClr>
                  </a:outerShdw>
                </a:effectLst>
              </a:rPr>
              <a:t>Governance Global Practice</a:t>
            </a: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2951" y="5922336"/>
            <a:ext cx="3066288" cy="600456"/>
          </a:xfrm>
          <a:prstGeom prst="rect">
            <a:avLst/>
          </a:prstGeom>
        </p:spPr>
      </p:pic>
      <p:sp>
        <p:nvSpPr>
          <p:cNvPr id="16" name="Rectangle 15"/>
          <p:cNvSpPr/>
          <p:nvPr/>
        </p:nvSpPr>
        <p:spPr>
          <a:xfrm>
            <a:off x="914730" y="3788629"/>
            <a:ext cx="8229600" cy="731520"/>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a:off x="0" y="2330962"/>
            <a:ext cx="8229600" cy="146304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374374" y="2517131"/>
            <a:ext cx="6978925" cy="1077218"/>
          </a:xfrm>
          <a:prstGeom prst="rect">
            <a:avLst/>
          </a:prstGeom>
          <a:noFill/>
        </p:spPr>
        <p:txBody>
          <a:bodyPr wrap="square" rtlCol="0">
            <a:spAutoFit/>
          </a:bodyPr>
          <a:lstStyle/>
          <a:p>
            <a:r>
              <a:rPr lang="en-US" sz="3200" b="1" dirty="0" smtClean="0">
                <a:solidFill>
                  <a:schemeClr val="bg1"/>
                </a:solidFill>
                <a:effectLst>
                  <a:outerShdw blurRad="38100" dist="38100" dir="2700000" algn="tl">
                    <a:srgbClr val="000000">
                      <a:alpha val="43137"/>
                    </a:srgbClr>
                  </a:outerShdw>
                </a:effectLst>
                <a:latin typeface="Calibri" panose="020F0502020204030204" pitchFamily="34" charset="0"/>
                <a:cs typeface="Helvetica" panose="020B0604020202020204" pitchFamily="34" charset="0"/>
              </a:rPr>
              <a:t>Organizational Models for Managing ICT in </a:t>
            </a: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Helvetica" panose="020B0604020202020204" pitchFamily="34" charset="0"/>
              </a:rPr>
              <a:t>P</a:t>
            </a:r>
            <a:r>
              <a:rPr lang="en-US" sz="3200" b="1" dirty="0" smtClean="0">
                <a:solidFill>
                  <a:schemeClr val="bg1"/>
                </a:solidFill>
                <a:effectLst>
                  <a:outerShdw blurRad="38100" dist="38100" dir="2700000" algn="tl">
                    <a:srgbClr val="000000">
                      <a:alpha val="43137"/>
                    </a:srgbClr>
                  </a:outerShdw>
                </a:effectLst>
                <a:latin typeface="Calibri" panose="020F0502020204030204" pitchFamily="34" charset="0"/>
                <a:cs typeface="Helvetica" panose="020B0604020202020204" pitchFamily="34" charset="0"/>
              </a:rPr>
              <a:t>ublic Sector</a:t>
            </a:r>
            <a:endPar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Helvetica" panose="020B0604020202020204" pitchFamily="34" charset="0"/>
            </a:endParaRPr>
          </a:p>
        </p:txBody>
      </p:sp>
      <p:sp>
        <p:nvSpPr>
          <p:cNvPr id="19" name="TextBox 18"/>
          <p:cNvSpPr txBox="1"/>
          <p:nvPr/>
        </p:nvSpPr>
        <p:spPr>
          <a:xfrm>
            <a:off x="1024268" y="3799128"/>
            <a:ext cx="8010525" cy="723275"/>
          </a:xfrm>
          <a:prstGeom prst="rect">
            <a:avLst/>
          </a:prstGeom>
          <a:noFill/>
        </p:spPr>
        <p:txBody>
          <a:bodyPr wrap="square" rtlCol="0">
            <a:spAutoFit/>
          </a:bodyPr>
          <a:lstStyle/>
          <a:p>
            <a:pPr algn="r">
              <a:spcAft>
                <a:spcPts val="600"/>
              </a:spcAft>
            </a:pPr>
            <a:r>
              <a:rPr lang="en-US" b="1" spc="200" dirty="0">
                <a:solidFill>
                  <a:schemeClr val="bg1"/>
                </a:solidFill>
                <a:effectLst>
                  <a:outerShdw blurRad="38100" dist="38100" dir="2700000" algn="tl">
                    <a:srgbClr val="000000">
                      <a:alpha val="43137"/>
                    </a:srgbClr>
                  </a:outerShdw>
                </a:effectLst>
                <a:latin typeface="Calibri" panose="020F0502020204030204" pitchFamily="34" charset="0"/>
                <a:cs typeface="Helvetica" panose="020B0604020202020204" pitchFamily="34" charset="0"/>
              </a:rPr>
              <a:t>Use of Information Technologies in Treasury </a:t>
            </a:r>
            <a:r>
              <a:rPr lang="en-US" b="1" spc="200" dirty="0" smtClean="0">
                <a:solidFill>
                  <a:schemeClr val="bg1"/>
                </a:solidFill>
                <a:effectLst>
                  <a:outerShdw blurRad="38100" dist="38100" dir="2700000" algn="tl">
                    <a:srgbClr val="000000">
                      <a:alpha val="43137"/>
                    </a:srgbClr>
                  </a:outerShdw>
                </a:effectLst>
                <a:latin typeface="Calibri" panose="020F0502020204030204" pitchFamily="34" charset="0"/>
                <a:cs typeface="Helvetica" panose="020B0604020202020204" pitchFamily="34" charset="0"/>
              </a:rPr>
              <a:t>Operations</a:t>
            </a:r>
          </a:p>
          <a:p>
            <a:pPr algn="r">
              <a:spcAft>
                <a:spcPts val="600"/>
              </a:spcAft>
            </a:pPr>
            <a:r>
              <a:rPr lang="en-US" b="1" spc="200" dirty="0" smtClean="0">
                <a:solidFill>
                  <a:schemeClr val="bg1"/>
                </a:solidFill>
                <a:effectLst>
                  <a:outerShdw blurRad="38100" dist="38100" dir="2700000" algn="tl">
                    <a:srgbClr val="000000">
                      <a:alpha val="43137"/>
                    </a:srgbClr>
                  </a:outerShdw>
                </a:effectLst>
                <a:latin typeface="Calibri" panose="020F0502020204030204" pitchFamily="34" charset="0"/>
                <a:cs typeface="Helvetica" panose="020B0604020202020204" pitchFamily="34" charset="0"/>
              </a:rPr>
              <a:t>Tbilisi, Georgia                                  October 5-7, 2015</a:t>
            </a:r>
            <a:endParaRPr lang="en-US" b="1" spc="200" dirty="0">
              <a:solidFill>
                <a:schemeClr val="bg1"/>
              </a:solidFill>
              <a:effectLst>
                <a:outerShdw blurRad="38100" dist="38100" dir="2700000" algn="tl">
                  <a:srgbClr val="000000">
                    <a:alpha val="43137"/>
                  </a:srgbClr>
                </a:outerShdw>
              </a:effectLst>
              <a:latin typeface="Calibri" panose="020F0502020204030204" pitchFamily="34" charset="0"/>
              <a:cs typeface="Helvetica" panose="020B0604020202020204" pitchFamily="34" charset="0"/>
            </a:endParaRPr>
          </a:p>
        </p:txBody>
      </p:sp>
      <p:pic>
        <p:nvPicPr>
          <p:cNvPr id="20" name="Picture 19"/>
          <p:cNvPicPr>
            <a:picLocks noChangeAspect="1"/>
          </p:cNvPicPr>
          <p:nvPr/>
        </p:nvPicPr>
        <p:blipFill>
          <a:blip r:embed="rId3"/>
          <a:srcRect/>
          <a:stretch>
            <a:fillRect/>
          </a:stretch>
        </p:blipFill>
        <p:spPr bwMode="auto">
          <a:xfrm>
            <a:off x="912210" y="253211"/>
            <a:ext cx="7315200" cy="835814"/>
          </a:xfrm>
          <a:prstGeom prst="rect">
            <a:avLst/>
          </a:prstGeom>
          <a:noFill/>
          <a:ln w="9525">
            <a:noFill/>
            <a:miter lim="800000"/>
            <a:headEnd/>
            <a:tailEnd/>
          </a:ln>
        </p:spPr>
      </p:pic>
      <p:sp>
        <p:nvSpPr>
          <p:cNvPr id="21" name="TextBox 20"/>
          <p:cNvSpPr txBox="1"/>
          <p:nvPr/>
        </p:nvSpPr>
        <p:spPr>
          <a:xfrm>
            <a:off x="1140810" y="1099290"/>
            <a:ext cx="6858000" cy="400110"/>
          </a:xfrm>
          <a:prstGeom prst="rect">
            <a:avLst/>
          </a:prstGeom>
          <a:noFill/>
        </p:spPr>
        <p:txBody>
          <a:bodyPr wrap="square" rtlCol="0">
            <a:spAutoFit/>
          </a:bodyPr>
          <a:lstStyle/>
          <a:p>
            <a:pPr algn="ctr"/>
            <a:r>
              <a:rPr lang="en-US" sz="2000" b="1" dirty="0">
                <a:solidFill>
                  <a:srgbClr val="C00000"/>
                </a:solidFill>
              </a:rPr>
              <a:t>PEMPAL </a:t>
            </a:r>
            <a:r>
              <a:rPr lang="en-US" sz="2000" b="1" dirty="0" err="1" smtClean="0">
                <a:solidFill>
                  <a:srgbClr val="C00000"/>
                </a:solidFill>
              </a:rPr>
              <a:t>TCoP</a:t>
            </a:r>
            <a:r>
              <a:rPr lang="en-US" sz="2000" b="1" dirty="0" smtClean="0">
                <a:solidFill>
                  <a:srgbClr val="C00000"/>
                </a:solidFill>
              </a:rPr>
              <a:t> Thematic Group Meeting</a:t>
            </a:r>
            <a:endParaRPr lang="en-US" sz="2000" b="1" dirty="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8"/>
          <p:cNvSpPr>
            <a:spLocks noGrp="1"/>
          </p:cNvSpPr>
          <p:nvPr>
            <p:ph type="sldNum" sz="quarter" idx="12"/>
          </p:nvPr>
        </p:nvSpPr>
        <p:spPr>
          <a:xfrm>
            <a:off x="6553200" y="6587285"/>
            <a:ext cx="2160000" cy="216000"/>
          </a:xfrm>
        </p:spPr>
        <p:txBody>
          <a:bodyPr/>
          <a:lstStyle/>
          <a:p>
            <a:fld id="{9A1FF0DD-E9F7-431E-8070-FEA08546CC76}" type="slidenum">
              <a:rPr lang="en-US" sz="1100" smtClean="0">
                <a:solidFill>
                  <a:srgbClr val="0000FF"/>
                </a:solidFill>
              </a:rPr>
              <a:pPr/>
              <a:t>9</a:t>
            </a:fld>
            <a:endParaRPr lang="en-US" sz="1100" dirty="0">
              <a:solidFill>
                <a:srgbClr val="0000FF"/>
              </a:solidFill>
            </a:endParaRPr>
          </a:p>
        </p:txBody>
      </p:sp>
      <p:grpSp>
        <p:nvGrpSpPr>
          <p:cNvPr id="7" name="Group 6"/>
          <p:cNvGrpSpPr/>
          <p:nvPr/>
        </p:nvGrpSpPr>
        <p:grpSpPr>
          <a:xfrm>
            <a:off x="-809" y="7415"/>
            <a:ext cx="9129110" cy="731520"/>
            <a:chOff x="-809" y="7415"/>
            <a:chExt cx="9129110" cy="731520"/>
          </a:xfrm>
        </p:grpSpPr>
        <p:sp>
          <p:nvSpPr>
            <p:cNvPr id="8" name="Text Box 3"/>
            <p:cNvSpPr txBox="1">
              <a:spLocks noChangeArrowheads="1"/>
            </p:cNvSpPr>
            <p:nvPr/>
          </p:nvSpPr>
          <p:spPr bwMode="auto">
            <a:xfrm>
              <a:off x="624381" y="144575"/>
              <a:ext cx="8503920" cy="457200"/>
            </a:xfrm>
            <a:prstGeom prst="rect">
              <a:avLst/>
            </a:prstGeom>
            <a:gradFill>
              <a:gsLst>
                <a:gs pos="50000">
                  <a:srgbClr val="00B0F0"/>
                </a:gs>
                <a:gs pos="100000">
                  <a:schemeClr val="bg1"/>
                </a:gs>
              </a:gsLst>
              <a:lin ang="0" scaled="1"/>
            </a:gradFill>
            <a:ln w="9525">
              <a:noFill/>
              <a:miter lim="800000"/>
              <a:headEnd/>
              <a:tailEnd/>
            </a:ln>
            <a:effectLst/>
          </p:spPr>
          <p:txBody>
            <a:bodyPr lIns="0" rIns="0" anchor="ctr"/>
            <a:lstStyle/>
            <a:p>
              <a:pPr marL="457200" algn="l"/>
              <a:r>
                <a:rPr lang="en-US" sz="2400" b="1" dirty="0" smtClean="0">
                  <a:solidFill>
                    <a:schemeClr val="bg1"/>
                  </a:solidFill>
                  <a:latin typeface="+mj-lt"/>
                  <a:cs typeface="Helvetica" panose="020B0604020202020204" pitchFamily="34" charset="0"/>
                </a:rPr>
                <a:t>Managing ICT</a:t>
              </a:r>
              <a:endParaRPr lang="en-US" sz="2400" b="1" dirty="0">
                <a:solidFill>
                  <a:schemeClr val="bg1"/>
                </a:solidFill>
                <a:latin typeface="+mj-lt"/>
                <a:cs typeface="Helvetica" panose="020B0604020202020204" pitchFamily="34" charset="0"/>
              </a:endParaRPr>
            </a:p>
          </p:txBody>
        </p:sp>
        <p:sp>
          <p:nvSpPr>
            <p:cNvPr id="10" name="Oval 9"/>
            <p:cNvSpPr/>
            <p:nvPr/>
          </p:nvSpPr>
          <p:spPr>
            <a:xfrm>
              <a:off x="-809" y="7415"/>
              <a:ext cx="731520" cy="7315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351" y="144575"/>
              <a:ext cx="457200" cy="457200"/>
            </a:xfrm>
            <a:prstGeom prst="rect">
              <a:avLst/>
            </a:prstGeom>
          </p:spPr>
        </p:pic>
      </p:grpSp>
      <p:sp>
        <p:nvSpPr>
          <p:cNvPr id="9" name="Text Box 14"/>
          <p:cNvSpPr txBox="1">
            <a:spLocks noChangeArrowheads="1"/>
          </p:cNvSpPr>
          <p:nvPr/>
        </p:nvSpPr>
        <p:spPr bwMode="auto">
          <a:xfrm>
            <a:off x="271047" y="613347"/>
            <a:ext cx="8595360" cy="5963171"/>
          </a:xfrm>
          <a:prstGeom prst="rect">
            <a:avLst/>
          </a:prstGeom>
          <a:noFill/>
          <a:ln w="9525">
            <a:noFill/>
            <a:miter lim="800000"/>
            <a:headEnd/>
            <a:tailEnd/>
          </a:ln>
        </p:spPr>
        <p:txBody>
          <a:bodyPr wrap="square">
            <a:spAutoFit/>
          </a:bodyPr>
          <a:lstStyle/>
          <a:p>
            <a:pPr algn="ctr">
              <a:spcAft>
                <a:spcPts val="600"/>
              </a:spcAft>
            </a:pPr>
            <a:r>
              <a:rPr lang="en-US" sz="2800" b="1" dirty="0" smtClean="0">
                <a:solidFill>
                  <a:srgbClr val="0000CC"/>
                </a:solidFill>
                <a:effectLst/>
              </a:rPr>
              <a:t>Organizational Models for Managing ICT </a:t>
            </a:r>
            <a:endParaRPr lang="en-US" sz="3200" b="1" dirty="0" smtClean="0">
              <a:solidFill>
                <a:srgbClr val="0000CC"/>
              </a:solidFill>
              <a:effectLst/>
            </a:endParaRPr>
          </a:p>
          <a:p>
            <a:pPr>
              <a:spcAft>
                <a:spcPts val="900"/>
              </a:spcAft>
              <a:buSzPct val="100000"/>
            </a:pPr>
            <a:r>
              <a:rPr lang="en-US" sz="2000" b="1" dirty="0" smtClean="0">
                <a:solidFill>
                  <a:srgbClr val="0000CC"/>
                </a:solidFill>
              </a:rPr>
              <a:t>2.   </a:t>
            </a:r>
            <a:r>
              <a:rPr lang="en-US" sz="2400" b="1" dirty="0" smtClean="0">
                <a:solidFill>
                  <a:srgbClr val="0000CC"/>
                </a:solidFill>
              </a:rPr>
              <a:t>State </a:t>
            </a:r>
            <a:r>
              <a:rPr lang="en-US" sz="2400" b="1" dirty="0">
                <a:solidFill>
                  <a:srgbClr val="0000CC"/>
                </a:solidFill>
              </a:rPr>
              <a:t>Owned Enterprise under the MoF structure</a:t>
            </a:r>
          </a:p>
          <a:p>
            <a:pPr marL="571500" indent="-228600">
              <a:spcAft>
                <a:spcPts val="900"/>
              </a:spcAft>
              <a:buSzPct val="100000"/>
              <a:buFont typeface="Arial" panose="020B0604020202020204" pitchFamily="34" charset="0"/>
              <a:buChar char="•"/>
            </a:pPr>
            <a:r>
              <a:rPr lang="en-US" sz="1600" dirty="0">
                <a:solidFill>
                  <a:srgbClr val="0000CC"/>
                </a:solidFill>
              </a:rPr>
              <a:t>When it is difficult to establish strong ICT units within the MoF/</a:t>
            </a:r>
            <a:r>
              <a:rPr lang="en-US" sz="1600" dirty="0" err="1">
                <a:solidFill>
                  <a:srgbClr val="0000CC"/>
                </a:solidFill>
              </a:rPr>
              <a:t>Gov</a:t>
            </a:r>
            <a:r>
              <a:rPr lang="en-US" sz="1600" dirty="0">
                <a:solidFill>
                  <a:srgbClr val="0000CC"/>
                </a:solidFill>
              </a:rPr>
              <a:t> organizations, another option is the establishment of an </a:t>
            </a:r>
            <a:r>
              <a:rPr lang="en-US" sz="1600" dirty="0" err="1">
                <a:solidFill>
                  <a:srgbClr val="0000CC"/>
                </a:solidFill>
              </a:rPr>
              <a:t>SoE</a:t>
            </a:r>
            <a:r>
              <a:rPr lang="en-US" sz="1600" dirty="0">
                <a:solidFill>
                  <a:srgbClr val="0000CC"/>
                </a:solidFill>
              </a:rPr>
              <a:t> (or similar organization) under the MoF/</a:t>
            </a:r>
            <a:r>
              <a:rPr lang="en-US" sz="1600" dirty="0" err="1">
                <a:solidFill>
                  <a:srgbClr val="0000CC"/>
                </a:solidFill>
              </a:rPr>
              <a:t>Gov</a:t>
            </a:r>
            <a:r>
              <a:rPr lang="en-US" sz="1600" dirty="0">
                <a:solidFill>
                  <a:srgbClr val="0000CC"/>
                </a:solidFill>
              </a:rPr>
              <a:t> structure (head is reporting to the Minister and other governing bodies). </a:t>
            </a:r>
            <a:endParaRPr lang="en-US" sz="1600" dirty="0" smtClean="0">
              <a:solidFill>
                <a:srgbClr val="0000CC"/>
              </a:solidFill>
            </a:endParaRPr>
          </a:p>
          <a:p>
            <a:pPr marL="571500" indent="-228600">
              <a:spcAft>
                <a:spcPts val="900"/>
              </a:spcAft>
              <a:buSzPct val="100000"/>
              <a:buFont typeface="Arial" panose="020B0604020202020204" pitchFamily="34" charset="0"/>
              <a:buChar char="•"/>
            </a:pPr>
            <a:r>
              <a:rPr lang="en-US" sz="1600" dirty="0" smtClean="0">
                <a:solidFill>
                  <a:srgbClr val="0000CC"/>
                </a:solidFill>
              </a:rPr>
              <a:t>Such </a:t>
            </a:r>
            <a:r>
              <a:rPr lang="en-US" sz="1600" dirty="0" err="1">
                <a:solidFill>
                  <a:srgbClr val="0000CC"/>
                </a:solidFill>
              </a:rPr>
              <a:t>SoEs</a:t>
            </a:r>
            <a:r>
              <a:rPr lang="en-US" sz="1600" dirty="0">
                <a:solidFill>
                  <a:srgbClr val="0000CC"/>
                </a:solidFill>
              </a:rPr>
              <a:t> can attract competent and experienced ICT specialists with salaries comparable to private sector, and support all critical ICT functions for the government (and do not participate in any other commercial activity, alone or as a part of a consortium). </a:t>
            </a:r>
            <a:endParaRPr lang="en-US" sz="1600" dirty="0" smtClean="0">
              <a:solidFill>
                <a:srgbClr val="0000CC"/>
              </a:solidFill>
            </a:endParaRPr>
          </a:p>
          <a:p>
            <a:pPr marL="571500" indent="-228600">
              <a:spcAft>
                <a:spcPts val="900"/>
              </a:spcAft>
              <a:buSzPct val="100000"/>
              <a:buFont typeface="Arial" panose="020B0604020202020204" pitchFamily="34" charset="0"/>
              <a:buChar char="•"/>
            </a:pPr>
            <a:r>
              <a:rPr lang="en-US" sz="1600" dirty="0" err="1" smtClean="0">
                <a:solidFill>
                  <a:srgbClr val="0000CC"/>
                </a:solidFill>
              </a:rPr>
              <a:t>SoE</a:t>
            </a:r>
            <a:r>
              <a:rPr lang="en-US" sz="1600" dirty="0" smtClean="0">
                <a:solidFill>
                  <a:srgbClr val="0000CC"/>
                </a:solidFill>
              </a:rPr>
              <a:t> </a:t>
            </a:r>
            <a:r>
              <a:rPr lang="en-US" sz="1600" dirty="0">
                <a:solidFill>
                  <a:srgbClr val="0000CC"/>
                </a:solidFill>
              </a:rPr>
              <a:t>develops necessary ICT solutions (in most cases by outsourcing some of the development work, and managing these contractors), maintains data centers, portals, and other ICT platforms, and provides technical support. </a:t>
            </a:r>
            <a:endParaRPr lang="en-US" sz="1600" dirty="0" smtClean="0">
              <a:solidFill>
                <a:srgbClr val="0000CC"/>
              </a:solidFill>
            </a:endParaRPr>
          </a:p>
          <a:p>
            <a:pPr marL="571500" indent="-228600">
              <a:spcAft>
                <a:spcPts val="900"/>
              </a:spcAft>
              <a:buSzPct val="100000"/>
              <a:buFont typeface="Arial" panose="020B0604020202020204" pitchFamily="34" charset="0"/>
              <a:buChar char="•"/>
            </a:pPr>
            <a:r>
              <a:rPr lang="en-US" sz="1600" dirty="0" smtClean="0">
                <a:solidFill>
                  <a:srgbClr val="0000CC"/>
                </a:solidFill>
              </a:rPr>
              <a:t>This </a:t>
            </a:r>
            <a:r>
              <a:rPr lang="en-US" sz="1600" dirty="0">
                <a:solidFill>
                  <a:srgbClr val="0000CC"/>
                </a:solidFill>
              </a:rPr>
              <a:t>model may require more resources than </a:t>
            </a:r>
            <a:r>
              <a:rPr lang="en-US" sz="1600" dirty="0" smtClean="0">
                <a:solidFill>
                  <a:srgbClr val="0000CC"/>
                </a:solidFill>
              </a:rPr>
              <a:t>internal units, </a:t>
            </a:r>
            <a:r>
              <a:rPr lang="en-US" sz="1600" dirty="0">
                <a:solidFill>
                  <a:srgbClr val="0000CC"/>
                </a:solidFill>
              </a:rPr>
              <a:t>but when it is not possible to change the legislation/regulations to create a strong ICT unit within the organization, it may work. </a:t>
            </a:r>
            <a:endParaRPr lang="en-US" sz="1600" dirty="0" smtClean="0">
              <a:solidFill>
                <a:srgbClr val="0000CC"/>
              </a:solidFill>
            </a:endParaRPr>
          </a:p>
          <a:p>
            <a:pPr marL="571500" indent="-228600">
              <a:spcAft>
                <a:spcPts val="900"/>
              </a:spcAft>
              <a:buSzPct val="100000"/>
              <a:buFont typeface="Arial" panose="020B0604020202020204" pitchFamily="34" charset="0"/>
              <a:buChar char="•"/>
            </a:pPr>
            <a:r>
              <a:rPr lang="en-US" sz="1600" dirty="0" smtClean="0">
                <a:solidFill>
                  <a:srgbClr val="0000CC"/>
                </a:solidFill>
              </a:rPr>
              <a:t>The </a:t>
            </a:r>
            <a:r>
              <a:rPr lang="en-US" sz="1600" dirty="0">
                <a:solidFill>
                  <a:srgbClr val="0000CC"/>
                </a:solidFill>
              </a:rPr>
              <a:t>MoF/</a:t>
            </a:r>
            <a:r>
              <a:rPr lang="en-US" sz="1600" dirty="0" err="1">
                <a:solidFill>
                  <a:srgbClr val="0000CC"/>
                </a:solidFill>
              </a:rPr>
              <a:t>Gov</a:t>
            </a:r>
            <a:r>
              <a:rPr lang="en-US" sz="1600" dirty="0">
                <a:solidFill>
                  <a:srgbClr val="0000CC"/>
                </a:solidFill>
              </a:rPr>
              <a:t> still needs to establish a core ICT unit to manage the information systems, users and data centers, and ensure the reliability and security of databases and applications. </a:t>
            </a:r>
            <a:endParaRPr lang="en-US" sz="1600" dirty="0" smtClean="0">
              <a:solidFill>
                <a:srgbClr val="0000CC"/>
              </a:solidFill>
            </a:endParaRPr>
          </a:p>
          <a:p>
            <a:pPr marL="571500" indent="-228600">
              <a:spcAft>
                <a:spcPts val="900"/>
              </a:spcAft>
              <a:buSzPct val="100000"/>
              <a:buFont typeface="Arial" panose="020B0604020202020204" pitchFamily="34" charset="0"/>
              <a:buChar char="•"/>
            </a:pPr>
            <a:r>
              <a:rPr lang="en-US" sz="1600" dirty="0" smtClean="0">
                <a:solidFill>
                  <a:srgbClr val="0000CC"/>
                </a:solidFill>
              </a:rPr>
              <a:t>Also</a:t>
            </a:r>
            <a:r>
              <a:rPr lang="en-US" sz="1600" dirty="0">
                <a:solidFill>
                  <a:srgbClr val="0000CC"/>
                </a:solidFill>
              </a:rPr>
              <a:t>, </a:t>
            </a:r>
            <a:r>
              <a:rPr lang="en-US" sz="1600" dirty="0" smtClean="0">
                <a:solidFill>
                  <a:srgbClr val="0000CC"/>
                </a:solidFill>
              </a:rPr>
              <a:t>the allocation </a:t>
            </a:r>
            <a:r>
              <a:rPr lang="en-US" sz="1600" dirty="0">
                <a:solidFill>
                  <a:srgbClr val="0000CC"/>
                </a:solidFill>
              </a:rPr>
              <a:t>of necessary resources to the </a:t>
            </a:r>
            <a:r>
              <a:rPr lang="en-US" sz="1600" dirty="0" err="1">
                <a:solidFill>
                  <a:srgbClr val="0000CC"/>
                </a:solidFill>
              </a:rPr>
              <a:t>SoE</a:t>
            </a:r>
            <a:r>
              <a:rPr lang="en-US" sz="1600" dirty="0">
                <a:solidFill>
                  <a:srgbClr val="0000CC"/>
                </a:solidFill>
              </a:rPr>
              <a:t> </a:t>
            </a:r>
            <a:r>
              <a:rPr lang="en-US" sz="1600" dirty="0" smtClean="0">
                <a:solidFill>
                  <a:srgbClr val="0000CC"/>
                </a:solidFill>
              </a:rPr>
              <a:t>for supporting core ICT </a:t>
            </a:r>
            <a:r>
              <a:rPr lang="en-US" sz="1600" dirty="0">
                <a:solidFill>
                  <a:srgbClr val="0000CC"/>
                </a:solidFill>
              </a:rPr>
              <a:t>operations is crucial (since they are not involved in commercial activities).</a:t>
            </a:r>
          </a:p>
          <a:p>
            <a:pPr marL="571500" indent="-228600">
              <a:spcAft>
                <a:spcPts val="900"/>
              </a:spcAft>
              <a:buSzPct val="100000"/>
              <a:buFont typeface="Arial" panose="020B0604020202020204" pitchFamily="34" charset="0"/>
              <a:buChar char="•"/>
            </a:pPr>
            <a:r>
              <a:rPr lang="en-US" sz="1600" dirty="0">
                <a:solidFill>
                  <a:srgbClr val="0000CC"/>
                </a:solidFill>
              </a:rPr>
              <a:t>This model is visible in India, Brazil, Georgia, Kyrgyz, Moldova, and other </a:t>
            </a:r>
            <a:r>
              <a:rPr lang="en-US" sz="1600" dirty="0" smtClean="0">
                <a:solidFill>
                  <a:srgbClr val="0000CC"/>
                </a:solidFill>
              </a:rPr>
              <a:t>countries.</a:t>
            </a:r>
            <a:endParaRPr lang="en-US" sz="1600" dirty="0">
              <a:solidFill>
                <a:srgbClr val="0000CC"/>
              </a:solidFill>
            </a:endParaRPr>
          </a:p>
        </p:txBody>
      </p:sp>
    </p:spTree>
    <p:extLst>
      <p:ext uri="{BB962C8B-B14F-4D97-AF65-F5344CB8AC3E}">
        <p14:creationId xmlns:p14="http://schemas.microsoft.com/office/powerpoint/2010/main" val="9758331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8"/>
          <p:cNvSpPr>
            <a:spLocks noGrp="1"/>
          </p:cNvSpPr>
          <p:nvPr>
            <p:ph type="sldNum" sz="quarter" idx="12"/>
          </p:nvPr>
        </p:nvSpPr>
        <p:spPr>
          <a:xfrm>
            <a:off x="6553200" y="6587285"/>
            <a:ext cx="2160000" cy="216000"/>
          </a:xfrm>
        </p:spPr>
        <p:txBody>
          <a:bodyPr/>
          <a:lstStyle/>
          <a:p>
            <a:fld id="{9A1FF0DD-E9F7-431E-8070-FEA08546CC76}" type="slidenum">
              <a:rPr lang="en-US" sz="1100" smtClean="0">
                <a:solidFill>
                  <a:srgbClr val="0000FF"/>
                </a:solidFill>
              </a:rPr>
              <a:pPr/>
              <a:t>10</a:t>
            </a:fld>
            <a:endParaRPr lang="en-US" sz="1100" dirty="0">
              <a:solidFill>
                <a:srgbClr val="0000FF"/>
              </a:solidFill>
            </a:endParaRPr>
          </a:p>
        </p:txBody>
      </p:sp>
      <p:grpSp>
        <p:nvGrpSpPr>
          <p:cNvPr id="7" name="Group 6"/>
          <p:cNvGrpSpPr/>
          <p:nvPr/>
        </p:nvGrpSpPr>
        <p:grpSpPr>
          <a:xfrm>
            <a:off x="-809" y="7415"/>
            <a:ext cx="9129110" cy="731520"/>
            <a:chOff x="-809" y="7415"/>
            <a:chExt cx="9129110" cy="731520"/>
          </a:xfrm>
        </p:grpSpPr>
        <p:sp>
          <p:nvSpPr>
            <p:cNvPr id="8" name="Text Box 3"/>
            <p:cNvSpPr txBox="1">
              <a:spLocks noChangeArrowheads="1"/>
            </p:cNvSpPr>
            <p:nvPr/>
          </p:nvSpPr>
          <p:spPr bwMode="auto">
            <a:xfrm>
              <a:off x="624381" y="144575"/>
              <a:ext cx="8503920" cy="457200"/>
            </a:xfrm>
            <a:prstGeom prst="rect">
              <a:avLst/>
            </a:prstGeom>
            <a:gradFill>
              <a:gsLst>
                <a:gs pos="50000">
                  <a:srgbClr val="00B0F0"/>
                </a:gs>
                <a:gs pos="100000">
                  <a:schemeClr val="bg1"/>
                </a:gs>
              </a:gsLst>
              <a:lin ang="0" scaled="1"/>
            </a:gradFill>
            <a:ln w="9525">
              <a:noFill/>
              <a:miter lim="800000"/>
              <a:headEnd/>
              <a:tailEnd/>
            </a:ln>
            <a:effectLst/>
          </p:spPr>
          <p:txBody>
            <a:bodyPr lIns="0" rIns="0" anchor="ctr"/>
            <a:lstStyle/>
            <a:p>
              <a:pPr marL="457200" algn="l"/>
              <a:r>
                <a:rPr lang="en-US" sz="2400" b="1" dirty="0" smtClean="0">
                  <a:solidFill>
                    <a:schemeClr val="bg1"/>
                  </a:solidFill>
                  <a:latin typeface="+mj-lt"/>
                  <a:cs typeface="Helvetica" panose="020B0604020202020204" pitchFamily="34" charset="0"/>
                </a:rPr>
                <a:t>Managing ICT</a:t>
              </a:r>
              <a:endParaRPr lang="en-US" sz="2400" b="1" dirty="0">
                <a:solidFill>
                  <a:schemeClr val="bg1"/>
                </a:solidFill>
                <a:latin typeface="+mj-lt"/>
                <a:cs typeface="Helvetica" panose="020B0604020202020204" pitchFamily="34" charset="0"/>
              </a:endParaRPr>
            </a:p>
          </p:txBody>
        </p:sp>
        <p:sp>
          <p:nvSpPr>
            <p:cNvPr id="10" name="Oval 9"/>
            <p:cNvSpPr/>
            <p:nvPr/>
          </p:nvSpPr>
          <p:spPr>
            <a:xfrm>
              <a:off x="-809" y="7415"/>
              <a:ext cx="731520" cy="7315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351" y="144575"/>
              <a:ext cx="457200" cy="457200"/>
            </a:xfrm>
            <a:prstGeom prst="rect">
              <a:avLst/>
            </a:prstGeom>
          </p:spPr>
        </p:pic>
      </p:grpSp>
      <p:sp>
        <p:nvSpPr>
          <p:cNvPr id="9" name="Text Box 14"/>
          <p:cNvSpPr txBox="1">
            <a:spLocks noChangeArrowheads="1"/>
          </p:cNvSpPr>
          <p:nvPr/>
        </p:nvSpPr>
        <p:spPr bwMode="auto">
          <a:xfrm>
            <a:off x="271047" y="613347"/>
            <a:ext cx="8595360" cy="5109091"/>
          </a:xfrm>
          <a:prstGeom prst="rect">
            <a:avLst/>
          </a:prstGeom>
          <a:noFill/>
          <a:ln w="9525">
            <a:noFill/>
            <a:miter lim="800000"/>
            <a:headEnd/>
            <a:tailEnd/>
          </a:ln>
        </p:spPr>
        <p:txBody>
          <a:bodyPr wrap="square">
            <a:spAutoFit/>
          </a:bodyPr>
          <a:lstStyle/>
          <a:p>
            <a:pPr algn="ctr">
              <a:spcAft>
                <a:spcPts val="600"/>
              </a:spcAft>
            </a:pPr>
            <a:r>
              <a:rPr lang="en-US" sz="2800" b="1" dirty="0" smtClean="0">
                <a:solidFill>
                  <a:srgbClr val="0000CC"/>
                </a:solidFill>
                <a:effectLst/>
              </a:rPr>
              <a:t>Organizational Models for Managing ICT </a:t>
            </a:r>
            <a:endParaRPr lang="en-US" sz="3200" b="1" dirty="0" smtClean="0">
              <a:solidFill>
                <a:srgbClr val="0000CC"/>
              </a:solidFill>
              <a:effectLst/>
            </a:endParaRPr>
          </a:p>
          <a:p>
            <a:pPr>
              <a:spcAft>
                <a:spcPts val="900"/>
              </a:spcAft>
              <a:buSzPct val="100000"/>
            </a:pPr>
            <a:r>
              <a:rPr lang="en-US" sz="2000" b="1" dirty="0" smtClean="0">
                <a:solidFill>
                  <a:srgbClr val="0000CC"/>
                </a:solidFill>
              </a:rPr>
              <a:t>3.   </a:t>
            </a:r>
            <a:r>
              <a:rPr lang="en-US" sz="2400" b="1" dirty="0" smtClean="0">
                <a:solidFill>
                  <a:srgbClr val="0000CC"/>
                </a:solidFill>
              </a:rPr>
              <a:t>Outsourcing</a:t>
            </a:r>
            <a:endParaRPr lang="en-US" sz="2400" b="1" dirty="0">
              <a:solidFill>
                <a:srgbClr val="0000CC"/>
              </a:solidFill>
            </a:endParaRPr>
          </a:p>
          <a:p>
            <a:pPr marL="571500" indent="-228600">
              <a:spcAft>
                <a:spcPts val="900"/>
              </a:spcAft>
              <a:buSzPct val="100000"/>
              <a:buFont typeface="Arial" panose="020B0604020202020204" pitchFamily="34" charset="0"/>
              <a:buChar char="•"/>
            </a:pPr>
            <a:r>
              <a:rPr lang="en-US" sz="1600" dirty="0">
                <a:solidFill>
                  <a:srgbClr val="0000CC"/>
                </a:solidFill>
              </a:rPr>
              <a:t>Another option is to outsource most of the ICT software development, maintenance and support functions to private sector (firms or individuals), and establish a core MoF/</a:t>
            </a:r>
            <a:r>
              <a:rPr lang="en-US" sz="1600" dirty="0" err="1">
                <a:solidFill>
                  <a:srgbClr val="0000CC"/>
                </a:solidFill>
              </a:rPr>
              <a:t>Gov</a:t>
            </a:r>
            <a:r>
              <a:rPr lang="en-US" sz="1600" dirty="0">
                <a:solidFill>
                  <a:srgbClr val="0000CC"/>
                </a:solidFill>
              </a:rPr>
              <a:t> ICT team to manage these </a:t>
            </a:r>
            <a:r>
              <a:rPr lang="en-US" sz="1600" dirty="0" smtClean="0">
                <a:solidFill>
                  <a:srgbClr val="0000CC"/>
                </a:solidFill>
              </a:rPr>
              <a:t>contractors/solution providers. </a:t>
            </a:r>
          </a:p>
          <a:p>
            <a:pPr marL="571500" indent="-228600">
              <a:spcAft>
                <a:spcPts val="900"/>
              </a:spcAft>
              <a:buSzPct val="100000"/>
              <a:buFont typeface="Arial" panose="020B0604020202020204" pitchFamily="34" charset="0"/>
              <a:buChar char="•"/>
            </a:pPr>
            <a:r>
              <a:rPr lang="en-US" sz="1600" dirty="0" smtClean="0">
                <a:solidFill>
                  <a:srgbClr val="0000CC"/>
                </a:solidFill>
              </a:rPr>
              <a:t>The </a:t>
            </a:r>
            <a:r>
              <a:rPr lang="en-US" sz="1600" dirty="0">
                <a:solidFill>
                  <a:srgbClr val="0000CC"/>
                </a:solidFill>
              </a:rPr>
              <a:t>MoF/</a:t>
            </a:r>
            <a:r>
              <a:rPr lang="en-US" sz="1600" dirty="0" err="1">
                <a:solidFill>
                  <a:srgbClr val="0000CC"/>
                </a:solidFill>
              </a:rPr>
              <a:t>Gov</a:t>
            </a:r>
            <a:r>
              <a:rPr lang="en-US" sz="1600" dirty="0">
                <a:solidFill>
                  <a:srgbClr val="0000CC"/>
                </a:solidFill>
              </a:rPr>
              <a:t> ICT unit should be capable of managing the information systems, users and data centers, and ensures the reliability and security of databases and applications. </a:t>
            </a:r>
            <a:endParaRPr lang="en-US" sz="1600" dirty="0" smtClean="0">
              <a:solidFill>
                <a:srgbClr val="0000CC"/>
              </a:solidFill>
            </a:endParaRPr>
          </a:p>
          <a:p>
            <a:pPr marL="571500" indent="-228600">
              <a:spcAft>
                <a:spcPts val="900"/>
              </a:spcAft>
              <a:buSzPct val="100000"/>
              <a:buFont typeface="Arial" panose="020B0604020202020204" pitchFamily="34" charset="0"/>
              <a:buChar char="•"/>
            </a:pPr>
            <a:r>
              <a:rPr lang="en-US" sz="1600" dirty="0" smtClean="0">
                <a:solidFill>
                  <a:srgbClr val="0000CC"/>
                </a:solidFill>
              </a:rPr>
              <a:t>This </a:t>
            </a:r>
            <a:r>
              <a:rPr lang="en-US" sz="1600" dirty="0">
                <a:solidFill>
                  <a:srgbClr val="0000CC"/>
                </a:solidFill>
              </a:rPr>
              <a:t>model may require additional resources compared to other options, and stronger ICT units to manage all contractors and existing platforms. </a:t>
            </a:r>
          </a:p>
          <a:p>
            <a:pPr marL="571500" indent="-228600">
              <a:spcAft>
                <a:spcPts val="900"/>
              </a:spcAft>
              <a:buSzPct val="100000"/>
              <a:buFont typeface="Arial" panose="020B0604020202020204" pitchFamily="34" charset="0"/>
              <a:buChar char="•"/>
            </a:pPr>
            <a:r>
              <a:rPr lang="en-US" sz="1600" dirty="0">
                <a:solidFill>
                  <a:srgbClr val="0000CC"/>
                </a:solidFill>
              </a:rPr>
              <a:t>When local firms/consultants take over the core ICT functions of the MoF/</a:t>
            </a:r>
            <a:r>
              <a:rPr lang="en-US" sz="1600" dirty="0" err="1">
                <a:solidFill>
                  <a:srgbClr val="0000CC"/>
                </a:solidFill>
              </a:rPr>
              <a:t>Gov</a:t>
            </a:r>
            <a:r>
              <a:rPr lang="en-US" sz="1600" dirty="0">
                <a:solidFill>
                  <a:srgbClr val="0000CC"/>
                </a:solidFill>
              </a:rPr>
              <a:t> (fragile states, or initial attempts for transition to automation), there is a risk of vendor lock-in or information security, among others. </a:t>
            </a:r>
            <a:endParaRPr lang="en-US" sz="1600" dirty="0" smtClean="0">
              <a:solidFill>
                <a:srgbClr val="0000CC"/>
              </a:solidFill>
            </a:endParaRPr>
          </a:p>
          <a:p>
            <a:pPr marL="571500" indent="-228600">
              <a:spcAft>
                <a:spcPts val="900"/>
              </a:spcAft>
              <a:buSzPct val="100000"/>
              <a:buFont typeface="Arial" panose="020B0604020202020204" pitchFamily="34" charset="0"/>
              <a:buChar char="•"/>
            </a:pPr>
            <a:r>
              <a:rPr lang="en-US" sz="1600" dirty="0" smtClean="0">
                <a:solidFill>
                  <a:srgbClr val="0000CC"/>
                </a:solidFill>
              </a:rPr>
              <a:t>Hence</a:t>
            </a:r>
            <a:r>
              <a:rPr lang="en-US" sz="1600" dirty="0">
                <a:solidFill>
                  <a:srgbClr val="0000CC"/>
                </a:solidFill>
              </a:rPr>
              <a:t>, heavy reliance on outsourcing is not recommended. MoF/</a:t>
            </a:r>
            <a:r>
              <a:rPr lang="en-US" sz="1600" dirty="0" err="1">
                <a:solidFill>
                  <a:srgbClr val="0000CC"/>
                </a:solidFill>
              </a:rPr>
              <a:t>Gov</a:t>
            </a:r>
            <a:r>
              <a:rPr lang="en-US" sz="1600" dirty="0">
                <a:solidFill>
                  <a:srgbClr val="0000CC"/>
                </a:solidFill>
              </a:rPr>
              <a:t> organizations usually develop a transition plan to take over core ICT system management functions within a few years. </a:t>
            </a:r>
          </a:p>
          <a:p>
            <a:pPr marL="571500" indent="-228600">
              <a:spcAft>
                <a:spcPts val="900"/>
              </a:spcAft>
              <a:buSzPct val="100000"/>
              <a:buFont typeface="Arial" panose="020B0604020202020204" pitchFamily="34" charset="0"/>
              <a:buChar char="•"/>
            </a:pPr>
            <a:r>
              <a:rPr lang="en-US" sz="1600" dirty="0">
                <a:solidFill>
                  <a:srgbClr val="0000CC"/>
                </a:solidFill>
              </a:rPr>
              <a:t>This approach is visible in Fiji, Gambia, Comoros, Afghanistan, </a:t>
            </a:r>
            <a:r>
              <a:rPr lang="en-US" sz="1600" dirty="0" smtClean="0">
                <a:solidFill>
                  <a:srgbClr val="0000CC"/>
                </a:solidFill>
              </a:rPr>
              <a:t>Nigeria, etc.</a:t>
            </a:r>
            <a:endParaRPr lang="en-US" sz="1600" dirty="0">
              <a:solidFill>
                <a:srgbClr val="0000CC"/>
              </a:solidFill>
            </a:endParaRPr>
          </a:p>
        </p:txBody>
      </p:sp>
    </p:spTree>
    <p:extLst>
      <p:ext uri="{BB962C8B-B14F-4D97-AF65-F5344CB8AC3E}">
        <p14:creationId xmlns:p14="http://schemas.microsoft.com/office/powerpoint/2010/main" val="17274407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8"/>
          <p:cNvSpPr>
            <a:spLocks noGrp="1"/>
          </p:cNvSpPr>
          <p:nvPr>
            <p:ph type="sldNum" sz="quarter" idx="12"/>
          </p:nvPr>
        </p:nvSpPr>
        <p:spPr>
          <a:xfrm>
            <a:off x="6553200" y="6587285"/>
            <a:ext cx="2160000" cy="216000"/>
          </a:xfrm>
        </p:spPr>
        <p:txBody>
          <a:bodyPr/>
          <a:lstStyle/>
          <a:p>
            <a:fld id="{9A1FF0DD-E9F7-431E-8070-FEA08546CC76}" type="slidenum">
              <a:rPr lang="en-US" sz="1100" smtClean="0">
                <a:solidFill>
                  <a:srgbClr val="0000FF"/>
                </a:solidFill>
              </a:rPr>
              <a:pPr/>
              <a:t>11</a:t>
            </a:fld>
            <a:endParaRPr lang="en-US" sz="1100" dirty="0">
              <a:solidFill>
                <a:srgbClr val="0000FF"/>
              </a:solidFill>
            </a:endParaRPr>
          </a:p>
        </p:txBody>
      </p:sp>
      <p:grpSp>
        <p:nvGrpSpPr>
          <p:cNvPr id="7" name="Group 6"/>
          <p:cNvGrpSpPr/>
          <p:nvPr/>
        </p:nvGrpSpPr>
        <p:grpSpPr>
          <a:xfrm>
            <a:off x="-809" y="7415"/>
            <a:ext cx="9129110" cy="731520"/>
            <a:chOff x="-809" y="7415"/>
            <a:chExt cx="9129110" cy="731520"/>
          </a:xfrm>
        </p:grpSpPr>
        <p:sp>
          <p:nvSpPr>
            <p:cNvPr id="8" name="Text Box 3"/>
            <p:cNvSpPr txBox="1">
              <a:spLocks noChangeArrowheads="1"/>
            </p:cNvSpPr>
            <p:nvPr/>
          </p:nvSpPr>
          <p:spPr bwMode="auto">
            <a:xfrm>
              <a:off x="624381" y="144575"/>
              <a:ext cx="8503920" cy="457200"/>
            </a:xfrm>
            <a:prstGeom prst="rect">
              <a:avLst/>
            </a:prstGeom>
            <a:gradFill>
              <a:gsLst>
                <a:gs pos="50000">
                  <a:srgbClr val="00B0F0"/>
                </a:gs>
                <a:gs pos="100000">
                  <a:schemeClr val="bg1"/>
                </a:gs>
              </a:gsLst>
              <a:lin ang="0" scaled="1"/>
            </a:gradFill>
            <a:ln w="9525">
              <a:noFill/>
              <a:miter lim="800000"/>
              <a:headEnd/>
              <a:tailEnd/>
            </a:ln>
            <a:effectLst/>
          </p:spPr>
          <p:txBody>
            <a:bodyPr lIns="0" rIns="0" anchor="ctr"/>
            <a:lstStyle/>
            <a:p>
              <a:pPr marL="457200" algn="l"/>
              <a:r>
                <a:rPr lang="en-US" sz="2400" b="1" dirty="0" smtClean="0">
                  <a:solidFill>
                    <a:schemeClr val="bg1"/>
                  </a:solidFill>
                  <a:latin typeface="+mj-lt"/>
                  <a:cs typeface="Helvetica" panose="020B0604020202020204" pitchFamily="34" charset="0"/>
                </a:rPr>
                <a:t>Managing ICT</a:t>
              </a:r>
              <a:endParaRPr lang="en-US" sz="2400" b="1" dirty="0">
                <a:solidFill>
                  <a:schemeClr val="bg1"/>
                </a:solidFill>
                <a:latin typeface="+mj-lt"/>
                <a:cs typeface="Helvetica" panose="020B0604020202020204" pitchFamily="34" charset="0"/>
              </a:endParaRPr>
            </a:p>
          </p:txBody>
        </p:sp>
        <p:sp>
          <p:nvSpPr>
            <p:cNvPr id="10" name="Oval 9"/>
            <p:cNvSpPr/>
            <p:nvPr/>
          </p:nvSpPr>
          <p:spPr>
            <a:xfrm>
              <a:off x="-809" y="7415"/>
              <a:ext cx="731520" cy="7315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351" y="144575"/>
              <a:ext cx="457200" cy="457200"/>
            </a:xfrm>
            <a:prstGeom prst="rect">
              <a:avLst/>
            </a:prstGeom>
          </p:spPr>
        </p:pic>
      </p:grpSp>
      <p:sp>
        <p:nvSpPr>
          <p:cNvPr id="9" name="Text Box 14"/>
          <p:cNvSpPr txBox="1">
            <a:spLocks noChangeArrowheads="1"/>
          </p:cNvSpPr>
          <p:nvPr/>
        </p:nvSpPr>
        <p:spPr bwMode="auto">
          <a:xfrm>
            <a:off x="271047" y="613347"/>
            <a:ext cx="8595360" cy="5632311"/>
          </a:xfrm>
          <a:prstGeom prst="rect">
            <a:avLst/>
          </a:prstGeom>
          <a:noFill/>
          <a:ln w="9525">
            <a:noFill/>
            <a:miter lim="800000"/>
            <a:headEnd/>
            <a:tailEnd/>
          </a:ln>
        </p:spPr>
        <p:txBody>
          <a:bodyPr wrap="square">
            <a:spAutoFit/>
          </a:bodyPr>
          <a:lstStyle/>
          <a:p>
            <a:pPr algn="ctr">
              <a:spcAft>
                <a:spcPts val="600"/>
              </a:spcAft>
            </a:pPr>
            <a:r>
              <a:rPr lang="en-US" sz="2800" b="1" dirty="0" smtClean="0">
                <a:solidFill>
                  <a:srgbClr val="0000CC"/>
                </a:solidFill>
                <a:effectLst/>
              </a:rPr>
              <a:t>Organizational Models for Managing ICT </a:t>
            </a:r>
            <a:endParaRPr lang="en-US" sz="3200" b="1" dirty="0" smtClean="0">
              <a:solidFill>
                <a:srgbClr val="0000CC"/>
              </a:solidFill>
              <a:effectLst/>
            </a:endParaRPr>
          </a:p>
          <a:p>
            <a:pPr>
              <a:spcAft>
                <a:spcPts val="900"/>
              </a:spcAft>
              <a:buSzPct val="100000"/>
            </a:pPr>
            <a:r>
              <a:rPr lang="en-US" sz="2000" b="1" dirty="0" smtClean="0">
                <a:solidFill>
                  <a:srgbClr val="0000CC"/>
                </a:solidFill>
              </a:rPr>
              <a:t>4.   </a:t>
            </a:r>
            <a:r>
              <a:rPr lang="en-US" sz="2400" b="1" dirty="0" smtClean="0">
                <a:solidFill>
                  <a:srgbClr val="0000CC"/>
                </a:solidFill>
              </a:rPr>
              <a:t>Hybrid models</a:t>
            </a:r>
            <a:endParaRPr lang="en-US" sz="2400" b="1" dirty="0">
              <a:solidFill>
                <a:srgbClr val="0000CC"/>
              </a:solidFill>
            </a:endParaRPr>
          </a:p>
          <a:p>
            <a:pPr marL="571500" indent="-228600">
              <a:spcAft>
                <a:spcPts val="900"/>
              </a:spcAft>
              <a:buSzPct val="100000"/>
              <a:buFont typeface="Arial" panose="020B0604020202020204" pitchFamily="34" charset="0"/>
              <a:buChar char="•"/>
            </a:pPr>
            <a:r>
              <a:rPr lang="en-US" sz="1600" dirty="0">
                <a:solidFill>
                  <a:srgbClr val="0000CC"/>
                </a:solidFill>
              </a:rPr>
              <a:t>There may be a combination of above models (ICT Units + </a:t>
            </a:r>
            <a:r>
              <a:rPr lang="en-US" sz="1600" dirty="0" err="1">
                <a:solidFill>
                  <a:srgbClr val="0000CC"/>
                </a:solidFill>
              </a:rPr>
              <a:t>SoEs</a:t>
            </a:r>
            <a:r>
              <a:rPr lang="en-US" sz="1600" dirty="0">
                <a:solidFill>
                  <a:srgbClr val="0000CC"/>
                </a:solidFill>
              </a:rPr>
              <a:t>   or   ICT Units + Local Firms/Consultants) depending on country specific needs and solutions. </a:t>
            </a:r>
            <a:endParaRPr lang="en-US" sz="1600" dirty="0" smtClean="0">
              <a:solidFill>
                <a:srgbClr val="0000CC"/>
              </a:solidFill>
            </a:endParaRPr>
          </a:p>
          <a:p>
            <a:pPr marL="571500" indent="-228600">
              <a:spcAft>
                <a:spcPts val="900"/>
              </a:spcAft>
              <a:buSzPct val="100000"/>
              <a:buFont typeface="Arial" panose="020B0604020202020204" pitchFamily="34" charset="0"/>
              <a:buChar char="•"/>
            </a:pPr>
            <a:r>
              <a:rPr lang="en-US" sz="1600" dirty="0" smtClean="0">
                <a:solidFill>
                  <a:srgbClr val="0000CC"/>
                </a:solidFill>
              </a:rPr>
              <a:t>In </a:t>
            </a:r>
            <a:r>
              <a:rPr lang="en-US" sz="1600" dirty="0">
                <a:solidFill>
                  <a:srgbClr val="0000CC"/>
                </a:solidFill>
              </a:rPr>
              <a:t>Brazil and India, for example, many departments have strong ICT units in addition to a very strong </a:t>
            </a:r>
            <a:r>
              <a:rPr lang="en-US" sz="1600" dirty="0" err="1">
                <a:solidFill>
                  <a:srgbClr val="0000CC"/>
                </a:solidFill>
              </a:rPr>
              <a:t>SoE</a:t>
            </a:r>
            <a:r>
              <a:rPr lang="en-US" sz="1600" dirty="0">
                <a:solidFill>
                  <a:srgbClr val="0000CC"/>
                </a:solidFill>
              </a:rPr>
              <a:t> supporting the whole government. </a:t>
            </a:r>
            <a:endParaRPr lang="en-US" sz="1600" dirty="0" smtClean="0">
              <a:solidFill>
                <a:srgbClr val="0000CC"/>
              </a:solidFill>
            </a:endParaRPr>
          </a:p>
          <a:p>
            <a:pPr marL="571500" indent="-228600">
              <a:spcAft>
                <a:spcPts val="900"/>
              </a:spcAft>
              <a:buSzPct val="100000"/>
              <a:buFont typeface="Arial" panose="020B0604020202020204" pitchFamily="34" charset="0"/>
              <a:buChar char="•"/>
            </a:pPr>
            <a:r>
              <a:rPr lang="en-US" sz="1600" dirty="0" smtClean="0">
                <a:solidFill>
                  <a:srgbClr val="0000CC"/>
                </a:solidFill>
              </a:rPr>
              <a:t>In </a:t>
            </a:r>
            <a:r>
              <a:rPr lang="en-US" sz="1600" dirty="0">
                <a:solidFill>
                  <a:srgbClr val="0000CC"/>
                </a:solidFill>
              </a:rPr>
              <a:t>Korea and Philippines, there is a preference to outsource as much as possible, but there are strong ICT units and coordinated efforts to manage these </a:t>
            </a:r>
            <a:r>
              <a:rPr lang="en-US" sz="1600" dirty="0" smtClean="0">
                <a:solidFill>
                  <a:srgbClr val="0000CC"/>
                </a:solidFill>
              </a:rPr>
              <a:t>contractors.</a:t>
            </a:r>
          </a:p>
          <a:p>
            <a:pPr>
              <a:spcAft>
                <a:spcPts val="900"/>
              </a:spcAft>
              <a:buSzPct val="100000"/>
            </a:pPr>
            <a:endParaRPr lang="en-US" sz="1600" dirty="0" smtClean="0">
              <a:solidFill>
                <a:srgbClr val="0000CC"/>
              </a:solidFill>
            </a:endParaRPr>
          </a:p>
          <a:p>
            <a:pPr>
              <a:spcAft>
                <a:spcPts val="900"/>
              </a:spcAft>
              <a:buSzPct val="100000"/>
            </a:pPr>
            <a:endParaRPr lang="en-US" sz="1600" dirty="0" smtClean="0">
              <a:solidFill>
                <a:srgbClr val="0000CC"/>
              </a:solidFill>
            </a:endParaRPr>
          </a:p>
          <a:p>
            <a:pPr>
              <a:spcAft>
                <a:spcPts val="900"/>
              </a:spcAft>
              <a:buSzPct val="100000"/>
            </a:pPr>
            <a:r>
              <a:rPr lang="en-US" sz="2000" dirty="0" smtClean="0">
                <a:solidFill>
                  <a:srgbClr val="0000CC"/>
                </a:solidFill>
              </a:rPr>
              <a:t>Important aspects in each of these models:</a:t>
            </a:r>
          </a:p>
          <a:p>
            <a:pPr marL="285750" indent="-285750">
              <a:spcAft>
                <a:spcPts val="900"/>
              </a:spcAft>
              <a:buSzPct val="80000"/>
              <a:buFont typeface="Wingdings 3" panose="05040102010807070707" pitchFamily="18" charset="2"/>
              <a:buChar char=""/>
            </a:pPr>
            <a:r>
              <a:rPr lang="en-US" sz="1600" dirty="0" smtClean="0">
                <a:solidFill>
                  <a:srgbClr val="C00000"/>
                </a:solidFill>
              </a:rPr>
              <a:t>The </a:t>
            </a:r>
            <a:r>
              <a:rPr lang="en-US" sz="1600" dirty="0">
                <a:solidFill>
                  <a:srgbClr val="C00000"/>
                </a:solidFill>
              </a:rPr>
              <a:t>distribution of specific roles and responsibilities among various </a:t>
            </a:r>
            <a:r>
              <a:rPr lang="en-US" sz="1600" dirty="0" smtClean="0">
                <a:solidFill>
                  <a:srgbClr val="C00000"/>
                </a:solidFill>
              </a:rPr>
              <a:t>units/staff should be clearly identified to </a:t>
            </a:r>
            <a:r>
              <a:rPr lang="en-US" sz="1600" dirty="0">
                <a:solidFill>
                  <a:srgbClr val="C00000"/>
                </a:solidFill>
              </a:rPr>
              <a:t>ensure that there is a robust </a:t>
            </a:r>
            <a:r>
              <a:rPr lang="en-US" sz="1600" dirty="0" smtClean="0">
                <a:solidFill>
                  <a:srgbClr val="C00000"/>
                </a:solidFill>
              </a:rPr>
              <a:t>ICT governance framework</a:t>
            </a:r>
          </a:p>
          <a:p>
            <a:pPr marL="285750" indent="-285750">
              <a:spcAft>
                <a:spcPts val="900"/>
              </a:spcAft>
              <a:buSzPct val="80000"/>
              <a:buFont typeface="Wingdings 3" panose="05040102010807070707" pitchFamily="18" charset="2"/>
              <a:buChar char=""/>
            </a:pPr>
            <a:r>
              <a:rPr lang="en-US" sz="1600" dirty="0" smtClean="0">
                <a:solidFill>
                  <a:srgbClr val="C00000"/>
                </a:solidFill>
              </a:rPr>
              <a:t>Organizational structure should be clearly identified (centralized/decentralized)</a:t>
            </a:r>
          </a:p>
          <a:p>
            <a:pPr marL="285750" indent="-285750">
              <a:spcAft>
                <a:spcPts val="900"/>
              </a:spcAft>
              <a:buSzPct val="80000"/>
              <a:buFont typeface="Wingdings 3" panose="05040102010807070707" pitchFamily="18" charset="2"/>
              <a:buChar char=""/>
            </a:pPr>
            <a:r>
              <a:rPr lang="en-US" sz="1600" dirty="0" smtClean="0">
                <a:solidFill>
                  <a:srgbClr val="C00000"/>
                </a:solidFill>
              </a:rPr>
              <a:t>What is the budgetary setup for the ICT unit (autonomous/semi-autonomous/dependent)</a:t>
            </a:r>
            <a:endParaRPr lang="en-US" sz="1600" dirty="0">
              <a:solidFill>
                <a:srgbClr val="C00000"/>
              </a:solidFill>
            </a:endParaRPr>
          </a:p>
          <a:p>
            <a:pPr marL="285750" indent="-285750">
              <a:spcAft>
                <a:spcPts val="900"/>
              </a:spcAft>
              <a:buSzPct val="80000"/>
              <a:buFont typeface="Wingdings 3" panose="05040102010807070707" pitchFamily="18" charset="2"/>
              <a:buChar char=""/>
            </a:pPr>
            <a:r>
              <a:rPr lang="en-US" sz="1600" dirty="0" smtClean="0">
                <a:solidFill>
                  <a:srgbClr val="C00000"/>
                </a:solidFill>
              </a:rPr>
              <a:t>Number and skill levels of ICT staff.</a:t>
            </a:r>
          </a:p>
        </p:txBody>
      </p:sp>
    </p:spTree>
    <p:extLst>
      <p:ext uri="{BB962C8B-B14F-4D97-AF65-F5344CB8AC3E}">
        <p14:creationId xmlns:p14="http://schemas.microsoft.com/office/powerpoint/2010/main" val="18961122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809" y="7415"/>
            <a:ext cx="9129110" cy="731520"/>
            <a:chOff x="-809" y="7415"/>
            <a:chExt cx="9129110" cy="731520"/>
          </a:xfrm>
        </p:grpSpPr>
        <p:sp>
          <p:nvSpPr>
            <p:cNvPr id="15" name="Text Box 3"/>
            <p:cNvSpPr txBox="1">
              <a:spLocks noChangeArrowheads="1"/>
            </p:cNvSpPr>
            <p:nvPr/>
          </p:nvSpPr>
          <p:spPr bwMode="auto">
            <a:xfrm>
              <a:off x="624381" y="144575"/>
              <a:ext cx="8503920" cy="457200"/>
            </a:xfrm>
            <a:prstGeom prst="rect">
              <a:avLst/>
            </a:prstGeom>
            <a:gradFill>
              <a:gsLst>
                <a:gs pos="50000">
                  <a:srgbClr val="00B0F0"/>
                </a:gs>
                <a:gs pos="100000">
                  <a:schemeClr val="bg1"/>
                </a:gs>
              </a:gsLst>
              <a:lin ang="0" scaled="1"/>
            </a:gradFill>
            <a:ln w="9525">
              <a:noFill/>
              <a:miter lim="800000"/>
              <a:headEnd/>
              <a:tailEnd/>
            </a:ln>
            <a:effectLst/>
          </p:spPr>
          <p:txBody>
            <a:bodyPr lIns="0" rIns="0" anchor="ctr"/>
            <a:lstStyle/>
            <a:p>
              <a:pPr marL="457200" algn="l"/>
              <a:r>
                <a:rPr lang="en-US" sz="2400" b="1" dirty="0" smtClean="0">
                  <a:solidFill>
                    <a:schemeClr val="bg1"/>
                  </a:solidFill>
                  <a:latin typeface="+mj-lt"/>
                  <a:cs typeface="Helvetica" panose="020B0604020202020204" pitchFamily="34" charset="0"/>
                </a:rPr>
                <a:t>PEMPAL </a:t>
              </a:r>
              <a:r>
                <a:rPr lang="en-US" sz="2400" b="1" dirty="0" err="1" smtClean="0">
                  <a:solidFill>
                    <a:schemeClr val="bg1"/>
                  </a:solidFill>
                  <a:latin typeface="+mj-lt"/>
                  <a:cs typeface="Helvetica" panose="020B0604020202020204" pitchFamily="34" charset="0"/>
                </a:rPr>
                <a:t>TCoP</a:t>
              </a:r>
              <a:r>
                <a:rPr lang="en-US" sz="2400" b="1" dirty="0" smtClean="0">
                  <a:solidFill>
                    <a:schemeClr val="bg1"/>
                  </a:solidFill>
                  <a:latin typeface="+mj-lt"/>
                  <a:cs typeface="Helvetica" panose="020B0604020202020204" pitchFamily="34" charset="0"/>
                </a:rPr>
                <a:t> Discussion Points</a:t>
              </a:r>
              <a:endParaRPr lang="en-US" sz="2400" b="1" dirty="0">
                <a:solidFill>
                  <a:schemeClr val="bg1"/>
                </a:solidFill>
                <a:latin typeface="+mj-lt"/>
                <a:cs typeface="Helvetica" panose="020B0604020202020204" pitchFamily="34" charset="0"/>
              </a:endParaRPr>
            </a:p>
          </p:txBody>
        </p:sp>
        <p:sp>
          <p:nvSpPr>
            <p:cNvPr id="16" name="Oval 15"/>
            <p:cNvSpPr/>
            <p:nvPr/>
          </p:nvSpPr>
          <p:spPr>
            <a:xfrm>
              <a:off x="-809" y="7415"/>
              <a:ext cx="731520" cy="7315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351" y="144575"/>
              <a:ext cx="457200" cy="457200"/>
            </a:xfrm>
            <a:prstGeom prst="rect">
              <a:avLst/>
            </a:prstGeom>
          </p:spPr>
        </p:pic>
      </p:grpSp>
      <p:sp>
        <p:nvSpPr>
          <p:cNvPr id="10" name="Slide Number Placeholder 8"/>
          <p:cNvSpPr>
            <a:spLocks noGrp="1"/>
          </p:cNvSpPr>
          <p:nvPr>
            <p:ph type="sldNum" sz="quarter" idx="12"/>
          </p:nvPr>
        </p:nvSpPr>
        <p:spPr>
          <a:xfrm>
            <a:off x="6553200" y="6587285"/>
            <a:ext cx="2160000" cy="216000"/>
          </a:xfrm>
        </p:spPr>
        <p:txBody>
          <a:bodyPr/>
          <a:lstStyle/>
          <a:p>
            <a:fld id="{9A1FF0DD-E9F7-431E-8070-FEA08546CC76}" type="slidenum">
              <a:rPr lang="en-US" sz="1100" smtClean="0">
                <a:solidFill>
                  <a:srgbClr val="0000FF"/>
                </a:solidFill>
              </a:rPr>
              <a:pPr/>
              <a:t>12</a:t>
            </a:fld>
            <a:endParaRPr lang="en-US" sz="1100" dirty="0">
              <a:solidFill>
                <a:srgbClr val="0000FF"/>
              </a:solidFill>
            </a:endParaRPr>
          </a:p>
        </p:txBody>
      </p:sp>
      <p:sp>
        <p:nvSpPr>
          <p:cNvPr id="12" name="Text Box 14"/>
          <p:cNvSpPr txBox="1">
            <a:spLocks noChangeArrowheads="1"/>
          </p:cNvSpPr>
          <p:nvPr/>
        </p:nvSpPr>
        <p:spPr bwMode="auto">
          <a:xfrm>
            <a:off x="1004661" y="835588"/>
            <a:ext cx="7040880" cy="5324535"/>
          </a:xfrm>
          <a:prstGeom prst="rect">
            <a:avLst/>
          </a:prstGeom>
          <a:noFill/>
          <a:ln w="9525">
            <a:noFill/>
            <a:miter lim="800000"/>
            <a:headEnd/>
            <a:tailEnd/>
          </a:ln>
        </p:spPr>
        <p:txBody>
          <a:bodyPr wrap="square">
            <a:spAutoFit/>
          </a:bodyPr>
          <a:lstStyle/>
          <a:p>
            <a:pPr marL="341313" indent="-341313" algn="ctr">
              <a:spcAft>
                <a:spcPts val="600"/>
              </a:spcAft>
              <a:tabLst>
                <a:tab pos="1790700" algn="l"/>
              </a:tabLst>
            </a:pPr>
            <a:r>
              <a:rPr lang="en-US" sz="3200" b="1" dirty="0" smtClean="0">
                <a:solidFill>
                  <a:srgbClr val="0000CC"/>
                </a:solidFill>
              </a:rPr>
              <a:t>What is your organizational model?</a:t>
            </a:r>
            <a:endParaRPr lang="tr-TR" sz="3200" b="1" dirty="0" smtClean="0">
              <a:solidFill>
                <a:srgbClr val="0000CC"/>
              </a:solidFill>
              <a:effectLst/>
            </a:endParaRPr>
          </a:p>
          <a:p>
            <a:pPr marL="361950" indent="-352425">
              <a:spcAft>
                <a:spcPts val="600"/>
              </a:spcAft>
              <a:buFont typeface="Wingdings 3" pitchFamily="18" charset="2"/>
              <a:buChar char=""/>
            </a:pPr>
            <a:r>
              <a:rPr lang="en-US" sz="2400" b="1" dirty="0" smtClean="0">
                <a:solidFill>
                  <a:srgbClr val="C00000"/>
                </a:solidFill>
              </a:rPr>
              <a:t>FMIS technology architecture</a:t>
            </a:r>
          </a:p>
          <a:p>
            <a:pPr marL="819150" lvl="1" indent="-352425">
              <a:spcAft>
                <a:spcPts val="600"/>
              </a:spcAft>
              <a:buFont typeface="Wingdings" panose="05000000000000000000" pitchFamily="2" charset="2"/>
              <a:buChar char="§"/>
            </a:pPr>
            <a:r>
              <a:rPr lang="en-US" sz="2000" dirty="0" smtClean="0">
                <a:solidFill>
                  <a:srgbClr val="0000FF"/>
                </a:solidFill>
              </a:rPr>
              <a:t>Web-based (centralized) / Distributed (decentralized)</a:t>
            </a:r>
          </a:p>
          <a:p>
            <a:pPr marL="819150" lvl="1" indent="-352425">
              <a:spcAft>
                <a:spcPts val="600"/>
              </a:spcAft>
              <a:buFont typeface="Wingdings" panose="05000000000000000000" pitchFamily="2" charset="2"/>
              <a:buChar char="§"/>
            </a:pPr>
            <a:r>
              <a:rPr lang="en-US" sz="2000" dirty="0" smtClean="0">
                <a:solidFill>
                  <a:srgbClr val="0000FF"/>
                </a:solidFill>
              </a:rPr>
              <a:t>Network topology / Security</a:t>
            </a:r>
          </a:p>
          <a:p>
            <a:pPr marL="819150" lvl="1" indent="-352425">
              <a:spcAft>
                <a:spcPts val="600"/>
              </a:spcAft>
              <a:buFont typeface="Wingdings" panose="05000000000000000000" pitchFamily="2" charset="2"/>
              <a:buChar char="§"/>
            </a:pPr>
            <a:r>
              <a:rPr lang="en-US" sz="2000" dirty="0" smtClean="0">
                <a:solidFill>
                  <a:srgbClr val="0000FF"/>
                </a:solidFill>
              </a:rPr>
              <a:t>Data Centers (main + disaster recovery)</a:t>
            </a:r>
          </a:p>
          <a:p>
            <a:pPr marL="819150" lvl="1" indent="-352425">
              <a:spcAft>
                <a:spcPts val="600"/>
              </a:spcAft>
              <a:buFont typeface="Wingdings" panose="05000000000000000000" pitchFamily="2" charset="2"/>
              <a:buChar char="§"/>
            </a:pPr>
            <a:r>
              <a:rPr lang="en-US" sz="2000" dirty="0" smtClean="0">
                <a:solidFill>
                  <a:srgbClr val="0000FF"/>
                </a:solidFill>
              </a:rPr>
              <a:t>Interconnectivity &amp; Interoperability</a:t>
            </a:r>
          </a:p>
          <a:p>
            <a:pPr marL="361950" indent="-352425">
              <a:spcAft>
                <a:spcPts val="600"/>
              </a:spcAft>
              <a:buFont typeface="Wingdings 3" pitchFamily="18" charset="2"/>
              <a:buChar char=""/>
            </a:pPr>
            <a:r>
              <a:rPr lang="en-US" sz="2400" b="1" dirty="0">
                <a:solidFill>
                  <a:srgbClr val="C00000"/>
                </a:solidFill>
              </a:rPr>
              <a:t>O</a:t>
            </a:r>
            <a:r>
              <a:rPr lang="en-US" sz="2400" b="1" dirty="0" smtClean="0">
                <a:solidFill>
                  <a:srgbClr val="C00000"/>
                </a:solidFill>
              </a:rPr>
              <a:t>rganizational model for managing ICT </a:t>
            </a:r>
          </a:p>
          <a:p>
            <a:pPr marL="819150" lvl="1" indent="-352425">
              <a:spcAft>
                <a:spcPts val="600"/>
              </a:spcAft>
              <a:buFont typeface="Wingdings" panose="05000000000000000000" pitchFamily="2" charset="2"/>
              <a:buChar char="§"/>
            </a:pPr>
            <a:r>
              <a:rPr lang="en-US" sz="2000" dirty="0" smtClean="0">
                <a:solidFill>
                  <a:srgbClr val="0000FF"/>
                </a:solidFill>
              </a:rPr>
              <a:t>Internal unit / </a:t>
            </a:r>
            <a:r>
              <a:rPr lang="en-US" sz="2000" dirty="0" err="1" smtClean="0">
                <a:solidFill>
                  <a:srgbClr val="0000FF"/>
                </a:solidFill>
              </a:rPr>
              <a:t>SoE</a:t>
            </a:r>
            <a:r>
              <a:rPr lang="en-US" sz="2000" dirty="0" smtClean="0">
                <a:solidFill>
                  <a:srgbClr val="0000FF"/>
                </a:solidFill>
              </a:rPr>
              <a:t> / Outsourcing / Hybrid</a:t>
            </a:r>
          </a:p>
          <a:p>
            <a:pPr marL="819150" lvl="1" indent="-352425">
              <a:spcAft>
                <a:spcPts val="600"/>
              </a:spcAft>
              <a:buFont typeface="Wingdings" panose="05000000000000000000" pitchFamily="2" charset="2"/>
              <a:buChar char="§"/>
            </a:pPr>
            <a:r>
              <a:rPr lang="en-US" sz="2000" dirty="0">
                <a:solidFill>
                  <a:srgbClr val="0000FF"/>
                </a:solidFill>
              </a:rPr>
              <a:t>ICT governance </a:t>
            </a:r>
            <a:r>
              <a:rPr lang="en-US" sz="2000" dirty="0" smtClean="0">
                <a:solidFill>
                  <a:srgbClr val="0000FF"/>
                </a:solidFill>
              </a:rPr>
              <a:t>framework (standards?)</a:t>
            </a:r>
            <a:endParaRPr lang="en-US" sz="2000" dirty="0">
              <a:solidFill>
                <a:srgbClr val="0000FF"/>
              </a:solidFill>
            </a:endParaRPr>
          </a:p>
          <a:p>
            <a:pPr marL="819150" lvl="1" indent="-352425">
              <a:spcAft>
                <a:spcPts val="600"/>
              </a:spcAft>
              <a:buFont typeface="Wingdings" panose="05000000000000000000" pitchFamily="2" charset="2"/>
              <a:buChar char="§"/>
            </a:pPr>
            <a:r>
              <a:rPr lang="en-US" sz="2000" dirty="0" smtClean="0">
                <a:solidFill>
                  <a:srgbClr val="0000FF"/>
                </a:solidFill>
              </a:rPr>
              <a:t>Roles </a:t>
            </a:r>
            <a:r>
              <a:rPr lang="en-US" sz="2000" dirty="0">
                <a:solidFill>
                  <a:srgbClr val="0000FF"/>
                </a:solidFill>
              </a:rPr>
              <a:t>and responsibilities</a:t>
            </a:r>
          </a:p>
          <a:p>
            <a:pPr marL="819150" lvl="1" indent="-352425">
              <a:spcAft>
                <a:spcPts val="600"/>
              </a:spcAft>
              <a:buFont typeface="Wingdings" panose="05000000000000000000" pitchFamily="2" charset="2"/>
              <a:buChar char="§"/>
            </a:pPr>
            <a:r>
              <a:rPr lang="en-US" sz="2000" dirty="0" smtClean="0">
                <a:solidFill>
                  <a:srgbClr val="0000FF"/>
                </a:solidFill>
              </a:rPr>
              <a:t>Structure / Geographical locations</a:t>
            </a:r>
          </a:p>
          <a:p>
            <a:pPr marL="819150" lvl="1" indent="-352425">
              <a:spcAft>
                <a:spcPts val="600"/>
              </a:spcAft>
              <a:buFont typeface="Wingdings" panose="05000000000000000000" pitchFamily="2" charset="2"/>
              <a:buChar char="§"/>
            </a:pPr>
            <a:r>
              <a:rPr lang="en-US" sz="2000" dirty="0" smtClean="0">
                <a:solidFill>
                  <a:srgbClr val="0000FF"/>
                </a:solidFill>
              </a:rPr>
              <a:t>Number and skill levels of ICT specialists</a:t>
            </a:r>
          </a:p>
          <a:p>
            <a:pPr marL="819150" lvl="1" indent="-352425">
              <a:spcAft>
                <a:spcPts val="600"/>
              </a:spcAft>
              <a:buFont typeface="Wingdings" panose="05000000000000000000" pitchFamily="2" charset="2"/>
              <a:buChar char="§"/>
            </a:pPr>
            <a:r>
              <a:rPr lang="en-US" sz="2000" dirty="0" smtClean="0">
                <a:solidFill>
                  <a:srgbClr val="0000FF"/>
                </a:solidFill>
              </a:rPr>
              <a:t>ICT annual operating and investment budget</a:t>
            </a:r>
          </a:p>
        </p:txBody>
      </p:sp>
    </p:spTree>
    <p:extLst>
      <p:ext uri="{BB962C8B-B14F-4D97-AF65-F5344CB8AC3E}">
        <p14:creationId xmlns:p14="http://schemas.microsoft.com/office/powerpoint/2010/main" val="17798910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95536" y="1389649"/>
            <a:ext cx="8939284" cy="4154984"/>
          </a:xfrm>
          <a:prstGeom prst="rect">
            <a:avLst/>
          </a:prstGeom>
          <a:noFill/>
        </p:spPr>
        <p:txBody>
          <a:bodyPr wrap="square" rtlCol="0">
            <a:spAutoFit/>
          </a:bodyPr>
          <a:lstStyle/>
          <a:p>
            <a:pPr lvl="0" algn="ctr"/>
            <a:r>
              <a:rPr lang="en-US" b="1" dirty="0" smtClean="0">
                <a:solidFill>
                  <a:schemeClr val="tx2">
                    <a:lumMod val="60000"/>
                    <a:lumOff val="40000"/>
                  </a:schemeClr>
                </a:solidFill>
              </a:rPr>
              <a:t>http://www.worldbank.org/publicfinance/fmis</a:t>
            </a:r>
          </a:p>
          <a:p>
            <a:pPr lvl="0" algn="ctr"/>
            <a:endParaRPr lang="en-US" b="1" dirty="0" smtClean="0">
              <a:solidFill>
                <a:srgbClr val="0000CC"/>
              </a:solidFill>
              <a:latin typeface="Arial" pitchFamily="34" charset="0"/>
              <a:cs typeface="Arial" pitchFamily="34" charset="0"/>
            </a:endParaRPr>
          </a:p>
          <a:p>
            <a:pPr lvl="0" algn="ctr"/>
            <a:endParaRPr lang="en-US" b="1" dirty="0" smtClean="0">
              <a:solidFill>
                <a:srgbClr val="0000CC"/>
              </a:solidFill>
              <a:latin typeface="Arial" pitchFamily="34" charset="0"/>
              <a:cs typeface="Arial" pitchFamily="34" charset="0"/>
            </a:endParaRPr>
          </a:p>
          <a:p>
            <a:pPr lvl="0" algn="ctr"/>
            <a:endParaRPr lang="en-US" b="1" dirty="0" smtClean="0">
              <a:solidFill>
                <a:srgbClr val="0000CC"/>
              </a:solidFill>
              <a:latin typeface="Arial" pitchFamily="34" charset="0"/>
              <a:cs typeface="Arial" pitchFamily="34" charset="0"/>
            </a:endParaRPr>
          </a:p>
          <a:p>
            <a:pPr lvl="0" algn="ctr"/>
            <a:endParaRPr lang="en-US" b="1" dirty="0" smtClean="0">
              <a:solidFill>
                <a:srgbClr val="0000CC"/>
              </a:solidFill>
              <a:latin typeface="Arial" pitchFamily="34" charset="0"/>
              <a:cs typeface="Arial" pitchFamily="34" charset="0"/>
            </a:endParaRPr>
          </a:p>
          <a:p>
            <a:pPr algn="ctr"/>
            <a:endParaRPr lang="en-US" b="1" dirty="0" smtClean="0">
              <a:solidFill>
                <a:srgbClr val="0000FF"/>
              </a:solidFill>
              <a:effectLst>
                <a:outerShdw blurRad="50800" dist="38100" dir="2700000" algn="tl" rotWithShape="0">
                  <a:prstClr val="black">
                    <a:alpha val="40000"/>
                  </a:prstClr>
                </a:outerShdw>
              </a:effectLst>
            </a:endParaRPr>
          </a:p>
          <a:p>
            <a:pPr algn="ctr"/>
            <a:r>
              <a:rPr lang="en-US" sz="4400" b="1" dirty="0" smtClean="0">
                <a:solidFill>
                  <a:srgbClr val="0000FF"/>
                </a:solidFill>
                <a:effectLst>
                  <a:outerShdw blurRad="50800" dist="38100" dir="2700000" algn="tl" rotWithShape="0">
                    <a:prstClr val="black">
                      <a:alpha val="40000"/>
                    </a:prstClr>
                  </a:outerShdw>
                </a:effectLst>
              </a:rPr>
              <a:t>Thank You</a:t>
            </a:r>
          </a:p>
          <a:p>
            <a:pPr lvl="0" algn="ctr"/>
            <a:endParaRPr lang="en-US" b="1" dirty="0" smtClean="0">
              <a:solidFill>
                <a:srgbClr val="0000CC"/>
              </a:solidFill>
              <a:effectLst>
                <a:outerShdw blurRad="50800" dist="50800" dir="2700000" algn="tl" rotWithShape="0">
                  <a:prstClr val="black">
                    <a:alpha val="40000"/>
                  </a:prstClr>
                </a:outerShdw>
              </a:effectLst>
            </a:endParaRPr>
          </a:p>
          <a:p>
            <a:pPr lvl="0" algn="ctr"/>
            <a:endParaRPr lang="en-US" b="1" dirty="0" smtClean="0">
              <a:solidFill>
                <a:srgbClr val="0000CC"/>
              </a:solidFill>
              <a:effectLst>
                <a:outerShdw blurRad="50800" dist="50800" dir="2700000" algn="tl" rotWithShape="0">
                  <a:prstClr val="black">
                    <a:alpha val="40000"/>
                  </a:prstClr>
                </a:outerShdw>
              </a:effectLst>
            </a:endParaRPr>
          </a:p>
          <a:p>
            <a:pPr lvl="0" algn="ctr"/>
            <a:endParaRPr lang="en-US" b="1" dirty="0" smtClean="0">
              <a:solidFill>
                <a:srgbClr val="0000CC"/>
              </a:solidFill>
              <a:effectLst>
                <a:outerShdw blurRad="50800" dist="50800" dir="2700000" algn="tl" rotWithShape="0">
                  <a:prstClr val="black">
                    <a:alpha val="40000"/>
                  </a:prstClr>
                </a:outerShdw>
              </a:effectLst>
            </a:endParaRPr>
          </a:p>
          <a:p>
            <a:pPr lvl="0" algn="ctr"/>
            <a:endParaRPr lang="en-US" b="1" dirty="0" smtClean="0">
              <a:solidFill>
                <a:srgbClr val="0000CC"/>
              </a:solidFill>
              <a:effectLst>
                <a:outerShdw blurRad="50800" dist="50800" dir="2700000" algn="tl" rotWithShape="0">
                  <a:prstClr val="black">
                    <a:alpha val="40000"/>
                  </a:prstClr>
                </a:outerShdw>
              </a:effectLst>
            </a:endParaRPr>
          </a:p>
          <a:p>
            <a:pPr lvl="0" algn="ctr"/>
            <a:endParaRPr lang="en-US" b="1" dirty="0" smtClean="0">
              <a:solidFill>
                <a:srgbClr val="0000CC"/>
              </a:solidFill>
              <a:effectLst>
                <a:outerShdw blurRad="50800" dist="50800" dir="2700000" algn="tl" rotWithShape="0">
                  <a:prstClr val="black">
                    <a:alpha val="40000"/>
                  </a:prstClr>
                </a:outerShdw>
              </a:effectLst>
            </a:endParaRPr>
          </a:p>
          <a:p>
            <a:pPr lvl="0" algn="ctr"/>
            <a:r>
              <a:rPr lang="en-US" b="1" dirty="0" smtClean="0">
                <a:solidFill>
                  <a:schemeClr val="tx2">
                    <a:lumMod val="60000"/>
                    <a:lumOff val="40000"/>
                  </a:schemeClr>
                </a:solidFill>
              </a:rPr>
              <a:t>https://eteam.worldbank.org/fmis</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2951" y="340686"/>
            <a:ext cx="3066288" cy="600456"/>
          </a:xfrm>
          <a:prstGeom prst="rect">
            <a:avLst/>
          </a:prstGeom>
        </p:spPr>
      </p:pic>
    </p:spTree>
    <p:extLst>
      <p:ext uri="{BB962C8B-B14F-4D97-AF65-F5344CB8AC3E}">
        <p14:creationId xmlns:p14="http://schemas.microsoft.com/office/powerpoint/2010/main" val="42724115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8"/>
          <p:cNvSpPr>
            <a:spLocks noGrp="1"/>
          </p:cNvSpPr>
          <p:nvPr>
            <p:ph type="sldNum" sz="quarter" idx="12"/>
          </p:nvPr>
        </p:nvSpPr>
        <p:spPr>
          <a:xfrm>
            <a:off x="6553200" y="6587285"/>
            <a:ext cx="2160000" cy="216000"/>
          </a:xfrm>
        </p:spPr>
        <p:txBody>
          <a:bodyPr/>
          <a:lstStyle/>
          <a:p>
            <a:fld id="{9A1FF0DD-E9F7-431E-8070-FEA08546CC76}" type="slidenum">
              <a:rPr lang="en-US" sz="1100" smtClean="0">
                <a:solidFill>
                  <a:srgbClr val="0000FF"/>
                </a:solidFill>
              </a:rPr>
              <a:pPr/>
              <a:t>1</a:t>
            </a:fld>
            <a:endParaRPr lang="en-US" sz="1100" dirty="0">
              <a:solidFill>
                <a:srgbClr val="0000FF"/>
              </a:solidFill>
            </a:endParaRPr>
          </a:p>
        </p:txBody>
      </p:sp>
      <p:grpSp>
        <p:nvGrpSpPr>
          <p:cNvPr id="7" name="Group 6"/>
          <p:cNvGrpSpPr/>
          <p:nvPr/>
        </p:nvGrpSpPr>
        <p:grpSpPr>
          <a:xfrm>
            <a:off x="-809" y="7415"/>
            <a:ext cx="9129110" cy="731520"/>
            <a:chOff x="-809" y="7415"/>
            <a:chExt cx="9129110" cy="731520"/>
          </a:xfrm>
        </p:grpSpPr>
        <p:sp>
          <p:nvSpPr>
            <p:cNvPr id="9" name="Text Box 3"/>
            <p:cNvSpPr txBox="1">
              <a:spLocks noChangeArrowheads="1"/>
            </p:cNvSpPr>
            <p:nvPr/>
          </p:nvSpPr>
          <p:spPr bwMode="auto">
            <a:xfrm>
              <a:off x="624381" y="144575"/>
              <a:ext cx="8503920" cy="457200"/>
            </a:xfrm>
            <a:prstGeom prst="rect">
              <a:avLst/>
            </a:prstGeom>
            <a:gradFill>
              <a:gsLst>
                <a:gs pos="50000">
                  <a:srgbClr val="00B0F0"/>
                </a:gs>
                <a:gs pos="100000">
                  <a:schemeClr val="bg1"/>
                </a:gs>
              </a:gsLst>
              <a:lin ang="0" scaled="1"/>
            </a:gradFill>
            <a:ln w="9525">
              <a:noFill/>
              <a:miter lim="800000"/>
              <a:headEnd/>
              <a:tailEnd/>
            </a:ln>
            <a:effectLst/>
          </p:spPr>
          <p:txBody>
            <a:bodyPr lIns="0" rIns="0" anchor="ctr"/>
            <a:lstStyle/>
            <a:p>
              <a:pPr marL="457200" algn="l"/>
              <a:r>
                <a:rPr lang="en-US" sz="2400" b="1" dirty="0" smtClean="0">
                  <a:solidFill>
                    <a:schemeClr val="bg1"/>
                  </a:solidFill>
                  <a:latin typeface="+mj-lt"/>
                  <a:cs typeface="Helvetica" panose="020B0604020202020204" pitchFamily="34" charset="0"/>
                </a:rPr>
                <a:t>Managing ICT</a:t>
              </a:r>
              <a:endParaRPr lang="en-US" sz="2400" b="1" dirty="0">
                <a:solidFill>
                  <a:schemeClr val="bg1"/>
                </a:solidFill>
                <a:latin typeface="+mj-lt"/>
                <a:cs typeface="Helvetica" panose="020B0604020202020204" pitchFamily="34" charset="0"/>
              </a:endParaRPr>
            </a:p>
          </p:txBody>
        </p:sp>
        <p:sp>
          <p:nvSpPr>
            <p:cNvPr id="6" name="Oval 5"/>
            <p:cNvSpPr/>
            <p:nvPr/>
          </p:nvSpPr>
          <p:spPr>
            <a:xfrm>
              <a:off x="-809" y="7415"/>
              <a:ext cx="731520" cy="7315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351" y="144575"/>
              <a:ext cx="457200" cy="457200"/>
            </a:xfrm>
            <a:prstGeom prst="rect">
              <a:avLst/>
            </a:prstGeom>
          </p:spPr>
        </p:pic>
      </p:grpSp>
      <p:sp>
        <p:nvSpPr>
          <p:cNvPr id="37" name="Text Box 14"/>
          <p:cNvSpPr txBox="1">
            <a:spLocks noChangeArrowheads="1"/>
          </p:cNvSpPr>
          <p:nvPr/>
        </p:nvSpPr>
        <p:spPr bwMode="auto">
          <a:xfrm>
            <a:off x="2059348" y="2157865"/>
            <a:ext cx="4937760" cy="2323713"/>
          </a:xfrm>
          <a:prstGeom prst="rect">
            <a:avLst/>
          </a:prstGeom>
          <a:noFill/>
          <a:ln w="9525">
            <a:noFill/>
            <a:miter lim="800000"/>
            <a:headEnd/>
            <a:tailEnd/>
          </a:ln>
        </p:spPr>
        <p:txBody>
          <a:bodyPr wrap="square">
            <a:spAutoFit/>
          </a:bodyPr>
          <a:lstStyle/>
          <a:p>
            <a:pPr marL="341313" indent="-341313" algn="ctr">
              <a:spcAft>
                <a:spcPts val="600"/>
              </a:spcAft>
              <a:tabLst>
                <a:tab pos="1790700" algn="l"/>
              </a:tabLst>
            </a:pPr>
            <a:r>
              <a:rPr lang="en-US" sz="3200" b="1" dirty="0" smtClean="0">
                <a:solidFill>
                  <a:srgbClr val="00B0F0"/>
                </a:solidFill>
                <a:effectLst/>
              </a:rPr>
              <a:t>Contents</a:t>
            </a:r>
            <a:endParaRPr lang="tr-TR" sz="3200" b="1" dirty="0">
              <a:solidFill>
                <a:srgbClr val="00B0F0"/>
              </a:solidFill>
              <a:effectLst/>
            </a:endParaRPr>
          </a:p>
          <a:p>
            <a:pPr marL="342900" indent="-342900">
              <a:lnSpc>
                <a:spcPct val="150000"/>
              </a:lnSpc>
              <a:buSzPct val="80000"/>
              <a:buFont typeface="Wingdings 3" panose="05040102010807070707" pitchFamily="18" charset="2"/>
              <a:buChar char=""/>
              <a:tabLst>
                <a:tab pos="1790700" algn="l"/>
              </a:tabLst>
            </a:pPr>
            <a:r>
              <a:rPr lang="en-US" sz="2400" b="1" dirty="0" smtClean="0">
                <a:solidFill>
                  <a:srgbClr val="0000FF"/>
                </a:solidFill>
              </a:rPr>
              <a:t>Global Trends and Challenges</a:t>
            </a:r>
          </a:p>
          <a:p>
            <a:pPr marL="342900" indent="-342900">
              <a:lnSpc>
                <a:spcPct val="150000"/>
              </a:lnSpc>
              <a:buSzPct val="80000"/>
              <a:buFont typeface="Wingdings 3" panose="05040102010807070707" pitchFamily="18" charset="2"/>
              <a:buChar char=""/>
              <a:tabLst>
                <a:tab pos="1790700" algn="l"/>
              </a:tabLst>
            </a:pPr>
            <a:r>
              <a:rPr lang="en-US" sz="2400" b="1" dirty="0" smtClean="0">
                <a:solidFill>
                  <a:srgbClr val="0000FF"/>
                </a:solidFill>
              </a:rPr>
              <a:t>Effective Management of ICT</a:t>
            </a:r>
          </a:p>
          <a:p>
            <a:pPr marL="342900" indent="-342900">
              <a:lnSpc>
                <a:spcPct val="150000"/>
              </a:lnSpc>
              <a:buSzPct val="80000"/>
              <a:buFont typeface="Wingdings 3" panose="05040102010807070707" pitchFamily="18" charset="2"/>
              <a:buChar char=""/>
              <a:tabLst>
                <a:tab pos="1790700" algn="l"/>
              </a:tabLst>
            </a:pPr>
            <a:r>
              <a:rPr lang="en-US" sz="2400" b="1" dirty="0" smtClean="0">
                <a:solidFill>
                  <a:srgbClr val="0000FF"/>
                </a:solidFill>
              </a:rPr>
              <a:t>Organizational Models for ICT</a:t>
            </a:r>
          </a:p>
        </p:txBody>
      </p:sp>
    </p:spTree>
    <p:extLst>
      <p:ext uri="{BB962C8B-B14F-4D97-AF65-F5344CB8AC3E}">
        <p14:creationId xmlns:p14="http://schemas.microsoft.com/office/powerpoint/2010/main" val="56836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0" name="Group 89"/>
          <p:cNvGrpSpPr/>
          <p:nvPr/>
        </p:nvGrpSpPr>
        <p:grpSpPr>
          <a:xfrm>
            <a:off x="-809" y="7415"/>
            <a:ext cx="9129110" cy="731520"/>
            <a:chOff x="-809" y="7415"/>
            <a:chExt cx="9129110" cy="731520"/>
          </a:xfrm>
        </p:grpSpPr>
        <p:sp>
          <p:nvSpPr>
            <p:cNvPr id="91" name="Text Box 3"/>
            <p:cNvSpPr txBox="1">
              <a:spLocks noChangeArrowheads="1"/>
            </p:cNvSpPr>
            <p:nvPr/>
          </p:nvSpPr>
          <p:spPr bwMode="auto">
            <a:xfrm>
              <a:off x="624381" y="144575"/>
              <a:ext cx="8503920" cy="457200"/>
            </a:xfrm>
            <a:prstGeom prst="rect">
              <a:avLst/>
            </a:prstGeom>
            <a:gradFill>
              <a:gsLst>
                <a:gs pos="50000">
                  <a:srgbClr val="00B0F0"/>
                </a:gs>
                <a:gs pos="100000">
                  <a:schemeClr val="bg1"/>
                </a:gs>
              </a:gsLst>
              <a:lin ang="0" scaled="1"/>
            </a:gradFill>
            <a:ln w="9525">
              <a:noFill/>
              <a:miter lim="800000"/>
              <a:headEnd/>
              <a:tailEnd/>
            </a:ln>
            <a:effectLst/>
          </p:spPr>
          <p:txBody>
            <a:bodyPr lIns="0" rIns="0" anchor="ctr"/>
            <a:lstStyle/>
            <a:p>
              <a:pPr marL="457200" algn="l"/>
              <a:r>
                <a:rPr lang="en-US" sz="2400" b="1" dirty="0" smtClean="0">
                  <a:solidFill>
                    <a:schemeClr val="bg1"/>
                  </a:solidFill>
                  <a:latin typeface="+mj-lt"/>
                  <a:cs typeface="Helvetica" panose="020B0604020202020204" pitchFamily="34" charset="0"/>
                </a:rPr>
                <a:t>Global Trends</a:t>
              </a:r>
              <a:endParaRPr lang="en-US" sz="2400" b="1" dirty="0">
                <a:solidFill>
                  <a:schemeClr val="bg1"/>
                </a:solidFill>
                <a:latin typeface="+mj-lt"/>
                <a:cs typeface="Helvetica" panose="020B0604020202020204" pitchFamily="34" charset="0"/>
              </a:endParaRPr>
            </a:p>
          </p:txBody>
        </p:sp>
        <p:sp>
          <p:nvSpPr>
            <p:cNvPr id="94" name="Oval 93"/>
            <p:cNvSpPr/>
            <p:nvPr/>
          </p:nvSpPr>
          <p:spPr>
            <a:xfrm>
              <a:off x="-809" y="7415"/>
              <a:ext cx="731520" cy="7315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5" name="Picture 9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351" y="144575"/>
              <a:ext cx="457200" cy="457200"/>
            </a:xfrm>
            <a:prstGeom prst="rect">
              <a:avLst/>
            </a:prstGeom>
          </p:spPr>
        </p:pic>
      </p:grpSp>
      <p:sp>
        <p:nvSpPr>
          <p:cNvPr id="85" name="Slide Number Placeholder 8"/>
          <p:cNvSpPr>
            <a:spLocks noGrp="1"/>
          </p:cNvSpPr>
          <p:nvPr>
            <p:ph type="sldNum" sz="quarter" idx="12"/>
          </p:nvPr>
        </p:nvSpPr>
        <p:spPr>
          <a:xfrm>
            <a:off x="6553200" y="6587285"/>
            <a:ext cx="2160000" cy="216000"/>
          </a:xfrm>
        </p:spPr>
        <p:txBody>
          <a:bodyPr/>
          <a:lstStyle/>
          <a:p>
            <a:fld id="{9A1FF0DD-E9F7-431E-8070-FEA08546CC76}" type="slidenum">
              <a:rPr lang="en-US" sz="1100" smtClean="0">
                <a:solidFill>
                  <a:srgbClr val="0000FF"/>
                </a:solidFill>
              </a:rPr>
              <a:pPr/>
              <a:t>2</a:t>
            </a:fld>
            <a:endParaRPr lang="en-US" sz="1100" dirty="0">
              <a:solidFill>
                <a:srgbClr val="0000FF"/>
              </a:solidFill>
            </a:endParaRPr>
          </a:p>
        </p:txBody>
      </p:sp>
      <p:sp>
        <p:nvSpPr>
          <p:cNvPr id="13" name="Rectangle 12"/>
          <p:cNvSpPr/>
          <p:nvPr/>
        </p:nvSpPr>
        <p:spPr>
          <a:xfrm>
            <a:off x="199041" y="712622"/>
            <a:ext cx="8725075" cy="523220"/>
          </a:xfrm>
          <a:prstGeom prst="rect">
            <a:avLst/>
          </a:prstGeom>
        </p:spPr>
        <p:txBody>
          <a:bodyPr wrap="square">
            <a:spAutoFit/>
          </a:bodyPr>
          <a:lstStyle/>
          <a:p>
            <a:pPr algn="ctr">
              <a:spcAft>
                <a:spcPts val="1200"/>
              </a:spcAft>
              <a:defRPr/>
            </a:pPr>
            <a:r>
              <a:rPr lang="en-US" sz="2800" b="1" dirty="0" smtClean="0">
                <a:solidFill>
                  <a:srgbClr val="0000CC"/>
                </a:solidFill>
              </a:rPr>
              <a:t>Diffusion of PFM Systems and e-Services (1984-2014)</a:t>
            </a:r>
            <a:endParaRPr lang="en-US" sz="2800" dirty="0">
              <a:solidFill>
                <a:srgbClr val="0000CC"/>
              </a:solidFill>
            </a:endParaRPr>
          </a:p>
        </p:txBody>
      </p:sp>
      <p:sp>
        <p:nvSpPr>
          <p:cNvPr id="15" name="Rectangle 14"/>
          <p:cNvSpPr/>
          <p:nvPr/>
        </p:nvSpPr>
        <p:spPr>
          <a:xfrm>
            <a:off x="138066" y="6236422"/>
            <a:ext cx="8200628" cy="138499"/>
          </a:xfrm>
          <a:prstGeom prst="rect">
            <a:avLst/>
          </a:prstGeom>
        </p:spPr>
        <p:txBody>
          <a:bodyPr wrap="square" lIns="0" tIns="0" rIns="0" bIns="0">
            <a:spAutoFit/>
          </a:bodyPr>
          <a:lstStyle/>
          <a:p>
            <a:r>
              <a:rPr lang="en-US" sz="900" i="1" dirty="0" smtClean="0">
                <a:solidFill>
                  <a:srgbClr val="0000CC"/>
                </a:solidFill>
              </a:rPr>
              <a:t>Source:</a:t>
            </a:r>
            <a:r>
              <a:rPr lang="en-US" sz="900" dirty="0" smtClean="0">
                <a:solidFill>
                  <a:srgbClr val="0000CC"/>
                </a:solidFill>
              </a:rPr>
              <a:t> WBG &gt; Global Data Sets (198 economies) on Government Systems and e-Services (December 2014)</a:t>
            </a:r>
            <a:endParaRPr lang="en-US" sz="900" dirty="0">
              <a:solidFill>
                <a:srgbClr val="0000CC"/>
              </a:solidFill>
            </a:endParaRPr>
          </a:p>
        </p:txBody>
      </p:sp>
      <p:pic>
        <p:nvPicPr>
          <p:cNvPr id="1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013" y="1718245"/>
            <a:ext cx="4389120" cy="4396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341" y="1725854"/>
            <a:ext cx="4389120" cy="4389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Text Box 345"/>
          <p:cNvSpPr txBox="1">
            <a:spLocks noChangeArrowheads="1"/>
          </p:cNvSpPr>
          <p:nvPr/>
        </p:nvSpPr>
        <p:spPr bwMode="auto">
          <a:xfrm>
            <a:off x="5662060" y="4395780"/>
            <a:ext cx="180753" cy="1097280"/>
          </a:xfrm>
          <a:prstGeom prst="rect">
            <a:avLst/>
          </a:prstGeom>
          <a:solidFill>
            <a:schemeClr val="bg1"/>
          </a:solidFill>
          <a:ln w="9525">
            <a:noFill/>
            <a:miter lim="800000"/>
            <a:headEnd/>
            <a:tailEnd/>
          </a:ln>
        </p:spPr>
        <p:txBody>
          <a:bodyPr vert="vert270" lIns="0" tIns="0" rIns="0" bIns="0"/>
          <a:lstStyle/>
          <a:p>
            <a:pPr>
              <a:buFont typeface="Wingdings 3" pitchFamily="18" charset="2"/>
              <a:buNone/>
            </a:pPr>
            <a:r>
              <a:rPr lang="en-US" sz="900" b="1" dirty="0" smtClean="0">
                <a:solidFill>
                  <a:srgbClr val="000099"/>
                </a:solidFill>
                <a:latin typeface="Trebuchet MS" pitchFamily="34" charset="0"/>
                <a:sym typeface="Wingdings 3"/>
              </a:rPr>
              <a:t>  </a:t>
            </a:r>
            <a:r>
              <a:rPr lang="en-US" sz="900" b="1" dirty="0" smtClean="0">
                <a:solidFill>
                  <a:srgbClr val="000099"/>
                </a:solidFill>
                <a:latin typeface="Trebuchet MS" pitchFamily="34" charset="0"/>
                <a:sym typeface="Wingdings 3" pitchFamily="18" charset="2"/>
              </a:rPr>
              <a:t>World Wide Web</a:t>
            </a:r>
            <a:endParaRPr lang="en-US" sz="900" b="1" dirty="0">
              <a:solidFill>
                <a:srgbClr val="000099"/>
              </a:solidFill>
              <a:latin typeface="Trebuchet MS" pitchFamily="34" charset="0"/>
              <a:sym typeface="Wingdings 3" pitchFamily="18" charset="2"/>
            </a:endParaRPr>
          </a:p>
        </p:txBody>
      </p:sp>
      <p:sp>
        <p:nvSpPr>
          <p:cNvPr id="19" name="Text Box 345"/>
          <p:cNvSpPr txBox="1">
            <a:spLocks noChangeArrowheads="1"/>
          </p:cNvSpPr>
          <p:nvPr/>
        </p:nvSpPr>
        <p:spPr bwMode="auto">
          <a:xfrm>
            <a:off x="1166260" y="4387144"/>
            <a:ext cx="180753" cy="1097280"/>
          </a:xfrm>
          <a:prstGeom prst="rect">
            <a:avLst/>
          </a:prstGeom>
          <a:solidFill>
            <a:schemeClr val="bg1"/>
          </a:solidFill>
          <a:ln w="9525">
            <a:noFill/>
            <a:miter lim="800000"/>
            <a:headEnd/>
            <a:tailEnd/>
          </a:ln>
        </p:spPr>
        <p:txBody>
          <a:bodyPr vert="vert270" lIns="0" tIns="0" rIns="0" bIns="0"/>
          <a:lstStyle/>
          <a:p>
            <a:pPr>
              <a:buFont typeface="Wingdings 3" pitchFamily="18" charset="2"/>
              <a:buNone/>
            </a:pPr>
            <a:r>
              <a:rPr lang="en-US" sz="900" b="1" dirty="0" smtClean="0">
                <a:solidFill>
                  <a:srgbClr val="000099"/>
                </a:solidFill>
                <a:latin typeface="Trebuchet MS" pitchFamily="34" charset="0"/>
                <a:sym typeface="Wingdings 3"/>
              </a:rPr>
              <a:t>  </a:t>
            </a:r>
            <a:r>
              <a:rPr lang="en-US" sz="900" b="1" dirty="0" smtClean="0">
                <a:solidFill>
                  <a:srgbClr val="000099"/>
                </a:solidFill>
                <a:latin typeface="Trebuchet MS" pitchFamily="34" charset="0"/>
                <a:sym typeface="Wingdings 3" pitchFamily="18" charset="2"/>
              </a:rPr>
              <a:t>World Wide Web</a:t>
            </a:r>
            <a:endParaRPr lang="en-US" sz="900" b="1" dirty="0">
              <a:solidFill>
                <a:srgbClr val="000099"/>
              </a:solidFill>
              <a:latin typeface="Trebuchet MS" pitchFamily="34" charset="0"/>
              <a:sym typeface="Wingdings 3" pitchFamily="18" charset="2"/>
            </a:endParaRPr>
          </a:p>
        </p:txBody>
      </p:sp>
      <p:sp>
        <p:nvSpPr>
          <p:cNvPr id="20" name="Text Box 398"/>
          <p:cNvSpPr txBox="1">
            <a:spLocks noChangeArrowheads="1"/>
          </p:cNvSpPr>
          <p:nvPr/>
        </p:nvSpPr>
        <p:spPr bwMode="auto">
          <a:xfrm>
            <a:off x="199041" y="1249561"/>
            <a:ext cx="8725075" cy="365760"/>
          </a:xfrm>
          <a:prstGeom prst="rect">
            <a:avLst/>
          </a:prstGeom>
          <a:noFill/>
          <a:ln w="9525">
            <a:noFill/>
            <a:miter lim="800000"/>
            <a:headEnd/>
            <a:tailEnd/>
          </a:ln>
        </p:spPr>
        <p:txBody>
          <a:bodyPr lIns="0" tIns="18288" rIns="0" bIns="0"/>
          <a:lstStyle/>
          <a:p>
            <a:pPr algn="ctr">
              <a:spcBef>
                <a:spcPts val="200"/>
              </a:spcBef>
              <a:spcAft>
                <a:spcPts val="1000"/>
              </a:spcAft>
            </a:pPr>
            <a:r>
              <a:rPr lang="en-US" dirty="0" smtClean="0">
                <a:solidFill>
                  <a:srgbClr val="C00000"/>
                </a:solidFill>
                <a:effectLst/>
                <a:latin typeface="Trebuchet MS" pitchFamily="34" charset="0"/>
              </a:rPr>
              <a:t>Trends in ECA countries: Integration of PFM systems </a:t>
            </a:r>
            <a:r>
              <a:rPr lang="en-US" dirty="0">
                <a:solidFill>
                  <a:srgbClr val="C00000"/>
                </a:solidFill>
                <a:latin typeface="Trebuchet MS" pitchFamily="34" charset="0"/>
              </a:rPr>
              <a:t>&amp;</a:t>
            </a:r>
            <a:r>
              <a:rPr lang="en-US" dirty="0" smtClean="0">
                <a:solidFill>
                  <a:srgbClr val="C00000"/>
                </a:solidFill>
                <a:effectLst/>
                <a:latin typeface="Trebuchet MS" pitchFamily="34" charset="0"/>
              </a:rPr>
              <a:t> expansion of e-Services</a:t>
            </a:r>
            <a:endParaRPr lang="en-US" dirty="0" smtClean="0">
              <a:solidFill>
                <a:srgbClr val="000099"/>
              </a:solidFill>
              <a:effectLst/>
              <a:latin typeface="Trebuchet MS" pitchFamily="34" charset="0"/>
            </a:endParaRPr>
          </a:p>
        </p:txBody>
      </p:sp>
    </p:spTree>
    <p:extLst>
      <p:ext uri="{BB962C8B-B14F-4D97-AF65-F5344CB8AC3E}">
        <p14:creationId xmlns:p14="http://schemas.microsoft.com/office/powerpoint/2010/main" val="3688183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down)">
                                      <p:cBhvr>
                                        <p:cTn id="7" dur="580">
                                          <p:stCondLst>
                                            <p:cond delay="0"/>
                                          </p:stCondLst>
                                        </p:cTn>
                                        <p:tgtEl>
                                          <p:spTgt spid="18"/>
                                        </p:tgtEl>
                                      </p:cBhvr>
                                    </p:animEffect>
                                    <p:anim calcmode="lin" valueType="num">
                                      <p:cBhvr>
                                        <p:cTn id="8"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13" dur="26">
                                          <p:stCondLst>
                                            <p:cond delay="650"/>
                                          </p:stCondLst>
                                        </p:cTn>
                                        <p:tgtEl>
                                          <p:spTgt spid="18"/>
                                        </p:tgtEl>
                                      </p:cBhvr>
                                      <p:to x="100000" y="60000"/>
                                    </p:animScale>
                                    <p:animScale>
                                      <p:cBhvr>
                                        <p:cTn id="14" dur="166" decel="50000">
                                          <p:stCondLst>
                                            <p:cond delay="676"/>
                                          </p:stCondLst>
                                        </p:cTn>
                                        <p:tgtEl>
                                          <p:spTgt spid="18"/>
                                        </p:tgtEl>
                                      </p:cBhvr>
                                      <p:to x="100000" y="100000"/>
                                    </p:animScale>
                                    <p:animScale>
                                      <p:cBhvr>
                                        <p:cTn id="15" dur="26">
                                          <p:stCondLst>
                                            <p:cond delay="1312"/>
                                          </p:stCondLst>
                                        </p:cTn>
                                        <p:tgtEl>
                                          <p:spTgt spid="18"/>
                                        </p:tgtEl>
                                      </p:cBhvr>
                                      <p:to x="100000" y="80000"/>
                                    </p:animScale>
                                    <p:animScale>
                                      <p:cBhvr>
                                        <p:cTn id="16" dur="166" decel="50000">
                                          <p:stCondLst>
                                            <p:cond delay="1338"/>
                                          </p:stCondLst>
                                        </p:cTn>
                                        <p:tgtEl>
                                          <p:spTgt spid="18"/>
                                        </p:tgtEl>
                                      </p:cBhvr>
                                      <p:to x="100000" y="100000"/>
                                    </p:animScale>
                                    <p:animScale>
                                      <p:cBhvr>
                                        <p:cTn id="17" dur="26">
                                          <p:stCondLst>
                                            <p:cond delay="1642"/>
                                          </p:stCondLst>
                                        </p:cTn>
                                        <p:tgtEl>
                                          <p:spTgt spid="18"/>
                                        </p:tgtEl>
                                      </p:cBhvr>
                                      <p:to x="100000" y="90000"/>
                                    </p:animScale>
                                    <p:animScale>
                                      <p:cBhvr>
                                        <p:cTn id="18" dur="166" decel="50000">
                                          <p:stCondLst>
                                            <p:cond delay="1668"/>
                                          </p:stCondLst>
                                        </p:cTn>
                                        <p:tgtEl>
                                          <p:spTgt spid="18"/>
                                        </p:tgtEl>
                                      </p:cBhvr>
                                      <p:to x="100000" y="100000"/>
                                    </p:animScale>
                                    <p:animScale>
                                      <p:cBhvr>
                                        <p:cTn id="19" dur="26">
                                          <p:stCondLst>
                                            <p:cond delay="1808"/>
                                          </p:stCondLst>
                                        </p:cTn>
                                        <p:tgtEl>
                                          <p:spTgt spid="18"/>
                                        </p:tgtEl>
                                      </p:cBhvr>
                                      <p:to x="100000" y="95000"/>
                                    </p:animScale>
                                    <p:animScale>
                                      <p:cBhvr>
                                        <p:cTn id="20" dur="166" decel="50000">
                                          <p:stCondLst>
                                            <p:cond delay="1834"/>
                                          </p:stCondLst>
                                        </p:cTn>
                                        <p:tgtEl>
                                          <p:spTgt spid="18"/>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wipe(down)">
                                      <p:cBhvr>
                                        <p:cTn id="25" dur="580">
                                          <p:stCondLst>
                                            <p:cond delay="0"/>
                                          </p:stCondLst>
                                        </p:cTn>
                                        <p:tgtEl>
                                          <p:spTgt spid="19"/>
                                        </p:tgtEl>
                                      </p:cBhvr>
                                    </p:animEffect>
                                    <p:anim calcmode="lin" valueType="num">
                                      <p:cBhvr>
                                        <p:cTn id="26"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31" dur="26">
                                          <p:stCondLst>
                                            <p:cond delay="650"/>
                                          </p:stCondLst>
                                        </p:cTn>
                                        <p:tgtEl>
                                          <p:spTgt spid="19"/>
                                        </p:tgtEl>
                                      </p:cBhvr>
                                      <p:to x="100000" y="60000"/>
                                    </p:animScale>
                                    <p:animScale>
                                      <p:cBhvr>
                                        <p:cTn id="32" dur="166" decel="50000">
                                          <p:stCondLst>
                                            <p:cond delay="676"/>
                                          </p:stCondLst>
                                        </p:cTn>
                                        <p:tgtEl>
                                          <p:spTgt spid="19"/>
                                        </p:tgtEl>
                                      </p:cBhvr>
                                      <p:to x="100000" y="100000"/>
                                    </p:animScale>
                                    <p:animScale>
                                      <p:cBhvr>
                                        <p:cTn id="33" dur="26">
                                          <p:stCondLst>
                                            <p:cond delay="1312"/>
                                          </p:stCondLst>
                                        </p:cTn>
                                        <p:tgtEl>
                                          <p:spTgt spid="19"/>
                                        </p:tgtEl>
                                      </p:cBhvr>
                                      <p:to x="100000" y="80000"/>
                                    </p:animScale>
                                    <p:animScale>
                                      <p:cBhvr>
                                        <p:cTn id="34" dur="166" decel="50000">
                                          <p:stCondLst>
                                            <p:cond delay="1338"/>
                                          </p:stCondLst>
                                        </p:cTn>
                                        <p:tgtEl>
                                          <p:spTgt spid="19"/>
                                        </p:tgtEl>
                                      </p:cBhvr>
                                      <p:to x="100000" y="100000"/>
                                    </p:animScale>
                                    <p:animScale>
                                      <p:cBhvr>
                                        <p:cTn id="35" dur="26">
                                          <p:stCondLst>
                                            <p:cond delay="1642"/>
                                          </p:stCondLst>
                                        </p:cTn>
                                        <p:tgtEl>
                                          <p:spTgt spid="19"/>
                                        </p:tgtEl>
                                      </p:cBhvr>
                                      <p:to x="100000" y="90000"/>
                                    </p:animScale>
                                    <p:animScale>
                                      <p:cBhvr>
                                        <p:cTn id="36" dur="166" decel="50000">
                                          <p:stCondLst>
                                            <p:cond delay="1668"/>
                                          </p:stCondLst>
                                        </p:cTn>
                                        <p:tgtEl>
                                          <p:spTgt spid="19"/>
                                        </p:tgtEl>
                                      </p:cBhvr>
                                      <p:to x="100000" y="100000"/>
                                    </p:animScale>
                                    <p:animScale>
                                      <p:cBhvr>
                                        <p:cTn id="37" dur="26">
                                          <p:stCondLst>
                                            <p:cond delay="1808"/>
                                          </p:stCondLst>
                                        </p:cTn>
                                        <p:tgtEl>
                                          <p:spTgt spid="19"/>
                                        </p:tgtEl>
                                      </p:cBhvr>
                                      <p:to x="100000" y="95000"/>
                                    </p:animScale>
                                    <p:animScale>
                                      <p:cBhvr>
                                        <p:cTn id="38" dur="166" decel="50000">
                                          <p:stCondLst>
                                            <p:cond delay="1834"/>
                                          </p:stCondLst>
                                        </p:cTn>
                                        <p:tgtEl>
                                          <p:spTgt spid="1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7" name="Picture 2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9568" y="2031067"/>
            <a:ext cx="5486400" cy="3429724"/>
          </a:xfrm>
          <a:prstGeom prst="rect">
            <a:avLst/>
          </a:prstGeom>
          <a:noFill/>
        </p:spPr>
      </p:pic>
      <p:grpSp>
        <p:nvGrpSpPr>
          <p:cNvPr id="32" name="Group 31"/>
          <p:cNvGrpSpPr/>
          <p:nvPr/>
        </p:nvGrpSpPr>
        <p:grpSpPr>
          <a:xfrm>
            <a:off x="751162" y="4315006"/>
            <a:ext cx="3343074" cy="1820097"/>
            <a:chOff x="749868" y="4235217"/>
            <a:chExt cx="3343074" cy="1820097"/>
          </a:xfrm>
        </p:grpSpPr>
        <p:sp>
          <p:nvSpPr>
            <p:cNvPr id="37" name="Text Box 345"/>
            <p:cNvSpPr txBox="1">
              <a:spLocks noChangeArrowheads="1"/>
            </p:cNvSpPr>
            <p:nvPr/>
          </p:nvSpPr>
          <p:spPr bwMode="auto">
            <a:xfrm>
              <a:off x="1613733" y="4235217"/>
              <a:ext cx="137160" cy="457200"/>
            </a:xfrm>
            <a:prstGeom prst="rect">
              <a:avLst/>
            </a:prstGeom>
            <a:solidFill>
              <a:schemeClr val="bg1"/>
            </a:solidFill>
            <a:ln w="9525">
              <a:noFill/>
              <a:miter lim="800000"/>
              <a:headEnd/>
              <a:tailEnd/>
            </a:ln>
          </p:spPr>
          <p:txBody>
            <a:bodyPr vert="vert270" lIns="0" tIns="0" rIns="0" bIns="0"/>
            <a:lstStyle/>
            <a:p>
              <a:pPr>
                <a:buFont typeface="Wingdings 3" pitchFamily="18" charset="2"/>
                <a:buNone/>
              </a:pPr>
              <a:r>
                <a:rPr lang="en-US" sz="800" b="1" dirty="0" smtClean="0">
                  <a:solidFill>
                    <a:srgbClr val="000099"/>
                  </a:solidFill>
                  <a:latin typeface="Trebuchet MS" pitchFamily="34" charset="0"/>
                  <a:sym typeface="Wingdings 3"/>
                </a:rPr>
                <a:t>  </a:t>
              </a:r>
              <a:r>
                <a:rPr lang="en-US" sz="900" b="1" dirty="0" smtClean="0">
                  <a:solidFill>
                    <a:srgbClr val="000099"/>
                  </a:solidFill>
                  <a:latin typeface="Trebuchet MS" pitchFamily="34" charset="0"/>
                  <a:sym typeface="Wingdings 3"/>
                </a:rPr>
                <a:t>WWW</a:t>
              </a:r>
              <a:endParaRPr lang="en-US" sz="900" b="1" dirty="0">
                <a:solidFill>
                  <a:srgbClr val="000099"/>
                </a:solidFill>
                <a:latin typeface="Trebuchet MS" pitchFamily="34" charset="0"/>
                <a:sym typeface="Wingdings 3" pitchFamily="18" charset="2"/>
              </a:endParaRPr>
            </a:p>
          </p:txBody>
        </p:sp>
        <p:sp>
          <p:nvSpPr>
            <p:cNvPr id="43" name="Text Box 345"/>
            <p:cNvSpPr txBox="1">
              <a:spLocks noChangeArrowheads="1"/>
            </p:cNvSpPr>
            <p:nvPr/>
          </p:nvSpPr>
          <p:spPr bwMode="auto">
            <a:xfrm>
              <a:off x="1750414" y="5140914"/>
              <a:ext cx="137160" cy="914400"/>
            </a:xfrm>
            <a:prstGeom prst="rect">
              <a:avLst/>
            </a:prstGeom>
            <a:solidFill>
              <a:schemeClr val="bg1"/>
            </a:solidFill>
            <a:ln w="9525">
              <a:noFill/>
              <a:miter lim="800000"/>
              <a:headEnd/>
              <a:tailEnd/>
            </a:ln>
          </p:spPr>
          <p:txBody>
            <a:bodyPr vert="vert270" lIns="0" tIns="0" rIns="0" bIns="0"/>
            <a:lstStyle/>
            <a:p>
              <a:pPr algn="r">
                <a:buFont typeface="Wingdings 3" pitchFamily="18" charset="2"/>
                <a:buNone/>
              </a:pPr>
              <a:r>
                <a:rPr lang="en-US" sz="800" dirty="0" smtClean="0">
                  <a:solidFill>
                    <a:srgbClr val="000099"/>
                  </a:solidFill>
                  <a:latin typeface="Trebuchet MS" pitchFamily="34" charset="0"/>
                  <a:sym typeface="Wingdings 3" pitchFamily="18" charset="2"/>
                </a:rPr>
                <a:t>HTML, Browsers  </a:t>
              </a:r>
              <a:r>
                <a:rPr lang="en-US" sz="800" dirty="0" smtClean="0">
                  <a:solidFill>
                    <a:srgbClr val="000099"/>
                  </a:solidFill>
                  <a:latin typeface="Trebuchet MS" pitchFamily="34" charset="0"/>
                  <a:sym typeface="Wingdings 3"/>
                </a:rPr>
                <a:t></a:t>
              </a:r>
              <a:endParaRPr lang="en-US" sz="800" dirty="0">
                <a:solidFill>
                  <a:srgbClr val="000099"/>
                </a:solidFill>
                <a:latin typeface="Trebuchet MS" pitchFamily="34" charset="0"/>
              </a:endParaRPr>
            </a:p>
          </p:txBody>
        </p:sp>
        <p:sp>
          <p:nvSpPr>
            <p:cNvPr id="44" name="Text Box 345"/>
            <p:cNvSpPr txBox="1">
              <a:spLocks noChangeArrowheads="1"/>
            </p:cNvSpPr>
            <p:nvPr/>
          </p:nvSpPr>
          <p:spPr bwMode="auto">
            <a:xfrm>
              <a:off x="3454074" y="5140914"/>
              <a:ext cx="137160" cy="914400"/>
            </a:xfrm>
            <a:prstGeom prst="rect">
              <a:avLst/>
            </a:prstGeom>
            <a:solidFill>
              <a:schemeClr val="bg1"/>
            </a:solidFill>
            <a:ln w="9525">
              <a:noFill/>
              <a:miter lim="800000"/>
              <a:headEnd/>
              <a:tailEnd/>
            </a:ln>
          </p:spPr>
          <p:txBody>
            <a:bodyPr vert="vert270" lIns="0" tIns="0" rIns="0" bIns="0"/>
            <a:lstStyle/>
            <a:p>
              <a:pPr algn="r">
                <a:buFont typeface="Wingdings 3" pitchFamily="18" charset="2"/>
                <a:buNone/>
              </a:pPr>
              <a:r>
                <a:rPr lang="en-US" sz="800" dirty="0" smtClean="0">
                  <a:solidFill>
                    <a:srgbClr val="000099"/>
                  </a:solidFill>
                  <a:latin typeface="Trebuchet MS" pitchFamily="34" charset="0"/>
                  <a:sym typeface="Wingdings 3" pitchFamily="18" charset="2"/>
                </a:rPr>
                <a:t>You Tube  </a:t>
              </a:r>
              <a:r>
                <a:rPr lang="en-US" sz="800" dirty="0" smtClean="0">
                  <a:solidFill>
                    <a:srgbClr val="000099"/>
                  </a:solidFill>
                  <a:latin typeface="Trebuchet MS" pitchFamily="34" charset="0"/>
                  <a:sym typeface="Wingdings 3"/>
                </a:rPr>
                <a:t></a:t>
              </a:r>
              <a:endParaRPr lang="en-US" sz="800" dirty="0">
                <a:solidFill>
                  <a:srgbClr val="000099"/>
                </a:solidFill>
                <a:latin typeface="Trebuchet MS" pitchFamily="34" charset="0"/>
                <a:sym typeface="Wingdings 3" pitchFamily="18" charset="2"/>
              </a:endParaRPr>
            </a:p>
          </p:txBody>
        </p:sp>
        <p:sp>
          <p:nvSpPr>
            <p:cNvPr id="45" name="Text Box 345"/>
            <p:cNvSpPr txBox="1">
              <a:spLocks noChangeArrowheads="1"/>
            </p:cNvSpPr>
            <p:nvPr/>
          </p:nvSpPr>
          <p:spPr bwMode="auto">
            <a:xfrm>
              <a:off x="3201646" y="5140914"/>
              <a:ext cx="137160" cy="914400"/>
            </a:xfrm>
            <a:prstGeom prst="rect">
              <a:avLst/>
            </a:prstGeom>
            <a:solidFill>
              <a:schemeClr val="bg1"/>
            </a:solidFill>
            <a:ln w="9525">
              <a:noFill/>
              <a:miter lim="800000"/>
              <a:headEnd/>
              <a:tailEnd/>
            </a:ln>
          </p:spPr>
          <p:txBody>
            <a:bodyPr vert="vert270" lIns="0" tIns="0" rIns="0" bIns="0"/>
            <a:lstStyle/>
            <a:p>
              <a:pPr algn="r">
                <a:buFont typeface="Wingdings 3" pitchFamily="18" charset="2"/>
                <a:buNone/>
              </a:pPr>
              <a:r>
                <a:rPr lang="en-US" sz="800" dirty="0" smtClean="0">
                  <a:solidFill>
                    <a:srgbClr val="000099"/>
                  </a:solidFill>
                  <a:latin typeface="Trebuchet MS" pitchFamily="34" charset="0"/>
                  <a:sym typeface="Wingdings 3" pitchFamily="18" charset="2"/>
                </a:rPr>
                <a:t>Skype  </a:t>
              </a:r>
              <a:r>
                <a:rPr lang="en-US" sz="800" dirty="0" smtClean="0">
                  <a:solidFill>
                    <a:srgbClr val="000099"/>
                  </a:solidFill>
                  <a:latin typeface="Trebuchet MS" pitchFamily="34" charset="0"/>
                  <a:sym typeface="Wingdings 3"/>
                </a:rPr>
                <a:t></a:t>
              </a:r>
              <a:endParaRPr lang="en-US" sz="800" dirty="0">
                <a:solidFill>
                  <a:srgbClr val="000099"/>
                </a:solidFill>
                <a:latin typeface="Trebuchet MS" pitchFamily="34" charset="0"/>
                <a:sym typeface="Wingdings 3" pitchFamily="18" charset="2"/>
              </a:endParaRPr>
            </a:p>
          </p:txBody>
        </p:sp>
        <p:sp>
          <p:nvSpPr>
            <p:cNvPr id="46" name="Text Box 345"/>
            <p:cNvSpPr txBox="1">
              <a:spLocks noChangeArrowheads="1"/>
            </p:cNvSpPr>
            <p:nvPr/>
          </p:nvSpPr>
          <p:spPr bwMode="auto">
            <a:xfrm>
              <a:off x="2097728" y="5140914"/>
              <a:ext cx="137160" cy="914400"/>
            </a:xfrm>
            <a:prstGeom prst="rect">
              <a:avLst/>
            </a:prstGeom>
            <a:solidFill>
              <a:schemeClr val="bg1"/>
            </a:solidFill>
            <a:ln w="9525">
              <a:noFill/>
              <a:miter lim="800000"/>
              <a:headEnd/>
              <a:tailEnd/>
            </a:ln>
          </p:spPr>
          <p:txBody>
            <a:bodyPr vert="vert270" lIns="0" tIns="0" rIns="0" bIns="0"/>
            <a:lstStyle/>
            <a:p>
              <a:pPr algn="r">
                <a:buFont typeface="Wingdings 3" pitchFamily="18" charset="2"/>
                <a:buNone/>
              </a:pPr>
              <a:r>
                <a:rPr lang="en-US" sz="800" dirty="0" smtClean="0">
                  <a:solidFill>
                    <a:srgbClr val="000099"/>
                  </a:solidFill>
                  <a:latin typeface="Trebuchet MS" pitchFamily="34" charset="0"/>
                  <a:sym typeface="Wingdings 3" pitchFamily="18" charset="2"/>
                </a:rPr>
                <a:t>Yahoo </a:t>
              </a:r>
              <a:r>
                <a:rPr lang="en-US" sz="800" dirty="0" smtClean="0">
                  <a:solidFill>
                    <a:srgbClr val="000099"/>
                  </a:solidFill>
                  <a:latin typeface="Trebuchet MS" pitchFamily="34" charset="0"/>
                  <a:sym typeface="Wingdings 3"/>
                </a:rPr>
                <a:t></a:t>
              </a:r>
              <a:endParaRPr lang="en-US" sz="800" dirty="0">
                <a:solidFill>
                  <a:srgbClr val="000099"/>
                </a:solidFill>
                <a:latin typeface="Trebuchet MS" pitchFamily="34" charset="0"/>
                <a:sym typeface="Wingdings 3" pitchFamily="18" charset="2"/>
              </a:endParaRPr>
            </a:p>
          </p:txBody>
        </p:sp>
        <p:sp>
          <p:nvSpPr>
            <p:cNvPr id="47" name="Text Box 345"/>
            <p:cNvSpPr txBox="1">
              <a:spLocks noChangeArrowheads="1"/>
            </p:cNvSpPr>
            <p:nvPr/>
          </p:nvSpPr>
          <p:spPr bwMode="auto">
            <a:xfrm>
              <a:off x="2557518" y="5140914"/>
              <a:ext cx="137160" cy="914400"/>
            </a:xfrm>
            <a:prstGeom prst="rect">
              <a:avLst/>
            </a:prstGeom>
            <a:solidFill>
              <a:schemeClr val="bg1"/>
            </a:solidFill>
            <a:ln w="9525">
              <a:noFill/>
              <a:miter lim="800000"/>
              <a:headEnd/>
              <a:tailEnd/>
            </a:ln>
          </p:spPr>
          <p:txBody>
            <a:bodyPr vert="vert270" lIns="0" tIns="0" rIns="0" bIns="0"/>
            <a:lstStyle/>
            <a:p>
              <a:pPr algn="r">
                <a:buFont typeface="Wingdings 3" pitchFamily="18" charset="2"/>
                <a:buNone/>
              </a:pPr>
              <a:r>
                <a:rPr lang="en-US" sz="800" dirty="0" smtClean="0">
                  <a:solidFill>
                    <a:srgbClr val="000099"/>
                  </a:solidFill>
                  <a:latin typeface="Trebuchet MS" pitchFamily="34" charset="0"/>
                  <a:sym typeface="Wingdings 3" pitchFamily="18" charset="2"/>
                </a:rPr>
                <a:t>Google  </a:t>
              </a:r>
              <a:r>
                <a:rPr lang="en-US" sz="800" dirty="0" smtClean="0">
                  <a:solidFill>
                    <a:srgbClr val="000099"/>
                  </a:solidFill>
                  <a:latin typeface="Trebuchet MS" pitchFamily="34" charset="0"/>
                  <a:sym typeface="Wingdings 3"/>
                </a:rPr>
                <a:t></a:t>
              </a:r>
              <a:endParaRPr lang="en-US" sz="800" dirty="0">
                <a:solidFill>
                  <a:srgbClr val="000099"/>
                </a:solidFill>
                <a:latin typeface="Trebuchet MS" pitchFamily="34" charset="0"/>
                <a:sym typeface="Wingdings 3" pitchFamily="18" charset="2"/>
              </a:endParaRPr>
            </a:p>
          </p:txBody>
        </p:sp>
        <p:sp>
          <p:nvSpPr>
            <p:cNvPr id="49" name="Text Box 345"/>
            <p:cNvSpPr txBox="1">
              <a:spLocks noChangeArrowheads="1"/>
            </p:cNvSpPr>
            <p:nvPr/>
          </p:nvSpPr>
          <p:spPr bwMode="auto">
            <a:xfrm>
              <a:off x="2940300" y="5140914"/>
              <a:ext cx="137160" cy="914400"/>
            </a:xfrm>
            <a:prstGeom prst="rect">
              <a:avLst/>
            </a:prstGeom>
            <a:solidFill>
              <a:schemeClr val="bg1"/>
            </a:solidFill>
            <a:ln w="9525">
              <a:noFill/>
              <a:miter lim="800000"/>
              <a:headEnd/>
              <a:tailEnd/>
            </a:ln>
          </p:spPr>
          <p:txBody>
            <a:bodyPr vert="vert270" lIns="0" tIns="0" rIns="0" bIns="0"/>
            <a:lstStyle/>
            <a:p>
              <a:pPr algn="r">
                <a:buFont typeface="Wingdings 3" pitchFamily="18" charset="2"/>
                <a:buNone/>
              </a:pPr>
              <a:r>
                <a:rPr lang="en-US" sz="800" dirty="0" smtClean="0">
                  <a:solidFill>
                    <a:srgbClr val="000099"/>
                  </a:solidFill>
                  <a:latin typeface="Trebuchet MS" pitchFamily="34" charset="0"/>
                  <a:sym typeface="Wingdings 3" pitchFamily="18" charset="2"/>
                </a:rPr>
                <a:t>Wikipedia  </a:t>
              </a:r>
              <a:r>
                <a:rPr lang="en-US" sz="800" dirty="0" smtClean="0">
                  <a:solidFill>
                    <a:srgbClr val="000099"/>
                  </a:solidFill>
                  <a:latin typeface="Trebuchet MS" pitchFamily="34" charset="0"/>
                  <a:sym typeface="Wingdings 3"/>
                </a:rPr>
                <a:t></a:t>
              </a:r>
              <a:endParaRPr lang="en-US" sz="800" dirty="0">
                <a:solidFill>
                  <a:srgbClr val="000099"/>
                </a:solidFill>
                <a:latin typeface="Trebuchet MS" pitchFamily="34" charset="0"/>
                <a:sym typeface="Wingdings 3" pitchFamily="18" charset="2"/>
              </a:endParaRPr>
            </a:p>
          </p:txBody>
        </p:sp>
        <p:sp>
          <p:nvSpPr>
            <p:cNvPr id="50" name="Text Box 345"/>
            <p:cNvSpPr txBox="1">
              <a:spLocks noChangeArrowheads="1"/>
            </p:cNvSpPr>
            <p:nvPr/>
          </p:nvSpPr>
          <p:spPr bwMode="auto">
            <a:xfrm>
              <a:off x="749868" y="5140914"/>
              <a:ext cx="137160" cy="914400"/>
            </a:xfrm>
            <a:prstGeom prst="rect">
              <a:avLst/>
            </a:prstGeom>
            <a:solidFill>
              <a:schemeClr val="bg1"/>
            </a:solidFill>
            <a:ln w="9525">
              <a:noFill/>
              <a:miter lim="800000"/>
              <a:headEnd/>
              <a:tailEnd/>
            </a:ln>
          </p:spPr>
          <p:txBody>
            <a:bodyPr vert="vert270" lIns="0" tIns="0" rIns="0" bIns="0"/>
            <a:lstStyle/>
            <a:p>
              <a:pPr algn="r">
                <a:buFont typeface="Wingdings 3" pitchFamily="18" charset="2"/>
                <a:buNone/>
              </a:pPr>
              <a:r>
                <a:rPr lang="en-US" sz="800" dirty="0" smtClean="0">
                  <a:solidFill>
                    <a:srgbClr val="000099"/>
                  </a:solidFill>
                  <a:latin typeface="Trebuchet MS" pitchFamily="34" charset="0"/>
                  <a:sym typeface="Wingdings 3"/>
                </a:rPr>
                <a:t>Ce</a:t>
              </a:r>
              <a:r>
                <a:rPr lang="en-US" sz="800" dirty="0" smtClean="0">
                  <a:solidFill>
                    <a:srgbClr val="000099"/>
                  </a:solidFill>
                  <a:latin typeface="Trebuchet MS" pitchFamily="34" charset="0"/>
                  <a:sym typeface="Wingdings 3" pitchFamily="18" charset="2"/>
                </a:rPr>
                <a:t>ll phones </a:t>
              </a:r>
              <a:r>
                <a:rPr lang="en-US" sz="800" dirty="0" smtClean="0">
                  <a:solidFill>
                    <a:srgbClr val="000099"/>
                  </a:solidFill>
                  <a:latin typeface="Trebuchet MS" pitchFamily="34" charset="0"/>
                  <a:sym typeface="Wingdings 3"/>
                </a:rPr>
                <a:t></a:t>
              </a:r>
              <a:endParaRPr lang="en-US" sz="800" dirty="0">
                <a:solidFill>
                  <a:srgbClr val="000099"/>
                </a:solidFill>
                <a:latin typeface="Trebuchet MS" pitchFamily="34" charset="0"/>
                <a:sym typeface="Wingdings 3" pitchFamily="18" charset="2"/>
              </a:endParaRPr>
            </a:p>
          </p:txBody>
        </p:sp>
        <p:sp>
          <p:nvSpPr>
            <p:cNvPr id="51" name="Text Box 345"/>
            <p:cNvSpPr txBox="1">
              <a:spLocks noChangeArrowheads="1"/>
            </p:cNvSpPr>
            <p:nvPr/>
          </p:nvSpPr>
          <p:spPr bwMode="auto">
            <a:xfrm>
              <a:off x="1916840" y="5140914"/>
              <a:ext cx="137160" cy="914400"/>
            </a:xfrm>
            <a:prstGeom prst="rect">
              <a:avLst/>
            </a:prstGeom>
            <a:solidFill>
              <a:schemeClr val="bg1"/>
            </a:solidFill>
            <a:ln w="9525">
              <a:noFill/>
              <a:miter lim="800000"/>
              <a:headEnd/>
              <a:tailEnd/>
            </a:ln>
          </p:spPr>
          <p:txBody>
            <a:bodyPr vert="vert270" lIns="0" tIns="0" rIns="0" bIns="0"/>
            <a:lstStyle/>
            <a:p>
              <a:pPr algn="r">
                <a:buFont typeface="Wingdings 3" pitchFamily="18" charset="2"/>
                <a:buNone/>
              </a:pPr>
              <a:r>
                <a:rPr lang="en-US" sz="800" dirty="0" smtClean="0">
                  <a:solidFill>
                    <a:srgbClr val="000099"/>
                  </a:solidFill>
                  <a:latin typeface="Trebuchet MS" pitchFamily="34" charset="0"/>
                  <a:sym typeface="Wingdings 3" pitchFamily="18" charset="2"/>
                </a:rPr>
                <a:t>Open Source </a:t>
              </a:r>
              <a:r>
                <a:rPr lang="en-US" sz="800" dirty="0" smtClean="0">
                  <a:solidFill>
                    <a:srgbClr val="000099"/>
                  </a:solidFill>
                  <a:latin typeface="Trebuchet MS" pitchFamily="34" charset="0"/>
                  <a:sym typeface="Wingdings 3"/>
                </a:rPr>
                <a:t></a:t>
              </a:r>
              <a:endParaRPr lang="en-US" sz="800" dirty="0">
                <a:solidFill>
                  <a:srgbClr val="000099"/>
                </a:solidFill>
                <a:latin typeface="Trebuchet MS" pitchFamily="34" charset="0"/>
                <a:sym typeface="Wingdings 3" pitchFamily="18" charset="2"/>
              </a:endParaRPr>
            </a:p>
          </p:txBody>
        </p:sp>
        <p:sp>
          <p:nvSpPr>
            <p:cNvPr id="52" name="Text Box 345"/>
            <p:cNvSpPr txBox="1">
              <a:spLocks noChangeArrowheads="1"/>
            </p:cNvSpPr>
            <p:nvPr/>
          </p:nvSpPr>
          <p:spPr bwMode="auto">
            <a:xfrm>
              <a:off x="2781673" y="5140914"/>
              <a:ext cx="137160" cy="914400"/>
            </a:xfrm>
            <a:prstGeom prst="rect">
              <a:avLst/>
            </a:prstGeom>
            <a:solidFill>
              <a:schemeClr val="bg1"/>
            </a:solidFill>
            <a:ln w="9525">
              <a:noFill/>
              <a:miter lim="800000"/>
              <a:headEnd/>
              <a:tailEnd/>
            </a:ln>
          </p:spPr>
          <p:txBody>
            <a:bodyPr vert="vert270" lIns="0" tIns="0" rIns="0" bIns="0"/>
            <a:lstStyle/>
            <a:p>
              <a:pPr algn="r">
                <a:buFont typeface="Wingdings 3" pitchFamily="18" charset="2"/>
                <a:buNone/>
              </a:pPr>
              <a:r>
                <a:rPr lang="en-US" sz="800" dirty="0" smtClean="0">
                  <a:solidFill>
                    <a:srgbClr val="000099"/>
                  </a:solidFill>
                  <a:latin typeface="Trebuchet MS" pitchFamily="34" charset="0"/>
                  <a:sym typeface="Wingdings 3" pitchFamily="18" charset="2"/>
                </a:rPr>
                <a:t>Blogs  </a:t>
              </a:r>
              <a:r>
                <a:rPr lang="en-US" sz="800" dirty="0" smtClean="0">
                  <a:solidFill>
                    <a:srgbClr val="000099"/>
                  </a:solidFill>
                  <a:latin typeface="Trebuchet MS" pitchFamily="34" charset="0"/>
                  <a:sym typeface="Wingdings 3"/>
                </a:rPr>
                <a:t></a:t>
              </a:r>
              <a:endParaRPr lang="en-US" sz="800" dirty="0">
                <a:solidFill>
                  <a:srgbClr val="000099"/>
                </a:solidFill>
                <a:latin typeface="Trebuchet MS" pitchFamily="34" charset="0"/>
                <a:sym typeface="Wingdings 3" pitchFamily="18" charset="2"/>
              </a:endParaRPr>
            </a:p>
          </p:txBody>
        </p:sp>
        <p:sp>
          <p:nvSpPr>
            <p:cNvPr id="53" name="Text Box 345"/>
            <p:cNvSpPr txBox="1">
              <a:spLocks noChangeArrowheads="1"/>
            </p:cNvSpPr>
            <p:nvPr/>
          </p:nvSpPr>
          <p:spPr bwMode="auto">
            <a:xfrm>
              <a:off x="3569467" y="5140914"/>
              <a:ext cx="137160" cy="914400"/>
            </a:xfrm>
            <a:prstGeom prst="rect">
              <a:avLst/>
            </a:prstGeom>
            <a:solidFill>
              <a:schemeClr val="bg1"/>
            </a:solidFill>
            <a:ln w="9525">
              <a:noFill/>
              <a:miter lim="800000"/>
              <a:headEnd/>
              <a:tailEnd/>
            </a:ln>
          </p:spPr>
          <p:txBody>
            <a:bodyPr vert="vert270" lIns="0" tIns="0" rIns="0" bIns="0"/>
            <a:lstStyle/>
            <a:p>
              <a:pPr algn="r">
                <a:buFont typeface="Wingdings 3" pitchFamily="18" charset="2"/>
                <a:buNone/>
              </a:pPr>
              <a:r>
                <a:rPr lang="en-US" sz="800" dirty="0" smtClean="0">
                  <a:solidFill>
                    <a:srgbClr val="000099"/>
                  </a:solidFill>
                  <a:latin typeface="Trebuchet MS" pitchFamily="34" charset="0"/>
                  <a:sym typeface="Wingdings 3" pitchFamily="18" charset="2"/>
                </a:rPr>
                <a:t>Twitter  </a:t>
              </a:r>
              <a:r>
                <a:rPr lang="en-US" sz="800" dirty="0" smtClean="0">
                  <a:solidFill>
                    <a:srgbClr val="000099"/>
                  </a:solidFill>
                  <a:latin typeface="Trebuchet MS" pitchFamily="34" charset="0"/>
                  <a:sym typeface="Wingdings 3"/>
                </a:rPr>
                <a:t></a:t>
              </a:r>
              <a:endParaRPr lang="en-US" sz="800" dirty="0">
                <a:solidFill>
                  <a:srgbClr val="000099"/>
                </a:solidFill>
                <a:latin typeface="Trebuchet MS" pitchFamily="34" charset="0"/>
                <a:sym typeface="Wingdings 3" pitchFamily="18" charset="2"/>
              </a:endParaRPr>
            </a:p>
          </p:txBody>
        </p:sp>
        <p:sp>
          <p:nvSpPr>
            <p:cNvPr id="54" name="Text Box 345"/>
            <p:cNvSpPr txBox="1">
              <a:spLocks noChangeArrowheads="1"/>
            </p:cNvSpPr>
            <p:nvPr/>
          </p:nvSpPr>
          <p:spPr bwMode="auto">
            <a:xfrm>
              <a:off x="3955782" y="5140914"/>
              <a:ext cx="137160" cy="914400"/>
            </a:xfrm>
            <a:prstGeom prst="rect">
              <a:avLst/>
            </a:prstGeom>
            <a:solidFill>
              <a:schemeClr val="bg1"/>
            </a:solidFill>
            <a:ln w="9525">
              <a:noFill/>
              <a:miter lim="800000"/>
              <a:headEnd/>
              <a:tailEnd/>
            </a:ln>
          </p:spPr>
          <p:txBody>
            <a:bodyPr vert="vert270" lIns="0" tIns="0" rIns="0" bIns="0"/>
            <a:lstStyle/>
            <a:p>
              <a:pPr algn="r">
                <a:buFont typeface="Wingdings 3" pitchFamily="18" charset="2"/>
                <a:buNone/>
              </a:pPr>
              <a:r>
                <a:rPr lang="en-US" sz="800" dirty="0" smtClean="0">
                  <a:solidFill>
                    <a:srgbClr val="000099"/>
                  </a:solidFill>
                  <a:latin typeface="Trebuchet MS" pitchFamily="34" charset="0"/>
                  <a:sym typeface="Wingdings 3" pitchFamily="18" charset="2"/>
                </a:rPr>
                <a:t>iPad  </a:t>
              </a:r>
              <a:r>
                <a:rPr lang="en-US" sz="800" dirty="0" smtClean="0">
                  <a:solidFill>
                    <a:srgbClr val="000099"/>
                  </a:solidFill>
                  <a:latin typeface="Trebuchet MS" pitchFamily="34" charset="0"/>
                  <a:sym typeface="Wingdings 3"/>
                </a:rPr>
                <a:t></a:t>
              </a:r>
              <a:endParaRPr lang="en-US" sz="800" dirty="0">
                <a:solidFill>
                  <a:srgbClr val="000099"/>
                </a:solidFill>
                <a:latin typeface="Trebuchet MS" pitchFamily="34" charset="0"/>
                <a:sym typeface="Wingdings 3" pitchFamily="18" charset="2"/>
              </a:endParaRPr>
            </a:p>
          </p:txBody>
        </p:sp>
        <p:sp>
          <p:nvSpPr>
            <p:cNvPr id="55" name="Text Box 345"/>
            <p:cNvSpPr txBox="1">
              <a:spLocks noChangeArrowheads="1"/>
            </p:cNvSpPr>
            <p:nvPr/>
          </p:nvSpPr>
          <p:spPr bwMode="auto">
            <a:xfrm>
              <a:off x="3082067" y="5140914"/>
              <a:ext cx="137160" cy="914400"/>
            </a:xfrm>
            <a:prstGeom prst="rect">
              <a:avLst/>
            </a:prstGeom>
            <a:solidFill>
              <a:schemeClr val="bg1"/>
            </a:solidFill>
            <a:ln w="9525">
              <a:noFill/>
              <a:miter lim="800000"/>
              <a:headEnd/>
              <a:tailEnd/>
            </a:ln>
          </p:spPr>
          <p:txBody>
            <a:bodyPr vert="vert270" lIns="0" tIns="0" rIns="0" bIns="0"/>
            <a:lstStyle/>
            <a:p>
              <a:pPr algn="r">
                <a:buFont typeface="Wingdings 3" pitchFamily="18" charset="2"/>
                <a:buNone/>
              </a:pPr>
              <a:r>
                <a:rPr lang="en-US" sz="800" dirty="0" smtClean="0">
                  <a:solidFill>
                    <a:srgbClr val="000099"/>
                  </a:solidFill>
                  <a:latin typeface="Trebuchet MS" pitchFamily="34" charset="0"/>
                  <a:sym typeface="Wingdings 3" pitchFamily="18" charset="2"/>
                </a:rPr>
                <a:t>Wireless  </a:t>
              </a:r>
              <a:r>
                <a:rPr lang="en-US" sz="800" dirty="0" smtClean="0">
                  <a:solidFill>
                    <a:srgbClr val="000099"/>
                  </a:solidFill>
                  <a:latin typeface="Trebuchet MS" pitchFamily="34" charset="0"/>
                  <a:sym typeface="Wingdings 3"/>
                </a:rPr>
                <a:t></a:t>
              </a:r>
              <a:endParaRPr lang="en-US" sz="800" dirty="0">
                <a:solidFill>
                  <a:srgbClr val="000099"/>
                </a:solidFill>
                <a:latin typeface="Trebuchet MS" pitchFamily="34" charset="0"/>
                <a:sym typeface="Wingdings 3" pitchFamily="18" charset="2"/>
              </a:endParaRPr>
            </a:p>
          </p:txBody>
        </p:sp>
        <p:sp>
          <p:nvSpPr>
            <p:cNvPr id="58" name="Text Box 345"/>
            <p:cNvSpPr txBox="1">
              <a:spLocks noChangeArrowheads="1"/>
            </p:cNvSpPr>
            <p:nvPr/>
          </p:nvSpPr>
          <p:spPr bwMode="auto">
            <a:xfrm>
              <a:off x="3325536" y="5140914"/>
              <a:ext cx="137160" cy="914400"/>
            </a:xfrm>
            <a:prstGeom prst="rect">
              <a:avLst/>
            </a:prstGeom>
            <a:solidFill>
              <a:schemeClr val="bg1"/>
            </a:solidFill>
            <a:ln w="9525">
              <a:noFill/>
              <a:miter lim="800000"/>
              <a:headEnd/>
              <a:tailEnd/>
            </a:ln>
          </p:spPr>
          <p:txBody>
            <a:bodyPr vert="vert270" lIns="0" tIns="0" rIns="0" bIns="0"/>
            <a:lstStyle/>
            <a:p>
              <a:pPr algn="r">
                <a:buFont typeface="Wingdings 3" pitchFamily="18" charset="2"/>
                <a:buNone/>
              </a:pPr>
              <a:r>
                <a:rPr lang="en-US" sz="800" dirty="0" smtClean="0">
                  <a:solidFill>
                    <a:srgbClr val="000099"/>
                  </a:solidFill>
                  <a:latin typeface="Trebuchet MS" pitchFamily="34" charset="0"/>
                  <a:sym typeface="Wingdings 3" pitchFamily="18" charset="2"/>
                </a:rPr>
                <a:t>Facebook  </a:t>
              </a:r>
              <a:r>
                <a:rPr lang="en-US" sz="800" dirty="0" smtClean="0">
                  <a:solidFill>
                    <a:srgbClr val="000099"/>
                  </a:solidFill>
                  <a:latin typeface="Trebuchet MS" pitchFamily="34" charset="0"/>
                  <a:sym typeface="Wingdings 3"/>
                </a:rPr>
                <a:t></a:t>
              </a:r>
              <a:endParaRPr lang="en-US" sz="800" dirty="0">
                <a:solidFill>
                  <a:srgbClr val="000099"/>
                </a:solidFill>
                <a:latin typeface="Trebuchet MS" pitchFamily="34" charset="0"/>
                <a:sym typeface="Wingdings 3" pitchFamily="18" charset="2"/>
              </a:endParaRPr>
            </a:p>
          </p:txBody>
        </p:sp>
        <p:sp>
          <p:nvSpPr>
            <p:cNvPr id="59" name="Text Box 345"/>
            <p:cNvSpPr txBox="1">
              <a:spLocks noChangeArrowheads="1"/>
            </p:cNvSpPr>
            <p:nvPr/>
          </p:nvSpPr>
          <p:spPr bwMode="auto">
            <a:xfrm>
              <a:off x="3673339" y="5140914"/>
              <a:ext cx="137160" cy="914400"/>
            </a:xfrm>
            <a:prstGeom prst="rect">
              <a:avLst/>
            </a:prstGeom>
            <a:solidFill>
              <a:schemeClr val="bg1"/>
            </a:solidFill>
            <a:ln w="9525">
              <a:noFill/>
              <a:miter lim="800000"/>
              <a:headEnd/>
              <a:tailEnd/>
            </a:ln>
          </p:spPr>
          <p:txBody>
            <a:bodyPr vert="vert270" lIns="0" tIns="0" rIns="0" bIns="0"/>
            <a:lstStyle/>
            <a:p>
              <a:pPr algn="r">
                <a:buFont typeface="Wingdings 3" pitchFamily="18" charset="2"/>
                <a:buNone/>
              </a:pPr>
              <a:r>
                <a:rPr lang="en-US" sz="800" dirty="0" smtClean="0">
                  <a:solidFill>
                    <a:srgbClr val="000099"/>
                  </a:solidFill>
                  <a:latin typeface="Trebuchet MS" pitchFamily="34" charset="0"/>
                  <a:sym typeface="Wingdings 3" pitchFamily="18" charset="2"/>
                </a:rPr>
                <a:t>iPhone  </a:t>
              </a:r>
              <a:r>
                <a:rPr lang="en-US" sz="800" dirty="0" smtClean="0">
                  <a:solidFill>
                    <a:srgbClr val="000099"/>
                  </a:solidFill>
                  <a:latin typeface="Trebuchet MS" pitchFamily="34" charset="0"/>
                  <a:sym typeface="Wingdings 3"/>
                </a:rPr>
                <a:t></a:t>
              </a:r>
              <a:endParaRPr lang="en-US" sz="800" dirty="0">
                <a:solidFill>
                  <a:srgbClr val="000099"/>
                </a:solidFill>
                <a:latin typeface="Trebuchet MS" pitchFamily="34" charset="0"/>
                <a:sym typeface="Wingdings 3" pitchFamily="18" charset="2"/>
              </a:endParaRPr>
            </a:p>
          </p:txBody>
        </p:sp>
      </p:grpSp>
      <p:sp>
        <p:nvSpPr>
          <p:cNvPr id="12" name="Slide Number Placeholder 8"/>
          <p:cNvSpPr>
            <a:spLocks noGrp="1"/>
          </p:cNvSpPr>
          <p:nvPr>
            <p:ph type="sldNum" sz="quarter" idx="12"/>
          </p:nvPr>
        </p:nvSpPr>
        <p:spPr>
          <a:xfrm>
            <a:off x="6553200" y="6587285"/>
            <a:ext cx="2160000" cy="216000"/>
          </a:xfrm>
        </p:spPr>
        <p:txBody>
          <a:bodyPr/>
          <a:lstStyle/>
          <a:p>
            <a:fld id="{9A1FF0DD-E9F7-431E-8070-FEA08546CC76}" type="slidenum">
              <a:rPr lang="en-US" sz="1100" smtClean="0">
                <a:solidFill>
                  <a:srgbClr val="0000FF"/>
                </a:solidFill>
              </a:rPr>
              <a:pPr/>
              <a:t>3</a:t>
            </a:fld>
            <a:endParaRPr lang="en-US" sz="1100" dirty="0">
              <a:solidFill>
                <a:srgbClr val="0000FF"/>
              </a:solidFill>
            </a:endParaRPr>
          </a:p>
        </p:txBody>
      </p:sp>
      <p:grpSp>
        <p:nvGrpSpPr>
          <p:cNvPr id="7" name="Group 6"/>
          <p:cNvGrpSpPr/>
          <p:nvPr/>
        </p:nvGrpSpPr>
        <p:grpSpPr>
          <a:xfrm>
            <a:off x="-809" y="7415"/>
            <a:ext cx="9129110" cy="731520"/>
            <a:chOff x="-809" y="7415"/>
            <a:chExt cx="9129110" cy="731520"/>
          </a:xfrm>
        </p:grpSpPr>
        <p:sp>
          <p:nvSpPr>
            <p:cNvPr id="9" name="Text Box 3"/>
            <p:cNvSpPr txBox="1">
              <a:spLocks noChangeArrowheads="1"/>
            </p:cNvSpPr>
            <p:nvPr/>
          </p:nvSpPr>
          <p:spPr bwMode="auto">
            <a:xfrm>
              <a:off x="624381" y="144575"/>
              <a:ext cx="8503920" cy="457200"/>
            </a:xfrm>
            <a:prstGeom prst="rect">
              <a:avLst/>
            </a:prstGeom>
            <a:gradFill>
              <a:gsLst>
                <a:gs pos="50000">
                  <a:srgbClr val="00B0F0"/>
                </a:gs>
                <a:gs pos="100000">
                  <a:schemeClr val="bg1"/>
                </a:gs>
              </a:gsLst>
              <a:lin ang="0" scaled="1"/>
            </a:gradFill>
            <a:ln w="9525">
              <a:noFill/>
              <a:miter lim="800000"/>
              <a:headEnd/>
              <a:tailEnd/>
            </a:ln>
            <a:effectLst/>
          </p:spPr>
          <p:txBody>
            <a:bodyPr lIns="0" rIns="0" anchor="ctr"/>
            <a:lstStyle/>
            <a:p>
              <a:pPr marL="457200" algn="l"/>
              <a:r>
                <a:rPr lang="en-US" sz="2400" b="1" dirty="0" smtClean="0">
                  <a:solidFill>
                    <a:schemeClr val="bg1"/>
                  </a:solidFill>
                  <a:latin typeface="+mj-lt"/>
                  <a:cs typeface="Helvetica" panose="020B0604020202020204" pitchFamily="34" charset="0"/>
                </a:rPr>
                <a:t>WB Funded FMIS Projects</a:t>
              </a:r>
              <a:endParaRPr lang="en-US" sz="2400" b="1" dirty="0">
                <a:solidFill>
                  <a:schemeClr val="bg1"/>
                </a:solidFill>
                <a:latin typeface="+mj-lt"/>
                <a:cs typeface="Helvetica" panose="020B0604020202020204" pitchFamily="34" charset="0"/>
              </a:endParaRPr>
            </a:p>
          </p:txBody>
        </p:sp>
        <p:sp>
          <p:nvSpPr>
            <p:cNvPr id="6" name="Oval 5"/>
            <p:cNvSpPr/>
            <p:nvPr/>
          </p:nvSpPr>
          <p:spPr>
            <a:xfrm>
              <a:off x="-809" y="7415"/>
              <a:ext cx="731520" cy="7315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6351" y="144575"/>
              <a:ext cx="457200" cy="457200"/>
            </a:xfrm>
            <a:prstGeom prst="rect">
              <a:avLst/>
            </a:prstGeom>
          </p:spPr>
        </p:pic>
      </p:grpSp>
      <p:sp>
        <p:nvSpPr>
          <p:cNvPr id="8" name="Rounded Rectangle 7"/>
          <p:cNvSpPr/>
          <p:nvPr/>
        </p:nvSpPr>
        <p:spPr>
          <a:xfrm>
            <a:off x="149568" y="1314103"/>
            <a:ext cx="5486400" cy="306467"/>
          </a:xfrm>
          <a:prstGeom prst="roundRect">
            <a:avLst/>
          </a:prstGeom>
        </p:spPr>
        <p:style>
          <a:lnRef idx="1">
            <a:schemeClr val="accent3"/>
          </a:lnRef>
          <a:fillRef idx="2">
            <a:schemeClr val="accent3"/>
          </a:fillRef>
          <a:effectRef idx="1">
            <a:schemeClr val="accent3"/>
          </a:effectRef>
          <a:fontRef idx="minor">
            <a:schemeClr val="dk1"/>
          </a:fontRef>
        </p:style>
        <p:txBody>
          <a:bodyPr wrap="square" lIns="0" tIns="0" rIns="0" bIns="0">
            <a:spAutoFit/>
          </a:bodyPr>
          <a:lstStyle/>
          <a:p>
            <a:pPr algn="ctr"/>
            <a:r>
              <a:rPr lang="en-US" b="1" dirty="0" smtClean="0">
                <a:solidFill>
                  <a:srgbClr val="000099"/>
                </a:solidFill>
                <a:cs typeface="Arial" panose="020B0604020202020204" pitchFamily="34" charset="0"/>
              </a:rPr>
              <a:t>Impact of WWW on FMIS and PFM Systems</a:t>
            </a:r>
            <a:r>
              <a:rPr lang="en-US" dirty="0" smtClean="0">
                <a:solidFill>
                  <a:srgbClr val="0000CC"/>
                </a:solidFill>
                <a:cs typeface="Arial" panose="020B0604020202020204" pitchFamily="34" charset="0"/>
              </a:rPr>
              <a:t> </a:t>
            </a:r>
            <a:endParaRPr lang="en-US" dirty="0">
              <a:solidFill>
                <a:srgbClr val="0000CC"/>
              </a:solidFill>
              <a:cs typeface="Arial" panose="020B0604020202020204" pitchFamily="34" charset="0"/>
            </a:endParaRPr>
          </a:p>
        </p:txBody>
      </p:sp>
      <p:sp>
        <p:nvSpPr>
          <p:cNvPr id="57" name="Rectangle 56"/>
          <p:cNvSpPr/>
          <p:nvPr/>
        </p:nvSpPr>
        <p:spPr>
          <a:xfrm>
            <a:off x="5683772" y="858174"/>
            <a:ext cx="3383280" cy="5663089"/>
          </a:xfrm>
          <a:prstGeom prst="rect">
            <a:avLst/>
          </a:prstGeom>
        </p:spPr>
        <p:txBody>
          <a:bodyPr wrap="square">
            <a:spAutoFit/>
          </a:bodyPr>
          <a:lstStyle/>
          <a:p>
            <a:pPr lvl="0" algn="ctr">
              <a:buSzPct val="80000"/>
            </a:pPr>
            <a:r>
              <a:rPr lang="en-US" sz="2800" b="1" dirty="0" smtClean="0">
                <a:solidFill>
                  <a:srgbClr val="0000CC"/>
                </a:solidFill>
              </a:rPr>
              <a:t>Observations</a:t>
            </a:r>
            <a:endParaRPr lang="en-US" sz="2800" b="1" dirty="0">
              <a:solidFill>
                <a:srgbClr val="0000CC"/>
              </a:solidFill>
            </a:endParaRPr>
          </a:p>
          <a:p>
            <a:pPr marL="285750" lvl="0" indent="-285750">
              <a:spcAft>
                <a:spcPts val="600"/>
              </a:spcAft>
              <a:buSzPct val="80000"/>
              <a:buFont typeface="Wingdings 3" panose="05040102010807070707" pitchFamily="18" charset="2"/>
              <a:buChar char=""/>
            </a:pPr>
            <a:r>
              <a:rPr lang="en-US" dirty="0" smtClean="0">
                <a:solidFill>
                  <a:srgbClr val="0000CC"/>
                </a:solidFill>
              </a:rPr>
              <a:t>Despite large ICT investments, progress </a:t>
            </a:r>
            <a:r>
              <a:rPr lang="en-US" dirty="0">
                <a:solidFill>
                  <a:srgbClr val="0000CC"/>
                </a:solidFill>
              </a:rPr>
              <a:t>in improving public resource mobilization </a:t>
            </a:r>
            <a:r>
              <a:rPr lang="en-US" dirty="0" smtClean="0">
                <a:solidFill>
                  <a:srgbClr val="0000CC"/>
                </a:solidFill>
              </a:rPr>
              <a:t>&amp; </a:t>
            </a:r>
            <a:r>
              <a:rPr lang="en-US" dirty="0">
                <a:solidFill>
                  <a:srgbClr val="0000CC"/>
                </a:solidFill>
              </a:rPr>
              <a:t>management, openness, and public services has been </a:t>
            </a:r>
            <a:r>
              <a:rPr lang="en-US" dirty="0" smtClean="0">
                <a:solidFill>
                  <a:srgbClr val="0000CC"/>
                </a:solidFill>
              </a:rPr>
              <a:t>slow. </a:t>
            </a:r>
          </a:p>
          <a:p>
            <a:pPr marL="285750" lvl="0" indent="-285750">
              <a:spcAft>
                <a:spcPts val="600"/>
              </a:spcAft>
              <a:buSzPct val="80000"/>
              <a:buFont typeface="Wingdings 3" panose="05040102010807070707" pitchFamily="18" charset="2"/>
              <a:buChar char=""/>
            </a:pPr>
            <a:r>
              <a:rPr lang="en-US" dirty="0" smtClean="0">
                <a:solidFill>
                  <a:srgbClr val="0000CC"/>
                </a:solidFill>
              </a:rPr>
              <a:t>Transition </a:t>
            </a:r>
            <a:r>
              <a:rPr lang="en-US" dirty="0">
                <a:solidFill>
                  <a:srgbClr val="0000CC"/>
                </a:solidFill>
              </a:rPr>
              <a:t>from fragmented </a:t>
            </a:r>
            <a:r>
              <a:rPr lang="en-US" dirty="0" smtClean="0">
                <a:solidFill>
                  <a:srgbClr val="0000CC"/>
                </a:solidFill>
              </a:rPr>
              <a:t>and </a:t>
            </a:r>
            <a:r>
              <a:rPr lang="en-US" dirty="0">
                <a:solidFill>
                  <a:srgbClr val="0000CC"/>
                </a:solidFill>
              </a:rPr>
              <a:t>outdated information systems to </a:t>
            </a:r>
            <a:r>
              <a:rPr lang="en-US" dirty="0" smtClean="0">
                <a:solidFill>
                  <a:srgbClr val="0000CC"/>
                </a:solidFill>
              </a:rPr>
              <a:t>integrated </a:t>
            </a:r>
            <a:r>
              <a:rPr lang="en-US" dirty="0">
                <a:solidFill>
                  <a:srgbClr val="0000CC"/>
                </a:solidFill>
              </a:rPr>
              <a:t>solutions offers great </a:t>
            </a:r>
            <a:r>
              <a:rPr lang="en-US" dirty="0" smtClean="0">
                <a:solidFill>
                  <a:srgbClr val="0000CC"/>
                </a:solidFill>
              </a:rPr>
              <a:t>opportunities to address these challenges</a:t>
            </a:r>
            <a:r>
              <a:rPr lang="en-US" dirty="0" smtClean="0">
                <a:solidFill>
                  <a:srgbClr val="C00000"/>
                </a:solidFill>
              </a:rPr>
              <a:t>.</a:t>
            </a:r>
          </a:p>
          <a:p>
            <a:pPr marL="285750" lvl="0" indent="-285750">
              <a:spcAft>
                <a:spcPts val="600"/>
              </a:spcAft>
              <a:buSzPct val="80000"/>
              <a:buFont typeface="Wingdings 3" panose="05040102010807070707" pitchFamily="18" charset="2"/>
              <a:buChar char=""/>
            </a:pPr>
            <a:r>
              <a:rPr lang="en-US" dirty="0" smtClean="0">
                <a:solidFill>
                  <a:srgbClr val="0000CC"/>
                </a:solidFill>
              </a:rPr>
              <a:t>There </a:t>
            </a:r>
            <a:r>
              <a:rPr lang="en-US" dirty="0">
                <a:solidFill>
                  <a:srgbClr val="0000CC"/>
                </a:solidFill>
              </a:rPr>
              <a:t>are also risks to be addressed </a:t>
            </a:r>
            <a:r>
              <a:rPr lang="en-US" dirty="0" smtClean="0">
                <a:solidFill>
                  <a:srgbClr val="0000CC"/>
                </a:solidFill>
              </a:rPr>
              <a:t>while replacing </a:t>
            </a:r>
            <a:r>
              <a:rPr lang="en-US" dirty="0">
                <a:solidFill>
                  <a:srgbClr val="0000CC"/>
                </a:solidFill>
              </a:rPr>
              <a:t>outdated </a:t>
            </a:r>
            <a:r>
              <a:rPr lang="en-US" dirty="0" smtClean="0">
                <a:solidFill>
                  <a:srgbClr val="0000CC"/>
                </a:solidFill>
              </a:rPr>
              <a:t>ICT platforms or integrating existing systems </a:t>
            </a:r>
            <a:r>
              <a:rPr lang="en-US" dirty="0" smtClean="0">
                <a:solidFill>
                  <a:srgbClr val="C00000"/>
                </a:solidFill>
              </a:rPr>
              <a:t>(e.g., privacy </a:t>
            </a:r>
            <a:r>
              <a:rPr lang="en-US" dirty="0">
                <a:solidFill>
                  <a:srgbClr val="C00000"/>
                </a:solidFill>
              </a:rPr>
              <a:t>and security </a:t>
            </a:r>
            <a:r>
              <a:rPr lang="en-US" dirty="0" smtClean="0">
                <a:solidFill>
                  <a:srgbClr val="C00000"/>
                </a:solidFill>
              </a:rPr>
              <a:t>concerns, financial </a:t>
            </a:r>
            <a:r>
              <a:rPr lang="en-US" dirty="0">
                <a:solidFill>
                  <a:srgbClr val="C00000"/>
                </a:solidFill>
              </a:rPr>
              <a:t>and </a:t>
            </a:r>
            <a:r>
              <a:rPr lang="en-US" dirty="0" smtClean="0">
                <a:solidFill>
                  <a:srgbClr val="C00000"/>
                </a:solidFill>
              </a:rPr>
              <a:t>technical sustainability, ICT governance and capacity).</a:t>
            </a:r>
          </a:p>
        </p:txBody>
      </p:sp>
      <p:sp>
        <p:nvSpPr>
          <p:cNvPr id="61" name="Rectangle 60"/>
          <p:cNvSpPr/>
          <p:nvPr/>
        </p:nvSpPr>
        <p:spPr>
          <a:xfrm>
            <a:off x="176166" y="6280992"/>
            <a:ext cx="2651760" cy="138499"/>
          </a:xfrm>
          <a:prstGeom prst="rect">
            <a:avLst/>
          </a:prstGeom>
        </p:spPr>
        <p:txBody>
          <a:bodyPr wrap="square" lIns="0" tIns="0" rIns="0" bIns="0">
            <a:spAutoFit/>
          </a:bodyPr>
          <a:lstStyle/>
          <a:p>
            <a:r>
              <a:rPr lang="en-US" sz="900" i="1" dirty="0" smtClean="0">
                <a:solidFill>
                  <a:srgbClr val="0000CC"/>
                </a:solidFill>
              </a:rPr>
              <a:t>Source:</a:t>
            </a:r>
            <a:r>
              <a:rPr lang="en-US" sz="900" dirty="0" smtClean="0">
                <a:solidFill>
                  <a:srgbClr val="0000CC"/>
                </a:solidFill>
              </a:rPr>
              <a:t> WBG &gt; FMIS Database (August 2015)</a:t>
            </a:r>
            <a:endParaRPr lang="en-US" sz="900" dirty="0">
              <a:solidFill>
                <a:srgbClr val="0000CC"/>
              </a:solidFill>
            </a:endParaRPr>
          </a:p>
        </p:txBody>
      </p:sp>
    </p:spTree>
    <p:extLst>
      <p:ext uri="{BB962C8B-B14F-4D97-AF65-F5344CB8AC3E}">
        <p14:creationId xmlns:p14="http://schemas.microsoft.com/office/powerpoint/2010/main" val="1136669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p:cTn id="7" dur="500" fill="hold"/>
                                        <p:tgtEl>
                                          <p:spTgt spid="32"/>
                                        </p:tgtEl>
                                        <p:attrNameLst>
                                          <p:attrName>ppt_w</p:attrName>
                                        </p:attrNameLst>
                                      </p:cBhvr>
                                      <p:tavLst>
                                        <p:tav tm="0">
                                          <p:val>
                                            <p:fltVal val="0"/>
                                          </p:val>
                                        </p:tav>
                                        <p:tav tm="100000">
                                          <p:val>
                                            <p:strVal val="#ppt_w"/>
                                          </p:val>
                                        </p:tav>
                                      </p:tavLst>
                                    </p:anim>
                                    <p:anim calcmode="lin" valueType="num">
                                      <p:cBhvr>
                                        <p:cTn id="8" dur="500" fill="hold"/>
                                        <p:tgtEl>
                                          <p:spTgt spid="32"/>
                                        </p:tgtEl>
                                        <p:attrNameLst>
                                          <p:attrName>ppt_h</p:attrName>
                                        </p:attrNameLst>
                                      </p:cBhvr>
                                      <p:tavLst>
                                        <p:tav tm="0">
                                          <p:val>
                                            <p:fltVal val="0"/>
                                          </p:val>
                                        </p:tav>
                                        <p:tav tm="100000">
                                          <p:val>
                                            <p:strVal val="#ppt_h"/>
                                          </p:val>
                                        </p:tav>
                                      </p:tavLst>
                                    </p:anim>
                                    <p:animEffect transition="in" filter="fade">
                                      <p:cBhvr>
                                        <p:cTn id="9" dur="500"/>
                                        <p:tgtEl>
                                          <p:spTgt spid="32"/>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57">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57">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57">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5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lide Number Placeholder 8"/>
          <p:cNvSpPr>
            <a:spLocks noGrp="1"/>
          </p:cNvSpPr>
          <p:nvPr>
            <p:ph type="sldNum" sz="quarter" idx="12"/>
          </p:nvPr>
        </p:nvSpPr>
        <p:spPr>
          <a:xfrm>
            <a:off x="6553200" y="6587285"/>
            <a:ext cx="2160000" cy="216000"/>
          </a:xfrm>
        </p:spPr>
        <p:txBody>
          <a:bodyPr/>
          <a:lstStyle/>
          <a:p>
            <a:fld id="{9A1FF0DD-E9F7-431E-8070-FEA08546CC76}" type="slidenum">
              <a:rPr lang="en-US" sz="1100" smtClean="0">
                <a:solidFill>
                  <a:srgbClr val="0000FF"/>
                </a:solidFill>
              </a:rPr>
              <a:pPr/>
              <a:t>4</a:t>
            </a:fld>
            <a:endParaRPr lang="en-US" sz="1100" dirty="0">
              <a:solidFill>
                <a:srgbClr val="0000FF"/>
              </a:solidFill>
            </a:endParaRPr>
          </a:p>
        </p:txBody>
      </p:sp>
      <p:sp>
        <p:nvSpPr>
          <p:cNvPr id="10" name="Rectangle 4"/>
          <p:cNvSpPr>
            <a:spLocks noChangeArrowheads="1"/>
          </p:cNvSpPr>
          <p:nvPr/>
        </p:nvSpPr>
        <p:spPr bwMode="auto">
          <a:xfrm>
            <a:off x="5457825" y="192187"/>
            <a:ext cx="3528000" cy="307777"/>
          </a:xfrm>
          <a:prstGeom prst="rect">
            <a:avLst/>
          </a:prstGeom>
          <a:solidFill>
            <a:schemeClr val="bg1"/>
          </a:solidFill>
          <a:ln w="6350">
            <a:noFill/>
            <a:miter lim="800000"/>
            <a:headEnd/>
            <a:tailEnd/>
          </a:ln>
        </p:spPr>
        <p:txBody>
          <a:bodyPr wrap="square" anchor="ctr">
            <a:spAutoFit/>
          </a:bodyPr>
          <a:lstStyle/>
          <a:p>
            <a:pPr algn="r">
              <a:spcAft>
                <a:spcPct val="50000"/>
              </a:spcAft>
            </a:pPr>
            <a:r>
              <a:rPr lang="en-US" sz="1400" b="1" dirty="0" smtClean="0">
                <a:solidFill>
                  <a:srgbClr val="0000FF"/>
                </a:solidFill>
                <a:latin typeface="Trebuchet MS" pitchFamily="34" charset="0"/>
              </a:rPr>
              <a:t>www.worldbank.org/publicfinance/fmis  </a:t>
            </a:r>
          </a:p>
        </p:txBody>
      </p:sp>
      <p:grpSp>
        <p:nvGrpSpPr>
          <p:cNvPr id="16" name="Group 15"/>
          <p:cNvGrpSpPr/>
          <p:nvPr/>
        </p:nvGrpSpPr>
        <p:grpSpPr>
          <a:xfrm>
            <a:off x="-809" y="7415"/>
            <a:ext cx="9129110" cy="731520"/>
            <a:chOff x="-809" y="7415"/>
            <a:chExt cx="9129110" cy="731520"/>
          </a:xfrm>
        </p:grpSpPr>
        <p:sp>
          <p:nvSpPr>
            <p:cNvPr id="17" name="Text Box 3"/>
            <p:cNvSpPr txBox="1">
              <a:spLocks noChangeArrowheads="1"/>
            </p:cNvSpPr>
            <p:nvPr/>
          </p:nvSpPr>
          <p:spPr bwMode="auto">
            <a:xfrm>
              <a:off x="624381" y="144575"/>
              <a:ext cx="8503920" cy="457200"/>
            </a:xfrm>
            <a:prstGeom prst="rect">
              <a:avLst/>
            </a:prstGeom>
            <a:gradFill>
              <a:gsLst>
                <a:gs pos="50000">
                  <a:srgbClr val="00B0F0"/>
                </a:gs>
                <a:gs pos="100000">
                  <a:schemeClr val="bg1"/>
                </a:gs>
              </a:gsLst>
              <a:lin ang="0" scaled="1"/>
            </a:gradFill>
            <a:ln w="9525">
              <a:noFill/>
              <a:miter lim="800000"/>
              <a:headEnd/>
              <a:tailEnd/>
            </a:ln>
            <a:effectLst/>
          </p:spPr>
          <p:txBody>
            <a:bodyPr lIns="0" rIns="0" anchor="ctr"/>
            <a:lstStyle/>
            <a:p>
              <a:pPr marL="457200" algn="l"/>
              <a:r>
                <a:rPr lang="en-US" sz="2400" b="1" dirty="0" smtClean="0">
                  <a:solidFill>
                    <a:schemeClr val="bg1"/>
                  </a:solidFill>
                  <a:latin typeface="+mj-lt"/>
                  <a:cs typeface="Helvetica" panose="020B0604020202020204" pitchFamily="34" charset="0"/>
                </a:rPr>
                <a:t>Challenges</a:t>
              </a:r>
              <a:endParaRPr lang="en-US" sz="2400" b="1" dirty="0">
                <a:solidFill>
                  <a:schemeClr val="bg1"/>
                </a:solidFill>
                <a:latin typeface="+mj-lt"/>
                <a:cs typeface="Helvetica" panose="020B0604020202020204" pitchFamily="34" charset="0"/>
              </a:endParaRPr>
            </a:p>
          </p:txBody>
        </p:sp>
        <p:sp>
          <p:nvSpPr>
            <p:cNvPr id="18" name="Oval 17"/>
            <p:cNvSpPr/>
            <p:nvPr/>
          </p:nvSpPr>
          <p:spPr>
            <a:xfrm>
              <a:off x="-809" y="7415"/>
              <a:ext cx="731520" cy="7315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351" y="144575"/>
              <a:ext cx="457200" cy="457200"/>
            </a:xfrm>
            <a:prstGeom prst="rect">
              <a:avLst/>
            </a:prstGeom>
          </p:spPr>
        </p:pic>
      </p:grpSp>
      <p:sp>
        <p:nvSpPr>
          <p:cNvPr id="2" name="Rectangle 1"/>
          <p:cNvSpPr/>
          <p:nvPr/>
        </p:nvSpPr>
        <p:spPr>
          <a:xfrm>
            <a:off x="99682" y="641697"/>
            <a:ext cx="8961120" cy="5852160"/>
          </a:xfrm>
          <a:prstGeom prst="rect">
            <a:avLst/>
          </a:prstGeom>
        </p:spPr>
        <p:txBody>
          <a:bodyPr wrap="square">
            <a:spAutoFit/>
          </a:bodyPr>
          <a:lstStyle/>
          <a:p>
            <a:pPr algn="ctr">
              <a:spcAft>
                <a:spcPts val="600"/>
              </a:spcAft>
            </a:pPr>
            <a:r>
              <a:rPr lang="en-US" sz="2800" b="1" dirty="0" smtClean="0">
                <a:solidFill>
                  <a:srgbClr val="000099"/>
                </a:solidFill>
              </a:rPr>
              <a:t>Global Challenges</a:t>
            </a:r>
          </a:p>
          <a:p>
            <a:pPr lvl="0" algn="ctr">
              <a:spcAft>
                <a:spcPts val="600"/>
              </a:spcAft>
              <a:buSzPct val="80000"/>
            </a:pPr>
            <a:r>
              <a:rPr lang="en-US" sz="1600" dirty="0" smtClean="0">
                <a:solidFill>
                  <a:srgbClr val="00B0F0"/>
                </a:solidFill>
              </a:rPr>
              <a:t>Source: OECD </a:t>
            </a:r>
            <a:r>
              <a:rPr lang="en-US" sz="1600" dirty="0">
                <a:solidFill>
                  <a:srgbClr val="00B0F0"/>
                </a:solidFill>
              </a:rPr>
              <a:t>PGC Recommendation on Digital Government Strategies (15 July 2014)</a:t>
            </a:r>
          </a:p>
          <a:p>
            <a:pPr marL="228600" lvl="0" indent="-228600">
              <a:spcAft>
                <a:spcPts val="600"/>
              </a:spcAft>
              <a:buSzPct val="80000"/>
              <a:buFont typeface="Wingdings 3" panose="05040102010807070707" pitchFamily="18" charset="2"/>
              <a:buChar char=""/>
            </a:pPr>
            <a:r>
              <a:rPr lang="en-US" sz="2000" dirty="0" smtClean="0">
                <a:solidFill>
                  <a:srgbClr val="0000CC"/>
                </a:solidFill>
              </a:rPr>
              <a:t>Many </a:t>
            </a:r>
            <a:r>
              <a:rPr lang="en-US" sz="2000" dirty="0">
                <a:solidFill>
                  <a:srgbClr val="0000CC"/>
                </a:solidFill>
              </a:rPr>
              <a:t>governments still do not see technology as a collaborative means to shape public governance outcomes. </a:t>
            </a:r>
            <a:endParaRPr lang="en-US" sz="2000" dirty="0" smtClean="0">
              <a:solidFill>
                <a:srgbClr val="0000CC"/>
              </a:solidFill>
            </a:endParaRPr>
          </a:p>
          <a:p>
            <a:pPr marL="228600" lvl="0" indent="-228600">
              <a:spcAft>
                <a:spcPts val="600"/>
              </a:spcAft>
              <a:buSzPct val="80000"/>
              <a:buFont typeface="Wingdings 3" panose="05040102010807070707" pitchFamily="18" charset="2"/>
              <a:buChar char=""/>
            </a:pPr>
            <a:r>
              <a:rPr lang="en-US" sz="2000" dirty="0" smtClean="0">
                <a:solidFill>
                  <a:srgbClr val="0000CC"/>
                </a:solidFill>
              </a:rPr>
              <a:t>A </a:t>
            </a:r>
            <a:r>
              <a:rPr lang="en-US" sz="2000" dirty="0">
                <a:solidFill>
                  <a:srgbClr val="0000CC"/>
                </a:solidFill>
              </a:rPr>
              <a:t>“business as usual” approach to technology that reinforces existing internal government processes </a:t>
            </a:r>
            <a:r>
              <a:rPr lang="en-US" sz="2000" dirty="0" smtClean="0">
                <a:solidFill>
                  <a:srgbClr val="0000CC"/>
                </a:solidFill>
              </a:rPr>
              <a:t>only </a:t>
            </a:r>
            <a:r>
              <a:rPr lang="en-US" sz="2000" dirty="0">
                <a:solidFill>
                  <a:srgbClr val="0000CC"/>
                </a:solidFill>
              </a:rPr>
              <a:t>leads to failed projects and public criticism.</a:t>
            </a:r>
            <a:endParaRPr lang="en-US" sz="2000" dirty="0" smtClean="0">
              <a:solidFill>
                <a:srgbClr val="0000CC"/>
              </a:solidFill>
            </a:endParaRPr>
          </a:p>
          <a:p>
            <a:pPr marL="228600" lvl="0" indent="-228600">
              <a:spcAft>
                <a:spcPts val="600"/>
              </a:spcAft>
              <a:buSzPct val="80000"/>
              <a:buFont typeface="Wingdings 3" panose="05040102010807070707" pitchFamily="18" charset="2"/>
              <a:buChar char=""/>
            </a:pPr>
            <a:r>
              <a:rPr lang="en-US" sz="2000" dirty="0" smtClean="0">
                <a:solidFill>
                  <a:srgbClr val="0000CC"/>
                </a:solidFill>
              </a:rPr>
              <a:t>The </a:t>
            </a:r>
            <a:r>
              <a:rPr lang="en-US" sz="2000" dirty="0">
                <a:solidFill>
                  <a:srgbClr val="0000CC"/>
                </a:solidFill>
              </a:rPr>
              <a:t>challenge is not to introduce digital technologies into public administrations; it is to </a:t>
            </a:r>
            <a:r>
              <a:rPr lang="en-US" sz="2000" b="1" dirty="0">
                <a:solidFill>
                  <a:srgbClr val="0000CC"/>
                </a:solidFill>
              </a:rPr>
              <a:t>integrate </a:t>
            </a:r>
            <a:r>
              <a:rPr lang="en-US" sz="2000" dirty="0">
                <a:solidFill>
                  <a:srgbClr val="0000CC"/>
                </a:solidFill>
              </a:rPr>
              <a:t>their use into public sector modernization efforts</a:t>
            </a:r>
            <a:r>
              <a:rPr lang="en-US" sz="2000" dirty="0" smtClean="0">
                <a:solidFill>
                  <a:srgbClr val="0000CC"/>
                </a:solidFill>
              </a:rPr>
              <a:t>.</a:t>
            </a:r>
          </a:p>
          <a:p>
            <a:pPr marL="228600" lvl="0" indent="-228600">
              <a:spcAft>
                <a:spcPts val="600"/>
              </a:spcAft>
              <a:buSzPct val="80000"/>
              <a:buFont typeface="Wingdings 3" panose="05040102010807070707" pitchFamily="18" charset="2"/>
              <a:buChar char=""/>
            </a:pPr>
            <a:r>
              <a:rPr lang="en-US" sz="2000" dirty="0" smtClean="0">
                <a:solidFill>
                  <a:srgbClr val="0000CC"/>
                </a:solidFill>
              </a:rPr>
              <a:t>OECD recommendations for effective use of </a:t>
            </a:r>
            <a:r>
              <a:rPr lang="en-US" sz="2000" dirty="0">
                <a:solidFill>
                  <a:srgbClr val="0000CC"/>
                </a:solidFill>
              </a:rPr>
              <a:t>digital technologies for more open, participatory and innovative governments:</a:t>
            </a:r>
          </a:p>
          <a:p>
            <a:pPr marL="508000" lvl="0" indent="-285750">
              <a:buSzPct val="80000"/>
              <a:buFont typeface="Wingdings" panose="05000000000000000000" pitchFamily="2" charset="2"/>
              <a:buChar char="§"/>
            </a:pPr>
            <a:r>
              <a:rPr lang="en-US" sz="1600" dirty="0" smtClean="0">
                <a:solidFill>
                  <a:srgbClr val="0000CC"/>
                </a:solidFill>
              </a:rPr>
              <a:t>Using </a:t>
            </a:r>
            <a:r>
              <a:rPr lang="en-US" sz="1600" dirty="0">
                <a:solidFill>
                  <a:srgbClr val="0000CC"/>
                </a:solidFill>
              </a:rPr>
              <a:t>technology to improve government accountability, social inclusiveness and partnerships. </a:t>
            </a:r>
          </a:p>
          <a:p>
            <a:pPr marL="508000" lvl="0" indent="-285750">
              <a:buSzPct val="80000"/>
              <a:buFont typeface="Wingdings" panose="05000000000000000000" pitchFamily="2" charset="2"/>
              <a:buChar char="§"/>
            </a:pPr>
            <a:r>
              <a:rPr lang="en-US" sz="1600" b="1" dirty="0" smtClean="0">
                <a:solidFill>
                  <a:srgbClr val="C00000"/>
                </a:solidFill>
              </a:rPr>
              <a:t>Creating </a:t>
            </a:r>
            <a:r>
              <a:rPr lang="en-US" sz="1600" b="1" dirty="0">
                <a:solidFill>
                  <a:srgbClr val="C00000"/>
                </a:solidFill>
              </a:rPr>
              <a:t>a data-driven culture in the public sector.</a:t>
            </a:r>
          </a:p>
          <a:p>
            <a:pPr marL="508000" lvl="0" indent="-285750">
              <a:buSzPct val="80000"/>
              <a:buFont typeface="Wingdings" panose="05000000000000000000" pitchFamily="2" charset="2"/>
              <a:buChar char="§"/>
            </a:pPr>
            <a:r>
              <a:rPr lang="en-US" sz="1600" dirty="0" smtClean="0">
                <a:solidFill>
                  <a:srgbClr val="0000CC"/>
                </a:solidFill>
              </a:rPr>
              <a:t>Ensuring </a:t>
            </a:r>
            <a:r>
              <a:rPr lang="en-US" sz="1600" dirty="0">
                <a:solidFill>
                  <a:srgbClr val="0000CC"/>
                </a:solidFill>
              </a:rPr>
              <a:t>coherent use of digital technologies across policy areas and levels of government.</a:t>
            </a:r>
          </a:p>
          <a:p>
            <a:pPr marL="508000" lvl="0" indent="-285750">
              <a:buSzPct val="80000"/>
              <a:buFont typeface="Wingdings" panose="05000000000000000000" pitchFamily="2" charset="2"/>
              <a:buChar char="§"/>
            </a:pPr>
            <a:r>
              <a:rPr lang="en-US" sz="1600" dirty="0" smtClean="0">
                <a:solidFill>
                  <a:srgbClr val="0000CC"/>
                </a:solidFill>
              </a:rPr>
              <a:t>Strengthen </a:t>
            </a:r>
            <a:r>
              <a:rPr lang="en-US" sz="1600" dirty="0">
                <a:solidFill>
                  <a:srgbClr val="0000CC"/>
                </a:solidFill>
              </a:rPr>
              <a:t>the ties between digital government and broader public governance agendas.</a:t>
            </a:r>
          </a:p>
          <a:p>
            <a:pPr marL="508000" lvl="0" indent="-285750">
              <a:buSzPct val="80000"/>
              <a:buFont typeface="Wingdings" panose="05000000000000000000" pitchFamily="2" charset="2"/>
              <a:buChar char="§"/>
            </a:pPr>
            <a:r>
              <a:rPr lang="en-US" sz="1600" dirty="0" smtClean="0">
                <a:solidFill>
                  <a:srgbClr val="0000CC"/>
                </a:solidFill>
              </a:rPr>
              <a:t>Reflecting </a:t>
            </a:r>
            <a:r>
              <a:rPr lang="en-US" sz="1600" dirty="0">
                <a:solidFill>
                  <a:srgbClr val="0000CC"/>
                </a:solidFill>
              </a:rPr>
              <a:t>a risk management approach to address digital security and privacy issues.</a:t>
            </a:r>
          </a:p>
          <a:p>
            <a:pPr marL="508000" lvl="0" indent="-285750">
              <a:buSzPct val="80000"/>
              <a:buFont typeface="Wingdings" panose="05000000000000000000" pitchFamily="2" charset="2"/>
              <a:buChar char="§"/>
            </a:pPr>
            <a:r>
              <a:rPr lang="en-US" sz="1600" b="1" dirty="0" smtClean="0">
                <a:solidFill>
                  <a:srgbClr val="C00000"/>
                </a:solidFill>
              </a:rPr>
              <a:t>Developing </a:t>
            </a:r>
            <a:r>
              <a:rPr lang="en-US" sz="1600" b="1" dirty="0">
                <a:solidFill>
                  <a:srgbClr val="C00000"/>
                </a:solidFill>
              </a:rPr>
              <a:t>clear business cases to sustain the funding and success </a:t>
            </a:r>
            <a:r>
              <a:rPr lang="en-US" sz="1600" dirty="0">
                <a:solidFill>
                  <a:srgbClr val="0000CC"/>
                </a:solidFill>
              </a:rPr>
              <a:t>of digital technologies projects.</a:t>
            </a:r>
          </a:p>
          <a:p>
            <a:pPr marL="508000" lvl="0" indent="-285750">
              <a:buSzPct val="80000"/>
              <a:buFont typeface="Wingdings" panose="05000000000000000000" pitchFamily="2" charset="2"/>
              <a:buChar char="§"/>
            </a:pPr>
            <a:r>
              <a:rPr lang="en-US" sz="1600" b="1" dirty="0" smtClean="0">
                <a:solidFill>
                  <a:srgbClr val="C00000"/>
                </a:solidFill>
              </a:rPr>
              <a:t>Reinforcing </a:t>
            </a:r>
            <a:r>
              <a:rPr lang="en-US" sz="1600" b="1" dirty="0">
                <a:solidFill>
                  <a:srgbClr val="C00000"/>
                </a:solidFill>
              </a:rPr>
              <a:t>institutional capacities </a:t>
            </a:r>
            <a:r>
              <a:rPr lang="en-US" sz="1600" dirty="0">
                <a:solidFill>
                  <a:srgbClr val="0000CC"/>
                </a:solidFill>
              </a:rPr>
              <a:t>to manage and monitor project </a:t>
            </a:r>
            <a:r>
              <a:rPr lang="en-US" sz="1600" dirty="0" smtClean="0">
                <a:solidFill>
                  <a:srgbClr val="0000CC"/>
                </a:solidFill>
              </a:rPr>
              <a:t>implementation and operations.</a:t>
            </a:r>
            <a:endParaRPr lang="en-US" sz="1600" dirty="0">
              <a:solidFill>
                <a:srgbClr val="0000CC"/>
              </a:solidFill>
            </a:endParaRPr>
          </a:p>
          <a:p>
            <a:pPr marL="508000" lvl="0" indent="-285750">
              <a:buSzPct val="80000"/>
              <a:buFont typeface="Wingdings" panose="05000000000000000000" pitchFamily="2" charset="2"/>
              <a:buChar char="§"/>
            </a:pPr>
            <a:r>
              <a:rPr lang="en-US" sz="1600" dirty="0" smtClean="0">
                <a:solidFill>
                  <a:srgbClr val="0000CC"/>
                </a:solidFill>
              </a:rPr>
              <a:t>Assessing </a:t>
            </a:r>
            <a:r>
              <a:rPr lang="en-US" sz="1600" dirty="0">
                <a:solidFill>
                  <a:srgbClr val="0000CC"/>
                </a:solidFill>
              </a:rPr>
              <a:t>existing assets to guide procurement of digital technologies.</a:t>
            </a:r>
          </a:p>
          <a:p>
            <a:pPr marL="508000" lvl="0" indent="-285750">
              <a:spcAft>
                <a:spcPts val="1200"/>
              </a:spcAft>
              <a:buSzPct val="80000"/>
              <a:buFont typeface="Wingdings" panose="05000000000000000000" pitchFamily="2" charset="2"/>
              <a:buChar char="§"/>
            </a:pPr>
            <a:r>
              <a:rPr lang="en-US" sz="1600" dirty="0" smtClean="0">
                <a:solidFill>
                  <a:srgbClr val="0000CC"/>
                </a:solidFill>
              </a:rPr>
              <a:t>Reviewing </a:t>
            </a:r>
            <a:r>
              <a:rPr lang="en-US" sz="1600" dirty="0">
                <a:solidFill>
                  <a:srgbClr val="0000CC"/>
                </a:solidFill>
              </a:rPr>
              <a:t>legal and regulatory frameworks to allow digital opportunities to be seized</a:t>
            </a:r>
            <a:r>
              <a:rPr lang="en-US" sz="1600" dirty="0" smtClean="0">
                <a:solidFill>
                  <a:srgbClr val="0000CC"/>
                </a:solidFill>
              </a:rPr>
              <a:t>.</a:t>
            </a:r>
            <a:endParaRPr lang="en-US" sz="1600" dirty="0">
              <a:solidFill>
                <a:srgbClr val="0000CC"/>
              </a:solidFill>
            </a:endParaRPr>
          </a:p>
        </p:txBody>
      </p:sp>
    </p:spTree>
    <p:extLst>
      <p:ext uri="{BB962C8B-B14F-4D97-AF65-F5344CB8AC3E}">
        <p14:creationId xmlns:p14="http://schemas.microsoft.com/office/powerpoint/2010/main" val="3113671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176001" y="3782112"/>
            <a:ext cx="8778240" cy="2743200"/>
          </a:xfrm>
          <a:prstGeom prst="rect">
            <a:avLst/>
          </a:prstGeom>
          <a:solidFill>
            <a:schemeClr val="bg1">
              <a:lumMod val="9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lide Number Placeholder 8"/>
          <p:cNvSpPr>
            <a:spLocks noGrp="1"/>
          </p:cNvSpPr>
          <p:nvPr>
            <p:ph type="sldNum" sz="quarter" idx="12"/>
          </p:nvPr>
        </p:nvSpPr>
        <p:spPr>
          <a:xfrm>
            <a:off x="6553200" y="6587285"/>
            <a:ext cx="2160000" cy="216000"/>
          </a:xfrm>
        </p:spPr>
        <p:txBody>
          <a:bodyPr/>
          <a:lstStyle/>
          <a:p>
            <a:fld id="{9A1FF0DD-E9F7-431E-8070-FEA08546CC76}" type="slidenum">
              <a:rPr lang="en-US" sz="1100" smtClean="0">
                <a:solidFill>
                  <a:srgbClr val="0000FF"/>
                </a:solidFill>
              </a:rPr>
              <a:pPr/>
              <a:t>5</a:t>
            </a:fld>
            <a:endParaRPr lang="en-US" sz="1100" dirty="0">
              <a:solidFill>
                <a:srgbClr val="0000FF"/>
              </a:solidFill>
            </a:endParaRPr>
          </a:p>
        </p:txBody>
      </p:sp>
      <p:grpSp>
        <p:nvGrpSpPr>
          <p:cNvPr id="7" name="Group 6"/>
          <p:cNvGrpSpPr/>
          <p:nvPr/>
        </p:nvGrpSpPr>
        <p:grpSpPr>
          <a:xfrm>
            <a:off x="-809" y="7415"/>
            <a:ext cx="9129110" cy="731520"/>
            <a:chOff x="-809" y="7415"/>
            <a:chExt cx="9129110" cy="731520"/>
          </a:xfrm>
        </p:grpSpPr>
        <p:sp>
          <p:nvSpPr>
            <p:cNvPr id="8" name="Text Box 3"/>
            <p:cNvSpPr txBox="1">
              <a:spLocks noChangeArrowheads="1"/>
            </p:cNvSpPr>
            <p:nvPr/>
          </p:nvSpPr>
          <p:spPr bwMode="auto">
            <a:xfrm>
              <a:off x="624381" y="144575"/>
              <a:ext cx="8503920" cy="457200"/>
            </a:xfrm>
            <a:prstGeom prst="rect">
              <a:avLst/>
            </a:prstGeom>
            <a:gradFill>
              <a:gsLst>
                <a:gs pos="50000">
                  <a:srgbClr val="00B0F0"/>
                </a:gs>
                <a:gs pos="100000">
                  <a:schemeClr val="bg1"/>
                </a:gs>
              </a:gsLst>
              <a:lin ang="0" scaled="1"/>
            </a:gradFill>
            <a:ln w="9525">
              <a:noFill/>
              <a:miter lim="800000"/>
              <a:headEnd/>
              <a:tailEnd/>
            </a:ln>
            <a:effectLst/>
          </p:spPr>
          <p:txBody>
            <a:bodyPr lIns="0" rIns="0" anchor="ctr"/>
            <a:lstStyle/>
            <a:p>
              <a:pPr marL="457200" algn="l"/>
              <a:r>
                <a:rPr lang="en-US" sz="2400" b="1" dirty="0" smtClean="0">
                  <a:solidFill>
                    <a:schemeClr val="bg1"/>
                  </a:solidFill>
                  <a:latin typeface="+mj-lt"/>
                  <a:cs typeface="Helvetica" panose="020B0604020202020204" pitchFamily="34" charset="0"/>
                </a:rPr>
                <a:t>Managing ICT</a:t>
              </a:r>
              <a:endParaRPr lang="en-US" sz="2400" b="1" dirty="0">
                <a:solidFill>
                  <a:schemeClr val="bg1"/>
                </a:solidFill>
                <a:latin typeface="+mj-lt"/>
                <a:cs typeface="Helvetica" panose="020B0604020202020204" pitchFamily="34" charset="0"/>
              </a:endParaRPr>
            </a:p>
          </p:txBody>
        </p:sp>
        <p:sp>
          <p:nvSpPr>
            <p:cNvPr id="10" name="Oval 9"/>
            <p:cNvSpPr/>
            <p:nvPr/>
          </p:nvSpPr>
          <p:spPr>
            <a:xfrm>
              <a:off x="-809" y="7415"/>
              <a:ext cx="731520" cy="7315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351" y="144575"/>
              <a:ext cx="457200" cy="457200"/>
            </a:xfrm>
            <a:prstGeom prst="rect">
              <a:avLst/>
            </a:prstGeom>
          </p:spPr>
        </p:pic>
      </p:grpSp>
      <p:sp>
        <p:nvSpPr>
          <p:cNvPr id="75" name="Text Box 14"/>
          <p:cNvSpPr txBox="1">
            <a:spLocks noChangeArrowheads="1"/>
          </p:cNvSpPr>
          <p:nvPr/>
        </p:nvSpPr>
        <p:spPr bwMode="auto">
          <a:xfrm>
            <a:off x="279406" y="613347"/>
            <a:ext cx="8595360" cy="3200400"/>
          </a:xfrm>
          <a:prstGeom prst="rect">
            <a:avLst/>
          </a:prstGeom>
          <a:noFill/>
          <a:ln w="9525">
            <a:noFill/>
            <a:miter lim="800000"/>
            <a:headEnd/>
            <a:tailEnd/>
          </a:ln>
        </p:spPr>
        <p:txBody>
          <a:bodyPr wrap="square">
            <a:spAutoFit/>
          </a:bodyPr>
          <a:lstStyle/>
          <a:p>
            <a:pPr algn="ctr">
              <a:spcAft>
                <a:spcPts val="600"/>
              </a:spcAft>
            </a:pPr>
            <a:r>
              <a:rPr lang="en-US" sz="2800" b="1" dirty="0" smtClean="0">
                <a:solidFill>
                  <a:srgbClr val="0000CC"/>
                </a:solidFill>
                <a:effectLst/>
              </a:rPr>
              <a:t>Effective Management of ICT</a:t>
            </a:r>
            <a:endParaRPr lang="en-US" sz="3200" b="1" dirty="0" smtClean="0">
              <a:solidFill>
                <a:srgbClr val="0000CC"/>
              </a:solidFill>
              <a:effectLst/>
            </a:endParaRPr>
          </a:p>
          <a:p>
            <a:pPr marL="361950" indent="-361950">
              <a:spcAft>
                <a:spcPts val="600"/>
              </a:spcAft>
              <a:buSzPct val="80000"/>
              <a:buFont typeface="Wingdings 3" pitchFamily="18" charset="2"/>
              <a:buChar char="u"/>
            </a:pPr>
            <a:r>
              <a:rPr lang="en-US" b="1" dirty="0" smtClean="0">
                <a:solidFill>
                  <a:srgbClr val="C00000"/>
                </a:solidFill>
              </a:rPr>
              <a:t>ICT is essential </a:t>
            </a:r>
            <a:r>
              <a:rPr lang="en-US" dirty="0" smtClean="0">
                <a:solidFill>
                  <a:srgbClr val="0000FF"/>
                </a:solidFill>
              </a:rPr>
              <a:t>for </a:t>
            </a:r>
            <a:r>
              <a:rPr lang="en-US" dirty="0">
                <a:solidFill>
                  <a:srgbClr val="0000FF"/>
                </a:solidFill>
              </a:rPr>
              <a:t>collecting, storing, and processing </a:t>
            </a:r>
            <a:r>
              <a:rPr lang="en-US" dirty="0" smtClean="0">
                <a:solidFill>
                  <a:srgbClr val="0000FF"/>
                </a:solidFill>
              </a:rPr>
              <a:t>data, </a:t>
            </a:r>
            <a:r>
              <a:rPr lang="en-US" dirty="0">
                <a:solidFill>
                  <a:srgbClr val="0000FF"/>
                </a:solidFill>
              </a:rPr>
              <a:t>and for delivering information, knowledge, and </a:t>
            </a:r>
            <a:r>
              <a:rPr lang="en-US" dirty="0" smtClean="0">
                <a:solidFill>
                  <a:srgbClr val="0000FF"/>
                </a:solidFill>
              </a:rPr>
              <a:t>services.</a:t>
            </a:r>
          </a:p>
          <a:p>
            <a:pPr marL="361950" indent="-361950">
              <a:spcAft>
                <a:spcPts val="900"/>
              </a:spcAft>
              <a:buSzPct val="80000"/>
              <a:buFont typeface="Wingdings 3" pitchFamily="18" charset="2"/>
              <a:buChar char="u"/>
            </a:pPr>
            <a:r>
              <a:rPr lang="en-US" b="1" dirty="0" smtClean="0">
                <a:solidFill>
                  <a:srgbClr val="C00000"/>
                </a:solidFill>
              </a:rPr>
              <a:t>ICT is complex</a:t>
            </a:r>
            <a:r>
              <a:rPr lang="en-US" dirty="0" smtClean="0">
                <a:solidFill>
                  <a:srgbClr val="C00000"/>
                </a:solidFill>
              </a:rPr>
              <a:t>. </a:t>
            </a:r>
            <a:r>
              <a:rPr lang="en-US" dirty="0" smtClean="0">
                <a:solidFill>
                  <a:srgbClr val="0000FF"/>
                </a:solidFill>
              </a:rPr>
              <a:t>Special skills are required to develop and maintain ICT platforms. Adequate resources are needed for ICT investments, maintenance, training &amp; support.</a:t>
            </a:r>
          </a:p>
          <a:p>
            <a:pPr>
              <a:spcAft>
                <a:spcPts val="600"/>
              </a:spcAft>
              <a:buSzPct val="80000"/>
            </a:pPr>
            <a:endParaRPr lang="en-US" b="1" dirty="0" smtClean="0">
              <a:solidFill>
                <a:srgbClr val="C00000"/>
              </a:solidFill>
            </a:endParaRPr>
          </a:p>
          <a:p>
            <a:pPr>
              <a:spcAft>
                <a:spcPts val="600"/>
              </a:spcAft>
              <a:buSzPct val="80000"/>
            </a:pPr>
            <a:endParaRPr lang="en-US" b="1" dirty="0">
              <a:solidFill>
                <a:srgbClr val="C00000"/>
              </a:solidFill>
            </a:endParaRPr>
          </a:p>
          <a:p>
            <a:pPr algn="ctr">
              <a:spcAft>
                <a:spcPts val="900"/>
              </a:spcAft>
              <a:buSzPct val="80000"/>
            </a:pPr>
            <a:r>
              <a:rPr lang="en-US" dirty="0" smtClean="0">
                <a:solidFill>
                  <a:srgbClr val="0000FF"/>
                </a:solidFill>
              </a:rPr>
              <a:t>Transition from traditional ICT service management to modern practices provides opportunities to strengthen institutional capacity and improve enabling environment. </a:t>
            </a:r>
          </a:p>
        </p:txBody>
      </p:sp>
      <p:sp>
        <p:nvSpPr>
          <p:cNvPr id="11" name="TextBox 10"/>
          <p:cNvSpPr txBox="1"/>
          <p:nvPr/>
        </p:nvSpPr>
        <p:spPr>
          <a:xfrm>
            <a:off x="2258227" y="3829738"/>
            <a:ext cx="2037737" cy="2616101"/>
          </a:xfrm>
          <a:prstGeom prst="rect">
            <a:avLst/>
          </a:prstGeom>
          <a:noFill/>
        </p:spPr>
        <p:txBody>
          <a:bodyPr wrap="none" rtlCol="0">
            <a:spAutoFit/>
          </a:bodyPr>
          <a:lstStyle/>
          <a:p>
            <a:pPr algn="r"/>
            <a:r>
              <a:rPr lang="en-US" sz="2000" b="1" dirty="0" smtClean="0"/>
              <a:t>Traditional</a:t>
            </a:r>
          </a:p>
          <a:p>
            <a:pPr algn="r"/>
            <a:r>
              <a:rPr lang="en-US" sz="1600" dirty="0" smtClean="0">
                <a:solidFill>
                  <a:srgbClr val="C00000"/>
                </a:solidFill>
              </a:rPr>
              <a:t>Technology focus</a:t>
            </a:r>
          </a:p>
          <a:p>
            <a:pPr algn="r"/>
            <a:r>
              <a:rPr lang="en-US" sz="1600" dirty="0" smtClean="0">
                <a:solidFill>
                  <a:srgbClr val="C00000"/>
                </a:solidFill>
              </a:rPr>
              <a:t>“Fire-fighting”</a:t>
            </a:r>
          </a:p>
          <a:p>
            <a:pPr algn="r"/>
            <a:r>
              <a:rPr lang="en-US" sz="1600" dirty="0" smtClean="0">
                <a:solidFill>
                  <a:srgbClr val="C00000"/>
                </a:solidFill>
              </a:rPr>
              <a:t>Reactive</a:t>
            </a:r>
          </a:p>
          <a:p>
            <a:pPr algn="r"/>
            <a:r>
              <a:rPr lang="en-US" sz="1600" dirty="0" smtClean="0">
                <a:solidFill>
                  <a:srgbClr val="C00000"/>
                </a:solidFill>
              </a:rPr>
              <a:t>Users</a:t>
            </a:r>
          </a:p>
          <a:p>
            <a:pPr algn="r"/>
            <a:r>
              <a:rPr lang="en-US" sz="1600" dirty="0" smtClean="0">
                <a:solidFill>
                  <a:srgbClr val="C00000"/>
                </a:solidFill>
              </a:rPr>
              <a:t>Isolated, silos</a:t>
            </a:r>
          </a:p>
          <a:p>
            <a:pPr algn="r"/>
            <a:r>
              <a:rPr lang="en-US" sz="1600" dirty="0" smtClean="0">
                <a:solidFill>
                  <a:srgbClr val="C00000"/>
                </a:solidFill>
              </a:rPr>
              <a:t>“One off”, </a:t>
            </a:r>
            <a:r>
              <a:rPr lang="en-US" sz="1600" dirty="0" err="1" smtClean="0">
                <a:solidFill>
                  <a:srgbClr val="C00000"/>
                </a:solidFill>
              </a:rPr>
              <a:t>adhoc</a:t>
            </a:r>
            <a:endParaRPr lang="en-US" sz="1600" dirty="0" smtClean="0">
              <a:solidFill>
                <a:srgbClr val="C00000"/>
              </a:solidFill>
            </a:endParaRPr>
          </a:p>
          <a:p>
            <a:pPr algn="r"/>
            <a:r>
              <a:rPr lang="en-US" sz="1600" dirty="0" smtClean="0">
                <a:solidFill>
                  <a:srgbClr val="C00000"/>
                </a:solidFill>
              </a:rPr>
              <a:t>Informal processes</a:t>
            </a:r>
          </a:p>
          <a:p>
            <a:pPr algn="r"/>
            <a:r>
              <a:rPr lang="en-US" sz="1600" dirty="0" smtClean="0">
                <a:solidFill>
                  <a:srgbClr val="C00000"/>
                </a:solidFill>
              </a:rPr>
              <a:t>IT internal perspective</a:t>
            </a:r>
          </a:p>
          <a:p>
            <a:pPr algn="r"/>
            <a:r>
              <a:rPr lang="en-US" sz="1600" dirty="0" smtClean="0">
                <a:solidFill>
                  <a:srgbClr val="C00000"/>
                </a:solidFill>
              </a:rPr>
              <a:t>Operational specific</a:t>
            </a:r>
          </a:p>
        </p:txBody>
      </p:sp>
      <p:sp>
        <p:nvSpPr>
          <p:cNvPr id="13" name="TextBox 12"/>
          <p:cNvSpPr txBox="1"/>
          <p:nvPr/>
        </p:nvSpPr>
        <p:spPr>
          <a:xfrm>
            <a:off x="4803500" y="3829738"/>
            <a:ext cx="2261966" cy="2616101"/>
          </a:xfrm>
          <a:prstGeom prst="rect">
            <a:avLst/>
          </a:prstGeom>
          <a:noFill/>
        </p:spPr>
        <p:txBody>
          <a:bodyPr wrap="none" rtlCol="0">
            <a:spAutoFit/>
          </a:bodyPr>
          <a:lstStyle/>
          <a:p>
            <a:r>
              <a:rPr lang="en-US" sz="2000" b="1" dirty="0" smtClean="0"/>
              <a:t>Contemporary</a:t>
            </a:r>
          </a:p>
          <a:p>
            <a:r>
              <a:rPr lang="en-US" sz="1600" dirty="0" smtClean="0">
                <a:solidFill>
                  <a:srgbClr val="0000CC"/>
                </a:solidFill>
              </a:rPr>
              <a:t>Process focus</a:t>
            </a:r>
          </a:p>
          <a:p>
            <a:r>
              <a:rPr lang="en-US" sz="1600" dirty="0" smtClean="0">
                <a:solidFill>
                  <a:srgbClr val="0000CC"/>
                </a:solidFill>
              </a:rPr>
              <a:t>Preventative</a:t>
            </a:r>
          </a:p>
          <a:p>
            <a:r>
              <a:rPr lang="en-US" sz="1600" dirty="0" smtClean="0">
                <a:solidFill>
                  <a:srgbClr val="0000CC"/>
                </a:solidFill>
              </a:rPr>
              <a:t>Proactive</a:t>
            </a:r>
          </a:p>
          <a:p>
            <a:r>
              <a:rPr lang="en-US" sz="1600" dirty="0" smtClean="0">
                <a:solidFill>
                  <a:srgbClr val="0000CC"/>
                </a:solidFill>
              </a:rPr>
              <a:t>Customers</a:t>
            </a:r>
          </a:p>
          <a:p>
            <a:r>
              <a:rPr lang="en-US" sz="1600" dirty="0" smtClean="0">
                <a:solidFill>
                  <a:srgbClr val="0000CC"/>
                </a:solidFill>
              </a:rPr>
              <a:t>Integrated, countrywide</a:t>
            </a:r>
          </a:p>
          <a:p>
            <a:r>
              <a:rPr lang="en-US" sz="1600" dirty="0" smtClean="0">
                <a:solidFill>
                  <a:srgbClr val="0000CC"/>
                </a:solidFill>
              </a:rPr>
              <a:t>Repeatable, accountable</a:t>
            </a:r>
          </a:p>
          <a:p>
            <a:r>
              <a:rPr lang="en-US" sz="1600" dirty="0" smtClean="0">
                <a:solidFill>
                  <a:srgbClr val="0000CC"/>
                </a:solidFill>
              </a:rPr>
              <a:t>Formal good practices</a:t>
            </a:r>
          </a:p>
          <a:p>
            <a:r>
              <a:rPr lang="en-US" sz="1600" dirty="0" smtClean="0">
                <a:solidFill>
                  <a:srgbClr val="0000CC"/>
                </a:solidFill>
              </a:rPr>
              <a:t>Business perspective</a:t>
            </a:r>
          </a:p>
          <a:p>
            <a:r>
              <a:rPr lang="en-US" sz="1600" dirty="0" smtClean="0">
                <a:solidFill>
                  <a:srgbClr val="0000CC"/>
                </a:solidFill>
              </a:rPr>
              <a:t>Service orientation</a:t>
            </a:r>
          </a:p>
        </p:txBody>
      </p:sp>
      <p:sp>
        <p:nvSpPr>
          <p:cNvPr id="15" name="Right Arrow 14"/>
          <p:cNvSpPr/>
          <p:nvPr/>
        </p:nvSpPr>
        <p:spPr>
          <a:xfrm>
            <a:off x="4317826" y="4863468"/>
            <a:ext cx="457200" cy="548640"/>
          </a:xfrm>
          <a:prstGeom prst="rightArrow">
            <a:avLst/>
          </a:prstGeom>
          <a:solidFill>
            <a:srgbClr val="FFFF00"/>
          </a:solid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724477" y="6536873"/>
            <a:ext cx="3652884" cy="138499"/>
          </a:xfrm>
          <a:prstGeom prst="rect">
            <a:avLst/>
          </a:prstGeom>
        </p:spPr>
        <p:txBody>
          <a:bodyPr wrap="square" lIns="0" tIns="0" rIns="0" bIns="0">
            <a:spAutoFit/>
          </a:bodyPr>
          <a:lstStyle/>
          <a:p>
            <a:pPr algn="ctr"/>
            <a:r>
              <a:rPr lang="en-US" sz="900" i="1" dirty="0" smtClean="0">
                <a:solidFill>
                  <a:srgbClr val="0000CC"/>
                </a:solidFill>
              </a:rPr>
              <a:t>Source:</a:t>
            </a:r>
            <a:r>
              <a:rPr lang="en-US" sz="900" dirty="0" smtClean="0">
                <a:solidFill>
                  <a:srgbClr val="0000CC"/>
                </a:solidFill>
              </a:rPr>
              <a:t> </a:t>
            </a:r>
            <a:r>
              <a:rPr lang="en-US" sz="900" dirty="0">
                <a:solidFill>
                  <a:srgbClr val="0000CC"/>
                </a:solidFill>
              </a:rPr>
              <a:t>IT Service Management (http://www.itsm.info/ITSM.htm)</a:t>
            </a:r>
          </a:p>
        </p:txBody>
      </p:sp>
      <p:sp>
        <p:nvSpPr>
          <p:cNvPr id="17" name="Rounded Rectangle 16"/>
          <p:cNvSpPr/>
          <p:nvPr/>
        </p:nvSpPr>
        <p:spPr>
          <a:xfrm>
            <a:off x="390399" y="2438065"/>
            <a:ext cx="8321040" cy="612934"/>
          </a:xfrm>
          <a:prstGeom prst="roundRect">
            <a:avLst/>
          </a:prstGeom>
        </p:spPr>
        <p:style>
          <a:lnRef idx="1">
            <a:schemeClr val="accent3"/>
          </a:lnRef>
          <a:fillRef idx="2">
            <a:schemeClr val="accent3"/>
          </a:fillRef>
          <a:effectRef idx="1">
            <a:schemeClr val="accent3"/>
          </a:effectRef>
          <a:fontRef idx="minor">
            <a:schemeClr val="dk1"/>
          </a:fontRef>
        </p:style>
        <p:txBody>
          <a:bodyPr wrap="square" lIns="0" tIns="0" rIns="0" bIns="0">
            <a:spAutoFit/>
          </a:bodyPr>
          <a:lstStyle/>
          <a:p>
            <a:pPr algn="ctr"/>
            <a:r>
              <a:rPr lang="en-US" b="1" dirty="0" smtClean="0">
                <a:solidFill>
                  <a:srgbClr val="000099"/>
                </a:solidFill>
                <a:cs typeface="Arial" panose="020B0604020202020204" pitchFamily="34" charset="0"/>
              </a:rPr>
              <a:t>A </a:t>
            </a:r>
            <a:r>
              <a:rPr lang="en-US" b="1" dirty="0">
                <a:solidFill>
                  <a:srgbClr val="000099"/>
                </a:solidFill>
                <a:cs typeface="Arial" panose="020B0604020202020204" pitchFamily="34" charset="0"/>
              </a:rPr>
              <a:t>dedicated ICT unit and experienced/qualified technical </a:t>
            </a:r>
            <a:r>
              <a:rPr lang="en-US" b="1" dirty="0" smtClean="0">
                <a:solidFill>
                  <a:srgbClr val="000099"/>
                </a:solidFill>
                <a:cs typeface="Arial" panose="020B0604020202020204" pitchFamily="34" charset="0"/>
              </a:rPr>
              <a:t>specialists</a:t>
            </a:r>
          </a:p>
          <a:p>
            <a:pPr algn="ctr"/>
            <a:r>
              <a:rPr lang="en-US" b="1" dirty="0" smtClean="0">
                <a:solidFill>
                  <a:srgbClr val="000099"/>
                </a:solidFill>
                <a:cs typeface="Arial" panose="020B0604020202020204" pitchFamily="34" charset="0"/>
              </a:rPr>
              <a:t>are </a:t>
            </a:r>
            <a:r>
              <a:rPr lang="en-US" b="1" dirty="0">
                <a:solidFill>
                  <a:srgbClr val="000099"/>
                </a:solidFill>
                <a:cs typeface="Arial" panose="020B0604020202020204" pitchFamily="34" charset="0"/>
              </a:rPr>
              <a:t>vital components of any information system</a:t>
            </a:r>
            <a:endParaRPr lang="en-US" dirty="0">
              <a:solidFill>
                <a:srgbClr val="0000CC"/>
              </a:solidFill>
              <a:cs typeface="Arial" panose="020B0604020202020204" pitchFamily="34"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8194" y="5086873"/>
            <a:ext cx="920673" cy="1255269"/>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463" y="5086873"/>
            <a:ext cx="1097879" cy="70524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21507" y="3948800"/>
            <a:ext cx="2194560" cy="1161935"/>
          </a:xfrm>
          <a:prstGeom prst="rect">
            <a:avLst/>
          </a:prstGeom>
        </p:spPr>
      </p:pic>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087267" y="5151073"/>
            <a:ext cx="1828800" cy="1217150"/>
          </a:xfrm>
          <a:prstGeom prst="rect">
            <a:avLst/>
          </a:prstGeom>
        </p:spPr>
      </p:pic>
      <p:pic>
        <p:nvPicPr>
          <p:cNvPr id="20" name="Picture 1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18194" y="3971953"/>
            <a:ext cx="2457422" cy="1081356"/>
          </a:xfrm>
          <a:prstGeom prst="rect">
            <a:avLst/>
          </a:prstGeom>
        </p:spPr>
      </p:pic>
    </p:spTree>
    <p:extLst>
      <p:ext uri="{BB962C8B-B14F-4D97-AF65-F5344CB8AC3E}">
        <p14:creationId xmlns:p14="http://schemas.microsoft.com/office/powerpoint/2010/main" val="33301527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lide Number Placeholder 8"/>
          <p:cNvSpPr>
            <a:spLocks noGrp="1"/>
          </p:cNvSpPr>
          <p:nvPr>
            <p:ph type="sldNum" sz="quarter" idx="12"/>
          </p:nvPr>
        </p:nvSpPr>
        <p:spPr>
          <a:xfrm>
            <a:off x="6553200" y="6587285"/>
            <a:ext cx="2160000" cy="216000"/>
          </a:xfrm>
        </p:spPr>
        <p:txBody>
          <a:bodyPr/>
          <a:lstStyle/>
          <a:p>
            <a:fld id="{9A1FF0DD-E9F7-431E-8070-FEA08546CC76}" type="slidenum">
              <a:rPr lang="en-US" sz="1100" smtClean="0">
                <a:solidFill>
                  <a:srgbClr val="0000FF"/>
                </a:solidFill>
              </a:rPr>
              <a:pPr/>
              <a:t>6</a:t>
            </a:fld>
            <a:endParaRPr lang="en-US" sz="1100" dirty="0">
              <a:solidFill>
                <a:srgbClr val="0000FF"/>
              </a:solidFill>
            </a:endParaRPr>
          </a:p>
        </p:txBody>
      </p:sp>
      <p:grpSp>
        <p:nvGrpSpPr>
          <p:cNvPr id="7" name="Group 6"/>
          <p:cNvGrpSpPr/>
          <p:nvPr/>
        </p:nvGrpSpPr>
        <p:grpSpPr>
          <a:xfrm>
            <a:off x="-809" y="7415"/>
            <a:ext cx="9129110" cy="731520"/>
            <a:chOff x="-809" y="7415"/>
            <a:chExt cx="9129110" cy="731520"/>
          </a:xfrm>
        </p:grpSpPr>
        <p:sp>
          <p:nvSpPr>
            <p:cNvPr id="8" name="Text Box 3"/>
            <p:cNvSpPr txBox="1">
              <a:spLocks noChangeArrowheads="1"/>
            </p:cNvSpPr>
            <p:nvPr/>
          </p:nvSpPr>
          <p:spPr bwMode="auto">
            <a:xfrm>
              <a:off x="624381" y="144575"/>
              <a:ext cx="8503920" cy="457200"/>
            </a:xfrm>
            <a:prstGeom prst="rect">
              <a:avLst/>
            </a:prstGeom>
            <a:gradFill>
              <a:gsLst>
                <a:gs pos="50000">
                  <a:srgbClr val="00B0F0"/>
                </a:gs>
                <a:gs pos="100000">
                  <a:schemeClr val="bg1"/>
                </a:gs>
              </a:gsLst>
              <a:lin ang="0" scaled="1"/>
            </a:gradFill>
            <a:ln w="9525">
              <a:noFill/>
              <a:miter lim="800000"/>
              <a:headEnd/>
              <a:tailEnd/>
            </a:ln>
            <a:effectLst/>
          </p:spPr>
          <p:txBody>
            <a:bodyPr lIns="0" rIns="0" anchor="ctr"/>
            <a:lstStyle/>
            <a:p>
              <a:pPr marL="457200" algn="l"/>
              <a:r>
                <a:rPr lang="en-US" sz="2400" b="1" dirty="0" smtClean="0">
                  <a:solidFill>
                    <a:schemeClr val="bg1"/>
                  </a:solidFill>
                  <a:latin typeface="+mj-lt"/>
                  <a:cs typeface="Helvetica" panose="020B0604020202020204" pitchFamily="34" charset="0"/>
                </a:rPr>
                <a:t>Managing ICT</a:t>
              </a:r>
              <a:endParaRPr lang="en-US" sz="2400" b="1" dirty="0">
                <a:solidFill>
                  <a:schemeClr val="bg1"/>
                </a:solidFill>
                <a:latin typeface="+mj-lt"/>
                <a:cs typeface="Helvetica" panose="020B0604020202020204" pitchFamily="34" charset="0"/>
              </a:endParaRPr>
            </a:p>
          </p:txBody>
        </p:sp>
        <p:sp>
          <p:nvSpPr>
            <p:cNvPr id="10" name="Oval 9"/>
            <p:cNvSpPr/>
            <p:nvPr/>
          </p:nvSpPr>
          <p:spPr>
            <a:xfrm>
              <a:off x="-809" y="7415"/>
              <a:ext cx="731520" cy="7315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351" y="144575"/>
              <a:ext cx="457200" cy="457200"/>
            </a:xfrm>
            <a:prstGeom prst="rect">
              <a:avLst/>
            </a:prstGeom>
          </p:spPr>
        </p:pic>
      </p:grpSp>
      <p:sp>
        <p:nvSpPr>
          <p:cNvPr id="15" name="Text Box 14"/>
          <p:cNvSpPr txBox="1">
            <a:spLocks noChangeArrowheads="1"/>
          </p:cNvSpPr>
          <p:nvPr/>
        </p:nvSpPr>
        <p:spPr bwMode="auto">
          <a:xfrm>
            <a:off x="271047" y="613347"/>
            <a:ext cx="8595360" cy="1828800"/>
          </a:xfrm>
          <a:prstGeom prst="rect">
            <a:avLst/>
          </a:prstGeom>
          <a:noFill/>
          <a:ln w="9525">
            <a:noFill/>
            <a:miter lim="800000"/>
            <a:headEnd/>
            <a:tailEnd/>
          </a:ln>
        </p:spPr>
        <p:txBody>
          <a:bodyPr wrap="square">
            <a:spAutoFit/>
          </a:bodyPr>
          <a:lstStyle/>
          <a:p>
            <a:pPr algn="ctr">
              <a:spcAft>
                <a:spcPts val="600"/>
              </a:spcAft>
            </a:pPr>
            <a:r>
              <a:rPr lang="en-US" sz="2800" b="1" dirty="0" smtClean="0">
                <a:solidFill>
                  <a:srgbClr val="0000CC"/>
                </a:solidFill>
                <a:effectLst/>
              </a:rPr>
              <a:t>Effective Management of ICT </a:t>
            </a:r>
            <a:endParaRPr lang="en-US" sz="3200" b="1" dirty="0" smtClean="0">
              <a:solidFill>
                <a:srgbClr val="0000CC"/>
              </a:solidFill>
              <a:effectLst/>
            </a:endParaRPr>
          </a:p>
          <a:p>
            <a:pPr marL="361950" indent="-361950">
              <a:spcAft>
                <a:spcPts val="600"/>
              </a:spcAft>
              <a:buSzPct val="80000"/>
              <a:buFont typeface="Wingdings 3" pitchFamily="18" charset="2"/>
              <a:buChar char="u"/>
            </a:pPr>
            <a:r>
              <a:rPr lang="en-US" dirty="0" smtClean="0">
                <a:solidFill>
                  <a:srgbClr val="0000CC"/>
                </a:solidFill>
              </a:rPr>
              <a:t>Existing ICT Governance frameworks provide useful guidance to improve the organizational structures, institutional capacity, and services.</a:t>
            </a:r>
          </a:p>
          <a:p>
            <a:pPr marL="361950" indent="-361950">
              <a:spcAft>
                <a:spcPts val="900"/>
              </a:spcAft>
              <a:buSzPct val="80000"/>
              <a:buFont typeface="Wingdings 3" pitchFamily="18" charset="2"/>
              <a:buChar char="u"/>
            </a:pPr>
            <a:r>
              <a:rPr lang="en-US" dirty="0" smtClean="0">
                <a:solidFill>
                  <a:srgbClr val="0000CC"/>
                </a:solidFill>
              </a:rPr>
              <a:t>Several well-known ICT Governance and Service Management </a:t>
            </a:r>
            <a:r>
              <a:rPr lang="en-US" dirty="0">
                <a:solidFill>
                  <a:srgbClr val="0000CC"/>
                </a:solidFill>
              </a:rPr>
              <a:t>frameworks </a:t>
            </a:r>
            <a:r>
              <a:rPr lang="en-US" dirty="0" smtClean="0">
                <a:solidFill>
                  <a:srgbClr val="0000CC"/>
                </a:solidFill>
              </a:rPr>
              <a:t>are being used in public sector as well.</a:t>
            </a:r>
          </a:p>
        </p:txBody>
      </p:sp>
      <p:sp>
        <p:nvSpPr>
          <p:cNvPr id="16" name="Rectangle 15"/>
          <p:cNvSpPr/>
          <p:nvPr/>
        </p:nvSpPr>
        <p:spPr>
          <a:xfrm>
            <a:off x="1140600" y="6530895"/>
            <a:ext cx="4995266" cy="138499"/>
          </a:xfrm>
          <a:prstGeom prst="rect">
            <a:avLst/>
          </a:prstGeom>
        </p:spPr>
        <p:txBody>
          <a:bodyPr wrap="square" lIns="0" tIns="0" rIns="0" bIns="0">
            <a:spAutoFit/>
          </a:bodyPr>
          <a:lstStyle/>
          <a:p>
            <a:pPr algn="ctr"/>
            <a:r>
              <a:rPr lang="en-US" sz="900" i="1" dirty="0" smtClean="0">
                <a:solidFill>
                  <a:srgbClr val="0000CC"/>
                </a:solidFill>
              </a:rPr>
              <a:t>Source:</a:t>
            </a:r>
            <a:r>
              <a:rPr lang="en-US" sz="900" dirty="0" smtClean="0">
                <a:solidFill>
                  <a:srgbClr val="0000CC"/>
                </a:solidFill>
              </a:rPr>
              <a:t> </a:t>
            </a:r>
            <a:r>
              <a:rPr lang="en-US" sz="900" dirty="0">
                <a:solidFill>
                  <a:srgbClr val="0000CC"/>
                </a:solidFill>
              </a:rPr>
              <a:t>IT </a:t>
            </a:r>
            <a:r>
              <a:rPr lang="en-US" sz="900" dirty="0" smtClean="0">
                <a:solidFill>
                  <a:srgbClr val="0000CC"/>
                </a:solidFill>
              </a:rPr>
              <a:t>Governance Frameworks </a:t>
            </a:r>
            <a:r>
              <a:rPr lang="en-US" sz="900" dirty="0">
                <a:solidFill>
                  <a:srgbClr val="0000CC"/>
                </a:solidFill>
              </a:rPr>
              <a:t>(https://en.wikipedia.org/wiki/IT_service_management)</a:t>
            </a:r>
          </a:p>
        </p:txBody>
      </p:sp>
      <p:grpSp>
        <p:nvGrpSpPr>
          <p:cNvPr id="32" name="Group 31"/>
          <p:cNvGrpSpPr/>
          <p:nvPr/>
        </p:nvGrpSpPr>
        <p:grpSpPr>
          <a:xfrm>
            <a:off x="1429466" y="2510660"/>
            <a:ext cx="4397199" cy="3453190"/>
            <a:chOff x="1381841" y="2596385"/>
            <a:chExt cx="4397199" cy="3453190"/>
          </a:xfrm>
        </p:grpSpPr>
        <p:sp>
          <p:nvSpPr>
            <p:cNvPr id="6" name="TextBox 5"/>
            <p:cNvSpPr txBox="1"/>
            <p:nvPr/>
          </p:nvSpPr>
          <p:spPr>
            <a:xfrm>
              <a:off x="2844881" y="2596385"/>
              <a:ext cx="1463040" cy="365760"/>
            </a:xfrm>
            <a:prstGeom prst="rect">
              <a:avLst/>
            </a:prstGeom>
            <a:solidFill>
              <a:schemeClr val="accent3">
                <a:lumMod val="40000"/>
                <a:lumOff val="60000"/>
              </a:schemeClr>
            </a:solidFill>
            <a:ln>
              <a:solidFill>
                <a:srgbClr val="0000CC"/>
              </a:solidFill>
            </a:ln>
          </p:spPr>
          <p:txBody>
            <a:bodyPr wrap="none" lIns="0" tIns="0" rIns="0" bIns="0" rtlCol="0" anchor="ctr">
              <a:spAutoFit/>
            </a:bodyPr>
            <a:lstStyle/>
            <a:p>
              <a:pPr algn="ctr"/>
              <a:r>
                <a:rPr lang="en-US" dirty="0" smtClean="0"/>
                <a:t>ISO 9000</a:t>
              </a:r>
              <a:endParaRPr lang="en-US" dirty="0"/>
            </a:p>
          </p:txBody>
        </p:sp>
        <p:sp>
          <p:nvSpPr>
            <p:cNvPr id="18" name="TextBox 17"/>
            <p:cNvSpPr txBox="1"/>
            <p:nvPr/>
          </p:nvSpPr>
          <p:spPr>
            <a:xfrm>
              <a:off x="1381841" y="3422304"/>
              <a:ext cx="1463040" cy="365760"/>
            </a:xfrm>
            <a:prstGeom prst="rect">
              <a:avLst/>
            </a:prstGeom>
            <a:solidFill>
              <a:schemeClr val="accent1">
                <a:lumMod val="20000"/>
                <a:lumOff val="80000"/>
              </a:schemeClr>
            </a:solidFill>
            <a:ln>
              <a:solidFill>
                <a:srgbClr val="0000CC"/>
              </a:solidFill>
            </a:ln>
          </p:spPr>
          <p:txBody>
            <a:bodyPr wrap="none" lIns="0" tIns="0" rIns="0" bIns="0" rtlCol="0" anchor="ctr">
              <a:spAutoFit/>
            </a:bodyPr>
            <a:lstStyle/>
            <a:p>
              <a:pPr algn="ctr"/>
              <a:r>
                <a:rPr lang="en-US" dirty="0" smtClean="0"/>
                <a:t>ISO/IEC 27000</a:t>
              </a:r>
              <a:endParaRPr lang="en-US" dirty="0"/>
            </a:p>
          </p:txBody>
        </p:sp>
        <p:sp>
          <p:nvSpPr>
            <p:cNvPr id="19" name="TextBox 18"/>
            <p:cNvSpPr txBox="1"/>
            <p:nvPr/>
          </p:nvSpPr>
          <p:spPr>
            <a:xfrm>
              <a:off x="4316000" y="3422304"/>
              <a:ext cx="1463040" cy="365760"/>
            </a:xfrm>
            <a:prstGeom prst="rect">
              <a:avLst/>
            </a:prstGeom>
            <a:solidFill>
              <a:srgbClr val="FFFFCC"/>
            </a:solidFill>
            <a:ln>
              <a:solidFill>
                <a:srgbClr val="0000CC"/>
              </a:solidFill>
            </a:ln>
          </p:spPr>
          <p:txBody>
            <a:bodyPr wrap="none" lIns="0" tIns="0" rIns="0" bIns="0" rtlCol="0" anchor="ctr">
              <a:spAutoFit/>
            </a:bodyPr>
            <a:lstStyle/>
            <a:p>
              <a:pPr algn="ctr"/>
              <a:r>
                <a:rPr lang="en-US" dirty="0" smtClean="0"/>
                <a:t>ISO/IEC 20000</a:t>
              </a:r>
              <a:endParaRPr lang="en-US" dirty="0"/>
            </a:p>
          </p:txBody>
        </p:sp>
        <p:sp>
          <p:nvSpPr>
            <p:cNvPr id="20" name="TextBox 19"/>
            <p:cNvSpPr txBox="1"/>
            <p:nvPr/>
          </p:nvSpPr>
          <p:spPr>
            <a:xfrm>
              <a:off x="1381841" y="4176141"/>
              <a:ext cx="1463040" cy="365760"/>
            </a:xfrm>
            <a:prstGeom prst="rect">
              <a:avLst/>
            </a:prstGeom>
            <a:solidFill>
              <a:srgbClr val="FFFFCC"/>
            </a:solidFill>
            <a:ln>
              <a:solidFill>
                <a:srgbClr val="0000CC"/>
              </a:solidFill>
            </a:ln>
          </p:spPr>
          <p:txBody>
            <a:bodyPr wrap="none" lIns="0" tIns="0" rIns="0" bIns="0" rtlCol="0" anchor="ctr">
              <a:spAutoFit/>
            </a:bodyPr>
            <a:lstStyle/>
            <a:p>
              <a:pPr algn="ctr"/>
              <a:r>
                <a:rPr lang="en-US" dirty="0" smtClean="0"/>
                <a:t>ITIL</a:t>
              </a:r>
              <a:endParaRPr lang="en-US" dirty="0"/>
            </a:p>
          </p:txBody>
        </p:sp>
        <p:sp>
          <p:nvSpPr>
            <p:cNvPr id="21" name="TextBox 20"/>
            <p:cNvSpPr txBox="1"/>
            <p:nvPr/>
          </p:nvSpPr>
          <p:spPr>
            <a:xfrm>
              <a:off x="4316000" y="4176141"/>
              <a:ext cx="1463040" cy="365760"/>
            </a:xfrm>
            <a:prstGeom prst="rect">
              <a:avLst/>
            </a:prstGeom>
            <a:solidFill>
              <a:srgbClr val="FFFFCC"/>
            </a:solidFill>
            <a:ln>
              <a:solidFill>
                <a:srgbClr val="0000CC"/>
              </a:solidFill>
            </a:ln>
          </p:spPr>
          <p:txBody>
            <a:bodyPr wrap="none" lIns="0" tIns="0" rIns="0" bIns="0" rtlCol="0" anchor="ctr">
              <a:spAutoFit/>
            </a:bodyPr>
            <a:lstStyle/>
            <a:p>
              <a:pPr algn="ctr"/>
              <a:r>
                <a:rPr lang="en-US" dirty="0" err="1" smtClean="0"/>
                <a:t>FitSM</a:t>
              </a:r>
              <a:endParaRPr lang="en-US" dirty="0"/>
            </a:p>
          </p:txBody>
        </p:sp>
        <p:sp>
          <p:nvSpPr>
            <p:cNvPr id="22" name="TextBox 21"/>
            <p:cNvSpPr txBox="1"/>
            <p:nvPr/>
          </p:nvSpPr>
          <p:spPr>
            <a:xfrm>
              <a:off x="1381841" y="4926732"/>
              <a:ext cx="1463040" cy="365760"/>
            </a:xfrm>
            <a:prstGeom prst="rect">
              <a:avLst/>
            </a:prstGeom>
            <a:solidFill>
              <a:srgbClr val="FFFFCC"/>
            </a:solidFill>
            <a:ln>
              <a:solidFill>
                <a:srgbClr val="0000CC"/>
              </a:solidFill>
            </a:ln>
          </p:spPr>
          <p:txBody>
            <a:bodyPr wrap="none" lIns="0" tIns="0" rIns="0" bIns="0" rtlCol="0" anchor="ctr">
              <a:spAutoFit/>
            </a:bodyPr>
            <a:lstStyle/>
            <a:p>
              <a:pPr algn="ctr"/>
              <a:r>
                <a:rPr lang="en-US" dirty="0" smtClean="0"/>
                <a:t>COBIT</a:t>
              </a:r>
              <a:endParaRPr lang="en-US" dirty="0"/>
            </a:p>
          </p:txBody>
        </p:sp>
        <p:sp>
          <p:nvSpPr>
            <p:cNvPr id="23" name="TextBox 22"/>
            <p:cNvSpPr txBox="1"/>
            <p:nvPr/>
          </p:nvSpPr>
          <p:spPr>
            <a:xfrm>
              <a:off x="4316000" y="5683815"/>
              <a:ext cx="1463040" cy="365760"/>
            </a:xfrm>
            <a:prstGeom prst="rect">
              <a:avLst/>
            </a:prstGeom>
            <a:solidFill>
              <a:schemeClr val="accent6">
                <a:lumMod val="20000"/>
                <a:lumOff val="80000"/>
              </a:schemeClr>
            </a:solidFill>
            <a:ln>
              <a:solidFill>
                <a:srgbClr val="0000CC"/>
              </a:solidFill>
            </a:ln>
          </p:spPr>
          <p:txBody>
            <a:bodyPr wrap="none" lIns="0" tIns="0" rIns="0" bIns="0" rtlCol="0" anchor="ctr">
              <a:spAutoFit/>
            </a:bodyPr>
            <a:lstStyle/>
            <a:p>
              <a:pPr algn="ctr"/>
              <a:r>
                <a:rPr lang="en-US" dirty="0" smtClean="0"/>
                <a:t>CMMI</a:t>
              </a:r>
              <a:endParaRPr lang="en-US" dirty="0"/>
            </a:p>
          </p:txBody>
        </p:sp>
        <p:sp>
          <p:nvSpPr>
            <p:cNvPr id="24" name="TextBox 23"/>
            <p:cNvSpPr txBox="1"/>
            <p:nvPr/>
          </p:nvSpPr>
          <p:spPr>
            <a:xfrm>
              <a:off x="1381841" y="5683815"/>
              <a:ext cx="1463040" cy="365760"/>
            </a:xfrm>
            <a:prstGeom prst="rect">
              <a:avLst/>
            </a:prstGeom>
            <a:solidFill>
              <a:schemeClr val="accent6">
                <a:lumMod val="20000"/>
                <a:lumOff val="80000"/>
              </a:schemeClr>
            </a:solidFill>
            <a:ln>
              <a:solidFill>
                <a:srgbClr val="0000CC"/>
              </a:solidFill>
            </a:ln>
          </p:spPr>
          <p:txBody>
            <a:bodyPr wrap="none" lIns="0" tIns="0" rIns="0" bIns="0" rtlCol="0" anchor="ctr">
              <a:spAutoFit/>
            </a:bodyPr>
            <a:lstStyle/>
            <a:p>
              <a:pPr algn="ctr"/>
              <a:r>
                <a:rPr lang="en-US" dirty="0" smtClean="0"/>
                <a:t>ISO/IEC 15504</a:t>
              </a:r>
              <a:endParaRPr lang="en-US" dirty="0"/>
            </a:p>
          </p:txBody>
        </p:sp>
        <p:cxnSp>
          <p:nvCxnSpPr>
            <p:cNvPr id="29" name="Straight Arrow Connector 28"/>
            <p:cNvCxnSpPr>
              <a:stCxn id="6" idx="2"/>
              <a:endCxn id="18" idx="0"/>
            </p:cNvCxnSpPr>
            <p:nvPr/>
          </p:nvCxnSpPr>
          <p:spPr>
            <a:xfrm flipH="1">
              <a:off x="2113361" y="2962145"/>
              <a:ext cx="1463040" cy="448056"/>
            </a:xfrm>
            <a:prstGeom prst="straightConnector1">
              <a:avLst/>
            </a:prstGeom>
            <a:ln w="12700">
              <a:solidFill>
                <a:srgbClr val="0000CC"/>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6" idx="2"/>
              <a:endCxn id="19" idx="0"/>
            </p:cNvCxnSpPr>
            <p:nvPr/>
          </p:nvCxnSpPr>
          <p:spPr>
            <a:xfrm>
              <a:off x="3576401" y="2962145"/>
              <a:ext cx="1463040" cy="448056"/>
            </a:xfrm>
            <a:prstGeom prst="straightConnector1">
              <a:avLst/>
            </a:prstGeom>
            <a:ln w="12700">
              <a:solidFill>
                <a:srgbClr val="0000CC"/>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a:off x="2844881" y="3605184"/>
              <a:ext cx="1471119" cy="0"/>
            </a:xfrm>
            <a:prstGeom prst="straightConnector1">
              <a:avLst/>
            </a:prstGeom>
            <a:ln w="12700">
              <a:solidFill>
                <a:srgbClr val="0000CC"/>
              </a:solidFill>
              <a:headEnd type="triangle" w="med" len="lg"/>
              <a:tailEnd type="triangle" w="med" len="lg"/>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2836802" y="4359021"/>
              <a:ext cx="1471119" cy="0"/>
            </a:xfrm>
            <a:prstGeom prst="straightConnector1">
              <a:avLst/>
            </a:prstGeom>
            <a:ln w="12700">
              <a:solidFill>
                <a:srgbClr val="0000CC"/>
              </a:solidFill>
              <a:headEnd type="none" w="med" len="lg"/>
              <a:tailEnd type="triangle" w="med" len="lg"/>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a:stCxn id="19" idx="2"/>
              <a:endCxn id="21" idx="0"/>
            </p:cNvCxnSpPr>
            <p:nvPr/>
          </p:nvCxnSpPr>
          <p:spPr>
            <a:xfrm>
              <a:off x="5047520" y="3788064"/>
              <a:ext cx="0" cy="388077"/>
            </a:xfrm>
            <a:prstGeom prst="straightConnector1">
              <a:avLst/>
            </a:prstGeom>
            <a:ln w="12700">
              <a:solidFill>
                <a:srgbClr val="0000CC"/>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V="1">
              <a:off x="2853759" y="3793461"/>
              <a:ext cx="1463040" cy="386549"/>
            </a:xfrm>
            <a:prstGeom prst="straightConnector1">
              <a:avLst/>
            </a:prstGeom>
            <a:ln w="12700">
              <a:solidFill>
                <a:srgbClr val="0000CC"/>
              </a:solidFill>
              <a:headEnd type="triangle" w="med" len="lg"/>
              <a:tailEnd type="triangle" w="med" len="lg"/>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20" idx="2"/>
              <a:endCxn id="22" idx="0"/>
            </p:cNvCxnSpPr>
            <p:nvPr/>
          </p:nvCxnSpPr>
          <p:spPr>
            <a:xfrm>
              <a:off x="2113361" y="4541901"/>
              <a:ext cx="0" cy="384831"/>
            </a:xfrm>
            <a:prstGeom prst="straightConnector1">
              <a:avLst/>
            </a:prstGeom>
            <a:ln w="12700">
              <a:solidFill>
                <a:srgbClr val="0000CC"/>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24" idx="0"/>
              <a:endCxn id="22" idx="2"/>
            </p:cNvCxnSpPr>
            <p:nvPr/>
          </p:nvCxnSpPr>
          <p:spPr>
            <a:xfrm flipV="1">
              <a:off x="2113361" y="5292492"/>
              <a:ext cx="0" cy="391323"/>
            </a:xfrm>
            <a:prstGeom prst="straightConnector1">
              <a:avLst/>
            </a:prstGeom>
            <a:ln w="12700">
              <a:solidFill>
                <a:srgbClr val="0000CC"/>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2853759" y="5304616"/>
              <a:ext cx="1463040" cy="385787"/>
            </a:xfrm>
            <a:prstGeom prst="straightConnector1">
              <a:avLst/>
            </a:prstGeom>
            <a:ln w="12700">
              <a:solidFill>
                <a:srgbClr val="0000CC"/>
              </a:solidFill>
              <a:headEnd type="triangle" w="med" len="lg"/>
              <a:tailEnd type="none" w="med" len="lg"/>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H="1">
              <a:off x="2844881" y="5866695"/>
              <a:ext cx="1471119" cy="0"/>
            </a:xfrm>
            <a:prstGeom prst="straightConnector1">
              <a:avLst/>
            </a:prstGeom>
            <a:ln w="12700">
              <a:solidFill>
                <a:srgbClr val="0000CC"/>
              </a:solidFill>
              <a:headEnd type="none" w="med" len="lg"/>
              <a:tailEnd type="triangle" w="med" len="lg"/>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2844881" y="5106700"/>
              <a:ext cx="2194560" cy="0"/>
            </a:xfrm>
            <a:prstGeom prst="line">
              <a:avLst/>
            </a:prstGeom>
            <a:ln w="12700">
              <a:solidFill>
                <a:srgbClr val="0000CC"/>
              </a:solidFill>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endCxn id="21" idx="2"/>
            </p:cNvCxnSpPr>
            <p:nvPr/>
          </p:nvCxnSpPr>
          <p:spPr>
            <a:xfrm flipV="1">
              <a:off x="5047520" y="4541901"/>
              <a:ext cx="0" cy="566928"/>
            </a:xfrm>
            <a:prstGeom prst="straightConnector1">
              <a:avLst/>
            </a:prstGeom>
            <a:ln w="12700">
              <a:solidFill>
                <a:srgbClr val="0000CC"/>
              </a:solidFill>
              <a:tailEnd type="triangle" w="med" len="lg"/>
            </a:ln>
          </p:spPr>
          <p:style>
            <a:lnRef idx="1">
              <a:schemeClr val="accent1"/>
            </a:lnRef>
            <a:fillRef idx="0">
              <a:schemeClr val="accent1"/>
            </a:fillRef>
            <a:effectRef idx="0">
              <a:schemeClr val="accent1"/>
            </a:effectRef>
            <a:fontRef idx="minor">
              <a:schemeClr val="tx1"/>
            </a:fontRef>
          </p:style>
        </p:cxnSp>
      </p:grpSp>
      <p:grpSp>
        <p:nvGrpSpPr>
          <p:cNvPr id="33" name="Group 32"/>
          <p:cNvGrpSpPr/>
          <p:nvPr/>
        </p:nvGrpSpPr>
        <p:grpSpPr>
          <a:xfrm>
            <a:off x="7058025" y="3375020"/>
            <a:ext cx="1828800" cy="2560320"/>
            <a:chOff x="7077075" y="3355970"/>
            <a:chExt cx="1828800" cy="2560320"/>
          </a:xfrm>
        </p:grpSpPr>
        <p:sp>
          <p:nvSpPr>
            <p:cNvPr id="95" name="Rectangle 94"/>
            <p:cNvSpPr/>
            <p:nvPr/>
          </p:nvSpPr>
          <p:spPr>
            <a:xfrm>
              <a:off x="7077075" y="3355970"/>
              <a:ext cx="1828800" cy="256032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7259955" y="3594529"/>
              <a:ext cx="1463040" cy="365760"/>
            </a:xfrm>
            <a:prstGeom prst="rect">
              <a:avLst/>
            </a:prstGeom>
            <a:solidFill>
              <a:srgbClr val="FFFFCC"/>
            </a:solidFill>
            <a:ln>
              <a:solidFill>
                <a:srgbClr val="0000CC"/>
              </a:solidFill>
            </a:ln>
          </p:spPr>
          <p:txBody>
            <a:bodyPr wrap="square" lIns="0" tIns="0" rIns="0" bIns="0" rtlCol="0" anchor="ctr">
              <a:spAutoFit/>
            </a:bodyPr>
            <a:lstStyle/>
            <a:p>
              <a:pPr algn="ctr"/>
              <a:r>
                <a:rPr lang="en-US" sz="1200" dirty="0" smtClean="0"/>
                <a:t>IT service management standard/framework</a:t>
              </a:r>
              <a:endParaRPr lang="en-US" sz="1200" dirty="0"/>
            </a:p>
          </p:txBody>
        </p:sp>
        <p:sp>
          <p:nvSpPr>
            <p:cNvPr id="26" name="TextBox 25"/>
            <p:cNvSpPr txBox="1"/>
            <p:nvPr/>
          </p:nvSpPr>
          <p:spPr>
            <a:xfrm>
              <a:off x="7259955" y="4107942"/>
              <a:ext cx="1463040" cy="365760"/>
            </a:xfrm>
            <a:prstGeom prst="rect">
              <a:avLst/>
            </a:prstGeom>
            <a:solidFill>
              <a:schemeClr val="accent3">
                <a:lumMod val="40000"/>
                <a:lumOff val="60000"/>
              </a:schemeClr>
            </a:solidFill>
            <a:ln>
              <a:solidFill>
                <a:srgbClr val="0000CC"/>
              </a:solidFill>
            </a:ln>
          </p:spPr>
          <p:txBody>
            <a:bodyPr wrap="square" lIns="0" tIns="0" rIns="0" bIns="0" rtlCol="0" anchor="ctr">
              <a:spAutoFit/>
            </a:bodyPr>
            <a:lstStyle/>
            <a:p>
              <a:pPr algn="ctr"/>
              <a:r>
                <a:rPr lang="en-US" sz="1200" dirty="0" smtClean="0"/>
                <a:t>Quality management standard</a:t>
              </a:r>
              <a:endParaRPr lang="en-US" sz="1200" dirty="0"/>
            </a:p>
          </p:txBody>
        </p:sp>
        <p:sp>
          <p:nvSpPr>
            <p:cNvPr id="27" name="TextBox 26"/>
            <p:cNvSpPr txBox="1"/>
            <p:nvPr/>
          </p:nvSpPr>
          <p:spPr>
            <a:xfrm>
              <a:off x="7259955" y="4623141"/>
              <a:ext cx="1463040" cy="365760"/>
            </a:xfrm>
            <a:prstGeom prst="rect">
              <a:avLst/>
            </a:prstGeom>
            <a:solidFill>
              <a:schemeClr val="accent1">
                <a:lumMod val="20000"/>
                <a:lumOff val="80000"/>
              </a:schemeClr>
            </a:solidFill>
            <a:ln>
              <a:solidFill>
                <a:srgbClr val="0000CC"/>
              </a:solidFill>
            </a:ln>
          </p:spPr>
          <p:txBody>
            <a:bodyPr wrap="square" lIns="0" tIns="0" rIns="0" bIns="0" rtlCol="0" anchor="ctr">
              <a:spAutoFit/>
            </a:bodyPr>
            <a:lstStyle/>
            <a:p>
              <a:pPr algn="ctr"/>
              <a:r>
                <a:rPr lang="en-US" sz="1200" dirty="0" smtClean="0"/>
                <a:t>Information security management standard</a:t>
              </a:r>
              <a:endParaRPr lang="en-US" sz="1200" dirty="0"/>
            </a:p>
          </p:txBody>
        </p:sp>
        <p:sp>
          <p:nvSpPr>
            <p:cNvPr id="28" name="TextBox 27"/>
            <p:cNvSpPr txBox="1"/>
            <p:nvPr/>
          </p:nvSpPr>
          <p:spPr>
            <a:xfrm>
              <a:off x="7259955" y="5138340"/>
              <a:ext cx="1463040" cy="365760"/>
            </a:xfrm>
            <a:prstGeom prst="rect">
              <a:avLst/>
            </a:prstGeom>
            <a:solidFill>
              <a:schemeClr val="accent6">
                <a:lumMod val="20000"/>
                <a:lumOff val="80000"/>
              </a:schemeClr>
            </a:solidFill>
            <a:ln>
              <a:solidFill>
                <a:srgbClr val="0000CC"/>
              </a:solidFill>
            </a:ln>
          </p:spPr>
          <p:txBody>
            <a:bodyPr wrap="square" lIns="0" tIns="0" rIns="0" bIns="0" rtlCol="0" anchor="ctr">
              <a:spAutoFit/>
            </a:bodyPr>
            <a:lstStyle/>
            <a:p>
              <a:pPr algn="ctr"/>
              <a:r>
                <a:rPr lang="en-US" sz="1200" dirty="0" smtClean="0"/>
                <a:t>Software engineering maturity model</a:t>
              </a:r>
              <a:endParaRPr lang="en-US" sz="1200" dirty="0"/>
            </a:p>
          </p:txBody>
        </p:sp>
        <p:sp>
          <p:nvSpPr>
            <p:cNvPr id="92" name="Rectangle 91"/>
            <p:cNvSpPr/>
            <p:nvPr/>
          </p:nvSpPr>
          <p:spPr>
            <a:xfrm>
              <a:off x="7259955" y="3375021"/>
              <a:ext cx="1463040" cy="161583"/>
            </a:xfrm>
            <a:prstGeom prst="rect">
              <a:avLst/>
            </a:prstGeom>
          </p:spPr>
          <p:txBody>
            <a:bodyPr wrap="square" lIns="0" tIns="0" rIns="0" bIns="0">
              <a:spAutoFit/>
            </a:bodyPr>
            <a:lstStyle/>
            <a:p>
              <a:pPr algn="ctr"/>
              <a:r>
                <a:rPr lang="en-US" sz="1050" b="1" i="1" dirty="0" smtClean="0">
                  <a:solidFill>
                    <a:srgbClr val="0000CC"/>
                  </a:solidFill>
                </a:rPr>
                <a:t>Legend</a:t>
              </a:r>
              <a:endParaRPr lang="en-US" sz="1050" b="1" dirty="0">
                <a:solidFill>
                  <a:srgbClr val="0000CC"/>
                </a:solidFill>
              </a:endParaRPr>
            </a:p>
          </p:txBody>
        </p:sp>
        <p:sp>
          <p:nvSpPr>
            <p:cNvPr id="93" name="Rectangle 92"/>
            <p:cNvSpPr/>
            <p:nvPr/>
          </p:nvSpPr>
          <p:spPr>
            <a:xfrm>
              <a:off x="7259955" y="5705112"/>
              <a:ext cx="1463040" cy="161583"/>
            </a:xfrm>
            <a:prstGeom prst="rect">
              <a:avLst/>
            </a:prstGeom>
          </p:spPr>
          <p:txBody>
            <a:bodyPr wrap="square" lIns="0" tIns="0" rIns="0" bIns="0">
              <a:spAutoFit/>
            </a:bodyPr>
            <a:lstStyle/>
            <a:p>
              <a:pPr algn="ctr"/>
              <a:r>
                <a:rPr lang="en-US" sz="1050" dirty="0" smtClean="0">
                  <a:solidFill>
                    <a:srgbClr val="0000CC"/>
                  </a:solidFill>
                </a:rPr>
                <a:t>Adoption of concepts</a:t>
              </a:r>
              <a:endParaRPr lang="en-US" sz="1050" dirty="0">
                <a:solidFill>
                  <a:srgbClr val="0000CC"/>
                </a:solidFill>
              </a:endParaRPr>
            </a:p>
          </p:txBody>
        </p:sp>
        <p:cxnSp>
          <p:nvCxnSpPr>
            <p:cNvPr id="94" name="Straight Arrow Connector 93"/>
            <p:cNvCxnSpPr/>
            <p:nvPr/>
          </p:nvCxnSpPr>
          <p:spPr>
            <a:xfrm>
              <a:off x="7255916" y="5659860"/>
              <a:ext cx="1471119" cy="0"/>
            </a:xfrm>
            <a:prstGeom prst="straightConnector1">
              <a:avLst/>
            </a:prstGeom>
            <a:ln w="12700">
              <a:solidFill>
                <a:srgbClr val="0000CC"/>
              </a:solidFill>
              <a:headEnd type="none" w="med" len="lg"/>
              <a:tailEnd type="triangle" w="med" len="lg"/>
            </a:ln>
          </p:spPr>
          <p:style>
            <a:lnRef idx="1">
              <a:schemeClr val="accent1"/>
            </a:lnRef>
            <a:fillRef idx="0">
              <a:schemeClr val="accent1"/>
            </a:fillRef>
            <a:effectRef idx="0">
              <a:schemeClr val="accent1"/>
            </a:effectRef>
            <a:fontRef idx="minor">
              <a:schemeClr val="tx1"/>
            </a:fontRef>
          </p:style>
        </p:cxnSp>
      </p:grpSp>
      <p:sp>
        <p:nvSpPr>
          <p:cNvPr id="96" name="Rectangle 95"/>
          <p:cNvSpPr/>
          <p:nvPr/>
        </p:nvSpPr>
        <p:spPr>
          <a:xfrm>
            <a:off x="4453979" y="2539652"/>
            <a:ext cx="1206674" cy="307777"/>
          </a:xfrm>
          <a:prstGeom prst="rect">
            <a:avLst/>
          </a:prstGeom>
        </p:spPr>
        <p:txBody>
          <a:bodyPr wrap="square" lIns="0" tIns="0" rIns="0" bIns="0">
            <a:spAutoFit/>
          </a:bodyPr>
          <a:lstStyle/>
          <a:p>
            <a:r>
              <a:rPr lang="en-US" sz="1000" i="1" dirty="0" smtClean="0">
                <a:solidFill>
                  <a:srgbClr val="0000CC"/>
                </a:solidFill>
              </a:rPr>
              <a:t>Quality Management </a:t>
            </a:r>
            <a:r>
              <a:rPr lang="en-US" sz="1000" i="1" dirty="0">
                <a:solidFill>
                  <a:srgbClr val="0000CC"/>
                </a:solidFill>
              </a:rPr>
              <a:t>S</a:t>
            </a:r>
            <a:r>
              <a:rPr lang="en-US" sz="1000" i="1" dirty="0" smtClean="0">
                <a:solidFill>
                  <a:srgbClr val="0000CC"/>
                </a:solidFill>
              </a:rPr>
              <a:t>ystems Standards</a:t>
            </a:r>
            <a:endParaRPr lang="en-US" sz="1000" dirty="0">
              <a:solidFill>
                <a:srgbClr val="0000CC"/>
              </a:solidFill>
            </a:endParaRPr>
          </a:p>
        </p:txBody>
      </p:sp>
      <p:sp>
        <p:nvSpPr>
          <p:cNvPr id="98" name="Rectangle 97"/>
          <p:cNvSpPr/>
          <p:nvPr/>
        </p:nvSpPr>
        <p:spPr>
          <a:xfrm>
            <a:off x="5206650" y="3724882"/>
            <a:ext cx="1547669" cy="307777"/>
          </a:xfrm>
          <a:prstGeom prst="rect">
            <a:avLst/>
          </a:prstGeom>
        </p:spPr>
        <p:txBody>
          <a:bodyPr wrap="square" lIns="0" tIns="0" rIns="0" bIns="0">
            <a:spAutoFit/>
          </a:bodyPr>
          <a:lstStyle/>
          <a:p>
            <a:r>
              <a:rPr lang="en-US" sz="1000" i="1" dirty="0" smtClean="0">
                <a:solidFill>
                  <a:srgbClr val="0000CC"/>
                </a:solidFill>
              </a:rPr>
              <a:t>IT </a:t>
            </a:r>
            <a:r>
              <a:rPr lang="en-US" sz="1000" i="1" dirty="0">
                <a:solidFill>
                  <a:srgbClr val="0000CC"/>
                </a:solidFill>
              </a:rPr>
              <a:t>S</a:t>
            </a:r>
            <a:r>
              <a:rPr lang="en-US" sz="1000" i="1" dirty="0" smtClean="0">
                <a:solidFill>
                  <a:srgbClr val="0000CC"/>
                </a:solidFill>
              </a:rPr>
              <a:t>ervice Management (ITSM) Standard</a:t>
            </a:r>
            <a:endParaRPr lang="en-US" sz="1000" dirty="0">
              <a:solidFill>
                <a:srgbClr val="0000CC"/>
              </a:solidFill>
            </a:endParaRPr>
          </a:p>
        </p:txBody>
      </p:sp>
      <p:sp>
        <p:nvSpPr>
          <p:cNvPr id="99" name="Rectangle 98"/>
          <p:cNvSpPr/>
          <p:nvPr/>
        </p:nvSpPr>
        <p:spPr>
          <a:xfrm>
            <a:off x="550022" y="3724882"/>
            <a:ext cx="1494499" cy="307777"/>
          </a:xfrm>
          <a:prstGeom prst="rect">
            <a:avLst/>
          </a:prstGeom>
        </p:spPr>
        <p:txBody>
          <a:bodyPr wrap="square" lIns="0" tIns="0" rIns="0" bIns="0">
            <a:spAutoFit/>
          </a:bodyPr>
          <a:lstStyle/>
          <a:p>
            <a:pPr algn="r"/>
            <a:r>
              <a:rPr lang="en-US" sz="1000" i="1" dirty="0">
                <a:solidFill>
                  <a:srgbClr val="0000CC"/>
                </a:solidFill>
              </a:rPr>
              <a:t>Information Security </a:t>
            </a:r>
            <a:r>
              <a:rPr lang="en-US" sz="1000" i="1" dirty="0" smtClean="0">
                <a:solidFill>
                  <a:srgbClr val="0000CC"/>
                </a:solidFill>
              </a:rPr>
              <a:t>Mgmt. </a:t>
            </a:r>
            <a:r>
              <a:rPr lang="en-US" sz="1000" i="1" dirty="0">
                <a:solidFill>
                  <a:srgbClr val="0000CC"/>
                </a:solidFill>
              </a:rPr>
              <a:t>Systems (ISMS) </a:t>
            </a:r>
            <a:r>
              <a:rPr lang="en-US" sz="1000" i="1" dirty="0" smtClean="0">
                <a:solidFill>
                  <a:srgbClr val="0000CC"/>
                </a:solidFill>
              </a:rPr>
              <a:t>Std.</a:t>
            </a:r>
            <a:endParaRPr lang="en-US" sz="1000" dirty="0">
              <a:solidFill>
                <a:srgbClr val="0000CC"/>
              </a:solidFill>
            </a:endParaRPr>
          </a:p>
        </p:txBody>
      </p:sp>
      <p:sp>
        <p:nvSpPr>
          <p:cNvPr id="100" name="Rectangle 99"/>
          <p:cNvSpPr/>
          <p:nvPr/>
        </p:nvSpPr>
        <p:spPr>
          <a:xfrm>
            <a:off x="5206650" y="4485299"/>
            <a:ext cx="1636476" cy="307777"/>
          </a:xfrm>
          <a:prstGeom prst="rect">
            <a:avLst/>
          </a:prstGeom>
        </p:spPr>
        <p:txBody>
          <a:bodyPr wrap="square" lIns="0" tIns="0" rIns="0" bIns="0">
            <a:spAutoFit/>
          </a:bodyPr>
          <a:lstStyle/>
          <a:p>
            <a:r>
              <a:rPr lang="en-US" sz="1000" i="1" dirty="0" smtClean="0">
                <a:solidFill>
                  <a:srgbClr val="0000CC"/>
                </a:solidFill>
              </a:rPr>
              <a:t>Family </a:t>
            </a:r>
            <a:r>
              <a:rPr lang="en-US" sz="1000" i="1" dirty="0">
                <a:solidFill>
                  <a:srgbClr val="0000CC"/>
                </a:solidFill>
              </a:rPr>
              <a:t>of </a:t>
            </a:r>
            <a:r>
              <a:rPr lang="en-US" sz="1000" i="1" dirty="0" err="1" smtClean="0">
                <a:solidFill>
                  <a:srgbClr val="0000CC"/>
                </a:solidFill>
              </a:rPr>
              <a:t>Stds</a:t>
            </a:r>
            <a:r>
              <a:rPr lang="en-US" sz="1000" i="1" dirty="0" smtClean="0">
                <a:solidFill>
                  <a:srgbClr val="0000CC"/>
                </a:solidFill>
              </a:rPr>
              <a:t> for Lightweight </a:t>
            </a:r>
            <a:r>
              <a:rPr lang="en-US" sz="1000" i="1" dirty="0">
                <a:solidFill>
                  <a:srgbClr val="0000CC"/>
                </a:solidFill>
              </a:rPr>
              <a:t>IT </a:t>
            </a:r>
            <a:r>
              <a:rPr lang="en-US" sz="1000" i="1" dirty="0" smtClean="0">
                <a:solidFill>
                  <a:srgbClr val="0000CC"/>
                </a:solidFill>
              </a:rPr>
              <a:t>Service Mgmt. </a:t>
            </a:r>
            <a:r>
              <a:rPr lang="en-US" sz="1000" i="1" dirty="0">
                <a:solidFill>
                  <a:srgbClr val="0000CC"/>
                </a:solidFill>
              </a:rPr>
              <a:t>(ITSM)</a:t>
            </a:r>
            <a:endParaRPr lang="en-US" sz="1000" dirty="0">
              <a:solidFill>
                <a:srgbClr val="0000CC"/>
              </a:solidFill>
            </a:endParaRPr>
          </a:p>
        </p:txBody>
      </p:sp>
      <p:sp>
        <p:nvSpPr>
          <p:cNvPr id="101" name="Rectangle 100"/>
          <p:cNvSpPr/>
          <p:nvPr/>
        </p:nvSpPr>
        <p:spPr>
          <a:xfrm>
            <a:off x="550022" y="4485299"/>
            <a:ext cx="1494499" cy="307777"/>
          </a:xfrm>
          <a:prstGeom prst="rect">
            <a:avLst/>
          </a:prstGeom>
        </p:spPr>
        <p:txBody>
          <a:bodyPr wrap="square" lIns="0" tIns="0" rIns="0" bIns="0">
            <a:spAutoFit/>
          </a:bodyPr>
          <a:lstStyle/>
          <a:p>
            <a:pPr algn="r"/>
            <a:r>
              <a:rPr lang="en-US" sz="1000" i="1" dirty="0">
                <a:solidFill>
                  <a:srgbClr val="0000CC"/>
                </a:solidFill>
              </a:rPr>
              <a:t>Information </a:t>
            </a:r>
            <a:r>
              <a:rPr lang="en-US" sz="1000" i="1" dirty="0" smtClean="0">
                <a:solidFill>
                  <a:srgbClr val="0000CC"/>
                </a:solidFill>
              </a:rPr>
              <a:t>Technology </a:t>
            </a:r>
            <a:r>
              <a:rPr lang="en-US" sz="1000" i="1" dirty="0">
                <a:solidFill>
                  <a:srgbClr val="0000CC"/>
                </a:solidFill>
              </a:rPr>
              <a:t>Infrastructure </a:t>
            </a:r>
            <a:r>
              <a:rPr lang="en-US" sz="1000" i="1" dirty="0" smtClean="0">
                <a:solidFill>
                  <a:srgbClr val="0000CC"/>
                </a:solidFill>
              </a:rPr>
              <a:t>Library (ITIL)</a:t>
            </a:r>
            <a:endParaRPr lang="en-US" sz="1000" dirty="0">
              <a:solidFill>
                <a:srgbClr val="0000CC"/>
              </a:solidFill>
            </a:endParaRPr>
          </a:p>
        </p:txBody>
      </p:sp>
      <p:sp>
        <p:nvSpPr>
          <p:cNvPr id="102" name="Rectangle 101"/>
          <p:cNvSpPr/>
          <p:nvPr/>
        </p:nvSpPr>
        <p:spPr>
          <a:xfrm>
            <a:off x="5206650" y="5989998"/>
            <a:ext cx="1365599" cy="307777"/>
          </a:xfrm>
          <a:prstGeom prst="rect">
            <a:avLst/>
          </a:prstGeom>
        </p:spPr>
        <p:txBody>
          <a:bodyPr wrap="square" lIns="0" tIns="0" rIns="0" bIns="0">
            <a:spAutoFit/>
          </a:bodyPr>
          <a:lstStyle/>
          <a:p>
            <a:r>
              <a:rPr lang="en-US" sz="1000" i="1" dirty="0">
                <a:solidFill>
                  <a:srgbClr val="0000CC"/>
                </a:solidFill>
              </a:rPr>
              <a:t>Capability Maturity Model Integration </a:t>
            </a:r>
            <a:r>
              <a:rPr lang="en-US" sz="1000" i="1" dirty="0" smtClean="0">
                <a:solidFill>
                  <a:srgbClr val="0000CC"/>
                </a:solidFill>
              </a:rPr>
              <a:t>(CMMI)</a:t>
            </a:r>
            <a:endParaRPr lang="en-US" sz="1000" dirty="0">
              <a:solidFill>
                <a:srgbClr val="0000CC"/>
              </a:solidFill>
            </a:endParaRPr>
          </a:p>
        </p:txBody>
      </p:sp>
      <p:sp>
        <p:nvSpPr>
          <p:cNvPr id="103" name="Rectangle 102"/>
          <p:cNvSpPr/>
          <p:nvPr/>
        </p:nvSpPr>
        <p:spPr>
          <a:xfrm>
            <a:off x="285750" y="5235590"/>
            <a:ext cx="1758771" cy="307777"/>
          </a:xfrm>
          <a:prstGeom prst="rect">
            <a:avLst/>
          </a:prstGeom>
        </p:spPr>
        <p:txBody>
          <a:bodyPr wrap="square" lIns="0" tIns="0" rIns="0" bIns="0">
            <a:spAutoFit/>
          </a:bodyPr>
          <a:lstStyle/>
          <a:p>
            <a:pPr algn="r"/>
            <a:r>
              <a:rPr lang="en-US" sz="1000" i="1" dirty="0">
                <a:solidFill>
                  <a:srgbClr val="0000CC"/>
                </a:solidFill>
              </a:rPr>
              <a:t>Control Objectives for Information and Related Technology (COBIT</a:t>
            </a:r>
            <a:r>
              <a:rPr lang="en-US" sz="1000" i="1" dirty="0" smtClean="0">
                <a:solidFill>
                  <a:srgbClr val="0000CC"/>
                </a:solidFill>
              </a:rPr>
              <a:t>)</a:t>
            </a:r>
            <a:endParaRPr lang="en-US" sz="1000" dirty="0">
              <a:solidFill>
                <a:srgbClr val="0000CC"/>
              </a:solidFill>
            </a:endParaRPr>
          </a:p>
        </p:txBody>
      </p:sp>
      <p:sp>
        <p:nvSpPr>
          <p:cNvPr id="104" name="Rectangle 103"/>
          <p:cNvSpPr/>
          <p:nvPr/>
        </p:nvSpPr>
        <p:spPr>
          <a:xfrm>
            <a:off x="252906" y="5989998"/>
            <a:ext cx="1956894" cy="307777"/>
          </a:xfrm>
          <a:prstGeom prst="rect">
            <a:avLst/>
          </a:prstGeom>
        </p:spPr>
        <p:txBody>
          <a:bodyPr wrap="square" lIns="0" tIns="0" rIns="0" bIns="0">
            <a:spAutoFit/>
          </a:bodyPr>
          <a:lstStyle/>
          <a:p>
            <a:pPr algn="r"/>
            <a:r>
              <a:rPr lang="en-US" sz="1000" i="1" dirty="0" smtClean="0">
                <a:solidFill>
                  <a:srgbClr val="0000CC"/>
                </a:solidFill>
              </a:rPr>
              <a:t>Software </a:t>
            </a:r>
            <a:r>
              <a:rPr lang="en-US" sz="1000" i="1" dirty="0">
                <a:solidFill>
                  <a:srgbClr val="0000CC"/>
                </a:solidFill>
              </a:rPr>
              <a:t>Process Improvement and Capability </a:t>
            </a:r>
            <a:r>
              <a:rPr lang="en-US" sz="1000" i="1" dirty="0" smtClean="0">
                <a:solidFill>
                  <a:srgbClr val="0000CC"/>
                </a:solidFill>
              </a:rPr>
              <a:t>Determination Std. (SPICE)</a:t>
            </a:r>
            <a:endParaRPr lang="en-US" sz="1000" dirty="0">
              <a:solidFill>
                <a:srgbClr val="0000CC"/>
              </a:solidFill>
            </a:endParaRPr>
          </a:p>
        </p:txBody>
      </p:sp>
      <p:sp>
        <p:nvSpPr>
          <p:cNvPr id="48" name="Rectangle 47"/>
          <p:cNvSpPr/>
          <p:nvPr/>
        </p:nvSpPr>
        <p:spPr>
          <a:xfrm>
            <a:off x="2283453" y="5235590"/>
            <a:ext cx="914400" cy="307777"/>
          </a:xfrm>
          <a:prstGeom prst="rect">
            <a:avLst/>
          </a:prstGeom>
        </p:spPr>
        <p:txBody>
          <a:bodyPr wrap="square" lIns="0" tIns="0" rIns="0" bIns="0">
            <a:spAutoFit/>
          </a:bodyPr>
          <a:lstStyle/>
          <a:p>
            <a:r>
              <a:rPr lang="en-US" sz="1000" i="1" dirty="0" smtClean="0">
                <a:solidFill>
                  <a:srgbClr val="0000CC"/>
                </a:solidFill>
              </a:rPr>
              <a:t>Since 1996</a:t>
            </a:r>
          </a:p>
          <a:p>
            <a:r>
              <a:rPr lang="en-US" sz="1000" i="1" dirty="0" smtClean="0">
                <a:solidFill>
                  <a:srgbClr val="0000CC"/>
                </a:solidFill>
              </a:rPr>
              <a:t>COBIT v5 2012</a:t>
            </a:r>
            <a:endParaRPr lang="en-US" sz="1000" dirty="0">
              <a:solidFill>
                <a:srgbClr val="0000CC"/>
              </a:solidFill>
            </a:endParaRPr>
          </a:p>
        </p:txBody>
      </p:sp>
      <p:sp>
        <p:nvSpPr>
          <p:cNvPr id="49" name="Rectangle 48"/>
          <p:cNvSpPr/>
          <p:nvPr/>
        </p:nvSpPr>
        <p:spPr>
          <a:xfrm>
            <a:off x="2283453" y="4485299"/>
            <a:ext cx="914400" cy="307777"/>
          </a:xfrm>
          <a:prstGeom prst="rect">
            <a:avLst/>
          </a:prstGeom>
        </p:spPr>
        <p:txBody>
          <a:bodyPr wrap="square" lIns="0" tIns="0" rIns="0" bIns="0">
            <a:spAutoFit/>
          </a:bodyPr>
          <a:lstStyle/>
          <a:p>
            <a:r>
              <a:rPr lang="en-US" sz="1000" i="1" dirty="0" smtClean="0">
                <a:solidFill>
                  <a:srgbClr val="0000CC"/>
                </a:solidFill>
              </a:rPr>
              <a:t>Since 1996</a:t>
            </a:r>
          </a:p>
          <a:p>
            <a:r>
              <a:rPr lang="en-US" sz="1000" i="1" dirty="0" smtClean="0">
                <a:solidFill>
                  <a:srgbClr val="0000CC"/>
                </a:solidFill>
              </a:rPr>
              <a:t>ITIL 2011 Ed.</a:t>
            </a:r>
            <a:endParaRPr lang="en-US" sz="1000" dirty="0">
              <a:solidFill>
                <a:srgbClr val="0000CC"/>
              </a:solidFill>
            </a:endParaRPr>
          </a:p>
        </p:txBody>
      </p:sp>
      <p:sp>
        <p:nvSpPr>
          <p:cNvPr id="51" name="Rectangle 50"/>
          <p:cNvSpPr/>
          <p:nvPr/>
        </p:nvSpPr>
        <p:spPr>
          <a:xfrm>
            <a:off x="4082097" y="4485299"/>
            <a:ext cx="914400" cy="307777"/>
          </a:xfrm>
          <a:prstGeom prst="rect">
            <a:avLst/>
          </a:prstGeom>
        </p:spPr>
        <p:txBody>
          <a:bodyPr wrap="square" lIns="0" tIns="0" rIns="0" bIns="0">
            <a:spAutoFit/>
          </a:bodyPr>
          <a:lstStyle/>
          <a:p>
            <a:pPr algn="r"/>
            <a:r>
              <a:rPr lang="en-US" sz="1000" i="1" dirty="0" smtClean="0">
                <a:solidFill>
                  <a:srgbClr val="0000CC"/>
                </a:solidFill>
              </a:rPr>
              <a:t>Since 2013</a:t>
            </a:r>
          </a:p>
          <a:p>
            <a:pPr algn="r"/>
            <a:r>
              <a:rPr lang="en-US" sz="1000" i="1" dirty="0" smtClean="0">
                <a:solidFill>
                  <a:srgbClr val="0000CC"/>
                </a:solidFill>
              </a:rPr>
              <a:t>Free</a:t>
            </a:r>
          </a:p>
        </p:txBody>
      </p:sp>
      <p:sp>
        <p:nvSpPr>
          <p:cNvPr id="52" name="Rectangle 51"/>
          <p:cNvSpPr/>
          <p:nvPr/>
        </p:nvSpPr>
        <p:spPr>
          <a:xfrm>
            <a:off x="4082097" y="3724882"/>
            <a:ext cx="914400" cy="307777"/>
          </a:xfrm>
          <a:prstGeom prst="rect">
            <a:avLst/>
          </a:prstGeom>
        </p:spPr>
        <p:txBody>
          <a:bodyPr wrap="square" lIns="0" tIns="0" rIns="0" bIns="0">
            <a:spAutoFit/>
          </a:bodyPr>
          <a:lstStyle/>
          <a:p>
            <a:pPr algn="r"/>
            <a:r>
              <a:rPr lang="en-US" sz="1000" i="1" dirty="0" smtClean="0">
                <a:solidFill>
                  <a:srgbClr val="0000CC"/>
                </a:solidFill>
              </a:rPr>
              <a:t>Since 2005</a:t>
            </a:r>
          </a:p>
          <a:p>
            <a:pPr algn="r"/>
            <a:r>
              <a:rPr lang="en-US" sz="1000" i="1" dirty="0" smtClean="0">
                <a:solidFill>
                  <a:srgbClr val="0000CC"/>
                </a:solidFill>
              </a:rPr>
              <a:t>Revised 2011</a:t>
            </a:r>
            <a:endParaRPr lang="en-US" sz="1000" i="1" dirty="0">
              <a:solidFill>
                <a:srgbClr val="0000CC"/>
              </a:solidFill>
            </a:endParaRPr>
          </a:p>
        </p:txBody>
      </p:sp>
      <p:sp>
        <p:nvSpPr>
          <p:cNvPr id="53" name="Rectangle 52"/>
          <p:cNvSpPr/>
          <p:nvPr/>
        </p:nvSpPr>
        <p:spPr>
          <a:xfrm>
            <a:off x="2283453" y="3724882"/>
            <a:ext cx="914400" cy="307777"/>
          </a:xfrm>
          <a:prstGeom prst="rect">
            <a:avLst/>
          </a:prstGeom>
        </p:spPr>
        <p:txBody>
          <a:bodyPr wrap="square" lIns="0" tIns="0" rIns="0" bIns="0">
            <a:spAutoFit/>
          </a:bodyPr>
          <a:lstStyle/>
          <a:p>
            <a:r>
              <a:rPr lang="en-US" sz="1000" i="1" dirty="0" smtClean="0">
                <a:solidFill>
                  <a:srgbClr val="0000CC"/>
                </a:solidFill>
              </a:rPr>
              <a:t>Since 2009</a:t>
            </a:r>
          </a:p>
          <a:p>
            <a:r>
              <a:rPr lang="en-US" sz="1000" i="1" dirty="0" smtClean="0">
                <a:solidFill>
                  <a:srgbClr val="0000CC"/>
                </a:solidFill>
              </a:rPr>
              <a:t>2014 Free</a:t>
            </a:r>
            <a:endParaRPr lang="en-US" sz="1000" dirty="0">
              <a:solidFill>
                <a:srgbClr val="0000CC"/>
              </a:solidFill>
            </a:endParaRPr>
          </a:p>
        </p:txBody>
      </p:sp>
      <p:sp>
        <p:nvSpPr>
          <p:cNvPr id="54" name="Rectangle 53"/>
          <p:cNvSpPr/>
          <p:nvPr/>
        </p:nvSpPr>
        <p:spPr>
          <a:xfrm>
            <a:off x="3171088" y="3002222"/>
            <a:ext cx="914400" cy="153888"/>
          </a:xfrm>
          <a:prstGeom prst="rect">
            <a:avLst/>
          </a:prstGeom>
        </p:spPr>
        <p:txBody>
          <a:bodyPr wrap="square" lIns="0" tIns="0" rIns="0" bIns="0">
            <a:spAutoFit/>
          </a:bodyPr>
          <a:lstStyle/>
          <a:p>
            <a:pPr algn="ctr"/>
            <a:r>
              <a:rPr lang="en-US" sz="1000" i="1" dirty="0" smtClean="0">
                <a:solidFill>
                  <a:srgbClr val="0000CC"/>
                </a:solidFill>
              </a:rPr>
              <a:t>Since 1987</a:t>
            </a:r>
          </a:p>
        </p:txBody>
      </p:sp>
      <p:sp>
        <p:nvSpPr>
          <p:cNvPr id="56" name="Rectangle 55"/>
          <p:cNvSpPr/>
          <p:nvPr/>
        </p:nvSpPr>
        <p:spPr>
          <a:xfrm>
            <a:off x="2283453" y="5989998"/>
            <a:ext cx="914400" cy="307777"/>
          </a:xfrm>
          <a:prstGeom prst="rect">
            <a:avLst/>
          </a:prstGeom>
        </p:spPr>
        <p:txBody>
          <a:bodyPr wrap="square" lIns="0" tIns="0" rIns="0" bIns="0">
            <a:spAutoFit/>
          </a:bodyPr>
          <a:lstStyle/>
          <a:p>
            <a:r>
              <a:rPr lang="en-US" sz="1000" i="1" dirty="0" smtClean="0">
                <a:solidFill>
                  <a:srgbClr val="0000CC"/>
                </a:solidFill>
              </a:rPr>
              <a:t>Since 1997</a:t>
            </a:r>
            <a:endParaRPr lang="en-US" sz="1000" dirty="0">
              <a:solidFill>
                <a:srgbClr val="0000CC"/>
              </a:solidFill>
            </a:endParaRPr>
          </a:p>
          <a:p>
            <a:endParaRPr lang="en-US" sz="1000" i="1" dirty="0" smtClean="0">
              <a:solidFill>
                <a:srgbClr val="0000CC"/>
              </a:solidFill>
            </a:endParaRPr>
          </a:p>
        </p:txBody>
      </p:sp>
      <p:sp>
        <p:nvSpPr>
          <p:cNvPr id="57" name="Rectangle 56"/>
          <p:cNvSpPr/>
          <p:nvPr/>
        </p:nvSpPr>
        <p:spPr>
          <a:xfrm>
            <a:off x="4082097" y="5989998"/>
            <a:ext cx="914400" cy="307777"/>
          </a:xfrm>
          <a:prstGeom prst="rect">
            <a:avLst/>
          </a:prstGeom>
        </p:spPr>
        <p:txBody>
          <a:bodyPr wrap="square" lIns="0" tIns="0" rIns="0" bIns="0">
            <a:spAutoFit/>
          </a:bodyPr>
          <a:lstStyle/>
          <a:p>
            <a:pPr algn="r"/>
            <a:r>
              <a:rPr lang="en-US" sz="1000" i="1" dirty="0" smtClean="0">
                <a:solidFill>
                  <a:srgbClr val="0000CC"/>
                </a:solidFill>
              </a:rPr>
              <a:t>Since 2002</a:t>
            </a:r>
          </a:p>
          <a:p>
            <a:pPr algn="r"/>
            <a:r>
              <a:rPr lang="en-US" sz="1000" i="1" dirty="0" smtClean="0">
                <a:solidFill>
                  <a:srgbClr val="0000CC"/>
                </a:solidFill>
              </a:rPr>
              <a:t>CMMI v1.3 2010</a:t>
            </a:r>
            <a:endParaRPr lang="en-US" sz="1000" i="1" dirty="0">
              <a:solidFill>
                <a:srgbClr val="0000CC"/>
              </a:solidFill>
            </a:endParaRPr>
          </a:p>
        </p:txBody>
      </p:sp>
    </p:spTree>
    <p:extLst>
      <p:ext uri="{BB962C8B-B14F-4D97-AF65-F5344CB8AC3E}">
        <p14:creationId xmlns:p14="http://schemas.microsoft.com/office/powerpoint/2010/main" val="22735869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6" name="Picture 105" descr="22025gps0dhzmqo.jpg"/>
          <p:cNvPicPr>
            <a:picLocks noChangeAspect="1"/>
          </p:cNvPicPr>
          <p:nvPr/>
        </p:nvPicPr>
        <p:blipFill>
          <a:blip r:embed="rId3" cstate="print"/>
          <a:stretch>
            <a:fillRect/>
          </a:stretch>
        </p:blipFill>
        <p:spPr>
          <a:xfrm>
            <a:off x="4691710" y="3202672"/>
            <a:ext cx="1007334" cy="755501"/>
          </a:xfrm>
          <a:prstGeom prst="rect">
            <a:avLst/>
          </a:prstGeom>
        </p:spPr>
      </p:pic>
      <p:sp>
        <p:nvSpPr>
          <p:cNvPr id="12" name="Slide Number Placeholder 8"/>
          <p:cNvSpPr>
            <a:spLocks noGrp="1"/>
          </p:cNvSpPr>
          <p:nvPr>
            <p:ph type="sldNum" sz="quarter" idx="12"/>
          </p:nvPr>
        </p:nvSpPr>
        <p:spPr>
          <a:xfrm>
            <a:off x="6553200" y="6587285"/>
            <a:ext cx="2160000" cy="216000"/>
          </a:xfrm>
        </p:spPr>
        <p:txBody>
          <a:bodyPr/>
          <a:lstStyle/>
          <a:p>
            <a:fld id="{9A1FF0DD-E9F7-431E-8070-FEA08546CC76}" type="slidenum">
              <a:rPr lang="en-US" sz="1100" smtClean="0">
                <a:solidFill>
                  <a:srgbClr val="0000FF"/>
                </a:solidFill>
              </a:rPr>
              <a:pPr/>
              <a:t>7</a:t>
            </a:fld>
            <a:endParaRPr lang="en-US" sz="1100" dirty="0">
              <a:solidFill>
                <a:srgbClr val="0000FF"/>
              </a:solidFill>
            </a:endParaRPr>
          </a:p>
        </p:txBody>
      </p:sp>
      <p:grpSp>
        <p:nvGrpSpPr>
          <p:cNvPr id="7" name="Group 6"/>
          <p:cNvGrpSpPr/>
          <p:nvPr/>
        </p:nvGrpSpPr>
        <p:grpSpPr>
          <a:xfrm>
            <a:off x="-809" y="7415"/>
            <a:ext cx="9129110" cy="731520"/>
            <a:chOff x="-809" y="7415"/>
            <a:chExt cx="9129110" cy="731520"/>
          </a:xfrm>
        </p:grpSpPr>
        <p:sp>
          <p:nvSpPr>
            <p:cNvPr id="8" name="Text Box 3"/>
            <p:cNvSpPr txBox="1">
              <a:spLocks noChangeArrowheads="1"/>
            </p:cNvSpPr>
            <p:nvPr/>
          </p:nvSpPr>
          <p:spPr bwMode="auto">
            <a:xfrm>
              <a:off x="624381" y="144575"/>
              <a:ext cx="8503920" cy="457200"/>
            </a:xfrm>
            <a:prstGeom prst="rect">
              <a:avLst/>
            </a:prstGeom>
            <a:gradFill>
              <a:gsLst>
                <a:gs pos="50000">
                  <a:srgbClr val="00B0F0"/>
                </a:gs>
                <a:gs pos="100000">
                  <a:schemeClr val="bg1"/>
                </a:gs>
              </a:gsLst>
              <a:lin ang="0" scaled="1"/>
            </a:gradFill>
            <a:ln w="9525">
              <a:noFill/>
              <a:miter lim="800000"/>
              <a:headEnd/>
              <a:tailEnd/>
            </a:ln>
            <a:effectLst/>
          </p:spPr>
          <p:txBody>
            <a:bodyPr lIns="0" rIns="0" anchor="ctr"/>
            <a:lstStyle/>
            <a:p>
              <a:pPr marL="457200" algn="l"/>
              <a:r>
                <a:rPr lang="en-US" sz="2400" b="1" dirty="0" smtClean="0">
                  <a:solidFill>
                    <a:schemeClr val="bg1"/>
                  </a:solidFill>
                  <a:latin typeface="+mj-lt"/>
                  <a:cs typeface="Helvetica" panose="020B0604020202020204" pitchFamily="34" charset="0"/>
                </a:rPr>
                <a:t>Managing ICT</a:t>
              </a:r>
              <a:endParaRPr lang="en-US" sz="2400" b="1" dirty="0">
                <a:solidFill>
                  <a:schemeClr val="bg1"/>
                </a:solidFill>
                <a:latin typeface="+mj-lt"/>
                <a:cs typeface="Helvetica" panose="020B0604020202020204" pitchFamily="34" charset="0"/>
              </a:endParaRPr>
            </a:p>
          </p:txBody>
        </p:sp>
        <p:sp>
          <p:nvSpPr>
            <p:cNvPr id="10" name="Oval 9"/>
            <p:cNvSpPr/>
            <p:nvPr/>
          </p:nvSpPr>
          <p:spPr>
            <a:xfrm>
              <a:off x="-809" y="7415"/>
              <a:ext cx="731520" cy="7315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6351" y="144575"/>
              <a:ext cx="457200" cy="457200"/>
            </a:xfrm>
            <a:prstGeom prst="rect">
              <a:avLst/>
            </a:prstGeom>
          </p:spPr>
        </p:pic>
      </p:grpSp>
      <p:sp>
        <p:nvSpPr>
          <p:cNvPr id="9" name="Text Box 14"/>
          <p:cNvSpPr txBox="1">
            <a:spLocks noChangeArrowheads="1"/>
          </p:cNvSpPr>
          <p:nvPr/>
        </p:nvSpPr>
        <p:spPr bwMode="auto">
          <a:xfrm>
            <a:off x="271047" y="613347"/>
            <a:ext cx="8595360" cy="2385268"/>
          </a:xfrm>
          <a:prstGeom prst="rect">
            <a:avLst/>
          </a:prstGeom>
          <a:noFill/>
          <a:ln w="9525">
            <a:noFill/>
            <a:miter lim="800000"/>
            <a:headEnd/>
            <a:tailEnd/>
          </a:ln>
        </p:spPr>
        <p:txBody>
          <a:bodyPr wrap="square">
            <a:spAutoFit/>
          </a:bodyPr>
          <a:lstStyle/>
          <a:p>
            <a:pPr algn="ctr">
              <a:spcAft>
                <a:spcPts val="600"/>
              </a:spcAft>
            </a:pPr>
            <a:r>
              <a:rPr lang="en-US" sz="2800" b="1" dirty="0" smtClean="0">
                <a:solidFill>
                  <a:srgbClr val="0000CC"/>
                </a:solidFill>
                <a:effectLst/>
              </a:rPr>
              <a:t>Organizational Models for Managing ICT </a:t>
            </a:r>
            <a:endParaRPr lang="en-US" sz="3200" b="1" dirty="0" smtClean="0">
              <a:solidFill>
                <a:srgbClr val="0000CC"/>
              </a:solidFill>
              <a:effectLst/>
            </a:endParaRPr>
          </a:p>
          <a:p>
            <a:pPr>
              <a:spcAft>
                <a:spcPts val="600"/>
              </a:spcAft>
              <a:buSzPct val="80000"/>
            </a:pPr>
            <a:r>
              <a:rPr lang="en-US" sz="1600" dirty="0" smtClean="0">
                <a:solidFill>
                  <a:srgbClr val="0000CC"/>
                </a:solidFill>
              </a:rPr>
              <a:t>Several organizational models have emerged for ICT Governance within the scope of World </a:t>
            </a:r>
            <a:r>
              <a:rPr lang="en-US" sz="1600" dirty="0">
                <a:solidFill>
                  <a:srgbClr val="0000CC"/>
                </a:solidFill>
              </a:rPr>
              <a:t>Bank funded </a:t>
            </a:r>
            <a:r>
              <a:rPr lang="en-US" sz="1600" dirty="0" smtClean="0">
                <a:solidFill>
                  <a:srgbClr val="0000CC"/>
                </a:solidFill>
              </a:rPr>
              <a:t>FMIS/PFM reform projects to support the needs of MoF/</a:t>
            </a:r>
            <a:r>
              <a:rPr lang="en-US" sz="1600" dirty="0" err="1" smtClean="0">
                <a:solidFill>
                  <a:srgbClr val="0000CC"/>
                </a:solidFill>
              </a:rPr>
              <a:t>Gov</a:t>
            </a:r>
            <a:r>
              <a:rPr lang="en-US" sz="1600" dirty="0" smtClean="0">
                <a:solidFill>
                  <a:srgbClr val="0000CC"/>
                </a:solidFill>
              </a:rPr>
              <a:t> entities:</a:t>
            </a:r>
          </a:p>
          <a:p>
            <a:pPr marL="461963" indent="-346075">
              <a:spcAft>
                <a:spcPts val="600"/>
              </a:spcAft>
              <a:buSzPct val="100000"/>
              <a:buFont typeface="+mj-lt"/>
              <a:buAutoNum type="arabicPeriod"/>
            </a:pPr>
            <a:r>
              <a:rPr lang="en-US" sz="1600" b="1" dirty="0" smtClean="0"/>
              <a:t>Internal ICT units within the MoF organizations</a:t>
            </a:r>
          </a:p>
          <a:p>
            <a:pPr marL="461963" indent="-346075">
              <a:spcAft>
                <a:spcPts val="600"/>
              </a:spcAft>
              <a:buSzPct val="100000"/>
              <a:buFont typeface="+mj-lt"/>
              <a:buAutoNum type="arabicPeriod"/>
            </a:pPr>
            <a:r>
              <a:rPr lang="en-US" sz="1600" b="1" dirty="0" smtClean="0"/>
              <a:t>State </a:t>
            </a:r>
            <a:r>
              <a:rPr lang="en-US" sz="1600" b="1" dirty="0"/>
              <a:t>Owned </a:t>
            </a:r>
            <a:r>
              <a:rPr lang="en-US" sz="1600" b="1" dirty="0" smtClean="0"/>
              <a:t>Enterprise under the MoF structure</a:t>
            </a:r>
          </a:p>
          <a:p>
            <a:pPr marL="461963" indent="-346075">
              <a:spcAft>
                <a:spcPts val="600"/>
              </a:spcAft>
              <a:buSzPct val="100000"/>
              <a:buFont typeface="+mj-lt"/>
              <a:buAutoNum type="arabicPeriod"/>
            </a:pPr>
            <a:r>
              <a:rPr lang="en-US" sz="1600" b="1" dirty="0" smtClean="0"/>
              <a:t>Outsourcing (private firms)</a:t>
            </a:r>
          </a:p>
          <a:p>
            <a:pPr marL="461963" indent="-346075">
              <a:spcAft>
                <a:spcPts val="600"/>
              </a:spcAft>
              <a:buSzPct val="100000"/>
              <a:buFont typeface="+mj-lt"/>
              <a:buAutoNum type="arabicPeriod"/>
            </a:pPr>
            <a:r>
              <a:rPr lang="en-US" sz="1600" b="1" dirty="0" smtClean="0"/>
              <a:t>Hybrid models</a:t>
            </a:r>
          </a:p>
        </p:txBody>
      </p:sp>
      <p:grpSp>
        <p:nvGrpSpPr>
          <p:cNvPr id="11" name="Group 10"/>
          <p:cNvGrpSpPr>
            <a:grpSpLocks noChangeAspect="1"/>
          </p:cNvGrpSpPr>
          <p:nvPr/>
        </p:nvGrpSpPr>
        <p:grpSpPr>
          <a:xfrm>
            <a:off x="293927" y="3381646"/>
            <a:ext cx="5486400" cy="3176336"/>
            <a:chOff x="65327" y="1020176"/>
            <a:chExt cx="6949440" cy="4023360"/>
          </a:xfrm>
        </p:grpSpPr>
        <p:sp>
          <p:nvSpPr>
            <p:cNvPr id="13" name="Rectangle 12"/>
            <p:cNvSpPr/>
            <p:nvPr/>
          </p:nvSpPr>
          <p:spPr>
            <a:xfrm>
              <a:off x="65327" y="1020176"/>
              <a:ext cx="6949440" cy="4023360"/>
            </a:xfrm>
            <a:prstGeom prst="rect">
              <a:avLst/>
            </a:prstGeom>
            <a:noFill/>
            <a:ln w="952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2"/>
            <p:cNvGrpSpPr>
              <a:grpSpLocks/>
            </p:cNvGrpSpPr>
            <p:nvPr/>
          </p:nvGrpSpPr>
          <p:grpSpPr bwMode="auto">
            <a:xfrm>
              <a:off x="174625" y="1096975"/>
              <a:ext cx="3420029" cy="1673897"/>
              <a:chOff x="110" y="794"/>
              <a:chExt cx="2982" cy="1431"/>
            </a:xfrm>
          </p:grpSpPr>
          <p:sp>
            <p:nvSpPr>
              <p:cNvPr id="104" name="Oval 3"/>
              <p:cNvSpPr>
                <a:spLocks noChangeArrowheads="1"/>
              </p:cNvSpPr>
              <p:nvPr/>
            </p:nvSpPr>
            <p:spPr bwMode="auto">
              <a:xfrm>
                <a:off x="110" y="794"/>
                <a:ext cx="2982" cy="1431"/>
              </a:xfrm>
              <a:prstGeom prst="ellipse">
                <a:avLst/>
              </a:prstGeom>
              <a:noFill/>
              <a:ln w="12700">
                <a:solidFill>
                  <a:srgbClr val="00B0F0"/>
                </a:solidFill>
                <a:prstDash val="lgDash"/>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0" tIns="0" rIns="0" bIns="0"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sz="1000">
                  <a:latin typeface="+mn-lt"/>
                </a:endParaRPr>
              </a:p>
            </p:txBody>
          </p:sp>
          <p:sp>
            <p:nvSpPr>
              <p:cNvPr id="105" name="Text Box 4"/>
              <p:cNvSpPr txBox="1">
                <a:spLocks noChangeArrowheads="1"/>
              </p:cNvSpPr>
              <p:nvPr/>
            </p:nvSpPr>
            <p:spPr bwMode="auto">
              <a:xfrm rot="19434964">
                <a:off x="243" y="1086"/>
                <a:ext cx="398"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altLang="en-US" sz="1000" b="1" dirty="0">
                    <a:solidFill>
                      <a:srgbClr val="0000FF"/>
                    </a:solidFill>
                    <a:latin typeface="+mn-lt"/>
                  </a:rPr>
                  <a:t>B C </a:t>
                </a:r>
                <a:r>
                  <a:rPr lang="en-US" altLang="en-US" sz="1000" b="1" dirty="0" err="1">
                    <a:solidFill>
                      <a:srgbClr val="0000FF"/>
                    </a:solidFill>
                    <a:latin typeface="+mn-lt"/>
                  </a:rPr>
                  <a:t>C</a:t>
                </a:r>
                <a:endParaRPr lang="tr-TR" altLang="en-US" sz="1000" b="1" dirty="0">
                  <a:solidFill>
                    <a:srgbClr val="0000FF"/>
                  </a:solidFill>
                  <a:latin typeface="+mn-lt"/>
                </a:endParaRPr>
              </a:p>
            </p:txBody>
          </p:sp>
        </p:grpSp>
        <p:grpSp>
          <p:nvGrpSpPr>
            <p:cNvPr id="16" name="Group 5"/>
            <p:cNvGrpSpPr>
              <a:grpSpLocks/>
            </p:cNvGrpSpPr>
            <p:nvPr/>
          </p:nvGrpSpPr>
          <p:grpSpPr bwMode="auto">
            <a:xfrm>
              <a:off x="358128" y="1218628"/>
              <a:ext cx="3420029" cy="1673897"/>
              <a:chOff x="270" y="795"/>
              <a:chExt cx="2982" cy="1431"/>
            </a:xfrm>
          </p:grpSpPr>
          <p:sp>
            <p:nvSpPr>
              <p:cNvPr id="98" name="Oval 6"/>
              <p:cNvSpPr>
                <a:spLocks noChangeArrowheads="1"/>
              </p:cNvSpPr>
              <p:nvPr/>
            </p:nvSpPr>
            <p:spPr bwMode="auto">
              <a:xfrm>
                <a:off x="270" y="795"/>
                <a:ext cx="2982" cy="1431"/>
              </a:xfrm>
              <a:prstGeom prst="ellipse">
                <a:avLst/>
              </a:prstGeom>
              <a:solidFill>
                <a:schemeClr val="bg1"/>
              </a:solidFill>
              <a:ln w="12700">
                <a:solidFill>
                  <a:srgbClr val="FF3300"/>
                </a:solidFill>
                <a:prstDash val="lgDash"/>
                <a:round/>
                <a:headEnd type="none" w="sm" len="sm"/>
                <a:tailEnd type="none" w="sm" len="sm"/>
              </a:ln>
            </p:spPr>
            <p:txBody>
              <a:bodyPr wrap="none" lIns="0" tIns="0" rIns="0" bIns="0"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sz="1000">
                  <a:latin typeface="+mn-lt"/>
                </a:endParaRPr>
              </a:p>
            </p:txBody>
          </p:sp>
          <p:sp>
            <p:nvSpPr>
              <p:cNvPr id="99" name="Oval 7"/>
              <p:cNvSpPr>
                <a:spLocks noChangeArrowheads="1"/>
              </p:cNvSpPr>
              <p:nvPr/>
            </p:nvSpPr>
            <p:spPr bwMode="auto">
              <a:xfrm>
                <a:off x="1044" y="900"/>
                <a:ext cx="227" cy="227"/>
              </a:xfrm>
              <a:prstGeom prst="ellipse">
                <a:avLst/>
              </a:prstGeom>
              <a:noFill/>
              <a:ln w="12700" cap="sq">
                <a:solidFill>
                  <a:srgbClr val="0066FF"/>
                </a:solidFill>
                <a:round/>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sz="1000">
                  <a:latin typeface="+mn-lt"/>
                </a:endParaRPr>
              </a:p>
            </p:txBody>
          </p:sp>
          <p:sp>
            <p:nvSpPr>
              <p:cNvPr id="100" name="Oval 8"/>
              <p:cNvSpPr>
                <a:spLocks noChangeArrowheads="1"/>
              </p:cNvSpPr>
              <p:nvPr/>
            </p:nvSpPr>
            <p:spPr bwMode="auto">
              <a:xfrm>
                <a:off x="1857" y="905"/>
                <a:ext cx="227" cy="227"/>
              </a:xfrm>
              <a:prstGeom prst="ellipse">
                <a:avLst/>
              </a:prstGeom>
              <a:noFill/>
              <a:ln w="12700" cap="sq">
                <a:solidFill>
                  <a:srgbClr val="0066FF"/>
                </a:solidFill>
                <a:round/>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sz="1000">
                  <a:latin typeface="+mn-lt"/>
                </a:endParaRPr>
              </a:p>
            </p:txBody>
          </p:sp>
          <p:sp>
            <p:nvSpPr>
              <p:cNvPr id="101" name="Text Box 9"/>
              <p:cNvSpPr txBox="1">
                <a:spLocks noChangeArrowheads="1"/>
              </p:cNvSpPr>
              <p:nvPr/>
            </p:nvSpPr>
            <p:spPr bwMode="auto">
              <a:xfrm>
                <a:off x="990" y="895"/>
                <a:ext cx="335"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lIns="0" tIns="0" rIns="0" bIns="0" anchor="ct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altLang="en-US" sz="1400" b="1">
                    <a:solidFill>
                      <a:srgbClr val="FF0000"/>
                    </a:solidFill>
                    <a:latin typeface="+mn-lt"/>
                  </a:rPr>
                  <a:t>1</a:t>
                </a:r>
              </a:p>
            </p:txBody>
          </p:sp>
          <p:sp>
            <p:nvSpPr>
              <p:cNvPr id="102" name="Text Box 10"/>
              <p:cNvSpPr txBox="1">
                <a:spLocks noChangeArrowheads="1"/>
              </p:cNvSpPr>
              <p:nvPr/>
            </p:nvSpPr>
            <p:spPr bwMode="auto">
              <a:xfrm>
                <a:off x="1873" y="895"/>
                <a:ext cx="202"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lIns="0" tIns="0" rIns="0" bIns="0" anchor="ct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altLang="en-US" sz="1400" b="1" dirty="0">
                    <a:solidFill>
                      <a:srgbClr val="FF0000"/>
                    </a:solidFill>
                    <a:latin typeface="+mn-lt"/>
                  </a:rPr>
                  <a:t>2</a:t>
                </a:r>
              </a:p>
            </p:txBody>
          </p:sp>
          <p:sp>
            <p:nvSpPr>
              <p:cNvPr id="103" name="Text Box 11"/>
              <p:cNvSpPr txBox="1">
                <a:spLocks noChangeArrowheads="1"/>
              </p:cNvSpPr>
              <p:nvPr/>
            </p:nvSpPr>
            <p:spPr bwMode="auto">
              <a:xfrm rot="19434964">
                <a:off x="379" y="1119"/>
                <a:ext cx="398"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altLang="en-US" sz="1000" b="1">
                    <a:solidFill>
                      <a:srgbClr val="0000FF"/>
                    </a:solidFill>
                    <a:latin typeface="+mn-lt"/>
                  </a:rPr>
                  <a:t>M S C</a:t>
                </a:r>
                <a:endParaRPr lang="tr-TR" altLang="en-US" sz="1000" b="1">
                  <a:solidFill>
                    <a:srgbClr val="0000FF"/>
                  </a:solidFill>
                  <a:latin typeface="+mn-lt"/>
                </a:endParaRPr>
              </a:p>
            </p:txBody>
          </p:sp>
        </p:grpSp>
        <p:sp>
          <p:nvSpPr>
            <p:cNvPr id="17" name="Text Box 12"/>
            <p:cNvSpPr txBox="1">
              <a:spLocks noChangeArrowheads="1"/>
            </p:cNvSpPr>
            <p:nvPr/>
          </p:nvSpPr>
          <p:spPr bwMode="auto">
            <a:xfrm>
              <a:off x="1590114" y="3522803"/>
              <a:ext cx="528717" cy="202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altLang="en-US" sz="700" dirty="0">
                  <a:solidFill>
                    <a:srgbClr val="00009C"/>
                  </a:solidFill>
                  <a:latin typeface="+mn-lt"/>
                </a:rPr>
                <a:t>Local</a:t>
              </a:r>
              <a:r>
                <a:rPr lang="tr-TR" altLang="en-US" sz="700" dirty="0">
                  <a:solidFill>
                    <a:srgbClr val="00009C"/>
                  </a:solidFill>
                  <a:latin typeface="+mn-lt"/>
                </a:rPr>
                <a:t> Server</a:t>
              </a:r>
            </a:p>
          </p:txBody>
        </p:sp>
        <p:sp>
          <p:nvSpPr>
            <p:cNvPr id="18" name="Line 13"/>
            <p:cNvSpPr>
              <a:spLocks noChangeShapeType="1"/>
            </p:cNvSpPr>
            <p:nvPr/>
          </p:nvSpPr>
          <p:spPr bwMode="auto">
            <a:xfrm>
              <a:off x="1349042" y="3375627"/>
              <a:ext cx="881960" cy="166103"/>
            </a:xfrm>
            <a:prstGeom prst="line">
              <a:avLst/>
            </a:prstGeom>
            <a:noFill/>
            <a:ln w="28575">
              <a:solidFill>
                <a:srgbClr val="00009C"/>
              </a:solidFill>
              <a:round/>
              <a:headEnd/>
              <a:tailEnd/>
            </a:ln>
            <a:extLst>
              <a:ext uri="{909E8E84-426E-40DD-AFC4-6F175D3DCCD1}">
                <a14:hiddenFill xmlns:a14="http://schemas.microsoft.com/office/drawing/2010/main">
                  <a:noFill/>
                </a14:hiddenFill>
              </a:ext>
            </a:extLst>
          </p:spPr>
          <p:txBody>
            <a:bodyPr lIns="0" tIns="0" rIns="0" bIns="0"/>
            <a:lstStyle/>
            <a:p>
              <a:endParaRPr lang="en-US" sz="1000"/>
            </a:p>
          </p:txBody>
        </p:sp>
        <p:sp>
          <p:nvSpPr>
            <p:cNvPr id="19" name="Line 14"/>
            <p:cNvSpPr>
              <a:spLocks noChangeShapeType="1"/>
            </p:cNvSpPr>
            <p:nvPr/>
          </p:nvSpPr>
          <p:spPr bwMode="auto">
            <a:xfrm flipV="1">
              <a:off x="1821562" y="3675081"/>
              <a:ext cx="406000" cy="182479"/>
            </a:xfrm>
            <a:prstGeom prst="line">
              <a:avLst/>
            </a:prstGeom>
            <a:noFill/>
            <a:ln w="28575">
              <a:solidFill>
                <a:srgbClr val="00009C"/>
              </a:solidFill>
              <a:round/>
              <a:headEnd/>
              <a:tailEnd/>
            </a:ln>
            <a:extLst>
              <a:ext uri="{909E8E84-426E-40DD-AFC4-6F175D3DCCD1}">
                <a14:hiddenFill xmlns:a14="http://schemas.microsoft.com/office/drawing/2010/main">
                  <a:noFill/>
                </a14:hiddenFill>
              </a:ext>
            </a:extLst>
          </p:spPr>
          <p:txBody>
            <a:bodyPr lIns="0" tIns="0" rIns="0" bIns="0"/>
            <a:lstStyle/>
            <a:p>
              <a:endParaRPr lang="en-US" sz="1000"/>
            </a:p>
          </p:txBody>
        </p:sp>
        <p:sp>
          <p:nvSpPr>
            <p:cNvPr id="20" name="Line 15"/>
            <p:cNvSpPr>
              <a:spLocks noChangeShapeType="1"/>
            </p:cNvSpPr>
            <p:nvPr/>
          </p:nvSpPr>
          <p:spPr bwMode="auto">
            <a:xfrm flipV="1">
              <a:off x="2147278" y="3716021"/>
              <a:ext cx="174327" cy="230439"/>
            </a:xfrm>
            <a:prstGeom prst="line">
              <a:avLst/>
            </a:prstGeom>
            <a:noFill/>
            <a:ln w="28575">
              <a:solidFill>
                <a:srgbClr val="00009C"/>
              </a:solidFill>
              <a:round/>
              <a:headEnd/>
              <a:tailEnd/>
            </a:ln>
            <a:extLst>
              <a:ext uri="{909E8E84-426E-40DD-AFC4-6F175D3DCCD1}">
                <a14:hiddenFill xmlns:a14="http://schemas.microsoft.com/office/drawing/2010/main">
                  <a:noFill/>
                </a14:hiddenFill>
              </a:ext>
            </a:extLst>
          </p:spPr>
          <p:txBody>
            <a:bodyPr lIns="0" tIns="0" rIns="0" bIns="0"/>
            <a:lstStyle/>
            <a:p>
              <a:endParaRPr lang="en-US" sz="1000"/>
            </a:p>
          </p:txBody>
        </p:sp>
        <p:sp>
          <p:nvSpPr>
            <p:cNvPr id="21" name="Line 16"/>
            <p:cNvSpPr>
              <a:spLocks noChangeShapeType="1"/>
            </p:cNvSpPr>
            <p:nvPr/>
          </p:nvSpPr>
          <p:spPr bwMode="auto">
            <a:xfrm>
              <a:off x="3333163" y="4130109"/>
              <a:ext cx="0" cy="724069"/>
            </a:xfrm>
            <a:prstGeom prst="line">
              <a:avLst/>
            </a:prstGeom>
            <a:noFill/>
            <a:ln w="9525">
              <a:solidFill>
                <a:srgbClr val="0000FF"/>
              </a:solidFill>
              <a:prstDash val="lgDash"/>
              <a:round/>
              <a:headEnd/>
              <a:tailEnd/>
            </a:ln>
            <a:extLst>
              <a:ext uri="{909E8E84-426E-40DD-AFC4-6F175D3DCCD1}">
                <a14:hiddenFill xmlns:a14="http://schemas.microsoft.com/office/drawing/2010/main">
                  <a:noFill/>
                </a14:hiddenFill>
              </a:ext>
            </a:extLst>
          </p:spPr>
          <p:txBody>
            <a:bodyPr lIns="0" tIns="0" rIns="0" bIns="0"/>
            <a:lstStyle/>
            <a:p>
              <a:endParaRPr lang="en-US" sz="1000"/>
            </a:p>
          </p:txBody>
        </p:sp>
        <p:sp>
          <p:nvSpPr>
            <p:cNvPr id="22" name="Line 17"/>
            <p:cNvSpPr>
              <a:spLocks noChangeShapeType="1"/>
            </p:cNvSpPr>
            <p:nvPr/>
          </p:nvSpPr>
          <p:spPr bwMode="auto">
            <a:xfrm>
              <a:off x="3463909" y="4138297"/>
              <a:ext cx="481694" cy="442161"/>
            </a:xfrm>
            <a:prstGeom prst="line">
              <a:avLst/>
            </a:prstGeom>
            <a:noFill/>
            <a:ln w="9525">
              <a:solidFill>
                <a:srgbClr val="0000FF"/>
              </a:solidFill>
              <a:prstDash val="lgDash"/>
              <a:round/>
              <a:headEnd/>
              <a:tailEnd/>
            </a:ln>
            <a:extLst>
              <a:ext uri="{909E8E84-426E-40DD-AFC4-6F175D3DCCD1}">
                <a14:hiddenFill xmlns:a14="http://schemas.microsoft.com/office/drawing/2010/main">
                  <a:noFill/>
                </a14:hiddenFill>
              </a:ext>
            </a:extLst>
          </p:spPr>
          <p:txBody>
            <a:bodyPr lIns="0" tIns="0" rIns="0" bIns="0"/>
            <a:lstStyle/>
            <a:p>
              <a:endParaRPr lang="en-US" sz="1000"/>
            </a:p>
          </p:txBody>
        </p:sp>
        <p:sp>
          <p:nvSpPr>
            <p:cNvPr id="23" name="Line 18"/>
            <p:cNvSpPr>
              <a:spLocks noChangeShapeType="1"/>
            </p:cNvSpPr>
            <p:nvPr/>
          </p:nvSpPr>
          <p:spPr bwMode="auto">
            <a:xfrm flipH="1">
              <a:off x="2681729" y="4131279"/>
              <a:ext cx="486282" cy="477254"/>
            </a:xfrm>
            <a:prstGeom prst="line">
              <a:avLst/>
            </a:prstGeom>
            <a:noFill/>
            <a:ln w="9525">
              <a:solidFill>
                <a:srgbClr val="0000FF"/>
              </a:solidFill>
              <a:prstDash val="lgDash"/>
              <a:round/>
              <a:headEnd/>
              <a:tailEnd/>
            </a:ln>
            <a:extLst>
              <a:ext uri="{909E8E84-426E-40DD-AFC4-6F175D3DCCD1}">
                <a14:hiddenFill xmlns:a14="http://schemas.microsoft.com/office/drawing/2010/main">
                  <a:noFill/>
                </a14:hiddenFill>
              </a:ext>
            </a:extLst>
          </p:spPr>
          <p:txBody>
            <a:bodyPr lIns="0" tIns="0" rIns="0" bIns="0"/>
            <a:lstStyle/>
            <a:p>
              <a:endParaRPr lang="en-US" sz="1000"/>
            </a:p>
          </p:txBody>
        </p:sp>
        <p:sp>
          <p:nvSpPr>
            <p:cNvPr id="24" name="Line 19"/>
            <p:cNvSpPr>
              <a:spLocks noChangeShapeType="1"/>
            </p:cNvSpPr>
            <p:nvPr/>
          </p:nvSpPr>
          <p:spPr bwMode="auto">
            <a:xfrm flipH="1">
              <a:off x="2484464" y="3327668"/>
              <a:ext cx="1563213" cy="205874"/>
            </a:xfrm>
            <a:prstGeom prst="line">
              <a:avLst/>
            </a:prstGeom>
            <a:noFill/>
            <a:ln w="28575">
              <a:solidFill>
                <a:srgbClr val="00009C"/>
              </a:solidFill>
              <a:round/>
              <a:headEnd/>
              <a:tailEnd/>
            </a:ln>
            <a:extLst>
              <a:ext uri="{909E8E84-426E-40DD-AFC4-6F175D3DCCD1}">
                <a14:hiddenFill xmlns:a14="http://schemas.microsoft.com/office/drawing/2010/main">
                  <a:noFill/>
                </a14:hiddenFill>
              </a:ext>
            </a:extLst>
          </p:spPr>
          <p:txBody>
            <a:bodyPr lIns="0" tIns="0" rIns="0" bIns="0"/>
            <a:lstStyle/>
            <a:p>
              <a:endParaRPr lang="en-US" sz="1000"/>
            </a:p>
          </p:txBody>
        </p:sp>
        <p:sp>
          <p:nvSpPr>
            <p:cNvPr id="25" name="Line 20"/>
            <p:cNvSpPr>
              <a:spLocks noChangeShapeType="1"/>
            </p:cNvSpPr>
            <p:nvPr/>
          </p:nvSpPr>
          <p:spPr bwMode="auto">
            <a:xfrm>
              <a:off x="3153102" y="2343917"/>
              <a:ext cx="1023027" cy="871455"/>
            </a:xfrm>
            <a:prstGeom prst="line">
              <a:avLst/>
            </a:prstGeom>
            <a:noFill/>
            <a:ln w="28575">
              <a:solidFill>
                <a:srgbClr val="00009C"/>
              </a:solidFill>
              <a:round/>
              <a:headEnd/>
              <a:tailEnd/>
            </a:ln>
            <a:extLst>
              <a:ext uri="{909E8E84-426E-40DD-AFC4-6F175D3DCCD1}">
                <a14:hiddenFill xmlns:a14="http://schemas.microsoft.com/office/drawing/2010/main">
                  <a:noFill/>
                </a14:hiddenFill>
              </a:ext>
            </a:extLst>
          </p:spPr>
          <p:txBody>
            <a:bodyPr lIns="0" tIns="0" rIns="0" bIns="0"/>
            <a:lstStyle/>
            <a:p>
              <a:endParaRPr lang="en-US" sz="1000"/>
            </a:p>
          </p:txBody>
        </p:sp>
        <p:sp>
          <p:nvSpPr>
            <p:cNvPr id="26" name="Line 21"/>
            <p:cNvSpPr>
              <a:spLocks noChangeShapeType="1"/>
            </p:cNvSpPr>
            <p:nvPr/>
          </p:nvSpPr>
          <p:spPr bwMode="auto">
            <a:xfrm flipH="1">
              <a:off x="3153102" y="1845608"/>
              <a:ext cx="950772" cy="363789"/>
            </a:xfrm>
            <a:prstGeom prst="line">
              <a:avLst/>
            </a:prstGeom>
            <a:noFill/>
            <a:ln w="28575">
              <a:solidFill>
                <a:srgbClr val="00009C"/>
              </a:solidFill>
              <a:round/>
              <a:headEnd/>
              <a:tailEnd/>
            </a:ln>
            <a:extLst>
              <a:ext uri="{909E8E84-426E-40DD-AFC4-6F175D3DCCD1}">
                <a14:hiddenFill xmlns:a14="http://schemas.microsoft.com/office/drawing/2010/main">
                  <a:noFill/>
                </a14:hiddenFill>
              </a:ext>
            </a:extLst>
          </p:spPr>
          <p:txBody>
            <a:bodyPr lIns="0" tIns="0" rIns="0" bIns="0"/>
            <a:lstStyle/>
            <a:p>
              <a:endParaRPr lang="en-US" sz="1000"/>
            </a:p>
          </p:txBody>
        </p:sp>
        <p:sp>
          <p:nvSpPr>
            <p:cNvPr id="27" name="Line 22"/>
            <p:cNvSpPr>
              <a:spLocks noChangeShapeType="1"/>
            </p:cNvSpPr>
            <p:nvPr/>
          </p:nvSpPr>
          <p:spPr bwMode="auto">
            <a:xfrm>
              <a:off x="4135987" y="1859645"/>
              <a:ext cx="1048259" cy="0"/>
            </a:xfrm>
            <a:prstGeom prst="line">
              <a:avLst/>
            </a:prstGeom>
            <a:noFill/>
            <a:ln w="28575">
              <a:solidFill>
                <a:srgbClr val="00009C"/>
              </a:solidFill>
              <a:round/>
              <a:headEnd/>
              <a:tailEnd/>
            </a:ln>
            <a:extLst>
              <a:ext uri="{909E8E84-426E-40DD-AFC4-6F175D3DCCD1}">
                <a14:hiddenFill xmlns:a14="http://schemas.microsoft.com/office/drawing/2010/main">
                  <a:noFill/>
                </a14:hiddenFill>
              </a:ext>
            </a:extLst>
          </p:spPr>
          <p:txBody>
            <a:bodyPr lIns="0" tIns="0" rIns="0" bIns="0"/>
            <a:lstStyle/>
            <a:p>
              <a:endParaRPr lang="en-US" sz="1000"/>
            </a:p>
          </p:txBody>
        </p:sp>
        <p:sp>
          <p:nvSpPr>
            <p:cNvPr id="28" name="Line 23"/>
            <p:cNvSpPr>
              <a:spLocks noChangeShapeType="1"/>
            </p:cNvSpPr>
            <p:nvPr/>
          </p:nvSpPr>
          <p:spPr bwMode="auto">
            <a:xfrm flipH="1">
              <a:off x="3377892" y="3418907"/>
              <a:ext cx="907191" cy="453859"/>
            </a:xfrm>
            <a:prstGeom prst="line">
              <a:avLst/>
            </a:prstGeom>
            <a:noFill/>
            <a:ln w="28575">
              <a:solidFill>
                <a:srgbClr val="00009C"/>
              </a:solidFill>
              <a:round/>
              <a:headEnd/>
              <a:tailEnd/>
            </a:ln>
            <a:extLst>
              <a:ext uri="{909E8E84-426E-40DD-AFC4-6F175D3DCCD1}">
                <a14:hiddenFill xmlns:a14="http://schemas.microsoft.com/office/drawing/2010/main">
                  <a:noFill/>
                </a14:hiddenFill>
              </a:ext>
            </a:extLst>
          </p:spPr>
          <p:txBody>
            <a:bodyPr lIns="0" tIns="0" rIns="0" bIns="0"/>
            <a:lstStyle/>
            <a:p>
              <a:endParaRPr lang="en-US" sz="1000"/>
            </a:p>
          </p:txBody>
        </p:sp>
        <p:sp>
          <p:nvSpPr>
            <p:cNvPr id="29" name="Text Box 25"/>
            <p:cNvSpPr txBox="1">
              <a:spLocks noChangeArrowheads="1"/>
            </p:cNvSpPr>
            <p:nvPr/>
          </p:nvSpPr>
          <p:spPr bwMode="auto">
            <a:xfrm>
              <a:off x="4408947" y="2173136"/>
              <a:ext cx="605559" cy="202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AU" altLang="en-US" sz="700">
                  <a:solidFill>
                    <a:srgbClr val="00009C"/>
                  </a:solidFill>
                  <a:latin typeface="+mn-lt"/>
                </a:rPr>
                <a:t>Firewall</a:t>
              </a:r>
            </a:p>
          </p:txBody>
        </p:sp>
        <p:sp>
          <p:nvSpPr>
            <p:cNvPr id="30" name="Text Box 26"/>
            <p:cNvSpPr txBox="1">
              <a:spLocks noChangeArrowheads="1"/>
            </p:cNvSpPr>
            <p:nvPr/>
          </p:nvSpPr>
          <p:spPr bwMode="auto">
            <a:xfrm>
              <a:off x="1054291" y="1673656"/>
              <a:ext cx="613586" cy="278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tr-TR" altLang="en-US" sz="700" dirty="0">
                  <a:solidFill>
                    <a:srgbClr val="00009C"/>
                  </a:solidFill>
                  <a:latin typeface="+mn-lt"/>
                </a:rPr>
                <a:t>D</a:t>
              </a:r>
              <a:r>
                <a:rPr lang="en-US" altLang="en-US" sz="700" dirty="0" err="1">
                  <a:solidFill>
                    <a:srgbClr val="00009C"/>
                  </a:solidFill>
                  <a:latin typeface="+mn-lt"/>
                </a:rPr>
                <a:t>atabase</a:t>
              </a:r>
              <a:r>
                <a:rPr lang="tr-TR" altLang="en-US" sz="700" dirty="0">
                  <a:solidFill>
                    <a:srgbClr val="00009C"/>
                  </a:solidFill>
                  <a:latin typeface="+mn-lt"/>
                </a:rPr>
                <a:t> Server</a:t>
              </a:r>
              <a:r>
                <a:rPr lang="en-US" altLang="en-US" sz="700" dirty="0">
                  <a:solidFill>
                    <a:srgbClr val="00009C"/>
                  </a:solidFill>
                  <a:latin typeface="+mn-lt"/>
                </a:rPr>
                <a:t>(s)</a:t>
              </a:r>
              <a:endParaRPr lang="tr-TR" altLang="en-US" sz="700" dirty="0">
                <a:solidFill>
                  <a:srgbClr val="00009C"/>
                </a:solidFill>
                <a:latin typeface="+mn-lt"/>
              </a:endParaRPr>
            </a:p>
          </p:txBody>
        </p:sp>
        <p:sp>
          <p:nvSpPr>
            <p:cNvPr id="31" name="Line 27"/>
            <p:cNvSpPr>
              <a:spLocks noChangeShapeType="1"/>
            </p:cNvSpPr>
            <p:nvPr/>
          </p:nvSpPr>
          <p:spPr bwMode="auto">
            <a:xfrm>
              <a:off x="335190" y="2779060"/>
              <a:ext cx="6240235" cy="0"/>
            </a:xfrm>
            <a:prstGeom prst="line">
              <a:avLst/>
            </a:prstGeom>
            <a:noFill/>
            <a:ln w="9525">
              <a:solidFill>
                <a:schemeClr val="accent1"/>
              </a:solidFill>
              <a:prstDash val="lgDashDotDot"/>
              <a:round/>
              <a:headEnd/>
              <a:tailEnd/>
            </a:ln>
            <a:extLst>
              <a:ext uri="{909E8E84-426E-40DD-AFC4-6F175D3DCCD1}">
                <a14:hiddenFill xmlns:a14="http://schemas.microsoft.com/office/drawing/2010/main">
                  <a:noFill/>
                </a14:hiddenFill>
              </a:ext>
            </a:extLst>
          </p:spPr>
          <p:txBody>
            <a:bodyPr lIns="0" tIns="0" rIns="0" bIns="0"/>
            <a:lstStyle/>
            <a:p>
              <a:endParaRPr lang="en-US" sz="1000"/>
            </a:p>
          </p:txBody>
        </p:sp>
        <p:sp>
          <p:nvSpPr>
            <p:cNvPr id="32" name="Text Box 28"/>
            <p:cNvSpPr txBox="1">
              <a:spLocks noChangeArrowheads="1"/>
            </p:cNvSpPr>
            <p:nvPr/>
          </p:nvSpPr>
          <p:spPr bwMode="auto">
            <a:xfrm>
              <a:off x="5140121" y="2551147"/>
              <a:ext cx="1255846" cy="504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Aft>
                  <a:spcPts val="600"/>
                </a:spcAft>
              </a:pPr>
              <a:r>
                <a:rPr lang="en-US" altLang="en-US" sz="900" dirty="0">
                  <a:solidFill>
                    <a:srgbClr val="00009C"/>
                  </a:solidFill>
                  <a:latin typeface="+mn-lt"/>
                </a:rPr>
                <a:t>MoF / Treasury</a:t>
              </a:r>
              <a:endParaRPr lang="tr-TR" altLang="en-US" sz="900" dirty="0">
                <a:solidFill>
                  <a:srgbClr val="00009C"/>
                </a:solidFill>
                <a:latin typeface="+mn-lt"/>
              </a:endParaRPr>
            </a:p>
            <a:p>
              <a:pPr algn="ctr"/>
              <a:r>
                <a:rPr lang="en-US" altLang="en-US" sz="900" dirty="0" smtClean="0">
                  <a:solidFill>
                    <a:srgbClr val="00009C"/>
                  </a:solidFill>
                  <a:latin typeface="+mn-lt"/>
                </a:rPr>
                <a:t>District </a:t>
              </a:r>
              <a:r>
                <a:rPr lang="tr-TR" altLang="en-US" sz="900" dirty="0">
                  <a:solidFill>
                    <a:srgbClr val="00009C"/>
                  </a:solidFill>
                  <a:latin typeface="+mn-lt"/>
                </a:rPr>
                <a:t>Offices</a:t>
              </a:r>
            </a:p>
          </p:txBody>
        </p:sp>
        <p:sp>
          <p:nvSpPr>
            <p:cNvPr id="33" name="Text Box 29"/>
            <p:cNvSpPr txBox="1">
              <a:spLocks noChangeArrowheads="1"/>
            </p:cNvSpPr>
            <p:nvPr/>
          </p:nvSpPr>
          <p:spPr bwMode="auto">
            <a:xfrm>
              <a:off x="5166499" y="4272817"/>
              <a:ext cx="1203089" cy="44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Aft>
                  <a:spcPts val="600"/>
                </a:spcAft>
              </a:pPr>
              <a:r>
                <a:rPr lang="en-US" altLang="en-US" sz="900" dirty="0">
                  <a:solidFill>
                    <a:srgbClr val="00009C"/>
                  </a:solidFill>
                  <a:latin typeface="+mn-lt"/>
                </a:rPr>
                <a:t>District</a:t>
              </a:r>
              <a:r>
                <a:rPr lang="tr-TR" altLang="en-US" sz="900" dirty="0">
                  <a:solidFill>
                    <a:srgbClr val="00009C"/>
                  </a:solidFill>
                  <a:latin typeface="+mn-lt"/>
                </a:rPr>
                <a:t> Offices</a:t>
              </a:r>
            </a:p>
            <a:p>
              <a:pPr algn="ctr"/>
              <a:r>
                <a:rPr lang="tr-TR" altLang="en-US" sz="900" dirty="0" smtClean="0">
                  <a:solidFill>
                    <a:srgbClr val="00009C"/>
                  </a:solidFill>
                  <a:latin typeface="+mn-lt"/>
                </a:rPr>
                <a:t>Spending </a:t>
              </a:r>
              <a:r>
                <a:rPr lang="tr-TR" altLang="en-US" sz="900" dirty="0">
                  <a:solidFill>
                    <a:srgbClr val="00009C"/>
                  </a:solidFill>
                  <a:latin typeface="+mn-lt"/>
                </a:rPr>
                <a:t>Units</a:t>
              </a:r>
            </a:p>
          </p:txBody>
        </p:sp>
        <p:sp>
          <p:nvSpPr>
            <p:cNvPr id="34" name="Text Box 30"/>
            <p:cNvSpPr txBox="1">
              <a:spLocks noChangeArrowheads="1"/>
            </p:cNvSpPr>
            <p:nvPr/>
          </p:nvSpPr>
          <p:spPr bwMode="auto">
            <a:xfrm>
              <a:off x="2007327" y="1668977"/>
              <a:ext cx="659462" cy="280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tr-TR" altLang="en-US" sz="700" dirty="0">
                  <a:solidFill>
                    <a:srgbClr val="00009C"/>
                  </a:solidFill>
                  <a:latin typeface="+mn-lt"/>
                </a:rPr>
                <a:t>Application Servers</a:t>
              </a:r>
            </a:p>
          </p:txBody>
        </p:sp>
        <p:graphicFrame>
          <p:nvGraphicFramePr>
            <p:cNvPr id="35" name="Object 2"/>
            <p:cNvGraphicFramePr>
              <a:graphicFrameLocks noChangeAspect="1"/>
            </p:cNvGraphicFramePr>
            <p:nvPr>
              <p:extLst>
                <p:ext uri="{D42A27DB-BD31-4B8C-83A1-F6EECF244321}">
                  <p14:modId xmlns:p14="http://schemas.microsoft.com/office/powerpoint/2010/main" val="2668023918"/>
                </p:ext>
              </p:extLst>
            </p:nvPr>
          </p:nvGraphicFramePr>
          <p:xfrm>
            <a:off x="4558043" y="1652601"/>
            <a:ext cx="233966" cy="416427"/>
          </p:xfrm>
          <a:graphic>
            <a:graphicData uri="http://schemas.openxmlformats.org/presentationml/2006/ole">
              <mc:AlternateContent xmlns:mc="http://schemas.openxmlformats.org/markup-compatibility/2006">
                <mc:Choice xmlns:v="urn:schemas-microsoft-com:vml" Requires="v">
                  <p:oleObj spid="_x0000_s2070" name="Clip" r:id="rId5" imgW="3031560" imgH="4533480" progId="MS_ClipArt_Gallery.5">
                    <p:embed/>
                  </p:oleObj>
                </mc:Choice>
                <mc:Fallback>
                  <p:oleObj name="Clip" r:id="rId5" imgW="3031560" imgH="4533480" progId="MS_ClipArt_Gallery.5">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58043" y="1652601"/>
                          <a:ext cx="233966" cy="4164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6" name="Text Box 32"/>
            <p:cNvSpPr txBox="1">
              <a:spLocks noChangeArrowheads="1"/>
            </p:cNvSpPr>
            <p:nvPr/>
          </p:nvSpPr>
          <p:spPr bwMode="auto">
            <a:xfrm>
              <a:off x="3758660" y="2163778"/>
              <a:ext cx="748920" cy="178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AU" altLang="en-US" sz="700" dirty="0">
                  <a:solidFill>
                    <a:srgbClr val="00009C"/>
                  </a:solidFill>
                  <a:latin typeface="+mn-lt"/>
                </a:rPr>
                <a:t>Web Server</a:t>
              </a:r>
            </a:p>
          </p:txBody>
        </p:sp>
        <p:sp>
          <p:nvSpPr>
            <p:cNvPr id="37" name="Text Box 33"/>
            <p:cNvSpPr txBox="1">
              <a:spLocks noChangeArrowheads="1"/>
            </p:cNvSpPr>
            <p:nvPr/>
          </p:nvSpPr>
          <p:spPr bwMode="auto">
            <a:xfrm>
              <a:off x="1982803" y="3146453"/>
              <a:ext cx="795264" cy="326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tr-TR" altLang="en-US" sz="700" dirty="0">
                  <a:solidFill>
                    <a:srgbClr val="00009C"/>
                  </a:solidFill>
                  <a:latin typeface="+mn-lt"/>
                </a:rPr>
                <a:t>Collection Point</a:t>
              </a:r>
            </a:p>
            <a:p>
              <a:pPr algn="ctr"/>
              <a:r>
                <a:rPr lang="tr-TR" altLang="en-US" sz="700" dirty="0">
                  <a:solidFill>
                    <a:srgbClr val="00009C"/>
                  </a:solidFill>
                  <a:latin typeface="+mn-lt"/>
                </a:rPr>
                <a:t>(city center</a:t>
              </a:r>
              <a:r>
                <a:rPr lang="en-US" altLang="en-US" sz="700" dirty="0">
                  <a:solidFill>
                    <a:srgbClr val="00009C"/>
                  </a:solidFill>
                  <a:latin typeface="+mn-lt"/>
                </a:rPr>
                <a:t>)</a:t>
              </a:r>
              <a:endParaRPr lang="tr-TR" altLang="en-US" sz="700" dirty="0">
                <a:solidFill>
                  <a:srgbClr val="00009C"/>
                </a:solidFill>
                <a:latin typeface="+mn-lt"/>
              </a:endParaRPr>
            </a:p>
          </p:txBody>
        </p:sp>
        <p:sp>
          <p:nvSpPr>
            <p:cNvPr id="38" name="Text Box 35"/>
            <p:cNvSpPr txBox="1">
              <a:spLocks noChangeArrowheads="1"/>
            </p:cNvSpPr>
            <p:nvPr/>
          </p:nvSpPr>
          <p:spPr bwMode="auto">
            <a:xfrm>
              <a:off x="2698933" y="4585138"/>
              <a:ext cx="604411" cy="253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tr-TR" altLang="en-US" sz="700" dirty="0">
                  <a:solidFill>
                    <a:srgbClr val="00009C"/>
                  </a:solidFill>
                  <a:latin typeface="+mn-lt"/>
                </a:rPr>
                <a:t>Spending Units</a:t>
              </a:r>
            </a:p>
          </p:txBody>
        </p:sp>
        <p:pic>
          <p:nvPicPr>
            <p:cNvPr id="39" name="Picture 36" descr="site_l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42383" y="4537178"/>
              <a:ext cx="361271" cy="368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37" descr="site_l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69775" y="4551215"/>
              <a:ext cx="361271" cy="368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icture 38" descr="site_l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95536" y="4622569"/>
              <a:ext cx="361271" cy="368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2" name="Oval 39"/>
            <p:cNvSpPr>
              <a:spLocks noChangeArrowheads="1"/>
            </p:cNvSpPr>
            <p:nvPr/>
          </p:nvSpPr>
          <p:spPr bwMode="auto">
            <a:xfrm>
              <a:off x="3549926" y="1264247"/>
              <a:ext cx="2854612" cy="2566408"/>
            </a:xfrm>
            <a:prstGeom prst="ellipse">
              <a:avLst/>
            </a:prstGeom>
            <a:noFill/>
            <a:ln w="12700">
              <a:solidFill>
                <a:srgbClr val="FF3300"/>
              </a:solidFill>
              <a:prstDash val="lgDash"/>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0" tIns="0" rIns="0" bIns="0"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sz="1000">
                <a:latin typeface="+mn-lt"/>
              </a:endParaRPr>
            </a:p>
          </p:txBody>
        </p:sp>
        <p:grpSp>
          <p:nvGrpSpPr>
            <p:cNvPr id="43" name="Group 40"/>
            <p:cNvGrpSpPr>
              <a:grpSpLocks/>
            </p:cNvGrpSpPr>
            <p:nvPr/>
          </p:nvGrpSpPr>
          <p:grpSpPr bwMode="auto">
            <a:xfrm>
              <a:off x="5051206" y="1677166"/>
              <a:ext cx="980592" cy="405899"/>
              <a:chOff x="3583" y="2296"/>
              <a:chExt cx="1349" cy="712"/>
            </a:xfrm>
          </p:grpSpPr>
          <p:sp>
            <p:nvSpPr>
              <p:cNvPr id="90" name="Oval 41"/>
              <p:cNvSpPr>
                <a:spLocks noChangeArrowheads="1"/>
              </p:cNvSpPr>
              <p:nvPr/>
            </p:nvSpPr>
            <p:spPr bwMode="auto">
              <a:xfrm>
                <a:off x="3583" y="2490"/>
                <a:ext cx="485" cy="230"/>
              </a:xfrm>
              <a:prstGeom prst="ellipse">
                <a:avLst/>
              </a:prstGeom>
              <a:solidFill>
                <a:srgbClr val="FFFF00"/>
              </a:solidFill>
              <a:ln>
                <a:noFill/>
              </a:ln>
              <a:extLst>
                <a:ext uri="{91240B29-F687-4F45-9708-019B960494DF}">
                  <a14:hiddenLine xmlns:a14="http://schemas.microsoft.com/office/drawing/2010/main" w="12700" cap="sq">
                    <a:solidFill>
                      <a:srgbClr val="000000"/>
                    </a:solidFill>
                    <a:round/>
                    <a:headEnd/>
                    <a:tailEnd/>
                  </a14:hiddenLine>
                </a:ext>
              </a:extLst>
            </p:spPr>
            <p:txBody>
              <a:bodyPr wrap="none" lIns="0" tIns="0" rIns="0" bIns="0"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sz="1000">
                  <a:latin typeface="+mn-lt"/>
                </a:endParaRPr>
              </a:p>
            </p:txBody>
          </p:sp>
          <p:sp>
            <p:nvSpPr>
              <p:cNvPr id="91" name="Oval 42"/>
              <p:cNvSpPr>
                <a:spLocks noChangeArrowheads="1"/>
              </p:cNvSpPr>
              <p:nvPr/>
            </p:nvSpPr>
            <p:spPr bwMode="auto">
              <a:xfrm>
                <a:off x="4447" y="2689"/>
                <a:ext cx="485" cy="230"/>
              </a:xfrm>
              <a:prstGeom prst="ellipse">
                <a:avLst/>
              </a:prstGeom>
              <a:solidFill>
                <a:srgbClr val="FFFF00"/>
              </a:solidFill>
              <a:ln>
                <a:noFill/>
              </a:ln>
              <a:extLst>
                <a:ext uri="{91240B29-F687-4F45-9708-019B960494DF}">
                  <a14:hiddenLine xmlns:a14="http://schemas.microsoft.com/office/drawing/2010/main" w="12700" cap="sq">
                    <a:solidFill>
                      <a:srgbClr val="000000"/>
                    </a:solidFill>
                    <a:round/>
                    <a:headEnd/>
                    <a:tailEnd/>
                  </a14:hiddenLine>
                </a:ext>
              </a:extLst>
            </p:spPr>
            <p:txBody>
              <a:bodyPr wrap="none" lIns="0" tIns="0" rIns="0" bIns="0"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sz="1000">
                  <a:latin typeface="+mn-lt"/>
                </a:endParaRPr>
              </a:p>
            </p:txBody>
          </p:sp>
          <p:sp>
            <p:nvSpPr>
              <p:cNvPr id="92" name="Oval 43"/>
              <p:cNvSpPr>
                <a:spLocks noChangeArrowheads="1"/>
              </p:cNvSpPr>
              <p:nvPr/>
            </p:nvSpPr>
            <p:spPr bwMode="auto">
              <a:xfrm>
                <a:off x="4048" y="2400"/>
                <a:ext cx="878" cy="362"/>
              </a:xfrm>
              <a:prstGeom prst="ellipse">
                <a:avLst/>
              </a:prstGeom>
              <a:solidFill>
                <a:srgbClr val="FFFF00"/>
              </a:solidFill>
              <a:ln>
                <a:noFill/>
              </a:ln>
              <a:extLst>
                <a:ext uri="{91240B29-F687-4F45-9708-019B960494DF}">
                  <a14:hiddenLine xmlns:a14="http://schemas.microsoft.com/office/drawing/2010/main" w="12700" cap="sq">
                    <a:solidFill>
                      <a:srgbClr val="000000"/>
                    </a:solidFill>
                    <a:round/>
                    <a:headEnd/>
                    <a:tailEnd/>
                  </a14:hiddenLine>
                </a:ext>
              </a:extLst>
            </p:spPr>
            <p:txBody>
              <a:bodyPr wrap="none" lIns="0" tIns="0" rIns="0" bIns="0"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sz="1000">
                  <a:latin typeface="+mn-lt"/>
                </a:endParaRPr>
              </a:p>
            </p:txBody>
          </p:sp>
          <p:sp>
            <p:nvSpPr>
              <p:cNvPr id="93" name="Oval 44"/>
              <p:cNvSpPr>
                <a:spLocks noChangeArrowheads="1"/>
              </p:cNvSpPr>
              <p:nvPr/>
            </p:nvSpPr>
            <p:spPr bwMode="auto">
              <a:xfrm>
                <a:off x="3748" y="2300"/>
                <a:ext cx="460" cy="411"/>
              </a:xfrm>
              <a:prstGeom prst="ellipse">
                <a:avLst/>
              </a:prstGeom>
              <a:solidFill>
                <a:srgbClr val="FFFF00"/>
              </a:solidFill>
              <a:ln>
                <a:noFill/>
              </a:ln>
              <a:extLst>
                <a:ext uri="{91240B29-F687-4F45-9708-019B960494DF}">
                  <a14:hiddenLine xmlns:a14="http://schemas.microsoft.com/office/drawing/2010/main" w="12700" cap="sq">
                    <a:solidFill>
                      <a:srgbClr val="000000"/>
                    </a:solidFill>
                    <a:round/>
                    <a:headEnd/>
                    <a:tailEnd/>
                  </a14:hiddenLine>
                </a:ext>
              </a:extLst>
            </p:spPr>
            <p:txBody>
              <a:bodyPr wrap="none" lIns="0" tIns="0" rIns="0" bIns="0"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sz="1000">
                  <a:latin typeface="+mn-lt"/>
                </a:endParaRPr>
              </a:p>
            </p:txBody>
          </p:sp>
          <p:sp>
            <p:nvSpPr>
              <p:cNvPr id="94" name="Oval 45"/>
              <p:cNvSpPr>
                <a:spLocks noChangeArrowheads="1"/>
              </p:cNvSpPr>
              <p:nvPr/>
            </p:nvSpPr>
            <p:spPr bwMode="auto">
              <a:xfrm>
                <a:off x="4206" y="2545"/>
                <a:ext cx="517" cy="461"/>
              </a:xfrm>
              <a:prstGeom prst="ellipse">
                <a:avLst/>
              </a:prstGeom>
              <a:solidFill>
                <a:srgbClr val="FFFF00"/>
              </a:solidFill>
              <a:ln>
                <a:noFill/>
              </a:ln>
              <a:extLst>
                <a:ext uri="{91240B29-F687-4F45-9708-019B960494DF}">
                  <a14:hiddenLine xmlns:a14="http://schemas.microsoft.com/office/drawing/2010/main" w="12700" cap="sq">
                    <a:solidFill>
                      <a:srgbClr val="000000"/>
                    </a:solidFill>
                    <a:round/>
                    <a:headEnd/>
                    <a:tailEnd/>
                  </a14:hiddenLine>
                </a:ext>
              </a:extLst>
            </p:spPr>
            <p:txBody>
              <a:bodyPr wrap="none" lIns="0" tIns="0" rIns="0" bIns="0"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sz="1000">
                  <a:latin typeface="+mn-lt"/>
                </a:endParaRPr>
              </a:p>
            </p:txBody>
          </p:sp>
          <p:sp>
            <p:nvSpPr>
              <p:cNvPr id="95" name="Oval 46"/>
              <p:cNvSpPr>
                <a:spLocks noChangeArrowheads="1"/>
              </p:cNvSpPr>
              <p:nvPr/>
            </p:nvSpPr>
            <p:spPr bwMode="auto">
              <a:xfrm>
                <a:off x="3728" y="2524"/>
                <a:ext cx="385" cy="419"/>
              </a:xfrm>
              <a:prstGeom prst="ellipse">
                <a:avLst/>
              </a:prstGeom>
              <a:solidFill>
                <a:srgbClr val="FFFF00"/>
              </a:solidFill>
              <a:ln>
                <a:noFill/>
              </a:ln>
              <a:extLst>
                <a:ext uri="{91240B29-F687-4F45-9708-019B960494DF}">
                  <a14:hiddenLine xmlns:a14="http://schemas.microsoft.com/office/drawing/2010/main" w="12700" cap="sq">
                    <a:solidFill>
                      <a:srgbClr val="000000"/>
                    </a:solidFill>
                    <a:round/>
                    <a:headEnd/>
                    <a:tailEnd/>
                  </a14:hiddenLine>
                </a:ext>
              </a:extLst>
            </p:spPr>
            <p:txBody>
              <a:bodyPr wrap="none" lIns="0" tIns="0" rIns="0" bIns="0"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sz="1000">
                  <a:latin typeface="+mn-lt"/>
                </a:endParaRPr>
              </a:p>
            </p:txBody>
          </p:sp>
          <p:sp>
            <p:nvSpPr>
              <p:cNvPr id="96" name="Oval 47"/>
              <p:cNvSpPr>
                <a:spLocks noChangeArrowheads="1"/>
              </p:cNvSpPr>
              <p:nvPr/>
            </p:nvSpPr>
            <p:spPr bwMode="auto">
              <a:xfrm>
                <a:off x="3996" y="2589"/>
                <a:ext cx="385" cy="419"/>
              </a:xfrm>
              <a:prstGeom prst="ellipse">
                <a:avLst/>
              </a:prstGeom>
              <a:solidFill>
                <a:srgbClr val="FFFF00"/>
              </a:solidFill>
              <a:ln>
                <a:noFill/>
              </a:ln>
              <a:extLst>
                <a:ext uri="{91240B29-F687-4F45-9708-019B960494DF}">
                  <a14:hiddenLine xmlns:a14="http://schemas.microsoft.com/office/drawing/2010/main" w="12700" cap="sq">
                    <a:solidFill>
                      <a:srgbClr val="000000"/>
                    </a:solidFill>
                    <a:round/>
                    <a:headEnd/>
                    <a:tailEnd/>
                  </a14:hiddenLine>
                </a:ext>
              </a:extLst>
            </p:spPr>
            <p:txBody>
              <a:bodyPr wrap="none" lIns="0" tIns="0" rIns="0" bIns="0"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sz="1000">
                  <a:latin typeface="+mn-lt"/>
                </a:endParaRPr>
              </a:p>
            </p:txBody>
          </p:sp>
          <p:sp>
            <p:nvSpPr>
              <p:cNvPr id="97" name="Oval 48"/>
              <p:cNvSpPr>
                <a:spLocks noChangeArrowheads="1"/>
              </p:cNvSpPr>
              <p:nvPr/>
            </p:nvSpPr>
            <p:spPr bwMode="auto">
              <a:xfrm>
                <a:off x="4098" y="2296"/>
                <a:ext cx="460" cy="411"/>
              </a:xfrm>
              <a:prstGeom prst="ellipse">
                <a:avLst/>
              </a:prstGeom>
              <a:solidFill>
                <a:srgbClr val="FFFF00"/>
              </a:solidFill>
              <a:ln>
                <a:noFill/>
              </a:ln>
              <a:extLst>
                <a:ext uri="{91240B29-F687-4F45-9708-019B960494DF}">
                  <a14:hiddenLine xmlns:a14="http://schemas.microsoft.com/office/drawing/2010/main" w="12700" cap="sq">
                    <a:solidFill>
                      <a:srgbClr val="000000"/>
                    </a:solidFill>
                    <a:round/>
                    <a:headEnd/>
                    <a:tailEnd/>
                  </a14:hiddenLine>
                </a:ext>
              </a:extLst>
            </p:spPr>
            <p:txBody>
              <a:bodyPr wrap="none" lIns="0" tIns="0" rIns="0" bIns="0"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sz="1000">
                  <a:latin typeface="+mn-lt"/>
                </a:endParaRPr>
              </a:p>
            </p:txBody>
          </p:sp>
        </p:grpSp>
        <p:sp>
          <p:nvSpPr>
            <p:cNvPr id="44" name="Rectangle 49"/>
            <p:cNvSpPr>
              <a:spLocks noChangeArrowheads="1"/>
            </p:cNvSpPr>
            <p:nvPr/>
          </p:nvSpPr>
          <p:spPr bwMode="auto">
            <a:xfrm>
              <a:off x="5199156" y="1782700"/>
              <a:ext cx="71566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lIns="0" tIns="0" rIns="0" bIns="0" anchor="ct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tr-TR" altLang="en-US" sz="1000" b="1">
                  <a:solidFill>
                    <a:srgbClr val="00009C"/>
                  </a:solidFill>
                  <a:latin typeface="+mn-lt"/>
                </a:rPr>
                <a:t>Internet</a:t>
              </a:r>
            </a:p>
          </p:txBody>
        </p:sp>
        <p:grpSp>
          <p:nvGrpSpPr>
            <p:cNvPr id="45" name="Group 50"/>
            <p:cNvGrpSpPr>
              <a:grpSpLocks/>
            </p:cNvGrpSpPr>
            <p:nvPr/>
          </p:nvGrpSpPr>
          <p:grpSpPr bwMode="auto">
            <a:xfrm>
              <a:off x="4028179" y="3049270"/>
              <a:ext cx="1818969" cy="597737"/>
              <a:chOff x="3583" y="2296"/>
              <a:chExt cx="1349" cy="712"/>
            </a:xfrm>
          </p:grpSpPr>
          <p:sp>
            <p:nvSpPr>
              <p:cNvPr id="82" name="Oval 51"/>
              <p:cNvSpPr>
                <a:spLocks noChangeArrowheads="1"/>
              </p:cNvSpPr>
              <p:nvPr/>
            </p:nvSpPr>
            <p:spPr bwMode="auto">
              <a:xfrm>
                <a:off x="3583" y="2490"/>
                <a:ext cx="485" cy="230"/>
              </a:xfrm>
              <a:prstGeom prst="ellipse">
                <a:avLst/>
              </a:prstGeom>
              <a:solidFill>
                <a:srgbClr val="FFFF00"/>
              </a:solidFill>
              <a:ln>
                <a:noFill/>
              </a:ln>
              <a:extLst>
                <a:ext uri="{91240B29-F687-4F45-9708-019B960494DF}">
                  <a14:hiddenLine xmlns:a14="http://schemas.microsoft.com/office/drawing/2010/main" w="12700" cap="sq">
                    <a:solidFill>
                      <a:srgbClr val="000000"/>
                    </a:solidFill>
                    <a:round/>
                    <a:headEnd/>
                    <a:tailEnd/>
                  </a14:hiddenLine>
                </a:ext>
              </a:extLst>
            </p:spPr>
            <p:txBody>
              <a:bodyPr wrap="none" lIns="0" tIns="0" rIns="0" bIns="0"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sz="1000">
                  <a:latin typeface="+mn-lt"/>
                </a:endParaRPr>
              </a:p>
            </p:txBody>
          </p:sp>
          <p:sp>
            <p:nvSpPr>
              <p:cNvPr id="83" name="Oval 52"/>
              <p:cNvSpPr>
                <a:spLocks noChangeArrowheads="1"/>
              </p:cNvSpPr>
              <p:nvPr/>
            </p:nvSpPr>
            <p:spPr bwMode="auto">
              <a:xfrm>
                <a:off x="4447" y="2689"/>
                <a:ext cx="485" cy="230"/>
              </a:xfrm>
              <a:prstGeom prst="ellipse">
                <a:avLst/>
              </a:prstGeom>
              <a:solidFill>
                <a:srgbClr val="FFFF00"/>
              </a:solidFill>
              <a:ln>
                <a:noFill/>
              </a:ln>
              <a:extLst>
                <a:ext uri="{91240B29-F687-4F45-9708-019B960494DF}">
                  <a14:hiddenLine xmlns:a14="http://schemas.microsoft.com/office/drawing/2010/main" w="12700" cap="sq">
                    <a:solidFill>
                      <a:srgbClr val="000000"/>
                    </a:solidFill>
                    <a:round/>
                    <a:headEnd/>
                    <a:tailEnd/>
                  </a14:hiddenLine>
                </a:ext>
              </a:extLst>
            </p:spPr>
            <p:txBody>
              <a:bodyPr wrap="none" lIns="0" tIns="0" rIns="0" bIns="0"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sz="1000">
                  <a:latin typeface="+mn-lt"/>
                </a:endParaRPr>
              </a:p>
            </p:txBody>
          </p:sp>
          <p:sp>
            <p:nvSpPr>
              <p:cNvPr id="84" name="Oval 53"/>
              <p:cNvSpPr>
                <a:spLocks noChangeArrowheads="1"/>
              </p:cNvSpPr>
              <p:nvPr/>
            </p:nvSpPr>
            <p:spPr bwMode="auto">
              <a:xfrm>
                <a:off x="4048" y="2400"/>
                <a:ext cx="878" cy="362"/>
              </a:xfrm>
              <a:prstGeom prst="ellipse">
                <a:avLst/>
              </a:prstGeom>
              <a:solidFill>
                <a:srgbClr val="FFFF00"/>
              </a:solidFill>
              <a:ln>
                <a:noFill/>
              </a:ln>
              <a:extLst>
                <a:ext uri="{91240B29-F687-4F45-9708-019B960494DF}">
                  <a14:hiddenLine xmlns:a14="http://schemas.microsoft.com/office/drawing/2010/main" w="12700" cap="sq">
                    <a:solidFill>
                      <a:srgbClr val="000000"/>
                    </a:solidFill>
                    <a:round/>
                    <a:headEnd/>
                    <a:tailEnd/>
                  </a14:hiddenLine>
                </a:ext>
              </a:extLst>
            </p:spPr>
            <p:txBody>
              <a:bodyPr wrap="none" lIns="0" tIns="0" rIns="0" bIns="0"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US" altLang="en-US" sz="1000" dirty="0">
                  <a:latin typeface="+mn-lt"/>
                </a:endParaRPr>
              </a:p>
            </p:txBody>
          </p:sp>
          <p:sp>
            <p:nvSpPr>
              <p:cNvPr id="85" name="Oval 54"/>
              <p:cNvSpPr>
                <a:spLocks noChangeArrowheads="1"/>
              </p:cNvSpPr>
              <p:nvPr/>
            </p:nvSpPr>
            <p:spPr bwMode="auto">
              <a:xfrm>
                <a:off x="3748" y="2300"/>
                <a:ext cx="460" cy="411"/>
              </a:xfrm>
              <a:prstGeom prst="ellipse">
                <a:avLst/>
              </a:prstGeom>
              <a:solidFill>
                <a:srgbClr val="FFFF00"/>
              </a:solidFill>
              <a:ln>
                <a:noFill/>
              </a:ln>
              <a:extLst>
                <a:ext uri="{91240B29-F687-4F45-9708-019B960494DF}">
                  <a14:hiddenLine xmlns:a14="http://schemas.microsoft.com/office/drawing/2010/main" w="12700" cap="sq">
                    <a:solidFill>
                      <a:srgbClr val="000000"/>
                    </a:solidFill>
                    <a:round/>
                    <a:headEnd/>
                    <a:tailEnd/>
                  </a14:hiddenLine>
                </a:ext>
              </a:extLst>
            </p:spPr>
            <p:txBody>
              <a:bodyPr wrap="none" lIns="0" tIns="0" rIns="0" bIns="0"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sz="1000">
                  <a:latin typeface="+mn-lt"/>
                </a:endParaRPr>
              </a:p>
            </p:txBody>
          </p:sp>
          <p:sp>
            <p:nvSpPr>
              <p:cNvPr id="86" name="Oval 55"/>
              <p:cNvSpPr>
                <a:spLocks noChangeArrowheads="1"/>
              </p:cNvSpPr>
              <p:nvPr/>
            </p:nvSpPr>
            <p:spPr bwMode="auto">
              <a:xfrm>
                <a:off x="4206" y="2545"/>
                <a:ext cx="517" cy="461"/>
              </a:xfrm>
              <a:prstGeom prst="ellipse">
                <a:avLst/>
              </a:prstGeom>
              <a:solidFill>
                <a:srgbClr val="FFFF00"/>
              </a:solidFill>
              <a:ln>
                <a:noFill/>
              </a:ln>
              <a:extLst>
                <a:ext uri="{91240B29-F687-4F45-9708-019B960494DF}">
                  <a14:hiddenLine xmlns:a14="http://schemas.microsoft.com/office/drawing/2010/main" w="12700" cap="sq">
                    <a:solidFill>
                      <a:srgbClr val="000000"/>
                    </a:solidFill>
                    <a:round/>
                    <a:headEnd/>
                    <a:tailEnd/>
                  </a14:hiddenLine>
                </a:ext>
              </a:extLst>
            </p:spPr>
            <p:txBody>
              <a:bodyPr wrap="none" lIns="0" tIns="0" rIns="0" bIns="0"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sz="1000">
                  <a:latin typeface="+mn-lt"/>
                </a:endParaRPr>
              </a:p>
            </p:txBody>
          </p:sp>
          <p:sp>
            <p:nvSpPr>
              <p:cNvPr id="87" name="Oval 56"/>
              <p:cNvSpPr>
                <a:spLocks noChangeArrowheads="1"/>
              </p:cNvSpPr>
              <p:nvPr/>
            </p:nvSpPr>
            <p:spPr bwMode="auto">
              <a:xfrm>
                <a:off x="3728" y="2524"/>
                <a:ext cx="385" cy="419"/>
              </a:xfrm>
              <a:prstGeom prst="ellipse">
                <a:avLst/>
              </a:prstGeom>
              <a:solidFill>
                <a:srgbClr val="FFFF00"/>
              </a:solidFill>
              <a:ln>
                <a:noFill/>
              </a:ln>
              <a:extLst>
                <a:ext uri="{91240B29-F687-4F45-9708-019B960494DF}">
                  <a14:hiddenLine xmlns:a14="http://schemas.microsoft.com/office/drawing/2010/main" w="12700" cap="sq">
                    <a:solidFill>
                      <a:srgbClr val="000000"/>
                    </a:solidFill>
                    <a:round/>
                    <a:headEnd/>
                    <a:tailEnd/>
                  </a14:hiddenLine>
                </a:ext>
              </a:extLst>
            </p:spPr>
            <p:txBody>
              <a:bodyPr wrap="none" lIns="0" tIns="0" rIns="0" bIns="0"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sz="1000">
                  <a:latin typeface="+mn-lt"/>
                </a:endParaRPr>
              </a:p>
            </p:txBody>
          </p:sp>
          <p:sp>
            <p:nvSpPr>
              <p:cNvPr id="88" name="Oval 57"/>
              <p:cNvSpPr>
                <a:spLocks noChangeArrowheads="1"/>
              </p:cNvSpPr>
              <p:nvPr/>
            </p:nvSpPr>
            <p:spPr bwMode="auto">
              <a:xfrm>
                <a:off x="3996" y="2589"/>
                <a:ext cx="385" cy="419"/>
              </a:xfrm>
              <a:prstGeom prst="ellipse">
                <a:avLst/>
              </a:prstGeom>
              <a:solidFill>
                <a:srgbClr val="FFFF00"/>
              </a:solidFill>
              <a:ln>
                <a:noFill/>
              </a:ln>
              <a:extLst>
                <a:ext uri="{91240B29-F687-4F45-9708-019B960494DF}">
                  <a14:hiddenLine xmlns:a14="http://schemas.microsoft.com/office/drawing/2010/main" w="12700" cap="sq">
                    <a:solidFill>
                      <a:srgbClr val="000000"/>
                    </a:solidFill>
                    <a:round/>
                    <a:headEnd/>
                    <a:tailEnd/>
                  </a14:hiddenLine>
                </a:ext>
              </a:extLst>
            </p:spPr>
            <p:txBody>
              <a:bodyPr wrap="none" lIns="0" tIns="0" rIns="0" bIns="0"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sz="1000">
                  <a:latin typeface="+mn-lt"/>
                </a:endParaRPr>
              </a:p>
            </p:txBody>
          </p:sp>
          <p:sp>
            <p:nvSpPr>
              <p:cNvPr id="89" name="Oval 58"/>
              <p:cNvSpPr>
                <a:spLocks noChangeArrowheads="1"/>
              </p:cNvSpPr>
              <p:nvPr/>
            </p:nvSpPr>
            <p:spPr bwMode="auto">
              <a:xfrm>
                <a:off x="4098" y="2296"/>
                <a:ext cx="460" cy="411"/>
              </a:xfrm>
              <a:prstGeom prst="ellipse">
                <a:avLst/>
              </a:prstGeom>
              <a:solidFill>
                <a:srgbClr val="FFFF00"/>
              </a:solidFill>
              <a:ln>
                <a:noFill/>
              </a:ln>
              <a:extLst>
                <a:ext uri="{91240B29-F687-4F45-9708-019B960494DF}">
                  <a14:hiddenLine xmlns:a14="http://schemas.microsoft.com/office/drawing/2010/main" w="12700" cap="sq">
                    <a:solidFill>
                      <a:srgbClr val="000000"/>
                    </a:solidFill>
                    <a:round/>
                    <a:headEnd/>
                    <a:tailEnd/>
                  </a14:hiddenLine>
                </a:ext>
              </a:extLst>
            </p:spPr>
            <p:txBody>
              <a:bodyPr wrap="none" lIns="0" tIns="0" rIns="0" bIns="0"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sz="1000">
                  <a:latin typeface="+mn-lt"/>
                </a:endParaRPr>
              </a:p>
            </p:txBody>
          </p:sp>
        </p:grpSp>
        <p:sp>
          <p:nvSpPr>
            <p:cNvPr id="46" name="Rectangle 59"/>
            <p:cNvSpPr>
              <a:spLocks noChangeArrowheads="1"/>
            </p:cNvSpPr>
            <p:nvPr/>
          </p:nvSpPr>
          <p:spPr bwMode="auto">
            <a:xfrm>
              <a:off x="4246090" y="3174853"/>
              <a:ext cx="1430174" cy="389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lIns="0" tIns="0" rIns="0" bIns="0" anchor="ct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tr-TR" altLang="en-US" sz="1000" b="1" dirty="0">
                  <a:solidFill>
                    <a:srgbClr val="00009C"/>
                  </a:solidFill>
                  <a:latin typeface="+mn-lt"/>
                </a:rPr>
                <a:t>Virtual Private Network</a:t>
              </a:r>
            </a:p>
          </p:txBody>
        </p:sp>
        <p:sp>
          <p:nvSpPr>
            <p:cNvPr id="47" name="Freeform 60"/>
            <p:cNvSpPr>
              <a:spLocks/>
            </p:cNvSpPr>
            <p:nvPr/>
          </p:nvSpPr>
          <p:spPr bwMode="auto">
            <a:xfrm>
              <a:off x="3379039" y="2603599"/>
              <a:ext cx="799384" cy="1191964"/>
            </a:xfrm>
            <a:custGeom>
              <a:avLst/>
              <a:gdLst>
                <a:gd name="T0" fmla="*/ 2147483647 w 697"/>
                <a:gd name="T1" fmla="*/ 2147483647 h 1019"/>
                <a:gd name="T2" fmla="*/ 2147483647 w 697"/>
                <a:gd name="T3" fmla="*/ 2147483647 h 1019"/>
                <a:gd name="T4" fmla="*/ 2147483647 w 697"/>
                <a:gd name="T5" fmla="*/ 2147483647 h 1019"/>
                <a:gd name="T6" fmla="*/ 2147483647 w 697"/>
                <a:gd name="T7" fmla="*/ 2147483647 h 1019"/>
                <a:gd name="T8" fmla="*/ 2147483647 w 697"/>
                <a:gd name="T9" fmla="*/ 2147483647 h 1019"/>
                <a:gd name="T10" fmla="*/ 0 w 697"/>
                <a:gd name="T11" fmla="*/ 0 h 1019"/>
                <a:gd name="T12" fmla="*/ 0 60000 65536"/>
                <a:gd name="T13" fmla="*/ 0 60000 65536"/>
                <a:gd name="T14" fmla="*/ 0 60000 65536"/>
                <a:gd name="T15" fmla="*/ 0 60000 65536"/>
                <a:gd name="T16" fmla="*/ 0 60000 65536"/>
                <a:gd name="T17" fmla="*/ 0 60000 65536"/>
                <a:gd name="T18" fmla="*/ 0 w 697"/>
                <a:gd name="T19" fmla="*/ 0 h 1019"/>
                <a:gd name="T20" fmla="*/ 697 w 697"/>
                <a:gd name="T21" fmla="*/ 1019 h 1019"/>
              </a:gdLst>
              <a:ahLst/>
              <a:cxnLst>
                <a:cxn ang="T12">
                  <a:pos x="T0" y="T1"/>
                </a:cxn>
                <a:cxn ang="T13">
                  <a:pos x="T2" y="T3"/>
                </a:cxn>
                <a:cxn ang="T14">
                  <a:pos x="T4" y="T5"/>
                </a:cxn>
                <a:cxn ang="T15">
                  <a:pos x="T6" y="T7"/>
                </a:cxn>
                <a:cxn ang="T16">
                  <a:pos x="T8" y="T9"/>
                </a:cxn>
                <a:cxn ang="T17">
                  <a:pos x="T10" y="T11"/>
                </a:cxn>
              </a:cxnLst>
              <a:rect l="T18" t="T19" r="T20" b="T21"/>
              <a:pathLst>
                <a:path w="697" h="1019">
                  <a:moveTo>
                    <a:pt x="25" y="1019"/>
                  </a:moveTo>
                  <a:cubicBezTo>
                    <a:pt x="103" y="982"/>
                    <a:pt x="377" y="856"/>
                    <a:pt x="485" y="797"/>
                  </a:cubicBezTo>
                  <a:cubicBezTo>
                    <a:pt x="593" y="738"/>
                    <a:pt x="651" y="710"/>
                    <a:pt x="674" y="666"/>
                  </a:cubicBezTo>
                  <a:cubicBezTo>
                    <a:pt x="697" y="622"/>
                    <a:pt x="681" y="597"/>
                    <a:pt x="623" y="532"/>
                  </a:cubicBezTo>
                  <a:cubicBezTo>
                    <a:pt x="565" y="467"/>
                    <a:pt x="429" y="365"/>
                    <a:pt x="325" y="276"/>
                  </a:cubicBezTo>
                  <a:cubicBezTo>
                    <a:pt x="221" y="187"/>
                    <a:pt x="68" y="58"/>
                    <a:pt x="0" y="0"/>
                  </a:cubicBezTo>
                </a:path>
              </a:pathLst>
            </a:custGeom>
            <a:noFill/>
            <a:ln w="28575">
              <a:solidFill>
                <a:srgbClr val="FF3300"/>
              </a:solidFill>
              <a:prstDash val="lgDash"/>
              <a:round/>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sz="1000">
                <a:latin typeface="+mn-lt"/>
              </a:endParaRPr>
            </a:p>
          </p:txBody>
        </p:sp>
        <p:sp>
          <p:nvSpPr>
            <p:cNvPr id="48" name="Freeform 61"/>
            <p:cNvSpPr>
              <a:spLocks/>
            </p:cNvSpPr>
            <p:nvPr/>
          </p:nvSpPr>
          <p:spPr bwMode="auto">
            <a:xfrm>
              <a:off x="3454734" y="2518208"/>
              <a:ext cx="853287" cy="1381463"/>
            </a:xfrm>
            <a:custGeom>
              <a:avLst/>
              <a:gdLst>
                <a:gd name="T0" fmla="*/ 0 w 744"/>
                <a:gd name="T1" fmla="*/ 2147483647 h 1181"/>
                <a:gd name="T2" fmla="*/ 2147483647 w 744"/>
                <a:gd name="T3" fmla="*/ 2147483647 h 1181"/>
                <a:gd name="T4" fmla="*/ 2147483647 w 744"/>
                <a:gd name="T5" fmla="*/ 2147483647 h 1181"/>
                <a:gd name="T6" fmla="*/ 2147483647 w 744"/>
                <a:gd name="T7" fmla="*/ 2147483647 h 1181"/>
                <a:gd name="T8" fmla="*/ 2147483647 w 744"/>
                <a:gd name="T9" fmla="*/ 2147483647 h 1181"/>
                <a:gd name="T10" fmla="*/ 2147483647 w 744"/>
                <a:gd name="T11" fmla="*/ 0 h 1181"/>
                <a:gd name="T12" fmla="*/ 0 60000 65536"/>
                <a:gd name="T13" fmla="*/ 0 60000 65536"/>
                <a:gd name="T14" fmla="*/ 0 60000 65536"/>
                <a:gd name="T15" fmla="*/ 0 60000 65536"/>
                <a:gd name="T16" fmla="*/ 0 60000 65536"/>
                <a:gd name="T17" fmla="*/ 0 60000 65536"/>
                <a:gd name="T18" fmla="*/ 0 w 744"/>
                <a:gd name="T19" fmla="*/ 0 h 1181"/>
                <a:gd name="T20" fmla="*/ 744 w 744"/>
                <a:gd name="T21" fmla="*/ 1181 h 1181"/>
              </a:gdLst>
              <a:ahLst/>
              <a:cxnLst>
                <a:cxn ang="T12">
                  <a:pos x="T0" y="T1"/>
                </a:cxn>
                <a:cxn ang="T13">
                  <a:pos x="T2" y="T3"/>
                </a:cxn>
                <a:cxn ang="T14">
                  <a:pos x="T4" y="T5"/>
                </a:cxn>
                <a:cxn ang="T15">
                  <a:pos x="T6" y="T7"/>
                </a:cxn>
                <a:cxn ang="T16">
                  <a:pos x="T8" y="T9"/>
                </a:cxn>
                <a:cxn ang="T17">
                  <a:pos x="T10" y="T11"/>
                </a:cxn>
              </a:cxnLst>
              <a:rect l="T18" t="T19" r="T20" b="T21"/>
              <a:pathLst>
                <a:path w="744" h="1181">
                  <a:moveTo>
                    <a:pt x="0" y="1181"/>
                  </a:moveTo>
                  <a:cubicBezTo>
                    <a:pt x="99" y="1134"/>
                    <a:pt x="472" y="969"/>
                    <a:pt x="594" y="894"/>
                  </a:cubicBezTo>
                  <a:cubicBezTo>
                    <a:pt x="716" y="819"/>
                    <a:pt x="720" y="786"/>
                    <a:pt x="732" y="731"/>
                  </a:cubicBezTo>
                  <a:cubicBezTo>
                    <a:pt x="744" y="676"/>
                    <a:pt x="717" y="627"/>
                    <a:pt x="666" y="563"/>
                  </a:cubicBezTo>
                  <a:cubicBezTo>
                    <a:pt x="615" y="499"/>
                    <a:pt x="536" y="441"/>
                    <a:pt x="426" y="347"/>
                  </a:cubicBezTo>
                  <a:cubicBezTo>
                    <a:pt x="316" y="253"/>
                    <a:pt x="94" y="72"/>
                    <a:pt x="7" y="0"/>
                  </a:cubicBezTo>
                </a:path>
              </a:pathLst>
            </a:custGeom>
            <a:noFill/>
            <a:ln w="28575">
              <a:solidFill>
                <a:srgbClr val="FF3300"/>
              </a:solidFill>
              <a:prstDash val="lgDash"/>
              <a:round/>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sz="1000">
                <a:latin typeface="+mn-lt"/>
              </a:endParaRPr>
            </a:p>
          </p:txBody>
        </p:sp>
        <p:sp>
          <p:nvSpPr>
            <p:cNvPr id="49" name="Text Box 62"/>
            <p:cNvSpPr txBox="1">
              <a:spLocks noChangeArrowheads="1"/>
            </p:cNvSpPr>
            <p:nvPr/>
          </p:nvSpPr>
          <p:spPr bwMode="auto">
            <a:xfrm>
              <a:off x="3611305" y="3814275"/>
              <a:ext cx="670932" cy="166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AU" altLang="en-US" sz="700" dirty="0">
                  <a:solidFill>
                    <a:srgbClr val="00009C"/>
                  </a:solidFill>
                  <a:latin typeface="+mn-lt"/>
                </a:rPr>
                <a:t>Tunnelling</a:t>
              </a:r>
            </a:p>
          </p:txBody>
        </p:sp>
        <p:sp>
          <p:nvSpPr>
            <p:cNvPr id="50" name="Text Box 63"/>
            <p:cNvSpPr txBox="1">
              <a:spLocks noChangeArrowheads="1"/>
            </p:cNvSpPr>
            <p:nvPr/>
          </p:nvSpPr>
          <p:spPr bwMode="auto">
            <a:xfrm>
              <a:off x="3037265" y="3512486"/>
              <a:ext cx="708779" cy="307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AU" altLang="en-US" sz="700">
                  <a:solidFill>
                    <a:srgbClr val="00009C"/>
                  </a:solidFill>
                  <a:latin typeface="+mn-lt"/>
                </a:rPr>
                <a:t>Encryption</a:t>
              </a:r>
            </a:p>
          </p:txBody>
        </p:sp>
        <p:sp>
          <p:nvSpPr>
            <p:cNvPr id="51" name="Line 64"/>
            <p:cNvSpPr>
              <a:spLocks noChangeShapeType="1"/>
            </p:cNvSpPr>
            <p:nvPr/>
          </p:nvSpPr>
          <p:spPr bwMode="auto">
            <a:xfrm flipH="1" flipV="1">
              <a:off x="2413357" y="3696136"/>
              <a:ext cx="81430" cy="288925"/>
            </a:xfrm>
            <a:prstGeom prst="line">
              <a:avLst/>
            </a:prstGeom>
            <a:noFill/>
            <a:ln w="28575">
              <a:solidFill>
                <a:srgbClr val="00009C"/>
              </a:solidFill>
              <a:round/>
              <a:headEnd/>
              <a:tailEnd/>
            </a:ln>
            <a:extLst>
              <a:ext uri="{909E8E84-426E-40DD-AFC4-6F175D3DCCD1}">
                <a14:hiddenFill xmlns:a14="http://schemas.microsoft.com/office/drawing/2010/main">
                  <a:noFill/>
                </a14:hiddenFill>
              </a:ext>
            </a:extLst>
          </p:spPr>
          <p:txBody>
            <a:bodyPr lIns="0" tIns="0" rIns="0" bIns="0"/>
            <a:lstStyle/>
            <a:p>
              <a:endParaRPr lang="en-US" sz="1000"/>
            </a:p>
          </p:txBody>
        </p:sp>
        <p:sp>
          <p:nvSpPr>
            <p:cNvPr id="52" name="Text Box 65"/>
            <p:cNvSpPr txBox="1">
              <a:spLocks noChangeArrowheads="1"/>
            </p:cNvSpPr>
            <p:nvPr/>
          </p:nvSpPr>
          <p:spPr bwMode="auto">
            <a:xfrm>
              <a:off x="1200393" y="3033080"/>
              <a:ext cx="717954" cy="238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altLang="en-US" sz="700" dirty="0">
                  <a:solidFill>
                    <a:srgbClr val="00009C"/>
                  </a:solidFill>
                  <a:latin typeface="+mn-lt"/>
                </a:rPr>
                <a:t>On-demand</a:t>
              </a:r>
              <a:r>
                <a:rPr lang="tr-TR" altLang="en-US" sz="700" dirty="0">
                  <a:solidFill>
                    <a:srgbClr val="00009C"/>
                  </a:solidFill>
                  <a:latin typeface="+mn-lt"/>
                </a:rPr>
                <a:t> lines for towns</a:t>
              </a:r>
            </a:p>
          </p:txBody>
        </p:sp>
        <p:pic>
          <p:nvPicPr>
            <p:cNvPr id="53" name="Picture 66" descr="pc"/>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20900" y="3421247"/>
              <a:ext cx="474813" cy="301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 name="Picture 67" descr="tc"/>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63511" y="3776848"/>
              <a:ext cx="392237" cy="266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 name="Picture 68" descr="tc"/>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25928" y="3946460"/>
              <a:ext cx="392237" cy="266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 name="Picture 69" descr="tc"/>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339956" y="3886803"/>
              <a:ext cx="392237" cy="266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 name="Picture 70" descr="pc"/>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09342" y="3271520"/>
              <a:ext cx="474813" cy="301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 name="Picture 71" descr="pc"/>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53322" y="3783866"/>
              <a:ext cx="474813" cy="301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 name="Picture 72" descr="tc"/>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49218" y="3553428"/>
              <a:ext cx="392237" cy="266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 name="Line 73"/>
            <p:cNvSpPr>
              <a:spLocks noChangeShapeType="1"/>
            </p:cNvSpPr>
            <p:nvPr/>
          </p:nvSpPr>
          <p:spPr bwMode="auto">
            <a:xfrm flipV="1">
              <a:off x="1025618" y="3527693"/>
              <a:ext cx="245435" cy="202365"/>
            </a:xfrm>
            <a:prstGeom prst="line">
              <a:avLst/>
            </a:prstGeom>
            <a:noFill/>
            <a:ln w="28575">
              <a:solidFill>
                <a:srgbClr val="00009C"/>
              </a:solidFill>
              <a:round/>
              <a:headEnd/>
              <a:tailEnd/>
            </a:ln>
            <a:extLst>
              <a:ext uri="{909E8E84-426E-40DD-AFC4-6F175D3DCCD1}">
                <a14:hiddenFill xmlns:a14="http://schemas.microsoft.com/office/drawing/2010/main">
                  <a:noFill/>
                </a14:hiddenFill>
              </a:ext>
            </a:extLst>
          </p:spPr>
          <p:txBody>
            <a:bodyPr lIns="0" tIns="0" rIns="0" bIns="0"/>
            <a:lstStyle/>
            <a:p>
              <a:endParaRPr lang="en-US" sz="1000"/>
            </a:p>
          </p:txBody>
        </p:sp>
        <p:sp>
          <p:nvSpPr>
            <p:cNvPr id="61" name="Text Box 74"/>
            <p:cNvSpPr txBox="1">
              <a:spLocks noChangeArrowheads="1"/>
            </p:cNvSpPr>
            <p:nvPr/>
          </p:nvSpPr>
          <p:spPr bwMode="auto">
            <a:xfrm>
              <a:off x="1673612" y="4248253"/>
              <a:ext cx="801677" cy="114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altLang="en-US" sz="700" dirty="0">
                  <a:solidFill>
                    <a:srgbClr val="00009C"/>
                  </a:solidFill>
                  <a:latin typeface="+mn-lt"/>
                </a:rPr>
                <a:t>PCs / </a:t>
              </a:r>
              <a:r>
                <a:rPr lang="tr-TR" altLang="en-US" sz="700" dirty="0">
                  <a:solidFill>
                    <a:srgbClr val="00009C"/>
                  </a:solidFill>
                  <a:latin typeface="+mn-lt"/>
                </a:rPr>
                <a:t>Thin Clients</a:t>
              </a:r>
            </a:p>
          </p:txBody>
        </p:sp>
        <p:sp>
          <p:nvSpPr>
            <p:cNvPr id="62" name="Line 75"/>
            <p:cNvSpPr>
              <a:spLocks noChangeShapeType="1"/>
            </p:cNvSpPr>
            <p:nvPr/>
          </p:nvSpPr>
          <p:spPr bwMode="auto">
            <a:xfrm>
              <a:off x="326015" y="4500917"/>
              <a:ext cx="6240235" cy="0"/>
            </a:xfrm>
            <a:prstGeom prst="line">
              <a:avLst/>
            </a:prstGeom>
            <a:noFill/>
            <a:ln w="9525">
              <a:solidFill>
                <a:schemeClr val="accent1"/>
              </a:solidFill>
              <a:prstDash val="lgDashDotDot"/>
              <a:round/>
              <a:headEnd/>
              <a:tailEnd/>
            </a:ln>
            <a:extLst>
              <a:ext uri="{909E8E84-426E-40DD-AFC4-6F175D3DCCD1}">
                <a14:hiddenFill xmlns:a14="http://schemas.microsoft.com/office/drawing/2010/main">
                  <a:noFill/>
                </a14:hiddenFill>
              </a:ext>
            </a:extLst>
          </p:spPr>
          <p:txBody>
            <a:bodyPr lIns="0" tIns="0" rIns="0" bIns="0"/>
            <a:lstStyle/>
            <a:p>
              <a:endParaRPr lang="en-US" sz="1000"/>
            </a:p>
          </p:txBody>
        </p:sp>
        <p:sp>
          <p:nvSpPr>
            <p:cNvPr id="63" name="Text Box 76"/>
            <p:cNvSpPr txBox="1">
              <a:spLocks noChangeArrowheads="1"/>
            </p:cNvSpPr>
            <p:nvPr/>
          </p:nvSpPr>
          <p:spPr bwMode="auto">
            <a:xfrm>
              <a:off x="1603651" y="1275045"/>
              <a:ext cx="586062" cy="412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altLang="en-US" sz="800" b="1" dirty="0">
                  <a:solidFill>
                    <a:srgbClr val="0000FF"/>
                  </a:solidFill>
                  <a:latin typeface="+mn-lt"/>
                </a:rPr>
                <a:t>[ 3 ]</a:t>
              </a:r>
            </a:p>
            <a:p>
              <a:pPr algn="ctr"/>
              <a:r>
                <a:rPr lang="tr-TR" altLang="en-US" sz="800" dirty="0">
                  <a:solidFill>
                    <a:srgbClr val="0000FF"/>
                  </a:solidFill>
                  <a:latin typeface="+mn-lt"/>
                </a:rPr>
                <a:t>Central </a:t>
              </a:r>
              <a:r>
                <a:rPr lang="en-US" altLang="en-US" sz="800" dirty="0">
                  <a:solidFill>
                    <a:srgbClr val="0000FF"/>
                  </a:solidFill>
                  <a:latin typeface="+mn-lt"/>
                </a:rPr>
                <a:t>Servers</a:t>
              </a:r>
              <a:endParaRPr lang="tr-TR" altLang="en-US" sz="800" dirty="0">
                <a:solidFill>
                  <a:srgbClr val="0000FF"/>
                </a:solidFill>
                <a:latin typeface="+mn-lt"/>
              </a:endParaRPr>
            </a:p>
          </p:txBody>
        </p:sp>
        <p:sp>
          <p:nvSpPr>
            <p:cNvPr id="64" name="Text Box 77"/>
            <p:cNvSpPr txBox="1">
              <a:spLocks noChangeArrowheads="1"/>
            </p:cNvSpPr>
            <p:nvPr/>
          </p:nvSpPr>
          <p:spPr bwMode="auto">
            <a:xfrm>
              <a:off x="168277" y="2813645"/>
              <a:ext cx="685368" cy="411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altLang="en-US" sz="800" b="1" dirty="0">
                  <a:solidFill>
                    <a:srgbClr val="0000FF"/>
                  </a:solidFill>
                  <a:latin typeface="+mn-lt"/>
                </a:rPr>
                <a:t>[ 4 ]</a:t>
              </a:r>
            </a:p>
            <a:p>
              <a:pPr algn="ctr"/>
              <a:r>
                <a:rPr lang="en-US" altLang="en-US" sz="800" dirty="0">
                  <a:solidFill>
                    <a:srgbClr val="0000FF"/>
                  </a:solidFill>
                  <a:latin typeface="+mn-lt"/>
                </a:rPr>
                <a:t>Field</a:t>
              </a:r>
            </a:p>
            <a:p>
              <a:pPr algn="ctr"/>
              <a:r>
                <a:rPr lang="en-US" altLang="en-US" sz="800" dirty="0">
                  <a:solidFill>
                    <a:srgbClr val="0000FF"/>
                  </a:solidFill>
                  <a:latin typeface="+mn-lt"/>
                </a:rPr>
                <a:t>Hardware</a:t>
              </a:r>
              <a:endParaRPr lang="tr-TR" altLang="en-US" sz="800" dirty="0">
                <a:solidFill>
                  <a:srgbClr val="0000FF"/>
                </a:solidFill>
                <a:latin typeface="+mn-lt"/>
              </a:endParaRPr>
            </a:p>
          </p:txBody>
        </p:sp>
        <p:sp>
          <p:nvSpPr>
            <p:cNvPr id="65" name="Text Box 78"/>
            <p:cNvSpPr txBox="1">
              <a:spLocks noChangeArrowheads="1"/>
            </p:cNvSpPr>
            <p:nvPr/>
          </p:nvSpPr>
          <p:spPr bwMode="auto">
            <a:xfrm>
              <a:off x="3887963" y="2366142"/>
              <a:ext cx="1074398" cy="381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altLang="en-US" sz="800" b="1" dirty="0">
                  <a:solidFill>
                    <a:srgbClr val="0000FF"/>
                  </a:solidFill>
                  <a:latin typeface="+mn-lt"/>
                </a:rPr>
                <a:t>[ 1 ]</a:t>
              </a:r>
            </a:p>
            <a:p>
              <a:pPr algn="ctr"/>
              <a:r>
                <a:rPr lang="tr-TR" altLang="en-US" sz="800" dirty="0">
                  <a:solidFill>
                    <a:srgbClr val="0000FF"/>
                  </a:solidFill>
                  <a:latin typeface="+mn-lt"/>
                </a:rPr>
                <a:t>Wide Area Network</a:t>
              </a:r>
            </a:p>
          </p:txBody>
        </p:sp>
        <p:sp>
          <p:nvSpPr>
            <p:cNvPr id="66" name="Text Box 79"/>
            <p:cNvSpPr txBox="1">
              <a:spLocks noChangeArrowheads="1"/>
            </p:cNvSpPr>
            <p:nvPr/>
          </p:nvSpPr>
          <p:spPr bwMode="auto">
            <a:xfrm>
              <a:off x="1126164" y="3921895"/>
              <a:ext cx="459904" cy="233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altLang="en-US" sz="700" dirty="0">
                  <a:solidFill>
                    <a:srgbClr val="00009C"/>
                  </a:solidFill>
                  <a:latin typeface="+mn-lt"/>
                </a:rPr>
                <a:t>District </a:t>
              </a:r>
              <a:r>
                <a:rPr lang="tr-TR" altLang="en-US" sz="700" dirty="0">
                  <a:solidFill>
                    <a:srgbClr val="00009C"/>
                  </a:solidFill>
                  <a:latin typeface="+mn-lt"/>
                </a:rPr>
                <a:t>Offices</a:t>
              </a:r>
            </a:p>
          </p:txBody>
        </p:sp>
        <p:grpSp>
          <p:nvGrpSpPr>
            <p:cNvPr id="67" name="Group 80"/>
            <p:cNvGrpSpPr>
              <a:grpSpLocks/>
            </p:cNvGrpSpPr>
            <p:nvPr/>
          </p:nvGrpSpPr>
          <p:grpSpPr bwMode="auto">
            <a:xfrm>
              <a:off x="428088" y="2908901"/>
              <a:ext cx="3883374" cy="1559263"/>
              <a:chOff x="251" y="2279"/>
              <a:chExt cx="3386" cy="1333"/>
            </a:xfrm>
          </p:grpSpPr>
          <p:sp>
            <p:nvSpPr>
              <p:cNvPr id="79" name="Oval 81"/>
              <p:cNvSpPr>
                <a:spLocks noChangeArrowheads="1"/>
              </p:cNvSpPr>
              <p:nvPr/>
            </p:nvSpPr>
            <p:spPr bwMode="auto">
              <a:xfrm>
                <a:off x="251" y="2279"/>
                <a:ext cx="3386" cy="1333"/>
              </a:xfrm>
              <a:prstGeom prst="ellipse">
                <a:avLst/>
              </a:prstGeom>
              <a:noFill/>
              <a:ln w="12700">
                <a:solidFill>
                  <a:srgbClr val="FF3300"/>
                </a:solidFill>
                <a:prstDash val="lgDash"/>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0" tIns="0" rIns="0" bIns="0"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sz="1000">
                  <a:latin typeface="+mn-lt"/>
                </a:endParaRPr>
              </a:p>
            </p:txBody>
          </p:sp>
          <p:sp>
            <p:nvSpPr>
              <p:cNvPr id="80" name="Text Box 82"/>
              <p:cNvSpPr txBox="1">
                <a:spLocks noChangeArrowheads="1"/>
              </p:cNvSpPr>
              <p:nvPr/>
            </p:nvSpPr>
            <p:spPr bwMode="auto">
              <a:xfrm>
                <a:off x="2320" y="2407"/>
                <a:ext cx="335"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lIns="0" tIns="0" rIns="0" bIns="0" anchor="ct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altLang="en-US" sz="1400" b="1" dirty="0">
                    <a:solidFill>
                      <a:srgbClr val="FF0000"/>
                    </a:solidFill>
                    <a:latin typeface="+mn-lt"/>
                  </a:rPr>
                  <a:t>3</a:t>
                </a:r>
              </a:p>
            </p:txBody>
          </p:sp>
          <p:sp>
            <p:nvSpPr>
              <p:cNvPr id="81" name="Oval 83"/>
              <p:cNvSpPr>
                <a:spLocks noChangeArrowheads="1"/>
              </p:cNvSpPr>
              <p:nvPr/>
            </p:nvSpPr>
            <p:spPr bwMode="auto">
              <a:xfrm>
                <a:off x="2364" y="2408"/>
                <a:ext cx="227" cy="227"/>
              </a:xfrm>
              <a:prstGeom prst="ellipse">
                <a:avLst/>
              </a:prstGeom>
              <a:noFill/>
              <a:ln w="12700" cap="sq">
                <a:solidFill>
                  <a:srgbClr val="0066FF"/>
                </a:solidFill>
                <a:round/>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sz="1000">
                  <a:latin typeface="+mn-lt"/>
                </a:endParaRPr>
              </a:p>
            </p:txBody>
          </p:sp>
        </p:grpSp>
        <p:sp>
          <p:nvSpPr>
            <p:cNvPr id="68" name="Text Box 87"/>
            <p:cNvSpPr txBox="1">
              <a:spLocks noChangeArrowheads="1"/>
            </p:cNvSpPr>
            <p:nvPr/>
          </p:nvSpPr>
          <p:spPr bwMode="auto">
            <a:xfrm>
              <a:off x="4107612" y="3864998"/>
              <a:ext cx="1135422" cy="306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altLang="en-US" sz="800" b="1" dirty="0">
                  <a:solidFill>
                    <a:srgbClr val="0000FF"/>
                  </a:solidFill>
                  <a:latin typeface="+mn-lt"/>
                </a:rPr>
                <a:t>[ 5 ]</a:t>
              </a:r>
            </a:p>
            <a:p>
              <a:pPr algn="ctr"/>
              <a:r>
                <a:rPr lang="tr-TR" altLang="en-US" sz="800" dirty="0">
                  <a:solidFill>
                    <a:srgbClr val="0000FF"/>
                  </a:solidFill>
                  <a:latin typeface="+mn-lt"/>
                </a:rPr>
                <a:t>Network</a:t>
              </a:r>
              <a:r>
                <a:rPr lang="en-US" altLang="en-US" sz="800" dirty="0">
                  <a:solidFill>
                    <a:srgbClr val="0000FF"/>
                  </a:solidFill>
                  <a:latin typeface="+mn-lt"/>
                </a:rPr>
                <a:t> Equipment</a:t>
              </a:r>
              <a:endParaRPr lang="tr-TR" altLang="en-US" sz="800" dirty="0">
                <a:solidFill>
                  <a:srgbClr val="0000FF"/>
                </a:solidFill>
                <a:latin typeface="+mn-lt"/>
              </a:endParaRPr>
            </a:p>
          </p:txBody>
        </p:sp>
        <p:sp>
          <p:nvSpPr>
            <p:cNvPr id="69" name="Text Box 88"/>
            <p:cNvSpPr txBox="1">
              <a:spLocks noChangeArrowheads="1"/>
            </p:cNvSpPr>
            <p:nvPr/>
          </p:nvSpPr>
          <p:spPr bwMode="auto">
            <a:xfrm>
              <a:off x="2555993" y="1404407"/>
              <a:ext cx="930355" cy="497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altLang="en-US" sz="800" b="1" dirty="0">
                  <a:solidFill>
                    <a:srgbClr val="0000FF"/>
                  </a:solidFill>
                  <a:latin typeface="+mn-lt"/>
                </a:rPr>
                <a:t>[ 2 ]</a:t>
              </a:r>
              <a:r>
                <a:rPr lang="en-US" altLang="en-US" sz="800" dirty="0">
                  <a:solidFill>
                    <a:srgbClr val="0000FF"/>
                  </a:solidFill>
                  <a:latin typeface="+mn-lt"/>
                </a:rPr>
                <a:t> </a:t>
              </a:r>
            </a:p>
            <a:p>
              <a:pPr algn="ctr"/>
              <a:r>
                <a:rPr lang="en-US" altLang="en-US" sz="800" b="1" dirty="0">
                  <a:solidFill>
                    <a:srgbClr val="0000FF"/>
                  </a:solidFill>
                  <a:latin typeface="+mn-lt"/>
                </a:rPr>
                <a:t>FMIS</a:t>
              </a:r>
              <a:r>
                <a:rPr lang="en-US" altLang="en-US" sz="800" dirty="0">
                  <a:solidFill>
                    <a:srgbClr val="0000FF"/>
                  </a:solidFill>
                  <a:latin typeface="+mn-lt"/>
                </a:rPr>
                <a:t> Application Software</a:t>
              </a:r>
              <a:endParaRPr lang="tr-TR" altLang="en-US" sz="800" dirty="0">
                <a:solidFill>
                  <a:srgbClr val="0000FF"/>
                </a:solidFill>
                <a:latin typeface="+mn-lt"/>
              </a:endParaRPr>
            </a:p>
          </p:txBody>
        </p:sp>
        <p:sp>
          <p:nvSpPr>
            <p:cNvPr id="70" name="AutoShape 89"/>
            <p:cNvSpPr>
              <a:spLocks noChangeArrowheads="1"/>
            </p:cNvSpPr>
            <p:nvPr/>
          </p:nvSpPr>
          <p:spPr bwMode="auto">
            <a:xfrm>
              <a:off x="543924" y="2140383"/>
              <a:ext cx="486282" cy="274320"/>
            </a:xfrm>
            <a:prstGeom prst="can">
              <a:avLst>
                <a:gd name="adj" fmla="val 25000"/>
              </a:avLst>
            </a:prstGeom>
            <a:solidFill>
              <a:schemeClr val="bg1"/>
            </a:solidFill>
            <a:ln w="9525">
              <a:solidFill>
                <a:schemeClr val="accent2"/>
              </a:solidFill>
              <a:round/>
              <a:headEnd/>
              <a:tailEnd/>
            </a:ln>
          </p:spPr>
          <p:txBody>
            <a:bodyPr wrap="none" lIns="0" tIns="0" rIns="0" bIns="0"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ltLang="en-US" sz="800" dirty="0">
                  <a:latin typeface="+mn-lt"/>
                </a:rPr>
                <a:t>FMIS DB</a:t>
              </a:r>
            </a:p>
          </p:txBody>
        </p:sp>
        <p:sp>
          <p:nvSpPr>
            <p:cNvPr id="71" name="Rectangle 90"/>
            <p:cNvSpPr>
              <a:spLocks noChangeArrowheads="1"/>
            </p:cNvSpPr>
            <p:nvPr/>
          </p:nvSpPr>
          <p:spPr bwMode="auto">
            <a:xfrm>
              <a:off x="334041" y="4507966"/>
              <a:ext cx="1621536" cy="409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marL="411163" indent="-338138" eaLnBrk="0" hangingPunct="0">
                <a:tabLst>
                  <a:tab pos="798513"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798513"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798513"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798513"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798513"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798513"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798513"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798513"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798513" algn="l"/>
                </a:tabLst>
                <a:defRPr sz="2400">
                  <a:solidFill>
                    <a:schemeClr val="tx1"/>
                  </a:solidFill>
                  <a:latin typeface="Times New Roman" panose="02020603050405020304" pitchFamily="18" charset="0"/>
                  <a:cs typeface="Arial" panose="020B0604020202020204" pitchFamily="34" charset="0"/>
                </a:defRPr>
              </a:lvl9pPr>
            </a:lstStyle>
            <a:p>
              <a:pPr eaLnBrk="1" hangingPunct="1">
                <a:buSzPct val="80000"/>
                <a:buFont typeface="Wingdings 3" panose="05040102010807070707" pitchFamily="18" charset="2"/>
                <a:buNone/>
              </a:pPr>
              <a:r>
                <a:rPr lang="en-US" altLang="en-US" sz="700" b="1" dirty="0">
                  <a:solidFill>
                    <a:srgbClr val="0000CC"/>
                  </a:solidFill>
                  <a:latin typeface="+mn-lt"/>
                </a:rPr>
                <a:t>MSC :</a:t>
              </a:r>
              <a:r>
                <a:rPr lang="en-US" altLang="en-US" sz="700" dirty="0">
                  <a:solidFill>
                    <a:srgbClr val="0000CC"/>
                  </a:solidFill>
                  <a:latin typeface="+mn-lt"/>
                </a:rPr>
                <a:t> Main System Center        </a:t>
              </a:r>
            </a:p>
            <a:p>
              <a:pPr eaLnBrk="1" hangingPunct="1">
                <a:buSzPct val="80000"/>
                <a:buFont typeface="Wingdings 3" panose="05040102010807070707" pitchFamily="18" charset="2"/>
                <a:buNone/>
              </a:pPr>
              <a:r>
                <a:rPr lang="en-US" altLang="en-US" sz="700" b="1" dirty="0">
                  <a:solidFill>
                    <a:srgbClr val="0000CC"/>
                  </a:solidFill>
                  <a:latin typeface="+mn-lt"/>
                </a:rPr>
                <a:t>BCC :</a:t>
              </a:r>
              <a:r>
                <a:rPr lang="en-US" altLang="en-US" sz="700" dirty="0">
                  <a:solidFill>
                    <a:srgbClr val="0000CC"/>
                  </a:solidFill>
                  <a:latin typeface="+mn-lt"/>
                </a:rPr>
                <a:t> Business Continuity Center</a:t>
              </a:r>
            </a:p>
          </p:txBody>
        </p:sp>
        <p:pic>
          <p:nvPicPr>
            <p:cNvPr id="72" name="Picture 91" descr="server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07048" y="1939187"/>
              <a:ext cx="494310" cy="673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 name="Picture 92" descr="serve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030295" y="1939187"/>
              <a:ext cx="1122807" cy="673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 name="Picture 93" descr="servers"/>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978863" y="1636224"/>
              <a:ext cx="271813" cy="505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5" name="Straight Connector 74"/>
            <p:cNvCxnSpPr>
              <a:endCxn id="73" idx="1"/>
            </p:cNvCxnSpPr>
            <p:nvPr/>
          </p:nvCxnSpPr>
          <p:spPr>
            <a:xfrm>
              <a:off x="1601358" y="2272683"/>
              <a:ext cx="428937" cy="0"/>
            </a:xfrm>
            <a:prstGeom prst="line">
              <a:avLst/>
            </a:prstGeom>
            <a:ln w="28575">
              <a:solidFill>
                <a:srgbClr val="0000CC"/>
              </a:solidFill>
            </a:ln>
          </p:spPr>
          <p:style>
            <a:lnRef idx="1">
              <a:schemeClr val="accent1"/>
            </a:lnRef>
            <a:fillRef idx="0">
              <a:schemeClr val="accent1"/>
            </a:fillRef>
            <a:effectRef idx="0">
              <a:schemeClr val="accent1"/>
            </a:effectRef>
            <a:fontRef idx="minor">
              <a:schemeClr val="tx1"/>
            </a:fontRef>
          </p:style>
        </p:cxnSp>
        <p:sp>
          <p:nvSpPr>
            <p:cNvPr id="76" name="Line 17"/>
            <p:cNvSpPr>
              <a:spLocks noChangeShapeType="1"/>
            </p:cNvSpPr>
            <p:nvPr/>
          </p:nvSpPr>
          <p:spPr bwMode="auto">
            <a:xfrm>
              <a:off x="6027437" y="1968690"/>
              <a:ext cx="509769" cy="247355"/>
            </a:xfrm>
            <a:prstGeom prst="line">
              <a:avLst/>
            </a:prstGeom>
            <a:noFill/>
            <a:ln w="9525">
              <a:solidFill>
                <a:srgbClr val="0000FF"/>
              </a:solidFill>
              <a:prstDash val="lgDash"/>
              <a:round/>
              <a:headEnd/>
              <a:tailEnd/>
            </a:ln>
            <a:extLst>
              <a:ext uri="{909E8E84-426E-40DD-AFC4-6F175D3DCCD1}">
                <a14:hiddenFill xmlns:a14="http://schemas.microsoft.com/office/drawing/2010/main">
                  <a:noFill/>
                </a14:hiddenFill>
              </a:ext>
            </a:extLst>
          </p:spPr>
          <p:txBody>
            <a:bodyPr lIns="0" tIns="0" rIns="0" bIns="0"/>
            <a:lstStyle/>
            <a:p>
              <a:endParaRPr lang="en-US" sz="1000"/>
            </a:p>
          </p:txBody>
        </p:sp>
        <p:pic>
          <p:nvPicPr>
            <p:cNvPr id="77" name="Picture 36" descr="site_l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97510" y="2116224"/>
              <a:ext cx="361271" cy="368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 name="Text Box 35"/>
            <p:cNvSpPr txBox="1">
              <a:spLocks noChangeArrowheads="1"/>
            </p:cNvSpPr>
            <p:nvPr/>
          </p:nvSpPr>
          <p:spPr bwMode="auto">
            <a:xfrm>
              <a:off x="6404538" y="2458959"/>
              <a:ext cx="604412" cy="253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tr-TR" altLang="en-US" sz="700" dirty="0">
                  <a:solidFill>
                    <a:srgbClr val="00009C"/>
                  </a:solidFill>
                  <a:latin typeface="+mn-lt"/>
                </a:rPr>
                <a:t>Spending Units</a:t>
              </a:r>
            </a:p>
          </p:txBody>
        </p:sp>
      </p:grpSp>
      <p:sp>
        <p:nvSpPr>
          <p:cNvPr id="107" name="Line 17"/>
          <p:cNvSpPr>
            <a:spLocks noChangeShapeType="1"/>
          </p:cNvSpPr>
          <p:nvPr/>
        </p:nvSpPr>
        <p:spPr bwMode="auto">
          <a:xfrm flipV="1">
            <a:off x="4949071" y="3582858"/>
            <a:ext cx="251420" cy="415929"/>
          </a:xfrm>
          <a:prstGeom prst="line">
            <a:avLst/>
          </a:prstGeom>
          <a:noFill/>
          <a:ln w="9525">
            <a:solidFill>
              <a:srgbClr val="0000FF"/>
            </a:solidFill>
            <a:prstDash val="lgDash"/>
            <a:round/>
            <a:headEnd/>
            <a:tailEnd/>
          </a:ln>
          <a:extLst>
            <a:ext uri="{909E8E84-426E-40DD-AFC4-6F175D3DCCD1}">
              <a14:hiddenFill xmlns:a14="http://schemas.microsoft.com/office/drawing/2010/main">
                <a:noFill/>
              </a14:hiddenFill>
            </a:ext>
          </a:extLst>
        </p:spPr>
        <p:txBody>
          <a:bodyPr lIns="0" tIns="0" rIns="0" bIns="0"/>
          <a:lstStyle/>
          <a:p>
            <a:endParaRPr lang="en-US" sz="1000"/>
          </a:p>
        </p:txBody>
      </p:sp>
      <p:sp>
        <p:nvSpPr>
          <p:cNvPr id="108" name="Text Box 35"/>
          <p:cNvSpPr txBox="1">
            <a:spLocks noChangeArrowheads="1"/>
          </p:cNvSpPr>
          <p:nvPr/>
        </p:nvSpPr>
        <p:spPr bwMode="auto">
          <a:xfrm>
            <a:off x="5148139" y="3826050"/>
            <a:ext cx="548640" cy="320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tr-TR" altLang="en-US" sz="700" dirty="0" smtClean="0">
                <a:solidFill>
                  <a:srgbClr val="00009C"/>
                </a:solidFill>
                <a:latin typeface="+mn-lt"/>
              </a:rPr>
              <a:t>Us</a:t>
            </a:r>
            <a:r>
              <a:rPr lang="en-US" altLang="en-US" sz="700" dirty="0" err="1" smtClean="0">
                <a:solidFill>
                  <a:srgbClr val="00009C"/>
                </a:solidFill>
                <a:latin typeface="+mn-lt"/>
              </a:rPr>
              <a:t>ers</a:t>
            </a:r>
            <a:endParaRPr lang="en-US" altLang="en-US" sz="700" dirty="0" smtClean="0">
              <a:solidFill>
                <a:srgbClr val="00009C"/>
              </a:solidFill>
              <a:latin typeface="+mn-lt"/>
            </a:endParaRPr>
          </a:p>
          <a:p>
            <a:pPr algn="ctr"/>
            <a:r>
              <a:rPr lang="en-US" altLang="en-US" sz="700" dirty="0" smtClean="0">
                <a:solidFill>
                  <a:srgbClr val="00009C"/>
                </a:solidFill>
                <a:latin typeface="+mn-lt"/>
              </a:rPr>
              <a:t>Citizens</a:t>
            </a:r>
          </a:p>
          <a:p>
            <a:pPr algn="ctr"/>
            <a:r>
              <a:rPr lang="en-US" altLang="en-US" sz="700" dirty="0" smtClean="0">
                <a:solidFill>
                  <a:srgbClr val="00009C"/>
                </a:solidFill>
                <a:latin typeface="+mn-lt"/>
              </a:rPr>
              <a:t>Businesses</a:t>
            </a:r>
            <a:endParaRPr lang="tr-TR" altLang="en-US" sz="700" dirty="0">
              <a:solidFill>
                <a:srgbClr val="00009C"/>
              </a:solidFill>
              <a:latin typeface="+mn-lt"/>
            </a:endParaRPr>
          </a:p>
        </p:txBody>
      </p:sp>
      <p:sp>
        <p:nvSpPr>
          <p:cNvPr id="109" name="Rectangle 84"/>
          <p:cNvSpPr>
            <a:spLocks noChangeArrowheads="1"/>
          </p:cNvSpPr>
          <p:nvPr/>
        </p:nvSpPr>
        <p:spPr bwMode="auto">
          <a:xfrm>
            <a:off x="223032" y="3065518"/>
            <a:ext cx="567052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ltLang="en-US" sz="1400" b="1" dirty="0">
                <a:solidFill>
                  <a:srgbClr val="C00000"/>
                </a:solidFill>
                <a:latin typeface="+mn-lt"/>
              </a:rPr>
              <a:t>A typical 3-tier web-based </a:t>
            </a:r>
            <a:r>
              <a:rPr lang="en-US" altLang="en-US" sz="1400" b="1" dirty="0" smtClean="0">
                <a:solidFill>
                  <a:srgbClr val="C00000"/>
                </a:solidFill>
                <a:latin typeface="+mn-lt"/>
              </a:rPr>
              <a:t>system &gt; Who will manage </a:t>
            </a:r>
            <a:r>
              <a:rPr lang="en-US" altLang="en-US" sz="1400" b="1" dirty="0">
                <a:solidFill>
                  <a:srgbClr val="C00000"/>
                </a:solidFill>
                <a:latin typeface="+mn-lt"/>
              </a:rPr>
              <a:t>[ ICT ] </a:t>
            </a:r>
            <a:r>
              <a:rPr lang="en-US" altLang="en-US" sz="1400" b="1" dirty="0" smtClean="0">
                <a:solidFill>
                  <a:srgbClr val="C00000"/>
                </a:solidFill>
                <a:latin typeface="+mn-lt"/>
              </a:rPr>
              <a:t>components?</a:t>
            </a:r>
            <a:endParaRPr lang="en-US" altLang="en-US" sz="1400" b="1" dirty="0">
              <a:solidFill>
                <a:srgbClr val="C00000"/>
              </a:solidFill>
              <a:latin typeface="+mn-lt"/>
            </a:endParaRPr>
          </a:p>
        </p:txBody>
      </p:sp>
      <p:sp>
        <p:nvSpPr>
          <p:cNvPr id="110" name="TextBox 109"/>
          <p:cNvSpPr txBox="1"/>
          <p:nvPr/>
        </p:nvSpPr>
        <p:spPr>
          <a:xfrm>
            <a:off x="6012137" y="1668498"/>
            <a:ext cx="2926080" cy="5001369"/>
          </a:xfrm>
          <a:prstGeom prst="rect">
            <a:avLst/>
          </a:prstGeom>
          <a:solidFill>
            <a:schemeClr val="bg1">
              <a:lumMod val="95000"/>
            </a:schemeClr>
          </a:solidFill>
          <a:ln>
            <a:noFill/>
          </a:ln>
        </p:spPr>
        <p:txBody>
          <a:bodyPr wrap="square" lIns="0" tIns="0" rIns="0" bIns="0" rtlCol="0" anchor="ctr">
            <a:spAutoFit/>
          </a:bodyPr>
          <a:lstStyle/>
          <a:p>
            <a:pPr algn="ctr">
              <a:spcAft>
                <a:spcPts val="600"/>
              </a:spcAft>
            </a:pPr>
            <a:r>
              <a:rPr lang="en-US" b="1" dirty="0" smtClean="0">
                <a:solidFill>
                  <a:srgbClr val="C00000"/>
                </a:solidFill>
              </a:rPr>
              <a:t>Important Aspects</a:t>
            </a:r>
            <a:endParaRPr lang="en-US" b="1" dirty="0">
              <a:solidFill>
                <a:srgbClr val="C00000"/>
              </a:solidFill>
            </a:endParaRPr>
          </a:p>
          <a:p>
            <a:pPr marL="230188" indent="-230188">
              <a:buSzPct val="80000"/>
              <a:buFont typeface="Wingdings 3" panose="05040102010807070707" pitchFamily="18" charset="2"/>
              <a:buChar char=""/>
            </a:pPr>
            <a:r>
              <a:rPr lang="en-US" sz="1400" b="1" dirty="0" smtClean="0">
                <a:solidFill>
                  <a:srgbClr val="0000CC"/>
                </a:solidFill>
              </a:rPr>
              <a:t>Roles and Responsibilities</a:t>
            </a:r>
          </a:p>
          <a:p>
            <a:pPr marL="400050" indent="-176213">
              <a:buFont typeface="Arial" panose="020B0604020202020204" pitchFamily="34" charset="0"/>
              <a:buChar char="•"/>
            </a:pPr>
            <a:r>
              <a:rPr lang="en-US" sz="1200" dirty="0" smtClean="0">
                <a:solidFill>
                  <a:srgbClr val="C00000"/>
                </a:solidFill>
              </a:rPr>
              <a:t>Policy/Strategy</a:t>
            </a:r>
          </a:p>
          <a:p>
            <a:pPr marL="400050" indent="-176213">
              <a:buFont typeface="Arial" panose="020B0604020202020204" pitchFamily="34" charset="0"/>
              <a:buChar char="•"/>
            </a:pPr>
            <a:r>
              <a:rPr lang="en-US" sz="1200" dirty="0" smtClean="0">
                <a:solidFill>
                  <a:srgbClr val="C00000"/>
                </a:solidFill>
              </a:rPr>
              <a:t>Coordination</a:t>
            </a:r>
          </a:p>
          <a:p>
            <a:pPr marL="400050" indent="-176213">
              <a:buFont typeface="Arial" panose="020B0604020202020204" pitchFamily="34" charset="0"/>
              <a:buChar char="•"/>
            </a:pPr>
            <a:r>
              <a:rPr lang="en-US" sz="1200" dirty="0" smtClean="0">
                <a:solidFill>
                  <a:srgbClr val="C00000"/>
                </a:solidFill>
              </a:rPr>
              <a:t>Implementation</a:t>
            </a:r>
          </a:p>
          <a:p>
            <a:pPr marL="400050" indent="-176213">
              <a:buFont typeface="Arial" panose="020B0604020202020204" pitchFamily="34" charset="0"/>
              <a:buChar char="•"/>
            </a:pPr>
            <a:r>
              <a:rPr lang="en-US" sz="1200" dirty="0" smtClean="0">
                <a:solidFill>
                  <a:srgbClr val="C00000"/>
                </a:solidFill>
              </a:rPr>
              <a:t>Support</a:t>
            </a:r>
          </a:p>
          <a:p>
            <a:pPr marL="400050" indent="-176213">
              <a:buFont typeface="Arial" panose="020B0604020202020204" pitchFamily="34" charset="0"/>
              <a:buChar char="•"/>
            </a:pPr>
            <a:r>
              <a:rPr lang="en-US" sz="1200" dirty="0" smtClean="0">
                <a:solidFill>
                  <a:srgbClr val="C00000"/>
                </a:solidFill>
              </a:rPr>
              <a:t>Audit/Assurance</a:t>
            </a:r>
          </a:p>
          <a:p>
            <a:pPr marL="400050" indent="-176213">
              <a:spcAft>
                <a:spcPts val="600"/>
              </a:spcAft>
              <a:buFont typeface="Arial" panose="020B0604020202020204" pitchFamily="34" charset="0"/>
              <a:buChar char="•"/>
            </a:pPr>
            <a:r>
              <a:rPr lang="en-US" sz="1200" dirty="0" smtClean="0">
                <a:solidFill>
                  <a:srgbClr val="C00000"/>
                </a:solidFill>
              </a:rPr>
              <a:t>Data Protection</a:t>
            </a:r>
          </a:p>
          <a:p>
            <a:pPr marL="230188" indent="-230188">
              <a:buSzPct val="80000"/>
              <a:buFont typeface="Wingdings 3" panose="05040102010807070707" pitchFamily="18" charset="2"/>
              <a:buChar char=""/>
            </a:pPr>
            <a:r>
              <a:rPr lang="en-US" sz="1400" b="1" dirty="0" smtClean="0">
                <a:solidFill>
                  <a:srgbClr val="0000CC"/>
                </a:solidFill>
              </a:rPr>
              <a:t>Organizational Structure</a:t>
            </a:r>
          </a:p>
          <a:p>
            <a:pPr marL="400050" indent="-171450">
              <a:buFont typeface="Arial" panose="020B0604020202020204" pitchFamily="34" charset="0"/>
              <a:buChar char="•"/>
            </a:pPr>
            <a:r>
              <a:rPr lang="en-US" sz="1200" dirty="0" smtClean="0">
                <a:solidFill>
                  <a:srgbClr val="C00000"/>
                </a:solidFill>
              </a:rPr>
              <a:t>Centralized</a:t>
            </a:r>
          </a:p>
          <a:p>
            <a:pPr marL="400050" indent="-171450">
              <a:spcAft>
                <a:spcPts val="600"/>
              </a:spcAft>
              <a:buFont typeface="Arial" panose="020B0604020202020204" pitchFamily="34" charset="0"/>
              <a:buChar char="•"/>
            </a:pPr>
            <a:r>
              <a:rPr lang="en-US" sz="1200" dirty="0" smtClean="0">
                <a:solidFill>
                  <a:srgbClr val="C00000"/>
                </a:solidFill>
              </a:rPr>
              <a:t>Decentralized (central &amp; local units)</a:t>
            </a:r>
            <a:endParaRPr lang="en-US" sz="1400" dirty="0" smtClean="0">
              <a:solidFill>
                <a:srgbClr val="C00000"/>
              </a:solidFill>
            </a:endParaRPr>
          </a:p>
          <a:p>
            <a:pPr marL="230188" indent="-230188">
              <a:buSzPct val="80000"/>
              <a:buFont typeface="Wingdings 3" panose="05040102010807070707" pitchFamily="18" charset="2"/>
              <a:buChar char=""/>
            </a:pPr>
            <a:r>
              <a:rPr lang="en-US" sz="1400" b="1" dirty="0" smtClean="0">
                <a:solidFill>
                  <a:srgbClr val="0000CC"/>
                </a:solidFill>
              </a:rPr>
              <a:t>Budget</a:t>
            </a:r>
          </a:p>
          <a:p>
            <a:pPr marL="400050" indent="-171450">
              <a:buFont typeface="Arial" panose="020B0604020202020204" pitchFamily="34" charset="0"/>
              <a:buChar char="•"/>
            </a:pPr>
            <a:r>
              <a:rPr lang="en-US" sz="1200" dirty="0" smtClean="0">
                <a:solidFill>
                  <a:srgbClr val="C00000"/>
                </a:solidFill>
              </a:rPr>
              <a:t>Autonomous</a:t>
            </a:r>
            <a:r>
              <a:rPr lang="en-US" sz="1200" dirty="0">
                <a:solidFill>
                  <a:srgbClr val="C00000"/>
                </a:solidFill>
              </a:rPr>
              <a:t>, with its </a:t>
            </a:r>
            <a:r>
              <a:rPr lang="en-US" sz="1200" dirty="0" smtClean="0">
                <a:solidFill>
                  <a:srgbClr val="C00000"/>
                </a:solidFill>
              </a:rPr>
              <a:t>own </a:t>
            </a:r>
            <a:r>
              <a:rPr lang="en-US" sz="1200" dirty="0">
                <a:solidFill>
                  <a:srgbClr val="C00000"/>
                </a:solidFill>
              </a:rPr>
              <a:t>budget</a:t>
            </a:r>
          </a:p>
          <a:p>
            <a:pPr marL="400050" indent="-171450">
              <a:buFont typeface="Arial" panose="020B0604020202020204" pitchFamily="34" charset="0"/>
              <a:buChar char="•"/>
            </a:pPr>
            <a:r>
              <a:rPr lang="en-US" sz="1200" dirty="0" smtClean="0">
                <a:solidFill>
                  <a:srgbClr val="C00000"/>
                </a:solidFill>
              </a:rPr>
              <a:t>Semi-autonomous, </a:t>
            </a:r>
            <a:r>
              <a:rPr lang="en-US" sz="1200" dirty="0">
                <a:solidFill>
                  <a:srgbClr val="C00000"/>
                </a:solidFill>
              </a:rPr>
              <a:t>requiring </a:t>
            </a:r>
            <a:r>
              <a:rPr lang="en-US" sz="1200" dirty="0" smtClean="0">
                <a:solidFill>
                  <a:srgbClr val="C00000"/>
                </a:solidFill>
              </a:rPr>
              <a:t>budget </a:t>
            </a:r>
            <a:endParaRPr lang="en-US" sz="1200" dirty="0">
              <a:solidFill>
                <a:srgbClr val="C00000"/>
              </a:solidFill>
            </a:endParaRPr>
          </a:p>
          <a:p>
            <a:pPr marL="400050" indent="-171450">
              <a:spcAft>
                <a:spcPts val="600"/>
              </a:spcAft>
              <a:buFont typeface="Arial" panose="020B0604020202020204" pitchFamily="34" charset="0"/>
              <a:buChar char="•"/>
            </a:pPr>
            <a:r>
              <a:rPr lang="en-US" sz="1200" dirty="0" smtClean="0">
                <a:solidFill>
                  <a:srgbClr val="C00000"/>
                </a:solidFill>
              </a:rPr>
              <a:t>Dependent on MoF/</a:t>
            </a:r>
            <a:r>
              <a:rPr lang="en-US" sz="1200" dirty="0" err="1" smtClean="0">
                <a:solidFill>
                  <a:srgbClr val="C00000"/>
                </a:solidFill>
              </a:rPr>
              <a:t>Gov</a:t>
            </a:r>
            <a:endParaRPr lang="en-US" sz="1200" dirty="0">
              <a:solidFill>
                <a:srgbClr val="C00000"/>
              </a:solidFill>
            </a:endParaRPr>
          </a:p>
          <a:p>
            <a:pPr marL="230188" indent="-230188">
              <a:buSzPct val="80000"/>
              <a:buFont typeface="Wingdings 3" panose="05040102010807070707" pitchFamily="18" charset="2"/>
              <a:buChar char=""/>
            </a:pPr>
            <a:r>
              <a:rPr lang="en-US" sz="1400" b="1" dirty="0" smtClean="0">
                <a:solidFill>
                  <a:srgbClr val="0000CC"/>
                </a:solidFill>
              </a:rPr>
              <a:t>Number &amp; composition of staff</a:t>
            </a:r>
          </a:p>
          <a:p>
            <a:pPr marL="400050" indent="-169863">
              <a:buFont typeface="Arial" panose="020B0604020202020204" pitchFamily="34" charset="0"/>
              <a:buChar char="•"/>
            </a:pPr>
            <a:r>
              <a:rPr lang="en-US" sz="1200" dirty="0" smtClean="0">
                <a:solidFill>
                  <a:srgbClr val="C00000"/>
                </a:solidFill>
              </a:rPr>
              <a:t>Managers</a:t>
            </a:r>
          </a:p>
          <a:p>
            <a:pPr marL="400050" indent="-169863">
              <a:buFont typeface="Arial" panose="020B0604020202020204" pitchFamily="34" charset="0"/>
              <a:buChar char="•"/>
            </a:pPr>
            <a:r>
              <a:rPr lang="en-US" sz="1200" dirty="0" smtClean="0">
                <a:solidFill>
                  <a:srgbClr val="C00000"/>
                </a:solidFill>
              </a:rPr>
              <a:t>Business and system analysts</a:t>
            </a:r>
          </a:p>
          <a:p>
            <a:pPr marL="400050" indent="-169863">
              <a:buFont typeface="Arial" panose="020B0604020202020204" pitchFamily="34" charset="0"/>
              <a:buChar char="•"/>
            </a:pPr>
            <a:r>
              <a:rPr lang="en-US" sz="1200" dirty="0" smtClean="0">
                <a:solidFill>
                  <a:srgbClr val="C00000"/>
                </a:solidFill>
              </a:rPr>
              <a:t>Programmers/software developers</a:t>
            </a:r>
            <a:endParaRPr lang="en-US" sz="1200" dirty="0">
              <a:solidFill>
                <a:srgbClr val="C00000"/>
              </a:solidFill>
            </a:endParaRPr>
          </a:p>
          <a:p>
            <a:pPr marL="400050" indent="-169863">
              <a:buFont typeface="Arial" panose="020B0604020202020204" pitchFamily="34" charset="0"/>
              <a:buChar char="•"/>
            </a:pPr>
            <a:r>
              <a:rPr lang="en-US" sz="1200" dirty="0" smtClean="0">
                <a:solidFill>
                  <a:srgbClr val="C00000"/>
                </a:solidFill>
              </a:rPr>
              <a:t>Web designers and developers</a:t>
            </a:r>
          </a:p>
          <a:p>
            <a:pPr marL="400050" indent="-169863">
              <a:buFont typeface="Arial" panose="020B0604020202020204" pitchFamily="34" charset="0"/>
              <a:buChar char="•"/>
            </a:pPr>
            <a:r>
              <a:rPr lang="en-US" sz="1200" dirty="0" smtClean="0">
                <a:solidFill>
                  <a:srgbClr val="C00000"/>
                </a:solidFill>
              </a:rPr>
              <a:t>Database </a:t>
            </a:r>
            <a:r>
              <a:rPr lang="en-US" sz="1200" dirty="0">
                <a:solidFill>
                  <a:srgbClr val="C00000"/>
                </a:solidFill>
              </a:rPr>
              <a:t>and system </a:t>
            </a:r>
            <a:r>
              <a:rPr lang="en-US" sz="1200" dirty="0" smtClean="0">
                <a:solidFill>
                  <a:srgbClr val="C00000"/>
                </a:solidFill>
              </a:rPr>
              <a:t>administrators</a:t>
            </a:r>
          </a:p>
          <a:p>
            <a:pPr marL="400050" indent="-169863">
              <a:buFont typeface="Arial" panose="020B0604020202020204" pitchFamily="34" charset="0"/>
              <a:buChar char="•"/>
            </a:pPr>
            <a:r>
              <a:rPr lang="en-US" sz="1200" dirty="0" smtClean="0">
                <a:solidFill>
                  <a:srgbClr val="C00000"/>
                </a:solidFill>
              </a:rPr>
              <a:t>Network specialists</a:t>
            </a:r>
          </a:p>
          <a:p>
            <a:pPr marL="400050" indent="-169863">
              <a:buFont typeface="Arial" panose="020B0604020202020204" pitchFamily="34" charset="0"/>
              <a:buChar char="•"/>
            </a:pPr>
            <a:r>
              <a:rPr lang="en-US" sz="1200" dirty="0" smtClean="0">
                <a:solidFill>
                  <a:srgbClr val="C00000"/>
                </a:solidFill>
              </a:rPr>
              <a:t>Information </a:t>
            </a:r>
            <a:r>
              <a:rPr lang="en-US" sz="1200" dirty="0">
                <a:solidFill>
                  <a:srgbClr val="C00000"/>
                </a:solidFill>
              </a:rPr>
              <a:t>security </a:t>
            </a:r>
            <a:r>
              <a:rPr lang="en-US" sz="1200" dirty="0" smtClean="0">
                <a:solidFill>
                  <a:srgbClr val="C00000"/>
                </a:solidFill>
              </a:rPr>
              <a:t>experts</a:t>
            </a:r>
          </a:p>
          <a:p>
            <a:pPr marL="400050" indent="-169863">
              <a:buFont typeface="Arial" panose="020B0604020202020204" pitchFamily="34" charset="0"/>
              <a:buChar char="•"/>
            </a:pPr>
            <a:r>
              <a:rPr lang="en-US" sz="1200" dirty="0" smtClean="0">
                <a:solidFill>
                  <a:srgbClr val="C00000"/>
                </a:solidFill>
              </a:rPr>
              <a:t>Technical support/Help desk/Call center</a:t>
            </a:r>
          </a:p>
        </p:txBody>
      </p:sp>
    </p:spTree>
    <p:extLst>
      <p:ext uri="{BB962C8B-B14F-4D97-AF65-F5344CB8AC3E}">
        <p14:creationId xmlns:p14="http://schemas.microsoft.com/office/powerpoint/2010/main" val="5762380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8"/>
          <p:cNvSpPr>
            <a:spLocks noGrp="1"/>
          </p:cNvSpPr>
          <p:nvPr>
            <p:ph type="sldNum" sz="quarter" idx="12"/>
          </p:nvPr>
        </p:nvSpPr>
        <p:spPr>
          <a:xfrm>
            <a:off x="6553200" y="6587285"/>
            <a:ext cx="2160000" cy="216000"/>
          </a:xfrm>
        </p:spPr>
        <p:txBody>
          <a:bodyPr/>
          <a:lstStyle/>
          <a:p>
            <a:fld id="{9A1FF0DD-E9F7-431E-8070-FEA08546CC76}" type="slidenum">
              <a:rPr lang="en-US" sz="1100" smtClean="0">
                <a:solidFill>
                  <a:srgbClr val="0000FF"/>
                </a:solidFill>
              </a:rPr>
              <a:pPr/>
              <a:t>8</a:t>
            </a:fld>
            <a:endParaRPr lang="en-US" sz="1100" dirty="0">
              <a:solidFill>
                <a:srgbClr val="0000FF"/>
              </a:solidFill>
            </a:endParaRPr>
          </a:p>
        </p:txBody>
      </p:sp>
      <p:grpSp>
        <p:nvGrpSpPr>
          <p:cNvPr id="7" name="Group 6"/>
          <p:cNvGrpSpPr/>
          <p:nvPr/>
        </p:nvGrpSpPr>
        <p:grpSpPr>
          <a:xfrm>
            <a:off x="-809" y="7415"/>
            <a:ext cx="9129110" cy="731520"/>
            <a:chOff x="-809" y="7415"/>
            <a:chExt cx="9129110" cy="731520"/>
          </a:xfrm>
        </p:grpSpPr>
        <p:sp>
          <p:nvSpPr>
            <p:cNvPr id="8" name="Text Box 3"/>
            <p:cNvSpPr txBox="1">
              <a:spLocks noChangeArrowheads="1"/>
            </p:cNvSpPr>
            <p:nvPr/>
          </p:nvSpPr>
          <p:spPr bwMode="auto">
            <a:xfrm>
              <a:off x="624381" y="144575"/>
              <a:ext cx="8503920" cy="457200"/>
            </a:xfrm>
            <a:prstGeom prst="rect">
              <a:avLst/>
            </a:prstGeom>
            <a:gradFill>
              <a:gsLst>
                <a:gs pos="50000">
                  <a:srgbClr val="00B0F0"/>
                </a:gs>
                <a:gs pos="100000">
                  <a:schemeClr val="bg1"/>
                </a:gs>
              </a:gsLst>
              <a:lin ang="0" scaled="1"/>
            </a:gradFill>
            <a:ln w="9525">
              <a:noFill/>
              <a:miter lim="800000"/>
              <a:headEnd/>
              <a:tailEnd/>
            </a:ln>
            <a:effectLst/>
          </p:spPr>
          <p:txBody>
            <a:bodyPr lIns="0" rIns="0" anchor="ctr"/>
            <a:lstStyle/>
            <a:p>
              <a:pPr marL="457200" algn="l"/>
              <a:r>
                <a:rPr lang="en-US" sz="2400" b="1" dirty="0" smtClean="0">
                  <a:solidFill>
                    <a:schemeClr val="bg1"/>
                  </a:solidFill>
                  <a:latin typeface="+mj-lt"/>
                  <a:cs typeface="Helvetica" panose="020B0604020202020204" pitchFamily="34" charset="0"/>
                </a:rPr>
                <a:t>Managing ICT</a:t>
              </a:r>
              <a:endParaRPr lang="en-US" sz="2400" b="1" dirty="0">
                <a:solidFill>
                  <a:schemeClr val="bg1"/>
                </a:solidFill>
                <a:latin typeface="+mj-lt"/>
                <a:cs typeface="Helvetica" panose="020B0604020202020204" pitchFamily="34" charset="0"/>
              </a:endParaRPr>
            </a:p>
          </p:txBody>
        </p:sp>
        <p:sp>
          <p:nvSpPr>
            <p:cNvPr id="10" name="Oval 9"/>
            <p:cNvSpPr/>
            <p:nvPr/>
          </p:nvSpPr>
          <p:spPr>
            <a:xfrm>
              <a:off x="-809" y="7415"/>
              <a:ext cx="731520" cy="7315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351" y="144575"/>
              <a:ext cx="457200" cy="457200"/>
            </a:xfrm>
            <a:prstGeom prst="rect">
              <a:avLst/>
            </a:prstGeom>
          </p:spPr>
        </p:pic>
      </p:grpSp>
      <p:sp>
        <p:nvSpPr>
          <p:cNvPr id="9" name="Text Box 14"/>
          <p:cNvSpPr txBox="1">
            <a:spLocks noChangeArrowheads="1"/>
          </p:cNvSpPr>
          <p:nvPr/>
        </p:nvSpPr>
        <p:spPr bwMode="auto">
          <a:xfrm>
            <a:off x="271047" y="613347"/>
            <a:ext cx="8595360" cy="6047809"/>
          </a:xfrm>
          <a:prstGeom prst="rect">
            <a:avLst/>
          </a:prstGeom>
          <a:noFill/>
          <a:ln w="9525">
            <a:noFill/>
            <a:miter lim="800000"/>
            <a:headEnd/>
            <a:tailEnd/>
          </a:ln>
        </p:spPr>
        <p:txBody>
          <a:bodyPr wrap="square">
            <a:spAutoFit/>
          </a:bodyPr>
          <a:lstStyle/>
          <a:p>
            <a:pPr algn="ctr">
              <a:spcAft>
                <a:spcPts val="600"/>
              </a:spcAft>
            </a:pPr>
            <a:r>
              <a:rPr lang="en-US" sz="2800" b="1" dirty="0" smtClean="0">
                <a:solidFill>
                  <a:srgbClr val="0000CC"/>
                </a:solidFill>
                <a:effectLst/>
              </a:rPr>
              <a:t>Organizational Models for Managing ICT </a:t>
            </a:r>
            <a:endParaRPr lang="en-US" sz="3200" b="1" dirty="0" smtClean="0">
              <a:solidFill>
                <a:srgbClr val="0000CC"/>
              </a:solidFill>
              <a:effectLst/>
            </a:endParaRPr>
          </a:p>
          <a:p>
            <a:pPr marL="361950" indent="-361950">
              <a:spcAft>
                <a:spcPts val="900"/>
              </a:spcAft>
              <a:buSzPct val="100000"/>
              <a:buFont typeface="+mj-lt"/>
              <a:buAutoNum type="arabicPeriod"/>
            </a:pPr>
            <a:r>
              <a:rPr lang="en-US" sz="2400" b="1" dirty="0" smtClean="0">
                <a:solidFill>
                  <a:srgbClr val="0000CC"/>
                </a:solidFill>
              </a:rPr>
              <a:t>Internal ICT units within the MoF organizations</a:t>
            </a:r>
          </a:p>
          <a:p>
            <a:pPr marL="571500" indent="-228600">
              <a:spcAft>
                <a:spcPts val="900"/>
              </a:spcAft>
              <a:buSzPct val="100000"/>
              <a:buFont typeface="Arial" panose="020B0604020202020204" pitchFamily="34" charset="0"/>
              <a:buChar char="•"/>
            </a:pPr>
            <a:r>
              <a:rPr lang="en-US" sz="1600" dirty="0" smtClean="0">
                <a:solidFill>
                  <a:srgbClr val="0000CC"/>
                </a:solidFill>
              </a:rPr>
              <a:t>A </a:t>
            </a:r>
            <a:r>
              <a:rPr lang="en-US" sz="1600" dirty="0">
                <a:solidFill>
                  <a:srgbClr val="0000CC"/>
                </a:solidFill>
              </a:rPr>
              <a:t>strong ICT unit is established by providing incentives to attract qualified technical specialists for permanent staff positions, and form a dedicated team within the </a:t>
            </a:r>
            <a:r>
              <a:rPr lang="en-US" sz="1600" dirty="0" smtClean="0">
                <a:solidFill>
                  <a:srgbClr val="0000CC"/>
                </a:solidFill>
              </a:rPr>
              <a:t>MoF.</a:t>
            </a:r>
          </a:p>
          <a:p>
            <a:pPr marL="571500" indent="-228600">
              <a:spcAft>
                <a:spcPts val="900"/>
              </a:spcAft>
              <a:buSzPct val="100000"/>
              <a:buFont typeface="Arial" panose="020B0604020202020204" pitchFamily="34" charset="0"/>
              <a:buChar char="•"/>
            </a:pPr>
            <a:r>
              <a:rPr lang="en-US" sz="1600" dirty="0" smtClean="0">
                <a:solidFill>
                  <a:srgbClr val="0000CC"/>
                </a:solidFill>
              </a:rPr>
              <a:t>Such </a:t>
            </a:r>
            <a:r>
              <a:rPr lang="en-US" sz="1600" dirty="0">
                <a:solidFill>
                  <a:srgbClr val="0000CC"/>
                </a:solidFill>
              </a:rPr>
              <a:t>ICT units are composed of necessary central level and field staff, project teams, software developers, database and system administrators, network specialists, information security experts, technical support teams, help desk, and other necessary staff. </a:t>
            </a:r>
            <a:endParaRPr lang="en-US" sz="1600" dirty="0" smtClean="0">
              <a:solidFill>
                <a:srgbClr val="0000CC"/>
              </a:solidFill>
            </a:endParaRPr>
          </a:p>
          <a:p>
            <a:pPr marL="571500" indent="-228600">
              <a:spcAft>
                <a:spcPts val="900"/>
              </a:spcAft>
              <a:buSzPct val="100000"/>
              <a:buFont typeface="Arial" panose="020B0604020202020204" pitchFamily="34" charset="0"/>
              <a:buChar char="•"/>
            </a:pPr>
            <a:r>
              <a:rPr lang="en-US" sz="1600" dirty="0" smtClean="0">
                <a:solidFill>
                  <a:srgbClr val="0000CC"/>
                </a:solidFill>
              </a:rPr>
              <a:t>Operations </a:t>
            </a:r>
            <a:r>
              <a:rPr lang="en-US" sz="1600" dirty="0">
                <a:solidFill>
                  <a:srgbClr val="0000CC"/>
                </a:solidFill>
              </a:rPr>
              <a:t>of the ICT unit are monitored by the relevant section of internal audit units. </a:t>
            </a:r>
            <a:endParaRPr lang="en-US" sz="1600" dirty="0" smtClean="0">
              <a:solidFill>
                <a:srgbClr val="0000CC"/>
              </a:solidFill>
            </a:endParaRPr>
          </a:p>
          <a:p>
            <a:pPr marL="571500" indent="-228600">
              <a:spcAft>
                <a:spcPts val="900"/>
              </a:spcAft>
              <a:buSzPct val="100000"/>
              <a:buFont typeface="Arial" panose="020B0604020202020204" pitchFamily="34" charset="0"/>
              <a:buChar char="•"/>
            </a:pPr>
            <a:r>
              <a:rPr lang="en-US" sz="1600" dirty="0" smtClean="0">
                <a:solidFill>
                  <a:srgbClr val="0000CC"/>
                </a:solidFill>
              </a:rPr>
              <a:t>Project </a:t>
            </a:r>
            <a:r>
              <a:rPr lang="en-US" sz="1600" dirty="0">
                <a:solidFill>
                  <a:srgbClr val="0000CC"/>
                </a:solidFill>
              </a:rPr>
              <a:t>and contract management capabilities, business process mapping and reengineering (BPM/BPR), data warehouse, digital signature operations and other more advanced functions can also be supported through such units. </a:t>
            </a:r>
            <a:endParaRPr lang="en-US" sz="1600" dirty="0" smtClean="0">
              <a:solidFill>
                <a:srgbClr val="0000CC"/>
              </a:solidFill>
            </a:endParaRPr>
          </a:p>
          <a:p>
            <a:pPr marL="571500" indent="-228600">
              <a:spcAft>
                <a:spcPts val="900"/>
              </a:spcAft>
              <a:buSzPct val="100000"/>
              <a:buFont typeface="Arial" panose="020B0604020202020204" pitchFamily="34" charset="0"/>
              <a:buChar char="•"/>
            </a:pPr>
            <a:r>
              <a:rPr lang="en-US" sz="1600" dirty="0" smtClean="0">
                <a:solidFill>
                  <a:srgbClr val="0000CC"/>
                </a:solidFill>
              </a:rPr>
              <a:t>High </a:t>
            </a:r>
            <a:r>
              <a:rPr lang="en-US" sz="1600" dirty="0">
                <a:solidFill>
                  <a:srgbClr val="0000CC"/>
                </a:solidFill>
              </a:rPr>
              <a:t>level political commitment and allocation of necessary resources are key factors to ensure the sustainability of such models. </a:t>
            </a:r>
            <a:endParaRPr lang="en-US" sz="1600" dirty="0" smtClean="0">
              <a:solidFill>
                <a:srgbClr val="0000CC"/>
              </a:solidFill>
            </a:endParaRPr>
          </a:p>
          <a:p>
            <a:pPr marL="571500" indent="-228600">
              <a:spcAft>
                <a:spcPts val="900"/>
              </a:spcAft>
              <a:buSzPct val="100000"/>
              <a:buFont typeface="Arial" panose="020B0604020202020204" pitchFamily="34" charset="0"/>
              <a:buChar char="•"/>
            </a:pPr>
            <a:r>
              <a:rPr lang="en-US" sz="1600" dirty="0" smtClean="0">
                <a:solidFill>
                  <a:srgbClr val="0000CC"/>
                </a:solidFill>
              </a:rPr>
              <a:t>Sometimes</a:t>
            </a:r>
            <a:r>
              <a:rPr lang="en-US" sz="1600" dirty="0">
                <a:solidFill>
                  <a:srgbClr val="0000CC"/>
                </a:solidFill>
              </a:rPr>
              <a:t>, there may be </a:t>
            </a:r>
            <a:r>
              <a:rPr lang="en-US" sz="1600" dirty="0" smtClean="0">
                <a:solidFill>
                  <a:srgbClr val="0000CC"/>
                </a:solidFill>
              </a:rPr>
              <a:t>several </a:t>
            </a:r>
            <a:r>
              <a:rPr lang="en-US" sz="1600" dirty="0">
                <a:solidFill>
                  <a:srgbClr val="0000CC"/>
                </a:solidFill>
              </a:rPr>
              <a:t>strong ICT units within the same Ministry or within the </a:t>
            </a:r>
            <a:r>
              <a:rPr lang="en-US" sz="1600" dirty="0" err="1">
                <a:solidFill>
                  <a:srgbClr val="0000CC"/>
                </a:solidFill>
              </a:rPr>
              <a:t>Gov</a:t>
            </a:r>
            <a:r>
              <a:rPr lang="en-US" sz="1600" dirty="0">
                <a:solidFill>
                  <a:srgbClr val="0000CC"/>
                </a:solidFill>
              </a:rPr>
              <a:t>, and coordination of efforts may be a challenge. </a:t>
            </a:r>
            <a:endParaRPr lang="en-US" sz="1600" dirty="0" smtClean="0">
              <a:solidFill>
                <a:srgbClr val="0000CC"/>
              </a:solidFill>
            </a:endParaRPr>
          </a:p>
          <a:p>
            <a:pPr marL="571500" indent="-228600">
              <a:spcAft>
                <a:spcPts val="900"/>
              </a:spcAft>
              <a:buSzPct val="100000"/>
              <a:buFont typeface="Arial" panose="020B0604020202020204" pitchFamily="34" charset="0"/>
              <a:buChar char="•"/>
            </a:pPr>
            <a:r>
              <a:rPr lang="en-US" sz="1600" dirty="0" smtClean="0">
                <a:solidFill>
                  <a:srgbClr val="0000CC"/>
                </a:solidFill>
              </a:rPr>
              <a:t>Despite </a:t>
            </a:r>
            <a:r>
              <a:rPr lang="en-US" sz="1600" dirty="0">
                <a:solidFill>
                  <a:srgbClr val="0000CC"/>
                </a:solidFill>
              </a:rPr>
              <a:t>all challenges, a number of countries managed to use this model effectively over the years, and managed to maintain </a:t>
            </a:r>
            <a:r>
              <a:rPr lang="en-US" sz="1600" dirty="0" smtClean="0">
                <a:solidFill>
                  <a:srgbClr val="0000CC"/>
                </a:solidFill>
              </a:rPr>
              <a:t>their </a:t>
            </a:r>
            <a:r>
              <a:rPr lang="en-US" sz="1600" dirty="0">
                <a:solidFill>
                  <a:srgbClr val="0000CC"/>
                </a:solidFill>
              </a:rPr>
              <a:t>systems and e-</a:t>
            </a:r>
            <a:r>
              <a:rPr lang="en-US" sz="1600" dirty="0" err="1">
                <a:solidFill>
                  <a:srgbClr val="0000CC"/>
                </a:solidFill>
              </a:rPr>
              <a:t>Gov</a:t>
            </a:r>
            <a:r>
              <a:rPr lang="en-US" sz="1600" dirty="0">
                <a:solidFill>
                  <a:srgbClr val="0000CC"/>
                </a:solidFill>
              </a:rPr>
              <a:t> platforms cost effectively.</a:t>
            </a:r>
          </a:p>
          <a:p>
            <a:pPr marL="571500" indent="-228600">
              <a:spcAft>
                <a:spcPts val="900"/>
              </a:spcAft>
              <a:buSzPct val="100000"/>
              <a:buFont typeface="Arial" panose="020B0604020202020204" pitchFamily="34" charset="0"/>
              <a:buChar char="•"/>
            </a:pPr>
            <a:r>
              <a:rPr lang="en-US" sz="1600" dirty="0">
                <a:solidFill>
                  <a:srgbClr val="0000CC"/>
                </a:solidFill>
              </a:rPr>
              <a:t>This model is visible in the Russian Federation, Ukraine, Kazakhstan, Indonesia, Chile, Vietnam, Turkey, Dominican Republic, and other countries</a:t>
            </a:r>
            <a:r>
              <a:rPr lang="en-US" sz="1600" dirty="0" smtClean="0">
                <a:solidFill>
                  <a:srgbClr val="0000CC"/>
                </a:solidFill>
              </a:rPr>
              <a:t>.</a:t>
            </a:r>
          </a:p>
        </p:txBody>
      </p:sp>
    </p:spTree>
    <p:extLst>
      <p:ext uri="{BB962C8B-B14F-4D97-AF65-F5344CB8AC3E}">
        <p14:creationId xmlns:p14="http://schemas.microsoft.com/office/powerpoint/2010/main" val="300574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12947</TotalTime>
  <Words>1929</Words>
  <Application>Microsoft Office PowerPoint</Application>
  <PresentationFormat>On-screen Show (4:3)</PresentationFormat>
  <Paragraphs>283</Paragraphs>
  <Slides>14</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2" baseType="lpstr">
      <vt:lpstr>Arial</vt:lpstr>
      <vt:lpstr>Calibri</vt:lpstr>
      <vt:lpstr>Helvetica</vt:lpstr>
      <vt:lpstr>Trebuchet MS</vt:lpstr>
      <vt:lpstr>Wingdings</vt:lpstr>
      <vt:lpstr>Wingdings 3</vt:lpstr>
      <vt:lpstr>Office Theme</vt:lpstr>
      <vt:lpstr>Clip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World Bank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Cem Dener</dc:creator>
  <cp:lastModifiedBy>Ksenia Galantsova</cp:lastModifiedBy>
  <cp:revision>1974</cp:revision>
  <cp:lastPrinted>2014-09-03T20:07:11Z</cp:lastPrinted>
  <dcterms:created xsi:type="dcterms:W3CDTF">2010-10-03T19:12:30Z</dcterms:created>
  <dcterms:modified xsi:type="dcterms:W3CDTF">2015-09-17T11:44:47Z</dcterms:modified>
</cp:coreProperties>
</file>