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0" r:id="rId3"/>
    <p:sldId id="617" r:id="rId4"/>
    <p:sldId id="618" r:id="rId5"/>
    <p:sldId id="621" r:id="rId6"/>
    <p:sldId id="537" r:id="rId7"/>
    <p:sldId id="619" r:id="rId8"/>
    <p:sldId id="627" r:id="rId9"/>
    <p:sldId id="623" r:id="rId10"/>
    <p:sldId id="624" r:id="rId11"/>
    <p:sldId id="625" r:id="rId12"/>
    <p:sldId id="626" r:id="rId13"/>
    <p:sldId id="615" r:id="rId14"/>
    <p:sldId id="528" r:id="rId15"/>
  </p:sldIdLst>
  <p:sldSz cx="9144000" cy="6858000" type="screen4x3"/>
  <p:notesSz cx="7010400" cy="92964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b353911" initials="jw" lastIdx="2" clrIdx="0"/>
  <p:cmAuthor id="1" name="Gert van der Linde" initials="GVDL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FF"/>
    <a:srgbClr val="FFFFCC"/>
    <a:srgbClr val="0000FF"/>
    <a:srgbClr val="000099"/>
    <a:srgbClr val="3333FF"/>
    <a:srgbClr val="00B0F0"/>
    <a:srgbClr val="FFCC66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83181" autoAdjust="0"/>
  </p:normalViewPr>
  <p:slideViewPr>
    <p:cSldViewPr snapToGrid="0">
      <p:cViewPr varScale="1">
        <p:scale>
          <a:sx n="73" d="100"/>
          <a:sy n="73" d="100"/>
        </p:scale>
        <p:origin x="15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482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83" y="0"/>
            <a:ext cx="3037628" cy="46482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 rtl="0">
              <a:defRPr sz="1200"/>
            </a:lvl1pPr>
          </a:lstStyle>
          <a:p>
            <a:pPr rtl="0"/>
            <a:r>
              <a:rPr lang="en-US" dirty="0" smtClean="0"/>
              <a:t>9/11/2015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89"/>
            <a:ext cx="3037628" cy="46482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83" y="8829989"/>
            <a:ext cx="3037628" cy="46482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 rtl="0">
              <a:defRPr sz="1200"/>
            </a:lvl1pPr>
          </a:lstStyle>
          <a:p>
            <a:pPr rtl="0"/>
            <a:fld id="{0C4AC303-F656-4CA2-9242-E989723535A5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995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rtl="0">
              <a:defRPr sz="1200"/>
            </a:lvl1pPr>
          </a:lstStyle>
          <a:p>
            <a:pPr rtl="0"/>
            <a:r>
              <a:rPr lang="en-US" dirty="0" smtClean="0"/>
              <a:t>9/11/2015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rt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rtl="0">
              <a:defRPr sz="1200"/>
            </a:lvl1pPr>
          </a:lstStyle>
          <a:p>
            <a:pPr rtl="0"/>
            <a:fld id="{DE2F7A96-C20A-47A4-B256-A23E2C6F0B62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0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Совокупное количество правительственных</a:t>
            </a:r>
            <a:r>
              <a:rPr lang="ru-RU" baseline="0" dirty="0" smtClean="0"/>
              <a:t> систем по УГФ</a:t>
            </a:r>
          </a:p>
          <a:p>
            <a:r>
              <a:rPr lang="ru-RU" baseline="0" dirty="0" smtClean="0"/>
              <a:t>Диффузия систем УГФ (1984-2014)</a:t>
            </a:r>
          </a:p>
          <a:p>
            <a:r>
              <a:rPr lang="ru-RU" baseline="0" dirty="0" smtClean="0"/>
              <a:t>-ИСУФ</a:t>
            </a:r>
          </a:p>
          <a:p>
            <a:r>
              <a:rPr lang="ru-RU" baseline="0" dirty="0" smtClean="0"/>
              <a:t>-Обычная СУФ</a:t>
            </a:r>
          </a:p>
          <a:p>
            <a:r>
              <a:rPr lang="ru-RU" baseline="0" dirty="0" smtClean="0"/>
              <a:t>-Налоговая СУФ</a:t>
            </a:r>
          </a:p>
          <a:p>
            <a:r>
              <a:rPr lang="ru-RU" baseline="0" dirty="0" smtClean="0"/>
              <a:t>-СТС</a:t>
            </a:r>
          </a:p>
          <a:p>
            <a:r>
              <a:rPr lang="ru-RU" baseline="0" dirty="0" smtClean="0"/>
              <a:t>-Электронные закупки</a:t>
            </a:r>
          </a:p>
          <a:p>
            <a:r>
              <a:rPr lang="ru-RU" baseline="0" dirty="0" smtClean="0"/>
              <a:t>-Фонд заработной платы</a:t>
            </a:r>
          </a:p>
          <a:p>
            <a:r>
              <a:rPr lang="ru-RU" baseline="0" dirty="0" smtClean="0"/>
              <a:t>-Кадровая СУФ</a:t>
            </a:r>
          </a:p>
          <a:p>
            <a:r>
              <a:rPr lang="ru-RU" baseline="0" dirty="0" smtClean="0"/>
              <a:t>Совокупное количество институтов и электронных сервисов</a:t>
            </a:r>
          </a:p>
          <a:p>
            <a:r>
              <a:rPr lang="ru-RU" baseline="0" dirty="0" smtClean="0"/>
              <a:t>Институты и электронные сервисы по УГФ</a:t>
            </a:r>
          </a:p>
          <a:p>
            <a:r>
              <a:rPr lang="ru-RU" baseline="0" dirty="0" smtClean="0"/>
              <a:t>-Казначейство</a:t>
            </a:r>
          </a:p>
          <a:p>
            <a:r>
              <a:rPr lang="ru-RU" baseline="0" dirty="0" smtClean="0"/>
              <a:t>-Таможня</a:t>
            </a:r>
          </a:p>
          <a:p>
            <a:r>
              <a:rPr lang="ru-RU" baseline="0" dirty="0" smtClean="0"/>
              <a:t>-Налоговое управление</a:t>
            </a:r>
          </a:p>
          <a:p>
            <a:r>
              <a:rPr lang="ru-RU" baseline="0" dirty="0" smtClean="0"/>
              <a:t>-Бюджетные планы</a:t>
            </a:r>
          </a:p>
          <a:p>
            <a:r>
              <a:rPr lang="ru-RU" baseline="0" dirty="0" smtClean="0"/>
              <a:t>-Исполнение бюджета</a:t>
            </a:r>
          </a:p>
          <a:p>
            <a:r>
              <a:rPr lang="ru-RU" baseline="0" dirty="0" smtClean="0"/>
              <a:t>-Готовность электронных сервисов</a:t>
            </a:r>
          </a:p>
          <a:p>
            <a:r>
              <a:rPr lang="ru-RU" baseline="0" dirty="0" smtClean="0"/>
              <a:t>-Электронная подача документов</a:t>
            </a:r>
          </a:p>
          <a:p>
            <a:r>
              <a:rPr lang="ru-RU" baseline="0" dirty="0" smtClean="0"/>
              <a:t>-Использование электронных сервисов</a:t>
            </a:r>
          </a:p>
          <a:p>
            <a:r>
              <a:rPr lang="ru-RU" baseline="0" dirty="0" smtClean="0"/>
              <a:t>-Электронные платежи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981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Совокупное количество проектов ИСУФ</a:t>
            </a:r>
          </a:p>
          <a:p>
            <a:r>
              <a:rPr lang="ru-RU" dirty="0" smtClean="0"/>
              <a:t>Проекты казначейств/ИСУФ,</a:t>
            </a:r>
            <a:r>
              <a:rPr lang="ru-RU" baseline="0" dirty="0" smtClean="0"/>
              <a:t> финансируемые ГВБ (1984-2015)</a:t>
            </a:r>
          </a:p>
          <a:p>
            <a:r>
              <a:rPr lang="ru-RU" baseline="0" dirty="0" smtClean="0"/>
              <a:t>-инициированные</a:t>
            </a:r>
          </a:p>
          <a:p>
            <a:r>
              <a:rPr lang="ru-RU" baseline="0" dirty="0" smtClean="0"/>
              <a:t>-одобренные</a:t>
            </a:r>
          </a:p>
          <a:p>
            <a:r>
              <a:rPr lang="ru-RU" baseline="0" dirty="0" smtClean="0"/>
              <a:t>-реализованные</a:t>
            </a:r>
          </a:p>
          <a:p>
            <a:r>
              <a:rPr lang="ru-RU" baseline="0" dirty="0" smtClean="0"/>
              <a:t>-незавершенные</a:t>
            </a:r>
          </a:p>
          <a:p>
            <a:r>
              <a:rPr lang="ru-RU" baseline="0" dirty="0" smtClean="0"/>
              <a:t>Средний срок реализации – 5,8 лет</a:t>
            </a:r>
          </a:p>
          <a:p>
            <a:r>
              <a:rPr lang="ru-RU" baseline="0" dirty="0" smtClean="0"/>
              <a:t>86 исполнено в 74 странах по состоянию на август 2015</a:t>
            </a:r>
          </a:p>
          <a:p>
            <a:r>
              <a:rPr lang="ru-RU" baseline="0" dirty="0" smtClean="0"/>
              <a:t>35 действующих проектов</a:t>
            </a:r>
          </a:p>
          <a:p>
            <a:r>
              <a:rPr lang="ru-RU" baseline="0" dirty="0" smtClean="0"/>
              <a:t>73 из 86 проектов (85%) привели к созданию операционных систем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947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848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2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 rtl="0">
              <a:defRPr sz="4000" b="1" cap="all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A1FF0DD-E9F7-431E-8070-FEA08546CC76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3.wmf"/><Relationship Id="rId12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18.jpeg"/><Relationship Id="rId5" Type="http://schemas.openxmlformats.org/officeDocument/2006/relationships/image" Target="../media/image4.jpeg"/><Relationship Id="rId10" Type="http://schemas.openxmlformats.org/officeDocument/2006/relationships/image" Target="../media/image17.png"/><Relationship Id="rId4" Type="http://schemas.openxmlformats.org/officeDocument/2006/relationships/image" Target="../media/image14.jpe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855109" y="5914788"/>
            <a:ext cx="287809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r" rt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CC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</a:rPr>
              <a:t>Чем Денер</a:t>
            </a:r>
            <a:endParaRPr lang="en-US" sz="2000" b="1" dirty="0" smtClean="0">
              <a:solidFill>
                <a:srgbClr val="0000CC"/>
              </a:solidFill>
              <a:effectLst>
                <a:outerShdw blurRad="50800" dist="508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r" rt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0000CC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</a:rPr>
              <a:t>Глобальная практика управления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51" y="5922336"/>
            <a:ext cx="3066288" cy="60045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14730" y="3788629"/>
            <a:ext cx="8229600" cy="73152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2330962"/>
            <a:ext cx="8229600" cy="146304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74374" y="2517131"/>
            <a:ext cx="69789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Helvetica" panose="020B0604020202020204" pitchFamily="34" charset="0"/>
              </a:rPr>
              <a:t>Организационные модели для управления ИКТ в государственном секторе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Helvetica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24268" y="3799128"/>
            <a:ext cx="8119732" cy="103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>
              <a:spcAft>
                <a:spcPts val="600"/>
              </a:spcAft>
            </a:pPr>
            <a:r>
              <a:rPr lang="ru-RU" b="1" spc="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Helvetica" panose="020B0604020202020204" pitchFamily="34" charset="0"/>
              </a:rPr>
              <a:t>Использование информационных технологий в казначейских операциях</a:t>
            </a:r>
          </a:p>
          <a:p>
            <a:pPr algn="r" rtl="0">
              <a:spcAft>
                <a:spcPts val="600"/>
              </a:spcAft>
            </a:pPr>
            <a:r>
              <a:rPr lang="ru-RU" b="1" spc="200" dirty="0">
                <a:latin typeface="Calibri" panose="020F0502020204030204" pitchFamily="34" charset="0"/>
                <a:cs typeface="Helvetica" panose="020B0604020202020204" pitchFamily="34" charset="0"/>
              </a:rPr>
              <a:t>Тбилиси, Грузия                                  5-7 октября 2015 г.</a:t>
            </a:r>
            <a:endParaRPr lang="en-US" b="1" spc="200" dirty="0">
              <a:latin typeface="Calibri" panose="020F0502020204030204" pitchFamily="34" charset="0"/>
              <a:cs typeface="Helvetica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210" y="253211"/>
            <a:ext cx="7315200" cy="835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1140810" y="109929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2000" b="1" dirty="0" smtClean="0">
                <a:solidFill>
                  <a:srgbClr val="C00000"/>
                </a:solidFill>
              </a:rPr>
              <a:t>Семинар 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Казначейского Сообщества </a:t>
            </a:r>
            <a:r>
              <a:rPr lang="en-US" sz="2000" b="1" dirty="0" smtClean="0">
                <a:solidFill>
                  <a:srgbClr val="C00000"/>
                </a:solidFill>
              </a:rPr>
              <a:t>PEMPAL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9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Управление ИКТ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71047" y="613347"/>
            <a:ext cx="8595360" cy="58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spcAft>
                <a:spcPts val="600"/>
              </a:spcAft>
            </a:pPr>
            <a:r>
              <a:rPr lang="ru-RU" b="1" dirty="0">
                <a:solidFill>
                  <a:srgbClr val="0000CC"/>
                </a:solidFill>
                <a:effectLst/>
              </a:rPr>
              <a:t>Организационные модели </a:t>
            </a:r>
            <a:r>
              <a:rPr lang="ru-RU" b="1" dirty="0" smtClean="0">
                <a:solidFill>
                  <a:srgbClr val="0000CC"/>
                </a:solidFill>
                <a:effectLst/>
              </a:rPr>
              <a:t>управления </a:t>
            </a:r>
            <a:r>
              <a:rPr lang="ru-RU" b="1" dirty="0">
                <a:solidFill>
                  <a:srgbClr val="0000CC"/>
                </a:solidFill>
                <a:effectLst/>
              </a:rPr>
              <a:t>ИКТ </a:t>
            </a:r>
            <a:endParaRPr lang="en-US" b="1" dirty="0" smtClean="0">
              <a:solidFill>
                <a:srgbClr val="0000CC"/>
              </a:solidFill>
              <a:effectLst/>
            </a:endParaRPr>
          </a:p>
          <a:p>
            <a:pPr rtl="0">
              <a:spcAft>
                <a:spcPts val="900"/>
              </a:spcAft>
              <a:buSzPct val="100000"/>
            </a:pPr>
            <a:r>
              <a:rPr lang="ru-RU" b="1" dirty="0">
                <a:solidFill>
                  <a:srgbClr val="0000CC"/>
                </a:solidFill>
              </a:rPr>
              <a:t>2.   Государственное предприятие </a:t>
            </a:r>
            <a:r>
              <a:rPr lang="ru-RU" b="1" dirty="0" smtClean="0">
                <a:solidFill>
                  <a:srgbClr val="0000CC"/>
                </a:solidFill>
              </a:rPr>
              <a:t>в структуре МФ</a:t>
            </a:r>
            <a:endParaRPr lang="ru-RU" b="1" dirty="0">
              <a:solidFill>
                <a:srgbClr val="0000CC"/>
              </a:solidFill>
            </a:endParaRPr>
          </a:p>
          <a:p>
            <a:pPr marL="571500" indent="-2286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Когда </a:t>
            </a:r>
            <a:r>
              <a:rPr lang="ru-RU" sz="1400" dirty="0" smtClean="0">
                <a:solidFill>
                  <a:srgbClr val="0000CC"/>
                </a:solidFill>
              </a:rPr>
              <a:t>создать эффективную службу ИКТ </a:t>
            </a:r>
            <a:r>
              <a:rPr lang="ru-RU" sz="1400" dirty="0">
                <a:solidFill>
                  <a:srgbClr val="0000CC"/>
                </a:solidFill>
              </a:rPr>
              <a:t>в </a:t>
            </a:r>
            <a:r>
              <a:rPr lang="ru-RU" sz="1400" dirty="0" smtClean="0">
                <a:solidFill>
                  <a:srgbClr val="0000CC"/>
                </a:solidFill>
              </a:rPr>
              <a:t>структуре МФ/правительства непросто, альтернативным вариантом становится создание государственного предприятия (или </a:t>
            </a:r>
            <a:r>
              <a:rPr lang="ru-RU" sz="1400" dirty="0">
                <a:solidFill>
                  <a:srgbClr val="0000CC"/>
                </a:solidFill>
              </a:rPr>
              <a:t>аналогичной </a:t>
            </a:r>
            <a:r>
              <a:rPr lang="ru-RU" sz="1400" dirty="0" smtClean="0">
                <a:solidFill>
                  <a:srgbClr val="0000CC"/>
                </a:solidFill>
              </a:rPr>
              <a:t>организации) </a:t>
            </a:r>
            <a:r>
              <a:rPr lang="ru-RU" sz="1400" dirty="0">
                <a:solidFill>
                  <a:srgbClr val="0000CC"/>
                </a:solidFill>
              </a:rPr>
              <a:t>в структуре МФ/правительства (руководитель </a:t>
            </a:r>
            <a:r>
              <a:rPr lang="ru-RU" sz="1400" dirty="0" smtClean="0">
                <a:solidFill>
                  <a:srgbClr val="0000CC"/>
                </a:solidFill>
              </a:rPr>
              <a:t>подчиняется </a:t>
            </a:r>
            <a:r>
              <a:rPr lang="ru-RU" sz="1400" dirty="0">
                <a:solidFill>
                  <a:srgbClr val="0000CC"/>
                </a:solidFill>
              </a:rPr>
              <a:t>министру и другим </a:t>
            </a:r>
            <a:r>
              <a:rPr lang="ru-RU" sz="1400" dirty="0" smtClean="0">
                <a:solidFill>
                  <a:srgbClr val="0000CC"/>
                </a:solidFill>
              </a:rPr>
              <a:t>органам управления).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Такие </a:t>
            </a:r>
            <a:r>
              <a:rPr lang="ru-RU" sz="1400" dirty="0" smtClean="0">
                <a:solidFill>
                  <a:srgbClr val="0000CC"/>
                </a:solidFill>
              </a:rPr>
              <a:t>госпредприятия (ГП) могут </a:t>
            </a:r>
            <a:r>
              <a:rPr lang="ru-RU" sz="1400" dirty="0">
                <a:solidFill>
                  <a:srgbClr val="0000CC"/>
                </a:solidFill>
              </a:rPr>
              <a:t>привлекать компетентных и опытных специалистов в области ИКТ с окладами, сопоставимыми с частным сектором, и </a:t>
            </a:r>
            <a:r>
              <a:rPr lang="ru-RU" sz="1400" dirty="0" smtClean="0">
                <a:solidFill>
                  <a:srgbClr val="0000CC"/>
                </a:solidFill>
              </a:rPr>
              <a:t>сопровождать </a:t>
            </a:r>
            <a:r>
              <a:rPr lang="ru-RU" sz="1400" dirty="0">
                <a:solidFill>
                  <a:srgbClr val="0000CC"/>
                </a:solidFill>
              </a:rPr>
              <a:t>все критически важные функции ИКТ для правительства (и не участвовать в любой другой коммерческой деятельности, самостоятельно или в составе консорциума).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CC"/>
                </a:solidFill>
              </a:rPr>
              <a:t>ГП разрабатывает </a:t>
            </a:r>
            <a:r>
              <a:rPr lang="ru-RU" sz="1400" dirty="0">
                <a:solidFill>
                  <a:srgbClr val="0000CC"/>
                </a:solidFill>
              </a:rPr>
              <a:t>необходимые решения ИКТ (в большинстве случаев через аутсорсинг некоторых технологических разработок и управления этими подрядчиками), обслуживает центры обработки данных, порталы и другие платформы ИКТ и оказывает техническую поддержку.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Такая модель может потребовать больше ресурсов, чем </a:t>
            </a:r>
            <a:r>
              <a:rPr lang="ru-RU" sz="1400" dirty="0" smtClean="0">
                <a:solidFill>
                  <a:srgbClr val="0000CC"/>
                </a:solidFill>
              </a:rPr>
              <a:t>собственные службы, </a:t>
            </a:r>
            <a:r>
              <a:rPr lang="ru-RU" sz="1400" dirty="0">
                <a:solidFill>
                  <a:srgbClr val="0000CC"/>
                </a:solidFill>
              </a:rPr>
              <a:t>но когда невозможно изменить </a:t>
            </a:r>
            <a:r>
              <a:rPr lang="ru-RU" sz="1400" dirty="0" smtClean="0">
                <a:solidFill>
                  <a:srgbClr val="0000CC"/>
                </a:solidFill>
              </a:rPr>
              <a:t>законодательство/регламенты по созданию </a:t>
            </a:r>
            <a:r>
              <a:rPr lang="ru-RU" sz="1400" dirty="0">
                <a:solidFill>
                  <a:srgbClr val="0000CC"/>
                </a:solidFill>
              </a:rPr>
              <a:t>эффективного подразделения ИКТ в рамках организации, она может </a:t>
            </a:r>
            <a:r>
              <a:rPr lang="ru-RU" sz="1400" dirty="0" smtClean="0">
                <a:solidFill>
                  <a:srgbClr val="0000CC"/>
                </a:solidFill>
              </a:rPr>
              <a:t>оказаться </a:t>
            </a:r>
            <a:r>
              <a:rPr lang="ru-RU" sz="1400" dirty="0">
                <a:solidFill>
                  <a:srgbClr val="0000CC"/>
                </a:solidFill>
              </a:rPr>
              <a:t>целесообразной.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МФ/правительству по-прежнему </a:t>
            </a:r>
            <a:r>
              <a:rPr lang="ru-RU" sz="1400" dirty="0" smtClean="0">
                <a:solidFill>
                  <a:srgbClr val="0000CC"/>
                </a:solidFill>
              </a:rPr>
              <a:t>потребуется </a:t>
            </a:r>
            <a:r>
              <a:rPr lang="ru-RU" sz="1400" dirty="0">
                <a:solidFill>
                  <a:srgbClr val="0000CC"/>
                </a:solidFill>
              </a:rPr>
              <a:t>создание </a:t>
            </a:r>
            <a:r>
              <a:rPr lang="ru-RU" sz="1400" dirty="0" smtClean="0">
                <a:solidFill>
                  <a:srgbClr val="0000CC"/>
                </a:solidFill>
              </a:rPr>
              <a:t>службы ИКТ </a:t>
            </a:r>
            <a:r>
              <a:rPr lang="ru-RU" sz="1400" dirty="0">
                <a:solidFill>
                  <a:srgbClr val="0000CC"/>
                </a:solidFill>
              </a:rPr>
              <a:t>для управления информационными системами, пользователями и центрами обработки данных и обеспечить надежность и безопасность баз данных и приложений.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Кроме того, выделение необходимых ресурсов </a:t>
            </a:r>
            <a:r>
              <a:rPr lang="ru-RU" sz="1400" dirty="0" smtClean="0">
                <a:solidFill>
                  <a:srgbClr val="0000CC"/>
                </a:solidFill>
              </a:rPr>
              <a:t>ГП для </a:t>
            </a:r>
            <a:r>
              <a:rPr lang="ru-RU" sz="1400" dirty="0">
                <a:solidFill>
                  <a:srgbClr val="0000CC"/>
                </a:solidFill>
              </a:rPr>
              <a:t>обслуживания основных операций ИКТ является очень важным (поскольку они не участвуют в коммерческой деятельности).</a:t>
            </a: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Такую модель можно наблюдать в Индии, Бразилии, Грузии, Кыргызстане, Молдове и других странах.</a:t>
            </a:r>
            <a:endParaRPr lang="en-US" sz="1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8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10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Управление ИКТ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71047" y="613347"/>
            <a:ext cx="859536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spcAft>
                <a:spcPts val="600"/>
              </a:spcAft>
            </a:pPr>
            <a:r>
              <a:rPr lang="ru-RU" b="1" dirty="0">
                <a:solidFill>
                  <a:srgbClr val="0000CC"/>
                </a:solidFill>
                <a:effectLst/>
              </a:rPr>
              <a:t>Организационные модели </a:t>
            </a:r>
            <a:r>
              <a:rPr lang="ru-RU" b="1" dirty="0" smtClean="0">
                <a:solidFill>
                  <a:srgbClr val="0000CC"/>
                </a:solidFill>
                <a:effectLst/>
              </a:rPr>
              <a:t>управления </a:t>
            </a:r>
            <a:r>
              <a:rPr lang="ru-RU" b="1" dirty="0">
                <a:solidFill>
                  <a:srgbClr val="0000CC"/>
                </a:solidFill>
                <a:effectLst/>
              </a:rPr>
              <a:t>ИКТ </a:t>
            </a:r>
            <a:endParaRPr lang="en-US" b="1" dirty="0" smtClean="0">
              <a:solidFill>
                <a:srgbClr val="0000CC"/>
              </a:solidFill>
              <a:effectLst/>
            </a:endParaRPr>
          </a:p>
          <a:p>
            <a:pPr rtl="0">
              <a:spcAft>
                <a:spcPts val="900"/>
              </a:spcAft>
              <a:buSzPct val="100000"/>
            </a:pPr>
            <a:r>
              <a:rPr lang="ru-RU" b="1" dirty="0">
                <a:solidFill>
                  <a:srgbClr val="0000CC"/>
                </a:solidFill>
              </a:rPr>
              <a:t>3.   Аутсорсинг</a:t>
            </a:r>
            <a:endParaRPr lang="en-US" b="1" dirty="0">
              <a:solidFill>
                <a:srgbClr val="0000CC"/>
              </a:solidFill>
            </a:endParaRPr>
          </a:p>
          <a:p>
            <a:pPr marL="571500" indent="-2286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CC"/>
                </a:solidFill>
              </a:rPr>
              <a:t>Еще одним </a:t>
            </a:r>
            <a:r>
              <a:rPr lang="ru-RU" sz="1600" dirty="0">
                <a:solidFill>
                  <a:srgbClr val="0000CC"/>
                </a:solidFill>
              </a:rPr>
              <a:t>вариантом является </a:t>
            </a:r>
            <a:r>
              <a:rPr lang="ru-RU" sz="1600" dirty="0" smtClean="0">
                <a:solidFill>
                  <a:srgbClr val="0000CC"/>
                </a:solidFill>
              </a:rPr>
              <a:t>передача частному </a:t>
            </a:r>
            <a:r>
              <a:rPr lang="ru-RU" sz="1600" dirty="0">
                <a:solidFill>
                  <a:srgbClr val="0000CC"/>
                </a:solidFill>
              </a:rPr>
              <a:t>сектору (</a:t>
            </a:r>
            <a:r>
              <a:rPr lang="ru-RU" sz="1600" dirty="0" smtClean="0">
                <a:solidFill>
                  <a:srgbClr val="0000CC"/>
                </a:solidFill>
              </a:rPr>
              <a:t>компаниям </a:t>
            </a:r>
            <a:r>
              <a:rPr lang="ru-RU" sz="1600" dirty="0">
                <a:solidFill>
                  <a:srgbClr val="0000CC"/>
                </a:solidFill>
              </a:rPr>
              <a:t>или </a:t>
            </a:r>
            <a:r>
              <a:rPr lang="ru-RU" sz="1600" dirty="0" smtClean="0">
                <a:solidFill>
                  <a:srgbClr val="0000CC"/>
                </a:solidFill>
              </a:rPr>
              <a:t>частным лицам) </a:t>
            </a:r>
            <a:r>
              <a:rPr lang="ru-RU" sz="1600" dirty="0">
                <a:solidFill>
                  <a:srgbClr val="0000CC"/>
                </a:solidFill>
              </a:rPr>
              <a:t>большей части разработки программного обеспечения ИКТ, функций обслуживания и </a:t>
            </a:r>
            <a:r>
              <a:rPr lang="ru-RU" sz="1600" dirty="0" smtClean="0">
                <a:solidFill>
                  <a:srgbClr val="0000CC"/>
                </a:solidFill>
              </a:rPr>
              <a:t>поддержки, и </a:t>
            </a:r>
            <a:r>
              <a:rPr lang="ru-RU" sz="1600" dirty="0">
                <a:solidFill>
                  <a:srgbClr val="0000CC"/>
                </a:solidFill>
              </a:rPr>
              <a:t>создание основной </a:t>
            </a:r>
            <a:r>
              <a:rPr lang="ru-RU" sz="1600" dirty="0" smtClean="0">
                <a:solidFill>
                  <a:srgbClr val="0000CC"/>
                </a:solidFill>
              </a:rPr>
              <a:t>группы специалистов по </a:t>
            </a:r>
            <a:r>
              <a:rPr lang="ru-RU" sz="1600" dirty="0">
                <a:solidFill>
                  <a:srgbClr val="0000CC"/>
                </a:solidFill>
              </a:rPr>
              <a:t>ИКТ в рамках МФ/прав-ва для управления </a:t>
            </a:r>
            <a:r>
              <a:rPr lang="ru-RU" sz="1600" dirty="0" smtClean="0">
                <a:solidFill>
                  <a:srgbClr val="0000CC"/>
                </a:solidFill>
              </a:rPr>
              <a:t>данными </a:t>
            </a:r>
            <a:r>
              <a:rPr lang="ru-RU" sz="1600" dirty="0">
                <a:solidFill>
                  <a:srgbClr val="0000CC"/>
                </a:solidFill>
              </a:rPr>
              <a:t>подрядчиками/поставщиками решений. </a:t>
            </a: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CC"/>
                </a:solidFill>
              </a:rPr>
              <a:t>Служба </a:t>
            </a:r>
            <a:r>
              <a:rPr lang="ru-RU" sz="1600" dirty="0">
                <a:solidFill>
                  <a:srgbClr val="0000CC"/>
                </a:solidFill>
              </a:rPr>
              <a:t>ИКТ МФ/правительства </a:t>
            </a:r>
            <a:r>
              <a:rPr lang="ru-RU" sz="1600" dirty="0" smtClean="0">
                <a:solidFill>
                  <a:srgbClr val="0000CC"/>
                </a:solidFill>
              </a:rPr>
              <a:t>должна </a:t>
            </a:r>
            <a:r>
              <a:rPr lang="ru-RU" sz="1600" dirty="0">
                <a:solidFill>
                  <a:srgbClr val="0000CC"/>
                </a:solidFill>
              </a:rPr>
              <a:t>иметь возможность управлять информационными системами, пользователями и центрами обработки </a:t>
            </a:r>
            <a:r>
              <a:rPr lang="ru-RU" sz="1600" dirty="0" smtClean="0">
                <a:solidFill>
                  <a:srgbClr val="0000CC"/>
                </a:solidFill>
              </a:rPr>
              <a:t>данных, обеспечивать </a:t>
            </a:r>
            <a:r>
              <a:rPr lang="ru-RU" sz="1600" dirty="0">
                <a:solidFill>
                  <a:srgbClr val="0000CC"/>
                </a:solidFill>
              </a:rPr>
              <a:t>надежность и безопасность баз данных и приложений. 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CC"/>
                </a:solidFill>
              </a:rPr>
              <a:t>Такая модель может потребовать дополнительных ресурсов по сравнению с другими вариантами и более эффективного подразделения ИКТ, чтобы управлять всеми подрядчиками и существующими платформами. </a:t>
            </a: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CC"/>
                </a:solidFill>
              </a:rPr>
              <a:t>Когда местные фирмы/консультанты берут на себя основные </a:t>
            </a:r>
            <a:r>
              <a:rPr lang="ru-RU" sz="1600" dirty="0" smtClean="0">
                <a:solidFill>
                  <a:srgbClr val="0000CC"/>
                </a:solidFill>
              </a:rPr>
              <a:t>функции службы </a:t>
            </a:r>
            <a:r>
              <a:rPr lang="ru-RU" sz="1600" dirty="0">
                <a:solidFill>
                  <a:srgbClr val="0000CC"/>
                </a:solidFill>
              </a:rPr>
              <a:t>ИКТ МФ/прав-ва (нестабильные государства или первоначальные попытки перехода к автоматизации), то помимо прочих рисков существует риск зависимости от поставщика или безопасности информации. 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571500" indent="-2286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CC"/>
                </a:solidFill>
              </a:rPr>
              <a:t>Следовательно, </a:t>
            </a:r>
            <a:r>
              <a:rPr lang="ru-RU" sz="1600" dirty="0" smtClean="0">
                <a:solidFill>
                  <a:srgbClr val="0000CC"/>
                </a:solidFill>
              </a:rPr>
              <a:t>чрезмерная зависимость </a:t>
            </a:r>
            <a:r>
              <a:rPr lang="ru-RU" sz="1600" dirty="0">
                <a:solidFill>
                  <a:srgbClr val="0000CC"/>
                </a:solidFill>
              </a:rPr>
              <a:t>от </a:t>
            </a:r>
            <a:r>
              <a:rPr lang="ru-RU" sz="1600" dirty="0" smtClean="0">
                <a:solidFill>
                  <a:srgbClr val="0000CC"/>
                </a:solidFill>
              </a:rPr>
              <a:t>аутсорсинга не рекомендуется. Ведомства </a:t>
            </a:r>
            <a:r>
              <a:rPr lang="ru-RU" sz="1600" dirty="0">
                <a:solidFill>
                  <a:srgbClr val="0000CC"/>
                </a:solidFill>
              </a:rPr>
              <a:t>МФ/прав-ва обычно разрабатывают </a:t>
            </a:r>
            <a:r>
              <a:rPr lang="ru-RU" sz="1600" dirty="0" smtClean="0">
                <a:solidFill>
                  <a:srgbClr val="0000CC"/>
                </a:solidFill>
              </a:rPr>
              <a:t>переходный план перенятия функций </a:t>
            </a:r>
            <a:r>
              <a:rPr lang="ru-RU" sz="1600" dirty="0">
                <a:solidFill>
                  <a:srgbClr val="0000CC"/>
                </a:solidFill>
              </a:rPr>
              <a:t>управления </a:t>
            </a:r>
            <a:r>
              <a:rPr lang="ru-RU" sz="1600" dirty="0" smtClean="0">
                <a:solidFill>
                  <a:srgbClr val="0000CC"/>
                </a:solidFill>
              </a:rPr>
              <a:t>системами </a:t>
            </a:r>
            <a:r>
              <a:rPr lang="ru-RU" sz="1600" dirty="0">
                <a:solidFill>
                  <a:srgbClr val="0000CC"/>
                </a:solidFill>
              </a:rPr>
              <a:t>ИКТ в течение нескольких лет. </a:t>
            </a: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CC"/>
                </a:solidFill>
              </a:rPr>
              <a:t>Такой подход можно наблюдать на Фиджи, в Гамбии, Коморских островах, Афганистане, Нигерии и др.</a:t>
            </a:r>
            <a:endParaRPr lang="en-US" sz="1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44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11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Управление ИКТ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71047" y="613347"/>
            <a:ext cx="8595360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spcAft>
                <a:spcPts val="600"/>
              </a:spcAft>
            </a:pPr>
            <a:r>
              <a:rPr lang="ru-RU" sz="2800" b="1" dirty="0">
                <a:solidFill>
                  <a:srgbClr val="0000CC"/>
                </a:solidFill>
                <a:effectLst/>
              </a:rPr>
              <a:t>Организационные модели </a:t>
            </a:r>
            <a:r>
              <a:rPr lang="ru-RU" sz="2800" b="1" dirty="0" smtClean="0">
                <a:solidFill>
                  <a:srgbClr val="0000CC"/>
                </a:solidFill>
                <a:effectLst/>
              </a:rPr>
              <a:t>управления </a:t>
            </a:r>
            <a:r>
              <a:rPr lang="ru-RU" sz="2800" b="1" dirty="0">
                <a:solidFill>
                  <a:srgbClr val="0000CC"/>
                </a:solidFill>
                <a:effectLst/>
              </a:rPr>
              <a:t>ИКТ </a:t>
            </a:r>
            <a:endParaRPr lang="en-US" sz="3200" b="1" dirty="0" smtClean="0">
              <a:solidFill>
                <a:srgbClr val="0000CC"/>
              </a:solidFill>
              <a:effectLst/>
            </a:endParaRPr>
          </a:p>
          <a:p>
            <a:pPr rtl="0">
              <a:spcAft>
                <a:spcPts val="900"/>
              </a:spcAft>
              <a:buSzPct val="100000"/>
            </a:pPr>
            <a:r>
              <a:rPr lang="ru-RU" sz="2000" b="1" dirty="0">
                <a:solidFill>
                  <a:srgbClr val="0000CC"/>
                </a:solidFill>
              </a:rPr>
              <a:t>4.   </a:t>
            </a:r>
            <a:r>
              <a:rPr lang="ru-RU" sz="2400" b="1" dirty="0">
                <a:solidFill>
                  <a:srgbClr val="0000CC"/>
                </a:solidFill>
              </a:rPr>
              <a:t>Гибридные модели</a:t>
            </a:r>
            <a:endParaRPr lang="en-US" sz="2400" b="1" dirty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CC"/>
                </a:solidFill>
              </a:rPr>
              <a:t>Может существовать комбинация указанных выше моделей </a:t>
            </a:r>
            <a:r>
              <a:rPr lang="ru-RU" sz="1600" dirty="0" smtClean="0">
                <a:solidFill>
                  <a:srgbClr val="0000CC"/>
                </a:solidFill>
              </a:rPr>
              <a:t>(службы </a:t>
            </a:r>
            <a:r>
              <a:rPr lang="ru-RU" sz="1600" dirty="0">
                <a:solidFill>
                  <a:srgbClr val="0000CC"/>
                </a:solidFill>
              </a:rPr>
              <a:t>ИКТ + </a:t>
            </a:r>
            <a:r>
              <a:rPr lang="ru-RU" sz="1600" dirty="0" smtClean="0">
                <a:solidFill>
                  <a:srgbClr val="0000CC"/>
                </a:solidFill>
              </a:rPr>
              <a:t>госпредприятия </a:t>
            </a:r>
            <a:r>
              <a:rPr lang="ru-RU" sz="1600" dirty="0">
                <a:solidFill>
                  <a:srgbClr val="0000CC"/>
                </a:solidFill>
              </a:rPr>
              <a:t>или </a:t>
            </a:r>
            <a:r>
              <a:rPr lang="ru-RU" sz="1600" dirty="0" smtClean="0">
                <a:solidFill>
                  <a:srgbClr val="0000CC"/>
                </a:solidFill>
              </a:rPr>
              <a:t>службы </a:t>
            </a:r>
            <a:r>
              <a:rPr lang="ru-RU" sz="1600" dirty="0">
                <a:solidFill>
                  <a:srgbClr val="0000CC"/>
                </a:solidFill>
              </a:rPr>
              <a:t>ИКТ + местные фирмы/консультанты) в зависимости от потребностей и решений конкретной страны. 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CC"/>
                </a:solidFill>
              </a:rPr>
              <a:t>Например, в Бразилии и Индии многие департаменты имеют эффективные </a:t>
            </a:r>
            <a:r>
              <a:rPr lang="ru-RU" sz="1600" dirty="0" smtClean="0">
                <a:solidFill>
                  <a:srgbClr val="0000CC"/>
                </a:solidFill>
              </a:rPr>
              <a:t>службы </a:t>
            </a:r>
            <a:r>
              <a:rPr lang="ru-RU" sz="1600" dirty="0">
                <a:solidFill>
                  <a:srgbClr val="0000CC"/>
                </a:solidFill>
              </a:rPr>
              <a:t>ИКТ в дополнение к </a:t>
            </a:r>
            <a:r>
              <a:rPr lang="ru-RU" sz="1600" dirty="0" smtClean="0">
                <a:solidFill>
                  <a:srgbClr val="0000CC"/>
                </a:solidFill>
              </a:rPr>
              <a:t>очень развитому госпредприятию, обслуживающему все правительство. 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CC"/>
                </a:solidFill>
              </a:rPr>
              <a:t>В Корее и на Филиппинах </a:t>
            </a:r>
            <a:r>
              <a:rPr lang="ru-RU" sz="1600" dirty="0" smtClean="0">
                <a:solidFill>
                  <a:srgbClr val="0000CC"/>
                </a:solidFill>
              </a:rPr>
              <a:t>предпочитается аутсорсинг, </a:t>
            </a:r>
            <a:r>
              <a:rPr lang="ru-RU" sz="1600" dirty="0">
                <a:solidFill>
                  <a:srgbClr val="0000CC"/>
                </a:solidFill>
              </a:rPr>
              <a:t>насколько это возможно, но </a:t>
            </a:r>
            <a:r>
              <a:rPr lang="ru-RU" sz="1600" dirty="0" smtClean="0">
                <a:solidFill>
                  <a:srgbClr val="0000CC"/>
                </a:solidFill>
              </a:rPr>
              <a:t>при этом имеются эффективные службы ИКТ </a:t>
            </a:r>
            <a:r>
              <a:rPr lang="ru-RU" sz="1600" dirty="0">
                <a:solidFill>
                  <a:srgbClr val="0000CC"/>
                </a:solidFill>
              </a:rPr>
              <a:t>и </a:t>
            </a:r>
            <a:r>
              <a:rPr lang="ru-RU" sz="1600" dirty="0" smtClean="0">
                <a:solidFill>
                  <a:srgbClr val="0000CC"/>
                </a:solidFill>
              </a:rPr>
              <a:t>координация мер по управлению подрядчиками.</a:t>
            </a:r>
            <a:endParaRPr lang="en-US" sz="1600" dirty="0" smtClean="0">
              <a:solidFill>
                <a:srgbClr val="0000CC"/>
              </a:solidFill>
            </a:endParaRPr>
          </a:p>
          <a:p>
            <a:pPr rtl="0">
              <a:spcAft>
                <a:spcPts val="900"/>
              </a:spcAft>
              <a:buSzPct val="100000"/>
            </a:pPr>
            <a:r>
              <a:rPr lang="ru-RU" sz="2000" dirty="0">
                <a:solidFill>
                  <a:srgbClr val="0000CC"/>
                </a:solidFill>
              </a:rPr>
              <a:t>Важные аспекты каждой из этих моделей:</a:t>
            </a:r>
          </a:p>
          <a:p>
            <a:pPr marL="285750" indent="-285750" rtl="0">
              <a:spcAft>
                <a:spcPts val="900"/>
              </a:spcAft>
              <a:buSzPct val="80000"/>
              <a:buFont typeface="Wingdings 3" panose="05040102010807070707" pitchFamily="18" charset="2"/>
              <a:buChar char=""/>
            </a:pPr>
            <a:r>
              <a:rPr lang="ru-RU" sz="1400" dirty="0">
                <a:solidFill>
                  <a:srgbClr val="C00000"/>
                </a:solidFill>
              </a:rPr>
              <a:t>Распределение конкретных ролей и обязанностей между различными </a:t>
            </a:r>
            <a:r>
              <a:rPr lang="ru-RU" sz="1400" dirty="0" smtClean="0">
                <a:solidFill>
                  <a:srgbClr val="C00000"/>
                </a:solidFill>
              </a:rPr>
              <a:t>службами/сотрудниками </a:t>
            </a:r>
            <a:r>
              <a:rPr lang="ru-RU" sz="1400" dirty="0">
                <a:solidFill>
                  <a:srgbClr val="C00000"/>
                </a:solidFill>
              </a:rPr>
              <a:t>должно быть </a:t>
            </a:r>
            <a:r>
              <a:rPr lang="ru-RU" sz="1400" dirty="0" smtClean="0">
                <a:solidFill>
                  <a:srgbClr val="C00000"/>
                </a:solidFill>
              </a:rPr>
              <a:t>четким ради обеспечения надежной структуры управления </a:t>
            </a:r>
            <a:r>
              <a:rPr lang="ru-RU" sz="1400" dirty="0">
                <a:solidFill>
                  <a:srgbClr val="C00000"/>
                </a:solidFill>
              </a:rPr>
              <a:t>ИКТ</a:t>
            </a:r>
          </a:p>
          <a:p>
            <a:pPr marL="285750" indent="-285750">
              <a:spcAft>
                <a:spcPts val="900"/>
              </a:spcAft>
              <a:buSzPct val="80000"/>
              <a:buFont typeface="Wingdings 3" panose="05040102010807070707" pitchFamily="18" charset="2"/>
              <a:buChar char=""/>
            </a:pPr>
            <a:r>
              <a:rPr lang="ru-RU" sz="1400" dirty="0" smtClean="0">
                <a:solidFill>
                  <a:srgbClr val="C00000"/>
                </a:solidFill>
              </a:rPr>
              <a:t>Должна </a:t>
            </a:r>
            <a:r>
              <a:rPr lang="ru-RU" sz="1400" dirty="0">
                <a:solidFill>
                  <a:srgbClr val="C00000"/>
                </a:solidFill>
              </a:rPr>
              <a:t>быть четко определена </a:t>
            </a:r>
            <a:r>
              <a:rPr lang="ru-RU" sz="1400" dirty="0" smtClean="0">
                <a:solidFill>
                  <a:srgbClr val="C00000"/>
                </a:solidFill>
              </a:rPr>
              <a:t>организационная </a:t>
            </a:r>
            <a:r>
              <a:rPr lang="ru-RU" sz="1400" dirty="0">
                <a:solidFill>
                  <a:srgbClr val="C00000"/>
                </a:solidFill>
              </a:rPr>
              <a:t>структура </a:t>
            </a:r>
            <a:r>
              <a:rPr lang="ru-RU" sz="1400" dirty="0" smtClean="0">
                <a:solidFill>
                  <a:srgbClr val="C00000"/>
                </a:solidFill>
              </a:rPr>
              <a:t>(</a:t>
            </a:r>
            <a:r>
              <a:rPr lang="ru-RU" sz="1400" dirty="0">
                <a:solidFill>
                  <a:srgbClr val="C00000"/>
                </a:solidFill>
              </a:rPr>
              <a:t>централизованная/децентрализованная)</a:t>
            </a:r>
          </a:p>
          <a:p>
            <a:pPr marL="285750" indent="-285750" rtl="0">
              <a:spcAft>
                <a:spcPts val="900"/>
              </a:spcAft>
              <a:buSzPct val="80000"/>
              <a:buFont typeface="Wingdings 3" panose="05040102010807070707" pitchFamily="18" charset="2"/>
              <a:buChar char=""/>
            </a:pPr>
            <a:r>
              <a:rPr lang="ru-RU" sz="1400" dirty="0" smtClean="0">
                <a:solidFill>
                  <a:srgbClr val="C00000"/>
                </a:solidFill>
              </a:rPr>
              <a:t>Должна быть определена бюджетная основа для работы службы ИКТ </a:t>
            </a:r>
            <a:r>
              <a:rPr lang="ru-RU" sz="1400" dirty="0">
                <a:solidFill>
                  <a:srgbClr val="C00000"/>
                </a:solidFill>
              </a:rPr>
              <a:t>(</a:t>
            </a:r>
            <a:r>
              <a:rPr lang="ru-RU" sz="1400" dirty="0" smtClean="0">
                <a:solidFill>
                  <a:srgbClr val="C00000"/>
                </a:solidFill>
              </a:rPr>
              <a:t>автономная/полуавтономная/зависимая)</a:t>
            </a:r>
            <a:endParaRPr lang="en-US" sz="1400" dirty="0">
              <a:solidFill>
                <a:srgbClr val="C00000"/>
              </a:solidFill>
            </a:endParaRPr>
          </a:p>
          <a:p>
            <a:pPr marL="285750" indent="-285750" rtl="0">
              <a:spcAft>
                <a:spcPts val="900"/>
              </a:spcAft>
              <a:buSzPct val="80000"/>
              <a:buFont typeface="Wingdings 3" panose="05040102010807070707" pitchFamily="18" charset="2"/>
              <a:buChar char=""/>
            </a:pPr>
            <a:r>
              <a:rPr lang="ru-RU" sz="1400" dirty="0">
                <a:solidFill>
                  <a:srgbClr val="C00000"/>
                </a:solidFill>
              </a:rPr>
              <a:t>Количество и профессиональный уровень сотрудников ИКТ.</a:t>
            </a:r>
          </a:p>
        </p:txBody>
      </p:sp>
    </p:spTree>
    <p:extLst>
      <p:ext uri="{BB962C8B-B14F-4D97-AF65-F5344CB8AC3E}">
        <p14:creationId xmlns:p14="http://schemas.microsoft.com/office/powerpoint/2010/main" val="18961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0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Темы для обсуждения Казначейским сообществом программы PEMPAL</a:t>
              </a:r>
              <a:endParaRPr lang="en-US" sz="20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12</a:t>
            </a:fld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004661" y="835588"/>
            <a:ext cx="704088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1313" indent="-341313" algn="ctr" rtl="0">
              <a:spcAft>
                <a:spcPts val="600"/>
              </a:spcAft>
              <a:tabLst>
                <a:tab pos="1790700" algn="l"/>
              </a:tabLst>
            </a:pPr>
            <a:r>
              <a:rPr lang="ru-RU" sz="2800" b="1" dirty="0">
                <a:solidFill>
                  <a:srgbClr val="0000CC"/>
                </a:solidFill>
              </a:rPr>
              <a:t>Какова ваша организационная модель?</a:t>
            </a:r>
            <a:endParaRPr lang="tr-TR" sz="2800" b="1" dirty="0" smtClean="0">
              <a:solidFill>
                <a:srgbClr val="0000CC"/>
              </a:solidFill>
              <a:effectLst/>
            </a:endParaRPr>
          </a:p>
          <a:p>
            <a:pPr marL="361950" indent="-352425" rtl="0">
              <a:spcAft>
                <a:spcPts val="600"/>
              </a:spcAft>
              <a:buFont typeface="Wingdings 3" pitchFamily="18" charset="2"/>
              <a:buChar char=""/>
            </a:pPr>
            <a:r>
              <a:rPr lang="ru-RU" sz="2400" b="1" dirty="0">
                <a:solidFill>
                  <a:srgbClr val="C00000"/>
                </a:solidFill>
              </a:rPr>
              <a:t>Архитектура технологии </a:t>
            </a:r>
            <a:r>
              <a:rPr lang="ru-RU" sz="2400" b="1" dirty="0" smtClean="0">
                <a:solidFill>
                  <a:srgbClr val="C00000"/>
                </a:solidFill>
              </a:rPr>
              <a:t>ИСУГФ</a:t>
            </a:r>
            <a:endParaRPr lang="ru-RU" sz="2400" b="1" dirty="0">
              <a:solidFill>
                <a:srgbClr val="C00000"/>
              </a:solidFill>
            </a:endParaRP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На основе веб-технологии (централизованная) / распределенная (децентрализованная)</a:t>
            </a: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Топология сети / безопасность</a:t>
            </a: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Центры обработки данных (основной + </a:t>
            </a:r>
            <a:r>
              <a:rPr lang="ru-RU" dirty="0" smtClean="0">
                <a:solidFill>
                  <a:srgbClr val="0000FF"/>
                </a:solidFill>
              </a:rPr>
              <a:t>резервный для восстановления в случае аварии)</a:t>
            </a:r>
            <a:endParaRPr lang="ru-RU" dirty="0">
              <a:solidFill>
                <a:srgbClr val="0000FF"/>
              </a:solidFill>
            </a:endParaRP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Взаимосвязь и взаимодействие</a:t>
            </a:r>
          </a:p>
          <a:p>
            <a:pPr marL="361950" indent="-352425" rtl="0">
              <a:spcAft>
                <a:spcPts val="600"/>
              </a:spcAft>
              <a:buFont typeface="Wingdings 3" pitchFamily="18" charset="2"/>
              <a:buChar char=""/>
            </a:pPr>
            <a:r>
              <a:rPr lang="ru-RU" sz="2400" b="1" dirty="0">
                <a:solidFill>
                  <a:srgbClr val="C00000"/>
                </a:solidFill>
              </a:rPr>
              <a:t>Организационная модель </a:t>
            </a:r>
            <a:r>
              <a:rPr lang="ru-RU" sz="2400" b="1" dirty="0" smtClean="0">
                <a:solidFill>
                  <a:srgbClr val="C00000"/>
                </a:solidFill>
              </a:rPr>
              <a:t>управления </a:t>
            </a:r>
            <a:r>
              <a:rPr lang="ru-RU" sz="2400" b="1" dirty="0">
                <a:solidFill>
                  <a:srgbClr val="C00000"/>
                </a:solidFill>
              </a:rPr>
              <a:t>ИКТ </a:t>
            </a: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FF"/>
                </a:solidFill>
              </a:rPr>
              <a:t>Внутренняя служба/ госпредприятие/ </a:t>
            </a:r>
            <a:r>
              <a:rPr lang="ru-RU" dirty="0">
                <a:solidFill>
                  <a:srgbClr val="0000FF"/>
                </a:solidFill>
              </a:rPr>
              <a:t>аутсорсинг / гибрид</a:t>
            </a: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Рамки управления ИКТ </a:t>
            </a:r>
            <a:r>
              <a:rPr lang="ru-RU" dirty="0" smtClean="0">
                <a:solidFill>
                  <a:srgbClr val="0000FF"/>
                </a:solidFill>
              </a:rPr>
              <a:t>(каковы его нормы?)</a:t>
            </a:r>
            <a:endParaRPr lang="en-US" dirty="0">
              <a:solidFill>
                <a:srgbClr val="0000FF"/>
              </a:solidFill>
            </a:endParaRP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Роли и ответственности</a:t>
            </a: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Структура / географическое расположение</a:t>
            </a: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Количество и профессиональный уровень специалистов ИКТ</a:t>
            </a:r>
          </a:p>
          <a:p>
            <a:pPr marL="819150" lvl="1" indent="-352425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FF"/>
                </a:solidFill>
              </a:rPr>
              <a:t>Годовой операционный и инвестиционный бюджет ИКТ</a:t>
            </a:r>
          </a:p>
        </p:txBody>
      </p:sp>
    </p:spTree>
    <p:extLst>
      <p:ext uri="{BB962C8B-B14F-4D97-AF65-F5344CB8AC3E}">
        <p14:creationId xmlns:p14="http://schemas.microsoft.com/office/powerpoint/2010/main" val="177989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5536" y="1389649"/>
            <a:ext cx="89392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http://www.worldbank.org/publicfinance/fmis</a:t>
            </a:r>
          </a:p>
          <a:p>
            <a:pPr lvl="0" algn="ctr" rtl="0"/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 rtl="0"/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 rtl="0"/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 rtl="0"/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 rtl="0"/>
            <a:endParaRPr lang="en-US" b="1" dirty="0" smtClean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0"/>
            <a:r>
              <a:rPr lang="ru-RU" sz="4400" b="1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Спасибо за </a:t>
            </a:r>
            <a:r>
              <a:rPr lang="ru-RU" sz="4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внимание!</a:t>
            </a:r>
            <a:endParaRPr lang="ru-RU" sz="44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ctr" rtl="0"/>
            <a:endParaRPr lang="en-US" b="1" dirty="0" smtClean="0">
              <a:solidFill>
                <a:srgbClr val="0000CC"/>
              </a:solidFill>
              <a:effectLst>
                <a:outerShdw blurRad="50800" dist="508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ctr" rtl="0"/>
            <a:endParaRPr lang="en-US" b="1" dirty="0" smtClean="0">
              <a:solidFill>
                <a:srgbClr val="0000CC"/>
              </a:solidFill>
              <a:effectLst>
                <a:outerShdw blurRad="50800" dist="508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ctr" rtl="0"/>
            <a:endParaRPr lang="en-US" b="1" dirty="0" smtClean="0">
              <a:solidFill>
                <a:srgbClr val="0000CC"/>
              </a:solidFill>
              <a:effectLst>
                <a:outerShdw blurRad="50800" dist="508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ctr" rtl="0"/>
            <a:endParaRPr lang="en-US" b="1" dirty="0" smtClean="0">
              <a:solidFill>
                <a:srgbClr val="0000CC"/>
              </a:solidFill>
              <a:effectLst>
                <a:outerShdw blurRad="50800" dist="508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ctr" rtl="0"/>
            <a:endParaRPr lang="en-US" b="1" dirty="0" smtClean="0">
              <a:solidFill>
                <a:srgbClr val="0000CC"/>
              </a:solidFill>
              <a:effectLst>
                <a:outerShdw blurRad="50800" dist="508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ctr" rtl="0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https://eteam.worldbank.org/fmis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51" y="340686"/>
            <a:ext cx="3066288" cy="60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41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1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809" y="7415"/>
            <a:ext cx="9129110" cy="884950"/>
            <a:chOff x="-809" y="7415"/>
            <a:chExt cx="9129110" cy="884950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624381" y="144574"/>
              <a:ext cx="8503920" cy="747791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Управление </a:t>
              </a:r>
              <a:r>
                <a:rPr lang="ru-RU" sz="2400" b="1" dirty="0" smtClean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информационно-компьютерными технологиями (ИКТ)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059348" y="2157865"/>
            <a:ext cx="6071100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1313" indent="-341313" algn="ctr" rtl="0">
              <a:spcAft>
                <a:spcPts val="600"/>
              </a:spcAft>
              <a:tabLst>
                <a:tab pos="1790700" algn="l"/>
              </a:tabLst>
            </a:pPr>
            <a:r>
              <a:rPr lang="ru-RU" sz="3200" b="1" dirty="0">
                <a:solidFill>
                  <a:srgbClr val="00B0F0"/>
                </a:solidFill>
                <a:effectLst/>
              </a:rPr>
              <a:t>Содержание</a:t>
            </a:r>
            <a:endParaRPr lang="tr-TR" sz="3200" b="1" dirty="0">
              <a:solidFill>
                <a:srgbClr val="00B0F0"/>
              </a:solidFill>
              <a:effectLst/>
            </a:endParaRPr>
          </a:p>
          <a:p>
            <a:pPr marL="342900" indent="-342900" rtl="0">
              <a:lnSpc>
                <a:spcPct val="150000"/>
              </a:lnSpc>
              <a:buSzPct val="80000"/>
              <a:buFont typeface="Wingdings 3" panose="05040102010807070707" pitchFamily="18" charset="2"/>
              <a:buChar char=""/>
              <a:tabLst>
                <a:tab pos="1790700" algn="l"/>
              </a:tabLst>
            </a:pPr>
            <a:r>
              <a:rPr lang="ru-RU" sz="2400" b="1" dirty="0">
                <a:solidFill>
                  <a:srgbClr val="0000FF"/>
                </a:solidFill>
              </a:rPr>
              <a:t>Глобальные тенденции и проблемы</a:t>
            </a:r>
          </a:p>
          <a:p>
            <a:pPr marL="342900" indent="-342900" rtl="0">
              <a:lnSpc>
                <a:spcPct val="150000"/>
              </a:lnSpc>
              <a:buSzPct val="80000"/>
              <a:buFont typeface="Wingdings 3" panose="05040102010807070707" pitchFamily="18" charset="2"/>
              <a:buChar char=""/>
              <a:tabLst>
                <a:tab pos="1790700" algn="l"/>
              </a:tabLst>
            </a:pPr>
            <a:r>
              <a:rPr lang="ru-RU" sz="2400" b="1" dirty="0">
                <a:solidFill>
                  <a:srgbClr val="0000FF"/>
                </a:solidFill>
              </a:rPr>
              <a:t>Эффективное управление ИКТ</a:t>
            </a:r>
          </a:p>
          <a:p>
            <a:pPr marL="342900" indent="-342900" rtl="0">
              <a:lnSpc>
                <a:spcPct val="150000"/>
              </a:lnSpc>
              <a:buSzPct val="80000"/>
              <a:buFont typeface="Wingdings 3" panose="05040102010807070707" pitchFamily="18" charset="2"/>
              <a:buChar char=""/>
              <a:tabLst>
                <a:tab pos="1790700" algn="l"/>
              </a:tabLst>
            </a:pPr>
            <a:r>
              <a:rPr lang="ru-RU" sz="2400" b="1" dirty="0">
                <a:solidFill>
                  <a:srgbClr val="0000FF"/>
                </a:solidFill>
              </a:rPr>
              <a:t>Организационные модели для ИКТ</a:t>
            </a:r>
          </a:p>
        </p:txBody>
      </p:sp>
    </p:spTree>
    <p:extLst>
      <p:ext uri="{BB962C8B-B14F-4D97-AF65-F5344CB8AC3E}">
        <p14:creationId xmlns:p14="http://schemas.microsoft.com/office/powerpoint/2010/main" val="568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91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Глобальные тенденции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8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2</a:t>
            </a:fld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041" y="712622"/>
            <a:ext cx="8725075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>
              <a:spcAft>
                <a:spcPts val="1200"/>
              </a:spcAft>
              <a:defRPr/>
            </a:pPr>
            <a:r>
              <a:rPr lang="ru-RU" b="1" dirty="0">
                <a:solidFill>
                  <a:srgbClr val="0000CC"/>
                </a:solidFill>
              </a:rPr>
              <a:t>Распространение систем управления государственными финансами </a:t>
            </a:r>
            <a:r>
              <a:rPr lang="ru-RU" b="1" dirty="0" smtClean="0">
                <a:solidFill>
                  <a:srgbClr val="0000CC"/>
                </a:solidFill>
              </a:rPr>
              <a:t>и </a:t>
            </a:r>
            <a:r>
              <a:rPr lang="ru-RU" b="1" dirty="0">
                <a:solidFill>
                  <a:srgbClr val="0000CC"/>
                </a:solidFill>
              </a:rPr>
              <a:t>электронных услуг (1984-2014)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8066" y="6236422"/>
            <a:ext cx="8200628" cy="1384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900" i="1" dirty="0">
                <a:solidFill>
                  <a:srgbClr val="0000CC"/>
                </a:solidFill>
              </a:rPr>
              <a:t>Источник:</a:t>
            </a:r>
            <a:r>
              <a:rPr lang="ru-RU" sz="900" dirty="0">
                <a:solidFill>
                  <a:srgbClr val="0000CC"/>
                </a:solidFill>
              </a:rPr>
              <a:t> WBG &gt; пакеты глобальных данных (198 стран) по государственным системам и электронным услугам (декабрь 2014)</a:t>
            </a:r>
            <a:endParaRPr lang="en-US" sz="900" dirty="0">
              <a:solidFill>
                <a:srgbClr val="0000CC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13" y="1718245"/>
            <a:ext cx="4389120" cy="439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341" y="1725854"/>
            <a:ext cx="4389120" cy="438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 Box 345"/>
          <p:cNvSpPr txBox="1">
            <a:spLocks noChangeArrowheads="1"/>
          </p:cNvSpPr>
          <p:nvPr/>
        </p:nvSpPr>
        <p:spPr bwMode="auto">
          <a:xfrm>
            <a:off x="5662060" y="4395780"/>
            <a:ext cx="180753" cy="10972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vert270" lIns="0" tIns="0" rIns="0" bIns="0" rtlCol="0"/>
          <a:lstStyle/>
          <a:p>
            <a:pPr rtl="0">
              <a:buFont typeface="Wingdings 3" pitchFamily="18" charset="2"/>
              <a:buNone/>
            </a:pPr>
            <a:r>
              <a:rPr lang="ru-RU" sz="900" b="1" dirty="0">
                <a:solidFill>
                  <a:srgbClr val="000099"/>
                </a:solidFill>
                <a:latin typeface="Trebuchet MS" pitchFamily="34" charset="0"/>
                <a:sym typeface="Wingdings 3"/>
              </a:rPr>
              <a:t>  </a:t>
            </a:r>
            <a:r>
              <a:rPr lang="ru-RU" sz="900" b="1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rPr>
              <a:t>Всемирная компьютерная сеть (WWW)</a:t>
            </a:r>
            <a:endParaRPr lang="en-US" sz="900" b="1" dirty="0">
              <a:solidFill>
                <a:srgbClr val="000099"/>
              </a:solidFill>
              <a:latin typeface="Trebuchet MS" pitchFamily="34" charset="0"/>
              <a:sym typeface="Wingdings 3" pitchFamily="18" charset="2"/>
            </a:endParaRPr>
          </a:p>
        </p:txBody>
      </p:sp>
      <p:sp>
        <p:nvSpPr>
          <p:cNvPr id="19" name="Text Box 345"/>
          <p:cNvSpPr txBox="1">
            <a:spLocks noChangeArrowheads="1"/>
          </p:cNvSpPr>
          <p:nvPr/>
        </p:nvSpPr>
        <p:spPr bwMode="auto">
          <a:xfrm>
            <a:off x="1166260" y="4387144"/>
            <a:ext cx="180753" cy="10972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vert270" lIns="0" tIns="0" rIns="0" bIns="0" rtlCol="0"/>
          <a:lstStyle/>
          <a:p>
            <a:pPr rtl="0">
              <a:buFont typeface="Wingdings 3" pitchFamily="18" charset="2"/>
              <a:buNone/>
            </a:pPr>
            <a:r>
              <a:rPr lang="ru-RU" sz="900" b="1" dirty="0">
                <a:solidFill>
                  <a:srgbClr val="000099"/>
                </a:solidFill>
                <a:latin typeface="Trebuchet MS" pitchFamily="34" charset="0"/>
                <a:sym typeface="Wingdings 3"/>
              </a:rPr>
              <a:t>  </a:t>
            </a:r>
            <a:r>
              <a:rPr lang="ru-RU" sz="900" b="1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rPr>
              <a:t>Всемирная компьютерная сеть (WWW)</a:t>
            </a:r>
            <a:endParaRPr lang="en-US" sz="900" b="1" dirty="0">
              <a:solidFill>
                <a:srgbClr val="000099"/>
              </a:solidFill>
              <a:latin typeface="Trebuchet MS" pitchFamily="34" charset="0"/>
              <a:sym typeface="Wingdings 3" pitchFamily="18" charset="2"/>
            </a:endParaRPr>
          </a:p>
        </p:txBody>
      </p:sp>
      <p:sp>
        <p:nvSpPr>
          <p:cNvPr id="20" name="Text Box 398"/>
          <p:cNvSpPr txBox="1">
            <a:spLocks noChangeArrowheads="1"/>
          </p:cNvSpPr>
          <p:nvPr/>
        </p:nvSpPr>
        <p:spPr bwMode="auto">
          <a:xfrm>
            <a:off x="199041" y="1249561"/>
            <a:ext cx="8725075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8288" rIns="0" bIns="0" rtlCol="0"/>
          <a:lstStyle/>
          <a:p>
            <a:pPr algn="ctr" rtl="0">
              <a:spcBef>
                <a:spcPts val="200"/>
              </a:spcBef>
              <a:spcAft>
                <a:spcPts val="1000"/>
              </a:spcAft>
            </a:pPr>
            <a:r>
              <a:rPr lang="ru-RU" sz="1400" dirty="0">
                <a:solidFill>
                  <a:srgbClr val="C00000"/>
                </a:solidFill>
                <a:effectLst/>
                <a:latin typeface="Trebuchet MS" pitchFamily="34" charset="0"/>
              </a:rPr>
              <a:t>Тенденции в странах региона ЕЦА: </a:t>
            </a:r>
            <a:r>
              <a:rPr lang="ru-RU" sz="1400" dirty="0">
                <a:solidFill>
                  <a:srgbClr val="C00000"/>
                </a:solidFill>
                <a:latin typeface="Trebuchet MS" pitchFamily="34" charset="0"/>
              </a:rPr>
              <a:t>и</a:t>
            </a:r>
            <a:r>
              <a:rPr lang="ru-RU" sz="1400" dirty="0" smtClean="0">
                <a:solidFill>
                  <a:srgbClr val="C00000"/>
                </a:solidFill>
                <a:effectLst/>
                <a:latin typeface="Trebuchet MS" pitchFamily="34" charset="0"/>
              </a:rPr>
              <a:t>нтеграция </a:t>
            </a:r>
            <a:r>
              <a:rPr lang="ru-RU" sz="1400" dirty="0">
                <a:solidFill>
                  <a:srgbClr val="C00000"/>
                </a:solidFill>
                <a:effectLst/>
                <a:latin typeface="Trebuchet MS" pitchFamily="34" charset="0"/>
              </a:rPr>
              <a:t>систем управления государственными финансами </a:t>
            </a:r>
            <a:r>
              <a:rPr lang="ru-RU" sz="1400" dirty="0">
                <a:solidFill>
                  <a:srgbClr val="C00000"/>
                </a:solidFill>
                <a:latin typeface="Trebuchet MS" pitchFamily="34" charset="0"/>
              </a:rPr>
              <a:t>и</a:t>
            </a:r>
            <a:r>
              <a:rPr lang="ru-RU" sz="1400" dirty="0">
                <a:solidFill>
                  <a:srgbClr val="C00000"/>
                </a:solidFill>
                <a:effectLst/>
                <a:latin typeface="Trebuchet MS" pitchFamily="34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effectLst/>
                <a:latin typeface="Trebuchet MS" pitchFamily="34" charset="0"/>
              </a:rPr>
              <a:t>распространение </a:t>
            </a:r>
            <a:r>
              <a:rPr lang="ru-RU" sz="1400" dirty="0">
                <a:solidFill>
                  <a:srgbClr val="C00000"/>
                </a:solidFill>
                <a:effectLst/>
                <a:latin typeface="Trebuchet MS" pitchFamily="34" charset="0"/>
              </a:rPr>
              <a:t>электронных услуг</a:t>
            </a:r>
            <a:endParaRPr lang="en-US" sz="1400" dirty="0" smtClean="0">
              <a:solidFill>
                <a:srgbClr val="000099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8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68" y="2031067"/>
            <a:ext cx="5486400" cy="3429724"/>
          </a:xfrm>
          <a:prstGeom prst="rect">
            <a:avLst/>
          </a:prstGeom>
          <a:noFill/>
        </p:spPr>
      </p:pic>
      <p:grpSp>
        <p:nvGrpSpPr>
          <p:cNvPr id="32" name="Group 31"/>
          <p:cNvGrpSpPr/>
          <p:nvPr/>
        </p:nvGrpSpPr>
        <p:grpSpPr>
          <a:xfrm>
            <a:off x="751162" y="4315006"/>
            <a:ext cx="3343074" cy="1820097"/>
            <a:chOff x="749868" y="4235217"/>
            <a:chExt cx="3343074" cy="1820097"/>
          </a:xfrm>
        </p:grpSpPr>
        <p:sp>
          <p:nvSpPr>
            <p:cNvPr id="37" name="Text Box 345"/>
            <p:cNvSpPr txBox="1">
              <a:spLocks noChangeArrowheads="1"/>
            </p:cNvSpPr>
            <p:nvPr/>
          </p:nvSpPr>
          <p:spPr bwMode="auto">
            <a:xfrm>
              <a:off x="1613733" y="4235217"/>
              <a:ext cx="137160" cy="4572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rtl="0">
                <a:buFont typeface="Wingdings 3" pitchFamily="18" charset="2"/>
                <a:buNone/>
              </a:pPr>
              <a:r>
                <a:rPr lang="ru-RU" sz="800" b="1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  </a:t>
              </a:r>
              <a:r>
                <a:rPr lang="ru-RU" sz="900" b="1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WWW</a:t>
              </a:r>
              <a:endParaRPr lang="en-US" sz="900" b="1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43" name="Text Box 345"/>
            <p:cNvSpPr txBox="1">
              <a:spLocks noChangeArrowheads="1"/>
            </p:cNvSpPr>
            <p:nvPr/>
          </p:nvSpPr>
          <p:spPr bwMode="auto">
            <a:xfrm>
              <a:off x="1750414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HTML, браузеры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</a:endParaRPr>
            </a:p>
          </p:txBody>
        </p:sp>
        <p:sp>
          <p:nvSpPr>
            <p:cNvPr id="44" name="Text Box 345"/>
            <p:cNvSpPr txBox="1">
              <a:spLocks noChangeArrowheads="1"/>
            </p:cNvSpPr>
            <p:nvPr/>
          </p:nvSpPr>
          <p:spPr bwMode="auto">
            <a:xfrm>
              <a:off x="3454074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 smtClean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YouTube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45" name="Text Box 345"/>
            <p:cNvSpPr txBox="1">
              <a:spLocks noChangeArrowheads="1"/>
            </p:cNvSpPr>
            <p:nvPr/>
          </p:nvSpPr>
          <p:spPr bwMode="auto">
            <a:xfrm>
              <a:off x="3201646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Skype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46" name="Text Box 345"/>
            <p:cNvSpPr txBox="1">
              <a:spLocks noChangeArrowheads="1"/>
            </p:cNvSpPr>
            <p:nvPr/>
          </p:nvSpPr>
          <p:spPr bwMode="auto">
            <a:xfrm>
              <a:off x="2097728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Yahoo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47" name="Text Box 345"/>
            <p:cNvSpPr txBox="1">
              <a:spLocks noChangeArrowheads="1"/>
            </p:cNvSpPr>
            <p:nvPr/>
          </p:nvSpPr>
          <p:spPr bwMode="auto">
            <a:xfrm>
              <a:off x="2557518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Google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49" name="Text Box 345"/>
            <p:cNvSpPr txBox="1">
              <a:spLocks noChangeArrowheads="1"/>
            </p:cNvSpPr>
            <p:nvPr/>
          </p:nvSpPr>
          <p:spPr bwMode="auto">
            <a:xfrm>
              <a:off x="2940300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Википедия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50" name="Text Box 345"/>
            <p:cNvSpPr txBox="1">
              <a:spLocks noChangeArrowheads="1"/>
            </p:cNvSpPr>
            <p:nvPr/>
          </p:nvSpPr>
          <p:spPr bwMode="auto">
            <a:xfrm>
              <a:off x="749868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Мобильные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телефоны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51" name="Text Box 345"/>
            <p:cNvSpPr txBox="1">
              <a:spLocks noChangeArrowheads="1"/>
            </p:cNvSpPr>
            <p:nvPr/>
          </p:nvSpPr>
          <p:spPr bwMode="auto">
            <a:xfrm>
              <a:off x="1916840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Открытый источник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52" name="Text Box 345"/>
            <p:cNvSpPr txBox="1">
              <a:spLocks noChangeArrowheads="1"/>
            </p:cNvSpPr>
            <p:nvPr/>
          </p:nvSpPr>
          <p:spPr bwMode="auto">
            <a:xfrm>
              <a:off x="2781673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Блоги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53" name="Text Box 345"/>
            <p:cNvSpPr txBox="1">
              <a:spLocks noChangeArrowheads="1"/>
            </p:cNvSpPr>
            <p:nvPr/>
          </p:nvSpPr>
          <p:spPr bwMode="auto">
            <a:xfrm>
              <a:off x="3569467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Twitter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54" name="Text Box 345"/>
            <p:cNvSpPr txBox="1">
              <a:spLocks noChangeArrowheads="1"/>
            </p:cNvSpPr>
            <p:nvPr/>
          </p:nvSpPr>
          <p:spPr bwMode="auto">
            <a:xfrm>
              <a:off x="3955782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iPad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55" name="Text Box 345"/>
            <p:cNvSpPr txBox="1">
              <a:spLocks noChangeArrowheads="1"/>
            </p:cNvSpPr>
            <p:nvPr/>
          </p:nvSpPr>
          <p:spPr bwMode="auto">
            <a:xfrm>
              <a:off x="3082067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Беспроводная сеть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58" name="Text Box 345"/>
            <p:cNvSpPr txBox="1">
              <a:spLocks noChangeArrowheads="1"/>
            </p:cNvSpPr>
            <p:nvPr/>
          </p:nvSpPr>
          <p:spPr bwMode="auto">
            <a:xfrm>
              <a:off x="3325536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Facebook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  <p:sp>
          <p:nvSpPr>
            <p:cNvPr id="59" name="Text Box 345"/>
            <p:cNvSpPr txBox="1">
              <a:spLocks noChangeArrowheads="1"/>
            </p:cNvSpPr>
            <p:nvPr/>
          </p:nvSpPr>
          <p:spPr bwMode="auto">
            <a:xfrm>
              <a:off x="3673339" y="5140914"/>
              <a:ext cx="137160" cy="9144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vert270" lIns="0" tIns="0" rIns="0" bIns="0" rtlCol="0"/>
            <a:lstStyle/>
            <a:p>
              <a:pPr algn="r" rtl="0">
                <a:buFont typeface="Wingdings 3" pitchFamily="18" charset="2"/>
                <a:buNone/>
              </a:pP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 pitchFamily="18" charset="2"/>
                </a:rPr>
                <a:t>iPhone  </a:t>
              </a:r>
              <a:r>
                <a:rPr lang="ru-RU" sz="800" dirty="0">
                  <a:solidFill>
                    <a:srgbClr val="000099"/>
                  </a:solidFill>
                  <a:latin typeface="Trebuchet MS" pitchFamily="34" charset="0"/>
                  <a:sym typeface="Wingdings 3"/>
                </a:rPr>
                <a:t></a:t>
              </a:r>
              <a:endParaRPr lang="en-US" sz="800" dirty="0">
                <a:solidFill>
                  <a:srgbClr val="000099"/>
                </a:solidFill>
                <a:latin typeface="Trebuchet MS" pitchFamily="34" charset="0"/>
                <a:sym typeface="Wingdings 3" pitchFamily="18" charset="2"/>
              </a:endParaRPr>
            </a:p>
          </p:txBody>
        </p:sp>
      </p:grp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3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Проекты ИСУФ, финансируемые Всемирным банком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8" name="Rounded Rectangle 7"/>
          <p:cNvSpPr/>
          <p:nvPr/>
        </p:nvSpPr>
        <p:spPr>
          <a:xfrm>
            <a:off x="149568" y="1314103"/>
            <a:ext cx="5486400" cy="3064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 rtl="0"/>
            <a:r>
              <a:rPr lang="ru-RU" b="1" dirty="0">
                <a:solidFill>
                  <a:srgbClr val="000099"/>
                </a:solidFill>
                <a:cs typeface="Arial" panose="020B0604020202020204" pitchFamily="34" charset="0"/>
              </a:rPr>
              <a:t>Влияние WWW на системы </a:t>
            </a:r>
            <a:r>
              <a:rPr lang="ru-RU" b="1" dirty="0" smtClean="0">
                <a:solidFill>
                  <a:srgbClr val="000099"/>
                </a:solidFill>
                <a:cs typeface="Arial" panose="020B0604020202020204" pitchFamily="34" charset="0"/>
              </a:rPr>
              <a:t>ИСУГФ </a:t>
            </a:r>
            <a:r>
              <a:rPr lang="ru-RU" b="1" dirty="0">
                <a:solidFill>
                  <a:srgbClr val="000099"/>
                </a:solidFill>
                <a:cs typeface="Arial" panose="020B0604020202020204" pitchFamily="34" charset="0"/>
              </a:rPr>
              <a:t>и УГФ</a:t>
            </a:r>
            <a:r>
              <a:rPr lang="ru-RU" dirty="0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0000CC"/>
              </a:solidFill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683772" y="858174"/>
            <a:ext cx="3383280" cy="48320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lvl="0" algn="ctr" rtl="0">
              <a:buSzPct val="80000"/>
            </a:pPr>
            <a:r>
              <a:rPr lang="ru-RU" b="1" dirty="0">
                <a:solidFill>
                  <a:srgbClr val="0000CC"/>
                </a:solidFill>
              </a:rPr>
              <a:t>Результат наблюдений</a:t>
            </a:r>
            <a:endParaRPr lang="en-US" b="1" dirty="0">
              <a:solidFill>
                <a:srgbClr val="0000CC"/>
              </a:solidFill>
            </a:endParaRPr>
          </a:p>
          <a:p>
            <a:pPr marL="285750" lvl="0" indent="-285750"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ru-RU" sz="1400" dirty="0">
                <a:solidFill>
                  <a:srgbClr val="0000CC"/>
                </a:solidFill>
              </a:rPr>
              <a:t>Несмотря на большие инвестиции в ИКТ, прогресс в совершенствовании государственных </a:t>
            </a:r>
            <a:r>
              <a:rPr lang="ru-RU" sz="1400" dirty="0" smtClean="0">
                <a:solidFill>
                  <a:srgbClr val="0000CC"/>
                </a:solidFill>
              </a:rPr>
              <a:t>услуг, открытости, мобилизации и управлении государственными ресурсами достаточно </a:t>
            </a:r>
            <a:r>
              <a:rPr lang="ru-RU" sz="1400" dirty="0">
                <a:solidFill>
                  <a:srgbClr val="0000CC"/>
                </a:solidFill>
              </a:rPr>
              <a:t>медленный. </a:t>
            </a:r>
          </a:p>
          <a:p>
            <a:pPr marL="285750" lvl="0" indent="-285750" rtl="0"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ru-RU" sz="1400" dirty="0">
                <a:solidFill>
                  <a:srgbClr val="0000CC"/>
                </a:solidFill>
              </a:rPr>
              <a:t>Переход от разрозненных и устаревших информационных систем к интегрированным решениям открывает широкие возможности для решения этих проблем</a:t>
            </a:r>
            <a:r>
              <a:rPr lang="ru-RU" sz="1400" dirty="0">
                <a:solidFill>
                  <a:srgbClr val="C00000"/>
                </a:solidFill>
              </a:rPr>
              <a:t>.</a:t>
            </a:r>
          </a:p>
          <a:p>
            <a:pPr marL="285750" lvl="0" indent="-285750"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ru-RU" sz="1400" dirty="0">
                <a:solidFill>
                  <a:srgbClr val="0000CC"/>
                </a:solidFill>
              </a:rPr>
              <a:t>Существуют также риски, которые необходимо учитывать во время замены устаревших платформ ИКТ или интеграции существующих систем </a:t>
            </a:r>
            <a:r>
              <a:rPr lang="ru-RU" sz="1400" dirty="0">
                <a:solidFill>
                  <a:srgbClr val="C00000"/>
                </a:solidFill>
              </a:rPr>
              <a:t>(например, проблемы конфиденциальности и безопасности, финансовой и технической устойчивости, </a:t>
            </a:r>
            <a:r>
              <a:rPr lang="ru-RU" sz="1400" dirty="0" smtClean="0">
                <a:solidFill>
                  <a:srgbClr val="C00000"/>
                </a:solidFill>
              </a:rPr>
              <a:t>возможностей и управления ИКТ).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76166" y="6280992"/>
            <a:ext cx="2651760" cy="1384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900" i="1" dirty="0">
                <a:solidFill>
                  <a:srgbClr val="0000CC"/>
                </a:solidFill>
              </a:rPr>
              <a:t>Источник:</a:t>
            </a:r>
            <a:r>
              <a:rPr lang="ru-RU" sz="900" dirty="0">
                <a:solidFill>
                  <a:srgbClr val="0000CC"/>
                </a:solidFill>
              </a:rPr>
              <a:t> </a:t>
            </a:r>
            <a:r>
              <a:rPr lang="ru-RU" sz="900" dirty="0" smtClean="0">
                <a:solidFill>
                  <a:srgbClr val="0000CC"/>
                </a:solidFill>
              </a:rPr>
              <a:t>ГВБ </a:t>
            </a:r>
            <a:r>
              <a:rPr lang="ru-RU" sz="900" dirty="0">
                <a:solidFill>
                  <a:srgbClr val="0000CC"/>
                </a:solidFill>
              </a:rPr>
              <a:t>&gt; базы данных ИСУФ (август 2015)</a:t>
            </a:r>
            <a:endParaRPr lang="en-US" sz="9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6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4</a:t>
            </a:fld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457825" y="192187"/>
            <a:ext cx="3528000" cy="307777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r" rtl="0">
              <a:spcAft>
                <a:spcPct val="50000"/>
              </a:spcAft>
            </a:pPr>
            <a:r>
              <a:rPr lang="ru-RU" sz="1400" b="1" dirty="0">
                <a:solidFill>
                  <a:srgbClr val="0000FF"/>
                </a:solidFill>
                <a:latin typeface="Trebuchet MS" pitchFamily="34" charset="0"/>
              </a:rPr>
              <a:t>www.worldbank.org/publicfinance/fmis 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Проблемы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99682" y="641697"/>
            <a:ext cx="8961120" cy="58015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>
              <a:spcAft>
                <a:spcPts val="600"/>
              </a:spcAft>
            </a:pPr>
            <a:r>
              <a:rPr lang="ru-RU" sz="2800" b="1" dirty="0" smtClean="0">
                <a:solidFill>
                  <a:srgbClr val="000099"/>
                </a:solidFill>
              </a:rPr>
              <a:t>Общие </a:t>
            </a:r>
            <a:r>
              <a:rPr lang="ru-RU" sz="2800" b="1" dirty="0">
                <a:solidFill>
                  <a:srgbClr val="000099"/>
                </a:solidFill>
              </a:rPr>
              <a:t>проблемы</a:t>
            </a:r>
          </a:p>
          <a:p>
            <a:pPr lvl="0" algn="ctr" rtl="0">
              <a:spcAft>
                <a:spcPts val="600"/>
              </a:spcAft>
              <a:buSzPct val="80000"/>
            </a:pPr>
            <a:r>
              <a:rPr lang="ru-RU" sz="1600" dirty="0">
                <a:solidFill>
                  <a:srgbClr val="00B0F0"/>
                </a:solidFill>
              </a:rPr>
              <a:t>Источник: Рекомендации КГУ ОЭСР в отношении </a:t>
            </a:r>
            <a:r>
              <a:rPr lang="ru-RU" sz="1600" dirty="0" smtClean="0">
                <a:solidFill>
                  <a:srgbClr val="00B0F0"/>
                </a:solidFill>
              </a:rPr>
              <a:t>стратегий внедрения технологий</a:t>
            </a:r>
          </a:p>
          <a:p>
            <a:pPr lvl="0" algn="ctr" rtl="0">
              <a:spcAft>
                <a:spcPts val="600"/>
              </a:spcAft>
              <a:buSzPct val="80000"/>
            </a:pPr>
            <a:r>
              <a:rPr lang="ru-RU" sz="1600" dirty="0" smtClean="0">
                <a:solidFill>
                  <a:srgbClr val="00B0F0"/>
                </a:solidFill>
              </a:rPr>
              <a:t> «электронного правительства» </a:t>
            </a:r>
            <a:r>
              <a:rPr lang="ru-RU" sz="1600" dirty="0">
                <a:solidFill>
                  <a:srgbClr val="00B0F0"/>
                </a:solidFill>
              </a:rPr>
              <a:t>(15 июля 2014 г.)</a:t>
            </a:r>
          </a:p>
          <a:p>
            <a:pPr marL="228600" lvl="0" indent="-228600" rtl="0"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ru-RU" sz="1600" dirty="0">
                <a:solidFill>
                  <a:srgbClr val="0000CC"/>
                </a:solidFill>
              </a:rPr>
              <a:t>Многие </a:t>
            </a:r>
            <a:r>
              <a:rPr lang="ru-RU" sz="1600" dirty="0" smtClean="0">
                <a:solidFill>
                  <a:srgbClr val="0000CC"/>
                </a:solidFill>
              </a:rPr>
              <a:t>государства по-прежнему не </a:t>
            </a:r>
            <a:r>
              <a:rPr lang="ru-RU" sz="1600" dirty="0">
                <a:solidFill>
                  <a:srgbClr val="0000CC"/>
                </a:solidFill>
              </a:rPr>
              <a:t>рассматривают технологии в качестве коллективных средств </a:t>
            </a:r>
            <a:r>
              <a:rPr lang="ru-RU" sz="1600" dirty="0" smtClean="0">
                <a:solidFill>
                  <a:srgbClr val="0000CC"/>
                </a:solidFill>
              </a:rPr>
              <a:t>формирования </a:t>
            </a:r>
            <a:r>
              <a:rPr lang="ru-RU" sz="1600" dirty="0">
                <a:solidFill>
                  <a:srgbClr val="0000CC"/>
                </a:solidFill>
              </a:rPr>
              <a:t>результатов государственного управления. 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228600" lvl="0" indent="-228600" rtl="0"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ru-RU" sz="1600" dirty="0" smtClean="0">
                <a:solidFill>
                  <a:srgbClr val="0000CC"/>
                </a:solidFill>
              </a:rPr>
              <a:t>Инерция мышления по отношению к технологиям, укрепляющим существующие </a:t>
            </a:r>
            <a:r>
              <a:rPr lang="ru-RU" sz="1600" dirty="0">
                <a:solidFill>
                  <a:srgbClr val="0000CC"/>
                </a:solidFill>
              </a:rPr>
              <a:t>внутренние </a:t>
            </a:r>
            <a:r>
              <a:rPr lang="ru-RU" sz="1600" dirty="0" smtClean="0">
                <a:solidFill>
                  <a:srgbClr val="0000CC"/>
                </a:solidFill>
              </a:rPr>
              <a:t>управленческие процессы</a:t>
            </a:r>
            <a:r>
              <a:rPr lang="ru-RU" sz="1600" dirty="0">
                <a:solidFill>
                  <a:srgbClr val="0000CC"/>
                </a:solidFill>
              </a:rPr>
              <a:t>, приводит </a:t>
            </a:r>
            <a:r>
              <a:rPr lang="ru-RU" sz="1600" dirty="0" smtClean="0">
                <a:solidFill>
                  <a:srgbClr val="0000CC"/>
                </a:solidFill>
              </a:rPr>
              <a:t>лишь </a:t>
            </a:r>
            <a:r>
              <a:rPr lang="ru-RU" sz="1600" dirty="0">
                <a:solidFill>
                  <a:srgbClr val="0000CC"/>
                </a:solidFill>
              </a:rPr>
              <a:t>к неудавшимся проектам и критике со стороны общественности.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228600" lvl="0" indent="-228600" rtl="0"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ru-RU" sz="1600" dirty="0">
                <a:solidFill>
                  <a:srgbClr val="0000CC"/>
                </a:solidFill>
              </a:rPr>
              <a:t>Задача заключается не во внедрении цифровых технологий в </a:t>
            </a:r>
            <a:r>
              <a:rPr lang="ru-RU" sz="1600" dirty="0" smtClean="0">
                <a:solidFill>
                  <a:srgbClr val="0000CC"/>
                </a:solidFill>
              </a:rPr>
              <a:t>органах власти, а в </a:t>
            </a:r>
            <a:r>
              <a:rPr lang="ru-RU" sz="1600" dirty="0">
                <a:solidFill>
                  <a:srgbClr val="0000CC"/>
                </a:solidFill>
              </a:rPr>
              <a:t>том, чтобы </a:t>
            </a:r>
            <a:r>
              <a:rPr lang="ru-RU" sz="1600" b="1" dirty="0">
                <a:solidFill>
                  <a:srgbClr val="0000CC"/>
                </a:solidFill>
              </a:rPr>
              <a:t>интегрировать </a:t>
            </a:r>
            <a:r>
              <a:rPr lang="ru-RU" sz="1600" dirty="0">
                <a:solidFill>
                  <a:srgbClr val="0000CC"/>
                </a:solidFill>
              </a:rPr>
              <a:t>их </a:t>
            </a:r>
            <a:r>
              <a:rPr lang="ru-RU" sz="1600" dirty="0" smtClean="0">
                <a:solidFill>
                  <a:srgbClr val="0000CC"/>
                </a:solidFill>
              </a:rPr>
              <a:t>в мероприятия по </a:t>
            </a:r>
            <a:r>
              <a:rPr lang="ru-RU" sz="1600" dirty="0">
                <a:solidFill>
                  <a:srgbClr val="0000CC"/>
                </a:solidFill>
              </a:rPr>
              <a:t>модернизации государственного сектора.</a:t>
            </a:r>
          </a:p>
          <a:p>
            <a:pPr marL="228600" lvl="0" indent="-228600" rtl="0"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ru-RU" sz="1600" dirty="0">
                <a:solidFill>
                  <a:srgbClr val="0000CC"/>
                </a:solidFill>
              </a:rPr>
              <a:t>Рекомендации ОЭСР по эффективному использованию цифровых технологий для </a:t>
            </a:r>
            <a:r>
              <a:rPr lang="ru-RU" sz="1600" dirty="0" smtClean="0">
                <a:solidFill>
                  <a:srgbClr val="0000CC"/>
                </a:solidFill>
              </a:rPr>
              <a:t>формирования более </a:t>
            </a:r>
            <a:r>
              <a:rPr lang="ru-RU" sz="1600" dirty="0">
                <a:solidFill>
                  <a:srgbClr val="0000CC"/>
                </a:solidFill>
              </a:rPr>
              <a:t>открытых, </a:t>
            </a:r>
            <a:r>
              <a:rPr lang="ru-RU" sz="1600" dirty="0" smtClean="0">
                <a:solidFill>
                  <a:srgbClr val="0000CC"/>
                </a:solidFill>
              </a:rPr>
              <a:t>коллегиальных инновационных органов власти:</a:t>
            </a:r>
            <a:endParaRPr lang="ru-RU" sz="1600" dirty="0">
              <a:solidFill>
                <a:srgbClr val="0000CC"/>
              </a:solidFill>
            </a:endParaRPr>
          </a:p>
          <a:p>
            <a:pPr marL="508000" lvl="0" indent="-285750" rtl="0">
              <a:buSzPct val="80000"/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CC"/>
                </a:solidFill>
              </a:rPr>
              <a:t>Использование </a:t>
            </a:r>
            <a:r>
              <a:rPr lang="ru-RU" sz="1200" dirty="0" smtClean="0">
                <a:solidFill>
                  <a:srgbClr val="0000CC"/>
                </a:solidFill>
              </a:rPr>
              <a:t>технологий </a:t>
            </a:r>
            <a:r>
              <a:rPr lang="ru-RU" sz="1200" dirty="0">
                <a:solidFill>
                  <a:srgbClr val="0000CC"/>
                </a:solidFill>
              </a:rPr>
              <a:t>для </a:t>
            </a:r>
            <a:r>
              <a:rPr lang="ru-RU" sz="1200" dirty="0" smtClean="0">
                <a:solidFill>
                  <a:srgbClr val="0000CC"/>
                </a:solidFill>
              </a:rPr>
              <a:t>совершенствования </a:t>
            </a:r>
            <a:r>
              <a:rPr lang="ru-RU" sz="1200" dirty="0">
                <a:solidFill>
                  <a:srgbClr val="0000CC"/>
                </a:solidFill>
              </a:rPr>
              <a:t>подотчетности </a:t>
            </a:r>
            <a:r>
              <a:rPr lang="ru-RU" sz="1200" dirty="0" smtClean="0">
                <a:solidFill>
                  <a:srgbClr val="0000CC"/>
                </a:solidFill>
              </a:rPr>
              <a:t>правительств, широкого вовлечения общественности и создания </a:t>
            </a:r>
            <a:r>
              <a:rPr lang="ru-RU" sz="1200" dirty="0">
                <a:solidFill>
                  <a:srgbClr val="0000CC"/>
                </a:solidFill>
              </a:rPr>
              <a:t>партнерских отношений. </a:t>
            </a:r>
          </a:p>
          <a:p>
            <a:pPr marL="508000" lvl="0" indent="-285750">
              <a:buSzPct val="80000"/>
              <a:buFont typeface="Wingdings" panose="05000000000000000000" pitchFamily="2" charset="2"/>
              <a:buChar char="§"/>
            </a:pPr>
            <a:r>
              <a:rPr lang="ru-RU" sz="1200" b="1" dirty="0">
                <a:solidFill>
                  <a:srgbClr val="C00000"/>
                </a:solidFill>
              </a:rPr>
              <a:t>Создание в государственном </a:t>
            </a:r>
            <a:r>
              <a:rPr lang="ru-RU" sz="1200" b="1" dirty="0" smtClean="0">
                <a:solidFill>
                  <a:srgbClr val="C00000"/>
                </a:solidFill>
              </a:rPr>
              <a:t>секторе культуры управления на основе данных.</a:t>
            </a:r>
            <a:endParaRPr lang="ru-RU" sz="1200" b="1" dirty="0">
              <a:solidFill>
                <a:srgbClr val="C00000"/>
              </a:solidFill>
            </a:endParaRPr>
          </a:p>
          <a:p>
            <a:pPr marL="508000" lvl="0" indent="-285750" rtl="0">
              <a:buSzPct val="80000"/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CC"/>
                </a:solidFill>
              </a:rPr>
              <a:t>Обеспечение последовательного использования цифровых технологий во всех </a:t>
            </a:r>
            <a:r>
              <a:rPr lang="ru-RU" sz="1200" dirty="0" smtClean="0">
                <a:solidFill>
                  <a:srgbClr val="0000CC"/>
                </a:solidFill>
              </a:rPr>
              <a:t>областях целевых программ и </a:t>
            </a:r>
            <a:r>
              <a:rPr lang="ru-RU" sz="1200" dirty="0">
                <a:solidFill>
                  <a:srgbClr val="0000CC"/>
                </a:solidFill>
              </a:rPr>
              <a:t>на </a:t>
            </a:r>
            <a:r>
              <a:rPr lang="ru-RU" sz="1200" dirty="0" smtClean="0">
                <a:solidFill>
                  <a:srgbClr val="0000CC"/>
                </a:solidFill>
              </a:rPr>
              <a:t>всех государственных уровнях.</a:t>
            </a:r>
            <a:endParaRPr lang="ru-RU" sz="1200" dirty="0">
              <a:solidFill>
                <a:srgbClr val="0000CC"/>
              </a:solidFill>
            </a:endParaRPr>
          </a:p>
          <a:p>
            <a:pPr marL="508000" lvl="0" indent="-285750" rtl="0">
              <a:buSzPct val="80000"/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rgbClr val="0000CC"/>
                </a:solidFill>
              </a:rPr>
              <a:t>Укрепление связи «электронного правительства» с </a:t>
            </a:r>
            <a:r>
              <a:rPr lang="ru-RU" sz="1200" dirty="0">
                <a:solidFill>
                  <a:srgbClr val="0000CC"/>
                </a:solidFill>
              </a:rPr>
              <a:t>более </a:t>
            </a:r>
            <a:r>
              <a:rPr lang="ru-RU" sz="1200" dirty="0" smtClean="0">
                <a:solidFill>
                  <a:srgbClr val="0000CC"/>
                </a:solidFill>
              </a:rPr>
              <a:t>широким кругом вопросов государственного </a:t>
            </a:r>
            <a:r>
              <a:rPr lang="ru-RU" sz="1200" dirty="0">
                <a:solidFill>
                  <a:srgbClr val="0000CC"/>
                </a:solidFill>
              </a:rPr>
              <a:t>управления.</a:t>
            </a:r>
          </a:p>
          <a:p>
            <a:pPr marL="508000" lvl="0" indent="-285750" rtl="0">
              <a:buSzPct val="80000"/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CC"/>
                </a:solidFill>
              </a:rPr>
              <a:t>Учет </a:t>
            </a:r>
            <a:r>
              <a:rPr lang="ru-RU" sz="1200" dirty="0" smtClean="0">
                <a:solidFill>
                  <a:srgbClr val="0000CC"/>
                </a:solidFill>
              </a:rPr>
              <a:t>концепции предупреждения рисков в решении </a:t>
            </a:r>
            <a:r>
              <a:rPr lang="ru-RU" sz="1200" dirty="0">
                <a:solidFill>
                  <a:srgbClr val="0000CC"/>
                </a:solidFill>
              </a:rPr>
              <a:t>вопросов электронной безопасности и конфиденциальности.</a:t>
            </a:r>
          </a:p>
          <a:p>
            <a:pPr marL="508000" lvl="0" indent="-285750" rtl="0">
              <a:buSzPct val="80000"/>
              <a:buFont typeface="Wingdings" panose="05000000000000000000" pitchFamily="2" charset="2"/>
              <a:buChar char="§"/>
            </a:pPr>
            <a:r>
              <a:rPr lang="ru-RU" sz="1200" b="1" dirty="0">
                <a:solidFill>
                  <a:srgbClr val="C00000"/>
                </a:solidFill>
              </a:rPr>
              <a:t>Разработка четких </a:t>
            </a:r>
            <a:r>
              <a:rPr lang="ru-RU" sz="1200" b="1" dirty="0" smtClean="0">
                <a:solidFill>
                  <a:srgbClr val="C00000"/>
                </a:solidFill>
              </a:rPr>
              <a:t>бизнес-моделей </a:t>
            </a:r>
            <a:r>
              <a:rPr lang="ru-RU" sz="1200" b="1" dirty="0">
                <a:solidFill>
                  <a:srgbClr val="C00000"/>
                </a:solidFill>
              </a:rPr>
              <a:t>для </a:t>
            </a:r>
            <a:r>
              <a:rPr lang="ru-RU" sz="1200" b="1" dirty="0" smtClean="0">
                <a:solidFill>
                  <a:srgbClr val="C00000"/>
                </a:solidFill>
              </a:rPr>
              <a:t>обеспечения </a:t>
            </a:r>
            <a:r>
              <a:rPr lang="ru-RU" sz="1200" b="1" dirty="0">
                <a:solidFill>
                  <a:srgbClr val="C00000"/>
                </a:solidFill>
              </a:rPr>
              <a:t>финансирования и успеха </a:t>
            </a:r>
            <a:r>
              <a:rPr lang="ru-RU" sz="1200" dirty="0">
                <a:solidFill>
                  <a:srgbClr val="0000CC"/>
                </a:solidFill>
              </a:rPr>
              <a:t>проектов </a:t>
            </a:r>
            <a:r>
              <a:rPr lang="ru-RU" sz="1200" dirty="0" smtClean="0">
                <a:solidFill>
                  <a:srgbClr val="0000CC"/>
                </a:solidFill>
              </a:rPr>
              <a:t>внедрения цифровых </a:t>
            </a:r>
            <a:r>
              <a:rPr lang="ru-RU" sz="1200" dirty="0">
                <a:solidFill>
                  <a:srgbClr val="0000CC"/>
                </a:solidFill>
              </a:rPr>
              <a:t>технологий.</a:t>
            </a:r>
          </a:p>
          <a:p>
            <a:pPr marL="508000" lvl="0" indent="-285750" rtl="0">
              <a:buSzPct val="80000"/>
              <a:buFont typeface="Wingdings" panose="05000000000000000000" pitchFamily="2" charset="2"/>
              <a:buChar char="§"/>
            </a:pPr>
            <a:r>
              <a:rPr lang="ru-RU" sz="1200" b="1" dirty="0" smtClean="0">
                <a:solidFill>
                  <a:srgbClr val="C00000"/>
                </a:solidFill>
              </a:rPr>
              <a:t>Развитие институционального потенциала </a:t>
            </a:r>
            <a:r>
              <a:rPr lang="ru-RU" sz="1200" dirty="0" smtClean="0">
                <a:solidFill>
                  <a:srgbClr val="0000CC"/>
                </a:solidFill>
              </a:rPr>
              <a:t>для </a:t>
            </a:r>
            <a:r>
              <a:rPr lang="ru-RU" sz="1200" dirty="0">
                <a:solidFill>
                  <a:srgbClr val="0000CC"/>
                </a:solidFill>
              </a:rPr>
              <a:t>управления и контроля за осуществлением проектов и </a:t>
            </a:r>
            <a:r>
              <a:rPr lang="ru-RU" sz="1200" dirty="0" smtClean="0">
                <a:solidFill>
                  <a:srgbClr val="0000CC"/>
                </a:solidFill>
              </a:rPr>
              <a:t>мероприятий.</a:t>
            </a:r>
            <a:endParaRPr lang="en-US" sz="1200" dirty="0">
              <a:solidFill>
                <a:srgbClr val="0000CC"/>
              </a:solidFill>
            </a:endParaRPr>
          </a:p>
          <a:p>
            <a:pPr marL="508000" lvl="0" indent="-285750" rtl="0">
              <a:buSzPct val="80000"/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CC"/>
                </a:solidFill>
              </a:rPr>
              <a:t>Оценка существующих активов для руководства закупками цифровых технологий.</a:t>
            </a:r>
          </a:p>
          <a:p>
            <a:pPr marL="508000" lvl="0" indent="-285750" rtl="0"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CC"/>
                </a:solidFill>
              </a:rPr>
              <a:t>Обзор правовых и нормативных </a:t>
            </a:r>
            <a:r>
              <a:rPr lang="ru-RU" sz="1200" dirty="0" smtClean="0">
                <a:solidFill>
                  <a:srgbClr val="0000CC"/>
                </a:solidFill>
              </a:rPr>
              <a:t>рамок, способствующих реализации технологических возможностей.</a:t>
            </a:r>
            <a:endParaRPr lang="en-US" sz="12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6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01" y="3782112"/>
            <a:ext cx="877824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5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Управление ИКТ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279406" y="613347"/>
            <a:ext cx="8595360" cy="310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spcAft>
                <a:spcPts val="600"/>
              </a:spcAft>
            </a:pPr>
            <a:r>
              <a:rPr lang="ru-RU" sz="2400" b="1" dirty="0">
                <a:solidFill>
                  <a:srgbClr val="0000CC"/>
                </a:solidFill>
                <a:effectLst/>
              </a:rPr>
              <a:t>Эффективное управление ИКТ</a:t>
            </a:r>
            <a:endParaRPr lang="en-US" sz="2400" b="1" dirty="0" smtClean="0">
              <a:solidFill>
                <a:srgbClr val="0000CC"/>
              </a:solidFill>
              <a:effectLst/>
            </a:endParaRPr>
          </a:p>
          <a:p>
            <a:pPr marL="361950" indent="-361950" rtl="0">
              <a:spcAft>
                <a:spcPts val="600"/>
              </a:spcAft>
              <a:buSzPct val="80000"/>
              <a:buFont typeface="Wingdings 3" pitchFamily="18" charset="2"/>
              <a:buChar char="u"/>
            </a:pPr>
            <a:r>
              <a:rPr lang="ru-RU" sz="1600" b="1" dirty="0">
                <a:solidFill>
                  <a:srgbClr val="C00000"/>
                </a:solidFill>
              </a:rPr>
              <a:t>ИКТ являются крайне важными </a:t>
            </a:r>
            <a:r>
              <a:rPr lang="ru-RU" sz="1600" dirty="0">
                <a:solidFill>
                  <a:srgbClr val="0000FF"/>
                </a:solidFill>
              </a:rPr>
              <a:t>для сбора, хранения и обработки данных, а также для </a:t>
            </a:r>
            <a:r>
              <a:rPr lang="ru-RU" sz="1600" dirty="0" smtClean="0">
                <a:solidFill>
                  <a:srgbClr val="0000FF"/>
                </a:solidFill>
              </a:rPr>
              <a:t>предоставления сведений, </a:t>
            </a:r>
            <a:r>
              <a:rPr lang="ru-RU" sz="1600" dirty="0">
                <a:solidFill>
                  <a:srgbClr val="0000FF"/>
                </a:solidFill>
              </a:rPr>
              <a:t>знаний и услуг.</a:t>
            </a:r>
          </a:p>
          <a:p>
            <a:pPr marL="361950" indent="-361950" rtl="0">
              <a:spcAft>
                <a:spcPts val="900"/>
              </a:spcAft>
              <a:buSzPct val="80000"/>
              <a:buFont typeface="Wingdings 3" pitchFamily="18" charset="2"/>
              <a:buChar char="u"/>
            </a:pPr>
            <a:r>
              <a:rPr lang="ru-RU" sz="1600" b="1" dirty="0">
                <a:solidFill>
                  <a:srgbClr val="C00000"/>
                </a:solidFill>
              </a:rPr>
              <a:t>ИКТ - это сложная </a:t>
            </a:r>
            <a:r>
              <a:rPr lang="ru-RU" sz="1600" b="1" dirty="0" smtClean="0">
                <a:solidFill>
                  <a:srgbClr val="C00000"/>
                </a:solidFill>
              </a:rPr>
              <a:t>сфера</a:t>
            </a:r>
            <a:r>
              <a:rPr lang="ru-RU" sz="1600" dirty="0" smtClean="0">
                <a:solidFill>
                  <a:srgbClr val="C00000"/>
                </a:solidFill>
              </a:rPr>
              <a:t>. </a:t>
            </a:r>
            <a:r>
              <a:rPr lang="ru-RU" sz="1600" dirty="0">
                <a:solidFill>
                  <a:srgbClr val="0000FF"/>
                </a:solidFill>
              </a:rPr>
              <a:t>Требуются специальные навыки для развития и обслуживания платформы ИКТ. Для инвестиций в ИКТ, их технического обслуживания, обучения и поддержки необходимы надлежащие ресурсы.</a:t>
            </a:r>
          </a:p>
          <a:p>
            <a:pPr rtl="0">
              <a:spcAft>
                <a:spcPts val="600"/>
              </a:spcAft>
              <a:buSzPct val="80000"/>
            </a:pPr>
            <a:endParaRPr lang="en-US" b="1" dirty="0" smtClean="0">
              <a:solidFill>
                <a:srgbClr val="C00000"/>
              </a:solidFill>
            </a:endParaRPr>
          </a:p>
          <a:p>
            <a:pPr rtl="0">
              <a:spcAft>
                <a:spcPts val="600"/>
              </a:spcAft>
              <a:buSzPct val="80000"/>
            </a:pPr>
            <a:endParaRPr lang="en-US" b="1" dirty="0">
              <a:solidFill>
                <a:srgbClr val="C00000"/>
              </a:solidFill>
            </a:endParaRPr>
          </a:p>
          <a:p>
            <a:pPr algn="ctr" rtl="0">
              <a:spcAft>
                <a:spcPts val="900"/>
              </a:spcAft>
              <a:buSzPct val="80000"/>
            </a:pPr>
            <a:r>
              <a:rPr lang="ru-RU" sz="1400" dirty="0">
                <a:solidFill>
                  <a:srgbClr val="0000FF"/>
                </a:solidFill>
              </a:rPr>
              <a:t>Переход от традиционного управления службами ИКТ к современной </a:t>
            </a:r>
            <a:r>
              <a:rPr lang="ru-RU" sz="1400" dirty="0" smtClean="0">
                <a:solidFill>
                  <a:srgbClr val="0000FF"/>
                </a:solidFill>
              </a:rPr>
              <a:t>практике открывает возможности </a:t>
            </a:r>
            <a:r>
              <a:rPr lang="ru-RU" sz="1400" dirty="0">
                <a:solidFill>
                  <a:srgbClr val="0000FF"/>
                </a:solidFill>
              </a:rPr>
              <a:t>для </a:t>
            </a:r>
            <a:r>
              <a:rPr lang="ru-RU" sz="1400" dirty="0" smtClean="0">
                <a:solidFill>
                  <a:srgbClr val="0000FF"/>
                </a:solidFill>
              </a:rPr>
              <a:t>развития </a:t>
            </a:r>
            <a:r>
              <a:rPr lang="ru-RU" sz="1400" dirty="0">
                <a:solidFill>
                  <a:srgbClr val="0000FF"/>
                </a:solidFill>
              </a:rPr>
              <a:t>институционального потенциала и </a:t>
            </a:r>
            <a:r>
              <a:rPr lang="ru-RU" sz="1400" dirty="0" smtClean="0">
                <a:solidFill>
                  <a:srgbClr val="0000FF"/>
                </a:solidFill>
              </a:rPr>
              <a:t>совершенствования </a:t>
            </a:r>
            <a:r>
              <a:rPr lang="ru-RU" sz="1400" dirty="0">
                <a:solidFill>
                  <a:srgbClr val="0000FF"/>
                </a:solidFill>
              </a:rPr>
              <a:t>благоприятных условий.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83601" y="3829738"/>
            <a:ext cx="301236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0"/>
            <a:r>
              <a:rPr lang="ru-RU" sz="1400" b="1" dirty="0"/>
              <a:t>Традиционное</a:t>
            </a:r>
          </a:p>
          <a:p>
            <a:pPr algn="r" rtl="0"/>
            <a:r>
              <a:rPr lang="ru-RU" sz="1400" dirty="0">
                <a:solidFill>
                  <a:srgbClr val="C00000"/>
                </a:solidFill>
              </a:rPr>
              <a:t>Акцент на технологию</a:t>
            </a:r>
          </a:p>
          <a:p>
            <a:pPr algn="r" rtl="0"/>
            <a:r>
              <a:rPr lang="ru-RU" sz="1400" dirty="0">
                <a:solidFill>
                  <a:srgbClr val="C00000"/>
                </a:solidFill>
              </a:rPr>
              <a:t>«Тушение пожаров»</a:t>
            </a:r>
          </a:p>
          <a:p>
            <a:pPr algn="r" rtl="0"/>
            <a:r>
              <a:rPr lang="ru-RU" sz="1400" dirty="0" smtClean="0">
                <a:solidFill>
                  <a:srgbClr val="C00000"/>
                </a:solidFill>
              </a:rPr>
              <a:t>Реагирование</a:t>
            </a:r>
            <a:endParaRPr lang="ru-RU" sz="1400" dirty="0">
              <a:solidFill>
                <a:srgbClr val="C00000"/>
              </a:solidFill>
            </a:endParaRPr>
          </a:p>
          <a:p>
            <a:pPr algn="r" rtl="0"/>
            <a:r>
              <a:rPr lang="ru-RU" sz="1400" dirty="0">
                <a:solidFill>
                  <a:srgbClr val="C00000"/>
                </a:solidFill>
              </a:rPr>
              <a:t>Пользователи</a:t>
            </a:r>
          </a:p>
          <a:p>
            <a:pPr algn="r" rtl="0"/>
            <a:r>
              <a:rPr lang="ru-RU" sz="1400" dirty="0">
                <a:solidFill>
                  <a:srgbClr val="C00000"/>
                </a:solidFill>
              </a:rPr>
              <a:t>Изолированные, разрозненные</a:t>
            </a:r>
          </a:p>
          <a:p>
            <a:pPr algn="r" rtl="0"/>
            <a:r>
              <a:rPr lang="ru-RU" sz="1400" dirty="0">
                <a:solidFill>
                  <a:srgbClr val="C00000"/>
                </a:solidFill>
              </a:rPr>
              <a:t>«Разовые», ситуативные</a:t>
            </a:r>
            <a:endParaRPr lang="en-US" sz="1400" dirty="0" smtClean="0">
              <a:solidFill>
                <a:srgbClr val="C00000"/>
              </a:solidFill>
            </a:endParaRPr>
          </a:p>
          <a:p>
            <a:pPr algn="r" rtl="0"/>
            <a:r>
              <a:rPr lang="ru-RU" sz="1400" dirty="0" smtClean="0">
                <a:solidFill>
                  <a:srgbClr val="C00000"/>
                </a:solidFill>
              </a:rPr>
              <a:t>Неформальность процессов</a:t>
            </a:r>
            <a:endParaRPr lang="ru-RU" sz="1400" dirty="0">
              <a:solidFill>
                <a:srgbClr val="C00000"/>
              </a:solidFill>
            </a:endParaRPr>
          </a:p>
          <a:p>
            <a:pPr algn="r" rtl="0"/>
            <a:r>
              <a:rPr lang="ru-RU" sz="1400" dirty="0">
                <a:solidFill>
                  <a:srgbClr val="C00000"/>
                </a:solidFill>
              </a:rPr>
              <a:t>Внутренняя </a:t>
            </a:r>
            <a:r>
              <a:rPr lang="ru-RU" sz="1400" dirty="0" smtClean="0">
                <a:solidFill>
                  <a:srgbClr val="C00000"/>
                </a:solidFill>
              </a:rPr>
              <a:t>концепция ИТ</a:t>
            </a:r>
            <a:endParaRPr lang="ru-RU" sz="1400" dirty="0">
              <a:solidFill>
                <a:srgbClr val="C00000"/>
              </a:solidFill>
            </a:endParaRPr>
          </a:p>
          <a:p>
            <a:pPr algn="r" rtl="0"/>
            <a:r>
              <a:rPr lang="ru-RU" sz="1400" dirty="0" smtClean="0">
                <a:solidFill>
                  <a:srgbClr val="C00000"/>
                </a:solidFill>
              </a:rPr>
              <a:t>Ориентированность на мероприятия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3500" y="3829738"/>
            <a:ext cx="3734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400" b="1" dirty="0"/>
              <a:t>Современное</a:t>
            </a:r>
          </a:p>
          <a:p>
            <a:pPr rtl="0"/>
            <a:r>
              <a:rPr lang="ru-RU" sz="1400" dirty="0">
                <a:solidFill>
                  <a:srgbClr val="0000CC"/>
                </a:solidFill>
              </a:rPr>
              <a:t>Акцент на процесс</a:t>
            </a:r>
          </a:p>
          <a:p>
            <a:pPr rtl="0"/>
            <a:r>
              <a:rPr lang="ru-RU" sz="1400" dirty="0">
                <a:solidFill>
                  <a:srgbClr val="0000CC"/>
                </a:solidFill>
              </a:rPr>
              <a:t>Предупредительные меры</a:t>
            </a:r>
          </a:p>
          <a:p>
            <a:pPr rtl="0"/>
            <a:r>
              <a:rPr lang="ru-RU" sz="1400" dirty="0" smtClean="0">
                <a:solidFill>
                  <a:srgbClr val="0000CC"/>
                </a:solidFill>
              </a:rPr>
              <a:t>Упреждающий </a:t>
            </a:r>
            <a:r>
              <a:rPr lang="ru-RU" sz="1400" dirty="0">
                <a:solidFill>
                  <a:srgbClr val="0000CC"/>
                </a:solidFill>
              </a:rPr>
              <a:t>подход</a:t>
            </a:r>
          </a:p>
          <a:p>
            <a:pPr rtl="0"/>
            <a:r>
              <a:rPr lang="ru-RU" sz="1400" dirty="0">
                <a:solidFill>
                  <a:srgbClr val="0000CC"/>
                </a:solidFill>
              </a:rPr>
              <a:t>Заказчики</a:t>
            </a:r>
          </a:p>
          <a:p>
            <a:pPr rtl="0"/>
            <a:r>
              <a:rPr lang="ru-RU" sz="1400" dirty="0">
                <a:solidFill>
                  <a:srgbClr val="0000CC"/>
                </a:solidFill>
              </a:rPr>
              <a:t>Интегрированный, по всей стране</a:t>
            </a:r>
          </a:p>
          <a:p>
            <a:pPr rtl="0"/>
            <a:r>
              <a:rPr lang="ru-RU" sz="1400" dirty="0">
                <a:solidFill>
                  <a:srgbClr val="0000CC"/>
                </a:solidFill>
              </a:rPr>
              <a:t>Повторяемые, учитываемые</a:t>
            </a:r>
          </a:p>
          <a:p>
            <a:pPr rtl="0"/>
            <a:r>
              <a:rPr lang="ru-RU" sz="1400" dirty="0">
                <a:solidFill>
                  <a:srgbClr val="0000CC"/>
                </a:solidFill>
              </a:rPr>
              <a:t>Официальный передовой опыт</a:t>
            </a:r>
          </a:p>
          <a:p>
            <a:pPr rtl="0"/>
            <a:r>
              <a:rPr lang="ru-RU" sz="1400" dirty="0" smtClean="0">
                <a:solidFill>
                  <a:srgbClr val="0000CC"/>
                </a:solidFill>
              </a:rPr>
              <a:t>Видение </a:t>
            </a:r>
            <a:r>
              <a:rPr lang="ru-RU" sz="1400" dirty="0">
                <a:solidFill>
                  <a:srgbClr val="0000CC"/>
                </a:solidFill>
              </a:rPr>
              <a:t>с коммерческой точки зрения</a:t>
            </a:r>
          </a:p>
          <a:p>
            <a:pPr rtl="0"/>
            <a:r>
              <a:rPr lang="ru-RU" sz="1400" dirty="0" smtClean="0">
                <a:solidFill>
                  <a:srgbClr val="0000CC"/>
                </a:solidFill>
              </a:rPr>
              <a:t>Ориентированность </a:t>
            </a:r>
            <a:r>
              <a:rPr lang="ru-RU" sz="1400" dirty="0">
                <a:solidFill>
                  <a:srgbClr val="0000CC"/>
                </a:solidFill>
              </a:rPr>
              <a:t>на обслуживание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317826" y="4863468"/>
            <a:ext cx="457200" cy="548640"/>
          </a:xfrm>
          <a:prstGeom prst="rightArrow">
            <a:avLst/>
          </a:prstGeom>
          <a:solidFill>
            <a:srgbClr val="FFFF00"/>
          </a:solidFill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24477" y="6536873"/>
            <a:ext cx="3652884" cy="1384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ru-RU" sz="900" i="1" dirty="0">
                <a:solidFill>
                  <a:srgbClr val="0000CC"/>
                </a:solidFill>
              </a:rPr>
              <a:t>Источник:</a:t>
            </a:r>
            <a:r>
              <a:rPr lang="ru-RU" sz="900" dirty="0">
                <a:solidFill>
                  <a:srgbClr val="0000CC"/>
                </a:solidFill>
              </a:rPr>
              <a:t> Управление ИТ-услугами (http://www.itsm.info/ITSM.htm)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90399" y="2438065"/>
            <a:ext cx="8321040" cy="61293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 rtl="0"/>
            <a:r>
              <a:rPr lang="ru-RU" b="1" dirty="0" smtClean="0">
                <a:solidFill>
                  <a:srgbClr val="000099"/>
                </a:solidFill>
                <a:cs typeface="Arial" panose="020B0604020202020204" pitchFamily="34" charset="0"/>
              </a:rPr>
              <a:t>Службы ИКТ и </a:t>
            </a:r>
            <a:r>
              <a:rPr lang="ru-RU" b="1" dirty="0">
                <a:solidFill>
                  <a:srgbClr val="000099"/>
                </a:solidFill>
                <a:cs typeface="Arial" panose="020B0604020202020204" pitchFamily="34" charset="0"/>
              </a:rPr>
              <a:t>опытные квалифицированные технические специалисты</a:t>
            </a:r>
          </a:p>
          <a:p>
            <a:pPr algn="ctr" rtl="0"/>
            <a:r>
              <a:rPr lang="ru-RU" b="1" dirty="0">
                <a:solidFill>
                  <a:srgbClr val="000099"/>
                </a:solidFill>
                <a:cs typeface="Arial" panose="020B0604020202020204" pitchFamily="34" charset="0"/>
              </a:rPr>
              <a:t>являются жизненно важными компонентами любой информационной системы</a:t>
            </a:r>
            <a:endParaRPr lang="en-US" dirty="0">
              <a:solidFill>
                <a:srgbClr val="0000CC"/>
              </a:solidFill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94" y="5086873"/>
            <a:ext cx="920673" cy="12552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63" y="5086873"/>
            <a:ext cx="987713" cy="7052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14" y="3948800"/>
            <a:ext cx="1722053" cy="11619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739" y="5151073"/>
            <a:ext cx="1248327" cy="121715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94" y="3971953"/>
            <a:ext cx="2171438" cy="108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5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6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Управление ИКТ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71047" y="613347"/>
            <a:ext cx="859536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spcAft>
                <a:spcPts val="600"/>
              </a:spcAft>
            </a:pPr>
            <a:r>
              <a:rPr lang="ru-RU" sz="2800" b="1" dirty="0">
                <a:solidFill>
                  <a:srgbClr val="0000CC"/>
                </a:solidFill>
                <a:effectLst/>
              </a:rPr>
              <a:t>Эффективное управление ИКТ </a:t>
            </a:r>
            <a:endParaRPr lang="en-US" sz="3200" b="1" dirty="0" smtClean="0">
              <a:solidFill>
                <a:srgbClr val="0000CC"/>
              </a:solidFill>
              <a:effectLst/>
            </a:endParaRPr>
          </a:p>
          <a:p>
            <a:pPr marL="361950" indent="-361950" rtl="0">
              <a:spcAft>
                <a:spcPts val="600"/>
              </a:spcAft>
              <a:buSzPct val="80000"/>
              <a:buFont typeface="Wingdings 3" pitchFamily="18" charset="2"/>
              <a:buChar char="u"/>
            </a:pPr>
            <a:r>
              <a:rPr lang="ru-RU" dirty="0">
                <a:solidFill>
                  <a:srgbClr val="0000CC"/>
                </a:solidFill>
              </a:rPr>
              <a:t>Существующие </a:t>
            </a:r>
            <a:r>
              <a:rPr lang="ru-RU" dirty="0" smtClean="0">
                <a:solidFill>
                  <a:srgbClr val="0000CC"/>
                </a:solidFill>
              </a:rPr>
              <a:t>нормы </a:t>
            </a:r>
            <a:r>
              <a:rPr lang="ru-RU" dirty="0">
                <a:solidFill>
                  <a:srgbClr val="0000CC"/>
                </a:solidFill>
              </a:rPr>
              <a:t>управления ИКТ служат полезным руководством для улучшения организационной структуры, институционального потенциала и услуг.</a:t>
            </a:r>
          </a:p>
          <a:p>
            <a:pPr marL="361950" indent="-361950" rtl="0">
              <a:spcAft>
                <a:spcPts val="900"/>
              </a:spcAft>
              <a:buSzPct val="80000"/>
              <a:buFont typeface="Wingdings 3" pitchFamily="18" charset="2"/>
              <a:buChar char="u"/>
            </a:pPr>
            <a:r>
              <a:rPr lang="ru-RU" dirty="0">
                <a:solidFill>
                  <a:srgbClr val="0000CC"/>
                </a:solidFill>
              </a:rPr>
              <a:t>В государственном секторе также используются несколько известных норм управления ИКТ и </a:t>
            </a:r>
            <a:r>
              <a:rPr lang="ru-RU" dirty="0" smtClean="0">
                <a:solidFill>
                  <a:srgbClr val="0000CC"/>
                </a:solidFill>
              </a:rPr>
              <a:t>услугами</a:t>
            </a:r>
            <a:r>
              <a:rPr lang="ru-RU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40600" y="6530895"/>
            <a:ext cx="4995266" cy="1384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ru-RU" sz="900" i="1" dirty="0">
                <a:solidFill>
                  <a:srgbClr val="0000CC"/>
                </a:solidFill>
              </a:rPr>
              <a:t>Источник:</a:t>
            </a:r>
            <a:r>
              <a:rPr lang="ru-RU" sz="900" dirty="0">
                <a:solidFill>
                  <a:srgbClr val="0000CC"/>
                </a:solidFill>
              </a:rPr>
              <a:t> Нормы управления ИТ (https://en.wikipedia.org/wiki/IT_service_management)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429466" y="2510660"/>
            <a:ext cx="4397199" cy="3453190"/>
            <a:chOff x="1381841" y="2596385"/>
            <a:chExt cx="4397199" cy="3453190"/>
          </a:xfrm>
        </p:grpSpPr>
        <p:sp>
          <p:nvSpPr>
            <p:cNvPr id="6" name="TextBox 5"/>
            <p:cNvSpPr txBox="1"/>
            <p:nvPr/>
          </p:nvSpPr>
          <p:spPr>
            <a:xfrm>
              <a:off x="2844881" y="2596385"/>
              <a:ext cx="1463040" cy="36576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CC"/>
              </a:solidFill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 rtl="0"/>
              <a:r>
                <a:rPr lang="ru-RU" dirty="0"/>
                <a:t>ISO 9000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81841" y="3422304"/>
              <a:ext cx="1463040" cy="3657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CC"/>
              </a:solidFill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 rtl="0"/>
              <a:r>
                <a:rPr lang="ru-RU" dirty="0"/>
                <a:t>ISO/IEC 27000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16000" y="3422304"/>
              <a:ext cx="1463040" cy="365760"/>
            </a:xfrm>
            <a:prstGeom prst="rect">
              <a:avLst/>
            </a:prstGeom>
            <a:solidFill>
              <a:srgbClr val="FFFFCC"/>
            </a:solidFill>
            <a:ln>
              <a:solidFill>
                <a:srgbClr val="0000CC"/>
              </a:solidFill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 rtl="0"/>
              <a:r>
                <a:rPr lang="ru-RU" dirty="0"/>
                <a:t>ISO/IEC 20000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81841" y="4176141"/>
              <a:ext cx="1463040" cy="365760"/>
            </a:xfrm>
            <a:prstGeom prst="rect">
              <a:avLst/>
            </a:prstGeom>
            <a:solidFill>
              <a:srgbClr val="FFFFCC"/>
            </a:solidFill>
            <a:ln>
              <a:solidFill>
                <a:srgbClr val="0000CC"/>
              </a:solidFill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 rtl="0"/>
              <a:r>
                <a:rPr lang="ru-RU" dirty="0"/>
                <a:t>ITIL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16000" y="4176141"/>
              <a:ext cx="1463040" cy="365760"/>
            </a:xfrm>
            <a:prstGeom prst="rect">
              <a:avLst/>
            </a:prstGeom>
            <a:solidFill>
              <a:srgbClr val="FFFFCC"/>
            </a:solidFill>
            <a:ln>
              <a:solidFill>
                <a:srgbClr val="0000CC"/>
              </a:solidFill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 rtl="0"/>
              <a:r>
                <a:rPr lang="ru-RU" dirty="0"/>
                <a:t>FitSM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81841" y="4926732"/>
              <a:ext cx="1463040" cy="365760"/>
            </a:xfrm>
            <a:prstGeom prst="rect">
              <a:avLst/>
            </a:prstGeom>
            <a:solidFill>
              <a:srgbClr val="FFFFCC"/>
            </a:solidFill>
            <a:ln>
              <a:solidFill>
                <a:srgbClr val="0000CC"/>
              </a:solidFill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 rtl="0"/>
              <a:r>
                <a:rPr lang="ru-RU" dirty="0"/>
                <a:t>COBIT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16000" y="5683815"/>
              <a:ext cx="1463040" cy="36576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CC"/>
              </a:solidFill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 rtl="0"/>
              <a:r>
                <a:rPr lang="ru-RU" dirty="0"/>
                <a:t>CMMI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81841" y="5683815"/>
              <a:ext cx="1463040" cy="36576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CC"/>
              </a:solidFill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 rtl="0"/>
              <a:r>
                <a:rPr lang="ru-RU" dirty="0"/>
                <a:t>ISO/IEC 15504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6" idx="2"/>
              <a:endCxn id="18" idx="0"/>
            </p:cNvCxnSpPr>
            <p:nvPr/>
          </p:nvCxnSpPr>
          <p:spPr>
            <a:xfrm flipH="1">
              <a:off x="2113361" y="2962145"/>
              <a:ext cx="1463040" cy="448056"/>
            </a:xfrm>
            <a:prstGeom prst="straightConnector1">
              <a:avLst/>
            </a:prstGeom>
            <a:ln w="12700">
              <a:solidFill>
                <a:srgbClr val="0000CC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6" idx="2"/>
              <a:endCxn id="19" idx="0"/>
            </p:cNvCxnSpPr>
            <p:nvPr/>
          </p:nvCxnSpPr>
          <p:spPr>
            <a:xfrm>
              <a:off x="3576401" y="2962145"/>
              <a:ext cx="1463040" cy="448056"/>
            </a:xfrm>
            <a:prstGeom prst="straightConnector1">
              <a:avLst/>
            </a:prstGeom>
            <a:ln w="12700">
              <a:solidFill>
                <a:srgbClr val="0000CC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2844881" y="3605184"/>
              <a:ext cx="1471119" cy="0"/>
            </a:xfrm>
            <a:prstGeom prst="straightConnector1">
              <a:avLst/>
            </a:prstGeom>
            <a:ln w="12700">
              <a:solidFill>
                <a:srgbClr val="0000CC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836802" y="4359021"/>
              <a:ext cx="1471119" cy="0"/>
            </a:xfrm>
            <a:prstGeom prst="straightConnector1">
              <a:avLst/>
            </a:prstGeom>
            <a:ln w="12700">
              <a:solidFill>
                <a:srgbClr val="0000CC"/>
              </a:solidFill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19" idx="2"/>
              <a:endCxn id="21" idx="0"/>
            </p:cNvCxnSpPr>
            <p:nvPr/>
          </p:nvCxnSpPr>
          <p:spPr>
            <a:xfrm>
              <a:off x="5047520" y="3788064"/>
              <a:ext cx="0" cy="388077"/>
            </a:xfrm>
            <a:prstGeom prst="straightConnector1">
              <a:avLst/>
            </a:prstGeom>
            <a:ln w="12700">
              <a:solidFill>
                <a:srgbClr val="0000CC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853759" y="3793461"/>
              <a:ext cx="1463040" cy="386549"/>
            </a:xfrm>
            <a:prstGeom prst="straightConnector1">
              <a:avLst/>
            </a:prstGeom>
            <a:ln w="12700">
              <a:solidFill>
                <a:srgbClr val="0000CC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20" idx="2"/>
              <a:endCxn id="22" idx="0"/>
            </p:cNvCxnSpPr>
            <p:nvPr/>
          </p:nvCxnSpPr>
          <p:spPr>
            <a:xfrm>
              <a:off x="2113361" y="4541901"/>
              <a:ext cx="0" cy="384831"/>
            </a:xfrm>
            <a:prstGeom prst="straightConnector1">
              <a:avLst/>
            </a:prstGeom>
            <a:ln w="12700">
              <a:solidFill>
                <a:srgbClr val="0000CC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4" idx="0"/>
              <a:endCxn id="22" idx="2"/>
            </p:cNvCxnSpPr>
            <p:nvPr/>
          </p:nvCxnSpPr>
          <p:spPr>
            <a:xfrm flipV="1">
              <a:off x="2113361" y="5292492"/>
              <a:ext cx="0" cy="391323"/>
            </a:xfrm>
            <a:prstGeom prst="straightConnector1">
              <a:avLst/>
            </a:prstGeom>
            <a:ln w="12700">
              <a:solidFill>
                <a:srgbClr val="0000CC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2853759" y="5304616"/>
              <a:ext cx="1463040" cy="385787"/>
            </a:xfrm>
            <a:prstGeom prst="straightConnector1">
              <a:avLst/>
            </a:prstGeom>
            <a:ln w="12700">
              <a:solidFill>
                <a:srgbClr val="0000CC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>
              <a:off x="2844881" y="5866695"/>
              <a:ext cx="1471119" cy="0"/>
            </a:xfrm>
            <a:prstGeom prst="straightConnector1">
              <a:avLst/>
            </a:prstGeom>
            <a:ln w="12700">
              <a:solidFill>
                <a:srgbClr val="0000CC"/>
              </a:solidFill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844881" y="5106700"/>
              <a:ext cx="2194560" cy="0"/>
            </a:xfrm>
            <a:prstGeom prst="line">
              <a:avLst/>
            </a:prstGeom>
            <a:ln w="127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endCxn id="21" idx="2"/>
            </p:cNvCxnSpPr>
            <p:nvPr/>
          </p:nvCxnSpPr>
          <p:spPr>
            <a:xfrm flipV="1">
              <a:off x="5047520" y="4541901"/>
              <a:ext cx="0" cy="566928"/>
            </a:xfrm>
            <a:prstGeom prst="straightConnector1">
              <a:avLst/>
            </a:prstGeom>
            <a:ln w="12700">
              <a:solidFill>
                <a:srgbClr val="0000CC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7058025" y="3375020"/>
            <a:ext cx="1828800" cy="2560320"/>
            <a:chOff x="7077075" y="3355970"/>
            <a:chExt cx="1828800" cy="2560320"/>
          </a:xfrm>
        </p:grpSpPr>
        <p:sp>
          <p:nvSpPr>
            <p:cNvPr id="95" name="Rectangle 94"/>
            <p:cNvSpPr/>
            <p:nvPr/>
          </p:nvSpPr>
          <p:spPr>
            <a:xfrm>
              <a:off x="7077075" y="3355970"/>
              <a:ext cx="1828800" cy="2560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259955" y="3623520"/>
              <a:ext cx="1463040" cy="307777"/>
            </a:xfrm>
            <a:prstGeom prst="rect">
              <a:avLst/>
            </a:prstGeom>
            <a:solidFill>
              <a:srgbClr val="FFFFCC"/>
            </a:solidFill>
            <a:ln>
              <a:solidFill>
                <a:srgbClr val="0000CC"/>
              </a:solidFill>
            </a:ln>
          </p:spPr>
          <p:txBody>
            <a:bodyPr wrap="square" lIns="0" tIns="0" rIns="0" bIns="0" rtlCol="0" anchor="ctr">
              <a:spAutoFit/>
            </a:bodyPr>
            <a:lstStyle/>
            <a:p>
              <a:pPr algn="ctr" rtl="0"/>
              <a:r>
                <a:rPr lang="ru-RU" sz="1000" dirty="0" smtClean="0"/>
                <a:t>Стандарт/методика управления </a:t>
              </a:r>
              <a:r>
                <a:rPr lang="ru-RU" sz="1000" dirty="0"/>
                <a:t>ИТ-услугами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259955" y="4136933"/>
              <a:ext cx="1463040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CC"/>
              </a:solidFill>
            </a:ln>
          </p:spPr>
          <p:txBody>
            <a:bodyPr wrap="square" lIns="0" tIns="0" rIns="0" bIns="0" rtlCol="0" anchor="ctr">
              <a:spAutoFit/>
            </a:bodyPr>
            <a:lstStyle/>
            <a:p>
              <a:pPr algn="ctr" rtl="0"/>
              <a:r>
                <a:rPr lang="ru-RU" sz="1000" dirty="0"/>
                <a:t>Стандарт управления качеством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59955" y="4575189"/>
              <a:ext cx="1463040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CC"/>
              </a:solidFill>
            </a:ln>
          </p:spPr>
          <p:txBody>
            <a:bodyPr wrap="square" lIns="0" tIns="0" rIns="0" bIns="0" rtlCol="0" anchor="ctr">
              <a:spAutoFit/>
            </a:bodyPr>
            <a:lstStyle/>
            <a:p>
              <a:pPr algn="ctr" rtl="0"/>
              <a:r>
                <a:rPr lang="ru-RU" sz="1000" dirty="0"/>
                <a:t>Стандарт управления информационной безопасностью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59955" y="5013444"/>
              <a:ext cx="1463040" cy="61555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CC"/>
              </a:solidFill>
            </a:ln>
          </p:spPr>
          <p:txBody>
            <a:bodyPr wrap="square" lIns="0" tIns="0" rIns="0" bIns="0" rtlCol="0" anchor="ctr">
              <a:spAutoFit/>
            </a:bodyPr>
            <a:lstStyle/>
            <a:p>
              <a:pPr algn="ctr" rtl="0"/>
              <a:r>
                <a:rPr lang="ru-RU" sz="1000" dirty="0"/>
                <a:t>Модели </a:t>
              </a:r>
              <a:r>
                <a:rPr lang="ru-RU" sz="1000" dirty="0" smtClean="0"/>
                <a:t>уровня развития </a:t>
              </a:r>
              <a:r>
                <a:rPr lang="ru-RU" sz="1000" dirty="0"/>
                <a:t>процессов разработки программного обеспечения</a:t>
              </a:r>
              <a:endParaRPr lang="en-US" sz="1000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259955" y="3375021"/>
              <a:ext cx="1463040" cy="153888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ru-RU" sz="1000" b="1" i="1" dirty="0">
                  <a:solidFill>
                    <a:srgbClr val="0000CC"/>
                  </a:solidFill>
                </a:rPr>
                <a:t>О</a:t>
              </a:r>
              <a:r>
                <a:rPr lang="ru-RU" sz="1000" b="1" i="1" dirty="0" smtClean="0">
                  <a:solidFill>
                    <a:srgbClr val="0000CC"/>
                  </a:solidFill>
                </a:rPr>
                <a:t>бозначения</a:t>
              </a:r>
              <a:endParaRPr lang="en-US" sz="1000" b="1" dirty="0">
                <a:solidFill>
                  <a:srgbClr val="0000CC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259955" y="5705112"/>
              <a:ext cx="1463040" cy="153888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ru-RU" sz="1000" dirty="0">
                  <a:solidFill>
                    <a:srgbClr val="0000CC"/>
                  </a:solidFill>
                </a:rPr>
                <a:t>Принятие концепций</a:t>
              </a:r>
              <a:endParaRPr lang="en-US" sz="1000" dirty="0">
                <a:solidFill>
                  <a:srgbClr val="0000CC"/>
                </a:solidFill>
              </a:endParaRPr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7255916" y="5659860"/>
              <a:ext cx="1471119" cy="0"/>
            </a:xfrm>
            <a:prstGeom prst="straightConnector1">
              <a:avLst/>
            </a:prstGeom>
            <a:ln w="12700">
              <a:solidFill>
                <a:srgbClr val="0000CC"/>
              </a:solidFill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Rectangle 95"/>
          <p:cNvSpPr/>
          <p:nvPr/>
        </p:nvSpPr>
        <p:spPr>
          <a:xfrm>
            <a:off x="4453979" y="2539652"/>
            <a:ext cx="1206674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1000" i="1" dirty="0">
                <a:solidFill>
                  <a:srgbClr val="0000CC"/>
                </a:solidFill>
              </a:rPr>
              <a:t>Стандарты системы управления качеством</a:t>
            </a:r>
            <a:endParaRPr lang="en-US" sz="1000" dirty="0">
              <a:solidFill>
                <a:srgbClr val="0000CC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206650" y="3724882"/>
            <a:ext cx="154766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1000" i="1" dirty="0">
                <a:solidFill>
                  <a:srgbClr val="0000CC"/>
                </a:solidFill>
              </a:rPr>
              <a:t>Стандарт управления ИТ-услугами (СУИУ)</a:t>
            </a:r>
            <a:endParaRPr lang="en-US" sz="1000" dirty="0">
              <a:solidFill>
                <a:srgbClr val="0000CC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50022" y="3724882"/>
            <a:ext cx="1494499" cy="4154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ru-RU" sz="900" i="1" dirty="0" smtClean="0">
                <a:solidFill>
                  <a:srgbClr val="0000CC"/>
                </a:solidFill>
              </a:rPr>
              <a:t>Стандарт управления </a:t>
            </a:r>
            <a:r>
              <a:rPr lang="ru-RU" sz="900" i="1" dirty="0">
                <a:solidFill>
                  <a:srgbClr val="0000CC"/>
                </a:solidFill>
              </a:rPr>
              <a:t>информационной </a:t>
            </a:r>
            <a:r>
              <a:rPr lang="ru-RU" sz="900" i="1" dirty="0" smtClean="0">
                <a:solidFill>
                  <a:srgbClr val="0000CC"/>
                </a:solidFill>
              </a:rPr>
              <a:t>безопасностью</a:t>
            </a:r>
            <a:endParaRPr lang="en-US" sz="900" dirty="0">
              <a:solidFill>
                <a:srgbClr val="0000CC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206650" y="4485299"/>
            <a:ext cx="1636476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1000" i="1" dirty="0">
                <a:solidFill>
                  <a:srgbClr val="0000CC"/>
                </a:solidFill>
              </a:rPr>
              <a:t>Группа стандартов </a:t>
            </a:r>
            <a:r>
              <a:rPr lang="ru-RU" sz="1000" i="1" dirty="0" smtClean="0">
                <a:solidFill>
                  <a:srgbClr val="0000CC"/>
                </a:solidFill>
              </a:rPr>
              <a:t>упрощенного </a:t>
            </a:r>
            <a:r>
              <a:rPr lang="ru-RU" sz="1000" i="1" dirty="0">
                <a:solidFill>
                  <a:srgbClr val="0000CC"/>
                </a:solidFill>
              </a:rPr>
              <a:t>управления ИТ-услугами (СУИУ)</a:t>
            </a:r>
            <a:endParaRPr lang="en-US" sz="1000" dirty="0">
              <a:solidFill>
                <a:srgbClr val="0000CC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62735" y="4397164"/>
            <a:ext cx="1494499" cy="5539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ru-RU" sz="900" i="1" dirty="0">
                <a:solidFill>
                  <a:srgbClr val="0000CC"/>
                </a:solidFill>
              </a:rPr>
              <a:t>Библиотека инфраструктуры информационных технологий (БИИТ)</a:t>
            </a:r>
            <a:endParaRPr lang="en-US" sz="900" dirty="0">
              <a:solidFill>
                <a:srgbClr val="0000CC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206650" y="5989998"/>
            <a:ext cx="136559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1000" i="1" dirty="0">
                <a:solidFill>
                  <a:srgbClr val="0000CC"/>
                </a:solidFill>
              </a:rPr>
              <a:t>Интеграция модели зрелости процесса разработки ПО (CMMI)</a:t>
            </a:r>
            <a:endParaRPr lang="en-US" sz="1000" dirty="0">
              <a:solidFill>
                <a:srgbClr val="0000CC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5750" y="5235590"/>
            <a:ext cx="1758771" cy="29238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ru-RU" sz="900" i="1" dirty="0">
                <a:solidFill>
                  <a:srgbClr val="0000CC"/>
                </a:solidFill>
              </a:rPr>
              <a:t>Задачи информационных и смежных технологий </a:t>
            </a:r>
            <a:r>
              <a:rPr lang="ru-RU" sz="900" i="1" dirty="0" smtClean="0">
                <a:solidFill>
                  <a:srgbClr val="0000CC"/>
                </a:solidFill>
              </a:rPr>
              <a:t>(</a:t>
            </a:r>
            <a:r>
              <a:rPr lang="en-US" sz="900" i="1" dirty="0" smtClean="0">
                <a:solidFill>
                  <a:srgbClr val="0000CC"/>
                </a:solidFill>
              </a:rPr>
              <a:t>COBIT</a:t>
            </a:r>
            <a:r>
              <a:rPr lang="ru-RU" sz="1000" i="1" dirty="0" smtClean="0">
                <a:solidFill>
                  <a:srgbClr val="0000CC"/>
                </a:solidFill>
              </a:rPr>
              <a:t>)</a:t>
            </a:r>
            <a:endParaRPr lang="en-US" sz="1000" dirty="0">
              <a:solidFill>
                <a:srgbClr val="0000CC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52906" y="5989998"/>
            <a:ext cx="1956894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ru-RU" sz="1000" i="1" dirty="0">
                <a:solidFill>
                  <a:srgbClr val="0000CC"/>
                </a:solidFill>
              </a:rPr>
              <a:t>Стандарт улучшения процессов программного обеспечения и возможности определения (SPICE)</a:t>
            </a:r>
            <a:endParaRPr lang="en-US" sz="1000" dirty="0">
              <a:solidFill>
                <a:srgbClr val="0000CC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3453" y="5235590"/>
            <a:ext cx="914400" cy="4154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900" i="1" dirty="0">
                <a:solidFill>
                  <a:srgbClr val="0000CC"/>
                </a:solidFill>
              </a:rPr>
              <a:t>С 1996 года</a:t>
            </a:r>
          </a:p>
          <a:p>
            <a:pPr rtl="0"/>
            <a:r>
              <a:rPr lang="ru-RU" sz="900" i="1" dirty="0">
                <a:solidFill>
                  <a:srgbClr val="0000CC"/>
                </a:solidFill>
              </a:rPr>
              <a:t>5-я ред. </a:t>
            </a:r>
            <a:r>
              <a:rPr lang="en-US" sz="900" i="1" dirty="0" smtClean="0">
                <a:solidFill>
                  <a:srgbClr val="0000CC"/>
                </a:solidFill>
              </a:rPr>
              <a:t>COBIT</a:t>
            </a:r>
            <a:r>
              <a:rPr lang="ru-RU" sz="900" i="1" dirty="0" smtClean="0">
                <a:solidFill>
                  <a:srgbClr val="0000CC"/>
                </a:solidFill>
              </a:rPr>
              <a:t> </a:t>
            </a:r>
            <a:r>
              <a:rPr lang="ru-RU" sz="900" i="1" dirty="0">
                <a:solidFill>
                  <a:srgbClr val="0000CC"/>
                </a:solidFill>
              </a:rPr>
              <a:t>от 2012 г.</a:t>
            </a:r>
            <a:endParaRPr lang="en-US" sz="900" dirty="0">
              <a:solidFill>
                <a:srgbClr val="0000CC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83453" y="4485299"/>
            <a:ext cx="914400" cy="4154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900" i="1" dirty="0">
                <a:solidFill>
                  <a:srgbClr val="0000CC"/>
                </a:solidFill>
              </a:rPr>
              <a:t>С 1996 года</a:t>
            </a:r>
          </a:p>
          <a:p>
            <a:pPr rtl="0"/>
            <a:r>
              <a:rPr lang="ru-RU" sz="900" i="1" dirty="0">
                <a:solidFill>
                  <a:srgbClr val="0000CC"/>
                </a:solidFill>
              </a:rPr>
              <a:t>Редакция БИИТ от 2011 г.</a:t>
            </a:r>
            <a:endParaRPr lang="en-US" sz="900" dirty="0">
              <a:solidFill>
                <a:srgbClr val="0000CC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082097" y="4485299"/>
            <a:ext cx="914400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ru-RU" sz="1000" i="1" dirty="0">
                <a:solidFill>
                  <a:srgbClr val="0000CC"/>
                </a:solidFill>
              </a:rPr>
              <a:t>С 2013 года</a:t>
            </a:r>
          </a:p>
          <a:p>
            <a:pPr algn="r" rtl="0"/>
            <a:r>
              <a:rPr lang="ru-RU" sz="1000" i="1" dirty="0">
                <a:solidFill>
                  <a:srgbClr val="0000CC"/>
                </a:solidFill>
              </a:rPr>
              <a:t>Бесплатно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082097" y="3724882"/>
            <a:ext cx="914400" cy="4154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ru-RU" sz="900" i="1" dirty="0">
                <a:solidFill>
                  <a:srgbClr val="0000CC"/>
                </a:solidFill>
              </a:rPr>
              <a:t>С 2005 года</a:t>
            </a:r>
          </a:p>
          <a:p>
            <a:pPr algn="r" rtl="0"/>
            <a:r>
              <a:rPr lang="ru-RU" sz="900" i="1" dirty="0">
                <a:solidFill>
                  <a:srgbClr val="0000CC"/>
                </a:solidFill>
              </a:rPr>
              <a:t>Пересмотрено в 2011 г.</a:t>
            </a:r>
            <a:endParaRPr lang="en-US" sz="900" i="1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283453" y="3724882"/>
            <a:ext cx="91440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900" i="1" dirty="0">
                <a:solidFill>
                  <a:srgbClr val="0000CC"/>
                </a:solidFill>
              </a:rPr>
              <a:t>С 2009 года</a:t>
            </a:r>
          </a:p>
          <a:p>
            <a:pPr rtl="0"/>
            <a:r>
              <a:rPr lang="ru-RU" sz="900" i="1" dirty="0">
                <a:solidFill>
                  <a:srgbClr val="0000CC"/>
                </a:solidFill>
              </a:rPr>
              <a:t>2014 - бесплатно</a:t>
            </a:r>
            <a:endParaRPr lang="en-US" sz="900" dirty="0">
              <a:solidFill>
                <a:srgbClr val="0000CC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171088" y="3002222"/>
            <a:ext cx="914400" cy="15388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ru-RU" sz="1000" i="1" dirty="0" smtClean="0">
                <a:solidFill>
                  <a:srgbClr val="0000CC"/>
                </a:solidFill>
              </a:rPr>
              <a:t>с </a:t>
            </a:r>
            <a:r>
              <a:rPr lang="ru-RU" sz="1000" i="1" dirty="0">
                <a:solidFill>
                  <a:srgbClr val="0000CC"/>
                </a:solidFill>
              </a:rPr>
              <a:t>1987 года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83453" y="5989998"/>
            <a:ext cx="914400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1000" i="1" dirty="0">
                <a:solidFill>
                  <a:srgbClr val="0000CC"/>
                </a:solidFill>
              </a:rPr>
              <a:t>С 1997 года</a:t>
            </a:r>
            <a:endParaRPr lang="en-US" sz="1000" dirty="0">
              <a:solidFill>
                <a:srgbClr val="0000CC"/>
              </a:solidFill>
            </a:endParaRPr>
          </a:p>
          <a:p>
            <a:pPr rtl="0"/>
            <a:endParaRPr lang="en-US" sz="1000" i="1" dirty="0" smtClean="0">
              <a:solidFill>
                <a:srgbClr val="0000CC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082097" y="5989998"/>
            <a:ext cx="914400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ru-RU" sz="1000" i="1" dirty="0">
                <a:solidFill>
                  <a:srgbClr val="0000CC"/>
                </a:solidFill>
              </a:rPr>
              <a:t>С 2002 года</a:t>
            </a:r>
          </a:p>
          <a:p>
            <a:pPr algn="r" rtl="0"/>
            <a:r>
              <a:rPr lang="ru-RU" sz="1000" i="1" dirty="0">
                <a:solidFill>
                  <a:srgbClr val="0000CC"/>
                </a:solidFill>
              </a:rPr>
              <a:t>Ред. 1.3 CMMI от 2010 г.</a:t>
            </a:r>
            <a:endParaRPr lang="en-US" sz="1000" i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5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105" descr="22025gps0dhzmq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91710" y="3202672"/>
            <a:ext cx="1007334" cy="755501"/>
          </a:xfrm>
          <a:prstGeom prst="rect">
            <a:avLst/>
          </a:prstGeom>
        </p:spPr>
      </p:pic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/>
          <a:lstStyle/>
          <a:p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/>
              <a:t>7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="ctr"/>
            <a:lstStyle/>
            <a:p>
              <a:pPr marL="457200"/>
              <a:r>
                <a:rPr lang="ru-RU" sz="2400" b="1" dirty="0" smtClean="0">
                  <a:solidFill>
                    <a:schemeClr val="bg1"/>
                  </a:solidFill>
                  <a:cs typeface="Helvetica" panose="020B0604020202020204" pitchFamily="34" charset="0"/>
                </a:rPr>
                <a:t>Управление ИКТ</a:t>
              </a:r>
              <a:endParaRPr lang="en-US" sz="2400" b="1" dirty="0">
                <a:solidFill>
                  <a:schemeClr val="bg1"/>
                </a:solidFill>
                <a:cs typeface="Helvetica" panose="020B060402020202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71047" y="613347"/>
            <a:ext cx="8595360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rgbClr val="0000CC"/>
                </a:solidFill>
              </a:rPr>
              <a:t>Организационные модели управления ИКТ</a:t>
            </a:r>
            <a:r>
              <a:rPr lang="en-US" sz="2000" b="1" dirty="0" smtClean="0">
                <a:solidFill>
                  <a:srgbClr val="0000CC"/>
                </a:solidFill>
                <a:effectLst/>
              </a:rPr>
              <a:t> </a:t>
            </a:r>
          </a:p>
          <a:p>
            <a:pPr>
              <a:spcAft>
                <a:spcPts val="600"/>
              </a:spcAft>
              <a:buSzPct val="80000"/>
            </a:pPr>
            <a:r>
              <a:rPr lang="ru-RU" sz="1600" dirty="0" smtClean="0">
                <a:solidFill>
                  <a:srgbClr val="0000CC"/>
                </a:solidFill>
              </a:rPr>
              <a:t>Для </a:t>
            </a:r>
            <a:r>
              <a:rPr lang="ru-RU" sz="1600" dirty="0">
                <a:solidFill>
                  <a:srgbClr val="0000CC"/>
                </a:solidFill>
              </a:rPr>
              <a:t>управления ИКТ в рамках финансируемых Всемирным банком проектов реформы </a:t>
            </a:r>
            <a:r>
              <a:rPr lang="ru-RU" sz="1600" dirty="0" smtClean="0">
                <a:solidFill>
                  <a:srgbClr val="0000CC"/>
                </a:solidFill>
              </a:rPr>
              <a:t>ИСУГФ/УГФ в поддержку </a:t>
            </a:r>
            <a:r>
              <a:rPr lang="ru-RU" sz="1600" dirty="0">
                <a:solidFill>
                  <a:srgbClr val="0000CC"/>
                </a:solidFill>
              </a:rPr>
              <a:t>потребностей </a:t>
            </a:r>
            <a:r>
              <a:rPr lang="ru-RU" sz="1600" dirty="0" smtClean="0">
                <a:solidFill>
                  <a:srgbClr val="0000CC"/>
                </a:solidFill>
              </a:rPr>
              <a:t>ведомст</a:t>
            </a:r>
            <a:r>
              <a:rPr lang="ru-RU" sz="1600" dirty="0">
                <a:solidFill>
                  <a:srgbClr val="0000CC"/>
                </a:solidFill>
              </a:rPr>
              <a:t>в</a:t>
            </a:r>
            <a:r>
              <a:rPr lang="ru-RU" sz="1600" dirty="0" smtClean="0">
                <a:solidFill>
                  <a:srgbClr val="0000CC"/>
                </a:solidFill>
              </a:rPr>
              <a:t> МФ/госорганов появились несколько </a:t>
            </a:r>
            <a:r>
              <a:rPr lang="ru-RU" sz="1600" dirty="0">
                <a:solidFill>
                  <a:srgbClr val="0000CC"/>
                </a:solidFill>
              </a:rPr>
              <a:t>организационных моделей </a:t>
            </a:r>
            <a:r>
              <a:rPr lang="en-US" sz="1600" dirty="0" smtClean="0">
                <a:solidFill>
                  <a:srgbClr val="0000CC"/>
                </a:solidFill>
              </a:rPr>
              <a:t>:</a:t>
            </a:r>
          </a:p>
          <a:p>
            <a:pPr marL="461963" indent="-346075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ru-RU" sz="1600" b="1" dirty="0" smtClean="0"/>
              <a:t>Собственные службы ИКТ в рамках ведомств МФ</a:t>
            </a:r>
            <a:endParaRPr lang="en-US" sz="1600" b="1" dirty="0" smtClean="0"/>
          </a:p>
          <a:p>
            <a:pPr marL="461963" indent="-346075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ru-RU" sz="1600" b="1" dirty="0" smtClean="0"/>
              <a:t>Государственное предприятие в структуре МФ</a:t>
            </a:r>
            <a:endParaRPr lang="en-US" sz="1600" b="1" dirty="0" smtClean="0"/>
          </a:p>
          <a:p>
            <a:pPr marL="461963" indent="-346075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ru-RU" sz="1600" b="1" dirty="0" smtClean="0"/>
              <a:t>Аутсорсинг (частные фирмы)</a:t>
            </a:r>
          </a:p>
          <a:p>
            <a:pPr marL="461963" indent="-346075"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ru-RU" sz="1600" b="1" dirty="0" smtClean="0"/>
              <a:t>Гибридные модели</a:t>
            </a:r>
            <a:endParaRPr lang="en-US" sz="1600" b="1" dirty="0" smtClean="0"/>
          </a:p>
        </p:txBody>
      </p:sp>
      <p:grpSp>
        <p:nvGrpSpPr>
          <p:cNvPr id="3" name="Group 10"/>
          <p:cNvGrpSpPr>
            <a:grpSpLocks noChangeAspect="1"/>
          </p:cNvGrpSpPr>
          <p:nvPr/>
        </p:nvGrpSpPr>
        <p:grpSpPr>
          <a:xfrm>
            <a:off x="293927" y="3381646"/>
            <a:ext cx="5486400" cy="3176336"/>
            <a:chOff x="65327" y="1020176"/>
            <a:chExt cx="6949440" cy="4023360"/>
          </a:xfrm>
        </p:grpSpPr>
        <p:sp>
          <p:nvSpPr>
            <p:cNvPr id="13" name="Rectangle 12"/>
            <p:cNvSpPr/>
            <p:nvPr/>
          </p:nvSpPr>
          <p:spPr>
            <a:xfrm>
              <a:off x="65327" y="1020176"/>
              <a:ext cx="6949440" cy="4023360"/>
            </a:xfrm>
            <a:prstGeom prst="rect">
              <a:avLst/>
            </a:prstGeom>
            <a:noFill/>
            <a:ln w="952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74625" y="1096975"/>
              <a:ext cx="3420029" cy="1673897"/>
              <a:chOff x="110" y="794"/>
              <a:chExt cx="2982" cy="1431"/>
            </a:xfrm>
          </p:grpSpPr>
          <p:sp>
            <p:nvSpPr>
              <p:cNvPr id="104" name="Oval 3"/>
              <p:cNvSpPr>
                <a:spLocks noChangeArrowheads="1"/>
              </p:cNvSpPr>
              <p:nvPr/>
            </p:nvSpPr>
            <p:spPr bwMode="auto">
              <a:xfrm>
                <a:off x="110" y="794"/>
                <a:ext cx="2982" cy="1431"/>
              </a:xfrm>
              <a:prstGeom prst="ellipse">
                <a:avLst/>
              </a:prstGeom>
              <a:noFill/>
              <a:ln w="12700">
                <a:solidFill>
                  <a:srgbClr val="00B0F0"/>
                </a:solidFill>
                <a:prstDash val="lg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105" name="Text Box 4"/>
              <p:cNvSpPr txBox="1">
                <a:spLocks noChangeArrowheads="1"/>
              </p:cNvSpPr>
              <p:nvPr/>
            </p:nvSpPr>
            <p:spPr bwMode="auto">
              <a:xfrm rot="19434964">
                <a:off x="243" y="1086"/>
                <a:ext cx="39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en-US" sz="1000" b="1" dirty="0" smtClean="0">
                    <a:solidFill>
                      <a:srgbClr val="0000FF"/>
                    </a:solidFill>
                    <a:latin typeface="+mn-lt"/>
                  </a:rPr>
                  <a:t>ГЦС</a:t>
                </a:r>
                <a:endParaRPr lang="tr-TR" altLang="en-US" sz="1000" b="1" dirty="0">
                  <a:solidFill>
                    <a:srgbClr val="0000FF"/>
                  </a:solidFill>
                  <a:latin typeface="+mn-lt"/>
                </a:endParaRPr>
              </a:p>
            </p:txBody>
          </p:sp>
        </p:grp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58128" y="1218628"/>
              <a:ext cx="3420029" cy="1673897"/>
              <a:chOff x="270" y="795"/>
              <a:chExt cx="2982" cy="1431"/>
            </a:xfrm>
          </p:grpSpPr>
          <p:sp>
            <p:nvSpPr>
              <p:cNvPr id="98" name="Oval 6"/>
              <p:cNvSpPr>
                <a:spLocks noChangeArrowheads="1"/>
              </p:cNvSpPr>
              <p:nvPr/>
            </p:nvSpPr>
            <p:spPr bwMode="auto">
              <a:xfrm>
                <a:off x="270" y="795"/>
                <a:ext cx="2982" cy="143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FF3300"/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99" name="Oval 7"/>
              <p:cNvSpPr>
                <a:spLocks noChangeArrowheads="1"/>
              </p:cNvSpPr>
              <p:nvPr/>
            </p:nvSpPr>
            <p:spPr bwMode="auto">
              <a:xfrm>
                <a:off x="1044" y="900"/>
                <a:ext cx="227" cy="227"/>
              </a:xfrm>
              <a:prstGeom prst="ellipse">
                <a:avLst/>
              </a:prstGeom>
              <a:noFill/>
              <a:ln w="12700" cap="sq">
                <a:solidFill>
                  <a:srgbClr val="00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100" name="Oval 8"/>
              <p:cNvSpPr>
                <a:spLocks noChangeArrowheads="1"/>
              </p:cNvSpPr>
              <p:nvPr/>
            </p:nvSpPr>
            <p:spPr bwMode="auto">
              <a:xfrm>
                <a:off x="1857" y="905"/>
                <a:ext cx="227" cy="227"/>
              </a:xfrm>
              <a:prstGeom prst="ellipse">
                <a:avLst/>
              </a:prstGeom>
              <a:noFill/>
              <a:ln w="12700" cap="sq">
                <a:solidFill>
                  <a:srgbClr val="00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101" name="Text Box 9"/>
              <p:cNvSpPr txBox="1">
                <a:spLocks noChangeArrowheads="1"/>
              </p:cNvSpPr>
              <p:nvPr/>
            </p:nvSpPr>
            <p:spPr bwMode="auto">
              <a:xfrm>
                <a:off x="990" y="895"/>
                <a:ext cx="33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FF0000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102" name="Text Box 10"/>
              <p:cNvSpPr txBox="1">
                <a:spLocks noChangeArrowheads="1"/>
              </p:cNvSpPr>
              <p:nvPr/>
            </p:nvSpPr>
            <p:spPr bwMode="auto">
              <a:xfrm>
                <a:off x="1873" y="895"/>
                <a:ext cx="20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FF0000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103" name="Text Box 11"/>
              <p:cNvSpPr txBox="1">
                <a:spLocks noChangeArrowheads="1"/>
              </p:cNvSpPr>
              <p:nvPr/>
            </p:nvSpPr>
            <p:spPr bwMode="auto">
              <a:xfrm rot="19434964">
                <a:off x="379" y="1119"/>
                <a:ext cx="39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en-US" sz="1000" b="1" dirty="0" smtClean="0">
                    <a:solidFill>
                      <a:srgbClr val="0000FF"/>
                    </a:solidFill>
                    <a:latin typeface="+mn-lt"/>
                  </a:rPr>
                  <a:t>ЦНД</a:t>
                </a:r>
                <a:endParaRPr lang="tr-TR" altLang="en-US" sz="1000" b="1" dirty="0">
                  <a:solidFill>
                    <a:srgbClr val="0000FF"/>
                  </a:solidFill>
                  <a:latin typeface="+mn-lt"/>
                </a:endParaRPr>
              </a:p>
            </p:txBody>
          </p:sp>
        </p:grp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1590114" y="3522803"/>
              <a:ext cx="528717" cy="202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Местный сервер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1349042" y="3375627"/>
              <a:ext cx="881960" cy="166103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 flipV="1">
              <a:off x="1821562" y="3675081"/>
              <a:ext cx="406000" cy="182479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V="1">
              <a:off x="2147278" y="3716021"/>
              <a:ext cx="174327" cy="230439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3333163" y="4130109"/>
              <a:ext cx="0" cy="72406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3463909" y="4138297"/>
              <a:ext cx="481694" cy="44216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 flipH="1">
              <a:off x="2681729" y="4131279"/>
              <a:ext cx="486282" cy="47725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flipH="1">
              <a:off x="2484464" y="3327668"/>
              <a:ext cx="1563213" cy="205874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3153102" y="2343917"/>
              <a:ext cx="1023027" cy="871455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 flipH="1">
              <a:off x="3153102" y="1845608"/>
              <a:ext cx="950772" cy="363789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4135987" y="1859645"/>
              <a:ext cx="1048259" cy="0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 flipH="1">
              <a:off x="3377892" y="3418907"/>
              <a:ext cx="907191" cy="453859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29" name="Text Box 25"/>
            <p:cNvSpPr txBox="1">
              <a:spLocks noChangeArrowheads="1"/>
            </p:cNvSpPr>
            <p:nvPr/>
          </p:nvSpPr>
          <p:spPr bwMode="auto">
            <a:xfrm>
              <a:off x="4408947" y="2173136"/>
              <a:ext cx="605559" cy="202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Сетевая защита</a:t>
              </a:r>
              <a:endParaRPr lang="en-AU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1054291" y="1673656"/>
              <a:ext cx="613586" cy="278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Сервер(ы) баз данных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335190" y="2779060"/>
              <a:ext cx="6240235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>
              <a:off x="5140121" y="2551147"/>
              <a:ext cx="1255846" cy="504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>
                <a:spcAft>
                  <a:spcPts val="600"/>
                </a:spcAft>
              </a:pPr>
              <a:r>
                <a:rPr lang="ru-RU" altLang="en-US" sz="900" dirty="0" smtClean="0">
                  <a:solidFill>
                    <a:srgbClr val="00009C"/>
                  </a:solidFill>
                  <a:latin typeface="+mn-lt"/>
                </a:rPr>
                <a:t>МФ</a:t>
              </a:r>
              <a:r>
                <a:rPr lang="en-US" altLang="en-US" sz="900" dirty="0" smtClean="0">
                  <a:solidFill>
                    <a:srgbClr val="00009C"/>
                  </a:solidFill>
                  <a:latin typeface="+mn-lt"/>
                </a:rPr>
                <a:t>/ </a:t>
              </a:r>
              <a:r>
                <a:rPr lang="ru-RU" altLang="en-US" sz="900" dirty="0" smtClean="0">
                  <a:solidFill>
                    <a:srgbClr val="00009C"/>
                  </a:solidFill>
                  <a:latin typeface="+mn-lt"/>
                </a:rPr>
                <a:t>Казначейство</a:t>
              </a:r>
              <a:endParaRPr lang="tr-TR" altLang="en-US" sz="900" dirty="0">
                <a:solidFill>
                  <a:srgbClr val="00009C"/>
                </a:solidFill>
                <a:latin typeface="+mn-lt"/>
              </a:endParaRPr>
            </a:p>
            <a:p>
              <a:pPr algn="ctr"/>
              <a:r>
                <a:rPr lang="ru-RU" altLang="en-US" sz="900" dirty="0" smtClean="0">
                  <a:solidFill>
                    <a:srgbClr val="00009C"/>
                  </a:solidFill>
                  <a:latin typeface="+mn-lt"/>
                </a:rPr>
                <a:t>Районные отделы</a:t>
              </a:r>
              <a:endParaRPr lang="tr-TR" altLang="en-US" sz="9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auto">
            <a:xfrm>
              <a:off x="5166499" y="4272817"/>
              <a:ext cx="1416954" cy="44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>
                <a:spcAft>
                  <a:spcPts val="600"/>
                </a:spcAft>
              </a:pPr>
              <a:r>
                <a:rPr lang="ru-RU" altLang="en-US" sz="900" dirty="0" smtClean="0">
                  <a:solidFill>
                    <a:srgbClr val="00009C"/>
                  </a:solidFill>
                  <a:latin typeface="+mn-lt"/>
                </a:rPr>
                <a:t>Районные отделы</a:t>
              </a:r>
              <a:endParaRPr lang="tr-TR" altLang="en-US" sz="900" dirty="0">
                <a:solidFill>
                  <a:srgbClr val="00009C"/>
                </a:solidFill>
                <a:latin typeface="+mn-lt"/>
              </a:endParaRPr>
            </a:p>
            <a:p>
              <a:pPr algn="ctr"/>
              <a:r>
                <a:rPr lang="ru-RU" altLang="en-US" sz="900" dirty="0" smtClean="0">
                  <a:solidFill>
                    <a:srgbClr val="00009C"/>
                  </a:solidFill>
                  <a:latin typeface="+mn-lt"/>
                </a:rPr>
                <a:t>Бюджетополучатели</a:t>
              </a:r>
              <a:endParaRPr lang="tr-TR" altLang="en-US" sz="9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2007327" y="1668977"/>
              <a:ext cx="659462" cy="280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Серверы приложений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graphicFrame>
          <p:nvGraphicFramePr>
            <p:cNvPr id="3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8023918"/>
                </p:ext>
              </p:extLst>
            </p:nvPr>
          </p:nvGraphicFramePr>
          <p:xfrm>
            <a:off x="4558043" y="1652601"/>
            <a:ext cx="233966" cy="416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8" name="Clip" r:id="rId6" imgW="3032125" imgH="4533900" progId="">
                    <p:embed/>
                  </p:oleObj>
                </mc:Choice>
                <mc:Fallback>
                  <p:oleObj name="Clip" r:id="rId6" imgW="3032125" imgH="4533900" progId="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8043" y="1652601"/>
                          <a:ext cx="233966" cy="4164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3758660" y="2163778"/>
              <a:ext cx="748920" cy="178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Веб-сервер</a:t>
              </a:r>
              <a:endParaRPr lang="en-AU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37" name="Text Box 33"/>
            <p:cNvSpPr txBox="1">
              <a:spLocks noChangeArrowheads="1"/>
            </p:cNvSpPr>
            <p:nvPr/>
          </p:nvSpPr>
          <p:spPr bwMode="auto">
            <a:xfrm>
              <a:off x="1982803" y="3146453"/>
              <a:ext cx="795264" cy="326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Точки сбора (городской цент)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2698933" y="4585138"/>
              <a:ext cx="604411" cy="253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Затратные единицы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pic>
          <p:nvPicPr>
            <p:cNvPr id="39" name="Picture 36" descr="site_l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2383" y="4537178"/>
              <a:ext cx="361271" cy="368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7" descr="site_l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9775" y="4551215"/>
              <a:ext cx="361271" cy="368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38" descr="site_l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536" y="4622569"/>
              <a:ext cx="361271" cy="368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Oval 39"/>
            <p:cNvSpPr>
              <a:spLocks noChangeArrowheads="1"/>
            </p:cNvSpPr>
            <p:nvPr/>
          </p:nvSpPr>
          <p:spPr bwMode="auto">
            <a:xfrm>
              <a:off x="3549926" y="1264247"/>
              <a:ext cx="2854612" cy="2566408"/>
            </a:xfrm>
            <a:prstGeom prst="ellipse">
              <a:avLst/>
            </a:prstGeom>
            <a:noFill/>
            <a:ln w="12700">
              <a:solidFill>
                <a:srgbClr val="FF3300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000" dirty="0">
                <a:latin typeface="+mn-lt"/>
              </a:endParaRPr>
            </a:p>
          </p:txBody>
        </p:sp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5051206" y="1677166"/>
              <a:ext cx="980592" cy="405899"/>
              <a:chOff x="3583" y="2296"/>
              <a:chExt cx="1349" cy="712"/>
            </a:xfrm>
          </p:grpSpPr>
          <p:sp>
            <p:nvSpPr>
              <p:cNvPr id="90" name="Oval 41"/>
              <p:cNvSpPr>
                <a:spLocks noChangeArrowheads="1"/>
              </p:cNvSpPr>
              <p:nvPr/>
            </p:nvSpPr>
            <p:spPr bwMode="auto">
              <a:xfrm>
                <a:off x="3583" y="2490"/>
                <a:ext cx="485" cy="230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91" name="Oval 42"/>
              <p:cNvSpPr>
                <a:spLocks noChangeArrowheads="1"/>
              </p:cNvSpPr>
              <p:nvPr/>
            </p:nvSpPr>
            <p:spPr bwMode="auto">
              <a:xfrm>
                <a:off x="4447" y="2689"/>
                <a:ext cx="485" cy="230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92" name="Oval 43"/>
              <p:cNvSpPr>
                <a:spLocks noChangeArrowheads="1"/>
              </p:cNvSpPr>
              <p:nvPr/>
            </p:nvSpPr>
            <p:spPr bwMode="auto">
              <a:xfrm>
                <a:off x="4048" y="2400"/>
                <a:ext cx="878" cy="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93" name="Oval 44"/>
              <p:cNvSpPr>
                <a:spLocks noChangeArrowheads="1"/>
              </p:cNvSpPr>
              <p:nvPr/>
            </p:nvSpPr>
            <p:spPr bwMode="auto">
              <a:xfrm>
                <a:off x="3748" y="2300"/>
                <a:ext cx="460" cy="411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94" name="Oval 45"/>
              <p:cNvSpPr>
                <a:spLocks noChangeArrowheads="1"/>
              </p:cNvSpPr>
              <p:nvPr/>
            </p:nvSpPr>
            <p:spPr bwMode="auto">
              <a:xfrm>
                <a:off x="4206" y="2545"/>
                <a:ext cx="517" cy="461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95" name="Oval 46"/>
              <p:cNvSpPr>
                <a:spLocks noChangeArrowheads="1"/>
              </p:cNvSpPr>
              <p:nvPr/>
            </p:nvSpPr>
            <p:spPr bwMode="auto">
              <a:xfrm>
                <a:off x="3728" y="2524"/>
                <a:ext cx="385" cy="419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96" name="Oval 47"/>
              <p:cNvSpPr>
                <a:spLocks noChangeArrowheads="1"/>
              </p:cNvSpPr>
              <p:nvPr/>
            </p:nvSpPr>
            <p:spPr bwMode="auto">
              <a:xfrm>
                <a:off x="3996" y="2589"/>
                <a:ext cx="385" cy="419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97" name="Oval 48"/>
              <p:cNvSpPr>
                <a:spLocks noChangeArrowheads="1"/>
              </p:cNvSpPr>
              <p:nvPr/>
            </p:nvSpPr>
            <p:spPr bwMode="auto">
              <a:xfrm>
                <a:off x="4098" y="2296"/>
                <a:ext cx="460" cy="411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</p:grpSp>
        <p:sp>
          <p:nvSpPr>
            <p:cNvPr id="44" name="Rectangle 49"/>
            <p:cNvSpPr>
              <a:spLocks noChangeArrowheads="1"/>
            </p:cNvSpPr>
            <p:nvPr/>
          </p:nvSpPr>
          <p:spPr bwMode="auto">
            <a:xfrm>
              <a:off x="5199156" y="1762181"/>
              <a:ext cx="715660" cy="194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1000" b="1" dirty="0" smtClean="0">
                  <a:solidFill>
                    <a:srgbClr val="00009C"/>
                  </a:solidFill>
                  <a:latin typeface="+mn-lt"/>
                </a:rPr>
                <a:t>Интернет</a:t>
              </a:r>
              <a:endParaRPr lang="tr-TR" altLang="en-US" sz="1000" b="1" dirty="0">
                <a:solidFill>
                  <a:srgbClr val="00009C"/>
                </a:solidFill>
                <a:latin typeface="+mn-lt"/>
              </a:endParaRPr>
            </a:p>
          </p:txBody>
        </p:sp>
        <p:grpSp>
          <p:nvGrpSpPr>
            <p:cNvPr id="7" name="Group 50"/>
            <p:cNvGrpSpPr>
              <a:grpSpLocks/>
            </p:cNvGrpSpPr>
            <p:nvPr/>
          </p:nvGrpSpPr>
          <p:grpSpPr bwMode="auto">
            <a:xfrm>
              <a:off x="4028179" y="3049270"/>
              <a:ext cx="1818969" cy="597737"/>
              <a:chOff x="3583" y="2296"/>
              <a:chExt cx="1349" cy="712"/>
            </a:xfrm>
          </p:grpSpPr>
          <p:sp>
            <p:nvSpPr>
              <p:cNvPr id="82" name="Oval 51"/>
              <p:cNvSpPr>
                <a:spLocks noChangeArrowheads="1"/>
              </p:cNvSpPr>
              <p:nvPr/>
            </p:nvSpPr>
            <p:spPr bwMode="auto">
              <a:xfrm>
                <a:off x="3583" y="2490"/>
                <a:ext cx="485" cy="230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83" name="Oval 52"/>
              <p:cNvSpPr>
                <a:spLocks noChangeArrowheads="1"/>
              </p:cNvSpPr>
              <p:nvPr/>
            </p:nvSpPr>
            <p:spPr bwMode="auto">
              <a:xfrm>
                <a:off x="4447" y="2689"/>
                <a:ext cx="485" cy="230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84" name="Oval 53"/>
              <p:cNvSpPr>
                <a:spLocks noChangeArrowheads="1"/>
              </p:cNvSpPr>
              <p:nvPr/>
            </p:nvSpPr>
            <p:spPr bwMode="auto">
              <a:xfrm>
                <a:off x="4048" y="2400"/>
                <a:ext cx="878" cy="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85" name="Oval 54"/>
              <p:cNvSpPr>
                <a:spLocks noChangeArrowheads="1"/>
              </p:cNvSpPr>
              <p:nvPr/>
            </p:nvSpPr>
            <p:spPr bwMode="auto">
              <a:xfrm>
                <a:off x="3748" y="2300"/>
                <a:ext cx="460" cy="411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86" name="Oval 55"/>
              <p:cNvSpPr>
                <a:spLocks noChangeArrowheads="1"/>
              </p:cNvSpPr>
              <p:nvPr/>
            </p:nvSpPr>
            <p:spPr bwMode="auto">
              <a:xfrm>
                <a:off x="4206" y="2545"/>
                <a:ext cx="517" cy="461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87" name="Oval 56"/>
              <p:cNvSpPr>
                <a:spLocks noChangeArrowheads="1"/>
              </p:cNvSpPr>
              <p:nvPr/>
            </p:nvSpPr>
            <p:spPr bwMode="auto">
              <a:xfrm>
                <a:off x="3728" y="2524"/>
                <a:ext cx="385" cy="419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88" name="Oval 57"/>
              <p:cNvSpPr>
                <a:spLocks noChangeArrowheads="1"/>
              </p:cNvSpPr>
              <p:nvPr/>
            </p:nvSpPr>
            <p:spPr bwMode="auto">
              <a:xfrm>
                <a:off x="3996" y="2589"/>
                <a:ext cx="385" cy="419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89" name="Oval 58"/>
              <p:cNvSpPr>
                <a:spLocks noChangeArrowheads="1"/>
              </p:cNvSpPr>
              <p:nvPr/>
            </p:nvSpPr>
            <p:spPr bwMode="auto">
              <a:xfrm>
                <a:off x="4098" y="2296"/>
                <a:ext cx="460" cy="411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</p:grpSp>
        <p:sp>
          <p:nvSpPr>
            <p:cNvPr id="46" name="Rectangle 59"/>
            <p:cNvSpPr>
              <a:spLocks noChangeArrowheads="1"/>
            </p:cNvSpPr>
            <p:nvPr/>
          </p:nvSpPr>
          <p:spPr bwMode="auto">
            <a:xfrm>
              <a:off x="4246090" y="3174853"/>
              <a:ext cx="1430174" cy="389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1000" b="1" dirty="0" smtClean="0">
                  <a:solidFill>
                    <a:srgbClr val="00009C"/>
                  </a:solidFill>
                  <a:latin typeface="+mn-lt"/>
                </a:rPr>
                <a:t>виртуальная частная сеть</a:t>
              </a:r>
              <a:endParaRPr lang="tr-TR" altLang="en-US" sz="1000" b="1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47" name="Freeform 60"/>
            <p:cNvSpPr>
              <a:spLocks/>
            </p:cNvSpPr>
            <p:nvPr/>
          </p:nvSpPr>
          <p:spPr bwMode="auto">
            <a:xfrm>
              <a:off x="3379039" y="2603599"/>
              <a:ext cx="799384" cy="1191964"/>
            </a:xfrm>
            <a:custGeom>
              <a:avLst/>
              <a:gdLst>
                <a:gd name="T0" fmla="*/ 2147483647 w 697"/>
                <a:gd name="T1" fmla="*/ 2147483647 h 1019"/>
                <a:gd name="T2" fmla="*/ 2147483647 w 697"/>
                <a:gd name="T3" fmla="*/ 2147483647 h 1019"/>
                <a:gd name="T4" fmla="*/ 2147483647 w 697"/>
                <a:gd name="T5" fmla="*/ 2147483647 h 1019"/>
                <a:gd name="T6" fmla="*/ 2147483647 w 697"/>
                <a:gd name="T7" fmla="*/ 2147483647 h 1019"/>
                <a:gd name="T8" fmla="*/ 2147483647 w 697"/>
                <a:gd name="T9" fmla="*/ 2147483647 h 1019"/>
                <a:gd name="T10" fmla="*/ 0 w 697"/>
                <a:gd name="T11" fmla="*/ 0 h 10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7"/>
                <a:gd name="T19" fmla="*/ 0 h 1019"/>
                <a:gd name="T20" fmla="*/ 697 w 697"/>
                <a:gd name="T21" fmla="*/ 1019 h 10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7" h="1019">
                  <a:moveTo>
                    <a:pt x="25" y="1019"/>
                  </a:moveTo>
                  <a:cubicBezTo>
                    <a:pt x="103" y="982"/>
                    <a:pt x="377" y="856"/>
                    <a:pt x="485" y="797"/>
                  </a:cubicBezTo>
                  <a:cubicBezTo>
                    <a:pt x="593" y="738"/>
                    <a:pt x="651" y="710"/>
                    <a:pt x="674" y="666"/>
                  </a:cubicBezTo>
                  <a:cubicBezTo>
                    <a:pt x="697" y="622"/>
                    <a:pt x="681" y="597"/>
                    <a:pt x="623" y="532"/>
                  </a:cubicBezTo>
                  <a:cubicBezTo>
                    <a:pt x="565" y="467"/>
                    <a:pt x="429" y="365"/>
                    <a:pt x="325" y="276"/>
                  </a:cubicBezTo>
                  <a:cubicBezTo>
                    <a:pt x="221" y="187"/>
                    <a:pt x="68" y="58"/>
                    <a:pt x="0" y="0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000" dirty="0">
                <a:latin typeface="+mn-lt"/>
              </a:endParaRPr>
            </a:p>
          </p:txBody>
        </p:sp>
        <p:sp>
          <p:nvSpPr>
            <p:cNvPr id="48" name="Freeform 61"/>
            <p:cNvSpPr>
              <a:spLocks/>
            </p:cNvSpPr>
            <p:nvPr/>
          </p:nvSpPr>
          <p:spPr bwMode="auto">
            <a:xfrm>
              <a:off x="3454734" y="2518208"/>
              <a:ext cx="853287" cy="1381463"/>
            </a:xfrm>
            <a:custGeom>
              <a:avLst/>
              <a:gdLst>
                <a:gd name="T0" fmla="*/ 0 w 744"/>
                <a:gd name="T1" fmla="*/ 2147483647 h 1181"/>
                <a:gd name="T2" fmla="*/ 2147483647 w 744"/>
                <a:gd name="T3" fmla="*/ 2147483647 h 1181"/>
                <a:gd name="T4" fmla="*/ 2147483647 w 744"/>
                <a:gd name="T5" fmla="*/ 2147483647 h 1181"/>
                <a:gd name="T6" fmla="*/ 2147483647 w 744"/>
                <a:gd name="T7" fmla="*/ 2147483647 h 1181"/>
                <a:gd name="T8" fmla="*/ 2147483647 w 744"/>
                <a:gd name="T9" fmla="*/ 2147483647 h 1181"/>
                <a:gd name="T10" fmla="*/ 2147483647 w 744"/>
                <a:gd name="T11" fmla="*/ 0 h 1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44"/>
                <a:gd name="T19" fmla="*/ 0 h 1181"/>
                <a:gd name="T20" fmla="*/ 744 w 744"/>
                <a:gd name="T21" fmla="*/ 1181 h 1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44" h="1181">
                  <a:moveTo>
                    <a:pt x="0" y="1181"/>
                  </a:moveTo>
                  <a:cubicBezTo>
                    <a:pt x="99" y="1134"/>
                    <a:pt x="472" y="969"/>
                    <a:pt x="594" y="894"/>
                  </a:cubicBezTo>
                  <a:cubicBezTo>
                    <a:pt x="716" y="819"/>
                    <a:pt x="720" y="786"/>
                    <a:pt x="732" y="731"/>
                  </a:cubicBezTo>
                  <a:cubicBezTo>
                    <a:pt x="744" y="676"/>
                    <a:pt x="717" y="627"/>
                    <a:pt x="666" y="563"/>
                  </a:cubicBezTo>
                  <a:cubicBezTo>
                    <a:pt x="615" y="499"/>
                    <a:pt x="536" y="441"/>
                    <a:pt x="426" y="347"/>
                  </a:cubicBezTo>
                  <a:cubicBezTo>
                    <a:pt x="316" y="253"/>
                    <a:pt x="94" y="72"/>
                    <a:pt x="7" y="0"/>
                  </a:cubicBezTo>
                </a:path>
              </a:pathLst>
            </a:custGeom>
            <a:noFill/>
            <a:ln w="28575">
              <a:solidFill>
                <a:srgbClr val="FF33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000" dirty="0">
                <a:latin typeface="+mn-lt"/>
              </a:endParaRPr>
            </a:p>
          </p:txBody>
        </p:sp>
        <p:sp>
          <p:nvSpPr>
            <p:cNvPr id="49" name="Text Box 62"/>
            <p:cNvSpPr txBox="1">
              <a:spLocks noChangeArrowheads="1"/>
            </p:cNvSpPr>
            <p:nvPr/>
          </p:nvSpPr>
          <p:spPr bwMode="auto">
            <a:xfrm>
              <a:off x="3611305" y="3814275"/>
              <a:ext cx="670932" cy="166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Тоннелирование</a:t>
              </a:r>
              <a:endParaRPr lang="en-AU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50" name="Text Box 63"/>
            <p:cNvSpPr txBox="1">
              <a:spLocks noChangeArrowheads="1"/>
            </p:cNvSpPr>
            <p:nvPr/>
          </p:nvSpPr>
          <p:spPr bwMode="auto">
            <a:xfrm>
              <a:off x="3037265" y="3512486"/>
              <a:ext cx="708779" cy="307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Шифрование</a:t>
              </a:r>
              <a:endParaRPr lang="en-AU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51" name="Line 64"/>
            <p:cNvSpPr>
              <a:spLocks noChangeShapeType="1"/>
            </p:cNvSpPr>
            <p:nvPr/>
          </p:nvSpPr>
          <p:spPr bwMode="auto">
            <a:xfrm flipH="1" flipV="1">
              <a:off x="2413357" y="3696136"/>
              <a:ext cx="81430" cy="288925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52" name="Text Box 65"/>
            <p:cNvSpPr txBox="1">
              <a:spLocks noChangeArrowheads="1"/>
            </p:cNvSpPr>
            <p:nvPr/>
          </p:nvSpPr>
          <p:spPr bwMode="auto">
            <a:xfrm>
              <a:off x="1200393" y="3033080"/>
              <a:ext cx="717954" cy="238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Линии по требованию для городов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pic>
          <p:nvPicPr>
            <p:cNvPr id="53" name="Picture 66" descr="pc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0900" y="3421247"/>
              <a:ext cx="474813" cy="301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67" descr="tc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3511" y="3776848"/>
              <a:ext cx="392237" cy="266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68" descr="tc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5928" y="3946460"/>
              <a:ext cx="392237" cy="266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69" descr="tc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956" y="3886803"/>
              <a:ext cx="392237" cy="266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7" name="Picture 70" descr="pc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9342" y="3271520"/>
              <a:ext cx="474813" cy="301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" name="Picture 71" descr="pc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3322" y="3783866"/>
              <a:ext cx="474813" cy="301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" name="Picture 72" descr="tc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218" y="3553428"/>
              <a:ext cx="392237" cy="266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Line 73"/>
            <p:cNvSpPr>
              <a:spLocks noChangeShapeType="1"/>
            </p:cNvSpPr>
            <p:nvPr/>
          </p:nvSpPr>
          <p:spPr bwMode="auto">
            <a:xfrm flipV="1">
              <a:off x="1025618" y="3527693"/>
              <a:ext cx="245435" cy="202365"/>
            </a:xfrm>
            <a:prstGeom prst="line">
              <a:avLst/>
            </a:prstGeom>
            <a:noFill/>
            <a:ln w="28575">
              <a:solidFill>
                <a:srgbClr val="0000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61" name="Text Box 74"/>
            <p:cNvSpPr txBox="1">
              <a:spLocks noChangeArrowheads="1"/>
            </p:cNvSpPr>
            <p:nvPr/>
          </p:nvSpPr>
          <p:spPr bwMode="auto">
            <a:xfrm>
              <a:off x="1673612" y="4248253"/>
              <a:ext cx="801677" cy="114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ПК/тонкие клиенты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sp>
          <p:nvSpPr>
            <p:cNvPr id="62" name="Line 75"/>
            <p:cNvSpPr>
              <a:spLocks noChangeShapeType="1"/>
            </p:cNvSpPr>
            <p:nvPr/>
          </p:nvSpPr>
          <p:spPr bwMode="auto">
            <a:xfrm>
              <a:off x="326015" y="4500917"/>
              <a:ext cx="6240235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sp>
          <p:nvSpPr>
            <p:cNvPr id="63" name="Text Box 76"/>
            <p:cNvSpPr txBox="1">
              <a:spLocks noChangeArrowheads="1"/>
            </p:cNvSpPr>
            <p:nvPr/>
          </p:nvSpPr>
          <p:spPr bwMode="auto">
            <a:xfrm>
              <a:off x="1603651" y="1275045"/>
              <a:ext cx="586062" cy="412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800" b="1" dirty="0">
                  <a:solidFill>
                    <a:srgbClr val="0000FF"/>
                  </a:solidFill>
                  <a:latin typeface="+mn-lt"/>
                </a:rPr>
                <a:t>[ 3 ]</a:t>
              </a:r>
            </a:p>
            <a:p>
              <a:pPr algn="ctr"/>
              <a:r>
                <a:rPr lang="ru-RU" altLang="en-US" sz="800" dirty="0" smtClean="0">
                  <a:solidFill>
                    <a:srgbClr val="0000FF"/>
                  </a:solidFill>
                  <a:latin typeface="+mn-lt"/>
                </a:rPr>
                <a:t>Центральные серверы</a:t>
              </a:r>
              <a:endParaRPr lang="tr-TR" altLang="en-US" sz="800" dirty="0">
                <a:solidFill>
                  <a:srgbClr val="0000FF"/>
                </a:solidFill>
                <a:latin typeface="+mn-lt"/>
              </a:endParaRPr>
            </a:p>
          </p:txBody>
        </p:sp>
        <p:sp>
          <p:nvSpPr>
            <p:cNvPr id="64" name="Text Box 77"/>
            <p:cNvSpPr txBox="1">
              <a:spLocks noChangeArrowheads="1"/>
            </p:cNvSpPr>
            <p:nvPr/>
          </p:nvSpPr>
          <p:spPr bwMode="auto">
            <a:xfrm>
              <a:off x="170055" y="2828932"/>
              <a:ext cx="685368" cy="620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800" b="1" dirty="0">
                  <a:solidFill>
                    <a:srgbClr val="0000FF"/>
                  </a:solidFill>
                  <a:latin typeface="+mn-lt"/>
                </a:rPr>
                <a:t>[ 4 ]</a:t>
              </a:r>
            </a:p>
            <a:p>
              <a:pPr algn="ctr"/>
              <a:r>
                <a:rPr lang="ru-RU" altLang="en-US" sz="800" dirty="0" smtClean="0">
                  <a:solidFill>
                    <a:srgbClr val="0000FF"/>
                  </a:solidFill>
                  <a:latin typeface="+mn-lt"/>
                </a:rPr>
                <a:t>Аппаратное обеспеч. на местах</a:t>
              </a:r>
              <a:endParaRPr lang="en-US" altLang="en-US" sz="800" dirty="0">
                <a:solidFill>
                  <a:srgbClr val="0000FF"/>
                </a:solidFill>
                <a:latin typeface="+mn-lt"/>
              </a:endParaRPr>
            </a:p>
          </p:txBody>
        </p:sp>
        <p:sp>
          <p:nvSpPr>
            <p:cNvPr id="65" name="Text Box 78"/>
            <p:cNvSpPr txBox="1">
              <a:spLocks noChangeArrowheads="1"/>
            </p:cNvSpPr>
            <p:nvPr/>
          </p:nvSpPr>
          <p:spPr bwMode="auto">
            <a:xfrm>
              <a:off x="3887963" y="2366142"/>
              <a:ext cx="1074398" cy="381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800" b="1" dirty="0">
                  <a:solidFill>
                    <a:srgbClr val="0000FF"/>
                  </a:solidFill>
                  <a:latin typeface="+mn-lt"/>
                </a:rPr>
                <a:t>[ 1 ]</a:t>
              </a:r>
            </a:p>
            <a:p>
              <a:pPr algn="ctr"/>
              <a:r>
                <a:rPr lang="ru-RU" altLang="en-US" sz="800" dirty="0" smtClean="0">
                  <a:solidFill>
                    <a:srgbClr val="0000FF"/>
                  </a:solidFill>
                  <a:latin typeface="+mn-lt"/>
                </a:rPr>
                <a:t>Глобальная сеть</a:t>
              </a:r>
              <a:endParaRPr lang="tr-TR" altLang="en-US" sz="800" dirty="0">
                <a:solidFill>
                  <a:srgbClr val="0000FF"/>
                </a:solidFill>
                <a:latin typeface="+mn-lt"/>
              </a:endParaRPr>
            </a:p>
          </p:txBody>
        </p:sp>
        <p:sp>
          <p:nvSpPr>
            <p:cNvPr id="66" name="Text Box 79"/>
            <p:cNvSpPr txBox="1">
              <a:spLocks noChangeArrowheads="1"/>
            </p:cNvSpPr>
            <p:nvPr/>
          </p:nvSpPr>
          <p:spPr bwMode="auto">
            <a:xfrm>
              <a:off x="1126164" y="3921895"/>
              <a:ext cx="459904" cy="233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Районные офисы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  <p:grpSp>
          <p:nvGrpSpPr>
            <p:cNvPr id="11" name="Group 80"/>
            <p:cNvGrpSpPr>
              <a:grpSpLocks/>
            </p:cNvGrpSpPr>
            <p:nvPr/>
          </p:nvGrpSpPr>
          <p:grpSpPr bwMode="auto">
            <a:xfrm>
              <a:off x="428088" y="2908901"/>
              <a:ext cx="3883374" cy="1559263"/>
              <a:chOff x="251" y="2279"/>
              <a:chExt cx="3386" cy="1333"/>
            </a:xfrm>
          </p:grpSpPr>
          <p:sp>
            <p:nvSpPr>
              <p:cNvPr id="79" name="Oval 81"/>
              <p:cNvSpPr>
                <a:spLocks noChangeArrowheads="1"/>
              </p:cNvSpPr>
              <p:nvPr/>
            </p:nvSpPr>
            <p:spPr bwMode="auto">
              <a:xfrm>
                <a:off x="251" y="2279"/>
                <a:ext cx="3386" cy="1333"/>
              </a:xfrm>
              <a:prstGeom prst="ellipse">
                <a:avLst/>
              </a:prstGeom>
              <a:noFill/>
              <a:ln w="12700">
                <a:solidFill>
                  <a:srgbClr val="FF3300"/>
                </a:solidFill>
                <a:prstDash val="lg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  <p:sp>
            <p:nvSpPr>
              <p:cNvPr id="80" name="Text Box 82"/>
              <p:cNvSpPr txBox="1">
                <a:spLocks noChangeArrowheads="1"/>
              </p:cNvSpPr>
              <p:nvPr/>
            </p:nvSpPr>
            <p:spPr bwMode="auto">
              <a:xfrm>
                <a:off x="2320" y="2407"/>
                <a:ext cx="33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FF0000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81" name="Oval 83"/>
              <p:cNvSpPr>
                <a:spLocks noChangeArrowheads="1"/>
              </p:cNvSpPr>
              <p:nvPr/>
            </p:nvSpPr>
            <p:spPr bwMode="auto">
              <a:xfrm>
                <a:off x="2364" y="2408"/>
                <a:ext cx="227" cy="227"/>
              </a:xfrm>
              <a:prstGeom prst="ellipse">
                <a:avLst/>
              </a:prstGeom>
              <a:noFill/>
              <a:ln w="12700" cap="sq">
                <a:solidFill>
                  <a:srgbClr val="00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000" dirty="0">
                  <a:latin typeface="+mn-lt"/>
                </a:endParaRPr>
              </a:p>
            </p:txBody>
          </p:sp>
        </p:grpSp>
        <p:sp>
          <p:nvSpPr>
            <p:cNvPr id="68" name="Text Box 87"/>
            <p:cNvSpPr txBox="1">
              <a:spLocks noChangeArrowheads="1"/>
            </p:cNvSpPr>
            <p:nvPr/>
          </p:nvSpPr>
          <p:spPr bwMode="auto">
            <a:xfrm>
              <a:off x="4107612" y="3864998"/>
              <a:ext cx="1135422" cy="306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800" b="1" dirty="0">
                  <a:solidFill>
                    <a:srgbClr val="0000FF"/>
                  </a:solidFill>
                  <a:latin typeface="+mn-lt"/>
                </a:rPr>
                <a:t>[ 5 ]</a:t>
              </a:r>
            </a:p>
            <a:p>
              <a:pPr algn="ctr"/>
              <a:r>
                <a:rPr lang="ru-RU" altLang="en-US" sz="800" dirty="0" smtClean="0">
                  <a:solidFill>
                    <a:srgbClr val="0000FF"/>
                  </a:solidFill>
                  <a:latin typeface="+mn-lt"/>
                </a:rPr>
                <a:t>Сетевое оборудование</a:t>
              </a:r>
              <a:endParaRPr lang="tr-TR" altLang="en-US" sz="800" dirty="0">
                <a:solidFill>
                  <a:srgbClr val="0000FF"/>
                </a:solidFill>
                <a:latin typeface="+mn-lt"/>
              </a:endParaRPr>
            </a:p>
          </p:txBody>
        </p:sp>
        <p:sp>
          <p:nvSpPr>
            <p:cNvPr id="69" name="Text Box 88"/>
            <p:cNvSpPr txBox="1">
              <a:spLocks noChangeArrowheads="1"/>
            </p:cNvSpPr>
            <p:nvPr/>
          </p:nvSpPr>
          <p:spPr bwMode="auto">
            <a:xfrm>
              <a:off x="2555993" y="1404407"/>
              <a:ext cx="930355" cy="497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800" b="1" dirty="0">
                  <a:solidFill>
                    <a:srgbClr val="0000FF"/>
                  </a:solidFill>
                  <a:latin typeface="+mn-lt"/>
                </a:rPr>
                <a:t>[ 2 ]</a:t>
              </a:r>
              <a:r>
                <a:rPr lang="en-US" altLang="en-US" sz="800" dirty="0">
                  <a:solidFill>
                    <a:srgbClr val="0000FF"/>
                  </a:solidFill>
                  <a:latin typeface="+mn-lt"/>
                </a:rPr>
                <a:t> </a:t>
              </a:r>
            </a:p>
            <a:p>
              <a:pPr algn="ctr"/>
              <a:r>
                <a:rPr lang="ru-RU" altLang="en-US" sz="800" b="1" dirty="0" smtClean="0">
                  <a:solidFill>
                    <a:srgbClr val="0000FF"/>
                  </a:solidFill>
                  <a:latin typeface="+mn-lt"/>
                </a:rPr>
                <a:t>Прикладное ПО по ИСУФ</a:t>
              </a:r>
              <a:endParaRPr lang="tr-TR" altLang="en-US" sz="800" dirty="0">
                <a:solidFill>
                  <a:srgbClr val="0000FF"/>
                </a:solidFill>
                <a:latin typeface="+mn-lt"/>
              </a:endParaRPr>
            </a:p>
          </p:txBody>
        </p:sp>
        <p:sp>
          <p:nvSpPr>
            <p:cNvPr id="70" name="AutoShape 89"/>
            <p:cNvSpPr>
              <a:spLocks noChangeArrowheads="1"/>
            </p:cNvSpPr>
            <p:nvPr/>
          </p:nvSpPr>
          <p:spPr bwMode="auto">
            <a:xfrm>
              <a:off x="543924" y="2140383"/>
              <a:ext cx="486282" cy="274320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en-US" sz="800" dirty="0" smtClean="0">
                  <a:latin typeface="+mn-lt"/>
                </a:rPr>
                <a:t>БД ИСУФ</a:t>
              </a:r>
              <a:endParaRPr lang="en-US" altLang="en-US" sz="800" dirty="0">
                <a:latin typeface="+mn-lt"/>
              </a:endParaRPr>
            </a:p>
          </p:txBody>
        </p:sp>
        <p:sp>
          <p:nvSpPr>
            <p:cNvPr id="71" name="Rectangle 90"/>
            <p:cNvSpPr>
              <a:spLocks noChangeArrowheads="1"/>
            </p:cNvSpPr>
            <p:nvPr/>
          </p:nvSpPr>
          <p:spPr bwMode="auto">
            <a:xfrm>
              <a:off x="334041" y="4439742"/>
              <a:ext cx="1621536" cy="545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marL="411163" indent="-338138" eaLnBrk="0" hangingPunct="0"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98513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SzPct val="80000"/>
                <a:buFont typeface="Wingdings 3" panose="05040102010807070707" pitchFamily="18" charset="2"/>
                <a:buNone/>
              </a:pPr>
              <a:r>
                <a:rPr lang="ru-RU" altLang="en-US" sz="700" b="1" dirty="0" smtClean="0">
                  <a:solidFill>
                    <a:srgbClr val="0000CC"/>
                  </a:solidFill>
                  <a:latin typeface="+mn-lt"/>
                </a:rPr>
                <a:t>ГЦС</a:t>
              </a:r>
              <a:r>
                <a:rPr lang="en-US" altLang="en-US" sz="700" b="1" dirty="0" smtClean="0">
                  <a:solidFill>
                    <a:srgbClr val="0000CC"/>
                  </a:solidFill>
                  <a:latin typeface="+mn-lt"/>
                </a:rPr>
                <a:t> </a:t>
              </a:r>
              <a:r>
                <a:rPr lang="en-US" altLang="en-US" sz="700" b="1" dirty="0">
                  <a:solidFill>
                    <a:srgbClr val="0000CC"/>
                  </a:solidFill>
                  <a:latin typeface="+mn-lt"/>
                </a:rPr>
                <a:t>:</a:t>
              </a:r>
              <a:r>
                <a:rPr lang="en-US" altLang="en-US" sz="700" dirty="0">
                  <a:solidFill>
                    <a:srgbClr val="0000CC"/>
                  </a:solidFill>
                  <a:latin typeface="+mn-lt"/>
                </a:rPr>
                <a:t> </a:t>
              </a:r>
              <a:r>
                <a:rPr lang="ru-RU" altLang="en-US" sz="700" dirty="0" smtClean="0">
                  <a:solidFill>
                    <a:srgbClr val="0000CC"/>
                  </a:solidFill>
                  <a:latin typeface="+mn-lt"/>
                </a:rPr>
                <a:t>Главный центр системы</a:t>
              </a:r>
              <a:r>
                <a:rPr lang="en-US" altLang="en-US" sz="700" dirty="0" smtClean="0">
                  <a:solidFill>
                    <a:srgbClr val="0000CC"/>
                  </a:solidFill>
                  <a:latin typeface="+mn-lt"/>
                </a:rPr>
                <a:t>        </a:t>
              </a:r>
              <a:endParaRPr lang="en-US" altLang="en-US" sz="700" dirty="0">
                <a:solidFill>
                  <a:srgbClr val="0000CC"/>
                </a:solidFill>
                <a:latin typeface="+mn-lt"/>
              </a:endParaRPr>
            </a:p>
            <a:p>
              <a:pPr eaLnBrk="1" hangingPunct="1">
                <a:buSzPct val="80000"/>
                <a:buFont typeface="Wingdings 3" panose="05040102010807070707" pitchFamily="18" charset="2"/>
                <a:buNone/>
              </a:pPr>
              <a:r>
                <a:rPr lang="ru-RU" altLang="en-US" sz="700" b="1" dirty="0" smtClean="0">
                  <a:solidFill>
                    <a:srgbClr val="0000CC"/>
                  </a:solidFill>
                  <a:latin typeface="+mn-lt"/>
                </a:rPr>
                <a:t>ЦНД</a:t>
              </a:r>
              <a:r>
                <a:rPr lang="en-US" altLang="en-US" sz="700" b="1" dirty="0" smtClean="0">
                  <a:solidFill>
                    <a:srgbClr val="0000CC"/>
                  </a:solidFill>
                  <a:latin typeface="+mn-lt"/>
                </a:rPr>
                <a:t> </a:t>
              </a:r>
              <a:r>
                <a:rPr lang="en-US" altLang="en-US" sz="700" b="1" dirty="0">
                  <a:solidFill>
                    <a:srgbClr val="0000CC"/>
                  </a:solidFill>
                  <a:latin typeface="+mn-lt"/>
                </a:rPr>
                <a:t>:</a:t>
              </a:r>
              <a:r>
                <a:rPr lang="en-US" altLang="en-US" sz="700" dirty="0">
                  <a:solidFill>
                    <a:srgbClr val="0000CC"/>
                  </a:solidFill>
                  <a:latin typeface="+mn-lt"/>
                </a:rPr>
                <a:t> </a:t>
              </a:r>
              <a:r>
                <a:rPr lang="ru-RU" altLang="en-US" sz="700" dirty="0" smtClean="0">
                  <a:solidFill>
                    <a:srgbClr val="0000CC"/>
                  </a:solidFill>
                  <a:latin typeface="+mn-lt"/>
                </a:rPr>
                <a:t>Центр обеспечения непрерывности деятельности</a:t>
              </a:r>
              <a:endParaRPr lang="en-US" altLang="en-US" sz="700" dirty="0">
                <a:solidFill>
                  <a:srgbClr val="0000CC"/>
                </a:solidFill>
                <a:latin typeface="+mn-lt"/>
              </a:endParaRPr>
            </a:p>
          </p:txBody>
        </p:sp>
        <p:pic>
          <p:nvPicPr>
            <p:cNvPr id="72" name="Picture 91" descr="server4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7048" y="1939187"/>
              <a:ext cx="494310" cy="673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3" name="Picture 92" descr="server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0295" y="1939187"/>
              <a:ext cx="1122807" cy="673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" name="Picture 93" descr="servers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8863" y="1636224"/>
              <a:ext cx="271813" cy="505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5" name="Straight Connector 74"/>
            <p:cNvCxnSpPr>
              <a:endCxn id="73" idx="1"/>
            </p:cNvCxnSpPr>
            <p:nvPr/>
          </p:nvCxnSpPr>
          <p:spPr>
            <a:xfrm>
              <a:off x="1601358" y="2272683"/>
              <a:ext cx="428937" cy="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6027437" y="1968690"/>
              <a:ext cx="509769" cy="24735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sz="1000" dirty="0"/>
            </a:p>
          </p:txBody>
        </p:sp>
        <p:pic>
          <p:nvPicPr>
            <p:cNvPr id="77" name="Picture 36" descr="site_l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7510" y="2116224"/>
              <a:ext cx="361271" cy="368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8" name="Text Box 35"/>
            <p:cNvSpPr txBox="1">
              <a:spLocks noChangeArrowheads="1"/>
            </p:cNvSpPr>
            <p:nvPr/>
          </p:nvSpPr>
          <p:spPr bwMode="auto">
            <a:xfrm>
              <a:off x="6404538" y="2458959"/>
              <a:ext cx="604412" cy="427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en-US" sz="700" dirty="0">
                  <a:solidFill>
                    <a:srgbClr val="00009C"/>
                  </a:solidFill>
                  <a:latin typeface="+mn-lt"/>
                </a:rPr>
                <a:t>Б</a:t>
              </a:r>
              <a:r>
                <a:rPr lang="ru-RU" altLang="en-US" sz="700" dirty="0" smtClean="0">
                  <a:solidFill>
                    <a:srgbClr val="00009C"/>
                  </a:solidFill>
                  <a:latin typeface="+mn-lt"/>
                </a:rPr>
                <a:t>юджетополучатели</a:t>
              </a:r>
              <a:endParaRPr lang="tr-TR" altLang="en-US" sz="700" dirty="0">
                <a:solidFill>
                  <a:srgbClr val="00009C"/>
                </a:solidFill>
                <a:latin typeface="+mn-lt"/>
              </a:endParaRPr>
            </a:p>
          </p:txBody>
        </p:sp>
      </p:grpSp>
      <p:sp>
        <p:nvSpPr>
          <p:cNvPr id="107" name="Line 17"/>
          <p:cNvSpPr>
            <a:spLocks noChangeShapeType="1"/>
          </p:cNvSpPr>
          <p:nvPr/>
        </p:nvSpPr>
        <p:spPr bwMode="auto">
          <a:xfrm flipV="1">
            <a:off x="4949071" y="3582858"/>
            <a:ext cx="251420" cy="415929"/>
          </a:xfrm>
          <a:prstGeom prst="line">
            <a:avLst/>
          </a:prstGeom>
          <a:noFill/>
          <a:ln w="9525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1000" dirty="0"/>
          </a:p>
        </p:txBody>
      </p:sp>
      <p:sp>
        <p:nvSpPr>
          <p:cNvPr id="108" name="Text Box 35"/>
          <p:cNvSpPr txBox="1">
            <a:spLocks noChangeArrowheads="1"/>
          </p:cNvSpPr>
          <p:nvPr/>
        </p:nvSpPr>
        <p:spPr bwMode="auto">
          <a:xfrm>
            <a:off x="5148139" y="3826050"/>
            <a:ext cx="548640" cy="32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en-US" sz="700" dirty="0" smtClean="0">
                <a:solidFill>
                  <a:srgbClr val="00009C"/>
                </a:solidFill>
                <a:latin typeface="+mn-lt"/>
              </a:rPr>
              <a:t>Пользователи</a:t>
            </a:r>
            <a:endParaRPr lang="en-US" altLang="en-US" sz="700" dirty="0" smtClean="0">
              <a:solidFill>
                <a:srgbClr val="00009C"/>
              </a:solidFill>
              <a:latin typeface="+mn-lt"/>
            </a:endParaRPr>
          </a:p>
          <a:p>
            <a:pPr algn="ctr"/>
            <a:r>
              <a:rPr lang="ru-RU" altLang="en-US" sz="700" dirty="0" smtClean="0">
                <a:solidFill>
                  <a:srgbClr val="00009C"/>
                </a:solidFill>
                <a:latin typeface="+mn-lt"/>
              </a:rPr>
              <a:t>Граждане</a:t>
            </a:r>
            <a:endParaRPr lang="en-US" altLang="en-US" sz="700" dirty="0" smtClean="0">
              <a:solidFill>
                <a:srgbClr val="00009C"/>
              </a:solidFill>
              <a:latin typeface="+mn-lt"/>
            </a:endParaRPr>
          </a:p>
          <a:p>
            <a:pPr algn="ctr"/>
            <a:r>
              <a:rPr lang="ru-RU" altLang="en-US" sz="700" dirty="0" smtClean="0">
                <a:solidFill>
                  <a:srgbClr val="00009C"/>
                </a:solidFill>
                <a:latin typeface="+mn-lt"/>
              </a:rPr>
              <a:t>Юр. лица</a:t>
            </a:r>
            <a:endParaRPr lang="tr-TR" altLang="en-US" sz="700" dirty="0">
              <a:solidFill>
                <a:srgbClr val="00009C"/>
              </a:solidFill>
              <a:latin typeface="+mn-lt"/>
            </a:endParaRPr>
          </a:p>
        </p:txBody>
      </p:sp>
      <p:sp>
        <p:nvSpPr>
          <p:cNvPr id="109" name="Rectangle 84"/>
          <p:cNvSpPr>
            <a:spLocks noChangeArrowheads="1"/>
          </p:cNvSpPr>
          <p:nvPr/>
        </p:nvSpPr>
        <p:spPr bwMode="auto">
          <a:xfrm>
            <a:off x="-152070" y="3065518"/>
            <a:ext cx="64207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en-US" sz="1400" b="1" dirty="0" smtClean="0">
                <a:solidFill>
                  <a:srgbClr val="C00000"/>
                </a:solidFill>
                <a:latin typeface="+mn-lt"/>
              </a:rPr>
              <a:t>Типичная 3-уровневая веб-система &gt; Кто будет управлять компонентами [ИКТ]?</a:t>
            </a:r>
            <a:endParaRPr lang="en-US" alt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318149" y="1778555"/>
            <a:ext cx="2825851" cy="4985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rgbClr val="C00000"/>
                </a:solidFill>
              </a:rPr>
              <a:t>Важные аспекты</a:t>
            </a:r>
            <a:endParaRPr lang="en-US" b="1" dirty="0">
              <a:solidFill>
                <a:srgbClr val="C00000"/>
              </a:solidFill>
            </a:endParaRPr>
          </a:p>
          <a:p>
            <a:pPr marL="230188" indent="-230188">
              <a:buSzPct val="80000"/>
              <a:buFont typeface="Wingdings 3" panose="05040102010807070707" pitchFamily="18" charset="2"/>
              <a:buChar char=""/>
            </a:pPr>
            <a:r>
              <a:rPr lang="ru-RU" sz="1100" b="1" dirty="0" smtClean="0">
                <a:solidFill>
                  <a:srgbClr val="0000CC"/>
                </a:solidFill>
              </a:rPr>
              <a:t>Роли и ответственности</a:t>
            </a:r>
          </a:p>
          <a:p>
            <a:pPr marL="230188" indent="-230188">
              <a:buSzPct val="80000"/>
              <a:buFont typeface="Wingdings 3" panose="05040102010807070707" pitchFamily="18" charset="2"/>
              <a:buChar char=""/>
            </a:pPr>
            <a:r>
              <a:rPr lang="ru-RU" sz="1100" dirty="0" smtClean="0">
                <a:solidFill>
                  <a:srgbClr val="C00000"/>
                </a:solidFill>
              </a:rPr>
              <a:t>Политика</a:t>
            </a:r>
            <a:r>
              <a:rPr lang="en-US" sz="1100" dirty="0" smtClean="0">
                <a:solidFill>
                  <a:srgbClr val="C00000"/>
                </a:solidFill>
              </a:rPr>
              <a:t>/</a:t>
            </a:r>
            <a:r>
              <a:rPr lang="ru-RU" sz="1100" dirty="0" smtClean="0">
                <a:solidFill>
                  <a:srgbClr val="C00000"/>
                </a:solidFill>
              </a:rPr>
              <a:t>стратегия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7621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Координация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7621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Осуществление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7621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Поддержка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7621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Аудит</a:t>
            </a:r>
            <a:r>
              <a:rPr lang="en-US" sz="1100" dirty="0" smtClean="0">
                <a:solidFill>
                  <a:srgbClr val="C00000"/>
                </a:solidFill>
              </a:rPr>
              <a:t>/</a:t>
            </a:r>
            <a:r>
              <a:rPr lang="ru-RU" sz="1100" dirty="0" smtClean="0">
                <a:solidFill>
                  <a:srgbClr val="C00000"/>
                </a:solidFill>
              </a:rPr>
              <a:t>обеспечение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Защита данных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230188" indent="-230188">
              <a:buSzPct val="80000"/>
              <a:buFont typeface="Wingdings 3" panose="05040102010807070707" pitchFamily="18" charset="2"/>
              <a:buChar char=""/>
            </a:pPr>
            <a:r>
              <a:rPr lang="ru-RU" sz="1100" b="1" dirty="0" smtClean="0">
                <a:solidFill>
                  <a:srgbClr val="0000CC"/>
                </a:solidFill>
              </a:rPr>
              <a:t>Организационная структура</a:t>
            </a:r>
            <a:endParaRPr lang="en-US" sz="1100" b="1" dirty="0" smtClean="0">
              <a:solidFill>
                <a:srgbClr val="0000CC"/>
              </a:solidFill>
            </a:endParaRPr>
          </a:p>
          <a:p>
            <a:pPr marL="4000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Централизованная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Децентрализованная </a:t>
            </a:r>
            <a:r>
              <a:rPr lang="en-US" sz="1100" dirty="0" smtClean="0">
                <a:solidFill>
                  <a:srgbClr val="C00000"/>
                </a:solidFill>
              </a:rPr>
              <a:t>(</a:t>
            </a:r>
            <a:r>
              <a:rPr lang="ru-RU" sz="1100" dirty="0" smtClean="0">
                <a:solidFill>
                  <a:srgbClr val="C00000"/>
                </a:solidFill>
              </a:rPr>
              <a:t>центральные и местные подразделения</a:t>
            </a:r>
            <a:r>
              <a:rPr lang="en-US" sz="1100" dirty="0" smtClean="0">
                <a:solidFill>
                  <a:srgbClr val="C00000"/>
                </a:solidFill>
              </a:rPr>
              <a:t>)</a:t>
            </a:r>
          </a:p>
          <a:p>
            <a:pPr marL="230188" indent="-230188">
              <a:buSzPct val="80000"/>
              <a:buFont typeface="Wingdings 3" panose="05040102010807070707" pitchFamily="18" charset="2"/>
              <a:buChar char=""/>
            </a:pPr>
            <a:r>
              <a:rPr lang="ru-RU" sz="1100" b="1" dirty="0" smtClean="0">
                <a:solidFill>
                  <a:srgbClr val="0000CC"/>
                </a:solidFill>
              </a:rPr>
              <a:t>Бюджет</a:t>
            </a:r>
            <a:endParaRPr lang="en-US" sz="1100" b="1" dirty="0" smtClean="0">
              <a:solidFill>
                <a:srgbClr val="0000CC"/>
              </a:solidFill>
            </a:endParaRPr>
          </a:p>
          <a:p>
            <a:pPr marL="4000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Автономная, с собственным бюджетом</a:t>
            </a:r>
            <a:endParaRPr lang="en-US" sz="1100" dirty="0">
              <a:solidFill>
                <a:srgbClr val="C00000"/>
              </a:solidFill>
            </a:endParaRPr>
          </a:p>
          <a:p>
            <a:pPr marL="4000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Полуавтономная, требующая бюджета</a:t>
            </a:r>
            <a:r>
              <a:rPr lang="en-US" sz="1100" dirty="0" smtClean="0">
                <a:solidFill>
                  <a:srgbClr val="C00000"/>
                </a:solidFill>
              </a:rPr>
              <a:t> </a:t>
            </a:r>
            <a:endParaRPr lang="en-US" sz="1100" dirty="0">
              <a:solidFill>
                <a:srgbClr val="C00000"/>
              </a:solidFill>
            </a:endParaRPr>
          </a:p>
          <a:p>
            <a:pPr marL="4000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Зависимость от МФ/</a:t>
            </a:r>
            <a:r>
              <a:rPr lang="ru-RU" sz="1100" dirty="0" err="1" smtClean="0">
                <a:solidFill>
                  <a:srgbClr val="C00000"/>
                </a:solidFill>
              </a:rPr>
              <a:t>прав-ва</a:t>
            </a:r>
            <a:endParaRPr lang="en-US" sz="1100" dirty="0">
              <a:solidFill>
                <a:srgbClr val="C00000"/>
              </a:solidFill>
            </a:endParaRPr>
          </a:p>
          <a:p>
            <a:pPr marL="230188" indent="-230188">
              <a:buSzPct val="80000"/>
              <a:buFont typeface="Wingdings 3" panose="05040102010807070707" pitchFamily="18" charset="2"/>
              <a:buChar char=""/>
            </a:pPr>
            <a:r>
              <a:rPr lang="ru-RU" sz="1100" b="1" dirty="0" smtClean="0">
                <a:solidFill>
                  <a:srgbClr val="0000CC"/>
                </a:solidFill>
              </a:rPr>
              <a:t>Количество и состав сотрудников</a:t>
            </a:r>
            <a:endParaRPr lang="en-US" sz="1100" b="1" dirty="0" smtClean="0">
              <a:solidFill>
                <a:srgbClr val="0000CC"/>
              </a:solidFill>
            </a:endParaRPr>
          </a:p>
          <a:p>
            <a:pPr marL="400050" indent="-16986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Руководители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6986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Системные и бизнес-аналитики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6986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Программисты/разработчики ПО</a:t>
            </a:r>
            <a:endParaRPr lang="en-US" sz="1100" dirty="0">
              <a:solidFill>
                <a:srgbClr val="C00000"/>
              </a:solidFill>
            </a:endParaRPr>
          </a:p>
          <a:p>
            <a:pPr marL="400050" indent="-16986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Веб-дизайнеры и разработчики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6986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Администраторы баз данных и систем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6986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Сетевые специалисти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6986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Эксперты по информационной безопасности</a:t>
            </a:r>
            <a:endParaRPr lang="en-US" sz="1100" dirty="0" smtClean="0">
              <a:solidFill>
                <a:srgbClr val="C00000"/>
              </a:solidFill>
            </a:endParaRPr>
          </a:p>
          <a:p>
            <a:pPr marL="400050" indent="-169863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C00000"/>
                </a:solidFill>
              </a:rPr>
              <a:t>Техническая поддержка</a:t>
            </a:r>
            <a:r>
              <a:rPr lang="en-US" sz="1100" dirty="0" smtClean="0">
                <a:solidFill>
                  <a:srgbClr val="C00000"/>
                </a:solidFill>
              </a:rPr>
              <a:t>/</a:t>
            </a:r>
            <a:r>
              <a:rPr lang="ru-RU" sz="1100" dirty="0" smtClean="0">
                <a:solidFill>
                  <a:srgbClr val="C00000"/>
                </a:solidFill>
              </a:rPr>
              <a:t>Справочная служба</a:t>
            </a:r>
            <a:r>
              <a:rPr lang="en-US" sz="1100" dirty="0" smtClean="0">
                <a:solidFill>
                  <a:srgbClr val="C00000"/>
                </a:solidFill>
              </a:rPr>
              <a:t>/</a:t>
            </a:r>
            <a:r>
              <a:rPr lang="ru-RU" sz="1100" dirty="0" smtClean="0">
                <a:solidFill>
                  <a:srgbClr val="C00000"/>
                </a:solidFill>
              </a:rPr>
              <a:t>Колл-центр</a:t>
            </a:r>
            <a:endParaRPr lang="en-US" sz="11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23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87285"/>
            <a:ext cx="2160000" cy="216000"/>
          </a:xfrm>
        </p:spPr>
        <p:txBody>
          <a:bodyPr rtlCol="0"/>
          <a:lstStyle/>
          <a:p>
            <a:pPr rtl="0"/>
            <a:fld id="{9A1FF0DD-E9F7-431E-8070-FEA08546CC76}" type="slidenum">
              <a:rPr lang="en-US" sz="1100" smtClean="0">
                <a:solidFill>
                  <a:srgbClr val="0000FF"/>
                </a:solidFill>
              </a:rPr>
              <a:pPr rtl="0"/>
              <a:t>8</a:t>
            </a:fld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809" y="7415"/>
            <a:ext cx="9129110" cy="731520"/>
            <a:chOff x="-809" y="7415"/>
            <a:chExt cx="9129110" cy="73152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624381" y="144575"/>
              <a:ext cx="8503920" cy="457200"/>
            </a:xfrm>
            <a:prstGeom prst="rect">
              <a:avLst/>
            </a:prstGeom>
            <a:gradFill>
              <a:gsLst>
                <a:gs pos="50000">
                  <a:srgbClr val="00B0F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rtlCol="0" anchor="ctr"/>
            <a:lstStyle/>
            <a:p>
              <a:pPr marL="457200" algn="l" rtl="0"/>
              <a:r>
                <a:rPr lang="ru-RU" sz="2400" b="1" dirty="0">
                  <a:solidFill>
                    <a:schemeClr val="bg1"/>
                  </a:solidFill>
                  <a:latin typeface="+mj-lt"/>
                  <a:cs typeface="Helvetica" panose="020B0604020202020204" pitchFamily="34" charset="0"/>
                </a:rPr>
                <a:t>Управление ИКТ</a:t>
              </a:r>
              <a:endParaRPr lang="en-US" sz="2400" b="1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-809" y="7415"/>
              <a:ext cx="731520" cy="7315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51" y="144575"/>
              <a:ext cx="457200" cy="457200"/>
            </a:xfrm>
            <a:prstGeom prst="rect">
              <a:avLst/>
            </a:prstGeom>
          </p:spPr>
        </p:pic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71047" y="613347"/>
            <a:ext cx="8595360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spcAft>
                <a:spcPts val="600"/>
              </a:spcAft>
            </a:pPr>
            <a:r>
              <a:rPr lang="ru-RU" sz="2000" b="1" dirty="0">
                <a:solidFill>
                  <a:srgbClr val="0000CC"/>
                </a:solidFill>
                <a:effectLst/>
              </a:rPr>
              <a:t>Организационные модели </a:t>
            </a:r>
            <a:r>
              <a:rPr lang="ru-RU" sz="2000" b="1" dirty="0" smtClean="0">
                <a:solidFill>
                  <a:srgbClr val="0000CC"/>
                </a:solidFill>
                <a:effectLst/>
              </a:rPr>
              <a:t>управления </a:t>
            </a:r>
            <a:r>
              <a:rPr lang="ru-RU" sz="2000" b="1" dirty="0">
                <a:solidFill>
                  <a:srgbClr val="0000CC"/>
                </a:solidFill>
                <a:effectLst/>
              </a:rPr>
              <a:t>ИКТ </a:t>
            </a:r>
            <a:endParaRPr lang="en-US" sz="2000" b="1" dirty="0" smtClean="0">
              <a:solidFill>
                <a:srgbClr val="0000CC"/>
              </a:solidFill>
              <a:effectLst/>
            </a:endParaRPr>
          </a:p>
          <a:p>
            <a:pPr marL="361950" indent="-361950" rtl="0">
              <a:spcAft>
                <a:spcPts val="900"/>
              </a:spcAft>
              <a:buSzPct val="100000"/>
              <a:buFont typeface="+mj-lt"/>
              <a:buAutoNum type="arabicPeriod"/>
            </a:pPr>
            <a:r>
              <a:rPr lang="ru-RU" sz="2000" b="1" dirty="0" smtClean="0">
                <a:solidFill>
                  <a:srgbClr val="0000CC"/>
                </a:solidFill>
              </a:rPr>
              <a:t>Собственные службы </a:t>
            </a:r>
            <a:r>
              <a:rPr lang="ru-RU" sz="2000" b="1" dirty="0">
                <a:solidFill>
                  <a:srgbClr val="0000CC"/>
                </a:solidFill>
              </a:rPr>
              <a:t>ИКТ в рамках </a:t>
            </a:r>
            <a:r>
              <a:rPr lang="ru-RU" sz="2000" b="1" dirty="0" smtClean="0">
                <a:solidFill>
                  <a:srgbClr val="0000CC"/>
                </a:solidFill>
              </a:rPr>
              <a:t>ведомств </a:t>
            </a:r>
            <a:r>
              <a:rPr lang="ru-RU" sz="2000" b="1" dirty="0">
                <a:solidFill>
                  <a:srgbClr val="0000CC"/>
                </a:solidFill>
              </a:rPr>
              <a:t>МФ</a:t>
            </a: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CC"/>
                </a:solidFill>
              </a:rPr>
              <a:t>Эффективная служба ИКТ организуется </a:t>
            </a:r>
            <a:r>
              <a:rPr lang="ru-RU" sz="1400" dirty="0">
                <a:solidFill>
                  <a:srgbClr val="0000CC"/>
                </a:solidFill>
              </a:rPr>
              <a:t>путем </a:t>
            </a:r>
            <a:r>
              <a:rPr lang="ru-RU" sz="1400" dirty="0" smtClean="0">
                <a:solidFill>
                  <a:srgbClr val="0000CC"/>
                </a:solidFill>
              </a:rPr>
              <a:t>стимулирования в привлечении </a:t>
            </a:r>
            <a:r>
              <a:rPr lang="ru-RU" sz="1400" dirty="0">
                <a:solidFill>
                  <a:srgbClr val="0000CC"/>
                </a:solidFill>
              </a:rPr>
              <a:t>квалифицированных технических специалистов на штатные должности и </a:t>
            </a:r>
            <a:r>
              <a:rPr lang="ru-RU" sz="1400" dirty="0" smtClean="0">
                <a:solidFill>
                  <a:srgbClr val="0000CC"/>
                </a:solidFill>
              </a:rPr>
              <a:t>формировании </a:t>
            </a:r>
            <a:r>
              <a:rPr lang="ru-RU" sz="1400" dirty="0">
                <a:solidFill>
                  <a:srgbClr val="0000CC"/>
                </a:solidFill>
              </a:rPr>
              <a:t>специальной группы в рамках МФ.</a:t>
            </a: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Такие </a:t>
            </a:r>
            <a:r>
              <a:rPr lang="ru-RU" sz="1400" dirty="0" smtClean="0">
                <a:solidFill>
                  <a:srgbClr val="0000CC"/>
                </a:solidFill>
              </a:rPr>
              <a:t>службы </a:t>
            </a:r>
            <a:r>
              <a:rPr lang="ru-RU" sz="1400" dirty="0">
                <a:solidFill>
                  <a:srgbClr val="0000CC"/>
                </a:solidFill>
              </a:rPr>
              <a:t>ИКТ состоят из необходимого персонала центрального уровня и на местах, проектных команд, разработчиков программного обеспечения, администраторов баз данных и системных администраторов, сетевых специалистов, экспертов по информационной безопасности, групп технической поддержки, справочной службы и другого необходимого персонала.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CC"/>
                </a:solidFill>
              </a:rPr>
              <a:t>Работа службы ИКТ контролируется </a:t>
            </a:r>
            <a:r>
              <a:rPr lang="ru-RU" sz="1400" dirty="0">
                <a:solidFill>
                  <a:srgbClr val="0000CC"/>
                </a:solidFill>
              </a:rPr>
              <a:t>соответствующим отделом </a:t>
            </a:r>
            <a:r>
              <a:rPr lang="ru-RU" sz="1400" dirty="0" smtClean="0">
                <a:solidFill>
                  <a:srgbClr val="0000CC"/>
                </a:solidFill>
              </a:rPr>
              <a:t>службы </a:t>
            </a:r>
            <a:r>
              <a:rPr lang="ru-RU" sz="1400" dirty="0">
                <a:solidFill>
                  <a:srgbClr val="0000CC"/>
                </a:solidFill>
              </a:rPr>
              <a:t>внутреннего аудита.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П</a:t>
            </a:r>
            <a:r>
              <a:rPr lang="ru-RU" sz="1400" dirty="0" smtClean="0">
                <a:solidFill>
                  <a:srgbClr val="0000CC"/>
                </a:solidFill>
              </a:rPr>
              <a:t>осредством </a:t>
            </a:r>
            <a:r>
              <a:rPr lang="ru-RU" sz="1400" dirty="0">
                <a:solidFill>
                  <a:srgbClr val="0000CC"/>
                </a:solidFill>
              </a:rPr>
              <a:t>таких </a:t>
            </a:r>
            <a:r>
              <a:rPr lang="ru-RU" sz="1400" dirty="0" smtClean="0">
                <a:solidFill>
                  <a:srgbClr val="0000CC"/>
                </a:solidFill>
              </a:rPr>
              <a:t>служб можно также обеспечивать возможности управления проектами и исполнением контрактов, </a:t>
            </a:r>
            <a:r>
              <a:rPr lang="ru-RU" sz="1400" dirty="0">
                <a:solidFill>
                  <a:srgbClr val="0000CC"/>
                </a:solidFill>
              </a:rPr>
              <a:t>установление соответствия бизнес-процессам и </a:t>
            </a:r>
            <a:r>
              <a:rPr lang="ru-RU" sz="1400" dirty="0" smtClean="0">
                <a:solidFill>
                  <a:srgbClr val="0000CC"/>
                </a:solidFill>
              </a:rPr>
              <a:t>реструктуризация </a:t>
            </a:r>
            <a:r>
              <a:rPr lang="ru-RU" sz="1400" dirty="0">
                <a:solidFill>
                  <a:srgbClr val="0000CC"/>
                </a:solidFill>
              </a:rPr>
              <a:t>бизнес-процессов (BPM/BPR), хранилища данных, операции цифровой подписи и </a:t>
            </a:r>
            <a:r>
              <a:rPr lang="ru-RU" sz="1400" dirty="0" smtClean="0">
                <a:solidFill>
                  <a:srgbClr val="0000CC"/>
                </a:solidFill>
              </a:rPr>
              <a:t>иные развитые функции.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CC"/>
                </a:solidFill>
              </a:rPr>
              <a:t>Ключевыми факторами в обеспечении </a:t>
            </a:r>
            <a:r>
              <a:rPr lang="ru-RU" sz="1400" dirty="0">
                <a:solidFill>
                  <a:srgbClr val="0000CC"/>
                </a:solidFill>
              </a:rPr>
              <a:t>устойчивости </a:t>
            </a:r>
            <a:r>
              <a:rPr lang="ru-RU" sz="1400" dirty="0" smtClean="0">
                <a:solidFill>
                  <a:srgbClr val="0000CC"/>
                </a:solidFill>
              </a:rPr>
              <a:t>данной модели являются политическая воля руководства и выделение </a:t>
            </a:r>
            <a:r>
              <a:rPr lang="ru-RU" sz="1400" dirty="0">
                <a:solidFill>
                  <a:srgbClr val="0000CC"/>
                </a:solidFill>
              </a:rPr>
              <a:t>необходимых </a:t>
            </a:r>
            <a:r>
              <a:rPr lang="ru-RU" sz="1400" dirty="0" smtClean="0">
                <a:solidFill>
                  <a:srgbClr val="0000CC"/>
                </a:solidFill>
              </a:rPr>
              <a:t>ресурсов.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Иногда в рамках одного и того же министерства или </a:t>
            </a:r>
            <a:r>
              <a:rPr lang="ru-RU" sz="1400" dirty="0" smtClean="0">
                <a:solidFill>
                  <a:srgbClr val="0000CC"/>
                </a:solidFill>
              </a:rPr>
              <a:t>госоргана могут </a:t>
            </a:r>
            <a:r>
              <a:rPr lang="ru-RU" sz="1400" dirty="0">
                <a:solidFill>
                  <a:srgbClr val="0000CC"/>
                </a:solidFill>
              </a:rPr>
              <a:t>существовать несколько </a:t>
            </a:r>
            <a:r>
              <a:rPr lang="ru-RU" sz="1400" dirty="0" smtClean="0">
                <a:solidFill>
                  <a:srgbClr val="0000CC"/>
                </a:solidFill>
              </a:rPr>
              <a:t>развитых служб ИКТ, </a:t>
            </a:r>
            <a:r>
              <a:rPr lang="ru-RU" sz="1400" dirty="0">
                <a:solidFill>
                  <a:srgbClr val="0000CC"/>
                </a:solidFill>
              </a:rPr>
              <a:t>и координация </a:t>
            </a:r>
            <a:r>
              <a:rPr lang="ru-RU" sz="1400" dirty="0" smtClean="0">
                <a:solidFill>
                  <a:srgbClr val="0000CC"/>
                </a:solidFill>
              </a:rPr>
              <a:t>их мероприятий </a:t>
            </a:r>
            <a:r>
              <a:rPr lang="ru-RU" sz="1400" dirty="0">
                <a:solidFill>
                  <a:srgbClr val="0000CC"/>
                </a:solidFill>
              </a:rPr>
              <a:t>может быть сложной задачей. </a:t>
            </a:r>
            <a:endParaRPr lang="en-US" sz="1400" dirty="0" smtClean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Несмотря на все трудности, ряду стран удалось эффективно использовать эту модель на протяжении нескольких лет и сделать </a:t>
            </a:r>
            <a:r>
              <a:rPr lang="ru-RU" sz="1400" dirty="0" smtClean="0">
                <a:solidFill>
                  <a:srgbClr val="0000CC"/>
                </a:solidFill>
              </a:rPr>
              <a:t>свои </a:t>
            </a:r>
            <a:r>
              <a:rPr lang="ru-RU" sz="1400" dirty="0">
                <a:solidFill>
                  <a:srgbClr val="0000CC"/>
                </a:solidFill>
              </a:rPr>
              <a:t>системы и </a:t>
            </a:r>
            <a:r>
              <a:rPr lang="ru-RU" sz="1400" dirty="0" smtClean="0">
                <a:solidFill>
                  <a:srgbClr val="0000CC"/>
                </a:solidFill>
              </a:rPr>
              <a:t>платформы «электронного правительства» </a:t>
            </a:r>
            <a:r>
              <a:rPr lang="ru-RU" sz="1400" dirty="0">
                <a:solidFill>
                  <a:srgbClr val="0000CC"/>
                </a:solidFill>
              </a:rPr>
              <a:t>экономически </a:t>
            </a:r>
            <a:r>
              <a:rPr lang="ru-RU" sz="1400" dirty="0" smtClean="0">
                <a:solidFill>
                  <a:srgbClr val="0000CC"/>
                </a:solidFill>
              </a:rPr>
              <a:t>рентабельными.</a:t>
            </a:r>
            <a:endParaRPr lang="ru-RU" sz="1400" dirty="0">
              <a:solidFill>
                <a:srgbClr val="0000CC"/>
              </a:solidFill>
            </a:endParaRPr>
          </a:p>
          <a:p>
            <a:pPr marL="571500" indent="-228600" rtl="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CC"/>
                </a:solidFill>
              </a:rPr>
              <a:t>Такую модель можно наблюдать в Российской Федерации, на Украине, в Казахстане, Индонезии, Чили, Вьетнаме, Турции, Доминиканской Республике и других странах.</a:t>
            </a:r>
          </a:p>
        </p:txBody>
      </p:sp>
    </p:spTree>
    <p:extLst>
      <p:ext uri="{BB962C8B-B14F-4D97-AF65-F5344CB8AC3E}">
        <p14:creationId xmlns:p14="http://schemas.microsoft.com/office/powerpoint/2010/main" val="300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13154</TotalTime>
  <Words>2030</Words>
  <Application>Microsoft Office PowerPoint</Application>
  <PresentationFormat>On-screen Show (4:3)</PresentationFormat>
  <Paragraphs>311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Helvetica</vt:lpstr>
      <vt:lpstr>Trebuchet MS</vt:lpstr>
      <vt:lpstr>Wingdings</vt:lpstr>
      <vt:lpstr>Wingdings 3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0</dc:title>
  <dc:creator>Ion Chicu</dc:creator>
  <dc:description>Translated by TechInput LLC</dc:description>
  <cp:lastModifiedBy>Ksenia Galantsova</cp:lastModifiedBy>
  <cp:revision>2017</cp:revision>
  <cp:lastPrinted>2014-09-03T20:07:11Z</cp:lastPrinted>
  <dcterms:created xsi:type="dcterms:W3CDTF">2010-10-03T19:12:30Z</dcterms:created>
  <dcterms:modified xsi:type="dcterms:W3CDTF">2015-09-17T11:45:20Z</dcterms:modified>
</cp:coreProperties>
</file>