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0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51" r:id="rId10"/>
    <p:sldId id="360" r:id="rId11"/>
    <p:sldId id="345" r:id="rId12"/>
    <p:sldId id="361" r:id="rId13"/>
    <p:sldId id="362" r:id="rId14"/>
    <p:sldId id="352" r:id="rId15"/>
    <p:sldId id="349" r:id="rId16"/>
    <p:sldId id="350" r:id="rId17"/>
    <p:sldId id="296" r:id="rId18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010B"/>
    <a:srgbClr val="FFCC00"/>
    <a:srgbClr val="FF3399"/>
    <a:srgbClr val="006699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0" autoAdjust="0"/>
    <p:restoredTop sz="94660" autoAdjust="0"/>
  </p:normalViewPr>
  <p:slideViewPr>
    <p:cSldViewPr>
      <p:cViewPr>
        <p:scale>
          <a:sx n="80" d="100"/>
          <a:sy n="80" d="100"/>
        </p:scale>
        <p:origin x="-120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0CF10-AE4D-4B31-BB0D-0DF80CDF24FF}" type="doc">
      <dgm:prSet loTypeId="urn:microsoft.com/office/officeart/2005/8/layout/radial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1E5BBE-0F80-4B97-8B41-4446D9A4F5C2}">
      <dgm:prSet phldrT="[Text]" custT="1"/>
      <dgm:spPr/>
      <dgm:t>
        <a:bodyPr/>
        <a:lstStyle/>
        <a:p>
          <a:r>
            <a:rPr lang="en-US" sz="1000" b="1" dirty="0" smtClean="0"/>
            <a:t>CONSOLIDATED ACCOUNT OF THE TREASURY</a:t>
          </a:r>
          <a:endParaRPr lang="en-US" sz="1000" dirty="0"/>
        </a:p>
      </dgm:t>
    </dgm:pt>
    <dgm:pt modelId="{96AB956C-0466-4E07-AA14-C6EED33A5D83}" type="parTrans" cxnId="{1A42566D-0718-47DD-880D-1FA0A098B24D}">
      <dgm:prSet/>
      <dgm:spPr/>
      <dgm:t>
        <a:bodyPr/>
        <a:lstStyle/>
        <a:p>
          <a:endParaRPr lang="en-US" sz="2000" dirty="0"/>
        </a:p>
      </dgm:t>
    </dgm:pt>
    <dgm:pt modelId="{83B368BC-6A03-44BA-90DE-8D7925B94D08}" type="sibTrans" cxnId="{1A42566D-0718-47DD-880D-1FA0A098B24D}">
      <dgm:prSet/>
      <dgm:spPr/>
      <dgm:t>
        <a:bodyPr/>
        <a:lstStyle/>
        <a:p>
          <a:endParaRPr lang="en-US" sz="2000" dirty="0"/>
        </a:p>
      </dgm:t>
    </dgm:pt>
    <dgm:pt modelId="{9C9EBCFC-D947-4D3A-BC61-B3A4E52D63C3}">
      <dgm:prSet phldrT="[Text]" custT="1"/>
      <dgm:spPr/>
      <dgm:t>
        <a:bodyPr/>
        <a:lstStyle/>
        <a:p>
          <a:r>
            <a:rPr lang="en-US" sz="1050" dirty="0" smtClean="0">
              <a:solidFill>
                <a:srgbClr val="19010B"/>
              </a:solidFill>
            </a:rPr>
            <a:t>STATE BUDGET</a:t>
          </a:r>
          <a:endParaRPr lang="en-US" sz="1050" dirty="0">
            <a:solidFill>
              <a:srgbClr val="19010B"/>
            </a:solidFill>
          </a:endParaRPr>
        </a:p>
      </dgm:t>
    </dgm:pt>
    <dgm:pt modelId="{5A6CDF30-FC93-4A37-AF64-2619077CE1DB}" type="parTrans" cxnId="{ADCE7ABE-EDFD-4C89-8B8A-D2FABA9649AA}">
      <dgm:prSet custT="1"/>
      <dgm:spPr/>
      <dgm:t>
        <a:bodyPr/>
        <a:lstStyle/>
        <a:p>
          <a:endParaRPr lang="en-US" sz="600" dirty="0"/>
        </a:p>
      </dgm:t>
    </dgm:pt>
    <dgm:pt modelId="{B6911173-DE6F-4CBD-BECA-1A4577FB1C9F}" type="sibTrans" cxnId="{ADCE7ABE-EDFD-4C89-8B8A-D2FABA9649AA}">
      <dgm:prSet/>
      <dgm:spPr/>
      <dgm:t>
        <a:bodyPr/>
        <a:lstStyle/>
        <a:p>
          <a:endParaRPr lang="en-US" sz="2000" dirty="0"/>
        </a:p>
      </dgm:t>
    </dgm:pt>
    <dgm:pt modelId="{4D37E7C7-A465-4EE4-81F8-9BC4F27379AB}">
      <dgm:prSet phldrT="[Text]" custT="1"/>
      <dgm:spPr/>
      <dgm:t>
        <a:bodyPr/>
        <a:lstStyle/>
        <a:p>
          <a:r>
            <a:rPr lang="en-US" sz="1050" dirty="0" smtClean="0"/>
            <a:t>BUDGETS OF AUTONOMOUS REPUBLICS</a:t>
          </a:r>
          <a:endParaRPr lang="en-US" sz="1050" dirty="0"/>
        </a:p>
      </dgm:t>
    </dgm:pt>
    <dgm:pt modelId="{860E9A5E-CF02-4FF3-8860-F2B99EFB8F37}" type="parTrans" cxnId="{51DFDD46-C987-4CFE-AE4F-99857DA0EF26}">
      <dgm:prSet custT="1"/>
      <dgm:spPr/>
      <dgm:t>
        <a:bodyPr/>
        <a:lstStyle/>
        <a:p>
          <a:endParaRPr lang="en-US" sz="600" dirty="0"/>
        </a:p>
      </dgm:t>
    </dgm:pt>
    <dgm:pt modelId="{70BD283E-12A4-443D-932C-2E36AA1DAE78}" type="sibTrans" cxnId="{51DFDD46-C987-4CFE-AE4F-99857DA0EF26}">
      <dgm:prSet/>
      <dgm:spPr/>
      <dgm:t>
        <a:bodyPr/>
        <a:lstStyle/>
        <a:p>
          <a:endParaRPr lang="en-US" sz="2000" dirty="0"/>
        </a:p>
      </dgm:t>
    </dgm:pt>
    <dgm:pt modelId="{6572B56B-8900-42E4-A00D-D6AFA37DEC64}">
      <dgm:prSet phldrT="[Text]" custT="1"/>
      <dgm:spPr/>
      <dgm:t>
        <a:bodyPr/>
        <a:lstStyle/>
        <a:p>
          <a:r>
            <a:rPr lang="en-US" sz="1000" dirty="0" smtClean="0"/>
            <a:t>LOCAL BUDGETS</a:t>
          </a:r>
          <a:endParaRPr lang="en-US" sz="1000" dirty="0"/>
        </a:p>
      </dgm:t>
    </dgm:pt>
    <dgm:pt modelId="{DA3C5773-A1C2-4867-A025-CEDAC30A5490}" type="parTrans" cxnId="{9D2936EE-FF9C-45BB-9820-042872CF6CC6}">
      <dgm:prSet custT="1"/>
      <dgm:spPr/>
      <dgm:t>
        <a:bodyPr/>
        <a:lstStyle/>
        <a:p>
          <a:endParaRPr lang="en-US" sz="600" dirty="0"/>
        </a:p>
      </dgm:t>
    </dgm:pt>
    <dgm:pt modelId="{410FA3B6-6BC0-4007-8EB7-FCD87581096F}" type="sibTrans" cxnId="{9D2936EE-FF9C-45BB-9820-042872CF6CC6}">
      <dgm:prSet/>
      <dgm:spPr/>
      <dgm:t>
        <a:bodyPr/>
        <a:lstStyle/>
        <a:p>
          <a:endParaRPr lang="en-US" sz="2000" dirty="0"/>
        </a:p>
      </dgm:t>
    </dgm:pt>
    <dgm:pt modelId="{BCF34965-0422-4921-B4B9-B7C0D5BAC927}">
      <dgm:prSet phldrT="[Text]" custT="1"/>
      <dgm:spPr/>
      <dgm:t>
        <a:bodyPr/>
        <a:lstStyle/>
        <a:p>
          <a:r>
            <a:rPr lang="en-US" sz="1050" dirty="0" smtClean="0"/>
            <a:t>RESERVE SUB-ACCOUNTS</a:t>
          </a:r>
          <a:endParaRPr lang="en-US" sz="1050" dirty="0"/>
        </a:p>
      </dgm:t>
    </dgm:pt>
    <dgm:pt modelId="{567539DE-9AA2-4724-90B2-B6B353496B4B}" type="parTrans" cxnId="{498DA3DD-1CE9-498E-9FFB-DD8CAC10179F}">
      <dgm:prSet custT="1"/>
      <dgm:spPr/>
      <dgm:t>
        <a:bodyPr/>
        <a:lstStyle/>
        <a:p>
          <a:endParaRPr lang="en-US" sz="600" dirty="0"/>
        </a:p>
      </dgm:t>
    </dgm:pt>
    <dgm:pt modelId="{59657EE7-4DCB-4ECF-B761-603E276E6344}" type="sibTrans" cxnId="{498DA3DD-1CE9-498E-9FFB-DD8CAC10179F}">
      <dgm:prSet/>
      <dgm:spPr/>
      <dgm:t>
        <a:bodyPr/>
        <a:lstStyle/>
        <a:p>
          <a:endParaRPr lang="en-US" sz="2000" dirty="0"/>
        </a:p>
      </dgm:t>
    </dgm:pt>
    <dgm:pt modelId="{691CEEDF-9E2A-4FA3-906E-9B79C48734DF}">
      <dgm:prSet phldrT="[Text]" custT="1"/>
      <dgm:spPr/>
      <dgm:t>
        <a:bodyPr/>
        <a:lstStyle/>
        <a:p>
          <a:r>
            <a:rPr lang="en-US" sz="1100" dirty="0" smtClean="0"/>
            <a:t>DEPOSITS</a:t>
          </a:r>
          <a:endParaRPr lang="en-US" sz="1100" dirty="0"/>
        </a:p>
      </dgm:t>
    </dgm:pt>
    <dgm:pt modelId="{3917865D-7A2F-4FA7-BCC0-5EAA6F4F1218}" type="parTrans" cxnId="{79CC934E-363B-4629-B91A-998CDF3D9F70}">
      <dgm:prSet custT="1"/>
      <dgm:spPr/>
      <dgm:t>
        <a:bodyPr/>
        <a:lstStyle/>
        <a:p>
          <a:endParaRPr lang="en-US" sz="600" dirty="0"/>
        </a:p>
      </dgm:t>
    </dgm:pt>
    <dgm:pt modelId="{FFF9EDFA-4DCC-4817-97DB-F9137B132347}" type="sibTrans" cxnId="{79CC934E-363B-4629-B91A-998CDF3D9F70}">
      <dgm:prSet/>
      <dgm:spPr/>
      <dgm:t>
        <a:bodyPr/>
        <a:lstStyle/>
        <a:p>
          <a:endParaRPr lang="en-US" sz="2000" dirty="0"/>
        </a:p>
      </dgm:t>
    </dgm:pt>
    <dgm:pt modelId="{8962CD58-FB6D-4B7E-AAEE-0CC3616681E2}">
      <dgm:prSet phldrT="[Text]" custT="1"/>
      <dgm:spPr/>
      <dgm:t>
        <a:bodyPr/>
        <a:lstStyle/>
        <a:p>
          <a:r>
            <a:rPr lang="en-US" sz="1100" dirty="0" smtClean="0"/>
            <a:t>DESIGNATED GRANTS</a:t>
          </a:r>
          <a:endParaRPr lang="en-US" sz="1100" dirty="0"/>
        </a:p>
      </dgm:t>
    </dgm:pt>
    <dgm:pt modelId="{1EA5AEA3-B8DB-473D-9EC9-424BB731C564}" type="sibTrans" cxnId="{8882EB37-C6C5-46F7-830E-C63BEB99FC95}">
      <dgm:prSet/>
      <dgm:spPr/>
      <dgm:t>
        <a:bodyPr/>
        <a:lstStyle/>
        <a:p>
          <a:endParaRPr lang="en-US" sz="2000" dirty="0"/>
        </a:p>
      </dgm:t>
    </dgm:pt>
    <dgm:pt modelId="{DA32A18B-30BD-4B13-AABD-7514A9EAD0FA}" type="parTrans" cxnId="{8882EB37-C6C5-46F7-830E-C63BEB99FC95}">
      <dgm:prSet custT="1"/>
      <dgm:spPr/>
      <dgm:t>
        <a:bodyPr/>
        <a:lstStyle/>
        <a:p>
          <a:endParaRPr lang="en-US" sz="600" dirty="0"/>
        </a:p>
      </dgm:t>
    </dgm:pt>
    <dgm:pt modelId="{3957707D-AE00-41B4-B341-DB948716C710}" type="pres">
      <dgm:prSet presAssocID="{E630CF10-AE4D-4B31-BB0D-0DF80CDF24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65569-CD2B-47D7-822A-257F815E246C}" type="pres">
      <dgm:prSet presAssocID="{1C1E5BBE-0F80-4B97-8B41-4446D9A4F5C2}" presName="centerShape" presStyleLbl="node0" presStyleIdx="0" presStyleCnt="1"/>
      <dgm:spPr/>
      <dgm:t>
        <a:bodyPr/>
        <a:lstStyle/>
        <a:p>
          <a:endParaRPr lang="en-US"/>
        </a:p>
      </dgm:t>
    </dgm:pt>
    <dgm:pt modelId="{8FE78F35-0055-44E8-BF43-A18C1A987417}" type="pres">
      <dgm:prSet presAssocID="{5A6CDF30-FC93-4A37-AF64-2619077CE1DB}" presName="Name9" presStyleLbl="parChTrans1D2" presStyleIdx="0" presStyleCnt="6"/>
      <dgm:spPr/>
      <dgm:t>
        <a:bodyPr/>
        <a:lstStyle/>
        <a:p>
          <a:endParaRPr lang="en-US"/>
        </a:p>
      </dgm:t>
    </dgm:pt>
    <dgm:pt modelId="{E3DB639C-3375-4E33-9493-725F42E54E86}" type="pres">
      <dgm:prSet presAssocID="{5A6CDF30-FC93-4A37-AF64-2619077CE1D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8086B1E-C980-4E95-8F13-B5046C947966}" type="pres">
      <dgm:prSet presAssocID="{9C9EBCFC-D947-4D3A-BC61-B3A4E52D63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B698-41B5-4157-A828-95B89A075713}" type="pres">
      <dgm:prSet presAssocID="{860E9A5E-CF02-4FF3-8860-F2B99EFB8F37}" presName="Name9" presStyleLbl="parChTrans1D2" presStyleIdx="1" presStyleCnt="6"/>
      <dgm:spPr/>
      <dgm:t>
        <a:bodyPr/>
        <a:lstStyle/>
        <a:p>
          <a:endParaRPr lang="en-US"/>
        </a:p>
      </dgm:t>
    </dgm:pt>
    <dgm:pt modelId="{5833F151-3C12-4FB2-98D5-EC1128D501EE}" type="pres">
      <dgm:prSet presAssocID="{860E9A5E-CF02-4FF3-8860-F2B99EFB8F3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6013C24-8C52-447B-A926-4819148EFF74}" type="pres">
      <dgm:prSet presAssocID="{4D37E7C7-A465-4EE4-81F8-9BC4F27379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4B4B4-A8F1-4242-A936-14DF9ADB4C46}" type="pres">
      <dgm:prSet presAssocID="{DA3C5773-A1C2-4867-A025-CEDAC30A5490}" presName="Name9" presStyleLbl="parChTrans1D2" presStyleIdx="2" presStyleCnt="6"/>
      <dgm:spPr/>
      <dgm:t>
        <a:bodyPr/>
        <a:lstStyle/>
        <a:p>
          <a:endParaRPr lang="en-US"/>
        </a:p>
      </dgm:t>
    </dgm:pt>
    <dgm:pt modelId="{7D1E0504-2AD7-44AC-97DD-DED1859CA947}" type="pres">
      <dgm:prSet presAssocID="{DA3C5773-A1C2-4867-A025-CEDAC30A5490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0A3C311-E7AD-45F5-A202-09D8D92A8AC3}" type="pres">
      <dgm:prSet presAssocID="{6572B56B-8900-42E4-A00D-D6AFA37DEC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23B9-920C-4B95-BBEE-FD0C6675EC8E}" type="pres">
      <dgm:prSet presAssocID="{567539DE-9AA2-4724-90B2-B6B353496B4B}" presName="Name9" presStyleLbl="parChTrans1D2" presStyleIdx="3" presStyleCnt="6"/>
      <dgm:spPr/>
      <dgm:t>
        <a:bodyPr/>
        <a:lstStyle/>
        <a:p>
          <a:endParaRPr lang="en-US"/>
        </a:p>
      </dgm:t>
    </dgm:pt>
    <dgm:pt modelId="{004C6279-FE68-451E-AAEE-25ADAD491B0C}" type="pres">
      <dgm:prSet presAssocID="{567539DE-9AA2-4724-90B2-B6B353496B4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7181BC3-89D8-452F-A0D1-82B7D7A549A3}" type="pres">
      <dgm:prSet presAssocID="{BCF34965-0422-4921-B4B9-B7C0D5BAC9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79A10-7E23-410E-9626-1057AF5D09ED}" type="pres">
      <dgm:prSet presAssocID="{DA32A18B-30BD-4B13-AABD-7514A9EAD0FA}" presName="Name9" presStyleLbl="parChTrans1D2" presStyleIdx="4" presStyleCnt="6"/>
      <dgm:spPr/>
      <dgm:t>
        <a:bodyPr/>
        <a:lstStyle/>
        <a:p>
          <a:endParaRPr lang="en-US"/>
        </a:p>
      </dgm:t>
    </dgm:pt>
    <dgm:pt modelId="{5C9F3D83-1CF8-4E6B-8DC5-806C03EEBAD3}" type="pres">
      <dgm:prSet presAssocID="{DA32A18B-30BD-4B13-AABD-7514A9EAD0F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822C334-01BB-4676-B69E-863BD6353175}" type="pres">
      <dgm:prSet presAssocID="{8962CD58-FB6D-4B7E-AAEE-0CC3616681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92720-DBF7-49E1-92F3-F9DD8700D5B2}" type="pres">
      <dgm:prSet presAssocID="{3917865D-7A2F-4FA7-BCC0-5EAA6F4F1218}" presName="Name9" presStyleLbl="parChTrans1D2" presStyleIdx="5" presStyleCnt="6"/>
      <dgm:spPr/>
      <dgm:t>
        <a:bodyPr/>
        <a:lstStyle/>
        <a:p>
          <a:endParaRPr lang="en-US"/>
        </a:p>
      </dgm:t>
    </dgm:pt>
    <dgm:pt modelId="{E8C88993-4753-4659-B97E-4E438F6204FB}" type="pres">
      <dgm:prSet presAssocID="{3917865D-7A2F-4FA7-BCC0-5EAA6F4F121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7F41696-369F-4A1E-AFF8-DB8B0AEFFD63}" type="pres">
      <dgm:prSet presAssocID="{691CEEDF-9E2A-4FA3-906E-9B79C48734D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CE17A-9408-44F1-8C17-2460C82657F1}" type="presOf" srcId="{9C9EBCFC-D947-4D3A-BC61-B3A4E52D63C3}" destId="{08086B1E-C980-4E95-8F13-B5046C947966}" srcOrd="0" destOrd="0" presId="urn:microsoft.com/office/officeart/2005/8/layout/radial1"/>
    <dgm:cxn modelId="{13C37913-391F-465F-84DB-73D7BF850EEA}" type="presOf" srcId="{567539DE-9AA2-4724-90B2-B6B353496B4B}" destId="{004C6279-FE68-451E-AAEE-25ADAD491B0C}" srcOrd="1" destOrd="0" presId="urn:microsoft.com/office/officeart/2005/8/layout/radial1"/>
    <dgm:cxn modelId="{AE5F5732-B2B6-42F6-8EF3-71D7B224F036}" type="presOf" srcId="{4D37E7C7-A465-4EE4-81F8-9BC4F27379AB}" destId="{56013C24-8C52-447B-A926-4819148EFF74}" srcOrd="0" destOrd="0" presId="urn:microsoft.com/office/officeart/2005/8/layout/radial1"/>
    <dgm:cxn modelId="{13F98764-6CB2-450D-9E9D-9988DB8FCCF9}" type="presOf" srcId="{1C1E5BBE-0F80-4B97-8B41-4446D9A4F5C2}" destId="{96A65569-CD2B-47D7-822A-257F815E246C}" srcOrd="0" destOrd="0" presId="urn:microsoft.com/office/officeart/2005/8/layout/radial1"/>
    <dgm:cxn modelId="{51DFDD46-C987-4CFE-AE4F-99857DA0EF26}" srcId="{1C1E5BBE-0F80-4B97-8B41-4446D9A4F5C2}" destId="{4D37E7C7-A465-4EE4-81F8-9BC4F27379AB}" srcOrd="1" destOrd="0" parTransId="{860E9A5E-CF02-4FF3-8860-F2B99EFB8F37}" sibTransId="{70BD283E-12A4-443D-932C-2E36AA1DAE78}"/>
    <dgm:cxn modelId="{D2B50BA7-F870-4B15-8A7C-46990F51E334}" type="presOf" srcId="{567539DE-9AA2-4724-90B2-B6B353496B4B}" destId="{EDBB23B9-920C-4B95-BBEE-FD0C6675EC8E}" srcOrd="0" destOrd="0" presId="urn:microsoft.com/office/officeart/2005/8/layout/radial1"/>
    <dgm:cxn modelId="{523CEC5F-9C64-4D4D-9F88-792B65B76848}" type="presOf" srcId="{3917865D-7A2F-4FA7-BCC0-5EAA6F4F1218}" destId="{E8C88993-4753-4659-B97E-4E438F6204FB}" srcOrd="1" destOrd="0" presId="urn:microsoft.com/office/officeart/2005/8/layout/radial1"/>
    <dgm:cxn modelId="{9D2936EE-FF9C-45BB-9820-042872CF6CC6}" srcId="{1C1E5BBE-0F80-4B97-8B41-4446D9A4F5C2}" destId="{6572B56B-8900-42E4-A00D-D6AFA37DEC64}" srcOrd="2" destOrd="0" parTransId="{DA3C5773-A1C2-4867-A025-CEDAC30A5490}" sibTransId="{410FA3B6-6BC0-4007-8EB7-FCD87581096F}"/>
    <dgm:cxn modelId="{2D101517-85A9-48FD-B0D5-35CC2C133CF5}" type="presOf" srcId="{E630CF10-AE4D-4B31-BB0D-0DF80CDF24FF}" destId="{3957707D-AE00-41B4-B341-DB948716C710}" srcOrd="0" destOrd="0" presId="urn:microsoft.com/office/officeart/2005/8/layout/radial1"/>
    <dgm:cxn modelId="{B2766EFF-1617-4D6D-BD8E-3C1F93FCA411}" type="presOf" srcId="{8962CD58-FB6D-4B7E-AAEE-0CC3616681E2}" destId="{E822C334-01BB-4676-B69E-863BD6353175}" srcOrd="0" destOrd="0" presId="urn:microsoft.com/office/officeart/2005/8/layout/radial1"/>
    <dgm:cxn modelId="{ADCE7ABE-EDFD-4C89-8B8A-D2FABA9649AA}" srcId="{1C1E5BBE-0F80-4B97-8B41-4446D9A4F5C2}" destId="{9C9EBCFC-D947-4D3A-BC61-B3A4E52D63C3}" srcOrd="0" destOrd="0" parTransId="{5A6CDF30-FC93-4A37-AF64-2619077CE1DB}" sibTransId="{B6911173-DE6F-4CBD-BECA-1A4577FB1C9F}"/>
    <dgm:cxn modelId="{E5B5D16A-9989-46E9-B9B6-F3A17E30E521}" type="presOf" srcId="{5A6CDF30-FC93-4A37-AF64-2619077CE1DB}" destId="{E3DB639C-3375-4E33-9493-725F42E54E86}" srcOrd="1" destOrd="0" presId="urn:microsoft.com/office/officeart/2005/8/layout/radial1"/>
    <dgm:cxn modelId="{7E78A9DB-44C5-45DF-8349-986AEA3440B5}" type="presOf" srcId="{DA3C5773-A1C2-4867-A025-CEDAC30A5490}" destId="{7D1E0504-2AD7-44AC-97DD-DED1859CA947}" srcOrd="1" destOrd="0" presId="urn:microsoft.com/office/officeart/2005/8/layout/radial1"/>
    <dgm:cxn modelId="{565FEAA7-9C03-4BBF-B626-5D412AD57683}" type="presOf" srcId="{6572B56B-8900-42E4-A00D-D6AFA37DEC64}" destId="{20A3C311-E7AD-45F5-A202-09D8D92A8AC3}" srcOrd="0" destOrd="0" presId="urn:microsoft.com/office/officeart/2005/8/layout/radial1"/>
    <dgm:cxn modelId="{18F2F24A-DD0C-43F1-B5C3-2AC3331712C7}" type="presOf" srcId="{BCF34965-0422-4921-B4B9-B7C0D5BAC927}" destId="{67181BC3-89D8-452F-A0D1-82B7D7A549A3}" srcOrd="0" destOrd="0" presId="urn:microsoft.com/office/officeart/2005/8/layout/radial1"/>
    <dgm:cxn modelId="{E700F49D-C173-4455-8233-B4451E8A9184}" type="presOf" srcId="{DA32A18B-30BD-4B13-AABD-7514A9EAD0FA}" destId="{69B79A10-7E23-410E-9626-1057AF5D09ED}" srcOrd="0" destOrd="0" presId="urn:microsoft.com/office/officeart/2005/8/layout/radial1"/>
    <dgm:cxn modelId="{79CC934E-363B-4629-B91A-998CDF3D9F70}" srcId="{1C1E5BBE-0F80-4B97-8B41-4446D9A4F5C2}" destId="{691CEEDF-9E2A-4FA3-906E-9B79C48734DF}" srcOrd="5" destOrd="0" parTransId="{3917865D-7A2F-4FA7-BCC0-5EAA6F4F1218}" sibTransId="{FFF9EDFA-4DCC-4817-97DB-F9137B132347}"/>
    <dgm:cxn modelId="{498DA3DD-1CE9-498E-9FFB-DD8CAC10179F}" srcId="{1C1E5BBE-0F80-4B97-8B41-4446D9A4F5C2}" destId="{BCF34965-0422-4921-B4B9-B7C0D5BAC927}" srcOrd="3" destOrd="0" parTransId="{567539DE-9AA2-4724-90B2-B6B353496B4B}" sibTransId="{59657EE7-4DCB-4ECF-B761-603E276E6344}"/>
    <dgm:cxn modelId="{D2EECE50-B652-47FD-BB70-C1A213FA6349}" type="presOf" srcId="{DA32A18B-30BD-4B13-AABD-7514A9EAD0FA}" destId="{5C9F3D83-1CF8-4E6B-8DC5-806C03EEBAD3}" srcOrd="1" destOrd="0" presId="urn:microsoft.com/office/officeart/2005/8/layout/radial1"/>
    <dgm:cxn modelId="{BDABCF60-0A87-4CB7-B2D7-CF3E41D58E5B}" type="presOf" srcId="{3917865D-7A2F-4FA7-BCC0-5EAA6F4F1218}" destId="{9D492720-DBF7-49E1-92F3-F9DD8700D5B2}" srcOrd="0" destOrd="0" presId="urn:microsoft.com/office/officeart/2005/8/layout/radial1"/>
    <dgm:cxn modelId="{1A42566D-0718-47DD-880D-1FA0A098B24D}" srcId="{E630CF10-AE4D-4B31-BB0D-0DF80CDF24FF}" destId="{1C1E5BBE-0F80-4B97-8B41-4446D9A4F5C2}" srcOrd="0" destOrd="0" parTransId="{96AB956C-0466-4E07-AA14-C6EED33A5D83}" sibTransId="{83B368BC-6A03-44BA-90DE-8D7925B94D08}"/>
    <dgm:cxn modelId="{8882EB37-C6C5-46F7-830E-C63BEB99FC95}" srcId="{1C1E5BBE-0F80-4B97-8B41-4446D9A4F5C2}" destId="{8962CD58-FB6D-4B7E-AAEE-0CC3616681E2}" srcOrd="4" destOrd="0" parTransId="{DA32A18B-30BD-4B13-AABD-7514A9EAD0FA}" sibTransId="{1EA5AEA3-B8DB-473D-9EC9-424BB731C564}"/>
    <dgm:cxn modelId="{0902D753-9373-4704-B6B4-ECD99DD3E780}" type="presOf" srcId="{691CEEDF-9E2A-4FA3-906E-9B79C48734DF}" destId="{27F41696-369F-4A1E-AFF8-DB8B0AEFFD63}" srcOrd="0" destOrd="0" presId="urn:microsoft.com/office/officeart/2005/8/layout/radial1"/>
    <dgm:cxn modelId="{333BED86-7DAC-4105-AA09-9326549AA6F6}" type="presOf" srcId="{5A6CDF30-FC93-4A37-AF64-2619077CE1DB}" destId="{8FE78F35-0055-44E8-BF43-A18C1A987417}" srcOrd="0" destOrd="0" presId="urn:microsoft.com/office/officeart/2005/8/layout/radial1"/>
    <dgm:cxn modelId="{18EB0AF5-60F3-4EAF-B816-4C6608C4F0FF}" type="presOf" srcId="{860E9A5E-CF02-4FF3-8860-F2B99EFB8F37}" destId="{F903B698-41B5-4157-A828-95B89A075713}" srcOrd="0" destOrd="0" presId="urn:microsoft.com/office/officeart/2005/8/layout/radial1"/>
    <dgm:cxn modelId="{DA770EAD-FC1C-4C8A-8D14-947EC4370E32}" type="presOf" srcId="{DA3C5773-A1C2-4867-A025-CEDAC30A5490}" destId="{5564B4B4-A8F1-4242-A936-14DF9ADB4C46}" srcOrd="0" destOrd="0" presId="urn:microsoft.com/office/officeart/2005/8/layout/radial1"/>
    <dgm:cxn modelId="{479E0EB7-E92B-4023-94F6-4D4443CD802D}" type="presOf" srcId="{860E9A5E-CF02-4FF3-8860-F2B99EFB8F37}" destId="{5833F151-3C12-4FB2-98D5-EC1128D501EE}" srcOrd="1" destOrd="0" presId="urn:microsoft.com/office/officeart/2005/8/layout/radial1"/>
    <dgm:cxn modelId="{AEF22110-F1D9-4A07-A403-86BEA246AF38}" type="presParOf" srcId="{3957707D-AE00-41B4-B341-DB948716C710}" destId="{96A65569-CD2B-47D7-822A-257F815E246C}" srcOrd="0" destOrd="0" presId="urn:microsoft.com/office/officeart/2005/8/layout/radial1"/>
    <dgm:cxn modelId="{C21F1EF1-07B8-4D1A-812E-A17876AFFB9F}" type="presParOf" srcId="{3957707D-AE00-41B4-B341-DB948716C710}" destId="{8FE78F35-0055-44E8-BF43-A18C1A987417}" srcOrd="1" destOrd="0" presId="urn:microsoft.com/office/officeart/2005/8/layout/radial1"/>
    <dgm:cxn modelId="{AC728593-20C1-4E4E-B2CC-2D502B1C1A7E}" type="presParOf" srcId="{8FE78F35-0055-44E8-BF43-A18C1A987417}" destId="{E3DB639C-3375-4E33-9493-725F42E54E86}" srcOrd="0" destOrd="0" presId="urn:microsoft.com/office/officeart/2005/8/layout/radial1"/>
    <dgm:cxn modelId="{4129466F-83E1-4C01-A225-4A0287D012BB}" type="presParOf" srcId="{3957707D-AE00-41B4-B341-DB948716C710}" destId="{08086B1E-C980-4E95-8F13-B5046C947966}" srcOrd="2" destOrd="0" presId="urn:microsoft.com/office/officeart/2005/8/layout/radial1"/>
    <dgm:cxn modelId="{72FB3396-8F6C-4F52-A987-FD5299A21AD5}" type="presParOf" srcId="{3957707D-AE00-41B4-B341-DB948716C710}" destId="{F903B698-41B5-4157-A828-95B89A075713}" srcOrd="3" destOrd="0" presId="urn:microsoft.com/office/officeart/2005/8/layout/radial1"/>
    <dgm:cxn modelId="{8FB44CD9-297A-4909-99F5-1E4583D740AB}" type="presParOf" srcId="{F903B698-41B5-4157-A828-95B89A075713}" destId="{5833F151-3C12-4FB2-98D5-EC1128D501EE}" srcOrd="0" destOrd="0" presId="urn:microsoft.com/office/officeart/2005/8/layout/radial1"/>
    <dgm:cxn modelId="{7A1AF2D6-1565-4EF1-B3DB-B554D0983638}" type="presParOf" srcId="{3957707D-AE00-41B4-B341-DB948716C710}" destId="{56013C24-8C52-447B-A926-4819148EFF74}" srcOrd="4" destOrd="0" presId="urn:microsoft.com/office/officeart/2005/8/layout/radial1"/>
    <dgm:cxn modelId="{ED3F83F1-6F71-4A8E-95DB-A31C67AEC070}" type="presParOf" srcId="{3957707D-AE00-41B4-B341-DB948716C710}" destId="{5564B4B4-A8F1-4242-A936-14DF9ADB4C46}" srcOrd="5" destOrd="0" presId="urn:microsoft.com/office/officeart/2005/8/layout/radial1"/>
    <dgm:cxn modelId="{C77D84C2-B815-4A09-A0B0-51253EC60AEB}" type="presParOf" srcId="{5564B4B4-A8F1-4242-A936-14DF9ADB4C46}" destId="{7D1E0504-2AD7-44AC-97DD-DED1859CA947}" srcOrd="0" destOrd="0" presId="urn:microsoft.com/office/officeart/2005/8/layout/radial1"/>
    <dgm:cxn modelId="{00E7A149-5608-4972-8CF4-A827FA5D2D22}" type="presParOf" srcId="{3957707D-AE00-41B4-B341-DB948716C710}" destId="{20A3C311-E7AD-45F5-A202-09D8D92A8AC3}" srcOrd="6" destOrd="0" presId="urn:microsoft.com/office/officeart/2005/8/layout/radial1"/>
    <dgm:cxn modelId="{AEB053DA-D93D-474F-AA44-76CCECF19B1C}" type="presParOf" srcId="{3957707D-AE00-41B4-B341-DB948716C710}" destId="{EDBB23B9-920C-4B95-BBEE-FD0C6675EC8E}" srcOrd="7" destOrd="0" presId="urn:microsoft.com/office/officeart/2005/8/layout/radial1"/>
    <dgm:cxn modelId="{0BC1BF0E-2620-4024-8AF1-D3A0260EA053}" type="presParOf" srcId="{EDBB23B9-920C-4B95-BBEE-FD0C6675EC8E}" destId="{004C6279-FE68-451E-AAEE-25ADAD491B0C}" srcOrd="0" destOrd="0" presId="urn:microsoft.com/office/officeart/2005/8/layout/radial1"/>
    <dgm:cxn modelId="{E3509A93-EED9-448B-9908-7C2BCBAA25E3}" type="presParOf" srcId="{3957707D-AE00-41B4-B341-DB948716C710}" destId="{67181BC3-89D8-452F-A0D1-82B7D7A549A3}" srcOrd="8" destOrd="0" presId="urn:microsoft.com/office/officeart/2005/8/layout/radial1"/>
    <dgm:cxn modelId="{15B8ADF6-B61D-48BA-BBD5-DA14B0F8653F}" type="presParOf" srcId="{3957707D-AE00-41B4-B341-DB948716C710}" destId="{69B79A10-7E23-410E-9626-1057AF5D09ED}" srcOrd="9" destOrd="0" presId="urn:microsoft.com/office/officeart/2005/8/layout/radial1"/>
    <dgm:cxn modelId="{F27718A8-04CE-4602-AB2F-78BC1E4A2824}" type="presParOf" srcId="{69B79A10-7E23-410E-9626-1057AF5D09ED}" destId="{5C9F3D83-1CF8-4E6B-8DC5-806C03EEBAD3}" srcOrd="0" destOrd="0" presId="urn:microsoft.com/office/officeart/2005/8/layout/radial1"/>
    <dgm:cxn modelId="{95A28773-5961-4633-A3A1-741E70155AFB}" type="presParOf" srcId="{3957707D-AE00-41B4-B341-DB948716C710}" destId="{E822C334-01BB-4676-B69E-863BD6353175}" srcOrd="10" destOrd="0" presId="urn:microsoft.com/office/officeart/2005/8/layout/radial1"/>
    <dgm:cxn modelId="{9B761D84-0A35-4A54-839C-232FC9D70F8C}" type="presParOf" srcId="{3957707D-AE00-41B4-B341-DB948716C710}" destId="{9D492720-DBF7-49E1-92F3-F9DD8700D5B2}" srcOrd="11" destOrd="0" presId="urn:microsoft.com/office/officeart/2005/8/layout/radial1"/>
    <dgm:cxn modelId="{CB061C43-A088-4BBF-867B-9AA7DA110573}" type="presParOf" srcId="{9D492720-DBF7-49E1-92F3-F9DD8700D5B2}" destId="{E8C88993-4753-4659-B97E-4E438F6204FB}" srcOrd="0" destOrd="0" presId="urn:microsoft.com/office/officeart/2005/8/layout/radial1"/>
    <dgm:cxn modelId="{AB6EB710-2629-4597-8600-1A4F0A79D9ED}" type="presParOf" srcId="{3957707D-AE00-41B4-B341-DB948716C710}" destId="{27F41696-369F-4A1E-AFF8-DB8B0AEFFD63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EA36BE-8AF6-44DC-8C85-C259F46F76A5}" type="doc">
      <dgm:prSet loTypeId="urn:microsoft.com/office/officeart/2005/8/layout/process4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A07CADE-B332-443D-9024-6846306C197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en-US" sz="1600" dirty="0" smtClean="0">
              <a:solidFill>
                <a:srgbClr val="C00000"/>
              </a:solidFill>
            </a:rPr>
            <a:t>Currency codes (sub-accounts) are opened</a:t>
          </a:r>
          <a:r>
            <a:rPr lang="en-US" sz="1600" dirty="0" smtClean="0"/>
            <a:t> in the consolidated currency system for donor funded projects</a:t>
          </a:r>
          <a:endParaRPr lang="en-US" sz="1600" dirty="0">
            <a:latin typeface="BPG Nino Mtavruli" pitchFamily="50" charset="0"/>
          </a:endParaRPr>
        </a:p>
      </dgm:t>
    </dgm:pt>
    <dgm:pt modelId="{78AD5713-6E5B-42C1-B330-97DF3B715742}" type="parTrans" cxnId="{7D3FF093-3E20-4F3D-9989-C3FAAFBD2AB9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802FA50E-576E-4777-818A-8969D1A338EC}" type="sibTrans" cxnId="{7D3FF093-3E20-4F3D-9989-C3FAAFBD2AB9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AD357D98-F234-4221-80DC-C5B1FBB69737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1600" u="sng" dirty="0" smtClean="0"/>
            <a:t>Currency code</a:t>
          </a:r>
          <a:r>
            <a:rPr lang="en-US" sz="1600" dirty="0" smtClean="0"/>
            <a:t> is created individually for a specific project based on the request of a budgetary organization </a:t>
          </a:r>
          <a:endParaRPr lang="ka-GE" sz="1600" dirty="0" smtClean="0">
            <a:latin typeface="BPG Nino Mtavruli" pitchFamily="50" charset="0"/>
          </a:endParaRPr>
        </a:p>
      </dgm:t>
    </dgm:pt>
    <dgm:pt modelId="{112CD5B1-A6CE-4321-9397-3697C975DFAE}" type="parTrans" cxnId="{DF8EE284-9F65-440F-8868-511D1D4EF0B6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D08C86FB-FEE6-401D-98AE-1AB480472949}" type="sibTrans" cxnId="{DF8EE284-9F65-440F-8868-511D1D4EF0B6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4CF63657-4341-4505-B64B-F56132D954CB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1600" u="sng" dirty="0" smtClean="0">
              <a:solidFill>
                <a:schemeClr val="tx1"/>
              </a:solidFill>
            </a:rPr>
            <a:t>Created currency code</a:t>
          </a:r>
          <a:r>
            <a:rPr lang="en-US" sz="1600" dirty="0" smtClean="0">
              <a:solidFill>
                <a:srgbClr val="C00000"/>
              </a:solidFill>
            </a:rPr>
            <a:t> i</a:t>
          </a:r>
          <a:r>
            <a:rPr lang="en-US" sz="1600" dirty="0" smtClean="0"/>
            <a:t>s sent to the </a:t>
          </a:r>
          <a:r>
            <a:rPr lang="en-US" sz="1600" dirty="0" smtClean="0">
              <a:solidFill>
                <a:srgbClr val="C00000"/>
              </a:solidFill>
            </a:rPr>
            <a:t>donor organization</a:t>
          </a:r>
          <a:r>
            <a:rPr lang="en-US" sz="1600" dirty="0" smtClean="0"/>
            <a:t> in a form of financial identification together with all other bank requisites </a:t>
          </a:r>
          <a:endParaRPr lang="ka-GE" sz="1600" dirty="0" smtClean="0">
            <a:latin typeface="BPG Nino Mtavruli" pitchFamily="50" charset="0"/>
          </a:endParaRPr>
        </a:p>
      </dgm:t>
    </dgm:pt>
    <dgm:pt modelId="{EE4353EE-9C80-489B-B2D7-1B03005E1F90}" type="parTrans" cxnId="{703AF39E-8F55-4BD5-8B5E-E5E5DE9375DB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D8FB8441-73B8-40EF-B800-EAFBEAA01750}" type="sibTrans" cxnId="{703AF39E-8F55-4BD5-8B5E-E5E5DE9375DB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82AB0891-95A3-4C07-91F2-BEC40CC3D1DF}">
      <dgm:prSet custT="1"/>
      <dgm:spPr/>
      <dgm:t>
        <a:bodyPr/>
        <a:lstStyle/>
        <a:p>
          <a:pPr>
            <a:lnSpc>
              <a:spcPct val="120000"/>
            </a:lnSpc>
          </a:pPr>
          <a:r>
            <a:rPr lang="en-US" sz="1600" dirty="0" smtClean="0"/>
            <a:t>If donor transfers the money to the account, the amount is </a:t>
          </a:r>
          <a:r>
            <a:rPr lang="en-US" sz="1600" dirty="0" smtClean="0">
              <a:solidFill>
                <a:srgbClr val="C00000"/>
              </a:solidFill>
            </a:rPr>
            <a:t>assigned</a:t>
          </a:r>
          <a:r>
            <a:rPr lang="en-US" sz="1600" dirty="0" smtClean="0"/>
            <a:t> to certain </a:t>
          </a:r>
          <a:r>
            <a:rPr lang="en-US" sz="1600" u="sng" dirty="0" smtClean="0"/>
            <a:t>currency code</a:t>
          </a:r>
          <a:r>
            <a:rPr lang="en-US" sz="1600" dirty="0" smtClean="0"/>
            <a:t>, and then the project implementing organization can dispose the amounts thereof</a:t>
          </a:r>
          <a:endParaRPr lang="en-US" sz="1600" dirty="0">
            <a:latin typeface="BPG Nino Mtavruli" pitchFamily="50" charset="0"/>
          </a:endParaRPr>
        </a:p>
      </dgm:t>
    </dgm:pt>
    <dgm:pt modelId="{75B9A3E0-AA48-493B-BC96-230901428328}" type="parTrans" cxnId="{D5DB1370-4483-4E8E-829F-7D7CAB7D688E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530B41A7-E81C-4FCA-8B9E-6F908FC2552D}" type="sibTrans" cxnId="{D5DB1370-4483-4E8E-829F-7D7CAB7D688E}">
      <dgm:prSet/>
      <dgm:spPr/>
      <dgm:t>
        <a:bodyPr/>
        <a:lstStyle/>
        <a:p>
          <a:pPr>
            <a:lnSpc>
              <a:spcPct val="120000"/>
            </a:lnSpc>
          </a:pPr>
          <a:endParaRPr lang="en-US" sz="1600">
            <a:latin typeface="BPG Nino Mtavruli" pitchFamily="50" charset="0"/>
          </a:endParaRPr>
        </a:p>
      </dgm:t>
    </dgm:pt>
    <dgm:pt modelId="{465ECFA2-CA8C-4D86-BDA3-43856415AEEC}" type="pres">
      <dgm:prSet presAssocID="{55EA36BE-8AF6-44DC-8C85-C259F46F7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C841A4-D03E-4C38-AC8A-44312757ED77}" type="pres">
      <dgm:prSet presAssocID="{82AB0891-95A3-4C07-91F2-BEC40CC3D1DF}" presName="boxAndChildren" presStyleCnt="0"/>
      <dgm:spPr/>
    </dgm:pt>
    <dgm:pt modelId="{3F59F079-3A67-4A07-8D0F-20846173A945}" type="pres">
      <dgm:prSet presAssocID="{82AB0891-95A3-4C07-91F2-BEC40CC3D1DF}" presName="parentTextBox" presStyleLbl="node1" presStyleIdx="0" presStyleCnt="4"/>
      <dgm:spPr/>
      <dgm:t>
        <a:bodyPr/>
        <a:lstStyle/>
        <a:p>
          <a:endParaRPr lang="en-US"/>
        </a:p>
      </dgm:t>
    </dgm:pt>
    <dgm:pt modelId="{3014B4DE-E738-4D8A-AB0F-5B512F282D04}" type="pres">
      <dgm:prSet presAssocID="{D8FB8441-73B8-40EF-B800-EAFBEAA01750}" presName="sp" presStyleCnt="0"/>
      <dgm:spPr/>
    </dgm:pt>
    <dgm:pt modelId="{2FF03E1E-CD41-4059-95C1-AE3897F78454}" type="pres">
      <dgm:prSet presAssocID="{4CF63657-4341-4505-B64B-F56132D954CB}" presName="arrowAndChildren" presStyleCnt="0"/>
      <dgm:spPr/>
    </dgm:pt>
    <dgm:pt modelId="{4B363EAA-D016-437A-9716-1BCAD796D0A9}" type="pres">
      <dgm:prSet presAssocID="{4CF63657-4341-4505-B64B-F56132D954C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8376EC11-526A-4729-9F66-CD628897841D}" type="pres">
      <dgm:prSet presAssocID="{D08C86FB-FEE6-401D-98AE-1AB480472949}" presName="sp" presStyleCnt="0"/>
      <dgm:spPr/>
    </dgm:pt>
    <dgm:pt modelId="{E318B71C-2375-4619-9F93-267D710F9CFE}" type="pres">
      <dgm:prSet presAssocID="{AD357D98-F234-4221-80DC-C5B1FBB69737}" presName="arrowAndChildren" presStyleCnt="0"/>
      <dgm:spPr/>
    </dgm:pt>
    <dgm:pt modelId="{439690DF-9981-4AEF-A270-E8C3AAFF5196}" type="pres">
      <dgm:prSet presAssocID="{AD357D98-F234-4221-80DC-C5B1FBB6973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D32800FB-A1DC-4BA1-AEE6-110680FC661C}" type="pres">
      <dgm:prSet presAssocID="{802FA50E-576E-4777-818A-8969D1A338EC}" presName="sp" presStyleCnt="0"/>
      <dgm:spPr/>
    </dgm:pt>
    <dgm:pt modelId="{D073ECD2-26F5-4607-ADB9-DBAE1A07AE23}" type="pres">
      <dgm:prSet presAssocID="{0A07CADE-B332-443D-9024-6846306C1972}" presName="arrowAndChildren" presStyleCnt="0"/>
      <dgm:spPr/>
    </dgm:pt>
    <dgm:pt modelId="{53729E42-411E-4A53-9A28-3C06861B869B}" type="pres">
      <dgm:prSet presAssocID="{0A07CADE-B332-443D-9024-6846306C197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3FF093-3E20-4F3D-9989-C3FAAFBD2AB9}" srcId="{55EA36BE-8AF6-44DC-8C85-C259F46F76A5}" destId="{0A07CADE-B332-443D-9024-6846306C1972}" srcOrd="0" destOrd="0" parTransId="{78AD5713-6E5B-42C1-B330-97DF3B715742}" sibTransId="{802FA50E-576E-4777-818A-8969D1A338EC}"/>
    <dgm:cxn modelId="{D5DB1370-4483-4E8E-829F-7D7CAB7D688E}" srcId="{55EA36BE-8AF6-44DC-8C85-C259F46F76A5}" destId="{82AB0891-95A3-4C07-91F2-BEC40CC3D1DF}" srcOrd="3" destOrd="0" parTransId="{75B9A3E0-AA48-493B-BC96-230901428328}" sibTransId="{530B41A7-E81C-4FCA-8B9E-6F908FC2552D}"/>
    <dgm:cxn modelId="{AD6FFFE0-D6F4-4D82-B6D8-D9E75C9B08A9}" type="presOf" srcId="{55EA36BE-8AF6-44DC-8C85-C259F46F76A5}" destId="{465ECFA2-CA8C-4D86-BDA3-43856415AEEC}" srcOrd="0" destOrd="0" presId="urn:microsoft.com/office/officeart/2005/8/layout/process4"/>
    <dgm:cxn modelId="{DF8EE284-9F65-440F-8868-511D1D4EF0B6}" srcId="{55EA36BE-8AF6-44DC-8C85-C259F46F76A5}" destId="{AD357D98-F234-4221-80DC-C5B1FBB69737}" srcOrd="1" destOrd="0" parTransId="{112CD5B1-A6CE-4321-9397-3697C975DFAE}" sibTransId="{D08C86FB-FEE6-401D-98AE-1AB480472949}"/>
    <dgm:cxn modelId="{96459F40-BBE1-4ECB-B55C-735AFB6463A2}" type="presOf" srcId="{0A07CADE-B332-443D-9024-6846306C1972}" destId="{53729E42-411E-4A53-9A28-3C06861B869B}" srcOrd="0" destOrd="0" presId="urn:microsoft.com/office/officeart/2005/8/layout/process4"/>
    <dgm:cxn modelId="{703AF39E-8F55-4BD5-8B5E-E5E5DE9375DB}" srcId="{55EA36BE-8AF6-44DC-8C85-C259F46F76A5}" destId="{4CF63657-4341-4505-B64B-F56132D954CB}" srcOrd="2" destOrd="0" parTransId="{EE4353EE-9C80-489B-B2D7-1B03005E1F90}" sibTransId="{D8FB8441-73B8-40EF-B800-EAFBEAA01750}"/>
    <dgm:cxn modelId="{9F1FCEA3-5106-4501-88B1-FAD929E494B3}" type="presOf" srcId="{82AB0891-95A3-4C07-91F2-BEC40CC3D1DF}" destId="{3F59F079-3A67-4A07-8D0F-20846173A945}" srcOrd="0" destOrd="0" presId="urn:microsoft.com/office/officeart/2005/8/layout/process4"/>
    <dgm:cxn modelId="{33D427E3-296C-487D-8509-7B383BCE07A9}" type="presOf" srcId="{AD357D98-F234-4221-80DC-C5B1FBB69737}" destId="{439690DF-9981-4AEF-A270-E8C3AAFF5196}" srcOrd="0" destOrd="0" presId="urn:microsoft.com/office/officeart/2005/8/layout/process4"/>
    <dgm:cxn modelId="{95F4F357-650D-4256-A5E0-7942DC8AD4BD}" type="presOf" srcId="{4CF63657-4341-4505-B64B-F56132D954CB}" destId="{4B363EAA-D016-437A-9716-1BCAD796D0A9}" srcOrd="0" destOrd="0" presId="urn:microsoft.com/office/officeart/2005/8/layout/process4"/>
    <dgm:cxn modelId="{C5FEE6C9-5BC3-45BF-96B6-F026FB619D9F}" type="presParOf" srcId="{465ECFA2-CA8C-4D86-BDA3-43856415AEEC}" destId="{E9C841A4-D03E-4C38-AC8A-44312757ED77}" srcOrd="0" destOrd="0" presId="urn:microsoft.com/office/officeart/2005/8/layout/process4"/>
    <dgm:cxn modelId="{E0A68441-E6C2-4A7F-B63E-D4A1CCC712AA}" type="presParOf" srcId="{E9C841A4-D03E-4C38-AC8A-44312757ED77}" destId="{3F59F079-3A67-4A07-8D0F-20846173A945}" srcOrd="0" destOrd="0" presId="urn:microsoft.com/office/officeart/2005/8/layout/process4"/>
    <dgm:cxn modelId="{5BABEF74-3AF3-47AA-B24E-A647C87BE67D}" type="presParOf" srcId="{465ECFA2-CA8C-4D86-BDA3-43856415AEEC}" destId="{3014B4DE-E738-4D8A-AB0F-5B512F282D04}" srcOrd="1" destOrd="0" presId="urn:microsoft.com/office/officeart/2005/8/layout/process4"/>
    <dgm:cxn modelId="{979EA1CD-4EAF-42EB-B0A3-217FDB62D62D}" type="presParOf" srcId="{465ECFA2-CA8C-4D86-BDA3-43856415AEEC}" destId="{2FF03E1E-CD41-4059-95C1-AE3897F78454}" srcOrd="2" destOrd="0" presId="urn:microsoft.com/office/officeart/2005/8/layout/process4"/>
    <dgm:cxn modelId="{777D80F4-C28D-4912-B270-A795C403C2C6}" type="presParOf" srcId="{2FF03E1E-CD41-4059-95C1-AE3897F78454}" destId="{4B363EAA-D016-437A-9716-1BCAD796D0A9}" srcOrd="0" destOrd="0" presId="urn:microsoft.com/office/officeart/2005/8/layout/process4"/>
    <dgm:cxn modelId="{2CFD6F36-030D-468F-A3F4-0A38CF3A5DCF}" type="presParOf" srcId="{465ECFA2-CA8C-4D86-BDA3-43856415AEEC}" destId="{8376EC11-526A-4729-9F66-CD628897841D}" srcOrd="3" destOrd="0" presId="urn:microsoft.com/office/officeart/2005/8/layout/process4"/>
    <dgm:cxn modelId="{58940343-8775-4A22-B8D8-41A921370B9F}" type="presParOf" srcId="{465ECFA2-CA8C-4D86-BDA3-43856415AEEC}" destId="{E318B71C-2375-4619-9F93-267D710F9CFE}" srcOrd="4" destOrd="0" presId="urn:microsoft.com/office/officeart/2005/8/layout/process4"/>
    <dgm:cxn modelId="{FF026255-4172-4E39-BC48-2C8660E95218}" type="presParOf" srcId="{E318B71C-2375-4619-9F93-267D710F9CFE}" destId="{439690DF-9981-4AEF-A270-E8C3AAFF5196}" srcOrd="0" destOrd="0" presId="urn:microsoft.com/office/officeart/2005/8/layout/process4"/>
    <dgm:cxn modelId="{FBE6BDB8-D411-4C0D-8184-14E16C2B0D54}" type="presParOf" srcId="{465ECFA2-CA8C-4D86-BDA3-43856415AEEC}" destId="{D32800FB-A1DC-4BA1-AEE6-110680FC661C}" srcOrd="5" destOrd="0" presId="urn:microsoft.com/office/officeart/2005/8/layout/process4"/>
    <dgm:cxn modelId="{01CF0BB3-D251-4A13-BE27-52C6346C65E1}" type="presParOf" srcId="{465ECFA2-CA8C-4D86-BDA3-43856415AEEC}" destId="{D073ECD2-26F5-4607-ADB9-DBAE1A07AE23}" srcOrd="6" destOrd="0" presId="urn:microsoft.com/office/officeart/2005/8/layout/process4"/>
    <dgm:cxn modelId="{83CFF25D-C0F0-401C-B765-5F2521D5B6FF}" type="presParOf" srcId="{D073ECD2-26F5-4607-ADB9-DBAE1A07AE23}" destId="{53729E42-411E-4A53-9A28-3C06861B86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65569-CD2B-47D7-822A-257F815E246C}">
      <dsp:nvSpPr>
        <dsp:cNvPr id="0" name=""/>
        <dsp:cNvSpPr/>
      </dsp:nvSpPr>
      <dsp:spPr>
        <a:xfrm>
          <a:off x="1618505" y="1542305"/>
          <a:ext cx="1182588" cy="1182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CONSOLIDATED ACCOUNT OF THE TREASURY</a:t>
          </a:r>
          <a:endParaRPr lang="en-US" sz="1000" kern="1200" dirty="0"/>
        </a:p>
      </dsp:txBody>
      <dsp:txXfrm>
        <a:off x="1618505" y="1542305"/>
        <a:ext cx="1182588" cy="1182588"/>
      </dsp:txXfrm>
    </dsp:sp>
    <dsp:sp modelId="{8FE78F35-0055-44E8-BF43-A18C1A987417}">
      <dsp:nvSpPr>
        <dsp:cNvPr id="0" name=""/>
        <dsp:cNvSpPr/>
      </dsp:nvSpPr>
      <dsp:spPr>
        <a:xfrm rot="16200000">
          <a:off x="2032145" y="1340569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6200000">
        <a:off x="2200917" y="1355768"/>
        <a:ext cx="17765" cy="17765"/>
      </dsp:txXfrm>
    </dsp:sp>
    <dsp:sp modelId="{08086B1E-C980-4E95-8F13-B5046C947966}">
      <dsp:nvSpPr>
        <dsp:cNvPr id="0" name=""/>
        <dsp:cNvSpPr/>
      </dsp:nvSpPr>
      <dsp:spPr>
        <a:xfrm>
          <a:off x="1618505" y="4409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rgbClr val="19010B"/>
              </a:solidFill>
            </a:rPr>
            <a:t>STATE BUDGET</a:t>
          </a:r>
          <a:endParaRPr lang="en-US" sz="1050" kern="1200" dirty="0">
            <a:solidFill>
              <a:srgbClr val="19010B"/>
            </a:solidFill>
          </a:endParaRPr>
        </a:p>
      </dsp:txBody>
      <dsp:txXfrm>
        <a:off x="1618505" y="4409"/>
        <a:ext cx="1182588" cy="1182588"/>
      </dsp:txXfrm>
    </dsp:sp>
    <dsp:sp modelId="{F903B698-41B5-4157-A828-95B89A075713}">
      <dsp:nvSpPr>
        <dsp:cNvPr id="0" name=""/>
        <dsp:cNvSpPr/>
      </dsp:nvSpPr>
      <dsp:spPr>
        <a:xfrm rot="19800000">
          <a:off x="2698074" y="1725043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9800000">
        <a:off x="2866846" y="1740243"/>
        <a:ext cx="17765" cy="17765"/>
      </dsp:txXfrm>
    </dsp:sp>
    <dsp:sp modelId="{56013C24-8C52-447B-A926-4819148EFF74}">
      <dsp:nvSpPr>
        <dsp:cNvPr id="0" name=""/>
        <dsp:cNvSpPr/>
      </dsp:nvSpPr>
      <dsp:spPr>
        <a:xfrm>
          <a:off x="2950363" y="773357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651405"/>
                <a:satOff val="2239"/>
                <a:lumOff val="-10745"/>
                <a:alphaOff val="0"/>
                <a:shade val="51000"/>
                <a:satMod val="130000"/>
              </a:schemeClr>
            </a:gs>
            <a:gs pos="80000">
              <a:schemeClr val="accent5">
                <a:hueOff val="651405"/>
                <a:satOff val="2239"/>
                <a:lumOff val="-10745"/>
                <a:alphaOff val="0"/>
                <a:shade val="93000"/>
                <a:satMod val="130000"/>
              </a:schemeClr>
            </a:gs>
            <a:gs pos="100000">
              <a:schemeClr val="accent5">
                <a:hueOff val="651405"/>
                <a:satOff val="2239"/>
                <a:lumOff val="-10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BUDGETS OF AUTONOMOUS REPUBLICS</a:t>
          </a:r>
          <a:endParaRPr lang="en-US" sz="1050" kern="1200" dirty="0"/>
        </a:p>
      </dsp:txBody>
      <dsp:txXfrm>
        <a:off x="2950363" y="773357"/>
        <a:ext cx="1182588" cy="1182588"/>
      </dsp:txXfrm>
    </dsp:sp>
    <dsp:sp modelId="{5564B4B4-A8F1-4242-A936-14DF9ADB4C46}">
      <dsp:nvSpPr>
        <dsp:cNvPr id="0" name=""/>
        <dsp:cNvSpPr/>
      </dsp:nvSpPr>
      <dsp:spPr>
        <a:xfrm rot="1800000">
          <a:off x="2698074" y="2493992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800000">
        <a:off x="2866846" y="2509191"/>
        <a:ext cx="17765" cy="17765"/>
      </dsp:txXfrm>
    </dsp:sp>
    <dsp:sp modelId="{20A3C311-E7AD-45F5-A202-09D8D92A8AC3}">
      <dsp:nvSpPr>
        <dsp:cNvPr id="0" name=""/>
        <dsp:cNvSpPr/>
      </dsp:nvSpPr>
      <dsp:spPr>
        <a:xfrm>
          <a:off x="2950363" y="2311254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1302810"/>
                <a:satOff val="4478"/>
                <a:lumOff val="-21490"/>
                <a:alphaOff val="0"/>
                <a:shade val="51000"/>
                <a:satMod val="130000"/>
              </a:schemeClr>
            </a:gs>
            <a:gs pos="80000">
              <a:schemeClr val="accent5">
                <a:hueOff val="1302810"/>
                <a:satOff val="4478"/>
                <a:lumOff val="-21490"/>
                <a:alphaOff val="0"/>
                <a:shade val="93000"/>
                <a:satMod val="130000"/>
              </a:schemeClr>
            </a:gs>
            <a:gs pos="100000">
              <a:schemeClr val="accent5">
                <a:hueOff val="1302810"/>
                <a:satOff val="4478"/>
                <a:lumOff val="-21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LOCAL BUDGETS</a:t>
          </a:r>
          <a:endParaRPr lang="en-US" sz="1000" kern="1200" dirty="0"/>
        </a:p>
      </dsp:txBody>
      <dsp:txXfrm>
        <a:off x="2950363" y="2311254"/>
        <a:ext cx="1182588" cy="1182588"/>
      </dsp:txXfrm>
    </dsp:sp>
    <dsp:sp modelId="{EDBB23B9-920C-4B95-BBEE-FD0C6675EC8E}">
      <dsp:nvSpPr>
        <dsp:cNvPr id="0" name=""/>
        <dsp:cNvSpPr/>
      </dsp:nvSpPr>
      <dsp:spPr>
        <a:xfrm rot="5400000">
          <a:off x="2032145" y="2878466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5400000">
        <a:off x="2200917" y="2893665"/>
        <a:ext cx="17765" cy="17765"/>
      </dsp:txXfrm>
    </dsp:sp>
    <dsp:sp modelId="{67181BC3-89D8-452F-A0D1-82B7D7A549A3}">
      <dsp:nvSpPr>
        <dsp:cNvPr id="0" name=""/>
        <dsp:cNvSpPr/>
      </dsp:nvSpPr>
      <dsp:spPr>
        <a:xfrm>
          <a:off x="1618505" y="3080202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1954215"/>
                <a:satOff val="6718"/>
                <a:lumOff val="-32236"/>
                <a:alphaOff val="0"/>
                <a:shade val="51000"/>
                <a:satMod val="130000"/>
              </a:schemeClr>
            </a:gs>
            <a:gs pos="80000">
              <a:schemeClr val="accent5">
                <a:hueOff val="1954215"/>
                <a:satOff val="6718"/>
                <a:lumOff val="-32236"/>
                <a:alphaOff val="0"/>
                <a:shade val="93000"/>
                <a:satMod val="130000"/>
              </a:schemeClr>
            </a:gs>
            <a:gs pos="100000">
              <a:schemeClr val="accent5">
                <a:hueOff val="1954215"/>
                <a:satOff val="6718"/>
                <a:lumOff val="-32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RESERVE SUB-ACCOUNTS</a:t>
          </a:r>
          <a:endParaRPr lang="en-US" sz="1050" kern="1200" dirty="0"/>
        </a:p>
      </dsp:txBody>
      <dsp:txXfrm>
        <a:off x="1618505" y="3080202"/>
        <a:ext cx="1182588" cy="1182588"/>
      </dsp:txXfrm>
    </dsp:sp>
    <dsp:sp modelId="{69B79A10-7E23-410E-9626-1057AF5D09ED}">
      <dsp:nvSpPr>
        <dsp:cNvPr id="0" name=""/>
        <dsp:cNvSpPr/>
      </dsp:nvSpPr>
      <dsp:spPr>
        <a:xfrm rot="9000000">
          <a:off x="1366217" y="2493992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9000000">
        <a:off x="1534988" y="2509191"/>
        <a:ext cx="17765" cy="17765"/>
      </dsp:txXfrm>
    </dsp:sp>
    <dsp:sp modelId="{E822C334-01BB-4676-B69E-863BD6353175}">
      <dsp:nvSpPr>
        <dsp:cNvPr id="0" name=""/>
        <dsp:cNvSpPr/>
      </dsp:nvSpPr>
      <dsp:spPr>
        <a:xfrm>
          <a:off x="286648" y="2311254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2605619"/>
                <a:satOff val="8957"/>
                <a:lumOff val="-42981"/>
                <a:alphaOff val="0"/>
                <a:shade val="51000"/>
                <a:satMod val="130000"/>
              </a:schemeClr>
            </a:gs>
            <a:gs pos="80000">
              <a:schemeClr val="accent5">
                <a:hueOff val="2605619"/>
                <a:satOff val="8957"/>
                <a:lumOff val="-42981"/>
                <a:alphaOff val="0"/>
                <a:shade val="93000"/>
                <a:satMod val="130000"/>
              </a:schemeClr>
            </a:gs>
            <a:gs pos="100000">
              <a:schemeClr val="accent5">
                <a:hueOff val="2605619"/>
                <a:satOff val="8957"/>
                <a:lumOff val="-42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DESIGNATED GRANTS</a:t>
          </a:r>
          <a:endParaRPr lang="en-US" sz="1100" kern="1200" dirty="0"/>
        </a:p>
      </dsp:txBody>
      <dsp:txXfrm>
        <a:off x="286648" y="2311254"/>
        <a:ext cx="1182588" cy="1182588"/>
      </dsp:txXfrm>
    </dsp:sp>
    <dsp:sp modelId="{9D492720-DBF7-49E1-92F3-F9DD8700D5B2}">
      <dsp:nvSpPr>
        <dsp:cNvPr id="0" name=""/>
        <dsp:cNvSpPr/>
      </dsp:nvSpPr>
      <dsp:spPr>
        <a:xfrm rot="12600000">
          <a:off x="1366217" y="1725043"/>
          <a:ext cx="355308" cy="48164"/>
        </a:xfrm>
        <a:custGeom>
          <a:avLst/>
          <a:gdLst/>
          <a:ahLst/>
          <a:cxnLst/>
          <a:rect l="0" t="0" r="0" b="0"/>
          <a:pathLst>
            <a:path>
              <a:moveTo>
                <a:pt x="0" y="24082"/>
              </a:moveTo>
              <a:lnTo>
                <a:pt x="355308" y="2408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2600000">
        <a:off x="1534988" y="1740243"/>
        <a:ext cx="17765" cy="17765"/>
      </dsp:txXfrm>
    </dsp:sp>
    <dsp:sp modelId="{27F41696-369F-4A1E-AFF8-DB8B0AEFFD63}">
      <dsp:nvSpPr>
        <dsp:cNvPr id="0" name=""/>
        <dsp:cNvSpPr/>
      </dsp:nvSpPr>
      <dsp:spPr>
        <a:xfrm>
          <a:off x="286648" y="773357"/>
          <a:ext cx="1182588" cy="1182588"/>
        </a:xfrm>
        <a:prstGeom prst="ellipse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DEPOSITS</a:t>
          </a:r>
          <a:endParaRPr lang="en-US" sz="1100" kern="1200" dirty="0"/>
        </a:p>
      </dsp:txBody>
      <dsp:txXfrm>
        <a:off x="286648" y="773357"/>
        <a:ext cx="1182588" cy="11825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9F079-3A67-4A07-8D0F-20846173A945}">
      <dsp:nvSpPr>
        <dsp:cNvPr id="0" name=""/>
        <dsp:cNvSpPr/>
      </dsp:nvSpPr>
      <dsp:spPr>
        <a:xfrm>
          <a:off x="0" y="3937532"/>
          <a:ext cx="8229600" cy="8614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If donor transfers the money to the account, the amount is </a:t>
          </a:r>
          <a:r>
            <a:rPr lang="en-US" sz="1600" kern="1200" dirty="0" smtClean="0">
              <a:solidFill>
                <a:srgbClr val="C00000"/>
              </a:solidFill>
            </a:rPr>
            <a:t>assigned</a:t>
          </a:r>
          <a:r>
            <a:rPr lang="en-US" sz="1600" kern="1200" dirty="0" smtClean="0"/>
            <a:t> to certain </a:t>
          </a:r>
          <a:r>
            <a:rPr lang="en-US" sz="1600" u="sng" kern="1200" dirty="0" smtClean="0"/>
            <a:t>currency code</a:t>
          </a:r>
          <a:r>
            <a:rPr lang="en-US" sz="1600" kern="1200" dirty="0" smtClean="0"/>
            <a:t>, and then the project implementing organization can dispose the amounts thereof</a:t>
          </a:r>
          <a:endParaRPr lang="en-US" sz="1600" kern="1200" dirty="0">
            <a:latin typeface="BPG Nino Mtavruli" pitchFamily="50" charset="0"/>
          </a:endParaRPr>
        </a:p>
      </dsp:txBody>
      <dsp:txXfrm>
        <a:off x="0" y="3937532"/>
        <a:ext cx="8229600" cy="861435"/>
      </dsp:txXfrm>
    </dsp:sp>
    <dsp:sp modelId="{4B363EAA-D016-437A-9716-1BCAD796D0A9}">
      <dsp:nvSpPr>
        <dsp:cNvPr id="0" name=""/>
        <dsp:cNvSpPr/>
      </dsp:nvSpPr>
      <dsp:spPr>
        <a:xfrm rot="10800000">
          <a:off x="0" y="2625565"/>
          <a:ext cx="8229600" cy="132488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Created currency code</a:t>
          </a:r>
          <a:r>
            <a:rPr lang="en-US" sz="1600" kern="1200" dirty="0" smtClean="0">
              <a:solidFill>
                <a:srgbClr val="C00000"/>
              </a:solidFill>
            </a:rPr>
            <a:t> i</a:t>
          </a:r>
          <a:r>
            <a:rPr lang="en-US" sz="1600" kern="1200" dirty="0" smtClean="0"/>
            <a:t>s sent to the </a:t>
          </a:r>
          <a:r>
            <a:rPr lang="en-US" sz="1600" kern="1200" dirty="0" smtClean="0">
              <a:solidFill>
                <a:srgbClr val="C00000"/>
              </a:solidFill>
            </a:rPr>
            <a:t>donor organization</a:t>
          </a:r>
          <a:r>
            <a:rPr lang="en-US" sz="1600" kern="1200" dirty="0" smtClean="0"/>
            <a:t> in a form of financial identification together with all other bank requisites </a:t>
          </a:r>
          <a:endParaRPr lang="ka-GE" sz="1600" kern="1200" dirty="0" smtClean="0">
            <a:latin typeface="BPG Nino Mtavruli" pitchFamily="50" charset="0"/>
          </a:endParaRPr>
        </a:p>
      </dsp:txBody>
      <dsp:txXfrm rot="10800000">
        <a:off x="0" y="2625565"/>
        <a:ext cx="8229600" cy="1324888"/>
      </dsp:txXfrm>
    </dsp:sp>
    <dsp:sp modelId="{439690DF-9981-4AEF-A270-E8C3AAFF5196}">
      <dsp:nvSpPr>
        <dsp:cNvPr id="0" name=""/>
        <dsp:cNvSpPr/>
      </dsp:nvSpPr>
      <dsp:spPr>
        <a:xfrm rot="10800000">
          <a:off x="0" y="1313598"/>
          <a:ext cx="8229600" cy="132488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Currency code</a:t>
          </a:r>
          <a:r>
            <a:rPr lang="en-US" sz="1600" kern="1200" dirty="0" smtClean="0"/>
            <a:t> is created individually for a specific project based on the request of a budgetary organization </a:t>
          </a:r>
          <a:endParaRPr lang="ka-GE" sz="1600" kern="1200" dirty="0" smtClean="0">
            <a:latin typeface="BPG Nino Mtavruli" pitchFamily="50" charset="0"/>
          </a:endParaRPr>
        </a:p>
      </dsp:txBody>
      <dsp:txXfrm rot="10800000">
        <a:off x="0" y="1313598"/>
        <a:ext cx="8229600" cy="1324888"/>
      </dsp:txXfrm>
    </dsp:sp>
    <dsp:sp modelId="{53729E42-411E-4A53-9A28-3C06861B869B}">
      <dsp:nvSpPr>
        <dsp:cNvPr id="0" name=""/>
        <dsp:cNvSpPr/>
      </dsp:nvSpPr>
      <dsp:spPr>
        <a:xfrm rot="10800000">
          <a:off x="0" y="1632"/>
          <a:ext cx="8229600" cy="132488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C00000"/>
              </a:solidFill>
            </a:rPr>
            <a:t>Currency codes (sub-accounts) are opened</a:t>
          </a:r>
          <a:r>
            <a:rPr lang="en-US" sz="1600" kern="1200" dirty="0" smtClean="0"/>
            <a:t> in the consolidated currency system for donor funded projects</a:t>
          </a:r>
          <a:endParaRPr lang="en-US" sz="1600" kern="1200" dirty="0">
            <a:latin typeface="BPG Nino Mtavruli" pitchFamily="50" charset="0"/>
          </a:endParaRPr>
        </a:p>
      </dsp:txBody>
      <dsp:txXfrm rot="10800000">
        <a:off x="0" y="1632"/>
        <a:ext cx="8229600" cy="132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839" y="1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4D34-1C16-409B-8DBB-03B48CA2F978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839" y="4345724"/>
            <a:ext cx="2949415" cy="2283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81F05-5BC1-4D49-97FA-0C0D72614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9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/>
            </a:lvl1pPr>
          </a:lstStyle>
          <a:p>
            <a:fld id="{B1655617-35A7-43AF-A473-048FFCB4E4C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2173209"/>
            <a:ext cx="5444490" cy="2058829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4345623"/>
            <a:ext cx="2949099" cy="228759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/>
            </a:lvl1pPr>
          </a:lstStyle>
          <a:p>
            <a:fld id="{8CC28A47-AD2B-402F-A911-895700E35F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92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28A47-AD2B-402F-A911-895700E35F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02F-97E5-4A13-9CA3-30A1C00A6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1DE9-4D8B-4AEE-82F7-AAFE52EC5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9D30-46E6-44B0-A24F-209538116F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cap="all" baseline="0" dirty="0">
                <a:solidFill>
                  <a:srgbClr val="1220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046FE861-12BB-4E7C-8C4A-8F4CD69F3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6EA1-9048-4E85-BBA1-418E234DD4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90CC-CE54-4D99-96BF-14944B7B6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466B-172B-4510-972F-315BBEF4AC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01D3-2E22-4A9E-A9EF-F1D4E1E7B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9E7A9-4804-47E3-8209-845D36A2C0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957A-E9F6-4378-A698-2E6053FC94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892D-DE3F-4E8E-80DA-46F163C4F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78502-F787-4FA4-BBF6-715780595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6106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0" dirty="0" smtClean="0"/>
              <a:t>EXTERNALLY FINANCED PROJECT FUNDS MANAGEMENT, ACCOUNTING AND REPORTING</a:t>
            </a:r>
            <a:r>
              <a:rPr lang="ru-RU" sz="2400" b="0" dirty="0" smtClean="0"/>
              <a:t> </a:t>
            </a:r>
            <a:br>
              <a:rPr lang="ru-RU" sz="2400" b="0" dirty="0" smtClean="0"/>
            </a:br>
            <a:endParaRPr lang="pt-BR" sz="2400" dirty="0" smtClean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14612" y="5791200"/>
            <a:ext cx="3643312" cy="990600"/>
          </a:xfrm>
        </p:spPr>
        <p:txBody>
          <a:bodyPr/>
          <a:lstStyle/>
          <a:p>
            <a:r>
              <a:rPr lang="ka-GE" sz="2400" dirty="0" smtClean="0"/>
              <a:t>Zaza Rukhaia</a:t>
            </a:r>
          </a:p>
          <a:p>
            <a:r>
              <a:rPr lang="en-US" sz="1600" dirty="0" smtClean="0"/>
              <a:t>27-29 </a:t>
            </a:r>
            <a:r>
              <a:rPr lang="en-US" sz="1600" dirty="0" smtClean="0"/>
              <a:t>February, 201</a:t>
            </a:r>
            <a:r>
              <a:rPr lang="ka-GE" sz="1600" dirty="0" smtClean="0"/>
              <a:t>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Consolidated </a:t>
            </a:r>
            <a:r>
              <a:rPr lang="en-US" dirty="0" smtClean="0"/>
              <a:t>Multi - Currency </a:t>
            </a:r>
            <a:r>
              <a:rPr lang="en-US" dirty="0" smtClean="0"/>
              <a:t>Account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768865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400" dirty="0" smtClean="0"/>
              <a:t>The State Treasury had opened a </a:t>
            </a:r>
            <a:r>
              <a:rPr lang="en-US" sz="2400" dirty="0" smtClean="0">
                <a:solidFill>
                  <a:srgbClr val="C00000"/>
                </a:solidFill>
              </a:rPr>
              <a:t>unified multi-currency account</a:t>
            </a:r>
            <a:r>
              <a:rPr lang="en-US" sz="2400" dirty="0" smtClean="0"/>
              <a:t> at the National Bank of Georgia in </a:t>
            </a:r>
            <a:r>
              <a:rPr lang="en-US" sz="2400" dirty="0" smtClean="0">
                <a:solidFill>
                  <a:srgbClr val="C00000"/>
                </a:solidFill>
              </a:rPr>
              <a:t>2009</a:t>
            </a:r>
            <a:endParaRPr lang="ka-GE" sz="2400" dirty="0" smtClean="0">
              <a:solidFill>
                <a:srgbClr val="C00000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Budgetary </a:t>
            </a:r>
            <a:r>
              <a:rPr lang="en-US" sz="2400" dirty="0" smtClean="0">
                <a:solidFill>
                  <a:srgbClr val="C00000"/>
                </a:solidFill>
              </a:rPr>
              <a:t>organizations</a:t>
            </a:r>
            <a:r>
              <a:rPr lang="en-US" sz="2400" dirty="0" smtClean="0"/>
              <a:t> effect payments in </a:t>
            </a:r>
            <a:r>
              <a:rPr lang="en-US" sz="2400" dirty="0" smtClean="0">
                <a:solidFill>
                  <a:srgbClr val="C00000"/>
                </a:solidFill>
              </a:rPr>
              <a:t>foreign currency</a:t>
            </a:r>
            <a:r>
              <a:rPr lang="en-US" sz="2400" dirty="0" smtClean="0"/>
              <a:t> in the consolidated multi-currency account</a:t>
            </a:r>
            <a:endParaRPr lang="ka-GE" sz="2400" dirty="0" smtClean="0"/>
          </a:p>
          <a:p>
            <a:pPr lvl="0">
              <a:spcAft>
                <a:spcPts val="1200"/>
              </a:spcAft>
            </a:pPr>
            <a:r>
              <a:rPr lang="en-US" sz="2400" dirty="0" smtClean="0"/>
              <a:t>External </a:t>
            </a:r>
            <a:r>
              <a:rPr lang="en-US" sz="2400" dirty="0" smtClean="0"/>
              <a:t>debts are served and paid from the same account</a:t>
            </a:r>
            <a:endParaRPr lang="ka-GE" sz="2400" dirty="0" smtClean="0"/>
          </a:p>
          <a:p>
            <a:pPr lvl="0">
              <a:spcAft>
                <a:spcPts val="1200"/>
              </a:spcAft>
            </a:pPr>
            <a:r>
              <a:rPr lang="en-US" sz="2400" dirty="0" smtClean="0"/>
              <a:t>Donor </a:t>
            </a:r>
            <a:r>
              <a:rPr lang="en-US" sz="2400" dirty="0" smtClean="0"/>
              <a:t>organizations and </a:t>
            </a:r>
            <a:r>
              <a:rPr lang="en-US" sz="2400" dirty="0" smtClean="0">
                <a:solidFill>
                  <a:srgbClr val="C00000"/>
                </a:solidFill>
              </a:rPr>
              <a:t>grants and credits</a:t>
            </a:r>
            <a:r>
              <a:rPr lang="en-US" sz="2400" dirty="0" smtClean="0"/>
              <a:t> of foreign countries are also directed to the multi-currency account </a:t>
            </a:r>
            <a:endParaRPr lang="ka-GE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Budget </a:t>
            </a:r>
            <a:r>
              <a:rPr lang="en-US" sz="2400" dirty="0" smtClean="0"/>
              <a:t>and other </a:t>
            </a:r>
            <a:r>
              <a:rPr lang="en-US" sz="2400" dirty="0" smtClean="0">
                <a:solidFill>
                  <a:srgbClr val="C00000"/>
                </a:solidFill>
              </a:rPr>
              <a:t>deposit</a:t>
            </a:r>
            <a:r>
              <a:rPr lang="en-US" sz="2400" dirty="0" smtClean="0"/>
              <a:t> payments effected by natural or legal entities</a:t>
            </a:r>
            <a:endParaRPr lang="ka-GE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6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1447800"/>
            <a:ext cx="838200" cy="764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pic>
        <p:nvPicPr>
          <p:cNvPr id="8" name="Picture 5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2664261"/>
            <a:ext cx="838200" cy="7647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3883461"/>
            <a:ext cx="838200" cy="7647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5181599"/>
            <a:ext cx="838200" cy="7647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847748"/>
          </a:xfrm>
        </p:spPr>
        <p:txBody>
          <a:bodyPr/>
          <a:lstStyle/>
          <a:p>
            <a:r>
              <a:rPr lang="en-US" dirty="0"/>
              <a:t>Consolidated </a:t>
            </a:r>
            <a:r>
              <a:rPr lang="en-US" dirty="0" smtClean="0"/>
              <a:t>Multi - Currency </a:t>
            </a:r>
            <a:r>
              <a:rPr lang="en-US" dirty="0"/>
              <a:t>Account Management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sz="2400" dirty="0" smtClean="0"/>
              <a:t>State Treasury is a member of the World inter-banks financial telecommunications association system (</a:t>
            </a:r>
            <a:r>
              <a:rPr lang="en-US" sz="2400" dirty="0" smtClean="0">
                <a:solidFill>
                  <a:srgbClr val="C00000"/>
                </a:solidFill>
              </a:rPr>
              <a:t>SWIFT</a:t>
            </a:r>
            <a:r>
              <a:rPr lang="en-US" sz="2400" dirty="0" smtClean="0"/>
              <a:t>)</a:t>
            </a:r>
            <a:r>
              <a:rPr lang="ka-GE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Currency </a:t>
            </a:r>
            <a:r>
              <a:rPr lang="en-US" sz="2400" dirty="0" smtClean="0"/>
              <a:t>transaction accounting system assigns the currency code (sub-account) to organizations or investment projects</a:t>
            </a:r>
            <a:r>
              <a:rPr lang="ka-GE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Currency code </a:t>
            </a:r>
            <a:r>
              <a:rPr lang="en-US" sz="2400" dirty="0" smtClean="0"/>
              <a:t>(sub-account) contains 9 symbols: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ka-GE" sz="2400" dirty="0" smtClean="0"/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symbol determines type of transaction (current, special, deposit);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– designations (investment project, designated funding, fine, fee, etc.)</a:t>
            </a:r>
            <a:endParaRPr lang="ka-GE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– </a:t>
            </a:r>
            <a:r>
              <a:rPr lang="en-US" sz="1600" dirty="0" smtClean="0"/>
              <a:t>form </a:t>
            </a:r>
            <a:r>
              <a:rPr lang="en-US" sz="1600" dirty="0" smtClean="0"/>
              <a:t>(loan</a:t>
            </a:r>
            <a:r>
              <a:rPr lang="en-US" sz="1600" dirty="0" smtClean="0"/>
              <a:t>, grant, </a:t>
            </a:r>
            <a:r>
              <a:rPr lang="en-US" sz="1600" dirty="0" smtClean="0"/>
              <a:t>etc)</a:t>
            </a:r>
            <a:endParaRPr lang="ka-GE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3962400"/>
          <a:ext cx="8229600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3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7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latin typeface="+mn-lt"/>
                        </a:rPr>
                        <a:t>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TYPE OF TRANSACTION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n-lt"/>
                        </a:rPr>
                        <a:t>DONOR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+mn-lt"/>
                        </a:rPr>
                        <a:t>DESIGNATION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n-lt"/>
                        </a:rPr>
                        <a:t>FORM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n-lt"/>
                        </a:rPr>
                        <a:t>UNIQUE CODE OF THE ORANIZATION OR PROJECT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457200" y="2438399"/>
            <a:ext cx="8229600" cy="3687763"/>
            <a:chOff x="457200" y="2743200"/>
            <a:chExt cx="8305800" cy="3067455"/>
          </a:xfrm>
        </p:grpSpPr>
        <p:sp>
          <p:nvSpPr>
            <p:cNvPr id="6" name="Rectangle 5"/>
            <p:cNvSpPr/>
            <p:nvPr/>
          </p:nvSpPr>
          <p:spPr>
            <a:xfrm>
              <a:off x="457200" y="4343400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9010B"/>
                  </a:solidFill>
                  <a:latin typeface="+mj-lt"/>
                </a:rPr>
                <a:t>BUDGETARY ORGANIZATION</a:t>
              </a:r>
              <a:endParaRPr lang="en-US" sz="1400" dirty="0" smtClean="0">
                <a:solidFill>
                  <a:srgbClr val="19010B"/>
                </a:solidFill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2743200"/>
              <a:ext cx="5486400" cy="1676400"/>
            </a:xfrm>
            <a:prstGeom prst="roundRect">
              <a:avLst>
                <a:gd name="adj" fmla="val 10549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(Body)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2819400"/>
              <a:ext cx="2590800" cy="25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STATE TREASURY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9" name="Elbow Connector 112"/>
            <p:cNvCxnSpPr>
              <a:stCxn id="12" idx="3"/>
              <a:endCxn id="11" idx="0"/>
            </p:cNvCxnSpPr>
            <p:nvPr/>
          </p:nvCxnSpPr>
          <p:spPr>
            <a:xfrm>
              <a:off x="7538776" y="3636905"/>
              <a:ext cx="538424" cy="782695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Elbow Connector 114"/>
            <p:cNvCxnSpPr>
              <a:stCxn id="6" idx="0"/>
              <a:endCxn id="14" idx="1"/>
            </p:cNvCxnSpPr>
            <p:nvPr/>
          </p:nvCxnSpPr>
          <p:spPr>
            <a:xfrm rot="5400000" flipH="1" flipV="1">
              <a:off x="1398675" y="3379875"/>
              <a:ext cx="707849" cy="12192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91400" y="4419600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9010B"/>
                  </a:solidFill>
                  <a:latin typeface="+mj-lt"/>
                </a:rPr>
                <a:t>BENEFICIARIES</a:t>
              </a:r>
              <a:endParaRPr lang="en-US" sz="1400" dirty="0" smtClean="0">
                <a:solidFill>
                  <a:srgbClr val="19010B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7176" y="3302273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19010B"/>
                  </a:solidFill>
                  <a:latin typeface="+mj-lt"/>
                </a:rPr>
                <a:t>CURRENCY ACCOUNT</a:t>
              </a:r>
              <a:endParaRPr lang="en-US" sz="1400" dirty="0" smtClean="0">
                <a:solidFill>
                  <a:srgbClr val="19010B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4044" y="3301226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9010B"/>
                  </a:solidFill>
                  <a:latin typeface="+mj-lt"/>
                  <a:cs typeface="Calibri" pitchFamily="34" charset="0"/>
                </a:rPr>
                <a:t>SWIFT</a:t>
              </a:r>
              <a:endParaRPr lang="en-US" sz="1600" dirty="0" smtClean="0">
                <a:solidFill>
                  <a:srgbClr val="19010B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3300919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9010B"/>
                  </a:solidFill>
                  <a:latin typeface="+mj-lt"/>
                </a:rPr>
                <a:t>CONSOLIDATED ACCOUNT</a:t>
              </a:r>
              <a:endParaRPr lang="en-US" sz="1200" dirty="0" smtClean="0">
                <a:solidFill>
                  <a:srgbClr val="19010B"/>
                </a:solidFill>
                <a:latin typeface="+mj-lt"/>
              </a:endParaRPr>
            </a:p>
          </p:txBody>
        </p:sp>
        <p:cxnSp>
          <p:nvCxnSpPr>
            <p:cNvPr id="15" name="Elbow Connector 14"/>
            <p:cNvCxnSpPr>
              <a:stCxn id="14" idx="3"/>
              <a:endCxn id="13" idx="1"/>
            </p:cNvCxnSpPr>
            <p:nvPr/>
          </p:nvCxnSpPr>
          <p:spPr>
            <a:xfrm>
              <a:off x="3733800" y="3635551"/>
              <a:ext cx="570244" cy="30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16200000" flipH="1">
              <a:off x="5062031" y="4231937"/>
              <a:ext cx="1115438" cy="647700"/>
            </a:xfrm>
            <a:prstGeom prst="bentConnector3">
              <a:avLst>
                <a:gd name="adj1" fmla="val 29783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486400" y="5105400"/>
              <a:ext cx="1371600" cy="6692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19010B"/>
                  </a:solidFill>
                  <a:latin typeface="+mj-lt"/>
                  <a:cs typeface="Calibri" pitchFamily="34" charset="0"/>
                </a:rPr>
                <a:t>NBG</a:t>
              </a:r>
              <a:endParaRPr lang="en-US" sz="1600" dirty="0" smtClean="0">
                <a:solidFill>
                  <a:srgbClr val="19010B"/>
                </a:solidFill>
                <a:latin typeface="+mj-lt"/>
                <a:cs typeface="Calibri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76600" y="5201055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SWIFT MESSAGE</a:t>
              </a:r>
              <a:endParaRPr lang="en-US" sz="1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  <a:latin typeface="+mj-lt"/>
              </a:endParaRPr>
            </a:p>
          </p:txBody>
        </p:sp>
        <p:cxnSp>
          <p:nvCxnSpPr>
            <p:cNvPr id="19" name="Elbow Connector 150"/>
            <p:cNvCxnSpPr/>
            <p:nvPr/>
          </p:nvCxnSpPr>
          <p:spPr>
            <a:xfrm flipV="1">
              <a:off x="4572000" y="4695217"/>
              <a:ext cx="685800" cy="638783"/>
            </a:xfrm>
            <a:prstGeom prst="bentConnector2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61"/>
            <p:cNvCxnSpPr>
              <a:stCxn id="28" idx="3"/>
            </p:cNvCxnSpPr>
            <p:nvPr/>
          </p:nvCxnSpPr>
          <p:spPr>
            <a:xfrm>
              <a:off x="1752600" y="3117715"/>
              <a:ext cx="152400" cy="53177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69"/>
            <p:cNvCxnSpPr>
              <a:stCxn id="6" idx="3"/>
            </p:cNvCxnSpPr>
            <p:nvPr/>
          </p:nvCxnSpPr>
          <p:spPr>
            <a:xfrm flipV="1">
              <a:off x="1828800" y="3998068"/>
              <a:ext cx="2857500" cy="679964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Elbow Connector 172"/>
            <p:cNvCxnSpPr>
              <a:stCxn id="29" idx="3"/>
            </p:cNvCxnSpPr>
            <p:nvPr/>
          </p:nvCxnSpPr>
          <p:spPr>
            <a:xfrm flipV="1">
              <a:off x="1828800" y="4695217"/>
              <a:ext cx="762000" cy="79280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3" idx="2"/>
              <a:endCxn id="17" idx="0"/>
            </p:cNvCxnSpPr>
            <p:nvPr/>
          </p:nvCxnSpPr>
          <p:spPr>
            <a:xfrm rot="16200000" flipH="1">
              <a:off x="5013567" y="3946766"/>
              <a:ext cx="1134912" cy="1182356"/>
            </a:xfrm>
            <a:prstGeom prst="bentConnector3">
              <a:avLst>
                <a:gd name="adj1" fmla="val 64101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endCxn id="12" idx="2"/>
            </p:cNvCxnSpPr>
            <p:nvPr/>
          </p:nvCxnSpPr>
          <p:spPr>
            <a:xfrm rot="5400000" flipH="1" flipV="1">
              <a:off x="6017803" y="4278333"/>
              <a:ext cx="1141970" cy="528376"/>
            </a:xfrm>
            <a:prstGeom prst="bentConnector3">
              <a:avLst>
                <a:gd name="adj1" fmla="val 35349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04"/>
            <p:cNvCxnSpPr/>
            <p:nvPr/>
          </p:nvCxnSpPr>
          <p:spPr>
            <a:xfrm rot="5400000">
              <a:off x="4000905" y="1895678"/>
              <a:ext cx="418289" cy="4762500"/>
            </a:xfrm>
            <a:prstGeom prst="bentConnector2">
              <a:avLst/>
            </a:prstGeom>
            <a:ln>
              <a:solidFill>
                <a:srgbClr val="C00000"/>
              </a:solidFill>
              <a:prstDash val="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 flipH="1" flipV="1">
              <a:off x="6300281" y="4250987"/>
              <a:ext cx="1115438" cy="609600"/>
            </a:xfrm>
            <a:prstGeom prst="bentConnector3">
              <a:avLst>
                <a:gd name="adj1" fmla="val 22609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3"/>
              <a:endCxn id="12" idx="1"/>
            </p:cNvCxnSpPr>
            <p:nvPr/>
          </p:nvCxnSpPr>
          <p:spPr>
            <a:xfrm>
              <a:off x="5675644" y="3635857"/>
              <a:ext cx="491532" cy="1048"/>
            </a:xfrm>
            <a:prstGeom prst="straightConnector1">
              <a:avLst/>
            </a:prstGeom>
            <a:ln>
              <a:prstDash val="dash"/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457200" y="2812915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CASH DEMAND</a:t>
              </a:r>
              <a:endParaRPr lang="en-US" sz="12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  <a:latin typeface="+mj-l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33400" y="5183221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  <a:latin typeface="+mj-lt"/>
                </a:rPr>
                <a:t>CURRENCY ORDER (DEMAND)</a:t>
              </a:r>
              <a:endParaRPr lang="en-US" sz="12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  <a:latin typeface="+mj-lt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/>
              <a:t>Consolidated </a:t>
            </a:r>
            <a:r>
              <a:rPr lang="en-US" dirty="0" smtClean="0"/>
              <a:t>Multi - Currency </a:t>
            </a:r>
            <a:r>
              <a:rPr lang="en-US" dirty="0"/>
              <a:t>Account Management</a:t>
            </a:r>
          </a:p>
        </p:txBody>
      </p:sp>
      <p:sp>
        <p:nvSpPr>
          <p:cNvPr id="31" name="Content Placeholder 17"/>
          <p:cNvSpPr txBox="1">
            <a:spLocks/>
          </p:cNvSpPr>
          <p:nvPr/>
        </p:nvSpPr>
        <p:spPr bwMode="auto">
          <a:xfrm>
            <a:off x="685800" y="1600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Conversion of the sum into foreign currency from the cash account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Transfers</a:t>
            </a:r>
            <a:r>
              <a:rPr lang="en-US" kern="0" dirty="0" smtClean="0">
                <a:latin typeface="+mn-lt"/>
                <a:cs typeface="+mn-cs"/>
              </a:rPr>
              <a:t>.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84545" y="1219200"/>
            <a:ext cx="677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MULTI-CURRENCY ACCOUNT TRANSACTIONS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8600" y="6400800"/>
            <a:ext cx="5638800" cy="29207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/>
              <a:t>Consolidated </a:t>
            </a:r>
            <a:r>
              <a:rPr lang="en-US" dirty="0" smtClean="0"/>
              <a:t>Multi - Currency </a:t>
            </a:r>
            <a:r>
              <a:rPr lang="en-US" dirty="0"/>
              <a:t>Account Management</a:t>
            </a:r>
          </a:p>
        </p:txBody>
      </p:sp>
      <p:sp>
        <p:nvSpPr>
          <p:cNvPr id="31" name="Content Placeholder 17"/>
          <p:cNvSpPr txBox="1">
            <a:spLocks/>
          </p:cNvSpPr>
          <p:nvPr/>
        </p:nvSpPr>
        <p:spPr bwMode="auto">
          <a:xfrm>
            <a:off x="685800" y="1600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buAutoNum type="arabicPeriod" startAt="3"/>
            </a:pPr>
            <a:r>
              <a:rPr lang="en-US" dirty="0" smtClean="0">
                <a:latin typeface="+mj-lt"/>
              </a:rPr>
              <a:t>Accounting of transfers to the account</a:t>
            </a:r>
            <a:r>
              <a:rPr lang="ka-GE" dirty="0" smtClean="0">
                <a:latin typeface="+mj-lt"/>
              </a:rPr>
              <a:t>;</a:t>
            </a:r>
          </a:p>
          <a:p>
            <a:pPr marL="800100" lvl="1" indent="-342900">
              <a:buAutoNum type="arabicPeriod" startAt="3"/>
            </a:pPr>
            <a:r>
              <a:rPr lang="en-US" dirty="0" smtClean="0">
                <a:latin typeface="+mj-lt"/>
              </a:rPr>
              <a:t>Conversion into national currency of budget </a:t>
            </a:r>
            <a:r>
              <a:rPr lang="en-US" dirty="0" smtClean="0">
                <a:latin typeface="+mj-lt"/>
              </a:rPr>
              <a:t>receipts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84545" y="1219200"/>
            <a:ext cx="6775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MULTI-CURRENCY ACCOUNT TRANSACTIONS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8600" y="2667000"/>
            <a:ext cx="8610600" cy="3322320"/>
            <a:chOff x="228600" y="2667000"/>
            <a:chExt cx="8610600" cy="3322320"/>
          </a:xfrm>
        </p:grpSpPr>
        <p:sp>
          <p:nvSpPr>
            <p:cNvPr id="34" name="Rectangle 33"/>
            <p:cNvSpPr/>
            <p:nvPr/>
          </p:nvSpPr>
          <p:spPr>
            <a:xfrm>
              <a:off x="609600" y="4495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9010B"/>
                  </a:solidFill>
                </a:rPr>
                <a:t>BUDGETARY ORGANIZATION</a:t>
              </a:r>
              <a:endParaRPr lang="en-US" sz="1200" dirty="0" smtClean="0">
                <a:solidFill>
                  <a:srgbClr val="19010B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209800" y="2667000"/>
              <a:ext cx="6553200" cy="1905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36" name="Elbow Connector 35"/>
            <p:cNvCxnSpPr>
              <a:stCxn id="57" idx="0"/>
              <a:endCxn id="56" idx="2"/>
            </p:cNvCxnSpPr>
            <p:nvPr/>
          </p:nvCxnSpPr>
          <p:spPr>
            <a:xfrm rot="5400000" flipH="1" flipV="1">
              <a:off x="6653228" y="4291028"/>
              <a:ext cx="1095345" cy="838200"/>
            </a:xfrm>
            <a:prstGeom prst="bentConnector3">
              <a:avLst>
                <a:gd name="adj1" fmla="val 21689"/>
              </a:avLst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Elbow Connector 114"/>
            <p:cNvCxnSpPr>
              <a:stCxn id="34" idx="0"/>
              <a:endCxn id="40" idx="1"/>
            </p:cNvCxnSpPr>
            <p:nvPr/>
          </p:nvCxnSpPr>
          <p:spPr>
            <a:xfrm rot="5400000" flipH="1" flipV="1">
              <a:off x="1440180" y="3649980"/>
              <a:ext cx="701040" cy="9906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72390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9010B"/>
                  </a:solidFill>
                </a:rPr>
                <a:t>CURRENCY ACCOUNT</a:t>
              </a:r>
              <a:endParaRPr lang="en-US" sz="1200" dirty="0" smtClean="0">
                <a:solidFill>
                  <a:srgbClr val="19010B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SWIFT</a:t>
              </a:r>
              <a:endParaRPr lang="en-US" sz="1200" dirty="0" smtClean="0">
                <a:solidFill>
                  <a:srgbClr val="19010B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860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LI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E</a:t>
              </a:r>
              <a:r>
                <a:rPr lang="en-US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-</a:t>
              </a:r>
              <a:r>
                <a:rPr lang="de-LI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TREASURY</a:t>
              </a:r>
              <a:endParaRPr lang="en-US" sz="1200" dirty="0" smtClean="0">
                <a:solidFill>
                  <a:srgbClr val="19010B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Elbow Connector 40"/>
            <p:cNvCxnSpPr>
              <a:stCxn id="40" idx="2"/>
              <a:endCxn id="61" idx="2"/>
            </p:cNvCxnSpPr>
            <p:nvPr/>
          </p:nvCxnSpPr>
          <p:spPr>
            <a:xfrm rot="16200000" flipH="1">
              <a:off x="4494833" y="2637487"/>
              <a:ext cx="1935" cy="3048000"/>
            </a:xfrm>
            <a:prstGeom prst="bentConnector3">
              <a:avLst>
                <a:gd name="adj1" fmla="val 11913953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791200" y="5257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19010B"/>
                  </a:solidFill>
                  <a:latin typeface="Calibri" pitchFamily="34" charset="0"/>
                  <a:cs typeface="Calibri" pitchFamily="34" charset="0"/>
                </a:rPr>
                <a:t>NBG</a:t>
              </a:r>
              <a:endParaRPr lang="en-US" sz="1200" dirty="0" smtClean="0">
                <a:solidFill>
                  <a:srgbClr val="19010B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67600" y="52578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9010B"/>
                  </a:solidFill>
                </a:rPr>
                <a:t>DONORS &amp; TAXPAYERS</a:t>
              </a:r>
              <a:endParaRPr lang="en-US" sz="1200" dirty="0">
                <a:solidFill>
                  <a:srgbClr val="19010B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429000" y="5181600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</a:rPr>
                <a:t>SWIFT MESSAGE</a:t>
              </a:r>
              <a:endParaRPr lang="en-US" sz="1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28600" y="2895600"/>
              <a:ext cx="1295400" cy="609600"/>
            </a:xfrm>
            <a:prstGeom prst="roundRect">
              <a:avLst/>
            </a:prstGeom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19010B"/>
                  </a:solidFill>
                </a:rPr>
                <a:t>CONVERSION MESSAGE</a:t>
              </a:r>
              <a:endParaRPr lang="en-US" sz="120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19010B"/>
                </a:solidFill>
              </a:endParaRPr>
            </a:p>
          </p:txBody>
        </p:sp>
        <p:cxnSp>
          <p:nvCxnSpPr>
            <p:cNvPr id="46" name="Elbow Connector 161"/>
            <p:cNvCxnSpPr>
              <a:stCxn id="45" idx="3"/>
            </p:cNvCxnSpPr>
            <p:nvPr/>
          </p:nvCxnSpPr>
          <p:spPr>
            <a:xfrm>
              <a:off x="1524000" y="3200400"/>
              <a:ext cx="381000" cy="6096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9"/>
            <p:cNvCxnSpPr>
              <a:stCxn id="59" idx="2"/>
              <a:endCxn id="34" idx="3"/>
            </p:cNvCxnSpPr>
            <p:nvPr/>
          </p:nvCxnSpPr>
          <p:spPr>
            <a:xfrm rot="5400000">
              <a:off x="4374848" y="1768807"/>
              <a:ext cx="699105" cy="5486400"/>
            </a:xfrm>
            <a:prstGeom prst="bentConnector2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9" idx="2"/>
              <a:endCxn id="42" idx="0"/>
            </p:cNvCxnSpPr>
            <p:nvPr/>
          </p:nvCxnSpPr>
          <p:spPr>
            <a:xfrm rot="16200000" flipH="1">
              <a:off x="5814060" y="4594860"/>
              <a:ext cx="1097280" cy="2286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58" idx="0"/>
              <a:endCxn id="60" idx="2"/>
            </p:cNvCxnSpPr>
            <p:nvPr/>
          </p:nvCxnSpPr>
          <p:spPr>
            <a:xfrm rot="5400000" flipH="1" flipV="1">
              <a:off x="6615128" y="4100528"/>
              <a:ext cx="1095345" cy="12192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9" idx="3"/>
              <a:endCxn id="38" idx="1"/>
            </p:cNvCxnSpPr>
            <p:nvPr/>
          </p:nvCxnSpPr>
          <p:spPr>
            <a:xfrm>
              <a:off x="6934200" y="3794760"/>
              <a:ext cx="3048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62400" y="3429000"/>
              <a:ext cx="1371600" cy="731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9010B"/>
                  </a:solidFill>
                </a:rPr>
                <a:t>CONSOLIDATED ACCOUNT</a:t>
              </a:r>
              <a:endParaRPr lang="en-US" sz="1200" dirty="0" smtClean="0">
                <a:solidFill>
                  <a:srgbClr val="19010B"/>
                </a:solidFill>
              </a:endParaRPr>
            </a:p>
          </p:txBody>
        </p:sp>
        <p:cxnSp>
          <p:nvCxnSpPr>
            <p:cNvPr id="52" name="Elbow Connector 51"/>
            <p:cNvCxnSpPr>
              <a:stCxn id="38" idx="2"/>
              <a:endCxn id="51" idx="2"/>
            </p:cNvCxnSpPr>
            <p:nvPr/>
          </p:nvCxnSpPr>
          <p:spPr>
            <a:xfrm rot="5400000">
              <a:off x="6286500" y="2522220"/>
              <a:ext cx="12700" cy="3276600"/>
            </a:xfrm>
            <a:prstGeom prst="bentConnector3">
              <a:avLst>
                <a:gd name="adj1" fmla="val 2739127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3" idx="1"/>
              <a:endCxn id="42" idx="3"/>
            </p:cNvCxnSpPr>
            <p:nvPr/>
          </p:nvCxnSpPr>
          <p:spPr>
            <a:xfrm flipH="1">
              <a:off x="7162800" y="5623560"/>
              <a:ext cx="3048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91000" y="2743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STATE TREASURY</a:t>
              </a:r>
              <a:endParaRPr lang="en-US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55" name="Elbow Connector 161"/>
            <p:cNvCxnSpPr>
              <a:endCxn id="44" idx="3"/>
            </p:cNvCxnSpPr>
            <p:nvPr/>
          </p:nvCxnSpPr>
          <p:spPr>
            <a:xfrm rot="10800000" flipV="1">
              <a:off x="4724400" y="4953000"/>
              <a:ext cx="1752600" cy="533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4676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29400" y="52578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0800" y="52578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2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67400" y="3962400"/>
              <a:ext cx="304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4044251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5852" y="66676"/>
            <a:ext cx="6643734" cy="1000124"/>
          </a:xfrm>
        </p:spPr>
        <p:txBody>
          <a:bodyPr/>
          <a:lstStyle/>
          <a:p>
            <a:r>
              <a:rPr lang="en-US" sz="2800" dirty="0"/>
              <a:t>Management of Sub-accounts of Donor-Funded Investment Projects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213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endParaRPr lang="ka-GE" sz="2200" dirty="0" smtClean="0"/>
          </a:p>
          <a:p>
            <a:pPr marL="457200" indent="-457200">
              <a:buAutoNum type="arabicPeriod"/>
            </a:pPr>
            <a:r>
              <a:rPr lang="en-US" sz="2200" dirty="0" smtClean="0"/>
              <a:t>The sums </a:t>
            </a:r>
            <a:r>
              <a:rPr lang="en-US" sz="2200" dirty="0"/>
              <a:t>t</a:t>
            </a:r>
            <a:r>
              <a:rPr lang="en-US" sz="2200" dirty="0" smtClean="0"/>
              <a:t>ransferred by the donor from the </a:t>
            </a:r>
            <a:r>
              <a:rPr lang="en-US" sz="2200" dirty="0" smtClean="0">
                <a:solidFill>
                  <a:srgbClr val="C00000"/>
                </a:solidFill>
              </a:rPr>
              <a:t>foreign currency account </a:t>
            </a:r>
            <a:r>
              <a:rPr lang="en-US" sz="2200" dirty="0" smtClean="0"/>
              <a:t>are </a:t>
            </a:r>
            <a:r>
              <a:rPr lang="en-US" sz="2200" u="sng" dirty="0" smtClean="0"/>
              <a:t>converted entirely</a:t>
            </a:r>
            <a:r>
              <a:rPr lang="en-US" sz="2200" dirty="0" smtClean="0"/>
              <a:t> into the national currency in budget receipts and then are spent in the limits of appropriations</a:t>
            </a:r>
            <a:endParaRPr lang="ka-GE" sz="2200" dirty="0" smtClean="0"/>
          </a:p>
          <a:p>
            <a:pPr marL="457200" indent="-457200">
              <a:buAutoNum type="arabicPeriod"/>
            </a:pPr>
            <a:endParaRPr lang="ka-GE" sz="2200" dirty="0" smtClean="0"/>
          </a:p>
          <a:p>
            <a:pPr>
              <a:buNone/>
            </a:pPr>
            <a:r>
              <a:rPr lang="ka-GE" sz="2200" dirty="0" smtClean="0"/>
              <a:t>2. </a:t>
            </a:r>
            <a:r>
              <a:rPr lang="en-US" sz="2200" dirty="0" smtClean="0"/>
              <a:t>Project amounts are </a:t>
            </a:r>
            <a:r>
              <a:rPr lang="en-US" sz="2200" dirty="0" smtClean="0">
                <a:solidFill>
                  <a:srgbClr val="C00000"/>
                </a:solidFill>
              </a:rPr>
              <a:t>kept in the foreign currency</a:t>
            </a:r>
            <a:r>
              <a:rPr lang="en-US" sz="2200" dirty="0" smtClean="0"/>
              <a:t>, and equivalent of transaction performed from the consolidated treasury cash account is </a:t>
            </a:r>
            <a:r>
              <a:rPr lang="en-US" sz="2200" u="sng" dirty="0" smtClean="0"/>
              <a:t>removed</a:t>
            </a:r>
            <a:r>
              <a:rPr lang="en-US" sz="2200" dirty="0" smtClean="0"/>
              <a:t> from the </a:t>
            </a:r>
            <a:r>
              <a:rPr lang="en-US" sz="2200" dirty="0" smtClean="0">
                <a:solidFill>
                  <a:srgbClr val="C00000"/>
                </a:solidFill>
              </a:rPr>
              <a:t>multi-currency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account</a:t>
            </a:r>
            <a:r>
              <a:rPr lang="en-US" sz="2200" dirty="0" smtClean="0"/>
              <a:t>, </a:t>
            </a:r>
            <a:r>
              <a:rPr lang="en-US" sz="2200" u="sng" dirty="0" smtClean="0"/>
              <a:t>converted</a:t>
            </a:r>
            <a:r>
              <a:rPr lang="en-US" sz="2200" dirty="0" smtClean="0"/>
              <a:t> and then </a:t>
            </a:r>
            <a:r>
              <a:rPr lang="en-US" sz="2200" u="sng" dirty="0" smtClean="0"/>
              <a:t>restored</a:t>
            </a:r>
            <a:r>
              <a:rPr lang="en-US" sz="2200" dirty="0" smtClean="0"/>
              <a:t> in the consolidated cash account of the Treasury</a:t>
            </a:r>
            <a:endParaRPr lang="ka-GE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Management of Sub-accounts of Donor-Funded Investment Projects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76338" y="1219200"/>
            <a:ext cx="819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TRANSACTIONS ON SPECIAL INVESTMENT ACCOUNTS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159265"/>
          </a:xfrm>
        </p:spPr>
        <p:txBody>
          <a:bodyPr/>
          <a:lstStyle/>
          <a:p>
            <a:r>
              <a:rPr lang="en-US" sz="2800" dirty="0" smtClean="0"/>
              <a:t>Designated </a:t>
            </a:r>
            <a:r>
              <a:rPr lang="en-US" sz="2800" dirty="0" smtClean="0"/>
              <a:t>grant transferred in the foreign currency is </a:t>
            </a:r>
            <a:r>
              <a:rPr lang="en-US" sz="2800" u="sng" dirty="0" smtClean="0"/>
              <a:t>converted</a:t>
            </a:r>
            <a:r>
              <a:rPr lang="en-US" sz="2800" dirty="0" smtClean="0"/>
              <a:t> into the </a:t>
            </a:r>
            <a:r>
              <a:rPr lang="en-US" sz="2800" dirty="0" smtClean="0">
                <a:solidFill>
                  <a:srgbClr val="C00000"/>
                </a:solidFill>
              </a:rPr>
              <a:t>national currency</a:t>
            </a:r>
          </a:p>
          <a:p>
            <a:r>
              <a:rPr lang="en-US" sz="2800" dirty="0" smtClean="0"/>
              <a:t>Designated grant </a:t>
            </a:r>
            <a:r>
              <a:rPr lang="en-US" sz="2800" u="sng" dirty="0" smtClean="0"/>
              <a:t>may be transferred</a:t>
            </a:r>
            <a:r>
              <a:rPr lang="en-US" sz="2800" dirty="0" smtClean="0"/>
              <a:t> by the donor in the </a:t>
            </a:r>
            <a:r>
              <a:rPr lang="en-US" sz="2800" dirty="0" smtClean="0">
                <a:solidFill>
                  <a:srgbClr val="C00000"/>
                </a:solidFill>
              </a:rPr>
              <a:t>national currency</a:t>
            </a:r>
            <a:r>
              <a:rPr lang="en-US" sz="2800" dirty="0" smtClean="0"/>
              <a:t> as well</a:t>
            </a:r>
            <a:endParaRPr lang="ka-GE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Cost-estimate reference</a:t>
            </a:r>
            <a:r>
              <a:rPr lang="en-US" sz="2800" dirty="0" smtClean="0"/>
              <a:t> is </a:t>
            </a:r>
            <a:r>
              <a:rPr lang="en-US" sz="2800" u="sng" dirty="0" smtClean="0"/>
              <a:t>approved</a:t>
            </a:r>
            <a:r>
              <a:rPr lang="en-US" sz="2800" dirty="0" smtClean="0"/>
              <a:t> for all designated grants; the sums are spent in accordance with </a:t>
            </a:r>
            <a:r>
              <a:rPr lang="en-US" sz="2800" dirty="0" smtClean="0"/>
              <a:t>it.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sz="2800" dirty="0"/>
              <a:t>Management of Sub-accounts of Donor-Funded Investment Projects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618478" y="1219200"/>
            <a:ext cx="5907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DESIGNATED DONOR FUNDED GRANTS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  <a:ln>
            <a:noFill/>
          </a:ln>
        </p:spPr>
        <p:txBody>
          <a:bodyPr/>
          <a:lstStyle/>
          <a:p>
            <a:pPr algn="ctr">
              <a:buNone/>
            </a:pPr>
            <a:endParaRPr lang="en-US" sz="2800" dirty="0" smtClean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en-US" sz="28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sz="2800" dirty="0">
              <a:solidFill>
                <a:schemeClr val="accent1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Thank you for attention!</a:t>
            </a:r>
            <a:endParaRPr lang="ka-GE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www.mof.ge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www.treasury.gov.ge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ka-GE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Zaza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Rukhaia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February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, 201</a:t>
            </a:r>
            <a:r>
              <a:rPr lang="ka-GE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85852" y="66676"/>
            <a:ext cx="6643734" cy="1000124"/>
          </a:xfrm>
        </p:spPr>
        <p:txBody>
          <a:bodyPr/>
          <a:lstStyle/>
          <a:p>
            <a:r>
              <a:rPr lang="en-US" sz="2400" dirty="0" smtClean="0"/>
              <a:t>EXTERNALLY FINANCED PROJECT FUNDS MANAGEMENT, ACCOUNTING AND REPORTING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en-US" dirty="0" smtClean="0"/>
              <a:t>System of Settlement of Accounts of the </a:t>
            </a:r>
            <a:r>
              <a:rPr lang="en-US" dirty="0" smtClean="0"/>
              <a:t>Treasury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Consolidated Treasury Account and accounting and reporting of budget receipts;</a:t>
            </a:r>
          </a:p>
          <a:p>
            <a:r>
              <a:rPr lang="en-US" dirty="0" smtClean="0"/>
              <a:t>Management </a:t>
            </a:r>
            <a:r>
              <a:rPr lang="en-US" dirty="0" smtClean="0"/>
              <a:t>of the consolidated multi-currency account;</a:t>
            </a:r>
          </a:p>
          <a:p>
            <a:r>
              <a:rPr lang="en-US" dirty="0" smtClean="0"/>
              <a:t>Management </a:t>
            </a:r>
            <a:r>
              <a:rPr lang="en-US" dirty="0" smtClean="0"/>
              <a:t>of sub-accounts of donor funded investment projects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1219200"/>
            <a:ext cx="1245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TOPICS</a:t>
            </a:r>
            <a:endParaRPr lang="en-US" sz="2400" b="1" spc="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600" dirty="0" smtClean="0"/>
              <a:t>The State Treasury has one account in national currency – </a:t>
            </a:r>
            <a:r>
              <a:rPr lang="en-US" sz="2600" dirty="0" smtClean="0">
                <a:solidFill>
                  <a:srgbClr val="C00000"/>
                </a:solidFill>
              </a:rPr>
              <a:t>consolidated treasury account</a:t>
            </a:r>
            <a:endParaRPr lang="ka-GE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/>
              <a:t>Receipts of the </a:t>
            </a:r>
            <a:r>
              <a:rPr lang="en-US" sz="2600" dirty="0" smtClean="0">
                <a:solidFill>
                  <a:srgbClr val="C00000"/>
                </a:solidFill>
              </a:rPr>
              <a:t>country - regional as well as local budget</a:t>
            </a:r>
            <a:r>
              <a:rPr lang="en-US" sz="2600" dirty="0" smtClean="0"/>
              <a:t> </a:t>
            </a:r>
            <a:r>
              <a:rPr lang="en-US" sz="2600" u="sng" dirty="0" smtClean="0"/>
              <a:t>receipts</a:t>
            </a:r>
            <a:r>
              <a:rPr lang="en-US" sz="2600" dirty="0" smtClean="0"/>
              <a:t> - are deposited to the consolidated treasury account  </a:t>
            </a:r>
            <a:endParaRPr lang="ka-GE" sz="2600" dirty="0" smtClean="0"/>
          </a:p>
          <a:p>
            <a:r>
              <a:rPr lang="en-US" sz="2600" dirty="0" smtClean="0">
                <a:solidFill>
                  <a:srgbClr val="C00000"/>
                </a:solidFill>
              </a:rPr>
              <a:t>All budget payments</a:t>
            </a:r>
            <a:r>
              <a:rPr lang="en-US" sz="2600" dirty="0" smtClean="0"/>
              <a:t> are made from the consolidated treasury account </a:t>
            </a:r>
            <a:endParaRPr lang="ka-GE" sz="2600" dirty="0" smtClean="0"/>
          </a:p>
          <a:p>
            <a:r>
              <a:rPr lang="en-US" sz="2600" dirty="0" smtClean="0"/>
              <a:t>Treasury performs </a:t>
            </a:r>
            <a:r>
              <a:rPr lang="en-US" sz="2600" dirty="0" smtClean="0">
                <a:solidFill>
                  <a:srgbClr val="C00000"/>
                </a:solidFill>
              </a:rPr>
              <a:t>only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clearing settlement </a:t>
            </a:r>
            <a:r>
              <a:rPr lang="en-US" sz="2600" dirty="0" smtClean="0"/>
              <a:t>with clients of the Treasury; all transactions go through </a:t>
            </a:r>
            <a:r>
              <a:rPr lang="en-US" sz="2600" dirty="0" smtClean="0">
                <a:solidFill>
                  <a:srgbClr val="C00000"/>
                </a:solidFill>
              </a:rPr>
              <a:t>commercial banks</a:t>
            </a:r>
            <a:endParaRPr lang="ka-GE" sz="2600" dirty="0" smtClean="0">
              <a:solidFill>
                <a:srgbClr val="C00000"/>
              </a:solidFill>
            </a:endParaRP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219200"/>
            <a:ext cx="5651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CONSOLIDATED TREASURY ACCOUNT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</a:t>
            </a:r>
            <a:r>
              <a:rPr lang="en-US" sz="2400" dirty="0" smtClean="0"/>
              <a:t>Receipts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</a:t>
            </a:r>
            <a:r>
              <a:rPr lang="en-US" sz="2400" dirty="0" smtClean="0"/>
              <a:t>Receipts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Operations of the consolidated treasury account are carried out “</a:t>
            </a:r>
            <a:r>
              <a:rPr lang="en-US" sz="2400" dirty="0" smtClean="0">
                <a:solidFill>
                  <a:srgbClr val="C00000"/>
                </a:solidFill>
              </a:rPr>
              <a:t>in real time regime via inter-banks system of settlement of accounts” (RTGS -</a:t>
            </a:r>
            <a:r>
              <a:rPr lang="en-US" sz="2400" dirty="0" smtClean="0"/>
              <a:t> Real Time Gross Settlement), updated system of which was introduced in 2010 </a:t>
            </a:r>
            <a:endParaRPr lang="ka-GE" sz="2400" dirty="0" smtClean="0"/>
          </a:p>
          <a:p>
            <a:pPr>
              <a:spcAft>
                <a:spcPts val="600"/>
              </a:spcAft>
            </a:pPr>
            <a:r>
              <a:rPr lang="de-LI" sz="2400" dirty="0" smtClean="0"/>
              <a:t>Treasury is connected to the RTGS system as an </a:t>
            </a:r>
            <a:r>
              <a:rPr lang="de-LI" sz="2400" dirty="0" smtClean="0">
                <a:solidFill>
                  <a:srgbClr val="C00000"/>
                </a:solidFill>
              </a:rPr>
              <a:t>independent participant</a:t>
            </a:r>
            <a:r>
              <a:rPr lang="de-LI" sz="2400" dirty="0" smtClean="0"/>
              <a:t> and is granted a BIC code </a:t>
            </a:r>
            <a:r>
              <a:rPr lang="en-US" sz="2400" dirty="0" smtClean="0"/>
              <a:t>- </a:t>
            </a:r>
            <a:r>
              <a:rPr lang="de-LI" sz="2400" dirty="0" smtClean="0"/>
              <a:t>TRESGE22</a:t>
            </a:r>
            <a:r>
              <a:rPr lang="ka-GE" sz="24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 </a:t>
            </a:r>
            <a:r>
              <a:rPr lang="ka-GE" sz="2400" dirty="0" smtClean="0"/>
              <a:t>2010</a:t>
            </a:r>
            <a:r>
              <a:rPr lang="en-US" sz="2400" dirty="0" smtClean="0"/>
              <a:t> the Georgian banking system introduced </a:t>
            </a:r>
            <a:r>
              <a:rPr lang="en-US" sz="2400" dirty="0" smtClean="0">
                <a:solidFill>
                  <a:srgbClr val="C00000"/>
                </a:solidFill>
              </a:rPr>
              <a:t>international standard of accounts IBAN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53471" y="1219200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RTGS / IBAN</a:t>
            </a:r>
            <a:endParaRPr lang="en-US" sz="2400" b="1" spc="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76200"/>
            <a:ext cx="6786586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Receipts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tax and </a:t>
            </a:r>
            <a:r>
              <a:rPr lang="en-US" sz="2600" dirty="0" smtClean="0">
                <a:solidFill>
                  <a:srgbClr val="C00000"/>
                </a:solidFill>
              </a:rPr>
              <a:t>securities (GPSS/CSD) system</a:t>
            </a:r>
            <a:r>
              <a:rPr lang="en-US" sz="2600" dirty="0" smtClean="0"/>
              <a:t> was introduced, where the Treasury is involved as a participant of the securities accounts settlement system </a:t>
            </a:r>
          </a:p>
          <a:p>
            <a:pPr lvl="0">
              <a:spcAft>
                <a:spcPts val="600"/>
              </a:spcAft>
            </a:pPr>
            <a:r>
              <a:rPr lang="en-US" sz="2600" dirty="0" smtClean="0"/>
              <a:t>The </a:t>
            </a:r>
            <a:r>
              <a:rPr lang="en-US" sz="2600" dirty="0" smtClean="0"/>
              <a:t>Treasury has information on transactions in primary and secondary securities  market (treasury obligations and bonds</a:t>
            </a:r>
            <a:r>
              <a:rPr lang="en-US" sz="2600" dirty="0" smtClean="0"/>
              <a:t>) </a:t>
            </a:r>
            <a:endParaRPr lang="ka-GE" sz="2600" dirty="0" smtClean="0"/>
          </a:p>
          <a:p>
            <a:pPr>
              <a:spcAft>
                <a:spcPts val="600"/>
              </a:spcAft>
            </a:pPr>
            <a:r>
              <a:rPr lang="en-US" sz="2600" dirty="0" smtClean="0"/>
              <a:t>By means of this system state securities are used as a collateral for credits issued by the National Bank to commercial banks</a:t>
            </a:r>
            <a:endParaRPr lang="ka-GE" sz="26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Externally financed project funds management, accounting and reporting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1219200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GPSS/CSD</a:t>
            </a:r>
            <a:endParaRPr lang="en-US" sz="2400" b="1" spc="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76200"/>
            <a:ext cx="6786586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Receipts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State Treasury is responsible for full and correct accounting of </a:t>
            </a:r>
            <a:r>
              <a:rPr lang="en-US" sz="2400" dirty="0" smtClean="0">
                <a:solidFill>
                  <a:srgbClr val="C00000"/>
                </a:solidFill>
              </a:rPr>
              <a:t>receipts</a:t>
            </a:r>
            <a:r>
              <a:rPr lang="en-US" sz="2400" dirty="0" smtClean="0"/>
              <a:t> from </a:t>
            </a:r>
            <a:r>
              <a:rPr lang="en-US" sz="2400" dirty="0" smtClean="0">
                <a:solidFill>
                  <a:srgbClr val="C00000"/>
                </a:solidFill>
              </a:rPr>
              <a:t>state, autonomous republics’, regional and local self-government budgets</a:t>
            </a:r>
            <a:r>
              <a:rPr lang="en-US" sz="2400" dirty="0" smtClean="0"/>
              <a:t>.</a:t>
            </a:r>
            <a:endParaRPr lang="ka-GE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Budget </a:t>
            </a:r>
            <a:r>
              <a:rPr lang="en-US" sz="2400" dirty="0" smtClean="0"/>
              <a:t>receipts are deposited to the </a:t>
            </a:r>
            <a:r>
              <a:rPr lang="en-US" sz="2400" dirty="0" smtClean="0">
                <a:solidFill>
                  <a:srgbClr val="C00000"/>
                </a:solidFill>
              </a:rPr>
              <a:t>consolidated treasury account</a:t>
            </a:r>
            <a:r>
              <a:rPr lang="en-US" sz="2400" dirty="0" smtClean="0"/>
              <a:t> via National and commercial banks of Georgia</a:t>
            </a:r>
            <a:r>
              <a:rPr lang="ka-GE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In </a:t>
            </a:r>
            <a:r>
              <a:rPr lang="en-US" sz="2400" dirty="0" smtClean="0"/>
              <a:t>order to receive timely information about receipts during the day , it is possible to periodically import receipts, several times a day (for instance, every hour)</a:t>
            </a:r>
            <a:endParaRPr lang="ka-GE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29758" y="1219200"/>
            <a:ext cx="56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MANAGEMENT OF BUDGET RECEIPTS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Externally financed project funds management, accounting and reporting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76200"/>
            <a:ext cx="6786586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Receipts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u="sng" dirty="0" smtClean="0"/>
              <a:t>In the end of the operations day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rgbClr val="C00000"/>
                </a:solidFill>
              </a:rPr>
              <a:t>banking</a:t>
            </a:r>
            <a:r>
              <a:rPr lang="en-US" sz="2400" dirty="0" smtClean="0"/>
              <a:t> day of the informational day is </a:t>
            </a:r>
            <a:r>
              <a:rPr lang="en-US" sz="2400" dirty="0" smtClean="0">
                <a:solidFill>
                  <a:srgbClr val="C00000"/>
                </a:solidFill>
              </a:rPr>
              <a:t>closed</a:t>
            </a:r>
            <a:r>
              <a:rPr lang="en-US" sz="2400" dirty="0" smtClean="0"/>
              <a:t>, receipts processed and then compared with the RTGS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 </a:t>
            </a:r>
            <a:r>
              <a:rPr lang="en-US" sz="2400" dirty="0" smtClean="0"/>
              <a:t>the purpose of accounting and reporting of budget receipts the Treasury maintains electronic forms and registries</a:t>
            </a:r>
            <a:endParaRPr lang="ka-GE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Registry</a:t>
            </a:r>
            <a:r>
              <a:rPr lang="en-US" sz="2400" dirty="0" smtClean="0"/>
              <a:t> </a:t>
            </a:r>
            <a:r>
              <a:rPr lang="en-US" sz="2400" dirty="0" smtClean="0"/>
              <a:t>represents a </a:t>
            </a:r>
            <a:r>
              <a:rPr lang="en-US" sz="2400" u="sng" dirty="0" smtClean="0"/>
              <a:t>basis for accounting</a:t>
            </a:r>
            <a:r>
              <a:rPr lang="en-US" sz="2400" dirty="0" smtClean="0"/>
              <a:t>, where financial transaction and its outcome are accounted and recorded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729758" y="1219200"/>
            <a:ext cx="56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MANAGEMENT OF BUDGET RECEIPTS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Externally financed project funds management, accounting and reporting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76200"/>
            <a:ext cx="6786586" cy="1000124"/>
          </a:xfrm>
        </p:spPr>
        <p:txBody>
          <a:bodyPr/>
          <a:lstStyle/>
          <a:p>
            <a:r>
              <a:rPr lang="en-US" sz="2400" dirty="0" smtClean="0"/>
              <a:t>Consolidated Treasury Account and Accounting and Reporting of Budget Receipts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343400" cy="4144963"/>
          </a:xfrm>
        </p:spPr>
        <p:txBody>
          <a:bodyPr/>
          <a:lstStyle/>
          <a:p>
            <a:r>
              <a:rPr lang="en-US" sz="2000" dirty="0" smtClean="0"/>
              <a:t>Amounts transferred to the consolidated account of the Treasury are distributed </a:t>
            </a:r>
            <a:r>
              <a:rPr lang="en-US" sz="2000" dirty="0" smtClean="0">
                <a:solidFill>
                  <a:srgbClr val="C00000"/>
                </a:solidFill>
              </a:rPr>
              <a:t>by owners, designated grants and deposits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Sums are distributed in accordance with standards (guidelines) of budget receipts (%) and/or treasury codes</a:t>
            </a:r>
            <a:endParaRPr lang="ka-GE" sz="2000" dirty="0" smtClean="0"/>
          </a:p>
          <a:p>
            <a:r>
              <a:rPr lang="en-US" sz="2000" dirty="0" smtClean="0"/>
              <a:t>Standards of distribution between the budgets (%) and treasury codes’ list are determined by normative acts issued by competent bodies</a:t>
            </a:r>
            <a:endParaRPr lang="ka-GE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85610" y="1219200"/>
            <a:ext cx="297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buNone/>
            </a:pPr>
            <a:r>
              <a:rPr lang="en-US" sz="2400" b="1" spc="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BUDGET RECEIPTS </a:t>
            </a:r>
            <a:endParaRPr lang="en-US" sz="2400" b="1" spc="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Externally financed project funds management, accounting and reporting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4364346"/>
              </p:ext>
            </p:extLst>
          </p:nvPr>
        </p:nvGraphicFramePr>
        <p:xfrm>
          <a:off x="4343400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Externally financed project funds management, accounting and reporting</a:t>
            </a:r>
            <a:endParaRPr lang="en-US" dirty="0"/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304800" y="1403350"/>
            <a:ext cx="8458200" cy="4768850"/>
            <a:chOff x="152400" y="1326356"/>
            <a:chExt cx="8763000" cy="4878854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1752600" y="4038600"/>
              <a:ext cx="152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1326356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038600" y="2219980"/>
              <a:ext cx="1447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NATIONAL BANK OF GEORGIA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" name="Group 74"/>
            <p:cNvGrpSpPr/>
            <p:nvPr/>
          </p:nvGrpSpPr>
          <p:grpSpPr>
            <a:xfrm>
              <a:off x="152400" y="3124200"/>
              <a:ext cx="1685925" cy="923925"/>
              <a:chOff x="304800" y="3124200"/>
              <a:chExt cx="1685925" cy="923925"/>
            </a:xfrm>
          </p:grpSpPr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304800" y="3286036"/>
                <a:ext cx="1143000" cy="614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HQ</a:t>
                </a:r>
              </a:p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Commercial Bank </a:t>
                </a:r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№1</a:t>
                </a:r>
                <a:endParaRPr lang="en-US" sz="11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1" name="Group 75"/>
            <p:cNvGrpSpPr/>
            <p:nvPr/>
          </p:nvGrpSpPr>
          <p:grpSpPr>
            <a:xfrm>
              <a:off x="2209800" y="3114675"/>
              <a:ext cx="1685925" cy="923925"/>
              <a:chOff x="304800" y="3124200"/>
              <a:chExt cx="1685925" cy="923925"/>
            </a:xfrm>
          </p:grpSpPr>
          <p:pic>
            <p:nvPicPr>
              <p:cNvPr id="5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304800" y="3286036"/>
                <a:ext cx="114300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HQ</a:t>
                </a:r>
              </a:p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Commercial Bank </a:t>
                </a:r>
                <a:r>
                  <a:rPr lang="ru-RU" sz="1100" dirty="0" smtClean="0">
                    <a:latin typeface="Calibri" pitchFamily="34" charset="0"/>
                    <a:cs typeface="Calibri" pitchFamily="34" charset="0"/>
                  </a:rPr>
                  <a:t>№</a:t>
                </a:r>
                <a:r>
                  <a:rPr lang="en-US" sz="1100" dirty="0" smtClean="0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2" name="Group 82"/>
            <p:cNvGrpSpPr/>
            <p:nvPr/>
          </p:nvGrpSpPr>
          <p:grpSpPr>
            <a:xfrm>
              <a:off x="685800" y="4257675"/>
              <a:ext cx="1524000" cy="619125"/>
              <a:chOff x="-257175" y="3124200"/>
              <a:chExt cx="2247900" cy="923925"/>
            </a:xfrm>
          </p:grpSpPr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-257175" y="3286035"/>
                <a:ext cx="1704975" cy="643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Commercial Bank </a:t>
                </a:r>
                <a:r>
                  <a:rPr lang="en-US" sz="1100" dirty="0" smtClean="0">
                    <a:latin typeface="Calibri" pitchFamily="34" charset="0"/>
                    <a:cs typeface="Calibri" pitchFamily="34" charset="0"/>
                  </a:rPr>
                  <a:t>Branch</a:t>
                </a:r>
              </a:p>
            </p:txBody>
          </p:sp>
        </p:grpSp>
        <p:grpSp>
          <p:nvGrpSpPr>
            <p:cNvPr id="13" name="Group 85"/>
            <p:cNvGrpSpPr/>
            <p:nvPr/>
          </p:nvGrpSpPr>
          <p:grpSpPr>
            <a:xfrm>
              <a:off x="2895600" y="4257675"/>
              <a:ext cx="1524000" cy="619125"/>
              <a:chOff x="-257175" y="3124200"/>
              <a:chExt cx="2247900" cy="923925"/>
            </a:xfrm>
          </p:grpSpPr>
          <p:pic>
            <p:nvPicPr>
              <p:cNvPr id="5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295400" y="3124200"/>
                <a:ext cx="695325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-257175" y="3286035"/>
                <a:ext cx="1704975" cy="643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LI" sz="1100" dirty="0" smtClean="0">
                    <a:latin typeface="Calibri" pitchFamily="34" charset="0"/>
                    <a:cs typeface="Calibri" pitchFamily="34" charset="0"/>
                  </a:rPr>
                  <a:t>Commercial Bank </a:t>
                </a:r>
                <a:r>
                  <a:rPr lang="en-US" sz="1100" dirty="0" smtClean="0">
                    <a:latin typeface="Calibri" pitchFamily="34" charset="0"/>
                    <a:cs typeface="Calibri" pitchFamily="34" charset="0"/>
                  </a:rPr>
                  <a:t>Branch</a:t>
                </a:r>
              </a:p>
            </p:txBody>
          </p:sp>
        </p:grpSp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09601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447800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669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205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967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729163" y="5410200"/>
              <a:ext cx="223837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447800" y="5943600"/>
              <a:ext cx="2667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latin typeface="Calibri" pitchFamily="34" charset="0"/>
                  <a:cs typeface="Calibri" pitchFamily="34" charset="0"/>
                </a:rPr>
                <a:t>Tax / Non-Tax Payers</a:t>
              </a:r>
              <a:endParaRPr lang="en-US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1447800"/>
              <a:ext cx="1981200" cy="762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RTGS</a:t>
              </a:r>
              <a:endParaRPr lang="en-US" sz="2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>
              <a:off x="1524000" y="2514600"/>
              <a:ext cx="304800" cy="3810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048000" y="2514600"/>
              <a:ext cx="304800" cy="3810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 Arrow 23"/>
            <p:cNvSpPr/>
            <p:nvPr/>
          </p:nvSpPr>
          <p:spPr>
            <a:xfrm rot="5400000">
              <a:off x="3695700" y="1638300"/>
              <a:ext cx="304800" cy="38100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 rot="5400000">
              <a:off x="5753100" y="1638300"/>
              <a:ext cx="304800" cy="38100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12"/>
            <p:cNvGrpSpPr/>
            <p:nvPr/>
          </p:nvGrpSpPr>
          <p:grpSpPr>
            <a:xfrm>
              <a:off x="4573374" y="1331893"/>
              <a:ext cx="4342026" cy="2918430"/>
              <a:chOff x="4573374" y="1331893"/>
              <a:chExt cx="4342026" cy="291843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573374" y="3548390"/>
                <a:ext cx="1446427" cy="26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dirty="0" smtClean="0">
                    <a:latin typeface="Calibri" pitchFamily="34" charset="0"/>
                    <a:cs typeface="Calibri" pitchFamily="34" charset="0"/>
                  </a:rPr>
                  <a:t>Budget Institution</a:t>
                </a:r>
                <a:endParaRPr lang="en-US" sz="1100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6" name="Group 111"/>
              <p:cNvGrpSpPr/>
              <p:nvPr/>
            </p:nvGrpSpPr>
            <p:grpSpPr>
              <a:xfrm>
                <a:off x="5029200" y="1331893"/>
                <a:ext cx="3886200" cy="2918430"/>
                <a:chOff x="5029200" y="1534180"/>
                <a:chExt cx="3886200" cy="291843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7391400" y="1534180"/>
                  <a:ext cx="1524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C00000"/>
                      </a:solidFill>
                      <a:latin typeface="Calibri" pitchFamily="34" charset="0"/>
                      <a:cs typeface="Calibri" pitchFamily="34" charset="0"/>
                    </a:rPr>
                    <a:t>TREASURY SINGLE ACCOUNT</a:t>
                  </a:r>
                </a:p>
              </p:txBody>
            </p:sp>
            <p:grpSp>
              <p:nvGrpSpPr>
                <p:cNvPr id="38" name="Group 110"/>
                <p:cNvGrpSpPr/>
                <p:nvPr/>
              </p:nvGrpSpPr>
              <p:grpSpPr>
                <a:xfrm>
                  <a:off x="5029200" y="1609725"/>
                  <a:ext cx="3810000" cy="2842885"/>
                  <a:chOff x="4876800" y="1838325"/>
                  <a:chExt cx="3810000" cy="2842885"/>
                </a:xfrm>
              </p:grpSpPr>
              <p:pic>
                <p:nvPicPr>
                  <p:cNvPr id="3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553200" y="1838325"/>
                    <a:ext cx="681584" cy="1285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5257800" y="3144837"/>
                    <a:ext cx="834958" cy="817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1" name="Rectangle 40"/>
                  <p:cNvSpPr/>
                  <p:nvPr/>
                </p:nvSpPr>
                <p:spPr>
                  <a:xfrm>
                    <a:off x="7772400" y="3174087"/>
                    <a:ext cx="91440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200" dirty="0" smtClean="0">
                        <a:latin typeface="Calibri" pitchFamily="34" charset="0"/>
                        <a:cs typeface="Calibri" pitchFamily="34" charset="0"/>
                      </a:rPr>
                      <a:t>REVENUE SERVICE</a:t>
                    </a:r>
                    <a:endParaRPr lang="en-US" sz="12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pic>
                <p:nvPicPr>
                  <p:cNvPr id="4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7772400" y="2286000"/>
                    <a:ext cx="914400" cy="914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172200" y="3880022"/>
                    <a:ext cx="533400" cy="6919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4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grayscl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86600" y="3962400"/>
                    <a:ext cx="533400" cy="533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5" name="Rectangle 44"/>
                  <p:cNvSpPr/>
                  <p:nvPr/>
                </p:nvSpPr>
                <p:spPr>
                  <a:xfrm>
                    <a:off x="4876800" y="4419600"/>
                    <a:ext cx="1447800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Budget Organization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7467600" y="4343400"/>
                    <a:ext cx="1066800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dirty="0" smtClean="0">
                        <a:latin typeface="Calibri" pitchFamily="34" charset="0"/>
                        <a:cs typeface="Calibri" pitchFamily="34" charset="0"/>
                      </a:rPr>
                      <a:t>Local Budget</a:t>
                    </a:r>
                    <a:endParaRPr lang="en-US" sz="1100" dirty="0"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" name="Up Arrow 46"/>
                  <p:cNvSpPr/>
                  <p:nvPr/>
                </p:nvSpPr>
                <p:spPr>
                  <a:xfrm rot="5400000">
                    <a:off x="7362690" y="2564615"/>
                    <a:ext cx="304800" cy="381000"/>
                  </a:xfrm>
                  <a:prstGeom prst="upArrow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Up Arrow 47"/>
                  <p:cNvSpPr/>
                  <p:nvPr/>
                </p:nvSpPr>
                <p:spPr>
                  <a:xfrm rot="14096872">
                    <a:off x="6263275" y="3244067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Up Arrow 48"/>
                  <p:cNvSpPr/>
                  <p:nvPr/>
                </p:nvSpPr>
                <p:spPr>
                  <a:xfrm rot="11811992">
                    <a:off x="6525717" y="3465023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" name="Up Arrow 49"/>
                  <p:cNvSpPr/>
                  <p:nvPr/>
                </p:nvSpPr>
                <p:spPr>
                  <a:xfrm rot="9050084">
                    <a:off x="6931515" y="3479117"/>
                    <a:ext cx="304800" cy="381000"/>
                  </a:xfrm>
                  <a:prstGeom prst="upArrow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cxnSp>
          <p:nvCxnSpPr>
            <p:cNvPr id="27" name="Straight Arrow Connector 26"/>
            <p:cNvCxnSpPr/>
            <p:nvPr/>
          </p:nvCxnSpPr>
          <p:spPr>
            <a:xfrm flipH="1" flipV="1">
              <a:off x="3810001" y="4038601"/>
              <a:ext cx="152399" cy="1523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0"/>
            </p:cNvCxnSpPr>
            <p:nvPr/>
          </p:nvCxnSpPr>
          <p:spPr>
            <a:xfrm flipV="1">
              <a:off x="721519" y="4953000"/>
              <a:ext cx="95488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5" idx="0"/>
            </p:cNvCxnSpPr>
            <p:nvPr/>
          </p:nvCxnSpPr>
          <p:spPr>
            <a:xfrm flipV="1">
              <a:off x="1559718" y="4953000"/>
              <a:ext cx="269082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6" idx="0"/>
            </p:cNvCxnSpPr>
            <p:nvPr/>
          </p:nvCxnSpPr>
          <p:spPr>
            <a:xfrm flipH="1" flipV="1">
              <a:off x="1981200" y="4953000"/>
              <a:ext cx="497681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9" idx="0"/>
            </p:cNvCxnSpPr>
            <p:nvPr/>
          </p:nvCxnSpPr>
          <p:spPr>
            <a:xfrm flipH="1" flipV="1">
              <a:off x="4267201" y="4953000"/>
              <a:ext cx="57388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0"/>
            </p:cNvCxnSpPr>
            <p:nvPr/>
          </p:nvCxnSpPr>
          <p:spPr>
            <a:xfrm flipV="1">
              <a:off x="4079081" y="4953000"/>
              <a:ext cx="35719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0"/>
            </p:cNvCxnSpPr>
            <p:nvPr/>
          </p:nvCxnSpPr>
          <p:spPr>
            <a:xfrm flipV="1">
              <a:off x="3317081" y="4953000"/>
              <a:ext cx="645319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1861810"/>
              <a:ext cx="461962" cy="47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itle 1"/>
          <p:cNvSpPr txBox="1">
            <a:spLocks/>
          </p:cNvSpPr>
          <p:nvPr/>
        </p:nvSpPr>
        <p:spPr bwMode="auto">
          <a:xfrm>
            <a:off x="1214414" y="76200"/>
            <a:ext cx="6786586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rgbClr val="12203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Consolidated Treasury Account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rgbClr val="12203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864247"/>
      </p:ext>
    </p:extLst>
  </p:cSld>
  <p:clrMapOvr>
    <a:masterClrMapping/>
  </p:clrMapOvr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1222</Words>
  <Application>Microsoft Office PowerPoint</Application>
  <PresentationFormat>On-screen Show (4:3)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Sylfaen</vt:lpstr>
      <vt:lpstr>LitNusx</vt:lpstr>
      <vt:lpstr>Calibri</vt:lpstr>
      <vt:lpstr>BPG Glaho</vt:lpstr>
      <vt:lpstr>BPG Algeti</vt:lpstr>
      <vt:lpstr>Tresury-Presentation</vt:lpstr>
      <vt:lpstr>EXTERNALLY FINANCED PROJECT FUNDS MANAGEMENT, ACCOUNTING AND REPORTING  </vt:lpstr>
      <vt:lpstr>System of Settlement of Accounts of the Treasury</vt:lpstr>
      <vt:lpstr>Consolidated Treasury Account and Accounting and Reporting of Budget Receipts</vt:lpstr>
      <vt:lpstr>Consolidated Treasury Account and Accounting and Reporting of Budget Receipts</vt:lpstr>
      <vt:lpstr>Consolidated Treasury Account and Accounting and Reporting of Budget Receipts</vt:lpstr>
      <vt:lpstr>Consolidated Treasury Account and Accounting and Reporting of Budget Receipts</vt:lpstr>
      <vt:lpstr>Consolidated Treasury Account and Accounting and Reporting of Budget Receipts</vt:lpstr>
      <vt:lpstr>Consolidated Treasury Account and Accounting and Reporting of Budget Receipts</vt:lpstr>
      <vt:lpstr>Slide 9</vt:lpstr>
      <vt:lpstr>Consolidated Multi - Currency Account Management</vt:lpstr>
      <vt:lpstr>Consolidated Multi - Currency Account Management</vt:lpstr>
      <vt:lpstr>Consolidated Multi - Currency Account Management</vt:lpstr>
      <vt:lpstr>Consolidated Multi - Currency Account Management</vt:lpstr>
      <vt:lpstr>Management of Sub-accounts of Donor-Funded Investment Projects</vt:lpstr>
      <vt:lpstr>Management of Sub-accounts of Donor-Funded Investment Projects</vt:lpstr>
      <vt:lpstr>Management of Sub-accounts of Donor-Funded Investment Projects</vt:lpstr>
      <vt:lpstr>EXTERNALLY FINANCED PROJECT FUNDS MANAGEMENT, ACCOUNTING AND REPORTING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Nino Tchelishvili</dc:creator>
  <cp:lastModifiedBy>ekatamadze</cp:lastModifiedBy>
  <cp:revision>150</cp:revision>
  <dcterms:created xsi:type="dcterms:W3CDTF">2011-06-01T15:53:17Z</dcterms:created>
  <dcterms:modified xsi:type="dcterms:W3CDTF">2012-02-13T15:02:17Z</dcterms:modified>
</cp:coreProperties>
</file>