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326" r:id="rId3"/>
    <p:sldId id="327" r:id="rId4"/>
    <p:sldId id="339" r:id="rId5"/>
    <p:sldId id="338" r:id="rId6"/>
    <p:sldId id="342" r:id="rId7"/>
    <p:sldId id="346" r:id="rId8"/>
    <p:sldId id="341" r:id="rId9"/>
    <p:sldId id="351" r:id="rId10"/>
    <p:sldId id="344" r:id="rId11"/>
    <p:sldId id="345" r:id="rId12"/>
    <p:sldId id="337" r:id="rId13"/>
    <p:sldId id="347" r:id="rId14"/>
    <p:sldId id="352" r:id="rId15"/>
    <p:sldId id="349" r:id="rId16"/>
    <p:sldId id="350" r:id="rId17"/>
    <p:sldId id="296" r:id="rId18"/>
  </p:sldIdLst>
  <p:sldSz cx="9144000" cy="6858000" type="screen4x3"/>
  <p:notesSz cx="6805613" cy="4575175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itNusx" charset="0"/>
      <p:regular r:id="rId25"/>
    </p:embeddedFont>
    <p:embeddedFont>
      <p:font typeface="BPG Algeti Compact" pitchFamily="2" charset="0"/>
      <p:regular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010B"/>
    <a:srgbClr val="FFCC00"/>
    <a:srgbClr val="FF3399"/>
    <a:srgbClr val="006699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590" autoAdjust="0"/>
    <p:restoredTop sz="94660" autoAdjust="0"/>
  </p:normalViewPr>
  <p:slideViewPr>
    <p:cSldViewPr>
      <p:cViewPr>
        <p:scale>
          <a:sx n="100" d="100"/>
          <a:sy n="100" d="100"/>
        </p:scale>
        <p:origin x="-63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144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0CF10-AE4D-4B31-BB0D-0DF80CDF24FF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1E5BBE-0F80-4B97-8B41-4446D9A4F5C2}">
      <dgm:prSet phldrT="[Text]" custT="1"/>
      <dgm:spPr/>
      <dgm:t>
        <a:bodyPr/>
        <a:lstStyle/>
        <a:p>
          <a:r>
            <a:rPr lang="ru-RU" sz="1000" b="1" dirty="0" smtClean="0"/>
            <a:t>ЕДИНЫЙ СЧЕТ</a:t>
          </a:r>
          <a:endParaRPr lang="en-US" sz="1000" dirty="0"/>
        </a:p>
      </dgm:t>
    </dgm:pt>
    <dgm:pt modelId="{96AB956C-0466-4E07-AA14-C6EED33A5D83}" type="parTrans" cxnId="{1A42566D-0718-47DD-880D-1FA0A098B24D}">
      <dgm:prSet/>
      <dgm:spPr/>
      <dgm:t>
        <a:bodyPr/>
        <a:lstStyle/>
        <a:p>
          <a:endParaRPr lang="en-US" sz="2000" dirty="0"/>
        </a:p>
      </dgm:t>
    </dgm:pt>
    <dgm:pt modelId="{83B368BC-6A03-44BA-90DE-8D7925B94D08}" type="sibTrans" cxnId="{1A42566D-0718-47DD-880D-1FA0A098B24D}">
      <dgm:prSet/>
      <dgm:spPr/>
      <dgm:t>
        <a:bodyPr/>
        <a:lstStyle/>
        <a:p>
          <a:endParaRPr lang="en-US" sz="2000" dirty="0"/>
        </a:p>
      </dgm:t>
    </dgm:pt>
    <dgm:pt modelId="{9C9EBCFC-D947-4D3A-BC61-B3A4E52D63C3}">
      <dgm:prSet phldrT="[Text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ГОС.  БЮДЖЕТ</a:t>
          </a:r>
          <a:endParaRPr lang="en-US" sz="1050" dirty="0" smtClean="0">
            <a:solidFill>
              <a:schemeClr val="tx1"/>
            </a:solidFill>
          </a:endParaRPr>
        </a:p>
      </dgm:t>
    </dgm:pt>
    <dgm:pt modelId="{5A6CDF30-FC93-4A37-AF64-2619077CE1DB}" type="parTrans" cxnId="{ADCE7ABE-EDFD-4C89-8B8A-D2FABA9649AA}">
      <dgm:prSet custT="1"/>
      <dgm:spPr/>
      <dgm:t>
        <a:bodyPr/>
        <a:lstStyle/>
        <a:p>
          <a:endParaRPr lang="en-US" sz="600" dirty="0"/>
        </a:p>
      </dgm:t>
    </dgm:pt>
    <dgm:pt modelId="{B6911173-DE6F-4CBD-BECA-1A4577FB1C9F}" type="sibTrans" cxnId="{ADCE7ABE-EDFD-4C89-8B8A-D2FABA9649AA}">
      <dgm:prSet/>
      <dgm:spPr/>
      <dgm:t>
        <a:bodyPr/>
        <a:lstStyle/>
        <a:p>
          <a:endParaRPr lang="en-US" sz="2000" dirty="0"/>
        </a:p>
      </dgm:t>
    </dgm:pt>
    <dgm:pt modelId="{4D37E7C7-A465-4EE4-81F8-9BC4F27379AB}">
      <dgm:prSet phldrT="[Text]" custT="1"/>
      <dgm:spPr/>
      <dgm:t>
        <a:bodyPr/>
        <a:lstStyle/>
        <a:p>
          <a:r>
            <a:rPr lang="ru-RU" sz="1050" dirty="0" smtClean="0"/>
            <a:t>БЮДЖЕТЫ </a:t>
          </a:r>
          <a:r>
            <a:rPr lang="ru-RU" sz="1000" dirty="0" smtClean="0"/>
            <a:t>АВТОНОМНЫХ</a:t>
          </a:r>
          <a:r>
            <a:rPr lang="ru-RU" sz="1050" dirty="0" smtClean="0"/>
            <a:t> РЕСПУБЛИК</a:t>
          </a:r>
          <a:endParaRPr lang="en-US" sz="1050" dirty="0"/>
        </a:p>
      </dgm:t>
    </dgm:pt>
    <dgm:pt modelId="{860E9A5E-CF02-4FF3-8860-F2B99EFB8F37}" type="parTrans" cxnId="{51DFDD46-C987-4CFE-AE4F-99857DA0EF26}">
      <dgm:prSet custT="1"/>
      <dgm:spPr/>
      <dgm:t>
        <a:bodyPr/>
        <a:lstStyle/>
        <a:p>
          <a:endParaRPr lang="en-US" sz="600" dirty="0"/>
        </a:p>
      </dgm:t>
    </dgm:pt>
    <dgm:pt modelId="{70BD283E-12A4-443D-932C-2E36AA1DAE78}" type="sibTrans" cxnId="{51DFDD46-C987-4CFE-AE4F-99857DA0EF26}">
      <dgm:prSet/>
      <dgm:spPr/>
      <dgm:t>
        <a:bodyPr/>
        <a:lstStyle/>
        <a:p>
          <a:endParaRPr lang="en-US" sz="2000" dirty="0"/>
        </a:p>
      </dgm:t>
    </dgm:pt>
    <dgm:pt modelId="{6572B56B-8900-42E4-A00D-D6AFA37DEC64}">
      <dgm:prSet phldrT="[Text]" custT="1"/>
      <dgm:spPr/>
      <dgm:t>
        <a:bodyPr/>
        <a:lstStyle/>
        <a:p>
          <a:r>
            <a:rPr lang="ru-RU" sz="1000" dirty="0" smtClean="0"/>
            <a:t>ЛОКАЛЬНЫЕ БЮДЖЕТЫ</a:t>
          </a:r>
          <a:endParaRPr lang="en-US" sz="1000" dirty="0"/>
        </a:p>
      </dgm:t>
    </dgm:pt>
    <dgm:pt modelId="{DA3C5773-A1C2-4867-A025-CEDAC30A5490}" type="parTrans" cxnId="{9D2936EE-FF9C-45BB-9820-042872CF6CC6}">
      <dgm:prSet custT="1"/>
      <dgm:spPr/>
      <dgm:t>
        <a:bodyPr/>
        <a:lstStyle/>
        <a:p>
          <a:endParaRPr lang="en-US" sz="600" dirty="0"/>
        </a:p>
      </dgm:t>
    </dgm:pt>
    <dgm:pt modelId="{410FA3B6-6BC0-4007-8EB7-FCD87581096F}" type="sibTrans" cxnId="{9D2936EE-FF9C-45BB-9820-042872CF6CC6}">
      <dgm:prSet/>
      <dgm:spPr/>
      <dgm:t>
        <a:bodyPr/>
        <a:lstStyle/>
        <a:p>
          <a:endParaRPr lang="en-US" sz="2000" dirty="0"/>
        </a:p>
      </dgm:t>
    </dgm:pt>
    <dgm:pt modelId="{BCF34965-0422-4921-B4B9-B7C0D5BAC927}">
      <dgm:prSet phldrT="[Text]" custT="1"/>
      <dgm:spPr/>
      <dgm:t>
        <a:bodyPr/>
        <a:lstStyle/>
        <a:p>
          <a:r>
            <a:rPr lang="ru-RU" sz="1050" dirty="0" smtClean="0"/>
            <a:t>РЕЗЕРВНЫЕ ПОДСЧЕТА</a:t>
          </a:r>
          <a:endParaRPr lang="en-US" sz="1050" dirty="0"/>
        </a:p>
      </dgm:t>
    </dgm:pt>
    <dgm:pt modelId="{567539DE-9AA2-4724-90B2-B6B353496B4B}" type="parTrans" cxnId="{498DA3DD-1CE9-498E-9FFB-DD8CAC10179F}">
      <dgm:prSet custT="1"/>
      <dgm:spPr/>
      <dgm:t>
        <a:bodyPr/>
        <a:lstStyle/>
        <a:p>
          <a:endParaRPr lang="en-US" sz="600" dirty="0"/>
        </a:p>
      </dgm:t>
    </dgm:pt>
    <dgm:pt modelId="{59657EE7-4DCB-4ECF-B761-603E276E6344}" type="sibTrans" cxnId="{498DA3DD-1CE9-498E-9FFB-DD8CAC10179F}">
      <dgm:prSet/>
      <dgm:spPr/>
      <dgm:t>
        <a:bodyPr/>
        <a:lstStyle/>
        <a:p>
          <a:endParaRPr lang="en-US" sz="2000" dirty="0"/>
        </a:p>
      </dgm:t>
    </dgm:pt>
    <dgm:pt modelId="{691CEEDF-9E2A-4FA3-906E-9B79C48734DF}">
      <dgm:prSet phldrT="[Text]" custT="1"/>
      <dgm:spPr/>
      <dgm:t>
        <a:bodyPr/>
        <a:lstStyle/>
        <a:p>
          <a:r>
            <a:rPr lang="ru-RU" sz="1100" dirty="0" smtClean="0"/>
            <a:t>ДЕПОЗИТЫ</a:t>
          </a:r>
          <a:endParaRPr lang="en-US" sz="1100" dirty="0"/>
        </a:p>
      </dgm:t>
    </dgm:pt>
    <dgm:pt modelId="{3917865D-7A2F-4FA7-BCC0-5EAA6F4F1218}" type="parTrans" cxnId="{79CC934E-363B-4629-B91A-998CDF3D9F70}">
      <dgm:prSet custT="1"/>
      <dgm:spPr/>
      <dgm:t>
        <a:bodyPr/>
        <a:lstStyle/>
        <a:p>
          <a:endParaRPr lang="en-US" sz="600" dirty="0"/>
        </a:p>
      </dgm:t>
    </dgm:pt>
    <dgm:pt modelId="{FFF9EDFA-4DCC-4817-97DB-F9137B132347}" type="sibTrans" cxnId="{79CC934E-363B-4629-B91A-998CDF3D9F70}">
      <dgm:prSet/>
      <dgm:spPr/>
      <dgm:t>
        <a:bodyPr/>
        <a:lstStyle/>
        <a:p>
          <a:endParaRPr lang="en-US" sz="2000" dirty="0"/>
        </a:p>
      </dgm:t>
    </dgm:pt>
    <dgm:pt modelId="{8962CD58-FB6D-4B7E-AAEE-0CC3616681E2}">
      <dgm:prSet phldrT="[Text]" custT="1"/>
      <dgm:spPr/>
      <dgm:t>
        <a:bodyPr/>
        <a:lstStyle/>
        <a:p>
          <a:r>
            <a:rPr lang="ru-RU" sz="1000" dirty="0" smtClean="0"/>
            <a:t>НАЗНАЧЕННЫЕ</a:t>
          </a:r>
          <a:r>
            <a:rPr lang="ru-RU" sz="1100" dirty="0" smtClean="0"/>
            <a:t> ГРАНТЫ</a:t>
          </a:r>
          <a:endParaRPr lang="en-US" sz="1100" dirty="0"/>
        </a:p>
      </dgm:t>
    </dgm:pt>
    <dgm:pt modelId="{1EA5AEA3-B8DB-473D-9EC9-424BB731C564}" type="sibTrans" cxnId="{8882EB37-C6C5-46F7-830E-C63BEB99FC95}">
      <dgm:prSet/>
      <dgm:spPr/>
      <dgm:t>
        <a:bodyPr/>
        <a:lstStyle/>
        <a:p>
          <a:endParaRPr lang="en-US" sz="2000" dirty="0"/>
        </a:p>
      </dgm:t>
    </dgm:pt>
    <dgm:pt modelId="{DA32A18B-30BD-4B13-AABD-7514A9EAD0FA}" type="parTrans" cxnId="{8882EB37-C6C5-46F7-830E-C63BEB99FC95}">
      <dgm:prSet custT="1"/>
      <dgm:spPr/>
      <dgm:t>
        <a:bodyPr/>
        <a:lstStyle/>
        <a:p>
          <a:endParaRPr lang="en-US" sz="600" dirty="0"/>
        </a:p>
      </dgm:t>
    </dgm:pt>
    <dgm:pt modelId="{3957707D-AE00-41B4-B341-DB948716C710}" type="pres">
      <dgm:prSet presAssocID="{E630CF10-AE4D-4B31-BB0D-0DF80CDF24F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65569-CD2B-47D7-822A-257F815E246C}" type="pres">
      <dgm:prSet presAssocID="{1C1E5BBE-0F80-4B97-8B41-4446D9A4F5C2}" presName="centerShape" presStyleLbl="node0" presStyleIdx="0" presStyleCnt="1"/>
      <dgm:spPr/>
      <dgm:t>
        <a:bodyPr/>
        <a:lstStyle/>
        <a:p>
          <a:endParaRPr lang="en-US"/>
        </a:p>
      </dgm:t>
    </dgm:pt>
    <dgm:pt modelId="{8FE78F35-0055-44E8-BF43-A18C1A987417}" type="pres">
      <dgm:prSet presAssocID="{5A6CDF30-FC93-4A37-AF64-2619077CE1DB}" presName="Name9" presStyleLbl="parChTrans1D2" presStyleIdx="0" presStyleCnt="6"/>
      <dgm:spPr/>
      <dgm:t>
        <a:bodyPr/>
        <a:lstStyle/>
        <a:p>
          <a:endParaRPr lang="en-US"/>
        </a:p>
      </dgm:t>
    </dgm:pt>
    <dgm:pt modelId="{E3DB639C-3375-4E33-9493-725F42E54E86}" type="pres">
      <dgm:prSet presAssocID="{5A6CDF30-FC93-4A37-AF64-2619077CE1D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8086B1E-C980-4E95-8F13-B5046C947966}" type="pres">
      <dgm:prSet presAssocID="{9C9EBCFC-D947-4D3A-BC61-B3A4E52D63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3B698-41B5-4157-A828-95B89A075713}" type="pres">
      <dgm:prSet presAssocID="{860E9A5E-CF02-4FF3-8860-F2B99EFB8F37}" presName="Name9" presStyleLbl="parChTrans1D2" presStyleIdx="1" presStyleCnt="6"/>
      <dgm:spPr/>
      <dgm:t>
        <a:bodyPr/>
        <a:lstStyle/>
        <a:p>
          <a:endParaRPr lang="en-US"/>
        </a:p>
      </dgm:t>
    </dgm:pt>
    <dgm:pt modelId="{5833F151-3C12-4FB2-98D5-EC1128D501EE}" type="pres">
      <dgm:prSet presAssocID="{860E9A5E-CF02-4FF3-8860-F2B99EFB8F3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6013C24-8C52-447B-A926-4819148EFF74}" type="pres">
      <dgm:prSet presAssocID="{4D37E7C7-A465-4EE4-81F8-9BC4F27379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4B4B4-A8F1-4242-A936-14DF9ADB4C46}" type="pres">
      <dgm:prSet presAssocID="{DA3C5773-A1C2-4867-A025-CEDAC30A5490}" presName="Name9" presStyleLbl="parChTrans1D2" presStyleIdx="2" presStyleCnt="6"/>
      <dgm:spPr/>
      <dgm:t>
        <a:bodyPr/>
        <a:lstStyle/>
        <a:p>
          <a:endParaRPr lang="en-US"/>
        </a:p>
      </dgm:t>
    </dgm:pt>
    <dgm:pt modelId="{7D1E0504-2AD7-44AC-97DD-DED1859CA947}" type="pres">
      <dgm:prSet presAssocID="{DA3C5773-A1C2-4867-A025-CEDAC30A549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0A3C311-E7AD-45F5-A202-09D8D92A8AC3}" type="pres">
      <dgm:prSet presAssocID="{6572B56B-8900-42E4-A00D-D6AFA37DEC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B23B9-920C-4B95-BBEE-FD0C6675EC8E}" type="pres">
      <dgm:prSet presAssocID="{567539DE-9AA2-4724-90B2-B6B353496B4B}" presName="Name9" presStyleLbl="parChTrans1D2" presStyleIdx="3" presStyleCnt="6"/>
      <dgm:spPr/>
      <dgm:t>
        <a:bodyPr/>
        <a:lstStyle/>
        <a:p>
          <a:endParaRPr lang="en-US"/>
        </a:p>
      </dgm:t>
    </dgm:pt>
    <dgm:pt modelId="{004C6279-FE68-451E-AAEE-25ADAD491B0C}" type="pres">
      <dgm:prSet presAssocID="{567539DE-9AA2-4724-90B2-B6B353496B4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7181BC3-89D8-452F-A0D1-82B7D7A549A3}" type="pres">
      <dgm:prSet presAssocID="{BCF34965-0422-4921-B4B9-B7C0D5BAC9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79A10-7E23-410E-9626-1057AF5D09ED}" type="pres">
      <dgm:prSet presAssocID="{DA32A18B-30BD-4B13-AABD-7514A9EAD0FA}" presName="Name9" presStyleLbl="parChTrans1D2" presStyleIdx="4" presStyleCnt="6"/>
      <dgm:spPr/>
      <dgm:t>
        <a:bodyPr/>
        <a:lstStyle/>
        <a:p>
          <a:endParaRPr lang="en-US"/>
        </a:p>
      </dgm:t>
    </dgm:pt>
    <dgm:pt modelId="{5C9F3D83-1CF8-4E6B-8DC5-806C03EEBAD3}" type="pres">
      <dgm:prSet presAssocID="{DA32A18B-30BD-4B13-AABD-7514A9EAD0F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822C334-01BB-4676-B69E-863BD6353175}" type="pres">
      <dgm:prSet presAssocID="{8962CD58-FB6D-4B7E-AAEE-0CC3616681E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92720-DBF7-49E1-92F3-F9DD8700D5B2}" type="pres">
      <dgm:prSet presAssocID="{3917865D-7A2F-4FA7-BCC0-5EAA6F4F1218}" presName="Name9" presStyleLbl="parChTrans1D2" presStyleIdx="5" presStyleCnt="6"/>
      <dgm:spPr/>
      <dgm:t>
        <a:bodyPr/>
        <a:lstStyle/>
        <a:p>
          <a:endParaRPr lang="en-US"/>
        </a:p>
      </dgm:t>
    </dgm:pt>
    <dgm:pt modelId="{E8C88993-4753-4659-B97E-4E438F6204FB}" type="pres">
      <dgm:prSet presAssocID="{3917865D-7A2F-4FA7-BCC0-5EAA6F4F121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7F41696-369F-4A1E-AFF8-DB8B0AEFFD63}" type="pres">
      <dgm:prSet presAssocID="{691CEEDF-9E2A-4FA3-906E-9B79C48734D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1BB12-E550-40FB-89F0-0135711E2322}" type="presOf" srcId="{9C9EBCFC-D947-4D3A-BC61-B3A4E52D63C3}" destId="{08086B1E-C980-4E95-8F13-B5046C947966}" srcOrd="0" destOrd="0" presId="urn:microsoft.com/office/officeart/2005/8/layout/radial1"/>
    <dgm:cxn modelId="{51DFDD46-C987-4CFE-AE4F-99857DA0EF26}" srcId="{1C1E5BBE-0F80-4B97-8B41-4446D9A4F5C2}" destId="{4D37E7C7-A465-4EE4-81F8-9BC4F27379AB}" srcOrd="1" destOrd="0" parTransId="{860E9A5E-CF02-4FF3-8860-F2B99EFB8F37}" sibTransId="{70BD283E-12A4-443D-932C-2E36AA1DAE78}"/>
    <dgm:cxn modelId="{F8332E97-9E97-4B5C-A9F6-4B5D2CD44BF6}" type="presOf" srcId="{567539DE-9AA2-4724-90B2-B6B353496B4B}" destId="{004C6279-FE68-451E-AAEE-25ADAD491B0C}" srcOrd="1" destOrd="0" presId="urn:microsoft.com/office/officeart/2005/8/layout/radial1"/>
    <dgm:cxn modelId="{DD8D5BF8-7A01-4C0C-BE59-85940B3F73EA}" type="presOf" srcId="{860E9A5E-CF02-4FF3-8860-F2B99EFB8F37}" destId="{F903B698-41B5-4157-A828-95B89A075713}" srcOrd="0" destOrd="0" presId="urn:microsoft.com/office/officeart/2005/8/layout/radial1"/>
    <dgm:cxn modelId="{E784285E-EDD2-4A77-B858-475C85DDB721}" type="presOf" srcId="{1C1E5BBE-0F80-4B97-8B41-4446D9A4F5C2}" destId="{96A65569-CD2B-47D7-822A-257F815E246C}" srcOrd="0" destOrd="0" presId="urn:microsoft.com/office/officeart/2005/8/layout/radial1"/>
    <dgm:cxn modelId="{A877B5FE-3685-4C43-91DA-BF97CCA33E2F}" type="presOf" srcId="{DA3C5773-A1C2-4867-A025-CEDAC30A5490}" destId="{7D1E0504-2AD7-44AC-97DD-DED1859CA947}" srcOrd="1" destOrd="0" presId="urn:microsoft.com/office/officeart/2005/8/layout/radial1"/>
    <dgm:cxn modelId="{498DA3DD-1CE9-498E-9FFB-DD8CAC10179F}" srcId="{1C1E5BBE-0F80-4B97-8B41-4446D9A4F5C2}" destId="{BCF34965-0422-4921-B4B9-B7C0D5BAC927}" srcOrd="3" destOrd="0" parTransId="{567539DE-9AA2-4724-90B2-B6B353496B4B}" sibTransId="{59657EE7-4DCB-4ECF-B761-603E276E6344}"/>
    <dgm:cxn modelId="{072D1F96-1FF3-4554-A835-CA9498457D94}" type="presOf" srcId="{8962CD58-FB6D-4B7E-AAEE-0CC3616681E2}" destId="{E822C334-01BB-4676-B69E-863BD6353175}" srcOrd="0" destOrd="0" presId="urn:microsoft.com/office/officeart/2005/8/layout/radial1"/>
    <dgm:cxn modelId="{E549EFCF-12C5-43DA-9C53-26CF884D13DF}" type="presOf" srcId="{567539DE-9AA2-4724-90B2-B6B353496B4B}" destId="{EDBB23B9-920C-4B95-BBEE-FD0C6675EC8E}" srcOrd="0" destOrd="0" presId="urn:microsoft.com/office/officeart/2005/8/layout/radial1"/>
    <dgm:cxn modelId="{CA67BDF3-4791-42AB-8F78-C244BB098872}" type="presOf" srcId="{6572B56B-8900-42E4-A00D-D6AFA37DEC64}" destId="{20A3C311-E7AD-45F5-A202-09D8D92A8AC3}" srcOrd="0" destOrd="0" presId="urn:microsoft.com/office/officeart/2005/8/layout/radial1"/>
    <dgm:cxn modelId="{11D211A2-90E7-4B4D-9BAA-4D1B172C906E}" type="presOf" srcId="{5A6CDF30-FC93-4A37-AF64-2619077CE1DB}" destId="{8FE78F35-0055-44E8-BF43-A18C1A987417}" srcOrd="0" destOrd="0" presId="urn:microsoft.com/office/officeart/2005/8/layout/radial1"/>
    <dgm:cxn modelId="{E5890EAE-6402-49D1-A05D-44C352E17585}" type="presOf" srcId="{860E9A5E-CF02-4FF3-8860-F2B99EFB8F37}" destId="{5833F151-3C12-4FB2-98D5-EC1128D501EE}" srcOrd="1" destOrd="0" presId="urn:microsoft.com/office/officeart/2005/8/layout/radial1"/>
    <dgm:cxn modelId="{54399C0E-D4B7-4829-9E09-FE1F211E7584}" type="presOf" srcId="{4D37E7C7-A465-4EE4-81F8-9BC4F27379AB}" destId="{56013C24-8C52-447B-A926-4819148EFF74}" srcOrd="0" destOrd="0" presId="urn:microsoft.com/office/officeart/2005/8/layout/radial1"/>
    <dgm:cxn modelId="{5CCF2324-B595-46FD-AF20-6AA8688148F2}" type="presOf" srcId="{3917865D-7A2F-4FA7-BCC0-5EAA6F4F1218}" destId="{E8C88993-4753-4659-B97E-4E438F6204FB}" srcOrd="1" destOrd="0" presId="urn:microsoft.com/office/officeart/2005/8/layout/radial1"/>
    <dgm:cxn modelId="{9D2936EE-FF9C-45BB-9820-042872CF6CC6}" srcId="{1C1E5BBE-0F80-4B97-8B41-4446D9A4F5C2}" destId="{6572B56B-8900-42E4-A00D-D6AFA37DEC64}" srcOrd="2" destOrd="0" parTransId="{DA3C5773-A1C2-4867-A025-CEDAC30A5490}" sibTransId="{410FA3B6-6BC0-4007-8EB7-FCD87581096F}"/>
    <dgm:cxn modelId="{6086118C-740A-4507-942E-D704B91C0515}" type="presOf" srcId="{DA32A18B-30BD-4B13-AABD-7514A9EAD0FA}" destId="{69B79A10-7E23-410E-9626-1057AF5D09ED}" srcOrd="0" destOrd="0" presId="urn:microsoft.com/office/officeart/2005/8/layout/radial1"/>
    <dgm:cxn modelId="{64BF58D1-4787-438A-A507-75865F973637}" type="presOf" srcId="{DA32A18B-30BD-4B13-AABD-7514A9EAD0FA}" destId="{5C9F3D83-1CF8-4E6B-8DC5-806C03EEBAD3}" srcOrd="1" destOrd="0" presId="urn:microsoft.com/office/officeart/2005/8/layout/radial1"/>
    <dgm:cxn modelId="{8882EB37-C6C5-46F7-830E-C63BEB99FC95}" srcId="{1C1E5BBE-0F80-4B97-8B41-4446D9A4F5C2}" destId="{8962CD58-FB6D-4B7E-AAEE-0CC3616681E2}" srcOrd="4" destOrd="0" parTransId="{DA32A18B-30BD-4B13-AABD-7514A9EAD0FA}" sibTransId="{1EA5AEA3-B8DB-473D-9EC9-424BB731C564}"/>
    <dgm:cxn modelId="{AD417E25-D38F-4E74-AAF4-DE6C460FA6D3}" type="presOf" srcId="{691CEEDF-9E2A-4FA3-906E-9B79C48734DF}" destId="{27F41696-369F-4A1E-AFF8-DB8B0AEFFD63}" srcOrd="0" destOrd="0" presId="urn:microsoft.com/office/officeart/2005/8/layout/radial1"/>
    <dgm:cxn modelId="{F7C37DDD-5087-42AE-AB56-9487235CDB8C}" type="presOf" srcId="{3917865D-7A2F-4FA7-BCC0-5EAA6F4F1218}" destId="{9D492720-DBF7-49E1-92F3-F9DD8700D5B2}" srcOrd="0" destOrd="0" presId="urn:microsoft.com/office/officeart/2005/8/layout/radial1"/>
    <dgm:cxn modelId="{9BB62BC1-8866-4C24-A8A5-E57A07B9692A}" type="presOf" srcId="{DA3C5773-A1C2-4867-A025-CEDAC30A5490}" destId="{5564B4B4-A8F1-4242-A936-14DF9ADB4C46}" srcOrd="0" destOrd="0" presId="urn:microsoft.com/office/officeart/2005/8/layout/radial1"/>
    <dgm:cxn modelId="{ADCE7ABE-EDFD-4C89-8B8A-D2FABA9649AA}" srcId="{1C1E5BBE-0F80-4B97-8B41-4446D9A4F5C2}" destId="{9C9EBCFC-D947-4D3A-BC61-B3A4E52D63C3}" srcOrd="0" destOrd="0" parTransId="{5A6CDF30-FC93-4A37-AF64-2619077CE1DB}" sibTransId="{B6911173-DE6F-4CBD-BECA-1A4577FB1C9F}"/>
    <dgm:cxn modelId="{843FC526-32DD-4EDE-A786-9DAE7DBE7685}" type="presOf" srcId="{BCF34965-0422-4921-B4B9-B7C0D5BAC927}" destId="{67181BC3-89D8-452F-A0D1-82B7D7A549A3}" srcOrd="0" destOrd="0" presId="urn:microsoft.com/office/officeart/2005/8/layout/radial1"/>
    <dgm:cxn modelId="{E1E7DC64-FEE5-44B5-8043-25CEEC75FF11}" type="presOf" srcId="{E630CF10-AE4D-4B31-BB0D-0DF80CDF24FF}" destId="{3957707D-AE00-41B4-B341-DB948716C710}" srcOrd="0" destOrd="0" presId="urn:microsoft.com/office/officeart/2005/8/layout/radial1"/>
    <dgm:cxn modelId="{1A42566D-0718-47DD-880D-1FA0A098B24D}" srcId="{E630CF10-AE4D-4B31-BB0D-0DF80CDF24FF}" destId="{1C1E5BBE-0F80-4B97-8B41-4446D9A4F5C2}" srcOrd="0" destOrd="0" parTransId="{96AB956C-0466-4E07-AA14-C6EED33A5D83}" sibTransId="{83B368BC-6A03-44BA-90DE-8D7925B94D08}"/>
    <dgm:cxn modelId="{D5130A52-6C9D-4556-9B86-64406A31D29D}" type="presOf" srcId="{5A6CDF30-FC93-4A37-AF64-2619077CE1DB}" destId="{E3DB639C-3375-4E33-9493-725F42E54E86}" srcOrd="1" destOrd="0" presId="urn:microsoft.com/office/officeart/2005/8/layout/radial1"/>
    <dgm:cxn modelId="{79CC934E-363B-4629-B91A-998CDF3D9F70}" srcId="{1C1E5BBE-0F80-4B97-8B41-4446D9A4F5C2}" destId="{691CEEDF-9E2A-4FA3-906E-9B79C48734DF}" srcOrd="5" destOrd="0" parTransId="{3917865D-7A2F-4FA7-BCC0-5EAA6F4F1218}" sibTransId="{FFF9EDFA-4DCC-4817-97DB-F9137B132347}"/>
    <dgm:cxn modelId="{0BE049C1-149C-41DF-9DAF-A1CD64B1ACE4}" type="presParOf" srcId="{3957707D-AE00-41B4-B341-DB948716C710}" destId="{96A65569-CD2B-47D7-822A-257F815E246C}" srcOrd="0" destOrd="0" presId="urn:microsoft.com/office/officeart/2005/8/layout/radial1"/>
    <dgm:cxn modelId="{00D501A2-5951-4BD2-A3D7-85E60A4001E6}" type="presParOf" srcId="{3957707D-AE00-41B4-B341-DB948716C710}" destId="{8FE78F35-0055-44E8-BF43-A18C1A987417}" srcOrd="1" destOrd="0" presId="urn:microsoft.com/office/officeart/2005/8/layout/radial1"/>
    <dgm:cxn modelId="{629F2AE9-5E4B-4738-8A61-0B0BCCFDE673}" type="presParOf" srcId="{8FE78F35-0055-44E8-BF43-A18C1A987417}" destId="{E3DB639C-3375-4E33-9493-725F42E54E86}" srcOrd="0" destOrd="0" presId="urn:microsoft.com/office/officeart/2005/8/layout/radial1"/>
    <dgm:cxn modelId="{88816453-B003-4EBD-98D9-BC7650744AD7}" type="presParOf" srcId="{3957707D-AE00-41B4-B341-DB948716C710}" destId="{08086B1E-C980-4E95-8F13-B5046C947966}" srcOrd="2" destOrd="0" presId="urn:microsoft.com/office/officeart/2005/8/layout/radial1"/>
    <dgm:cxn modelId="{18346945-8485-40E1-A1BC-4C1795C15795}" type="presParOf" srcId="{3957707D-AE00-41B4-B341-DB948716C710}" destId="{F903B698-41B5-4157-A828-95B89A075713}" srcOrd="3" destOrd="0" presId="urn:microsoft.com/office/officeart/2005/8/layout/radial1"/>
    <dgm:cxn modelId="{02E4A7EB-CF56-4E8E-9571-6A38D6FBC3BB}" type="presParOf" srcId="{F903B698-41B5-4157-A828-95B89A075713}" destId="{5833F151-3C12-4FB2-98D5-EC1128D501EE}" srcOrd="0" destOrd="0" presId="urn:microsoft.com/office/officeart/2005/8/layout/radial1"/>
    <dgm:cxn modelId="{A1D62865-568B-4E59-9459-5398BE4EB6F9}" type="presParOf" srcId="{3957707D-AE00-41B4-B341-DB948716C710}" destId="{56013C24-8C52-447B-A926-4819148EFF74}" srcOrd="4" destOrd="0" presId="urn:microsoft.com/office/officeart/2005/8/layout/radial1"/>
    <dgm:cxn modelId="{0C79F2C4-208F-4571-BD4E-135582DC6CE1}" type="presParOf" srcId="{3957707D-AE00-41B4-B341-DB948716C710}" destId="{5564B4B4-A8F1-4242-A936-14DF9ADB4C46}" srcOrd="5" destOrd="0" presId="urn:microsoft.com/office/officeart/2005/8/layout/radial1"/>
    <dgm:cxn modelId="{0DFF58E2-D47A-4BBF-8264-C76A1FB2262F}" type="presParOf" srcId="{5564B4B4-A8F1-4242-A936-14DF9ADB4C46}" destId="{7D1E0504-2AD7-44AC-97DD-DED1859CA947}" srcOrd="0" destOrd="0" presId="urn:microsoft.com/office/officeart/2005/8/layout/radial1"/>
    <dgm:cxn modelId="{7CFD7F21-0FEB-4C70-95D5-91593F17AD49}" type="presParOf" srcId="{3957707D-AE00-41B4-B341-DB948716C710}" destId="{20A3C311-E7AD-45F5-A202-09D8D92A8AC3}" srcOrd="6" destOrd="0" presId="urn:microsoft.com/office/officeart/2005/8/layout/radial1"/>
    <dgm:cxn modelId="{4A1C7F0D-7CF4-401A-ABB8-B26A989C9830}" type="presParOf" srcId="{3957707D-AE00-41B4-B341-DB948716C710}" destId="{EDBB23B9-920C-4B95-BBEE-FD0C6675EC8E}" srcOrd="7" destOrd="0" presId="urn:microsoft.com/office/officeart/2005/8/layout/radial1"/>
    <dgm:cxn modelId="{655FECF6-0BF0-4382-ADAE-A289E96DEC57}" type="presParOf" srcId="{EDBB23B9-920C-4B95-BBEE-FD0C6675EC8E}" destId="{004C6279-FE68-451E-AAEE-25ADAD491B0C}" srcOrd="0" destOrd="0" presId="urn:microsoft.com/office/officeart/2005/8/layout/radial1"/>
    <dgm:cxn modelId="{9116C137-D341-4177-AF02-B9F12AABE11E}" type="presParOf" srcId="{3957707D-AE00-41B4-B341-DB948716C710}" destId="{67181BC3-89D8-452F-A0D1-82B7D7A549A3}" srcOrd="8" destOrd="0" presId="urn:microsoft.com/office/officeart/2005/8/layout/radial1"/>
    <dgm:cxn modelId="{C666CBC5-E1A8-4D82-B1FD-35D0DC8E3DA1}" type="presParOf" srcId="{3957707D-AE00-41B4-B341-DB948716C710}" destId="{69B79A10-7E23-410E-9626-1057AF5D09ED}" srcOrd="9" destOrd="0" presId="urn:microsoft.com/office/officeart/2005/8/layout/radial1"/>
    <dgm:cxn modelId="{330667D7-2B09-4726-8BA6-6697D2DE0F13}" type="presParOf" srcId="{69B79A10-7E23-410E-9626-1057AF5D09ED}" destId="{5C9F3D83-1CF8-4E6B-8DC5-806C03EEBAD3}" srcOrd="0" destOrd="0" presId="urn:microsoft.com/office/officeart/2005/8/layout/radial1"/>
    <dgm:cxn modelId="{20210500-9C73-4C82-9AB9-EF564F3F0EC7}" type="presParOf" srcId="{3957707D-AE00-41B4-B341-DB948716C710}" destId="{E822C334-01BB-4676-B69E-863BD6353175}" srcOrd="10" destOrd="0" presId="urn:microsoft.com/office/officeart/2005/8/layout/radial1"/>
    <dgm:cxn modelId="{75027B55-3E65-4C16-8B43-2E5BD746B8CD}" type="presParOf" srcId="{3957707D-AE00-41B4-B341-DB948716C710}" destId="{9D492720-DBF7-49E1-92F3-F9DD8700D5B2}" srcOrd="11" destOrd="0" presId="urn:microsoft.com/office/officeart/2005/8/layout/radial1"/>
    <dgm:cxn modelId="{AC48CF30-2CCC-4152-800D-C80AB365B54F}" type="presParOf" srcId="{9D492720-DBF7-49E1-92F3-F9DD8700D5B2}" destId="{E8C88993-4753-4659-B97E-4E438F6204FB}" srcOrd="0" destOrd="0" presId="urn:microsoft.com/office/officeart/2005/8/layout/radial1"/>
    <dgm:cxn modelId="{F9598EF7-6D29-4E8A-836C-0738E2408C57}" type="presParOf" srcId="{3957707D-AE00-41B4-B341-DB948716C710}" destId="{27F41696-369F-4A1E-AFF8-DB8B0AEFFD63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A36BE-8AF6-44DC-8C85-C259F46F76A5}" type="doc">
      <dgm:prSet loTypeId="urn:microsoft.com/office/officeart/2005/8/layout/process4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A07CADE-B332-443D-9024-6846306C197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>
              <a:solidFill>
                <a:srgbClr val="C00000"/>
              </a:solidFill>
            </a:rPr>
            <a:t>Валютные коды </a:t>
          </a:r>
          <a:r>
            <a:rPr lang="en-US" sz="1800" dirty="0" smtClean="0">
              <a:solidFill>
                <a:srgbClr val="C00000"/>
              </a:solidFill>
            </a:rPr>
            <a:t>(</a:t>
          </a:r>
          <a:r>
            <a:rPr lang="ru-RU" sz="1800" dirty="0" smtClean="0">
              <a:solidFill>
                <a:srgbClr val="C00000"/>
              </a:solidFill>
            </a:rPr>
            <a:t>вспомогательные счета</a:t>
          </a:r>
          <a:r>
            <a:rPr lang="en-US" sz="1800" dirty="0" smtClean="0">
              <a:solidFill>
                <a:srgbClr val="C00000"/>
              </a:solidFill>
            </a:rPr>
            <a:t>) </a:t>
          </a:r>
          <a:r>
            <a:rPr lang="ru-RU" sz="1800" dirty="0" smtClean="0">
              <a:solidFill>
                <a:srgbClr val="C00000"/>
              </a:solidFill>
            </a:rPr>
            <a:t>открыты</a:t>
          </a:r>
          <a:r>
            <a:rPr lang="en-US" sz="1800" dirty="0" smtClean="0"/>
            <a:t> </a:t>
          </a:r>
          <a:r>
            <a:rPr lang="ru-RU" sz="1800" dirty="0" smtClean="0"/>
            <a:t>в единой валютной системе для проектов, финансированных донорами</a:t>
          </a:r>
          <a:endParaRPr lang="en-US" sz="1800" dirty="0">
            <a:latin typeface="BPG Nino Mtavruli" pitchFamily="50" charset="0"/>
          </a:endParaRPr>
        </a:p>
      </dgm:t>
    </dgm:pt>
    <dgm:pt modelId="{78AD5713-6E5B-42C1-B330-97DF3B715742}" type="parTrans" cxnId="{7D3FF093-3E20-4F3D-9989-C3FAAFBD2AB9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802FA50E-576E-4777-818A-8969D1A338EC}" type="sibTrans" cxnId="{7D3FF093-3E20-4F3D-9989-C3FAAFBD2AB9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AD357D98-F234-4221-80DC-C5B1FBB69737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u="sng" dirty="0" smtClean="0"/>
            <a:t>Валютный код</a:t>
          </a:r>
          <a:r>
            <a:rPr lang="en-US" sz="1800" dirty="0" smtClean="0"/>
            <a:t> </a:t>
          </a:r>
          <a:r>
            <a:rPr lang="ru-RU" sz="1800" dirty="0" smtClean="0"/>
            <a:t>создан индивидуально для конкретных проектов на основе запроса бюджетной организации</a:t>
          </a:r>
          <a:endParaRPr lang="ka-GE" sz="1800" dirty="0" smtClean="0">
            <a:latin typeface="BPG Nino Mtavruli" pitchFamily="50" charset="0"/>
          </a:endParaRPr>
        </a:p>
      </dgm:t>
    </dgm:pt>
    <dgm:pt modelId="{112CD5B1-A6CE-4321-9397-3697C975DFAE}" type="parTrans" cxnId="{DF8EE284-9F65-440F-8868-511D1D4EF0B6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D08C86FB-FEE6-401D-98AE-1AB480472949}" type="sibTrans" cxnId="{DF8EE284-9F65-440F-8868-511D1D4EF0B6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4CF63657-4341-4505-B64B-F56132D954C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u="sng" dirty="0" smtClean="0">
              <a:solidFill>
                <a:schemeClr val="tx1"/>
              </a:solidFill>
            </a:rPr>
            <a:t>Созданный валютный код </a:t>
          </a:r>
          <a:r>
            <a:rPr lang="ru-RU" sz="1800" dirty="0" smtClean="0">
              <a:solidFill>
                <a:schemeClr val="tx1"/>
              </a:solidFill>
            </a:rPr>
            <a:t>передается </a:t>
          </a:r>
          <a:r>
            <a:rPr lang="ru-RU" sz="1800" dirty="0" smtClean="0">
              <a:solidFill>
                <a:srgbClr val="C00000"/>
              </a:solidFill>
            </a:rPr>
            <a:t>донорской организации </a:t>
          </a:r>
          <a:r>
            <a:rPr lang="ru-RU" sz="1800" dirty="0" smtClean="0">
              <a:solidFill>
                <a:schemeClr val="tx1"/>
              </a:solidFill>
            </a:rPr>
            <a:t>в форме финансовой индентификации вместе со всеми банковскими реквизитами</a:t>
          </a:r>
          <a:endParaRPr lang="ka-GE" sz="1800" dirty="0" smtClean="0">
            <a:latin typeface="BPG Nino Mtavruli" pitchFamily="50" charset="0"/>
          </a:endParaRPr>
        </a:p>
      </dgm:t>
    </dgm:pt>
    <dgm:pt modelId="{EE4353EE-9C80-489B-B2D7-1B03005E1F90}" type="parTrans" cxnId="{703AF39E-8F55-4BD5-8B5E-E5E5DE9375DB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D8FB8441-73B8-40EF-B800-EAFBEAA01750}" type="sibTrans" cxnId="{703AF39E-8F55-4BD5-8B5E-E5E5DE9375DB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82AB0891-95A3-4C07-91F2-BEC40CC3D1DF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ru-RU" sz="1800" dirty="0" smtClean="0"/>
            <a:t>Если донор переводит деньги  на счет, сумме определяется конкретный </a:t>
          </a:r>
          <a:r>
            <a:rPr lang="ru-RU" sz="1800" dirty="0" smtClean="0">
              <a:solidFill>
                <a:srgbClr val="C00000"/>
              </a:solidFill>
            </a:rPr>
            <a:t>валютный код</a:t>
          </a:r>
          <a:r>
            <a:rPr lang="ru-RU" sz="1800" dirty="0" smtClean="0"/>
            <a:t> и затем оорганизация, осуществляющзая проект, может распоряжаться вышеупомянутой суммой </a:t>
          </a:r>
          <a:endParaRPr lang="en-US" sz="1800" dirty="0">
            <a:latin typeface="BPG Nino Mtavruli" pitchFamily="50" charset="0"/>
          </a:endParaRPr>
        </a:p>
      </dgm:t>
    </dgm:pt>
    <dgm:pt modelId="{75B9A3E0-AA48-493B-BC96-230901428328}" type="parTrans" cxnId="{D5DB1370-4483-4E8E-829F-7D7CAB7D688E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530B41A7-E81C-4FCA-8B9E-6F908FC2552D}" type="sibTrans" cxnId="{D5DB1370-4483-4E8E-829F-7D7CAB7D688E}">
      <dgm:prSet/>
      <dgm:spPr/>
      <dgm:t>
        <a:bodyPr/>
        <a:lstStyle/>
        <a:p>
          <a:pPr>
            <a:lnSpc>
              <a:spcPct val="120000"/>
            </a:lnSpc>
          </a:pPr>
          <a:endParaRPr lang="en-US" sz="1800">
            <a:latin typeface="BPG Nino Mtavruli" pitchFamily="50" charset="0"/>
          </a:endParaRPr>
        </a:p>
      </dgm:t>
    </dgm:pt>
    <dgm:pt modelId="{465ECFA2-CA8C-4D86-BDA3-43856415AEEC}" type="pres">
      <dgm:prSet presAssocID="{55EA36BE-8AF6-44DC-8C85-C259F46F7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841A4-D03E-4C38-AC8A-44312757ED77}" type="pres">
      <dgm:prSet presAssocID="{82AB0891-95A3-4C07-91F2-BEC40CC3D1DF}" presName="boxAndChildren" presStyleCnt="0"/>
      <dgm:spPr/>
    </dgm:pt>
    <dgm:pt modelId="{3F59F079-3A67-4A07-8D0F-20846173A945}" type="pres">
      <dgm:prSet presAssocID="{82AB0891-95A3-4C07-91F2-BEC40CC3D1DF}" presName="parentTextBox" presStyleLbl="node1" presStyleIdx="0" presStyleCnt="4"/>
      <dgm:spPr/>
      <dgm:t>
        <a:bodyPr/>
        <a:lstStyle/>
        <a:p>
          <a:endParaRPr lang="en-US"/>
        </a:p>
      </dgm:t>
    </dgm:pt>
    <dgm:pt modelId="{3014B4DE-E738-4D8A-AB0F-5B512F282D04}" type="pres">
      <dgm:prSet presAssocID="{D8FB8441-73B8-40EF-B800-EAFBEAA01750}" presName="sp" presStyleCnt="0"/>
      <dgm:spPr/>
    </dgm:pt>
    <dgm:pt modelId="{2FF03E1E-CD41-4059-95C1-AE3897F78454}" type="pres">
      <dgm:prSet presAssocID="{4CF63657-4341-4505-B64B-F56132D954CB}" presName="arrowAndChildren" presStyleCnt="0"/>
      <dgm:spPr/>
    </dgm:pt>
    <dgm:pt modelId="{4B363EAA-D016-437A-9716-1BCAD796D0A9}" type="pres">
      <dgm:prSet presAssocID="{4CF63657-4341-4505-B64B-F56132D954C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8376EC11-526A-4729-9F66-CD628897841D}" type="pres">
      <dgm:prSet presAssocID="{D08C86FB-FEE6-401D-98AE-1AB480472949}" presName="sp" presStyleCnt="0"/>
      <dgm:spPr/>
    </dgm:pt>
    <dgm:pt modelId="{E318B71C-2375-4619-9F93-267D710F9CFE}" type="pres">
      <dgm:prSet presAssocID="{AD357D98-F234-4221-80DC-C5B1FBB69737}" presName="arrowAndChildren" presStyleCnt="0"/>
      <dgm:spPr/>
    </dgm:pt>
    <dgm:pt modelId="{439690DF-9981-4AEF-A270-E8C3AAFF5196}" type="pres">
      <dgm:prSet presAssocID="{AD357D98-F234-4221-80DC-C5B1FBB6973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32800FB-A1DC-4BA1-AEE6-110680FC661C}" type="pres">
      <dgm:prSet presAssocID="{802FA50E-576E-4777-818A-8969D1A338EC}" presName="sp" presStyleCnt="0"/>
      <dgm:spPr/>
    </dgm:pt>
    <dgm:pt modelId="{D073ECD2-26F5-4607-ADB9-DBAE1A07AE23}" type="pres">
      <dgm:prSet presAssocID="{0A07CADE-B332-443D-9024-6846306C1972}" presName="arrowAndChildren" presStyleCnt="0"/>
      <dgm:spPr/>
    </dgm:pt>
    <dgm:pt modelId="{53729E42-411E-4A53-9A28-3C06861B869B}" type="pres">
      <dgm:prSet presAssocID="{0A07CADE-B332-443D-9024-6846306C197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D3FF093-3E20-4F3D-9989-C3FAAFBD2AB9}" srcId="{55EA36BE-8AF6-44DC-8C85-C259F46F76A5}" destId="{0A07CADE-B332-443D-9024-6846306C1972}" srcOrd="0" destOrd="0" parTransId="{78AD5713-6E5B-42C1-B330-97DF3B715742}" sibTransId="{802FA50E-576E-4777-818A-8969D1A338EC}"/>
    <dgm:cxn modelId="{D5DB1370-4483-4E8E-829F-7D7CAB7D688E}" srcId="{55EA36BE-8AF6-44DC-8C85-C259F46F76A5}" destId="{82AB0891-95A3-4C07-91F2-BEC40CC3D1DF}" srcOrd="3" destOrd="0" parTransId="{75B9A3E0-AA48-493B-BC96-230901428328}" sibTransId="{530B41A7-E81C-4FCA-8B9E-6F908FC2552D}"/>
    <dgm:cxn modelId="{AD6FFFE0-D6F4-4D82-B6D8-D9E75C9B08A9}" type="presOf" srcId="{55EA36BE-8AF6-44DC-8C85-C259F46F76A5}" destId="{465ECFA2-CA8C-4D86-BDA3-43856415AEEC}" srcOrd="0" destOrd="0" presId="urn:microsoft.com/office/officeart/2005/8/layout/process4"/>
    <dgm:cxn modelId="{DF8EE284-9F65-440F-8868-511D1D4EF0B6}" srcId="{55EA36BE-8AF6-44DC-8C85-C259F46F76A5}" destId="{AD357D98-F234-4221-80DC-C5B1FBB69737}" srcOrd="1" destOrd="0" parTransId="{112CD5B1-A6CE-4321-9397-3697C975DFAE}" sibTransId="{D08C86FB-FEE6-401D-98AE-1AB480472949}"/>
    <dgm:cxn modelId="{96459F40-BBE1-4ECB-B55C-735AFB6463A2}" type="presOf" srcId="{0A07CADE-B332-443D-9024-6846306C1972}" destId="{53729E42-411E-4A53-9A28-3C06861B869B}" srcOrd="0" destOrd="0" presId="urn:microsoft.com/office/officeart/2005/8/layout/process4"/>
    <dgm:cxn modelId="{703AF39E-8F55-4BD5-8B5E-E5E5DE9375DB}" srcId="{55EA36BE-8AF6-44DC-8C85-C259F46F76A5}" destId="{4CF63657-4341-4505-B64B-F56132D954CB}" srcOrd="2" destOrd="0" parTransId="{EE4353EE-9C80-489B-B2D7-1B03005E1F90}" sibTransId="{D8FB8441-73B8-40EF-B800-EAFBEAA01750}"/>
    <dgm:cxn modelId="{9F1FCEA3-5106-4501-88B1-FAD929E494B3}" type="presOf" srcId="{82AB0891-95A3-4C07-91F2-BEC40CC3D1DF}" destId="{3F59F079-3A67-4A07-8D0F-20846173A945}" srcOrd="0" destOrd="0" presId="urn:microsoft.com/office/officeart/2005/8/layout/process4"/>
    <dgm:cxn modelId="{33D427E3-296C-487D-8509-7B383BCE07A9}" type="presOf" srcId="{AD357D98-F234-4221-80DC-C5B1FBB69737}" destId="{439690DF-9981-4AEF-A270-E8C3AAFF5196}" srcOrd="0" destOrd="0" presId="urn:microsoft.com/office/officeart/2005/8/layout/process4"/>
    <dgm:cxn modelId="{95F4F357-650D-4256-A5E0-7942DC8AD4BD}" type="presOf" srcId="{4CF63657-4341-4505-B64B-F56132D954CB}" destId="{4B363EAA-D016-437A-9716-1BCAD796D0A9}" srcOrd="0" destOrd="0" presId="urn:microsoft.com/office/officeart/2005/8/layout/process4"/>
    <dgm:cxn modelId="{C5FEE6C9-5BC3-45BF-96B6-F026FB619D9F}" type="presParOf" srcId="{465ECFA2-CA8C-4D86-BDA3-43856415AEEC}" destId="{E9C841A4-D03E-4C38-AC8A-44312757ED77}" srcOrd="0" destOrd="0" presId="urn:microsoft.com/office/officeart/2005/8/layout/process4"/>
    <dgm:cxn modelId="{E0A68441-E6C2-4A7F-B63E-D4A1CCC712AA}" type="presParOf" srcId="{E9C841A4-D03E-4C38-AC8A-44312757ED77}" destId="{3F59F079-3A67-4A07-8D0F-20846173A945}" srcOrd="0" destOrd="0" presId="urn:microsoft.com/office/officeart/2005/8/layout/process4"/>
    <dgm:cxn modelId="{5BABEF74-3AF3-47AA-B24E-A647C87BE67D}" type="presParOf" srcId="{465ECFA2-CA8C-4D86-BDA3-43856415AEEC}" destId="{3014B4DE-E738-4D8A-AB0F-5B512F282D04}" srcOrd="1" destOrd="0" presId="urn:microsoft.com/office/officeart/2005/8/layout/process4"/>
    <dgm:cxn modelId="{979EA1CD-4EAF-42EB-B0A3-217FDB62D62D}" type="presParOf" srcId="{465ECFA2-CA8C-4D86-BDA3-43856415AEEC}" destId="{2FF03E1E-CD41-4059-95C1-AE3897F78454}" srcOrd="2" destOrd="0" presId="urn:microsoft.com/office/officeart/2005/8/layout/process4"/>
    <dgm:cxn modelId="{777D80F4-C28D-4912-B270-A795C403C2C6}" type="presParOf" srcId="{2FF03E1E-CD41-4059-95C1-AE3897F78454}" destId="{4B363EAA-D016-437A-9716-1BCAD796D0A9}" srcOrd="0" destOrd="0" presId="urn:microsoft.com/office/officeart/2005/8/layout/process4"/>
    <dgm:cxn modelId="{2CFD6F36-030D-468F-A3F4-0A38CF3A5DCF}" type="presParOf" srcId="{465ECFA2-CA8C-4D86-BDA3-43856415AEEC}" destId="{8376EC11-526A-4729-9F66-CD628897841D}" srcOrd="3" destOrd="0" presId="urn:microsoft.com/office/officeart/2005/8/layout/process4"/>
    <dgm:cxn modelId="{58940343-8775-4A22-B8D8-41A921370B9F}" type="presParOf" srcId="{465ECFA2-CA8C-4D86-BDA3-43856415AEEC}" destId="{E318B71C-2375-4619-9F93-267D710F9CFE}" srcOrd="4" destOrd="0" presId="urn:microsoft.com/office/officeart/2005/8/layout/process4"/>
    <dgm:cxn modelId="{FF026255-4172-4E39-BC48-2C8660E95218}" type="presParOf" srcId="{E318B71C-2375-4619-9F93-267D710F9CFE}" destId="{439690DF-9981-4AEF-A270-E8C3AAFF5196}" srcOrd="0" destOrd="0" presId="urn:microsoft.com/office/officeart/2005/8/layout/process4"/>
    <dgm:cxn modelId="{FBE6BDB8-D411-4C0D-8184-14E16C2B0D54}" type="presParOf" srcId="{465ECFA2-CA8C-4D86-BDA3-43856415AEEC}" destId="{D32800FB-A1DC-4BA1-AEE6-110680FC661C}" srcOrd="5" destOrd="0" presId="urn:microsoft.com/office/officeart/2005/8/layout/process4"/>
    <dgm:cxn modelId="{01CF0BB3-D251-4A13-BE27-52C6346C65E1}" type="presParOf" srcId="{465ECFA2-CA8C-4D86-BDA3-43856415AEEC}" destId="{D073ECD2-26F5-4607-ADB9-DBAE1A07AE23}" srcOrd="6" destOrd="0" presId="urn:microsoft.com/office/officeart/2005/8/layout/process4"/>
    <dgm:cxn modelId="{83CFF25D-C0F0-401C-B765-5F2521D5B6FF}" type="presParOf" srcId="{D073ECD2-26F5-4607-ADB9-DBAE1A07AE23}" destId="{53729E42-411E-4A53-9A28-3C06861B86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65569-CD2B-47D7-822A-257F815E246C}">
      <dsp:nvSpPr>
        <dsp:cNvPr id="0" name=""/>
        <dsp:cNvSpPr/>
      </dsp:nvSpPr>
      <dsp:spPr>
        <a:xfrm>
          <a:off x="1618505" y="1542305"/>
          <a:ext cx="1182588" cy="11825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ЕДИНЫЙ СЧЕТ</a:t>
          </a:r>
          <a:endParaRPr lang="en-US" sz="1000" kern="1200" dirty="0"/>
        </a:p>
      </dsp:txBody>
      <dsp:txXfrm>
        <a:off x="1618505" y="1542305"/>
        <a:ext cx="1182588" cy="1182588"/>
      </dsp:txXfrm>
    </dsp:sp>
    <dsp:sp modelId="{8FE78F35-0055-44E8-BF43-A18C1A987417}">
      <dsp:nvSpPr>
        <dsp:cNvPr id="0" name=""/>
        <dsp:cNvSpPr/>
      </dsp:nvSpPr>
      <dsp:spPr>
        <a:xfrm rot="16200000">
          <a:off x="2031394" y="1339817"/>
          <a:ext cx="356811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6811" y="240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6200000">
        <a:off x="2200879" y="1354979"/>
        <a:ext cx="17840" cy="17840"/>
      </dsp:txXfrm>
    </dsp:sp>
    <dsp:sp modelId="{08086B1E-C980-4E95-8F13-B5046C947966}">
      <dsp:nvSpPr>
        <dsp:cNvPr id="0" name=""/>
        <dsp:cNvSpPr/>
      </dsp:nvSpPr>
      <dsp:spPr>
        <a:xfrm>
          <a:off x="1618505" y="2905"/>
          <a:ext cx="1182588" cy="11825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ГОС.  БЮДЖЕТ</a:t>
          </a:r>
          <a:endParaRPr lang="en-US" sz="1050" kern="1200" dirty="0" smtClean="0">
            <a:solidFill>
              <a:schemeClr val="tx1"/>
            </a:solidFill>
          </a:endParaRPr>
        </a:p>
      </dsp:txBody>
      <dsp:txXfrm>
        <a:off x="1618505" y="2905"/>
        <a:ext cx="1182588" cy="1182588"/>
      </dsp:txXfrm>
    </dsp:sp>
    <dsp:sp modelId="{F903B698-41B5-4157-A828-95B89A075713}">
      <dsp:nvSpPr>
        <dsp:cNvPr id="0" name=""/>
        <dsp:cNvSpPr/>
      </dsp:nvSpPr>
      <dsp:spPr>
        <a:xfrm rot="19800000">
          <a:off x="2697973" y="1724667"/>
          <a:ext cx="356811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6811" y="240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9800000">
        <a:off x="2867459" y="1739829"/>
        <a:ext cx="17840" cy="17840"/>
      </dsp:txXfrm>
    </dsp:sp>
    <dsp:sp modelId="{56013C24-8C52-447B-A926-4819148EFF74}">
      <dsp:nvSpPr>
        <dsp:cNvPr id="0" name=""/>
        <dsp:cNvSpPr/>
      </dsp:nvSpPr>
      <dsp:spPr>
        <a:xfrm>
          <a:off x="2951665" y="772605"/>
          <a:ext cx="1182588" cy="1182588"/>
        </a:xfrm>
        <a:prstGeom prst="ellipse">
          <a:avLst/>
        </a:prstGeom>
        <a:solidFill>
          <a:schemeClr val="accent5">
            <a:hueOff val="-18371"/>
            <a:satOff val="426"/>
            <a:lumOff val="-13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БЮДЖЕТЫ </a:t>
          </a:r>
          <a:r>
            <a:rPr lang="ru-RU" sz="1000" kern="1200" dirty="0" smtClean="0"/>
            <a:t>АВТОНОМНЫХ</a:t>
          </a:r>
          <a:r>
            <a:rPr lang="ru-RU" sz="1050" kern="1200" dirty="0" smtClean="0"/>
            <a:t> РЕСПУБЛИК</a:t>
          </a:r>
          <a:endParaRPr lang="en-US" sz="1050" kern="1200" dirty="0"/>
        </a:p>
      </dsp:txBody>
      <dsp:txXfrm>
        <a:off x="2951665" y="772605"/>
        <a:ext cx="1182588" cy="1182588"/>
      </dsp:txXfrm>
    </dsp:sp>
    <dsp:sp modelId="{5564B4B4-A8F1-4242-A936-14DF9ADB4C46}">
      <dsp:nvSpPr>
        <dsp:cNvPr id="0" name=""/>
        <dsp:cNvSpPr/>
      </dsp:nvSpPr>
      <dsp:spPr>
        <a:xfrm rot="1800000">
          <a:off x="2697973" y="2494367"/>
          <a:ext cx="356811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6811" y="240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800000">
        <a:off x="2867459" y="2509529"/>
        <a:ext cx="17840" cy="17840"/>
      </dsp:txXfrm>
    </dsp:sp>
    <dsp:sp modelId="{20A3C311-E7AD-45F5-A202-09D8D92A8AC3}">
      <dsp:nvSpPr>
        <dsp:cNvPr id="0" name=""/>
        <dsp:cNvSpPr/>
      </dsp:nvSpPr>
      <dsp:spPr>
        <a:xfrm>
          <a:off x="2951665" y="2312005"/>
          <a:ext cx="1182588" cy="1182588"/>
        </a:xfrm>
        <a:prstGeom prst="ellipse">
          <a:avLst/>
        </a:prstGeom>
        <a:solidFill>
          <a:schemeClr val="accent5">
            <a:hueOff val="-36742"/>
            <a:satOff val="852"/>
            <a:lumOff val="-2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ЛОКАЛЬНЫЕ БЮДЖЕТЫ</a:t>
          </a:r>
          <a:endParaRPr lang="en-US" sz="1000" kern="1200" dirty="0"/>
        </a:p>
      </dsp:txBody>
      <dsp:txXfrm>
        <a:off x="2951665" y="2312005"/>
        <a:ext cx="1182588" cy="1182588"/>
      </dsp:txXfrm>
    </dsp:sp>
    <dsp:sp modelId="{EDBB23B9-920C-4B95-BBEE-FD0C6675EC8E}">
      <dsp:nvSpPr>
        <dsp:cNvPr id="0" name=""/>
        <dsp:cNvSpPr/>
      </dsp:nvSpPr>
      <dsp:spPr>
        <a:xfrm rot="5400000">
          <a:off x="2031394" y="2879217"/>
          <a:ext cx="356811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6811" y="240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5400000">
        <a:off x="2200879" y="2894379"/>
        <a:ext cx="17840" cy="17840"/>
      </dsp:txXfrm>
    </dsp:sp>
    <dsp:sp modelId="{67181BC3-89D8-452F-A0D1-82B7D7A549A3}">
      <dsp:nvSpPr>
        <dsp:cNvPr id="0" name=""/>
        <dsp:cNvSpPr/>
      </dsp:nvSpPr>
      <dsp:spPr>
        <a:xfrm>
          <a:off x="1618505" y="3081705"/>
          <a:ext cx="1182588" cy="1182588"/>
        </a:xfrm>
        <a:prstGeom prst="ellipse">
          <a:avLst/>
        </a:prstGeom>
        <a:solidFill>
          <a:schemeClr val="accent5">
            <a:hueOff val="-55112"/>
            <a:satOff val="1279"/>
            <a:lumOff val="-4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РЕЗЕРВНЫЕ ПОДСЧЕТА</a:t>
          </a:r>
          <a:endParaRPr lang="en-US" sz="1050" kern="1200" dirty="0"/>
        </a:p>
      </dsp:txBody>
      <dsp:txXfrm>
        <a:off x="1618505" y="3081705"/>
        <a:ext cx="1182588" cy="1182588"/>
      </dsp:txXfrm>
    </dsp:sp>
    <dsp:sp modelId="{69B79A10-7E23-410E-9626-1057AF5D09ED}">
      <dsp:nvSpPr>
        <dsp:cNvPr id="0" name=""/>
        <dsp:cNvSpPr/>
      </dsp:nvSpPr>
      <dsp:spPr>
        <a:xfrm rot="9000000">
          <a:off x="1364814" y="2494367"/>
          <a:ext cx="356811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6811" y="240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9000000">
        <a:off x="1534299" y="2509529"/>
        <a:ext cx="17840" cy="17840"/>
      </dsp:txXfrm>
    </dsp:sp>
    <dsp:sp modelId="{E822C334-01BB-4676-B69E-863BD6353175}">
      <dsp:nvSpPr>
        <dsp:cNvPr id="0" name=""/>
        <dsp:cNvSpPr/>
      </dsp:nvSpPr>
      <dsp:spPr>
        <a:xfrm>
          <a:off x="285346" y="2312005"/>
          <a:ext cx="1182588" cy="1182588"/>
        </a:xfrm>
        <a:prstGeom prst="ellipse">
          <a:avLst/>
        </a:prstGeom>
        <a:solidFill>
          <a:schemeClr val="accent5">
            <a:hueOff val="-73483"/>
            <a:satOff val="1705"/>
            <a:lumOff val="-55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НАЗНАЧЕННЫЕ</a:t>
          </a:r>
          <a:r>
            <a:rPr lang="ru-RU" sz="1100" kern="1200" dirty="0" smtClean="0"/>
            <a:t> ГРАНТЫ</a:t>
          </a:r>
          <a:endParaRPr lang="en-US" sz="1100" kern="1200" dirty="0"/>
        </a:p>
      </dsp:txBody>
      <dsp:txXfrm>
        <a:off x="285346" y="2312005"/>
        <a:ext cx="1182588" cy="1182588"/>
      </dsp:txXfrm>
    </dsp:sp>
    <dsp:sp modelId="{9D492720-DBF7-49E1-92F3-F9DD8700D5B2}">
      <dsp:nvSpPr>
        <dsp:cNvPr id="0" name=""/>
        <dsp:cNvSpPr/>
      </dsp:nvSpPr>
      <dsp:spPr>
        <a:xfrm rot="12600000">
          <a:off x="1364814" y="1724667"/>
          <a:ext cx="356811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6811" y="240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2600000">
        <a:off x="1534299" y="1739829"/>
        <a:ext cx="17840" cy="17840"/>
      </dsp:txXfrm>
    </dsp:sp>
    <dsp:sp modelId="{27F41696-369F-4A1E-AFF8-DB8B0AEFFD63}">
      <dsp:nvSpPr>
        <dsp:cNvPr id="0" name=""/>
        <dsp:cNvSpPr/>
      </dsp:nvSpPr>
      <dsp:spPr>
        <a:xfrm>
          <a:off x="285346" y="772605"/>
          <a:ext cx="1182588" cy="1182588"/>
        </a:xfrm>
        <a:prstGeom prst="ellipse">
          <a:avLst/>
        </a:prstGeom>
        <a:solidFill>
          <a:schemeClr val="accent5">
            <a:hueOff val="-91854"/>
            <a:satOff val="2131"/>
            <a:lumOff val="-6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ДЕПОЗИТЫ</a:t>
          </a:r>
          <a:endParaRPr lang="en-US" sz="1100" kern="1200" dirty="0"/>
        </a:p>
      </dsp:txBody>
      <dsp:txXfrm>
        <a:off x="285346" y="772605"/>
        <a:ext cx="1182588" cy="11825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839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4D34-1C16-409B-8DBB-03B48CA2F97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839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/>
            </a:lvl1pPr>
          </a:lstStyle>
          <a:p>
            <a:fld id="{B1655617-35A7-43AF-A473-048FFCB4E4C7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2173209"/>
            <a:ext cx="5444490" cy="2058829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267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032" y="838200"/>
            <a:ext cx="5087937" cy="15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50" y="6429375"/>
            <a:ext cx="1633538" cy="292100"/>
          </a:xfrm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58125" y="6429375"/>
            <a:ext cx="828675" cy="2921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1963" y="6423025"/>
            <a:ext cx="5610225" cy="29210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49" r:id="rId1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8605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 smtClean="0">
                <a:latin typeface="+mn-lt"/>
              </a:rPr>
              <a:t>УПРАВЛЕНИЕ СЧЕТАМИ ГОСУДАРСТВЕННОГО КАЗНАЧЕЙСТВА</a:t>
            </a:r>
            <a:endParaRPr lang="pt-BR" sz="3600" dirty="0" smtClean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410200"/>
            <a:ext cx="3643312" cy="990600"/>
          </a:xfrm>
        </p:spPr>
        <p:txBody>
          <a:bodyPr/>
          <a:lstStyle/>
          <a:p>
            <a:r>
              <a:rPr lang="ru-RU" sz="2000" dirty="0" smtClean="0"/>
              <a:t>Заза Рухайя</a:t>
            </a:r>
            <a:endParaRPr lang="en-US" sz="2000" dirty="0" smtClean="0"/>
          </a:p>
          <a:p>
            <a:r>
              <a:rPr lang="en-US" sz="1600" dirty="0" smtClean="0"/>
              <a:t>27-29 </a:t>
            </a:r>
            <a:r>
              <a:rPr lang="ru-RU" sz="1600" dirty="0" smtClean="0"/>
              <a:t>Февраля</a:t>
            </a:r>
            <a:r>
              <a:rPr lang="en-US" sz="1600" dirty="0" smtClean="0"/>
              <a:t>, 201</a:t>
            </a:r>
            <a:r>
              <a:rPr lang="ka-GE" sz="1600" dirty="0" smtClean="0"/>
              <a:t>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ru-RU" kern="1200" dirty="0" smtClean="0"/>
              <a:t>ЕДИНЫЙ МНОГО-ВАЛЮТНЫЙ СЧЕТ</a:t>
            </a:r>
            <a:r>
              <a:rPr lang="en-US" kern="1200" dirty="0" smtClean="0"/>
              <a:t>:</a:t>
            </a:r>
            <a:br>
              <a:rPr lang="en-US" kern="1200" dirty="0" smtClean="0"/>
            </a:br>
            <a:r>
              <a:rPr lang="ru-RU" kern="1200" dirty="0" smtClean="0"/>
              <a:t>УПРАВЛЕНИЕ</a:t>
            </a:r>
            <a:endParaRPr lang="en-US" kern="1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467600" cy="4724400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sz="2100" dirty="0" smtClean="0"/>
              <a:t>Государственное Казначейство открыло </a:t>
            </a:r>
            <a:r>
              <a:rPr lang="ru-RU" sz="2100" dirty="0" smtClean="0">
                <a:solidFill>
                  <a:srgbClr val="C00000"/>
                </a:solidFill>
              </a:rPr>
              <a:t>Единый Много-Валютный Счет</a:t>
            </a:r>
            <a:r>
              <a:rPr lang="ru-RU" sz="2100" dirty="0" smtClean="0"/>
              <a:t> в Национальном Банке Грузии в </a:t>
            </a:r>
            <a:r>
              <a:rPr lang="ru-RU" sz="2100" dirty="0" smtClean="0">
                <a:solidFill>
                  <a:srgbClr val="C00000"/>
                </a:solidFill>
              </a:rPr>
              <a:t>2009</a:t>
            </a:r>
            <a:endParaRPr lang="ru-RU" sz="2100" dirty="0">
              <a:solidFill>
                <a:srgbClr val="C00000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sz="2100" dirty="0" smtClean="0">
                <a:solidFill>
                  <a:srgbClr val="C00000"/>
                </a:solidFill>
              </a:rPr>
              <a:t>Бюджетные организации </a:t>
            </a:r>
            <a:r>
              <a:rPr lang="ru-RU" sz="2100" dirty="0" smtClean="0"/>
              <a:t>производят оплату в </a:t>
            </a:r>
            <a:r>
              <a:rPr lang="ru-RU" sz="2100" dirty="0" smtClean="0">
                <a:solidFill>
                  <a:srgbClr val="C00000"/>
                </a:solidFill>
              </a:rPr>
              <a:t>иностранной</a:t>
            </a:r>
            <a:r>
              <a:rPr lang="ru-RU" sz="2100" dirty="0" smtClean="0"/>
              <a:t> </a:t>
            </a:r>
            <a:r>
              <a:rPr lang="ru-RU" sz="2100" dirty="0" smtClean="0">
                <a:solidFill>
                  <a:srgbClr val="C00000"/>
                </a:solidFill>
              </a:rPr>
              <a:t>валюте</a:t>
            </a:r>
            <a:r>
              <a:rPr lang="ru-RU" sz="2100" dirty="0" smtClean="0"/>
              <a:t> на единый много-валютный счет</a:t>
            </a:r>
            <a:endParaRPr lang="ka-GE" sz="21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sz="2100" dirty="0" smtClean="0"/>
              <a:t>Внешний долг обслуживается и оплачивается с того же счета</a:t>
            </a:r>
            <a:endParaRPr lang="ka-GE" sz="21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sz="2100" dirty="0" smtClean="0"/>
              <a:t>Донорские организации и </a:t>
            </a:r>
            <a:r>
              <a:rPr lang="ru-RU" sz="2100" dirty="0" smtClean="0">
                <a:solidFill>
                  <a:srgbClr val="C00000"/>
                </a:solidFill>
              </a:rPr>
              <a:t>гранты</a:t>
            </a:r>
            <a:r>
              <a:rPr lang="ru-RU" sz="2100" dirty="0" smtClean="0"/>
              <a:t> </a:t>
            </a:r>
            <a:r>
              <a:rPr lang="ru-RU" sz="2100" dirty="0" smtClean="0">
                <a:solidFill>
                  <a:srgbClr val="C00000"/>
                </a:solidFill>
              </a:rPr>
              <a:t>и</a:t>
            </a:r>
            <a:r>
              <a:rPr lang="ru-RU" sz="2100" dirty="0" smtClean="0"/>
              <a:t> </a:t>
            </a:r>
            <a:r>
              <a:rPr lang="ru-RU" sz="2100" dirty="0" smtClean="0">
                <a:solidFill>
                  <a:srgbClr val="C00000"/>
                </a:solidFill>
              </a:rPr>
              <a:t>кредиты</a:t>
            </a:r>
            <a:r>
              <a:rPr lang="ru-RU" sz="2100" dirty="0" smtClean="0"/>
              <a:t> зарубежных стран также направляются на много-валлютный счет</a:t>
            </a:r>
            <a:r>
              <a:rPr lang="en-US" sz="2100" dirty="0" smtClean="0"/>
              <a:t> </a:t>
            </a:r>
            <a:endParaRPr lang="ka-GE" sz="21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100" dirty="0" smtClean="0"/>
              <a:t>Бюджетные и другие депозитные оплаты производятся физическими и юридическими лицами</a:t>
            </a:r>
            <a:endParaRPr lang="ka-GE" sz="2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81000" y="1600200"/>
            <a:ext cx="762000" cy="4346137"/>
            <a:chOff x="7391400" y="2134696"/>
            <a:chExt cx="762000" cy="4346137"/>
          </a:xfrm>
        </p:grpSpPr>
        <p:pic>
          <p:nvPicPr>
            <p:cNvPr id="14" name="Picture 3" descr="C:\Program Files\Microsoft Office\MEDIA\CAGCAT10\j0222015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91400" y="2134696"/>
              <a:ext cx="762000" cy="7647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>
              <a:off x="7391400" y="3353894"/>
              <a:ext cx="762000" cy="3126939"/>
              <a:chOff x="7391400" y="3353894"/>
              <a:chExt cx="762000" cy="3126939"/>
            </a:xfrm>
          </p:grpSpPr>
          <p:pic>
            <p:nvPicPr>
              <p:cNvPr id="16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91400" y="3353894"/>
                <a:ext cx="762000" cy="7647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6" descr="C:\Program Files\Microsoft Office\MEDIA\CAGCAT10\j0222017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91400" y="4496894"/>
                <a:ext cx="762000" cy="7647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C:\Program Files\Microsoft Office\MEDIA\CAGCAT10\j022201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91400" y="5716095"/>
                <a:ext cx="762000" cy="7647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ru-RU" kern="1200" dirty="0" smtClean="0"/>
              <a:t>ЕДИНЫЙ МНОГО-ВАЛЮТНЫЙ СЧЕТ</a:t>
            </a:r>
            <a:r>
              <a:rPr lang="en-US" kern="1200" dirty="0" smtClean="0"/>
              <a:t>:</a:t>
            </a:r>
            <a:br>
              <a:rPr lang="en-US" kern="1200" dirty="0" smtClean="0"/>
            </a:br>
            <a:r>
              <a:rPr lang="ru-RU" kern="1200" dirty="0" smtClean="0"/>
              <a:t>УПРАВЛЕНИЕ</a:t>
            </a:r>
            <a:endParaRPr lang="en-US" kern="1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ru-RU" sz="2000" dirty="0" smtClean="0"/>
              <a:t>Государственное Казначейство является членом Всемирной Ассоциации Межбанковской Финансовой Коммуникационной Сиситемы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SWIFT</a:t>
            </a:r>
            <a:r>
              <a:rPr lang="en-US" sz="2000" dirty="0" smtClean="0"/>
              <a:t>)</a:t>
            </a:r>
            <a:r>
              <a:rPr lang="ka-GE" sz="2000" dirty="0" smtClean="0"/>
              <a:t>. </a:t>
            </a:r>
            <a:endParaRPr lang="en-US" sz="2000" dirty="0" smtClean="0"/>
          </a:p>
          <a:p>
            <a:r>
              <a:rPr lang="ru-RU" sz="2000" dirty="0" smtClean="0"/>
              <a:t>Учетная система валютных операций обозначает валютный  код (вспомогательный счет) организациям и инвестиционным проектам</a:t>
            </a:r>
            <a:r>
              <a:rPr lang="ka-GE" sz="2000" dirty="0" smtClean="0"/>
              <a:t>.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Валютный код </a:t>
            </a:r>
            <a:r>
              <a:rPr lang="en-US" sz="2000" dirty="0" smtClean="0"/>
              <a:t>(</a:t>
            </a:r>
            <a:r>
              <a:rPr lang="ru-RU" sz="2000" dirty="0" smtClean="0"/>
              <a:t>вспомогательный счет) содержит 9 символов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ru-RU" sz="1400" dirty="0" smtClean="0"/>
              <a:t>символ определяет тип транзакции (текуций, специальный или депозит)</a:t>
            </a:r>
            <a:r>
              <a:rPr lang="en-US" sz="1400" dirty="0" smtClean="0"/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– </a:t>
            </a:r>
            <a:r>
              <a:rPr lang="ru-RU" sz="1400" dirty="0" smtClean="0"/>
              <a:t>целевое назначение </a:t>
            </a:r>
            <a:r>
              <a:rPr lang="en-US" sz="1400" dirty="0" smtClean="0"/>
              <a:t>(</a:t>
            </a:r>
            <a:r>
              <a:rPr lang="ru-RU" sz="1400" dirty="0" smtClean="0"/>
              <a:t>инвестиционный проект, целевое финансирование, штраф, алвтеж, и т.д.)</a:t>
            </a:r>
            <a:endParaRPr lang="ka-GE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– </a:t>
            </a:r>
            <a:r>
              <a:rPr lang="ru-RU" sz="1400" dirty="0" smtClean="0"/>
              <a:t>займ </a:t>
            </a:r>
            <a:r>
              <a:rPr lang="en-US" sz="1400" dirty="0" smtClean="0"/>
              <a:t>(</a:t>
            </a:r>
            <a:r>
              <a:rPr lang="ru-RU" sz="1400" dirty="0" smtClean="0"/>
              <a:t>займ, грант и т.д.)</a:t>
            </a:r>
            <a:endParaRPr lang="ka-GE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962400"/>
          <a:ext cx="8229600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7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8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ТИП</a:t>
                      </a:r>
                      <a:r>
                        <a:rPr lang="ru-RU" sz="900" baseline="0" dirty="0" smtClean="0">
                          <a:latin typeface="+mn-lt"/>
                        </a:rPr>
                        <a:t> ОПЕРАЦИИ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ДОНОР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</a:t>
                      </a:r>
                      <a:r>
                        <a:rPr lang="ru-RU" sz="900" dirty="0" smtClean="0"/>
                        <a:t> 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ФОРМА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УНИКАЛЬНЫЙ</a:t>
                      </a:r>
                      <a:r>
                        <a:rPr lang="ru-RU" sz="1050" baseline="0" dirty="0" smtClean="0">
                          <a:latin typeface="+mn-lt"/>
                        </a:rPr>
                        <a:t> КОД ПРОЕКТА ИЛИ ОРГАНИЗАЦИИ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ru-RU" kern="1200" dirty="0" smtClean="0"/>
              <a:t>ЕДИНЫЙ МНОГО-ВАЛЮТНЫЙ СЧЕТ</a:t>
            </a:r>
            <a:r>
              <a:rPr lang="en-US" kern="1200" dirty="0" smtClean="0"/>
              <a:t>: </a:t>
            </a:r>
            <a:r>
              <a:rPr lang="ru-RU" kern="1200" dirty="0" smtClean="0"/>
              <a:t>УПРАВЛЕНИЕ</a:t>
            </a:r>
            <a:endParaRPr lang="en-US" kern="12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68580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ru-RU" sz="2000" dirty="0" smtClean="0"/>
              <a:t>Конвертирование суммы в иностранную валюту с кассового счета</a:t>
            </a:r>
            <a:endParaRPr lang="ka-GE" sz="2000" dirty="0" smtClean="0"/>
          </a:p>
          <a:p>
            <a:pPr lvl="1">
              <a:buFont typeface="+mj-lt"/>
              <a:buAutoNum type="arabicPeriod"/>
            </a:pPr>
            <a:r>
              <a:rPr lang="ru-RU" sz="2000" dirty="0" smtClean="0"/>
              <a:t>Переводы</a:t>
            </a:r>
            <a:endParaRPr lang="ka-GE" sz="2000" dirty="0" smtClean="0"/>
          </a:p>
          <a:p>
            <a:pPr lvl="1">
              <a:buFont typeface="+mj-lt"/>
              <a:buAutoNum type="arabicPeriod"/>
            </a:pPr>
            <a:endParaRPr lang="ka-GE" sz="20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240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ka-GE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3400" y="6339840"/>
          <a:ext cx="1143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n w="9525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000082"/>
                            </a:gs>
                            <a:gs pos="13000">
                              <a:srgbClr val="0047FF"/>
                            </a:gs>
                            <a:gs pos="28000">
                              <a:srgbClr val="000082"/>
                            </a:gs>
                            <a:gs pos="42999">
                              <a:srgbClr val="0047FF"/>
                            </a:gs>
                            <a:gs pos="58000">
                              <a:srgbClr val="000082"/>
                            </a:gs>
                            <a:gs pos="72000">
                              <a:srgbClr val="0047FF"/>
                            </a:gs>
                            <a:gs pos="87000">
                              <a:srgbClr val="000082"/>
                            </a:gs>
                            <a:gs pos="100000">
                              <a:srgbClr val="0047FF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Footer Placeholder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ОПЕРАЦИИ НА МНОГО-ВАЛЮТНОМ СЧЕТЕ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57200" y="2484438"/>
            <a:ext cx="8229600" cy="3687762"/>
            <a:chOff x="457200" y="2438400"/>
            <a:chExt cx="8229600" cy="3687762"/>
          </a:xfrm>
        </p:grpSpPr>
        <p:sp>
          <p:nvSpPr>
            <p:cNvPr id="60" name="Rectangle 59"/>
            <p:cNvSpPr/>
            <p:nvPr/>
          </p:nvSpPr>
          <p:spPr>
            <a:xfrm>
              <a:off x="457200" y="4362195"/>
              <a:ext cx="1359017" cy="804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19010B"/>
                  </a:solidFill>
                  <a:latin typeface="+mj-lt"/>
                </a:rPr>
                <a:t>БЮДЖЕТНАЯ ОРГАНИЗАЦИЯ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193721" y="2438400"/>
              <a:ext cx="5436066" cy="2015404"/>
            </a:xfrm>
            <a:prstGeom prst="roundRect">
              <a:avLst>
                <a:gd name="adj" fmla="val 10549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67000" y="2530008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ГОСУДАРСТВЕННОЕ КАЗНАЧЕЙСТВО</a:t>
              </a:r>
            </a:p>
          </p:txBody>
        </p:sp>
        <p:cxnSp>
          <p:nvCxnSpPr>
            <p:cNvPr id="63" name="Elbow Connector 112"/>
            <p:cNvCxnSpPr>
              <a:stCxn id="66" idx="3"/>
              <a:endCxn id="65" idx="0"/>
            </p:cNvCxnSpPr>
            <p:nvPr/>
          </p:nvCxnSpPr>
          <p:spPr>
            <a:xfrm>
              <a:off x="7473807" y="3512831"/>
              <a:ext cx="533484" cy="940973"/>
            </a:xfrm>
            <a:prstGeom prst="bent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Elbow Connector 114"/>
            <p:cNvCxnSpPr>
              <a:stCxn id="60" idx="0"/>
              <a:endCxn id="68" idx="1"/>
            </p:cNvCxnSpPr>
            <p:nvPr/>
          </p:nvCxnSpPr>
          <p:spPr>
            <a:xfrm rot="5400000" flipH="1" flipV="1">
              <a:off x="1315219" y="3332691"/>
              <a:ext cx="850992" cy="120801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7327783" y="4453805"/>
              <a:ext cx="1359017" cy="804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19010B"/>
                  </a:solidFill>
                  <a:latin typeface="+mj-lt"/>
                </a:rPr>
                <a:t>ПОЛУЧАТЕЛИ</a:t>
              </a:r>
              <a:endParaRPr lang="en-US" sz="1400" dirty="0" smtClean="0">
                <a:solidFill>
                  <a:srgbClr val="19010B"/>
                </a:solidFill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14791" y="3110529"/>
              <a:ext cx="1359017" cy="804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19010B"/>
                  </a:solidFill>
                  <a:latin typeface="+mj-lt"/>
                </a:rPr>
                <a:t>ВАЛЮТНЫЙ СЧЕТ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68752" y="3109270"/>
              <a:ext cx="1359017" cy="804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9010B"/>
                  </a:solidFill>
                  <a:latin typeface="+mj-lt"/>
                  <a:cs typeface="Calibri" pitchFamily="34" charset="0"/>
                </a:rPr>
                <a:t>SWIFT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344723" y="3108901"/>
              <a:ext cx="1359017" cy="804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19010B"/>
                  </a:solidFill>
                  <a:latin typeface="+mj-lt"/>
                </a:rPr>
                <a:t>ЕДИНЫЙ СЧЕТ</a:t>
              </a:r>
            </a:p>
          </p:txBody>
        </p:sp>
        <p:cxnSp>
          <p:nvCxnSpPr>
            <p:cNvPr id="69" name="Elbow Connector 68"/>
            <p:cNvCxnSpPr>
              <a:stCxn id="68" idx="3"/>
              <a:endCxn id="67" idx="1"/>
            </p:cNvCxnSpPr>
            <p:nvPr/>
          </p:nvCxnSpPr>
          <p:spPr>
            <a:xfrm>
              <a:off x="3703739" y="3511203"/>
              <a:ext cx="565012" cy="3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/>
            <p:nvPr/>
          </p:nvCxnSpPr>
          <p:spPr>
            <a:xfrm rot="16200000" flipH="1">
              <a:off x="4901885" y="4296653"/>
              <a:ext cx="1341005" cy="641758"/>
            </a:xfrm>
            <a:prstGeom prst="bentConnector3">
              <a:avLst>
                <a:gd name="adj1" fmla="val 29783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440261" y="5278289"/>
              <a:ext cx="1359017" cy="804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9010B"/>
                  </a:solidFill>
                  <a:latin typeface="+mj-lt"/>
                  <a:cs typeface="Calibri" pitchFamily="34" charset="0"/>
                </a:rPr>
                <a:t>NBG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250734" y="5393287"/>
              <a:ext cx="1283516" cy="732875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  <a:latin typeface="+mj-lt"/>
                </a:rPr>
                <a:t>SWIFT </a:t>
              </a:r>
              <a:r>
                <a:rPr lang="ru-RU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  <a:latin typeface="+mj-lt"/>
                </a:rPr>
                <a:t>СООБЩЕНИЕ</a:t>
              </a:r>
            </a:p>
          </p:txBody>
        </p:sp>
        <p:cxnSp>
          <p:nvCxnSpPr>
            <p:cNvPr id="73" name="Elbow Connector 150"/>
            <p:cNvCxnSpPr/>
            <p:nvPr/>
          </p:nvCxnSpPr>
          <p:spPr>
            <a:xfrm flipV="1">
              <a:off x="4534250" y="4785157"/>
              <a:ext cx="679508" cy="767959"/>
            </a:xfrm>
            <a:prstGeom prst="bentConnector2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Elbow Connector 161"/>
            <p:cNvCxnSpPr>
              <a:stCxn id="82" idx="3"/>
            </p:cNvCxnSpPr>
            <p:nvPr/>
          </p:nvCxnSpPr>
          <p:spPr>
            <a:xfrm>
              <a:off x="1740716" y="2888649"/>
              <a:ext cx="151002" cy="63931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169"/>
            <p:cNvCxnSpPr>
              <a:stCxn id="60" idx="3"/>
            </p:cNvCxnSpPr>
            <p:nvPr/>
          </p:nvCxnSpPr>
          <p:spPr>
            <a:xfrm flipV="1">
              <a:off x="1816217" y="3947029"/>
              <a:ext cx="2831284" cy="817468"/>
            </a:xfrm>
            <a:prstGeom prst="bent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Elbow Connector 172"/>
            <p:cNvCxnSpPr>
              <a:stCxn id="83" idx="3"/>
            </p:cNvCxnSpPr>
            <p:nvPr/>
          </p:nvCxnSpPr>
          <p:spPr>
            <a:xfrm flipV="1">
              <a:off x="1816217" y="4785157"/>
              <a:ext cx="755009" cy="95312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67" idx="2"/>
              <a:endCxn id="71" idx="0"/>
            </p:cNvCxnSpPr>
            <p:nvPr/>
          </p:nvCxnSpPr>
          <p:spPr>
            <a:xfrm rot="16200000" flipH="1">
              <a:off x="4851807" y="4010326"/>
              <a:ext cx="1364417" cy="1171509"/>
            </a:xfrm>
            <a:prstGeom prst="bentConnector3">
              <a:avLst>
                <a:gd name="adj1" fmla="val 64101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>
              <a:endCxn id="66" idx="2"/>
            </p:cNvCxnSpPr>
            <p:nvPr/>
          </p:nvCxnSpPr>
          <p:spPr>
            <a:xfrm rot="5400000" flipH="1" flipV="1">
              <a:off x="5846084" y="4339819"/>
              <a:ext cx="1372902" cy="523529"/>
            </a:xfrm>
            <a:prstGeom prst="bentConnector3">
              <a:avLst>
                <a:gd name="adj1" fmla="val 35349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Elbow Connector 204"/>
            <p:cNvCxnSpPr/>
            <p:nvPr/>
          </p:nvCxnSpPr>
          <p:spPr>
            <a:xfrm rot="5400000">
              <a:off x="3924181" y="1922877"/>
              <a:ext cx="502876" cy="4718807"/>
            </a:xfrm>
            <a:prstGeom prst="bentConnector2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/>
            <p:nvPr/>
          </p:nvCxnSpPr>
          <p:spPr>
            <a:xfrm rot="5400000" flipH="1" flipV="1">
              <a:off x="6128775" y="4315528"/>
              <a:ext cx="1341005" cy="604007"/>
            </a:xfrm>
            <a:prstGeom prst="bentConnector3">
              <a:avLst>
                <a:gd name="adj1" fmla="val 22609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7" idx="3"/>
              <a:endCxn id="66" idx="1"/>
            </p:cNvCxnSpPr>
            <p:nvPr/>
          </p:nvCxnSpPr>
          <p:spPr>
            <a:xfrm>
              <a:off x="5627768" y="3511571"/>
              <a:ext cx="487023" cy="1260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457200" y="2522212"/>
              <a:ext cx="1283516" cy="732875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  <a:latin typeface="+mj-lt"/>
                </a:rPr>
                <a:t>ТРЕБОВАНИЕ НАЛИЧНОСТИ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2701" y="5371847"/>
              <a:ext cx="1283516" cy="732875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  <a:latin typeface="+mj-lt"/>
                </a:rPr>
                <a:t>ЗАПРОС ВАЛЮТЫ (ТРЕБОВАНИЕ</a:t>
              </a:r>
              <a:endParaRPr lang="en-US" sz="12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19010B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ru-RU" kern="1200" dirty="0" smtClean="0"/>
              <a:t>ЕДИНЫЙ МНОГО-ВАЛЮТНЫЙ СЧЕТ</a:t>
            </a:r>
            <a:r>
              <a:rPr lang="en-US" kern="1200" dirty="0" smtClean="0"/>
              <a:t>:</a:t>
            </a:r>
            <a:br>
              <a:rPr lang="en-US" kern="1200" dirty="0" smtClean="0"/>
            </a:br>
            <a:r>
              <a:rPr lang="ru-RU" kern="1200" dirty="0" smtClean="0"/>
              <a:t>УПРАВЛЕНИЕ</a:t>
            </a:r>
            <a:endParaRPr lang="en-US" kern="12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ru-RU" sz="2000" dirty="0" smtClean="0"/>
              <a:t>Возможно проведение следующих операций на много-валютном счете:</a:t>
            </a:r>
            <a:endParaRPr lang="ka-GE" sz="2000" dirty="0" smtClean="0"/>
          </a:p>
          <a:p>
            <a:pPr marL="800100" lvl="1" indent="-342900">
              <a:buAutoNum type="arabicPeriod" startAt="3"/>
            </a:pPr>
            <a:r>
              <a:rPr lang="ru-RU" sz="1600" dirty="0" smtClean="0"/>
              <a:t>Учет переводов на счет</a:t>
            </a:r>
            <a:r>
              <a:rPr lang="ka-GE" sz="1600" dirty="0" smtClean="0"/>
              <a:t>;</a:t>
            </a:r>
          </a:p>
          <a:p>
            <a:pPr marL="800100" lvl="1" indent="-342900">
              <a:buAutoNum type="arabicPeriod" startAt="3"/>
            </a:pPr>
            <a:r>
              <a:rPr lang="ru-RU" sz="1600" dirty="0" smtClean="0"/>
              <a:t>Конвертация бюджетных поступлений в национальную валюту</a:t>
            </a:r>
            <a:endParaRPr lang="ka-GE" sz="1600" dirty="0" smtClean="0"/>
          </a:p>
          <a:p>
            <a:pPr marL="800100" lvl="1" indent="-342900">
              <a:buAutoNum type="arabicPeriod" startAt="3"/>
            </a:pP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240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ka-GE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3400" y="6339840"/>
          <a:ext cx="1143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n w="9525" cmpd="sng">
                          <a:solidFill>
                            <a:schemeClr val="tx1"/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000082"/>
                            </a:gs>
                            <a:gs pos="13000">
                              <a:srgbClr val="0047FF"/>
                            </a:gs>
                            <a:gs pos="28000">
                              <a:srgbClr val="000082"/>
                            </a:gs>
                            <a:gs pos="42999">
                              <a:srgbClr val="0047FF"/>
                            </a:gs>
                            <a:gs pos="58000">
                              <a:srgbClr val="000082"/>
                            </a:gs>
                            <a:gs pos="72000">
                              <a:srgbClr val="0047FF"/>
                            </a:gs>
                            <a:gs pos="87000">
                              <a:srgbClr val="000082"/>
                            </a:gs>
                            <a:gs pos="100000">
                              <a:srgbClr val="0047FF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  <p:grpSp>
        <p:nvGrpSpPr>
          <p:cNvPr id="31" name="Group 32"/>
          <p:cNvGrpSpPr/>
          <p:nvPr/>
        </p:nvGrpSpPr>
        <p:grpSpPr>
          <a:xfrm>
            <a:off x="228600" y="2971800"/>
            <a:ext cx="8610600" cy="3322320"/>
            <a:chOff x="228600" y="2667000"/>
            <a:chExt cx="8610600" cy="3322320"/>
          </a:xfrm>
        </p:grpSpPr>
        <p:sp>
          <p:nvSpPr>
            <p:cNvPr id="32" name="Rectangle 31"/>
            <p:cNvSpPr/>
            <p:nvPr/>
          </p:nvSpPr>
          <p:spPr>
            <a:xfrm>
              <a:off x="609600" y="44958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19010B"/>
                  </a:solidFill>
                </a:rPr>
                <a:t>БЮДЖЕТНАЯ ОРГАНИЗАЦИЯ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209800" y="2667000"/>
              <a:ext cx="6553200" cy="1905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4" name="Elbow Connector 33"/>
            <p:cNvCxnSpPr>
              <a:stCxn id="57" idx="0"/>
              <a:endCxn id="56" idx="2"/>
            </p:cNvCxnSpPr>
            <p:nvPr/>
          </p:nvCxnSpPr>
          <p:spPr>
            <a:xfrm rot="5400000" flipH="1" flipV="1">
              <a:off x="6653228" y="4291028"/>
              <a:ext cx="1095345" cy="838200"/>
            </a:xfrm>
            <a:prstGeom prst="bentConnector3">
              <a:avLst>
                <a:gd name="adj1" fmla="val 21689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Elbow Connector 114"/>
            <p:cNvCxnSpPr>
              <a:stCxn id="32" idx="0"/>
              <a:endCxn id="38" idx="1"/>
            </p:cNvCxnSpPr>
            <p:nvPr/>
          </p:nvCxnSpPr>
          <p:spPr>
            <a:xfrm rot="5400000" flipH="1" flipV="1">
              <a:off x="1440180" y="3649980"/>
              <a:ext cx="701040" cy="9906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2390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19010B"/>
                  </a:solidFill>
                </a:rPr>
                <a:t>ВАЛЮТНЫЙ СЧЕТ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626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SWIFT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860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LI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E-</a:t>
              </a:r>
              <a:r>
                <a:rPr lang="ru-RU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КАЗНАЧЕЙСТВО</a:t>
              </a:r>
            </a:p>
          </p:txBody>
        </p:sp>
        <p:cxnSp>
          <p:nvCxnSpPr>
            <p:cNvPr id="39" name="Elbow Connector 38"/>
            <p:cNvCxnSpPr>
              <a:stCxn id="38" idx="2"/>
              <a:endCxn id="61" idx="2"/>
            </p:cNvCxnSpPr>
            <p:nvPr/>
          </p:nvCxnSpPr>
          <p:spPr>
            <a:xfrm rot="16200000" flipH="1">
              <a:off x="4494833" y="2637487"/>
              <a:ext cx="1935" cy="3048000"/>
            </a:xfrm>
            <a:prstGeom prst="bentConnector3">
              <a:avLst>
                <a:gd name="adj1" fmla="val 11913953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791200" y="52578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NBG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67600" y="52578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19010B"/>
                  </a:solidFill>
                </a:rPr>
                <a:t>ДОНОРЫ &amp; НАЛОГОПЛАТЕЛЬЩИКИ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429000" y="5181600"/>
              <a:ext cx="1295400" cy="609600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</a:rPr>
                <a:t>SWIFT </a:t>
              </a:r>
              <a:r>
                <a:rPr lang="ru-RU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</a:rPr>
                <a:t>СООБЩЕНИЕ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28600" y="2895600"/>
              <a:ext cx="1295400" cy="609600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</a:rPr>
                <a:t>ТРЕБОВАНИЕ КОНВЕРТАЦИИ</a:t>
              </a:r>
              <a:endParaRPr lang="en-US" sz="12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19010B"/>
                </a:solidFill>
              </a:endParaRPr>
            </a:p>
          </p:txBody>
        </p:sp>
        <p:cxnSp>
          <p:nvCxnSpPr>
            <p:cNvPr id="46" name="Elbow Connector 161"/>
            <p:cNvCxnSpPr>
              <a:stCxn id="45" idx="3"/>
            </p:cNvCxnSpPr>
            <p:nvPr/>
          </p:nvCxnSpPr>
          <p:spPr>
            <a:xfrm>
              <a:off x="1524000" y="3200400"/>
              <a:ext cx="381000" cy="6096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9"/>
            <p:cNvCxnSpPr>
              <a:stCxn id="59" idx="2"/>
              <a:endCxn id="32" idx="3"/>
            </p:cNvCxnSpPr>
            <p:nvPr/>
          </p:nvCxnSpPr>
          <p:spPr>
            <a:xfrm rot="5400000">
              <a:off x="4374848" y="1768807"/>
              <a:ext cx="699105" cy="5486400"/>
            </a:xfrm>
            <a:prstGeom prst="bent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37" idx="2"/>
              <a:endCxn id="41" idx="0"/>
            </p:cNvCxnSpPr>
            <p:nvPr/>
          </p:nvCxnSpPr>
          <p:spPr>
            <a:xfrm rot="16200000" flipH="1">
              <a:off x="5814060" y="4594860"/>
              <a:ext cx="1097280" cy="2286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58" idx="0"/>
              <a:endCxn id="60" idx="2"/>
            </p:cNvCxnSpPr>
            <p:nvPr/>
          </p:nvCxnSpPr>
          <p:spPr>
            <a:xfrm rot="5400000" flipH="1" flipV="1">
              <a:off x="6615128" y="4100528"/>
              <a:ext cx="1095345" cy="1219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7" idx="3"/>
              <a:endCxn id="36" idx="1"/>
            </p:cNvCxnSpPr>
            <p:nvPr/>
          </p:nvCxnSpPr>
          <p:spPr>
            <a:xfrm>
              <a:off x="6934200" y="3794760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9624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19010B"/>
                  </a:solidFill>
                </a:rPr>
                <a:t>ЕДИНЫЙ СЧЕТ</a:t>
              </a:r>
            </a:p>
          </p:txBody>
        </p:sp>
        <p:cxnSp>
          <p:nvCxnSpPr>
            <p:cNvPr id="52" name="Elbow Connector 51"/>
            <p:cNvCxnSpPr>
              <a:stCxn id="36" idx="2"/>
              <a:endCxn id="51" idx="2"/>
            </p:cNvCxnSpPr>
            <p:nvPr/>
          </p:nvCxnSpPr>
          <p:spPr>
            <a:xfrm rot="5400000">
              <a:off x="6286500" y="2522220"/>
              <a:ext cx="12700" cy="3276600"/>
            </a:xfrm>
            <a:prstGeom prst="bentConnector3">
              <a:avLst>
                <a:gd name="adj1" fmla="val 2739127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3" idx="1"/>
              <a:endCxn id="41" idx="3"/>
            </p:cNvCxnSpPr>
            <p:nvPr/>
          </p:nvCxnSpPr>
          <p:spPr>
            <a:xfrm flipH="1">
              <a:off x="7162800" y="5623560"/>
              <a:ext cx="3048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200400" y="2743200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ГОСУДАРСТВЕННОЕ КАЗНАЧЕЙСТВО</a:t>
              </a:r>
            </a:p>
          </p:txBody>
        </p:sp>
        <p:cxnSp>
          <p:nvCxnSpPr>
            <p:cNvPr id="55" name="Elbow Connector 161"/>
            <p:cNvCxnSpPr>
              <a:endCxn id="44" idx="3"/>
            </p:cNvCxnSpPr>
            <p:nvPr/>
          </p:nvCxnSpPr>
          <p:spPr>
            <a:xfrm rot="10800000" flipV="1">
              <a:off x="4724400" y="4953000"/>
              <a:ext cx="1752600" cy="5334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4676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29400" y="52578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00800" y="52578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152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74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sz="2000" kern="1200" dirty="0" smtClean="0"/>
              <a:t>УПРАВЛЕНИЕ ВСПОМОГАТЕЛЬНЫХ СЧЕТОВ ИНВЕСТИЦИОННЫХ ПРОЕКТОВ, ФИНАНСИРОВАННЫХ ДОНОРАМИ</a:t>
            </a:r>
            <a:endParaRPr lang="en-US" sz="2000" kern="1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7706742"/>
              </p:ext>
            </p:extLst>
          </p:nvPr>
        </p:nvGraphicFramePr>
        <p:xfrm>
          <a:off x="381000" y="1447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3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ru-RU" sz="2000" kern="1200" dirty="0" smtClean="0"/>
              <a:t>УПРАВЛЕНИЕ ВСПОМОГАТЕЛЬНЫХ СЧЕТОВ ИНВЕСТИЦИОННЫХ ПРОЕКТОВ, ФИНАНСИРОВАННЫХ ДОНОРАМИ</a:t>
            </a:r>
            <a:endParaRPr lang="en-US" sz="2000" kern="12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ka-GE" sz="2200" dirty="0" smtClean="0"/>
          </a:p>
          <a:p>
            <a:pPr marL="457200" indent="-457200">
              <a:buAutoNum type="arabicPeriod"/>
            </a:pPr>
            <a:r>
              <a:rPr lang="ru-RU" sz="2200" dirty="0" smtClean="0"/>
              <a:t>Сумма, перечисленнная донором с </a:t>
            </a:r>
            <a:r>
              <a:rPr lang="ru-RU" sz="2200" dirty="0" smtClean="0">
                <a:solidFill>
                  <a:srgbClr val="C00000"/>
                </a:solidFill>
              </a:rPr>
              <a:t>валютного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счета</a:t>
            </a:r>
            <a:r>
              <a:rPr lang="ru-RU" sz="2200" dirty="0" smtClean="0"/>
              <a:t> конвертируется целиком в национальную валюту в бюджетных поступлениях и затем распоряжаются в пределах ассигнований </a:t>
            </a:r>
            <a:endParaRPr lang="ka-GE" sz="2200" dirty="0" smtClean="0"/>
          </a:p>
          <a:p>
            <a:pPr marL="457200" indent="-457200">
              <a:buAutoNum type="arabicPeriod"/>
            </a:pPr>
            <a:endParaRPr lang="ka-GE" sz="2200" dirty="0" smtClean="0"/>
          </a:p>
          <a:p>
            <a:pPr>
              <a:buNone/>
            </a:pPr>
            <a:r>
              <a:rPr lang="ka-GE" sz="2200" dirty="0" smtClean="0"/>
              <a:t>2. </a:t>
            </a:r>
            <a:r>
              <a:rPr lang="ru-RU" sz="2200" dirty="0" smtClean="0"/>
              <a:t>Суммы проекта </a:t>
            </a:r>
            <a:r>
              <a:rPr lang="ru-RU" sz="2200" dirty="0" smtClean="0">
                <a:solidFill>
                  <a:srgbClr val="C00000"/>
                </a:solidFill>
              </a:rPr>
              <a:t>хранятся в иностранной валюте</a:t>
            </a:r>
            <a:r>
              <a:rPr lang="ru-RU" sz="2200" dirty="0" smtClean="0"/>
              <a:t>  и эквивалент транзакций, проведенных на кассовом счете единго счета </a:t>
            </a:r>
            <a:r>
              <a:rPr lang="ru-RU" sz="2200" u="sng" dirty="0" smtClean="0"/>
              <a:t>снимается</a:t>
            </a:r>
            <a:r>
              <a:rPr lang="ru-RU" sz="2200" dirty="0" smtClean="0"/>
              <a:t> с </a:t>
            </a:r>
            <a:r>
              <a:rPr lang="ru-RU" sz="2200" dirty="0" smtClean="0">
                <a:solidFill>
                  <a:srgbClr val="C00000"/>
                </a:solidFill>
              </a:rPr>
              <a:t>много-валютного счета</a:t>
            </a:r>
            <a:r>
              <a:rPr lang="ru-RU" sz="2200" dirty="0" smtClean="0"/>
              <a:t>, конвертируется и </a:t>
            </a:r>
            <a:r>
              <a:rPr lang="ru-RU" sz="2200" u="sng" dirty="0" smtClean="0"/>
              <a:t>восстанавливается</a:t>
            </a:r>
            <a:r>
              <a:rPr lang="ru-RU" sz="2200" dirty="0" smtClean="0"/>
              <a:t> на едином кассовом счете Казначейства</a:t>
            </a:r>
            <a:endParaRPr lang="ka-GE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ТРАНЗАКЦИИ НА СПЕЦИАЛЬНЫХ ИНВЕСТИЦИОННЫХ СЧЕТАХ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ru-RU" sz="2000" kern="1200" dirty="0" smtClean="0"/>
              <a:t>УПРАВЛЕНИЕ ВСПОМОГАТЕЛЬНЫХ СЧЕТОВ ИНВЕСТИЦИОННЫХ ПРОЕКТОВ, ФИНАНСИРОВАННЫХ ДОНОРАМИ</a:t>
            </a:r>
            <a:endParaRPr lang="en-US" sz="2000" kern="1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08306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dirty="0" smtClean="0"/>
              <a:t>Целевые гранты, перечисленные в иностранной валюте </a:t>
            </a:r>
            <a:r>
              <a:rPr lang="ru-RU" sz="2800" u="sng" dirty="0" smtClean="0"/>
              <a:t>конвертируются</a:t>
            </a:r>
            <a:r>
              <a:rPr lang="ru-RU" sz="2800" dirty="0" smtClean="0"/>
              <a:t> в </a:t>
            </a:r>
            <a:r>
              <a:rPr lang="ru-RU" sz="2800" dirty="0" smtClean="0">
                <a:solidFill>
                  <a:srgbClr val="C00000"/>
                </a:solidFill>
              </a:rPr>
              <a:t>национальную валюту</a:t>
            </a:r>
            <a:r>
              <a:rPr lang="ru-RU" sz="2800" dirty="0" smtClean="0"/>
              <a:t>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dirty="0" smtClean="0"/>
              <a:t>Целевой грант </a:t>
            </a:r>
            <a:r>
              <a:rPr lang="ru-RU" sz="2800" u="sng" dirty="0" smtClean="0"/>
              <a:t>может быть перечислен</a:t>
            </a:r>
            <a:r>
              <a:rPr lang="ru-RU" sz="2800" dirty="0" smtClean="0"/>
              <a:t> донором и в </a:t>
            </a:r>
            <a:r>
              <a:rPr lang="ru-RU" sz="2800" dirty="0" smtClean="0">
                <a:solidFill>
                  <a:srgbClr val="C00000"/>
                </a:solidFill>
              </a:rPr>
              <a:t>национальной валюте</a:t>
            </a:r>
            <a:r>
              <a:rPr lang="ru-RU" sz="2800" dirty="0" smtClean="0"/>
              <a:t> </a:t>
            </a:r>
            <a:endParaRPr lang="ka-GE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Справка об оценке затрат </a:t>
            </a:r>
            <a:r>
              <a:rPr lang="ru-RU" sz="2800" u="sng" dirty="0" smtClean="0"/>
              <a:t>утверждается</a:t>
            </a:r>
            <a:r>
              <a:rPr lang="ru-RU" sz="2800" dirty="0" smtClean="0"/>
              <a:t> для всех сумм целевого гранта; суммы тратятся в соответствии с этим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ЦЕЛЕВЫ ГРАНТЫ – ДОНОРСКОЕ ФИНАНСИРОВАНИЕ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ln>
            <a:noFill/>
          </a:ln>
        </p:spPr>
        <p:txBody>
          <a:bodyPr/>
          <a:lstStyle/>
          <a:p>
            <a:pPr algn="ctr">
              <a:buNone/>
            </a:pPr>
            <a:endParaRPr lang="en-US" sz="2800" dirty="0" smtClean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sz="28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Спасибо за Внимание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!</a:t>
            </a:r>
            <a:endParaRPr lang="ka-GE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www.mof.ge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www.treasury.gov.ge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Февраль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, 201</a:t>
            </a:r>
            <a:r>
              <a:rPr lang="ka-GE" sz="1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ru-RU" kern="1200" dirty="0" smtClean="0"/>
              <a:t>УПРАВЛЕНИЕ СЧЕТАМИ ГОСУДАРСТВЕННОГО КАЗНАЧЕЙСТВА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05800" cy="3733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Единый Счет Казначейства и отчетность по бюджетным поступлениям</a:t>
            </a:r>
            <a:r>
              <a:rPr lang="en-US" sz="2400" dirty="0" smtClean="0"/>
              <a:t>;</a:t>
            </a:r>
            <a:endParaRPr lang="ka-GE" sz="2400" dirty="0" smtClean="0"/>
          </a:p>
          <a:p>
            <a:pPr>
              <a:buFont typeface="Arial" pitchFamily="34" charset="0"/>
              <a:buChar char="•"/>
            </a:pPr>
            <a:endParaRPr lang="ka-GE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Управление единым много-валютным счетом</a:t>
            </a:r>
            <a:endParaRPr lang="ka-GE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Управление вспомогательными счетами инвестиционных проектов, финансируемых донорами</a:t>
            </a: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1066" y="76200"/>
            <a:ext cx="6643734" cy="1000124"/>
          </a:xfrm>
        </p:spPr>
        <p:txBody>
          <a:bodyPr/>
          <a:lstStyle/>
          <a:p>
            <a:r>
              <a:rPr lang="ru-RU" dirty="0" smtClean="0"/>
              <a:t>СИСТЕМА СЧЕТОВ КАЗНАЧЕЙСТВА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ТЕМЫ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98048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ЕДИНЫЙ КАЗНАЧЕЙСКИЙ СЧЕТ И ОТЧЕТНОСТЬ ПО БЮДЖЕТНЫМ ПОСТУПЛЕНИЯМ</a:t>
            </a:r>
            <a:endParaRPr lang="ka-GE" sz="2600" dirty="0" smtClean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429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Государственное Казначейство имеет один счет в национальной валюте</a:t>
            </a:r>
            <a:r>
              <a:rPr lang="en-US" sz="2200" dirty="0" smtClean="0"/>
              <a:t> – </a:t>
            </a:r>
            <a:r>
              <a:rPr lang="ru-RU" sz="2200" dirty="0" smtClean="0">
                <a:solidFill>
                  <a:srgbClr val="C00000"/>
                </a:solidFill>
              </a:rPr>
              <a:t>единый казначейский счет</a:t>
            </a:r>
            <a:endParaRPr lang="ka-GE" sz="220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Поступления</a:t>
            </a:r>
            <a:r>
              <a:rPr lang="en-US" sz="2200" dirty="0" smtClean="0"/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страны </a:t>
            </a:r>
            <a:r>
              <a:rPr lang="en-US" sz="2200" dirty="0" smtClean="0">
                <a:solidFill>
                  <a:srgbClr val="C00000"/>
                </a:solidFill>
              </a:rPr>
              <a:t>– </a:t>
            </a:r>
            <a:r>
              <a:rPr lang="ru-RU" sz="2200" dirty="0" smtClean="0">
                <a:solidFill>
                  <a:srgbClr val="C00000"/>
                </a:solidFill>
              </a:rPr>
              <a:t>региональные и местные бюджетные </a:t>
            </a:r>
            <a:r>
              <a:rPr lang="ru-RU" sz="2200" u="sng" dirty="0" smtClean="0"/>
              <a:t>поступления </a:t>
            </a:r>
            <a:r>
              <a:rPr lang="en-US" sz="2200" dirty="0" smtClean="0"/>
              <a:t>– </a:t>
            </a:r>
            <a:r>
              <a:rPr lang="ru-RU" sz="2200" dirty="0" smtClean="0"/>
              <a:t>поступают на единый казначейский счет</a:t>
            </a:r>
            <a:endParaRPr lang="ka-GE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C00000"/>
                </a:solidFill>
              </a:rPr>
              <a:t>Все бюджетные оплаты </a:t>
            </a:r>
            <a:r>
              <a:rPr lang="ru-RU" sz="2200" dirty="0" smtClean="0"/>
              <a:t>производятся с единого казначейского счета</a:t>
            </a:r>
            <a:r>
              <a:rPr lang="en-US" sz="2200" dirty="0" smtClean="0"/>
              <a:t> </a:t>
            </a:r>
            <a:endParaRPr lang="ka-GE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Казначейство производит </a:t>
            </a:r>
            <a:r>
              <a:rPr lang="ru-RU" sz="2200" dirty="0" smtClean="0">
                <a:solidFill>
                  <a:srgbClr val="C00000"/>
                </a:solidFill>
              </a:rPr>
              <a:t>только клиринговые оплаты</a:t>
            </a:r>
            <a:r>
              <a:rPr lang="ru-RU" sz="2200" dirty="0" smtClean="0"/>
              <a:t>; все операции проходят через </a:t>
            </a:r>
            <a:r>
              <a:rPr lang="ru-RU" sz="2200" dirty="0" smtClean="0">
                <a:solidFill>
                  <a:srgbClr val="C00000"/>
                </a:solidFill>
              </a:rPr>
              <a:t>коммерческие банки</a:t>
            </a:r>
            <a:endParaRPr lang="ka-GE" sz="22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ЕДИНЫЙ КАЗНАЧЕЙСКИЙ СЧЕТ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26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200" dirty="0" smtClean="0"/>
              <a:t>Операции единого казначейского счета выполняются в «</a:t>
            </a:r>
            <a:r>
              <a:rPr lang="ru-RU" sz="2200" dirty="0" smtClean="0">
                <a:solidFill>
                  <a:srgbClr val="C00000"/>
                </a:solidFill>
              </a:rPr>
              <a:t>режиме реального времени посредством межбанкосвкой системы расчета</a:t>
            </a:r>
            <a:r>
              <a:rPr lang="ru-RU" sz="2200" dirty="0" smtClean="0"/>
              <a:t>» </a:t>
            </a:r>
            <a:r>
              <a:rPr lang="en-US" sz="2200" dirty="0" smtClean="0">
                <a:solidFill>
                  <a:srgbClr val="C00000"/>
                </a:solidFill>
              </a:rPr>
              <a:t>(RTGS -</a:t>
            </a:r>
            <a:r>
              <a:rPr lang="en-US" sz="2200" dirty="0" smtClean="0"/>
              <a:t> Real Time Gross Settlement), </a:t>
            </a:r>
            <a:r>
              <a:rPr lang="ru-RU" sz="2200" dirty="0" smtClean="0"/>
              <a:t>обновленная система была внедрена в 2010 году</a:t>
            </a:r>
            <a:endParaRPr lang="ka-GE" sz="22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200" dirty="0" smtClean="0"/>
              <a:t>Казначейство подсоединено к системе </a:t>
            </a:r>
            <a:r>
              <a:rPr lang="de-LI" sz="2200" dirty="0" smtClean="0"/>
              <a:t>RTGS </a:t>
            </a:r>
            <a:r>
              <a:rPr lang="ru-RU" sz="2200" dirty="0" smtClean="0"/>
              <a:t>как </a:t>
            </a:r>
            <a:r>
              <a:rPr lang="ru-RU" sz="2200" dirty="0" smtClean="0">
                <a:solidFill>
                  <a:srgbClr val="C00000"/>
                </a:solidFill>
              </a:rPr>
              <a:t>независимый участник</a:t>
            </a:r>
            <a:r>
              <a:rPr lang="ru-RU" sz="2200" dirty="0" smtClean="0"/>
              <a:t> и получило </a:t>
            </a:r>
            <a:r>
              <a:rPr lang="de-LI" sz="2200" dirty="0" smtClean="0"/>
              <a:t>BIC </a:t>
            </a:r>
            <a:r>
              <a:rPr lang="ru-RU" sz="2200" dirty="0" smtClean="0"/>
              <a:t>код </a:t>
            </a:r>
            <a:r>
              <a:rPr lang="en-US" sz="2200" dirty="0" smtClean="0"/>
              <a:t>- </a:t>
            </a:r>
            <a:r>
              <a:rPr lang="de-LI" sz="2200" dirty="0" smtClean="0"/>
              <a:t>TRESGE22</a:t>
            </a:r>
            <a:r>
              <a:rPr lang="ka-GE" sz="2200" dirty="0" smtClean="0"/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200" dirty="0" smtClean="0"/>
              <a:t>В </a:t>
            </a:r>
            <a:r>
              <a:rPr lang="ka-GE" sz="2200" dirty="0" smtClean="0"/>
              <a:t>2010</a:t>
            </a:r>
            <a:r>
              <a:rPr lang="en-US" sz="2200" dirty="0" smtClean="0"/>
              <a:t> </a:t>
            </a:r>
            <a:r>
              <a:rPr lang="ru-RU" sz="2200" dirty="0" smtClean="0"/>
              <a:t>банковская система Грузии внедрила </a:t>
            </a:r>
            <a:r>
              <a:rPr lang="en-US" sz="2200" dirty="0" smtClean="0"/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международный стандарт счетов</a:t>
            </a:r>
            <a:r>
              <a:rPr lang="en-US" sz="2200" dirty="0" smtClean="0">
                <a:solidFill>
                  <a:srgbClr val="C00000"/>
                </a:solidFill>
              </a:rPr>
              <a:t> IBAN</a:t>
            </a:r>
            <a:endParaRPr lang="en-US" sz="19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ЕДИНЫЙ КАЗНАЧЕЙСКИЙ СЧЕТ И ОТЧЕТНОСТЬ ПО БЮДЖЕТНЫМ ПОСТУПЛЕНИЯМ</a:t>
            </a:r>
            <a:endParaRPr lang="ka-GE" sz="24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RTGS / IBAN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3886200"/>
          </a:xfrm>
        </p:spPr>
        <p:txBody>
          <a:bodyPr/>
          <a:lstStyle/>
          <a:p>
            <a:pPr lvl="0"/>
            <a:r>
              <a:rPr lang="ru-RU" sz="2200" dirty="0" smtClean="0"/>
              <a:t>Была внедрена </a:t>
            </a:r>
            <a:r>
              <a:rPr lang="ru-RU" sz="2200" dirty="0" smtClean="0">
                <a:solidFill>
                  <a:srgbClr val="C00000"/>
                </a:solidFill>
              </a:rPr>
              <a:t>система налогов и ценных бумаг, </a:t>
            </a:r>
            <a:r>
              <a:rPr lang="en-US" sz="2200" dirty="0" smtClean="0">
                <a:solidFill>
                  <a:srgbClr val="C00000"/>
                </a:solidFill>
              </a:rPr>
              <a:t>(GPSS/CSD)</a:t>
            </a:r>
            <a:r>
              <a:rPr lang="en-US" sz="2200" dirty="0" smtClean="0"/>
              <a:t>, </a:t>
            </a:r>
            <a:r>
              <a:rPr lang="ru-RU" sz="2200" dirty="0" smtClean="0"/>
              <a:t>где Казначеййство участвует в системе расчетов по ценным бумагам </a:t>
            </a:r>
            <a:r>
              <a:rPr lang="en-US" sz="2200" dirty="0" smtClean="0"/>
              <a:t> </a:t>
            </a:r>
          </a:p>
          <a:p>
            <a:pPr marL="0" lvl="0" indent="0">
              <a:buNone/>
            </a:pPr>
            <a:endParaRPr lang="ka-GE" sz="2200" dirty="0" smtClean="0"/>
          </a:p>
          <a:p>
            <a:pPr lvl="0"/>
            <a:r>
              <a:rPr lang="ru-RU" sz="2200" dirty="0" smtClean="0"/>
              <a:t>Казначейство располагает информацией по операциям на первичных и вторичных рынках ценных бумаг (казначейские облигации)</a:t>
            </a:r>
            <a:endParaRPr lang="en-US" sz="2200" dirty="0" smtClean="0"/>
          </a:p>
          <a:p>
            <a:pPr marL="0" lvl="0" indent="0">
              <a:buNone/>
            </a:pPr>
            <a:r>
              <a:rPr lang="en-US" sz="2200" dirty="0" smtClean="0"/>
              <a:t> </a:t>
            </a:r>
            <a:endParaRPr lang="ka-GE" sz="2200" dirty="0" smtClean="0"/>
          </a:p>
          <a:p>
            <a:r>
              <a:rPr lang="ru-RU" sz="2200" dirty="0" smtClean="0"/>
              <a:t>Посредством этой системы государственные ценные бумаги используются в качестве залога на кредиты, перечисленные Национальным Банком коммерческим банкам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ЕДИНЫЙ КАЗНАЧЕЙСКИЙ СЧЕТ И ОТЧЕТНОСТЬ ПО БЮДЖЕТНЫМ ПОСТУПЛЕНИЯМ</a:t>
            </a:r>
            <a:endParaRPr lang="ka-GE" sz="24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GPSS/CSD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endParaRPr lang="en-US" sz="1900" dirty="0" smtClean="0"/>
          </a:p>
          <a:p>
            <a:r>
              <a:rPr lang="ru-RU" sz="1900" dirty="0" smtClean="0"/>
              <a:t>Государственное Казначейство ответственно за полную и правильную отчетность за поступления от </a:t>
            </a:r>
            <a:r>
              <a:rPr lang="ru-RU" sz="1900" dirty="0" smtClean="0">
                <a:solidFill>
                  <a:srgbClr val="C00000"/>
                </a:solidFill>
              </a:rPr>
              <a:t>государства, автономных республик, региональных и местных органов самоуправления</a:t>
            </a:r>
            <a:r>
              <a:rPr lang="en-US" sz="1900" dirty="0" smtClean="0"/>
              <a:t>.</a:t>
            </a:r>
            <a:endParaRPr lang="ka-GE" sz="1900" dirty="0" smtClean="0"/>
          </a:p>
          <a:p>
            <a:endParaRPr lang="ka-GE" sz="1900" dirty="0" smtClean="0"/>
          </a:p>
          <a:p>
            <a:r>
              <a:rPr lang="ru-RU" sz="1900" dirty="0" smtClean="0"/>
              <a:t>Бюджетные поступления поступают на </a:t>
            </a:r>
            <a:r>
              <a:rPr lang="ru-RU" sz="1900" dirty="0" smtClean="0">
                <a:solidFill>
                  <a:srgbClr val="C00000"/>
                </a:solidFill>
              </a:rPr>
              <a:t>единый казначейский счет</a:t>
            </a:r>
            <a:r>
              <a:rPr lang="ru-RU" sz="1900" dirty="0" smtClean="0"/>
              <a:t> посредством Национального и коммерческих банков Грузии</a:t>
            </a:r>
            <a:r>
              <a:rPr lang="ka-GE" sz="1900" dirty="0" smtClean="0"/>
              <a:t>.</a:t>
            </a:r>
          </a:p>
          <a:p>
            <a:endParaRPr lang="ka-GE" sz="1900" dirty="0" smtClean="0"/>
          </a:p>
          <a:p>
            <a:r>
              <a:rPr lang="ru-RU" sz="1900" dirty="0" smtClean="0"/>
              <a:t>Для получения своевременной информации по поступлениям в течение дня, возможно производить периодический импорт поступлений несколько раз в день (например, ежечасно)</a:t>
            </a:r>
            <a:endParaRPr lang="ka-GE" sz="1900" dirty="0" smtClean="0"/>
          </a:p>
        </p:txBody>
      </p:sp>
      <p:sp>
        <p:nvSpPr>
          <p:cNvPr id="8" name="Rounded Rectangle 4"/>
          <p:cNvSpPr/>
          <p:nvPr/>
        </p:nvSpPr>
        <p:spPr>
          <a:xfrm>
            <a:off x="399420" y="1470110"/>
            <a:ext cx="8363579" cy="43210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1143000" y="1524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ЕДИНЫЙ КАЗНАЧЕЙСКИЙ СЧЕТ И ОТЧЕТНОСТЬ ПО БЮДЖЕТНЫМ ПОСТУПЛЕНИЯМ</a:t>
            </a:r>
            <a:endParaRPr lang="ka-GE" sz="24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УПРАВЛЕНИЕ БЮДЖЕТНЫМИ ПОСТУПЛЕНИЯМИ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87865"/>
          </a:xfrm>
        </p:spPr>
        <p:txBody>
          <a:bodyPr/>
          <a:lstStyle/>
          <a:p>
            <a:r>
              <a:rPr lang="ru-RU" sz="2400" u="sng" dirty="0" smtClean="0"/>
              <a:t>В конце каждого операционного дня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C00000"/>
                </a:solidFill>
              </a:rPr>
              <a:t>банковский</a:t>
            </a:r>
            <a:r>
              <a:rPr lang="ru-RU" sz="2400" dirty="0" smtClean="0"/>
              <a:t> неформальный день  </a:t>
            </a:r>
            <a:r>
              <a:rPr lang="ru-RU" sz="2400" dirty="0" smtClean="0">
                <a:solidFill>
                  <a:srgbClr val="C00000"/>
                </a:solidFill>
              </a:rPr>
              <a:t>закрывается</a:t>
            </a:r>
            <a:r>
              <a:rPr lang="ru-RU" sz="2400" dirty="0" smtClean="0"/>
              <a:t>, обрабатываются поступления и затем проводится сверка с </a:t>
            </a:r>
            <a:r>
              <a:rPr lang="en-US" sz="2400" dirty="0" smtClean="0"/>
              <a:t>RTGS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В целях учетности и отчетности по бюджетным поступлениям Казначейство ведет электроннные формы и журналы</a:t>
            </a:r>
            <a:endParaRPr lang="ka-GE" sz="2400" dirty="0" smtClean="0"/>
          </a:p>
          <a:p>
            <a:endParaRPr lang="ka-GE" sz="2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Журнал </a:t>
            </a:r>
            <a:r>
              <a:rPr lang="ru-RU" sz="2400" dirty="0" smtClean="0"/>
              <a:t>является основой для учетности, где финансовые операции и их результат учтены и записаны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596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ЕДИНЫЙ КАЗНАЧЕЙСКИЙ СЧЕТ И ОТЧЕТНОСТЬ ПО БЮДЖЕТНЫМ ПОСТУПЛЕНИЯМ</a:t>
            </a:r>
            <a:endParaRPr lang="ka-GE" sz="24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УПРАВЛЕНИЕ БЮДЖЕТНЫМИ ПОСТУПЛЕНИЯМИ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04364346"/>
              </p:ext>
            </p:extLst>
          </p:nvPr>
        </p:nvGraphicFramePr>
        <p:xfrm>
          <a:off x="4343400" y="19812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r>
              <a:rPr lang="ru-RU" sz="1800" dirty="0" smtClean="0"/>
              <a:t>Суммы, перечисленные на единый казначейский счет распределяется между </a:t>
            </a:r>
            <a:r>
              <a:rPr lang="ru-RU" sz="1800" dirty="0" smtClean="0">
                <a:solidFill>
                  <a:srgbClr val="C00000"/>
                </a:solidFill>
              </a:rPr>
              <a:t>владельцами, целевыми грантами и депозитами</a:t>
            </a:r>
            <a:r>
              <a:rPr lang="ru-RU" sz="1800" dirty="0" smtClean="0"/>
              <a:t> </a:t>
            </a:r>
            <a:endParaRPr lang="ka-GE" sz="1800" dirty="0" smtClean="0">
              <a:solidFill>
                <a:srgbClr val="C00000"/>
              </a:solidFill>
            </a:endParaRPr>
          </a:p>
          <a:p>
            <a:r>
              <a:rPr lang="ru-RU" sz="1800" dirty="0" smtClean="0"/>
              <a:t>Суммы распределяются в соответствии со стандартами (инструкциями) по бюджетным поступлениям (%) и/или казначейскими кодами</a:t>
            </a:r>
            <a:endParaRPr lang="ka-GE" sz="1800" dirty="0" smtClean="0"/>
          </a:p>
          <a:p>
            <a:r>
              <a:rPr lang="ru-RU" sz="1800" dirty="0" smtClean="0"/>
              <a:t>Стандарт распределения между бюджетами (%) и казначейскими кодами определяются нормативными актами, изданными  компетентными органами</a:t>
            </a:r>
            <a:endParaRPr lang="ka-GE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9200" y="1596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ЕДИНЫЙ КАЗНАЧЕЙСКИЙ СЧЕТ И ОТЧЕТНОСТЬ ПО БЮДЖЕТНЫМ ПОСТУПЛЕНИЯМ</a:t>
            </a:r>
            <a:endParaRPr lang="ka-GE" sz="24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БЮДЖЕТНЫЕ ПОСТУПЛЕНИЯ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" y="6400799"/>
            <a:ext cx="5791200" cy="320675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УПРАВЛЕНИЕ СЧЕТАМИ ГОСУДАРСТВЕННОГО КАЗНАЧЕЙСТВА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 smtClean="0"/>
              <a:t>СИСТЕМА ЕДИНОГО КАЗНАЧЕЙСКОГО СЧЕТА</a:t>
            </a:r>
            <a:endParaRPr lang="en-US" kern="1200" dirty="0"/>
          </a:p>
        </p:txBody>
      </p:sp>
      <p:grpSp>
        <p:nvGrpSpPr>
          <p:cNvPr id="6" name="Content Placeholder 5"/>
          <p:cNvGrpSpPr>
            <a:grpSpLocks noGrp="1"/>
          </p:cNvGrpSpPr>
          <p:nvPr/>
        </p:nvGrpSpPr>
        <p:grpSpPr>
          <a:xfrm>
            <a:off x="192157" y="1403350"/>
            <a:ext cx="8570843" cy="4944025"/>
            <a:chOff x="35698" y="1326356"/>
            <a:chExt cx="8879702" cy="5058070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1752600" y="4038600"/>
              <a:ext cx="152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9600" y="1326356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038600" y="2219980"/>
              <a:ext cx="1447800" cy="535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Calibri" pitchFamily="34" charset="0"/>
                  <a:cs typeface="Calibri" pitchFamily="34" charset="0"/>
                </a:rPr>
                <a:t>НАЦ. БАНК ГРУЗИИ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74"/>
            <p:cNvGrpSpPr/>
            <p:nvPr/>
          </p:nvGrpSpPr>
          <p:grpSpPr>
            <a:xfrm>
              <a:off x="35698" y="3124200"/>
              <a:ext cx="1802627" cy="923925"/>
              <a:chOff x="188098" y="3124200"/>
              <a:chExt cx="1802627" cy="923925"/>
            </a:xfrm>
          </p:grpSpPr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188098" y="3286036"/>
                <a:ext cx="1143000" cy="614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HQ</a:t>
                </a:r>
              </a:p>
              <a:p>
                <a:pPr algn="ctr"/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КОММЕРЧЕСКИЙ БАНК </a:t>
                </a:r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№1</a:t>
                </a:r>
                <a:endParaRPr lang="en-US" sz="11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1" name="Group 75"/>
            <p:cNvGrpSpPr/>
            <p:nvPr/>
          </p:nvGrpSpPr>
          <p:grpSpPr>
            <a:xfrm>
              <a:off x="2209800" y="3114675"/>
              <a:ext cx="1685925" cy="923925"/>
              <a:chOff x="304800" y="3124200"/>
              <a:chExt cx="1685925" cy="923925"/>
            </a:xfrm>
          </p:grpSpPr>
          <p:pic>
            <p:nvPicPr>
              <p:cNvPr id="5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304800" y="3286036"/>
                <a:ext cx="1143000" cy="614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HQ</a:t>
                </a:r>
              </a:p>
              <a:p>
                <a:pPr algn="ctr"/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КОММЕРЧЕСКИЙ БАНК</a:t>
                </a:r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№</a:t>
                </a:r>
                <a:r>
                  <a:rPr lang="en-US" sz="1100" dirty="0" smtClean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496458" y="4257674"/>
              <a:ext cx="1713342" cy="690558"/>
              <a:chOff x="-536455" y="3124200"/>
              <a:chExt cx="2527180" cy="1030525"/>
            </a:xfrm>
          </p:grpSpPr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-536455" y="3238436"/>
                <a:ext cx="1704974" cy="916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ФИЛИАЛ КОММЕРЧЕСКОГО БЕНКА</a:t>
                </a:r>
                <a:endParaRPr lang="en-US" sz="11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3" name="Group 85"/>
            <p:cNvGrpSpPr/>
            <p:nvPr/>
          </p:nvGrpSpPr>
          <p:grpSpPr>
            <a:xfrm>
              <a:off x="2895600" y="4257676"/>
              <a:ext cx="1524000" cy="722454"/>
              <a:chOff x="-257175" y="3124200"/>
              <a:chExt cx="2247900" cy="1078123"/>
            </a:xfrm>
          </p:grpSpPr>
          <p:pic>
            <p:nvPicPr>
              <p:cNvPr id="5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-257175" y="3286035"/>
                <a:ext cx="1704975" cy="916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ФИЛИАЛ КОММЕРЧЕСКОГО БАНКА</a:t>
                </a:r>
                <a:endParaRPr lang="en-US" sz="11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09601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447800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3669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2051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9671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7291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447800" y="5943600"/>
              <a:ext cx="2667000" cy="440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 smtClean="0">
                  <a:latin typeface="Calibri" pitchFamily="34" charset="0"/>
                  <a:cs typeface="Calibri" pitchFamily="34" charset="0"/>
                </a:rPr>
                <a:t>НАЛОГОРЛАТЕЛЬЩИКИ</a:t>
              </a:r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ru-RU" sz="1100" dirty="0" smtClean="0">
                  <a:latin typeface="Calibri" pitchFamily="34" charset="0"/>
                  <a:cs typeface="Calibri" pitchFamily="34" charset="0"/>
                </a:rPr>
                <a:t>НЕНАЛОГОПЛАТЕЛЬЩИКИ</a:t>
              </a:r>
              <a:endParaRPr lang="en-US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1447800"/>
              <a:ext cx="1981200" cy="762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RTGS</a:t>
              </a:r>
              <a:endParaRPr lang="en-US" sz="2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Up Arrow 21"/>
            <p:cNvSpPr/>
            <p:nvPr/>
          </p:nvSpPr>
          <p:spPr>
            <a:xfrm>
              <a:off x="1524000" y="2514600"/>
              <a:ext cx="304800" cy="3810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3048000" y="2514600"/>
              <a:ext cx="304800" cy="3810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 rot="5400000">
              <a:off x="3695700" y="1638300"/>
              <a:ext cx="304800" cy="381000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 rot="5400000">
              <a:off x="5753100" y="1638300"/>
              <a:ext cx="304800" cy="3810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12"/>
            <p:cNvGrpSpPr/>
            <p:nvPr/>
          </p:nvGrpSpPr>
          <p:grpSpPr>
            <a:xfrm>
              <a:off x="4573374" y="1331893"/>
              <a:ext cx="4342026" cy="3097646"/>
              <a:chOff x="4573374" y="1331893"/>
              <a:chExt cx="4342026" cy="309764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573374" y="3548390"/>
                <a:ext cx="1446426" cy="440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БЮЖЭЕТНАЯ ОРГАНИЗАЦИЯ</a:t>
                </a:r>
                <a:endParaRPr lang="en-US" sz="1100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6" name="Group 111"/>
              <p:cNvGrpSpPr/>
              <p:nvPr/>
            </p:nvGrpSpPr>
            <p:grpSpPr>
              <a:xfrm>
                <a:off x="5029200" y="1331893"/>
                <a:ext cx="3886200" cy="3097646"/>
                <a:chOff x="5029200" y="1534180"/>
                <a:chExt cx="3886200" cy="309764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7391400" y="1534180"/>
                  <a:ext cx="1524000" cy="7557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400" dirty="0" smtClean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rPr>
                    <a:t>ЕДИНЫЙ КАЗНАЧЕЙСКИЙ СЧЕТ</a:t>
                  </a:r>
                  <a:endParaRPr lang="en-US" sz="14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8" name="Group 110"/>
                <p:cNvGrpSpPr/>
                <p:nvPr/>
              </p:nvGrpSpPr>
              <p:grpSpPr>
                <a:xfrm>
                  <a:off x="5029200" y="1609725"/>
                  <a:ext cx="3810000" cy="3022101"/>
                  <a:chOff x="4876800" y="1838325"/>
                  <a:chExt cx="3810000" cy="3022101"/>
                </a:xfrm>
              </p:grpSpPr>
              <p:pic>
                <p:nvPicPr>
                  <p:cNvPr id="39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553200" y="1838325"/>
                    <a:ext cx="681584" cy="1285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5257800" y="3144837"/>
                    <a:ext cx="834958" cy="8175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" name="Rectangle 40"/>
                  <p:cNvSpPr/>
                  <p:nvPr/>
                </p:nvSpPr>
                <p:spPr>
                  <a:xfrm>
                    <a:off x="7772400" y="3174087"/>
                    <a:ext cx="914400" cy="4723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dirty="0" smtClean="0">
                        <a:latin typeface="Calibri" pitchFamily="34" charset="0"/>
                        <a:cs typeface="Calibri" pitchFamily="34" charset="0"/>
                      </a:rPr>
                      <a:t>СЛУЖБА ДОХОДОВ</a:t>
                    </a:r>
                    <a:endParaRPr lang="en-US" sz="12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pic>
                <p:nvPicPr>
                  <p:cNvPr id="4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772400" y="2286000"/>
                    <a:ext cx="914400" cy="914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3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172200" y="3880022"/>
                    <a:ext cx="533400" cy="6919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4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grayscl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86600" y="3962400"/>
                    <a:ext cx="533400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5" name="Rectangle 44"/>
                  <p:cNvSpPr/>
                  <p:nvPr/>
                </p:nvSpPr>
                <p:spPr>
                  <a:xfrm>
                    <a:off x="4876800" y="4419600"/>
                    <a:ext cx="1447800" cy="44082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БЮДЖЕТНАЯ ОРГАНИЗАЦИЯ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7467600" y="4343401"/>
                    <a:ext cx="1066800" cy="44082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МЕСТНАЫЙ БЮДЖЕТ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" name="Up Arrow 46"/>
                  <p:cNvSpPr/>
                  <p:nvPr/>
                </p:nvSpPr>
                <p:spPr>
                  <a:xfrm rot="5400000">
                    <a:off x="7362690" y="2564615"/>
                    <a:ext cx="304800" cy="381000"/>
                  </a:xfrm>
                  <a:prstGeom prst="upArrow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Up Arrow 47"/>
                  <p:cNvSpPr/>
                  <p:nvPr/>
                </p:nvSpPr>
                <p:spPr>
                  <a:xfrm rot="14096872">
                    <a:off x="6263275" y="3244067"/>
                    <a:ext cx="304800" cy="381000"/>
                  </a:xfrm>
                  <a:prstGeom prst="upArrow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" name="Up Arrow 48"/>
                  <p:cNvSpPr/>
                  <p:nvPr/>
                </p:nvSpPr>
                <p:spPr>
                  <a:xfrm rot="11811992">
                    <a:off x="6525717" y="3465023"/>
                    <a:ext cx="304800" cy="381000"/>
                  </a:xfrm>
                  <a:prstGeom prst="upArrow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" name="Up Arrow 49"/>
                  <p:cNvSpPr/>
                  <p:nvPr/>
                </p:nvSpPr>
                <p:spPr>
                  <a:xfrm rot="9050084">
                    <a:off x="6931515" y="3479117"/>
                    <a:ext cx="304800" cy="381000"/>
                  </a:xfrm>
                  <a:prstGeom prst="upArrow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cxnSp>
          <p:nvCxnSpPr>
            <p:cNvPr id="27" name="Straight Arrow Connector 26"/>
            <p:cNvCxnSpPr/>
            <p:nvPr/>
          </p:nvCxnSpPr>
          <p:spPr>
            <a:xfrm flipH="1" flipV="1">
              <a:off x="3810001" y="4038601"/>
              <a:ext cx="152399" cy="1523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0"/>
            </p:cNvCxnSpPr>
            <p:nvPr/>
          </p:nvCxnSpPr>
          <p:spPr>
            <a:xfrm flipV="1">
              <a:off x="721519" y="4953000"/>
              <a:ext cx="95488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5" idx="0"/>
            </p:cNvCxnSpPr>
            <p:nvPr/>
          </p:nvCxnSpPr>
          <p:spPr>
            <a:xfrm flipV="1">
              <a:off x="1559718" y="4953000"/>
              <a:ext cx="269082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6" idx="0"/>
            </p:cNvCxnSpPr>
            <p:nvPr/>
          </p:nvCxnSpPr>
          <p:spPr>
            <a:xfrm flipH="1" flipV="1">
              <a:off x="1981200" y="4953000"/>
              <a:ext cx="49768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9" idx="0"/>
            </p:cNvCxnSpPr>
            <p:nvPr/>
          </p:nvCxnSpPr>
          <p:spPr>
            <a:xfrm flipH="1" flipV="1">
              <a:off x="4267201" y="4953000"/>
              <a:ext cx="57388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0"/>
            </p:cNvCxnSpPr>
            <p:nvPr/>
          </p:nvCxnSpPr>
          <p:spPr>
            <a:xfrm flipV="1">
              <a:off x="4079081" y="4953000"/>
              <a:ext cx="35719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" idx="0"/>
            </p:cNvCxnSpPr>
            <p:nvPr/>
          </p:nvCxnSpPr>
          <p:spPr>
            <a:xfrm flipV="1">
              <a:off x="3317081" y="4953000"/>
              <a:ext cx="645319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1861810"/>
              <a:ext cx="461962" cy="47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Footer Placeholder 5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СЧЕТАМИ ГОСУДАРСТВЕННОГО КАЗНАЧЕЙСТВА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864247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1E4649"/>
      </a:accent2>
      <a:accent3>
        <a:srgbClr val="729900"/>
      </a:accent3>
      <a:accent4>
        <a:srgbClr val="000000"/>
      </a:accent4>
      <a:accent5>
        <a:srgbClr val="DAEDEF"/>
      </a:accent5>
      <a:accent6>
        <a:srgbClr val="1E4649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RUS</Template>
  <TotalTime>2988</TotalTime>
  <Words>974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Wingdings</vt:lpstr>
      <vt:lpstr>Calibri (Body)</vt:lpstr>
      <vt:lpstr>LitNusx</vt:lpstr>
      <vt:lpstr>BPG Nino Mtavruli</vt:lpstr>
      <vt:lpstr>BPG Algeti Compact</vt:lpstr>
      <vt:lpstr>Tresury-Presentation</vt:lpstr>
      <vt:lpstr>УПРАВЛЕНИЕ СЧЕТАМИ ГОСУДАРСТВЕННОГО КАЗНАЧЕЙСТВА</vt:lpstr>
      <vt:lpstr>СИСТЕМА СЧЕТОВ КАЗНАЧЕЙСТВА</vt:lpstr>
      <vt:lpstr>Slide 3</vt:lpstr>
      <vt:lpstr>Slide 4</vt:lpstr>
      <vt:lpstr>Slide 5</vt:lpstr>
      <vt:lpstr>Slide 6</vt:lpstr>
      <vt:lpstr>Slide 7</vt:lpstr>
      <vt:lpstr>Slide 8</vt:lpstr>
      <vt:lpstr>СИСТЕМА ЕДИНОГО КАЗНАЧЕЙСКОГО СЧЕТА</vt:lpstr>
      <vt:lpstr>ЕДИНЫЙ МНОГО-ВАЛЮТНЫЙ СЧЕТ: УПРАВЛЕНИЕ</vt:lpstr>
      <vt:lpstr>ЕДИНЫЙ МНОГО-ВАЛЮТНЫЙ СЧЕТ: УПРАВЛЕНИЕ</vt:lpstr>
      <vt:lpstr>ЕДИНЫЙ МНОГО-ВАЛЮТНЫЙ СЧЕТ: УПРАВЛЕНИЕ</vt:lpstr>
      <vt:lpstr>ЕДИНЫЙ МНОГО-ВАЛЮТНЫЙ СЧЕТ: УПРАВЛЕНИЕ</vt:lpstr>
      <vt:lpstr>УПРАВЛЕНИЕ ВСПОМОГАТЕЛЬНЫХ СЧЕТОВ ИНВЕСТИЦИОННЫХ ПРОЕКТОВ, ФИНАНСИРОВАННЫХ ДОНОРАМИ</vt:lpstr>
      <vt:lpstr>УПРАВЛЕНИЕ ВСПОМОГАТЕЛЬНЫХ СЧЕТОВ ИНВЕСТИЦИОННЫХ ПРОЕКТОВ, ФИНАНСИРОВАННЫХ ДОНОРАМИ</vt:lpstr>
      <vt:lpstr>УПРАВЛЕНИЕ ВСПОМОГАТЕЛЬНЫХ СЧЕТОВ ИНВЕСТИЦИОННЫХ ПРОЕКТОВ, ФИНАНСИРОВАННЫХ ДОНОРАМИ</vt:lpstr>
      <vt:lpstr>УПРАВЛЕНИЕ СЧЕТАМИ ГОСУДАРСТВЕННОГО КАЗНАЧЕЙСТВА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Nino Tchelishvili</dc:creator>
  <cp:lastModifiedBy>ekatamadze</cp:lastModifiedBy>
  <cp:revision>162</cp:revision>
  <dcterms:created xsi:type="dcterms:W3CDTF">2011-06-01T15:53:17Z</dcterms:created>
  <dcterms:modified xsi:type="dcterms:W3CDTF">2012-02-22T15:56:40Z</dcterms:modified>
</cp:coreProperties>
</file>