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360" r:id="rId2"/>
    <p:sldId id="368" r:id="rId3"/>
    <p:sldId id="369" r:id="rId4"/>
    <p:sldId id="363" r:id="rId5"/>
    <p:sldId id="364" r:id="rId6"/>
    <p:sldId id="365" r:id="rId7"/>
    <p:sldId id="366" r:id="rId8"/>
    <p:sldId id="367" r:id="rId9"/>
    <p:sldId id="337" r:id="rId10"/>
    <p:sldId id="352" r:id="rId11"/>
    <p:sldId id="350" r:id="rId12"/>
    <p:sldId id="353" r:id="rId13"/>
    <p:sldId id="317" r:id="rId14"/>
    <p:sldId id="354" r:id="rId15"/>
    <p:sldId id="359" r:id="rId16"/>
    <p:sldId id="356" r:id="rId17"/>
    <p:sldId id="357" r:id="rId18"/>
    <p:sldId id="358" r:id="rId19"/>
    <p:sldId id="355" r:id="rId20"/>
    <p:sldId id="296" r:id="rId21"/>
  </p:sldIdLst>
  <p:sldSz cx="9144000" cy="6858000" type="screen4x3"/>
  <p:notesSz cx="6805613" cy="4575175"/>
  <p:defaultTextStyle>
    <a:defPPr>
      <a:defRPr lang="en-US"/>
    </a:defPPr>
    <a:lvl1pPr algn="l" rtl="0" fontAlgn="base">
      <a:spcBef>
        <a:spcPct val="0"/>
      </a:spcBef>
      <a:spcAft>
        <a:spcPct val="0"/>
      </a:spcAft>
      <a:defRPr kern="1200">
        <a:solidFill>
          <a:schemeClr val="tx1"/>
        </a:solidFill>
        <a:latin typeface="LitNusx" pitchFamily="34" charset="0"/>
        <a:ea typeface="+mn-ea"/>
        <a:cs typeface="Arial" charset="0"/>
      </a:defRPr>
    </a:lvl1pPr>
    <a:lvl2pPr marL="457200" algn="l" rtl="0" fontAlgn="base">
      <a:spcBef>
        <a:spcPct val="0"/>
      </a:spcBef>
      <a:spcAft>
        <a:spcPct val="0"/>
      </a:spcAft>
      <a:defRPr kern="1200">
        <a:solidFill>
          <a:schemeClr val="tx1"/>
        </a:solidFill>
        <a:latin typeface="LitNusx" pitchFamily="34" charset="0"/>
        <a:ea typeface="+mn-ea"/>
        <a:cs typeface="Arial" charset="0"/>
      </a:defRPr>
    </a:lvl2pPr>
    <a:lvl3pPr marL="914400" algn="l" rtl="0" fontAlgn="base">
      <a:spcBef>
        <a:spcPct val="0"/>
      </a:spcBef>
      <a:spcAft>
        <a:spcPct val="0"/>
      </a:spcAft>
      <a:defRPr kern="1200">
        <a:solidFill>
          <a:schemeClr val="tx1"/>
        </a:solidFill>
        <a:latin typeface="LitNusx" pitchFamily="34" charset="0"/>
        <a:ea typeface="+mn-ea"/>
        <a:cs typeface="Arial" charset="0"/>
      </a:defRPr>
    </a:lvl3pPr>
    <a:lvl4pPr marL="1371600" algn="l" rtl="0" fontAlgn="base">
      <a:spcBef>
        <a:spcPct val="0"/>
      </a:spcBef>
      <a:spcAft>
        <a:spcPct val="0"/>
      </a:spcAft>
      <a:defRPr kern="1200">
        <a:solidFill>
          <a:schemeClr val="tx1"/>
        </a:solidFill>
        <a:latin typeface="LitNusx" pitchFamily="34" charset="0"/>
        <a:ea typeface="+mn-ea"/>
        <a:cs typeface="Arial" charset="0"/>
      </a:defRPr>
    </a:lvl4pPr>
    <a:lvl5pPr marL="1828800" algn="l" rtl="0" fontAlgn="base">
      <a:spcBef>
        <a:spcPct val="0"/>
      </a:spcBef>
      <a:spcAft>
        <a:spcPct val="0"/>
      </a:spcAft>
      <a:defRPr kern="1200">
        <a:solidFill>
          <a:schemeClr val="tx1"/>
        </a:solidFill>
        <a:latin typeface="LitNusx" pitchFamily="34" charset="0"/>
        <a:ea typeface="+mn-ea"/>
        <a:cs typeface="Arial" charset="0"/>
      </a:defRPr>
    </a:lvl5pPr>
    <a:lvl6pPr marL="2286000" algn="l" defTabSz="914400" rtl="0" eaLnBrk="1" latinLnBrk="0" hangingPunct="1">
      <a:defRPr kern="1200">
        <a:solidFill>
          <a:schemeClr val="tx1"/>
        </a:solidFill>
        <a:latin typeface="LitNusx" pitchFamily="34" charset="0"/>
        <a:ea typeface="+mn-ea"/>
        <a:cs typeface="Arial" charset="0"/>
      </a:defRPr>
    </a:lvl6pPr>
    <a:lvl7pPr marL="2743200" algn="l" defTabSz="914400" rtl="0" eaLnBrk="1" latinLnBrk="0" hangingPunct="1">
      <a:defRPr kern="1200">
        <a:solidFill>
          <a:schemeClr val="tx1"/>
        </a:solidFill>
        <a:latin typeface="LitNusx" pitchFamily="34" charset="0"/>
        <a:ea typeface="+mn-ea"/>
        <a:cs typeface="Arial" charset="0"/>
      </a:defRPr>
    </a:lvl7pPr>
    <a:lvl8pPr marL="3200400" algn="l" defTabSz="914400" rtl="0" eaLnBrk="1" latinLnBrk="0" hangingPunct="1">
      <a:defRPr kern="1200">
        <a:solidFill>
          <a:schemeClr val="tx1"/>
        </a:solidFill>
        <a:latin typeface="LitNusx" pitchFamily="34" charset="0"/>
        <a:ea typeface="+mn-ea"/>
        <a:cs typeface="Arial" charset="0"/>
      </a:defRPr>
    </a:lvl8pPr>
    <a:lvl9pPr marL="3657600" algn="l" defTabSz="914400" rtl="0" eaLnBrk="1" latinLnBrk="0" hangingPunct="1">
      <a:defRPr kern="1200">
        <a:solidFill>
          <a:schemeClr val="tx1"/>
        </a:solidFill>
        <a:latin typeface="LitNusx"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99"/>
    <a:srgbClr val="FFFFEB"/>
    <a:srgbClr val="FFFFCC"/>
    <a:srgbClr val="F8F8F8"/>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0" autoAdjust="0"/>
    <p:restoredTop sz="94660" autoAdjust="0"/>
  </p:normalViewPr>
  <p:slideViewPr>
    <p:cSldViewPr>
      <p:cViewPr varScale="1">
        <p:scale>
          <a:sx n="71" d="100"/>
          <a:sy n="71" d="100"/>
        </p:scale>
        <p:origin x="-13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418" y="-84"/>
      </p:cViewPr>
      <p:guideLst>
        <p:guide orient="horz" pos="1441"/>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31770-1501-4E3F-8100-41EFFE79742F}" type="doc">
      <dgm:prSet loTypeId="urn:microsoft.com/office/officeart/2005/8/layout/process3" loCatId="process" qsTypeId="urn:microsoft.com/office/officeart/2005/8/quickstyle/simple3" qsCatId="simple" csTypeId="urn:microsoft.com/office/officeart/2005/8/colors/colorful4" csCatId="colorful" phldr="1"/>
      <dgm:spPr/>
      <dgm:t>
        <a:bodyPr/>
        <a:lstStyle/>
        <a:p>
          <a:endParaRPr lang="en-US"/>
        </a:p>
      </dgm:t>
    </dgm:pt>
    <dgm:pt modelId="{B91C7E28-D923-43BD-A5B0-BFB4BEBDD634}">
      <dgm:prSet phldrT="[Text]"/>
      <dgm:spPr/>
      <dgm:t>
        <a:bodyPr/>
        <a:lstStyle/>
        <a:p>
          <a:r>
            <a:rPr kumimoji="0" lang="en-US" b="1" i="0" u="none" strike="noStrike" cap="none" spc="0" normalizeH="0" baseline="0" noProof="0" dirty="0" smtClean="0">
              <a:ln>
                <a:noFill/>
              </a:ln>
              <a:solidFill>
                <a:schemeClr val="tx1"/>
              </a:solidFill>
              <a:effectLst/>
              <a:uLnTx/>
              <a:uFillTx/>
              <a:latin typeface="+mn-lt"/>
              <a:ea typeface="+mn-ea"/>
              <a:cs typeface="+mn-cs"/>
            </a:rPr>
            <a:t>BUDGET CODE OF GEORGIA</a:t>
          </a:r>
          <a:endParaRPr kumimoji="0" lang="ka-GE" b="1" i="0" u="none" strike="noStrike" cap="none" spc="0" normalizeH="0" baseline="0" noProof="0" dirty="0" smtClean="0">
            <a:ln>
              <a:noFill/>
            </a:ln>
            <a:solidFill>
              <a:schemeClr val="tx1"/>
            </a:solidFill>
            <a:effectLst/>
            <a:uLnTx/>
            <a:uFillTx/>
            <a:latin typeface="+mn-lt"/>
            <a:ea typeface="+mn-ea"/>
            <a:cs typeface="+mn-cs"/>
          </a:endParaRPr>
        </a:p>
      </dgm:t>
    </dgm:pt>
    <dgm:pt modelId="{072E4332-6591-401B-A73E-FC10ED634CD4}" type="parTrans" cxnId="{7B609DD3-2E65-4ACB-ACB5-C689ECFD26B3}">
      <dgm:prSet/>
      <dgm:spPr/>
      <dgm:t>
        <a:bodyPr/>
        <a:lstStyle/>
        <a:p>
          <a:endParaRPr lang="en-US"/>
        </a:p>
      </dgm:t>
    </dgm:pt>
    <dgm:pt modelId="{98612536-E106-4DDD-9023-2BDE14A9D1E3}" type="sibTrans" cxnId="{7B609DD3-2E65-4ACB-ACB5-C689ECFD26B3}">
      <dgm:prSet/>
      <dgm:spPr/>
      <dgm:t>
        <a:bodyPr/>
        <a:lstStyle/>
        <a:p>
          <a:endParaRPr lang="en-US"/>
        </a:p>
      </dgm:t>
    </dgm:pt>
    <dgm:pt modelId="{A27C6BEC-1B38-4B82-A9D7-303FE4236AC7}">
      <dgm:prSet phldrT="[Text]" custT="1"/>
      <dgm:spPr/>
      <dgm:t>
        <a:bodyPr/>
        <a:lstStyle/>
        <a:p>
          <a:pPr>
            <a:lnSpc>
              <a:spcPct val="120000"/>
            </a:lnSpc>
            <a:spcBef>
              <a:spcPts val="300"/>
            </a:spcBef>
            <a:spcAft>
              <a:spcPts val="300"/>
            </a:spcAft>
          </a:pPr>
          <a:r>
            <a:rPr lang="en-US" sz="1600" b="1" spc="300" dirty="0" smtClean="0">
              <a:solidFill>
                <a:srgbClr val="C00000"/>
              </a:solidFill>
              <a:latin typeface="+mj-lt"/>
              <a:cs typeface="BPG Algeti Compact" pitchFamily="2" charset="0"/>
            </a:rPr>
            <a:t>Universality – </a:t>
          </a:r>
          <a:r>
            <a:rPr lang="en-US" sz="1600" b="0" spc="0" baseline="0" dirty="0" smtClean="0">
              <a:solidFill>
                <a:schemeClr val="tx1"/>
              </a:solidFill>
              <a:latin typeface="+mj-lt"/>
              <a:cs typeface="BPG Algeti Compact" pitchFamily="2" charset="0"/>
            </a:rPr>
            <a:t>none of budget receipts, except those financed by donors, shall not be used for designated purpose and shall not be directed to finance specific payments</a:t>
          </a:r>
          <a:endParaRPr lang="en-US" sz="1600" b="0" spc="0" baseline="0" dirty="0">
            <a:solidFill>
              <a:schemeClr val="tx1"/>
            </a:solidFill>
            <a:latin typeface="+mj-lt"/>
          </a:endParaRPr>
        </a:p>
      </dgm:t>
    </dgm:pt>
    <dgm:pt modelId="{7E2A6F96-AFF6-44B3-902E-4C9884CE3F95}" type="parTrans" cxnId="{01C46B9A-F623-44E5-90A2-2F8F85957CD0}">
      <dgm:prSet/>
      <dgm:spPr/>
      <dgm:t>
        <a:bodyPr/>
        <a:lstStyle/>
        <a:p>
          <a:endParaRPr lang="en-US"/>
        </a:p>
      </dgm:t>
    </dgm:pt>
    <dgm:pt modelId="{DE193AAF-978F-4923-9B4F-BC7E694D53E5}" type="sibTrans" cxnId="{01C46B9A-F623-44E5-90A2-2F8F85957CD0}">
      <dgm:prSet/>
      <dgm:spPr/>
      <dgm:t>
        <a:bodyPr/>
        <a:lstStyle/>
        <a:p>
          <a:endParaRPr lang="en-US"/>
        </a:p>
      </dgm:t>
    </dgm:pt>
    <dgm:pt modelId="{BDDDF610-2C6F-48A4-BC36-278709A280F0}">
      <dgm:prSet phldrT="[Text]"/>
      <dgm:spPr/>
      <dgm:t>
        <a:bodyPr/>
        <a:lstStyle/>
        <a:p>
          <a:r>
            <a:rPr kumimoji="0" lang="en-US" b="1" i="0" u="none" strike="noStrike" cap="none" spc="0" normalizeH="0" baseline="0" noProof="0" dirty="0" smtClean="0">
              <a:ln>
                <a:noFill/>
              </a:ln>
              <a:solidFill>
                <a:schemeClr val="tx1"/>
              </a:solidFill>
              <a:effectLst/>
              <a:uLnTx/>
              <a:uFillTx/>
              <a:latin typeface="+mn-lt"/>
              <a:ea typeface="+mn-ea"/>
              <a:cs typeface="+mn-cs"/>
            </a:rPr>
            <a:t>REGULATIONS ON FINANCIAL ACCOUNTING (BOOKKEEPING)</a:t>
          </a:r>
          <a:endParaRPr kumimoji="0" lang="en-US" b="1" i="0" u="none" strike="noStrike" cap="none" spc="0" normalizeH="0" baseline="0" noProof="0" dirty="0">
            <a:ln>
              <a:noFill/>
            </a:ln>
            <a:solidFill>
              <a:schemeClr val="tx1"/>
            </a:solidFill>
            <a:effectLst/>
            <a:uLnTx/>
            <a:uFillTx/>
            <a:latin typeface="+mn-lt"/>
            <a:ea typeface="+mn-ea"/>
            <a:cs typeface="+mn-cs"/>
          </a:endParaRPr>
        </a:p>
      </dgm:t>
    </dgm:pt>
    <dgm:pt modelId="{D8CA9E0C-4D06-4C0A-9C24-7FAC320D853B}" type="parTrans" cxnId="{2B3577B5-1BF4-4204-B2D9-6CC35526D430}">
      <dgm:prSet/>
      <dgm:spPr/>
      <dgm:t>
        <a:bodyPr/>
        <a:lstStyle/>
        <a:p>
          <a:endParaRPr lang="en-US"/>
        </a:p>
      </dgm:t>
    </dgm:pt>
    <dgm:pt modelId="{25B52188-95AB-4075-BAAA-2C310B07861C}" type="sibTrans" cxnId="{2B3577B5-1BF4-4204-B2D9-6CC35526D430}">
      <dgm:prSet/>
      <dgm:spPr/>
      <dgm:t>
        <a:bodyPr/>
        <a:lstStyle/>
        <a:p>
          <a:endParaRPr lang="en-US"/>
        </a:p>
      </dgm:t>
    </dgm:pt>
    <dgm:pt modelId="{616B5D59-F6CA-464B-9302-24A75ED15FB4}">
      <dgm:prSet phldrT="[Text]" custT="1"/>
      <dgm:spPr/>
      <dgm:t>
        <a:bodyPr/>
        <a:lstStyle/>
        <a:p>
          <a:pPr rtl="0">
            <a:lnSpc>
              <a:spcPct val="114000"/>
            </a:lnSpc>
            <a:spcBef>
              <a:spcPts val="1200"/>
            </a:spcBef>
            <a:spcAft>
              <a:spcPts val="1200"/>
            </a:spcAft>
          </a:pPr>
          <a:r>
            <a:rPr lang="en-US" sz="1600" b="0" spc="0" baseline="0" noProof="0" dirty="0" smtClean="0">
              <a:solidFill>
                <a:schemeClr val="tx1"/>
              </a:solidFill>
              <a:latin typeface="+mj-lt"/>
              <a:cs typeface="BPG Algeti Compact" pitchFamily="2" charset="0"/>
            </a:rPr>
            <a:t>It is allowed to carry out accounting (bookkeeping) of donor funded projects in accordance with international standards</a:t>
          </a:r>
          <a:endParaRPr lang="ka-GE" sz="1600" b="0" spc="0" baseline="0" noProof="0" dirty="0">
            <a:solidFill>
              <a:schemeClr val="tx1"/>
            </a:solidFill>
            <a:latin typeface="+mj-lt"/>
            <a:cs typeface="BPG Algeti Compact" pitchFamily="2" charset="0"/>
          </a:endParaRPr>
        </a:p>
      </dgm:t>
    </dgm:pt>
    <dgm:pt modelId="{DC2FA0D7-9D77-4EEA-81D8-B03D8BFA985B}" type="parTrans" cxnId="{69DAC55A-E7A3-416F-84C7-A02904CCAF63}">
      <dgm:prSet/>
      <dgm:spPr/>
      <dgm:t>
        <a:bodyPr/>
        <a:lstStyle/>
        <a:p>
          <a:endParaRPr lang="en-US"/>
        </a:p>
      </dgm:t>
    </dgm:pt>
    <dgm:pt modelId="{2B96EF75-2C3A-4645-B87C-1863D9C702E6}" type="sibTrans" cxnId="{69DAC55A-E7A3-416F-84C7-A02904CCAF63}">
      <dgm:prSet/>
      <dgm:spPr/>
      <dgm:t>
        <a:bodyPr/>
        <a:lstStyle/>
        <a:p>
          <a:endParaRPr lang="en-US"/>
        </a:p>
      </dgm:t>
    </dgm:pt>
    <dgm:pt modelId="{387397AA-6B69-40DE-B2AA-6967671CEA34}">
      <dgm:prSet custT="1"/>
      <dgm:spPr/>
      <dgm:t>
        <a:bodyPr/>
        <a:lstStyle/>
        <a:p>
          <a:pPr>
            <a:lnSpc>
              <a:spcPct val="114000"/>
            </a:lnSpc>
          </a:pPr>
          <a:r>
            <a:rPr lang="en-US" sz="1600" b="0" spc="0" baseline="0" noProof="0" dirty="0" smtClean="0">
              <a:solidFill>
                <a:schemeClr val="tx1"/>
              </a:solidFill>
              <a:latin typeface="+mj-lt"/>
              <a:cs typeface="BPG Algeti Compact" pitchFamily="2" charset="0"/>
            </a:rPr>
            <a:t>Financial reporting shall be performed in accordance with the Georgian legislation in force</a:t>
          </a:r>
        </a:p>
      </dgm:t>
    </dgm:pt>
    <dgm:pt modelId="{235C94C8-9702-4C32-A333-699F0A18732B}" type="parTrans" cxnId="{4F67569B-07E0-4081-B8A9-17295E928BA9}">
      <dgm:prSet/>
      <dgm:spPr/>
      <dgm:t>
        <a:bodyPr/>
        <a:lstStyle/>
        <a:p>
          <a:endParaRPr lang="en-US"/>
        </a:p>
      </dgm:t>
    </dgm:pt>
    <dgm:pt modelId="{230DCB1F-B59B-448D-9E9D-8B2DB16BC6D4}" type="sibTrans" cxnId="{4F67569B-07E0-4081-B8A9-17295E928BA9}">
      <dgm:prSet/>
      <dgm:spPr/>
      <dgm:t>
        <a:bodyPr/>
        <a:lstStyle/>
        <a:p>
          <a:endParaRPr lang="en-US"/>
        </a:p>
      </dgm:t>
    </dgm:pt>
    <dgm:pt modelId="{C52269BB-F7AC-43EF-BD05-CD52FE7E9C7A}" type="pres">
      <dgm:prSet presAssocID="{79E31770-1501-4E3F-8100-41EFFE79742F}" presName="linearFlow" presStyleCnt="0">
        <dgm:presLayoutVars>
          <dgm:dir/>
          <dgm:animLvl val="lvl"/>
          <dgm:resizeHandles val="exact"/>
        </dgm:presLayoutVars>
      </dgm:prSet>
      <dgm:spPr/>
      <dgm:t>
        <a:bodyPr/>
        <a:lstStyle/>
        <a:p>
          <a:endParaRPr lang="en-US"/>
        </a:p>
      </dgm:t>
    </dgm:pt>
    <dgm:pt modelId="{3E19DEA2-1A96-4DD2-BA05-25149CFF3AEF}" type="pres">
      <dgm:prSet presAssocID="{B91C7E28-D923-43BD-A5B0-BFB4BEBDD634}" presName="composite" presStyleCnt="0"/>
      <dgm:spPr/>
    </dgm:pt>
    <dgm:pt modelId="{C2F56915-7A04-4C10-AABE-0F2D234CF1DD}" type="pres">
      <dgm:prSet presAssocID="{B91C7E28-D923-43BD-A5B0-BFB4BEBDD634}" presName="parTx" presStyleLbl="node1" presStyleIdx="0" presStyleCnt="2">
        <dgm:presLayoutVars>
          <dgm:chMax val="0"/>
          <dgm:chPref val="0"/>
          <dgm:bulletEnabled val="1"/>
        </dgm:presLayoutVars>
      </dgm:prSet>
      <dgm:spPr/>
      <dgm:t>
        <a:bodyPr/>
        <a:lstStyle/>
        <a:p>
          <a:endParaRPr lang="en-US"/>
        </a:p>
      </dgm:t>
    </dgm:pt>
    <dgm:pt modelId="{E43C1B4B-BAD2-418C-94DD-BA93188BDFBF}" type="pres">
      <dgm:prSet presAssocID="{B91C7E28-D923-43BD-A5B0-BFB4BEBDD634}" presName="parSh" presStyleLbl="node1" presStyleIdx="0" presStyleCnt="2"/>
      <dgm:spPr/>
      <dgm:t>
        <a:bodyPr/>
        <a:lstStyle/>
        <a:p>
          <a:endParaRPr lang="en-US"/>
        </a:p>
      </dgm:t>
    </dgm:pt>
    <dgm:pt modelId="{B06A77CE-B716-4A57-A8A0-0CFCFC09F294}" type="pres">
      <dgm:prSet presAssocID="{B91C7E28-D923-43BD-A5B0-BFB4BEBDD634}" presName="desTx" presStyleLbl="fgAcc1" presStyleIdx="0" presStyleCnt="2">
        <dgm:presLayoutVars>
          <dgm:bulletEnabled val="1"/>
        </dgm:presLayoutVars>
      </dgm:prSet>
      <dgm:spPr/>
      <dgm:t>
        <a:bodyPr/>
        <a:lstStyle/>
        <a:p>
          <a:endParaRPr lang="en-US"/>
        </a:p>
      </dgm:t>
    </dgm:pt>
    <dgm:pt modelId="{A0CF9CBA-02ED-4E88-AC00-7DBD2F2DDA1A}" type="pres">
      <dgm:prSet presAssocID="{98612536-E106-4DDD-9023-2BDE14A9D1E3}" presName="sibTrans" presStyleLbl="sibTrans2D1" presStyleIdx="0" presStyleCnt="1"/>
      <dgm:spPr/>
      <dgm:t>
        <a:bodyPr/>
        <a:lstStyle/>
        <a:p>
          <a:endParaRPr lang="en-US"/>
        </a:p>
      </dgm:t>
    </dgm:pt>
    <dgm:pt modelId="{B02991F6-7682-4108-A126-AED479C77C57}" type="pres">
      <dgm:prSet presAssocID="{98612536-E106-4DDD-9023-2BDE14A9D1E3}" presName="connTx" presStyleLbl="sibTrans2D1" presStyleIdx="0" presStyleCnt="1"/>
      <dgm:spPr/>
      <dgm:t>
        <a:bodyPr/>
        <a:lstStyle/>
        <a:p>
          <a:endParaRPr lang="en-US"/>
        </a:p>
      </dgm:t>
    </dgm:pt>
    <dgm:pt modelId="{6070A9DC-25E1-4FC8-A0CF-59F531CC5A10}" type="pres">
      <dgm:prSet presAssocID="{BDDDF610-2C6F-48A4-BC36-278709A280F0}" presName="composite" presStyleCnt="0"/>
      <dgm:spPr/>
    </dgm:pt>
    <dgm:pt modelId="{FC0E467B-A089-4513-BC67-E53EB908DD2D}" type="pres">
      <dgm:prSet presAssocID="{BDDDF610-2C6F-48A4-BC36-278709A280F0}" presName="parTx" presStyleLbl="node1" presStyleIdx="0" presStyleCnt="2">
        <dgm:presLayoutVars>
          <dgm:chMax val="0"/>
          <dgm:chPref val="0"/>
          <dgm:bulletEnabled val="1"/>
        </dgm:presLayoutVars>
      </dgm:prSet>
      <dgm:spPr/>
      <dgm:t>
        <a:bodyPr/>
        <a:lstStyle/>
        <a:p>
          <a:endParaRPr lang="en-US"/>
        </a:p>
      </dgm:t>
    </dgm:pt>
    <dgm:pt modelId="{F8DE0C6F-A9C8-4CC8-87CC-9293A36C6028}" type="pres">
      <dgm:prSet presAssocID="{BDDDF610-2C6F-48A4-BC36-278709A280F0}" presName="parSh" presStyleLbl="node1" presStyleIdx="1" presStyleCnt="2"/>
      <dgm:spPr/>
      <dgm:t>
        <a:bodyPr/>
        <a:lstStyle/>
        <a:p>
          <a:endParaRPr lang="en-US"/>
        </a:p>
      </dgm:t>
    </dgm:pt>
    <dgm:pt modelId="{96076969-2F57-45FF-871A-E5CA7D95907D}" type="pres">
      <dgm:prSet presAssocID="{BDDDF610-2C6F-48A4-BC36-278709A280F0}" presName="desTx" presStyleLbl="fgAcc1" presStyleIdx="1" presStyleCnt="2">
        <dgm:presLayoutVars>
          <dgm:bulletEnabled val="1"/>
        </dgm:presLayoutVars>
      </dgm:prSet>
      <dgm:spPr/>
      <dgm:t>
        <a:bodyPr/>
        <a:lstStyle/>
        <a:p>
          <a:endParaRPr lang="en-US"/>
        </a:p>
      </dgm:t>
    </dgm:pt>
  </dgm:ptLst>
  <dgm:cxnLst>
    <dgm:cxn modelId="{4F67569B-07E0-4081-B8A9-17295E928BA9}" srcId="{BDDDF610-2C6F-48A4-BC36-278709A280F0}" destId="{387397AA-6B69-40DE-B2AA-6967671CEA34}" srcOrd="1" destOrd="0" parTransId="{235C94C8-9702-4C32-A333-699F0A18732B}" sibTransId="{230DCB1F-B59B-448D-9E9D-8B2DB16BC6D4}"/>
    <dgm:cxn modelId="{69DAC55A-E7A3-416F-84C7-A02904CCAF63}" srcId="{BDDDF610-2C6F-48A4-BC36-278709A280F0}" destId="{616B5D59-F6CA-464B-9302-24A75ED15FB4}" srcOrd="0" destOrd="0" parTransId="{DC2FA0D7-9D77-4EEA-81D8-B03D8BFA985B}" sibTransId="{2B96EF75-2C3A-4645-B87C-1863D9C702E6}"/>
    <dgm:cxn modelId="{C2CD2CDB-711B-4C51-AEBF-E90BAE4D5ECA}" type="presOf" srcId="{98612536-E106-4DDD-9023-2BDE14A9D1E3}" destId="{A0CF9CBA-02ED-4E88-AC00-7DBD2F2DDA1A}" srcOrd="0" destOrd="0" presId="urn:microsoft.com/office/officeart/2005/8/layout/process3"/>
    <dgm:cxn modelId="{1222E42F-DAD2-406C-8F5B-D2EC1C58511E}" type="presOf" srcId="{B91C7E28-D923-43BD-A5B0-BFB4BEBDD634}" destId="{E43C1B4B-BAD2-418C-94DD-BA93188BDFBF}" srcOrd="1" destOrd="0" presId="urn:microsoft.com/office/officeart/2005/8/layout/process3"/>
    <dgm:cxn modelId="{19A670BF-F56C-4812-AE2F-B8F1623839FA}" type="presOf" srcId="{79E31770-1501-4E3F-8100-41EFFE79742F}" destId="{C52269BB-F7AC-43EF-BD05-CD52FE7E9C7A}" srcOrd="0" destOrd="0" presId="urn:microsoft.com/office/officeart/2005/8/layout/process3"/>
    <dgm:cxn modelId="{A34C880B-0C75-4A7F-99DC-41E0D793E25A}" type="presOf" srcId="{B91C7E28-D923-43BD-A5B0-BFB4BEBDD634}" destId="{C2F56915-7A04-4C10-AABE-0F2D234CF1DD}" srcOrd="0" destOrd="0" presId="urn:microsoft.com/office/officeart/2005/8/layout/process3"/>
    <dgm:cxn modelId="{524A4533-603E-4319-B620-4673ED8ECD42}" type="presOf" srcId="{BDDDF610-2C6F-48A4-BC36-278709A280F0}" destId="{FC0E467B-A089-4513-BC67-E53EB908DD2D}" srcOrd="0" destOrd="0" presId="urn:microsoft.com/office/officeart/2005/8/layout/process3"/>
    <dgm:cxn modelId="{01C46B9A-F623-44E5-90A2-2F8F85957CD0}" srcId="{B91C7E28-D923-43BD-A5B0-BFB4BEBDD634}" destId="{A27C6BEC-1B38-4B82-A9D7-303FE4236AC7}" srcOrd="0" destOrd="0" parTransId="{7E2A6F96-AFF6-44B3-902E-4C9884CE3F95}" sibTransId="{DE193AAF-978F-4923-9B4F-BC7E694D53E5}"/>
    <dgm:cxn modelId="{2B3577B5-1BF4-4204-B2D9-6CC35526D430}" srcId="{79E31770-1501-4E3F-8100-41EFFE79742F}" destId="{BDDDF610-2C6F-48A4-BC36-278709A280F0}" srcOrd="1" destOrd="0" parTransId="{D8CA9E0C-4D06-4C0A-9C24-7FAC320D853B}" sibTransId="{25B52188-95AB-4075-BAAA-2C310B07861C}"/>
    <dgm:cxn modelId="{A902DEC3-4EE8-4F36-8D8B-9ED5255F7375}" type="presOf" srcId="{BDDDF610-2C6F-48A4-BC36-278709A280F0}" destId="{F8DE0C6F-A9C8-4CC8-87CC-9293A36C6028}" srcOrd="1" destOrd="0" presId="urn:microsoft.com/office/officeart/2005/8/layout/process3"/>
    <dgm:cxn modelId="{7B609DD3-2E65-4ACB-ACB5-C689ECFD26B3}" srcId="{79E31770-1501-4E3F-8100-41EFFE79742F}" destId="{B91C7E28-D923-43BD-A5B0-BFB4BEBDD634}" srcOrd="0" destOrd="0" parTransId="{072E4332-6591-401B-A73E-FC10ED634CD4}" sibTransId="{98612536-E106-4DDD-9023-2BDE14A9D1E3}"/>
    <dgm:cxn modelId="{32E0CC29-2E2D-4ECB-BE6F-70547F081ADA}" type="presOf" srcId="{616B5D59-F6CA-464B-9302-24A75ED15FB4}" destId="{96076969-2F57-45FF-871A-E5CA7D95907D}" srcOrd="0" destOrd="0" presId="urn:microsoft.com/office/officeart/2005/8/layout/process3"/>
    <dgm:cxn modelId="{4160390A-CF3B-442E-BAB0-839FC5ECCC6F}" type="presOf" srcId="{98612536-E106-4DDD-9023-2BDE14A9D1E3}" destId="{B02991F6-7682-4108-A126-AED479C77C57}" srcOrd="1" destOrd="0" presId="urn:microsoft.com/office/officeart/2005/8/layout/process3"/>
    <dgm:cxn modelId="{BA4D62F5-C14B-47D5-826F-766DAD3450CD}" type="presOf" srcId="{387397AA-6B69-40DE-B2AA-6967671CEA34}" destId="{96076969-2F57-45FF-871A-E5CA7D95907D}" srcOrd="0" destOrd="1" presId="urn:microsoft.com/office/officeart/2005/8/layout/process3"/>
    <dgm:cxn modelId="{3B04275C-3E01-41B4-9A0E-6DD95271A2F9}" type="presOf" srcId="{A27C6BEC-1B38-4B82-A9D7-303FE4236AC7}" destId="{B06A77CE-B716-4A57-A8A0-0CFCFC09F294}" srcOrd="0" destOrd="0" presId="urn:microsoft.com/office/officeart/2005/8/layout/process3"/>
    <dgm:cxn modelId="{B265524D-82B2-4FCB-B64B-9D9ABA11C33C}" type="presParOf" srcId="{C52269BB-F7AC-43EF-BD05-CD52FE7E9C7A}" destId="{3E19DEA2-1A96-4DD2-BA05-25149CFF3AEF}" srcOrd="0" destOrd="0" presId="urn:microsoft.com/office/officeart/2005/8/layout/process3"/>
    <dgm:cxn modelId="{33CF8A97-2741-4851-880B-5A8BBBE32AB8}" type="presParOf" srcId="{3E19DEA2-1A96-4DD2-BA05-25149CFF3AEF}" destId="{C2F56915-7A04-4C10-AABE-0F2D234CF1DD}" srcOrd="0" destOrd="0" presId="urn:microsoft.com/office/officeart/2005/8/layout/process3"/>
    <dgm:cxn modelId="{5E26AB92-DC22-4FA8-9763-03966978BE3D}" type="presParOf" srcId="{3E19DEA2-1A96-4DD2-BA05-25149CFF3AEF}" destId="{E43C1B4B-BAD2-418C-94DD-BA93188BDFBF}" srcOrd="1" destOrd="0" presId="urn:microsoft.com/office/officeart/2005/8/layout/process3"/>
    <dgm:cxn modelId="{209BC83C-6FA6-4955-97DD-A6FA4185B4EA}" type="presParOf" srcId="{3E19DEA2-1A96-4DD2-BA05-25149CFF3AEF}" destId="{B06A77CE-B716-4A57-A8A0-0CFCFC09F294}" srcOrd="2" destOrd="0" presId="urn:microsoft.com/office/officeart/2005/8/layout/process3"/>
    <dgm:cxn modelId="{7458665F-7D98-48AA-AEB3-E7E330D38B20}" type="presParOf" srcId="{C52269BB-F7AC-43EF-BD05-CD52FE7E9C7A}" destId="{A0CF9CBA-02ED-4E88-AC00-7DBD2F2DDA1A}" srcOrd="1" destOrd="0" presId="urn:microsoft.com/office/officeart/2005/8/layout/process3"/>
    <dgm:cxn modelId="{8D5870F6-F412-478E-A48D-04EE13A6B347}" type="presParOf" srcId="{A0CF9CBA-02ED-4E88-AC00-7DBD2F2DDA1A}" destId="{B02991F6-7682-4108-A126-AED479C77C57}" srcOrd="0" destOrd="0" presId="urn:microsoft.com/office/officeart/2005/8/layout/process3"/>
    <dgm:cxn modelId="{1A1FEF73-26B2-4EFF-BEE1-AA380B96E6FA}" type="presParOf" srcId="{C52269BB-F7AC-43EF-BD05-CD52FE7E9C7A}" destId="{6070A9DC-25E1-4FC8-A0CF-59F531CC5A10}" srcOrd="2" destOrd="0" presId="urn:microsoft.com/office/officeart/2005/8/layout/process3"/>
    <dgm:cxn modelId="{C4C582D5-CB8D-499D-A6A5-C34CBD409945}" type="presParOf" srcId="{6070A9DC-25E1-4FC8-A0CF-59F531CC5A10}" destId="{FC0E467B-A089-4513-BC67-E53EB908DD2D}" srcOrd="0" destOrd="0" presId="urn:microsoft.com/office/officeart/2005/8/layout/process3"/>
    <dgm:cxn modelId="{9886335A-A6FC-4C30-9C5B-0277B7692FC1}" type="presParOf" srcId="{6070A9DC-25E1-4FC8-A0CF-59F531CC5A10}" destId="{F8DE0C6F-A9C8-4CC8-87CC-9293A36C6028}" srcOrd="1" destOrd="0" presId="urn:microsoft.com/office/officeart/2005/8/layout/process3"/>
    <dgm:cxn modelId="{A49870E7-3792-4A4C-84E0-4F23889427A2}" type="presParOf" srcId="{6070A9DC-25E1-4FC8-A0CF-59F531CC5A10}" destId="{96076969-2F57-45FF-871A-E5CA7D95907D}"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C1B4B-BAD2-418C-94DD-BA93188BDFBF}">
      <dsp:nvSpPr>
        <dsp:cNvPr id="0" name=""/>
        <dsp:cNvSpPr/>
      </dsp:nvSpPr>
      <dsp:spPr>
        <a:xfrm>
          <a:off x="3407" y="279241"/>
          <a:ext cx="2925003" cy="159054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BUDGET CODE OF GEORGIA</a:t>
          </a:r>
          <a:endParaRPr kumimoji="0" lang="ka-GE" sz="2000" b="1" i="0" u="none" strike="noStrike" kern="1200" cap="none" spc="0" normalizeH="0" baseline="0" noProof="0" dirty="0" smtClean="0">
            <a:ln>
              <a:noFill/>
            </a:ln>
            <a:solidFill>
              <a:schemeClr val="tx1"/>
            </a:solidFill>
            <a:effectLst/>
            <a:uLnTx/>
            <a:uFillTx/>
            <a:latin typeface="+mn-lt"/>
            <a:ea typeface="+mn-ea"/>
            <a:cs typeface="+mn-cs"/>
          </a:endParaRPr>
        </a:p>
      </dsp:txBody>
      <dsp:txXfrm>
        <a:off x="3407" y="279241"/>
        <a:ext cx="2925003" cy="1060366"/>
      </dsp:txXfrm>
    </dsp:sp>
    <dsp:sp modelId="{B06A77CE-B716-4A57-A8A0-0CFCFC09F294}">
      <dsp:nvSpPr>
        <dsp:cNvPr id="0" name=""/>
        <dsp:cNvSpPr/>
      </dsp:nvSpPr>
      <dsp:spPr>
        <a:xfrm>
          <a:off x="602504" y="1339608"/>
          <a:ext cx="2925003" cy="31500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120000"/>
            </a:lnSpc>
            <a:spcBef>
              <a:spcPct val="0"/>
            </a:spcBef>
            <a:spcAft>
              <a:spcPts val="300"/>
            </a:spcAft>
            <a:buChar char="••"/>
          </a:pPr>
          <a:r>
            <a:rPr lang="en-US" sz="1600" b="1" kern="1200" spc="300" dirty="0" smtClean="0">
              <a:solidFill>
                <a:srgbClr val="C00000"/>
              </a:solidFill>
              <a:latin typeface="+mj-lt"/>
              <a:cs typeface="BPG Algeti Compact" pitchFamily="2" charset="0"/>
            </a:rPr>
            <a:t>Universality – </a:t>
          </a:r>
          <a:r>
            <a:rPr lang="en-US" sz="1600" b="0" kern="1200" spc="0" baseline="0" dirty="0" smtClean="0">
              <a:solidFill>
                <a:schemeClr val="tx1"/>
              </a:solidFill>
              <a:latin typeface="+mj-lt"/>
              <a:cs typeface="BPG Algeti Compact" pitchFamily="2" charset="0"/>
            </a:rPr>
            <a:t>none of budget receipts, except those financed by donors, shall not be used for designated purpose and shall not be directed to finance specific payments</a:t>
          </a:r>
          <a:endParaRPr lang="en-US" sz="1600" b="0" kern="1200" spc="0" baseline="0" dirty="0">
            <a:solidFill>
              <a:schemeClr val="tx1"/>
            </a:solidFill>
            <a:latin typeface="+mj-lt"/>
          </a:endParaRPr>
        </a:p>
      </dsp:txBody>
      <dsp:txXfrm>
        <a:off x="602504" y="1339608"/>
        <a:ext cx="2925003" cy="3150000"/>
      </dsp:txXfrm>
    </dsp:sp>
    <dsp:sp modelId="{A0CF9CBA-02ED-4E88-AC00-7DBD2F2DDA1A}">
      <dsp:nvSpPr>
        <dsp:cNvPr id="0" name=""/>
        <dsp:cNvSpPr/>
      </dsp:nvSpPr>
      <dsp:spPr>
        <a:xfrm>
          <a:off x="3371831" y="445304"/>
          <a:ext cx="940050" cy="728241"/>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371831" y="445304"/>
        <a:ext cx="940050" cy="728241"/>
      </dsp:txXfrm>
    </dsp:sp>
    <dsp:sp modelId="{F8DE0C6F-A9C8-4CC8-87CC-9293A36C6028}">
      <dsp:nvSpPr>
        <dsp:cNvPr id="0" name=""/>
        <dsp:cNvSpPr/>
      </dsp:nvSpPr>
      <dsp:spPr>
        <a:xfrm>
          <a:off x="4702091" y="279241"/>
          <a:ext cx="2925003" cy="1590549"/>
        </a:xfrm>
        <a:prstGeom prst="roundRect">
          <a:avLst>
            <a:gd name="adj" fmla="val 10000"/>
          </a:avLst>
        </a:prstGeom>
        <a:gradFill rotWithShape="0">
          <a:gsLst>
            <a:gs pos="0">
              <a:schemeClr val="accent4">
                <a:hueOff val="11142976"/>
                <a:satOff val="39624"/>
                <a:lumOff val="89608"/>
                <a:alphaOff val="0"/>
                <a:tint val="50000"/>
                <a:satMod val="300000"/>
              </a:schemeClr>
            </a:gs>
            <a:gs pos="35000">
              <a:schemeClr val="accent4">
                <a:hueOff val="11142976"/>
                <a:satOff val="39624"/>
                <a:lumOff val="89608"/>
                <a:alphaOff val="0"/>
                <a:tint val="37000"/>
                <a:satMod val="300000"/>
              </a:schemeClr>
            </a:gs>
            <a:gs pos="100000">
              <a:schemeClr val="accent4">
                <a:hueOff val="11142976"/>
                <a:satOff val="39624"/>
                <a:lumOff val="8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REGULATIONS ON FINANCIAL ACCOUNTING (BOOKKEEPING)</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dsp:txBody>
      <dsp:txXfrm>
        <a:off x="4702091" y="279241"/>
        <a:ext cx="2925003" cy="1060366"/>
      </dsp:txXfrm>
    </dsp:sp>
    <dsp:sp modelId="{96076969-2F57-45FF-871A-E5CA7D95907D}">
      <dsp:nvSpPr>
        <dsp:cNvPr id="0" name=""/>
        <dsp:cNvSpPr/>
      </dsp:nvSpPr>
      <dsp:spPr>
        <a:xfrm>
          <a:off x="5301188" y="1339608"/>
          <a:ext cx="2925003" cy="31500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142976"/>
              <a:satOff val="39624"/>
              <a:lumOff val="896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114000"/>
            </a:lnSpc>
            <a:spcBef>
              <a:spcPct val="0"/>
            </a:spcBef>
            <a:spcAft>
              <a:spcPts val="1200"/>
            </a:spcAft>
            <a:buChar char="••"/>
          </a:pPr>
          <a:r>
            <a:rPr lang="en-US" sz="1600" b="0" kern="1200" spc="0" baseline="0" noProof="0" dirty="0" smtClean="0">
              <a:solidFill>
                <a:schemeClr val="tx1"/>
              </a:solidFill>
              <a:latin typeface="+mj-lt"/>
              <a:cs typeface="BPG Algeti Compact" pitchFamily="2" charset="0"/>
            </a:rPr>
            <a:t>It is allowed to carry out accounting (bookkeeping) of donor funded projects in accordance with international standards</a:t>
          </a:r>
          <a:endParaRPr lang="ka-GE" sz="1600" b="0" kern="1200" spc="0" baseline="0" noProof="0" dirty="0">
            <a:solidFill>
              <a:schemeClr val="tx1"/>
            </a:solidFill>
            <a:latin typeface="+mj-lt"/>
            <a:cs typeface="BPG Algeti Compact" pitchFamily="2" charset="0"/>
          </a:endParaRPr>
        </a:p>
        <a:p>
          <a:pPr marL="171450" lvl="1" indent="-171450" algn="l" defTabSz="711200">
            <a:lnSpc>
              <a:spcPct val="114000"/>
            </a:lnSpc>
            <a:spcBef>
              <a:spcPct val="0"/>
            </a:spcBef>
            <a:spcAft>
              <a:spcPct val="15000"/>
            </a:spcAft>
            <a:buChar char="••"/>
          </a:pPr>
          <a:r>
            <a:rPr lang="en-US" sz="1600" b="0" kern="1200" spc="0" baseline="0" noProof="0" dirty="0" smtClean="0">
              <a:solidFill>
                <a:schemeClr val="tx1"/>
              </a:solidFill>
              <a:latin typeface="+mj-lt"/>
              <a:cs typeface="BPG Algeti Compact" pitchFamily="2" charset="0"/>
            </a:rPr>
            <a:t>Financial reporting shall be performed in accordance with the Georgian legislation in force</a:t>
          </a:r>
        </a:p>
      </dsp:txBody>
      <dsp:txXfrm>
        <a:off x="5301188" y="1339608"/>
        <a:ext cx="2925003" cy="315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415" cy="2283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3839" y="1"/>
            <a:ext cx="2949415" cy="228385"/>
          </a:xfrm>
          <a:prstGeom prst="rect">
            <a:avLst/>
          </a:prstGeom>
        </p:spPr>
        <p:txBody>
          <a:bodyPr vert="horz" lIns="91440" tIns="45720" rIns="91440" bIns="45720" rtlCol="0"/>
          <a:lstStyle>
            <a:lvl1pPr algn="r">
              <a:defRPr sz="1200"/>
            </a:lvl1pPr>
          </a:lstStyle>
          <a:p>
            <a:fld id="{CD604D34-1C16-409B-8DBB-03B48CA2F978}" type="datetimeFigureOut">
              <a:rPr lang="en-US" smtClean="0"/>
              <a:pPr/>
              <a:t>2/13/2012</a:t>
            </a:fld>
            <a:endParaRPr lang="en-US"/>
          </a:p>
        </p:txBody>
      </p:sp>
      <p:sp>
        <p:nvSpPr>
          <p:cNvPr id="4" name="Footer Placeholder 3"/>
          <p:cNvSpPr>
            <a:spLocks noGrp="1"/>
          </p:cNvSpPr>
          <p:nvPr>
            <p:ph type="ftr" sz="quarter" idx="2"/>
          </p:nvPr>
        </p:nvSpPr>
        <p:spPr>
          <a:xfrm>
            <a:off x="0" y="4345724"/>
            <a:ext cx="2949415" cy="2283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3839" y="4345724"/>
            <a:ext cx="2949415" cy="228385"/>
          </a:xfrm>
          <a:prstGeom prst="rect">
            <a:avLst/>
          </a:prstGeom>
        </p:spPr>
        <p:txBody>
          <a:bodyPr vert="horz" lIns="91440" tIns="45720" rIns="91440" bIns="45720" rtlCol="0" anchor="b"/>
          <a:lstStyle>
            <a:lvl1pPr algn="r">
              <a:defRPr sz="1200"/>
            </a:lvl1pPr>
          </a:lstStyle>
          <a:p>
            <a:fld id="{F5281F05-5BC1-4D49-97FA-0C0D72614536}" type="slidenum">
              <a:rPr lang="en-US" smtClean="0"/>
              <a:pPr/>
              <a:t>‹#›</a:t>
            </a:fld>
            <a:endParaRPr lang="en-US"/>
          </a:p>
        </p:txBody>
      </p:sp>
    </p:spTree>
    <p:extLst>
      <p:ext uri="{BB962C8B-B14F-4D97-AF65-F5344CB8AC3E}">
        <p14:creationId xmlns:p14="http://schemas.microsoft.com/office/powerpoint/2010/main" xmlns="" val="20139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228759"/>
          </a:xfrm>
          <a:prstGeom prst="rect">
            <a:avLst/>
          </a:prstGeom>
        </p:spPr>
        <p:txBody>
          <a:bodyPr vert="horz" lIns="61893" tIns="30946" rIns="61893" bIns="30946" rtlCol="0"/>
          <a:lstStyle>
            <a:lvl1pPr algn="l">
              <a:defRPr sz="800"/>
            </a:lvl1pPr>
          </a:lstStyle>
          <a:p>
            <a:endParaRPr lang="ru-RU"/>
          </a:p>
        </p:txBody>
      </p:sp>
      <p:sp>
        <p:nvSpPr>
          <p:cNvPr id="3" name="Date Placeholder 2"/>
          <p:cNvSpPr>
            <a:spLocks noGrp="1"/>
          </p:cNvSpPr>
          <p:nvPr>
            <p:ph type="dt" idx="1"/>
          </p:nvPr>
        </p:nvSpPr>
        <p:spPr>
          <a:xfrm>
            <a:off x="3854940" y="1"/>
            <a:ext cx="2949099" cy="228759"/>
          </a:xfrm>
          <a:prstGeom prst="rect">
            <a:avLst/>
          </a:prstGeom>
        </p:spPr>
        <p:txBody>
          <a:bodyPr vert="horz" lIns="61893" tIns="30946" rIns="61893" bIns="30946" rtlCol="0"/>
          <a:lstStyle>
            <a:lvl1pPr algn="r">
              <a:defRPr sz="800"/>
            </a:lvl1pPr>
          </a:lstStyle>
          <a:p>
            <a:fld id="{B1655617-35A7-43AF-A473-048FFCB4E4C7}" type="datetimeFigureOut">
              <a:rPr lang="ru-RU" smtClean="0"/>
              <a:pPr/>
              <a:t>13.02.2012</a:t>
            </a:fld>
            <a:endParaRPr lang="ru-RU"/>
          </a:p>
        </p:txBody>
      </p:sp>
      <p:sp>
        <p:nvSpPr>
          <p:cNvPr id="4" name="Slide Image Placeholder 3"/>
          <p:cNvSpPr>
            <a:spLocks noGrp="1" noRot="1" noChangeAspect="1"/>
          </p:cNvSpPr>
          <p:nvPr>
            <p:ph type="sldImg" idx="2"/>
          </p:nvPr>
        </p:nvSpPr>
        <p:spPr>
          <a:xfrm>
            <a:off x="2259013" y="342900"/>
            <a:ext cx="2289175" cy="1716088"/>
          </a:xfrm>
          <a:prstGeom prst="rect">
            <a:avLst/>
          </a:prstGeom>
          <a:noFill/>
          <a:ln w="12700">
            <a:solidFill>
              <a:prstClr val="black"/>
            </a:solidFill>
          </a:ln>
        </p:spPr>
        <p:txBody>
          <a:bodyPr vert="horz" lIns="61893" tIns="30946" rIns="61893" bIns="30946" rtlCol="0" anchor="ctr"/>
          <a:lstStyle/>
          <a:p>
            <a:endParaRPr lang="ru-RU"/>
          </a:p>
        </p:txBody>
      </p:sp>
      <p:sp>
        <p:nvSpPr>
          <p:cNvPr id="5" name="Notes Placeholder 4"/>
          <p:cNvSpPr>
            <a:spLocks noGrp="1"/>
          </p:cNvSpPr>
          <p:nvPr>
            <p:ph type="body" sz="quarter" idx="3"/>
          </p:nvPr>
        </p:nvSpPr>
        <p:spPr>
          <a:xfrm>
            <a:off x="680562" y="2173209"/>
            <a:ext cx="5444490" cy="2058829"/>
          </a:xfrm>
          <a:prstGeom prst="rect">
            <a:avLst/>
          </a:prstGeom>
        </p:spPr>
        <p:txBody>
          <a:bodyPr vert="horz" lIns="61893" tIns="30946" rIns="61893" bIns="309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4345623"/>
            <a:ext cx="2949099" cy="228759"/>
          </a:xfrm>
          <a:prstGeom prst="rect">
            <a:avLst/>
          </a:prstGeom>
        </p:spPr>
        <p:txBody>
          <a:bodyPr vert="horz" lIns="61893" tIns="30946" rIns="61893" bIns="30946" rtlCol="0" anchor="b"/>
          <a:lstStyle>
            <a:lvl1pPr algn="l">
              <a:defRPr sz="800"/>
            </a:lvl1pPr>
          </a:lstStyle>
          <a:p>
            <a:endParaRPr lang="ru-RU"/>
          </a:p>
        </p:txBody>
      </p:sp>
      <p:sp>
        <p:nvSpPr>
          <p:cNvPr id="7" name="Slide Number Placeholder 6"/>
          <p:cNvSpPr>
            <a:spLocks noGrp="1"/>
          </p:cNvSpPr>
          <p:nvPr>
            <p:ph type="sldNum" sz="quarter" idx="5"/>
          </p:nvPr>
        </p:nvSpPr>
        <p:spPr>
          <a:xfrm>
            <a:off x="3854940" y="4345623"/>
            <a:ext cx="2949099" cy="228759"/>
          </a:xfrm>
          <a:prstGeom prst="rect">
            <a:avLst/>
          </a:prstGeom>
        </p:spPr>
        <p:txBody>
          <a:bodyPr vert="horz" lIns="61893" tIns="30946" rIns="61893" bIns="30946" rtlCol="0" anchor="b"/>
          <a:lstStyle>
            <a:lvl1pPr algn="r">
              <a:defRPr sz="800"/>
            </a:lvl1pPr>
          </a:lstStyle>
          <a:p>
            <a:fld id="{8CC28A47-AD2B-402F-A911-895700E35FDF}" type="slidenum">
              <a:rPr lang="ru-RU" smtClean="0"/>
              <a:pPr/>
              <a:t>‹#›</a:t>
            </a:fld>
            <a:endParaRPr lang="ru-RU"/>
          </a:p>
        </p:txBody>
      </p:sp>
    </p:spTree>
    <p:extLst>
      <p:ext uri="{BB962C8B-B14F-4D97-AF65-F5344CB8AC3E}">
        <p14:creationId xmlns:p14="http://schemas.microsoft.com/office/powerpoint/2010/main" xmlns="" val="265692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C28A47-AD2B-402F-A911-895700E35FD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sz="3600" b="1" cap="all"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Financial Accounting and Reporting of  Donor Funded Projects</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5602F-97E5-4A13-9CA3-30A1C00A65C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4F1DE9-4D8B-4AEE-82F7-AAFE52EC5C2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
        <p:nvSpPr>
          <p:cNvPr id="5" name="Rectangle 4"/>
          <p:cNvSpPr>
            <a:spLocks noGrp="1" noChangeArrowheads="1"/>
          </p:cNvSpPr>
          <p:nvPr>
            <p:ph type="dt" sz="half" idx="14"/>
          </p:nvPr>
        </p:nvSpPr>
        <p:spPr/>
        <p:txBody>
          <a:bodyPr/>
          <a:lstStyle>
            <a:lvl1pPr>
              <a:defRPr>
                <a:solidFill>
                  <a:schemeClr val="bg1"/>
                </a:solidFill>
              </a:defRPr>
            </a:lvl1pPr>
          </a:lstStyle>
          <a:p>
            <a:pPr>
              <a:defRPr/>
            </a:pPr>
            <a:endParaRPr lang="en-US" dirty="0"/>
          </a:p>
        </p:txBody>
      </p:sp>
      <p:sp>
        <p:nvSpPr>
          <p:cNvPr id="6" name="Rectangle 5"/>
          <p:cNvSpPr>
            <a:spLocks noGrp="1" noChangeArrowheads="1"/>
          </p:cNvSpPr>
          <p:nvPr>
            <p:ph type="ftr" sz="quarter" idx="15"/>
          </p:nvPr>
        </p:nvSpPr>
        <p:spPr/>
        <p:txBody>
          <a:bodyPr/>
          <a:lstStyle>
            <a:lvl1pPr>
              <a:defRPr>
                <a:solidFill>
                  <a:schemeClr val="bg1"/>
                </a:solidFill>
              </a:defRPr>
            </a:lvl1pPr>
          </a:lstStyle>
          <a:p>
            <a:pPr>
              <a:defRPr/>
            </a:pPr>
            <a:r>
              <a:rPr lang="en-US" smtClean="0"/>
              <a:t>Financial Accounting and Reporting of  Donor Funded Projects</a:t>
            </a:r>
            <a:endParaRPr lang="en-US" dirty="0"/>
          </a:p>
        </p:txBody>
      </p:sp>
      <p:sp>
        <p:nvSpPr>
          <p:cNvPr id="7" name="Rectangle 6"/>
          <p:cNvSpPr>
            <a:spLocks noGrp="1" noChangeArrowheads="1"/>
          </p:cNvSpPr>
          <p:nvPr>
            <p:ph type="sldNum" sz="quarter" idx="16"/>
          </p:nvPr>
        </p:nvSpPr>
        <p:spPr/>
        <p:txBody>
          <a:bodyPr/>
          <a:lstStyle>
            <a:lvl1pPr>
              <a:defRPr>
                <a:solidFill>
                  <a:schemeClr val="bg1"/>
                </a:solidFill>
              </a:defRPr>
            </a:lvl1pPr>
          </a:lstStyle>
          <a:p>
            <a:pPr>
              <a:defRPr/>
            </a:pPr>
            <a:fld id="{E4A78502-F787-4FA4-BBF6-715780595832}"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1470025"/>
          </a:xfrm>
        </p:spPr>
        <p:txBody>
          <a:bodyPr/>
          <a:lstStyle>
            <a:lvl1pP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714884"/>
            <a:ext cx="6400800" cy="785818"/>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smtClean="0"/>
              <a:t>Financial Accounting and Reporting of  Donor Funded Projects</a:t>
            </a:r>
            <a:endParaRPr lang="en-US" dirty="0"/>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D1B9D30-46E6-44B0-A24F-209538116FE4}" type="slidenum">
              <a:rPr lang="en-US" smtClean="0"/>
              <a:pPr>
                <a:defRPr/>
              </a:pPr>
              <a:t>‹#›</a:t>
            </a:fld>
            <a:endParaRPr lang="en-US"/>
          </a:p>
        </p:txBody>
      </p:sp>
      <p:sp>
        <p:nvSpPr>
          <p:cNvPr id="15" name="Text Placeholder 14"/>
          <p:cNvSpPr>
            <a:spLocks noGrp="1"/>
          </p:cNvSpPr>
          <p:nvPr>
            <p:ph type="body" sz="quarter" idx="13"/>
          </p:nvPr>
        </p:nvSpPr>
        <p:spPr>
          <a:xfrm>
            <a:off x="2643174" y="5500702"/>
            <a:ext cx="3643312" cy="500066"/>
          </a:xfrm>
        </p:spPr>
        <p:txBody>
          <a:bodyPr/>
          <a:lstStyle>
            <a:lvl1pPr marL="0" indent="0"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142852"/>
            <a:ext cx="6643734" cy="1000124"/>
          </a:xfrm>
        </p:spPr>
        <p:txBody>
          <a:bodyPr/>
          <a:lstStyle>
            <a:lvl1pPr>
              <a:defRPr sz="3200" cap="all" baseline="0">
                <a:solidFill>
                  <a:schemeClr val="accent1">
                    <a:lumMod val="25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357298"/>
            <a:ext cx="8229600" cy="47688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153176" y="6429396"/>
            <a:ext cx="1633534" cy="292078"/>
          </a:xfrm>
          <a:ln/>
        </p:spPr>
        <p:txBody>
          <a:bodyPr/>
          <a:lstStyle>
            <a:lvl1pPr algn="r">
              <a:defRPr sz="1050"/>
            </a:lvl1pPr>
          </a:lstStyle>
          <a:p>
            <a:pPr>
              <a:defRPr/>
            </a:pPr>
            <a:endParaRPr lang="en-US" dirty="0"/>
          </a:p>
        </p:txBody>
      </p:sp>
      <p:sp>
        <p:nvSpPr>
          <p:cNvPr id="5" name="Rectangle 5"/>
          <p:cNvSpPr>
            <a:spLocks noGrp="1" noChangeArrowheads="1"/>
          </p:cNvSpPr>
          <p:nvPr>
            <p:ph type="ftr" sz="quarter" idx="11"/>
          </p:nvPr>
        </p:nvSpPr>
        <p:spPr>
          <a:xfrm>
            <a:off x="461954" y="6423070"/>
            <a:ext cx="5610244" cy="292078"/>
          </a:xfrm>
          <a:ln/>
        </p:spPr>
        <p:txBody>
          <a:bodyPr/>
          <a:lstStyle>
            <a:lvl1pPr algn="l">
              <a:defRPr sz="1050"/>
            </a:lvl1pPr>
          </a:lstStyle>
          <a:p>
            <a:pPr>
              <a:defRPr/>
            </a:pPr>
            <a:r>
              <a:rPr lang="en-US" smtClean="0"/>
              <a:t>Financial Accounting and Reporting of  Donor Funded Projects</a:t>
            </a:r>
            <a:endParaRPr lang="en-US" dirty="0"/>
          </a:p>
        </p:txBody>
      </p:sp>
      <p:sp>
        <p:nvSpPr>
          <p:cNvPr id="6" name="Rectangle 6"/>
          <p:cNvSpPr>
            <a:spLocks noGrp="1" noChangeArrowheads="1"/>
          </p:cNvSpPr>
          <p:nvPr>
            <p:ph type="sldNum" sz="quarter" idx="12"/>
          </p:nvPr>
        </p:nvSpPr>
        <p:spPr>
          <a:xfrm>
            <a:off x="7858148" y="6429396"/>
            <a:ext cx="828652" cy="292078"/>
          </a:xfrm>
          <a:ln/>
        </p:spPr>
        <p:txBody>
          <a:bodyPr/>
          <a:lstStyle>
            <a:lvl1pPr>
              <a:defRPr sz="1050"/>
            </a:lvl1pPr>
          </a:lstStyle>
          <a:p>
            <a:pPr>
              <a:defRPr/>
            </a:pPr>
            <a:fld id="{046FE861-12BB-4E7C-8C4A-8F4CD69F3A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86EA1-9048-4E85-BBA1-418E234DD44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CD90CC-CE54-4D99-96BF-14944B7B6EC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7E466B-172B-4510-972F-315BBEF4AC6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A001D3-2E22-4A9E-A9EF-F1D4E1E7B7D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29E7A9-4804-47E3-8209-845D36A2C0D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7E957A-E9F6-4378-A698-2E6053FC944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Financial Accounting and Reporting of  Donor Funded Projects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D892D-DE3F-4E8E-80DA-46F163C4F04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Financial Accounting and Reporting of  Donor Funded Projects</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4A78502-F787-4FA4-BBF6-71578059583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easury.gov.ge/" TargetMode="External"/><Relationship Id="rId2" Type="http://schemas.openxmlformats.org/officeDocument/2006/relationships/hyperlink" Target="http://www.mof.g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244859"/>
            <a:ext cx="7772400" cy="2470157"/>
          </a:xfrm>
        </p:spPr>
        <p:txBody>
          <a:bodyPr/>
          <a:lstStyle/>
          <a:p>
            <a:r>
              <a:rPr lang="en-US" b="0" dirty="0" smtClean="0"/>
              <a:t>Financial Accounting and Reporting </a:t>
            </a:r>
            <a:r>
              <a:rPr lang="en-US" b="0" dirty="0" smtClean="0"/>
              <a:t>of Donor </a:t>
            </a:r>
            <a:r>
              <a:rPr lang="en-US" b="0" dirty="0" smtClean="0"/>
              <a:t>Funded Projects</a:t>
            </a:r>
            <a:r>
              <a:rPr lang="ka-GE" b="0" dirty="0" smtClean="0"/>
              <a:t> </a:t>
            </a:r>
            <a:endParaRPr lang="ru-RU" b="0" dirty="0"/>
          </a:p>
        </p:txBody>
      </p:sp>
      <p:sp>
        <p:nvSpPr>
          <p:cNvPr id="4" name="Text Placeholder 3"/>
          <p:cNvSpPr>
            <a:spLocks noGrp="1"/>
          </p:cNvSpPr>
          <p:nvPr>
            <p:ph type="body" sz="quarter" idx="13"/>
          </p:nvPr>
        </p:nvSpPr>
        <p:spPr>
          <a:xfrm>
            <a:off x="2714612" y="5791200"/>
            <a:ext cx="3643312" cy="709634"/>
          </a:xfrm>
        </p:spPr>
        <p:txBody>
          <a:bodyPr/>
          <a:lstStyle/>
          <a:p>
            <a:pPr>
              <a:defRPr/>
            </a:pPr>
            <a:r>
              <a:rPr lang="en-US" sz="1800" dirty="0" err="1" smtClean="0"/>
              <a:t>Zurab</a:t>
            </a:r>
            <a:r>
              <a:rPr lang="en-US" sz="1800" dirty="0" smtClean="0"/>
              <a:t> </a:t>
            </a:r>
            <a:r>
              <a:rPr lang="en-US" sz="1800" dirty="0" err="1" smtClean="0"/>
              <a:t>Tolordava</a:t>
            </a:r>
            <a:endParaRPr lang="en-GB" sz="1600" dirty="0" smtClean="0"/>
          </a:p>
          <a:p>
            <a:pPr>
              <a:defRPr/>
            </a:pPr>
            <a:r>
              <a:rPr lang="en-US" sz="1600" dirty="0" smtClean="0"/>
              <a:t>February </a:t>
            </a:r>
            <a:r>
              <a:rPr lang="en-GB" sz="1600" dirty="0" smtClean="0"/>
              <a:t>20</a:t>
            </a:r>
            <a:r>
              <a:rPr lang="ka-GE" sz="1600" dirty="0" smtClean="0"/>
              <a:t>12</a:t>
            </a:r>
            <a:endParaRPr lang="en-GB" sz="1600" dirty="0"/>
          </a:p>
        </p:txBody>
      </p:sp>
    </p:spTree>
    <p:extLst>
      <p:ext uri="{BB962C8B-B14F-4D97-AF65-F5344CB8AC3E}">
        <p14:creationId xmlns:p14="http://schemas.microsoft.com/office/powerpoint/2010/main" xmlns="" val="3710422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66676"/>
            <a:ext cx="6643734" cy="1000124"/>
          </a:xfrm>
        </p:spPr>
        <p:txBody>
          <a:bodyPr/>
          <a:lstStyle/>
          <a:p>
            <a:r>
              <a:rPr lang="en-US" dirty="0"/>
              <a:t>Forms of Funding and Specificity of Accounting (</a:t>
            </a:r>
            <a:r>
              <a:rPr lang="en-US" dirty="0" smtClean="0"/>
              <a:t>Bookkeeping)</a:t>
            </a:r>
            <a:endParaRPr lang="en-US" dirty="0"/>
          </a:p>
        </p:txBody>
      </p:sp>
      <p:sp>
        <p:nvSpPr>
          <p:cNvPr id="9" name="Content Placeholder 8"/>
          <p:cNvSpPr>
            <a:spLocks noGrp="1"/>
          </p:cNvSpPr>
          <p:nvPr>
            <p:ph idx="1"/>
          </p:nvPr>
        </p:nvSpPr>
        <p:spPr>
          <a:xfrm>
            <a:off x="1828800" y="2209800"/>
            <a:ext cx="6858000" cy="1690702"/>
          </a:xfrm>
        </p:spPr>
        <p:txBody>
          <a:bodyPr/>
          <a:lstStyle/>
          <a:p>
            <a:r>
              <a:rPr lang="en-US" sz="2000" dirty="0"/>
              <a:t>In case of re-borrowing, the budgetary organization in charge of managing the appropriations, shall indicate in the report as a principal amount of the loan as well as assessed interest as prescribed by the Georgian legislation (separately from the principal amount)</a:t>
            </a:r>
            <a:r>
              <a:rPr lang="ka-GE" sz="2000" dirty="0"/>
              <a:t>.</a:t>
            </a:r>
          </a:p>
          <a:p>
            <a:pPr>
              <a:buNone/>
            </a:pPr>
            <a:endParaRPr lang="en-US" sz="1800" dirty="0"/>
          </a:p>
        </p:txBody>
      </p:sp>
      <p:sp>
        <p:nvSpPr>
          <p:cNvPr id="5" name="Footer Placeholder 4"/>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10</a:t>
            </a:fld>
            <a:endParaRPr lang="en-US"/>
          </a:p>
        </p:txBody>
      </p:sp>
      <p:pic>
        <p:nvPicPr>
          <p:cNvPr id="6" name="Picture 7"/>
          <p:cNvPicPr>
            <a:picLocks noChangeAspect="1" noChangeArrowheads="1"/>
          </p:cNvPicPr>
          <p:nvPr/>
        </p:nvPicPr>
        <p:blipFill>
          <a:blip r:embed="rId2" cstate="print"/>
          <a:srcRect/>
          <a:stretch>
            <a:fillRect/>
          </a:stretch>
        </p:blipFill>
        <p:spPr bwMode="auto">
          <a:xfrm>
            <a:off x="685800" y="2057400"/>
            <a:ext cx="704850" cy="914400"/>
          </a:xfrm>
          <a:prstGeom prst="rect">
            <a:avLst/>
          </a:prstGeom>
          <a:noFill/>
          <a:ln w="9525">
            <a:noFill/>
            <a:miter lim="800000"/>
            <a:headEnd/>
            <a:tailEnd/>
          </a:ln>
        </p:spPr>
      </p:pic>
      <p:sp>
        <p:nvSpPr>
          <p:cNvPr id="7" name="TextBox 6"/>
          <p:cNvSpPr txBox="1"/>
          <p:nvPr/>
        </p:nvSpPr>
        <p:spPr>
          <a:xfrm>
            <a:off x="152400" y="3055203"/>
            <a:ext cx="1828800" cy="276999"/>
          </a:xfrm>
          <a:prstGeom prst="rect">
            <a:avLst/>
          </a:prstGeom>
          <a:noFill/>
        </p:spPr>
        <p:txBody>
          <a:bodyPr wrap="square" rtlCol="0">
            <a:spAutoFit/>
          </a:bodyPr>
          <a:lstStyle/>
          <a:p>
            <a:pPr algn="ctr"/>
            <a:r>
              <a:rPr lang="en-US" sz="1200" dirty="0" smtClean="0">
                <a:latin typeface="+mj-lt"/>
              </a:rPr>
              <a:t>BUDGET ORGANIZATION</a:t>
            </a:r>
            <a:endParaRPr lang="en-US" sz="1200" dirty="0">
              <a:latin typeface="+mj-lt"/>
            </a:endParaRPr>
          </a:p>
        </p:txBody>
      </p:sp>
      <p:sp>
        <p:nvSpPr>
          <p:cNvPr id="11" name="Content Placeholder 8"/>
          <p:cNvSpPr txBox="1">
            <a:spLocks/>
          </p:cNvSpPr>
          <p:nvPr/>
        </p:nvSpPr>
        <p:spPr bwMode="auto">
          <a:xfrm>
            <a:off x="228600" y="4495800"/>
            <a:ext cx="8686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Tx/>
              <a:buChar char="•"/>
              <a:defRPr/>
            </a:pPr>
            <a:r>
              <a:rPr lang="ka-GE" sz="2400" dirty="0">
                <a:latin typeface="+mj-lt"/>
              </a:rPr>
              <a:t>“</a:t>
            </a:r>
            <a:r>
              <a:rPr lang="en-GB" sz="2400" dirty="0">
                <a:solidFill>
                  <a:srgbClr val="C00000"/>
                </a:solidFill>
                <a:latin typeface="+mj-lt"/>
              </a:rPr>
              <a:t>Net value</a:t>
            </a:r>
            <a:r>
              <a:rPr lang="en-GB" sz="2400" dirty="0">
                <a:latin typeface="+mj-lt"/>
              </a:rPr>
              <a:t>” grows by the relevant indicator of funding (in such a case as well, donor funds are not recorded as receipts)</a:t>
            </a:r>
            <a:endParaRPr lang="en-US" sz="2400" dirty="0">
              <a:latin typeface="+mj-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j-lt"/>
                <a:cs typeface="+mn-cs"/>
              </a:rPr>
              <a:t>In this case as well donor funds shall not be accounted as receipts</a:t>
            </a:r>
            <a:endParaRPr kumimoji="0" lang="en-US" sz="1800" b="0" i="0" u="none" strike="noStrike" kern="0" cap="none" spc="0" normalizeH="0" baseline="0" noProof="0" dirty="0">
              <a:ln>
                <a:noFill/>
              </a:ln>
              <a:solidFill>
                <a:schemeClr val="tx1"/>
              </a:solidFill>
              <a:effectLst/>
              <a:uLnTx/>
              <a:uFillTx/>
              <a:latin typeface="+mj-lt"/>
              <a:cs typeface="+mn-cs"/>
            </a:endParaRPr>
          </a:p>
        </p:txBody>
      </p:sp>
      <p:sp>
        <p:nvSpPr>
          <p:cNvPr id="12" name="TextBox 11"/>
          <p:cNvSpPr txBox="1"/>
          <p:nvPr/>
        </p:nvSpPr>
        <p:spPr>
          <a:xfrm>
            <a:off x="685800" y="1219200"/>
            <a:ext cx="8001000" cy="707886"/>
          </a:xfrm>
          <a:prstGeom prst="rect">
            <a:avLst/>
          </a:prstGeom>
          <a:noFill/>
        </p:spPr>
        <p:txBody>
          <a:bodyPr wrap="square" rtlCol="0">
            <a:spAutoFit/>
          </a:bodyPr>
          <a:lstStyle/>
          <a:p>
            <a:pPr algn="ctr"/>
            <a:r>
              <a:rPr lang="en-US" sz="2000" b="1" spc="200" dirty="0" smtClean="0">
                <a:solidFill>
                  <a:srgbClr val="C00000"/>
                </a:solidFill>
                <a:latin typeface="+mj-lt"/>
                <a:cs typeface="BPG Algeti Compact" pitchFamily="2" charset="0"/>
              </a:rPr>
              <a:t>FUNDING IN AVOIDANCE OF THE CONSOLIDATED TREASURY ACCOUNT VIA ACCOUNTS AT COMMERCIAL BANKS</a:t>
            </a:r>
            <a:endParaRPr lang="ka-GE" sz="2000" b="1" spc="200" dirty="0" smtClean="0">
              <a:solidFill>
                <a:srgbClr val="C00000"/>
              </a:solidFill>
              <a:latin typeface="+mj-lt"/>
              <a:cs typeface="BPG Algeti Compact"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a:t>Forms of Funding and Specificity of Accounting (Bookkeeping)</a:t>
            </a:r>
          </a:p>
        </p:txBody>
      </p:sp>
      <p:sp>
        <p:nvSpPr>
          <p:cNvPr id="3" name="Content Placeholder 2"/>
          <p:cNvSpPr>
            <a:spLocks noGrp="1"/>
          </p:cNvSpPr>
          <p:nvPr>
            <p:ph idx="1"/>
          </p:nvPr>
        </p:nvSpPr>
        <p:spPr>
          <a:xfrm>
            <a:off x="5410200" y="2362200"/>
            <a:ext cx="3505200" cy="3124200"/>
          </a:xfrm>
          <a:solidFill>
            <a:schemeClr val="bg1"/>
          </a:solid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a:lnSpc>
                <a:spcPct val="120000"/>
              </a:lnSpc>
              <a:spcBef>
                <a:spcPts val="1200"/>
              </a:spcBef>
              <a:spcAft>
                <a:spcPts val="1200"/>
              </a:spcAft>
            </a:pPr>
            <a:r>
              <a:rPr lang="en-GB" sz="2000" dirty="0"/>
              <a:t>In drafting financial statement of the organization, direct payments shall be indicated in a separate column as “</a:t>
            </a:r>
            <a:r>
              <a:rPr lang="en-GB" sz="2000" dirty="0">
                <a:solidFill>
                  <a:srgbClr val="C00000"/>
                </a:solidFill>
              </a:rPr>
              <a:t>third</a:t>
            </a:r>
            <a:r>
              <a:rPr lang="en-GB" sz="2000" dirty="0"/>
              <a:t> person payments” in monetary funds movement report </a:t>
            </a:r>
            <a:endParaRPr lang="ka-GE" sz="2000" dirty="0"/>
          </a:p>
          <a:p>
            <a:pPr>
              <a:lnSpc>
                <a:spcPct val="120000"/>
              </a:lnSpc>
              <a:spcBef>
                <a:spcPts val="1200"/>
              </a:spcBef>
              <a:spcAft>
                <a:spcPts val="1200"/>
              </a:spcAft>
            </a:pPr>
            <a:endParaRPr lang="ka-GE" sz="2000" dirty="0" smtClean="0"/>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11</a:t>
            </a:fld>
            <a:endParaRPr lang="en-US"/>
          </a:p>
        </p:txBody>
      </p:sp>
      <p:sp>
        <p:nvSpPr>
          <p:cNvPr id="26" name="TextBox 25"/>
          <p:cNvSpPr txBox="1"/>
          <p:nvPr/>
        </p:nvSpPr>
        <p:spPr>
          <a:xfrm>
            <a:off x="685800" y="1219200"/>
            <a:ext cx="8001000" cy="400110"/>
          </a:xfrm>
          <a:prstGeom prst="rect">
            <a:avLst/>
          </a:prstGeom>
          <a:noFill/>
        </p:spPr>
        <p:txBody>
          <a:bodyPr wrap="square" rtlCol="0">
            <a:spAutoFit/>
          </a:bodyPr>
          <a:lstStyle/>
          <a:p>
            <a:pPr algn="ctr"/>
            <a:r>
              <a:rPr lang="en-US" sz="2000" b="1" spc="200" dirty="0" smtClean="0">
                <a:solidFill>
                  <a:srgbClr val="C00000"/>
                </a:solidFill>
                <a:latin typeface="Calibri" pitchFamily="34" charset="0"/>
                <a:cs typeface="Calibri" pitchFamily="34" charset="0"/>
              </a:rPr>
              <a:t>FUNDING BY DIRECT PAYMENT</a:t>
            </a:r>
            <a:endParaRPr lang="ka-GE" sz="2000" b="1" spc="200" dirty="0" smtClean="0">
              <a:solidFill>
                <a:srgbClr val="C00000"/>
              </a:solidFill>
              <a:latin typeface="Calibri" pitchFamily="34" charset="0"/>
              <a:cs typeface="Calibri" pitchFamily="34" charset="0"/>
            </a:endParaRPr>
          </a:p>
        </p:txBody>
      </p:sp>
      <p:grpSp>
        <p:nvGrpSpPr>
          <p:cNvPr id="19" name="Group 18"/>
          <p:cNvGrpSpPr/>
          <p:nvPr/>
        </p:nvGrpSpPr>
        <p:grpSpPr>
          <a:xfrm>
            <a:off x="271848" y="1828800"/>
            <a:ext cx="4833552" cy="4495800"/>
            <a:chOff x="271848" y="1447800"/>
            <a:chExt cx="4833552" cy="4495800"/>
          </a:xfrm>
        </p:grpSpPr>
        <p:sp>
          <p:nvSpPr>
            <p:cNvPr id="21" name="Content Placeholder 2"/>
            <p:cNvSpPr txBox="1">
              <a:spLocks/>
            </p:cNvSpPr>
            <p:nvPr/>
          </p:nvSpPr>
          <p:spPr bwMode="auto">
            <a:xfrm>
              <a:off x="1828800" y="1447800"/>
              <a:ext cx="1905000" cy="838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354013" marR="0" lvl="0" indent="-354013" algn="ctr" defTabSz="914400" rtl="0" eaLnBrk="1" fontAlgn="base" latinLnBrk="0" hangingPunct="1">
                <a:lnSpc>
                  <a:spcPct val="100000"/>
                </a:lnSpc>
                <a:spcBef>
                  <a:spcPct val="20000"/>
                </a:spcBef>
                <a:spcAft>
                  <a:spcPct val="0"/>
                </a:spcAft>
                <a:buClrTx/>
                <a:buSzTx/>
                <a:tabLst/>
                <a:defRPr/>
              </a:pPr>
              <a:r>
                <a:rPr lang="en-US" b="1" kern="0" dirty="0" smtClean="0">
                  <a:solidFill>
                    <a:schemeClr val="tx1"/>
                  </a:solidFill>
                  <a:latin typeface="+mj-lt"/>
                </a:rPr>
                <a:t>DONOR</a:t>
              </a:r>
              <a:endParaRPr kumimoji="0" lang="en-US" b="1" i="0" u="none" strike="noStrike" kern="0" cap="none" spc="0" normalizeH="0" baseline="0" noProof="0" dirty="0" err="1" smtClean="0">
                <a:ln>
                  <a:noFill/>
                </a:ln>
                <a:solidFill>
                  <a:schemeClr val="tx1"/>
                </a:solidFill>
                <a:effectLst/>
                <a:uLnTx/>
                <a:uFillTx/>
                <a:latin typeface="+mj-lt"/>
              </a:endParaRPr>
            </a:p>
          </p:txBody>
        </p:sp>
        <p:sp>
          <p:nvSpPr>
            <p:cNvPr id="22" name="Content Placeholder 2"/>
            <p:cNvSpPr txBox="1">
              <a:spLocks/>
            </p:cNvSpPr>
            <p:nvPr/>
          </p:nvSpPr>
          <p:spPr bwMode="auto">
            <a:xfrm>
              <a:off x="838200" y="25146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lvl="0" algn="ctr">
                <a:spcBef>
                  <a:spcPct val="20000"/>
                </a:spcBef>
                <a:defRPr/>
              </a:pPr>
              <a:r>
                <a:rPr lang="en-US" sz="1200" kern="0" dirty="0" smtClean="0">
                  <a:solidFill>
                    <a:schemeClr val="tx1"/>
                  </a:solidFill>
                  <a:latin typeface="+mj-lt"/>
                </a:rPr>
                <a:t>BENEFICIARY LTD</a:t>
              </a:r>
              <a:endParaRPr lang="ka-GE" sz="1200" kern="0" dirty="0" smtClean="0">
                <a:solidFill>
                  <a:schemeClr val="tx1"/>
                </a:solidFill>
                <a:latin typeface="+mj-lt"/>
              </a:endParaRPr>
            </a:p>
          </p:txBody>
        </p:sp>
        <p:sp>
          <p:nvSpPr>
            <p:cNvPr id="23" name="Content Placeholder 2"/>
            <p:cNvSpPr txBox="1">
              <a:spLocks/>
            </p:cNvSpPr>
            <p:nvPr/>
          </p:nvSpPr>
          <p:spPr bwMode="auto">
            <a:xfrm>
              <a:off x="838200" y="39624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lvl="0" algn="ctr">
                <a:spcBef>
                  <a:spcPct val="20000"/>
                </a:spcBef>
                <a:defRPr/>
              </a:pPr>
              <a:r>
                <a:rPr lang="en-US" sz="1200" kern="0" dirty="0" smtClean="0">
                  <a:solidFill>
                    <a:schemeClr val="tx1"/>
                  </a:solidFill>
                  <a:latin typeface="+mj-lt"/>
                </a:rPr>
                <a:t>PROJECT EXECUTOR/MANAGER OF APPROPRIATIONS</a:t>
              </a:r>
              <a:endParaRPr lang="ka-GE" sz="1200" kern="0" dirty="0" smtClean="0">
                <a:solidFill>
                  <a:schemeClr val="tx1"/>
                </a:solidFill>
                <a:latin typeface="+mj-lt"/>
              </a:endParaRPr>
            </a:p>
          </p:txBody>
        </p:sp>
        <p:sp>
          <p:nvSpPr>
            <p:cNvPr id="24" name="Content Placeholder 2"/>
            <p:cNvSpPr txBox="1">
              <a:spLocks/>
            </p:cNvSpPr>
            <p:nvPr/>
          </p:nvSpPr>
          <p:spPr bwMode="auto">
            <a:xfrm>
              <a:off x="2743200" y="5105400"/>
              <a:ext cx="1905000" cy="838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b="1" kern="0" dirty="0" smtClean="0">
                  <a:solidFill>
                    <a:schemeClr val="tx1"/>
                  </a:solidFill>
                  <a:latin typeface="+mj-lt"/>
                </a:rPr>
                <a:t>STATE TREASURY</a:t>
              </a:r>
              <a:endParaRPr kumimoji="0" lang="en-US" b="1" i="0" u="none" strike="noStrike" kern="0" cap="none" spc="0" normalizeH="0" baseline="0" noProof="0" dirty="0" err="1" smtClean="0">
                <a:ln>
                  <a:noFill/>
                </a:ln>
                <a:solidFill>
                  <a:schemeClr val="tx1"/>
                </a:solidFill>
                <a:effectLst/>
                <a:uLnTx/>
                <a:uFillTx/>
                <a:latin typeface="+mj-lt"/>
              </a:endParaRPr>
            </a:p>
          </p:txBody>
        </p:sp>
        <p:sp>
          <p:nvSpPr>
            <p:cNvPr id="25" name="Content Placeholder 2"/>
            <p:cNvSpPr txBox="1">
              <a:spLocks/>
            </p:cNvSpPr>
            <p:nvPr/>
          </p:nvSpPr>
          <p:spPr bwMode="auto">
            <a:xfrm>
              <a:off x="3124200" y="25146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sz="1200" kern="0" dirty="0" smtClean="0">
                  <a:solidFill>
                    <a:schemeClr val="tx1"/>
                  </a:solidFill>
                  <a:latin typeface="+mj-lt"/>
                </a:rPr>
                <a:t>FOREIGN RELATIONS DEPARTMENT</a:t>
              </a:r>
              <a:endParaRPr kumimoji="0" lang="en-US" sz="1200" b="0" i="0" u="none" strike="noStrike" kern="0" cap="none" spc="0" normalizeH="0" baseline="0" noProof="0" dirty="0" err="1" smtClean="0">
                <a:ln>
                  <a:noFill/>
                </a:ln>
                <a:solidFill>
                  <a:schemeClr val="tx1"/>
                </a:solidFill>
                <a:effectLst/>
                <a:uLnTx/>
                <a:uFillTx/>
                <a:latin typeface="+mj-lt"/>
              </a:endParaRPr>
            </a:p>
          </p:txBody>
        </p:sp>
        <p:cxnSp>
          <p:nvCxnSpPr>
            <p:cNvPr id="27" name="Shape 26"/>
            <p:cNvCxnSpPr>
              <a:stCxn id="21" idx="1"/>
              <a:endCxn id="22" idx="0"/>
            </p:cNvCxnSpPr>
            <p:nvPr/>
          </p:nvCxnSpPr>
          <p:spPr>
            <a:xfrm rot="10800000" flipV="1">
              <a:off x="1638300" y="1866900"/>
              <a:ext cx="190500" cy="6477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a:stCxn id="22" idx="2"/>
              <a:endCxn id="23" idx="0"/>
            </p:cNvCxnSpPr>
            <p:nvPr/>
          </p:nvCxnSpPr>
          <p:spPr>
            <a:xfrm>
              <a:off x="1638300" y="3429000"/>
              <a:ext cx="0" cy="5334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9" name="Shape 28"/>
            <p:cNvCxnSpPr>
              <a:stCxn id="21" idx="3"/>
              <a:endCxn id="25" idx="0"/>
            </p:cNvCxnSpPr>
            <p:nvPr/>
          </p:nvCxnSpPr>
          <p:spPr>
            <a:xfrm>
              <a:off x="3733800" y="1866900"/>
              <a:ext cx="190500" cy="6477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0" name="Shape 29"/>
            <p:cNvCxnSpPr>
              <a:stCxn id="25" idx="3"/>
              <a:endCxn id="24" idx="3"/>
            </p:cNvCxnSpPr>
            <p:nvPr/>
          </p:nvCxnSpPr>
          <p:spPr>
            <a:xfrm flipH="1">
              <a:off x="4648200" y="2971800"/>
              <a:ext cx="76200" cy="2552700"/>
            </a:xfrm>
            <a:prstGeom prst="bentConnector3">
              <a:avLst>
                <a:gd name="adj1" fmla="val -300000"/>
              </a:avLst>
            </a:prstGeom>
            <a:ln>
              <a:solidFill>
                <a:srgbClr val="006699"/>
              </a:solidFill>
              <a:tailEnd type="arrow"/>
            </a:ln>
          </p:spPr>
          <p:style>
            <a:lnRef idx="1">
              <a:schemeClr val="accent4"/>
            </a:lnRef>
            <a:fillRef idx="0">
              <a:schemeClr val="accent4"/>
            </a:fillRef>
            <a:effectRef idx="0">
              <a:schemeClr val="accent4"/>
            </a:effectRef>
            <a:fontRef idx="minor">
              <a:schemeClr val="tx1"/>
            </a:fontRef>
          </p:style>
        </p:cxnSp>
        <p:cxnSp>
          <p:nvCxnSpPr>
            <p:cNvPr id="31" name="Shape 30"/>
            <p:cNvCxnSpPr>
              <a:stCxn id="23" idx="2"/>
              <a:endCxn id="24" idx="1"/>
            </p:cNvCxnSpPr>
            <p:nvPr/>
          </p:nvCxnSpPr>
          <p:spPr>
            <a:xfrm rot="16200000" flipH="1">
              <a:off x="1866900" y="4648200"/>
              <a:ext cx="647700" cy="1104900"/>
            </a:xfrm>
            <a:prstGeom prst="bentConnector2">
              <a:avLst/>
            </a:prstGeom>
            <a:ln>
              <a:solidFill>
                <a:srgbClr val="006699"/>
              </a:solidFill>
              <a:headEnd type="arrow" w="med" len="med"/>
              <a:tailEnd type="none" w="med" len="med"/>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304800" y="1932801"/>
              <a:ext cx="1371600" cy="276999"/>
            </a:xfrm>
            <a:prstGeom prst="rect">
              <a:avLst/>
            </a:prstGeom>
            <a:noFill/>
          </p:spPr>
          <p:txBody>
            <a:bodyPr wrap="square" rtlCol="0">
              <a:spAutoFit/>
            </a:bodyPr>
            <a:lstStyle/>
            <a:p>
              <a:pPr algn="r"/>
              <a:r>
                <a:rPr lang="en-US" sz="1200" dirty="0" smtClean="0">
                  <a:latin typeface="+mj-lt"/>
                </a:rPr>
                <a:t>DIRECT PAYMENTS</a:t>
              </a:r>
              <a:endParaRPr lang="en-US" sz="1200" dirty="0">
                <a:latin typeface="+mj-lt"/>
              </a:endParaRPr>
            </a:p>
          </p:txBody>
        </p:sp>
        <p:sp>
          <p:nvSpPr>
            <p:cNvPr id="33" name="TextBox 32"/>
            <p:cNvSpPr txBox="1"/>
            <p:nvPr/>
          </p:nvSpPr>
          <p:spPr>
            <a:xfrm>
              <a:off x="3962400" y="1905000"/>
              <a:ext cx="1143000" cy="276999"/>
            </a:xfrm>
            <a:prstGeom prst="rect">
              <a:avLst/>
            </a:prstGeom>
            <a:noFill/>
          </p:spPr>
          <p:txBody>
            <a:bodyPr wrap="square" rtlCol="0">
              <a:spAutoFit/>
            </a:bodyPr>
            <a:lstStyle/>
            <a:p>
              <a:r>
                <a:rPr lang="en-US" sz="1200" dirty="0" smtClean="0">
                  <a:latin typeface="+mj-lt"/>
                </a:rPr>
                <a:t>INFORMATION</a:t>
              </a:r>
              <a:endParaRPr lang="en-US" sz="1200" dirty="0">
                <a:latin typeface="+mj-lt"/>
              </a:endParaRPr>
            </a:p>
          </p:txBody>
        </p:sp>
        <p:sp>
          <p:nvSpPr>
            <p:cNvPr id="34" name="TextBox 33"/>
            <p:cNvSpPr txBox="1"/>
            <p:nvPr/>
          </p:nvSpPr>
          <p:spPr>
            <a:xfrm>
              <a:off x="271848" y="3581400"/>
              <a:ext cx="1404552" cy="276999"/>
            </a:xfrm>
            <a:prstGeom prst="rect">
              <a:avLst/>
            </a:prstGeom>
            <a:noFill/>
          </p:spPr>
          <p:txBody>
            <a:bodyPr wrap="square" rtlCol="0">
              <a:spAutoFit/>
            </a:bodyPr>
            <a:lstStyle/>
            <a:p>
              <a:pPr algn="r"/>
              <a:r>
                <a:rPr lang="en-US" sz="1200" dirty="0" smtClean="0">
                  <a:latin typeface="+mj-lt"/>
                </a:rPr>
                <a:t>EXECUTION</a:t>
              </a:r>
              <a:endParaRPr lang="en-US" sz="1200" dirty="0">
                <a:latin typeface="+mj-lt"/>
              </a:endParaRPr>
            </a:p>
          </p:txBody>
        </p:sp>
        <p:sp>
          <p:nvSpPr>
            <p:cNvPr id="35" name="TextBox 34"/>
            <p:cNvSpPr txBox="1"/>
            <p:nvPr/>
          </p:nvSpPr>
          <p:spPr>
            <a:xfrm>
              <a:off x="3810000" y="4648200"/>
              <a:ext cx="1143000" cy="276999"/>
            </a:xfrm>
            <a:prstGeom prst="rect">
              <a:avLst/>
            </a:prstGeom>
            <a:noFill/>
          </p:spPr>
          <p:txBody>
            <a:bodyPr wrap="square" rtlCol="0">
              <a:spAutoFit/>
            </a:bodyPr>
            <a:lstStyle/>
            <a:p>
              <a:pPr algn="r"/>
              <a:r>
                <a:rPr lang="en-US" sz="1200" dirty="0" smtClean="0">
                  <a:latin typeface="+mj-lt"/>
                </a:rPr>
                <a:t>EXECUTION</a:t>
              </a:r>
              <a:endParaRPr lang="en-US" sz="1200" dirty="0">
                <a:latin typeface="+mj-lt"/>
              </a:endParaRPr>
            </a:p>
          </p:txBody>
        </p:sp>
        <p:cxnSp>
          <p:nvCxnSpPr>
            <p:cNvPr id="36" name="Shape 35"/>
            <p:cNvCxnSpPr>
              <a:stCxn id="23" idx="3"/>
              <a:endCxn id="25" idx="2"/>
            </p:cNvCxnSpPr>
            <p:nvPr/>
          </p:nvCxnSpPr>
          <p:spPr>
            <a:xfrm flipV="1">
              <a:off x="2438400" y="3429000"/>
              <a:ext cx="1485900" cy="9906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sp>
          <p:nvSpPr>
            <p:cNvPr id="40" name="TextBox 39"/>
            <p:cNvSpPr txBox="1"/>
            <p:nvPr/>
          </p:nvSpPr>
          <p:spPr>
            <a:xfrm>
              <a:off x="2438400" y="4066401"/>
              <a:ext cx="1404552" cy="276999"/>
            </a:xfrm>
            <a:prstGeom prst="rect">
              <a:avLst/>
            </a:prstGeom>
            <a:noFill/>
          </p:spPr>
          <p:txBody>
            <a:bodyPr wrap="square" rtlCol="0">
              <a:spAutoFit/>
            </a:bodyPr>
            <a:lstStyle/>
            <a:p>
              <a:pPr algn="r"/>
              <a:r>
                <a:rPr lang="en-US" sz="1200" dirty="0" smtClean="0">
                  <a:latin typeface="+mj-lt"/>
                </a:rPr>
                <a:t>EXECUTION</a:t>
              </a:r>
              <a:endParaRPr lang="en-US" sz="1200" dirty="0">
                <a:latin typeface="+mj-l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a:t>Forms of Funding and Specificity of Accounting (</a:t>
            </a:r>
            <a:r>
              <a:rPr lang="en-US" dirty="0" smtClean="0"/>
              <a:t>Bookkeeping)</a:t>
            </a:r>
            <a:endParaRPr lang="en-US" dirty="0"/>
          </a:p>
        </p:txBody>
      </p:sp>
      <p:sp>
        <p:nvSpPr>
          <p:cNvPr id="5" name="Footer Placeholder 4"/>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12</a:t>
            </a:fld>
            <a:endParaRPr lang="en-US"/>
          </a:p>
        </p:txBody>
      </p:sp>
      <p:sp>
        <p:nvSpPr>
          <p:cNvPr id="6" name="Content Placeholder 8"/>
          <p:cNvSpPr txBox="1">
            <a:spLocks/>
          </p:cNvSpPr>
          <p:nvPr/>
        </p:nvSpPr>
        <p:spPr bwMode="auto">
          <a:xfrm>
            <a:off x="1828800" y="1890698"/>
            <a:ext cx="6858000" cy="2757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spcAft>
                <a:spcPts val="600"/>
              </a:spcAft>
              <a:buFontTx/>
              <a:buChar char="•"/>
            </a:pPr>
            <a:r>
              <a:rPr lang="en-GB" sz="2000" dirty="0" smtClean="0">
                <a:latin typeface="+mj-lt"/>
              </a:rPr>
              <a:t>Indicates </a:t>
            </a:r>
            <a:r>
              <a:rPr lang="en-GB" sz="2000" dirty="0" smtClean="0">
                <a:latin typeface="+mj-lt"/>
              </a:rPr>
              <a:t>information of the treasury service about direct payments in the financial statement as funding received and records it in expenditures or indicates as a </a:t>
            </a:r>
            <a:r>
              <a:rPr lang="en-GB" sz="2000" dirty="0" smtClean="0">
                <a:solidFill>
                  <a:srgbClr val="C00000"/>
                </a:solidFill>
                <a:latin typeface="+mj-lt"/>
              </a:rPr>
              <a:t>transaction with assets</a:t>
            </a:r>
            <a:r>
              <a:rPr lang="en-GB" sz="2000" dirty="0" smtClean="0">
                <a:latin typeface="+mj-lt"/>
              </a:rPr>
              <a:t> in the budget execution report </a:t>
            </a:r>
          </a:p>
          <a:p>
            <a:pPr marL="342900" lvl="0" indent="-342900">
              <a:spcBef>
                <a:spcPct val="20000"/>
              </a:spcBef>
              <a:spcAft>
                <a:spcPts val="600"/>
              </a:spcAft>
              <a:buFontTx/>
              <a:buChar char="•"/>
            </a:pPr>
            <a:r>
              <a:rPr lang="en-GB" sz="2000" dirty="0" smtClean="0">
                <a:latin typeface="+mj-lt"/>
              </a:rPr>
              <a:t>In case of a </a:t>
            </a:r>
            <a:r>
              <a:rPr lang="en-GB" sz="2000" dirty="0">
                <a:solidFill>
                  <a:srgbClr val="C00000"/>
                </a:solidFill>
                <a:latin typeface="+mj-lt"/>
              </a:rPr>
              <a:t>designated grant/designated funding</a:t>
            </a:r>
            <a:r>
              <a:rPr lang="en-GB" sz="2000" dirty="0">
                <a:latin typeface="+mj-lt"/>
              </a:rPr>
              <a:t>, during the year it shall be reflected as receipts (revenue) of the budgetary organization, thus increasing the “</a:t>
            </a:r>
            <a:r>
              <a:rPr lang="en-GB" sz="2000" dirty="0">
                <a:solidFill>
                  <a:srgbClr val="C00000"/>
                </a:solidFill>
                <a:latin typeface="+mj-lt"/>
              </a:rPr>
              <a:t>net value</a:t>
            </a:r>
            <a:r>
              <a:rPr lang="en-GB" sz="2000" dirty="0">
                <a:latin typeface="+mj-lt"/>
              </a:rPr>
              <a:t>” </a:t>
            </a:r>
            <a:endParaRPr kumimoji="0" lang="en-US" sz="1800" b="0" i="0" strike="noStrike" kern="0" cap="none" spc="0" normalizeH="0" baseline="0" noProof="0" dirty="0">
              <a:ln>
                <a:noFill/>
              </a:ln>
              <a:solidFill>
                <a:srgbClr val="C00000"/>
              </a:solidFill>
              <a:effectLst/>
              <a:uLnTx/>
              <a:uFillTx/>
              <a:latin typeface="+mj-lt"/>
              <a:cs typeface="+mn-cs"/>
            </a:endParaRPr>
          </a:p>
        </p:txBody>
      </p:sp>
      <p:pic>
        <p:nvPicPr>
          <p:cNvPr id="7" name="Picture 7"/>
          <p:cNvPicPr>
            <a:picLocks noChangeAspect="1" noChangeArrowheads="1"/>
          </p:cNvPicPr>
          <p:nvPr/>
        </p:nvPicPr>
        <p:blipFill>
          <a:blip r:embed="rId4" cstate="print"/>
          <a:srcRect/>
          <a:stretch>
            <a:fillRect/>
          </a:stretch>
        </p:blipFill>
        <p:spPr bwMode="auto">
          <a:xfrm>
            <a:off x="762000" y="2133600"/>
            <a:ext cx="704850" cy="914400"/>
          </a:xfrm>
          <a:prstGeom prst="rect">
            <a:avLst/>
          </a:prstGeom>
          <a:noFill/>
          <a:ln w="9525">
            <a:noFill/>
            <a:miter lim="800000"/>
            <a:headEnd/>
            <a:tailEnd/>
          </a:ln>
        </p:spPr>
      </p:pic>
      <p:sp>
        <p:nvSpPr>
          <p:cNvPr id="9" name="TextBox 8"/>
          <p:cNvSpPr txBox="1"/>
          <p:nvPr/>
        </p:nvSpPr>
        <p:spPr>
          <a:xfrm>
            <a:off x="685800" y="1219200"/>
            <a:ext cx="8001000" cy="400110"/>
          </a:xfrm>
          <a:prstGeom prst="rect">
            <a:avLst/>
          </a:prstGeom>
          <a:noFill/>
        </p:spPr>
        <p:txBody>
          <a:bodyPr wrap="square" rtlCol="0">
            <a:spAutoFit/>
          </a:bodyPr>
          <a:lstStyle/>
          <a:p>
            <a:pPr algn="ctr"/>
            <a:r>
              <a:rPr lang="en-US" sz="2000" b="1" spc="200" dirty="0" smtClean="0">
                <a:solidFill>
                  <a:srgbClr val="C00000"/>
                </a:solidFill>
                <a:latin typeface="Calibri" pitchFamily="34" charset="0"/>
                <a:cs typeface="Calibri" pitchFamily="34" charset="0"/>
              </a:rPr>
              <a:t>FUNDING BY DIRECT PAYMENTS</a:t>
            </a:r>
            <a:endParaRPr lang="ka-GE" sz="2000" b="1" spc="200" dirty="0" smtClean="0">
              <a:solidFill>
                <a:srgbClr val="C00000"/>
              </a:solidFill>
              <a:latin typeface="Calibri" pitchFamily="34" charset="0"/>
              <a:cs typeface="Calibri" pitchFamily="34" charset="0"/>
            </a:endParaRPr>
          </a:p>
        </p:txBody>
      </p:sp>
      <p:sp>
        <p:nvSpPr>
          <p:cNvPr id="10" name="Content Placeholder 8"/>
          <p:cNvSpPr txBox="1">
            <a:spLocks/>
          </p:cNvSpPr>
          <p:nvPr/>
        </p:nvSpPr>
        <p:spPr bwMode="auto">
          <a:xfrm>
            <a:off x="228600" y="4876800"/>
            <a:ext cx="8610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20000"/>
              </a:lnSpc>
              <a:spcBef>
                <a:spcPct val="20000"/>
              </a:spcBef>
              <a:buFontTx/>
              <a:buChar char="•"/>
            </a:pPr>
            <a:r>
              <a:rPr lang="en-US" sz="2000" kern="0" dirty="0" smtClean="0">
                <a:latin typeface="+mj-lt"/>
                <a:cs typeface="+mn-cs"/>
              </a:rPr>
              <a:t>Retroactive funding and funding by overdraft does not replace the methodology of reflecting donor funding in reporting</a:t>
            </a:r>
            <a:endParaRPr lang="ka-GE" sz="1600" kern="0" dirty="0" smtClean="0">
              <a:latin typeface="+mj-lt"/>
              <a:cs typeface="+mn-cs"/>
            </a:endParaRPr>
          </a:p>
        </p:txBody>
      </p:sp>
      <p:sp>
        <p:nvSpPr>
          <p:cNvPr id="11" name="TextBox 10"/>
          <p:cNvSpPr txBox="1"/>
          <p:nvPr/>
        </p:nvSpPr>
        <p:spPr>
          <a:xfrm>
            <a:off x="152400" y="3055203"/>
            <a:ext cx="1828800" cy="276999"/>
          </a:xfrm>
          <a:prstGeom prst="rect">
            <a:avLst/>
          </a:prstGeom>
          <a:noFill/>
        </p:spPr>
        <p:txBody>
          <a:bodyPr wrap="square" rtlCol="0">
            <a:spAutoFit/>
          </a:bodyPr>
          <a:lstStyle/>
          <a:p>
            <a:pPr algn="ctr"/>
            <a:r>
              <a:rPr lang="en-US" sz="1200" dirty="0" smtClean="0">
                <a:latin typeface="+mj-lt"/>
              </a:rPr>
              <a:t>BUDGET ORGANIZATION</a:t>
            </a:r>
            <a:endParaRPr lang="en-US" sz="1200" dirty="0">
              <a:latin typeface="+mj-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943748" cy="1000124"/>
          </a:xfrm>
        </p:spPr>
        <p:txBody>
          <a:bodyPr/>
          <a:lstStyle/>
          <a:p>
            <a:r>
              <a:rPr lang="en-GB" sz="2800" dirty="0"/>
              <a:t>Non-monetary Transactions During Implementation Of Investment Projects</a:t>
            </a:r>
            <a:endParaRPr lang="en-US" sz="2800" b="1" dirty="0"/>
          </a:p>
        </p:txBody>
      </p:sp>
      <p:sp>
        <p:nvSpPr>
          <p:cNvPr id="5" name="Footer Placeholder 4"/>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13</a:t>
            </a:fld>
            <a:endParaRPr lang="en-US"/>
          </a:p>
        </p:txBody>
      </p:sp>
      <p:sp>
        <p:nvSpPr>
          <p:cNvPr id="6" name="Content Placeholder 8"/>
          <p:cNvSpPr txBox="1">
            <a:spLocks/>
          </p:cNvSpPr>
          <p:nvPr/>
        </p:nvSpPr>
        <p:spPr bwMode="auto">
          <a:xfrm>
            <a:off x="1981200" y="1828800"/>
            <a:ext cx="6705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defRPr/>
            </a:pPr>
            <a:r>
              <a:rPr lang="en-GB" sz="2400" dirty="0">
                <a:latin typeface="+mj-lt"/>
              </a:rPr>
              <a:t>Before the end of the project, the project executor shall account </a:t>
            </a:r>
            <a:r>
              <a:rPr lang="en-GB" sz="2400" dirty="0">
                <a:solidFill>
                  <a:srgbClr val="C00000"/>
                </a:solidFill>
                <a:latin typeface="+mj-lt"/>
              </a:rPr>
              <a:t>non-monetary assets</a:t>
            </a:r>
            <a:r>
              <a:rPr lang="en-GB" sz="2400" dirty="0">
                <a:latin typeface="+mj-lt"/>
              </a:rPr>
              <a:t> in a form of </a:t>
            </a:r>
            <a:r>
              <a:rPr lang="en-GB" sz="2400" dirty="0">
                <a:solidFill>
                  <a:srgbClr val="C00000"/>
                </a:solidFill>
                <a:latin typeface="+mj-lt"/>
              </a:rPr>
              <a:t>incomplete construction</a:t>
            </a:r>
            <a:r>
              <a:rPr lang="en-GB" sz="2400" dirty="0">
                <a:latin typeface="+mj-lt"/>
              </a:rPr>
              <a:t>.</a:t>
            </a:r>
            <a:endParaRPr lang="ka-GE" sz="2400" dirty="0">
              <a:latin typeface="+mj-lt"/>
            </a:endParaRPr>
          </a:p>
          <a:p>
            <a:pPr marL="342900" lvl="0" indent="-342900">
              <a:spcBef>
                <a:spcPct val="20000"/>
              </a:spcBef>
              <a:buFontTx/>
              <a:buChar char="•"/>
            </a:pPr>
            <a:endParaRPr lang="ka-GE" sz="2400" kern="0" dirty="0" smtClean="0">
              <a:latin typeface="+mj-lt"/>
              <a:cs typeface="+mn-cs"/>
            </a:endParaRPr>
          </a:p>
          <a:p>
            <a:pPr marL="342900" indent="-342900">
              <a:spcBef>
                <a:spcPct val="20000"/>
              </a:spcBef>
              <a:buFontTx/>
              <a:buChar char="•"/>
            </a:pPr>
            <a:r>
              <a:rPr lang="en-GB" sz="2400" dirty="0">
                <a:latin typeface="+mj-lt"/>
              </a:rPr>
              <a:t>After completion of the project, it shall be moved to books under the relevant category of </a:t>
            </a:r>
            <a:r>
              <a:rPr lang="en-GB" sz="2400" dirty="0" smtClean="0">
                <a:solidFill>
                  <a:srgbClr val="C00000"/>
                </a:solidFill>
                <a:latin typeface="+mj-lt"/>
              </a:rPr>
              <a:t>non-financial </a:t>
            </a:r>
            <a:r>
              <a:rPr lang="en-GB" sz="2400" dirty="0">
                <a:solidFill>
                  <a:srgbClr val="C00000"/>
                </a:solidFill>
                <a:latin typeface="+mj-lt"/>
              </a:rPr>
              <a:t>assets </a:t>
            </a:r>
            <a:r>
              <a:rPr lang="en-GB" sz="2400" dirty="0">
                <a:latin typeface="+mj-lt"/>
              </a:rPr>
              <a:t>based on the GFS 201 as defined by the Georgian budgetary classification.</a:t>
            </a:r>
            <a:r>
              <a:rPr lang="ka-GE" sz="2400" dirty="0">
                <a:latin typeface="+mj-lt"/>
              </a:rPr>
              <a:t> </a:t>
            </a:r>
          </a:p>
          <a:p>
            <a:pPr marL="342900" lvl="0" indent="-342900">
              <a:spcBef>
                <a:spcPct val="20000"/>
              </a:spcBef>
              <a:buFontTx/>
              <a:buChar char="•"/>
            </a:pPr>
            <a:endParaRPr lang="ka-GE" sz="2400" kern="0" dirty="0" smtClean="0">
              <a:latin typeface="+mj-lt"/>
              <a:cs typeface="+mn-cs"/>
            </a:endParaRPr>
          </a:p>
        </p:txBody>
      </p:sp>
      <p:sp>
        <p:nvSpPr>
          <p:cNvPr id="8" name="Content Placeholder 8"/>
          <p:cNvSpPr txBox="1">
            <a:spLocks/>
          </p:cNvSpPr>
          <p:nvPr/>
        </p:nvSpPr>
        <p:spPr bwMode="auto">
          <a:xfrm>
            <a:off x="4953000" y="3429000"/>
            <a:ext cx="37338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20000"/>
              </a:lnSpc>
              <a:spcBef>
                <a:spcPct val="20000"/>
              </a:spcBef>
              <a:buFontTx/>
              <a:buChar char="•"/>
            </a:pPr>
            <a:endParaRPr lang="ka-GE" sz="1400" kern="0" dirty="0" smtClean="0">
              <a:latin typeface="BPG Nino Mtavruli" pitchFamily="50" charset="0"/>
              <a:cs typeface="+mn-cs"/>
            </a:endParaRPr>
          </a:p>
        </p:txBody>
      </p:sp>
      <p:pic>
        <p:nvPicPr>
          <p:cNvPr id="7" name="Picture 7"/>
          <p:cNvPicPr>
            <a:picLocks noChangeAspect="1" noChangeArrowheads="1"/>
          </p:cNvPicPr>
          <p:nvPr/>
        </p:nvPicPr>
        <p:blipFill>
          <a:blip r:embed="rId2" cstate="print"/>
          <a:srcRect/>
          <a:stretch>
            <a:fillRect/>
          </a:stretch>
        </p:blipFill>
        <p:spPr bwMode="auto">
          <a:xfrm>
            <a:off x="762000" y="1828800"/>
            <a:ext cx="704850" cy="914400"/>
          </a:xfrm>
          <a:prstGeom prst="rect">
            <a:avLst/>
          </a:prstGeom>
          <a:noFill/>
          <a:ln w="9525">
            <a:noFill/>
            <a:miter lim="800000"/>
            <a:headEnd/>
            <a:tailEnd/>
          </a:ln>
        </p:spPr>
      </p:pic>
      <p:sp>
        <p:nvSpPr>
          <p:cNvPr id="10" name="TextBox 9"/>
          <p:cNvSpPr txBox="1"/>
          <p:nvPr/>
        </p:nvSpPr>
        <p:spPr>
          <a:xfrm>
            <a:off x="152400" y="2895600"/>
            <a:ext cx="1828800" cy="276999"/>
          </a:xfrm>
          <a:prstGeom prst="rect">
            <a:avLst/>
          </a:prstGeom>
          <a:noFill/>
        </p:spPr>
        <p:txBody>
          <a:bodyPr wrap="square" rtlCol="0">
            <a:spAutoFit/>
          </a:bodyPr>
          <a:lstStyle/>
          <a:p>
            <a:pPr algn="ctr"/>
            <a:r>
              <a:rPr lang="en-US" sz="1200" dirty="0" smtClean="0">
                <a:latin typeface="+mj-lt"/>
              </a:rPr>
              <a:t>BUDGET ORGANIZATION</a:t>
            </a:r>
            <a:endParaRPr lang="en-US" sz="12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943748" cy="1000124"/>
          </a:xfrm>
        </p:spPr>
        <p:txBody>
          <a:bodyPr/>
          <a:lstStyle/>
          <a:p>
            <a:r>
              <a:rPr lang="en-GB" sz="2800" dirty="0"/>
              <a:t>Non-monetary Transactions During Implementation Of Investment Projects</a:t>
            </a:r>
            <a:endParaRPr lang="en-US" sz="2800" b="1" dirty="0"/>
          </a:p>
        </p:txBody>
      </p:sp>
      <p:sp>
        <p:nvSpPr>
          <p:cNvPr id="3" name="Content Placeholder 2"/>
          <p:cNvSpPr>
            <a:spLocks noGrp="1"/>
          </p:cNvSpPr>
          <p:nvPr>
            <p:ph idx="1"/>
          </p:nvPr>
        </p:nvSpPr>
        <p:spPr>
          <a:xfrm>
            <a:off x="304800" y="1371600"/>
            <a:ext cx="8534400" cy="1066800"/>
          </a:xfrm>
        </p:spPr>
        <p:txBody>
          <a:bodyPr/>
          <a:lstStyle/>
          <a:p>
            <a:pPr marL="0" indent="0" algn="just">
              <a:buNone/>
              <a:defRPr/>
            </a:pPr>
            <a:r>
              <a:rPr lang="en-GB" sz="2000" dirty="0" smtClean="0"/>
              <a:t>Transfer </a:t>
            </a:r>
            <a:r>
              <a:rPr lang="en-GB" sz="2000" dirty="0"/>
              <a:t>of </a:t>
            </a:r>
            <a:r>
              <a:rPr lang="en-GB" sz="2000" dirty="0">
                <a:solidFill>
                  <a:srgbClr val="C00000"/>
                </a:solidFill>
              </a:rPr>
              <a:t>non-financial assets</a:t>
            </a:r>
            <a:r>
              <a:rPr lang="en-GB" sz="2000" dirty="0"/>
              <a:t> to a different agency by the project executor shall be recorded in accordance with the bookkeeping regulatory normative acts</a:t>
            </a:r>
            <a:r>
              <a:rPr lang="ka-GE" sz="2000" dirty="0"/>
              <a:t>:</a:t>
            </a:r>
          </a:p>
        </p:txBody>
      </p:sp>
      <p:sp>
        <p:nvSpPr>
          <p:cNvPr id="5" name="Footer Placeholder 4"/>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14</a:t>
            </a:fld>
            <a:endParaRPr lang="en-US"/>
          </a:p>
        </p:txBody>
      </p:sp>
      <p:sp>
        <p:nvSpPr>
          <p:cNvPr id="8" name="Content Placeholder 8"/>
          <p:cNvSpPr txBox="1">
            <a:spLocks/>
          </p:cNvSpPr>
          <p:nvPr/>
        </p:nvSpPr>
        <p:spPr bwMode="auto">
          <a:xfrm>
            <a:off x="4953000" y="3429000"/>
            <a:ext cx="37338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20000"/>
              </a:lnSpc>
              <a:spcBef>
                <a:spcPct val="20000"/>
              </a:spcBef>
              <a:buFontTx/>
              <a:buChar char="•"/>
            </a:pPr>
            <a:endParaRPr lang="ka-GE" sz="1400" kern="0" dirty="0" smtClean="0">
              <a:latin typeface="BPG Nino Mtavruli" pitchFamily="50" charset="0"/>
              <a:cs typeface="+mn-cs"/>
            </a:endParaRPr>
          </a:p>
        </p:txBody>
      </p:sp>
      <p:sp>
        <p:nvSpPr>
          <p:cNvPr id="9" name="Content Placeholder 2"/>
          <p:cNvSpPr txBox="1">
            <a:spLocks/>
          </p:cNvSpPr>
          <p:nvPr/>
        </p:nvSpPr>
        <p:spPr bwMode="auto">
          <a:xfrm>
            <a:off x="457200" y="2743200"/>
            <a:ext cx="81534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3225" indent="-403225" algn="just">
              <a:buFont typeface="Arial" pitchFamily="34" charset="0"/>
              <a:buChar char="•"/>
              <a:defRPr/>
            </a:pPr>
            <a:r>
              <a:rPr lang="en-GB" sz="2000" dirty="0">
                <a:latin typeface="+mj-lt"/>
              </a:rPr>
              <a:t>During transfer </a:t>
            </a:r>
            <a:r>
              <a:rPr lang="en-GB" sz="2000" dirty="0">
                <a:solidFill>
                  <a:srgbClr val="C00000"/>
                </a:solidFill>
                <a:latin typeface="+mj-lt"/>
              </a:rPr>
              <a:t>between state entities of equal level</a:t>
            </a:r>
            <a:r>
              <a:rPr lang="en-GB" sz="2000" dirty="0">
                <a:latin typeface="+mj-lt"/>
              </a:rPr>
              <a:t>, they shall be recorded in the account of the “net value” in debit-credit and during consolidation the transaction shall be excluded from reporting</a:t>
            </a:r>
            <a:endParaRPr lang="ka-GE" sz="2000" dirty="0">
              <a:latin typeface="+mj-lt"/>
            </a:endParaRPr>
          </a:p>
          <a:p>
            <a:pPr marL="403225" indent="-403225" algn="just">
              <a:buFont typeface="Arial" pitchFamily="34" charset="0"/>
              <a:buChar char="•"/>
              <a:defRPr/>
            </a:pPr>
            <a:endParaRPr lang="ka-GE" sz="2000" dirty="0">
              <a:latin typeface="+mj-lt"/>
            </a:endParaRPr>
          </a:p>
          <a:p>
            <a:pPr marL="403225" indent="-403225" algn="just">
              <a:buFont typeface="Arial" pitchFamily="34" charset="0"/>
              <a:buChar char="•"/>
              <a:defRPr/>
            </a:pPr>
            <a:r>
              <a:rPr lang="en-GB" sz="2000" dirty="0">
                <a:latin typeface="+mj-lt"/>
              </a:rPr>
              <a:t>When transferring to the </a:t>
            </a:r>
            <a:r>
              <a:rPr lang="en-GB" sz="2000" dirty="0">
                <a:solidFill>
                  <a:srgbClr val="C00000"/>
                </a:solidFill>
                <a:latin typeface="+mj-lt"/>
              </a:rPr>
              <a:t>state organization of the different level</a:t>
            </a:r>
            <a:r>
              <a:rPr lang="en-GB" sz="2000" dirty="0">
                <a:latin typeface="+mj-lt"/>
              </a:rPr>
              <a:t>, they shall be accounted as capital grant in revenues and expenditures. </a:t>
            </a:r>
            <a:endParaRPr lang="en-GB" sz="2000" dirty="0" smtClean="0">
              <a:latin typeface="+mj-lt"/>
            </a:endParaRPr>
          </a:p>
          <a:p>
            <a:pPr marL="403225" indent="-403225" algn="just">
              <a:buFont typeface="Arial" pitchFamily="34" charset="0"/>
              <a:buChar char="•"/>
              <a:defRPr/>
            </a:pPr>
            <a:endParaRPr lang="en-US" sz="2000" dirty="0" smtClean="0">
              <a:latin typeface="+mj-lt"/>
            </a:endParaRPr>
          </a:p>
          <a:p>
            <a:pPr marL="403225" indent="-403225" algn="just">
              <a:buFont typeface="Arial" pitchFamily="34" charset="0"/>
              <a:buChar char="•"/>
              <a:defRPr/>
            </a:pPr>
            <a:r>
              <a:rPr lang="en-GB" sz="2000" dirty="0" smtClean="0">
                <a:latin typeface="+mj-lt"/>
              </a:rPr>
              <a:t>When </a:t>
            </a:r>
            <a:r>
              <a:rPr lang="en-GB" sz="2000" dirty="0">
                <a:solidFill>
                  <a:srgbClr val="C00000"/>
                </a:solidFill>
                <a:latin typeface="+mj-lt"/>
              </a:rPr>
              <a:t>transferring to or receiving from a different entity</a:t>
            </a:r>
            <a:r>
              <a:rPr lang="en-GB" sz="2000" dirty="0">
                <a:latin typeface="+mj-lt"/>
              </a:rPr>
              <a:t>, they shall be accounted as receipts and miscellaneous</a:t>
            </a:r>
            <a:endParaRPr lang="en-US" sz="2000" b="1" dirty="0">
              <a:latin typeface="+mj-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ka-G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ka-G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ka-GE"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943748" cy="1000124"/>
          </a:xfrm>
        </p:spPr>
        <p:txBody>
          <a:bodyPr/>
          <a:lstStyle/>
          <a:p>
            <a:r>
              <a:rPr lang="en-GB" sz="2800" dirty="0"/>
              <a:t>Non-monetary Transactions During Implementation Of Investment </a:t>
            </a:r>
            <a:r>
              <a:rPr lang="en-GB" sz="2800" dirty="0" smtClean="0"/>
              <a:t>Projects</a:t>
            </a:r>
            <a:endParaRPr lang="en-US" sz="2800" b="1" dirty="0"/>
          </a:p>
        </p:txBody>
      </p:sp>
      <p:sp>
        <p:nvSpPr>
          <p:cNvPr id="3" name="Content Placeholder 2"/>
          <p:cNvSpPr>
            <a:spLocks noGrp="1"/>
          </p:cNvSpPr>
          <p:nvPr>
            <p:ph idx="1"/>
          </p:nvPr>
        </p:nvSpPr>
        <p:spPr>
          <a:xfrm>
            <a:off x="304800" y="1371600"/>
            <a:ext cx="8534400" cy="1066800"/>
          </a:xfrm>
        </p:spPr>
        <p:txBody>
          <a:bodyPr/>
          <a:lstStyle/>
          <a:p>
            <a:pPr marL="0" indent="0">
              <a:buNone/>
            </a:pPr>
            <a:r>
              <a:rPr lang="en-GB" sz="2000" dirty="0"/>
              <a:t>Transfer of </a:t>
            </a:r>
            <a:r>
              <a:rPr lang="en-GB" sz="2000" dirty="0">
                <a:solidFill>
                  <a:srgbClr val="C00000"/>
                </a:solidFill>
              </a:rPr>
              <a:t>non-financial assets</a:t>
            </a:r>
            <a:r>
              <a:rPr lang="en-GB" sz="2000" dirty="0"/>
              <a:t> to a different agency by the project executor shall be recorded in accordance with the bookkeeping regulatory normative acts</a:t>
            </a:r>
            <a:r>
              <a:rPr lang="ka-GE" sz="2000" dirty="0"/>
              <a:t>:</a:t>
            </a:r>
          </a:p>
          <a:p>
            <a:pPr marL="0" lvl="0" indent="0">
              <a:buNone/>
            </a:pPr>
            <a:endParaRPr lang="ka-GE" sz="2000" dirty="0"/>
          </a:p>
        </p:txBody>
      </p:sp>
      <p:sp>
        <p:nvSpPr>
          <p:cNvPr id="5" name="Footer Placeholder 4"/>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15</a:t>
            </a:fld>
            <a:endParaRPr lang="en-US"/>
          </a:p>
        </p:txBody>
      </p:sp>
      <p:sp>
        <p:nvSpPr>
          <p:cNvPr id="8" name="Content Placeholder 8"/>
          <p:cNvSpPr txBox="1">
            <a:spLocks/>
          </p:cNvSpPr>
          <p:nvPr/>
        </p:nvSpPr>
        <p:spPr bwMode="auto">
          <a:xfrm>
            <a:off x="4953000" y="3429000"/>
            <a:ext cx="37338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20000"/>
              </a:lnSpc>
              <a:spcBef>
                <a:spcPct val="20000"/>
              </a:spcBef>
              <a:buFontTx/>
              <a:buChar char="•"/>
            </a:pPr>
            <a:endParaRPr lang="ka-GE" sz="1400" kern="0" dirty="0" smtClean="0">
              <a:latin typeface="BPG Nino Mtavruli" pitchFamily="50" charset="0"/>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457200" y="2895600"/>
            <a:ext cx="685800" cy="685800"/>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a:stretch>
            <a:fillRect/>
          </a:stretch>
        </p:blipFill>
        <p:spPr bwMode="auto">
          <a:xfrm>
            <a:off x="457200" y="4191000"/>
            <a:ext cx="685800" cy="6858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2590800" y="4114800"/>
            <a:ext cx="533400" cy="691978"/>
          </a:xfrm>
          <a:prstGeom prst="rect">
            <a:avLst/>
          </a:prstGeom>
          <a:noFill/>
          <a:ln w="9525">
            <a:noFill/>
            <a:miter lim="800000"/>
            <a:headEnd/>
            <a:tailEnd/>
          </a:ln>
        </p:spPr>
      </p:pic>
      <p:sp>
        <p:nvSpPr>
          <p:cNvPr id="15" name="Left-Right Arrow 14"/>
          <p:cNvSpPr/>
          <p:nvPr/>
        </p:nvSpPr>
        <p:spPr>
          <a:xfrm>
            <a:off x="1447800" y="3086100"/>
            <a:ext cx="685800" cy="3429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Left-Right Arrow 15"/>
          <p:cNvSpPr/>
          <p:nvPr/>
        </p:nvSpPr>
        <p:spPr>
          <a:xfrm>
            <a:off x="1447800" y="4267200"/>
            <a:ext cx="685800" cy="3429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Left-Right Arrow 17"/>
          <p:cNvSpPr/>
          <p:nvPr/>
        </p:nvSpPr>
        <p:spPr>
          <a:xfrm>
            <a:off x="1447800" y="5524500"/>
            <a:ext cx="685800" cy="3429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30" name="Picture 6"/>
          <p:cNvPicPr>
            <a:picLocks noChangeAspect="1" noChangeArrowheads="1"/>
          </p:cNvPicPr>
          <p:nvPr/>
        </p:nvPicPr>
        <p:blipFill>
          <a:blip r:embed="rId4" cstate="print">
            <a:grayscl/>
          </a:blip>
          <a:srcRect/>
          <a:stretch>
            <a:fillRect/>
          </a:stretch>
        </p:blipFill>
        <p:spPr bwMode="auto">
          <a:xfrm>
            <a:off x="2590800" y="5410200"/>
            <a:ext cx="609600" cy="609600"/>
          </a:xfrm>
          <a:prstGeom prst="rect">
            <a:avLst/>
          </a:prstGeom>
          <a:noFill/>
          <a:ln w="9525">
            <a:noFill/>
            <a:miter lim="800000"/>
            <a:headEnd/>
            <a:tailEnd/>
          </a:ln>
        </p:spPr>
      </p:pic>
      <p:pic>
        <p:nvPicPr>
          <p:cNvPr id="20" name="Picture 2"/>
          <p:cNvPicPr>
            <a:picLocks noChangeAspect="1" noChangeArrowheads="1"/>
          </p:cNvPicPr>
          <p:nvPr/>
        </p:nvPicPr>
        <p:blipFill>
          <a:blip r:embed="rId2" cstate="print"/>
          <a:srcRect/>
          <a:stretch>
            <a:fillRect/>
          </a:stretch>
        </p:blipFill>
        <p:spPr bwMode="auto">
          <a:xfrm>
            <a:off x="533400" y="5410200"/>
            <a:ext cx="685800" cy="685800"/>
          </a:xfrm>
          <a:prstGeom prst="rect">
            <a:avLst/>
          </a:prstGeom>
          <a:noFill/>
          <a:ln w="9525">
            <a:noFill/>
            <a:miter lim="800000"/>
            <a:headEnd/>
            <a:tailEnd/>
          </a:ln>
        </p:spPr>
      </p:pic>
      <p:pic>
        <p:nvPicPr>
          <p:cNvPr id="21" name="Picture 2"/>
          <p:cNvPicPr>
            <a:picLocks noChangeAspect="1" noChangeArrowheads="1"/>
          </p:cNvPicPr>
          <p:nvPr/>
        </p:nvPicPr>
        <p:blipFill>
          <a:blip r:embed="rId2" cstate="print"/>
          <a:srcRect/>
          <a:stretch>
            <a:fillRect/>
          </a:stretch>
        </p:blipFill>
        <p:spPr bwMode="auto">
          <a:xfrm>
            <a:off x="2438400" y="2895600"/>
            <a:ext cx="685800" cy="685800"/>
          </a:xfrm>
          <a:prstGeom prst="rect">
            <a:avLst/>
          </a:prstGeom>
          <a:noFill/>
          <a:ln w="9525">
            <a:noFill/>
            <a:miter lim="800000"/>
            <a:headEnd/>
            <a:tailEnd/>
          </a:ln>
        </p:spPr>
      </p:pic>
      <p:sp>
        <p:nvSpPr>
          <p:cNvPr id="22" name="Content Placeholder 2"/>
          <p:cNvSpPr txBox="1">
            <a:spLocks/>
          </p:cNvSpPr>
          <p:nvPr/>
        </p:nvSpPr>
        <p:spPr bwMode="auto">
          <a:xfrm>
            <a:off x="3429000" y="2590800"/>
            <a:ext cx="5181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9250" indent="-349250" algn="just">
              <a:buFont typeface="Arial" pitchFamily="34" charset="0"/>
              <a:buChar char="•"/>
              <a:defRPr/>
            </a:pPr>
            <a:r>
              <a:rPr lang="en-GB" dirty="0">
                <a:latin typeface="+mj-lt"/>
              </a:rPr>
              <a:t>During transfer </a:t>
            </a:r>
            <a:r>
              <a:rPr lang="en-GB" u="sng" dirty="0">
                <a:latin typeface="+mj-lt"/>
              </a:rPr>
              <a:t>between state entities of equal level</a:t>
            </a:r>
            <a:r>
              <a:rPr lang="en-GB" dirty="0">
                <a:latin typeface="+mj-lt"/>
              </a:rPr>
              <a:t>, they shall be recorded in the account of the “</a:t>
            </a:r>
            <a:r>
              <a:rPr lang="en-GB" dirty="0">
                <a:solidFill>
                  <a:srgbClr val="C00000"/>
                </a:solidFill>
                <a:latin typeface="+mj-lt"/>
              </a:rPr>
              <a:t>net value</a:t>
            </a:r>
            <a:r>
              <a:rPr lang="en-GB" dirty="0">
                <a:latin typeface="+mj-lt"/>
              </a:rPr>
              <a:t>” in debit-credit and during consolidation the transaction shall be excluded from reporting</a:t>
            </a:r>
            <a:endParaRPr lang="ka-GE" dirty="0">
              <a:latin typeface="+mj-lt"/>
            </a:endParaRPr>
          </a:p>
          <a:p>
            <a:pPr marL="349250" indent="-349250" algn="just">
              <a:buFont typeface="Arial" pitchFamily="34" charset="0"/>
              <a:buChar char="•"/>
              <a:defRPr/>
            </a:pPr>
            <a:endParaRPr lang="ka-GE" dirty="0">
              <a:latin typeface="+mj-lt"/>
            </a:endParaRPr>
          </a:p>
          <a:p>
            <a:pPr marL="349250" indent="-349250" algn="just">
              <a:buFont typeface="Arial" pitchFamily="34" charset="0"/>
              <a:buChar char="•"/>
              <a:defRPr/>
            </a:pPr>
            <a:r>
              <a:rPr lang="en-GB" dirty="0">
                <a:latin typeface="+mj-lt"/>
              </a:rPr>
              <a:t>When transferring to the </a:t>
            </a:r>
            <a:r>
              <a:rPr lang="en-GB" u="sng" dirty="0">
                <a:latin typeface="+mj-lt"/>
              </a:rPr>
              <a:t>state organization of the different level</a:t>
            </a:r>
            <a:r>
              <a:rPr lang="en-GB" dirty="0">
                <a:latin typeface="+mj-lt"/>
              </a:rPr>
              <a:t>, they shall be accounted as </a:t>
            </a:r>
            <a:r>
              <a:rPr lang="en-GB" dirty="0">
                <a:solidFill>
                  <a:srgbClr val="C00000"/>
                </a:solidFill>
                <a:latin typeface="+mj-lt"/>
              </a:rPr>
              <a:t>capital grant</a:t>
            </a:r>
            <a:r>
              <a:rPr lang="en-GB" dirty="0">
                <a:latin typeface="+mj-lt"/>
              </a:rPr>
              <a:t> in revenues and expenditures. </a:t>
            </a:r>
          </a:p>
          <a:p>
            <a:pPr marL="349250" indent="-349250" algn="just">
              <a:buFont typeface="Arial" pitchFamily="34" charset="0"/>
              <a:buChar char="•"/>
              <a:defRPr/>
            </a:pPr>
            <a:endParaRPr lang="en-US" dirty="0">
              <a:latin typeface="+mj-lt"/>
            </a:endParaRPr>
          </a:p>
          <a:p>
            <a:pPr marL="349250" indent="-349250" algn="just">
              <a:buFont typeface="Arial" pitchFamily="34" charset="0"/>
              <a:buChar char="•"/>
              <a:defRPr/>
            </a:pPr>
            <a:r>
              <a:rPr lang="en-GB" dirty="0">
                <a:latin typeface="+mj-lt"/>
              </a:rPr>
              <a:t>When </a:t>
            </a:r>
            <a:r>
              <a:rPr lang="en-GB" u="sng" dirty="0">
                <a:latin typeface="+mj-lt"/>
              </a:rPr>
              <a:t>transferring to or receiving from a different entity</a:t>
            </a:r>
            <a:r>
              <a:rPr lang="en-GB" dirty="0">
                <a:latin typeface="+mj-lt"/>
              </a:rPr>
              <a:t>, they shall be accounted as </a:t>
            </a:r>
            <a:r>
              <a:rPr lang="en-GB" dirty="0">
                <a:solidFill>
                  <a:srgbClr val="C00000"/>
                </a:solidFill>
                <a:latin typeface="+mj-lt"/>
              </a:rPr>
              <a:t>receipts and miscellaneous</a:t>
            </a:r>
            <a:endParaRPr lang="en-US" b="1" dirty="0">
              <a:solidFill>
                <a:srgbClr val="C00000"/>
              </a:solidFill>
              <a:latin typeface="+mj-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ka-GE"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ka-GE"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ka-GE"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239000" cy="1000124"/>
          </a:xfrm>
        </p:spPr>
        <p:txBody>
          <a:bodyPr/>
          <a:lstStyle/>
          <a:p>
            <a:r>
              <a:rPr lang="en-GB" sz="2800" dirty="0"/>
              <a:t>Non-monetary Transactions During Implementation Of Investment Projects</a:t>
            </a:r>
            <a:endParaRPr lang="en-US" sz="2800" dirty="0"/>
          </a:p>
        </p:txBody>
      </p:sp>
      <p:sp>
        <p:nvSpPr>
          <p:cNvPr id="3" name="Content Placeholder 2"/>
          <p:cNvSpPr>
            <a:spLocks noGrp="1"/>
          </p:cNvSpPr>
          <p:nvPr>
            <p:ph idx="1"/>
          </p:nvPr>
        </p:nvSpPr>
        <p:spPr>
          <a:xfrm>
            <a:off x="2057400" y="2209800"/>
            <a:ext cx="6781800" cy="2819400"/>
          </a:xfrm>
        </p:spPr>
        <p:txBody>
          <a:bodyPr/>
          <a:lstStyle/>
          <a:p>
            <a:pPr>
              <a:spcBef>
                <a:spcPts val="600"/>
              </a:spcBef>
              <a:spcAft>
                <a:spcPts val="600"/>
              </a:spcAft>
            </a:pPr>
            <a:r>
              <a:rPr lang="en-US" sz="1800" dirty="0" smtClean="0"/>
              <a:t>Accounting done in accordance with international standards</a:t>
            </a:r>
            <a:r>
              <a:rPr lang="ka-GE" sz="1800" dirty="0" smtClean="0"/>
              <a:t> </a:t>
            </a:r>
          </a:p>
          <a:p>
            <a:pPr>
              <a:spcBef>
                <a:spcPts val="600"/>
              </a:spcBef>
              <a:spcAft>
                <a:spcPts val="600"/>
              </a:spcAft>
            </a:pPr>
            <a:r>
              <a:rPr lang="en-GB" sz="2000" dirty="0"/>
              <a:t>records cash expenditures in a form of receivables  as a </a:t>
            </a:r>
            <a:r>
              <a:rPr lang="en-GB" sz="2000" dirty="0">
                <a:solidFill>
                  <a:srgbClr val="C00000"/>
                </a:solidFill>
              </a:rPr>
              <a:t>financial asset</a:t>
            </a:r>
            <a:r>
              <a:rPr lang="en-GB" sz="2000" dirty="0"/>
              <a:t>, </a:t>
            </a:r>
            <a:r>
              <a:rPr lang="ka-GE" sz="1800" dirty="0" smtClean="0">
                <a:solidFill>
                  <a:srgbClr val="C00000"/>
                </a:solidFill>
              </a:rPr>
              <a:t> </a:t>
            </a:r>
          </a:p>
          <a:p>
            <a:pPr>
              <a:spcBef>
                <a:spcPts val="600"/>
              </a:spcBef>
              <a:spcAft>
                <a:spcPts val="600"/>
              </a:spcAft>
            </a:pPr>
            <a:r>
              <a:rPr lang="en-GB" sz="2000" dirty="0"/>
              <a:t>after completion of the project </a:t>
            </a:r>
            <a:r>
              <a:rPr lang="en-GB" sz="2000" dirty="0">
                <a:solidFill>
                  <a:srgbClr val="C00000"/>
                </a:solidFill>
              </a:rPr>
              <a:t>non-financial assets</a:t>
            </a:r>
            <a:r>
              <a:rPr lang="en-GB" sz="2000" dirty="0"/>
              <a:t> are received by a different agency </a:t>
            </a:r>
            <a:endParaRPr lang="ka-GE" sz="1800" dirty="0" smtClean="0"/>
          </a:p>
          <a:p>
            <a:pPr>
              <a:spcBef>
                <a:spcPts val="600"/>
              </a:spcBef>
              <a:spcAft>
                <a:spcPts val="600"/>
              </a:spcAft>
            </a:pPr>
            <a:r>
              <a:rPr lang="en-GB" sz="2000" dirty="0"/>
              <a:t>the project executor shall transfer the </a:t>
            </a:r>
            <a:r>
              <a:rPr lang="en-GB" sz="2000" dirty="0">
                <a:solidFill>
                  <a:srgbClr val="C00000"/>
                </a:solidFill>
              </a:rPr>
              <a:t>financial </a:t>
            </a:r>
            <a:r>
              <a:rPr lang="en-GB" sz="2000" dirty="0" smtClean="0">
                <a:solidFill>
                  <a:srgbClr val="C00000"/>
                </a:solidFill>
              </a:rPr>
              <a:t>assets</a:t>
            </a:r>
            <a:r>
              <a:rPr lang="en-GB" sz="2000" dirty="0" smtClean="0"/>
              <a:t> </a:t>
            </a:r>
            <a:r>
              <a:rPr lang="en-GB" sz="2000" dirty="0"/>
              <a:t>to the agency similarly to in-kind transfer of non-financial asset. </a:t>
            </a:r>
            <a:endParaRPr lang="ka-GE" sz="1800" dirty="0" smtClean="0"/>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16</a:t>
            </a:fld>
            <a:endParaRPr lang="en-US"/>
          </a:p>
        </p:txBody>
      </p:sp>
      <p:sp>
        <p:nvSpPr>
          <p:cNvPr id="7" name="Rectangle 6"/>
          <p:cNvSpPr/>
          <p:nvPr/>
        </p:nvSpPr>
        <p:spPr>
          <a:xfrm>
            <a:off x="228600" y="1270337"/>
            <a:ext cx="8610600" cy="707886"/>
          </a:xfrm>
          <a:prstGeom prst="rect">
            <a:avLst/>
          </a:prstGeom>
        </p:spPr>
        <p:txBody>
          <a:bodyPr wrap="square">
            <a:spAutoFit/>
          </a:bodyPr>
          <a:lstStyle/>
          <a:p>
            <a:r>
              <a:rPr lang="en-GB" sz="2000" dirty="0">
                <a:latin typeface="+mj-lt"/>
              </a:rPr>
              <a:t>Non-monetary transaction carried out by financial assets and liabilities, shall be reflected as in case of non-financial assets</a:t>
            </a:r>
            <a:r>
              <a:rPr lang="ka-GE" sz="2000" dirty="0">
                <a:latin typeface="+mj-lt"/>
              </a:rPr>
              <a:t>.</a:t>
            </a:r>
          </a:p>
        </p:txBody>
      </p:sp>
      <p:pic>
        <p:nvPicPr>
          <p:cNvPr id="8" name="Picture 7"/>
          <p:cNvPicPr>
            <a:picLocks noChangeAspect="1" noChangeArrowheads="1"/>
          </p:cNvPicPr>
          <p:nvPr/>
        </p:nvPicPr>
        <p:blipFill>
          <a:blip r:embed="rId2" cstate="print"/>
          <a:srcRect/>
          <a:stretch>
            <a:fillRect/>
          </a:stretch>
        </p:blipFill>
        <p:spPr bwMode="auto">
          <a:xfrm>
            <a:off x="838200" y="2743200"/>
            <a:ext cx="704850" cy="914400"/>
          </a:xfrm>
          <a:prstGeom prst="rect">
            <a:avLst/>
          </a:prstGeom>
          <a:noFill/>
          <a:ln w="9525">
            <a:noFill/>
            <a:miter lim="800000"/>
            <a:headEnd/>
            <a:tailEnd/>
          </a:ln>
        </p:spPr>
      </p:pic>
      <p:sp>
        <p:nvSpPr>
          <p:cNvPr id="9" name="TextBox 8"/>
          <p:cNvSpPr txBox="1"/>
          <p:nvPr/>
        </p:nvSpPr>
        <p:spPr>
          <a:xfrm>
            <a:off x="533400" y="3733800"/>
            <a:ext cx="1371600" cy="369332"/>
          </a:xfrm>
          <a:prstGeom prst="rect">
            <a:avLst/>
          </a:prstGeom>
          <a:noFill/>
        </p:spPr>
        <p:txBody>
          <a:bodyPr wrap="square" rtlCol="0">
            <a:spAutoFit/>
          </a:bodyPr>
          <a:lstStyle/>
          <a:p>
            <a:pPr algn="ctr"/>
            <a:r>
              <a:rPr lang="en-US" dirty="0" smtClean="0">
                <a:latin typeface="BPG Nino Mtavruli" pitchFamily="50" charset="0"/>
              </a:rPr>
              <a:t>LEPL</a:t>
            </a:r>
            <a:r>
              <a:rPr lang="ka-GE" dirty="0" smtClean="0">
                <a:latin typeface="BPG Nino Mtavruli" pitchFamily="50" charset="0"/>
              </a:rPr>
              <a:t>.</a:t>
            </a:r>
            <a:endParaRPr lang="en-US" dirty="0">
              <a:latin typeface="BPG Nino Mtavruli" pitchFamily="50" charset="0"/>
            </a:endParaRPr>
          </a:p>
        </p:txBody>
      </p:sp>
      <p:sp>
        <p:nvSpPr>
          <p:cNvPr id="10" name="Rectangle 9"/>
          <p:cNvSpPr/>
          <p:nvPr/>
        </p:nvSpPr>
        <p:spPr>
          <a:xfrm>
            <a:off x="457200" y="5232737"/>
            <a:ext cx="8001000" cy="1015663"/>
          </a:xfrm>
          <a:prstGeom prst="rect">
            <a:avLst/>
          </a:prstGeom>
        </p:spPr>
        <p:txBody>
          <a:bodyPr wrap="square">
            <a:spAutoFit/>
          </a:bodyPr>
          <a:lstStyle/>
          <a:p>
            <a:r>
              <a:rPr lang="en-GB" sz="2000" dirty="0">
                <a:latin typeface="+mj-lt"/>
              </a:rPr>
              <a:t>At the completion of the project, receiver (beneficiary) of the asset, shall reflect the nonfinancial asset by means of re-classification of financial assets</a:t>
            </a:r>
            <a:r>
              <a:rPr lang="en-GB" sz="2000" dirty="0" smtClean="0">
                <a:latin typeface="+mj-lt"/>
              </a:rPr>
              <a:t>.</a:t>
            </a:r>
            <a:endParaRPr lang="en-US" sz="20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GB" dirty="0"/>
              <a:t>Accounting of Financial Liabilities</a:t>
            </a:r>
            <a:endParaRPr lang="en-US" dirty="0"/>
          </a:p>
        </p:txBody>
      </p:sp>
      <p:sp>
        <p:nvSpPr>
          <p:cNvPr id="3" name="Content Placeholder 2"/>
          <p:cNvSpPr>
            <a:spLocks noGrp="1"/>
          </p:cNvSpPr>
          <p:nvPr>
            <p:ph idx="1"/>
          </p:nvPr>
        </p:nvSpPr>
        <p:spPr>
          <a:xfrm>
            <a:off x="1752600" y="2667000"/>
            <a:ext cx="6934200" cy="3459163"/>
          </a:xfrm>
        </p:spPr>
        <p:txBody>
          <a:bodyPr/>
          <a:lstStyle/>
          <a:p>
            <a:r>
              <a:rPr lang="en-GB" sz="2200" dirty="0" smtClean="0">
                <a:latin typeface="+mj-lt"/>
              </a:rPr>
              <a:t>Such </a:t>
            </a:r>
            <a:r>
              <a:rPr lang="en-GB" sz="2200" dirty="0">
                <a:latin typeface="+mj-lt"/>
              </a:rPr>
              <a:t>amounts can be:</a:t>
            </a:r>
            <a:endParaRPr lang="ka-GE" sz="2200" dirty="0">
              <a:latin typeface="+mj-lt"/>
            </a:endParaRPr>
          </a:p>
          <a:p>
            <a:pPr marL="0" indent="0">
              <a:buNone/>
            </a:pPr>
            <a:endParaRPr lang="ka-GE" sz="2200" dirty="0" smtClean="0">
              <a:latin typeface="+mj-lt"/>
            </a:endParaRPr>
          </a:p>
          <a:p>
            <a:pPr lvl="1" algn="just">
              <a:buFont typeface="Arial" pitchFamily="34" charset="0"/>
              <a:buChar char="•"/>
            </a:pPr>
            <a:r>
              <a:rPr lang="en-GB" sz="2000" dirty="0">
                <a:latin typeface="+mj-lt"/>
              </a:rPr>
              <a:t>Accounted as “</a:t>
            </a:r>
            <a:r>
              <a:rPr lang="en-GB" sz="2000" dirty="0">
                <a:solidFill>
                  <a:srgbClr val="C00000"/>
                </a:solidFill>
                <a:latin typeface="+mj-lt"/>
              </a:rPr>
              <a:t>provisional liability</a:t>
            </a:r>
            <a:r>
              <a:rPr lang="en-GB" sz="2000" dirty="0">
                <a:latin typeface="+mj-lt"/>
              </a:rPr>
              <a:t>” and reflected in “reference articles”</a:t>
            </a:r>
            <a:endParaRPr lang="ka-GE" sz="2000" dirty="0">
              <a:latin typeface="+mj-lt"/>
            </a:endParaRPr>
          </a:p>
          <a:p>
            <a:pPr lvl="1" algn="just">
              <a:buFont typeface="Arial" pitchFamily="34" charset="0"/>
              <a:buChar char="•"/>
            </a:pPr>
            <a:r>
              <a:rPr lang="en-GB" sz="2000" dirty="0">
                <a:latin typeface="+mj-lt"/>
              </a:rPr>
              <a:t>At maturity of the payment, it shall be recognized as </a:t>
            </a:r>
            <a:r>
              <a:rPr lang="en-GB" sz="2000" dirty="0">
                <a:solidFill>
                  <a:srgbClr val="C00000"/>
                </a:solidFill>
                <a:latin typeface="+mj-lt"/>
              </a:rPr>
              <a:t>financial liability</a:t>
            </a:r>
            <a:r>
              <a:rPr lang="en-GB" sz="2000" dirty="0">
                <a:latin typeface="+mj-lt"/>
              </a:rPr>
              <a:t> and shall be covered in accordance with the legislation in </a:t>
            </a:r>
            <a:r>
              <a:rPr lang="en-GB" sz="2000" dirty="0" smtClean="0">
                <a:latin typeface="+mj-lt"/>
              </a:rPr>
              <a:t>force</a:t>
            </a:r>
            <a:endParaRPr lang="ka-GE" sz="2000" dirty="0">
              <a:latin typeface="+mj-lt"/>
            </a:endParaRPr>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17</a:t>
            </a:fld>
            <a:endParaRPr lang="en-US"/>
          </a:p>
        </p:txBody>
      </p:sp>
      <p:sp>
        <p:nvSpPr>
          <p:cNvPr id="6" name="Rectangle 5"/>
          <p:cNvSpPr/>
          <p:nvPr/>
        </p:nvSpPr>
        <p:spPr>
          <a:xfrm>
            <a:off x="381000" y="1447800"/>
            <a:ext cx="8153400" cy="1015663"/>
          </a:xfrm>
          <a:prstGeom prst="rect">
            <a:avLst/>
          </a:prstGeom>
        </p:spPr>
        <p:txBody>
          <a:bodyPr wrap="square">
            <a:spAutoFit/>
          </a:bodyPr>
          <a:lstStyle/>
          <a:p>
            <a:pPr algn="ctr"/>
            <a:r>
              <a:rPr lang="en-GB" sz="2000" dirty="0" smtClean="0">
                <a:latin typeface="+mj-lt"/>
              </a:rPr>
              <a:t>Upon </a:t>
            </a:r>
            <a:r>
              <a:rPr lang="en-GB" sz="2000" dirty="0">
                <a:latin typeface="+mj-lt"/>
              </a:rPr>
              <a:t>completion of the project,</a:t>
            </a:r>
            <a:r>
              <a:rPr lang="ka-GE" sz="2000" dirty="0">
                <a:latin typeface="+mj-lt"/>
              </a:rPr>
              <a:t> </a:t>
            </a:r>
            <a:r>
              <a:rPr lang="en-GB" sz="2000" dirty="0">
                <a:latin typeface="+mj-lt"/>
              </a:rPr>
              <a:t>the Contract envisages payment of 5% of the total cost of the project following certain (trial) period of time.</a:t>
            </a:r>
            <a:endParaRPr lang="ka-GE" sz="2400" dirty="0">
              <a:latin typeface="+mj-lt"/>
            </a:endParaRPr>
          </a:p>
          <a:p>
            <a:endParaRPr lang="ka-GE" sz="2000" dirty="0" smtClean="0">
              <a:latin typeface="+mj-lt"/>
            </a:endParaRPr>
          </a:p>
        </p:txBody>
      </p:sp>
      <p:pic>
        <p:nvPicPr>
          <p:cNvPr id="7" name="Picture 7"/>
          <p:cNvPicPr>
            <a:picLocks noChangeAspect="1" noChangeArrowheads="1"/>
          </p:cNvPicPr>
          <p:nvPr/>
        </p:nvPicPr>
        <p:blipFill>
          <a:blip r:embed="rId2" cstate="print"/>
          <a:srcRect/>
          <a:stretch>
            <a:fillRect/>
          </a:stretch>
        </p:blipFill>
        <p:spPr bwMode="auto">
          <a:xfrm>
            <a:off x="914400" y="2888397"/>
            <a:ext cx="704850" cy="914400"/>
          </a:xfrm>
          <a:prstGeom prst="rect">
            <a:avLst/>
          </a:prstGeom>
          <a:noFill/>
          <a:ln w="9525">
            <a:noFill/>
            <a:miter lim="800000"/>
            <a:headEnd/>
            <a:tailEnd/>
          </a:ln>
        </p:spPr>
      </p:pic>
      <p:sp>
        <p:nvSpPr>
          <p:cNvPr id="9" name="TextBox 8"/>
          <p:cNvSpPr txBox="1"/>
          <p:nvPr/>
        </p:nvSpPr>
        <p:spPr>
          <a:xfrm>
            <a:off x="152400" y="3886200"/>
            <a:ext cx="1828800" cy="276999"/>
          </a:xfrm>
          <a:prstGeom prst="rect">
            <a:avLst/>
          </a:prstGeom>
          <a:noFill/>
        </p:spPr>
        <p:txBody>
          <a:bodyPr wrap="square" rtlCol="0">
            <a:spAutoFit/>
          </a:bodyPr>
          <a:lstStyle/>
          <a:p>
            <a:pPr algn="ctr"/>
            <a:r>
              <a:rPr lang="en-US" sz="1200" dirty="0" smtClean="0">
                <a:latin typeface="+mj-lt"/>
              </a:rPr>
              <a:t>BUDGET ORGANIZATION</a:t>
            </a:r>
            <a:endParaRPr lang="en-US" sz="12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smtClean="0"/>
              <a:t>Accounting of Financial Liabilities</a:t>
            </a:r>
            <a:endParaRPr lang="en-US" dirty="0"/>
          </a:p>
        </p:txBody>
      </p:sp>
      <p:sp>
        <p:nvSpPr>
          <p:cNvPr id="3" name="Content Placeholder 2"/>
          <p:cNvSpPr>
            <a:spLocks noGrp="1"/>
          </p:cNvSpPr>
          <p:nvPr>
            <p:ph idx="1"/>
          </p:nvPr>
        </p:nvSpPr>
        <p:spPr>
          <a:xfrm>
            <a:off x="457200" y="1676400"/>
            <a:ext cx="8229600" cy="4449763"/>
          </a:xfrm>
        </p:spPr>
        <p:txBody>
          <a:bodyPr/>
          <a:lstStyle/>
          <a:p>
            <a:pPr algn="just">
              <a:spcBef>
                <a:spcPts val="1800"/>
              </a:spcBef>
              <a:spcAft>
                <a:spcPts val="1800"/>
              </a:spcAft>
              <a:buFont typeface="Arial" pitchFamily="34" charset="0"/>
              <a:buChar char="•"/>
            </a:pPr>
            <a:r>
              <a:rPr lang="en-GB" sz="2400" b="1" dirty="0">
                <a:solidFill>
                  <a:srgbClr val="C00000"/>
                </a:solidFill>
              </a:rPr>
              <a:t>Negative side</a:t>
            </a:r>
            <a:r>
              <a:rPr lang="en-GB" sz="2400" b="1" dirty="0"/>
              <a:t> </a:t>
            </a:r>
            <a:r>
              <a:rPr lang="ka-GE" sz="2400" b="1" dirty="0"/>
              <a:t> </a:t>
            </a:r>
            <a:r>
              <a:rPr lang="ka-GE" sz="2000" dirty="0"/>
              <a:t>- </a:t>
            </a:r>
            <a:r>
              <a:rPr lang="en-GB" sz="2000" dirty="0"/>
              <a:t>asset is recognized in full cost, and financial liability within 5% is not reckoned in the correspondent account, since according to the conditions of the Contract, it may not be considered as liability before maturity. </a:t>
            </a:r>
            <a:endParaRPr lang="ka-GE" sz="2000" dirty="0"/>
          </a:p>
          <a:p>
            <a:pPr algn="just">
              <a:buFont typeface="Arial" pitchFamily="34" charset="0"/>
              <a:buChar char="•"/>
            </a:pPr>
            <a:r>
              <a:rPr lang="ka-GE" sz="2000" dirty="0"/>
              <a:t> </a:t>
            </a:r>
            <a:r>
              <a:rPr lang="en-GB" sz="2400" b="1" dirty="0" smtClean="0">
                <a:solidFill>
                  <a:srgbClr val="C00000"/>
                </a:solidFill>
              </a:rPr>
              <a:t>Solution</a:t>
            </a:r>
            <a:r>
              <a:rPr lang="en-US" sz="2400" b="1" dirty="0" smtClean="0"/>
              <a:t> - </a:t>
            </a:r>
            <a:r>
              <a:rPr lang="en-GB" sz="2000" dirty="0" smtClean="0"/>
              <a:t>Consideration </a:t>
            </a:r>
            <a:r>
              <a:rPr lang="en-GB" sz="2000" dirty="0"/>
              <a:t>of international accounting standards in bookkeeping (for instance, reserve and questionable liability accounts) and regulation in accordance with standards is on agenda. At this stage, short- and long-term classification of assets and liabilities and accounts plan contains relevant accounts. </a:t>
            </a:r>
            <a:endParaRPr lang="en-US" sz="2000" dirty="0"/>
          </a:p>
          <a:p>
            <a:endParaRPr lang="ka-GE" sz="2000" dirty="0" smtClean="0"/>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GB" dirty="0"/>
              <a:t>State Treasury – Accounting  </a:t>
            </a:r>
            <a:r>
              <a:rPr lang="en-GB" dirty="0" smtClean="0"/>
              <a:t>System Reform</a:t>
            </a:r>
            <a:endParaRPr lang="en-US" dirty="0"/>
          </a:p>
        </p:txBody>
      </p:sp>
      <p:sp>
        <p:nvSpPr>
          <p:cNvPr id="3" name="Content Placeholder 2"/>
          <p:cNvSpPr>
            <a:spLocks noGrp="1"/>
          </p:cNvSpPr>
          <p:nvPr>
            <p:ph idx="1"/>
          </p:nvPr>
        </p:nvSpPr>
        <p:spPr>
          <a:xfrm>
            <a:off x="457200" y="1357299"/>
            <a:ext cx="8229600" cy="3290902"/>
          </a:xfrm>
        </p:spPr>
        <p:txBody>
          <a:bodyPr/>
          <a:lstStyle/>
          <a:p>
            <a:r>
              <a:rPr lang="en-US" sz="2400" dirty="0" smtClean="0">
                <a:solidFill>
                  <a:srgbClr val="C00000"/>
                </a:solidFill>
                <a:latin typeface="+mj-lt"/>
              </a:rPr>
              <a:t>Modified Cash Method Introduction</a:t>
            </a:r>
            <a:endParaRPr lang="ka-GE" sz="2400" dirty="0" smtClean="0">
              <a:solidFill>
                <a:srgbClr val="C00000"/>
              </a:solidFill>
              <a:latin typeface="+mj-lt"/>
            </a:endParaRPr>
          </a:p>
          <a:p>
            <a:pPr lvl="1"/>
            <a:r>
              <a:rPr lang="en-GB" sz="2000" dirty="0">
                <a:latin typeface="+mj-lt"/>
              </a:rPr>
              <a:t>This year the State Treasury introduces “modified cash method” of accounting in consideration of international standards for accounting in the public sector</a:t>
            </a:r>
            <a:r>
              <a:rPr lang="ka-GE" sz="2000" dirty="0" smtClean="0">
                <a:latin typeface="+mj-lt"/>
              </a:rPr>
              <a:t>.</a:t>
            </a:r>
            <a:endParaRPr lang="en-US" sz="2000" dirty="0">
              <a:latin typeface="+mj-lt"/>
            </a:endParaRPr>
          </a:p>
          <a:p>
            <a:pPr marL="457200" lvl="1" indent="0">
              <a:buNone/>
            </a:pPr>
            <a:r>
              <a:rPr lang="ka-GE" sz="2400" dirty="0" smtClean="0">
                <a:solidFill>
                  <a:srgbClr val="C00000"/>
                </a:solidFill>
                <a:latin typeface="+mj-lt"/>
              </a:rPr>
              <a:t>“</a:t>
            </a:r>
            <a:r>
              <a:rPr lang="en-US" sz="2400" dirty="0" smtClean="0">
                <a:solidFill>
                  <a:srgbClr val="C00000"/>
                </a:solidFill>
                <a:latin typeface="+mj-lt"/>
              </a:rPr>
              <a:t>Main Treasury Book</a:t>
            </a:r>
            <a:r>
              <a:rPr lang="ka-GE" sz="2400" dirty="0" smtClean="0">
                <a:solidFill>
                  <a:srgbClr val="C00000"/>
                </a:solidFill>
                <a:latin typeface="+mj-lt"/>
              </a:rPr>
              <a:t>” </a:t>
            </a:r>
            <a:r>
              <a:rPr lang="en-US" sz="2400" dirty="0" smtClean="0">
                <a:solidFill>
                  <a:srgbClr val="C00000"/>
                </a:solidFill>
                <a:latin typeface="+mj-lt"/>
              </a:rPr>
              <a:t>and Unified </a:t>
            </a:r>
            <a:r>
              <a:rPr lang="en-US" sz="2400" dirty="0" smtClean="0">
                <a:solidFill>
                  <a:srgbClr val="C00000"/>
                </a:solidFill>
                <a:latin typeface="+mj-lt"/>
              </a:rPr>
              <a:t>Accounts Plan </a:t>
            </a:r>
            <a:endParaRPr lang="ka-GE" sz="2400" dirty="0" smtClean="0">
              <a:solidFill>
                <a:srgbClr val="C00000"/>
              </a:solidFill>
              <a:latin typeface="+mj-lt"/>
            </a:endParaRPr>
          </a:p>
          <a:p>
            <a:pPr lvl="1"/>
            <a:r>
              <a:rPr lang="en-GB" sz="2000" dirty="0">
                <a:latin typeface="+mj-lt"/>
              </a:rPr>
              <a:t>The work is being performed aimed development of the “Main Treasury Book” and unified accounts plan in accordance with the cash and assessment procedures with the purpose of developing comprehensive consolidated financial reporting. </a:t>
            </a:r>
            <a:endParaRPr lang="ka-GE" sz="1600" dirty="0" smtClean="0">
              <a:latin typeface="+mj-lt"/>
            </a:endParaRPr>
          </a:p>
          <a:p>
            <a:endParaRPr lang="en-US" sz="2000" dirty="0">
              <a:latin typeface="+mj-lt"/>
            </a:endParaRPr>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19</a:t>
            </a:fld>
            <a:endParaRPr lang="en-US"/>
          </a:p>
        </p:txBody>
      </p:sp>
      <p:sp>
        <p:nvSpPr>
          <p:cNvPr id="7" name="Rectangle 6"/>
          <p:cNvSpPr/>
          <p:nvPr/>
        </p:nvSpPr>
        <p:spPr>
          <a:xfrm>
            <a:off x="76200" y="4772561"/>
            <a:ext cx="8763000" cy="1323439"/>
          </a:xfrm>
          <a:prstGeom prst="rect">
            <a:avLst/>
          </a:prstGeom>
        </p:spPr>
        <p:txBody>
          <a:bodyPr wrap="square">
            <a:spAutoFit/>
          </a:bodyPr>
          <a:lstStyle/>
          <a:p>
            <a:pPr lvl="1" algn="just">
              <a:defRPr/>
            </a:pPr>
            <a:r>
              <a:rPr lang="en-GB" sz="2000" dirty="0" smtClean="0">
                <a:solidFill>
                  <a:srgbClr val="C00000"/>
                </a:solidFill>
                <a:latin typeface="+mj-lt"/>
              </a:rPr>
              <a:t>ACCOUNTING REFORM ENSURES RESOLUTION OF CURRENT PROBLEMS RELATED TO ACCOUNTING OF DONOR FUNDING AND PREPARATION OF FINANCIAL REPORT ON IMPLEMENTATION OF INVESTMENT PROJECTS BY PUBLIC ENTITIES IN ACCORDANCE WITH INTERNATIONAL STANDARDS</a:t>
            </a:r>
            <a:endParaRPr lang="ka-GE" sz="1600" dirty="0">
              <a:solidFill>
                <a:srgbClr val="C00000"/>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smtClean="0"/>
              <a:t>Regulatory Normative Acts</a:t>
            </a:r>
            <a:endParaRPr lang="en-US" dirty="0"/>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2</a:t>
            </a:fld>
            <a:endParaRPr lang="en-US"/>
          </a:p>
        </p:txBody>
      </p:sp>
      <p:pic>
        <p:nvPicPr>
          <p:cNvPr id="6" name="Picture 5" descr="328_2284_174555_gerbi[1]_Page_1_Image_0001.jpg"/>
          <p:cNvPicPr/>
          <p:nvPr/>
        </p:nvPicPr>
        <p:blipFill>
          <a:blip r:embed="rId2" cstate="print">
            <a:clrChange>
              <a:clrFrom>
                <a:srgbClr val="FFFFFF"/>
              </a:clrFrom>
              <a:clrTo>
                <a:srgbClr val="FFFFFF">
                  <a:alpha val="0"/>
                </a:srgbClr>
              </a:clrTo>
            </a:clrChange>
          </a:blip>
          <a:srcRect/>
          <a:stretch>
            <a:fillRect/>
          </a:stretch>
        </p:blipFill>
        <p:spPr bwMode="auto">
          <a:xfrm>
            <a:off x="1959254" y="1371600"/>
            <a:ext cx="729692" cy="643445"/>
          </a:xfrm>
          <a:prstGeom prst="rect">
            <a:avLst/>
          </a:prstGeom>
          <a:noFill/>
          <a:ln w="9525">
            <a:noFill/>
            <a:miter lim="800000"/>
            <a:headEnd/>
            <a:tailEnd/>
          </a:ln>
        </p:spPr>
      </p:pic>
      <p:pic>
        <p:nvPicPr>
          <p:cNvPr id="7" name="Picture 6" descr="328_2284_174555_gerbi[1]_Page_1_Image_0001.jpg"/>
          <p:cNvPicPr/>
          <p:nvPr/>
        </p:nvPicPr>
        <p:blipFill>
          <a:blip r:embed="rId2" cstate="print">
            <a:clrChange>
              <a:clrFrom>
                <a:srgbClr val="FFFFFF"/>
              </a:clrFrom>
              <a:clrTo>
                <a:srgbClr val="FFFFFF">
                  <a:alpha val="0"/>
                </a:srgbClr>
              </a:clrTo>
            </a:clrChange>
          </a:blip>
          <a:srcRect/>
          <a:stretch>
            <a:fillRect/>
          </a:stretch>
        </p:blipFill>
        <p:spPr bwMode="auto">
          <a:xfrm>
            <a:off x="6455054" y="1371600"/>
            <a:ext cx="729692" cy="643445"/>
          </a:xfrm>
          <a:prstGeom prst="rect">
            <a:avLst/>
          </a:prstGeom>
          <a:noFill/>
          <a:ln w="9525">
            <a:noFill/>
            <a:miter lim="800000"/>
            <a:headEnd/>
            <a:tailEnd/>
          </a:ln>
        </p:spPr>
      </p:pic>
      <p:sp>
        <p:nvSpPr>
          <p:cNvPr id="8" name="Rectangle 7"/>
          <p:cNvSpPr/>
          <p:nvPr/>
        </p:nvSpPr>
        <p:spPr>
          <a:xfrm>
            <a:off x="152400" y="2133600"/>
            <a:ext cx="4343400" cy="590931"/>
          </a:xfrm>
          <a:prstGeom prst="rect">
            <a:avLst/>
          </a:prstGeom>
        </p:spPr>
        <p:txBody>
          <a:bodyPr wrap="square">
            <a:spAutoFit/>
          </a:bodyPr>
          <a:lstStyle/>
          <a:p>
            <a:pPr algn="ctr">
              <a:lnSpc>
                <a:spcPct val="90000"/>
              </a:lnSpc>
              <a:defRPr/>
            </a:pPr>
            <a:r>
              <a:rPr lang="en-US" b="1" dirty="0" smtClean="0">
                <a:latin typeface="+mj-lt"/>
                <a:ea typeface="Kozuka Mincho Pr6N R" pitchFamily="18" charset="-128"/>
              </a:rPr>
              <a:t>LAW OF GEORGIA “BUDGET CODE OF GEORGIA”</a:t>
            </a:r>
            <a:endParaRPr lang="en-US" b="1" dirty="0" smtClean="0">
              <a:latin typeface="+mj-lt"/>
              <a:ea typeface="Kozuka Mincho Pr6N R" pitchFamily="18" charset="-128"/>
            </a:endParaRPr>
          </a:p>
        </p:txBody>
      </p:sp>
      <p:sp>
        <p:nvSpPr>
          <p:cNvPr id="9" name="Rectangle 8"/>
          <p:cNvSpPr/>
          <p:nvPr/>
        </p:nvSpPr>
        <p:spPr>
          <a:xfrm>
            <a:off x="4648200" y="2133600"/>
            <a:ext cx="4343400" cy="595741"/>
          </a:xfrm>
          <a:prstGeom prst="rect">
            <a:avLst/>
          </a:prstGeom>
        </p:spPr>
        <p:txBody>
          <a:bodyPr wrap="square">
            <a:spAutoFit/>
          </a:bodyPr>
          <a:lstStyle/>
          <a:p>
            <a:pPr algn="ctr">
              <a:lnSpc>
                <a:spcPct val="90000"/>
              </a:lnSpc>
              <a:defRPr/>
            </a:pPr>
            <a:r>
              <a:rPr lang="en-US" b="1" dirty="0" smtClean="0">
                <a:latin typeface="+mj-lt"/>
                <a:ea typeface="Kozuka Mincho Pr6N R" pitchFamily="18" charset="-128"/>
              </a:rPr>
              <a:t>LAW OF GEORGIA “ON STATE BUDGET OF GEORGIA”</a:t>
            </a:r>
            <a:endParaRPr lang="en-US" b="1" dirty="0" smtClean="0">
              <a:latin typeface="+mj-lt"/>
              <a:ea typeface="Kozuka Mincho Pr6N R" pitchFamily="18" charset="-128"/>
            </a:endParaRPr>
          </a:p>
        </p:txBody>
      </p:sp>
      <p:sp>
        <p:nvSpPr>
          <p:cNvPr id="10" name="Rectangle 9"/>
          <p:cNvSpPr/>
          <p:nvPr/>
        </p:nvSpPr>
        <p:spPr>
          <a:xfrm>
            <a:off x="1066800" y="4114800"/>
            <a:ext cx="6934200" cy="2157514"/>
          </a:xfrm>
          <a:prstGeom prst="rect">
            <a:avLst/>
          </a:prstGeom>
        </p:spPr>
        <p:txBody>
          <a:bodyPr wrap="square">
            <a:spAutoFit/>
          </a:bodyPr>
          <a:lstStyle/>
          <a:p>
            <a:pPr algn="ctr">
              <a:lnSpc>
                <a:spcPct val="90000"/>
              </a:lnSpc>
              <a:spcBef>
                <a:spcPts val="600"/>
              </a:spcBef>
              <a:spcAft>
                <a:spcPts val="2400"/>
              </a:spcAft>
              <a:defRPr/>
            </a:pPr>
            <a:r>
              <a:rPr lang="en-US" sz="1600" b="1" dirty="0" smtClean="0">
                <a:latin typeface="+mj-lt"/>
                <a:ea typeface="Kozuka Mincho Pr6N R" pitchFamily="18" charset="-128"/>
              </a:rPr>
              <a:t>REGULATIONS APPROVED BY THE DECREE OF THE MINISTER OF FINANCE:</a:t>
            </a:r>
          </a:p>
          <a:p>
            <a:pPr marL="735013" indent="339725">
              <a:lnSpc>
                <a:spcPct val="90000"/>
              </a:lnSpc>
              <a:spcBef>
                <a:spcPts val="600"/>
              </a:spcBef>
              <a:spcAft>
                <a:spcPts val="600"/>
              </a:spcAft>
              <a:buFont typeface="Symbol" pitchFamily="18" charset="2"/>
              <a:buChar char=""/>
              <a:defRPr/>
            </a:pPr>
            <a:r>
              <a:rPr lang="en-US" dirty="0" smtClean="0">
                <a:latin typeface="+mj-lt"/>
                <a:ea typeface="Kozuka Mincho Pr6N R" pitchFamily="18" charset="-128"/>
              </a:rPr>
              <a:t>ON BUDGET CLASSIFICATION;  </a:t>
            </a:r>
          </a:p>
          <a:p>
            <a:pPr marL="735013" indent="339725">
              <a:lnSpc>
                <a:spcPct val="90000"/>
              </a:lnSpc>
              <a:spcBef>
                <a:spcPts val="600"/>
              </a:spcBef>
              <a:spcAft>
                <a:spcPts val="600"/>
              </a:spcAft>
              <a:buFont typeface="Symbol" pitchFamily="18" charset="2"/>
              <a:buChar char=""/>
              <a:defRPr/>
            </a:pPr>
            <a:r>
              <a:rPr lang="en-US" dirty="0" smtClean="0">
                <a:latin typeface="+mj-lt"/>
                <a:ea typeface="Kozuka Mincho Pr6N R" pitchFamily="18" charset="-128"/>
              </a:rPr>
              <a:t>ON SETTLEMENT OF ACCOUNTS (PAYMENTS); </a:t>
            </a:r>
          </a:p>
          <a:p>
            <a:pPr marL="735013" indent="339725">
              <a:lnSpc>
                <a:spcPct val="90000"/>
              </a:lnSpc>
              <a:spcBef>
                <a:spcPts val="600"/>
              </a:spcBef>
              <a:spcAft>
                <a:spcPts val="600"/>
              </a:spcAft>
              <a:buFont typeface="Symbol" pitchFamily="18" charset="2"/>
              <a:buChar char=""/>
              <a:defRPr/>
            </a:pPr>
            <a:r>
              <a:rPr lang="en-US" dirty="0" smtClean="0">
                <a:latin typeface="+mj-lt"/>
                <a:ea typeface="Kozuka Mincho Pr6N R" pitchFamily="18" charset="-128"/>
              </a:rPr>
              <a:t>REPORTING ON BUDGET EXECUTION;</a:t>
            </a:r>
          </a:p>
          <a:p>
            <a:pPr marL="735013" indent="339725">
              <a:lnSpc>
                <a:spcPct val="90000"/>
              </a:lnSpc>
              <a:spcBef>
                <a:spcPts val="600"/>
              </a:spcBef>
              <a:spcAft>
                <a:spcPts val="600"/>
              </a:spcAft>
              <a:buFont typeface="Symbol" pitchFamily="18" charset="2"/>
              <a:buChar char=""/>
              <a:defRPr/>
            </a:pPr>
            <a:r>
              <a:rPr lang="en-US" dirty="0" smtClean="0">
                <a:latin typeface="+mj-lt"/>
                <a:ea typeface="Kozuka Mincho Pr6N R" pitchFamily="18" charset="-128"/>
              </a:rPr>
              <a:t>FINANCIAL ACCOUNTING (BOOKKEEPING) AND REPORTING</a:t>
            </a:r>
            <a:endParaRPr lang="en-US" dirty="0" smtClean="0">
              <a:latin typeface="+mj-lt"/>
              <a:ea typeface="Kozuka Mincho Pr6N R" pitchFamily="18" charset="-128"/>
            </a:endParaRPr>
          </a:p>
        </p:txBody>
      </p:sp>
      <p:cxnSp>
        <p:nvCxnSpPr>
          <p:cNvPr id="11" name="Straight Connector 10"/>
          <p:cNvCxnSpPr/>
          <p:nvPr/>
        </p:nvCxnSpPr>
        <p:spPr>
          <a:xfrm>
            <a:off x="304800" y="2819400"/>
            <a:ext cx="4038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4724400" y="2819400"/>
            <a:ext cx="4038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38200" y="4492014"/>
            <a:ext cx="7239000"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Down Arrow 13"/>
          <p:cNvSpPr/>
          <p:nvPr/>
        </p:nvSpPr>
        <p:spPr>
          <a:xfrm>
            <a:off x="6553200" y="3276600"/>
            <a:ext cx="533400" cy="5334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Down Arrow 14"/>
          <p:cNvSpPr/>
          <p:nvPr/>
        </p:nvSpPr>
        <p:spPr>
          <a:xfrm>
            <a:off x="1981200" y="3276600"/>
            <a:ext cx="533400" cy="5334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6" name="Picture 2" descr="http://www.mof.ge/m/i/mof_logo.png"/>
          <p:cNvPicPr>
            <a:picLocks noChangeAspect="1" noChangeArrowheads="1"/>
          </p:cNvPicPr>
          <p:nvPr/>
        </p:nvPicPr>
        <p:blipFill>
          <a:blip r:embed="rId3" cstate="print"/>
          <a:srcRect r="72671"/>
          <a:stretch>
            <a:fillRect/>
          </a:stretch>
        </p:blipFill>
        <p:spPr bwMode="auto">
          <a:xfrm>
            <a:off x="4191000" y="3429000"/>
            <a:ext cx="609600" cy="6096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457200" y="6477000"/>
            <a:ext cx="5562600" cy="320675"/>
          </a:xfrm>
        </p:spPr>
        <p:txBody>
          <a:bodyPr/>
          <a:lstStyle/>
          <a:p>
            <a:pPr algn="l">
              <a:defRPr/>
            </a:pPr>
            <a:r>
              <a:rPr lang="en-US" sz="1000" dirty="0" smtClean="0"/>
              <a:t>Financial Accounting and Reporting of  Donor Funded Projects</a:t>
            </a:r>
            <a:endParaRPr lang="en-US" sz="1000"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20</a:t>
            </a:fld>
            <a:endParaRPr lang="en-US"/>
          </a:p>
        </p:txBody>
      </p:sp>
      <p:sp>
        <p:nvSpPr>
          <p:cNvPr id="7" name="Content Placeholder 2"/>
          <p:cNvSpPr txBox="1">
            <a:spLocks/>
          </p:cNvSpPr>
          <p:nvPr/>
        </p:nvSpPr>
        <p:spPr>
          <a:xfrm>
            <a:off x="457200" y="2348880"/>
            <a:ext cx="8229600" cy="3777283"/>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none" spc="0" normalizeH="0" baseline="0" noProof="0" dirty="0" smtClean="0">
                <a:ln>
                  <a:noFill/>
                </a:ln>
                <a:solidFill>
                  <a:srgbClr val="C00000"/>
                </a:solidFill>
                <a:effectLst/>
                <a:uLnTx/>
                <a:uFillTx/>
                <a:latin typeface="+mn-lt"/>
                <a:ea typeface="+mn-ea"/>
                <a:cs typeface="+mn-cs"/>
              </a:rPr>
              <a:t>Thanks for Attention</a:t>
            </a:r>
            <a:r>
              <a:rPr kumimoji="0" lang="ka-GE" sz="4000" b="1" i="0" u="none" strike="noStrike" kern="0" cap="none" spc="0" normalizeH="0" baseline="0" noProof="0" dirty="0" smtClean="0">
                <a:ln>
                  <a:noFill/>
                </a:ln>
                <a:solidFill>
                  <a:srgbClr val="C00000"/>
                </a:solidFill>
                <a:effectLst/>
                <a:uLnTx/>
                <a:uFillTx/>
                <a:latin typeface="+mn-lt"/>
                <a:ea typeface="+mn-ea"/>
                <a:cs typeface="+mn-cs"/>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ka-GE"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2">
                    <a:lumMod val="50000"/>
                  </a:schemeClr>
                </a:solidFill>
                <a:effectLst/>
                <a:uLnTx/>
                <a:uFillTx/>
                <a:latin typeface="Calibri" pitchFamily="34" charset="0"/>
                <a:ea typeface="+mn-ea"/>
                <a:cs typeface="Calibri" pitchFamily="34" charset="0"/>
                <a:hlinkClick r:id="rId2"/>
              </a:rPr>
              <a:t>www.mof.ge</a:t>
            </a:r>
            <a:endParaRPr kumimoji="0" lang="ka-GE" sz="2000" b="0" i="0" u="none" strike="noStrike" kern="0" cap="none" spc="0" normalizeH="0" baseline="0" noProof="0" dirty="0" smtClean="0">
              <a:ln>
                <a:noFill/>
              </a:ln>
              <a:solidFill>
                <a:schemeClr val="accent2">
                  <a:lumMod val="50000"/>
                </a:schemeClr>
              </a:solidFill>
              <a:effectLst/>
              <a:uLnTx/>
              <a:uFillTx/>
              <a:latin typeface="+mn-lt"/>
              <a:ea typeface="+mn-ea"/>
              <a:cs typeface="Calibri"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accent2">
                    <a:lumMod val="50000"/>
                  </a:schemeClr>
                </a:solidFill>
                <a:effectLst/>
                <a:uLnTx/>
                <a:uFillTx/>
                <a:latin typeface="Calibri" pitchFamily="34" charset="0"/>
                <a:ea typeface="+mn-ea"/>
                <a:cs typeface="Calibri" pitchFamily="34" charset="0"/>
                <a:hlinkClick r:id="rId3"/>
              </a:rPr>
              <a:t>www.treasury.gov.ge</a:t>
            </a:r>
            <a:endParaRPr kumimoji="0" lang="en-US" sz="2000" b="0" i="0" u="none" strike="noStrike" kern="0" cap="none" spc="0" normalizeH="0" baseline="0" noProof="0" dirty="0" smtClean="0">
              <a:ln>
                <a:noFill/>
              </a:ln>
              <a:solidFill>
                <a:schemeClr val="accent2">
                  <a:lumMod val="50000"/>
                </a:schemeClr>
              </a:solidFill>
              <a:effectLst/>
              <a:uLnTx/>
              <a:uFillTx/>
              <a:latin typeface="Calibri" pitchFamily="34" charset="0"/>
              <a:ea typeface="+mn-ea"/>
              <a:cs typeface="Calibri"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accent2">
                  <a:lumMod val="50000"/>
                </a:schemeClr>
              </a:solidFill>
              <a:effectLst/>
              <a:uLnTx/>
              <a:uFillTx/>
              <a:latin typeface="Calibri" pitchFamily="34" charset="0"/>
              <a:ea typeface="+mn-ea"/>
              <a:cs typeface="Calibri"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err="1" smtClean="0">
                <a:ln>
                  <a:noFill/>
                </a:ln>
                <a:solidFill>
                  <a:schemeClr val="tx1"/>
                </a:solidFill>
                <a:effectLst/>
                <a:uLnTx/>
                <a:uFillTx/>
                <a:latin typeface="+mn-lt"/>
                <a:ea typeface="+mn-ea"/>
                <a:cs typeface="+mn-cs"/>
              </a:rPr>
              <a:t>Zurab</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kumimoji="0" lang="en-US" sz="1600" b="0" i="0" u="none" strike="noStrike" kern="0" cap="none" spc="0" normalizeH="0" baseline="0" noProof="0" dirty="0" err="1" smtClean="0">
                <a:ln>
                  <a:noFill/>
                </a:ln>
                <a:solidFill>
                  <a:schemeClr val="tx1"/>
                </a:solidFill>
                <a:effectLst/>
                <a:uLnTx/>
                <a:uFillTx/>
                <a:latin typeface="+mn-lt"/>
                <a:ea typeface="+mn-ea"/>
                <a:cs typeface="+mn-cs"/>
              </a:rPr>
              <a:t>Tolordava</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February </a:t>
            </a:r>
            <a:r>
              <a:rPr kumimoji="0" lang="en-US" sz="1600" b="0" i="0" u="none" strike="noStrike" kern="0" cap="none" spc="0" normalizeH="0" baseline="0" noProof="0" dirty="0" smtClean="0">
                <a:ln>
                  <a:noFill/>
                </a:ln>
                <a:solidFill>
                  <a:schemeClr val="tx1"/>
                </a:solidFill>
                <a:effectLst/>
                <a:uLnTx/>
                <a:uFillTx/>
                <a:latin typeface="+mn-lt"/>
                <a:ea typeface="+mn-ea"/>
                <a:cs typeface="+mn-cs"/>
              </a:rPr>
              <a:t>2012</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1285852" y="142852"/>
            <a:ext cx="6643734" cy="1000124"/>
          </a:xfrm>
          <a:prstGeom prst="rect">
            <a:avLst/>
          </a:prstGeom>
        </p:spPr>
        <p:txBody>
          <a:bodyPr/>
          <a:lstStyle/>
          <a:p>
            <a:pPr lvl="0" algn="ctr"/>
            <a:r>
              <a:rPr lang="en-US" sz="2800" kern="0" dirty="0" smtClean="0">
                <a:solidFill>
                  <a:schemeClr val="tx2"/>
                </a:solidFill>
                <a:latin typeface="+mj-lt"/>
                <a:ea typeface="+mj-ea"/>
                <a:cs typeface="+mj-cs"/>
              </a:rPr>
              <a:t>FINANCIAL ACCOUNTING AND REPORTING OF DONOR FUNDED PROJECTS </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Normative Acts</a:t>
            </a:r>
            <a:endParaRPr lang="en-US" dirty="0"/>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3</a:t>
            </a:fld>
            <a:endParaRPr lang="en-US"/>
          </a:p>
        </p:txBody>
      </p:sp>
      <p:graphicFrame>
        <p:nvGraphicFramePr>
          <p:cNvPr id="6" name="Content Placeholder 5"/>
          <p:cNvGraphicFramePr>
            <a:graphicFrameLocks noGrp="1"/>
          </p:cNvGraphicFramePr>
          <p:nvPr>
            <p:ph idx="1"/>
          </p:nvPr>
        </p:nvGraphicFramePr>
        <p:xfrm>
          <a:off x="457200" y="1357313"/>
          <a:ext cx="8229600"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91400" y="1600200"/>
            <a:ext cx="457200" cy="474645"/>
          </a:xfrm>
          <a:prstGeom prst="rect">
            <a:avLst/>
          </a:prstGeom>
          <a:noFill/>
          <a:ln w="9525">
            <a:noFill/>
            <a:miter lim="800000"/>
            <a:headEnd/>
            <a:tailEnd/>
          </a:ln>
          <a:effectLst/>
        </p:spPr>
      </p:pic>
      <p:pic>
        <p:nvPicPr>
          <p:cNvPr id="8" name="Picture 7" descr="328_2284_174555_gerbi[1]_Page_1_Image_0001.jpg"/>
          <p:cNvPicPr/>
          <p:nvPr/>
        </p:nvPicPr>
        <p:blipFill>
          <a:blip r:embed="rId8" cstate="print">
            <a:clrChange>
              <a:clrFrom>
                <a:srgbClr val="FFFFFF"/>
              </a:clrFrom>
              <a:clrTo>
                <a:srgbClr val="FFFFFF">
                  <a:alpha val="0"/>
                </a:srgbClr>
              </a:clrTo>
            </a:clrChange>
          </a:blip>
          <a:srcRect/>
          <a:stretch>
            <a:fillRect/>
          </a:stretch>
        </p:blipFill>
        <p:spPr bwMode="auto">
          <a:xfrm>
            <a:off x="2819400" y="1600200"/>
            <a:ext cx="470450" cy="41484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a:t>Forms of Funding and Specificity of Accounting (Bookkeeping)</a:t>
            </a:r>
          </a:p>
        </p:txBody>
      </p:sp>
      <p:sp>
        <p:nvSpPr>
          <p:cNvPr id="3" name="Content Placeholder 2"/>
          <p:cNvSpPr>
            <a:spLocks noGrp="1"/>
          </p:cNvSpPr>
          <p:nvPr>
            <p:ph idx="1"/>
          </p:nvPr>
        </p:nvSpPr>
        <p:spPr>
          <a:xfrm>
            <a:off x="4953000" y="1752600"/>
            <a:ext cx="4038600" cy="4768865"/>
          </a:xfrm>
          <a:solidFill>
            <a:schemeClr val="bg1"/>
          </a:solidFill>
          <a:effectLst>
            <a:softEdge rad="317500"/>
          </a:effectLst>
        </p:spPr>
        <p:txBody>
          <a:bodyPr/>
          <a:lstStyle/>
          <a:p>
            <a:pPr marL="354013" indent="-354013">
              <a:spcBef>
                <a:spcPts val="600"/>
              </a:spcBef>
              <a:spcAft>
                <a:spcPts val="600"/>
              </a:spcAft>
              <a:buFont typeface="Arial" pitchFamily="34" charset="0"/>
              <a:buChar char="•"/>
              <a:defRPr/>
            </a:pPr>
            <a:r>
              <a:rPr lang="en-GB" sz="2000" dirty="0">
                <a:solidFill>
                  <a:srgbClr val="C00000"/>
                </a:solidFill>
              </a:rPr>
              <a:t>Information shall not contain amounts deposited to the consolidated treasury account in foreign currency</a:t>
            </a:r>
            <a:r>
              <a:rPr lang="en-GB" sz="2000" dirty="0"/>
              <a:t> with the official exchange rate for the day of deposit (transfer)</a:t>
            </a:r>
            <a:endParaRPr lang="ka-GE" sz="2000" dirty="0"/>
          </a:p>
          <a:p>
            <a:pPr>
              <a:spcBef>
                <a:spcPts val="600"/>
              </a:spcBef>
              <a:spcAft>
                <a:spcPts val="600"/>
              </a:spcAft>
              <a:buFont typeface="Arial" pitchFamily="34" charset="0"/>
              <a:buChar char="•"/>
            </a:pPr>
            <a:r>
              <a:rPr lang="en-GB" sz="2000" dirty="0"/>
              <a:t>Donor funding </a:t>
            </a:r>
            <a:r>
              <a:rPr lang="en-GB" sz="2000" dirty="0">
                <a:solidFill>
                  <a:srgbClr val="C00000"/>
                </a:solidFill>
              </a:rPr>
              <a:t>shall not represent budgetary organizations receipts (revenues)</a:t>
            </a:r>
            <a:r>
              <a:rPr lang="en-GB" sz="2000" dirty="0"/>
              <a:t> and in bookkeeping, the balancing article “</a:t>
            </a:r>
            <a:r>
              <a:rPr lang="en-GB" sz="2000" dirty="0">
                <a:solidFill>
                  <a:srgbClr val="C00000"/>
                </a:solidFill>
              </a:rPr>
              <a:t>net value</a:t>
            </a:r>
            <a:r>
              <a:rPr lang="en-GB" sz="2000" dirty="0"/>
              <a:t>” shall not be replaced by such amounts</a:t>
            </a:r>
            <a:endParaRPr lang="en-US" sz="2000" dirty="0">
              <a:solidFill>
                <a:srgbClr val="0070C0"/>
              </a:solidFill>
            </a:endParaRPr>
          </a:p>
          <a:p>
            <a:pPr marL="0" indent="0">
              <a:lnSpc>
                <a:spcPct val="120000"/>
              </a:lnSpc>
              <a:spcBef>
                <a:spcPts val="600"/>
              </a:spcBef>
              <a:spcAft>
                <a:spcPts val="600"/>
              </a:spcAft>
              <a:buFont typeface="Arial" pitchFamily="34" charset="0"/>
              <a:buChar char="•"/>
            </a:pPr>
            <a:endParaRPr lang="en-US" sz="2000" dirty="0"/>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4</a:t>
            </a:fld>
            <a:endParaRPr lang="en-US"/>
          </a:p>
        </p:txBody>
      </p:sp>
      <p:grpSp>
        <p:nvGrpSpPr>
          <p:cNvPr id="25" name="Group 24"/>
          <p:cNvGrpSpPr/>
          <p:nvPr/>
        </p:nvGrpSpPr>
        <p:grpSpPr>
          <a:xfrm>
            <a:off x="228600" y="1828800"/>
            <a:ext cx="4876800" cy="4343400"/>
            <a:chOff x="228600" y="1447800"/>
            <a:chExt cx="4876800" cy="4343400"/>
          </a:xfrm>
        </p:grpSpPr>
        <p:sp>
          <p:nvSpPr>
            <p:cNvPr id="6" name="Content Placeholder 2"/>
            <p:cNvSpPr txBox="1">
              <a:spLocks/>
            </p:cNvSpPr>
            <p:nvPr/>
          </p:nvSpPr>
          <p:spPr bwMode="auto">
            <a:xfrm>
              <a:off x="1828800" y="1447800"/>
              <a:ext cx="1905000" cy="838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354013" marR="0" lvl="0" indent="-354013" algn="ctr" defTabSz="914400" rtl="0" eaLnBrk="1" fontAlgn="base" latinLnBrk="0" hangingPunct="1">
                <a:lnSpc>
                  <a:spcPct val="100000"/>
                </a:lnSpc>
                <a:spcBef>
                  <a:spcPct val="20000"/>
                </a:spcBef>
                <a:spcAft>
                  <a:spcPct val="0"/>
                </a:spcAft>
                <a:buClrTx/>
                <a:buSzTx/>
                <a:tabLst/>
                <a:defRPr/>
              </a:pPr>
              <a:r>
                <a:rPr lang="en-US" b="1" kern="0" dirty="0" smtClean="0">
                  <a:solidFill>
                    <a:schemeClr val="tx1"/>
                  </a:solidFill>
                  <a:latin typeface="+mj-lt"/>
                </a:rPr>
                <a:t>DONOR</a:t>
              </a:r>
              <a:endParaRPr kumimoji="0" lang="en-US" b="1" i="0" u="none" strike="noStrike" kern="0" cap="none" spc="0" normalizeH="0" baseline="0" noProof="0" dirty="0" err="1" smtClean="0">
                <a:ln>
                  <a:noFill/>
                </a:ln>
                <a:solidFill>
                  <a:schemeClr val="tx1"/>
                </a:solidFill>
                <a:effectLst/>
                <a:uLnTx/>
                <a:uFillTx/>
                <a:latin typeface="+mj-lt"/>
              </a:endParaRPr>
            </a:p>
          </p:txBody>
        </p:sp>
        <p:sp>
          <p:nvSpPr>
            <p:cNvPr id="7" name="Content Placeholder 2"/>
            <p:cNvSpPr txBox="1">
              <a:spLocks/>
            </p:cNvSpPr>
            <p:nvPr/>
          </p:nvSpPr>
          <p:spPr bwMode="auto">
            <a:xfrm>
              <a:off x="838200" y="25146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sz="1200" kern="0" noProof="0" dirty="0" smtClean="0">
                  <a:solidFill>
                    <a:schemeClr val="tx1"/>
                  </a:solidFill>
                  <a:latin typeface="+mj-lt"/>
                </a:rPr>
                <a:t>TREASURY FOREIGN  CURRENCY ACCOUNT</a:t>
              </a:r>
              <a:endParaRPr kumimoji="0" lang="en-US" sz="1200" b="0" i="0" u="none" strike="noStrike" kern="0" cap="none" spc="0" normalizeH="0" baseline="0" noProof="0" dirty="0" smtClean="0">
                <a:ln>
                  <a:noFill/>
                </a:ln>
                <a:solidFill>
                  <a:schemeClr val="tx1"/>
                </a:solidFill>
                <a:effectLst/>
                <a:uLnTx/>
                <a:uFillTx/>
                <a:latin typeface="+mj-lt"/>
              </a:endParaRPr>
            </a:p>
          </p:txBody>
        </p:sp>
        <p:sp>
          <p:nvSpPr>
            <p:cNvPr id="8" name="Content Placeholder 2"/>
            <p:cNvSpPr txBox="1">
              <a:spLocks/>
            </p:cNvSpPr>
            <p:nvPr/>
          </p:nvSpPr>
          <p:spPr bwMode="auto">
            <a:xfrm>
              <a:off x="838200" y="38100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sz="1200" kern="0" dirty="0" smtClean="0">
                  <a:solidFill>
                    <a:schemeClr val="tx1"/>
                  </a:solidFill>
                  <a:latin typeface="+mj-lt"/>
                </a:rPr>
                <a:t>BUDGET RECEIPTS ON THE CONSOLIDATED TREASURY ACCOUNT</a:t>
              </a:r>
              <a:endParaRPr kumimoji="0" lang="en-US" sz="1200" b="0" i="0" u="none" strike="noStrike" kern="0" cap="none" spc="0" normalizeH="0" baseline="0" noProof="0" dirty="0" err="1" smtClean="0">
                <a:ln>
                  <a:noFill/>
                </a:ln>
                <a:solidFill>
                  <a:schemeClr val="tx1"/>
                </a:solidFill>
                <a:effectLst/>
                <a:uLnTx/>
                <a:uFillTx/>
                <a:latin typeface="+mj-lt"/>
              </a:endParaRPr>
            </a:p>
          </p:txBody>
        </p:sp>
        <p:sp>
          <p:nvSpPr>
            <p:cNvPr id="9" name="Content Placeholder 2"/>
            <p:cNvSpPr txBox="1">
              <a:spLocks/>
            </p:cNvSpPr>
            <p:nvPr/>
          </p:nvSpPr>
          <p:spPr bwMode="auto">
            <a:xfrm>
              <a:off x="1828800" y="4953000"/>
              <a:ext cx="1905000" cy="838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b="1" kern="0" dirty="0" smtClean="0">
                  <a:solidFill>
                    <a:schemeClr val="tx1"/>
                  </a:solidFill>
                  <a:latin typeface="+mj-lt"/>
                </a:rPr>
                <a:t>STATE TREASURY</a:t>
              </a:r>
              <a:endParaRPr kumimoji="0" lang="en-US" b="1" i="0" u="none" strike="noStrike" kern="0" cap="none" spc="0" normalizeH="0" baseline="0" noProof="0" dirty="0" err="1" smtClean="0">
                <a:ln>
                  <a:noFill/>
                </a:ln>
                <a:solidFill>
                  <a:schemeClr val="tx1"/>
                </a:solidFill>
                <a:effectLst/>
                <a:uLnTx/>
                <a:uFillTx/>
                <a:latin typeface="+mj-lt"/>
              </a:endParaRPr>
            </a:p>
          </p:txBody>
        </p:sp>
        <p:sp>
          <p:nvSpPr>
            <p:cNvPr id="10" name="Content Placeholder 2"/>
            <p:cNvSpPr txBox="1">
              <a:spLocks/>
            </p:cNvSpPr>
            <p:nvPr/>
          </p:nvSpPr>
          <p:spPr bwMode="auto">
            <a:xfrm>
              <a:off x="3124200" y="25146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sz="1200" kern="0" dirty="0" smtClean="0">
                  <a:solidFill>
                    <a:schemeClr val="tx1"/>
                  </a:solidFill>
                  <a:latin typeface="+mj-lt"/>
                </a:rPr>
                <a:t>PUBLIC RELATIONS DEPARTMENT </a:t>
              </a:r>
              <a:endParaRPr kumimoji="0" lang="en-US" sz="1200" b="0" i="0" u="none" strike="noStrike" kern="0" cap="none" spc="0" normalizeH="0" baseline="0" noProof="0" dirty="0" err="1" smtClean="0">
                <a:ln>
                  <a:noFill/>
                </a:ln>
                <a:solidFill>
                  <a:schemeClr val="tx1"/>
                </a:solidFill>
                <a:effectLst/>
                <a:uLnTx/>
                <a:uFillTx/>
                <a:latin typeface="+mj-lt"/>
              </a:endParaRPr>
            </a:p>
          </p:txBody>
        </p:sp>
        <p:cxnSp>
          <p:nvCxnSpPr>
            <p:cNvPr id="12" name="Shape 11"/>
            <p:cNvCxnSpPr>
              <a:stCxn id="6" idx="1"/>
              <a:endCxn id="7" idx="0"/>
            </p:cNvCxnSpPr>
            <p:nvPr/>
          </p:nvCxnSpPr>
          <p:spPr>
            <a:xfrm rot="10800000" flipV="1">
              <a:off x="1638300" y="1866900"/>
              <a:ext cx="190500" cy="6477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7" idx="2"/>
              <a:endCxn id="8" idx="0"/>
            </p:cNvCxnSpPr>
            <p:nvPr/>
          </p:nvCxnSpPr>
          <p:spPr>
            <a:xfrm>
              <a:off x="1638300" y="3429000"/>
              <a:ext cx="0" cy="3810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6" name="Shape 15"/>
            <p:cNvCxnSpPr>
              <a:stCxn id="6" idx="3"/>
              <a:endCxn id="10" idx="0"/>
            </p:cNvCxnSpPr>
            <p:nvPr/>
          </p:nvCxnSpPr>
          <p:spPr>
            <a:xfrm>
              <a:off x="3733800" y="1866900"/>
              <a:ext cx="190500" cy="6477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8" name="Shape 17"/>
            <p:cNvCxnSpPr>
              <a:stCxn id="10" idx="2"/>
              <a:endCxn id="9" idx="3"/>
            </p:cNvCxnSpPr>
            <p:nvPr/>
          </p:nvCxnSpPr>
          <p:spPr>
            <a:xfrm rot="5400000">
              <a:off x="2857500" y="4305300"/>
              <a:ext cx="1943100" cy="1905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0" name="Shape 19"/>
            <p:cNvCxnSpPr>
              <a:stCxn id="8" idx="2"/>
              <a:endCxn id="9" idx="1"/>
            </p:cNvCxnSpPr>
            <p:nvPr/>
          </p:nvCxnSpPr>
          <p:spPr>
            <a:xfrm rot="16200000" flipH="1">
              <a:off x="1409700" y="4953000"/>
              <a:ext cx="647700" cy="1905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762000" y="1932801"/>
              <a:ext cx="914400" cy="276999"/>
            </a:xfrm>
            <a:prstGeom prst="rect">
              <a:avLst/>
            </a:prstGeom>
            <a:noFill/>
          </p:spPr>
          <p:txBody>
            <a:bodyPr wrap="square" rtlCol="0">
              <a:spAutoFit/>
            </a:bodyPr>
            <a:lstStyle/>
            <a:p>
              <a:pPr algn="r"/>
              <a:r>
                <a:rPr lang="en-US" sz="1200" dirty="0" smtClean="0">
                  <a:latin typeface="+mj-lt"/>
                </a:rPr>
                <a:t>TRANSFER</a:t>
              </a:r>
              <a:endParaRPr lang="en-US" sz="1200" dirty="0">
                <a:latin typeface="+mj-lt"/>
              </a:endParaRPr>
            </a:p>
          </p:txBody>
        </p:sp>
        <p:sp>
          <p:nvSpPr>
            <p:cNvPr id="22" name="TextBox 21"/>
            <p:cNvSpPr txBox="1"/>
            <p:nvPr/>
          </p:nvSpPr>
          <p:spPr>
            <a:xfrm>
              <a:off x="3962400" y="1905000"/>
              <a:ext cx="1143000" cy="276999"/>
            </a:xfrm>
            <a:prstGeom prst="rect">
              <a:avLst/>
            </a:prstGeom>
            <a:noFill/>
          </p:spPr>
          <p:txBody>
            <a:bodyPr wrap="square" rtlCol="0">
              <a:spAutoFit/>
            </a:bodyPr>
            <a:lstStyle/>
            <a:p>
              <a:r>
                <a:rPr lang="en-US" sz="1200" dirty="0" smtClean="0">
                  <a:latin typeface="+mj-lt"/>
                </a:rPr>
                <a:t>INFORMATION</a:t>
              </a:r>
              <a:endParaRPr lang="en-US" sz="1200" dirty="0">
                <a:latin typeface="+mj-lt"/>
              </a:endParaRPr>
            </a:p>
          </p:txBody>
        </p:sp>
        <p:sp>
          <p:nvSpPr>
            <p:cNvPr id="23" name="TextBox 22"/>
            <p:cNvSpPr txBox="1"/>
            <p:nvPr/>
          </p:nvSpPr>
          <p:spPr>
            <a:xfrm>
              <a:off x="228600" y="5105400"/>
              <a:ext cx="1404552" cy="276999"/>
            </a:xfrm>
            <a:prstGeom prst="rect">
              <a:avLst/>
            </a:prstGeom>
            <a:noFill/>
          </p:spPr>
          <p:txBody>
            <a:bodyPr wrap="square" rtlCol="0">
              <a:spAutoFit/>
            </a:bodyPr>
            <a:lstStyle/>
            <a:p>
              <a:pPr algn="r"/>
              <a:r>
                <a:rPr lang="en-US" sz="1200" dirty="0" smtClean="0">
                  <a:latin typeface="+mj-lt"/>
                </a:rPr>
                <a:t>EXECUTION</a:t>
              </a:r>
              <a:endParaRPr lang="en-US" sz="1200" dirty="0">
                <a:latin typeface="+mj-lt"/>
              </a:endParaRPr>
            </a:p>
          </p:txBody>
        </p:sp>
        <p:sp>
          <p:nvSpPr>
            <p:cNvPr id="24" name="TextBox 23"/>
            <p:cNvSpPr txBox="1"/>
            <p:nvPr/>
          </p:nvSpPr>
          <p:spPr>
            <a:xfrm>
              <a:off x="3962400" y="5105400"/>
              <a:ext cx="1143000" cy="276999"/>
            </a:xfrm>
            <a:prstGeom prst="rect">
              <a:avLst/>
            </a:prstGeom>
            <a:noFill/>
          </p:spPr>
          <p:txBody>
            <a:bodyPr wrap="square" rtlCol="0">
              <a:spAutoFit/>
            </a:bodyPr>
            <a:lstStyle/>
            <a:p>
              <a:r>
                <a:rPr lang="en-US" sz="1200" dirty="0" smtClean="0">
                  <a:latin typeface="+mj-lt"/>
                </a:rPr>
                <a:t>INFORMATION</a:t>
              </a:r>
              <a:endParaRPr lang="en-US" sz="1200" dirty="0">
                <a:latin typeface="+mj-lt"/>
              </a:endParaRPr>
            </a:p>
          </p:txBody>
        </p:sp>
      </p:grpSp>
      <p:sp>
        <p:nvSpPr>
          <p:cNvPr id="26" name="TextBox 25"/>
          <p:cNvSpPr txBox="1"/>
          <p:nvPr/>
        </p:nvSpPr>
        <p:spPr>
          <a:xfrm>
            <a:off x="0" y="1219200"/>
            <a:ext cx="9144000" cy="400110"/>
          </a:xfrm>
          <a:prstGeom prst="rect">
            <a:avLst/>
          </a:prstGeom>
          <a:noFill/>
        </p:spPr>
        <p:txBody>
          <a:bodyPr wrap="square" rtlCol="0">
            <a:spAutoFit/>
          </a:bodyPr>
          <a:lstStyle/>
          <a:p>
            <a:pPr algn="ctr"/>
            <a:r>
              <a:rPr lang="en-GB" sz="2000" b="1" spc="200" dirty="0" smtClean="0">
                <a:solidFill>
                  <a:srgbClr val="C00000"/>
                </a:solidFill>
                <a:latin typeface="Calibri" pitchFamily="34" charset="0"/>
                <a:cs typeface="Calibri" pitchFamily="34" charset="0"/>
              </a:rPr>
              <a:t>FUNDING BY MEANS OF CONSOLIDATED  TREASURY ACCOUNT </a:t>
            </a:r>
            <a:endParaRPr lang="ka-GE" sz="2000" b="1" spc="200" dirty="0" smtClean="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xmlns="" val="32481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a:t>Forms of Funding and Specificity of Accounting (Bookkeeping)</a:t>
            </a:r>
          </a:p>
        </p:txBody>
      </p:sp>
      <p:sp>
        <p:nvSpPr>
          <p:cNvPr id="17" name="Content Placeholder 16"/>
          <p:cNvSpPr>
            <a:spLocks noGrp="1"/>
          </p:cNvSpPr>
          <p:nvPr>
            <p:ph idx="1"/>
          </p:nvPr>
        </p:nvSpPr>
        <p:spPr>
          <a:xfrm>
            <a:off x="5562600" y="2514600"/>
            <a:ext cx="1371600" cy="457200"/>
          </a:xfrm>
        </p:spPr>
        <p:txBody>
          <a:bodyPr/>
          <a:lstStyle/>
          <a:p>
            <a:pPr marL="0" indent="0" algn="ctr">
              <a:lnSpc>
                <a:spcPct val="120000"/>
              </a:lnSpc>
              <a:buNone/>
            </a:pPr>
            <a:r>
              <a:rPr lang="en-US" sz="1100" dirty="0" smtClean="0">
                <a:latin typeface="+mj-lt"/>
              </a:rPr>
              <a:t>MONETARY FUNDS</a:t>
            </a:r>
            <a:endParaRPr lang="en-US" sz="1100" dirty="0">
              <a:latin typeface="+mj-lt"/>
            </a:endParaRPr>
          </a:p>
        </p:txBody>
      </p:sp>
      <p:sp>
        <p:nvSpPr>
          <p:cNvPr id="18" name="Footer Placeholder 17"/>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5</a:t>
            </a:fld>
            <a:endParaRPr lang="en-US" dirty="0"/>
          </a:p>
        </p:txBody>
      </p:sp>
      <p:sp>
        <p:nvSpPr>
          <p:cNvPr id="19" name="TextBox 18"/>
          <p:cNvSpPr txBox="1"/>
          <p:nvPr/>
        </p:nvSpPr>
        <p:spPr>
          <a:xfrm>
            <a:off x="685800" y="1219200"/>
            <a:ext cx="8001000" cy="400110"/>
          </a:xfrm>
          <a:prstGeom prst="rect">
            <a:avLst/>
          </a:prstGeom>
          <a:noFill/>
        </p:spPr>
        <p:txBody>
          <a:bodyPr wrap="square" rtlCol="0">
            <a:spAutoFit/>
          </a:bodyPr>
          <a:lstStyle/>
          <a:p>
            <a:pPr algn="ctr"/>
            <a:r>
              <a:rPr lang="en-GB" sz="2000" b="1" spc="200" dirty="0" smtClean="0">
                <a:solidFill>
                  <a:srgbClr val="C00000"/>
                </a:solidFill>
                <a:latin typeface="Calibri" pitchFamily="34" charset="0"/>
                <a:cs typeface="Calibri" pitchFamily="34" charset="0"/>
              </a:rPr>
              <a:t>FUNDING BY MEANS OF CONSOLIDATED TREASURY ACCOUNT</a:t>
            </a:r>
            <a:endParaRPr lang="ka-GE" sz="2000" b="1" spc="200" dirty="0" smtClean="0">
              <a:solidFill>
                <a:srgbClr val="C00000"/>
              </a:solidFill>
              <a:latin typeface="Calibri" pitchFamily="34" charset="0"/>
              <a:cs typeface="Calibri" pitchFamily="34" charset="0"/>
            </a:endParaRPr>
          </a:p>
        </p:txBody>
      </p:sp>
      <p:graphicFrame>
        <p:nvGraphicFramePr>
          <p:cNvPr id="22" name="Table 21"/>
          <p:cNvGraphicFramePr>
            <a:graphicFrameLocks noGrp="1"/>
          </p:cNvGraphicFramePr>
          <p:nvPr/>
        </p:nvGraphicFramePr>
        <p:xfrm>
          <a:off x="5562600" y="2971800"/>
          <a:ext cx="1371600" cy="13903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85800"/>
                <a:gridCol w="685800"/>
              </a:tblGrid>
              <a:tr h="336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itchFamily="34" charset="0"/>
                          <a:cs typeface="Calibri" pitchFamily="34" charset="0"/>
                        </a:rPr>
                        <a:t>Dr</a:t>
                      </a:r>
                    </a:p>
                  </a:txBody>
                  <a:tcPr anchor="ctr"/>
                </a:tc>
                <a:tc>
                  <a:txBody>
                    <a:bodyPr/>
                    <a:lstStyle/>
                    <a:p>
                      <a:pPr algn="ctr"/>
                      <a:r>
                        <a:rPr lang="en-US" sz="1100" b="0" dirty="0" smtClean="0">
                          <a:solidFill>
                            <a:schemeClr val="tx1"/>
                          </a:solidFill>
                          <a:latin typeface="Calibri" pitchFamily="34" charset="0"/>
                          <a:cs typeface="Calibri" pitchFamily="34" charset="0"/>
                        </a:rPr>
                        <a:t>Cr</a:t>
                      </a:r>
                      <a:endParaRPr lang="en-US" sz="1100" b="0" dirty="0">
                        <a:solidFill>
                          <a:schemeClr val="tx1"/>
                        </a:solidFill>
                        <a:latin typeface="Calibri" pitchFamily="34" charset="0"/>
                        <a:cs typeface="Calibri" pitchFamily="34" charset="0"/>
                      </a:endParaRPr>
                    </a:p>
                  </a:txBody>
                  <a:tcPr anchor="ctr"/>
                </a:tc>
              </a:tr>
              <a:tr h="527142">
                <a:tc>
                  <a:txBody>
                    <a:bodyPr/>
                    <a:lstStyle/>
                    <a:p>
                      <a:pPr algn="ctr"/>
                      <a:r>
                        <a:rPr lang="en-US" dirty="0" smtClean="0">
                          <a:latin typeface="Calibri" pitchFamily="34" charset="0"/>
                          <a:cs typeface="Calibri" pitchFamily="34" charset="0"/>
                        </a:rPr>
                        <a:t>X</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r h="527142">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bl>
          </a:graphicData>
        </a:graphic>
      </p:graphicFrame>
      <p:sp>
        <p:nvSpPr>
          <p:cNvPr id="24" name="Content Placeholder 16"/>
          <p:cNvSpPr txBox="1">
            <a:spLocks/>
          </p:cNvSpPr>
          <p:nvPr/>
        </p:nvSpPr>
        <p:spPr bwMode="auto">
          <a:xfrm>
            <a:off x="7315200" y="3352800"/>
            <a:ext cx="1371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000" dirty="0" smtClean="0">
                <a:latin typeface="+mj-lt"/>
                <a:cs typeface="+mn-cs"/>
              </a:rPr>
              <a:t>LIABILITIES BY DEPOSITS</a:t>
            </a:r>
            <a:endParaRPr lang="en-US" sz="1000" dirty="0">
              <a:latin typeface="+mj-lt"/>
              <a:cs typeface="+mn-cs"/>
            </a:endParaRPr>
          </a:p>
        </p:txBody>
      </p:sp>
      <p:sp>
        <p:nvSpPr>
          <p:cNvPr id="25" name="Content Placeholder 2"/>
          <p:cNvSpPr txBox="1">
            <a:spLocks/>
          </p:cNvSpPr>
          <p:nvPr/>
        </p:nvSpPr>
        <p:spPr bwMode="auto">
          <a:xfrm>
            <a:off x="533400" y="2514600"/>
            <a:ext cx="4343400" cy="2514600"/>
          </a:xfrm>
          <a:prstGeom prst="rect">
            <a:avLst/>
          </a:prstGeom>
          <a:solidFill>
            <a:schemeClr val="bg1"/>
          </a:solidFill>
          <a:ln w="9525">
            <a:no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marL="342900" indent="-342900">
              <a:lnSpc>
                <a:spcPct val="120000"/>
              </a:lnSpc>
              <a:spcBef>
                <a:spcPts val="1200"/>
              </a:spcBef>
              <a:spcAft>
                <a:spcPts val="1200"/>
              </a:spcAft>
              <a:buFontTx/>
              <a:buChar char="•"/>
            </a:pPr>
            <a:r>
              <a:rPr lang="en-GB" sz="2000" dirty="0">
                <a:latin typeface="+mj-lt"/>
              </a:rPr>
              <a:t>The manager of appropriations/project executor shall account financial assets as “</a:t>
            </a:r>
            <a:r>
              <a:rPr lang="en-GB" sz="2000" dirty="0">
                <a:solidFill>
                  <a:srgbClr val="C00000"/>
                </a:solidFill>
                <a:latin typeface="+mj-lt"/>
              </a:rPr>
              <a:t>monetary funds</a:t>
            </a:r>
            <a:r>
              <a:rPr lang="en-GB" sz="2000" dirty="0">
                <a:latin typeface="+mj-lt"/>
              </a:rPr>
              <a:t>” as well as reflect it as liability as ”</a:t>
            </a:r>
            <a:r>
              <a:rPr lang="en-GB" sz="2000" dirty="0">
                <a:solidFill>
                  <a:srgbClr val="C00000"/>
                </a:solidFill>
                <a:latin typeface="+mj-lt"/>
              </a:rPr>
              <a:t>liabilities by deposits</a:t>
            </a:r>
            <a:r>
              <a:rPr lang="en-GB" sz="2000" dirty="0">
                <a:latin typeface="+mj-lt"/>
              </a:rPr>
              <a:t>”</a:t>
            </a:r>
            <a:endParaRPr lang="en-US" sz="2000" dirty="0">
              <a:latin typeface="+mj-lt"/>
            </a:endParaRPr>
          </a:p>
          <a:p>
            <a:pPr marL="342900" lvl="0" indent="-342900">
              <a:lnSpc>
                <a:spcPct val="120000"/>
              </a:lnSpc>
              <a:spcBef>
                <a:spcPts val="1200"/>
              </a:spcBef>
              <a:spcAft>
                <a:spcPts val="1200"/>
              </a:spcAft>
              <a:buFontTx/>
              <a:buChar char="•"/>
            </a:pPr>
            <a:endParaRPr lang="ka-GE" sz="2000" kern="0" dirty="0" smtClean="0">
              <a:latin typeface="+mj-lt"/>
              <a:cs typeface="+mn-cs"/>
            </a:endParaRPr>
          </a:p>
        </p:txBody>
      </p:sp>
      <p:graphicFrame>
        <p:nvGraphicFramePr>
          <p:cNvPr id="30" name="Table 29"/>
          <p:cNvGraphicFramePr>
            <a:graphicFrameLocks noGrp="1"/>
          </p:cNvGraphicFramePr>
          <p:nvPr/>
        </p:nvGraphicFramePr>
        <p:xfrm>
          <a:off x="7315200" y="3733800"/>
          <a:ext cx="1371600" cy="13903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85800"/>
                <a:gridCol w="685800"/>
              </a:tblGrid>
              <a:tr h="336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itchFamily="34" charset="0"/>
                          <a:cs typeface="Calibri" pitchFamily="34" charset="0"/>
                        </a:rPr>
                        <a:t>Dr</a:t>
                      </a:r>
                    </a:p>
                  </a:txBody>
                  <a:tcPr anchor="ctr"/>
                </a:tc>
                <a:tc>
                  <a:txBody>
                    <a:bodyPr/>
                    <a:lstStyle/>
                    <a:p>
                      <a:pPr algn="ctr"/>
                      <a:r>
                        <a:rPr lang="en-US" sz="1100" b="0" dirty="0" smtClean="0">
                          <a:solidFill>
                            <a:schemeClr val="tx1"/>
                          </a:solidFill>
                          <a:latin typeface="Calibri" pitchFamily="34" charset="0"/>
                          <a:cs typeface="Calibri" pitchFamily="34" charset="0"/>
                        </a:rPr>
                        <a:t>Cr</a:t>
                      </a:r>
                      <a:endParaRPr lang="en-US" sz="1100" b="0" dirty="0">
                        <a:solidFill>
                          <a:schemeClr val="tx1"/>
                        </a:solidFill>
                        <a:latin typeface="Calibri" pitchFamily="34" charset="0"/>
                        <a:cs typeface="Calibri" pitchFamily="34" charset="0"/>
                      </a:endParaRPr>
                    </a:p>
                  </a:txBody>
                  <a:tcPr anchor="ctr"/>
                </a:tc>
              </a:tr>
              <a:tr h="527142">
                <a:tc>
                  <a:txBody>
                    <a:bodyPr/>
                    <a:lstStyle/>
                    <a:p>
                      <a:pPr algn="ctr"/>
                      <a:endParaRPr lang="en-US"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cs typeface="Calibri" pitchFamily="34" charset="0"/>
                        </a:rPr>
                        <a:t>X</a:t>
                      </a:r>
                    </a:p>
                  </a:txBody>
                  <a:tcPr anchor="ctr"/>
                </a:tc>
              </a:tr>
              <a:tr h="527142">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bl>
          </a:graphicData>
        </a:graphic>
      </p:graphicFrame>
    </p:spTree>
    <p:extLst>
      <p:ext uri="{BB962C8B-B14F-4D97-AF65-F5344CB8AC3E}">
        <p14:creationId xmlns:p14="http://schemas.microsoft.com/office/powerpoint/2010/main" xmlns="" val="401364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smtClean="0"/>
              <a:t>Forms </a:t>
            </a:r>
            <a:r>
              <a:rPr lang="en-US" dirty="0"/>
              <a:t>of Funding and Specificity of Accounting (Bookkeeping)</a:t>
            </a:r>
          </a:p>
        </p:txBody>
      </p:sp>
      <p:sp>
        <p:nvSpPr>
          <p:cNvPr id="17" name="Content Placeholder 16"/>
          <p:cNvSpPr>
            <a:spLocks noGrp="1"/>
          </p:cNvSpPr>
          <p:nvPr>
            <p:ph idx="1"/>
          </p:nvPr>
        </p:nvSpPr>
        <p:spPr>
          <a:xfrm>
            <a:off x="7315200" y="2667000"/>
            <a:ext cx="1371600" cy="1066800"/>
          </a:xfrm>
        </p:spPr>
        <p:txBody>
          <a:bodyPr/>
          <a:lstStyle/>
          <a:p>
            <a:pPr marL="0" indent="0" algn="ctr">
              <a:lnSpc>
                <a:spcPct val="120000"/>
              </a:lnSpc>
              <a:buNone/>
            </a:pPr>
            <a:r>
              <a:rPr lang="en-GB" sz="1050" dirty="0" smtClean="0">
                <a:latin typeface="+mj-lt"/>
              </a:rPr>
              <a:t>LIABILITIES TO THE BUDGET BASED ON CASH EXECUTION OF RECEIPTS </a:t>
            </a:r>
            <a:endParaRPr lang="ka-GE" sz="1050" dirty="0" smtClean="0">
              <a:latin typeface="+mj-lt"/>
            </a:endParaRPr>
          </a:p>
          <a:p>
            <a:pPr marL="0" indent="0" algn="ctr">
              <a:lnSpc>
                <a:spcPct val="120000"/>
              </a:lnSpc>
              <a:buNone/>
            </a:pPr>
            <a:endParaRPr lang="ka-GE" sz="1050" dirty="0" smtClean="0">
              <a:latin typeface="+mj-lt"/>
            </a:endParaRPr>
          </a:p>
        </p:txBody>
      </p:sp>
      <p:sp>
        <p:nvSpPr>
          <p:cNvPr id="18" name="Footer Placeholder 17"/>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6</a:t>
            </a:fld>
            <a:endParaRPr lang="en-US" dirty="0"/>
          </a:p>
        </p:txBody>
      </p:sp>
      <p:sp>
        <p:nvSpPr>
          <p:cNvPr id="24" name="Content Placeholder 16"/>
          <p:cNvSpPr txBox="1">
            <a:spLocks/>
          </p:cNvSpPr>
          <p:nvPr/>
        </p:nvSpPr>
        <p:spPr bwMode="auto">
          <a:xfrm>
            <a:off x="5562600" y="2514600"/>
            <a:ext cx="1371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000" dirty="0" smtClean="0">
                <a:latin typeface="+mj-lt"/>
                <a:cs typeface="+mn-cs"/>
              </a:rPr>
              <a:t>LIABILITIES BY DEPOSITS</a:t>
            </a:r>
            <a:endParaRPr lang="en-US" sz="1000" dirty="0">
              <a:latin typeface="+mj-lt"/>
              <a:cs typeface="+mn-cs"/>
            </a:endParaRPr>
          </a:p>
        </p:txBody>
      </p:sp>
      <p:sp>
        <p:nvSpPr>
          <p:cNvPr id="25" name="Content Placeholder 2"/>
          <p:cNvSpPr txBox="1">
            <a:spLocks/>
          </p:cNvSpPr>
          <p:nvPr/>
        </p:nvSpPr>
        <p:spPr bwMode="auto">
          <a:xfrm>
            <a:off x="457200" y="1752600"/>
            <a:ext cx="4648200" cy="4572000"/>
          </a:xfrm>
          <a:prstGeom prst="rect">
            <a:avLst/>
          </a:prstGeom>
          <a:solidFill>
            <a:schemeClr val="bg1"/>
          </a:solid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L="349250" indent="-349250" algn="just">
              <a:buFont typeface="Arial" pitchFamily="34" charset="0"/>
              <a:buChar char="•"/>
            </a:pPr>
            <a:r>
              <a:rPr lang="en-US" sz="2000" dirty="0">
                <a:latin typeface="+mj-lt"/>
              </a:rPr>
              <a:t>In case of paying amounts to the budget receipts an account “</a:t>
            </a:r>
            <a:r>
              <a:rPr lang="en-US" sz="2000" dirty="0">
                <a:solidFill>
                  <a:srgbClr val="C00000"/>
                </a:solidFill>
                <a:latin typeface="+mj-lt"/>
              </a:rPr>
              <a:t>liabilities by deposits</a:t>
            </a:r>
            <a:r>
              <a:rPr lang="en-US" sz="2000" dirty="0">
                <a:latin typeface="+mj-lt"/>
              </a:rPr>
              <a:t>” shall be reduced by the mount (debit) of cash expenditure  and the account “</a:t>
            </a:r>
            <a:r>
              <a:rPr lang="en-US" sz="2000" dirty="0">
                <a:solidFill>
                  <a:srgbClr val="C00000"/>
                </a:solidFill>
                <a:latin typeface="+mj-lt"/>
              </a:rPr>
              <a:t>liabilities to budget based on cash execution of receipts</a:t>
            </a:r>
            <a:r>
              <a:rPr lang="en-US" sz="2000" dirty="0">
                <a:latin typeface="+mj-lt"/>
              </a:rPr>
              <a:t>” will increase (credit)</a:t>
            </a:r>
            <a:r>
              <a:rPr lang="ka-GE" sz="2000" i="1" dirty="0">
                <a:latin typeface="+mj-lt"/>
              </a:rPr>
              <a:t>.</a:t>
            </a:r>
          </a:p>
          <a:p>
            <a:pPr marL="349250" indent="-349250" algn="just">
              <a:buFont typeface="Arial" pitchFamily="34" charset="0"/>
              <a:buChar char="•"/>
            </a:pPr>
            <a:endParaRPr lang="en-US" sz="2000" dirty="0">
              <a:latin typeface="+mj-lt"/>
            </a:endParaRPr>
          </a:p>
          <a:p>
            <a:pPr marL="349250" indent="-349250" algn="just">
              <a:buFont typeface="Arial" pitchFamily="34" charset="0"/>
              <a:buChar char="•"/>
            </a:pPr>
            <a:r>
              <a:rPr lang="en-US" sz="2000" dirty="0">
                <a:latin typeface="+mj-lt"/>
              </a:rPr>
              <a:t>Transaction of paying amounts to the budget  shall be accounted in correspondence of the account “</a:t>
            </a:r>
            <a:r>
              <a:rPr lang="en-US" sz="2000" dirty="0">
                <a:solidFill>
                  <a:srgbClr val="C00000"/>
                </a:solidFill>
                <a:latin typeface="+mj-lt"/>
              </a:rPr>
              <a:t>monetary resources (funds</a:t>
            </a:r>
            <a:r>
              <a:rPr lang="en-US" sz="2000" dirty="0" smtClean="0">
                <a:solidFill>
                  <a:srgbClr val="C00000"/>
                </a:solidFill>
                <a:latin typeface="+mj-lt"/>
              </a:rPr>
              <a:t>)” </a:t>
            </a:r>
            <a:r>
              <a:rPr lang="en-US" sz="2000" dirty="0">
                <a:latin typeface="+mj-lt"/>
              </a:rPr>
              <a:t>(credit) with “</a:t>
            </a:r>
            <a:r>
              <a:rPr lang="en-US" sz="2000" dirty="0">
                <a:solidFill>
                  <a:srgbClr val="C00000"/>
                </a:solidFill>
                <a:latin typeface="+mj-lt"/>
              </a:rPr>
              <a:t>liabilities to the budget based on execution of cash expenditures</a:t>
            </a:r>
            <a:r>
              <a:rPr lang="en-US" sz="2000" dirty="0">
                <a:latin typeface="+mj-lt"/>
              </a:rPr>
              <a:t>” (debit)</a:t>
            </a:r>
          </a:p>
          <a:p>
            <a:pPr marL="342900" lvl="0" indent="-342900">
              <a:lnSpc>
                <a:spcPct val="120000"/>
              </a:lnSpc>
              <a:spcBef>
                <a:spcPts val="1200"/>
              </a:spcBef>
              <a:spcAft>
                <a:spcPts val="1200"/>
              </a:spcAft>
              <a:buFont typeface="Arial" pitchFamily="34" charset="0"/>
              <a:buChar char="•"/>
            </a:pPr>
            <a:endParaRPr lang="ka-GE" sz="2000" kern="0" dirty="0" smtClean="0">
              <a:latin typeface="+mj-lt"/>
              <a:cs typeface="+mn-cs"/>
            </a:endParaRPr>
          </a:p>
        </p:txBody>
      </p:sp>
      <p:graphicFrame>
        <p:nvGraphicFramePr>
          <p:cNvPr id="11" name="Table 10"/>
          <p:cNvGraphicFramePr>
            <a:graphicFrameLocks noGrp="1"/>
          </p:cNvGraphicFramePr>
          <p:nvPr/>
        </p:nvGraphicFramePr>
        <p:xfrm>
          <a:off x="5562600" y="2895600"/>
          <a:ext cx="1371600" cy="13903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85800"/>
                <a:gridCol w="685800"/>
              </a:tblGrid>
              <a:tr h="336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itchFamily="34" charset="0"/>
                          <a:cs typeface="Calibri" pitchFamily="34" charset="0"/>
                        </a:rPr>
                        <a:t>Dr</a:t>
                      </a:r>
                    </a:p>
                  </a:txBody>
                  <a:tcPr anchor="ctr"/>
                </a:tc>
                <a:tc>
                  <a:txBody>
                    <a:bodyPr/>
                    <a:lstStyle/>
                    <a:p>
                      <a:pPr algn="ctr"/>
                      <a:r>
                        <a:rPr lang="en-US" sz="1100" b="0" dirty="0" smtClean="0">
                          <a:solidFill>
                            <a:schemeClr val="tx1"/>
                          </a:solidFill>
                          <a:latin typeface="Calibri" pitchFamily="34" charset="0"/>
                          <a:cs typeface="Calibri" pitchFamily="34" charset="0"/>
                        </a:rPr>
                        <a:t>Cr</a:t>
                      </a:r>
                      <a:endParaRPr lang="en-US" sz="1100" b="0" dirty="0">
                        <a:solidFill>
                          <a:schemeClr val="tx1"/>
                        </a:solidFill>
                        <a:latin typeface="Calibri" pitchFamily="34" charset="0"/>
                        <a:cs typeface="Calibri" pitchFamily="34" charset="0"/>
                      </a:endParaRPr>
                    </a:p>
                  </a:txBody>
                  <a:tcPr anchor="ctr"/>
                </a:tc>
              </a:tr>
              <a:tr h="527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cs typeface="Calibri"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Calibri" pitchFamily="34" charset="0"/>
                        <a:cs typeface="Calibri" pitchFamily="34" charset="0"/>
                      </a:endParaRPr>
                    </a:p>
                  </a:txBody>
                  <a:tcPr anchor="ctr"/>
                </a:tc>
              </a:tr>
              <a:tr h="527142">
                <a:tc>
                  <a:txBody>
                    <a:bodyPr/>
                    <a:lstStyle/>
                    <a:p>
                      <a:pPr algn="ctr"/>
                      <a:endParaRPr lang="en-US" dirty="0">
                        <a:latin typeface="Calibri" pitchFamily="34" charset="0"/>
                        <a:cs typeface="Calibri" pitchFamily="34" charset="0"/>
                      </a:endParaRPr>
                    </a:p>
                  </a:txBody>
                  <a:tcPr anchor="ctr"/>
                </a:tc>
                <a:tc>
                  <a:txBody>
                    <a:bodyPr/>
                    <a:lstStyle/>
                    <a:p>
                      <a:pPr algn="ctr"/>
                      <a:r>
                        <a:rPr lang="en-US" dirty="0" smtClean="0">
                          <a:latin typeface="Calibri" pitchFamily="34" charset="0"/>
                          <a:cs typeface="Calibri" pitchFamily="34" charset="0"/>
                        </a:rPr>
                        <a:t>Y</a:t>
                      </a:r>
                      <a:endParaRPr lang="en-US" dirty="0">
                        <a:latin typeface="Calibri" pitchFamily="34" charset="0"/>
                        <a:cs typeface="Calibri" pitchFamily="34" charset="0"/>
                      </a:endParaRPr>
                    </a:p>
                  </a:txBody>
                  <a:tcPr anchor="ctr"/>
                </a:tc>
              </a:tr>
            </a:tbl>
          </a:graphicData>
        </a:graphic>
      </p:graphicFrame>
      <p:graphicFrame>
        <p:nvGraphicFramePr>
          <p:cNvPr id="12" name="Table 11"/>
          <p:cNvGraphicFramePr>
            <a:graphicFrameLocks noGrp="1"/>
          </p:cNvGraphicFramePr>
          <p:nvPr/>
        </p:nvGraphicFramePr>
        <p:xfrm>
          <a:off x="7315200" y="3733800"/>
          <a:ext cx="1371600" cy="13903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85800"/>
                <a:gridCol w="685800"/>
              </a:tblGrid>
              <a:tr h="336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itchFamily="34" charset="0"/>
                          <a:cs typeface="Calibri" pitchFamily="34" charset="0"/>
                        </a:rPr>
                        <a:t>Dr</a:t>
                      </a:r>
                    </a:p>
                  </a:txBody>
                  <a:tcPr anchor="ctr"/>
                </a:tc>
                <a:tc>
                  <a:txBody>
                    <a:bodyPr/>
                    <a:lstStyle/>
                    <a:p>
                      <a:pPr algn="ctr"/>
                      <a:r>
                        <a:rPr lang="en-US" sz="1100" b="0" dirty="0" smtClean="0">
                          <a:solidFill>
                            <a:schemeClr val="tx1"/>
                          </a:solidFill>
                          <a:latin typeface="Calibri" pitchFamily="34" charset="0"/>
                          <a:cs typeface="Calibri" pitchFamily="34" charset="0"/>
                        </a:rPr>
                        <a:t>Cr</a:t>
                      </a:r>
                      <a:endParaRPr lang="en-US" sz="1100" b="0" dirty="0">
                        <a:solidFill>
                          <a:schemeClr val="tx1"/>
                        </a:solidFill>
                        <a:latin typeface="Calibri" pitchFamily="34" charset="0"/>
                        <a:cs typeface="Calibri" pitchFamily="34" charset="0"/>
                      </a:endParaRPr>
                    </a:p>
                  </a:txBody>
                  <a:tcPr anchor="ctr"/>
                </a:tc>
              </a:tr>
              <a:tr h="527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cs typeface="Calibri" pitchFamily="34" charset="0"/>
                        </a:rPr>
                        <a: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Calibri" pitchFamily="34" charset="0"/>
                        <a:cs typeface="Calibri" pitchFamily="34" charset="0"/>
                      </a:endParaRPr>
                    </a:p>
                  </a:txBody>
                  <a:tcPr anchor="ctr"/>
                </a:tc>
              </a:tr>
              <a:tr h="527142">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bl>
          </a:graphicData>
        </a:graphic>
      </p:graphicFrame>
      <p:sp>
        <p:nvSpPr>
          <p:cNvPr id="13" name="TextBox 12"/>
          <p:cNvSpPr txBox="1"/>
          <p:nvPr/>
        </p:nvSpPr>
        <p:spPr>
          <a:xfrm>
            <a:off x="685800" y="1219200"/>
            <a:ext cx="8001000" cy="400110"/>
          </a:xfrm>
          <a:prstGeom prst="rect">
            <a:avLst/>
          </a:prstGeom>
          <a:noFill/>
        </p:spPr>
        <p:txBody>
          <a:bodyPr wrap="square" rtlCol="0">
            <a:spAutoFit/>
          </a:bodyPr>
          <a:lstStyle/>
          <a:p>
            <a:pPr algn="ctr"/>
            <a:r>
              <a:rPr lang="en-GB" sz="2000" b="1" spc="200" dirty="0" smtClean="0">
                <a:solidFill>
                  <a:srgbClr val="C00000"/>
                </a:solidFill>
                <a:latin typeface="Calibri" pitchFamily="34" charset="0"/>
                <a:cs typeface="Calibri" pitchFamily="34" charset="0"/>
              </a:rPr>
              <a:t>FUNDING BY MEANS OF CONSOLIDATED TREASURY ACCOUNT</a:t>
            </a:r>
            <a:endParaRPr lang="ka-GE" sz="2000" b="1" spc="200" dirty="0" smtClean="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xmlns="" val="813217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6200"/>
            <a:ext cx="6643734" cy="1000124"/>
          </a:xfrm>
        </p:spPr>
        <p:txBody>
          <a:bodyPr/>
          <a:lstStyle/>
          <a:p>
            <a:r>
              <a:rPr lang="en-US" dirty="0" smtClean="0"/>
              <a:t>Forms </a:t>
            </a:r>
            <a:r>
              <a:rPr lang="en-US" dirty="0"/>
              <a:t>of Funding and Specificity of Accounting (Bookkeeping)</a:t>
            </a:r>
          </a:p>
        </p:txBody>
      </p:sp>
      <p:sp>
        <p:nvSpPr>
          <p:cNvPr id="3" name="Content Placeholder 2"/>
          <p:cNvSpPr>
            <a:spLocks noGrp="1"/>
          </p:cNvSpPr>
          <p:nvPr>
            <p:ph idx="1"/>
          </p:nvPr>
        </p:nvSpPr>
        <p:spPr>
          <a:xfrm>
            <a:off x="4572000" y="2971800"/>
            <a:ext cx="4267200" cy="2362200"/>
          </a:xfrm>
          <a:solidFill>
            <a:schemeClr val="bg1"/>
          </a:solid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a:lnSpc>
                <a:spcPct val="120000"/>
              </a:lnSpc>
              <a:spcBef>
                <a:spcPts val="1200"/>
              </a:spcBef>
              <a:spcAft>
                <a:spcPts val="1200"/>
              </a:spcAft>
            </a:pPr>
            <a:r>
              <a:rPr lang="en-GB" sz="2000" dirty="0"/>
              <a:t>Donor funding is not a </a:t>
            </a:r>
            <a:r>
              <a:rPr lang="en-GB" sz="2000" dirty="0">
                <a:solidFill>
                  <a:srgbClr val="C00000"/>
                </a:solidFill>
              </a:rPr>
              <a:t>revenue</a:t>
            </a:r>
            <a:r>
              <a:rPr lang="en-GB" sz="2000" dirty="0"/>
              <a:t> (receipt) of the budgetary organization and shall be reflected in reporting as </a:t>
            </a:r>
            <a:r>
              <a:rPr lang="en-GB" sz="2000" dirty="0" smtClean="0">
                <a:solidFill>
                  <a:srgbClr val="C00000"/>
                </a:solidFill>
              </a:rPr>
              <a:t>funding</a:t>
            </a:r>
            <a:r>
              <a:rPr lang="en-GB" sz="2000" dirty="0" smtClean="0"/>
              <a:t> </a:t>
            </a:r>
            <a:r>
              <a:rPr lang="en-GB" sz="2000" dirty="0"/>
              <a:t>received from the budget</a:t>
            </a:r>
            <a:endParaRPr lang="en-US" sz="2000" dirty="0">
              <a:solidFill>
                <a:srgbClr val="0070C0"/>
              </a:solidFill>
            </a:endParaRPr>
          </a:p>
          <a:p>
            <a:pPr>
              <a:lnSpc>
                <a:spcPct val="120000"/>
              </a:lnSpc>
              <a:spcBef>
                <a:spcPts val="1200"/>
              </a:spcBef>
              <a:spcAft>
                <a:spcPts val="1200"/>
              </a:spcAft>
            </a:pPr>
            <a:endParaRPr lang="ka-GE" sz="2000" dirty="0" smtClean="0">
              <a:solidFill>
                <a:srgbClr val="C00000"/>
              </a:solidFill>
            </a:endParaRPr>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7</a:t>
            </a:fld>
            <a:endParaRPr lang="en-US"/>
          </a:p>
        </p:txBody>
      </p:sp>
      <p:grpSp>
        <p:nvGrpSpPr>
          <p:cNvPr id="11" name="Group 24"/>
          <p:cNvGrpSpPr/>
          <p:nvPr/>
        </p:nvGrpSpPr>
        <p:grpSpPr>
          <a:xfrm>
            <a:off x="304800" y="1905000"/>
            <a:ext cx="3886200" cy="4343400"/>
            <a:chOff x="838200" y="1447800"/>
            <a:chExt cx="3886200" cy="4343400"/>
          </a:xfrm>
        </p:grpSpPr>
        <p:sp>
          <p:nvSpPr>
            <p:cNvPr id="6" name="Content Placeholder 2"/>
            <p:cNvSpPr txBox="1">
              <a:spLocks/>
            </p:cNvSpPr>
            <p:nvPr/>
          </p:nvSpPr>
          <p:spPr bwMode="auto">
            <a:xfrm>
              <a:off x="1828800" y="1447800"/>
              <a:ext cx="1905000" cy="838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354013" marR="0" lvl="0" indent="-354013" algn="ctr" defTabSz="914400" rtl="0" eaLnBrk="1" fontAlgn="base" latinLnBrk="0" hangingPunct="1">
                <a:lnSpc>
                  <a:spcPct val="100000"/>
                </a:lnSpc>
                <a:spcBef>
                  <a:spcPct val="20000"/>
                </a:spcBef>
                <a:spcAft>
                  <a:spcPct val="0"/>
                </a:spcAft>
                <a:buClrTx/>
                <a:buSzTx/>
                <a:tabLst/>
                <a:defRPr/>
              </a:pPr>
              <a:r>
                <a:rPr lang="en-US" b="1" kern="0" dirty="0" smtClean="0">
                  <a:solidFill>
                    <a:schemeClr val="tx1"/>
                  </a:solidFill>
                  <a:latin typeface="+mj-lt"/>
                </a:rPr>
                <a:t>DONOR</a:t>
              </a:r>
              <a:endParaRPr kumimoji="0" lang="en-US" b="1" i="0" u="none" strike="noStrike" kern="0" cap="none" spc="0" normalizeH="0" baseline="0" noProof="0" dirty="0" err="1" smtClean="0">
                <a:ln>
                  <a:noFill/>
                </a:ln>
                <a:solidFill>
                  <a:schemeClr val="tx1"/>
                </a:solidFill>
                <a:effectLst/>
                <a:uLnTx/>
                <a:uFillTx/>
                <a:latin typeface="+mj-lt"/>
              </a:endParaRPr>
            </a:p>
          </p:txBody>
        </p:sp>
        <p:sp>
          <p:nvSpPr>
            <p:cNvPr id="7" name="Content Placeholder 2"/>
            <p:cNvSpPr txBox="1">
              <a:spLocks/>
            </p:cNvSpPr>
            <p:nvPr/>
          </p:nvSpPr>
          <p:spPr bwMode="auto">
            <a:xfrm>
              <a:off x="838200" y="25146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lvl="0" algn="ctr">
                <a:spcBef>
                  <a:spcPct val="20000"/>
                </a:spcBef>
                <a:defRPr/>
              </a:pPr>
              <a:r>
                <a:rPr lang="en-US" sz="1200" kern="0" dirty="0" smtClean="0">
                  <a:solidFill>
                    <a:schemeClr val="tx1"/>
                  </a:solidFill>
                  <a:latin typeface="+mj-lt"/>
                </a:rPr>
                <a:t>ACCOUNT AT THE COMMERCIAL BANK</a:t>
              </a:r>
              <a:endParaRPr lang="ka-GE" sz="1200" kern="0" dirty="0" smtClean="0">
                <a:solidFill>
                  <a:schemeClr val="tx1"/>
                </a:solidFill>
                <a:latin typeface="+mj-lt"/>
              </a:endParaRPr>
            </a:p>
          </p:txBody>
        </p:sp>
        <p:sp>
          <p:nvSpPr>
            <p:cNvPr id="8" name="Content Placeholder 2"/>
            <p:cNvSpPr txBox="1">
              <a:spLocks/>
            </p:cNvSpPr>
            <p:nvPr/>
          </p:nvSpPr>
          <p:spPr bwMode="auto">
            <a:xfrm>
              <a:off x="838200" y="38100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lvl="0" algn="ctr">
                <a:spcBef>
                  <a:spcPct val="20000"/>
                </a:spcBef>
                <a:defRPr/>
              </a:pPr>
              <a:r>
                <a:rPr lang="en-US" sz="1200" kern="0" dirty="0" smtClean="0">
                  <a:solidFill>
                    <a:schemeClr val="tx1"/>
                  </a:solidFill>
                  <a:latin typeface="+mj-lt"/>
                </a:rPr>
                <a:t>PROJECT EXECUTOR</a:t>
              </a:r>
              <a:endParaRPr lang="ka-GE" sz="1200" kern="0" dirty="0" smtClean="0">
                <a:solidFill>
                  <a:schemeClr val="tx1"/>
                </a:solidFill>
                <a:latin typeface="+mj-lt"/>
              </a:endParaRPr>
            </a:p>
          </p:txBody>
        </p:sp>
        <p:sp>
          <p:nvSpPr>
            <p:cNvPr id="9" name="Content Placeholder 2"/>
            <p:cNvSpPr txBox="1">
              <a:spLocks/>
            </p:cNvSpPr>
            <p:nvPr/>
          </p:nvSpPr>
          <p:spPr bwMode="auto">
            <a:xfrm>
              <a:off x="1828800" y="4953000"/>
              <a:ext cx="1905000" cy="838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b="1" kern="0" dirty="0" smtClean="0">
                  <a:solidFill>
                    <a:schemeClr val="tx1"/>
                  </a:solidFill>
                  <a:latin typeface="+mj-lt"/>
                </a:rPr>
                <a:t>STATE TREASURY</a:t>
              </a:r>
              <a:endParaRPr kumimoji="0" lang="en-US" b="1" i="0" u="none" strike="noStrike" kern="0" cap="none" spc="0" normalizeH="0" baseline="0" noProof="0" dirty="0" err="1" smtClean="0">
                <a:ln>
                  <a:noFill/>
                </a:ln>
                <a:solidFill>
                  <a:schemeClr val="tx1"/>
                </a:solidFill>
                <a:effectLst/>
                <a:uLnTx/>
                <a:uFillTx/>
                <a:latin typeface="+mj-lt"/>
              </a:endParaRPr>
            </a:p>
          </p:txBody>
        </p:sp>
        <p:sp>
          <p:nvSpPr>
            <p:cNvPr id="10" name="Content Placeholder 2"/>
            <p:cNvSpPr txBox="1">
              <a:spLocks/>
            </p:cNvSpPr>
            <p:nvPr/>
          </p:nvSpPr>
          <p:spPr bwMode="auto">
            <a:xfrm>
              <a:off x="3124200" y="25146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lang="en-US" sz="1200" kern="0" dirty="0" smtClean="0">
                  <a:solidFill>
                    <a:schemeClr val="tx1"/>
                  </a:solidFill>
                  <a:latin typeface="+mj-lt"/>
                </a:rPr>
                <a:t>FOREIGN RELATIONS DEPARTMENT</a:t>
              </a:r>
              <a:endParaRPr kumimoji="0" lang="en-US" sz="1200" b="0" i="0" u="none" strike="noStrike" kern="0" cap="none" spc="0" normalizeH="0" baseline="0" noProof="0" dirty="0" err="1" smtClean="0">
                <a:ln>
                  <a:noFill/>
                </a:ln>
                <a:solidFill>
                  <a:schemeClr val="tx1"/>
                </a:solidFill>
                <a:effectLst/>
                <a:uLnTx/>
                <a:uFillTx/>
                <a:latin typeface="+mj-lt"/>
              </a:endParaRPr>
            </a:p>
          </p:txBody>
        </p:sp>
        <p:cxnSp>
          <p:nvCxnSpPr>
            <p:cNvPr id="12" name="Shape 11"/>
            <p:cNvCxnSpPr>
              <a:stCxn id="6" idx="1"/>
              <a:endCxn id="7" idx="0"/>
            </p:cNvCxnSpPr>
            <p:nvPr/>
          </p:nvCxnSpPr>
          <p:spPr>
            <a:xfrm rot="10800000" flipV="1">
              <a:off x="1638300" y="1866900"/>
              <a:ext cx="190500" cy="6477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7" idx="2"/>
              <a:endCxn id="8" idx="0"/>
            </p:cNvCxnSpPr>
            <p:nvPr/>
          </p:nvCxnSpPr>
          <p:spPr>
            <a:xfrm>
              <a:off x="1638300" y="3429000"/>
              <a:ext cx="0" cy="381000"/>
            </a:xfrm>
            <a:prstGeom prst="straightConnector1">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6" name="Shape 15"/>
            <p:cNvCxnSpPr>
              <a:stCxn id="6" idx="3"/>
              <a:endCxn id="10" idx="0"/>
            </p:cNvCxnSpPr>
            <p:nvPr/>
          </p:nvCxnSpPr>
          <p:spPr>
            <a:xfrm>
              <a:off x="3733800" y="1866900"/>
              <a:ext cx="190500" cy="6477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8" name="Shape 17"/>
            <p:cNvCxnSpPr>
              <a:stCxn id="10" idx="2"/>
              <a:endCxn id="9" idx="3"/>
            </p:cNvCxnSpPr>
            <p:nvPr/>
          </p:nvCxnSpPr>
          <p:spPr>
            <a:xfrm rot="5400000">
              <a:off x="2857500" y="4305300"/>
              <a:ext cx="1943100" cy="1905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0" name="Shape 19"/>
            <p:cNvCxnSpPr>
              <a:stCxn id="8" idx="2"/>
              <a:endCxn id="9" idx="1"/>
            </p:cNvCxnSpPr>
            <p:nvPr/>
          </p:nvCxnSpPr>
          <p:spPr>
            <a:xfrm rot="16200000" flipH="1">
              <a:off x="1409700" y="4953000"/>
              <a:ext cx="647700" cy="1905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grpSp>
      <p:sp>
        <p:nvSpPr>
          <p:cNvPr id="26" name="TextBox 25"/>
          <p:cNvSpPr txBox="1"/>
          <p:nvPr/>
        </p:nvSpPr>
        <p:spPr>
          <a:xfrm>
            <a:off x="2895600" y="1226403"/>
            <a:ext cx="5943600" cy="1600438"/>
          </a:xfrm>
          <a:prstGeom prst="rect">
            <a:avLst/>
          </a:prstGeom>
          <a:noFill/>
        </p:spPr>
        <p:txBody>
          <a:bodyPr wrap="square" rtlCol="0">
            <a:spAutoFit/>
          </a:bodyPr>
          <a:lstStyle/>
          <a:p>
            <a:pPr algn="r"/>
            <a:r>
              <a:rPr lang="en-GB" sz="2000" b="1" spc="200" dirty="0" smtClean="0">
                <a:solidFill>
                  <a:srgbClr val="C00000"/>
                </a:solidFill>
                <a:latin typeface="Calibri" pitchFamily="34" charset="0"/>
                <a:cs typeface="Calibri" pitchFamily="34" charset="0"/>
              </a:rPr>
              <a:t>FINANCING PROJECT IN AVOIDANCE OF THE CONSOLIDATED TREASURY ACCOUNT BY TRANSFERRING AMOUNTS TO THE BANK ACCOUNT</a:t>
            </a:r>
            <a:endParaRPr lang="en-US" sz="2000" b="1" spc="200" dirty="0" smtClean="0">
              <a:solidFill>
                <a:srgbClr val="C00000"/>
              </a:solidFill>
              <a:latin typeface="Calibri" pitchFamily="34" charset="0"/>
              <a:cs typeface="Calibri" pitchFamily="34" charset="0"/>
            </a:endParaRPr>
          </a:p>
          <a:p>
            <a:pPr algn="r"/>
            <a:endParaRPr lang="ka-GE" b="1" spc="200" dirty="0" smtClean="0">
              <a:solidFill>
                <a:srgbClr val="C00000"/>
              </a:solidFill>
              <a:latin typeface="BPG Nino Mtavruli" pitchFamily="50" charset="0"/>
              <a:cs typeface="BPG Algeti Compact" pitchFamily="2" charset="0"/>
            </a:endParaRPr>
          </a:p>
        </p:txBody>
      </p:sp>
    </p:spTree>
    <p:extLst>
      <p:ext uri="{BB962C8B-B14F-4D97-AF65-F5344CB8AC3E}">
        <p14:creationId xmlns:p14="http://schemas.microsoft.com/office/powerpoint/2010/main" xmlns="" val="383440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6676"/>
            <a:ext cx="6477000" cy="1000124"/>
          </a:xfrm>
        </p:spPr>
        <p:txBody>
          <a:bodyPr/>
          <a:lstStyle/>
          <a:p>
            <a:r>
              <a:rPr lang="en-US" dirty="0" smtClean="0"/>
              <a:t>Forms </a:t>
            </a:r>
            <a:r>
              <a:rPr lang="en-US" dirty="0"/>
              <a:t>of Funding and Specificity of Accounting (Bookkeeping)</a:t>
            </a:r>
            <a:endParaRPr lang="en-US" sz="2800" dirty="0"/>
          </a:p>
        </p:txBody>
      </p:sp>
      <p:sp>
        <p:nvSpPr>
          <p:cNvPr id="3" name="Content Placeholder 2"/>
          <p:cNvSpPr>
            <a:spLocks noGrp="1"/>
          </p:cNvSpPr>
          <p:nvPr>
            <p:ph idx="1"/>
          </p:nvPr>
        </p:nvSpPr>
        <p:spPr>
          <a:xfrm>
            <a:off x="3505200" y="3124200"/>
            <a:ext cx="3810000" cy="1752600"/>
          </a:xfrm>
          <a:solidFill>
            <a:schemeClr val="bg1"/>
          </a:solidFill>
          <a:ln>
            <a:noFill/>
          </a:ln>
          <a:effectLst>
            <a:softEdge rad="317500"/>
          </a:effectLst>
        </p:spPr>
        <p:txBody>
          <a:bodyPr/>
          <a:lstStyle/>
          <a:p>
            <a:pPr>
              <a:lnSpc>
                <a:spcPct val="120000"/>
              </a:lnSpc>
              <a:spcBef>
                <a:spcPts val="1200"/>
              </a:spcBef>
              <a:spcAft>
                <a:spcPts val="1200"/>
              </a:spcAft>
            </a:pPr>
            <a:r>
              <a:rPr lang="en-GB" sz="1600" b="1" dirty="0"/>
              <a:t>Cash expenditures shall be reflected in the Financial reports  in accordance with the actual cash expenditures  from the bank </a:t>
            </a:r>
            <a:r>
              <a:rPr lang="en-GB" sz="1600" b="1" dirty="0" smtClean="0"/>
              <a:t>account</a:t>
            </a:r>
            <a:endParaRPr lang="ka-GE" sz="1600" dirty="0" smtClean="0"/>
          </a:p>
        </p:txBody>
      </p:sp>
      <p:sp>
        <p:nvSpPr>
          <p:cNvPr id="4" name="Footer Placeholder 3"/>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5" name="Slide Number Placeholder 4"/>
          <p:cNvSpPr>
            <a:spLocks noGrp="1"/>
          </p:cNvSpPr>
          <p:nvPr>
            <p:ph type="sldNum" sz="quarter" idx="12"/>
          </p:nvPr>
        </p:nvSpPr>
        <p:spPr/>
        <p:txBody>
          <a:bodyPr/>
          <a:lstStyle/>
          <a:p>
            <a:pPr>
              <a:defRPr/>
            </a:pPr>
            <a:fld id="{046FE861-12BB-4E7C-8C4A-8F4CD69F3A70}" type="slidenum">
              <a:rPr lang="en-US" smtClean="0"/>
              <a:pPr>
                <a:defRPr/>
              </a:pPr>
              <a:t>8</a:t>
            </a:fld>
            <a:endParaRPr lang="en-US"/>
          </a:p>
        </p:txBody>
      </p:sp>
      <p:grpSp>
        <p:nvGrpSpPr>
          <p:cNvPr id="11" name="Group 24"/>
          <p:cNvGrpSpPr/>
          <p:nvPr/>
        </p:nvGrpSpPr>
        <p:grpSpPr>
          <a:xfrm>
            <a:off x="304800" y="3048000"/>
            <a:ext cx="2895600" cy="3276600"/>
            <a:chOff x="838200" y="1447800"/>
            <a:chExt cx="2895600" cy="3276600"/>
          </a:xfrm>
        </p:grpSpPr>
        <p:sp>
          <p:nvSpPr>
            <p:cNvPr id="6" name="Content Placeholder 2"/>
            <p:cNvSpPr txBox="1">
              <a:spLocks/>
            </p:cNvSpPr>
            <p:nvPr/>
          </p:nvSpPr>
          <p:spPr bwMode="auto">
            <a:xfrm>
              <a:off x="1828800" y="1447800"/>
              <a:ext cx="1905000" cy="838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354013" marR="0" lvl="0" indent="-354013" algn="ctr" defTabSz="914400" rtl="0" eaLnBrk="1" fontAlgn="base" latinLnBrk="0" hangingPunct="1">
                <a:lnSpc>
                  <a:spcPct val="100000"/>
                </a:lnSpc>
                <a:spcBef>
                  <a:spcPct val="20000"/>
                </a:spcBef>
                <a:spcAft>
                  <a:spcPct val="0"/>
                </a:spcAft>
                <a:buClrTx/>
                <a:buSzTx/>
                <a:tabLst/>
                <a:defRPr/>
              </a:pPr>
              <a:r>
                <a:rPr lang="en-US" b="1" kern="0" dirty="0" smtClean="0">
                  <a:solidFill>
                    <a:schemeClr val="tx1"/>
                  </a:solidFill>
                  <a:latin typeface="+mj-lt"/>
                </a:rPr>
                <a:t>DONOR</a:t>
              </a:r>
              <a:endParaRPr kumimoji="0" lang="en-US" b="1" i="0" u="none" strike="noStrike" kern="0" cap="none" spc="0" normalizeH="0" baseline="0" noProof="0" dirty="0" err="1" smtClean="0">
                <a:ln>
                  <a:noFill/>
                </a:ln>
                <a:solidFill>
                  <a:schemeClr val="tx1"/>
                </a:solidFill>
                <a:effectLst/>
                <a:uLnTx/>
                <a:uFillTx/>
                <a:latin typeface="+mj-lt"/>
              </a:endParaRPr>
            </a:p>
          </p:txBody>
        </p:sp>
        <p:sp>
          <p:nvSpPr>
            <p:cNvPr id="7" name="Content Placeholder 2"/>
            <p:cNvSpPr txBox="1">
              <a:spLocks/>
            </p:cNvSpPr>
            <p:nvPr/>
          </p:nvSpPr>
          <p:spPr bwMode="auto">
            <a:xfrm>
              <a:off x="838200" y="25146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lvl="0" algn="ctr">
                <a:spcBef>
                  <a:spcPct val="20000"/>
                </a:spcBef>
                <a:defRPr/>
              </a:pPr>
              <a:r>
                <a:rPr lang="en-US" sz="1200" kern="0" dirty="0" smtClean="0">
                  <a:solidFill>
                    <a:schemeClr val="tx1"/>
                  </a:solidFill>
                  <a:latin typeface="+mj-lt"/>
                </a:rPr>
                <a:t>ACCOUNT AT THE COMMERCIAL BANK</a:t>
              </a:r>
              <a:endParaRPr lang="ka-GE" sz="1200" kern="0" dirty="0" smtClean="0">
                <a:solidFill>
                  <a:schemeClr val="tx1"/>
                </a:solidFill>
                <a:latin typeface="+mj-lt"/>
              </a:endParaRPr>
            </a:p>
          </p:txBody>
        </p:sp>
        <p:sp>
          <p:nvSpPr>
            <p:cNvPr id="8" name="Content Placeholder 2"/>
            <p:cNvSpPr txBox="1">
              <a:spLocks/>
            </p:cNvSpPr>
            <p:nvPr/>
          </p:nvSpPr>
          <p:spPr bwMode="auto">
            <a:xfrm>
              <a:off x="838200" y="3810000"/>
              <a:ext cx="1600200" cy="914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lvl="0" algn="ctr">
                <a:spcBef>
                  <a:spcPct val="20000"/>
                </a:spcBef>
                <a:defRPr/>
              </a:pPr>
              <a:r>
                <a:rPr lang="en-US" sz="1200" kern="0" dirty="0" smtClean="0">
                  <a:solidFill>
                    <a:schemeClr val="tx1"/>
                  </a:solidFill>
                  <a:latin typeface="+mj-lt"/>
                </a:rPr>
                <a:t>PROJECT EXECUTOR</a:t>
              </a:r>
              <a:endParaRPr lang="ka-GE" sz="1200" kern="0" dirty="0" smtClean="0">
                <a:solidFill>
                  <a:schemeClr val="tx1"/>
                </a:solidFill>
                <a:latin typeface="+mj-lt"/>
              </a:endParaRPr>
            </a:p>
          </p:txBody>
        </p:sp>
        <p:cxnSp>
          <p:nvCxnSpPr>
            <p:cNvPr id="12" name="Shape 11"/>
            <p:cNvCxnSpPr>
              <a:stCxn id="6" idx="1"/>
              <a:endCxn id="7" idx="0"/>
            </p:cNvCxnSpPr>
            <p:nvPr/>
          </p:nvCxnSpPr>
          <p:spPr>
            <a:xfrm rot="10800000" flipV="1">
              <a:off x="1638300" y="1866900"/>
              <a:ext cx="190500" cy="647700"/>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7" idx="2"/>
              <a:endCxn id="8" idx="0"/>
            </p:cNvCxnSpPr>
            <p:nvPr/>
          </p:nvCxnSpPr>
          <p:spPr>
            <a:xfrm>
              <a:off x="1638300" y="3429000"/>
              <a:ext cx="0" cy="381000"/>
            </a:xfrm>
            <a:prstGeom prst="straightConnector1">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grpSp>
      <p:sp>
        <p:nvSpPr>
          <p:cNvPr id="19" name="Content Placeholder 16"/>
          <p:cNvSpPr txBox="1">
            <a:spLocks/>
          </p:cNvSpPr>
          <p:nvPr/>
        </p:nvSpPr>
        <p:spPr bwMode="auto">
          <a:xfrm>
            <a:off x="7543800" y="2895600"/>
            <a:ext cx="1371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n-US" sz="1000" dirty="0" smtClean="0">
                <a:latin typeface="+mj-lt"/>
                <a:cs typeface="+mn-cs"/>
              </a:rPr>
              <a:t>FUNDING FROM BUDGET</a:t>
            </a:r>
            <a:endParaRPr lang="ka-GE" sz="1000" dirty="0" smtClean="0">
              <a:latin typeface="+mj-lt"/>
              <a:cs typeface="+mn-cs"/>
            </a:endParaRPr>
          </a:p>
        </p:txBody>
      </p:sp>
      <p:graphicFrame>
        <p:nvGraphicFramePr>
          <p:cNvPr id="21" name="Table 20"/>
          <p:cNvGraphicFramePr>
            <a:graphicFrameLocks noGrp="1"/>
          </p:cNvGraphicFramePr>
          <p:nvPr/>
        </p:nvGraphicFramePr>
        <p:xfrm>
          <a:off x="7543800" y="3276600"/>
          <a:ext cx="1371600" cy="13903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85800"/>
                <a:gridCol w="685800"/>
              </a:tblGrid>
              <a:tr h="336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itchFamily="34" charset="0"/>
                          <a:cs typeface="Calibri" pitchFamily="34" charset="0"/>
                        </a:rPr>
                        <a:t>Dr</a:t>
                      </a:r>
                    </a:p>
                  </a:txBody>
                  <a:tcPr anchor="ctr"/>
                </a:tc>
                <a:tc>
                  <a:txBody>
                    <a:bodyPr/>
                    <a:lstStyle/>
                    <a:p>
                      <a:pPr algn="ctr"/>
                      <a:r>
                        <a:rPr lang="en-US" sz="1100" b="0" dirty="0" smtClean="0">
                          <a:solidFill>
                            <a:schemeClr val="tx1"/>
                          </a:solidFill>
                          <a:latin typeface="Calibri" pitchFamily="34" charset="0"/>
                          <a:cs typeface="Calibri" pitchFamily="34" charset="0"/>
                        </a:rPr>
                        <a:t>Cr</a:t>
                      </a:r>
                      <a:endParaRPr lang="en-US" sz="1100" b="0" dirty="0">
                        <a:solidFill>
                          <a:schemeClr val="tx1"/>
                        </a:solidFill>
                        <a:latin typeface="Calibri" pitchFamily="34" charset="0"/>
                        <a:cs typeface="Calibri" pitchFamily="34" charset="0"/>
                      </a:endParaRPr>
                    </a:p>
                  </a:txBody>
                  <a:tcPr anchor="ctr"/>
                </a:tc>
              </a:tr>
              <a:tr h="527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cs typeface="Calibri" pitchFamily="34" charset="0"/>
                        </a:rPr>
                        <a:t>X</a:t>
                      </a:r>
                    </a:p>
                  </a:txBody>
                  <a:tcPr anchor="ctr"/>
                </a:tc>
              </a:tr>
              <a:tr h="527142">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bl>
          </a:graphicData>
        </a:graphic>
      </p:graphicFrame>
      <p:sp>
        <p:nvSpPr>
          <p:cNvPr id="22" name="Content Placeholder 2"/>
          <p:cNvSpPr txBox="1">
            <a:spLocks/>
          </p:cNvSpPr>
          <p:nvPr/>
        </p:nvSpPr>
        <p:spPr bwMode="auto">
          <a:xfrm>
            <a:off x="2286000" y="4876800"/>
            <a:ext cx="6629400" cy="1447800"/>
          </a:xfrm>
          <a:prstGeom prst="rect">
            <a:avLst/>
          </a:prstGeom>
          <a:solidFill>
            <a:schemeClr val="bg1"/>
          </a:solid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L="342900" indent="-342900">
              <a:lnSpc>
                <a:spcPct val="120000"/>
              </a:lnSpc>
              <a:spcBef>
                <a:spcPts val="1200"/>
              </a:spcBef>
              <a:spcAft>
                <a:spcPts val="1200"/>
              </a:spcAft>
              <a:buFontTx/>
              <a:buChar char="•"/>
              <a:defRPr/>
            </a:pPr>
            <a:r>
              <a:rPr lang="en-GB" dirty="0">
                <a:latin typeface="+mn-lt"/>
              </a:rPr>
              <a:t>Difference between funding and cash expenditures shall be accounted as a balance of amounts at the bank account and, therefore, “</a:t>
            </a:r>
            <a:r>
              <a:rPr lang="en-GB" b="1" dirty="0">
                <a:solidFill>
                  <a:srgbClr val="C00000"/>
                </a:solidFill>
                <a:latin typeface="+mn-lt"/>
              </a:rPr>
              <a:t>net value</a:t>
            </a:r>
            <a:r>
              <a:rPr lang="en-GB" dirty="0">
                <a:latin typeface="+mn-lt"/>
              </a:rPr>
              <a:t>” shall change only in accordance with financing</a:t>
            </a:r>
            <a:endParaRPr lang="ka-GE" dirty="0">
              <a:latin typeface="+mn-lt"/>
            </a:endParaRPr>
          </a:p>
          <a:p>
            <a:pPr marL="342900" marR="0" lvl="0" indent="-342900" algn="l" defTabSz="914400" rtl="0" eaLnBrk="1" fontAlgn="base" latinLnBrk="0" hangingPunct="1">
              <a:lnSpc>
                <a:spcPct val="120000"/>
              </a:lnSpc>
              <a:spcBef>
                <a:spcPts val="1200"/>
              </a:spcBef>
              <a:spcAft>
                <a:spcPts val="1200"/>
              </a:spcAft>
              <a:buClrTx/>
              <a:buSzTx/>
              <a:buFontTx/>
              <a:buChar char="•"/>
              <a:tabLst/>
              <a:defRPr/>
            </a:pPr>
            <a:endParaRPr kumimoji="0" lang="ka-GE" sz="1600" b="0" u="none" strike="noStrike" kern="0" cap="none" spc="0" normalizeH="0" baseline="0" noProof="0" dirty="0" smtClean="0">
              <a:ln>
                <a:noFill/>
              </a:ln>
              <a:solidFill>
                <a:schemeClr val="tx1"/>
              </a:solidFill>
              <a:effectLst/>
              <a:uLnTx/>
              <a:uFillTx/>
              <a:latin typeface="+mn-lt"/>
              <a:ea typeface="+mn-ea"/>
              <a:cs typeface="+mn-cs"/>
            </a:endParaRPr>
          </a:p>
        </p:txBody>
      </p:sp>
      <p:sp>
        <p:nvSpPr>
          <p:cNvPr id="23" name="Rectangle 22"/>
          <p:cNvSpPr/>
          <p:nvPr/>
        </p:nvSpPr>
        <p:spPr>
          <a:xfrm>
            <a:off x="381000" y="1958471"/>
            <a:ext cx="8458200" cy="734945"/>
          </a:xfrm>
          <a:prstGeom prst="rect">
            <a:avLst/>
          </a:prstGeom>
          <a:solidFill>
            <a:schemeClr val="bg1"/>
          </a:solidFill>
          <a:effectLst>
            <a:softEdge rad="127000"/>
          </a:effectLst>
        </p:spPr>
        <p:txBody>
          <a:bodyPr wrap="square">
            <a:spAutoFit/>
          </a:bodyPr>
          <a:lstStyle/>
          <a:p>
            <a:pPr algn="ctr">
              <a:lnSpc>
                <a:spcPct val="120000"/>
              </a:lnSpc>
              <a:defRPr/>
            </a:pPr>
            <a:r>
              <a:rPr lang="en-GB" dirty="0">
                <a:latin typeface="+mj-lt"/>
              </a:rPr>
              <a:t>Budget execution report shall contain information about receipts as well as budget expenditures including amounts allocated for financing government </a:t>
            </a:r>
            <a:r>
              <a:rPr lang="en-GB" dirty="0" smtClean="0">
                <a:latin typeface="+mj-lt"/>
              </a:rPr>
              <a:t>programmes</a:t>
            </a:r>
            <a:endParaRPr lang="ka-GE" dirty="0" smtClean="0">
              <a:latin typeface="+mj-lt"/>
              <a:cs typeface="BPG Algeti Compact" pitchFamily="2" charset="0"/>
            </a:endParaRPr>
          </a:p>
        </p:txBody>
      </p:sp>
      <p:sp>
        <p:nvSpPr>
          <p:cNvPr id="24" name="TextBox 23"/>
          <p:cNvSpPr txBox="1"/>
          <p:nvPr/>
        </p:nvSpPr>
        <p:spPr>
          <a:xfrm>
            <a:off x="228600" y="1219200"/>
            <a:ext cx="8686800" cy="707886"/>
          </a:xfrm>
          <a:prstGeom prst="rect">
            <a:avLst/>
          </a:prstGeom>
          <a:noFill/>
        </p:spPr>
        <p:txBody>
          <a:bodyPr wrap="square" rtlCol="0">
            <a:spAutoFit/>
          </a:bodyPr>
          <a:lstStyle/>
          <a:p>
            <a:pPr algn="ctr">
              <a:defRPr/>
            </a:pPr>
            <a:r>
              <a:rPr lang="en-GB" sz="2000" b="1" spc="200" dirty="0" smtClean="0">
                <a:solidFill>
                  <a:srgbClr val="C00000"/>
                </a:solidFill>
                <a:latin typeface="Calibri" pitchFamily="34" charset="0"/>
                <a:cs typeface="Calibri" pitchFamily="34" charset="0"/>
              </a:rPr>
              <a:t>FUNDING IN AVOIDANCE OF THE CONSOLIDATED TREASURY ACCOUNT BY TRANSFERRING TO THE BANK ACCOUNT</a:t>
            </a:r>
            <a:endParaRPr lang="ka-GE" b="1" spc="200" dirty="0" smtClean="0">
              <a:solidFill>
                <a:srgbClr val="C00000"/>
              </a:solidFill>
              <a:latin typeface="BPG Nino Mtavruli" pitchFamily="50" charset="0"/>
              <a:cs typeface="BPG Algeti Compact" pitchFamily="2" charset="0"/>
            </a:endParaRPr>
          </a:p>
        </p:txBody>
      </p:sp>
    </p:spTree>
    <p:extLst>
      <p:ext uri="{BB962C8B-B14F-4D97-AF65-F5344CB8AC3E}">
        <p14:creationId xmlns:p14="http://schemas.microsoft.com/office/powerpoint/2010/main" xmlns="" val="3053105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66676"/>
            <a:ext cx="6643734" cy="1000124"/>
          </a:xfrm>
        </p:spPr>
        <p:txBody>
          <a:bodyPr/>
          <a:lstStyle/>
          <a:p>
            <a:r>
              <a:rPr lang="en-US" dirty="0"/>
              <a:t>Forms of Funding and Specificity of Accounting (</a:t>
            </a:r>
            <a:r>
              <a:rPr lang="en-US" dirty="0" smtClean="0"/>
              <a:t>Bookkeeping)</a:t>
            </a:r>
            <a:endParaRPr lang="en-US" dirty="0"/>
          </a:p>
        </p:txBody>
      </p:sp>
      <p:sp>
        <p:nvSpPr>
          <p:cNvPr id="9" name="Content Placeholder 8"/>
          <p:cNvSpPr>
            <a:spLocks noGrp="1"/>
          </p:cNvSpPr>
          <p:nvPr>
            <p:ph idx="1"/>
          </p:nvPr>
        </p:nvSpPr>
        <p:spPr>
          <a:xfrm>
            <a:off x="1905000" y="1981200"/>
            <a:ext cx="6858000" cy="2590800"/>
          </a:xfrm>
        </p:spPr>
        <p:txBody>
          <a:bodyPr/>
          <a:lstStyle/>
          <a:p>
            <a:r>
              <a:rPr lang="en-US" sz="2200" dirty="0" smtClean="0"/>
              <a:t>Amounts to be paid to the project executor – subject to reporting</a:t>
            </a:r>
            <a:endParaRPr lang="ka-GE" sz="2200" dirty="0" smtClean="0">
              <a:solidFill>
                <a:srgbClr val="C00000"/>
              </a:solidFill>
            </a:endParaRPr>
          </a:p>
          <a:p>
            <a:pPr lvl="1"/>
            <a:r>
              <a:rPr lang="en-US" sz="2000" u="sng" dirty="0" smtClean="0"/>
              <a:t>Shall be reflected </a:t>
            </a:r>
            <a:r>
              <a:rPr lang="en-US" sz="2000" dirty="0" smtClean="0"/>
              <a:t>based on budget execution data as received funding as well as</a:t>
            </a:r>
            <a:r>
              <a:rPr lang="en-US" sz="2000" dirty="0" smtClean="0">
                <a:solidFill>
                  <a:srgbClr val="C00000"/>
                </a:solidFill>
              </a:rPr>
              <a:t> cash expenditure</a:t>
            </a:r>
            <a:endParaRPr lang="ka-GE" sz="2000" dirty="0" smtClean="0">
              <a:solidFill>
                <a:srgbClr val="C00000"/>
              </a:solidFill>
            </a:endParaRPr>
          </a:p>
          <a:p>
            <a:pPr lvl="1"/>
            <a:r>
              <a:rPr lang="en-US" sz="2000" dirty="0" smtClean="0"/>
              <a:t>financial report (statement) shall account it as </a:t>
            </a:r>
            <a:r>
              <a:rPr lang="en-US" sz="2000" dirty="0" smtClean="0">
                <a:solidFill>
                  <a:srgbClr val="C00000"/>
                </a:solidFill>
              </a:rPr>
              <a:t>financial assets</a:t>
            </a:r>
            <a:r>
              <a:rPr lang="en-US" sz="2000" dirty="0" smtClean="0"/>
              <a:t> (as a accounts receivable)</a:t>
            </a:r>
            <a:endParaRPr lang="ka-GE" sz="1600" dirty="0" smtClean="0"/>
          </a:p>
        </p:txBody>
      </p:sp>
      <p:sp>
        <p:nvSpPr>
          <p:cNvPr id="5" name="Footer Placeholder 4"/>
          <p:cNvSpPr>
            <a:spLocks noGrp="1"/>
          </p:cNvSpPr>
          <p:nvPr>
            <p:ph type="ftr" sz="quarter" idx="11"/>
          </p:nvPr>
        </p:nvSpPr>
        <p:spPr/>
        <p:txBody>
          <a:bodyPr/>
          <a:lstStyle/>
          <a:p>
            <a:pPr>
              <a:defRPr/>
            </a:pPr>
            <a:r>
              <a:rPr lang="en-US" smtClean="0"/>
              <a:t>Financial Accounting and Reporting of  Donor Funded Projects</a:t>
            </a:r>
            <a:endParaRPr lang="en-US" dirty="0"/>
          </a:p>
        </p:txBody>
      </p:sp>
      <p:sp>
        <p:nvSpPr>
          <p:cNvPr id="4" name="Slide Number Placeholder 3"/>
          <p:cNvSpPr>
            <a:spLocks noGrp="1"/>
          </p:cNvSpPr>
          <p:nvPr>
            <p:ph type="sldNum" sz="quarter" idx="12"/>
          </p:nvPr>
        </p:nvSpPr>
        <p:spPr/>
        <p:txBody>
          <a:bodyPr/>
          <a:lstStyle/>
          <a:p>
            <a:pPr>
              <a:defRPr/>
            </a:pPr>
            <a:fld id="{046FE861-12BB-4E7C-8C4A-8F4CD69F3A70}" type="slidenum">
              <a:rPr lang="en-US" smtClean="0"/>
              <a:pPr>
                <a:defRPr/>
              </a:pPr>
              <a:t>9</a:t>
            </a:fld>
            <a:endParaRPr lang="en-US"/>
          </a:p>
        </p:txBody>
      </p:sp>
      <p:sp>
        <p:nvSpPr>
          <p:cNvPr id="10" name="Content Placeholder 8"/>
          <p:cNvSpPr txBox="1">
            <a:spLocks/>
          </p:cNvSpPr>
          <p:nvPr/>
        </p:nvSpPr>
        <p:spPr bwMode="auto">
          <a:xfrm>
            <a:off x="228600" y="4724400"/>
            <a:ext cx="8382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rgbClr val="C00000"/>
                </a:solidFill>
                <a:effectLst/>
                <a:uLnTx/>
                <a:uFillTx/>
                <a:latin typeface="+mn-lt"/>
                <a:ea typeface="+mn-ea"/>
                <a:cs typeface="+mn-cs"/>
              </a:rPr>
              <a:t>Repayment of</a:t>
            </a:r>
            <a:r>
              <a:rPr kumimoji="0" lang="en-US" sz="2200" b="0" i="0" u="none" strike="noStrike" kern="0" cap="none" spc="0" normalizeH="0" noProof="0" dirty="0" smtClean="0">
                <a:ln>
                  <a:noFill/>
                </a:ln>
                <a:solidFill>
                  <a:srgbClr val="C00000"/>
                </a:solidFill>
                <a:effectLst/>
                <a:uLnTx/>
                <a:uFillTx/>
                <a:latin typeface="+mn-lt"/>
                <a:ea typeface="+mn-ea"/>
                <a:cs typeface="+mn-cs"/>
              </a:rPr>
              <a:t> Accounts Receivable</a:t>
            </a:r>
            <a:endParaRPr kumimoji="0" lang="ka-GE" sz="2200" b="0" i="0" u="none" strike="noStrike" kern="0" cap="none" spc="0" normalizeH="0" baseline="0" noProof="0" dirty="0" smtClean="0">
              <a:ln>
                <a:noFill/>
              </a:ln>
              <a:solidFill>
                <a:srgbClr val="C00000"/>
              </a:solidFill>
              <a:effectLst/>
              <a:uLnTx/>
              <a:uFillTx/>
              <a:latin typeface="+mn-lt"/>
              <a:ea typeface="+mn-ea"/>
              <a:cs typeface="+mn-cs"/>
            </a:endParaRPr>
          </a:p>
          <a:p>
            <a:pPr marL="800100" lvl="1" indent="-342900">
              <a:spcBef>
                <a:spcPct val="20000"/>
              </a:spcBef>
              <a:buFontTx/>
              <a:buChar char="•"/>
            </a:pPr>
            <a:r>
              <a:rPr lang="en-US" kern="0" dirty="0" smtClean="0">
                <a:latin typeface="+mn-lt"/>
                <a:cs typeface="+mn-cs"/>
              </a:rPr>
              <a:t>Based on information presented  by the Project executor  to the Ministry of Finance of Georgia as prescribed by the signed contract and information and documents presented to the organization in charge of disposing appropriations</a:t>
            </a:r>
            <a:endParaRPr kumimoji="0" lang="en-US" sz="1600" b="0" i="0" u="none" strike="noStrike" kern="0" cap="none" spc="0" normalizeH="0" baseline="0" noProof="0" dirty="0">
              <a:ln>
                <a:noFill/>
              </a:ln>
              <a:effectLst/>
              <a:uLnTx/>
              <a:uFillTx/>
              <a:latin typeface="+mn-lt"/>
              <a:ea typeface="+mn-ea"/>
              <a:cs typeface="+mn-cs"/>
            </a:endParaRPr>
          </a:p>
        </p:txBody>
      </p:sp>
      <p:pic>
        <p:nvPicPr>
          <p:cNvPr id="1031" name="Picture 7"/>
          <p:cNvPicPr>
            <a:picLocks noChangeAspect="1" noChangeArrowheads="1"/>
          </p:cNvPicPr>
          <p:nvPr/>
        </p:nvPicPr>
        <p:blipFill>
          <a:blip r:embed="rId2" cstate="print"/>
          <a:srcRect/>
          <a:stretch>
            <a:fillRect/>
          </a:stretch>
        </p:blipFill>
        <p:spPr bwMode="auto">
          <a:xfrm>
            <a:off x="685800" y="2445603"/>
            <a:ext cx="704850" cy="914400"/>
          </a:xfrm>
          <a:prstGeom prst="rect">
            <a:avLst/>
          </a:prstGeom>
          <a:noFill/>
          <a:ln w="9525">
            <a:noFill/>
            <a:miter lim="800000"/>
            <a:headEnd/>
            <a:tailEnd/>
          </a:ln>
        </p:spPr>
      </p:pic>
      <p:sp>
        <p:nvSpPr>
          <p:cNvPr id="19" name="TextBox 18"/>
          <p:cNvSpPr txBox="1"/>
          <p:nvPr/>
        </p:nvSpPr>
        <p:spPr>
          <a:xfrm>
            <a:off x="152400" y="3512403"/>
            <a:ext cx="1828800" cy="276999"/>
          </a:xfrm>
          <a:prstGeom prst="rect">
            <a:avLst/>
          </a:prstGeom>
          <a:noFill/>
        </p:spPr>
        <p:txBody>
          <a:bodyPr wrap="square" rtlCol="0">
            <a:spAutoFit/>
          </a:bodyPr>
          <a:lstStyle/>
          <a:p>
            <a:pPr algn="ctr"/>
            <a:r>
              <a:rPr lang="en-US" sz="1200" dirty="0" smtClean="0">
                <a:latin typeface="+mj-lt"/>
              </a:rPr>
              <a:t>BUDGET ORGANIZATION</a:t>
            </a:r>
            <a:endParaRPr lang="en-US" sz="1200" dirty="0">
              <a:latin typeface="+mj-lt"/>
            </a:endParaRPr>
          </a:p>
        </p:txBody>
      </p:sp>
      <p:sp>
        <p:nvSpPr>
          <p:cNvPr id="22" name="TextBox 21"/>
          <p:cNvSpPr txBox="1"/>
          <p:nvPr/>
        </p:nvSpPr>
        <p:spPr>
          <a:xfrm>
            <a:off x="685800" y="1219200"/>
            <a:ext cx="8001000" cy="707886"/>
          </a:xfrm>
          <a:prstGeom prst="rect">
            <a:avLst/>
          </a:prstGeom>
          <a:noFill/>
        </p:spPr>
        <p:txBody>
          <a:bodyPr wrap="square" rtlCol="0">
            <a:spAutoFit/>
          </a:bodyPr>
          <a:lstStyle/>
          <a:p>
            <a:pPr algn="ctr">
              <a:defRPr/>
            </a:pPr>
            <a:r>
              <a:rPr lang="en-GB" sz="2000" b="1" spc="200" dirty="0" smtClean="0">
                <a:solidFill>
                  <a:srgbClr val="C00000"/>
                </a:solidFill>
                <a:latin typeface="Calibri" pitchFamily="34" charset="0"/>
                <a:cs typeface="Calibri" pitchFamily="34" charset="0"/>
              </a:rPr>
              <a:t>FUNDING IN AVOIDANCE OF THE CONSOLIDATED TREASURY ACCOUNT BY TRANSFERRING TO THE BANK ACCOUNT</a:t>
            </a:r>
            <a:endParaRPr lang="en-GB" sz="2000" b="1" spc="200" dirty="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esury-Presentation">
  <a:themeElements>
    <a:clrScheme name="Custom 1">
      <a:dk1>
        <a:srgbClr val="000000"/>
      </a:dk1>
      <a:lt1>
        <a:srgbClr val="FFFFFF"/>
      </a:lt1>
      <a:dk2>
        <a:srgbClr val="000000"/>
      </a:dk2>
      <a:lt2>
        <a:srgbClr val="808080"/>
      </a:lt2>
      <a:accent1>
        <a:srgbClr val="BBE0E3"/>
      </a:accent1>
      <a:accent2>
        <a:srgbClr val="1E4649"/>
      </a:accent2>
      <a:accent3>
        <a:srgbClr val="729900"/>
      </a:accent3>
      <a:accent4>
        <a:srgbClr val="000000"/>
      </a:accent4>
      <a:accent5>
        <a:srgbClr val="DAEDEF"/>
      </a:accent5>
      <a:accent6>
        <a:srgbClr val="1E4649"/>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1E4649"/>
    </a:accent2>
    <a:accent3>
      <a:srgbClr val="729900"/>
    </a:accent3>
    <a:accent4>
      <a:srgbClr val="000000"/>
    </a:accent4>
    <a:accent5>
      <a:srgbClr val="DAEDEF"/>
    </a:accent5>
    <a:accent6>
      <a:srgbClr val="1E464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10390</TotalTime>
  <Words>1828</Words>
  <Application>Microsoft Office PowerPoint</Application>
  <PresentationFormat>On-screen Show (4:3)</PresentationFormat>
  <Paragraphs>203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Sylfaen</vt:lpstr>
      <vt:lpstr>BPG Algeti Compact</vt:lpstr>
      <vt:lpstr>LitNusx</vt:lpstr>
      <vt:lpstr>Calibri</vt:lpstr>
      <vt:lpstr>BPG Glaho</vt:lpstr>
      <vt:lpstr>Tresury-Presentation</vt:lpstr>
      <vt:lpstr>Financial Accounting and Reporting of Donor Funded Projects </vt:lpstr>
      <vt:lpstr>Regulatory Normative Acts</vt:lpstr>
      <vt:lpstr>Regulatory Normative Acts</vt:lpstr>
      <vt:lpstr>Forms of Funding and Specificity of Accounting (Bookkeeping)</vt:lpstr>
      <vt:lpstr>Forms of Funding and Specificity of Accounting (Bookkeeping)</vt:lpstr>
      <vt:lpstr>Forms of Funding and Specificity of Accounting (Bookkeeping)</vt:lpstr>
      <vt:lpstr>Forms of Funding and Specificity of Accounting (Bookkeeping)</vt:lpstr>
      <vt:lpstr>Forms of Funding and Specificity of Accounting (Bookkeeping)</vt:lpstr>
      <vt:lpstr>Forms of Funding and Specificity of Accounting (Bookkeeping)</vt:lpstr>
      <vt:lpstr>Forms of Funding and Specificity of Accounting (Bookkeeping)</vt:lpstr>
      <vt:lpstr>Forms of Funding and Specificity of Accounting (Bookkeeping)</vt:lpstr>
      <vt:lpstr>Forms of Funding and Specificity of Accounting (Bookkeeping)</vt:lpstr>
      <vt:lpstr>Non-monetary Transactions During Implementation Of Investment Projects</vt:lpstr>
      <vt:lpstr>Non-monetary Transactions During Implementation Of Investment Projects</vt:lpstr>
      <vt:lpstr>Non-monetary Transactions During Implementation Of Investment Projects</vt:lpstr>
      <vt:lpstr>Non-monetary Transactions During Implementation Of Investment Projects</vt:lpstr>
      <vt:lpstr>Accounting of Financial Liabilities</vt:lpstr>
      <vt:lpstr>Accounting of Financial Liabilities</vt:lpstr>
      <vt:lpstr>State Treasury – Accounting  System Reform</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სახაზინო სამსახურის 2011 …………………</dc:title>
  <dc:creator>davit.tsekvava</dc:creator>
  <cp:lastModifiedBy>ekatamadze</cp:lastModifiedBy>
  <cp:revision>240</cp:revision>
  <dcterms:created xsi:type="dcterms:W3CDTF">2011-06-01T15:53:17Z</dcterms:created>
  <dcterms:modified xsi:type="dcterms:W3CDTF">2012-02-13T16:04:38Z</dcterms:modified>
</cp:coreProperties>
</file>