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360" r:id="rId2"/>
    <p:sldId id="368" r:id="rId3"/>
    <p:sldId id="369" r:id="rId4"/>
    <p:sldId id="363" r:id="rId5"/>
    <p:sldId id="364" r:id="rId6"/>
    <p:sldId id="365" r:id="rId7"/>
    <p:sldId id="366" r:id="rId8"/>
    <p:sldId id="367" r:id="rId9"/>
    <p:sldId id="337" r:id="rId10"/>
    <p:sldId id="352" r:id="rId11"/>
    <p:sldId id="350" r:id="rId12"/>
    <p:sldId id="353" r:id="rId13"/>
    <p:sldId id="317" r:id="rId14"/>
    <p:sldId id="359" r:id="rId15"/>
    <p:sldId id="356" r:id="rId16"/>
    <p:sldId id="357" r:id="rId17"/>
    <p:sldId id="358" r:id="rId18"/>
    <p:sldId id="355" r:id="rId19"/>
    <p:sldId id="296" r:id="rId20"/>
  </p:sldIdLst>
  <p:sldSz cx="9144000" cy="6858000" type="screen4x3"/>
  <p:notesSz cx="6805613" cy="4575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  <a:srgbClr val="FFFFEB"/>
    <a:srgbClr val="FFFFCC"/>
    <a:srgbClr val="F8F8F8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144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31770-1501-4E3F-8100-41EFFE79742F}" type="doc">
      <dgm:prSet loTypeId="urn:microsoft.com/office/officeart/2005/8/layout/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1C7E28-D923-43BD-A5B0-BFB4BEBDD634}">
      <dgm:prSet phldrT="[Text]"/>
      <dgm:spPr/>
      <dgm:t>
        <a:bodyPr/>
        <a:lstStyle/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БЮДЖЕТНЫЙ </a:t>
          </a:r>
          <a:endParaRPr kumimoji="0" lang="en-US" b="1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КОДЕКС ГРУЗИИ</a:t>
          </a:r>
          <a:endParaRPr kumimoji="0" lang="ka-GE" b="1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072E4332-6591-401B-A73E-FC10ED634CD4}" type="parTrans" cxnId="{7B609DD3-2E65-4ACB-ACB5-C689ECFD26B3}">
      <dgm:prSet/>
      <dgm:spPr/>
      <dgm:t>
        <a:bodyPr/>
        <a:lstStyle/>
        <a:p>
          <a:endParaRPr lang="en-US"/>
        </a:p>
      </dgm:t>
    </dgm:pt>
    <dgm:pt modelId="{98612536-E106-4DDD-9023-2BDE14A9D1E3}" type="sibTrans" cxnId="{7B609DD3-2E65-4ACB-ACB5-C689ECFD26B3}">
      <dgm:prSet/>
      <dgm:spPr/>
      <dgm:t>
        <a:bodyPr/>
        <a:lstStyle/>
        <a:p>
          <a:endParaRPr lang="en-US"/>
        </a:p>
      </dgm:t>
    </dgm:pt>
    <dgm:pt modelId="{A27C6BEC-1B38-4B82-A9D7-303FE4236AC7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300"/>
            </a:spcBef>
            <a:spcAft>
              <a:spcPts val="300"/>
            </a:spcAft>
          </a:pPr>
          <a:r>
            <a:rPr lang="ru-RU" sz="1600" b="1" spc="3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Универсальность</a:t>
          </a:r>
          <a:r>
            <a:rPr lang="en-US" sz="1600" b="1" spc="3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–</a:t>
          </a:r>
          <a:r>
            <a:rPr lang="ru-RU" sz="1600" b="0" spc="0" baseline="0" dirty="0" smtClean="0">
              <a:solidFill>
                <a:schemeClr val="tx1"/>
              </a:solidFill>
              <a:latin typeface="+mj-lt"/>
              <a:cs typeface="BPG Algeti Compact" pitchFamily="2" charset="0"/>
            </a:rPr>
            <a:t>бюджетные поступления, за исключением донорского финансирования, не должны использоваться для целевого назначения и не должны направляться на финансирование конкретных оплат</a:t>
          </a:r>
          <a:endParaRPr lang="en-US" sz="1600" b="0" spc="0" baseline="0" dirty="0">
            <a:solidFill>
              <a:schemeClr val="tx1"/>
            </a:solidFill>
            <a:latin typeface="+mj-lt"/>
          </a:endParaRPr>
        </a:p>
      </dgm:t>
    </dgm:pt>
    <dgm:pt modelId="{7E2A6F96-AFF6-44B3-902E-4C9884CE3F95}" type="parTrans" cxnId="{01C46B9A-F623-44E5-90A2-2F8F85957CD0}">
      <dgm:prSet/>
      <dgm:spPr/>
      <dgm:t>
        <a:bodyPr/>
        <a:lstStyle/>
        <a:p>
          <a:endParaRPr lang="en-US"/>
        </a:p>
      </dgm:t>
    </dgm:pt>
    <dgm:pt modelId="{DE193AAF-978F-4923-9B4F-BC7E694D53E5}" type="sibTrans" cxnId="{01C46B9A-F623-44E5-90A2-2F8F85957CD0}">
      <dgm:prSet/>
      <dgm:spPr/>
      <dgm:t>
        <a:bodyPr/>
        <a:lstStyle/>
        <a:p>
          <a:endParaRPr lang="en-US"/>
        </a:p>
      </dgm:t>
    </dgm:pt>
    <dgm:pt modelId="{BDDDF610-2C6F-48A4-BC36-278709A280F0}">
      <dgm:prSet phldrT="[Text]"/>
      <dgm:spPr/>
      <dgm:t>
        <a:bodyPr/>
        <a:lstStyle/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ИСТРУКЦИИ ПО ФИНАНСОВОМУ УЧЕТУ</a:t>
          </a:r>
          <a:endParaRPr kumimoji="0" lang="en-US" b="1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D8CA9E0C-4D06-4C0A-9C24-7FAC320D853B}" type="parTrans" cxnId="{2B3577B5-1BF4-4204-B2D9-6CC35526D430}">
      <dgm:prSet/>
      <dgm:spPr/>
      <dgm:t>
        <a:bodyPr/>
        <a:lstStyle/>
        <a:p>
          <a:endParaRPr lang="en-US"/>
        </a:p>
      </dgm:t>
    </dgm:pt>
    <dgm:pt modelId="{25B52188-95AB-4075-BAAA-2C310B07861C}" type="sibTrans" cxnId="{2B3577B5-1BF4-4204-B2D9-6CC35526D430}">
      <dgm:prSet/>
      <dgm:spPr/>
      <dgm:t>
        <a:bodyPr/>
        <a:lstStyle/>
        <a:p>
          <a:endParaRPr lang="en-US"/>
        </a:p>
      </dgm:t>
    </dgm:pt>
    <dgm:pt modelId="{616B5D59-F6CA-464B-9302-24A75ED15FB4}">
      <dgm:prSet phldrT="[Text]" custT="1"/>
      <dgm:spPr/>
      <dgm:t>
        <a:bodyPr/>
        <a:lstStyle/>
        <a:p>
          <a:pPr rtl="0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ru-RU" sz="1600" b="0" spc="0" baseline="0" noProof="0" dirty="0" smtClean="0">
              <a:solidFill>
                <a:schemeClr val="tx1"/>
              </a:solidFill>
              <a:latin typeface="+mj-lt"/>
              <a:cs typeface="BPG Algeti Compact" pitchFamily="2" charset="0"/>
            </a:rPr>
            <a:t>Допускается ведение учетности  финансированных донорами проектов в соответствии в международными стандартами</a:t>
          </a:r>
          <a:endParaRPr lang="ka-GE" sz="1600" b="0" spc="0" baseline="0" noProof="0" dirty="0">
            <a:solidFill>
              <a:schemeClr val="tx1"/>
            </a:solidFill>
            <a:latin typeface="+mj-lt"/>
            <a:cs typeface="BPG Algeti Compact" pitchFamily="2" charset="0"/>
          </a:endParaRPr>
        </a:p>
      </dgm:t>
    </dgm:pt>
    <dgm:pt modelId="{DC2FA0D7-9D77-4EEA-81D8-B03D8BFA985B}" type="parTrans" cxnId="{69DAC55A-E7A3-416F-84C7-A02904CCAF63}">
      <dgm:prSet/>
      <dgm:spPr/>
      <dgm:t>
        <a:bodyPr/>
        <a:lstStyle/>
        <a:p>
          <a:endParaRPr lang="en-US"/>
        </a:p>
      </dgm:t>
    </dgm:pt>
    <dgm:pt modelId="{2B96EF75-2C3A-4645-B87C-1863D9C702E6}" type="sibTrans" cxnId="{69DAC55A-E7A3-416F-84C7-A02904CCAF63}">
      <dgm:prSet/>
      <dgm:spPr/>
      <dgm:t>
        <a:bodyPr/>
        <a:lstStyle/>
        <a:p>
          <a:endParaRPr lang="en-US"/>
        </a:p>
      </dgm:t>
    </dgm:pt>
    <dgm:pt modelId="{AB9FE409-D48D-43D2-92C4-C384E9623E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spc="0" baseline="0" noProof="0" dirty="0" smtClean="0">
              <a:solidFill>
                <a:schemeClr val="tx1"/>
              </a:solidFill>
              <a:latin typeface="+mj-lt"/>
              <a:cs typeface="BPG Algeti Compact" pitchFamily="2" charset="0"/>
            </a:rPr>
            <a:t>Финансовая отчетность производится в соответствии с действующим грузинским законодательством</a:t>
          </a:r>
          <a:endParaRPr lang="en-US" sz="1600" b="0" spc="0" baseline="0" noProof="0" dirty="0" smtClean="0">
            <a:solidFill>
              <a:schemeClr val="tx1"/>
            </a:solidFill>
            <a:latin typeface="+mj-lt"/>
            <a:cs typeface="BPG Algeti Compact" pitchFamily="2" charset="0"/>
          </a:endParaRPr>
        </a:p>
      </dgm:t>
    </dgm:pt>
    <dgm:pt modelId="{8796CAFE-4CB1-403E-B678-4685F0466723}" type="parTrans" cxnId="{F78778FB-3142-491C-939A-0CE2BEAEF817}">
      <dgm:prSet/>
      <dgm:spPr/>
      <dgm:t>
        <a:bodyPr/>
        <a:lstStyle/>
        <a:p>
          <a:endParaRPr lang="en-US"/>
        </a:p>
      </dgm:t>
    </dgm:pt>
    <dgm:pt modelId="{7AB9FFA7-DCF7-4824-8774-327B7081AB45}" type="sibTrans" cxnId="{F78778FB-3142-491C-939A-0CE2BEAEF817}">
      <dgm:prSet/>
      <dgm:spPr/>
      <dgm:t>
        <a:bodyPr/>
        <a:lstStyle/>
        <a:p>
          <a:endParaRPr lang="en-US"/>
        </a:p>
      </dgm:t>
    </dgm:pt>
    <dgm:pt modelId="{C52269BB-F7AC-43EF-BD05-CD52FE7E9C7A}" type="pres">
      <dgm:prSet presAssocID="{79E31770-1501-4E3F-8100-41EFFE7974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9DEA2-1A96-4DD2-BA05-25149CFF3AEF}" type="pres">
      <dgm:prSet presAssocID="{B91C7E28-D923-43BD-A5B0-BFB4BEBDD634}" presName="composite" presStyleCnt="0"/>
      <dgm:spPr/>
    </dgm:pt>
    <dgm:pt modelId="{C2F56915-7A04-4C10-AABE-0F2D234CF1DD}" type="pres">
      <dgm:prSet presAssocID="{B91C7E28-D923-43BD-A5B0-BFB4BEBDD63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C1B4B-BAD2-418C-94DD-BA93188BDFBF}" type="pres">
      <dgm:prSet presAssocID="{B91C7E28-D923-43BD-A5B0-BFB4BEBDD634}" presName="parSh" presStyleLbl="node1" presStyleIdx="0" presStyleCnt="2"/>
      <dgm:spPr/>
      <dgm:t>
        <a:bodyPr/>
        <a:lstStyle/>
        <a:p>
          <a:endParaRPr lang="en-US"/>
        </a:p>
      </dgm:t>
    </dgm:pt>
    <dgm:pt modelId="{B06A77CE-B716-4A57-A8A0-0CFCFC09F294}" type="pres">
      <dgm:prSet presAssocID="{B91C7E28-D923-43BD-A5B0-BFB4BEBDD634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F9CBA-02ED-4E88-AC00-7DBD2F2DDA1A}" type="pres">
      <dgm:prSet presAssocID="{98612536-E106-4DDD-9023-2BDE14A9D1E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02991F6-7682-4108-A126-AED479C77C57}" type="pres">
      <dgm:prSet presAssocID="{98612536-E106-4DDD-9023-2BDE14A9D1E3}" presName="connTx" presStyleLbl="sibTrans2D1" presStyleIdx="0" presStyleCnt="1"/>
      <dgm:spPr/>
      <dgm:t>
        <a:bodyPr/>
        <a:lstStyle/>
        <a:p>
          <a:endParaRPr lang="en-US"/>
        </a:p>
      </dgm:t>
    </dgm:pt>
    <dgm:pt modelId="{6070A9DC-25E1-4FC8-A0CF-59F531CC5A10}" type="pres">
      <dgm:prSet presAssocID="{BDDDF610-2C6F-48A4-BC36-278709A280F0}" presName="composite" presStyleCnt="0"/>
      <dgm:spPr/>
    </dgm:pt>
    <dgm:pt modelId="{FC0E467B-A089-4513-BC67-E53EB908DD2D}" type="pres">
      <dgm:prSet presAssocID="{BDDDF610-2C6F-48A4-BC36-278709A280F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E0C6F-A9C8-4CC8-87CC-9293A36C6028}" type="pres">
      <dgm:prSet presAssocID="{BDDDF610-2C6F-48A4-BC36-278709A280F0}" presName="parSh" presStyleLbl="node1" presStyleIdx="1" presStyleCnt="2"/>
      <dgm:spPr/>
      <dgm:t>
        <a:bodyPr/>
        <a:lstStyle/>
        <a:p>
          <a:endParaRPr lang="en-US"/>
        </a:p>
      </dgm:t>
    </dgm:pt>
    <dgm:pt modelId="{96076969-2F57-45FF-871A-E5CA7D95907D}" type="pres">
      <dgm:prSet presAssocID="{BDDDF610-2C6F-48A4-BC36-278709A280F0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778FB-3142-491C-939A-0CE2BEAEF817}" srcId="{BDDDF610-2C6F-48A4-BC36-278709A280F0}" destId="{AB9FE409-D48D-43D2-92C4-C384E9623E4A}" srcOrd="1" destOrd="0" parTransId="{8796CAFE-4CB1-403E-B678-4685F0466723}" sibTransId="{7AB9FFA7-DCF7-4824-8774-327B7081AB45}"/>
    <dgm:cxn modelId="{01C46B9A-F623-44E5-90A2-2F8F85957CD0}" srcId="{B91C7E28-D923-43BD-A5B0-BFB4BEBDD634}" destId="{A27C6BEC-1B38-4B82-A9D7-303FE4236AC7}" srcOrd="0" destOrd="0" parTransId="{7E2A6F96-AFF6-44B3-902E-4C9884CE3F95}" sibTransId="{DE193AAF-978F-4923-9B4F-BC7E694D53E5}"/>
    <dgm:cxn modelId="{A34C880B-0C75-4A7F-99DC-41E0D793E25A}" type="presOf" srcId="{B91C7E28-D923-43BD-A5B0-BFB4BEBDD634}" destId="{C2F56915-7A04-4C10-AABE-0F2D234CF1DD}" srcOrd="0" destOrd="0" presId="urn:microsoft.com/office/officeart/2005/8/layout/process3"/>
    <dgm:cxn modelId="{2B3577B5-1BF4-4204-B2D9-6CC35526D430}" srcId="{79E31770-1501-4E3F-8100-41EFFE79742F}" destId="{BDDDF610-2C6F-48A4-BC36-278709A280F0}" srcOrd="1" destOrd="0" parTransId="{D8CA9E0C-4D06-4C0A-9C24-7FAC320D853B}" sibTransId="{25B52188-95AB-4075-BAAA-2C310B07861C}"/>
    <dgm:cxn modelId="{3B04275C-3E01-41B4-9A0E-6DD95271A2F9}" type="presOf" srcId="{A27C6BEC-1B38-4B82-A9D7-303FE4236AC7}" destId="{B06A77CE-B716-4A57-A8A0-0CFCFC09F294}" srcOrd="0" destOrd="0" presId="urn:microsoft.com/office/officeart/2005/8/layout/process3"/>
    <dgm:cxn modelId="{524A4533-603E-4319-B620-4673ED8ECD42}" type="presOf" srcId="{BDDDF610-2C6F-48A4-BC36-278709A280F0}" destId="{FC0E467B-A089-4513-BC67-E53EB908DD2D}" srcOrd="0" destOrd="0" presId="urn:microsoft.com/office/officeart/2005/8/layout/process3"/>
    <dgm:cxn modelId="{7B609DD3-2E65-4ACB-ACB5-C689ECFD26B3}" srcId="{79E31770-1501-4E3F-8100-41EFFE79742F}" destId="{B91C7E28-D923-43BD-A5B0-BFB4BEBDD634}" srcOrd="0" destOrd="0" parTransId="{072E4332-6591-401B-A73E-FC10ED634CD4}" sibTransId="{98612536-E106-4DDD-9023-2BDE14A9D1E3}"/>
    <dgm:cxn modelId="{19A670BF-F56C-4812-AE2F-B8F1623839FA}" type="presOf" srcId="{79E31770-1501-4E3F-8100-41EFFE79742F}" destId="{C52269BB-F7AC-43EF-BD05-CD52FE7E9C7A}" srcOrd="0" destOrd="0" presId="urn:microsoft.com/office/officeart/2005/8/layout/process3"/>
    <dgm:cxn modelId="{32E0CC29-2E2D-4ECB-BE6F-70547F081ADA}" type="presOf" srcId="{616B5D59-F6CA-464B-9302-24A75ED15FB4}" destId="{96076969-2F57-45FF-871A-E5CA7D95907D}" srcOrd="0" destOrd="0" presId="urn:microsoft.com/office/officeart/2005/8/layout/process3"/>
    <dgm:cxn modelId="{4160390A-CF3B-442E-BAB0-839FC5ECCC6F}" type="presOf" srcId="{98612536-E106-4DDD-9023-2BDE14A9D1E3}" destId="{B02991F6-7682-4108-A126-AED479C77C57}" srcOrd="1" destOrd="0" presId="urn:microsoft.com/office/officeart/2005/8/layout/process3"/>
    <dgm:cxn modelId="{1222E42F-DAD2-406C-8F5B-D2EC1C58511E}" type="presOf" srcId="{B91C7E28-D923-43BD-A5B0-BFB4BEBDD634}" destId="{E43C1B4B-BAD2-418C-94DD-BA93188BDFBF}" srcOrd="1" destOrd="0" presId="urn:microsoft.com/office/officeart/2005/8/layout/process3"/>
    <dgm:cxn modelId="{A902DEC3-4EE8-4F36-8D8B-9ED5255F7375}" type="presOf" srcId="{BDDDF610-2C6F-48A4-BC36-278709A280F0}" destId="{F8DE0C6F-A9C8-4CC8-87CC-9293A36C6028}" srcOrd="1" destOrd="0" presId="urn:microsoft.com/office/officeart/2005/8/layout/process3"/>
    <dgm:cxn modelId="{C2CD2CDB-711B-4C51-AEBF-E90BAE4D5ECA}" type="presOf" srcId="{98612536-E106-4DDD-9023-2BDE14A9D1E3}" destId="{A0CF9CBA-02ED-4E88-AC00-7DBD2F2DDA1A}" srcOrd="0" destOrd="0" presId="urn:microsoft.com/office/officeart/2005/8/layout/process3"/>
    <dgm:cxn modelId="{8A93CB79-5DB6-4763-8F62-63B7E504DE41}" type="presOf" srcId="{AB9FE409-D48D-43D2-92C4-C384E9623E4A}" destId="{96076969-2F57-45FF-871A-E5CA7D95907D}" srcOrd="0" destOrd="1" presId="urn:microsoft.com/office/officeart/2005/8/layout/process3"/>
    <dgm:cxn modelId="{69DAC55A-E7A3-416F-84C7-A02904CCAF63}" srcId="{BDDDF610-2C6F-48A4-BC36-278709A280F0}" destId="{616B5D59-F6CA-464B-9302-24A75ED15FB4}" srcOrd="0" destOrd="0" parTransId="{DC2FA0D7-9D77-4EEA-81D8-B03D8BFA985B}" sibTransId="{2B96EF75-2C3A-4645-B87C-1863D9C702E6}"/>
    <dgm:cxn modelId="{B265524D-82B2-4FCB-B64B-9D9ABA11C33C}" type="presParOf" srcId="{C52269BB-F7AC-43EF-BD05-CD52FE7E9C7A}" destId="{3E19DEA2-1A96-4DD2-BA05-25149CFF3AEF}" srcOrd="0" destOrd="0" presId="urn:microsoft.com/office/officeart/2005/8/layout/process3"/>
    <dgm:cxn modelId="{33CF8A97-2741-4851-880B-5A8BBBE32AB8}" type="presParOf" srcId="{3E19DEA2-1A96-4DD2-BA05-25149CFF3AEF}" destId="{C2F56915-7A04-4C10-AABE-0F2D234CF1DD}" srcOrd="0" destOrd="0" presId="urn:microsoft.com/office/officeart/2005/8/layout/process3"/>
    <dgm:cxn modelId="{5E26AB92-DC22-4FA8-9763-03966978BE3D}" type="presParOf" srcId="{3E19DEA2-1A96-4DD2-BA05-25149CFF3AEF}" destId="{E43C1B4B-BAD2-418C-94DD-BA93188BDFBF}" srcOrd="1" destOrd="0" presId="urn:microsoft.com/office/officeart/2005/8/layout/process3"/>
    <dgm:cxn modelId="{209BC83C-6FA6-4955-97DD-A6FA4185B4EA}" type="presParOf" srcId="{3E19DEA2-1A96-4DD2-BA05-25149CFF3AEF}" destId="{B06A77CE-B716-4A57-A8A0-0CFCFC09F294}" srcOrd="2" destOrd="0" presId="urn:microsoft.com/office/officeart/2005/8/layout/process3"/>
    <dgm:cxn modelId="{7458665F-7D98-48AA-AEB3-E7E330D38B20}" type="presParOf" srcId="{C52269BB-F7AC-43EF-BD05-CD52FE7E9C7A}" destId="{A0CF9CBA-02ED-4E88-AC00-7DBD2F2DDA1A}" srcOrd="1" destOrd="0" presId="urn:microsoft.com/office/officeart/2005/8/layout/process3"/>
    <dgm:cxn modelId="{8D5870F6-F412-478E-A48D-04EE13A6B347}" type="presParOf" srcId="{A0CF9CBA-02ED-4E88-AC00-7DBD2F2DDA1A}" destId="{B02991F6-7682-4108-A126-AED479C77C57}" srcOrd="0" destOrd="0" presId="urn:microsoft.com/office/officeart/2005/8/layout/process3"/>
    <dgm:cxn modelId="{1A1FEF73-26B2-4EFF-BEE1-AA380B96E6FA}" type="presParOf" srcId="{C52269BB-F7AC-43EF-BD05-CD52FE7E9C7A}" destId="{6070A9DC-25E1-4FC8-A0CF-59F531CC5A10}" srcOrd="2" destOrd="0" presId="urn:microsoft.com/office/officeart/2005/8/layout/process3"/>
    <dgm:cxn modelId="{C4C582D5-CB8D-499D-A6A5-C34CBD409945}" type="presParOf" srcId="{6070A9DC-25E1-4FC8-A0CF-59F531CC5A10}" destId="{FC0E467B-A089-4513-BC67-E53EB908DD2D}" srcOrd="0" destOrd="0" presId="urn:microsoft.com/office/officeart/2005/8/layout/process3"/>
    <dgm:cxn modelId="{9886335A-A6FC-4C30-9C5B-0277B7692FC1}" type="presParOf" srcId="{6070A9DC-25E1-4FC8-A0CF-59F531CC5A10}" destId="{F8DE0C6F-A9C8-4CC8-87CC-9293A36C6028}" srcOrd="1" destOrd="0" presId="urn:microsoft.com/office/officeart/2005/8/layout/process3"/>
    <dgm:cxn modelId="{A49870E7-3792-4A4C-84E0-4F23889427A2}" type="presParOf" srcId="{6070A9DC-25E1-4FC8-A0CF-59F531CC5A10}" destId="{96076969-2F57-45FF-871A-E5CA7D9590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1B4B-BAD2-418C-94DD-BA93188BDFBF}">
      <dsp:nvSpPr>
        <dsp:cNvPr id="0" name=""/>
        <dsp:cNvSpPr/>
      </dsp:nvSpPr>
      <dsp:spPr>
        <a:xfrm>
          <a:off x="3407" y="20813"/>
          <a:ext cx="2925003" cy="1668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БЮДЖЕТНЫЙ </a:t>
          </a:r>
          <a:endParaRPr kumimoji="0" lang="en-US" sz="21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КОДЕКС ГРУЗИИ</a:t>
          </a:r>
          <a:endParaRPr kumimoji="0" lang="ka-GE" sz="21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3407" y="20813"/>
        <a:ext cx="2925003" cy="1112598"/>
      </dsp:txXfrm>
    </dsp:sp>
    <dsp:sp modelId="{B06A77CE-B716-4A57-A8A0-0CFCFC09F294}">
      <dsp:nvSpPr>
        <dsp:cNvPr id="0" name=""/>
        <dsp:cNvSpPr/>
      </dsp:nvSpPr>
      <dsp:spPr>
        <a:xfrm>
          <a:off x="602504" y="1133411"/>
          <a:ext cx="2925003" cy="3614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ru-RU" sz="1600" b="1" kern="1200" spc="3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Универсальность</a:t>
          </a:r>
          <a:r>
            <a:rPr lang="en-US" sz="1600" b="1" kern="1200" spc="300" dirty="0" smtClean="0">
              <a:solidFill>
                <a:srgbClr val="C00000"/>
              </a:solidFill>
              <a:latin typeface="+mj-lt"/>
              <a:cs typeface="BPG Algeti Compact" pitchFamily="2" charset="0"/>
            </a:rPr>
            <a:t>–</a:t>
          </a:r>
          <a:r>
            <a:rPr lang="ru-RU" sz="1600" b="0" kern="1200" spc="0" baseline="0" dirty="0" smtClean="0">
              <a:solidFill>
                <a:schemeClr val="tx1"/>
              </a:solidFill>
              <a:latin typeface="+mj-lt"/>
              <a:cs typeface="BPG Algeti Compact" pitchFamily="2" charset="0"/>
            </a:rPr>
            <a:t>бюджетные поступления, за исключением донорского финансирования, не должны использоваться для целевого назначения и не должны направляться на финансирование конкретных оплат</a:t>
          </a:r>
          <a:endParaRPr lang="en-US" sz="1600" b="0" kern="1200" spc="0" baseline="0" dirty="0">
            <a:solidFill>
              <a:schemeClr val="tx1"/>
            </a:solidFill>
            <a:latin typeface="+mj-lt"/>
          </a:endParaRPr>
        </a:p>
      </dsp:txBody>
      <dsp:txXfrm>
        <a:off x="602504" y="1133411"/>
        <a:ext cx="2925003" cy="3614625"/>
      </dsp:txXfrm>
    </dsp:sp>
    <dsp:sp modelId="{A0CF9CBA-02ED-4E88-AC00-7DBD2F2DDA1A}">
      <dsp:nvSpPr>
        <dsp:cNvPr id="0" name=""/>
        <dsp:cNvSpPr/>
      </dsp:nvSpPr>
      <dsp:spPr>
        <a:xfrm>
          <a:off x="3371831" y="212991"/>
          <a:ext cx="940050" cy="7282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371831" y="212991"/>
        <a:ext cx="940050" cy="728241"/>
      </dsp:txXfrm>
    </dsp:sp>
    <dsp:sp modelId="{F8DE0C6F-A9C8-4CC8-87CC-9293A36C6028}">
      <dsp:nvSpPr>
        <dsp:cNvPr id="0" name=""/>
        <dsp:cNvSpPr/>
      </dsp:nvSpPr>
      <dsp:spPr>
        <a:xfrm>
          <a:off x="4702091" y="20813"/>
          <a:ext cx="2925003" cy="1668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tint val="50000"/>
                <a:satMod val="300000"/>
              </a:schemeClr>
            </a:gs>
            <a:gs pos="35000">
              <a:schemeClr val="accent4">
                <a:hueOff val="11142976"/>
                <a:satOff val="39624"/>
                <a:lumOff val="89608"/>
                <a:alphaOff val="0"/>
                <a:tint val="37000"/>
                <a:satMod val="30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ИСТРУКЦИИ ПО ФИНАНСОВОМУ УЧЕТУ</a:t>
          </a:r>
          <a:endParaRPr kumimoji="0" lang="en-US" sz="21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4702091" y="20813"/>
        <a:ext cx="2925003" cy="1112598"/>
      </dsp:txXfrm>
    </dsp:sp>
    <dsp:sp modelId="{96076969-2F57-45FF-871A-E5CA7D95907D}">
      <dsp:nvSpPr>
        <dsp:cNvPr id="0" name=""/>
        <dsp:cNvSpPr/>
      </dsp:nvSpPr>
      <dsp:spPr>
        <a:xfrm>
          <a:off x="5301188" y="1133411"/>
          <a:ext cx="2925003" cy="3614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1142976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600" b="0" kern="1200" spc="0" baseline="0" noProof="0" dirty="0" smtClean="0">
              <a:solidFill>
                <a:schemeClr val="tx1"/>
              </a:solidFill>
              <a:latin typeface="+mj-lt"/>
              <a:cs typeface="BPG Algeti Compact" pitchFamily="2" charset="0"/>
            </a:rPr>
            <a:t>Допускается ведение учетности  финансированных донорами проектов в соответствии в международными стандартами</a:t>
          </a:r>
          <a:endParaRPr lang="ka-GE" sz="1600" b="0" kern="1200" spc="0" baseline="0" noProof="0" dirty="0">
            <a:solidFill>
              <a:schemeClr val="tx1"/>
            </a:solidFill>
            <a:latin typeface="+mj-lt"/>
            <a:cs typeface="BPG Algeti Compact" pitchFamily="2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spc="0" baseline="0" noProof="0" dirty="0" smtClean="0">
              <a:solidFill>
                <a:schemeClr val="tx1"/>
              </a:solidFill>
              <a:latin typeface="+mj-lt"/>
              <a:cs typeface="BPG Algeti Compact" pitchFamily="2" charset="0"/>
            </a:rPr>
            <a:t>Финансовая отчетность производится в соответствии с действующим грузинским законодательством</a:t>
          </a:r>
          <a:endParaRPr lang="en-US" sz="1600" b="0" kern="1200" spc="0" baseline="0" noProof="0" dirty="0" smtClean="0">
            <a:solidFill>
              <a:schemeClr val="tx1"/>
            </a:solidFill>
            <a:latin typeface="+mj-lt"/>
            <a:cs typeface="BPG Algeti Compact" pitchFamily="2" charset="0"/>
          </a:endParaRPr>
        </a:p>
      </dsp:txBody>
      <dsp:txXfrm>
        <a:off x="5301188" y="1133411"/>
        <a:ext cx="2925003" cy="361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839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4D34-1C16-409B-8DBB-03B48CA2F97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839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/>
            </a:lvl1pPr>
          </a:lstStyle>
          <a:p>
            <a:fld id="{B1655617-35A7-43AF-A473-048FFCB4E4C7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2173209"/>
            <a:ext cx="5444490" cy="2058829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267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4863" y="838200"/>
            <a:ext cx="5087937" cy="15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50" y="6429375"/>
            <a:ext cx="1633538" cy="292100"/>
          </a:xfrm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58125" y="6429375"/>
            <a:ext cx="828675" cy="2921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1963" y="6423025"/>
            <a:ext cx="5610225" cy="292100"/>
          </a:xfrm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ru-RU" sz="3200" b="0" dirty="0" smtClean="0"/>
              <a:t>ФИНАНСОВЫЙ УЧЕТ И ОТЧЕТНОСТЬ ПО ФИНАНСИРОВАННЫМ ДОНОРАМИ ПРОЕКТАМ </a:t>
            </a:r>
            <a:endParaRPr lang="ru-RU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791200"/>
            <a:ext cx="3643312" cy="709634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Зураб Толордава</a:t>
            </a:r>
            <a:endParaRPr lang="en-GB" sz="1600" dirty="0" smtClean="0"/>
          </a:p>
          <a:p>
            <a:pPr>
              <a:defRPr/>
            </a:pPr>
            <a:r>
              <a:rPr lang="ru-RU" sz="1600" dirty="0" smtClean="0"/>
              <a:t>Февраль, </a:t>
            </a:r>
            <a:r>
              <a:rPr lang="en-GB" sz="1600" dirty="0" smtClean="0"/>
              <a:t>20</a:t>
            </a:r>
            <a:r>
              <a:rPr lang="ka-GE" sz="1600" dirty="0" smtClean="0"/>
              <a:t>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37104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28800" y="2209800"/>
            <a:ext cx="6858000" cy="1828800"/>
          </a:xfrm>
        </p:spPr>
        <p:txBody>
          <a:bodyPr/>
          <a:lstStyle/>
          <a:p>
            <a:r>
              <a:rPr lang="ru-RU" sz="2000" dirty="0" smtClean="0"/>
              <a:t>В случае повторного займа,  бюджетная организация, ответственная за управление ассигнациями, должна указать в отчете как основную сумму займа, так и начисленный процент в соостветствии с действующим законодательством Грузии (отдельно от основной суммы)</a:t>
            </a:r>
            <a:r>
              <a:rPr lang="en-US" sz="1800" dirty="0" smtClean="0"/>
              <a:t>.</a:t>
            </a:r>
            <a:endParaRPr lang="ru-R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0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0552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БЮДЖЕТНАЯ ОРГАНИЗАЦИЯ</a:t>
            </a:r>
            <a:endParaRPr lang="en-US" sz="9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219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+mj-lt"/>
                <a:cs typeface="BPG Algeti Compact" pitchFamily="2" charset="0"/>
              </a:rPr>
              <a:t>ФИНАНСИРОВАНИЕ В ОБХОД ЕДИНОГО КАЗНАЧЕЙСКОГО СЧЕТА ПУТЕМ ПЕРЕЧЕСЛЕНИЯ НА БАНКОВСКИЙ СЧЕТ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285852" y="76200"/>
            <a:ext cx="664373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ФИНАНСИРОВАНИЯ И ОСОБЕННОСТИ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УЧЕТА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228600" y="44958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ka-GE" sz="2000" dirty="0" smtClean="0">
                <a:latin typeface="Calibri (Body)"/>
              </a:rPr>
              <a:t>“</a:t>
            </a:r>
            <a:r>
              <a:rPr lang="ru-RU" sz="2000" dirty="0" smtClean="0">
                <a:solidFill>
                  <a:srgbClr val="C00000"/>
                </a:solidFill>
                <a:latin typeface="Calibri (Body)"/>
              </a:rPr>
              <a:t>Чистая стоимость</a:t>
            </a:r>
            <a:r>
              <a:rPr lang="en-GB" sz="2000" dirty="0" smtClean="0">
                <a:latin typeface="Calibri (Body)"/>
              </a:rPr>
              <a:t>” </a:t>
            </a:r>
            <a:r>
              <a:rPr lang="ru-RU" sz="2000" dirty="0" smtClean="0">
                <a:latin typeface="Calibri (Body)"/>
              </a:rPr>
              <a:t>увеличивается на сумму показателя финансирования (в таком случае донорские средства не учитываются как поступления)</a:t>
            </a:r>
            <a:endParaRPr lang="en-US" sz="2000" dirty="0">
              <a:latin typeface="Calibri (Body)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ru-RU" dirty="0">
                <a:latin typeface="Calibri (Body)"/>
              </a:rPr>
              <a:t>в таком случае донорские </a:t>
            </a:r>
            <a:r>
              <a:rPr lang="ru-RU" dirty="0" smtClean="0">
                <a:latin typeface="Calibri (Body)"/>
              </a:rPr>
              <a:t>фонды не учитываются как поступления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(Body)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1219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ПУТЕМ ПРЯМОЙ ОПЛАТЫ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1285852" y="76200"/>
            <a:ext cx="664373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ФИНАНСИРОВАНИЯ И ОСОБЕННОСТИ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УЧЕТА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1848" y="1828800"/>
            <a:ext cx="4909752" cy="4495800"/>
            <a:chOff x="271848" y="1447800"/>
            <a:chExt cx="4909752" cy="4495800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 bwMode="auto">
            <a:xfrm>
              <a:off x="1828800" y="1447800"/>
              <a:ext cx="19050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54013" marR="0" lvl="0" indent="-35401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b="1" kern="0" dirty="0" smtClean="0">
                  <a:solidFill>
                    <a:schemeClr val="tx1"/>
                  </a:solidFill>
                </a:rPr>
                <a:t>ДОНОР</a:t>
              </a:r>
              <a:endPara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 bwMode="auto">
            <a:xfrm>
              <a:off x="838200" y="25146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БЕНЕФИЦИАРИЙ ООО</a:t>
              </a:r>
              <a:endParaRPr lang="ka-GE" sz="12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 bwMode="auto">
            <a:xfrm>
              <a:off x="838200" y="39624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ИСПОЛНИТЕЛЬ ПРОЕКТА/</a:t>
              </a:r>
              <a:endParaRPr lang="en-US" sz="1200" kern="0" dirty="0" smtClean="0">
                <a:solidFill>
                  <a:schemeClr val="tx1"/>
                </a:solidFill>
              </a:endParaRPr>
            </a:p>
            <a:p>
              <a:pPr lvl="0" algn="ctr">
                <a:spcBef>
                  <a:spcPct val="20000"/>
                </a:spcBef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УПРАВЛЯЮЩИЙ АССИГНОВАНИЯМИ</a:t>
              </a:r>
              <a:endParaRPr lang="ka-GE" sz="12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 bwMode="auto">
            <a:xfrm>
              <a:off x="2743200" y="5105400"/>
              <a:ext cx="19050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400" b="1" kern="0" dirty="0" smtClean="0">
                  <a:solidFill>
                    <a:schemeClr val="tx1"/>
                  </a:solidFill>
                </a:rPr>
                <a:t>ГОСУДАРСТВЕННОЕ КАЗНАЧЕЙСТВО</a:t>
              </a:r>
              <a:endPara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Content Placeholder 2"/>
            <p:cNvSpPr txBox="1">
              <a:spLocks/>
            </p:cNvSpPr>
            <p:nvPr/>
          </p:nvSpPr>
          <p:spPr bwMode="auto">
            <a:xfrm>
              <a:off x="3124200" y="25146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ДЕПАРТАМЕНТ ИНСТРАННЫХ СВЯЗЕЙ</a:t>
              </a:r>
              <a:endPara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47" name="Shape 46"/>
            <p:cNvCxnSpPr>
              <a:stCxn id="42" idx="1"/>
              <a:endCxn id="43" idx="0"/>
            </p:cNvCxnSpPr>
            <p:nvPr/>
          </p:nvCxnSpPr>
          <p:spPr>
            <a:xfrm rot="10800000" flipV="1">
              <a:off x="1638300" y="1866900"/>
              <a:ext cx="190500" cy="6477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2"/>
              <a:endCxn id="44" idx="0"/>
            </p:cNvCxnSpPr>
            <p:nvPr/>
          </p:nvCxnSpPr>
          <p:spPr>
            <a:xfrm>
              <a:off x="1638300" y="34290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hape 48"/>
            <p:cNvCxnSpPr>
              <a:stCxn id="42" idx="3"/>
              <a:endCxn id="46" idx="0"/>
            </p:cNvCxnSpPr>
            <p:nvPr/>
          </p:nvCxnSpPr>
          <p:spPr>
            <a:xfrm>
              <a:off x="3733800" y="1866900"/>
              <a:ext cx="190500" cy="6477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hape 29"/>
            <p:cNvCxnSpPr>
              <a:stCxn id="46" idx="3"/>
              <a:endCxn id="45" idx="3"/>
            </p:cNvCxnSpPr>
            <p:nvPr/>
          </p:nvCxnSpPr>
          <p:spPr>
            <a:xfrm flipH="1">
              <a:off x="4648200" y="2971800"/>
              <a:ext cx="76200" cy="2552700"/>
            </a:xfrm>
            <a:prstGeom prst="bentConnector3">
              <a:avLst>
                <a:gd name="adj1" fmla="val -300000"/>
              </a:avLst>
            </a:prstGeom>
            <a:ln>
              <a:solidFill>
                <a:srgbClr val="006699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hape 50"/>
            <p:cNvCxnSpPr>
              <a:stCxn id="44" idx="2"/>
              <a:endCxn id="45" idx="1"/>
            </p:cNvCxnSpPr>
            <p:nvPr/>
          </p:nvCxnSpPr>
          <p:spPr>
            <a:xfrm rot="16200000" flipH="1">
              <a:off x="1866900" y="4648200"/>
              <a:ext cx="647700" cy="1104900"/>
            </a:xfrm>
            <a:prstGeom prst="bentConnector2">
              <a:avLst/>
            </a:prstGeom>
            <a:ln>
              <a:solidFill>
                <a:srgbClr val="006699"/>
              </a:solidFill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04800" y="19328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latin typeface="+mn-lt"/>
                </a:rPr>
                <a:t>ПРЯМАЯ ОПЛАТА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62400" y="19050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ИНФОРМАЦИЯ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1848" y="3581400"/>
              <a:ext cx="1404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latin typeface="+mn-lt"/>
                </a:rPr>
                <a:t>ИСПОЛНЕНИЕ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10000" y="46482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latin typeface="+mn-lt"/>
                </a:rPr>
                <a:t>ИСПОЛНЕНИЕ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56" name="Shape 55"/>
            <p:cNvCxnSpPr>
              <a:stCxn id="44" idx="3"/>
              <a:endCxn id="46" idx="2"/>
            </p:cNvCxnSpPr>
            <p:nvPr/>
          </p:nvCxnSpPr>
          <p:spPr>
            <a:xfrm flipV="1">
              <a:off x="2438400" y="3429000"/>
              <a:ext cx="1485900" cy="9906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438400" y="4066401"/>
              <a:ext cx="1404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latin typeface="+mn-lt"/>
                </a:rPr>
                <a:t>ИСПОЛНЕНИЕ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5410200" y="2362200"/>
            <a:ext cx="3505200" cy="2743200"/>
          </a:xfr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 smtClean="0"/>
              <a:t>При составлении финансового отчета организации, прямые платежи должны указываться в отдельной колонке как «платеж </a:t>
            </a:r>
            <a:r>
              <a:rPr lang="ru-RU" sz="1800" dirty="0" smtClean="0">
                <a:solidFill>
                  <a:srgbClr val="C00000"/>
                </a:solidFill>
              </a:rPr>
              <a:t>третьего</a:t>
            </a:r>
            <a:r>
              <a:rPr lang="ru-RU" sz="1800" dirty="0" smtClean="0"/>
              <a:t> лица» в отчете движения дережных средств</a:t>
            </a:r>
            <a:endParaRPr lang="ka-GE" sz="18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ka-G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70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12192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ПУТЕМ ПРЯМОЙ ОПЛАТЫ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0552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БЮДЖЕТНАЯ ОРГАНИЗАЦИЯ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285852" y="76200"/>
            <a:ext cx="664373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ФИНАНСИРОВАНИЯ И ОСОБЕННОСТИ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УЧЕТА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1828800" y="1890698"/>
            <a:ext cx="6858000" cy="27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n-lt"/>
              </a:rPr>
              <a:t>Указывает информацию казначейкой услуги по прямым оплатам в финансовой отчетности как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полученные</a:t>
            </a:r>
            <a:r>
              <a:rPr lang="ru-RU" sz="2000" dirty="0" smtClean="0">
                <a:latin typeface="+mn-lt"/>
              </a:rPr>
              <a:t> средства и отражает их в расходах или указывает как транзакцию с активами  в отчете по исполнению бюджета </a:t>
            </a:r>
            <a:r>
              <a:rPr lang="en-GB" sz="2000" dirty="0" smtClean="0">
                <a:latin typeface="+mn-lt"/>
              </a:rPr>
              <a:t>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n-lt"/>
              </a:rPr>
              <a:t>В случае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целевого гранта/целевого финансирования</a:t>
            </a:r>
            <a:r>
              <a:rPr lang="ru-RU" sz="2000" dirty="0" smtClean="0">
                <a:latin typeface="+mn-lt"/>
              </a:rPr>
              <a:t>, в течение года организация должа указывать суммы как поступления (доходы) бюджетной организации, тем самым повышая «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чистую стоимость</a:t>
            </a:r>
            <a:r>
              <a:rPr lang="ru-RU" sz="2000" dirty="0" smtClean="0">
                <a:latin typeface="+mn-lt"/>
              </a:rPr>
              <a:t>»</a:t>
            </a:r>
            <a:endParaRPr kumimoji="0" lang="en-US" sz="1800" b="0" i="0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228600" y="48768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kern="0" dirty="0" smtClean="0">
                <a:latin typeface="+mn-lt"/>
                <a:cs typeface="+mn-cs"/>
              </a:rPr>
              <a:t>Ретроактивное финансирование и финансирование овердрафтом не заменяет методологию отражения донорского финансирования в отчетности</a:t>
            </a:r>
            <a:endParaRPr lang="ka-GE" sz="1400" kern="0" dirty="0" smtClean="0">
              <a:latin typeface="+mn-lt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43748" cy="1000124"/>
          </a:xfrm>
        </p:spPr>
        <p:txBody>
          <a:bodyPr/>
          <a:lstStyle/>
          <a:p>
            <a:r>
              <a:rPr lang="ru-RU" sz="2400" dirty="0" smtClean="0"/>
              <a:t>НЕМОНЕТАРНЫЕ ОПЕРАЦИИ ВО ВРЕМЯ ОСУЩЕСТВЛЕНИЯ ИНВЕТИЦИОННЫХ ПРОЕКТОВ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1981200" y="1828800"/>
            <a:ext cx="670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sz="2400" dirty="0" smtClean="0">
                <a:latin typeface="+mn-lt"/>
              </a:rPr>
              <a:t>До окончания проекта, исполнитель проекта должен учитывать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немонетарные активы</a:t>
            </a:r>
            <a:r>
              <a:rPr lang="ru-RU" sz="2400" dirty="0" smtClean="0">
                <a:latin typeface="+mn-lt"/>
              </a:rPr>
              <a:t> в форме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незавершеного строительства</a:t>
            </a:r>
            <a:r>
              <a:rPr lang="en-GB" sz="2400" dirty="0" smtClean="0">
                <a:latin typeface="+mn-lt"/>
              </a:rPr>
              <a:t>.</a:t>
            </a:r>
            <a:endParaRPr lang="ka-GE" sz="240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ka-GE" sz="2400" kern="0" dirty="0" smtClean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</a:rPr>
              <a:t>После завершения проекта, это должно быть перенесено в книги в соответствующую категорию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нефинансовых активов</a:t>
            </a:r>
            <a:r>
              <a:rPr lang="ru-RU" sz="2400" dirty="0" smtClean="0">
                <a:latin typeface="+mj-lt"/>
              </a:rPr>
              <a:t> на основе GFS 201, как определено бюджетной классификацией Грузии</a:t>
            </a:r>
            <a:r>
              <a:rPr lang="en-GB" sz="2400" dirty="0" smtClean="0">
                <a:latin typeface="+mj-lt"/>
              </a:rPr>
              <a:t>.</a:t>
            </a:r>
            <a:r>
              <a:rPr lang="ka-GE" sz="2400" dirty="0" smtClean="0">
                <a:latin typeface="+mj-lt"/>
              </a:rPr>
              <a:t> </a:t>
            </a:r>
            <a:endParaRPr lang="ka-GE" sz="2400" dirty="0">
              <a:latin typeface="+mj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ka-GE" sz="2400" kern="0" dirty="0" smtClean="0">
              <a:latin typeface="+mj-lt"/>
              <a:cs typeface="+mn-cs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4953000" y="34290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ka-GE" sz="1400" kern="0" dirty="0" smtClean="0">
              <a:latin typeface="BPG Nino Mtavruli" pitchFamily="50" charset="0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0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30552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БЮДЖЕТНАЯ ОРГАНИЗАЦИЯ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1066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Передача </a:t>
            </a:r>
            <a:r>
              <a:rPr lang="ru-RU" sz="2000" dirty="0" smtClean="0">
                <a:solidFill>
                  <a:srgbClr val="C00000"/>
                </a:solidFill>
              </a:rPr>
              <a:t>нефинансовых активов</a:t>
            </a:r>
            <a:r>
              <a:rPr lang="ru-RU" sz="2000" dirty="0" smtClean="0"/>
              <a:t> другому учреждению исполнителем проекта должно быть учтено в соответствии с норамтивными актами по учетности и учету</a:t>
            </a:r>
            <a:endParaRPr lang="ka-G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4953000" y="34290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ka-GE" sz="1400" kern="0" dirty="0" smtClean="0">
              <a:latin typeface="BPG Nino Mtavruli" pitchFamily="50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14800"/>
            <a:ext cx="533400" cy="69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-Right Arrow 14"/>
          <p:cNvSpPr/>
          <p:nvPr/>
        </p:nvSpPr>
        <p:spPr>
          <a:xfrm>
            <a:off x="1447800" y="3086100"/>
            <a:ext cx="685800" cy="3429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1447800" y="4267200"/>
            <a:ext cx="685800" cy="3429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1447800" y="5524500"/>
            <a:ext cx="685800" cy="3429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590800" y="541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410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429000" y="25908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9250" indent="-349250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+mj-lt"/>
              </a:rPr>
              <a:t>В случае передачи </a:t>
            </a:r>
            <a:r>
              <a:rPr lang="ru-RU" sz="1700" u="sng" dirty="0" smtClean="0">
                <a:latin typeface="+mj-lt"/>
              </a:rPr>
              <a:t>между государственными учреждениями одного уровня</a:t>
            </a:r>
            <a:r>
              <a:rPr lang="ru-RU" sz="1700" dirty="0" smtClean="0">
                <a:latin typeface="+mj-lt"/>
              </a:rPr>
              <a:t>, они должны быть записаны в счет «</a:t>
            </a:r>
            <a:r>
              <a:rPr lang="ru-RU" sz="1700" dirty="0" smtClean="0">
                <a:solidFill>
                  <a:srgbClr val="C00000"/>
                </a:solidFill>
                <a:latin typeface="+mj-lt"/>
              </a:rPr>
              <a:t>чистой стоимости</a:t>
            </a:r>
            <a:r>
              <a:rPr lang="ru-RU" sz="1700" dirty="0" smtClean="0">
                <a:latin typeface="+mj-lt"/>
              </a:rPr>
              <a:t>»  в части дебит-кредит и во время консолидации транзакция должна быть исключена из отчетности </a:t>
            </a:r>
          </a:p>
          <a:p>
            <a:pPr marL="349250" indent="-349250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+mj-lt"/>
              </a:rPr>
              <a:t>В случае передачи </a:t>
            </a:r>
            <a:r>
              <a:rPr lang="ru-RU" sz="1700" u="sng" dirty="0" smtClean="0">
                <a:latin typeface="+mj-lt"/>
              </a:rPr>
              <a:t>между государственными учреждениями разного уровня </a:t>
            </a:r>
            <a:r>
              <a:rPr lang="ru-RU" sz="1700" dirty="0" smtClean="0">
                <a:latin typeface="+mj-lt"/>
              </a:rPr>
              <a:t>они должны быть учтены как </a:t>
            </a:r>
            <a:r>
              <a:rPr lang="ru-RU" sz="1700" dirty="0" smtClean="0">
                <a:solidFill>
                  <a:srgbClr val="C00000"/>
                </a:solidFill>
                <a:latin typeface="+mj-lt"/>
              </a:rPr>
              <a:t>капитальный грант в доходах и расходах</a:t>
            </a:r>
            <a:r>
              <a:rPr lang="ru-RU" sz="1700" dirty="0" smtClean="0">
                <a:latin typeface="+mj-lt"/>
              </a:rPr>
              <a:t>. </a:t>
            </a:r>
          </a:p>
          <a:p>
            <a:pPr marL="349250" indent="-349250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+mj-lt"/>
              </a:rPr>
              <a:t>В случае</a:t>
            </a:r>
            <a:r>
              <a:rPr lang="ru-RU" sz="1700" u="sng" dirty="0" smtClean="0">
                <a:latin typeface="+mj-lt"/>
              </a:rPr>
              <a:t> передачи или получения суммы от другого учреждения</a:t>
            </a:r>
            <a:r>
              <a:rPr lang="ru-RU" sz="1700" dirty="0" smtClean="0">
                <a:latin typeface="+mj-lt"/>
              </a:rPr>
              <a:t>, суммы должны быть учтены как </a:t>
            </a:r>
            <a:r>
              <a:rPr lang="ru-RU" sz="1700" dirty="0" smtClean="0">
                <a:solidFill>
                  <a:srgbClr val="C00000"/>
                </a:solidFill>
                <a:latin typeface="+mj-lt"/>
              </a:rPr>
              <a:t>разные расходы и поступления.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ka-GE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ka-GE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ka-GE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143000" y="76200"/>
            <a:ext cx="6943748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НЕМОНЕТАРНЫЕ ОПЕРАЦИИ ВО ВРЕМЯ ОСУЩЕСТВЛЕНИЯ ИНВЕТИЦИОННЫХ ПРОЕКТОВ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239000" cy="1000124"/>
          </a:xfrm>
        </p:spPr>
        <p:txBody>
          <a:bodyPr/>
          <a:lstStyle/>
          <a:p>
            <a:r>
              <a:rPr lang="ru-RU" sz="2400" dirty="0" smtClean="0"/>
              <a:t>НЕМОНЕТАРНЫЕ ОПЕРАЦИИ ВО ВРЕМЯ ОСУЩЕСТВЛЕНИЯ ИНВЕТИЦИОННЫХ ПРОЕКТОВ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270337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Немонетарные транзакции, произведенные финансовыми активами и пассивами должны быть отражены как и в случае нефинансовых активов</a:t>
            </a:r>
            <a:endParaRPr lang="ru-RU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0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733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PG Nino Mtavruli" pitchFamily="50" charset="0"/>
              </a:rPr>
              <a:t>LEPL</a:t>
            </a:r>
            <a:r>
              <a:rPr lang="ka-GE" dirty="0" smtClean="0">
                <a:latin typeface="BPG Nino Mtavruli" pitchFamily="50" charset="0"/>
              </a:rPr>
              <a:t>.</a:t>
            </a:r>
            <a:endParaRPr lang="en-US" dirty="0">
              <a:latin typeface="BPG Nino Mtavruli" pitchFamily="50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57400" y="21336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Учет проводится в соответствии с международными стандартами</a:t>
            </a:r>
            <a:r>
              <a:rPr kumimoji="0" lang="ka-GE" sz="17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Кассовые расходы указываются как дебиторская задолженность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финансовый актив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a-GE" sz="175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завершения проекта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нефинансовые активы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получает другое агентство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a-GE" sz="17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Исполнитель проекта должен перечислить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финансовые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активы агентству аналогично блоготворительному перечислению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нефинансовых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активов</a:t>
            </a:r>
            <a:endParaRPr kumimoji="0" lang="ka-GE" sz="17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2578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По окончании проекта получатель (бенефициарий) актива должен отразить нефинансовый актив посредством ре-классификации финансовых активов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УЧЕТ ФИНАНСОВЫХ ОБЯЗАТЕЛЬСТВ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667000"/>
            <a:ext cx="6934200" cy="3459163"/>
          </a:xfrm>
        </p:spPr>
        <p:txBody>
          <a:bodyPr/>
          <a:lstStyle/>
          <a:p>
            <a:r>
              <a:rPr lang="ru-RU" sz="1800" dirty="0" smtClean="0">
                <a:latin typeface="+mj-lt"/>
              </a:rPr>
              <a:t>Такие суммы могут быть</a:t>
            </a:r>
            <a:r>
              <a:rPr lang="en-GB" sz="1800" dirty="0" smtClean="0">
                <a:latin typeface="+mj-lt"/>
              </a:rPr>
              <a:t>:</a:t>
            </a:r>
            <a:endParaRPr lang="ka-GE" sz="1800" dirty="0" smtClean="0">
              <a:latin typeface="+mj-lt"/>
            </a:endParaRPr>
          </a:p>
          <a:p>
            <a:pPr marL="0" indent="0">
              <a:buNone/>
            </a:pPr>
            <a:endParaRPr lang="ka-GE" sz="1800" dirty="0" smtClean="0">
              <a:latin typeface="+mj-lt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Учтены как «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условное обязательство</a:t>
            </a:r>
            <a:r>
              <a:rPr lang="ru-RU" sz="2000" dirty="0" smtClean="0">
                <a:latin typeface="+mj-lt"/>
              </a:rPr>
              <a:t>» и отражены в «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справочных статьях</a:t>
            </a:r>
            <a:r>
              <a:rPr lang="ru-RU" sz="2000" dirty="0" smtClean="0">
                <a:latin typeface="+mj-lt"/>
              </a:rPr>
              <a:t>»</a:t>
            </a:r>
            <a:endParaRPr lang="ka-GE" sz="2000" dirty="0" smtClean="0">
              <a:latin typeface="+mj-lt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При наступлении срока платежа, они должен быть отмечены как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финансовое обязательство</a:t>
            </a:r>
            <a:r>
              <a:rPr lang="ru-RU" sz="2000" dirty="0" smtClean="0">
                <a:latin typeface="+mj-lt"/>
              </a:rPr>
              <a:t> и оплачены в соответствии с действующим законодательством</a:t>
            </a:r>
            <a:endParaRPr lang="ka-GE" sz="2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По завершении проекта контракт предусматривает оплату 5% общей стоимости проекта после конкретного периода пробации.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88397"/>
            <a:ext cx="70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886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БЮДЖЕТНАЯ ОРГАНИЗАЦИЯ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УЧЕТ ФИНАНСОВЫХ ОБЯЗАТЕЛЬСТВ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49763"/>
          </a:xfrm>
        </p:spPr>
        <p:txBody>
          <a:bodyPr/>
          <a:lstStyle/>
          <a:p>
            <a:pPr algn="just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Отрицательная сторона</a:t>
            </a:r>
            <a:r>
              <a:rPr lang="en-US" sz="2200" b="1" dirty="0" smtClean="0">
                <a:solidFill>
                  <a:srgbClr val="C00000"/>
                </a:solidFill>
              </a:rPr>
              <a:t>: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 актив признан в полную стоимость и финансовое обязательство в пределах 5% не отражается на корреспондентском счету, так как по условиям контракта оно не может считаться обязательством до наступления срока оплаты 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</a:rPr>
              <a:t> Решение: </a:t>
            </a:r>
            <a:r>
              <a:rPr lang="ru-RU" sz="2200" dirty="0" smtClean="0"/>
              <a:t>Соблюдение международных стандартов учета и отчетности (например, резервы и спорные обязательства) и регулирование в соответствии со стандартами стоит на повестке дня. На этом этапе, кратко- и долгосрочная классификация активов и пассивов и счетов содержит соответствующий счет. </a:t>
            </a:r>
          </a:p>
          <a:p>
            <a:endParaRPr lang="ka-GE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sz="2400" dirty="0" smtClean="0"/>
              <a:t>ГОСУДАРСТВЕННОЕ КАЗНАЧЕЙСТВО – РЕФОРМА СИСТЕМЫ УЧЕТА И ОТЧЕТНОСТИ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2833701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Внедрение модифицированного кассового метода</a:t>
            </a:r>
            <a:endParaRPr lang="ka-GE" sz="2000" dirty="0" smtClean="0">
              <a:solidFill>
                <a:srgbClr val="C00000"/>
              </a:solidFill>
              <a:latin typeface="+mj-lt"/>
            </a:endParaRPr>
          </a:p>
          <a:p>
            <a:pPr lvl="1"/>
            <a:r>
              <a:rPr lang="ru-RU" sz="1800" dirty="0" smtClean="0">
                <a:latin typeface="+mj-lt"/>
              </a:rPr>
              <a:t>В этом году Государственное Казначейство внедряет «модифицированный кассовый метод» отчетности с соблюдением международных стандартов </a:t>
            </a:r>
            <a:r>
              <a:rPr lang="ru-RU" sz="1800" dirty="0" smtClean="0"/>
              <a:t>отчетности </a:t>
            </a:r>
            <a:r>
              <a:rPr lang="ru-RU" sz="1800" dirty="0" smtClean="0">
                <a:latin typeface="+mj-lt"/>
              </a:rPr>
              <a:t>для государственного сектора</a:t>
            </a:r>
          </a:p>
          <a:p>
            <a:pPr marL="457200" lvl="1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«Главная Казначейская Книга» и План Единых Счетов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</a:t>
            </a:r>
            <a:endParaRPr lang="ka-GE" sz="2000" dirty="0" smtClean="0">
              <a:solidFill>
                <a:srgbClr val="C00000"/>
              </a:solidFill>
              <a:latin typeface="+mj-lt"/>
            </a:endParaRPr>
          </a:p>
          <a:p>
            <a:pPr lvl="1"/>
            <a:r>
              <a:rPr lang="ru-RU" sz="1800" dirty="0" smtClean="0">
                <a:latin typeface="+mj-lt"/>
              </a:rPr>
              <a:t>Работа нацелена на создание «Главной Казначейской Книги» и плана единых счетов в соответствии с кассовыми и оценочными процедурами с целью разработки полного консолидированного финансового отчета</a:t>
            </a:r>
            <a:r>
              <a:rPr lang="en-GB" sz="1800" dirty="0" smtClean="0">
                <a:latin typeface="+mj-lt"/>
              </a:rPr>
              <a:t>. </a:t>
            </a:r>
            <a:endParaRPr lang="ka-GE" sz="14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44958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РЕФОРМА УЧЕТА ОБЕСПЕЧИВАЕТ РАЗРЕШЕНИЕ ТЕКУЩИХ ПРОБЛЕМ ПО УЧЕТНОСТИ ДОНОРСКОГО ФИНАНСИРОВАНИЯ И ПОДГОТОВКИ ФИНАНСОВОГО ОТЧЕТА ОБ ОСУЩЕСТВЛЕНИИ ИНВЕСТИЦИОННЫХ ПРОЕКТОВ ГОСУДАРСТВЕННЫМИ УЧРЕЖДЕНИЯМИ В СООТВЕТСТВИИ С МЕЖДУНАРОДНЫМИ СТАНДАРТАМИ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5562600" cy="320675"/>
          </a:xfrm>
        </p:spPr>
        <p:txBody>
          <a:bodyPr/>
          <a:lstStyle/>
          <a:p>
            <a:pPr algn="l">
              <a:defRPr/>
            </a:pPr>
            <a:r>
              <a:rPr lang="ru-RU" sz="1000" smtClean="0"/>
              <a:t>ФИНАНСОВАЯ УЧЕТНОСТЬ И ОТЧЕТНОСТЬ ПО ФИНАНСИРОВАННЫМ ДОНОРАМИ ПРОЕКТАМ 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+mn-lt"/>
                <a:cs typeface="+mn-cs"/>
              </a:rPr>
              <a:t>Спасибо за Внимание!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a-G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2"/>
              </a:rPr>
              <a:t>www.mof.ge</a:t>
            </a:r>
            <a:endParaRPr kumimoji="0" lang="ka-GE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3"/>
              </a:rPr>
              <a:t>www.treasury.gov.ge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kern="0" dirty="0" smtClean="0">
                <a:latin typeface="+mn-lt"/>
                <a:cs typeface="+mn-cs"/>
              </a:rPr>
              <a:t>Зураб Толордава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kern="0" dirty="0" smtClean="0">
                <a:latin typeface="+mn-lt"/>
                <a:cs typeface="+mn-cs"/>
              </a:rPr>
              <a:t>Февраль, 2012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5852" y="142852"/>
            <a:ext cx="6643734" cy="1000124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ru-RU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ФИНАНСОВАЯ УЧЕТНОСТЬ И ОТЧЕТНОСТЬ ПО ФИНАНСИРОВАННЫМ ДОНОРАМИ ПРОЕКТАМ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РЕГУЛИРУЮЩИЕ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НОРМАТИВНЫЕ АКТЫ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pic>
        <p:nvPicPr>
          <p:cNvPr id="6" name="Picture 5" descr="328_2284_174555_gerbi[1]_Page_1_Image_0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254" y="1371600"/>
            <a:ext cx="729692" cy="6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28_2284_174555_gerbi[1]_Page_1_Image_0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5054" y="1371600"/>
            <a:ext cx="729692" cy="6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133600"/>
            <a:ext cx="4343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+mj-lt"/>
                <a:ea typeface="Kozuka Mincho Pr6N R" pitchFamily="18" charset="-128"/>
              </a:rPr>
              <a:t>ЗАКОН ГРУЗИИ </a:t>
            </a:r>
            <a:endParaRPr lang="en-US" b="1" dirty="0" smtClean="0">
              <a:latin typeface="+mj-lt"/>
              <a:ea typeface="Kozuka Mincho Pr6N R" pitchFamily="18" charset="-128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+mj-lt"/>
                <a:ea typeface="Kozuka Mincho Pr6N R" pitchFamily="18" charset="-128"/>
              </a:rPr>
              <a:t>«БЮДЖЕТНЫЙ КОДЕКС ГРУЗИИ»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2133600"/>
            <a:ext cx="4343400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+mj-lt"/>
                <a:ea typeface="Kozuka Mincho Pr6N R" pitchFamily="18" charset="-128"/>
              </a:rPr>
              <a:t>ЗАКОН ГРУЗИИ «ПО ГОСУДАРСТВЕННОМУ БЮДЖЕТУ ГРУЗИИ»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4114800"/>
            <a:ext cx="6934200" cy="215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defRPr/>
            </a:pPr>
            <a:r>
              <a:rPr lang="ru-RU" sz="1600" b="1" dirty="0" smtClean="0">
                <a:latin typeface="+mj-lt"/>
                <a:ea typeface="Kozuka Mincho Pr6N R" pitchFamily="18" charset="-128"/>
              </a:rPr>
              <a:t>ИНСТРУКЦИИ, УТВЕРЖДЕННЫЕ ПРИКАЗОМ МИНИСТРА ФИНАНСОВ</a:t>
            </a:r>
            <a:r>
              <a:rPr lang="en-US" sz="1600" b="1" dirty="0" smtClean="0">
                <a:latin typeface="+mj-lt"/>
                <a:ea typeface="Kozuka Mincho Pr6N R" pitchFamily="18" charset="-128"/>
              </a:rPr>
              <a:t>:</a:t>
            </a:r>
          </a:p>
          <a:p>
            <a:pPr marL="735013" indent="3397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ru-RU" dirty="0" smtClean="0">
                <a:latin typeface="+mj-lt"/>
                <a:ea typeface="Kozuka Mincho Pr6N R" pitchFamily="18" charset="-128"/>
              </a:rPr>
              <a:t>ПО БЮДЖЕТНОЙ КЛАССИФИКАЦИИ;  </a:t>
            </a:r>
          </a:p>
          <a:p>
            <a:pPr marL="735013" indent="3397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ru-RU" dirty="0" smtClean="0">
                <a:latin typeface="+mj-lt"/>
                <a:ea typeface="Kozuka Mincho Pr6N R" pitchFamily="18" charset="-128"/>
              </a:rPr>
              <a:t>ОБ ОПЛАТАХ; </a:t>
            </a:r>
          </a:p>
          <a:p>
            <a:pPr marL="735013" indent="3397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ru-RU" dirty="0" smtClean="0">
                <a:latin typeface="+mj-lt"/>
                <a:ea typeface="Kozuka Mincho Pr6N R" pitchFamily="18" charset="-128"/>
              </a:rPr>
              <a:t>ОТЧЕТНОСТИ ПО ИСПОЛНЕНИЮ БЮДЖЕТА;</a:t>
            </a:r>
          </a:p>
          <a:p>
            <a:pPr marL="735013" indent="3397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  <a:defRPr/>
            </a:pPr>
            <a:r>
              <a:rPr lang="ru-RU" dirty="0" smtClean="0">
                <a:latin typeface="+mj-lt"/>
                <a:ea typeface="Kozuka Mincho Pr6N R" pitchFamily="18" charset="-128"/>
              </a:rPr>
              <a:t>ФИНАНСОВЫЙ УЧЕТ И ОТЧЕТНОСТЬ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2819400"/>
            <a:ext cx="403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2819400"/>
            <a:ext cx="403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4492014"/>
            <a:ext cx="7239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6553200" y="3276600"/>
            <a:ext cx="533400" cy="5334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81200" y="3276600"/>
            <a:ext cx="533400" cy="5334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www.mof.ge/m/i/mof_logo.png"/>
          <p:cNvPicPr>
            <a:picLocks noChangeAspect="1" noChangeArrowheads="1"/>
          </p:cNvPicPr>
          <p:nvPr/>
        </p:nvPicPr>
        <p:blipFill>
          <a:blip r:embed="rId3" cstate="print"/>
          <a:srcRect r="72671"/>
          <a:stretch>
            <a:fillRect/>
          </a:stretch>
        </p:blipFill>
        <p:spPr bwMode="auto">
          <a:xfrm>
            <a:off x="4191000" y="3429000"/>
            <a:ext cx="609600" cy="60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РЕГУЛИРУЮЩИЕ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НОРМАТИВНЫЕ АКТЫ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600200"/>
            <a:ext cx="457200" cy="47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328_2284_174555_gerbi[1]_Page_1_Image_0001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00200"/>
            <a:ext cx="470450" cy="4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ФОРМЫ ФИНАНСИРОВАНИЯ И ОСОБЕННОСТИ </a:t>
            </a:r>
            <a:r>
              <a:rPr lang="ru-RU" dirty="0" smtClean="0"/>
              <a:t>УЧЕТА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752600"/>
            <a:ext cx="4038600" cy="4768865"/>
          </a:xfrm>
          <a:solidFill>
            <a:schemeClr val="bg1"/>
          </a:solidFill>
          <a:effectLst>
            <a:softEdge rad="317500"/>
          </a:effectLst>
        </p:spPr>
        <p:txBody>
          <a:bodyPr/>
          <a:lstStyle/>
          <a:p>
            <a:pPr marL="354013" indent="-354013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Информация должна содержать данные по суммам, зачисленным на единый валютный казначейский счет </a:t>
            </a:r>
            <a:r>
              <a:rPr lang="ru-RU" sz="2000" dirty="0" smtClean="0"/>
              <a:t>с официальным обменным курсом на день зачисления (перечисления) суммы </a:t>
            </a:r>
            <a:endParaRPr lang="ka-GE" sz="2000" dirty="0" smtClean="0"/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dirty="0" smtClean="0"/>
              <a:t>Донорское финансирование </a:t>
            </a:r>
            <a:r>
              <a:rPr lang="en-GB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не дожно являться поступлением бюджетных организаций </a:t>
            </a:r>
            <a:r>
              <a:rPr lang="ru-RU" sz="2000" dirty="0" smtClean="0"/>
              <a:t>и при учете, статья баланса «</a:t>
            </a:r>
            <a:r>
              <a:rPr lang="ru-RU" sz="2000" dirty="0" smtClean="0">
                <a:solidFill>
                  <a:srgbClr val="C00000"/>
                </a:solidFill>
              </a:rPr>
              <a:t>чистая стоимость</a:t>
            </a:r>
            <a:r>
              <a:rPr lang="ru-RU" sz="2000" dirty="0" smtClean="0"/>
              <a:t>» не заменяется такими суммами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ПОСРЕДСТВОМ ЕДИНОГО КАЗНАЧЕЙСКОГО СЧЕТА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2400" y="1828800"/>
            <a:ext cx="4953000" cy="4343400"/>
            <a:chOff x="228600" y="1447800"/>
            <a:chExt cx="4953000" cy="4343400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1828800" y="1447800"/>
              <a:ext cx="19050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54013" marR="0" lvl="0" indent="-35401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b="1" kern="0" dirty="0" smtClean="0">
                  <a:solidFill>
                    <a:schemeClr val="tx1"/>
                  </a:solidFill>
                  <a:latin typeface="+mj-lt"/>
                </a:rPr>
                <a:t>ДОНОР</a:t>
              </a:r>
              <a:endPara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838200" y="25146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200" kern="0" noProof="0" dirty="0" smtClean="0">
                  <a:solidFill>
                    <a:schemeClr val="tx1"/>
                  </a:solidFill>
                  <a:latin typeface="+mj-lt"/>
                </a:rPr>
                <a:t>ВАЛЮТНЫЙ СЧЕТ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838200" y="38100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200" kern="0" dirty="0" smtClean="0">
                  <a:solidFill>
                    <a:schemeClr val="tx1"/>
                  </a:solidFill>
                  <a:latin typeface="+mj-lt"/>
                </a:rPr>
                <a:t>БЮДЖЕТНЫЕ ПОСТУПЛЕНИЯ НА ЕДИНЫЙ КАЗНАЧЕЙСКИЙ СЧЕТ</a:t>
              </a:r>
              <a:endPara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1828800" y="4953000"/>
              <a:ext cx="19050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400" b="1" kern="0" dirty="0" smtClean="0">
                  <a:solidFill>
                    <a:schemeClr val="tx1"/>
                  </a:solidFill>
                  <a:latin typeface="+mj-lt"/>
                </a:rPr>
                <a:t>ГОСУДАРСТВЕННОЕ КАЗНАЧЕЙСТВО</a:t>
              </a:r>
              <a:endPara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 bwMode="auto">
            <a:xfrm>
              <a:off x="3124200" y="25146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200" kern="0" dirty="0" smtClean="0">
                  <a:solidFill>
                    <a:schemeClr val="tx1"/>
                  </a:solidFill>
                  <a:latin typeface="+mj-lt"/>
                </a:rPr>
                <a:t>ДЕПАРТАМЕНТ СВЯЗЕЙ С ОБЩЕСТВЕННОСТЬЮ</a:t>
              </a:r>
              <a:endPara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33" name="Shape 32"/>
            <p:cNvCxnSpPr>
              <a:stCxn id="28" idx="1"/>
              <a:endCxn id="29" idx="0"/>
            </p:cNvCxnSpPr>
            <p:nvPr/>
          </p:nvCxnSpPr>
          <p:spPr>
            <a:xfrm rot="10800000" flipV="1">
              <a:off x="1638300" y="1866900"/>
              <a:ext cx="190500" cy="6477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9" idx="2"/>
              <a:endCxn id="30" idx="0"/>
            </p:cNvCxnSpPr>
            <p:nvPr/>
          </p:nvCxnSpPr>
          <p:spPr>
            <a:xfrm>
              <a:off x="1638300" y="34290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28" idx="3"/>
              <a:endCxn id="32" idx="0"/>
            </p:cNvCxnSpPr>
            <p:nvPr/>
          </p:nvCxnSpPr>
          <p:spPr>
            <a:xfrm>
              <a:off x="3733800" y="1866900"/>
              <a:ext cx="190500" cy="6477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hape 35"/>
            <p:cNvCxnSpPr>
              <a:stCxn id="32" idx="2"/>
              <a:endCxn id="31" idx="3"/>
            </p:cNvCxnSpPr>
            <p:nvPr/>
          </p:nvCxnSpPr>
          <p:spPr>
            <a:xfrm rot="5400000">
              <a:off x="2857500" y="4305300"/>
              <a:ext cx="1943100" cy="1905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30" idx="2"/>
              <a:endCxn id="31" idx="1"/>
            </p:cNvCxnSpPr>
            <p:nvPr/>
          </p:nvCxnSpPr>
          <p:spPr>
            <a:xfrm rot="16200000" flipH="1">
              <a:off x="1409700" y="4953000"/>
              <a:ext cx="647700" cy="1905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33400" y="1932801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latin typeface="+mj-lt"/>
                </a:rPr>
                <a:t>ЗАЧИСЛЕНИЕ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62400" y="190500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+mj-lt"/>
                </a:rPr>
                <a:t>ИНФОРМАЦИЯ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5105400"/>
              <a:ext cx="1404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latin typeface="+mj-lt"/>
                </a:rPr>
                <a:t>ИСПОЛНЕНИЕ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62400" y="5105401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+mj-lt"/>
                </a:rPr>
                <a:t>ИНФОРМАЦИЯ</a:t>
              </a:r>
              <a:endParaRPr lang="en-US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4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62600" y="2971800"/>
          <a:ext cx="1371600" cy="13903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5800"/>
                <a:gridCol w="685800"/>
              </a:tblGrid>
              <a:tr h="336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315200" y="3733800"/>
          <a:ext cx="1371600" cy="13903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5800"/>
                <a:gridCol w="685800"/>
              </a:tblGrid>
              <a:tr h="336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ФОРМЫ ФИНАНСИРОВАНИЯ И ОСОБЕННОСТИ </a:t>
            </a:r>
            <a:r>
              <a:rPr lang="ru-RU" dirty="0" smtClean="0"/>
              <a:t>УЧЕТА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ПОСРЕДСТВОМ ЕДИНОГО КАЗНАЧЕЙСКОГО СЧЕТА</a:t>
            </a:r>
          </a:p>
        </p:txBody>
      </p:sp>
      <p:sp>
        <p:nvSpPr>
          <p:cNvPr id="15" name="Content Placeholder 16"/>
          <p:cNvSpPr txBox="1">
            <a:spLocks/>
          </p:cNvSpPr>
          <p:nvPr/>
        </p:nvSpPr>
        <p:spPr bwMode="auto">
          <a:xfrm>
            <a:off x="5562600" y="251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ДЕНЕЖНЫЕ ФОНДЫ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16"/>
          <p:cNvSpPr txBox="1">
            <a:spLocks/>
          </p:cNvSpPr>
          <p:nvPr/>
        </p:nvSpPr>
        <p:spPr bwMode="auto">
          <a:xfrm>
            <a:off x="7315200" y="3352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  <a:cs typeface="+mn-cs"/>
              </a:rPr>
              <a:t>ОБЗАТЕЛЬСТВА ПО ДЕПОЗИТАМ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3400" y="2514600"/>
            <a:ext cx="43434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ru-RU" dirty="0" smtClean="0">
                <a:latin typeface="+mn-lt"/>
              </a:rPr>
              <a:t>Управляющий ассигнованиями/испольнитель проекта должен учитывать финансовые активы как «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денежные фонды</a:t>
            </a:r>
            <a:r>
              <a:rPr lang="ru-RU" dirty="0" smtClean="0">
                <a:latin typeface="+mn-lt"/>
              </a:rPr>
              <a:t>», а также отразить это как «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обязательство по депозитам</a:t>
            </a:r>
            <a:r>
              <a:rPr lang="ru-RU" dirty="0" smtClean="0">
                <a:latin typeface="+mn-lt"/>
              </a:rPr>
              <a:t>» </a:t>
            </a:r>
            <a:endParaRPr lang="en-US" dirty="0">
              <a:latin typeface="+mn-lt"/>
            </a:endParaRPr>
          </a:p>
          <a:p>
            <a:pPr marL="342900" lvl="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endParaRPr lang="ka-GE" kern="0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7200" y="1752600"/>
            <a:ext cx="46482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349250"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В случае выплаты сумм в бюджетные поступления, счет  «</a:t>
            </a:r>
            <a:r>
              <a:rPr lang="ru-RU" sz="1900" dirty="0" smtClean="0">
                <a:solidFill>
                  <a:srgbClr val="C00000"/>
                </a:solidFill>
                <a:latin typeface="+mn-lt"/>
              </a:rPr>
              <a:t>обзязательства по депозитам</a:t>
            </a:r>
            <a:r>
              <a:rPr lang="ru-RU" sz="1900" dirty="0" smtClean="0">
                <a:latin typeface="+mn-lt"/>
              </a:rPr>
              <a:t>» должны сократиться на сумму (дебит) кассового расхода  и таким образом, счет «</a:t>
            </a:r>
            <a:r>
              <a:rPr lang="ru-RU" sz="1900" dirty="0" smtClean="0">
                <a:solidFill>
                  <a:srgbClr val="C00000"/>
                </a:solidFill>
                <a:latin typeface="+mn-lt"/>
              </a:rPr>
              <a:t>бюджетная задолженность на основе кассового исполнения поступлений</a:t>
            </a:r>
            <a:r>
              <a:rPr lang="ru-RU" sz="1900" dirty="0" smtClean="0">
                <a:latin typeface="+mn-lt"/>
              </a:rPr>
              <a:t>» должен увеличиться (кредит)</a:t>
            </a:r>
            <a:r>
              <a:rPr lang="ka-GE" sz="1900" i="1" dirty="0" smtClean="0">
                <a:latin typeface="+mn-lt"/>
              </a:rPr>
              <a:t>.</a:t>
            </a:r>
          </a:p>
          <a:p>
            <a:pPr indent="349250">
              <a:buFont typeface="Arial" pitchFamily="34" charset="0"/>
              <a:buChar char="•"/>
            </a:pPr>
            <a:endParaRPr lang="en-US" sz="1900" dirty="0" smtClean="0">
              <a:latin typeface="+mn-lt"/>
            </a:endParaRPr>
          </a:p>
          <a:p>
            <a:pPr indent="349250">
              <a:buFont typeface="Arial" pitchFamily="34" charset="0"/>
              <a:buChar char="•"/>
            </a:pPr>
            <a:r>
              <a:rPr lang="ru-RU" sz="1900" dirty="0" smtClean="0">
                <a:latin typeface="+mn-lt"/>
              </a:rPr>
              <a:t> Операция по оплате сумм в бюджет должна учитываться на корреспондентском счету «</a:t>
            </a:r>
            <a:r>
              <a:rPr lang="ru-RU" sz="1900" dirty="0" smtClean="0">
                <a:solidFill>
                  <a:srgbClr val="C00000"/>
                </a:solidFill>
                <a:latin typeface="+mn-lt"/>
              </a:rPr>
              <a:t>денежные ресурсы (фонды)</a:t>
            </a:r>
            <a:r>
              <a:rPr lang="ru-RU" sz="1900" dirty="0" smtClean="0">
                <a:latin typeface="+mn-lt"/>
              </a:rPr>
              <a:t>» (кредит) с</a:t>
            </a:r>
            <a:r>
              <a:rPr lang="ru-RU" sz="1900" dirty="0" smtClean="0">
                <a:solidFill>
                  <a:srgbClr val="C00000"/>
                </a:solidFill>
                <a:latin typeface="+mn-lt"/>
              </a:rPr>
              <a:t> «бюджетной задолженностью на основе кассового исполнения поступлений</a:t>
            </a:r>
            <a:r>
              <a:rPr lang="ru-RU" sz="1900" dirty="0" smtClean="0">
                <a:latin typeface="+mn-lt"/>
              </a:rPr>
              <a:t>» (дебит)</a:t>
            </a:r>
            <a:endParaRPr lang="en-US" sz="1900" dirty="0" smtClean="0">
              <a:latin typeface="+mn-lt"/>
            </a:endParaRPr>
          </a:p>
          <a:p>
            <a:pPr marL="342900" lvl="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ka-GE" sz="1900" kern="0" dirty="0" smtClean="0">
              <a:latin typeface="+mn-lt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62600" y="2895600"/>
          <a:ext cx="1371600" cy="13903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5800"/>
                <a:gridCol w="685800"/>
              </a:tblGrid>
              <a:tr h="336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315200" y="3733800"/>
          <a:ext cx="1371600" cy="13903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5800"/>
                <a:gridCol w="685800"/>
              </a:tblGrid>
              <a:tr h="336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1285852" y="76200"/>
            <a:ext cx="664373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ФИНАНСИРОВАНИЯ 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 УЧЕТА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ПОСРЕДСТВОМ ЕДИНОГО КАЗНАЧЕЙСКОГО СЧЕТА</a:t>
            </a:r>
          </a:p>
        </p:txBody>
      </p:sp>
      <p:sp>
        <p:nvSpPr>
          <p:cNvPr id="20" name="Content Placeholder 16"/>
          <p:cNvSpPr txBox="1">
            <a:spLocks/>
          </p:cNvSpPr>
          <p:nvPr/>
        </p:nvSpPr>
        <p:spPr bwMode="auto">
          <a:xfrm>
            <a:off x="7162801" y="25908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БЮДЖЕТНАЯ ЗАДОЛЖЕННОСТЬ НА ОСНОВЕ КАССОВОГО ИСПОЛНЕНИЯ ПОСТУПЛЕНИЙ </a:t>
            </a:r>
            <a:endParaRPr kumimoji="0" lang="ka-GE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16"/>
          <p:cNvSpPr txBox="1">
            <a:spLocks/>
          </p:cNvSpPr>
          <p:nvPr/>
        </p:nvSpPr>
        <p:spPr bwMode="auto">
          <a:xfrm>
            <a:off x="5410200" y="2438400"/>
            <a:ext cx="1862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+mn-lt"/>
                <a:cs typeface="+mn-cs"/>
              </a:rPr>
              <a:t>ОБЯЗАТЕЛЬСТВА ПО ДЕПОЗИТАМ</a:t>
            </a:r>
            <a:endParaRPr lang="en-US" sz="1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2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1226403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ПРОЕКТА В ОБХОД ЕДИНОГО КАЗНАЧЕЙСКОГО СЧЕТА ПУТЕМ ПЕРЕЧИСЛЕНИЯ СУММ НА БАНКОВСКИЙ СЧЕТ</a:t>
            </a:r>
            <a:endParaRPr lang="ka-GE" sz="1600" b="1" spc="200" dirty="0" smtClean="0">
              <a:solidFill>
                <a:srgbClr val="C00000"/>
              </a:solidFill>
              <a:latin typeface="BPG Nino Mtavruli" pitchFamily="50" charset="0"/>
              <a:cs typeface="BPG Algeti Compact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285852" y="76200"/>
            <a:ext cx="664373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ФИНАНСИРОВАНИЯ И ОСОБЕННОСТИ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УЧЕТА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648200" y="2667000"/>
            <a:ext cx="42672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Донорское финансирование не является 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доходом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(поступлением) бюджетной организации и должно отражаться в отчетности как 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финансирование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полученное из бюджета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ka-GE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304800" y="1905000"/>
            <a:ext cx="3886200" cy="4343400"/>
            <a:chOff x="838200" y="1447800"/>
            <a:chExt cx="3886200" cy="43434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1828800" y="1447800"/>
              <a:ext cx="19050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54013" marR="0" lvl="0" indent="-35401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b="1" kern="0" dirty="0" smtClean="0">
                  <a:solidFill>
                    <a:schemeClr val="tx1"/>
                  </a:solidFill>
                </a:rPr>
                <a:t>ДОНОР</a:t>
              </a:r>
              <a:endPara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838200" y="25146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СЧЕТ В КОММЕРЧЕСКОМ БАНКЕ</a:t>
              </a:r>
              <a:endParaRPr lang="ka-GE" sz="12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838200" y="38100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ИСПОЛНИТЕЛЬ ПРОЕКТА</a:t>
              </a:r>
              <a:endParaRPr lang="ka-GE" sz="12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1828800" y="4953000"/>
              <a:ext cx="19050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400" b="1" kern="0" dirty="0" smtClean="0">
                  <a:solidFill>
                    <a:schemeClr val="tx1"/>
                  </a:solidFill>
                </a:rPr>
                <a:t>ГОСУДАРСТВЕННОЕ КАЗНАЧЕЙСТВО</a:t>
              </a:r>
              <a:endPara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3124200" y="25146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ДЕПАРТАМЕНТ ПО ИНОСТРАННЫМ СВЯЗЯМ</a:t>
              </a:r>
              <a:endPara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Shape 30"/>
            <p:cNvCxnSpPr>
              <a:stCxn id="25" idx="1"/>
              <a:endCxn id="27" idx="0"/>
            </p:cNvCxnSpPr>
            <p:nvPr/>
          </p:nvCxnSpPr>
          <p:spPr>
            <a:xfrm rot="10800000" flipV="1">
              <a:off x="1638300" y="1866900"/>
              <a:ext cx="190500" cy="6477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28" idx="0"/>
            </p:cNvCxnSpPr>
            <p:nvPr/>
          </p:nvCxnSpPr>
          <p:spPr>
            <a:xfrm>
              <a:off x="1638300" y="3429000"/>
              <a:ext cx="0" cy="381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hape 32"/>
            <p:cNvCxnSpPr>
              <a:stCxn id="25" idx="3"/>
              <a:endCxn id="30" idx="0"/>
            </p:cNvCxnSpPr>
            <p:nvPr/>
          </p:nvCxnSpPr>
          <p:spPr>
            <a:xfrm>
              <a:off x="3733800" y="1866900"/>
              <a:ext cx="190500" cy="6477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hape 33"/>
            <p:cNvCxnSpPr>
              <a:stCxn id="30" idx="2"/>
              <a:endCxn id="29" idx="3"/>
            </p:cNvCxnSpPr>
            <p:nvPr/>
          </p:nvCxnSpPr>
          <p:spPr>
            <a:xfrm rot="5400000">
              <a:off x="2857500" y="4305300"/>
              <a:ext cx="1943100" cy="1905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hape 34"/>
            <p:cNvCxnSpPr>
              <a:stCxn id="28" idx="2"/>
              <a:endCxn id="29" idx="1"/>
            </p:cNvCxnSpPr>
            <p:nvPr/>
          </p:nvCxnSpPr>
          <p:spPr>
            <a:xfrm rot="16200000" flipH="1">
              <a:off x="1409700" y="4953000"/>
              <a:ext cx="647700" cy="1905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344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124200"/>
            <a:ext cx="3810000" cy="1752600"/>
          </a:xfr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>Кассовые расходы должны отражаться в финансовых отчетах в соответствии  с фактическим кассовым расходом , указанным в Финансовом Отчете в соответсвии банковскими данными</a:t>
            </a:r>
            <a:endParaRPr lang="ru-RU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43800" y="3276600"/>
          <a:ext cx="1371600" cy="13903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5800"/>
                <a:gridCol w="685800"/>
              </a:tblGrid>
              <a:tr h="336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anchor="ctr"/>
                </a:tc>
              </a:tr>
              <a:tr h="52714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286000" y="4876800"/>
            <a:ext cx="6629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ru-RU" dirty="0" smtClean="0">
                <a:latin typeface="+mn-lt"/>
              </a:rPr>
              <a:t>Разница между финансированием и кассовыми расходами должна быть учтена как баланс сумм на банковском счету, и, соответственно, «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чистая стоимость</a:t>
            </a:r>
            <a:r>
              <a:rPr lang="ru-RU" dirty="0" smtClean="0">
                <a:latin typeface="+mn-lt"/>
              </a:rPr>
              <a:t>» должна меняться в соответствии с финансированием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ka-GE" sz="16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1958471"/>
            <a:ext cx="8458200" cy="99116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dirty="0" smtClean="0">
                <a:latin typeface="+mj-lt"/>
              </a:rPr>
              <a:t>Отчет о выполнении бюджета должен содержать информацию по поступлениям и бюджетным расходам, включая суммы, выделенные для финансирования правительственных программ</a:t>
            </a:r>
            <a:endParaRPr lang="ru-RU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В ОБХОД ЕДИНОГО КАЗНАЧЕЙСКОГО СЧЕТА ПУТЕМ ПЕРЕЧЕСЛЕНИЯ НА БАНКОВСКИЙ СЧЕТ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285852" y="76200"/>
            <a:ext cx="664373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ФИНАНСИРОВАНИЯ И ОСОБЕННОСТИ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УЧЕТА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3048000"/>
            <a:ext cx="2895600" cy="3276600"/>
            <a:chOff x="838200" y="1447800"/>
            <a:chExt cx="2895600" cy="3276600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1828800" y="1447800"/>
              <a:ext cx="19050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54013" marR="0" lvl="0" indent="-354013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ru-RU" b="1" kern="0" dirty="0" smtClean="0">
                  <a:solidFill>
                    <a:schemeClr val="tx1"/>
                  </a:solidFill>
                </a:rPr>
                <a:t>ДОНОР</a:t>
              </a:r>
              <a:endPara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838200" y="25146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СЧЕТ В КОММЕРЧЕСКОМ БАНКЕ</a:t>
              </a:r>
              <a:endParaRPr lang="ka-GE" sz="12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838200" y="3810000"/>
              <a:ext cx="16002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ru-RU" sz="1200" kern="0" dirty="0" smtClean="0">
                  <a:solidFill>
                    <a:schemeClr val="tx1"/>
                  </a:solidFill>
                </a:rPr>
                <a:t>ИСПОЛНИТЕЛЬ БЮДЖЕТА</a:t>
              </a:r>
              <a:endParaRPr lang="ka-GE" sz="1200" kern="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9" name="Shape 28"/>
            <p:cNvCxnSpPr>
              <a:stCxn id="26" idx="1"/>
              <a:endCxn id="27" idx="0"/>
            </p:cNvCxnSpPr>
            <p:nvPr/>
          </p:nvCxnSpPr>
          <p:spPr>
            <a:xfrm rot="10800000" flipV="1">
              <a:off x="1638300" y="1866900"/>
              <a:ext cx="190500" cy="6477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2"/>
              <a:endCxn id="28" idx="0"/>
            </p:cNvCxnSpPr>
            <p:nvPr/>
          </p:nvCxnSpPr>
          <p:spPr>
            <a:xfrm>
              <a:off x="1638300" y="3429000"/>
              <a:ext cx="0" cy="381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1" name="Content Placeholder 16"/>
          <p:cNvSpPr txBox="1">
            <a:spLocks/>
          </p:cNvSpPr>
          <p:nvPr/>
        </p:nvSpPr>
        <p:spPr bwMode="auto">
          <a:xfrm>
            <a:off x="7543800" y="2895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1000" dirty="0" smtClean="0">
                <a:latin typeface="+mn-lt"/>
                <a:cs typeface="+mn-cs"/>
              </a:rPr>
              <a:t>ФИНАНСИРОВАНИЕ ИЗ БЮДЖЕТА</a:t>
            </a:r>
            <a:endParaRPr lang="ka-GE" sz="1000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1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ФИНАНСОВАЯ УЧЕТНОСТЬ И ОТЧЕТНОСТЬ ПО ФИНАНСИРОВАННЫМ ДОНОРАМИ ПРОЕКТАМ 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45603"/>
            <a:ext cx="70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2400" y="3512403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+mj-lt"/>
              </a:rPr>
              <a:t>БЮДЖЕТНАЯ ОРГАНИЗАЦИЯ – РАПОРЯДИТЕЛЬ АССИГНОВАНИЙ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1219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ФИНАНСИРОВАНИЕ В ОБХОД ЕДИНОГО КАЗНАЧЕЙСКОГО СЧЕТА ПУТЕМ ПЕРЕЧЕСЛЕНИЯ НА БАНКОВСКИЙ СЧЕТ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285852" y="76200"/>
            <a:ext cx="6643734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ФИНАНСИРОВАНИЯ И ОСОБЕННОСТИ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УЧЕТА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idx="1"/>
          </p:nvPr>
        </p:nvSpPr>
        <p:spPr>
          <a:xfrm>
            <a:off x="1905000" y="1981200"/>
            <a:ext cx="6858000" cy="2590800"/>
          </a:xfrm>
        </p:spPr>
        <p:txBody>
          <a:bodyPr/>
          <a:lstStyle/>
          <a:p>
            <a:r>
              <a:rPr lang="ru-RU" sz="2200" dirty="0" smtClean="0"/>
              <a:t>Суммы для оплаты исполнителю проекта – подлежит отчетности</a:t>
            </a:r>
            <a:endParaRPr lang="ka-GE" sz="2200" dirty="0" smtClean="0">
              <a:solidFill>
                <a:srgbClr val="C00000"/>
              </a:solidFill>
            </a:endParaRPr>
          </a:p>
          <a:p>
            <a:pPr lvl="1"/>
            <a:r>
              <a:rPr lang="ru-RU" sz="2000" u="sng" dirty="0" smtClean="0"/>
              <a:t>Должны быть отражены</a:t>
            </a:r>
            <a:r>
              <a:rPr lang="ru-RU" sz="2000" dirty="0" smtClean="0"/>
              <a:t> на основе данных по исполнению бюджета как полученное финансирование, а также как </a:t>
            </a:r>
            <a:r>
              <a:rPr lang="ru-RU" sz="2000" dirty="0" smtClean="0">
                <a:solidFill>
                  <a:srgbClr val="C00000"/>
                </a:solidFill>
              </a:rPr>
              <a:t>кассовый расход</a:t>
            </a:r>
            <a:endParaRPr lang="ka-GE" sz="2000" dirty="0" smtClean="0">
              <a:solidFill>
                <a:srgbClr val="C00000"/>
              </a:solidFill>
            </a:endParaRPr>
          </a:p>
          <a:p>
            <a:pPr lvl="1"/>
            <a:r>
              <a:rPr lang="ru-RU" sz="2000" dirty="0" smtClean="0"/>
              <a:t>Финансовый отчет (ведомость) должен учитывать это как </a:t>
            </a:r>
            <a:r>
              <a:rPr lang="ru-RU" sz="2000" dirty="0" smtClean="0">
                <a:solidFill>
                  <a:srgbClr val="C00000"/>
                </a:solidFill>
              </a:rPr>
              <a:t>финансовые активы</a:t>
            </a:r>
            <a:r>
              <a:rPr lang="ru-RU" sz="2000" dirty="0" smtClean="0"/>
              <a:t> (дебиторская задолженность)</a:t>
            </a:r>
            <a:endParaRPr lang="ka-GE" sz="1600" dirty="0" smtClean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152400" y="44958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Списание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дебиторской задолженности</a:t>
            </a:r>
            <a:endParaRPr kumimoji="0" lang="ka-GE" sz="2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kern="0" dirty="0" smtClean="0">
                <a:latin typeface="+mn-lt"/>
                <a:cs typeface="+mn-cs"/>
              </a:rPr>
              <a:t>Дебиторская задолженность списывается на основе информации, предоставленной исполнителем проекта Министерству финансов в соответствии с заключенным контрактом и информацией и документами, представленными организации, ответственной за распределение и распоряжение ассигнованиями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sury-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1E4649"/>
      </a:accent2>
      <a:accent3>
        <a:srgbClr val="729900"/>
      </a:accent3>
      <a:accent4>
        <a:srgbClr val="000000"/>
      </a:accent4>
      <a:accent5>
        <a:srgbClr val="DAEDEF"/>
      </a:accent5>
      <a:accent6>
        <a:srgbClr val="1E4649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E.Gvaladze - RUS</Template>
  <TotalTime>11141</TotalTime>
  <Words>1440</Words>
  <Application>Microsoft Office PowerPoint</Application>
  <PresentationFormat>On-screen Show (4:3)</PresentationFormat>
  <Paragraphs>193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Tresury-Presentation</vt:lpstr>
      <vt:lpstr>ФИНАНСОВЫЙ УЧЕТ И ОТЧЕТНОСТЬ ПО ФИНАНСИРОВАННЫМ ДОНОРАМИ ПРОЕКТАМ </vt:lpstr>
      <vt:lpstr>РЕГУЛИРУЮЩИЕ  НОРМАТИВНЫЕ АКТЫ</vt:lpstr>
      <vt:lpstr>РЕГУЛИРУЮЩИЕ  НОРМАТИВНЫЕ АКТЫ</vt:lpstr>
      <vt:lpstr>ФОРМЫ ФИНАНСИРОВАНИЯ И ОСОБЕННОСТИ УЧЕТА</vt:lpstr>
      <vt:lpstr>ФОРМЫ ФИНАНСИРОВАНИЯ И ОСОБЕННОСТИ УЧЕТА</vt:lpstr>
      <vt:lpstr>Slide 6</vt:lpstr>
      <vt:lpstr>Slide 7</vt:lpstr>
      <vt:lpstr>Slide 8</vt:lpstr>
      <vt:lpstr>Slide 9</vt:lpstr>
      <vt:lpstr>Slide 10</vt:lpstr>
      <vt:lpstr>Slide 11</vt:lpstr>
      <vt:lpstr>Slide 12</vt:lpstr>
      <vt:lpstr>НЕМОНЕТАРНЫЕ ОПЕРАЦИИ ВО ВРЕМЯ ОСУЩЕСТВЛЕНИЯ ИНВЕТИЦИОННЫХ ПРОЕКТОВ</vt:lpstr>
      <vt:lpstr>Slide 14</vt:lpstr>
      <vt:lpstr>НЕМОНЕТАРНЫЕ ОПЕРАЦИИ ВО ВРЕМЯ ОСУЩЕСТВЛЕНИЯ ИНВЕТИЦИОННЫХ ПРОЕКТОВ</vt:lpstr>
      <vt:lpstr>УЧЕТ ФИНАНСОВЫХ ОБЯЗАТЕЛЬСТВ</vt:lpstr>
      <vt:lpstr>УЧЕТ ФИНАНСОВЫХ ОБЯЗАТЕЛЬСТВ</vt:lpstr>
      <vt:lpstr>ГОСУДАРСТВЕННОЕ КАЗНАЧЕЙСТВО – РЕФОРМА СИСТЕМЫ УЧЕТА И ОТЧЕТНОСТИ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su06</cp:lastModifiedBy>
  <cp:revision>303</cp:revision>
  <dcterms:created xsi:type="dcterms:W3CDTF">2011-06-01T15:53:17Z</dcterms:created>
  <dcterms:modified xsi:type="dcterms:W3CDTF">2012-02-22T16:21:20Z</dcterms:modified>
</cp:coreProperties>
</file>