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80" r:id="rId2"/>
    <p:sldId id="302" r:id="rId3"/>
    <p:sldId id="316" r:id="rId4"/>
    <p:sldId id="303" r:id="rId5"/>
    <p:sldId id="323" r:id="rId6"/>
    <p:sldId id="324" r:id="rId7"/>
    <p:sldId id="320" r:id="rId8"/>
    <p:sldId id="326" r:id="rId9"/>
    <p:sldId id="327" r:id="rId10"/>
    <p:sldId id="328" r:id="rId11"/>
    <p:sldId id="321" r:id="rId12"/>
    <p:sldId id="317" r:id="rId13"/>
    <p:sldId id="296" r:id="rId14"/>
  </p:sldIdLst>
  <p:sldSz cx="9144000" cy="6858000" type="screen4x3"/>
  <p:notesSz cx="9799638" cy="6735763"/>
  <p:defaultTextStyle>
    <a:defPPr>
      <a:defRPr lang="en-US"/>
    </a:defPPr>
    <a:lvl1pPr algn="l" rtl="0" fontAlgn="base">
      <a:spcBef>
        <a:spcPct val="0"/>
      </a:spcBef>
      <a:spcAft>
        <a:spcPct val="0"/>
      </a:spcAft>
      <a:defRPr kern="1200">
        <a:solidFill>
          <a:schemeClr val="tx1"/>
        </a:solidFill>
        <a:latin typeface="LitNusx" pitchFamily="34" charset="0"/>
        <a:ea typeface="+mn-ea"/>
        <a:cs typeface="Arial" charset="0"/>
      </a:defRPr>
    </a:lvl1pPr>
    <a:lvl2pPr marL="457200" algn="l" rtl="0" fontAlgn="base">
      <a:spcBef>
        <a:spcPct val="0"/>
      </a:spcBef>
      <a:spcAft>
        <a:spcPct val="0"/>
      </a:spcAft>
      <a:defRPr kern="1200">
        <a:solidFill>
          <a:schemeClr val="tx1"/>
        </a:solidFill>
        <a:latin typeface="LitNusx" pitchFamily="34" charset="0"/>
        <a:ea typeface="+mn-ea"/>
        <a:cs typeface="Arial" charset="0"/>
      </a:defRPr>
    </a:lvl2pPr>
    <a:lvl3pPr marL="914400" algn="l" rtl="0" fontAlgn="base">
      <a:spcBef>
        <a:spcPct val="0"/>
      </a:spcBef>
      <a:spcAft>
        <a:spcPct val="0"/>
      </a:spcAft>
      <a:defRPr kern="1200">
        <a:solidFill>
          <a:schemeClr val="tx1"/>
        </a:solidFill>
        <a:latin typeface="LitNusx" pitchFamily="34" charset="0"/>
        <a:ea typeface="+mn-ea"/>
        <a:cs typeface="Arial" charset="0"/>
      </a:defRPr>
    </a:lvl3pPr>
    <a:lvl4pPr marL="1371600" algn="l" rtl="0" fontAlgn="base">
      <a:spcBef>
        <a:spcPct val="0"/>
      </a:spcBef>
      <a:spcAft>
        <a:spcPct val="0"/>
      </a:spcAft>
      <a:defRPr kern="1200">
        <a:solidFill>
          <a:schemeClr val="tx1"/>
        </a:solidFill>
        <a:latin typeface="LitNusx" pitchFamily="34" charset="0"/>
        <a:ea typeface="+mn-ea"/>
        <a:cs typeface="Arial" charset="0"/>
      </a:defRPr>
    </a:lvl4pPr>
    <a:lvl5pPr marL="1828800" algn="l" rtl="0" fontAlgn="base">
      <a:spcBef>
        <a:spcPct val="0"/>
      </a:spcBef>
      <a:spcAft>
        <a:spcPct val="0"/>
      </a:spcAft>
      <a:defRPr kern="1200">
        <a:solidFill>
          <a:schemeClr val="tx1"/>
        </a:solidFill>
        <a:latin typeface="LitNusx" pitchFamily="34" charset="0"/>
        <a:ea typeface="+mn-ea"/>
        <a:cs typeface="Arial" charset="0"/>
      </a:defRPr>
    </a:lvl5pPr>
    <a:lvl6pPr marL="2286000" algn="l" defTabSz="914400" rtl="0" eaLnBrk="1" latinLnBrk="0" hangingPunct="1">
      <a:defRPr kern="1200">
        <a:solidFill>
          <a:schemeClr val="tx1"/>
        </a:solidFill>
        <a:latin typeface="LitNusx" pitchFamily="34" charset="0"/>
        <a:ea typeface="+mn-ea"/>
        <a:cs typeface="Arial" charset="0"/>
      </a:defRPr>
    </a:lvl6pPr>
    <a:lvl7pPr marL="2743200" algn="l" defTabSz="914400" rtl="0" eaLnBrk="1" latinLnBrk="0" hangingPunct="1">
      <a:defRPr kern="1200">
        <a:solidFill>
          <a:schemeClr val="tx1"/>
        </a:solidFill>
        <a:latin typeface="LitNusx" pitchFamily="34" charset="0"/>
        <a:ea typeface="+mn-ea"/>
        <a:cs typeface="Arial" charset="0"/>
      </a:defRPr>
    </a:lvl7pPr>
    <a:lvl8pPr marL="3200400" algn="l" defTabSz="914400" rtl="0" eaLnBrk="1" latinLnBrk="0" hangingPunct="1">
      <a:defRPr kern="1200">
        <a:solidFill>
          <a:schemeClr val="tx1"/>
        </a:solidFill>
        <a:latin typeface="LitNusx" pitchFamily="34" charset="0"/>
        <a:ea typeface="+mn-ea"/>
        <a:cs typeface="Arial" charset="0"/>
      </a:defRPr>
    </a:lvl8pPr>
    <a:lvl9pPr marL="3657600" algn="l" defTabSz="914400" rtl="0" eaLnBrk="1" latinLnBrk="0" hangingPunct="1">
      <a:defRPr kern="1200">
        <a:solidFill>
          <a:schemeClr val="tx1"/>
        </a:solidFill>
        <a:latin typeface="LitNusx"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8B676"/>
    <a:srgbClr val="FFFF99"/>
    <a:srgbClr val="FFE0D9"/>
    <a:srgbClr val="006699"/>
    <a:srgbClr val="000000"/>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13" autoAdjust="0"/>
    <p:restoredTop sz="94660" autoAdjust="0"/>
  </p:normalViewPr>
  <p:slideViewPr>
    <p:cSldViewPr>
      <p:cViewPr>
        <p:scale>
          <a:sx n="80" d="100"/>
          <a:sy n="80" d="100"/>
        </p:scale>
        <p:origin x="-12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418" y="-84"/>
      </p:cViewPr>
      <p:guideLst>
        <p:guide orient="horz" pos="2122"/>
        <p:guide pos="308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C2A41-39CB-446D-A50C-C2D4820DF0A2}" type="doc">
      <dgm:prSet loTypeId="urn:microsoft.com/office/officeart/2005/8/layout/hProcess6" loCatId="process" qsTypeId="urn:microsoft.com/office/officeart/2005/8/quickstyle/simple4" qsCatId="simple" csTypeId="urn:microsoft.com/office/officeart/2005/8/colors/accent2_4" csCatId="accent2" phldr="1"/>
      <dgm:spPr/>
      <dgm:t>
        <a:bodyPr/>
        <a:lstStyle/>
        <a:p>
          <a:endParaRPr lang="en-US"/>
        </a:p>
      </dgm:t>
    </dgm:pt>
    <dgm:pt modelId="{7F303CFB-B004-4E28-9959-CC1E612F3589}">
      <dgm:prSet phldrT="[Text]" custT="1"/>
      <dgm:spPr/>
      <dgm:t>
        <a:bodyPr/>
        <a:lstStyle/>
        <a:p>
          <a:r>
            <a:rPr lang="ka-GE" sz="1200" smtClean="0">
              <a:latin typeface="+mj-lt"/>
            </a:rPr>
            <a:t>2001 – 2003</a:t>
          </a:r>
          <a:endParaRPr lang="en-US" sz="1200">
            <a:latin typeface="+mj-lt"/>
          </a:endParaRPr>
        </a:p>
      </dgm:t>
    </dgm:pt>
    <dgm:pt modelId="{0CA18BE5-AA3B-4093-9D32-347010597674}" type="parTrans" cxnId="{183EEE8E-E4F9-4A5C-976D-43D4A8235FE0}">
      <dgm:prSet/>
      <dgm:spPr/>
      <dgm:t>
        <a:bodyPr/>
        <a:lstStyle/>
        <a:p>
          <a:endParaRPr lang="en-US" sz="1800">
            <a:latin typeface="+mj-lt"/>
          </a:endParaRPr>
        </a:p>
      </dgm:t>
    </dgm:pt>
    <dgm:pt modelId="{EFCD6E95-96EA-4B2D-A558-3871F271B053}" type="sibTrans" cxnId="{183EEE8E-E4F9-4A5C-976D-43D4A8235FE0}">
      <dgm:prSet/>
      <dgm:spPr/>
      <dgm:t>
        <a:bodyPr/>
        <a:lstStyle/>
        <a:p>
          <a:endParaRPr lang="en-US" sz="1800">
            <a:latin typeface="+mj-lt"/>
          </a:endParaRPr>
        </a:p>
      </dgm:t>
    </dgm:pt>
    <dgm:pt modelId="{698BAE97-5BA9-4CCD-97B6-0D6C299C63C1}">
      <dgm:prSet phldrT="[Text]" custT="1"/>
      <dgm:spPr/>
      <dgm:t>
        <a:bodyPr/>
        <a:lstStyle/>
        <a:p>
          <a:r>
            <a:rPr lang="en-US" sz="1200" smtClean="0">
              <a:latin typeface="+mj-lt"/>
              <a:cs typeface="BPG Algeti Compact" pitchFamily="2" charset="0"/>
            </a:rPr>
            <a:t>Core – Treasury system</a:t>
          </a:r>
          <a:endParaRPr lang="en-US" sz="1200" dirty="0">
            <a:latin typeface="+mj-lt"/>
            <a:cs typeface="BPG Algeti Compact" pitchFamily="2" charset="0"/>
          </a:endParaRPr>
        </a:p>
      </dgm:t>
    </dgm:pt>
    <dgm:pt modelId="{B31577B9-15BD-40DB-88A7-A31CCFE45FE2}" type="parTrans" cxnId="{84911A1E-CCE6-4C81-90C1-6D92E021B84C}">
      <dgm:prSet/>
      <dgm:spPr/>
      <dgm:t>
        <a:bodyPr/>
        <a:lstStyle/>
        <a:p>
          <a:endParaRPr lang="en-US" sz="1800">
            <a:latin typeface="+mj-lt"/>
          </a:endParaRPr>
        </a:p>
      </dgm:t>
    </dgm:pt>
    <dgm:pt modelId="{56DDCB40-0079-4E61-A7B6-B0E76FECC825}" type="sibTrans" cxnId="{84911A1E-CCE6-4C81-90C1-6D92E021B84C}">
      <dgm:prSet/>
      <dgm:spPr/>
      <dgm:t>
        <a:bodyPr/>
        <a:lstStyle/>
        <a:p>
          <a:endParaRPr lang="en-US" sz="1800">
            <a:latin typeface="+mj-lt"/>
          </a:endParaRPr>
        </a:p>
      </dgm:t>
    </dgm:pt>
    <dgm:pt modelId="{1E56FC5A-AB1F-4AE9-8A2E-27D467CA7838}">
      <dgm:prSet phldrT="[Text]" custT="1"/>
      <dgm:spPr/>
      <dgm:t>
        <a:bodyPr/>
        <a:lstStyle/>
        <a:p>
          <a:r>
            <a:rPr lang="ka-GE" sz="1200" smtClean="0">
              <a:latin typeface="+mj-lt"/>
            </a:rPr>
            <a:t>2006</a:t>
          </a:r>
          <a:endParaRPr lang="en-US" sz="1200" dirty="0">
            <a:latin typeface="+mj-lt"/>
          </a:endParaRPr>
        </a:p>
      </dgm:t>
    </dgm:pt>
    <dgm:pt modelId="{2149573B-3D38-45C2-A9D2-5E87E2199427}" type="parTrans" cxnId="{97A58CB6-9BE8-4205-9FEA-7F4D11002B37}">
      <dgm:prSet/>
      <dgm:spPr/>
      <dgm:t>
        <a:bodyPr/>
        <a:lstStyle/>
        <a:p>
          <a:endParaRPr lang="en-US" sz="1800">
            <a:latin typeface="+mj-lt"/>
          </a:endParaRPr>
        </a:p>
      </dgm:t>
    </dgm:pt>
    <dgm:pt modelId="{606CDA86-F986-446C-BA63-7BC0473277F4}" type="sibTrans" cxnId="{97A58CB6-9BE8-4205-9FEA-7F4D11002B37}">
      <dgm:prSet/>
      <dgm:spPr/>
      <dgm:t>
        <a:bodyPr/>
        <a:lstStyle/>
        <a:p>
          <a:endParaRPr lang="en-US" sz="1800">
            <a:latin typeface="+mj-lt"/>
          </a:endParaRPr>
        </a:p>
      </dgm:t>
    </dgm:pt>
    <dgm:pt modelId="{C58EDA13-6E40-4A44-ABCA-6C37F2D40EBC}">
      <dgm:prSet phldrT="[Text]" custT="1"/>
      <dgm:spPr/>
      <dgm:t>
        <a:bodyPr/>
        <a:lstStyle/>
        <a:p>
          <a:r>
            <a:rPr lang="en-US" sz="1200" smtClean="0">
              <a:latin typeface="+mj-lt"/>
              <a:cs typeface="BPG Algeti Compact" pitchFamily="2" charset="0"/>
            </a:rPr>
            <a:t>Consolidated National Currency Account</a:t>
          </a:r>
          <a:endParaRPr lang="en-US" sz="1200" dirty="0">
            <a:latin typeface="+mj-lt"/>
            <a:cs typeface="BPG Algeti Compact" pitchFamily="2" charset="0"/>
          </a:endParaRPr>
        </a:p>
      </dgm:t>
    </dgm:pt>
    <dgm:pt modelId="{CEC604AE-3C9E-4173-B050-A2838B980EDF}" type="parTrans" cxnId="{1C52A949-F5AD-4761-956F-7E64891937B2}">
      <dgm:prSet/>
      <dgm:spPr/>
      <dgm:t>
        <a:bodyPr/>
        <a:lstStyle/>
        <a:p>
          <a:endParaRPr lang="en-US" sz="1800">
            <a:latin typeface="+mj-lt"/>
          </a:endParaRPr>
        </a:p>
      </dgm:t>
    </dgm:pt>
    <dgm:pt modelId="{15D8B4BF-CEEF-4C27-9586-67ACEC2F8349}" type="sibTrans" cxnId="{1C52A949-F5AD-4761-956F-7E64891937B2}">
      <dgm:prSet/>
      <dgm:spPr/>
      <dgm:t>
        <a:bodyPr/>
        <a:lstStyle/>
        <a:p>
          <a:endParaRPr lang="en-US" sz="1800">
            <a:latin typeface="+mj-lt"/>
          </a:endParaRPr>
        </a:p>
      </dgm:t>
    </dgm:pt>
    <dgm:pt modelId="{14C01C1B-8811-41D5-8740-90DEC5E0D9BC}">
      <dgm:prSet phldrT="[Text]" custT="1"/>
      <dgm:spPr/>
      <dgm:t>
        <a:bodyPr/>
        <a:lstStyle/>
        <a:p>
          <a:r>
            <a:rPr lang="ka-GE" sz="1200" smtClean="0">
              <a:latin typeface="+mj-lt"/>
            </a:rPr>
            <a:t>2007</a:t>
          </a:r>
          <a:endParaRPr lang="en-US" sz="1200" dirty="0">
            <a:latin typeface="+mj-lt"/>
          </a:endParaRPr>
        </a:p>
      </dgm:t>
    </dgm:pt>
    <dgm:pt modelId="{2C22B724-849C-4912-B114-12D213E17A3F}" type="parTrans" cxnId="{D762F682-5DF8-4A82-939E-1A08973336BA}">
      <dgm:prSet/>
      <dgm:spPr/>
      <dgm:t>
        <a:bodyPr/>
        <a:lstStyle/>
        <a:p>
          <a:endParaRPr lang="en-US" sz="1800">
            <a:latin typeface="+mj-lt"/>
          </a:endParaRPr>
        </a:p>
      </dgm:t>
    </dgm:pt>
    <dgm:pt modelId="{040F2817-169F-4449-911F-2AA51A1F93E7}" type="sibTrans" cxnId="{D762F682-5DF8-4A82-939E-1A08973336BA}">
      <dgm:prSet/>
      <dgm:spPr/>
      <dgm:t>
        <a:bodyPr/>
        <a:lstStyle/>
        <a:p>
          <a:endParaRPr lang="en-US" sz="1800">
            <a:latin typeface="+mj-lt"/>
          </a:endParaRPr>
        </a:p>
      </dgm:t>
    </dgm:pt>
    <dgm:pt modelId="{CDFE6730-7B44-4569-BBB8-960AF5C1B7E3}">
      <dgm:prSet phldrT="[Text]" custT="1"/>
      <dgm:spPr/>
      <dgm:t>
        <a:bodyPr/>
        <a:lstStyle/>
        <a:p>
          <a:r>
            <a:rPr lang="en-US" sz="1200" smtClean="0">
              <a:latin typeface="+mj-lt"/>
              <a:cs typeface="BPG Algeti Compact" pitchFamily="2" charset="0"/>
            </a:rPr>
            <a:t>RTGS</a:t>
          </a:r>
          <a:endParaRPr lang="en-US" sz="1200" dirty="0">
            <a:latin typeface="+mj-lt"/>
            <a:cs typeface="BPG Algeti Compact" pitchFamily="2" charset="0"/>
          </a:endParaRPr>
        </a:p>
      </dgm:t>
    </dgm:pt>
    <dgm:pt modelId="{63882F24-05CB-4900-A49A-8A2A3A737DB0}" type="parTrans" cxnId="{433267D7-36B8-4C1E-9F84-D4F0893F2F9F}">
      <dgm:prSet/>
      <dgm:spPr/>
      <dgm:t>
        <a:bodyPr/>
        <a:lstStyle/>
        <a:p>
          <a:endParaRPr lang="en-US" sz="1800">
            <a:latin typeface="+mj-lt"/>
          </a:endParaRPr>
        </a:p>
      </dgm:t>
    </dgm:pt>
    <dgm:pt modelId="{8B35B424-C2FF-43E2-8700-AB88D9267259}" type="sibTrans" cxnId="{433267D7-36B8-4C1E-9F84-D4F0893F2F9F}">
      <dgm:prSet/>
      <dgm:spPr/>
      <dgm:t>
        <a:bodyPr/>
        <a:lstStyle/>
        <a:p>
          <a:endParaRPr lang="en-US" sz="1800">
            <a:latin typeface="+mj-lt"/>
          </a:endParaRPr>
        </a:p>
      </dgm:t>
    </dgm:pt>
    <dgm:pt modelId="{A369AE25-028C-42FD-83AD-842AAE0E4B1E}">
      <dgm:prSet phldrT="[Text]" custT="1"/>
      <dgm:spPr/>
      <dgm:t>
        <a:bodyPr/>
        <a:lstStyle/>
        <a:p>
          <a:r>
            <a:rPr lang="ka-GE" sz="1200" smtClean="0">
              <a:latin typeface="+mj-lt"/>
            </a:rPr>
            <a:t>2009</a:t>
          </a:r>
          <a:endParaRPr lang="en-US" sz="1200" dirty="0">
            <a:latin typeface="+mj-lt"/>
          </a:endParaRPr>
        </a:p>
      </dgm:t>
    </dgm:pt>
    <dgm:pt modelId="{6D36E62F-75EA-409F-9DE1-7F43D45F376B}" type="parTrans" cxnId="{8A218ECD-71E9-4BE5-A910-2249AE58E016}">
      <dgm:prSet/>
      <dgm:spPr/>
      <dgm:t>
        <a:bodyPr/>
        <a:lstStyle/>
        <a:p>
          <a:endParaRPr lang="en-US" sz="1800">
            <a:latin typeface="+mj-lt"/>
          </a:endParaRPr>
        </a:p>
      </dgm:t>
    </dgm:pt>
    <dgm:pt modelId="{3F724F5E-2E5A-4573-A532-A9A8520E2F2C}" type="sibTrans" cxnId="{8A218ECD-71E9-4BE5-A910-2249AE58E016}">
      <dgm:prSet/>
      <dgm:spPr/>
      <dgm:t>
        <a:bodyPr/>
        <a:lstStyle/>
        <a:p>
          <a:endParaRPr lang="en-US" sz="1800">
            <a:latin typeface="+mj-lt"/>
          </a:endParaRPr>
        </a:p>
      </dgm:t>
    </dgm:pt>
    <dgm:pt modelId="{6B16BB5B-1755-4DB2-B991-833038C425B4}">
      <dgm:prSet phldrT="[Text]" custT="1"/>
      <dgm:spPr/>
      <dgm:t>
        <a:bodyPr/>
        <a:lstStyle/>
        <a:p>
          <a:r>
            <a:rPr lang="en-US" sz="1200" smtClean="0">
              <a:latin typeface="+mj-lt"/>
              <a:cs typeface="BPG Algeti Compact" pitchFamily="2" charset="0"/>
            </a:rPr>
            <a:t>Unified multi-currency account</a:t>
          </a:r>
          <a:endParaRPr lang="en-US" sz="1200" dirty="0">
            <a:latin typeface="+mj-lt"/>
            <a:cs typeface="BPG Algeti Compact" pitchFamily="2" charset="0"/>
          </a:endParaRPr>
        </a:p>
      </dgm:t>
    </dgm:pt>
    <dgm:pt modelId="{9601CAA4-1AD8-416A-AD15-561CF3A76746}" type="parTrans" cxnId="{2FE7C705-1488-4682-AD43-B3849DAF7C66}">
      <dgm:prSet/>
      <dgm:spPr/>
      <dgm:t>
        <a:bodyPr/>
        <a:lstStyle/>
        <a:p>
          <a:endParaRPr lang="en-US" sz="1800">
            <a:latin typeface="+mj-lt"/>
          </a:endParaRPr>
        </a:p>
      </dgm:t>
    </dgm:pt>
    <dgm:pt modelId="{98908BF3-4153-4129-A4F6-F01F68C5FE91}" type="sibTrans" cxnId="{2FE7C705-1488-4682-AD43-B3849DAF7C66}">
      <dgm:prSet/>
      <dgm:spPr/>
      <dgm:t>
        <a:bodyPr/>
        <a:lstStyle/>
        <a:p>
          <a:endParaRPr lang="en-US" sz="1800">
            <a:latin typeface="+mj-lt"/>
          </a:endParaRPr>
        </a:p>
      </dgm:t>
    </dgm:pt>
    <dgm:pt modelId="{582B505C-0B76-4C03-90B1-A19569C8C8B9}" type="pres">
      <dgm:prSet presAssocID="{5EBC2A41-39CB-446D-A50C-C2D4820DF0A2}" presName="theList" presStyleCnt="0">
        <dgm:presLayoutVars>
          <dgm:dir/>
          <dgm:animLvl val="lvl"/>
          <dgm:resizeHandles val="exact"/>
        </dgm:presLayoutVars>
      </dgm:prSet>
      <dgm:spPr/>
      <dgm:t>
        <a:bodyPr/>
        <a:lstStyle/>
        <a:p>
          <a:endParaRPr lang="en-US"/>
        </a:p>
      </dgm:t>
    </dgm:pt>
    <dgm:pt modelId="{D7BB88D7-14C8-4B34-A577-4F2DDCCB130D}" type="pres">
      <dgm:prSet presAssocID="{7F303CFB-B004-4E28-9959-CC1E612F3589}" presName="compNode" presStyleCnt="0"/>
      <dgm:spPr/>
    </dgm:pt>
    <dgm:pt modelId="{15F82108-978A-4DB2-A43D-6FBADBFAA788}" type="pres">
      <dgm:prSet presAssocID="{7F303CFB-B004-4E28-9959-CC1E612F3589}" presName="noGeometry" presStyleCnt="0"/>
      <dgm:spPr/>
    </dgm:pt>
    <dgm:pt modelId="{A1A9709B-F812-46E8-9FD6-A602EB0D0196}" type="pres">
      <dgm:prSet presAssocID="{7F303CFB-B004-4E28-9959-CC1E612F3589}" presName="childTextVisible" presStyleLbl="bgAccFollowNode1" presStyleIdx="0" presStyleCnt="4">
        <dgm:presLayoutVars>
          <dgm:bulletEnabled val="1"/>
        </dgm:presLayoutVars>
      </dgm:prSet>
      <dgm:spPr/>
      <dgm:t>
        <a:bodyPr/>
        <a:lstStyle/>
        <a:p>
          <a:endParaRPr lang="en-US"/>
        </a:p>
      </dgm:t>
    </dgm:pt>
    <dgm:pt modelId="{79A67EA2-1C1A-4B52-A87F-9713530ADCF0}" type="pres">
      <dgm:prSet presAssocID="{7F303CFB-B004-4E28-9959-CC1E612F3589}" presName="childTextHidden" presStyleLbl="bgAccFollowNode1" presStyleIdx="0" presStyleCnt="4"/>
      <dgm:spPr/>
      <dgm:t>
        <a:bodyPr/>
        <a:lstStyle/>
        <a:p>
          <a:endParaRPr lang="en-US"/>
        </a:p>
      </dgm:t>
    </dgm:pt>
    <dgm:pt modelId="{ADE3FC9F-0A4F-4B76-AAE4-3AA4BCC04843}" type="pres">
      <dgm:prSet presAssocID="{7F303CFB-B004-4E28-9959-CC1E612F3589}" presName="parentText" presStyleLbl="node1" presStyleIdx="0" presStyleCnt="4">
        <dgm:presLayoutVars>
          <dgm:chMax val="1"/>
          <dgm:bulletEnabled val="1"/>
        </dgm:presLayoutVars>
      </dgm:prSet>
      <dgm:spPr/>
      <dgm:t>
        <a:bodyPr/>
        <a:lstStyle/>
        <a:p>
          <a:endParaRPr lang="en-US"/>
        </a:p>
      </dgm:t>
    </dgm:pt>
    <dgm:pt modelId="{3D4A6800-09FF-42F7-B6C2-29A422784C10}" type="pres">
      <dgm:prSet presAssocID="{7F303CFB-B004-4E28-9959-CC1E612F3589}" presName="aSpace" presStyleCnt="0"/>
      <dgm:spPr/>
    </dgm:pt>
    <dgm:pt modelId="{1EAC8740-1495-40E1-9357-187CF14C5432}" type="pres">
      <dgm:prSet presAssocID="{1E56FC5A-AB1F-4AE9-8A2E-27D467CA7838}" presName="compNode" presStyleCnt="0"/>
      <dgm:spPr/>
    </dgm:pt>
    <dgm:pt modelId="{6DDE324F-C214-45CE-89D3-C24B015407AA}" type="pres">
      <dgm:prSet presAssocID="{1E56FC5A-AB1F-4AE9-8A2E-27D467CA7838}" presName="noGeometry" presStyleCnt="0"/>
      <dgm:spPr/>
    </dgm:pt>
    <dgm:pt modelId="{6F1CC3B9-2167-47AC-940D-E764CBF33E82}" type="pres">
      <dgm:prSet presAssocID="{1E56FC5A-AB1F-4AE9-8A2E-27D467CA7838}" presName="childTextVisible" presStyleLbl="bgAccFollowNode1" presStyleIdx="1" presStyleCnt="4">
        <dgm:presLayoutVars>
          <dgm:bulletEnabled val="1"/>
        </dgm:presLayoutVars>
      </dgm:prSet>
      <dgm:spPr/>
      <dgm:t>
        <a:bodyPr/>
        <a:lstStyle/>
        <a:p>
          <a:endParaRPr lang="en-US"/>
        </a:p>
      </dgm:t>
    </dgm:pt>
    <dgm:pt modelId="{EA206713-D525-4A05-9C68-D68B2DE31559}" type="pres">
      <dgm:prSet presAssocID="{1E56FC5A-AB1F-4AE9-8A2E-27D467CA7838}" presName="childTextHidden" presStyleLbl="bgAccFollowNode1" presStyleIdx="1" presStyleCnt="4"/>
      <dgm:spPr/>
      <dgm:t>
        <a:bodyPr/>
        <a:lstStyle/>
        <a:p>
          <a:endParaRPr lang="en-US"/>
        </a:p>
      </dgm:t>
    </dgm:pt>
    <dgm:pt modelId="{F802ABD2-37CF-4BA8-80CD-07D5BA94C888}" type="pres">
      <dgm:prSet presAssocID="{1E56FC5A-AB1F-4AE9-8A2E-27D467CA7838}" presName="parentText" presStyleLbl="node1" presStyleIdx="1" presStyleCnt="4">
        <dgm:presLayoutVars>
          <dgm:chMax val="1"/>
          <dgm:bulletEnabled val="1"/>
        </dgm:presLayoutVars>
      </dgm:prSet>
      <dgm:spPr/>
      <dgm:t>
        <a:bodyPr/>
        <a:lstStyle/>
        <a:p>
          <a:endParaRPr lang="en-US"/>
        </a:p>
      </dgm:t>
    </dgm:pt>
    <dgm:pt modelId="{5ACEF395-DDB8-462A-8FB6-A909382D8DA5}" type="pres">
      <dgm:prSet presAssocID="{1E56FC5A-AB1F-4AE9-8A2E-27D467CA7838}" presName="aSpace" presStyleCnt="0"/>
      <dgm:spPr/>
    </dgm:pt>
    <dgm:pt modelId="{EE932758-C3CE-48C6-AB63-900ECE6812EF}" type="pres">
      <dgm:prSet presAssocID="{14C01C1B-8811-41D5-8740-90DEC5E0D9BC}" presName="compNode" presStyleCnt="0"/>
      <dgm:spPr/>
    </dgm:pt>
    <dgm:pt modelId="{215A53F8-FEA9-4CC1-BCD5-BAE90CF7F399}" type="pres">
      <dgm:prSet presAssocID="{14C01C1B-8811-41D5-8740-90DEC5E0D9BC}" presName="noGeometry" presStyleCnt="0"/>
      <dgm:spPr/>
    </dgm:pt>
    <dgm:pt modelId="{5977D706-1A9B-4ED7-991B-D8D06B66A504}" type="pres">
      <dgm:prSet presAssocID="{14C01C1B-8811-41D5-8740-90DEC5E0D9BC}" presName="childTextVisible" presStyleLbl="bgAccFollowNode1" presStyleIdx="2" presStyleCnt="4">
        <dgm:presLayoutVars>
          <dgm:bulletEnabled val="1"/>
        </dgm:presLayoutVars>
      </dgm:prSet>
      <dgm:spPr/>
      <dgm:t>
        <a:bodyPr/>
        <a:lstStyle/>
        <a:p>
          <a:endParaRPr lang="en-US"/>
        </a:p>
      </dgm:t>
    </dgm:pt>
    <dgm:pt modelId="{CA9FEAE5-47CA-4290-8ECD-B010B4268C51}" type="pres">
      <dgm:prSet presAssocID="{14C01C1B-8811-41D5-8740-90DEC5E0D9BC}" presName="childTextHidden" presStyleLbl="bgAccFollowNode1" presStyleIdx="2" presStyleCnt="4"/>
      <dgm:spPr/>
      <dgm:t>
        <a:bodyPr/>
        <a:lstStyle/>
        <a:p>
          <a:endParaRPr lang="en-US"/>
        </a:p>
      </dgm:t>
    </dgm:pt>
    <dgm:pt modelId="{27242FF8-F597-4412-9B8E-319B4956BF47}" type="pres">
      <dgm:prSet presAssocID="{14C01C1B-8811-41D5-8740-90DEC5E0D9BC}" presName="parentText" presStyleLbl="node1" presStyleIdx="2" presStyleCnt="4">
        <dgm:presLayoutVars>
          <dgm:chMax val="1"/>
          <dgm:bulletEnabled val="1"/>
        </dgm:presLayoutVars>
      </dgm:prSet>
      <dgm:spPr/>
      <dgm:t>
        <a:bodyPr/>
        <a:lstStyle/>
        <a:p>
          <a:endParaRPr lang="en-US"/>
        </a:p>
      </dgm:t>
    </dgm:pt>
    <dgm:pt modelId="{B4F9986E-32B0-499C-9543-9CCE82ECA930}" type="pres">
      <dgm:prSet presAssocID="{14C01C1B-8811-41D5-8740-90DEC5E0D9BC}" presName="aSpace" presStyleCnt="0"/>
      <dgm:spPr/>
    </dgm:pt>
    <dgm:pt modelId="{6FEA31BF-4B5D-437D-8B6B-4E412769869D}" type="pres">
      <dgm:prSet presAssocID="{A369AE25-028C-42FD-83AD-842AAE0E4B1E}" presName="compNode" presStyleCnt="0"/>
      <dgm:spPr/>
    </dgm:pt>
    <dgm:pt modelId="{D817B090-A904-4096-ADE8-46197539E9B7}" type="pres">
      <dgm:prSet presAssocID="{A369AE25-028C-42FD-83AD-842AAE0E4B1E}" presName="noGeometry" presStyleCnt="0"/>
      <dgm:spPr/>
    </dgm:pt>
    <dgm:pt modelId="{3F43C903-EC0A-4CFE-BA35-C77D1975B885}" type="pres">
      <dgm:prSet presAssocID="{A369AE25-028C-42FD-83AD-842AAE0E4B1E}" presName="childTextVisible" presStyleLbl="bgAccFollowNode1" presStyleIdx="3" presStyleCnt="4">
        <dgm:presLayoutVars>
          <dgm:bulletEnabled val="1"/>
        </dgm:presLayoutVars>
      </dgm:prSet>
      <dgm:spPr/>
      <dgm:t>
        <a:bodyPr/>
        <a:lstStyle/>
        <a:p>
          <a:endParaRPr lang="en-US"/>
        </a:p>
      </dgm:t>
    </dgm:pt>
    <dgm:pt modelId="{0BE22E9D-B643-4ACC-82B9-A4D34BBB8A13}" type="pres">
      <dgm:prSet presAssocID="{A369AE25-028C-42FD-83AD-842AAE0E4B1E}" presName="childTextHidden" presStyleLbl="bgAccFollowNode1" presStyleIdx="3" presStyleCnt="4"/>
      <dgm:spPr/>
      <dgm:t>
        <a:bodyPr/>
        <a:lstStyle/>
        <a:p>
          <a:endParaRPr lang="en-US"/>
        </a:p>
      </dgm:t>
    </dgm:pt>
    <dgm:pt modelId="{FA2EFD97-2176-42A9-AB61-476743430E3B}" type="pres">
      <dgm:prSet presAssocID="{A369AE25-028C-42FD-83AD-842AAE0E4B1E}" presName="parentText" presStyleLbl="node1" presStyleIdx="3" presStyleCnt="4">
        <dgm:presLayoutVars>
          <dgm:chMax val="1"/>
          <dgm:bulletEnabled val="1"/>
        </dgm:presLayoutVars>
      </dgm:prSet>
      <dgm:spPr/>
      <dgm:t>
        <a:bodyPr/>
        <a:lstStyle/>
        <a:p>
          <a:endParaRPr lang="en-US"/>
        </a:p>
      </dgm:t>
    </dgm:pt>
  </dgm:ptLst>
  <dgm:cxnLst>
    <dgm:cxn modelId="{2B20BD95-F3CC-4B17-B93D-0D102773C208}" type="presOf" srcId="{14C01C1B-8811-41D5-8740-90DEC5E0D9BC}" destId="{27242FF8-F597-4412-9B8E-319B4956BF47}" srcOrd="0" destOrd="0" presId="urn:microsoft.com/office/officeart/2005/8/layout/hProcess6"/>
    <dgm:cxn modelId="{1C52A949-F5AD-4761-956F-7E64891937B2}" srcId="{1E56FC5A-AB1F-4AE9-8A2E-27D467CA7838}" destId="{C58EDA13-6E40-4A44-ABCA-6C37F2D40EBC}" srcOrd="0" destOrd="0" parTransId="{CEC604AE-3C9E-4173-B050-A2838B980EDF}" sibTransId="{15D8B4BF-CEEF-4C27-9586-67ACEC2F8349}"/>
    <dgm:cxn modelId="{DCE02856-6CB5-403E-8167-A6FE2995FA28}" type="presOf" srcId="{698BAE97-5BA9-4CCD-97B6-0D6C299C63C1}" destId="{79A67EA2-1C1A-4B52-A87F-9713530ADCF0}" srcOrd="1" destOrd="0" presId="urn:microsoft.com/office/officeart/2005/8/layout/hProcess6"/>
    <dgm:cxn modelId="{65C148C9-42EF-4744-865F-3B6CB97FE5B7}" type="presOf" srcId="{CDFE6730-7B44-4569-BBB8-960AF5C1B7E3}" destId="{CA9FEAE5-47CA-4290-8ECD-B010B4268C51}" srcOrd="1" destOrd="0" presId="urn:microsoft.com/office/officeart/2005/8/layout/hProcess6"/>
    <dgm:cxn modelId="{8A218ECD-71E9-4BE5-A910-2249AE58E016}" srcId="{5EBC2A41-39CB-446D-A50C-C2D4820DF0A2}" destId="{A369AE25-028C-42FD-83AD-842AAE0E4B1E}" srcOrd="3" destOrd="0" parTransId="{6D36E62F-75EA-409F-9DE1-7F43D45F376B}" sibTransId="{3F724F5E-2E5A-4573-A532-A9A8520E2F2C}"/>
    <dgm:cxn modelId="{433267D7-36B8-4C1E-9F84-D4F0893F2F9F}" srcId="{14C01C1B-8811-41D5-8740-90DEC5E0D9BC}" destId="{CDFE6730-7B44-4569-BBB8-960AF5C1B7E3}" srcOrd="0" destOrd="0" parTransId="{63882F24-05CB-4900-A49A-8A2A3A737DB0}" sibTransId="{8B35B424-C2FF-43E2-8700-AB88D9267259}"/>
    <dgm:cxn modelId="{2DB37B8F-5334-4056-BA8D-6B758F4E9D3A}" type="presOf" srcId="{C58EDA13-6E40-4A44-ABCA-6C37F2D40EBC}" destId="{EA206713-D525-4A05-9C68-D68B2DE31559}" srcOrd="1" destOrd="0" presId="urn:microsoft.com/office/officeart/2005/8/layout/hProcess6"/>
    <dgm:cxn modelId="{22D66583-7D5B-415F-8848-1012EF3C58E8}" type="presOf" srcId="{6B16BB5B-1755-4DB2-B991-833038C425B4}" destId="{3F43C903-EC0A-4CFE-BA35-C77D1975B885}" srcOrd="0" destOrd="0" presId="urn:microsoft.com/office/officeart/2005/8/layout/hProcess6"/>
    <dgm:cxn modelId="{2FE7C705-1488-4682-AD43-B3849DAF7C66}" srcId="{A369AE25-028C-42FD-83AD-842AAE0E4B1E}" destId="{6B16BB5B-1755-4DB2-B991-833038C425B4}" srcOrd="0" destOrd="0" parTransId="{9601CAA4-1AD8-416A-AD15-561CF3A76746}" sibTransId="{98908BF3-4153-4129-A4F6-F01F68C5FE91}"/>
    <dgm:cxn modelId="{D762F682-5DF8-4A82-939E-1A08973336BA}" srcId="{5EBC2A41-39CB-446D-A50C-C2D4820DF0A2}" destId="{14C01C1B-8811-41D5-8740-90DEC5E0D9BC}" srcOrd="2" destOrd="0" parTransId="{2C22B724-849C-4912-B114-12D213E17A3F}" sibTransId="{040F2817-169F-4449-911F-2AA51A1F93E7}"/>
    <dgm:cxn modelId="{25F51E8E-588D-4DD3-AA84-52B73E8AC52A}" type="presOf" srcId="{6B16BB5B-1755-4DB2-B991-833038C425B4}" destId="{0BE22E9D-B643-4ACC-82B9-A4D34BBB8A13}" srcOrd="1" destOrd="0" presId="urn:microsoft.com/office/officeart/2005/8/layout/hProcess6"/>
    <dgm:cxn modelId="{A3BC9E2E-538E-45DD-B752-A618C7295D81}" type="presOf" srcId="{A369AE25-028C-42FD-83AD-842AAE0E4B1E}" destId="{FA2EFD97-2176-42A9-AB61-476743430E3B}" srcOrd="0" destOrd="0" presId="urn:microsoft.com/office/officeart/2005/8/layout/hProcess6"/>
    <dgm:cxn modelId="{183EEE8E-E4F9-4A5C-976D-43D4A8235FE0}" srcId="{5EBC2A41-39CB-446D-A50C-C2D4820DF0A2}" destId="{7F303CFB-B004-4E28-9959-CC1E612F3589}" srcOrd="0" destOrd="0" parTransId="{0CA18BE5-AA3B-4093-9D32-347010597674}" sibTransId="{EFCD6E95-96EA-4B2D-A558-3871F271B053}"/>
    <dgm:cxn modelId="{84911A1E-CCE6-4C81-90C1-6D92E021B84C}" srcId="{7F303CFB-B004-4E28-9959-CC1E612F3589}" destId="{698BAE97-5BA9-4CCD-97B6-0D6C299C63C1}" srcOrd="0" destOrd="0" parTransId="{B31577B9-15BD-40DB-88A7-A31CCFE45FE2}" sibTransId="{56DDCB40-0079-4E61-A7B6-B0E76FECC825}"/>
    <dgm:cxn modelId="{1C477153-BCDE-4336-93F1-9D9F25A2FDDF}" type="presOf" srcId="{CDFE6730-7B44-4569-BBB8-960AF5C1B7E3}" destId="{5977D706-1A9B-4ED7-991B-D8D06B66A504}" srcOrd="0" destOrd="0" presId="urn:microsoft.com/office/officeart/2005/8/layout/hProcess6"/>
    <dgm:cxn modelId="{F27EB0FC-DBB2-4F12-AD18-AE56954FD746}" type="presOf" srcId="{7F303CFB-B004-4E28-9959-CC1E612F3589}" destId="{ADE3FC9F-0A4F-4B76-AAE4-3AA4BCC04843}" srcOrd="0" destOrd="0" presId="urn:microsoft.com/office/officeart/2005/8/layout/hProcess6"/>
    <dgm:cxn modelId="{97A58CB6-9BE8-4205-9FEA-7F4D11002B37}" srcId="{5EBC2A41-39CB-446D-A50C-C2D4820DF0A2}" destId="{1E56FC5A-AB1F-4AE9-8A2E-27D467CA7838}" srcOrd="1" destOrd="0" parTransId="{2149573B-3D38-45C2-A9D2-5E87E2199427}" sibTransId="{606CDA86-F986-446C-BA63-7BC0473277F4}"/>
    <dgm:cxn modelId="{D60ED104-3389-46FB-B16B-7A4E55A4145F}" type="presOf" srcId="{C58EDA13-6E40-4A44-ABCA-6C37F2D40EBC}" destId="{6F1CC3B9-2167-47AC-940D-E764CBF33E82}" srcOrd="0" destOrd="0" presId="urn:microsoft.com/office/officeart/2005/8/layout/hProcess6"/>
    <dgm:cxn modelId="{F56CCFF4-1A42-40F7-8B9A-BD5A62E104EC}" type="presOf" srcId="{698BAE97-5BA9-4CCD-97B6-0D6C299C63C1}" destId="{A1A9709B-F812-46E8-9FD6-A602EB0D0196}" srcOrd="0" destOrd="0" presId="urn:microsoft.com/office/officeart/2005/8/layout/hProcess6"/>
    <dgm:cxn modelId="{0C350B2E-B9E1-424A-93FC-C1226F2669FB}" type="presOf" srcId="{1E56FC5A-AB1F-4AE9-8A2E-27D467CA7838}" destId="{F802ABD2-37CF-4BA8-80CD-07D5BA94C888}" srcOrd="0" destOrd="0" presId="urn:microsoft.com/office/officeart/2005/8/layout/hProcess6"/>
    <dgm:cxn modelId="{2E30764B-75F8-496F-8777-2F0F45C76874}" type="presOf" srcId="{5EBC2A41-39CB-446D-A50C-C2D4820DF0A2}" destId="{582B505C-0B76-4C03-90B1-A19569C8C8B9}" srcOrd="0" destOrd="0" presId="urn:microsoft.com/office/officeart/2005/8/layout/hProcess6"/>
    <dgm:cxn modelId="{3ADE3DB6-7D1A-478E-A4AB-BDAFB552E6F6}" type="presParOf" srcId="{582B505C-0B76-4C03-90B1-A19569C8C8B9}" destId="{D7BB88D7-14C8-4B34-A577-4F2DDCCB130D}" srcOrd="0" destOrd="0" presId="urn:microsoft.com/office/officeart/2005/8/layout/hProcess6"/>
    <dgm:cxn modelId="{FCDF30BF-17B4-446E-9B16-9E12083ADA89}" type="presParOf" srcId="{D7BB88D7-14C8-4B34-A577-4F2DDCCB130D}" destId="{15F82108-978A-4DB2-A43D-6FBADBFAA788}" srcOrd="0" destOrd="0" presId="urn:microsoft.com/office/officeart/2005/8/layout/hProcess6"/>
    <dgm:cxn modelId="{8BF8DA9A-924A-41DC-BC74-734219CE4F50}" type="presParOf" srcId="{D7BB88D7-14C8-4B34-A577-4F2DDCCB130D}" destId="{A1A9709B-F812-46E8-9FD6-A602EB0D0196}" srcOrd="1" destOrd="0" presId="urn:microsoft.com/office/officeart/2005/8/layout/hProcess6"/>
    <dgm:cxn modelId="{F649D5F8-742A-4879-B62B-4BE69ED70890}" type="presParOf" srcId="{D7BB88D7-14C8-4B34-A577-4F2DDCCB130D}" destId="{79A67EA2-1C1A-4B52-A87F-9713530ADCF0}" srcOrd="2" destOrd="0" presId="urn:microsoft.com/office/officeart/2005/8/layout/hProcess6"/>
    <dgm:cxn modelId="{2748CE4C-6AB8-41FF-A0AF-780686B63299}" type="presParOf" srcId="{D7BB88D7-14C8-4B34-A577-4F2DDCCB130D}" destId="{ADE3FC9F-0A4F-4B76-AAE4-3AA4BCC04843}" srcOrd="3" destOrd="0" presId="urn:microsoft.com/office/officeart/2005/8/layout/hProcess6"/>
    <dgm:cxn modelId="{60465B35-6C11-4093-AC18-B0B7CDFB1691}" type="presParOf" srcId="{582B505C-0B76-4C03-90B1-A19569C8C8B9}" destId="{3D4A6800-09FF-42F7-B6C2-29A422784C10}" srcOrd="1" destOrd="0" presId="urn:microsoft.com/office/officeart/2005/8/layout/hProcess6"/>
    <dgm:cxn modelId="{EB9FDC43-5627-4B02-8865-8218E0C48299}" type="presParOf" srcId="{582B505C-0B76-4C03-90B1-A19569C8C8B9}" destId="{1EAC8740-1495-40E1-9357-187CF14C5432}" srcOrd="2" destOrd="0" presId="urn:microsoft.com/office/officeart/2005/8/layout/hProcess6"/>
    <dgm:cxn modelId="{B02DA2C6-4CAE-4742-AF8F-8E57D792AB48}" type="presParOf" srcId="{1EAC8740-1495-40E1-9357-187CF14C5432}" destId="{6DDE324F-C214-45CE-89D3-C24B015407AA}" srcOrd="0" destOrd="0" presId="urn:microsoft.com/office/officeart/2005/8/layout/hProcess6"/>
    <dgm:cxn modelId="{6D0A159F-38D6-4559-881F-00F37C2F4712}" type="presParOf" srcId="{1EAC8740-1495-40E1-9357-187CF14C5432}" destId="{6F1CC3B9-2167-47AC-940D-E764CBF33E82}" srcOrd="1" destOrd="0" presId="urn:microsoft.com/office/officeart/2005/8/layout/hProcess6"/>
    <dgm:cxn modelId="{6F24CD1D-AB95-4523-9CAF-985F913B2468}" type="presParOf" srcId="{1EAC8740-1495-40E1-9357-187CF14C5432}" destId="{EA206713-D525-4A05-9C68-D68B2DE31559}" srcOrd="2" destOrd="0" presId="urn:microsoft.com/office/officeart/2005/8/layout/hProcess6"/>
    <dgm:cxn modelId="{2ED101BE-6A28-40C7-AF30-B8CAB642E998}" type="presParOf" srcId="{1EAC8740-1495-40E1-9357-187CF14C5432}" destId="{F802ABD2-37CF-4BA8-80CD-07D5BA94C888}" srcOrd="3" destOrd="0" presId="urn:microsoft.com/office/officeart/2005/8/layout/hProcess6"/>
    <dgm:cxn modelId="{7560C8B2-BDA1-4B9E-AB27-0203582D5A29}" type="presParOf" srcId="{582B505C-0B76-4C03-90B1-A19569C8C8B9}" destId="{5ACEF395-DDB8-462A-8FB6-A909382D8DA5}" srcOrd="3" destOrd="0" presId="urn:microsoft.com/office/officeart/2005/8/layout/hProcess6"/>
    <dgm:cxn modelId="{8CF13ED3-D009-4442-9748-F8214CD065E2}" type="presParOf" srcId="{582B505C-0B76-4C03-90B1-A19569C8C8B9}" destId="{EE932758-C3CE-48C6-AB63-900ECE6812EF}" srcOrd="4" destOrd="0" presId="urn:microsoft.com/office/officeart/2005/8/layout/hProcess6"/>
    <dgm:cxn modelId="{D757590D-AD88-4D19-86DA-4A30543775DE}" type="presParOf" srcId="{EE932758-C3CE-48C6-AB63-900ECE6812EF}" destId="{215A53F8-FEA9-4CC1-BCD5-BAE90CF7F399}" srcOrd="0" destOrd="0" presId="urn:microsoft.com/office/officeart/2005/8/layout/hProcess6"/>
    <dgm:cxn modelId="{BDB7F5D1-2832-4B03-9C14-4DDA826705EE}" type="presParOf" srcId="{EE932758-C3CE-48C6-AB63-900ECE6812EF}" destId="{5977D706-1A9B-4ED7-991B-D8D06B66A504}" srcOrd="1" destOrd="0" presId="urn:microsoft.com/office/officeart/2005/8/layout/hProcess6"/>
    <dgm:cxn modelId="{41865E5A-5CFF-4655-9314-03BF561E357C}" type="presParOf" srcId="{EE932758-C3CE-48C6-AB63-900ECE6812EF}" destId="{CA9FEAE5-47CA-4290-8ECD-B010B4268C51}" srcOrd="2" destOrd="0" presId="urn:microsoft.com/office/officeart/2005/8/layout/hProcess6"/>
    <dgm:cxn modelId="{A1CC5AA9-179F-467D-AA4D-EBE197F26407}" type="presParOf" srcId="{EE932758-C3CE-48C6-AB63-900ECE6812EF}" destId="{27242FF8-F597-4412-9B8E-319B4956BF47}" srcOrd="3" destOrd="0" presId="urn:microsoft.com/office/officeart/2005/8/layout/hProcess6"/>
    <dgm:cxn modelId="{59B881D3-491D-4293-B866-9C5EBF3ECA58}" type="presParOf" srcId="{582B505C-0B76-4C03-90B1-A19569C8C8B9}" destId="{B4F9986E-32B0-499C-9543-9CCE82ECA930}" srcOrd="5" destOrd="0" presId="urn:microsoft.com/office/officeart/2005/8/layout/hProcess6"/>
    <dgm:cxn modelId="{CAE31150-2F95-4506-B9F9-B70FE2049578}" type="presParOf" srcId="{582B505C-0B76-4C03-90B1-A19569C8C8B9}" destId="{6FEA31BF-4B5D-437D-8B6B-4E412769869D}" srcOrd="6" destOrd="0" presId="urn:microsoft.com/office/officeart/2005/8/layout/hProcess6"/>
    <dgm:cxn modelId="{7F7C7C1E-D647-41BD-8BEB-EE0688CDE25D}" type="presParOf" srcId="{6FEA31BF-4B5D-437D-8B6B-4E412769869D}" destId="{D817B090-A904-4096-ADE8-46197539E9B7}" srcOrd="0" destOrd="0" presId="urn:microsoft.com/office/officeart/2005/8/layout/hProcess6"/>
    <dgm:cxn modelId="{664324DC-9C3F-4A54-9375-CA1E6AFEDC79}" type="presParOf" srcId="{6FEA31BF-4B5D-437D-8B6B-4E412769869D}" destId="{3F43C903-EC0A-4CFE-BA35-C77D1975B885}" srcOrd="1" destOrd="0" presId="urn:microsoft.com/office/officeart/2005/8/layout/hProcess6"/>
    <dgm:cxn modelId="{EF01CB1D-FF2B-4A75-8E12-B7A58E7F917B}" type="presParOf" srcId="{6FEA31BF-4B5D-437D-8B6B-4E412769869D}" destId="{0BE22E9D-B643-4ACC-82B9-A4D34BBB8A13}" srcOrd="2" destOrd="0" presId="urn:microsoft.com/office/officeart/2005/8/layout/hProcess6"/>
    <dgm:cxn modelId="{8D1ADA61-BFF2-4525-A884-6057ED2DB76A}" type="presParOf" srcId="{6FEA31BF-4B5D-437D-8B6B-4E412769869D}" destId="{FA2EFD97-2176-42A9-AB61-476743430E3B}"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C2A41-39CB-446D-A50C-C2D4820DF0A2}" type="doc">
      <dgm:prSet loTypeId="urn:microsoft.com/office/officeart/2005/8/layout/hProcess11" loCatId="process" qsTypeId="urn:microsoft.com/office/officeart/2005/8/quickstyle/simple4" qsCatId="simple" csTypeId="urn:microsoft.com/office/officeart/2005/8/colors/colorful4" csCatId="colorful" phldr="1"/>
      <dgm:spPr/>
      <dgm:t>
        <a:bodyPr/>
        <a:lstStyle/>
        <a:p>
          <a:endParaRPr lang="en-US"/>
        </a:p>
      </dgm:t>
    </dgm:pt>
    <dgm:pt modelId="{7F303CFB-B004-4E28-9959-CC1E612F3589}">
      <dgm:prSet phldrT="[Text]" custT="1"/>
      <dgm:spPr/>
      <dgm:t>
        <a:bodyPr/>
        <a:lstStyle/>
        <a:p>
          <a:r>
            <a:rPr lang="en-US" sz="1200" b="1" dirty="0" smtClean="0">
              <a:latin typeface="+mj-lt"/>
            </a:rPr>
            <a:t>JANUARY-FEBRUARY</a:t>
          </a:r>
          <a:endParaRPr lang="en-US" sz="1200" b="1" dirty="0">
            <a:latin typeface="+mj-lt"/>
          </a:endParaRPr>
        </a:p>
      </dgm:t>
    </dgm:pt>
    <dgm:pt modelId="{0CA18BE5-AA3B-4093-9D32-347010597674}" type="parTrans" cxnId="{183EEE8E-E4F9-4A5C-976D-43D4A8235FE0}">
      <dgm:prSet/>
      <dgm:spPr/>
      <dgm:t>
        <a:bodyPr/>
        <a:lstStyle/>
        <a:p>
          <a:endParaRPr lang="en-US" sz="1800" b="1" dirty="0">
            <a:latin typeface="+mj-lt"/>
          </a:endParaRPr>
        </a:p>
      </dgm:t>
    </dgm:pt>
    <dgm:pt modelId="{EFCD6E95-96EA-4B2D-A558-3871F271B053}" type="sibTrans" cxnId="{183EEE8E-E4F9-4A5C-976D-43D4A8235FE0}">
      <dgm:prSet/>
      <dgm:spPr/>
      <dgm:t>
        <a:bodyPr/>
        <a:lstStyle/>
        <a:p>
          <a:endParaRPr lang="en-US" sz="1800" b="1" dirty="0">
            <a:latin typeface="+mj-lt"/>
          </a:endParaRPr>
        </a:p>
      </dgm:t>
    </dgm:pt>
    <dgm:pt modelId="{698BAE97-5BA9-4CCD-97B6-0D6C299C63C1}">
      <dgm:prSet phldrT="[Text]" custT="1"/>
      <dgm:spPr/>
      <dgm:t>
        <a:bodyPr/>
        <a:lstStyle/>
        <a:p>
          <a:r>
            <a:rPr lang="en-US" sz="1400" b="0" dirty="0" smtClean="0">
              <a:latin typeface="+mj-lt"/>
              <a:cs typeface="BPG Algeti Compact" pitchFamily="2" charset="0"/>
            </a:rPr>
            <a:t>REQUIREMENTS AND DESIGN</a:t>
          </a:r>
          <a:endParaRPr lang="en-US" sz="1400" b="0" dirty="0">
            <a:latin typeface="+mj-lt"/>
            <a:cs typeface="BPG Algeti Compact" pitchFamily="2" charset="0"/>
          </a:endParaRPr>
        </a:p>
      </dgm:t>
    </dgm:pt>
    <dgm:pt modelId="{B31577B9-15BD-40DB-88A7-A31CCFE45FE2}" type="parTrans" cxnId="{84911A1E-CCE6-4C81-90C1-6D92E021B84C}">
      <dgm:prSet/>
      <dgm:spPr/>
      <dgm:t>
        <a:bodyPr/>
        <a:lstStyle/>
        <a:p>
          <a:endParaRPr lang="en-US" sz="1800" b="1" dirty="0">
            <a:latin typeface="+mj-lt"/>
          </a:endParaRPr>
        </a:p>
      </dgm:t>
    </dgm:pt>
    <dgm:pt modelId="{56DDCB40-0079-4E61-A7B6-B0E76FECC825}" type="sibTrans" cxnId="{84911A1E-CCE6-4C81-90C1-6D92E021B84C}">
      <dgm:prSet/>
      <dgm:spPr/>
      <dgm:t>
        <a:bodyPr/>
        <a:lstStyle/>
        <a:p>
          <a:endParaRPr lang="en-US" sz="1800" b="1" dirty="0">
            <a:latin typeface="+mj-lt"/>
          </a:endParaRPr>
        </a:p>
      </dgm:t>
    </dgm:pt>
    <dgm:pt modelId="{1E56FC5A-AB1F-4AE9-8A2E-27D467CA7838}">
      <dgm:prSet phldrT="[Text]" custT="1"/>
      <dgm:spPr/>
      <dgm:t>
        <a:bodyPr/>
        <a:lstStyle/>
        <a:p>
          <a:r>
            <a:rPr lang="en-US" sz="1200" b="1" dirty="0" smtClean="0">
              <a:latin typeface="+mj-lt"/>
            </a:rPr>
            <a:t>MARCH-JUNE</a:t>
          </a:r>
          <a:endParaRPr lang="en-US" sz="1200" b="1" dirty="0">
            <a:latin typeface="+mj-lt"/>
          </a:endParaRPr>
        </a:p>
      </dgm:t>
    </dgm:pt>
    <dgm:pt modelId="{2149573B-3D38-45C2-A9D2-5E87E2199427}" type="parTrans" cxnId="{97A58CB6-9BE8-4205-9FEA-7F4D11002B37}">
      <dgm:prSet/>
      <dgm:spPr/>
      <dgm:t>
        <a:bodyPr/>
        <a:lstStyle/>
        <a:p>
          <a:endParaRPr lang="en-US" sz="1800" b="1" dirty="0">
            <a:latin typeface="+mj-lt"/>
          </a:endParaRPr>
        </a:p>
      </dgm:t>
    </dgm:pt>
    <dgm:pt modelId="{606CDA86-F986-446C-BA63-7BC0473277F4}" type="sibTrans" cxnId="{97A58CB6-9BE8-4205-9FEA-7F4D11002B37}">
      <dgm:prSet/>
      <dgm:spPr/>
      <dgm:t>
        <a:bodyPr/>
        <a:lstStyle/>
        <a:p>
          <a:endParaRPr lang="en-US" sz="1800" b="1" dirty="0">
            <a:latin typeface="+mj-lt"/>
          </a:endParaRPr>
        </a:p>
      </dgm:t>
    </dgm:pt>
    <dgm:pt modelId="{C58EDA13-6E40-4A44-ABCA-6C37F2D40EBC}">
      <dgm:prSet phldrT="[Text]" custT="1"/>
      <dgm:spPr/>
      <dgm:t>
        <a:bodyPr/>
        <a:lstStyle/>
        <a:p>
          <a:r>
            <a:rPr lang="en-US" sz="1400" b="0" dirty="0" smtClean="0">
              <a:latin typeface="+mj-lt"/>
              <a:cs typeface="BPG Algeti Compact" pitchFamily="2" charset="0"/>
            </a:rPr>
            <a:t>SOFTWARE</a:t>
          </a:r>
          <a:endParaRPr lang="en-US" sz="1400" b="0" dirty="0">
            <a:latin typeface="+mj-lt"/>
            <a:cs typeface="BPG Algeti Compact" pitchFamily="2" charset="0"/>
          </a:endParaRPr>
        </a:p>
      </dgm:t>
    </dgm:pt>
    <dgm:pt modelId="{CEC604AE-3C9E-4173-B050-A2838B980EDF}" type="parTrans" cxnId="{1C52A949-F5AD-4761-956F-7E64891937B2}">
      <dgm:prSet/>
      <dgm:spPr/>
      <dgm:t>
        <a:bodyPr/>
        <a:lstStyle/>
        <a:p>
          <a:endParaRPr lang="en-US" sz="1800" b="1" dirty="0">
            <a:latin typeface="+mj-lt"/>
          </a:endParaRPr>
        </a:p>
      </dgm:t>
    </dgm:pt>
    <dgm:pt modelId="{15D8B4BF-CEEF-4C27-9586-67ACEC2F8349}" type="sibTrans" cxnId="{1C52A949-F5AD-4761-956F-7E64891937B2}">
      <dgm:prSet/>
      <dgm:spPr/>
      <dgm:t>
        <a:bodyPr/>
        <a:lstStyle/>
        <a:p>
          <a:endParaRPr lang="en-US" sz="1800" b="1" dirty="0">
            <a:latin typeface="+mj-lt"/>
          </a:endParaRPr>
        </a:p>
      </dgm:t>
    </dgm:pt>
    <dgm:pt modelId="{14C01C1B-8811-41D5-8740-90DEC5E0D9BC}">
      <dgm:prSet phldrT="[Text]" custT="1"/>
      <dgm:spPr/>
      <dgm:t>
        <a:bodyPr/>
        <a:lstStyle/>
        <a:p>
          <a:r>
            <a:rPr lang="en-US" sz="1200" b="1" dirty="0" smtClean="0">
              <a:latin typeface="+mj-lt"/>
            </a:rPr>
            <a:t>JULY-SEPTEMBER</a:t>
          </a:r>
        </a:p>
        <a:p>
          <a:r>
            <a:rPr lang="ka-GE" sz="1400" b="0" dirty="0" smtClean="0">
              <a:solidFill>
                <a:srgbClr val="C00000"/>
              </a:solidFill>
              <a:latin typeface="+mj-lt"/>
              <a:cs typeface="BPG Algeti Compact" pitchFamily="2" charset="0"/>
            </a:rPr>
            <a:t>5</a:t>
          </a:r>
          <a:r>
            <a:rPr lang="en-US" sz="1400" b="0" dirty="0" smtClean="0">
              <a:solidFill>
                <a:srgbClr val="C00000"/>
              </a:solidFill>
              <a:latin typeface="+mj-lt"/>
              <a:cs typeface="BPG Algeti Compact" pitchFamily="2" charset="0"/>
            </a:rPr>
            <a:t>00</a:t>
          </a:r>
          <a:r>
            <a:rPr lang="ka-GE" sz="1400" b="0" dirty="0" smtClean="0">
              <a:latin typeface="+mj-lt"/>
              <a:cs typeface="BPG Algeti Compact" pitchFamily="2" charset="0"/>
            </a:rPr>
            <a:t> </a:t>
          </a:r>
          <a:r>
            <a:rPr lang="en-US" sz="1400" b="0" dirty="0" smtClean="0">
              <a:latin typeface="+mj-lt"/>
              <a:cs typeface="BPG Algeti Compact" pitchFamily="2" charset="0"/>
            </a:rPr>
            <a:t>USERS</a:t>
          </a:r>
          <a:endParaRPr lang="en-US" sz="1200" b="1" dirty="0">
            <a:latin typeface="+mj-lt"/>
          </a:endParaRPr>
        </a:p>
      </dgm:t>
    </dgm:pt>
    <dgm:pt modelId="{2C22B724-849C-4912-B114-12D213E17A3F}" type="parTrans" cxnId="{D762F682-5DF8-4A82-939E-1A08973336BA}">
      <dgm:prSet/>
      <dgm:spPr/>
      <dgm:t>
        <a:bodyPr/>
        <a:lstStyle/>
        <a:p>
          <a:endParaRPr lang="en-US" sz="1800" b="1" dirty="0">
            <a:latin typeface="+mj-lt"/>
          </a:endParaRPr>
        </a:p>
      </dgm:t>
    </dgm:pt>
    <dgm:pt modelId="{040F2817-169F-4449-911F-2AA51A1F93E7}" type="sibTrans" cxnId="{D762F682-5DF8-4A82-939E-1A08973336BA}">
      <dgm:prSet/>
      <dgm:spPr/>
      <dgm:t>
        <a:bodyPr/>
        <a:lstStyle/>
        <a:p>
          <a:endParaRPr lang="en-US" sz="1800" b="1" dirty="0">
            <a:latin typeface="+mj-lt"/>
          </a:endParaRPr>
        </a:p>
      </dgm:t>
    </dgm:pt>
    <dgm:pt modelId="{A369AE25-028C-42FD-83AD-842AAE0E4B1E}">
      <dgm:prSet phldrT="[Text]" custT="1"/>
      <dgm:spPr/>
      <dgm:t>
        <a:bodyPr/>
        <a:lstStyle/>
        <a:p>
          <a:r>
            <a:rPr lang="en-US" sz="1200" b="1" dirty="0" smtClean="0">
              <a:latin typeface="+mj-lt"/>
            </a:rPr>
            <a:t>SEPTEMBER-DECEMBER</a:t>
          </a:r>
          <a:endParaRPr lang="en-US" sz="1200" b="1" dirty="0">
            <a:latin typeface="+mj-lt"/>
          </a:endParaRPr>
        </a:p>
      </dgm:t>
    </dgm:pt>
    <dgm:pt modelId="{6D36E62F-75EA-409F-9DE1-7F43D45F376B}" type="parTrans" cxnId="{8A218ECD-71E9-4BE5-A910-2249AE58E016}">
      <dgm:prSet/>
      <dgm:spPr/>
      <dgm:t>
        <a:bodyPr/>
        <a:lstStyle/>
        <a:p>
          <a:endParaRPr lang="en-US" sz="1800" b="1" dirty="0">
            <a:latin typeface="+mj-lt"/>
          </a:endParaRPr>
        </a:p>
      </dgm:t>
    </dgm:pt>
    <dgm:pt modelId="{3F724F5E-2E5A-4573-A532-A9A8520E2F2C}" type="sibTrans" cxnId="{8A218ECD-71E9-4BE5-A910-2249AE58E016}">
      <dgm:prSet/>
      <dgm:spPr/>
      <dgm:t>
        <a:bodyPr/>
        <a:lstStyle/>
        <a:p>
          <a:endParaRPr lang="en-US" sz="1800" b="1" dirty="0">
            <a:latin typeface="+mj-lt"/>
          </a:endParaRPr>
        </a:p>
      </dgm:t>
    </dgm:pt>
    <dgm:pt modelId="{2B5B580A-00E0-480C-ABCE-062519546C95}">
      <dgm:prSet phldrT="[Text]" custT="1"/>
      <dgm:spPr/>
      <dgm:t>
        <a:bodyPr/>
        <a:lstStyle/>
        <a:p>
          <a:r>
            <a:rPr lang="ka-GE" sz="1400" b="1" dirty="0" smtClean="0">
              <a:solidFill>
                <a:srgbClr val="C00000"/>
              </a:solidFill>
              <a:latin typeface="+mj-lt"/>
              <a:cs typeface="BPG Algeti Compact" pitchFamily="2" charset="0"/>
            </a:rPr>
            <a:t>440</a:t>
          </a:r>
          <a:r>
            <a:rPr lang="ka-GE" sz="1400" b="1" dirty="0" smtClean="0">
              <a:latin typeface="+mj-lt"/>
              <a:cs typeface="BPG Algeti Compact" pitchFamily="2" charset="0"/>
            </a:rPr>
            <a:t> </a:t>
          </a:r>
          <a:r>
            <a:rPr lang="en-US" sz="1400" b="1" dirty="0" smtClean="0">
              <a:latin typeface="+mj-lt"/>
              <a:cs typeface="BPG Algeti Compact" pitchFamily="2" charset="0"/>
            </a:rPr>
            <a:t>ORGANIZATIONS</a:t>
          </a:r>
          <a:endParaRPr lang="en-US" sz="900" b="0" dirty="0">
            <a:latin typeface="+mj-lt"/>
            <a:cs typeface="BPG Algeti Compact" pitchFamily="2" charset="0"/>
          </a:endParaRPr>
        </a:p>
      </dgm:t>
    </dgm:pt>
    <dgm:pt modelId="{ADF50739-62FB-4F89-A7FB-F472CFE4E6DD}" type="sibTrans" cxnId="{2A4E9E8E-3F61-4443-A53E-8FD7973A4CCB}">
      <dgm:prSet/>
      <dgm:spPr/>
      <dgm:t>
        <a:bodyPr/>
        <a:lstStyle/>
        <a:p>
          <a:endParaRPr lang="en-US" dirty="0">
            <a:latin typeface="+mj-lt"/>
          </a:endParaRPr>
        </a:p>
      </dgm:t>
    </dgm:pt>
    <dgm:pt modelId="{15606D54-6D8A-4625-BF60-69859FDA59AF}" type="parTrans" cxnId="{2A4E9E8E-3F61-4443-A53E-8FD7973A4CCB}">
      <dgm:prSet/>
      <dgm:spPr/>
      <dgm:t>
        <a:bodyPr/>
        <a:lstStyle/>
        <a:p>
          <a:endParaRPr lang="en-US" dirty="0">
            <a:latin typeface="+mj-lt"/>
          </a:endParaRPr>
        </a:p>
      </dgm:t>
    </dgm:pt>
    <dgm:pt modelId="{6DB5D16C-2874-418D-8D77-99F7DD8D8567}">
      <dgm:prSet phldrT="[Text]" custT="1"/>
      <dgm:spPr/>
      <dgm:t>
        <a:bodyPr/>
        <a:lstStyle/>
        <a:p>
          <a:endParaRPr lang="ka-GE" sz="1200" b="1" dirty="0" smtClean="0">
            <a:latin typeface="+mj-lt"/>
            <a:cs typeface="BPG Algeti Compact" pitchFamily="2" charset="0"/>
          </a:endParaRPr>
        </a:p>
        <a:p>
          <a:endParaRPr lang="en-US" sz="1000" b="0" dirty="0">
            <a:latin typeface="+mj-lt"/>
            <a:cs typeface="BPG Algeti Compact" pitchFamily="2" charset="0"/>
          </a:endParaRPr>
        </a:p>
      </dgm:t>
    </dgm:pt>
    <dgm:pt modelId="{724915D9-8691-4B86-BA92-381476E93A70}" type="parTrans" cxnId="{CDAF98EC-FC0F-497D-B18C-BB20AF93E71C}">
      <dgm:prSet/>
      <dgm:spPr/>
      <dgm:t>
        <a:bodyPr/>
        <a:lstStyle/>
        <a:p>
          <a:endParaRPr lang="en-US" dirty="0">
            <a:latin typeface="+mj-lt"/>
          </a:endParaRPr>
        </a:p>
      </dgm:t>
    </dgm:pt>
    <dgm:pt modelId="{C33411FF-299B-4881-B8CD-610FD3A2249B}" type="sibTrans" cxnId="{CDAF98EC-FC0F-497D-B18C-BB20AF93E71C}">
      <dgm:prSet/>
      <dgm:spPr/>
      <dgm:t>
        <a:bodyPr/>
        <a:lstStyle/>
        <a:p>
          <a:endParaRPr lang="en-US" dirty="0">
            <a:latin typeface="+mj-lt"/>
          </a:endParaRPr>
        </a:p>
      </dgm:t>
    </dgm:pt>
    <dgm:pt modelId="{D05B1555-2374-417C-85D9-C40EC3459839}">
      <dgm:prSet phldrT="[Text]" custT="1"/>
      <dgm:spPr/>
      <dgm:t>
        <a:bodyPr/>
        <a:lstStyle/>
        <a:p>
          <a:r>
            <a:rPr lang="ka-GE" sz="1400" b="1" dirty="0" smtClean="0">
              <a:solidFill>
                <a:srgbClr val="C00000"/>
              </a:solidFill>
              <a:latin typeface="+mj-lt"/>
              <a:cs typeface="BPG Algeti Compact" pitchFamily="2" charset="0"/>
            </a:rPr>
            <a:t>2500</a:t>
          </a:r>
          <a:r>
            <a:rPr lang="ka-GE" sz="1400" b="1" dirty="0" smtClean="0">
              <a:latin typeface="+mj-lt"/>
              <a:cs typeface="BPG Algeti Compact" pitchFamily="2" charset="0"/>
            </a:rPr>
            <a:t> </a:t>
          </a:r>
          <a:r>
            <a:rPr lang="en-US" sz="1400" b="1" dirty="0" smtClean="0">
              <a:latin typeface="+mj-lt"/>
              <a:cs typeface="BPG Algeti Compact" pitchFamily="2" charset="0"/>
            </a:rPr>
            <a:t>USERS</a:t>
          </a:r>
          <a:endParaRPr lang="en-US" sz="1400" b="1" dirty="0" smtClean="0">
            <a:latin typeface="+mj-lt"/>
            <a:cs typeface="BPG Algeti Compact" pitchFamily="2" charset="0"/>
          </a:endParaRPr>
        </a:p>
      </dgm:t>
    </dgm:pt>
    <dgm:pt modelId="{2FA73FAE-6CC3-4C53-86FF-EB45356CDE44}" type="parTrans" cxnId="{132D2FED-248F-4B44-9F99-257C82C76426}">
      <dgm:prSet/>
      <dgm:spPr/>
      <dgm:t>
        <a:bodyPr/>
        <a:lstStyle/>
        <a:p>
          <a:endParaRPr lang="en-US" dirty="0">
            <a:latin typeface="+mj-lt"/>
          </a:endParaRPr>
        </a:p>
      </dgm:t>
    </dgm:pt>
    <dgm:pt modelId="{B48EC0CE-9560-4E45-9ECB-98FB4182D6F8}" type="sibTrans" cxnId="{132D2FED-248F-4B44-9F99-257C82C76426}">
      <dgm:prSet/>
      <dgm:spPr/>
      <dgm:t>
        <a:bodyPr/>
        <a:lstStyle/>
        <a:p>
          <a:endParaRPr lang="en-US" dirty="0">
            <a:latin typeface="+mj-lt"/>
          </a:endParaRPr>
        </a:p>
      </dgm:t>
    </dgm:pt>
    <dgm:pt modelId="{87BD9FCF-394B-479E-974E-A6544F215FC1}" type="pres">
      <dgm:prSet presAssocID="{5EBC2A41-39CB-446D-A50C-C2D4820DF0A2}" presName="Name0" presStyleCnt="0">
        <dgm:presLayoutVars>
          <dgm:dir/>
          <dgm:resizeHandles val="exact"/>
        </dgm:presLayoutVars>
      </dgm:prSet>
      <dgm:spPr/>
      <dgm:t>
        <a:bodyPr/>
        <a:lstStyle/>
        <a:p>
          <a:endParaRPr lang="en-US"/>
        </a:p>
      </dgm:t>
    </dgm:pt>
    <dgm:pt modelId="{0CF26350-E1E1-40BD-8314-2138F3142CE1}" type="pres">
      <dgm:prSet presAssocID="{5EBC2A41-39CB-446D-A50C-C2D4820DF0A2}" presName="arrow" presStyleLbl="bgShp" presStyleIdx="0" presStyleCnt="1"/>
      <dgm:spPr/>
    </dgm:pt>
    <dgm:pt modelId="{A8A12D87-7D31-4D78-B615-9BF6A3E11CB9}" type="pres">
      <dgm:prSet presAssocID="{5EBC2A41-39CB-446D-A50C-C2D4820DF0A2}" presName="points" presStyleCnt="0"/>
      <dgm:spPr/>
    </dgm:pt>
    <dgm:pt modelId="{80A95AD8-C83E-4204-8B9D-8F117EC5FEC8}" type="pres">
      <dgm:prSet presAssocID="{7F303CFB-B004-4E28-9959-CC1E612F3589}" presName="compositeA" presStyleCnt="0"/>
      <dgm:spPr/>
    </dgm:pt>
    <dgm:pt modelId="{AE7EA7E8-B757-4741-BD38-DD3414F79689}" type="pres">
      <dgm:prSet presAssocID="{7F303CFB-B004-4E28-9959-CC1E612F3589}" presName="textA" presStyleLbl="revTx" presStyleIdx="0" presStyleCnt="4" custScaleX="326053" custLinFactNeighborX="37522">
        <dgm:presLayoutVars>
          <dgm:bulletEnabled val="1"/>
        </dgm:presLayoutVars>
      </dgm:prSet>
      <dgm:spPr/>
      <dgm:t>
        <a:bodyPr/>
        <a:lstStyle/>
        <a:p>
          <a:endParaRPr lang="en-US"/>
        </a:p>
      </dgm:t>
    </dgm:pt>
    <dgm:pt modelId="{D78AA068-7461-43FF-AB54-153A03D1E1A8}" type="pres">
      <dgm:prSet presAssocID="{7F303CFB-B004-4E28-9959-CC1E612F3589}" presName="circleA" presStyleLbl="node1" presStyleIdx="0" presStyleCnt="4"/>
      <dgm:spPr/>
    </dgm:pt>
    <dgm:pt modelId="{AC00C3CF-3A22-40DB-8F99-69C82A77132C}" type="pres">
      <dgm:prSet presAssocID="{7F303CFB-B004-4E28-9959-CC1E612F3589}" presName="spaceA" presStyleCnt="0"/>
      <dgm:spPr/>
    </dgm:pt>
    <dgm:pt modelId="{F20662A9-ACD3-4FD9-86FC-B83F05DB896D}" type="pres">
      <dgm:prSet presAssocID="{EFCD6E95-96EA-4B2D-A558-3871F271B053}" presName="space" presStyleCnt="0"/>
      <dgm:spPr/>
    </dgm:pt>
    <dgm:pt modelId="{0356EBAB-5E73-49D3-A7C0-8E8B1F4B83E7}" type="pres">
      <dgm:prSet presAssocID="{1E56FC5A-AB1F-4AE9-8A2E-27D467CA7838}" presName="compositeB" presStyleCnt="0"/>
      <dgm:spPr/>
    </dgm:pt>
    <dgm:pt modelId="{42B6ABB4-6BD6-4426-A0FB-55C392D42F88}" type="pres">
      <dgm:prSet presAssocID="{1E56FC5A-AB1F-4AE9-8A2E-27D467CA7838}" presName="textB" presStyleLbl="revTx" presStyleIdx="1" presStyleCnt="4" custScaleX="334488">
        <dgm:presLayoutVars>
          <dgm:bulletEnabled val="1"/>
        </dgm:presLayoutVars>
      </dgm:prSet>
      <dgm:spPr/>
      <dgm:t>
        <a:bodyPr/>
        <a:lstStyle/>
        <a:p>
          <a:endParaRPr lang="en-US"/>
        </a:p>
      </dgm:t>
    </dgm:pt>
    <dgm:pt modelId="{D5F7E6AA-D788-4D3C-B352-7A4C5CBCD14C}" type="pres">
      <dgm:prSet presAssocID="{1E56FC5A-AB1F-4AE9-8A2E-27D467CA7838}" presName="circleB" presStyleLbl="node1" presStyleIdx="1" presStyleCnt="4"/>
      <dgm:spPr/>
    </dgm:pt>
    <dgm:pt modelId="{4531719A-A0B9-4DDE-8445-8FD8DC60D8A3}" type="pres">
      <dgm:prSet presAssocID="{1E56FC5A-AB1F-4AE9-8A2E-27D467CA7838}" presName="spaceB" presStyleCnt="0"/>
      <dgm:spPr/>
    </dgm:pt>
    <dgm:pt modelId="{47C640B3-D888-493F-B397-FF16D7D905A0}" type="pres">
      <dgm:prSet presAssocID="{606CDA86-F986-446C-BA63-7BC0473277F4}" presName="space" presStyleCnt="0"/>
      <dgm:spPr/>
    </dgm:pt>
    <dgm:pt modelId="{7104204C-2D5E-4A29-8153-36410569762D}" type="pres">
      <dgm:prSet presAssocID="{14C01C1B-8811-41D5-8740-90DEC5E0D9BC}" presName="compositeA" presStyleCnt="0"/>
      <dgm:spPr/>
    </dgm:pt>
    <dgm:pt modelId="{B9BE116D-BE91-4A93-AC0B-8516A43E6E5F}" type="pres">
      <dgm:prSet presAssocID="{14C01C1B-8811-41D5-8740-90DEC5E0D9BC}" presName="textA" presStyleLbl="revTx" presStyleIdx="2" presStyleCnt="4" custScaleX="332608">
        <dgm:presLayoutVars>
          <dgm:bulletEnabled val="1"/>
        </dgm:presLayoutVars>
      </dgm:prSet>
      <dgm:spPr/>
      <dgm:t>
        <a:bodyPr/>
        <a:lstStyle/>
        <a:p>
          <a:endParaRPr lang="en-US"/>
        </a:p>
      </dgm:t>
    </dgm:pt>
    <dgm:pt modelId="{DCD66F35-3FEB-4C17-BDE7-E8ACB5D9F32F}" type="pres">
      <dgm:prSet presAssocID="{14C01C1B-8811-41D5-8740-90DEC5E0D9BC}" presName="circleA" presStyleLbl="node1" presStyleIdx="2" presStyleCnt="4"/>
      <dgm:spPr/>
    </dgm:pt>
    <dgm:pt modelId="{7534E80B-8CD3-4598-A8F5-F10409B97DC1}" type="pres">
      <dgm:prSet presAssocID="{14C01C1B-8811-41D5-8740-90DEC5E0D9BC}" presName="spaceA" presStyleCnt="0"/>
      <dgm:spPr/>
    </dgm:pt>
    <dgm:pt modelId="{204A6CDE-B09C-47B8-ABB0-3E3CD6986D48}" type="pres">
      <dgm:prSet presAssocID="{040F2817-169F-4449-911F-2AA51A1F93E7}" presName="space" presStyleCnt="0"/>
      <dgm:spPr/>
    </dgm:pt>
    <dgm:pt modelId="{B819AA95-3EE6-4299-9345-0BE7FAF539FA}" type="pres">
      <dgm:prSet presAssocID="{A369AE25-028C-42FD-83AD-842AAE0E4B1E}" presName="compositeB" presStyleCnt="0"/>
      <dgm:spPr/>
    </dgm:pt>
    <dgm:pt modelId="{58AB9084-B2B3-4939-9369-82AF6869E01C}" type="pres">
      <dgm:prSet presAssocID="{A369AE25-028C-42FD-83AD-842AAE0E4B1E}" presName="textB" presStyleLbl="revTx" presStyleIdx="3" presStyleCnt="4" custScaleX="391487">
        <dgm:presLayoutVars>
          <dgm:bulletEnabled val="1"/>
        </dgm:presLayoutVars>
      </dgm:prSet>
      <dgm:spPr/>
      <dgm:t>
        <a:bodyPr/>
        <a:lstStyle/>
        <a:p>
          <a:endParaRPr lang="en-US"/>
        </a:p>
      </dgm:t>
    </dgm:pt>
    <dgm:pt modelId="{4DB4B776-5105-4CE9-AADF-559DE5E9E508}" type="pres">
      <dgm:prSet presAssocID="{A369AE25-028C-42FD-83AD-842AAE0E4B1E}" presName="circleB" presStyleLbl="node1" presStyleIdx="3" presStyleCnt="4"/>
      <dgm:spPr/>
    </dgm:pt>
    <dgm:pt modelId="{64C52F34-DDAA-47B5-9AD0-5FAD5544A520}" type="pres">
      <dgm:prSet presAssocID="{A369AE25-028C-42FD-83AD-842AAE0E4B1E}" presName="spaceB" presStyleCnt="0"/>
      <dgm:spPr/>
    </dgm:pt>
  </dgm:ptLst>
  <dgm:cxnLst>
    <dgm:cxn modelId="{1C52A949-F5AD-4761-956F-7E64891937B2}" srcId="{1E56FC5A-AB1F-4AE9-8A2E-27D467CA7838}" destId="{C58EDA13-6E40-4A44-ABCA-6C37F2D40EBC}" srcOrd="0" destOrd="0" parTransId="{CEC604AE-3C9E-4173-B050-A2838B980EDF}" sibTransId="{15D8B4BF-CEEF-4C27-9586-67ACEC2F8349}"/>
    <dgm:cxn modelId="{8A218ECD-71E9-4BE5-A910-2249AE58E016}" srcId="{5EBC2A41-39CB-446D-A50C-C2D4820DF0A2}" destId="{A369AE25-028C-42FD-83AD-842AAE0E4B1E}" srcOrd="3" destOrd="0" parTransId="{6D36E62F-75EA-409F-9DE1-7F43D45F376B}" sibTransId="{3F724F5E-2E5A-4573-A532-A9A8520E2F2C}"/>
    <dgm:cxn modelId="{678DF20D-CE0A-4EB8-9FDB-CC75D3DAE390}" type="presOf" srcId="{7F303CFB-B004-4E28-9959-CC1E612F3589}" destId="{AE7EA7E8-B757-4741-BD38-DD3414F79689}" srcOrd="0" destOrd="0" presId="urn:microsoft.com/office/officeart/2005/8/layout/hProcess11"/>
    <dgm:cxn modelId="{132D2FED-248F-4B44-9F99-257C82C76426}" srcId="{A369AE25-028C-42FD-83AD-842AAE0E4B1E}" destId="{D05B1555-2374-417C-85D9-C40EC3459839}" srcOrd="1" destOrd="0" parTransId="{2FA73FAE-6CC3-4C53-86FF-EB45356CDE44}" sibTransId="{B48EC0CE-9560-4E45-9ECB-98FB4182D6F8}"/>
    <dgm:cxn modelId="{9FD6D5B5-9BA1-4AC1-8FE9-56D69DE94881}" type="presOf" srcId="{6DB5D16C-2874-418D-8D77-99F7DD8D8567}" destId="{58AB9084-B2B3-4939-9369-82AF6869E01C}" srcOrd="0" destOrd="3" presId="urn:microsoft.com/office/officeart/2005/8/layout/hProcess11"/>
    <dgm:cxn modelId="{D762F682-5DF8-4A82-939E-1A08973336BA}" srcId="{5EBC2A41-39CB-446D-A50C-C2D4820DF0A2}" destId="{14C01C1B-8811-41D5-8740-90DEC5E0D9BC}" srcOrd="2" destOrd="0" parTransId="{2C22B724-849C-4912-B114-12D213E17A3F}" sibTransId="{040F2817-169F-4449-911F-2AA51A1F93E7}"/>
    <dgm:cxn modelId="{CDAF98EC-FC0F-497D-B18C-BB20AF93E71C}" srcId="{A369AE25-028C-42FD-83AD-842AAE0E4B1E}" destId="{6DB5D16C-2874-418D-8D77-99F7DD8D8567}" srcOrd="2" destOrd="0" parTransId="{724915D9-8691-4B86-BA92-381476E93A70}" sibTransId="{C33411FF-299B-4881-B8CD-610FD3A2249B}"/>
    <dgm:cxn modelId="{57C18A66-FAB8-4BEF-B596-3862CE2F3CAB}" type="presOf" srcId="{698BAE97-5BA9-4CCD-97B6-0D6C299C63C1}" destId="{AE7EA7E8-B757-4741-BD38-DD3414F79689}" srcOrd="0" destOrd="1" presId="urn:microsoft.com/office/officeart/2005/8/layout/hProcess11"/>
    <dgm:cxn modelId="{EA49096C-3AF8-4650-8C41-8821DE798CB7}" type="presOf" srcId="{5EBC2A41-39CB-446D-A50C-C2D4820DF0A2}" destId="{87BD9FCF-394B-479E-974E-A6544F215FC1}" srcOrd="0" destOrd="0" presId="urn:microsoft.com/office/officeart/2005/8/layout/hProcess11"/>
    <dgm:cxn modelId="{AC2578F0-22EC-4476-B063-E43AF66DB208}" type="presOf" srcId="{A369AE25-028C-42FD-83AD-842AAE0E4B1E}" destId="{58AB9084-B2B3-4939-9369-82AF6869E01C}" srcOrd="0" destOrd="0" presId="urn:microsoft.com/office/officeart/2005/8/layout/hProcess11"/>
    <dgm:cxn modelId="{183EEE8E-E4F9-4A5C-976D-43D4A8235FE0}" srcId="{5EBC2A41-39CB-446D-A50C-C2D4820DF0A2}" destId="{7F303CFB-B004-4E28-9959-CC1E612F3589}" srcOrd="0" destOrd="0" parTransId="{0CA18BE5-AA3B-4093-9D32-347010597674}" sibTransId="{EFCD6E95-96EA-4B2D-A558-3871F271B053}"/>
    <dgm:cxn modelId="{84911A1E-CCE6-4C81-90C1-6D92E021B84C}" srcId="{7F303CFB-B004-4E28-9959-CC1E612F3589}" destId="{698BAE97-5BA9-4CCD-97B6-0D6C299C63C1}" srcOrd="0" destOrd="0" parTransId="{B31577B9-15BD-40DB-88A7-A31CCFE45FE2}" sibTransId="{56DDCB40-0079-4E61-A7B6-B0E76FECC825}"/>
    <dgm:cxn modelId="{2A4E9E8E-3F61-4443-A53E-8FD7973A4CCB}" srcId="{A369AE25-028C-42FD-83AD-842AAE0E4B1E}" destId="{2B5B580A-00E0-480C-ABCE-062519546C95}" srcOrd="0" destOrd="0" parTransId="{15606D54-6D8A-4625-BF60-69859FDA59AF}" sibTransId="{ADF50739-62FB-4F89-A7FB-F472CFE4E6DD}"/>
    <dgm:cxn modelId="{D1C3E3A2-1C6D-442A-8071-1B0D5E46DC2A}" type="presOf" srcId="{C58EDA13-6E40-4A44-ABCA-6C37F2D40EBC}" destId="{42B6ABB4-6BD6-4426-A0FB-55C392D42F88}" srcOrd="0" destOrd="1" presId="urn:microsoft.com/office/officeart/2005/8/layout/hProcess11"/>
    <dgm:cxn modelId="{97A58CB6-9BE8-4205-9FEA-7F4D11002B37}" srcId="{5EBC2A41-39CB-446D-A50C-C2D4820DF0A2}" destId="{1E56FC5A-AB1F-4AE9-8A2E-27D467CA7838}" srcOrd="1" destOrd="0" parTransId="{2149573B-3D38-45C2-A9D2-5E87E2199427}" sibTransId="{606CDA86-F986-446C-BA63-7BC0473277F4}"/>
    <dgm:cxn modelId="{2A575D59-162E-449C-80A7-C87DC8B808D4}" type="presOf" srcId="{2B5B580A-00E0-480C-ABCE-062519546C95}" destId="{58AB9084-B2B3-4939-9369-82AF6869E01C}" srcOrd="0" destOrd="1" presId="urn:microsoft.com/office/officeart/2005/8/layout/hProcess11"/>
    <dgm:cxn modelId="{38F62F70-32B6-4A6B-BAFB-B65283151D87}" type="presOf" srcId="{D05B1555-2374-417C-85D9-C40EC3459839}" destId="{58AB9084-B2B3-4939-9369-82AF6869E01C}" srcOrd="0" destOrd="2" presId="urn:microsoft.com/office/officeart/2005/8/layout/hProcess11"/>
    <dgm:cxn modelId="{A591CA1B-D093-494D-89F6-0862FF714AD5}" type="presOf" srcId="{14C01C1B-8811-41D5-8740-90DEC5E0D9BC}" destId="{B9BE116D-BE91-4A93-AC0B-8516A43E6E5F}" srcOrd="0" destOrd="0" presId="urn:microsoft.com/office/officeart/2005/8/layout/hProcess11"/>
    <dgm:cxn modelId="{15E78462-DA97-47B6-982B-84292B1EFB36}" type="presOf" srcId="{1E56FC5A-AB1F-4AE9-8A2E-27D467CA7838}" destId="{42B6ABB4-6BD6-4426-A0FB-55C392D42F88}" srcOrd="0" destOrd="0" presId="urn:microsoft.com/office/officeart/2005/8/layout/hProcess11"/>
    <dgm:cxn modelId="{B858AD7E-E4A6-49DF-AB8A-46712526F6FA}" type="presParOf" srcId="{87BD9FCF-394B-479E-974E-A6544F215FC1}" destId="{0CF26350-E1E1-40BD-8314-2138F3142CE1}" srcOrd="0" destOrd="0" presId="urn:microsoft.com/office/officeart/2005/8/layout/hProcess11"/>
    <dgm:cxn modelId="{35BE7031-39F9-406B-9733-7CB1D225ED85}" type="presParOf" srcId="{87BD9FCF-394B-479E-974E-A6544F215FC1}" destId="{A8A12D87-7D31-4D78-B615-9BF6A3E11CB9}" srcOrd="1" destOrd="0" presId="urn:microsoft.com/office/officeart/2005/8/layout/hProcess11"/>
    <dgm:cxn modelId="{C7378B8E-BC2B-421B-B204-5559A4511A92}" type="presParOf" srcId="{A8A12D87-7D31-4D78-B615-9BF6A3E11CB9}" destId="{80A95AD8-C83E-4204-8B9D-8F117EC5FEC8}" srcOrd="0" destOrd="0" presId="urn:microsoft.com/office/officeart/2005/8/layout/hProcess11"/>
    <dgm:cxn modelId="{4A674A99-8FA4-409C-8A66-5531A342115E}" type="presParOf" srcId="{80A95AD8-C83E-4204-8B9D-8F117EC5FEC8}" destId="{AE7EA7E8-B757-4741-BD38-DD3414F79689}" srcOrd="0" destOrd="0" presId="urn:microsoft.com/office/officeart/2005/8/layout/hProcess11"/>
    <dgm:cxn modelId="{5809A2D3-F6DC-46B8-A886-B4B023B4C900}" type="presParOf" srcId="{80A95AD8-C83E-4204-8B9D-8F117EC5FEC8}" destId="{D78AA068-7461-43FF-AB54-153A03D1E1A8}" srcOrd="1" destOrd="0" presId="urn:microsoft.com/office/officeart/2005/8/layout/hProcess11"/>
    <dgm:cxn modelId="{2BC49283-3177-47B0-9BB7-C9E12E6684B2}" type="presParOf" srcId="{80A95AD8-C83E-4204-8B9D-8F117EC5FEC8}" destId="{AC00C3CF-3A22-40DB-8F99-69C82A77132C}" srcOrd="2" destOrd="0" presId="urn:microsoft.com/office/officeart/2005/8/layout/hProcess11"/>
    <dgm:cxn modelId="{0769B3AE-765E-4F09-8CA7-8B04161B021F}" type="presParOf" srcId="{A8A12D87-7D31-4D78-B615-9BF6A3E11CB9}" destId="{F20662A9-ACD3-4FD9-86FC-B83F05DB896D}" srcOrd="1" destOrd="0" presId="urn:microsoft.com/office/officeart/2005/8/layout/hProcess11"/>
    <dgm:cxn modelId="{BD33AF93-2B2B-419E-B50B-168F2526824F}" type="presParOf" srcId="{A8A12D87-7D31-4D78-B615-9BF6A3E11CB9}" destId="{0356EBAB-5E73-49D3-A7C0-8E8B1F4B83E7}" srcOrd="2" destOrd="0" presId="urn:microsoft.com/office/officeart/2005/8/layout/hProcess11"/>
    <dgm:cxn modelId="{C0C862B1-C14A-4BD5-B7CD-87C91938204A}" type="presParOf" srcId="{0356EBAB-5E73-49D3-A7C0-8E8B1F4B83E7}" destId="{42B6ABB4-6BD6-4426-A0FB-55C392D42F88}" srcOrd="0" destOrd="0" presId="urn:microsoft.com/office/officeart/2005/8/layout/hProcess11"/>
    <dgm:cxn modelId="{9C7A852B-90E8-4BFA-9E64-714241390FFE}" type="presParOf" srcId="{0356EBAB-5E73-49D3-A7C0-8E8B1F4B83E7}" destId="{D5F7E6AA-D788-4D3C-B352-7A4C5CBCD14C}" srcOrd="1" destOrd="0" presId="urn:microsoft.com/office/officeart/2005/8/layout/hProcess11"/>
    <dgm:cxn modelId="{E52B99A5-184D-4CD1-85A9-450B630E7EC0}" type="presParOf" srcId="{0356EBAB-5E73-49D3-A7C0-8E8B1F4B83E7}" destId="{4531719A-A0B9-4DDE-8445-8FD8DC60D8A3}" srcOrd="2" destOrd="0" presId="urn:microsoft.com/office/officeart/2005/8/layout/hProcess11"/>
    <dgm:cxn modelId="{6F0A17CA-A954-4AF6-9EF4-726C391E21D6}" type="presParOf" srcId="{A8A12D87-7D31-4D78-B615-9BF6A3E11CB9}" destId="{47C640B3-D888-493F-B397-FF16D7D905A0}" srcOrd="3" destOrd="0" presId="urn:microsoft.com/office/officeart/2005/8/layout/hProcess11"/>
    <dgm:cxn modelId="{9441BBCD-71EC-4869-B477-A4484FB5D1A8}" type="presParOf" srcId="{A8A12D87-7D31-4D78-B615-9BF6A3E11CB9}" destId="{7104204C-2D5E-4A29-8153-36410569762D}" srcOrd="4" destOrd="0" presId="urn:microsoft.com/office/officeart/2005/8/layout/hProcess11"/>
    <dgm:cxn modelId="{BA6AB27F-2F6F-4E4A-A9ED-29A8DF914145}" type="presParOf" srcId="{7104204C-2D5E-4A29-8153-36410569762D}" destId="{B9BE116D-BE91-4A93-AC0B-8516A43E6E5F}" srcOrd="0" destOrd="0" presId="urn:microsoft.com/office/officeart/2005/8/layout/hProcess11"/>
    <dgm:cxn modelId="{E23C814C-0E93-471D-91DB-1CC0F4AF97EC}" type="presParOf" srcId="{7104204C-2D5E-4A29-8153-36410569762D}" destId="{DCD66F35-3FEB-4C17-BDE7-E8ACB5D9F32F}" srcOrd="1" destOrd="0" presId="urn:microsoft.com/office/officeart/2005/8/layout/hProcess11"/>
    <dgm:cxn modelId="{2E6B6E42-D4A3-422F-A07E-C7F688F53806}" type="presParOf" srcId="{7104204C-2D5E-4A29-8153-36410569762D}" destId="{7534E80B-8CD3-4598-A8F5-F10409B97DC1}" srcOrd="2" destOrd="0" presId="urn:microsoft.com/office/officeart/2005/8/layout/hProcess11"/>
    <dgm:cxn modelId="{6CFC6D90-E8CF-41B1-ABFC-57C01656A17F}" type="presParOf" srcId="{A8A12D87-7D31-4D78-B615-9BF6A3E11CB9}" destId="{204A6CDE-B09C-47B8-ABB0-3E3CD6986D48}" srcOrd="5" destOrd="0" presId="urn:microsoft.com/office/officeart/2005/8/layout/hProcess11"/>
    <dgm:cxn modelId="{75A00E49-DC0E-4020-8470-4418560F30A8}" type="presParOf" srcId="{A8A12D87-7D31-4D78-B615-9BF6A3E11CB9}" destId="{B819AA95-3EE6-4299-9345-0BE7FAF539FA}" srcOrd="6" destOrd="0" presId="urn:microsoft.com/office/officeart/2005/8/layout/hProcess11"/>
    <dgm:cxn modelId="{7805F1F9-BD68-42DF-A9A9-DEF03294E223}" type="presParOf" srcId="{B819AA95-3EE6-4299-9345-0BE7FAF539FA}" destId="{58AB9084-B2B3-4939-9369-82AF6869E01C}" srcOrd="0" destOrd="0" presId="urn:microsoft.com/office/officeart/2005/8/layout/hProcess11"/>
    <dgm:cxn modelId="{EC5709DE-9A43-4B7C-8022-658473D3CFE8}" type="presParOf" srcId="{B819AA95-3EE6-4299-9345-0BE7FAF539FA}" destId="{4DB4B776-5105-4CE9-AADF-559DE5E9E508}" srcOrd="1" destOrd="0" presId="urn:microsoft.com/office/officeart/2005/8/layout/hProcess11"/>
    <dgm:cxn modelId="{36A00F58-3DAF-4B6E-BC8E-176982DE39DA}" type="presParOf" srcId="{B819AA95-3EE6-4299-9345-0BE7FAF539FA}" destId="{64C52F34-DDAA-47B5-9AD0-5FAD5544A520}" srcOrd="2" destOrd="0" presId="urn:microsoft.com/office/officeart/2005/8/layout/hProcess1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D182D-9D3D-4EC1-9143-BD40C022C69D}"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1A73E97C-24FF-4668-91CF-1A2F295AE127}">
      <dgm:prSet phldrT="[Text]" custT="1"/>
      <dgm:spPr/>
      <dgm:t>
        <a:bodyPr/>
        <a:lstStyle/>
        <a:p>
          <a:r>
            <a:rPr lang="en-US" sz="2200" dirty="0" smtClean="0">
              <a:latin typeface="+mj-lt"/>
            </a:rPr>
            <a:t>SAVING OF HUMAN AND MATERIAL RESOURCES</a:t>
          </a:r>
          <a:endParaRPr lang="en-US" sz="2200" b="0" dirty="0">
            <a:latin typeface="+mj-lt"/>
            <a:cs typeface="BPG Algeti Compact" pitchFamily="2" charset="0"/>
          </a:endParaRPr>
        </a:p>
      </dgm:t>
    </dgm:pt>
    <dgm:pt modelId="{1BC24001-6265-4B35-BC34-6676D7FFDBE3}" type="parTrans" cxnId="{7502DAF4-2802-4B96-8564-815627689393}">
      <dgm:prSet/>
      <dgm:spPr/>
      <dgm:t>
        <a:bodyPr/>
        <a:lstStyle/>
        <a:p>
          <a:endParaRPr lang="en-US"/>
        </a:p>
      </dgm:t>
    </dgm:pt>
    <dgm:pt modelId="{82F5020C-04C1-4C45-A8C3-CF9A0A69E8E5}" type="sibTrans" cxnId="{7502DAF4-2802-4B96-8564-815627689393}">
      <dgm:prSet/>
      <dgm:spPr/>
      <dgm:t>
        <a:bodyPr/>
        <a:lstStyle/>
        <a:p>
          <a:endParaRPr lang="en-US"/>
        </a:p>
      </dgm:t>
    </dgm:pt>
    <dgm:pt modelId="{E8D013F7-7517-4193-BA4E-9FF481B4DF7A}">
      <dgm:prSet custT="1"/>
      <dgm:spPr/>
      <dgm:t>
        <a:bodyPr/>
        <a:lstStyle/>
        <a:p>
          <a:pPr>
            <a:lnSpc>
              <a:spcPct val="100000"/>
            </a:lnSpc>
            <a:spcBef>
              <a:spcPts val="1200"/>
            </a:spcBef>
            <a:spcAft>
              <a:spcPts val="3000"/>
            </a:spcAft>
          </a:pPr>
          <a:r>
            <a:rPr lang="en-US" sz="1800" dirty="0" smtClean="0"/>
            <a:t>Regional services of the Treasury were abolished and all transactions are consolidated in the central staff</a:t>
          </a:r>
          <a:r>
            <a:rPr lang="ka-GE" sz="1800" dirty="0" smtClean="0"/>
            <a:t>.</a:t>
          </a:r>
          <a:endParaRPr lang="en-US" sz="1800" dirty="0" smtClean="0"/>
        </a:p>
      </dgm:t>
    </dgm:pt>
    <dgm:pt modelId="{B82C6CEC-E0B5-4129-989C-8AAA63EB6C8C}" type="parTrans" cxnId="{A39801F8-AA4A-489D-A0FC-168558D868E8}">
      <dgm:prSet/>
      <dgm:spPr/>
      <dgm:t>
        <a:bodyPr/>
        <a:lstStyle/>
        <a:p>
          <a:endParaRPr lang="en-US"/>
        </a:p>
      </dgm:t>
    </dgm:pt>
    <dgm:pt modelId="{2342E0F2-A138-490F-97F8-D7ACC1D1450F}" type="sibTrans" cxnId="{A39801F8-AA4A-489D-A0FC-168558D868E8}">
      <dgm:prSet/>
      <dgm:spPr/>
      <dgm:t>
        <a:bodyPr/>
        <a:lstStyle/>
        <a:p>
          <a:endParaRPr lang="en-US"/>
        </a:p>
      </dgm:t>
    </dgm:pt>
    <dgm:pt modelId="{82EAB742-3CA2-45E6-B47A-91898A52CC56}">
      <dgm:prSet custT="1"/>
      <dgm:spPr/>
      <dgm:t>
        <a:bodyPr/>
        <a:lstStyle/>
        <a:p>
          <a:r>
            <a:rPr lang="en-US" sz="2200" b="0" dirty="0" smtClean="0">
              <a:latin typeface="+mj-lt"/>
              <a:cs typeface="BPG Algeti Compact" pitchFamily="2" charset="0"/>
            </a:rPr>
            <a:t>SIMPLIFIED AND ACCELERATED OPERATIONS, NEW SERVICES</a:t>
          </a:r>
          <a:endParaRPr lang="en-US" sz="2200" b="0" dirty="0" smtClean="0">
            <a:latin typeface="+mj-lt"/>
            <a:cs typeface="BPG Algeti Compact" pitchFamily="2" charset="0"/>
          </a:endParaRPr>
        </a:p>
      </dgm:t>
    </dgm:pt>
    <dgm:pt modelId="{7370ABF5-4957-4185-AA82-3DD489645BF1}" type="parTrans" cxnId="{5DD0086B-49F5-41EC-9380-06B2F4992723}">
      <dgm:prSet/>
      <dgm:spPr/>
      <dgm:t>
        <a:bodyPr/>
        <a:lstStyle/>
        <a:p>
          <a:endParaRPr lang="en-US"/>
        </a:p>
      </dgm:t>
    </dgm:pt>
    <dgm:pt modelId="{701BEF42-71DC-4B4C-ADA0-D663277F3EA7}" type="sibTrans" cxnId="{5DD0086B-49F5-41EC-9380-06B2F4992723}">
      <dgm:prSet/>
      <dgm:spPr/>
      <dgm:t>
        <a:bodyPr/>
        <a:lstStyle/>
        <a:p>
          <a:endParaRPr lang="en-US"/>
        </a:p>
      </dgm:t>
    </dgm:pt>
    <dgm:pt modelId="{FB6DE678-1BD3-44CA-B6C4-F9A10E8C094E}">
      <dgm:prSet custT="1"/>
      <dgm:spPr/>
      <dgm:t>
        <a:bodyPr/>
        <a:lstStyle/>
        <a:p>
          <a:pPr>
            <a:lnSpc>
              <a:spcPct val="100000"/>
            </a:lnSpc>
            <a:spcBef>
              <a:spcPts val="1200"/>
            </a:spcBef>
            <a:spcAft>
              <a:spcPts val="1200"/>
            </a:spcAft>
          </a:pPr>
          <a:r>
            <a:rPr lang="en-US" sz="1800" dirty="0" smtClean="0"/>
            <a:t>Payment of wages to each employee by means of individual transfer principle (so-called “package transfer”)</a:t>
          </a:r>
          <a:r>
            <a:rPr lang="ka-GE" sz="1800" dirty="0" smtClean="0"/>
            <a:t>;</a:t>
          </a:r>
          <a:endParaRPr lang="en-US" sz="1800" dirty="0" smtClean="0"/>
        </a:p>
      </dgm:t>
    </dgm:pt>
    <dgm:pt modelId="{18671B3F-DECF-44E5-82FC-030131171314}" type="parTrans" cxnId="{149187BD-B803-479E-AE95-A08AEDAA8E2F}">
      <dgm:prSet/>
      <dgm:spPr/>
      <dgm:t>
        <a:bodyPr/>
        <a:lstStyle/>
        <a:p>
          <a:endParaRPr lang="en-US"/>
        </a:p>
      </dgm:t>
    </dgm:pt>
    <dgm:pt modelId="{3887F083-908B-4F3A-B930-CE3338AA5146}" type="sibTrans" cxnId="{149187BD-B803-479E-AE95-A08AEDAA8E2F}">
      <dgm:prSet/>
      <dgm:spPr/>
      <dgm:t>
        <a:bodyPr/>
        <a:lstStyle/>
        <a:p>
          <a:endParaRPr lang="en-US"/>
        </a:p>
      </dgm:t>
    </dgm:pt>
    <dgm:pt modelId="{DFBE2263-76CC-4ADB-892C-16CE5969EB50}">
      <dgm:prSet custT="1"/>
      <dgm:spPr/>
      <dgm:t>
        <a:bodyPr/>
        <a:lstStyle/>
        <a:p>
          <a:pPr>
            <a:lnSpc>
              <a:spcPct val="100000"/>
            </a:lnSpc>
            <a:spcBef>
              <a:spcPts val="1200"/>
            </a:spcBef>
            <a:spcAft>
              <a:spcPts val="1200"/>
            </a:spcAft>
          </a:pPr>
          <a:r>
            <a:rPr lang="en-US" sz="1800" dirty="0" smtClean="0"/>
            <a:t>Payment of travel money to each public servant and submission of the business trip report;</a:t>
          </a:r>
          <a:endParaRPr lang="ka-GE" sz="1800" dirty="0" smtClean="0"/>
        </a:p>
      </dgm:t>
    </dgm:pt>
    <dgm:pt modelId="{F16931BC-16C5-4633-BEA9-95C3869B5277}" type="sibTrans" cxnId="{B68328BA-9D91-4855-9464-B59AA00F5D7C}">
      <dgm:prSet/>
      <dgm:spPr/>
      <dgm:t>
        <a:bodyPr/>
        <a:lstStyle/>
        <a:p>
          <a:endParaRPr lang="en-US"/>
        </a:p>
      </dgm:t>
    </dgm:pt>
    <dgm:pt modelId="{D7ED3561-F748-46A2-8037-4E7179A35452}" type="parTrans" cxnId="{B68328BA-9D91-4855-9464-B59AA00F5D7C}">
      <dgm:prSet/>
      <dgm:spPr/>
      <dgm:t>
        <a:bodyPr/>
        <a:lstStyle/>
        <a:p>
          <a:endParaRPr lang="en-US"/>
        </a:p>
      </dgm:t>
    </dgm:pt>
    <dgm:pt modelId="{E741A816-C712-4963-8A27-7C1A0E4E067D}">
      <dgm:prSet custT="1"/>
      <dgm:spPr/>
      <dgm:t>
        <a:bodyPr/>
        <a:lstStyle/>
        <a:p>
          <a:pPr>
            <a:lnSpc>
              <a:spcPct val="100000"/>
            </a:lnSpc>
            <a:spcBef>
              <a:spcPts val="1200"/>
            </a:spcBef>
            <a:spcAft>
              <a:spcPts val="1200"/>
            </a:spcAft>
          </a:pPr>
          <a:r>
            <a:rPr lang="en-US" sz="1800" dirty="0" smtClean="0"/>
            <a:t>Principle of the “green corridor”, which implies automatic processing of payment documents (orders) received by system from budgetary organizations (without intervention of the treasury operator) and transfer to the bank for payment in real time regime </a:t>
          </a:r>
          <a:endParaRPr lang="en-US" sz="1800" dirty="0"/>
        </a:p>
      </dgm:t>
    </dgm:pt>
    <dgm:pt modelId="{A83785A6-7FCC-4B98-9054-7177C0F543CF}" type="parTrans" cxnId="{20B56B1E-C1A8-44EC-8085-C93E95DBDA52}">
      <dgm:prSet/>
      <dgm:spPr/>
      <dgm:t>
        <a:bodyPr/>
        <a:lstStyle/>
        <a:p>
          <a:endParaRPr lang="en-US"/>
        </a:p>
      </dgm:t>
    </dgm:pt>
    <dgm:pt modelId="{6308D3C0-6D4B-4B57-A026-AF9E164769F9}" type="sibTrans" cxnId="{20B56B1E-C1A8-44EC-8085-C93E95DBDA52}">
      <dgm:prSet/>
      <dgm:spPr/>
      <dgm:t>
        <a:bodyPr/>
        <a:lstStyle/>
        <a:p>
          <a:endParaRPr lang="en-US"/>
        </a:p>
      </dgm:t>
    </dgm:pt>
    <dgm:pt modelId="{75A987A9-8147-41A2-8B85-26F3770C4826}" type="pres">
      <dgm:prSet presAssocID="{011D182D-9D3D-4EC1-9143-BD40C022C69D}" presName="linear" presStyleCnt="0">
        <dgm:presLayoutVars>
          <dgm:animLvl val="lvl"/>
          <dgm:resizeHandles val="exact"/>
        </dgm:presLayoutVars>
      </dgm:prSet>
      <dgm:spPr/>
      <dgm:t>
        <a:bodyPr/>
        <a:lstStyle/>
        <a:p>
          <a:endParaRPr lang="en-US"/>
        </a:p>
      </dgm:t>
    </dgm:pt>
    <dgm:pt modelId="{71037201-68FB-49C8-9BC5-3A717C1A57A5}" type="pres">
      <dgm:prSet presAssocID="{1A73E97C-24FF-4668-91CF-1A2F295AE127}" presName="parentText" presStyleLbl="node1" presStyleIdx="0" presStyleCnt="2">
        <dgm:presLayoutVars>
          <dgm:chMax val="0"/>
          <dgm:bulletEnabled val="1"/>
        </dgm:presLayoutVars>
      </dgm:prSet>
      <dgm:spPr/>
      <dgm:t>
        <a:bodyPr/>
        <a:lstStyle/>
        <a:p>
          <a:endParaRPr lang="en-US"/>
        </a:p>
      </dgm:t>
    </dgm:pt>
    <dgm:pt modelId="{BADF7A30-94CB-4417-8842-9E9486B3F612}" type="pres">
      <dgm:prSet presAssocID="{1A73E97C-24FF-4668-91CF-1A2F295AE127}" presName="childText" presStyleLbl="revTx" presStyleIdx="0" presStyleCnt="2">
        <dgm:presLayoutVars>
          <dgm:bulletEnabled val="1"/>
        </dgm:presLayoutVars>
      </dgm:prSet>
      <dgm:spPr/>
      <dgm:t>
        <a:bodyPr/>
        <a:lstStyle/>
        <a:p>
          <a:endParaRPr lang="en-US"/>
        </a:p>
      </dgm:t>
    </dgm:pt>
    <dgm:pt modelId="{59534259-81D4-4B18-9946-781A8ABACE3B}" type="pres">
      <dgm:prSet presAssocID="{82EAB742-3CA2-45E6-B47A-91898A52CC56}" presName="parentText" presStyleLbl="node1" presStyleIdx="1" presStyleCnt="2">
        <dgm:presLayoutVars>
          <dgm:chMax val="0"/>
          <dgm:bulletEnabled val="1"/>
        </dgm:presLayoutVars>
      </dgm:prSet>
      <dgm:spPr/>
      <dgm:t>
        <a:bodyPr/>
        <a:lstStyle/>
        <a:p>
          <a:endParaRPr lang="en-US"/>
        </a:p>
      </dgm:t>
    </dgm:pt>
    <dgm:pt modelId="{6499CA3E-BBD4-4E6E-8755-752BFC3C3D3E}" type="pres">
      <dgm:prSet presAssocID="{82EAB742-3CA2-45E6-B47A-91898A52CC56}" presName="childText" presStyleLbl="revTx" presStyleIdx="1" presStyleCnt="2" custScaleY="99087">
        <dgm:presLayoutVars>
          <dgm:bulletEnabled val="1"/>
        </dgm:presLayoutVars>
      </dgm:prSet>
      <dgm:spPr/>
      <dgm:t>
        <a:bodyPr/>
        <a:lstStyle/>
        <a:p>
          <a:endParaRPr lang="en-US"/>
        </a:p>
      </dgm:t>
    </dgm:pt>
  </dgm:ptLst>
  <dgm:cxnLst>
    <dgm:cxn modelId="{149187BD-B803-479E-AE95-A08AEDAA8E2F}" srcId="{82EAB742-3CA2-45E6-B47A-91898A52CC56}" destId="{FB6DE678-1BD3-44CA-B6C4-F9A10E8C094E}" srcOrd="0" destOrd="0" parTransId="{18671B3F-DECF-44E5-82FC-030131171314}" sibTransId="{3887F083-908B-4F3A-B930-CE3338AA5146}"/>
    <dgm:cxn modelId="{7502DAF4-2802-4B96-8564-815627689393}" srcId="{011D182D-9D3D-4EC1-9143-BD40C022C69D}" destId="{1A73E97C-24FF-4668-91CF-1A2F295AE127}" srcOrd="0" destOrd="0" parTransId="{1BC24001-6265-4B35-BC34-6676D7FFDBE3}" sibTransId="{82F5020C-04C1-4C45-A8C3-CF9A0A69E8E5}"/>
    <dgm:cxn modelId="{F9D54078-E969-43C1-9F15-0F31442B1337}" type="presOf" srcId="{82EAB742-3CA2-45E6-B47A-91898A52CC56}" destId="{59534259-81D4-4B18-9946-781A8ABACE3B}" srcOrd="0" destOrd="0" presId="urn:microsoft.com/office/officeart/2005/8/layout/vList2"/>
    <dgm:cxn modelId="{B68328BA-9D91-4855-9464-B59AA00F5D7C}" srcId="{82EAB742-3CA2-45E6-B47A-91898A52CC56}" destId="{DFBE2263-76CC-4ADB-892C-16CE5969EB50}" srcOrd="1" destOrd="0" parTransId="{D7ED3561-F748-46A2-8037-4E7179A35452}" sibTransId="{F16931BC-16C5-4633-BEA9-95C3869B5277}"/>
    <dgm:cxn modelId="{5DD0086B-49F5-41EC-9380-06B2F4992723}" srcId="{011D182D-9D3D-4EC1-9143-BD40C022C69D}" destId="{82EAB742-3CA2-45E6-B47A-91898A52CC56}" srcOrd="1" destOrd="0" parTransId="{7370ABF5-4957-4185-AA82-3DD489645BF1}" sibTransId="{701BEF42-71DC-4B4C-ADA0-D663277F3EA7}"/>
    <dgm:cxn modelId="{60C81D52-73F5-4CF1-BD12-0766C87C6D03}" type="presOf" srcId="{1A73E97C-24FF-4668-91CF-1A2F295AE127}" destId="{71037201-68FB-49C8-9BC5-3A717C1A57A5}" srcOrd="0" destOrd="0" presId="urn:microsoft.com/office/officeart/2005/8/layout/vList2"/>
    <dgm:cxn modelId="{40272CD6-91B0-4CDA-9A64-E1DD84CA340A}" type="presOf" srcId="{E8D013F7-7517-4193-BA4E-9FF481B4DF7A}" destId="{BADF7A30-94CB-4417-8842-9E9486B3F612}" srcOrd="0" destOrd="0" presId="urn:microsoft.com/office/officeart/2005/8/layout/vList2"/>
    <dgm:cxn modelId="{44DCB308-D24C-4A56-94CB-87EF9B5948F5}" type="presOf" srcId="{E741A816-C712-4963-8A27-7C1A0E4E067D}" destId="{6499CA3E-BBD4-4E6E-8755-752BFC3C3D3E}" srcOrd="0" destOrd="2" presId="urn:microsoft.com/office/officeart/2005/8/layout/vList2"/>
    <dgm:cxn modelId="{20B56B1E-C1A8-44EC-8085-C93E95DBDA52}" srcId="{82EAB742-3CA2-45E6-B47A-91898A52CC56}" destId="{E741A816-C712-4963-8A27-7C1A0E4E067D}" srcOrd="2" destOrd="0" parTransId="{A83785A6-7FCC-4B98-9054-7177C0F543CF}" sibTransId="{6308D3C0-6D4B-4B57-A026-AF9E164769F9}"/>
    <dgm:cxn modelId="{A39801F8-AA4A-489D-A0FC-168558D868E8}" srcId="{1A73E97C-24FF-4668-91CF-1A2F295AE127}" destId="{E8D013F7-7517-4193-BA4E-9FF481B4DF7A}" srcOrd="0" destOrd="0" parTransId="{B82C6CEC-E0B5-4129-989C-8AAA63EB6C8C}" sibTransId="{2342E0F2-A138-490F-97F8-D7ACC1D1450F}"/>
    <dgm:cxn modelId="{AB9C84B6-CE6B-45F9-BDD0-AEDC44B1B978}" type="presOf" srcId="{FB6DE678-1BD3-44CA-B6C4-F9A10E8C094E}" destId="{6499CA3E-BBD4-4E6E-8755-752BFC3C3D3E}" srcOrd="0" destOrd="0" presId="urn:microsoft.com/office/officeart/2005/8/layout/vList2"/>
    <dgm:cxn modelId="{22B26FE3-C38D-4870-AD84-BF3F1157513A}" type="presOf" srcId="{011D182D-9D3D-4EC1-9143-BD40C022C69D}" destId="{75A987A9-8147-41A2-8B85-26F3770C4826}" srcOrd="0" destOrd="0" presId="urn:microsoft.com/office/officeart/2005/8/layout/vList2"/>
    <dgm:cxn modelId="{B5536724-C367-415A-B477-A29B7519C84D}" type="presOf" srcId="{DFBE2263-76CC-4ADB-892C-16CE5969EB50}" destId="{6499CA3E-BBD4-4E6E-8755-752BFC3C3D3E}" srcOrd="0" destOrd="1" presId="urn:microsoft.com/office/officeart/2005/8/layout/vList2"/>
    <dgm:cxn modelId="{AA865762-CD10-43DE-AA30-5036539E9F2B}" type="presParOf" srcId="{75A987A9-8147-41A2-8B85-26F3770C4826}" destId="{71037201-68FB-49C8-9BC5-3A717C1A57A5}" srcOrd="0" destOrd="0" presId="urn:microsoft.com/office/officeart/2005/8/layout/vList2"/>
    <dgm:cxn modelId="{69280750-0BEF-46B5-8CAB-989ACE4516A9}" type="presParOf" srcId="{75A987A9-8147-41A2-8B85-26F3770C4826}" destId="{BADF7A30-94CB-4417-8842-9E9486B3F612}" srcOrd="1" destOrd="0" presId="urn:microsoft.com/office/officeart/2005/8/layout/vList2"/>
    <dgm:cxn modelId="{0064039F-D295-4DE6-AC09-25E94E3482BC}" type="presParOf" srcId="{75A987A9-8147-41A2-8B85-26F3770C4826}" destId="{59534259-81D4-4B18-9946-781A8ABACE3B}" srcOrd="2" destOrd="0" presId="urn:microsoft.com/office/officeart/2005/8/layout/vList2"/>
    <dgm:cxn modelId="{A8E5BFA9-9F3C-4E51-98E4-7671EEDC7EFD}" type="presParOf" srcId="{75A987A9-8147-41A2-8B85-26F3770C4826}" destId="{6499CA3E-BBD4-4E6E-8755-752BFC3C3D3E}"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D182D-9D3D-4EC1-9143-BD40C022C69D}"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531DE9D8-FBC0-4061-9598-7745FDDE7E8B}">
      <dgm:prSet custT="1"/>
      <dgm:spPr/>
      <dgm:t>
        <a:bodyPr/>
        <a:lstStyle/>
        <a:p>
          <a:r>
            <a:rPr lang="en-US" sz="2200" dirty="0" smtClean="0">
              <a:latin typeface="+mj-lt"/>
            </a:rPr>
            <a:t>REDUCTION OF OPERATIONAL RISKS</a:t>
          </a:r>
          <a:endParaRPr lang="ka-GE" sz="2200" dirty="0" smtClean="0">
            <a:latin typeface="+mj-lt"/>
            <a:cs typeface="BPG Algeti Compact" pitchFamily="2" charset="0"/>
          </a:endParaRPr>
        </a:p>
      </dgm:t>
    </dgm:pt>
    <dgm:pt modelId="{4D4C51DD-D9A2-4682-B8C9-A7AB6B43BBA4}" type="parTrans" cxnId="{9431C2A9-88D1-44C4-A9B3-6BF074A4E645}">
      <dgm:prSet/>
      <dgm:spPr/>
      <dgm:t>
        <a:bodyPr/>
        <a:lstStyle/>
        <a:p>
          <a:endParaRPr lang="en-US"/>
        </a:p>
      </dgm:t>
    </dgm:pt>
    <dgm:pt modelId="{1BB1D5E3-185B-400B-A153-3A57855EBED7}" type="sibTrans" cxnId="{9431C2A9-88D1-44C4-A9B3-6BF074A4E645}">
      <dgm:prSet/>
      <dgm:spPr/>
      <dgm:t>
        <a:bodyPr/>
        <a:lstStyle/>
        <a:p>
          <a:endParaRPr lang="en-US"/>
        </a:p>
      </dgm:t>
    </dgm:pt>
    <dgm:pt modelId="{CB7E8EDF-37C5-45FF-ADCD-12105A7F8638}">
      <dgm:prSet custT="1"/>
      <dgm:spPr/>
      <dgm:t>
        <a:bodyPr/>
        <a:lstStyle/>
        <a:p>
          <a:pPr>
            <a:lnSpc>
              <a:spcPct val="100000"/>
            </a:lnSpc>
            <a:spcBef>
              <a:spcPts val="1200"/>
            </a:spcBef>
            <a:spcAft>
              <a:spcPts val="3600"/>
            </a:spcAft>
          </a:pPr>
          <a:r>
            <a:rPr lang="en-US" sz="1800" dirty="0" smtClean="0"/>
            <a:t>Structural analysis of bank accounts has been conducted and maximum validations were entered into the informational system of the Treasury; it drastically reduced operational risks.</a:t>
          </a:r>
          <a:endParaRPr lang="ka-GE" sz="1800" dirty="0" smtClean="0"/>
        </a:p>
      </dgm:t>
    </dgm:pt>
    <dgm:pt modelId="{D4A58053-F48C-4577-8EF4-651DC9783695}" type="parTrans" cxnId="{C24379C3-26C1-4C4A-B5B3-19CA105191F7}">
      <dgm:prSet/>
      <dgm:spPr/>
      <dgm:t>
        <a:bodyPr/>
        <a:lstStyle/>
        <a:p>
          <a:endParaRPr lang="en-US"/>
        </a:p>
      </dgm:t>
    </dgm:pt>
    <dgm:pt modelId="{D8641940-BDEB-47A8-BD94-596CDE541E69}" type="sibTrans" cxnId="{C24379C3-26C1-4C4A-B5B3-19CA105191F7}">
      <dgm:prSet/>
      <dgm:spPr/>
      <dgm:t>
        <a:bodyPr/>
        <a:lstStyle/>
        <a:p>
          <a:endParaRPr lang="en-US"/>
        </a:p>
      </dgm:t>
    </dgm:pt>
    <dgm:pt modelId="{F81ADC56-D926-4666-928D-EC0DDC36647A}">
      <dgm:prSet custT="1"/>
      <dgm:spPr/>
      <dgm:t>
        <a:bodyPr/>
        <a:lstStyle/>
        <a:p>
          <a:r>
            <a:rPr lang="en-US" sz="2200" dirty="0" smtClean="0">
              <a:latin typeface="+mj-lt"/>
            </a:rPr>
            <a:t>MAXIMUM TRANSPARENCY OF REVENUES AND PAYMENTS OF PUBLIC SERVANTS</a:t>
          </a:r>
          <a:endParaRPr lang="ka-GE" sz="2200" dirty="0" smtClean="0">
            <a:latin typeface="+mj-lt"/>
            <a:cs typeface="BPG Algeti Compact" pitchFamily="2" charset="0"/>
          </a:endParaRPr>
        </a:p>
      </dgm:t>
    </dgm:pt>
    <dgm:pt modelId="{83D905A2-7658-494F-A91F-8F0A311F66AF}" type="parTrans" cxnId="{8B72B300-6C67-41E4-9D11-9A0F201F3E46}">
      <dgm:prSet/>
      <dgm:spPr/>
      <dgm:t>
        <a:bodyPr/>
        <a:lstStyle/>
        <a:p>
          <a:endParaRPr lang="en-US"/>
        </a:p>
      </dgm:t>
    </dgm:pt>
    <dgm:pt modelId="{B9F7953C-71CC-402A-99C4-3ACA4DAA43A5}" type="sibTrans" cxnId="{8B72B300-6C67-41E4-9D11-9A0F201F3E46}">
      <dgm:prSet/>
      <dgm:spPr/>
      <dgm:t>
        <a:bodyPr/>
        <a:lstStyle/>
        <a:p>
          <a:endParaRPr lang="en-US"/>
        </a:p>
      </dgm:t>
    </dgm:pt>
    <dgm:pt modelId="{7BE92074-392B-4A06-BDD5-E9D7C8779DC3}">
      <dgm:prSet custT="1"/>
      <dgm:spPr/>
      <dgm:t>
        <a:bodyPr/>
        <a:lstStyle/>
        <a:p>
          <a:pPr>
            <a:lnSpc>
              <a:spcPct val="100000"/>
            </a:lnSpc>
            <a:spcBef>
              <a:spcPts val="1800"/>
            </a:spcBef>
            <a:spcAft>
              <a:spcPts val="1200"/>
            </a:spcAft>
          </a:pPr>
          <a:r>
            <a:rPr lang="en-US" sz="1800" dirty="0" smtClean="0"/>
            <a:t>System contains full information on salaries paid to each employee and taxes paid by them</a:t>
          </a:r>
          <a:endParaRPr lang="ka-GE" sz="1800" dirty="0" smtClean="0"/>
        </a:p>
      </dgm:t>
    </dgm:pt>
    <dgm:pt modelId="{B0AFD845-0D75-442E-B289-527D13845B33}" type="parTrans" cxnId="{38F9F1E6-FFAE-44B1-A493-3FF4934C264A}">
      <dgm:prSet/>
      <dgm:spPr/>
      <dgm:t>
        <a:bodyPr/>
        <a:lstStyle/>
        <a:p>
          <a:endParaRPr lang="en-US"/>
        </a:p>
      </dgm:t>
    </dgm:pt>
    <dgm:pt modelId="{A75E8321-FF7C-4ECB-9BF9-61E6A3F22308}" type="sibTrans" cxnId="{38F9F1E6-FFAE-44B1-A493-3FF4934C264A}">
      <dgm:prSet/>
      <dgm:spPr/>
      <dgm:t>
        <a:bodyPr/>
        <a:lstStyle/>
        <a:p>
          <a:endParaRPr lang="en-US"/>
        </a:p>
      </dgm:t>
    </dgm:pt>
    <dgm:pt modelId="{7992273C-16E6-4E26-81F4-435252110B80}">
      <dgm:prSet custT="1"/>
      <dgm:spPr/>
      <dgm:t>
        <a:bodyPr/>
        <a:lstStyle/>
        <a:p>
          <a:pPr>
            <a:lnSpc>
              <a:spcPct val="100000"/>
            </a:lnSpc>
            <a:spcBef>
              <a:spcPts val="1800"/>
            </a:spcBef>
            <a:spcAft>
              <a:spcPts val="1200"/>
            </a:spcAft>
          </a:pPr>
          <a:r>
            <a:rPr lang="en-US" sz="1800" dirty="0" smtClean="0"/>
            <a:t>Volume of information to be submitted on business trip expenses; it ensured maximum transparency of business trip expenses</a:t>
          </a:r>
          <a:endParaRPr lang="en-US" sz="1800" dirty="0"/>
        </a:p>
      </dgm:t>
    </dgm:pt>
    <dgm:pt modelId="{BD1783BA-297D-49C3-A569-15524E6F57E1}" type="parTrans" cxnId="{56F9C844-5ED7-4C93-B3EC-6457D34661DE}">
      <dgm:prSet/>
      <dgm:spPr/>
      <dgm:t>
        <a:bodyPr/>
        <a:lstStyle/>
        <a:p>
          <a:endParaRPr lang="en-US"/>
        </a:p>
      </dgm:t>
    </dgm:pt>
    <dgm:pt modelId="{4358AE31-45B9-4E33-BCA1-98EE2A9CEF0F}" type="sibTrans" cxnId="{56F9C844-5ED7-4C93-B3EC-6457D34661DE}">
      <dgm:prSet/>
      <dgm:spPr/>
      <dgm:t>
        <a:bodyPr/>
        <a:lstStyle/>
        <a:p>
          <a:endParaRPr lang="en-US"/>
        </a:p>
      </dgm:t>
    </dgm:pt>
    <dgm:pt modelId="{75A987A9-8147-41A2-8B85-26F3770C4826}" type="pres">
      <dgm:prSet presAssocID="{011D182D-9D3D-4EC1-9143-BD40C022C69D}" presName="linear" presStyleCnt="0">
        <dgm:presLayoutVars>
          <dgm:animLvl val="lvl"/>
          <dgm:resizeHandles val="exact"/>
        </dgm:presLayoutVars>
      </dgm:prSet>
      <dgm:spPr/>
      <dgm:t>
        <a:bodyPr/>
        <a:lstStyle/>
        <a:p>
          <a:endParaRPr lang="en-US"/>
        </a:p>
      </dgm:t>
    </dgm:pt>
    <dgm:pt modelId="{399BABFF-3B12-4FDD-A5CE-EE8976F95F4F}" type="pres">
      <dgm:prSet presAssocID="{531DE9D8-FBC0-4061-9598-7745FDDE7E8B}" presName="parentText" presStyleLbl="node1" presStyleIdx="0" presStyleCnt="2" custScaleY="60744">
        <dgm:presLayoutVars>
          <dgm:chMax val="0"/>
          <dgm:bulletEnabled val="1"/>
        </dgm:presLayoutVars>
      </dgm:prSet>
      <dgm:spPr/>
      <dgm:t>
        <a:bodyPr/>
        <a:lstStyle/>
        <a:p>
          <a:endParaRPr lang="en-US"/>
        </a:p>
      </dgm:t>
    </dgm:pt>
    <dgm:pt modelId="{0EDAD562-D3CC-4B74-B02A-234726B61C5C}" type="pres">
      <dgm:prSet presAssocID="{531DE9D8-FBC0-4061-9598-7745FDDE7E8B}" presName="childText" presStyleLbl="revTx" presStyleIdx="0" presStyleCnt="2">
        <dgm:presLayoutVars>
          <dgm:bulletEnabled val="1"/>
        </dgm:presLayoutVars>
      </dgm:prSet>
      <dgm:spPr/>
      <dgm:t>
        <a:bodyPr/>
        <a:lstStyle/>
        <a:p>
          <a:endParaRPr lang="en-US"/>
        </a:p>
      </dgm:t>
    </dgm:pt>
    <dgm:pt modelId="{6DB98B98-B47E-4BE7-A383-CA484FD08ED2}" type="pres">
      <dgm:prSet presAssocID="{F81ADC56-D926-4666-928D-EC0DDC36647A}" presName="parentText" presStyleLbl="node1" presStyleIdx="1" presStyleCnt="2" custScaleY="60744">
        <dgm:presLayoutVars>
          <dgm:chMax val="0"/>
          <dgm:bulletEnabled val="1"/>
        </dgm:presLayoutVars>
      </dgm:prSet>
      <dgm:spPr/>
      <dgm:t>
        <a:bodyPr/>
        <a:lstStyle/>
        <a:p>
          <a:endParaRPr lang="en-US"/>
        </a:p>
      </dgm:t>
    </dgm:pt>
    <dgm:pt modelId="{396569F1-05C1-4907-9F03-5C5548D350C6}" type="pres">
      <dgm:prSet presAssocID="{F81ADC56-D926-4666-928D-EC0DDC36647A}" presName="childText" presStyleLbl="revTx" presStyleIdx="1" presStyleCnt="2">
        <dgm:presLayoutVars>
          <dgm:bulletEnabled val="1"/>
        </dgm:presLayoutVars>
      </dgm:prSet>
      <dgm:spPr/>
      <dgm:t>
        <a:bodyPr/>
        <a:lstStyle/>
        <a:p>
          <a:endParaRPr lang="en-US"/>
        </a:p>
      </dgm:t>
    </dgm:pt>
  </dgm:ptLst>
  <dgm:cxnLst>
    <dgm:cxn modelId="{16E0A8C7-635B-45E0-A19E-455EBD82F8D7}" type="presOf" srcId="{011D182D-9D3D-4EC1-9143-BD40C022C69D}" destId="{75A987A9-8147-41A2-8B85-26F3770C4826}" srcOrd="0" destOrd="0" presId="urn:microsoft.com/office/officeart/2005/8/layout/vList2"/>
    <dgm:cxn modelId="{D3C33D5F-51F0-45FE-9A4E-A2375B3C36A1}" type="presOf" srcId="{7992273C-16E6-4E26-81F4-435252110B80}" destId="{396569F1-05C1-4907-9F03-5C5548D350C6}" srcOrd="0" destOrd="1" presId="urn:microsoft.com/office/officeart/2005/8/layout/vList2"/>
    <dgm:cxn modelId="{8B72B300-6C67-41E4-9D11-9A0F201F3E46}" srcId="{011D182D-9D3D-4EC1-9143-BD40C022C69D}" destId="{F81ADC56-D926-4666-928D-EC0DDC36647A}" srcOrd="1" destOrd="0" parTransId="{83D905A2-7658-494F-A91F-8F0A311F66AF}" sibTransId="{B9F7953C-71CC-402A-99C4-3ACA4DAA43A5}"/>
    <dgm:cxn modelId="{C24379C3-26C1-4C4A-B5B3-19CA105191F7}" srcId="{531DE9D8-FBC0-4061-9598-7745FDDE7E8B}" destId="{CB7E8EDF-37C5-45FF-ADCD-12105A7F8638}" srcOrd="0" destOrd="0" parTransId="{D4A58053-F48C-4577-8EF4-651DC9783695}" sibTransId="{D8641940-BDEB-47A8-BD94-596CDE541E69}"/>
    <dgm:cxn modelId="{78454F8B-3A77-4EFD-9F6A-A0030A979547}" type="presOf" srcId="{F81ADC56-D926-4666-928D-EC0DDC36647A}" destId="{6DB98B98-B47E-4BE7-A383-CA484FD08ED2}" srcOrd="0" destOrd="0" presId="urn:microsoft.com/office/officeart/2005/8/layout/vList2"/>
    <dgm:cxn modelId="{955B957C-5E79-442A-9AF8-68277D46D6A3}" type="presOf" srcId="{7BE92074-392B-4A06-BDD5-E9D7C8779DC3}" destId="{396569F1-05C1-4907-9F03-5C5548D350C6}" srcOrd="0" destOrd="0" presId="urn:microsoft.com/office/officeart/2005/8/layout/vList2"/>
    <dgm:cxn modelId="{33775207-0B16-4CB7-86F4-0C33AEFBDFFA}" type="presOf" srcId="{CB7E8EDF-37C5-45FF-ADCD-12105A7F8638}" destId="{0EDAD562-D3CC-4B74-B02A-234726B61C5C}" srcOrd="0" destOrd="0" presId="urn:microsoft.com/office/officeart/2005/8/layout/vList2"/>
    <dgm:cxn modelId="{56F9C844-5ED7-4C93-B3EC-6457D34661DE}" srcId="{F81ADC56-D926-4666-928D-EC0DDC36647A}" destId="{7992273C-16E6-4E26-81F4-435252110B80}" srcOrd="1" destOrd="0" parTransId="{BD1783BA-297D-49C3-A569-15524E6F57E1}" sibTransId="{4358AE31-45B9-4E33-BCA1-98EE2A9CEF0F}"/>
    <dgm:cxn modelId="{9431C2A9-88D1-44C4-A9B3-6BF074A4E645}" srcId="{011D182D-9D3D-4EC1-9143-BD40C022C69D}" destId="{531DE9D8-FBC0-4061-9598-7745FDDE7E8B}" srcOrd="0" destOrd="0" parTransId="{4D4C51DD-D9A2-4682-B8C9-A7AB6B43BBA4}" sibTransId="{1BB1D5E3-185B-400B-A153-3A57855EBED7}"/>
    <dgm:cxn modelId="{38F9F1E6-FFAE-44B1-A493-3FF4934C264A}" srcId="{F81ADC56-D926-4666-928D-EC0DDC36647A}" destId="{7BE92074-392B-4A06-BDD5-E9D7C8779DC3}" srcOrd="0" destOrd="0" parTransId="{B0AFD845-0D75-442E-B289-527D13845B33}" sibTransId="{A75E8321-FF7C-4ECB-9BF9-61E6A3F22308}"/>
    <dgm:cxn modelId="{E0A4B6E1-A146-4E2B-B090-F4F065A89980}" type="presOf" srcId="{531DE9D8-FBC0-4061-9598-7745FDDE7E8B}" destId="{399BABFF-3B12-4FDD-A5CE-EE8976F95F4F}" srcOrd="0" destOrd="0" presId="urn:microsoft.com/office/officeart/2005/8/layout/vList2"/>
    <dgm:cxn modelId="{26A78ADF-5C02-4CD6-AB4A-8BD6EBBA5F85}" type="presParOf" srcId="{75A987A9-8147-41A2-8B85-26F3770C4826}" destId="{399BABFF-3B12-4FDD-A5CE-EE8976F95F4F}" srcOrd="0" destOrd="0" presId="urn:microsoft.com/office/officeart/2005/8/layout/vList2"/>
    <dgm:cxn modelId="{B8CDF704-C226-4D17-A3E9-FA59762CF29B}" type="presParOf" srcId="{75A987A9-8147-41A2-8B85-26F3770C4826}" destId="{0EDAD562-D3CC-4B74-B02A-234726B61C5C}" srcOrd="1" destOrd="0" presId="urn:microsoft.com/office/officeart/2005/8/layout/vList2"/>
    <dgm:cxn modelId="{F8624315-5178-4DAF-868B-64276FD5955F}" type="presParOf" srcId="{75A987A9-8147-41A2-8B85-26F3770C4826}" destId="{6DB98B98-B47E-4BE7-A383-CA484FD08ED2}" srcOrd="2" destOrd="0" presId="urn:microsoft.com/office/officeart/2005/8/layout/vList2"/>
    <dgm:cxn modelId="{814C66F7-904C-48FE-93A8-840C7BDAD79F}" type="presParOf" srcId="{75A987A9-8147-41A2-8B85-26F3770C4826}" destId="{396569F1-05C1-4907-9F03-5C5548D350C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A2D5AF-0951-4EB3-8D48-9D0FACAA19E7}" type="doc">
      <dgm:prSet loTypeId="urn:microsoft.com/office/officeart/2005/8/layout/hierarchy3" loCatId="relationship" qsTypeId="urn:microsoft.com/office/officeart/2005/8/quickstyle/simple4" qsCatId="simple" csTypeId="urn:microsoft.com/office/officeart/2005/8/colors/colorful1#1" csCatId="colorful" phldr="1"/>
      <dgm:spPr/>
      <dgm:t>
        <a:bodyPr/>
        <a:lstStyle/>
        <a:p>
          <a:endParaRPr lang="en-US"/>
        </a:p>
      </dgm:t>
    </dgm:pt>
    <dgm:pt modelId="{D0E3FCE1-C01F-4B63-B886-4E25D65D528C}">
      <dgm:prSet phldrT="[Text]"/>
      <dgm:spPr/>
      <dgm:t>
        <a:bodyPr/>
        <a:lstStyle/>
        <a:p>
          <a:pPr>
            <a:lnSpc>
              <a:spcPct val="114000"/>
            </a:lnSpc>
          </a:pPr>
          <a:r>
            <a:rPr lang="en-US" dirty="0" smtClean="0">
              <a:latin typeface="+mj-lt"/>
              <a:cs typeface="BPG Algeti Compact" pitchFamily="2" charset="0"/>
            </a:rPr>
            <a:t>Three types of access to working on electronic documents</a:t>
          </a:r>
          <a:endParaRPr lang="en-US" dirty="0">
            <a:latin typeface="+mj-lt"/>
            <a:cs typeface="BPG Algeti Compact" pitchFamily="2" charset="0"/>
          </a:endParaRPr>
        </a:p>
      </dgm:t>
    </dgm:pt>
    <dgm:pt modelId="{4EA2E5F7-B079-42B8-9793-E2D412CBE676}" type="parTrans" cxnId="{BF352C04-D07D-4E5B-8F67-DBFA2EB3DCB7}">
      <dgm:prSet/>
      <dgm:spPr/>
      <dgm:t>
        <a:bodyPr/>
        <a:lstStyle/>
        <a:p>
          <a:endParaRPr lang="en-US">
            <a:latin typeface="+mj-lt"/>
          </a:endParaRPr>
        </a:p>
      </dgm:t>
    </dgm:pt>
    <dgm:pt modelId="{4D1E17E5-3608-498B-95B6-1FB9AA9FD8F8}" type="sibTrans" cxnId="{BF352C04-D07D-4E5B-8F67-DBFA2EB3DCB7}">
      <dgm:prSet/>
      <dgm:spPr/>
      <dgm:t>
        <a:bodyPr/>
        <a:lstStyle/>
        <a:p>
          <a:endParaRPr lang="en-US">
            <a:latin typeface="+mj-lt"/>
          </a:endParaRPr>
        </a:p>
      </dgm:t>
    </dgm:pt>
    <dgm:pt modelId="{17258340-5686-4743-8E1A-D7D8DFDE4F6E}">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600" dirty="0" smtClean="0">
              <a:latin typeface="+mj-lt"/>
              <a:cs typeface="+mn-cs"/>
            </a:rPr>
            <a:t>Entering data/preparation of electronic documents</a:t>
          </a:r>
          <a:r>
            <a:rPr lang="ka-GE" sz="1600" dirty="0" smtClean="0">
              <a:latin typeface="+mj-lt"/>
              <a:cs typeface="+mn-cs"/>
            </a:rPr>
            <a:t>;</a:t>
          </a:r>
          <a:endParaRPr lang="en-US" sz="1600" dirty="0">
            <a:latin typeface="+mj-lt"/>
          </a:endParaRPr>
        </a:p>
      </dgm:t>
    </dgm:pt>
    <dgm:pt modelId="{C6653692-2CBE-440E-A733-52DC6129D1FE}" type="parTrans" cxnId="{2B5F6ECC-20CF-4947-BC38-BDC4B6205EC4}">
      <dgm:prSet/>
      <dgm:spPr/>
      <dgm:t>
        <a:bodyPr/>
        <a:lstStyle/>
        <a:p>
          <a:endParaRPr lang="en-US">
            <a:latin typeface="+mj-lt"/>
          </a:endParaRPr>
        </a:p>
      </dgm:t>
    </dgm:pt>
    <dgm:pt modelId="{58668057-F941-4E70-B90B-3B6BFC96EF55}" type="sibTrans" cxnId="{2B5F6ECC-20CF-4947-BC38-BDC4B6205EC4}">
      <dgm:prSet/>
      <dgm:spPr/>
      <dgm:t>
        <a:bodyPr/>
        <a:lstStyle/>
        <a:p>
          <a:endParaRPr lang="en-US">
            <a:latin typeface="+mj-lt"/>
          </a:endParaRPr>
        </a:p>
      </dgm:t>
    </dgm:pt>
    <dgm:pt modelId="{EE2FDD73-55FB-4278-BB09-42D2002903EC}">
      <dgm:prSet custT="1">
        <dgm:style>
          <a:lnRef idx="2">
            <a:schemeClr val="accent2"/>
          </a:lnRef>
          <a:fillRef idx="1">
            <a:schemeClr val="lt1"/>
          </a:fillRef>
          <a:effectRef idx="0">
            <a:schemeClr val="accent2"/>
          </a:effectRef>
          <a:fontRef idx="minor">
            <a:schemeClr val="dk1"/>
          </a:fontRef>
        </dgm:style>
      </dgm:prSet>
      <dgm:spPr/>
      <dgm:t>
        <a:bodyPr/>
        <a:lstStyle/>
        <a:p>
          <a:r>
            <a:rPr lang="en-US" sz="1600" dirty="0" smtClean="0">
              <a:latin typeface="+mj-lt"/>
              <a:cs typeface="+mn-cs"/>
            </a:rPr>
            <a:t>Verification of electronically developed documents</a:t>
          </a:r>
          <a:endParaRPr lang="ka-GE" sz="1600" dirty="0" smtClean="0">
            <a:latin typeface="+mj-lt"/>
            <a:cs typeface="+mn-cs"/>
          </a:endParaRPr>
        </a:p>
      </dgm:t>
    </dgm:pt>
    <dgm:pt modelId="{D018443F-D1AF-45FF-8513-F2B68CD633A8}" type="parTrans" cxnId="{BD214B7D-6AFC-44C0-8D46-B40DF5E8F710}">
      <dgm:prSet/>
      <dgm:spPr/>
      <dgm:t>
        <a:bodyPr/>
        <a:lstStyle/>
        <a:p>
          <a:endParaRPr lang="en-US">
            <a:latin typeface="+mj-lt"/>
          </a:endParaRPr>
        </a:p>
      </dgm:t>
    </dgm:pt>
    <dgm:pt modelId="{F504C2D0-E7FD-439B-A3B3-6D057394477B}" type="sibTrans" cxnId="{BD214B7D-6AFC-44C0-8D46-B40DF5E8F710}">
      <dgm:prSet/>
      <dgm:spPr/>
      <dgm:t>
        <a:bodyPr/>
        <a:lstStyle/>
        <a:p>
          <a:endParaRPr lang="en-US">
            <a:latin typeface="+mj-lt"/>
          </a:endParaRPr>
        </a:p>
      </dgm:t>
    </dgm:pt>
    <dgm:pt modelId="{1B79214C-D541-450B-946A-44C30D9D8AFD}">
      <dgm:prSet custT="1">
        <dgm:style>
          <a:lnRef idx="2">
            <a:schemeClr val="accent1"/>
          </a:lnRef>
          <a:fillRef idx="1">
            <a:schemeClr val="lt1"/>
          </a:fillRef>
          <a:effectRef idx="0">
            <a:schemeClr val="accent1"/>
          </a:effectRef>
          <a:fontRef idx="minor">
            <a:schemeClr val="dk1"/>
          </a:fontRef>
        </dgm:style>
      </dgm:prSet>
      <dgm:spPr/>
      <dgm:t>
        <a:bodyPr/>
        <a:lstStyle/>
        <a:p>
          <a:r>
            <a:rPr lang="en-US" sz="1600" dirty="0" smtClean="0">
              <a:latin typeface="+mj-lt"/>
              <a:cs typeface="+mn-cs"/>
            </a:rPr>
            <a:t>Sending electronic documents to the State Treasury</a:t>
          </a:r>
          <a:endParaRPr lang="ka-GE" sz="1600" dirty="0" smtClean="0">
            <a:latin typeface="+mj-lt"/>
            <a:cs typeface="+mn-cs"/>
          </a:endParaRPr>
        </a:p>
      </dgm:t>
    </dgm:pt>
    <dgm:pt modelId="{F4075DF8-BAC2-4970-AB61-CA9CEB7DB8B2}" type="parTrans" cxnId="{002F6E63-DC73-4731-9539-40C0D126A1E5}">
      <dgm:prSet/>
      <dgm:spPr/>
      <dgm:t>
        <a:bodyPr/>
        <a:lstStyle/>
        <a:p>
          <a:endParaRPr lang="en-US">
            <a:latin typeface="+mj-lt"/>
          </a:endParaRPr>
        </a:p>
      </dgm:t>
    </dgm:pt>
    <dgm:pt modelId="{2FA26CD3-7489-4110-9887-45C24782DE75}" type="sibTrans" cxnId="{002F6E63-DC73-4731-9539-40C0D126A1E5}">
      <dgm:prSet/>
      <dgm:spPr/>
      <dgm:t>
        <a:bodyPr/>
        <a:lstStyle/>
        <a:p>
          <a:endParaRPr lang="en-US">
            <a:latin typeface="+mj-lt"/>
          </a:endParaRPr>
        </a:p>
      </dgm:t>
    </dgm:pt>
    <dgm:pt modelId="{933EABBD-C5F5-40BB-949D-84BC6D06F4BA}" type="pres">
      <dgm:prSet presAssocID="{2EA2D5AF-0951-4EB3-8D48-9D0FACAA19E7}" presName="diagram" presStyleCnt="0">
        <dgm:presLayoutVars>
          <dgm:chPref val="1"/>
          <dgm:dir/>
          <dgm:animOne val="branch"/>
          <dgm:animLvl val="lvl"/>
          <dgm:resizeHandles/>
        </dgm:presLayoutVars>
      </dgm:prSet>
      <dgm:spPr/>
      <dgm:t>
        <a:bodyPr/>
        <a:lstStyle/>
        <a:p>
          <a:endParaRPr lang="en-US"/>
        </a:p>
      </dgm:t>
    </dgm:pt>
    <dgm:pt modelId="{ED9FA6A7-C44D-4880-B851-0C19BFA4C79E}" type="pres">
      <dgm:prSet presAssocID="{D0E3FCE1-C01F-4B63-B886-4E25D65D528C}" presName="root" presStyleCnt="0"/>
      <dgm:spPr/>
    </dgm:pt>
    <dgm:pt modelId="{210F9F78-0B1C-4585-84CE-846FC5A55FBD}" type="pres">
      <dgm:prSet presAssocID="{D0E3FCE1-C01F-4B63-B886-4E25D65D528C}" presName="rootComposite" presStyleCnt="0"/>
      <dgm:spPr/>
    </dgm:pt>
    <dgm:pt modelId="{C0179F98-E595-4BAF-9F37-B6A830544741}" type="pres">
      <dgm:prSet presAssocID="{D0E3FCE1-C01F-4B63-B886-4E25D65D528C}" presName="rootText" presStyleLbl="node1" presStyleIdx="0" presStyleCnt="1" custScaleX="125471"/>
      <dgm:spPr/>
      <dgm:t>
        <a:bodyPr/>
        <a:lstStyle/>
        <a:p>
          <a:endParaRPr lang="en-US"/>
        </a:p>
      </dgm:t>
    </dgm:pt>
    <dgm:pt modelId="{E00BC81F-834C-4F07-B098-37316DE7DF50}" type="pres">
      <dgm:prSet presAssocID="{D0E3FCE1-C01F-4B63-B886-4E25D65D528C}" presName="rootConnector" presStyleLbl="node1" presStyleIdx="0" presStyleCnt="1"/>
      <dgm:spPr/>
      <dgm:t>
        <a:bodyPr/>
        <a:lstStyle/>
        <a:p>
          <a:endParaRPr lang="en-US"/>
        </a:p>
      </dgm:t>
    </dgm:pt>
    <dgm:pt modelId="{0C0E5281-A789-4FE5-BBF3-9A882A9155D9}" type="pres">
      <dgm:prSet presAssocID="{D0E3FCE1-C01F-4B63-B886-4E25D65D528C}" presName="childShape" presStyleCnt="0"/>
      <dgm:spPr/>
    </dgm:pt>
    <dgm:pt modelId="{955E0C3C-DD8B-44B4-8D6F-DDA23A81F749}" type="pres">
      <dgm:prSet presAssocID="{C6653692-2CBE-440E-A733-52DC6129D1FE}" presName="Name13" presStyleLbl="parChTrans1D2" presStyleIdx="0" presStyleCnt="3"/>
      <dgm:spPr/>
      <dgm:t>
        <a:bodyPr/>
        <a:lstStyle/>
        <a:p>
          <a:endParaRPr lang="en-US"/>
        </a:p>
      </dgm:t>
    </dgm:pt>
    <dgm:pt modelId="{D300C32C-C63E-4608-ADBE-8EDEAB5A1697}" type="pres">
      <dgm:prSet presAssocID="{17258340-5686-4743-8E1A-D7D8DFDE4F6E}" presName="childText" presStyleLbl="bgAcc1" presStyleIdx="0" presStyleCnt="3" custScaleX="134102">
        <dgm:presLayoutVars>
          <dgm:bulletEnabled val="1"/>
        </dgm:presLayoutVars>
      </dgm:prSet>
      <dgm:spPr/>
      <dgm:t>
        <a:bodyPr/>
        <a:lstStyle/>
        <a:p>
          <a:endParaRPr lang="en-US"/>
        </a:p>
      </dgm:t>
    </dgm:pt>
    <dgm:pt modelId="{66374A21-0B4B-43BA-8C03-BB9D17CC90D0}" type="pres">
      <dgm:prSet presAssocID="{D018443F-D1AF-45FF-8513-F2B68CD633A8}" presName="Name13" presStyleLbl="parChTrans1D2" presStyleIdx="1" presStyleCnt="3"/>
      <dgm:spPr/>
      <dgm:t>
        <a:bodyPr/>
        <a:lstStyle/>
        <a:p>
          <a:endParaRPr lang="en-US"/>
        </a:p>
      </dgm:t>
    </dgm:pt>
    <dgm:pt modelId="{8EBE5635-23EE-4E13-B6CE-D5818B261331}" type="pres">
      <dgm:prSet presAssocID="{EE2FDD73-55FB-4278-BB09-42D2002903EC}" presName="childText" presStyleLbl="bgAcc1" presStyleIdx="1" presStyleCnt="3" custScaleX="134102">
        <dgm:presLayoutVars>
          <dgm:bulletEnabled val="1"/>
        </dgm:presLayoutVars>
      </dgm:prSet>
      <dgm:spPr/>
      <dgm:t>
        <a:bodyPr/>
        <a:lstStyle/>
        <a:p>
          <a:endParaRPr lang="en-US"/>
        </a:p>
      </dgm:t>
    </dgm:pt>
    <dgm:pt modelId="{24A1A45B-543F-4240-A933-282F93F3AF1C}" type="pres">
      <dgm:prSet presAssocID="{F4075DF8-BAC2-4970-AB61-CA9CEB7DB8B2}" presName="Name13" presStyleLbl="parChTrans1D2" presStyleIdx="2" presStyleCnt="3"/>
      <dgm:spPr/>
      <dgm:t>
        <a:bodyPr/>
        <a:lstStyle/>
        <a:p>
          <a:endParaRPr lang="en-US"/>
        </a:p>
      </dgm:t>
    </dgm:pt>
    <dgm:pt modelId="{B1F46BF6-0E47-4AD5-BE50-61265AF7DB62}" type="pres">
      <dgm:prSet presAssocID="{1B79214C-D541-450B-946A-44C30D9D8AFD}" presName="childText" presStyleLbl="bgAcc1" presStyleIdx="2" presStyleCnt="3" custScaleX="134102">
        <dgm:presLayoutVars>
          <dgm:bulletEnabled val="1"/>
        </dgm:presLayoutVars>
      </dgm:prSet>
      <dgm:spPr/>
      <dgm:t>
        <a:bodyPr/>
        <a:lstStyle/>
        <a:p>
          <a:endParaRPr lang="en-US"/>
        </a:p>
      </dgm:t>
    </dgm:pt>
  </dgm:ptLst>
  <dgm:cxnLst>
    <dgm:cxn modelId="{780E72D6-1851-4AE2-87A7-04A3AFA25CBC}" type="presOf" srcId="{1B79214C-D541-450B-946A-44C30D9D8AFD}" destId="{B1F46BF6-0E47-4AD5-BE50-61265AF7DB62}" srcOrd="0" destOrd="0" presId="urn:microsoft.com/office/officeart/2005/8/layout/hierarchy3"/>
    <dgm:cxn modelId="{815BB09E-BB13-4D88-8857-3FF8F16DB25C}" type="presOf" srcId="{D018443F-D1AF-45FF-8513-F2B68CD633A8}" destId="{66374A21-0B4B-43BA-8C03-BB9D17CC90D0}" srcOrd="0" destOrd="0" presId="urn:microsoft.com/office/officeart/2005/8/layout/hierarchy3"/>
    <dgm:cxn modelId="{2B5F6ECC-20CF-4947-BC38-BDC4B6205EC4}" srcId="{D0E3FCE1-C01F-4B63-B886-4E25D65D528C}" destId="{17258340-5686-4743-8E1A-D7D8DFDE4F6E}" srcOrd="0" destOrd="0" parTransId="{C6653692-2CBE-440E-A733-52DC6129D1FE}" sibTransId="{58668057-F941-4E70-B90B-3B6BFC96EF55}"/>
    <dgm:cxn modelId="{ADAA6994-C114-418C-95DA-7BC780C2A376}" type="presOf" srcId="{2EA2D5AF-0951-4EB3-8D48-9D0FACAA19E7}" destId="{933EABBD-C5F5-40BB-949D-84BC6D06F4BA}" srcOrd="0" destOrd="0" presId="urn:microsoft.com/office/officeart/2005/8/layout/hierarchy3"/>
    <dgm:cxn modelId="{6C2F18EB-3046-4248-93E5-414687D3B6A4}" type="presOf" srcId="{17258340-5686-4743-8E1A-D7D8DFDE4F6E}" destId="{D300C32C-C63E-4608-ADBE-8EDEAB5A1697}" srcOrd="0" destOrd="0" presId="urn:microsoft.com/office/officeart/2005/8/layout/hierarchy3"/>
    <dgm:cxn modelId="{A3399444-19CC-4716-AE24-04C893798E0D}" type="presOf" srcId="{D0E3FCE1-C01F-4B63-B886-4E25D65D528C}" destId="{E00BC81F-834C-4F07-B098-37316DE7DF50}" srcOrd="1" destOrd="0" presId="urn:microsoft.com/office/officeart/2005/8/layout/hierarchy3"/>
    <dgm:cxn modelId="{95D32C2B-A077-42C1-B9E2-39D56E9A784B}" type="presOf" srcId="{EE2FDD73-55FB-4278-BB09-42D2002903EC}" destId="{8EBE5635-23EE-4E13-B6CE-D5818B261331}" srcOrd="0" destOrd="0" presId="urn:microsoft.com/office/officeart/2005/8/layout/hierarchy3"/>
    <dgm:cxn modelId="{BD214B7D-6AFC-44C0-8D46-B40DF5E8F710}" srcId="{D0E3FCE1-C01F-4B63-B886-4E25D65D528C}" destId="{EE2FDD73-55FB-4278-BB09-42D2002903EC}" srcOrd="1" destOrd="0" parTransId="{D018443F-D1AF-45FF-8513-F2B68CD633A8}" sibTransId="{F504C2D0-E7FD-439B-A3B3-6D057394477B}"/>
    <dgm:cxn modelId="{3AACE689-D556-449C-9067-B2CEDA50BF03}" type="presOf" srcId="{D0E3FCE1-C01F-4B63-B886-4E25D65D528C}" destId="{C0179F98-E595-4BAF-9F37-B6A830544741}" srcOrd="0" destOrd="0" presId="urn:microsoft.com/office/officeart/2005/8/layout/hierarchy3"/>
    <dgm:cxn modelId="{BF352C04-D07D-4E5B-8F67-DBFA2EB3DCB7}" srcId="{2EA2D5AF-0951-4EB3-8D48-9D0FACAA19E7}" destId="{D0E3FCE1-C01F-4B63-B886-4E25D65D528C}" srcOrd="0" destOrd="0" parTransId="{4EA2E5F7-B079-42B8-9793-E2D412CBE676}" sibTransId="{4D1E17E5-3608-498B-95B6-1FB9AA9FD8F8}"/>
    <dgm:cxn modelId="{BB47617B-EBA4-44F3-AB8B-13AFC7F24F8D}" type="presOf" srcId="{C6653692-2CBE-440E-A733-52DC6129D1FE}" destId="{955E0C3C-DD8B-44B4-8D6F-DDA23A81F749}" srcOrd="0" destOrd="0" presId="urn:microsoft.com/office/officeart/2005/8/layout/hierarchy3"/>
    <dgm:cxn modelId="{002F6E63-DC73-4731-9539-40C0D126A1E5}" srcId="{D0E3FCE1-C01F-4B63-B886-4E25D65D528C}" destId="{1B79214C-D541-450B-946A-44C30D9D8AFD}" srcOrd="2" destOrd="0" parTransId="{F4075DF8-BAC2-4970-AB61-CA9CEB7DB8B2}" sibTransId="{2FA26CD3-7489-4110-9887-45C24782DE75}"/>
    <dgm:cxn modelId="{63897049-E9CE-4A8A-BE9E-FE09E2AB0704}" type="presOf" srcId="{F4075DF8-BAC2-4970-AB61-CA9CEB7DB8B2}" destId="{24A1A45B-543F-4240-A933-282F93F3AF1C}" srcOrd="0" destOrd="0" presId="urn:microsoft.com/office/officeart/2005/8/layout/hierarchy3"/>
    <dgm:cxn modelId="{7237F075-B9A7-4B65-9747-D83462197987}" type="presParOf" srcId="{933EABBD-C5F5-40BB-949D-84BC6D06F4BA}" destId="{ED9FA6A7-C44D-4880-B851-0C19BFA4C79E}" srcOrd="0" destOrd="0" presId="urn:microsoft.com/office/officeart/2005/8/layout/hierarchy3"/>
    <dgm:cxn modelId="{5C48FE4C-A628-4085-AB2E-B4076DAB707E}" type="presParOf" srcId="{ED9FA6A7-C44D-4880-B851-0C19BFA4C79E}" destId="{210F9F78-0B1C-4585-84CE-846FC5A55FBD}" srcOrd="0" destOrd="0" presId="urn:microsoft.com/office/officeart/2005/8/layout/hierarchy3"/>
    <dgm:cxn modelId="{5CC17419-59BE-4E9F-8B77-E60E3512608F}" type="presParOf" srcId="{210F9F78-0B1C-4585-84CE-846FC5A55FBD}" destId="{C0179F98-E595-4BAF-9F37-B6A830544741}" srcOrd="0" destOrd="0" presId="urn:microsoft.com/office/officeart/2005/8/layout/hierarchy3"/>
    <dgm:cxn modelId="{9C0A501D-6C18-4443-B18A-6F97AD0EF5DA}" type="presParOf" srcId="{210F9F78-0B1C-4585-84CE-846FC5A55FBD}" destId="{E00BC81F-834C-4F07-B098-37316DE7DF50}" srcOrd="1" destOrd="0" presId="urn:microsoft.com/office/officeart/2005/8/layout/hierarchy3"/>
    <dgm:cxn modelId="{72793388-E7CC-41A8-9CB8-B0EDC1F83E55}" type="presParOf" srcId="{ED9FA6A7-C44D-4880-B851-0C19BFA4C79E}" destId="{0C0E5281-A789-4FE5-BBF3-9A882A9155D9}" srcOrd="1" destOrd="0" presId="urn:microsoft.com/office/officeart/2005/8/layout/hierarchy3"/>
    <dgm:cxn modelId="{79BF5994-3EA5-4FC6-9E9C-B61AE2251EC3}" type="presParOf" srcId="{0C0E5281-A789-4FE5-BBF3-9A882A9155D9}" destId="{955E0C3C-DD8B-44B4-8D6F-DDA23A81F749}" srcOrd="0" destOrd="0" presId="urn:microsoft.com/office/officeart/2005/8/layout/hierarchy3"/>
    <dgm:cxn modelId="{5EBA4F18-AF17-4EA4-AB0B-531990504CE2}" type="presParOf" srcId="{0C0E5281-A789-4FE5-BBF3-9A882A9155D9}" destId="{D300C32C-C63E-4608-ADBE-8EDEAB5A1697}" srcOrd="1" destOrd="0" presId="urn:microsoft.com/office/officeart/2005/8/layout/hierarchy3"/>
    <dgm:cxn modelId="{50FE0447-482A-4D60-AF6D-FE3EAD381AC3}" type="presParOf" srcId="{0C0E5281-A789-4FE5-BBF3-9A882A9155D9}" destId="{66374A21-0B4B-43BA-8C03-BB9D17CC90D0}" srcOrd="2" destOrd="0" presId="urn:microsoft.com/office/officeart/2005/8/layout/hierarchy3"/>
    <dgm:cxn modelId="{411E79AE-3F86-482B-87AF-EF976576D100}" type="presParOf" srcId="{0C0E5281-A789-4FE5-BBF3-9A882A9155D9}" destId="{8EBE5635-23EE-4E13-B6CE-D5818B261331}" srcOrd="3" destOrd="0" presId="urn:microsoft.com/office/officeart/2005/8/layout/hierarchy3"/>
    <dgm:cxn modelId="{67E04C87-345C-4312-AA25-7592B7CB1E78}" type="presParOf" srcId="{0C0E5281-A789-4FE5-BBF3-9A882A9155D9}" destId="{24A1A45B-543F-4240-A933-282F93F3AF1C}" srcOrd="4" destOrd="0" presId="urn:microsoft.com/office/officeart/2005/8/layout/hierarchy3"/>
    <dgm:cxn modelId="{FCC6B732-C9B7-48DB-B26C-2E0C2E6CEEED}" type="presParOf" srcId="{0C0E5281-A789-4FE5-BBF3-9A882A9155D9}" destId="{B1F46BF6-0E47-4AD5-BE50-61265AF7DB62}"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163865-6A46-4CD4-9F30-9CDB1DAEB425}" type="doc">
      <dgm:prSet loTypeId="urn:microsoft.com/office/officeart/2005/8/layout/process1" loCatId="process" qsTypeId="urn:microsoft.com/office/officeart/2005/8/quickstyle/simple3" qsCatId="simple" csTypeId="urn:microsoft.com/office/officeart/2005/8/colors/accent2_1" csCatId="accent2" phldr="1"/>
      <dgm:spPr/>
      <dgm:t>
        <a:bodyPr/>
        <a:lstStyle/>
        <a:p>
          <a:endParaRPr lang="en-US"/>
        </a:p>
      </dgm:t>
    </dgm:pt>
    <dgm:pt modelId="{F5CCBF62-54CC-40E0-8752-C9469FBAC2C2}">
      <dgm:prSet phldrT="[Text]" custT="1"/>
      <dgm:spPr/>
      <dgm:t>
        <a:bodyPr/>
        <a:lstStyle/>
        <a:p>
          <a:pPr>
            <a:lnSpc>
              <a:spcPct val="114000"/>
            </a:lnSpc>
          </a:pPr>
          <a:r>
            <a:rPr lang="en-US" sz="1300" dirty="0" smtClean="0">
              <a:solidFill>
                <a:srgbClr val="C00000"/>
              </a:solidFill>
            </a:rPr>
            <a:t>ORGANIZATIONS</a:t>
          </a:r>
          <a:r>
            <a:rPr lang="en-US" sz="1300" dirty="0" smtClean="0"/>
            <a:t> </a:t>
          </a:r>
          <a:endParaRPr lang="en-US" sz="1300" dirty="0" smtClean="0"/>
        </a:p>
        <a:p>
          <a:pPr>
            <a:lnSpc>
              <a:spcPct val="114000"/>
            </a:lnSpc>
          </a:pPr>
          <a:r>
            <a:rPr lang="en-US" sz="1300" dirty="0" smtClean="0"/>
            <a:t>can place in the e-system documents established by the rules of payments from </a:t>
          </a:r>
          <a:endParaRPr lang="en-US" sz="1300" dirty="0"/>
        </a:p>
      </dgm:t>
    </dgm:pt>
    <dgm:pt modelId="{E248E3A9-EF72-48AB-8E1F-ACA069379358}" type="parTrans" cxnId="{838DB88E-5E00-41B6-A220-CE4FB923427F}">
      <dgm:prSet/>
      <dgm:spPr/>
      <dgm:t>
        <a:bodyPr/>
        <a:lstStyle/>
        <a:p>
          <a:endParaRPr lang="en-US"/>
        </a:p>
      </dgm:t>
    </dgm:pt>
    <dgm:pt modelId="{56491599-1093-44CD-A907-7DB2D8F0C338}" type="sibTrans" cxnId="{838DB88E-5E00-41B6-A220-CE4FB923427F}">
      <dgm:prSet/>
      <dgm:spPr/>
      <dgm:t>
        <a:bodyPr/>
        <a:lstStyle/>
        <a:p>
          <a:endParaRPr lang="en-US"/>
        </a:p>
      </dgm:t>
    </dgm:pt>
    <dgm:pt modelId="{45A8E04D-5DCE-408C-9AD4-3495791C081E}">
      <dgm:prSet custT="1"/>
      <dgm:spPr/>
      <dgm:t>
        <a:bodyPr/>
        <a:lstStyle/>
        <a:p>
          <a:pPr>
            <a:lnSpc>
              <a:spcPct val="114000"/>
            </a:lnSpc>
          </a:pPr>
          <a:r>
            <a:rPr lang="en-US" sz="1300" dirty="0" smtClean="0">
              <a:solidFill>
                <a:srgbClr val="C00000"/>
              </a:solidFill>
            </a:rPr>
            <a:t>STAFF OF THE TREASURY SERVICE</a:t>
          </a:r>
          <a:r>
            <a:rPr lang="en-US" sz="1300" dirty="0" smtClean="0"/>
            <a:t> </a:t>
          </a:r>
        </a:p>
        <a:p>
          <a:pPr>
            <a:lnSpc>
              <a:spcPct val="114000"/>
            </a:lnSpc>
          </a:pPr>
          <a:r>
            <a:rPr lang="en-US" sz="1300" dirty="0" smtClean="0"/>
            <a:t>examines </a:t>
          </a:r>
          <a:r>
            <a:rPr lang="en-US" sz="1300" dirty="0" smtClean="0"/>
            <a:t>content of documents entered in the E-Treasury (textual fields)</a:t>
          </a:r>
          <a:endParaRPr lang="ka-GE" sz="1300" dirty="0" smtClean="0"/>
        </a:p>
      </dgm:t>
    </dgm:pt>
    <dgm:pt modelId="{7FACA162-0766-4A56-B63E-0C951D03E9D1}" type="parTrans" cxnId="{1126822E-90A4-4768-9E98-B26F48FFB5EB}">
      <dgm:prSet/>
      <dgm:spPr/>
      <dgm:t>
        <a:bodyPr/>
        <a:lstStyle/>
        <a:p>
          <a:endParaRPr lang="en-US"/>
        </a:p>
      </dgm:t>
    </dgm:pt>
    <dgm:pt modelId="{213BBB76-8079-4FBA-A45D-DFE8A2D24E28}" type="sibTrans" cxnId="{1126822E-90A4-4768-9E98-B26F48FFB5EB}">
      <dgm:prSet/>
      <dgm:spPr/>
      <dgm:t>
        <a:bodyPr/>
        <a:lstStyle/>
        <a:p>
          <a:endParaRPr lang="en-US"/>
        </a:p>
      </dgm:t>
    </dgm:pt>
    <dgm:pt modelId="{B38AF454-FEFF-428B-801E-F235F01BB1C7}">
      <dgm:prSet custT="1"/>
      <dgm:spPr/>
      <dgm:t>
        <a:bodyPr/>
        <a:lstStyle/>
        <a:p>
          <a:pPr>
            <a:lnSpc>
              <a:spcPct val="114000"/>
            </a:lnSpc>
          </a:pPr>
          <a:r>
            <a:rPr lang="en-US" sz="1300" dirty="0" smtClean="0"/>
            <a:t>Digital part of documents is automatically examined in the </a:t>
          </a:r>
          <a:r>
            <a:rPr lang="en-US" sz="1300" dirty="0" smtClean="0">
              <a:solidFill>
                <a:srgbClr val="C00000"/>
              </a:solidFill>
            </a:rPr>
            <a:t>SYSTEM</a:t>
          </a:r>
          <a:r>
            <a:rPr lang="en-US" sz="1300" dirty="0" smtClean="0"/>
            <a:t> (</a:t>
          </a:r>
          <a:r>
            <a:rPr lang="en-US" sz="1300" dirty="0" smtClean="0"/>
            <a:t>digital fields)</a:t>
          </a:r>
          <a:endParaRPr lang="ka-GE" sz="1300" dirty="0" smtClean="0"/>
        </a:p>
      </dgm:t>
    </dgm:pt>
    <dgm:pt modelId="{1EE34248-16A3-409C-864F-2432D4DA7787}" type="parTrans" cxnId="{202F251C-20C8-4D10-A57E-6920C57A2872}">
      <dgm:prSet/>
      <dgm:spPr/>
      <dgm:t>
        <a:bodyPr/>
        <a:lstStyle/>
        <a:p>
          <a:endParaRPr lang="en-US"/>
        </a:p>
      </dgm:t>
    </dgm:pt>
    <dgm:pt modelId="{106275D7-00EC-47CB-8136-EF3963686F02}" type="sibTrans" cxnId="{202F251C-20C8-4D10-A57E-6920C57A2872}">
      <dgm:prSet/>
      <dgm:spPr/>
      <dgm:t>
        <a:bodyPr/>
        <a:lstStyle/>
        <a:p>
          <a:endParaRPr lang="en-US"/>
        </a:p>
      </dgm:t>
    </dgm:pt>
    <dgm:pt modelId="{71843BA9-FE58-4E83-8A60-8C025497A911}" type="pres">
      <dgm:prSet presAssocID="{04163865-6A46-4CD4-9F30-9CDB1DAEB425}" presName="Name0" presStyleCnt="0">
        <dgm:presLayoutVars>
          <dgm:dir/>
          <dgm:resizeHandles val="exact"/>
        </dgm:presLayoutVars>
      </dgm:prSet>
      <dgm:spPr/>
      <dgm:t>
        <a:bodyPr/>
        <a:lstStyle/>
        <a:p>
          <a:endParaRPr lang="en-US"/>
        </a:p>
      </dgm:t>
    </dgm:pt>
    <dgm:pt modelId="{8EAEF5E2-BF97-4E42-B53E-20D1E2BE6075}" type="pres">
      <dgm:prSet presAssocID="{F5CCBF62-54CC-40E0-8752-C9469FBAC2C2}" presName="node" presStyleLbl="node1" presStyleIdx="0" presStyleCnt="3">
        <dgm:presLayoutVars>
          <dgm:bulletEnabled val="1"/>
        </dgm:presLayoutVars>
      </dgm:prSet>
      <dgm:spPr/>
      <dgm:t>
        <a:bodyPr/>
        <a:lstStyle/>
        <a:p>
          <a:endParaRPr lang="en-US"/>
        </a:p>
      </dgm:t>
    </dgm:pt>
    <dgm:pt modelId="{6ABB9830-4399-4A4C-9BC2-0D4DE3239B96}" type="pres">
      <dgm:prSet presAssocID="{56491599-1093-44CD-A907-7DB2D8F0C338}" presName="sibTrans" presStyleLbl="sibTrans2D1" presStyleIdx="0" presStyleCnt="2"/>
      <dgm:spPr/>
      <dgm:t>
        <a:bodyPr/>
        <a:lstStyle/>
        <a:p>
          <a:endParaRPr lang="en-US"/>
        </a:p>
      </dgm:t>
    </dgm:pt>
    <dgm:pt modelId="{293B317D-3ABC-4AAE-B3E3-F7EBE1CD4663}" type="pres">
      <dgm:prSet presAssocID="{56491599-1093-44CD-A907-7DB2D8F0C338}" presName="connectorText" presStyleLbl="sibTrans2D1" presStyleIdx="0" presStyleCnt="2"/>
      <dgm:spPr/>
      <dgm:t>
        <a:bodyPr/>
        <a:lstStyle/>
        <a:p>
          <a:endParaRPr lang="en-US"/>
        </a:p>
      </dgm:t>
    </dgm:pt>
    <dgm:pt modelId="{88EDBBD4-05DC-4FA7-B552-69199ED3B32B}" type="pres">
      <dgm:prSet presAssocID="{45A8E04D-5DCE-408C-9AD4-3495791C081E}" presName="node" presStyleLbl="node1" presStyleIdx="1" presStyleCnt="3">
        <dgm:presLayoutVars>
          <dgm:bulletEnabled val="1"/>
        </dgm:presLayoutVars>
      </dgm:prSet>
      <dgm:spPr/>
      <dgm:t>
        <a:bodyPr/>
        <a:lstStyle/>
        <a:p>
          <a:endParaRPr lang="en-US"/>
        </a:p>
      </dgm:t>
    </dgm:pt>
    <dgm:pt modelId="{932E2144-1038-4EF0-8DA3-6C659FCFD45B}" type="pres">
      <dgm:prSet presAssocID="{213BBB76-8079-4FBA-A45D-DFE8A2D24E28}" presName="sibTrans" presStyleLbl="sibTrans2D1" presStyleIdx="1" presStyleCnt="2"/>
      <dgm:spPr/>
      <dgm:t>
        <a:bodyPr/>
        <a:lstStyle/>
        <a:p>
          <a:endParaRPr lang="en-US"/>
        </a:p>
      </dgm:t>
    </dgm:pt>
    <dgm:pt modelId="{361FC90D-E6AF-4B75-9875-A67A18F44372}" type="pres">
      <dgm:prSet presAssocID="{213BBB76-8079-4FBA-A45D-DFE8A2D24E28}" presName="connectorText" presStyleLbl="sibTrans2D1" presStyleIdx="1" presStyleCnt="2"/>
      <dgm:spPr/>
      <dgm:t>
        <a:bodyPr/>
        <a:lstStyle/>
        <a:p>
          <a:endParaRPr lang="en-US"/>
        </a:p>
      </dgm:t>
    </dgm:pt>
    <dgm:pt modelId="{079636BB-8FC4-4B85-8E67-5DE44367ADAD}" type="pres">
      <dgm:prSet presAssocID="{B38AF454-FEFF-428B-801E-F235F01BB1C7}" presName="node" presStyleLbl="node1" presStyleIdx="2" presStyleCnt="3">
        <dgm:presLayoutVars>
          <dgm:bulletEnabled val="1"/>
        </dgm:presLayoutVars>
      </dgm:prSet>
      <dgm:spPr/>
      <dgm:t>
        <a:bodyPr/>
        <a:lstStyle/>
        <a:p>
          <a:endParaRPr lang="en-US"/>
        </a:p>
      </dgm:t>
    </dgm:pt>
  </dgm:ptLst>
  <dgm:cxnLst>
    <dgm:cxn modelId="{202F251C-20C8-4D10-A57E-6920C57A2872}" srcId="{04163865-6A46-4CD4-9F30-9CDB1DAEB425}" destId="{B38AF454-FEFF-428B-801E-F235F01BB1C7}" srcOrd="2" destOrd="0" parTransId="{1EE34248-16A3-409C-864F-2432D4DA7787}" sibTransId="{106275D7-00EC-47CB-8136-EF3963686F02}"/>
    <dgm:cxn modelId="{7D841B5F-90CE-4D82-817C-7BC80AC81F7A}" type="presOf" srcId="{56491599-1093-44CD-A907-7DB2D8F0C338}" destId="{6ABB9830-4399-4A4C-9BC2-0D4DE3239B96}" srcOrd="0" destOrd="0" presId="urn:microsoft.com/office/officeart/2005/8/layout/process1"/>
    <dgm:cxn modelId="{838DB88E-5E00-41B6-A220-CE4FB923427F}" srcId="{04163865-6A46-4CD4-9F30-9CDB1DAEB425}" destId="{F5CCBF62-54CC-40E0-8752-C9469FBAC2C2}" srcOrd="0" destOrd="0" parTransId="{E248E3A9-EF72-48AB-8E1F-ACA069379358}" sibTransId="{56491599-1093-44CD-A907-7DB2D8F0C338}"/>
    <dgm:cxn modelId="{01AAB193-B526-4C55-8174-16D6A77A1401}" type="presOf" srcId="{F5CCBF62-54CC-40E0-8752-C9469FBAC2C2}" destId="{8EAEF5E2-BF97-4E42-B53E-20D1E2BE6075}" srcOrd="0" destOrd="0" presId="urn:microsoft.com/office/officeart/2005/8/layout/process1"/>
    <dgm:cxn modelId="{F72976A1-2927-4CB1-A66B-A5F221C4803D}" type="presOf" srcId="{213BBB76-8079-4FBA-A45D-DFE8A2D24E28}" destId="{932E2144-1038-4EF0-8DA3-6C659FCFD45B}" srcOrd="0" destOrd="0" presId="urn:microsoft.com/office/officeart/2005/8/layout/process1"/>
    <dgm:cxn modelId="{370C2CDC-3A33-49B4-884F-6C6E51F1BA04}" type="presOf" srcId="{213BBB76-8079-4FBA-A45D-DFE8A2D24E28}" destId="{361FC90D-E6AF-4B75-9875-A67A18F44372}" srcOrd="1" destOrd="0" presId="urn:microsoft.com/office/officeart/2005/8/layout/process1"/>
    <dgm:cxn modelId="{F67893DF-8B29-49D5-8690-8F86416942D2}" type="presOf" srcId="{04163865-6A46-4CD4-9F30-9CDB1DAEB425}" destId="{71843BA9-FE58-4E83-8A60-8C025497A911}" srcOrd="0" destOrd="0" presId="urn:microsoft.com/office/officeart/2005/8/layout/process1"/>
    <dgm:cxn modelId="{1126822E-90A4-4768-9E98-B26F48FFB5EB}" srcId="{04163865-6A46-4CD4-9F30-9CDB1DAEB425}" destId="{45A8E04D-5DCE-408C-9AD4-3495791C081E}" srcOrd="1" destOrd="0" parTransId="{7FACA162-0766-4A56-B63E-0C951D03E9D1}" sibTransId="{213BBB76-8079-4FBA-A45D-DFE8A2D24E28}"/>
    <dgm:cxn modelId="{BB2258AD-E554-418F-9519-158A5218A635}" type="presOf" srcId="{45A8E04D-5DCE-408C-9AD4-3495791C081E}" destId="{88EDBBD4-05DC-4FA7-B552-69199ED3B32B}" srcOrd="0" destOrd="0" presId="urn:microsoft.com/office/officeart/2005/8/layout/process1"/>
    <dgm:cxn modelId="{5C292AA8-9604-4A6D-959D-BCB534715F4A}" type="presOf" srcId="{56491599-1093-44CD-A907-7DB2D8F0C338}" destId="{293B317D-3ABC-4AAE-B3E3-F7EBE1CD4663}" srcOrd="1" destOrd="0" presId="urn:microsoft.com/office/officeart/2005/8/layout/process1"/>
    <dgm:cxn modelId="{4AE450D7-ECE3-4AE9-9FC9-7C0AB199C960}" type="presOf" srcId="{B38AF454-FEFF-428B-801E-F235F01BB1C7}" destId="{079636BB-8FC4-4B85-8E67-5DE44367ADAD}" srcOrd="0" destOrd="0" presId="urn:microsoft.com/office/officeart/2005/8/layout/process1"/>
    <dgm:cxn modelId="{5EB49125-AA77-49B3-81D6-F04484973EBF}" type="presParOf" srcId="{71843BA9-FE58-4E83-8A60-8C025497A911}" destId="{8EAEF5E2-BF97-4E42-B53E-20D1E2BE6075}" srcOrd="0" destOrd="0" presId="urn:microsoft.com/office/officeart/2005/8/layout/process1"/>
    <dgm:cxn modelId="{BA2531A3-A2E1-4305-9D4C-E642B330B4F1}" type="presParOf" srcId="{71843BA9-FE58-4E83-8A60-8C025497A911}" destId="{6ABB9830-4399-4A4C-9BC2-0D4DE3239B96}" srcOrd="1" destOrd="0" presId="urn:microsoft.com/office/officeart/2005/8/layout/process1"/>
    <dgm:cxn modelId="{705889D8-ADC8-44FD-BB82-281A8819DE6F}" type="presParOf" srcId="{6ABB9830-4399-4A4C-9BC2-0D4DE3239B96}" destId="{293B317D-3ABC-4AAE-B3E3-F7EBE1CD4663}" srcOrd="0" destOrd="0" presId="urn:microsoft.com/office/officeart/2005/8/layout/process1"/>
    <dgm:cxn modelId="{556EF258-A854-43B1-B042-B06BE1420136}" type="presParOf" srcId="{71843BA9-FE58-4E83-8A60-8C025497A911}" destId="{88EDBBD4-05DC-4FA7-B552-69199ED3B32B}" srcOrd="2" destOrd="0" presId="urn:microsoft.com/office/officeart/2005/8/layout/process1"/>
    <dgm:cxn modelId="{BCBAEFCF-D01C-4462-ABF5-E37A08D7DBFF}" type="presParOf" srcId="{71843BA9-FE58-4E83-8A60-8C025497A911}" destId="{932E2144-1038-4EF0-8DA3-6C659FCFD45B}" srcOrd="3" destOrd="0" presId="urn:microsoft.com/office/officeart/2005/8/layout/process1"/>
    <dgm:cxn modelId="{EC3111B3-9185-4C11-BD55-9F2C759A3E4B}" type="presParOf" srcId="{932E2144-1038-4EF0-8DA3-6C659FCFD45B}" destId="{361FC90D-E6AF-4B75-9875-A67A18F44372}" srcOrd="0" destOrd="0" presId="urn:microsoft.com/office/officeart/2005/8/layout/process1"/>
    <dgm:cxn modelId="{9E84D90C-FF0D-480E-A7B5-B86DB18039D0}" type="presParOf" srcId="{71843BA9-FE58-4E83-8A60-8C025497A911}" destId="{079636BB-8FC4-4B85-8E67-5DE44367ADAD}"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A648B1-7A45-4CF1-9105-9360D7E41B07}" type="doc">
      <dgm:prSet loTypeId="urn:microsoft.com/office/officeart/2005/8/layout/matrix1" loCatId="matrix" qsTypeId="urn:microsoft.com/office/officeart/2005/8/quickstyle/simple3" qsCatId="simple" csTypeId="urn:microsoft.com/office/officeart/2005/8/colors/accent3_1" csCatId="accent3" phldr="1"/>
      <dgm:spPr/>
      <dgm:t>
        <a:bodyPr/>
        <a:lstStyle/>
        <a:p>
          <a:endParaRPr lang="en-US"/>
        </a:p>
      </dgm:t>
    </dgm:pt>
    <dgm:pt modelId="{E11D9850-C05D-4CF7-BF67-B0EE348B74ED}">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400" dirty="0" smtClean="0"/>
            <a:t>E-TREASURY</a:t>
          </a:r>
          <a:endParaRPr lang="en-US" sz="2400" dirty="0"/>
        </a:p>
      </dgm:t>
    </dgm:pt>
    <dgm:pt modelId="{E9B1222A-E22A-4246-AAB8-E81D5724A511}" type="parTrans" cxnId="{C9FD00FC-70DF-45D5-86B4-75EE839A9A5E}">
      <dgm:prSet/>
      <dgm:spPr/>
      <dgm:t>
        <a:bodyPr/>
        <a:lstStyle/>
        <a:p>
          <a:endParaRPr lang="en-US"/>
        </a:p>
      </dgm:t>
    </dgm:pt>
    <dgm:pt modelId="{B8FAC3FA-09DA-4D6D-B7E8-D34134AABED2}" type="sibTrans" cxnId="{C9FD00FC-70DF-45D5-86B4-75EE839A9A5E}">
      <dgm:prSet/>
      <dgm:spPr/>
      <dgm:t>
        <a:bodyPr/>
        <a:lstStyle/>
        <a:p>
          <a:endParaRPr lang="en-US"/>
        </a:p>
      </dgm:t>
    </dgm:pt>
    <dgm:pt modelId="{6E7A4E05-35DE-4B9E-ACEA-365E75042D6F}">
      <dgm:prSet phldrT="[Text]" custT="1"/>
      <dgm:spPr/>
      <dgm:t>
        <a:bodyPr/>
        <a:lstStyle/>
        <a:p>
          <a:pPr>
            <a:lnSpc>
              <a:spcPct val="120000"/>
            </a:lnSpc>
          </a:pPr>
          <a:r>
            <a:rPr lang="en-US" sz="1800" dirty="0" smtClean="0">
              <a:solidFill>
                <a:srgbClr val="C00000"/>
              </a:solidFill>
            </a:rPr>
            <a:t>BUDGET/APPROPRIATIONS  PLANNING AND MANAGEMENT SYSTEM</a:t>
          </a:r>
          <a:endParaRPr lang="ka-GE" sz="1800" dirty="0" smtClean="0">
            <a:solidFill>
              <a:srgbClr val="C00000"/>
            </a:solidFill>
          </a:endParaRPr>
        </a:p>
        <a:p>
          <a:pPr>
            <a:lnSpc>
              <a:spcPct val="120000"/>
            </a:lnSpc>
          </a:pPr>
          <a:r>
            <a:rPr lang="en-US" sz="1200" dirty="0" smtClean="0"/>
            <a:t>Ministry </a:t>
          </a:r>
          <a:r>
            <a:rPr lang="en-US" sz="1200" dirty="0" smtClean="0"/>
            <a:t>of Finance</a:t>
          </a:r>
        </a:p>
        <a:p>
          <a:pPr>
            <a:lnSpc>
              <a:spcPct val="120000"/>
            </a:lnSpc>
          </a:pPr>
          <a:r>
            <a:rPr lang="ka-GE" sz="1200" dirty="0" smtClean="0"/>
            <a:t>(</a:t>
          </a:r>
          <a:r>
            <a:rPr lang="en-US" sz="1200" dirty="0" smtClean="0"/>
            <a:t>exchange of information regarding plans</a:t>
          </a:r>
          <a:r>
            <a:rPr lang="ka-GE" sz="1200" dirty="0" smtClean="0"/>
            <a:t>)</a:t>
          </a:r>
          <a:endParaRPr lang="en-US" sz="1200" dirty="0" smtClean="0"/>
        </a:p>
      </dgm:t>
    </dgm:pt>
    <dgm:pt modelId="{B9A5CC51-A3A4-4DD2-BB79-E1AA51578C76}" type="parTrans" cxnId="{A7A0150F-CC98-4B23-BA1E-6D0881ACBB67}">
      <dgm:prSet/>
      <dgm:spPr/>
      <dgm:t>
        <a:bodyPr/>
        <a:lstStyle/>
        <a:p>
          <a:endParaRPr lang="en-US"/>
        </a:p>
      </dgm:t>
    </dgm:pt>
    <dgm:pt modelId="{A0844CC2-F564-4E1F-BF7E-431A29E51F1D}" type="sibTrans" cxnId="{A7A0150F-CC98-4B23-BA1E-6D0881ACBB67}">
      <dgm:prSet/>
      <dgm:spPr/>
      <dgm:t>
        <a:bodyPr/>
        <a:lstStyle/>
        <a:p>
          <a:endParaRPr lang="en-US"/>
        </a:p>
      </dgm:t>
    </dgm:pt>
    <dgm:pt modelId="{1ECF03EA-92E3-4064-869A-A07AD2DB1678}">
      <dgm:prSet custT="1"/>
      <dgm:spPr/>
      <dgm:t>
        <a:bodyPr/>
        <a:lstStyle/>
        <a:p>
          <a:pPr>
            <a:lnSpc>
              <a:spcPct val="120000"/>
            </a:lnSpc>
          </a:pPr>
          <a:r>
            <a:rPr lang="en-US" sz="1800" dirty="0" smtClean="0">
              <a:solidFill>
                <a:srgbClr val="C00000"/>
              </a:solidFill>
            </a:rPr>
            <a:t>UNIFIED PUBLIC PROCUREMENT ELECTRONIC SYSTEM</a:t>
          </a:r>
          <a:endParaRPr lang="ka-GE" sz="1800" dirty="0" smtClean="0">
            <a:solidFill>
              <a:srgbClr val="C00000"/>
            </a:solidFill>
          </a:endParaRPr>
        </a:p>
        <a:p>
          <a:pPr>
            <a:lnSpc>
              <a:spcPct val="90000"/>
            </a:lnSpc>
          </a:pPr>
          <a:r>
            <a:rPr lang="en-US" sz="1200" dirty="0" smtClean="0"/>
            <a:t>Competition </a:t>
          </a:r>
          <a:r>
            <a:rPr lang="en-US" sz="1200" dirty="0" smtClean="0"/>
            <a:t>and Public Procurement Agency</a:t>
          </a:r>
          <a:endParaRPr lang="ka-GE" sz="1200" dirty="0" smtClean="0"/>
        </a:p>
        <a:p>
          <a:pPr>
            <a:lnSpc>
              <a:spcPct val="90000"/>
            </a:lnSpc>
          </a:pPr>
          <a:r>
            <a:rPr lang="ka-GE" sz="1200" dirty="0" smtClean="0"/>
            <a:t>(</a:t>
          </a:r>
          <a:r>
            <a:rPr lang="en-US" sz="1200" dirty="0" smtClean="0"/>
            <a:t>contracts from that system automatically transfer to the treasury e-service system)</a:t>
          </a:r>
        </a:p>
      </dgm:t>
    </dgm:pt>
    <dgm:pt modelId="{EBF6090B-B16D-4F39-ADAF-62B470DD66A2}" type="parTrans" cxnId="{F5743721-1392-46EB-92B7-F5982B09A627}">
      <dgm:prSet/>
      <dgm:spPr/>
      <dgm:t>
        <a:bodyPr/>
        <a:lstStyle/>
        <a:p>
          <a:endParaRPr lang="en-US"/>
        </a:p>
      </dgm:t>
    </dgm:pt>
    <dgm:pt modelId="{91B33A94-06CE-4348-8282-FBD1A27841C2}" type="sibTrans" cxnId="{F5743721-1392-46EB-92B7-F5982B09A627}">
      <dgm:prSet/>
      <dgm:spPr/>
      <dgm:t>
        <a:bodyPr/>
        <a:lstStyle/>
        <a:p>
          <a:endParaRPr lang="en-US"/>
        </a:p>
      </dgm:t>
    </dgm:pt>
    <dgm:pt modelId="{B7E0CA64-E22F-4D32-99CA-07D4AF8160E9}">
      <dgm:prSet custT="1"/>
      <dgm:spPr/>
      <dgm:t>
        <a:bodyPr/>
        <a:lstStyle/>
        <a:p>
          <a:pPr>
            <a:lnSpc>
              <a:spcPct val="120000"/>
            </a:lnSpc>
          </a:pPr>
          <a:r>
            <a:rPr lang="en-US" sz="1800" dirty="0" smtClean="0">
              <a:solidFill>
                <a:srgbClr val="C00000"/>
              </a:solidFill>
            </a:rPr>
            <a:t>CONSOLIDATED PROCUREMENT VOCABULARY </a:t>
          </a:r>
          <a:r>
            <a:rPr lang="ka-GE" sz="1800" dirty="0" smtClean="0">
              <a:solidFill>
                <a:srgbClr val="C00000"/>
              </a:solidFill>
            </a:rPr>
            <a:t>(CPV)</a:t>
          </a:r>
        </a:p>
        <a:p>
          <a:r>
            <a:rPr lang="en-US" sz="1200" dirty="0" smtClean="0"/>
            <a:t>is </a:t>
          </a:r>
          <a:r>
            <a:rPr lang="en-US" sz="1200" dirty="0" smtClean="0"/>
            <a:t>used together /in combination with budget classification of budget payments’ accounting;  by this, the procurement process was linked to the budget payment process</a:t>
          </a:r>
          <a:r>
            <a:rPr lang="ka-GE" sz="1200" dirty="0" smtClean="0"/>
            <a:t>;</a:t>
          </a:r>
          <a:endParaRPr lang="en-US" sz="1200" dirty="0" smtClean="0"/>
        </a:p>
      </dgm:t>
    </dgm:pt>
    <dgm:pt modelId="{EC74184C-D174-4A6D-86B6-A880237B01DB}" type="parTrans" cxnId="{DC8ECD0C-0A5E-45FA-8181-60BE73069F82}">
      <dgm:prSet/>
      <dgm:spPr/>
      <dgm:t>
        <a:bodyPr/>
        <a:lstStyle/>
        <a:p>
          <a:endParaRPr lang="en-US"/>
        </a:p>
      </dgm:t>
    </dgm:pt>
    <dgm:pt modelId="{8836580E-55F9-4BA8-867B-648951867672}" type="sibTrans" cxnId="{DC8ECD0C-0A5E-45FA-8181-60BE73069F82}">
      <dgm:prSet/>
      <dgm:spPr/>
      <dgm:t>
        <a:bodyPr/>
        <a:lstStyle/>
        <a:p>
          <a:endParaRPr lang="en-US"/>
        </a:p>
      </dgm:t>
    </dgm:pt>
    <dgm:pt modelId="{AAD18F60-683C-4E65-9DDE-58BD424DBF5E}">
      <dgm:prSet custT="1"/>
      <dgm:spPr/>
      <dgm:t>
        <a:bodyPr/>
        <a:lstStyle/>
        <a:p>
          <a:pPr>
            <a:lnSpc>
              <a:spcPct val="120000"/>
            </a:lnSpc>
          </a:pPr>
          <a:endParaRPr lang="ka-GE" sz="1800" dirty="0" smtClean="0">
            <a:solidFill>
              <a:srgbClr val="C00000"/>
            </a:solidFill>
          </a:endParaRPr>
        </a:p>
        <a:p>
          <a:pPr>
            <a:lnSpc>
              <a:spcPct val="120000"/>
            </a:lnSpc>
          </a:pPr>
          <a:r>
            <a:rPr lang="en-US" sz="1800" dirty="0" smtClean="0">
              <a:solidFill>
                <a:srgbClr val="C00000"/>
              </a:solidFill>
            </a:rPr>
            <a:t>SERVICES OF CIVIL AND PUBLIC REGISTRY AGENCIES</a:t>
          </a:r>
        </a:p>
        <a:p>
          <a:pPr>
            <a:lnSpc>
              <a:spcPct val="120000"/>
            </a:lnSpc>
          </a:pPr>
          <a:r>
            <a:rPr lang="en-US" sz="1200" dirty="0" smtClean="0">
              <a:solidFill>
                <a:schemeClr val="tx1"/>
              </a:solidFill>
            </a:rPr>
            <a:t>Ministry </a:t>
          </a:r>
          <a:r>
            <a:rPr lang="en-US" sz="1200" dirty="0" smtClean="0">
              <a:solidFill>
                <a:schemeClr val="tx1"/>
              </a:solidFill>
            </a:rPr>
            <a:t>of Justice</a:t>
          </a:r>
          <a:endParaRPr lang="ka-GE" sz="1200" dirty="0" smtClean="0">
            <a:solidFill>
              <a:schemeClr val="tx1"/>
            </a:solidFill>
          </a:endParaRPr>
        </a:p>
        <a:p>
          <a:pPr>
            <a:lnSpc>
              <a:spcPct val="120000"/>
            </a:lnSpc>
          </a:pPr>
          <a:r>
            <a:rPr lang="ka-GE" sz="1200" dirty="0" smtClean="0">
              <a:solidFill>
                <a:schemeClr val="tx1"/>
              </a:solidFill>
            </a:rPr>
            <a:t>(</a:t>
          </a:r>
          <a:r>
            <a:rPr lang="en-US" sz="1200" dirty="0" smtClean="0">
              <a:solidFill>
                <a:schemeClr val="tx1"/>
              </a:solidFill>
            </a:rPr>
            <a:t>information of natural persons and legal entities)</a:t>
          </a:r>
          <a:endParaRPr lang="ka-GE" sz="1200" dirty="0" smtClean="0">
            <a:solidFill>
              <a:schemeClr val="tx1"/>
            </a:solidFill>
          </a:endParaRPr>
        </a:p>
        <a:p>
          <a:pPr>
            <a:lnSpc>
              <a:spcPct val="120000"/>
            </a:lnSpc>
          </a:pPr>
          <a:endParaRPr lang="en-US" sz="1800" dirty="0">
            <a:solidFill>
              <a:srgbClr val="C00000"/>
            </a:solidFill>
          </a:endParaRPr>
        </a:p>
      </dgm:t>
    </dgm:pt>
    <dgm:pt modelId="{A57CCE8C-5222-4E42-964E-B683386A0593}" type="parTrans" cxnId="{ADE9D9FE-0C72-4FC6-9C89-0D4C3855940E}">
      <dgm:prSet/>
      <dgm:spPr/>
      <dgm:t>
        <a:bodyPr/>
        <a:lstStyle/>
        <a:p>
          <a:endParaRPr lang="en-US"/>
        </a:p>
      </dgm:t>
    </dgm:pt>
    <dgm:pt modelId="{EA493C6F-2616-4ECA-A8CA-E27F6753D5B1}" type="sibTrans" cxnId="{ADE9D9FE-0C72-4FC6-9C89-0D4C3855940E}">
      <dgm:prSet/>
      <dgm:spPr/>
      <dgm:t>
        <a:bodyPr/>
        <a:lstStyle/>
        <a:p>
          <a:endParaRPr lang="en-US"/>
        </a:p>
      </dgm:t>
    </dgm:pt>
    <dgm:pt modelId="{80ECB1DC-B89C-42D4-B8EC-91B3D050AB0B}" type="pres">
      <dgm:prSet presAssocID="{04A648B1-7A45-4CF1-9105-9360D7E41B07}" presName="diagram" presStyleCnt="0">
        <dgm:presLayoutVars>
          <dgm:chMax val="1"/>
          <dgm:dir/>
          <dgm:animLvl val="ctr"/>
          <dgm:resizeHandles val="exact"/>
        </dgm:presLayoutVars>
      </dgm:prSet>
      <dgm:spPr/>
      <dgm:t>
        <a:bodyPr/>
        <a:lstStyle/>
        <a:p>
          <a:endParaRPr lang="en-US"/>
        </a:p>
      </dgm:t>
    </dgm:pt>
    <dgm:pt modelId="{19710A82-C2F3-4A62-BBD2-74C6F178C27E}" type="pres">
      <dgm:prSet presAssocID="{04A648B1-7A45-4CF1-9105-9360D7E41B07}" presName="matrix" presStyleCnt="0"/>
      <dgm:spPr/>
    </dgm:pt>
    <dgm:pt modelId="{65F83E8D-1BF7-4E16-8302-E0E6D119F086}" type="pres">
      <dgm:prSet presAssocID="{04A648B1-7A45-4CF1-9105-9360D7E41B07}" presName="tile1" presStyleLbl="node1" presStyleIdx="0" presStyleCnt="4"/>
      <dgm:spPr/>
      <dgm:t>
        <a:bodyPr/>
        <a:lstStyle/>
        <a:p>
          <a:endParaRPr lang="en-US"/>
        </a:p>
      </dgm:t>
    </dgm:pt>
    <dgm:pt modelId="{5D1E372C-C000-44C0-AF1F-00C0960F4F43}" type="pres">
      <dgm:prSet presAssocID="{04A648B1-7A45-4CF1-9105-9360D7E41B07}" presName="tile1text" presStyleLbl="node1" presStyleIdx="0" presStyleCnt="4">
        <dgm:presLayoutVars>
          <dgm:chMax val="0"/>
          <dgm:chPref val="0"/>
          <dgm:bulletEnabled val="1"/>
        </dgm:presLayoutVars>
      </dgm:prSet>
      <dgm:spPr/>
      <dgm:t>
        <a:bodyPr/>
        <a:lstStyle/>
        <a:p>
          <a:endParaRPr lang="en-US"/>
        </a:p>
      </dgm:t>
    </dgm:pt>
    <dgm:pt modelId="{ED6359F3-DA75-4519-9C35-5C67D58B3D99}" type="pres">
      <dgm:prSet presAssocID="{04A648B1-7A45-4CF1-9105-9360D7E41B07}" presName="tile2" presStyleLbl="node1" presStyleIdx="1" presStyleCnt="4"/>
      <dgm:spPr/>
      <dgm:t>
        <a:bodyPr/>
        <a:lstStyle/>
        <a:p>
          <a:endParaRPr lang="en-US"/>
        </a:p>
      </dgm:t>
    </dgm:pt>
    <dgm:pt modelId="{3A20D948-E125-428D-9C27-35B021D68048}" type="pres">
      <dgm:prSet presAssocID="{04A648B1-7A45-4CF1-9105-9360D7E41B07}" presName="tile2text" presStyleLbl="node1" presStyleIdx="1" presStyleCnt="4">
        <dgm:presLayoutVars>
          <dgm:chMax val="0"/>
          <dgm:chPref val="0"/>
          <dgm:bulletEnabled val="1"/>
        </dgm:presLayoutVars>
      </dgm:prSet>
      <dgm:spPr/>
      <dgm:t>
        <a:bodyPr/>
        <a:lstStyle/>
        <a:p>
          <a:endParaRPr lang="en-US"/>
        </a:p>
      </dgm:t>
    </dgm:pt>
    <dgm:pt modelId="{1DC741FE-97E1-404D-AB35-4012CB1E5FF0}" type="pres">
      <dgm:prSet presAssocID="{04A648B1-7A45-4CF1-9105-9360D7E41B07}" presName="tile3" presStyleLbl="node1" presStyleIdx="2" presStyleCnt="4"/>
      <dgm:spPr/>
      <dgm:t>
        <a:bodyPr/>
        <a:lstStyle/>
        <a:p>
          <a:endParaRPr lang="en-US"/>
        </a:p>
      </dgm:t>
    </dgm:pt>
    <dgm:pt modelId="{1293036A-E2D3-498B-A375-82C0824C182B}" type="pres">
      <dgm:prSet presAssocID="{04A648B1-7A45-4CF1-9105-9360D7E41B07}" presName="tile3text" presStyleLbl="node1" presStyleIdx="2" presStyleCnt="4">
        <dgm:presLayoutVars>
          <dgm:chMax val="0"/>
          <dgm:chPref val="0"/>
          <dgm:bulletEnabled val="1"/>
        </dgm:presLayoutVars>
      </dgm:prSet>
      <dgm:spPr/>
      <dgm:t>
        <a:bodyPr/>
        <a:lstStyle/>
        <a:p>
          <a:endParaRPr lang="en-US"/>
        </a:p>
      </dgm:t>
    </dgm:pt>
    <dgm:pt modelId="{4AE1A23A-6A45-4102-B4F0-6DBA23E035AA}" type="pres">
      <dgm:prSet presAssocID="{04A648B1-7A45-4CF1-9105-9360D7E41B07}" presName="tile4" presStyleLbl="node1" presStyleIdx="3" presStyleCnt="4"/>
      <dgm:spPr/>
      <dgm:t>
        <a:bodyPr/>
        <a:lstStyle/>
        <a:p>
          <a:endParaRPr lang="en-US"/>
        </a:p>
      </dgm:t>
    </dgm:pt>
    <dgm:pt modelId="{0FDDA3BC-9007-42A8-B57A-4084FA7A95CB}" type="pres">
      <dgm:prSet presAssocID="{04A648B1-7A45-4CF1-9105-9360D7E41B07}" presName="tile4text" presStyleLbl="node1" presStyleIdx="3" presStyleCnt="4">
        <dgm:presLayoutVars>
          <dgm:chMax val="0"/>
          <dgm:chPref val="0"/>
          <dgm:bulletEnabled val="1"/>
        </dgm:presLayoutVars>
      </dgm:prSet>
      <dgm:spPr/>
      <dgm:t>
        <a:bodyPr/>
        <a:lstStyle/>
        <a:p>
          <a:endParaRPr lang="en-US"/>
        </a:p>
      </dgm:t>
    </dgm:pt>
    <dgm:pt modelId="{F4F4B985-16E3-4280-9743-801574EE0C16}" type="pres">
      <dgm:prSet presAssocID="{04A648B1-7A45-4CF1-9105-9360D7E41B07}" presName="centerTile" presStyleLbl="fgShp" presStyleIdx="0" presStyleCnt="1">
        <dgm:presLayoutVars>
          <dgm:chMax val="0"/>
          <dgm:chPref val="0"/>
        </dgm:presLayoutVars>
      </dgm:prSet>
      <dgm:spPr/>
      <dgm:t>
        <a:bodyPr/>
        <a:lstStyle/>
        <a:p>
          <a:endParaRPr lang="en-US"/>
        </a:p>
      </dgm:t>
    </dgm:pt>
  </dgm:ptLst>
  <dgm:cxnLst>
    <dgm:cxn modelId="{E941A032-92DF-4BBE-8866-21E5B2A39315}" type="presOf" srcId="{6E7A4E05-35DE-4B9E-ACEA-365E75042D6F}" destId="{5D1E372C-C000-44C0-AF1F-00C0960F4F43}" srcOrd="1" destOrd="0" presId="urn:microsoft.com/office/officeart/2005/8/layout/matrix1"/>
    <dgm:cxn modelId="{5F9F89C1-6C18-47A5-B0B7-BD234BE15F10}" type="presOf" srcId="{E11D9850-C05D-4CF7-BF67-B0EE348B74ED}" destId="{F4F4B985-16E3-4280-9743-801574EE0C16}" srcOrd="0" destOrd="0" presId="urn:microsoft.com/office/officeart/2005/8/layout/matrix1"/>
    <dgm:cxn modelId="{3CF441F5-845A-4C8E-B92B-A97DF489C9C2}" type="presOf" srcId="{1ECF03EA-92E3-4064-869A-A07AD2DB1678}" destId="{3A20D948-E125-428D-9C27-35B021D68048}" srcOrd="1" destOrd="0" presId="urn:microsoft.com/office/officeart/2005/8/layout/matrix1"/>
    <dgm:cxn modelId="{A7A0150F-CC98-4B23-BA1E-6D0881ACBB67}" srcId="{E11D9850-C05D-4CF7-BF67-B0EE348B74ED}" destId="{6E7A4E05-35DE-4B9E-ACEA-365E75042D6F}" srcOrd="0" destOrd="0" parTransId="{B9A5CC51-A3A4-4DD2-BB79-E1AA51578C76}" sibTransId="{A0844CC2-F564-4E1F-BF7E-431A29E51F1D}"/>
    <dgm:cxn modelId="{DC8ECD0C-0A5E-45FA-8181-60BE73069F82}" srcId="{E11D9850-C05D-4CF7-BF67-B0EE348B74ED}" destId="{B7E0CA64-E22F-4D32-99CA-07D4AF8160E9}" srcOrd="2" destOrd="0" parTransId="{EC74184C-D174-4A6D-86B6-A880237B01DB}" sibTransId="{8836580E-55F9-4BA8-867B-648951867672}"/>
    <dgm:cxn modelId="{9C0FE1E4-B059-4025-9E33-0FB076181DF1}" type="presOf" srcId="{B7E0CA64-E22F-4D32-99CA-07D4AF8160E9}" destId="{1293036A-E2D3-498B-A375-82C0824C182B}" srcOrd="1" destOrd="0" presId="urn:microsoft.com/office/officeart/2005/8/layout/matrix1"/>
    <dgm:cxn modelId="{D4B42EEA-1780-43E6-BD17-7C79D48F6F57}" type="presOf" srcId="{6E7A4E05-35DE-4B9E-ACEA-365E75042D6F}" destId="{65F83E8D-1BF7-4E16-8302-E0E6D119F086}" srcOrd="0" destOrd="0" presId="urn:microsoft.com/office/officeart/2005/8/layout/matrix1"/>
    <dgm:cxn modelId="{ADE9D9FE-0C72-4FC6-9C89-0D4C3855940E}" srcId="{E11D9850-C05D-4CF7-BF67-B0EE348B74ED}" destId="{AAD18F60-683C-4E65-9DDE-58BD424DBF5E}" srcOrd="3" destOrd="0" parTransId="{A57CCE8C-5222-4E42-964E-B683386A0593}" sibTransId="{EA493C6F-2616-4ECA-A8CA-E27F6753D5B1}"/>
    <dgm:cxn modelId="{021D5A77-3477-4435-BECB-0F665C4EF55A}" type="presOf" srcId="{B7E0CA64-E22F-4D32-99CA-07D4AF8160E9}" destId="{1DC741FE-97E1-404D-AB35-4012CB1E5FF0}" srcOrd="0" destOrd="0" presId="urn:microsoft.com/office/officeart/2005/8/layout/matrix1"/>
    <dgm:cxn modelId="{F5743721-1392-46EB-92B7-F5982B09A627}" srcId="{E11D9850-C05D-4CF7-BF67-B0EE348B74ED}" destId="{1ECF03EA-92E3-4064-869A-A07AD2DB1678}" srcOrd="1" destOrd="0" parTransId="{EBF6090B-B16D-4F39-ADAF-62B470DD66A2}" sibTransId="{91B33A94-06CE-4348-8282-FBD1A27841C2}"/>
    <dgm:cxn modelId="{6AF4E627-2C2D-4DF9-82C1-01C7AC760686}" type="presOf" srcId="{04A648B1-7A45-4CF1-9105-9360D7E41B07}" destId="{80ECB1DC-B89C-42D4-B8EC-91B3D050AB0B}" srcOrd="0" destOrd="0" presId="urn:microsoft.com/office/officeart/2005/8/layout/matrix1"/>
    <dgm:cxn modelId="{2B018901-07C0-4B55-9F9F-3E21916BEF9E}" type="presOf" srcId="{AAD18F60-683C-4E65-9DDE-58BD424DBF5E}" destId="{4AE1A23A-6A45-4102-B4F0-6DBA23E035AA}" srcOrd="0" destOrd="0" presId="urn:microsoft.com/office/officeart/2005/8/layout/matrix1"/>
    <dgm:cxn modelId="{36247BBE-88F0-4DE8-83CE-D7258758763D}" type="presOf" srcId="{AAD18F60-683C-4E65-9DDE-58BD424DBF5E}" destId="{0FDDA3BC-9007-42A8-B57A-4084FA7A95CB}" srcOrd="1" destOrd="0" presId="urn:microsoft.com/office/officeart/2005/8/layout/matrix1"/>
    <dgm:cxn modelId="{C9FD00FC-70DF-45D5-86B4-75EE839A9A5E}" srcId="{04A648B1-7A45-4CF1-9105-9360D7E41B07}" destId="{E11D9850-C05D-4CF7-BF67-B0EE348B74ED}" srcOrd="0" destOrd="0" parTransId="{E9B1222A-E22A-4246-AAB8-E81D5724A511}" sibTransId="{B8FAC3FA-09DA-4D6D-B7E8-D34134AABED2}"/>
    <dgm:cxn modelId="{2897FEE1-5D91-47F3-AF71-B723CDD36FA6}" type="presOf" srcId="{1ECF03EA-92E3-4064-869A-A07AD2DB1678}" destId="{ED6359F3-DA75-4519-9C35-5C67D58B3D99}" srcOrd="0" destOrd="0" presId="urn:microsoft.com/office/officeart/2005/8/layout/matrix1"/>
    <dgm:cxn modelId="{16601D93-1EDF-4BA0-ADEC-52126CA3EE69}" type="presParOf" srcId="{80ECB1DC-B89C-42D4-B8EC-91B3D050AB0B}" destId="{19710A82-C2F3-4A62-BBD2-74C6F178C27E}" srcOrd="0" destOrd="0" presId="urn:microsoft.com/office/officeart/2005/8/layout/matrix1"/>
    <dgm:cxn modelId="{BAFAF1EB-EDFF-46FE-A551-2C77E43C4B6B}" type="presParOf" srcId="{19710A82-C2F3-4A62-BBD2-74C6F178C27E}" destId="{65F83E8D-1BF7-4E16-8302-E0E6D119F086}" srcOrd="0" destOrd="0" presId="urn:microsoft.com/office/officeart/2005/8/layout/matrix1"/>
    <dgm:cxn modelId="{553EA69A-0D85-46A3-94E5-5C6B03CB2DF7}" type="presParOf" srcId="{19710A82-C2F3-4A62-BBD2-74C6F178C27E}" destId="{5D1E372C-C000-44C0-AF1F-00C0960F4F43}" srcOrd="1" destOrd="0" presId="urn:microsoft.com/office/officeart/2005/8/layout/matrix1"/>
    <dgm:cxn modelId="{0A2E0536-82E9-4F9B-83B1-98D8B9503391}" type="presParOf" srcId="{19710A82-C2F3-4A62-BBD2-74C6F178C27E}" destId="{ED6359F3-DA75-4519-9C35-5C67D58B3D99}" srcOrd="2" destOrd="0" presId="urn:microsoft.com/office/officeart/2005/8/layout/matrix1"/>
    <dgm:cxn modelId="{DF11E88B-EB0E-4721-AC2D-475DE9873C0B}" type="presParOf" srcId="{19710A82-C2F3-4A62-BBD2-74C6F178C27E}" destId="{3A20D948-E125-428D-9C27-35B021D68048}" srcOrd="3" destOrd="0" presId="urn:microsoft.com/office/officeart/2005/8/layout/matrix1"/>
    <dgm:cxn modelId="{C447BB87-DEB6-47EB-98CD-744C0CA016BC}" type="presParOf" srcId="{19710A82-C2F3-4A62-BBD2-74C6F178C27E}" destId="{1DC741FE-97E1-404D-AB35-4012CB1E5FF0}" srcOrd="4" destOrd="0" presId="urn:microsoft.com/office/officeart/2005/8/layout/matrix1"/>
    <dgm:cxn modelId="{BF722B9A-BCA9-4D80-B3D3-40A75033C421}" type="presParOf" srcId="{19710A82-C2F3-4A62-BBD2-74C6F178C27E}" destId="{1293036A-E2D3-498B-A375-82C0824C182B}" srcOrd="5" destOrd="0" presId="urn:microsoft.com/office/officeart/2005/8/layout/matrix1"/>
    <dgm:cxn modelId="{449B822F-290A-473F-AC43-C3D2EAE50D05}" type="presParOf" srcId="{19710A82-C2F3-4A62-BBD2-74C6F178C27E}" destId="{4AE1A23A-6A45-4102-B4F0-6DBA23E035AA}" srcOrd="6" destOrd="0" presId="urn:microsoft.com/office/officeart/2005/8/layout/matrix1"/>
    <dgm:cxn modelId="{54386838-FD8B-44B7-99BE-3E88A976AF7B}" type="presParOf" srcId="{19710A82-C2F3-4A62-BBD2-74C6F178C27E}" destId="{0FDDA3BC-9007-42A8-B57A-4084FA7A95CB}" srcOrd="7" destOrd="0" presId="urn:microsoft.com/office/officeart/2005/8/layout/matrix1"/>
    <dgm:cxn modelId="{8DA9AFAF-6A47-4FD4-8A69-2C2ED270E98D}" type="presParOf" srcId="{80ECB1DC-B89C-42D4-B8EC-91B3D050AB0B}" destId="{F4F4B985-16E3-4280-9743-801574EE0C1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A9709B-F812-46E8-9FD6-A602EB0D0196}">
      <dsp:nvSpPr>
        <dsp:cNvPr id="0" name=""/>
        <dsp:cNvSpPr/>
      </dsp:nvSpPr>
      <dsp:spPr>
        <a:xfrm>
          <a:off x="435722" y="0"/>
          <a:ext cx="1569110" cy="1371600"/>
        </a:xfrm>
        <a:prstGeom prst="rightArrow">
          <a:avLst>
            <a:gd name="adj1" fmla="val 70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smtClean="0">
              <a:latin typeface="+mj-lt"/>
              <a:cs typeface="BPG Algeti Compact" pitchFamily="2" charset="0"/>
            </a:rPr>
            <a:t>Core – Treasury system</a:t>
          </a:r>
          <a:endParaRPr lang="en-US" sz="1200" kern="1200" dirty="0">
            <a:latin typeface="+mj-lt"/>
            <a:cs typeface="BPG Algeti Compact" pitchFamily="2" charset="0"/>
          </a:endParaRPr>
        </a:p>
      </dsp:txBody>
      <dsp:txXfrm>
        <a:off x="828000" y="0"/>
        <a:ext cx="1176832" cy="1371600"/>
      </dsp:txXfrm>
    </dsp:sp>
    <dsp:sp modelId="{ADE3FC9F-0A4F-4B76-AAE4-3AA4BCC04843}">
      <dsp:nvSpPr>
        <dsp:cNvPr id="0" name=""/>
        <dsp:cNvSpPr/>
      </dsp:nvSpPr>
      <dsp:spPr>
        <a:xfrm>
          <a:off x="43445" y="293522"/>
          <a:ext cx="784555" cy="784555"/>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ka-GE" sz="1200" kern="1200" smtClean="0">
              <a:latin typeface="+mj-lt"/>
            </a:rPr>
            <a:t>2001 – 2003</a:t>
          </a:r>
          <a:endParaRPr lang="en-US" sz="1200" kern="1200">
            <a:latin typeface="+mj-lt"/>
          </a:endParaRPr>
        </a:p>
      </dsp:txBody>
      <dsp:txXfrm>
        <a:off x="43445" y="293522"/>
        <a:ext cx="784555" cy="784555"/>
      </dsp:txXfrm>
    </dsp:sp>
    <dsp:sp modelId="{6F1CC3B9-2167-47AC-940D-E764CBF33E82}">
      <dsp:nvSpPr>
        <dsp:cNvPr id="0" name=""/>
        <dsp:cNvSpPr/>
      </dsp:nvSpPr>
      <dsp:spPr>
        <a:xfrm>
          <a:off x="2496163" y="0"/>
          <a:ext cx="1569110" cy="1371600"/>
        </a:xfrm>
        <a:prstGeom prst="rightArrow">
          <a:avLst>
            <a:gd name="adj1" fmla="val 70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smtClean="0">
              <a:latin typeface="+mj-lt"/>
              <a:cs typeface="BPG Algeti Compact" pitchFamily="2" charset="0"/>
            </a:rPr>
            <a:t>Consolidated National Currency Account</a:t>
          </a:r>
          <a:endParaRPr lang="en-US" sz="1200" kern="1200" dirty="0">
            <a:latin typeface="+mj-lt"/>
            <a:cs typeface="BPG Algeti Compact" pitchFamily="2" charset="0"/>
          </a:endParaRPr>
        </a:p>
      </dsp:txBody>
      <dsp:txXfrm>
        <a:off x="2888440" y="0"/>
        <a:ext cx="1176832" cy="1371600"/>
      </dsp:txXfrm>
    </dsp:sp>
    <dsp:sp modelId="{F802ABD2-37CF-4BA8-80CD-07D5BA94C888}">
      <dsp:nvSpPr>
        <dsp:cNvPr id="0" name=""/>
        <dsp:cNvSpPr/>
      </dsp:nvSpPr>
      <dsp:spPr>
        <a:xfrm>
          <a:off x="2103885" y="293522"/>
          <a:ext cx="784555" cy="784555"/>
        </a:xfrm>
        <a:prstGeom prst="ellipse">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ka-GE" sz="1200" kern="1200" smtClean="0">
              <a:latin typeface="+mj-lt"/>
            </a:rPr>
            <a:t>2006</a:t>
          </a:r>
          <a:endParaRPr lang="en-US" sz="1200" kern="1200" dirty="0">
            <a:latin typeface="+mj-lt"/>
          </a:endParaRPr>
        </a:p>
      </dsp:txBody>
      <dsp:txXfrm>
        <a:off x="2103885" y="293522"/>
        <a:ext cx="784555" cy="784555"/>
      </dsp:txXfrm>
    </dsp:sp>
    <dsp:sp modelId="{5977D706-1A9B-4ED7-991B-D8D06B66A504}">
      <dsp:nvSpPr>
        <dsp:cNvPr id="0" name=""/>
        <dsp:cNvSpPr/>
      </dsp:nvSpPr>
      <dsp:spPr>
        <a:xfrm>
          <a:off x="4556603" y="0"/>
          <a:ext cx="1569110" cy="1371600"/>
        </a:xfrm>
        <a:prstGeom prst="rightArrow">
          <a:avLst>
            <a:gd name="adj1" fmla="val 70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smtClean="0">
              <a:latin typeface="+mj-lt"/>
              <a:cs typeface="BPG Algeti Compact" pitchFamily="2" charset="0"/>
            </a:rPr>
            <a:t>RTGS</a:t>
          </a:r>
          <a:endParaRPr lang="en-US" sz="1200" kern="1200" dirty="0">
            <a:latin typeface="+mj-lt"/>
            <a:cs typeface="BPG Algeti Compact" pitchFamily="2" charset="0"/>
          </a:endParaRPr>
        </a:p>
      </dsp:txBody>
      <dsp:txXfrm>
        <a:off x="4948881" y="0"/>
        <a:ext cx="1176832" cy="1371600"/>
      </dsp:txXfrm>
    </dsp:sp>
    <dsp:sp modelId="{27242FF8-F597-4412-9B8E-319B4956BF47}">
      <dsp:nvSpPr>
        <dsp:cNvPr id="0" name=""/>
        <dsp:cNvSpPr/>
      </dsp:nvSpPr>
      <dsp:spPr>
        <a:xfrm>
          <a:off x="4164326" y="293522"/>
          <a:ext cx="784555" cy="784555"/>
        </a:xfrm>
        <a:prstGeom prst="ellipse">
          <a:avLst/>
        </a:prstGeom>
        <a:gradFill rotWithShape="0">
          <a:gsLst>
            <a:gs pos="0">
              <a:schemeClr val="accent2">
                <a:shade val="50000"/>
                <a:hueOff val="0"/>
                <a:satOff val="-32532"/>
                <a:lumOff val="52778"/>
                <a:alphaOff val="0"/>
                <a:shade val="51000"/>
                <a:satMod val="130000"/>
              </a:schemeClr>
            </a:gs>
            <a:gs pos="80000">
              <a:schemeClr val="accent2">
                <a:shade val="50000"/>
                <a:hueOff val="0"/>
                <a:satOff val="-32532"/>
                <a:lumOff val="52778"/>
                <a:alphaOff val="0"/>
                <a:shade val="93000"/>
                <a:satMod val="130000"/>
              </a:schemeClr>
            </a:gs>
            <a:gs pos="100000">
              <a:schemeClr val="accent2">
                <a:shade val="50000"/>
                <a:hueOff val="0"/>
                <a:satOff val="-32532"/>
                <a:lumOff val="527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ka-GE" sz="1200" kern="1200" smtClean="0">
              <a:latin typeface="+mj-lt"/>
            </a:rPr>
            <a:t>2007</a:t>
          </a:r>
          <a:endParaRPr lang="en-US" sz="1200" kern="1200" dirty="0">
            <a:latin typeface="+mj-lt"/>
          </a:endParaRPr>
        </a:p>
      </dsp:txBody>
      <dsp:txXfrm>
        <a:off x="4164326" y="293522"/>
        <a:ext cx="784555" cy="784555"/>
      </dsp:txXfrm>
    </dsp:sp>
    <dsp:sp modelId="{3F43C903-EC0A-4CFE-BA35-C77D1975B885}">
      <dsp:nvSpPr>
        <dsp:cNvPr id="0" name=""/>
        <dsp:cNvSpPr/>
      </dsp:nvSpPr>
      <dsp:spPr>
        <a:xfrm>
          <a:off x="6617044" y="0"/>
          <a:ext cx="1569110" cy="1371600"/>
        </a:xfrm>
        <a:prstGeom prst="rightArrow">
          <a:avLst>
            <a:gd name="adj1" fmla="val 70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smtClean="0">
              <a:latin typeface="+mj-lt"/>
              <a:cs typeface="BPG Algeti Compact" pitchFamily="2" charset="0"/>
            </a:rPr>
            <a:t>Unified multi-currency account</a:t>
          </a:r>
          <a:endParaRPr lang="en-US" sz="1200" kern="1200" dirty="0">
            <a:latin typeface="+mj-lt"/>
            <a:cs typeface="BPG Algeti Compact" pitchFamily="2" charset="0"/>
          </a:endParaRPr>
        </a:p>
      </dsp:txBody>
      <dsp:txXfrm>
        <a:off x="7009322" y="0"/>
        <a:ext cx="1176832" cy="1371600"/>
      </dsp:txXfrm>
    </dsp:sp>
    <dsp:sp modelId="{FA2EFD97-2176-42A9-AB61-476743430E3B}">
      <dsp:nvSpPr>
        <dsp:cNvPr id="0" name=""/>
        <dsp:cNvSpPr/>
      </dsp:nvSpPr>
      <dsp:spPr>
        <a:xfrm>
          <a:off x="6224766" y="293522"/>
          <a:ext cx="784555" cy="784555"/>
        </a:xfrm>
        <a:prstGeom prst="ellipse">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ka-GE" sz="1200" kern="1200" smtClean="0">
              <a:latin typeface="+mj-lt"/>
            </a:rPr>
            <a:t>2009</a:t>
          </a:r>
          <a:endParaRPr lang="en-US" sz="1200" kern="1200" dirty="0">
            <a:latin typeface="+mj-lt"/>
          </a:endParaRPr>
        </a:p>
      </dsp:txBody>
      <dsp:txXfrm>
        <a:off x="6224766" y="293522"/>
        <a:ext cx="784555" cy="7845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F26350-E1E1-40BD-8314-2138F3142CE1}">
      <dsp:nvSpPr>
        <dsp:cNvPr id="0" name=""/>
        <dsp:cNvSpPr/>
      </dsp:nvSpPr>
      <dsp:spPr>
        <a:xfrm>
          <a:off x="0" y="754379"/>
          <a:ext cx="8305800" cy="1005840"/>
        </a:xfrm>
        <a:prstGeom prst="notched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7EA7E8-B757-4741-BD38-DD3414F79689}">
      <dsp:nvSpPr>
        <dsp:cNvPr id="0" name=""/>
        <dsp:cNvSpPr/>
      </dsp:nvSpPr>
      <dsp:spPr>
        <a:xfrm>
          <a:off x="202181" y="0"/>
          <a:ext cx="1740516"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lvl="0" algn="l" defTabSz="533400">
            <a:lnSpc>
              <a:spcPct val="90000"/>
            </a:lnSpc>
            <a:spcBef>
              <a:spcPct val="0"/>
            </a:spcBef>
            <a:spcAft>
              <a:spcPct val="35000"/>
            </a:spcAft>
          </a:pPr>
          <a:r>
            <a:rPr lang="en-US" sz="1200" b="1" kern="1200" dirty="0" smtClean="0">
              <a:latin typeface="+mj-lt"/>
            </a:rPr>
            <a:t>JANUARY-FEBRUARY</a:t>
          </a:r>
          <a:endParaRPr lang="en-US" sz="1200" b="1" kern="1200" dirty="0">
            <a:latin typeface="+mj-lt"/>
          </a:endParaRPr>
        </a:p>
        <a:p>
          <a:pPr marL="114300" lvl="1" indent="-114300" algn="l" defTabSz="622300">
            <a:lnSpc>
              <a:spcPct val="90000"/>
            </a:lnSpc>
            <a:spcBef>
              <a:spcPct val="0"/>
            </a:spcBef>
            <a:spcAft>
              <a:spcPct val="15000"/>
            </a:spcAft>
            <a:buChar char="••"/>
          </a:pPr>
          <a:r>
            <a:rPr lang="en-US" sz="1400" b="0" kern="1200" dirty="0" smtClean="0">
              <a:latin typeface="+mj-lt"/>
              <a:cs typeface="BPG Algeti Compact" pitchFamily="2" charset="0"/>
            </a:rPr>
            <a:t>REQUIREMENTS AND DESIGN</a:t>
          </a:r>
          <a:endParaRPr lang="en-US" sz="1400" b="0" kern="1200" dirty="0">
            <a:latin typeface="+mj-lt"/>
            <a:cs typeface="BPG Algeti Compact" pitchFamily="2" charset="0"/>
          </a:endParaRPr>
        </a:p>
      </dsp:txBody>
      <dsp:txXfrm>
        <a:off x="202181" y="0"/>
        <a:ext cx="1740516" cy="1005840"/>
      </dsp:txXfrm>
    </dsp:sp>
    <dsp:sp modelId="{D78AA068-7461-43FF-AB54-153A03D1E1A8}">
      <dsp:nvSpPr>
        <dsp:cNvPr id="0" name=""/>
        <dsp:cNvSpPr/>
      </dsp:nvSpPr>
      <dsp:spPr>
        <a:xfrm>
          <a:off x="746412" y="1131570"/>
          <a:ext cx="251460" cy="25146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B6ABB4-6BD6-4426-A0FB-55C392D42F88}">
      <dsp:nvSpPr>
        <dsp:cNvPr id="0" name=""/>
        <dsp:cNvSpPr/>
      </dsp:nvSpPr>
      <dsp:spPr>
        <a:xfrm>
          <a:off x="1769091" y="1508759"/>
          <a:ext cx="1785543"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b="1" kern="1200" dirty="0" smtClean="0">
              <a:latin typeface="+mj-lt"/>
            </a:rPr>
            <a:t>MARCH-JUNE</a:t>
          </a:r>
          <a:endParaRPr lang="en-US" sz="1200" b="1" kern="1200" dirty="0">
            <a:latin typeface="+mj-lt"/>
          </a:endParaRPr>
        </a:p>
        <a:p>
          <a:pPr marL="114300" lvl="1" indent="-114300" algn="l" defTabSz="622300">
            <a:lnSpc>
              <a:spcPct val="90000"/>
            </a:lnSpc>
            <a:spcBef>
              <a:spcPct val="0"/>
            </a:spcBef>
            <a:spcAft>
              <a:spcPct val="15000"/>
            </a:spcAft>
            <a:buChar char="••"/>
          </a:pPr>
          <a:r>
            <a:rPr lang="en-US" sz="1400" b="0" kern="1200" dirty="0" smtClean="0">
              <a:latin typeface="+mj-lt"/>
              <a:cs typeface="BPG Algeti Compact" pitchFamily="2" charset="0"/>
            </a:rPr>
            <a:t>SOFTWARE</a:t>
          </a:r>
          <a:endParaRPr lang="en-US" sz="1400" b="0" kern="1200" dirty="0">
            <a:latin typeface="+mj-lt"/>
            <a:cs typeface="BPG Algeti Compact" pitchFamily="2" charset="0"/>
          </a:endParaRPr>
        </a:p>
      </dsp:txBody>
      <dsp:txXfrm>
        <a:off x="1769091" y="1508759"/>
        <a:ext cx="1785543" cy="1005840"/>
      </dsp:txXfrm>
    </dsp:sp>
    <dsp:sp modelId="{D5F7E6AA-D788-4D3C-B352-7A4C5CBCD14C}">
      <dsp:nvSpPr>
        <dsp:cNvPr id="0" name=""/>
        <dsp:cNvSpPr/>
      </dsp:nvSpPr>
      <dsp:spPr>
        <a:xfrm>
          <a:off x="2536132" y="1131570"/>
          <a:ext cx="251460" cy="251460"/>
        </a:xfrm>
        <a:prstGeom prst="ellipse">
          <a:avLst/>
        </a:prstGeom>
        <a:gradFill rotWithShape="0">
          <a:gsLst>
            <a:gs pos="0">
              <a:schemeClr val="accent4">
                <a:hueOff val="3714325"/>
                <a:satOff val="13208"/>
                <a:lumOff val="29869"/>
                <a:alphaOff val="0"/>
                <a:shade val="51000"/>
                <a:satMod val="130000"/>
              </a:schemeClr>
            </a:gs>
            <a:gs pos="80000">
              <a:schemeClr val="accent4">
                <a:hueOff val="3714325"/>
                <a:satOff val="13208"/>
                <a:lumOff val="29869"/>
                <a:alphaOff val="0"/>
                <a:shade val="93000"/>
                <a:satMod val="130000"/>
              </a:schemeClr>
            </a:gs>
            <a:gs pos="100000">
              <a:schemeClr val="accent4">
                <a:hueOff val="3714325"/>
                <a:satOff val="13208"/>
                <a:lumOff val="298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BE116D-BE91-4A93-AC0B-8516A43E6E5F}">
      <dsp:nvSpPr>
        <dsp:cNvPr id="0" name=""/>
        <dsp:cNvSpPr/>
      </dsp:nvSpPr>
      <dsp:spPr>
        <a:xfrm>
          <a:off x="3581325" y="0"/>
          <a:ext cx="1775507"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smtClean="0">
              <a:latin typeface="+mj-lt"/>
            </a:rPr>
            <a:t>JULY-SEPTEMBER</a:t>
          </a:r>
        </a:p>
        <a:p>
          <a:pPr lvl="0" algn="ctr" defTabSz="533400">
            <a:lnSpc>
              <a:spcPct val="90000"/>
            </a:lnSpc>
            <a:spcBef>
              <a:spcPct val="0"/>
            </a:spcBef>
            <a:spcAft>
              <a:spcPct val="35000"/>
            </a:spcAft>
          </a:pPr>
          <a:r>
            <a:rPr lang="ka-GE" sz="1400" b="0" kern="1200" dirty="0" smtClean="0">
              <a:solidFill>
                <a:srgbClr val="C00000"/>
              </a:solidFill>
              <a:latin typeface="+mj-lt"/>
              <a:cs typeface="BPG Algeti Compact" pitchFamily="2" charset="0"/>
            </a:rPr>
            <a:t>5</a:t>
          </a:r>
          <a:r>
            <a:rPr lang="en-US" sz="1400" b="0" kern="1200" dirty="0" smtClean="0">
              <a:solidFill>
                <a:srgbClr val="C00000"/>
              </a:solidFill>
              <a:latin typeface="+mj-lt"/>
              <a:cs typeface="BPG Algeti Compact" pitchFamily="2" charset="0"/>
            </a:rPr>
            <a:t>00</a:t>
          </a:r>
          <a:r>
            <a:rPr lang="ka-GE" sz="1400" b="0" kern="1200" dirty="0" smtClean="0">
              <a:latin typeface="+mj-lt"/>
              <a:cs typeface="BPG Algeti Compact" pitchFamily="2" charset="0"/>
            </a:rPr>
            <a:t> </a:t>
          </a:r>
          <a:r>
            <a:rPr lang="en-US" sz="1400" b="0" kern="1200" dirty="0" smtClean="0">
              <a:latin typeface="+mj-lt"/>
              <a:cs typeface="BPG Algeti Compact" pitchFamily="2" charset="0"/>
            </a:rPr>
            <a:t>USERS</a:t>
          </a:r>
          <a:endParaRPr lang="en-US" sz="1200" b="1" kern="1200" dirty="0">
            <a:latin typeface="+mj-lt"/>
          </a:endParaRPr>
        </a:p>
      </dsp:txBody>
      <dsp:txXfrm>
        <a:off x="3581325" y="0"/>
        <a:ext cx="1775507" cy="1005840"/>
      </dsp:txXfrm>
    </dsp:sp>
    <dsp:sp modelId="{DCD66F35-3FEB-4C17-BDE7-E8ACB5D9F32F}">
      <dsp:nvSpPr>
        <dsp:cNvPr id="0" name=""/>
        <dsp:cNvSpPr/>
      </dsp:nvSpPr>
      <dsp:spPr>
        <a:xfrm>
          <a:off x="4343349" y="1131570"/>
          <a:ext cx="251460" cy="251460"/>
        </a:xfrm>
        <a:prstGeom prst="ellipse">
          <a:avLst/>
        </a:prstGeom>
        <a:gradFill rotWithShape="0">
          <a:gsLst>
            <a:gs pos="0">
              <a:schemeClr val="accent4">
                <a:hueOff val="7428651"/>
                <a:satOff val="26416"/>
                <a:lumOff val="59739"/>
                <a:alphaOff val="0"/>
                <a:shade val="51000"/>
                <a:satMod val="130000"/>
              </a:schemeClr>
            </a:gs>
            <a:gs pos="80000">
              <a:schemeClr val="accent4">
                <a:hueOff val="7428651"/>
                <a:satOff val="26416"/>
                <a:lumOff val="59739"/>
                <a:alphaOff val="0"/>
                <a:shade val="93000"/>
                <a:satMod val="130000"/>
              </a:schemeClr>
            </a:gs>
            <a:gs pos="100000">
              <a:schemeClr val="accent4">
                <a:hueOff val="7428651"/>
                <a:satOff val="26416"/>
                <a:lumOff val="597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AB9084-B2B3-4939-9369-82AF6869E01C}">
      <dsp:nvSpPr>
        <dsp:cNvPr id="0" name=""/>
        <dsp:cNvSpPr/>
      </dsp:nvSpPr>
      <dsp:spPr>
        <a:xfrm>
          <a:off x="5383523" y="1508759"/>
          <a:ext cx="2089812"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b="1" kern="1200" dirty="0" smtClean="0">
              <a:latin typeface="+mj-lt"/>
            </a:rPr>
            <a:t>SEPTEMBER-DECEMBER</a:t>
          </a:r>
          <a:endParaRPr lang="en-US" sz="1200" b="1" kern="1200" dirty="0">
            <a:latin typeface="+mj-lt"/>
          </a:endParaRPr>
        </a:p>
        <a:p>
          <a:pPr marL="114300" lvl="1" indent="-114300" algn="l" defTabSz="622300">
            <a:lnSpc>
              <a:spcPct val="90000"/>
            </a:lnSpc>
            <a:spcBef>
              <a:spcPct val="0"/>
            </a:spcBef>
            <a:spcAft>
              <a:spcPct val="15000"/>
            </a:spcAft>
            <a:buChar char="••"/>
          </a:pPr>
          <a:r>
            <a:rPr lang="ka-GE" sz="1400" b="1" kern="1200" dirty="0" smtClean="0">
              <a:solidFill>
                <a:srgbClr val="C00000"/>
              </a:solidFill>
              <a:latin typeface="+mj-lt"/>
              <a:cs typeface="BPG Algeti Compact" pitchFamily="2" charset="0"/>
            </a:rPr>
            <a:t>440</a:t>
          </a:r>
          <a:r>
            <a:rPr lang="ka-GE" sz="1400" b="1" kern="1200" dirty="0" smtClean="0">
              <a:latin typeface="+mj-lt"/>
              <a:cs typeface="BPG Algeti Compact" pitchFamily="2" charset="0"/>
            </a:rPr>
            <a:t> </a:t>
          </a:r>
          <a:r>
            <a:rPr lang="en-US" sz="1400" b="1" kern="1200" dirty="0" smtClean="0">
              <a:latin typeface="+mj-lt"/>
              <a:cs typeface="BPG Algeti Compact" pitchFamily="2" charset="0"/>
            </a:rPr>
            <a:t>ORGANIZATIONS</a:t>
          </a:r>
          <a:endParaRPr lang="en-US" sz="900" b="0" kern="1200" dirty="0">
            <a:latin typeface="+mj-lt"/>
            <a:cs typeface="BPG Algeti Compact" pitchFamily="2" charset="0"/>
          </a:endParaRPr>
        </a:p>
        <a:p>
          <a:pPr marL="114300" lvl="1" indent="-114300" algn="l" defTabSz="622300">
            <a:lnSpc>
              <a:spcPct val="90000"/>
            </a:lnSpc>
            <a:spcBef>
              <a:spcPct val="0"/>
            </a:spcBef>
            <a:spcAft>
              <a:spcPct val="15000"/>
            </a:spcAft>
            <a:buChar char="••"/>
          </a:pPr>
          <a:r>
            <a:rPr lang="ka-GE" sz="1400" b="1" kern="1200" dirty="0" smtClean="0">
              <a:solidFill>
                <a:srgbClr val="C00000"/>
              </a:solidFill>
              <a:latin typeface="+mj-lt"/>
              <a:cs typeface="BPG Algeti Compact" pitchFamily="2" charset="0"/>
            </a:rPr>
            <a:t>2500</a:t>
          </a:r>
          <a:r>
            <a:rPr lang="ka-GE" sz="1400" b="1" kern="1200" dirty="0" smtClean="0">
              <a:latin typeface="+mj-lt"/>
              <a:cs typeface="BPG Algeti Compact" pitchFamily="2" charset="0"/>
            </a:rPr>
            <a:t> </a:t>
          </a:r>
          <a:r>
            <a:rPr lang="en-US" sz="1400" b="1" kern="1200" dirty="0" smtClean="0">
              <a:latin typeface="+mj-lt"/>
              <a:cs typeface="BPG Algeti Compact" pitchFamily="2" charset="0"/>
            </a:rPr>
            <a:t>USERS</a:t>
          </a:r>
          <a:endParaRPr lang="en-US" sz="1400" b="1" kern="1200" dirty="0" smtClean="0">
            <a:latin typeface="+mj-lt"/>
            <a:cs typeface="BPG Algeti Compact" pitchFamily="2" charset="0"/>
          </a:endParaRPr>
        </a:p>
        <a:p>
          <a:pPr marL="114300" lvl="1" indent="-114300" algn="l" defTabSz="533400">
            <a:lnSpc>
              <a:spcPct val="90000"/>
            </a:lnSpc>
            <a:spcBef>
              <a:spcPct val="0"/>
            </a:spcBef>
            <a:spcAft>
              <a:spcPct val="15000"/>
            </a:spcAft>
            <a:buChar char="••"/>
          </a:pPr>
          <a:endParaRPr lang="ka-GE" sz="1200" b="1" kern="1200" dirty="0" smtClean="0">
            <a:latin typeface="+mj-lt"/>
            <a:cs typeface="BPG Algeti Compact" pitchFamily="2" charset="0"/>
          </a:endParaRPr>
        </a:p>
        <a:p>
          <a:pPr marL="114300" lvl="1" indent="-114300" algn="l" defTabSz="533400">
            <a:lnSpc>
              <a:spcPct val="90000"/>
            </a:lnSpc>
            <a:spcBef>
              <a:spcPct val="0"/>
            </a:spcBef>
            <a:spcAft>
              <a:spcPct val="15000"/>
            </a:spcAft>
            <a:buChar char="••"/>
          </a:pPr>
          <a:endParaRPr lang="en-US" sz="1000" b="0" kern="1200" dirty="0">
            <a:latin typeface="+mj-lt"/>
            <a:cs typeface="BPG Algeti Compact" pitchFamily="2" charset="0"/>
          </a:endParaRPr>
        </a:p>
      </dsp:txBody>
      <dsp:txXfrm>
        <a:off x="5383523" y="1508759"/>
        <a:ext cx="2089812" cy="1005840"/>
      </dsp:txXfrm>
    </dsp:sp>
    <dsp:sp modelId="{4DB4B776-5105-4CE9-AADF-559DE5E9E508}">
      <dsp:nvSpPr>
        <dsp:cNvPr id="0" name=""/>
        <dsp:cNvSpPr/>
      </dsp:nvSpPr>
      <dsp:spPr>
        <a:xfrm>
          <a:off x="6302699" y="1131570"/>
          <a:ext cx="251460" cy="251460"/>
        </a:xfrm>
        <a:prstGeom prst="ellipse">
          <a:avLst/>
        </a:prstGeom>
        <a:gradFill rotWithShape="0">
          <a:gsLst>
            <a:gs pos="0">
              <a:schemeClr val="accent4">
                <a:hueOff val="11142976"/>
                <a:satOff val="39624"/>
                <a:lumOff val="89608"/>
                <a:alphaOff val="0"/>
                <a:shade val="51000"/>
                <a:satMod val="130000"/>
              </a:schemeClr>
            </a:gs>
            <a:gs pos="80000">
              <a:schemeClr val="accent4">
                <a:hueOff val="11142976"/>
                <a:satOff val="39624"/>
                <a:lumOff val="89608"/>
                <a:alphaOff val="0"/>
                <a:shade val="93000"/>
                <a:satMod val="130000"/>
              </a:schemeClr>
            </a:gs>
            <a:gs pos="100000">
              <a:schemeClr val="accent4">
                <a:hueOff val="11142976"/>
                <a:satOff val="39624"/>
                <a:lumOff val="89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037201-68FB-49C8-9BC5-3A717C1A57A5}">
      <dsp:nvSpPr>
        <dsp:cNvPr id="0" name=""/>
        <dsp:cNvSpPr/>
      </dsp:nvSpPr>
      <dsp:spPr>
        <a:xfrm>
          <a:off x="0" y="12231"/>
          <a:ext cx="8229600" cy="74880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rPr>
            <a:t>SAVING OF HUMAN AND MATERIAL RESOURCES</a:t>
          </a:r>
          <a:endParaRPr lang="en-US" sz="2200" b="0" kern="1200" dirty="0">
            <a:latin typeface="+mj-lt"/>
            <a:cs typeface="BPG Algeti Compact" pitchFamily="2" charset="0"/>
          </a:endParaRPr>
        </a:p>
      </dsp:txBody>
      <dsp:txXfrm>
        <a:off x="0" y="12231"/>
        <a:ext cx="8229600" cy="748800"/>
      </dsp:txXfrm>
    </dsp:sp>
    <dsp:sp modelId="{BADF7A30-94CB-4417-8842-9E9486B3F612}">
      <dsp:nvSpPr>
        <dsp:cNvPr id="0" name=""/>
        <dsp:cNvSpPr/>
      </dsp:nvSpPr>
      <dsp:spPr>
        <a:xfrm>
          <a:off x="0" y="761031"/>
          <a:ext cx="8229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100000"/>
            </a:lnSpc>
            <a:spcBef>
              <a:spcPct val="0"/>
            </a:spcBef>
            <a:spcAft>
              <a:spcPts val="3000"/>
            </a:spcAft>
            <a:buChar char="••"/>
          </a:pPr>
          <a:r>
            <a:rPr lang="en-US" sz="1800" kern="1200" dirty="0" smtClean="0"/>
            <a:t>Regional services of the Treasury were abolished and all transactions are consolidated in the central staff</a:t>
          </a:r>
          <a:r>
            <a:rPr lang="ka-GE" sz="1800" kern="1200" dirty="0" smtClean="0"/>
            <a:t>.</a:t>
          </a:r>
          <a:endParaRPr lang="en-US" sz="1800" kern="1200" dirty="0" smtClean="0"/>
        </a:p>
      </dsp:txBody>
      <dsp:txXfrm>
        <a:off x="0" y="761031"/>
        <a:ext cx="8229600" cy="662400"/>
      </dsp:txXfrm>
    </dsp:sp>
    <dsp:sp modelId="{59534259-81D4-4B18-9946-781A8ABACE3B}">
      <dsp:nvSpPr>
        <dsp:cNvPr id="0" name=""/>
        <dsp:cNvSpPr/>
      </dsp:nvSpPr>
      <dsp:spPr>
        <a:xfrm>
          <a:off x="0" y="1423431"/>
          <a:ext cx="8229600" cy="74880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smtClean="0">
              <a:latin typeface="+mj-lt"/>
              <a:cs typeface="BPG Algeti Compact" pitchFamily="2" charset="0"/>
            </a:rPr>
            <a:t>SIMPLIFIED AND ACCELERATED OPERATIONS, NEW SERVICES</a:t>
          </a:r>
          <a:endParaRPr lang="en-US" sz="2200" b="0" kern="1200" dirty="0" smtClean="0">
            <a:latin typeface="+mj-lt"/>
            <a:cs typeface="BPG Algeti Compact" pitchFamily="2" charset="0"/>
          </a:endParaRPr>
        </a:p>
      </dsp:txBody>
      <dsp:txXfrm>
        <a:off x="0" y="1423431"/>
        <a:ext cx="8229600" cy="748800"/>
      </dsp:txXfrm>
    </dsp:sp>
    <dsp:sp modelId="{6499CA3E-BBD4-4E6E-8755-752BFC3C3D3E}">
      <dsp:nvSpPr>
        <dsp:cNvPr id="0" name=""/>
        <dsp:cNvSpPr/>
      </dsp:nvSpPr>
      <dsp:spPr>
        <a:xfrm>
          <a:off x="0" y="2172231"/>
          <a:ext cx="8229600" cy="2584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100000"/>
            </a:lnSpc>
            <a:spcBef>
              <a:spcPct val="0"/>
            </a:spcBef>
            <a:spcAft>
              <a:spcPts val="1200"/>
            </a:spcAft>
            <a:buChar char="••"/>
          </a:pPr>
          <a:r>
            <a:rPr lang="en-US" sz="1800" kern="1200" dirty="0" smtClean="0"/>
            <a:t>Payment of wages to each employee by means of individual transfer principle (so-called “package transfer”)</a:t>
          </a:r>
          <a:r>
            <a:rPr lang="ka-GE" sz="1800" kern="1200" dirty="0" smtClean="0"/>
            <a:t>;</a:t>
          </a:r>
          <a:endParaRPr lang="en-US" sz="1800" kern="1200" dirty="0" smtClean="0"/>
        </a:p>
        <a:p>
          <a:pPr marL="171450" lvl="1" indent="-171450" algn="l" defTabSz="800100">
            <a:lnSpc>
              <a:spcPct val="100000"/>
            </a:lnSpc>
            <a:spcBef>
              <a:spcPct val="0"/>
            </a:spcBef>
            <a:spcAft>
              <a:spcPts val="1200"/>
            </a:spcAft>
            <a:buChar char="••"/>
          </a:pPr>
          <a:r>
            <a:rPr lang="en-US" sz="1800" kern="1200" dirty="0" smtClean="0"/>
            <a:t>Payment of travel money to each public servant and submission of the business trip report;</a:t>
          </a:r>
          <a:endParaRPr lang="ka-GE" sz="1800" kern="1200" dirty="0" smtClean="0"/>
        </a:p>
        <a:p>
          <a:pPr marL="171450" lvl="1" indent="-171450" algn="l" defTabSz="800100">
            <a:lnSpc>
              <a:spcPct val="100000"/>
            </a:lnSpc>
            <a:spcBef>
              <a:spcPct val="0"/>
            </a:spcBef>
            <a:spcAft>
              <a:spcPts val="1200"/>
            </a:spcAft>
            <a:buChar char="••"/>
          </a:pPr>
          <a:r>
            <a:rPr lang="en-US" sz="1800" kern="1200" dirty="0" smtClean="0"/>
            <a:t>Principle of the “green corridor”, which implies automatic processing of payment documents (orders) received by system from budgetary organizations (without intervention of the treasury operator) and transfer to the bank for payment in real time regime </a:t>
          </a:r>
          <a:endParaRPr lang="en-US" sz="1800" kern="1200" dirty="0"/>
        </a:p>
      </dsp:txBody>
      <dsp:txXfrm>
        <a:off x="0" y="2172231"/>
        <a:ext cx="8229600" cy="25843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9BABFF-3B12-4FDD-A5CE-EE8976F95F4F}">
      <dsp:nvSpPr>
        <dsp:cNvPr id="0" name=""/>
        <dsp:cNvSpPr/>
      </dsp:nvSpPr>
      <dsp:spPr>
        <a:xfrm>
          <a:off x="0" y="213518"/>
          <a:ext cx="8229600" cy="72776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rPr>
            <a:t>REDUCTION OF OPERATIONAL RISKS</a:t>
          </a:r>
          <a:endParaRPr lang="ka-GE" sz="2200" kern="1200" dirty="0" smtClean="0">
            <a:latin typeface="+mj-lt"/>
            <a:cs typeface="BPG Algeti Compact" pitchFamily="2" charset="0"/>
          </a:endParaRPr>
        </a:p>
      </dsp:txBody>
      <dsp:txXfrm>
        <a:off x="0" y="213518"/>
        <a:ext cx="8229600" cy="727761"/>
      </dsp:txXfrm>
    </dsp:sp>
    <dsp:sp modelId="{0EDAD562-D3CC-4B74-B02A-234726B61C5C}">
      <dsp:nvSpPr>
        <dsp:cNvPr id="0" name=""/>
        <dsp:cNvSpPr/>
      </dsp:nvSpPr>
      <dsp:spPr>
        <a:xfrm>
          <a:off x="0" y="941279"/>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100000"/>
            </a:lnSpc>
            <a:spcBef>
              <a:spcPct val="0"/>
            </a:spcBef>
            <a:spcAft>
              <a:spcPts val="3600"/>
            </a:spcAft>
            <a:buChar char="••"/>
          </a:pPr>
          <a:r>
            <a:rPr lang="en-US" sz="1800" kern="1200" dirty="0" smtClean="0"/>
            <a:t>Structural analysis of bank accounts has been conducted and maximum validations were entered into the informational system of the Treasury; it drastically reduced operational risks.</a:t>
          </a:r>
          <a:endParaRPr lang="ka-GE" sz="1800" kern="1200" dirty="0" smtClean="0"/>
        </a:p>
      </dsp:txBody>
      <dsp:txXfrm>
        <a:off x="0" y="941279"/>
        <a:ext cx="8229600" cy="1059840"/>
      </dsp:txXfrm>
    </dsp:sp>
    <dsp:sp modelId="{6DB98B98-B47E-4BE7-A383-CA484FD08ED2}">
      <dsp:nvSpPr>
        <dsp:cNvPr id="0" name=""/>
        <dsp:cNvSpPr/>
      </dsp:nvSpPr>
      <dsp:spPr>
        <a:xfrm>
          <a:off x="0" y="2001119"/>
          <a:ext cx="8229600" cy="727761"/>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rPr>
            <a:t>MAXIMUM TRANSPARENCY OF REVENUES AND PAYMENTS OF PUBLIC SERVANTS</a:t>
          </a:r>
          <a:endParaRPr lang="ka-GE" sz="2200" kern="1200" dirty="0" smtClean="0">
            <a:latin typeface="+mj-lt"/>
            <a:cs typeface="BPG Algeti Compact" pitchFamily="2" charset="0"/>
          </a:endParaRPr>
        </a:p>
      </dsp:txBody>
      <dsp:txXfrm>
        <a:off x="0" y="2001119"/>
        <a:ext cx="8229600" cy="727761"/>
      </dsp:txXfrm>
    </dsp:sp>
    <dsp:sp modelId="{396569F1-05C1-4907-9F03-5C5548D350C6}">
      <dsp:nvSpPr>
        <dsp:cNvPr id="0" name=""/>
        <dsp:cNvSpPr/>
      </dsp:nvSpPr>
      <dsp:spPr>
        <a:xfrm>
          <a:off x="0" y="2728881"/>
          <a:ext cx="8229600"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100000"/>
            </a:lnSpc>
            <a:spcBef>
              <a:spcPct val="0"/>
            </a:spcBef>
            <a:spcAft>
              <a:spcPts val="1200"/>
            </a:spcAft>
            <a:buChar char="••"/>
          </a:pPr>
          <a:r>
            <a:rPr lang="en-US" sz="1800" kern="1200" dirty="0" smtClean="0"/>
            <a:t>System contains full information on salaries paid to each employee and taxes paid by them</a:t>
          </a:r>
          <a:endParaRPr lang="ka-GE" sz="1800" kern="1200" dirty="0" smtClean="0"/>
        </a:p>
        <a:p>
          <a:pPr marL="171450" lvl="1" indent="-171450" algn="l" defTabSz="800100">
            <a:lnSpc>
              <a:spcPct val="100000"/>
            </a:lnSpc>
            <a:spcBef>
              <a:spcPct val="0"/>
            </a:spcBef>
            <a:spcAft>
              <a:spcPts val="1200"/>
            </a:spcAft>
            <a:buChar char="••"/>
          </a:pPr>
          <a:r>
            <a:rPr lang="en-US" sz="1800" kern="1200" dirty="0" smtClean="0"/>
            <a:t>Volume of information to be submitted on business trip expenses; it ensured maximum transparency of business trip expenses</a:t>
          </a:r>
          <a:endParaRPr lang="en-US" sz="1800" kern="1200" dirty="0"/>
        </a:p>
      </dsp:txBody>
      <dsp:txXfrm>
        <a:off x="0" y="2728881"/>
        <a:ext cx="8229600" cy="1324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179F98-E595-4BAF-9F37-B6A830544741}">
      <dsp:nvSpPr>
        <dsp:cNvPr id="0" name=""/>
        <dsp:cNvSpPr/>
      </dsp:nvSpPr>
      <dsp:spPr>
        <a:xfrm>
          <a:off x="99031" y="970"/>
          <a:ext cx="2629058" cy="10476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114000"/>
            </a:lnSpc>
            <a:spcBef>
              <a:spcPct val="0"/>
            </a:spcBef>
            <a:spcAft>
              <a:spcPct val="35000"/>
            </a:spcAft>
          </a:pPr>
          <a:r>
            <a:rPr lang="en-US" sz="1800" kern="1200" dirty="0" smtClean="0">
              <a:latin typeface="+mj-lt"/>
              <a:cs typeface="BPG Algeti Compact" pitchFamily="2" charset="0"/>
            </a:rPr>
            <a:t>Three types of access to working on electronic documents</a:t>
          </a:r>
          <a:endParaRPr lang="en-US" sz="1800" kern="1200" dirty="0">
            <a:latin typeface="+mj-lt"/>
            <a:cs typeface="BPG Algeti Compact" pitchFamily="2" charset="0"/>
          </a:endParaRPr>
        </a:p>
      </dsp:txBody>
      <dsp:txXfrm>
        <a:off x="99031" y="970"/>
        <a:ext cx="2629058" cy="1047675"/>
      </dsp:txXfrm>
    </dsp:sp>
    <dsp:sp modelId="{955E0C3C-DD8B-44B4-8D6F-DDA23A81F749}">
      <dsp:nvSpPr>
        <dsp:cNvPr id="0" name=""/>
        <dsp:cNvSpPr/>
      </dsp:nvSpPr>
      <dsp:spPr>
        <a:xfrm>
          <a:off x="361936" y="1048646"/>
          <a:ext cx="262905" cy="785756"/>
        </a:xfrm>
        <a:custGeom>
          <a:avLst/>
          <a:gdLst/>
          <a:ahLst/>
          <a:cxnLst/>
          <a:rect l="0" t="0" r="0" b="0"/>
          <a:pathLst>
            <a:path>
              <a:moveTo>
                <a:pt x="0" y="0"/>
              </a:moveTo>
              <a:lnTo>
                <a:pt x="0" y="785756"/>
              </a:lnTo>
              <a:lnTo>
                <a:pt x="262905" y="78575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00C32C-C63E-4608-ADBE-8EDEAB5A1697}">
      <dsp:nvSpPr>
        <dsp:cNvPr id="0" name=""/>
        <dsp:cNvSpPr/>
      </dsp:nvSpPr>
      <dsp:spPr>
        <a:xfrm>
          <a:off x="624842" y="1310564"/>
          <a:ext cx="2247926" cy="1047675"/>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cs typeface="+mn-cs"/>
            </a:rPr>
            <a:t>Entering data/preparation of electronic documents</a:t>
          </a:r>
          <a:r>
            <a:rPr lang="ka-GE" sz="1600" kern="1200" dirty="0" smtClean="0">
              <a:latin typeface="+mj-lt"/>
              <a:cs typeface="+mn-cs"/>
            </a:rPr>
            <a:t>;</a:t>
          </a:r>
          <a:endParaRPr lang="en-US" sz="1600" kern="1200" dirty="0">
            <a:latin typeface="+mj-lt"/>
          </a:endParaRPr>
        </a:p>
      </dsp:txBody>
      <dsp:txXfrm>
        <a:off x="624842" y="1310564"/>
        <a:ext cx="2247926" cy="1047675"/>
      </dsp:txXfrm>
    </dsp:sp>
    <dsp:sp modelId="{66374A21-0B4B-43BA-8C03-BB9D17CC90D0}">
      <dsp:nvSpPr>
        <dsp:cNvPr id="0" name=""/>
        <dsp:cNvSpPr/>
      </dsp:nvSpPr>
      <dsp:spPr>
        <a:xfrm>
          <a:off x="361936" y="1048646"/>
          <a:ext cx="262905" cy="2095351"/>
        </a:xfrm>
        <a:custGeom>
          <a:avLst/>
          <a:gdLst/>
          <a:ahLst/>
          <a:cxnLst/>
          <a:rect l="0" t="0" r="0" b="0"/>
          <a:pathLst>
            <a:path>
              <a:moveTo>
                <a:pt x="0" y="0"/>
              </a:moveTo>
              <a:lnTo>
                <a:pt x="0" y="2095351"/>
              </a:lnTo>
              <a:lnTo>
                <a:pt x="262905" y="209535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BE5635-23EE-4E13-B6CE-D5818B261331}">
      <dsp:nvSpPr>
        <dsp:cNvPr id="0" name=""/>
        <dsp:cNvSpPr/>
      </dsp:nvSpPr>
      <dsp:spPr>
        <a:xfrm>
          <a:off x="624842" y="2620159"/>
          <a:ext cx="2247926" cy="1047675"/>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cs typeface="+mn-cs"/>
            </a:rPr>
            <a:t>Verification of electronically developed documents</a:t>
          </a:r>
          <a:endParaRPr lang="ka-GE" sz="1600" kern="1200" dirty="0" smtClean="0">
            <a:latin typeface="+mj-lt"/>
            <a:cs typeface="+mn-cs"/>
          </a:endParaRPr>
        </a:p>
      </dsp:txBody>
      <dsp:txXfrm>
        <a:off x="624842" y="2620159"/>
        <a:ext cx="2247926" cy="1047675"/>
      </dsp:txXfrm>
    </dsp:sp>
    <dsp:sp modelId="{24A1A45B-543F-4240-A933-282F93F3AF1C}">
      <dsp:nvSpPr>
        <dsp:cNvPr id="0" name=""/>
        <dsp:cNvSpPr/>
      </dsp:nvSpPr>
      <dsp:spPr>
        <a:xfrm>
          <a:off x="361936" y="1048646"/>
          <a:ext cx="262905" cy="3404945"/>
        </a:xfrm>
        <a:custGeom>
          <a:avLst/>
          <a:gdLst/>
          <a:ahLst/>
          <a:cxnLst/>
          <a:rect l="0" t="0" r="0" b="0"/>
          <a:pathLst>
            <a:path>
              <a:moveTo>
                <a:pt x="0" y="0"/>
              </a:moveTo>
              <a:lnTo>
                <a:pt x="0" y="3404945"/>
              </a:lnTo>
              <a:lnTo>
                <a:pt x="262905" y="340494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6BF6-0E47-4AD5-BE50-61265AF7DB62}">
      <dsp:nvSpPr>
        <dsp:cNvPr id="0" name=""/>
        <dsp:cNvSpPr/>
      </dsp:nvSpPr>
      <dsp:spPr>
        <a:xfrm>
          <a:off x="624842" y="3929753"/>
          <a:ext cx="2247926" cy="10476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cs typeface="+mn-cs"/>
            </a:rPr>
            <a:t>Sending electronic documents to the State Treasury</a:t>
          </a:r>
          <a:endParaRPr lang="ka-GE" sz="1600" kern="1200" dirty="0" smtClean="0">
            <a:latin typeface="+mj-lt"/>
            <a:cs typeface="+mn-cs"/>
          </a:endParaRPr>
        </a:p>
      </dsp:txBody>
      <dsp:txXfrm>
        <a:off x="624842" y="3929753"/>
        <a:ext cx="2247926" cy="10476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AEF5E2-BF97-4E42-B53E-20D1E2BE6075}">
      <dsp:nvSpPr>
        <dsp:cNvPr id="0" name=""/>
        <dsp:cNvSpPr/>
      </dsp:nvSpPr>
      <dsp:spPr>
        <a:xfrm>
          <a:off x="7233" y="555077"/>
          <a:ext cx="2161877" cy="14187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114000"/>
            </a:lnSpc>
            <a:spcBef>
              <a:spcPct val="0"/>
            </a:spcBef>
            <a:spcAft>
              <a:spcPct val="35000"/>
            </a:spcAft>
          </a:pPr>
          <a:r>
            <a:rPr lang="en-US" sz="1300" kern="1200" dirty="0" smtClean="0">
              <a:solidFill>
                <a:srgbClr val="C00000"/>
              </a:solidFill>
            </a:rPr>
            <a:t>ORGANIZATIONS</a:t>
          </a:r>
          <a:r>
            <a:rPr lang="en-US" sz="1300" kern="1200" dirty="0" smtClean="0"/>
            <a:t> </a:t>
          </a:r>
          <a:endParaRPr lang="en-US" sz="1300" kern="1200" dirty="0" smtClean="0"/>
        </a:p>
        <a:p>
          <a:pPr lvl="0" algn="ctr" defTabSz="577850">
            <a:lnSpc>
              <a:spcPct val="114000"/>
            </a:lnSpc>
            <a:spcBef>
              <a:spcPct val="0"/>
            </a:spcBef>
            <a:spcAft>
              <a:spcPct val="35000"/>
            </a:spcAft>
          </a:pPr>
          <a:r>
            <a:rPr lang="en-US" sz="1300" kern="1200" dirty="0" smtClean="0"/>
            <a:t>can place in the e-system documents established by the rules of payments from </a:t>
          </a:r>
          <a:endParaRPr lang="en-US" sz="1300" kern="1200" dirty="0"/>
        </a:p>
      </dsp:txBody>
      <dsp:txXfrm>
        <a:off x="7233" y="555077"/>
        <a:ext cx="2161877" cy="1418732"/>
      </dsp:txXfrm>
    </dsp:sp>
    <dsp:sp modelId="{6ABB9830-4399-4A4C-9BC2-0D4DE3239B96}">
      <dsp:nvSpPr>
        <dsp:cNvPr id="0" name=""/>
        <dsp:cNvSpPr/>
      </dsp:nvSpPr>
      <dsp:spPr>
        <a:xfrm>
          <a:off x="2385298" y="996370"/>
          <a:ext cx="458317" cy="536145"/>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85298" y="996370"/>
        <a:ext cx="458317" cy="536145"/>
      </dsp:txXfrm>
    </dsp:sp>
    <dsp:sp modelId="{88EDBBD4-05DC-4FA7-B552-69199ED3B32B}">
      <dsp:nvSpPr>
        <dsp:cNvPr id="0" name=""/>
        <dsp:cNvSpPr/>
      </dsp:nvSpPr>
      <dsp:spPr>
        <a:xfrm>
          <a:off x="3033861" y="555077"/>
          <a:ext cx="2161877" cy="14187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114000"/>
            </a:lnSpc>
            <a:spcBef>
              <a:spcPct val="0"/>
            </a:spcBef>
            <a:spcAft>
              <a:spcPct val="35000"/>
            </a:spcAft>
          </a:pPr>
          <a:r>
            <a:rPr lang="en-US" sz="1300" kern="1200" dirty="0" smtClean="0">
              <a:solidFill>
                <a:srgbClr val="C00000"/>
              </a:solidFill>
            </a:rPr>
            <a:t>STAFF OF THE TREASURY SERVICE</a:t>
          </a:r>
          <a:r>
            <a:rPr lang="en-US" sz="1300" kern="1200" dirty="0" smtClean="0"/>
            <a:t> </a:t>
          </a:r>
        </a:p>
        <a:p>
          <a:pPr lvl="0" algn="ctr" defTabSz="577850">
            <a:lnSpc>
              <a:spcPct val="114000"/>
            </a:lnSpc>
            <a:spcBef>
              <a:spcPct val="0"/>
            </a:spcBef>
            <a:spcAft>
              <a:spcPct val="35000"/>
            </a:spcAft>
          </a:pPr>
          <a:r>
            <a:rPr lang="en-US" sz="1300" kern="1200" dirty="0" smtClean="0"/>
            <a:t>examines </a:t>
          </a:r>
          <a:r>
            <a:rPr lang="en-US" sz="1300" kern="1200" dirty="0" smtClean="0"/>
            <a:t>content of documents entered in the E-Treasury (textual fields)</a:t>
          </a:r>
          <a:endParaRPr lang="ka-GE" sz="1300" kern="1200" dirty="0" smtClean="0"/>
        </a:p>
      </dsp:txBody>
      <dsp:txXfrm>
        <a:off x="3033861" y="555077"/>
        <a:ext cx="2161877" cy="1418732"/>
      </dsp:txXfrm>
    </dsp:sp>
    <dsp:sp modelId="{932E2144-1038-4EF0-8DA3-6C659FCFD45B}">
      <dsp:nvSpPr>
        <dsp:cNvPr id="0" name=""/>
        <dsp:cNvSpPr/>
      </dsp:nvSpPr>
      <dsp:spPr>
        <a:xfrm>
          <a:off x="5411926" y="996370"/>
          <a:ext cx="458317" cy="536145"/>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411926" y="996370"/>
        <a:ext cx="458317" cy="536145"/>
      </dsp:txXfrm>
    </dsp:sp>
    <dsp:sp modelId="{079636BB-8FC4-4B85-8E67-5DE44367ADAD}">
      <dsp:nvSpPr>
        <dsp:cNvPr id="0" name=""/>
        <dsp:cNvSpPr/>
      </dsp:nvSpPr>
      <dsp:spPr>
        <a:xfrm>
          <a:off x="6060489" y="555077"/>
          <a:ext cx="2161877" cy="14187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114000"/>
            </a:lnSpc>
            <a:spcBef>
              <a:spcPct val="0"/>
            </a:spcBef>
            <a:spcAft>
              <a:spcPct val="35000"/>
            </a:spcAft>
          </a:pPr>
          <a:r>
            <a:rPr lang="en-US" sz="1300" kern="1200" dirty="0" smtClean="0"/>
            <a:t>Digital part of documents is automatically examined in the </a:t>
          </a:r>
          <a:r>
            <a:rPr lang="en-US" sz="1300" kern="1200" dirty="0" smtClean="0">
              <a:solidFill>
                <a:srgbClr val="C00000"/>
              </a:solidFill>
            </a:rPr>
            <a:t>SYSTEM</a:t>
          </a:r>
          <a:r>
            <a:rPr lang="en-US" sz="1300" kern="1200" dirty="0" smtClean="0"/>
            <a:t> (</a:t>
          </a:r>
          <a:r>
            <a:rPr lang="en-US" sz="1300" kern="1200" dirty="0" smtClean="0"/>
            <a:t>digital fields)</a:t>
          </a:r>
          <a:endParaRPr lang="ka-GE" sz="1300" kern="1200" dirty="0" smtClean="0"/>
        </a:p>
      </dsp:txBody>
      <dsp:txXfrm>
        <a:off x="6060489" y="555077"/>
        <a:ext cx="2161877" cy="141873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F83E8D-1BF7-4E16-8302-E0E6D119F086}">
      <dsp:nvSpPr>
        <dsp:cNvPr id="0" name=""/>
        <dsp:cNvSpPr/>
      </dsp:nvSpPr>
      <dsp:spPr>
        <a:xfrm rot="16200000">
          <a:off x="865187" y="-865187"/>
          <a:ext cx="2384425" cy="411480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r>
            <a:rPr lang="en-US" sz="1800" kern="1200" dirty="0" smtClean="0">
              <a:solidFill>
                <a:srgbClr val="C00000"/>
              </a:solidFill>
            </a:rPr>
            <a:t>BUDGET/APPROPRIATIONS  PLANNING AND MANAGEMENT SYSTEM</a:t>
          </a:r>
          <a:endParaRPr lang="ka-GE" sz="1800" kern="1200" dirty="0" smtClean="0">
            <a:solidFill>
              <a:srgbClr val="C00000"/>
            </a:solidFill>
          </a:endParaRPr>
        </a:p>
        <a:p>
          <a:pPr lvl="0" algn="ctr" defTabSz="800100">
            <a:lnSpc>
              <a:spcPct val="120000"/>
            </a:lnSpc>
            <a:spcBef>
              <a:spcPct val="0"/>
            </a:spcBef>
            <a:spcAft>
              <a:spcPct val="35000"/>
            </a:spcAft>
          </a:pPr>
          <a:r>
            <a:rPr lang="en-US" sz="1200" kern="1200" dirty="0" smtClean="0"/>
            <a:t>Ministry </a:t>
          </a:r>
          <a:r>
            <a:rPr lang="en-US" sz="1200" kern="1200" dirty="0" smtClean="0"/>
            <a:t>of Finance</a:t>
          </a:r>
        </a:p>
        <a:p>
          <a:pPr lvl="0" algn="ctr" defTabSz="800100">
            <a:lnSpc>
              <a:spcPct val="120000"/>
            </a:lnSpc>
            <a:spcBef>
              <a:spcPct val="0"/>
            </a:spcBef>
            <a:spcAft>
              <a:spcPct val="35000"/>
            </a:spcAft>
          </a:pPr>
          <a:r>
            <a:rPr lang="ka-GE" sz="1200" kern="1200" dirty="0" smtClean="0"/>
            <a:t>(</a:t>
          </a:r>
          <a:r>
            <a:rPr lang="en-US" sz="1200" kern="1200" dirty="0" smtClean="0"/>
            <a:t>exchange of information regarding plans</a:t>
          </a:r>
          <a:r>
            <a:rPr lang="ka-GE" sz="1200" kern="1200" dirty="0" smtClean="0"/>
            <a:t>)</a:t>
          </a:r>
          <a:endParaRPr lang="en-US" sz="1200" kern="1200" dirty="0" smtClean="0"/>
        </a:p>
      </dsp:txBody>
      <dsp:txXfrm rot="16200000">
        <a:off x="1163240" y="-1163240"/>
        <a:ext cx="1788318" cy="4114800"/>
      </dsp:txXfrm>
    </dsp:sp>
    <dsp:sp modelId="{ED6359F3-DA75-4519-9C35-5C67D58B3D99}">
      <dsp:nvSpPr>
        <dsp:cNvPr id="0" name=""/>
        <dsp:cNvSpPr/>
      </dsp:nvSpPr>
      <dsp:spPr>
        <a:xfrm>
          <a:off x="4114800" y="0"/>
          <a:ext cx="4114800" cy="2384425"/>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r>
            <a:rPr lang="en-US" sz="1800" kern="1200" dirty="0" smtClean="0">
              <a:solidFill>
                <a:srgbClr val="C00000"/>
              </a:solidFill>
            </a:rPr>
            <a:t>UNIFIED PUBLIC PROCUREMENT ELECTRONIC SYSTEM</a:t>
          </a:r>
          <a:endParaRPr lang="ka-GE" sz="1800" kern="1200" dirty="0" smtClean="0">
            <a:solidFill>
              <a:srgbClr val="C00000"/>
            </a:solidFill>
          </a:endParaRPr>
        </a:p>
        <a:p>
          <a:pPr lvl="0" algn="ctr" defTabSz="800100">
            <a:lnSpc>
              <a:spcPct val="90000"/>
            </a:lnSpc>
            <a:spcBef>
              <a:spcPct val="0"/>
            </a:spcBef>
            <a:spcAft>
              <a:spcPct val="35000"/>
            </a:spcAft>
          </a:pPr>
          <a:r>
            <a:rPr lang="en-US" sz="1200" kern="1200" dirty="0" smtClean="0"/>
            <a:t>Competition </a:t>
          </a:r>
          <a:r>
            <a:rPr lang="en-US" sz="1200" kern="1200" dirty="0" smtClean="0"/>
            <a:t>and Public Procurement Agency</a:t>
          </a:r>
          <a:endParaRPr lang="ka-GE" sz="1200" kern="1200" dirty="0" smtClean="0"/>
        </a:p>
        <a:p>
          <a:pPr lvl="0" algn="ctr" defTabSz="800100">
            <a:lnSpc>
              <a:spcPct val="90000"/>
            </a:lnSpc>
            <a:spcBef>
              <a:spcPct val="0"/>
            </a:spcBef>
            <a:spcAft>
              <a:spcPct val="35000"/>
            </a:spcAft>
          </a:pPr>
          <a:r>
            <a:rPr lang="ka-GE" sz="1200" kern="1200" dirty="0" smtClean="0"/>
            <a:t>(</a:t>
          </a:r>
          <a:r>
            <a:rPr lang="en-US" sz="1200" kern="1200" dirty="0" smtClean="0"/>
            <a:t>contracts from that system automatically transfer to the treasury e-service system)</a:t>
          </a:r>
        </a:p>
      </dsp:txBody>
      <dsp:txXfrm>
        <a:off x="4114800" y="0"/>
        <a:ext cx="4114800" cy="1788318"/>
      </dsp:txXfrm>
    </dsp:sp>
    <dsp:sp modelId="{1DC741FE-97E1-404D-AB35-4012CB1E5FF0}">
      <dsp:nvSpPr>
        <dsp:cNvPr id="0" name=""/>
        <dsp:cNvSpPr/>
      </dsp:nvSpPr>
      <dsp:spPr>
        <a:xfrm rot="10800000">
          <a:off x="0" y="2384425"/>
          <a:ext cx="4114800" cy="2384425"/>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r>
            <a:rPr lang="en-US" sz="1800" kern="1200" dirty="0" smtClean="0">
              <a:solidFill>
                <a:srgbClr val="C00000"/>
              </a:solidFill>
            </a:rPr>
            <a:t>CONSOLIDATED PROCUREMENT VOCABULARY </a:t>
          </a:r>
          <a:r>
            <a:rPr lang="ka-GE" sz="1800" kern="1200" dirty="0" smtClean="0">
              <a:solidFill>
                <a:srgbClr val="C00000"/>
              </a:solidFill>
            </a:rPr>
            <a:t>(CPV)</a:t>
          </a:r>
        </a:p>
        <a:p>
          <a:pPr lvl="0" algn="ctr" defTabSz="800100">
            <a:spcBef>
              <a:spcPct val="0"/>
            </a:spcBef>
            <a:spcAft>
              <a:spcPct val="35000"/>
            </a:spcAft>
          </a:pPr>
          <a:r>
            <a:rPr lang="en-US" sz="1200" kern="1200" dirty="0" smtClean="0"/>
            <a:t>is </a:t>
          </a:r>
          <a:r>
            <a:rPr lang="en-US" sz="1200" kern="1200" dirty="0" smtClean="0"/>
            <a:t>used together /in combination with budget classification of budget payments’ accounting;  by this, the procurement process was linked to the budget payment process</a:t>
          </a:r>
          <a:r>
            <a:rPr lang="ka-GE" sz="1200" kern="1200" dirty="0" smtClean="0"/>
            <a:t>;</a:t>
          </a:r>
          <a:endParaRPr lang="en-US" sz="1200" kern="1200" dirty="0" smtClean="0"/>
        </a:p>
      </dsp:txBody>
      <dsp:txXfrm rot="10800000">
        <a:off x="0" y="2980531"/>
        <a:ext cx="4114800" cy="1788318"/>
      </dsp:txXfrm>
    </dsp:sp>
    <dsp:sp modelId="{4AE1A23A-6A45-4102-B4F0-6DBA23E035AA}">
      <dsp:nvSpPr>
        <dsp:cNvPr id="0" name=""/>
        <dsp:cNvSpPr/>
      </dsp:nvSpPr>
      <dsp:spPr>
        <a:xfrm rot="5400000">
          <a:off x="4979987" y="1519237"/>
          <a:ext cx="2384425" cy="411480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endParaRPr lang="ka-GE" sz="1800" kern="1200" dirty="0" smtClean="0">
            <a:solidFill>
              <a:srgbClr val="C00000"/>
            </a:solidFill>
          </a:endParaRPr>
        </a:p>
        <a:p>
          <a:pPr lvl="0" algn="ctr" defTabSz="800100">
            <a:lnSpc>
              <a:spcPct val="120000"/>
            </a:lnSpc>
            <a:spcBef>
              <a:spcPct val="0"/>
            </a:spcBef>
            <a:spcAft>
              <a:spcPct val="35000"/>
            </a:spcAft>
          </a:pPr>
          <a:r>
            <a:rPr lang="en-US" sz="1800" kern="1200" dirty="0" smtClean="0">
              <a:solidFill>
                <a:srgbClr val="C00000"/>
              </a:solidFill>
            </a:rPr>
            <a:t>SERVICES OF CIVIL AND PUBLIC REGISTRY AGENCIES</a:t>
          </a:r>
        </a:p>
        <a:p>
          <a:pPr lvl="0" algn="ctr" defTabSz="800100">
            <a:lnSpc>
              <a:spcPct val="120000"/>
            </a:lnSpc>
            <a:spcBef>
              <a:spcPct val="0"/>
            </a:spcBef>
            <a:spcAft>
              <a:spcPct val="35000"/>
            </a:spcAft>
          </a:pPr>
          <a:r>
            <a:rPr lang="en-US" sz="1200" kern="1200" dirty="0" smtClean="0">
              <a:solidFill>
                <a:schemeClr val="tx1"/>
              </a:solidFill>
            </a:rPr>
            <a:t>Ministry </a:t>
          </a:r>
          <a:r>
            <a:rPr lang="en-US" sz="1200" kern="1200" dirty="0" smtClean="0">
              <a:solidFill>
                <a:schemeClr val="tx1"/>
              </a:solidFill>
            </a:rPr>
            <a:t>of Justice</a:t>
          </a:r>
          <a:endParaRPr lang="ka-GE" sz="1200" kern="1200" dirty="0" smtClean="0">
            <a:solidFill>
              <a:schemeClr val="tx1"/>
            </a:solidFill>
          </a:endParaRPr>
        </a:p>
        <a:p>
          <a:pPr lvl="0" algn="ctr" defTabSz="800100">
            <a:lnSpc>
              <a:spcPct val="120000"/>
            </a:lnSpc>
            <a:spcBef>
              <a:spcPct val="0"/>
            </a:spcBef>
            <a:spcAft>
              <a:spcPct val="35000"/>
            </a:spcAft>
          </a:pPr>
          <a:r>
            <a:rPr lang="ka-GE" sz="1200" kern="1200" dirty="0" smtClean="0">
              <a:solidFill>
                <a:schemeClr val="tx1"/>
              </a:solidFill>
            </a:rPr>
            <a:t>(</a:t>
          </a:r>
          <a:r>
            <a:rPr lang="en-US" sz="1200" kern="1200" dirty="0" smtClean="0">
              <a:solidFill>
                <a:schemeClr val="tx1"/>
              </a:solidFill>
            </a:rPr>
            <a:t>information of natural persons and legal entities)</a:t>
          </a:r>
          <a:endParaRPr lang="ka-GE" sz="1200" kern="1200" dirty="0" smtClean="0">
            <a:solidFill>
              <a:schemeClr val="tx1"/>
            </a:solidFill>
          </a:endParaRPr>
        </a:p>
        <a:p>
          <a:pPr lvl="0" algn="ctr" defTabSz="800100">
            <a:lnSpc>
              <a:spcPct val="120000"/>
            </a:lnSpc>
            <a:spcBef>
              <a:spcPct val="0"/>
            </a:spcBef>
            <a:spcAft>
              <a:spcPct val="35000"/>
            </a:spcAft>
          </a:pPr>
          <a:endParaRPr lang="en-US" sz="1800" kern="1200" dirty="0">
            <a:solidFill>
              <a:srgbClr val="C00000"/>
            </a:solidFill>
          </a:endParaRPr>
        </a:p>
      </dsp:txBody>
      <dsp:txXfrm rot="5400000">
        <a:off x="5278040" y="1817290"/>
        <a:ext cx="1788318" cy="4114800"/>
      </dsp:txXfrm>
    </dsp:sp>
    <dsp:sp modelId="{F4F4B985-16E3-4280-9743-801574EE0C16}">
      <dsp:nvSpPr>
        <dsp:cNvPr id="0" name=""/>
        <dsp:cNvSpPr/>
      </dsp:nvSpPr>
      <dsp:spPr>
        <a:xfrm>
          <a:off x="2880359" y="1788318"/>
          <a:ext cx="2468880" cy="1192212"/>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E-TREASURY</a:t>
          </a:r>
          <a:endParaRPr lang="en-US" sz="2400" kern="1200" dirty="0"/>
        </a:p>
      </dsp:txBody>
      <dsp:txXfrm>
        <a:off x="2880359" y="1788318"/>
        <a:ext cx="2468880" cy="11922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246965" cy="336238"/>
          </a:xfrm>
          <a:prstGeom prst="rect">
            <a:avLst/>
          </a:prstGeom>
        </p:spPr>
        <p:txBody>
          <a:bodyPr vert="horz" lIns="132853" tIns="66427" rIns="132853" bIns="66427" rtlCol="0"/>
          <a:lstStyle>
            <a:lvl1pPr algn="l">
              <a:defRPr sz="1700"/>
            </a:lvl1pPr>
          </a:lstStyle>
          <a:p>
            <a:endParaRPr lang="en-US"/>
          </a:p>
        </p:txBody>
      </p:sp>
      <p:sp>
        <p:nvSpPr>
          <p:cNvPr id="3" name="Date Placeholder 2"/>
          <p:cNvSpPr>
            <a:spLocks noGrp="1"/>
          </p:cNvSpPr>
          <p:nvPr>
            <p:ph type="dt" sz="quarter" idx="1"/>
          </p:nvPr>
        </p:nvSpPr>
        <p:spPr>
          <a:xfrm>
            <a:off x="5549277" y="2"/>
            <a:ext cx="4246965" cy="336238"/>
          </a:xfrm>
          <a:prstGeom prst="rect">
            <a:avLst/>
          </a:prstGeom>
        </p:spPr>
        <p:txBody>
          <a:bodyPr vert="horz" lIns="132853" tIns="66427" rIns="132853" bIns="66427" rtlCol="0"/>
          <a:lstStyle>
            <a:lvl1pPr algn="r">
              <a:defRPr sz="1700"/>
            </a:lvl1pPr>
          </a:lstStyle>
          <a:p>
            <a:fld id="{CD604D34-1C16-409B-8DBB-03B48CA2F978}" type="datetimeFigureOut">
              <a:rPr lang="en-US" smtClean="0"/>
              <a:pPr/>
              <a:t>2/13/2012</a:t>
            </a:fld>
            <a:endParaRPr lang="en-US"/>
          </a:p>
        </p:txBody>
      </p:sp>
      <p:sp>
        <p:nvSpPr>
          <p:cNvPr id="4" name="Footer Placeholder 3"/>
          <p:cNvSpPr>
            <a:spLocks noGrp="1"/>
          </p:cNvSpPr>
          <p:nvPr>
            <p:ph type="ftr" sz="quarter" idx="2"/>
          </p:nvPr>
        </p:nvSpPr>
        <p:spPr>
          <a:xfrm>
            <a:off x="1" y="6397956"/>
            <a:ext cx="4246965" cy="336238"/>
          </a:xfrm>
          <a:prstGeom prst="rect">
            <a:avLst/>
          </a:prstGeom>
        </p:spPr>
        <p:txBody>
          <a:bodyPr vert="horz" lIns="132853" tIns="66427" rIns="132853" bIns="66427" rtlCol="0" anchor="b"/>
          <a:lstStyle>
            <a:lvl1pPr algn="l">
              <a:defRPr sz="1700"/>
            </a:lvl1pPr>
          </a:lstStyle>
          <a:p>
            <a:endParaRPr lang="en-US"/>
          </a:p>
        </p:txBody>
      </p:sp>
      <p:sp>
        <p:nvSpPr>
          <p:cNvPr id="5" name="Slide Number Placeholder 4"/>
          <p:cNvSpPr>
            <a:spLocks noGrp="1"/>
          </p:cNvSpPr>
          <p:nvPr>
            <p:ph type="sldNum" sz="quarter" idx="3"/>
          </p:nvPr>
        </p:nvSpPr>
        <p:spPr>
          <a:xfrm>
            <a:off x="5549277" y="6397956"/>
            <a:ext cx="4246965" cy="336238"/>
          </a:xfrm>
          <a:prstGeom prst="rect">
            <a:avLst/>
          </a:prstGeom>
        </p:spPr>
        <p:txBody>
          <a:bodyPr vert="horz" lIns="132853" tIns="66427" rIns="132853" bIns="66427" rtlCol="0" anchor="b"/>
          <a:lstStyle>
            <a:lvl1pPr algn="r">
              <a:defRPr sz="1700"/>
            </a:lvl1pPr>
          </a:lstStyle>
          <a:p>
            <a:fld id="{F5281F05-5BC1-4D49-97FA-0C0D72614536}" type="slidenum">
              <a:rPr lang="en-US" smtClean="0"/>
              <a:pPr/>
              <a:t>‹#›</a:t>
            </a:fld>
            <a:endParaRPr lang="en-US"/>
          </a:p>
        </p:txBody>
      </p:sp>
    </p:spTree>
    <p:extLst>
      <p:ext uri="{BB962C8B-B14F-4D97-AF65-F5344CB8AC3E}">
        <p14:creationId xmlns:p14="http://schemas.microsoft.com/office/powerpoint/2010/main" xmlns="" val="20139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246510" cy="336789"/>
          </a:xfrm>
          <a:prstGeom prst="rect">
            <a:avLst/>
          </a:prstGeom>
        </p:spPr>
        <p:txBody>
          <a:bodyPr vert="horz" lIns="89924" tIns="44961" rIns="89924" bIns="44961" rtlCol="0"/>
          <a:lstStyle>
            <a:lvl1pPr algn="l">
              <a:defRPr sz="1200"/>
            </a:lvl1pPr>
          </a:lstStyle>
          <a:p>
            <a:endParaRPr lang="ru-RU"/>
          </a:p>
        </p:txBody>
      </p:sp>
      <p:sp>
        <p:nvSpPr>
          <p:cNvPr id="3" name="Date Placeholder 2"/>
          <p:cNvSpPr>
            <a:spLocks noGrp="1"/>
          </p:cNvSpPr>
          <p:nvPr>
            <p:ph type="dt" idx="1"/>
          </p:nvPr>
        </p:nvSpPr>
        <p:spPr>
          <a:xfrm>
            <a:off x="5550862" y="2"/>
            <a:ext cx="4246510" cy="336789"/>
          </a:xfrm>
          <a:prstGeom prst="rect">
            <a:avLst/>
          </a:prstGeom>
        </p:spPr>
        <p:txBody>
          <a:bodyPr vert="horz" lIns="89924" tIns="44961" rIns="89924" bIns="44961" rtlCol="0"/>
          <a:lstStyle>
            <a:lvl1pPr algn="r">
              <a:defRPr sz="1200"/>
            </a:lvl1pPr>
          </a:lstStyle>
          <a:p>
            <a:fld id="{B1655617-35A7-43AF-A473-048FFCB4E4C7}" type="datetimeFigureOut">
              <a:rPr lang="ru-RU" smtClean="0"/>
              <a:pPr/>
              <a:t>13.02.2012</a:t>
            </a:fld>
            <a:endParaRPr lang="ru-RU"/>
          </a:p>
        </p:txBody>
      </p:sp>
      <p:sp>
        <p:nvSpPr>
          <p:cNvPr id="4" name="Slide Image Placeholder 3"/>
          <p:cNvSpPr>
            <a:spLocks noGrp="1" noRot="1" noChangeAspect="1"/>
          </p:cNvSpPr>
          <p:nvPr>
            <p:ph type="sldImg" idx="2"/>
          </p:nvPr>
        </p:nvSpPr>
        <p:spPr>
          <a:xfrm>
            <a:off x="3217863" y="504825"/>
            <a:ext cx="3365500" cy="2525713"/>
          </a:xfrm>
          <a:prstGeom prst="rect">
            <a:avLst/>
          </a:prstGeom>
          <a:noFill/>
          <a:ln w="12700">
            <a:solidFill>
              <a:prstClr val="black"/>
            </a:solidFill>
          </a:ln>
        </p:spPr>
        <p:txBody>
          <a:bodyPr vert="horz" lIns="89924" tIns="44961" rIns="89924" bIns="44961" rtlCol="0" anchor="ctr"/>
          <a:lstStyle/>
          <a:p>
            <a:endParaRPr lang="ru-RU"/>
          </a:p>
        </p:txBody>
      </p:sp>
      <p:sp>
        <p:nvSpPr>
          <p:cNvPr id="5" name="Notes Placeholder 4"/>
          <p:cNvSpPr>
            <a:spLocks noGrp="1"/>
          </p:cNvSpPr>
          <p:nvPr>
            <p:ph type="body" sz="quarter" idx="3"/>
          </p:nvPr>
        </p:nvSpPr>
        <p:spPr>
          <a:xfrm>
            <a:off x="979965" y="3199489"/>
            <a:ext cx="7839710" cy="3031094"/>
          </a:xfrm>
          <a:prstGeom prst="rect">
            <a:avLst/>
          </a:prstGeom>
        </p:spPr>
        <p:txBody>
          <a:bodyPr vert="horz" lIns="89924" tIns="44961" rIns="89924" bIns="449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1" y="6397807"/>
            <a:ext cx="4246510" cy="336789"/>
          </a:xfrm>
          <a:prstGeom prst="rect">
            <a:avLst/>
          </a:prstGeom>
        </p:spPr>
        <p:txBody>
          <a:bodyPr vert="horz" lIns="89924" tIns="44961" rIns="89924" bIns="44961" rtlCol="0" anchor="b"/>
          <a:lstStyle>
            <a:lvl1pPr algn="l">
              <a:defRPr sz="1200"/>
            </a:lvl1pPr>
          </a:lstStyle>
          <a:p>
            <a:endParaRPr lang="ru-RU"/>
          </a:p>
        </p:txBody>
      </p:sp>
      <p:sp>
        <p:nvSpPr>
          <p:cNvPr id="7" name="Slide Number Placeholder 6"/>
          <p:cNvSpPr>
            <a:spLocks noGrp="1"/>
          </p:cNvSpPr>
          <p:nvPr>
            <p:ph type="sldNum" sz="quarter" idx="5"/>
          </p:nvPr>
        </p:nvSpPr>
        <p:spPr>
          <a:xfrm>
            <a:off x="5550862" y="6397807"/>
            <a:ext cx="4246510" cy="336789"/>
          </a:xfrm>
          <a:prstGeom prst="rect">
            <a:avLst/>
          </a:prstGeom>
        </p:spPr>
        <p:txBody>
          <a:bodyPr vert="horz" lIns="89924" tIns="44961" rIns="89924" bIns="44961" rtlCol="0" anchor="b"/>
          <a:lstStyle>
            <a:lvl1pPr algn="r">
              <a:defRPr sz="1200"/>
            </a:lvl1pPr>
          </a:lstStyle>
          <a:p>
            <a:fld id="{8CC28A47-AD2B-402F-A911-895700E35FDF}" type="slidenum">
              <a:rPr lang="ru-RU" smtClean="0"/>
              <a:pPr/>
              <a:t>‹#›</a:t>
            </a:fld>
            <a:endParaRPr lang="ru-RU"/>
          </a:p>
        </p:txBody>
      </p:sp>
    </p:spTree>
    <p:extLst>
      <p:ext uri="{BB962C8B-B14F-4D97-AF65-F5344CB8AC3E}">
        <p14:creationId xmlns:p14="http://schemas.microsoft.com/office/powerpoint/2010/main" xmlns="" val="265692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C28A47-AD2B-402F-A911-895700E35FD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sz="3600" b="1" cap="all"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State Budget Payment System of Georgia</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5602F-97E5-4A13-9CA3-30A1C00A65C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4F1DE9-4D8B-4AEE-82F7-AAFE52EC5C2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
        <p:nvSpPr>
          <p:cNvPr id="5" name="Rectangle 4"/>
          <p:cNvSpPr>
            <a:spLocks noGrp="1" noChangeArrowheads="1"/>
          </p:cNvSpPr>
          <p:nvPr>
            <p:ph type="dt" sz="half" idx="14"/>
          </p:nvPr>
        </p:nvSpPr>
        <p:spPr/>
        <p:txBody>
          <a:bodyPr/>
          <a:lstStyle>
            <a:lvl1pPr>
              <a:defRPr>
                <a:solidFill>
                  <a:schemeClr val="bg1"/>
                </a:solidFill>
              </a:defRPr>
            </a:lvl1pPr>
          </a:lstStyle>
          <a:p>
            <a:pPr>
              <a:defRPr/>
            </a:pPr>
            <a:endParaRPr lang="en-US"/>
          </a:p>
        </p:txBody>
      </p:sp>
      <p:sp>
        <p:nvSpPr>
          <p:cNvPr id="6" name="Rectangle 5"/>
          <p:cNvSpPr>
            <a:spLocks noGrp="1" noChangeArrowheads="1"/>
          </p:cNvSpPr>
          <p:nvPr>
            <p:ph type="ftr" sz="quarter" idx="15"/>
          </p:nvPr>
        </p:nvSpPr>
        <p:spPr/>
        <p:txBody>
          <a:bodyPr/>
          <a:lstStyle>
            <a:lvl1pPr>
              <a:defRPr>
                <a:solidFill>
                  <a:schemeClr val="bg1"/>
                </a:solidFill>
              </a:defRPr>
            </a:lvl1pPr>
          </a:lstStyle>
          <a:p>
            <a:pPr>
              <a:defRPr/>
            </a:pPr>
            <a:r>
              <a:rPr lang="en-US" smtClean="0"/>
              <a:t>State Budget Payment System of Georgia</a:t>
            </a:r>
            <a:endParaRPr lang="en-US"/>
          </a:p>
        </p:txBody>
      </p:sp>
      <p:sp>
        <p:nvSpPr>
          <p:cNvPr id="7" name="Rectangle 6"/>
          <p:cNvSpPr>
            <a:spLocks noGrp="1" noChangeArrowheads="1"/>
          </p:cNvSpPr>
          <p:nvPr>
            <p:ph type="sldNum" sz="quarter" idx="16"/>
          </p:nvPr>
        </p:nvSpPr>
        <p:spPr/>
        <p:txBody>
          <a:bodyPr/>
          <a:lstStyle>
            <a:lvl1pPr>
              <a:defRPr>
                <a:solidFill>
                  <a:schemeClr val="bg1"/>
                </a:solidFill>
              </a:defRPr>
            </a:lvl1pPr>
          </a:lstStyle>
          <a:p>
            <a:pPr>
              <a:defRPr/>
            </a:pPr>
            <a:fld id="{E4A78502-F787-4FA4-BBF6-715780595832}"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State Budget Payment System of Georgia</a:t>
            </a:r>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E4A78502-F787-4FA4-BBF6-715780595832}"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State Budget Payment System of Georgia</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142852"/>
            <a:ext cx="6643734" cy="1000124"/>
          </a:xfrm>
        </p:spPr>
        <p:txBody>
          <a:bodyPr/>
          <a:lstStyle>
            <a:lvl1pPr>
              <a:defRPr sz="3200" cap="all" baseline="0">
                <a:solidFill>
                  <a:schemeClr val="accent1">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7298"/>
            <a:ext cx="8229600" cy="47688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153176" y="6429396"/>
            <a:ext cx="1633534" cy="292078"/>
          </a:xfrm>
          <a:ln/>
        </p:spPr>
        <p:txBody>
          <a:bodyPr/>
          <a:lstStyle>
            <a:lvl1pPr algn="r">
              <a:defRPr sz="1050"/>
            </a:lvl1pPr>
          </a:lstStyle>
          <a:p>
            <a:pPr>
              <a:defRPr/>
            </a:pPr>
            <a:endParaRPr lang="en-US" dirty="0"/>
          </a:p>
        </p:txBody>
      </p:sp>
      <p:sp>
        <p:nvSpPr>
          <p:cNvPr id="5" name="Rectangle 5"/>
          <p:cNvSpPr>
            <a:spLocks noGrp="1" noChangeArrowheads="1"/>
          </p:cNvSpPr>
          <p:nvPr>
            <p:ph type="ftr" sz="quarter" idx="11"/>
          </p:nvPr>
        </p:nvSpPr>
        <p:spPr>
          <a:xfrm>
            <a:off x="461954" y="6423070"/>
            <a:ext cx="5610244" cy="292078"/>
          </a:xfrm>
          <a:ln/>
        </p:spPr>
        <p:txBody>
          <a:bodyPr/>
          <a:lstStyle>
            <a:lvl1pPr algn="l">
              <a:defRPr sz="1050"/>
            </a:lvl1pPr>
          </a:lstStyle>
          <a:p>
            <a:pPr>
              <a:defRPr/>
            </a:pPr>
            <a:r>
              <a:rPr lang="en-US" smtClean="0"/>
              <a:t>State Budget Payment System of Georgia</a:t>
            </a:r>
            <a:endParaRPr lang="en-US" dirty="0"/>
          </a:p>
        </p:txBody>
      </p:sp>
      <p:sp>
        <p:nvSpPr>
          <p:cNvPr id="6" name="Rectangle 6"/>
          <p:cNvSpPr>
            <a:spLocks noGrp="1" noChangeArrowheads="1"/>
          </p:cNvSpPr>
          <p:nvPr>
            <p:ph type="sldNum" sz="quarter" idx="12"/>
          </p:nvPr>
        </p:nvSpPr>
        <p:spPr>
          <a:xfrm>
            <a:off x="7858148" y="6429396"/>
            <a:ext cx="828652" cy="292078"/>
          </a:xfrm>
          <a:ln/>
        </p:spPr>
        <p:txBody>
          <a:bodyPr/>
          <a:lstStyle>
            <a:lvl1pPr>
              <a:defRPr sz="1050"/>
            </a:lvl1pPr>
          </a:lstStyle>
          <a:p>
            <a:pPr>
              <a:defRPr/>
            </a:pPr>
            <a:fld id="{046FE861-12BB-4E7C-8C4A-8F4CD69F3A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86EA1-9048-4E85-BBA1-418E234DD44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CD90CC-CE54-4D99-96BF-14944B7B6EC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7E466B-172B-4510-972F-315BBEF4AC6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A001D3-2E22-4A9E-A9EF-F1D4E1E7B7D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29E7A9-4804-47E3-8209-845D36A2C0D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7E957A-E9F6-4378-A698-2E6053FC944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State Budget Payment System of Georgia</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D892D-DE3F-4E8E-80DA-46F163C4F04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State Budget Payment System of Georgia</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4A78502-F787-4FA4-BBF6-71578059583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49" r:id="rId14"/>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reasury.gov.ge/" TargetMode="External"/><Relationship Id="rId2" Type="http://schemas.openxmlformats.org/officeDocument/2006/relationships/hyperlink" Target="http://www.mof.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1.png"/><Relationship Id="rId4" Type="http://schemas.openxmlformats.org/officeDocument/2006/relationships/diagramQuickStyle" Target="../diagrams/quickStyle6.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2470157"/>
          </a:xfrm>
        </p:spPr>
        <p:txBody>
          <a:bodyPr/>
          <a:lstStyle/>
          <a:p>
            <a:r>
              <a:rPr lang="en-US" b="0" dirty="0" smtClean="0"/>
              <a:t>State Budget Payment System of Georgia</a:t>
            </a:r>
            <a:endParaRPr lang="ru-RU" b="0" dirty="0"/>
          </a:p>
        </p:txBody>
      </p:sp>
      <p:sp>
        <p:nvSpPr>
          <p:cNvPr id="4" name="Text Placeholder 3"/>
          <p:cNvSpPr>
            <a:spLocks noGrp="1"/>
          </p:cNvSpPr>
          <p:nvPr>
            <p:ph type="body" sz="quarter" idx="13"/>
          </p:nvPr>
        </p:nvSpPr>
        <p:spPr>
          <a:xfrm>
            <a:off x="2714612" y="6000768"/>
            <a:ext cx="3643312" cy="500066"/>
          </a:xfrm>
        </p:spPr>
        <p:txBody>
          <a:bodyPr/>
          <a:lstStyle/>
          <a:p>
            <a:r>
              <a:rPr lang="en-US" sz="1600" dirty="0" err="1" smtClean="0"/>
              <a:t>Zurab</a:t>
            </a:r>
            <a:r>
              <a:rPr lang="en-US" sz="1600" dirty="0" smtClean="0"/>
              <a:t> </a:t>
            </a:r>
            <a:r>
              <a:rPr lang="en-US" sz="1600" dirty="0" err="1" smtClean="0"/>
              <a:t>Tsitlauri</a:t>
            </a:r>
            <a:endParaRPr lang="en-US" sz="1600" dirty="0" smtClean="0"/>
          </a:p>
          <a:p>
            <a:r>
              <a:rPr lang="en-US" sz="1600" dirty="0" smtClean="0"/>
              <a:t>2012</a:t>
            </a:r>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t>
            </a:r>
            <a:r>
              <a:rPr lang="en-US" dirty="0" smtClean="0"/>
              <a:t>Diagram</a:t>
            </a:r>
            <a:endParaRPr lang="en-US" dirty="0"/>
          </a:p>
        </p:txBody>
      </p:sp>
      <p:grpSp>
        <p:nvGrpSpPr>
          <p:cNvPr id="247" name="Group 246"/>
          <p:cNvGrpSpPr/>
          <p:nvPr/>
        </p:nvGrpSpPr>
        <p:grpSpPr>
          <a:xfrm>
            <a:off x="76200" y="1219200"/>
            <a:ext cx="8991600" cy="5486400"/>
            <a:chOff x="76200" y="1219200"/>
            <a:chExt cx="8991600" cy="5486400"/>
          </a:xfrm>
        </p:grpSpPr>
        <p:grpSp>
          <p:nvGrpSpPr>
            <p:cNvPr id="19" name="Group 18"/>
            <p:cNvGrpSpPr/>
            <p:nvPr/>
          </p:nvGrpSpPr>
          <p:grpSpPr>
            <a:xfrm>
              <a:off x="76200" y="1219200"/>
              <a:ext cx="8915400" cy="990600"/>
              <a:chOff x="152400" y="1295400"/>
              <a:chExt cx="8915400" cy="990600"/>
            </a:xfrm>
          </p:grpSpPr>
          <p:sp>
            <p:nvSpPr>
              <p:cNvPr id="6" name="Rectangle 5"/>
              <p:cNvSpPr/>
              <p:nvPr/>
            </p:nvSpPr>
            <p:spPr>
              <a:xfrm>
                <a:off x="152400" y="1295400"/>
                <a:ext cx="533400" cy="990600"/>
              </a:xfrm>
              <a:prstGeom prst="rect">
                <a:avLst/>
              </a:prstGeom>
              <a:ln w="3175"/>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100" dirty="0" smtClean="0">
                    <a:latin typeface="+mj-lt"/>
                  </a:rPr>
                  <a:t>NATIONAL BANK</a:t>
                </a:r>
                <a:endParaRPr lang="en-US" sz="1100" dirty="0">
                  <a:latin typeface="+mj-lt"/>
                </a:endParaRPr>
              </a:p>
            </p:txBody>
          </p:sp>
          <p:sp>
            <p:nvSpPr>
              <p:cNvPr id="7" name="Rectangle 6"/>
              <p:cNvSpPr/>
              <p:nvPr/>
            </p:nvSpPr>
            <p:spPr>
              <a:xfrm>
                <a:off x="685800" y="1295400"/>
                <a:ext cx="533400" cy="990600"/>
              </a:xfrm>
              <a:prstGeom prst="rect">
                <a:avLst/>
              </a:prstGeom>
              <a:ln w="3175"/>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100" dirty="0" smtClean="0">
                    <a:solidFill>
                      <a:schemeClr val="bg1">
                        <a:lumMod val="75000"/>
                      </a:schemeClr>
                    </a:solidFill>
                    <a:latin typeface="+mj-lt"/>
                  </a:rPr>
                  <a:t>DEBT MANAGEMENT</a:t>
                </a:r>
                <a:endParaRPr lang="en-US" sz="1100" dirty="0">
                  <a:solidFill>
                    <a:schemeClr val="bg1">
                      <a:lumMod val="75000"/>
                    </a:schemeClr>
                  </a:solidFill>
                  <a:latin typeface="+mj-lt"/>
                </a:endParaRPr>
              </a:p>
            </p:txBody>
          </p:sp>
          <p:sp>
            <p:nvSpPr>
              <p:cNvPr id="8" name="Rectangle 7"/>
              <p:cNvSpPr/>
              <p:nvPr/>
            </p:nvSpPr>
            <p:spPr>
              <a:xfrm>
                <a:off x="1219200" y="1295400"/>
                <a:ext cx="533400" cy="990600"/>
              </a:xfrm>
              <a:prstGeom prst="rect">
                <a:avLst/>
              </a:prstGeom>
              <a:ln w="3175"/>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100" dirty="0" smtClean="0">
                    <a:latin typeface="+mj-lt"/>
                  </a:rPr>
                  <a:t>BUDGET MANAGEMENT</a:t>
                </a:r>
                <a:endParaRPr lang="en-US" sz="1100" dirty="0">
                  <a:latin typeface="+mj-lt"/>
                </a:endParaRPr>
              </a:p>
            </p:txBody>
          </p:sp>
          <p:sp>
            <p:nvSpPr>
              <p:cNvPr id="9" name="Rectangle 8"/>
              <p:cNvSpPr/>
              <p:nvPr/>
            </p:nvSpPr>
            <p:spPr>
              <a:xfrm>
                <a:off x="6934200" y="1295400"/>
                <a:ext cx="533400" cy="990600"/>
              </a:xfrm>
              <a:prstGeom prst="rect">
                <a:avLst/>
              </a:prstGeom>
              <a:ln w="3175"/>
            </p:spPr>
            <p:style>
              <a:lnRef idx="2">
                <a:schemeClr val="dk1"/>
              </a:lnRef>
              <a:fillRef idx="1">
                <a:schemeClr val="lt1"/>
              </a:fillRef>
              <a:effectRef idx="0">
                <a:schemeClr val="dk1"/>
              </a:effectRef>
              <a:fontRef idx="minor">
                <a:schemeClr val="dk1"/>
              </a:fontRef>
            </p:style>
            <p:txBody>
              <a:bodyPr vert="vert270" rtlCol="0" anchor="ctr"/>
              <a:lstStyle/>
              <a:p>
                <a:pPr algn="ctr">
                  <a:lnSpc>
                    <a:spcPct val="90000"/>
                  </a:lnSpc>
                </a:pPr>
                <a:r>
                  <a:rPr lang="en-US" sz="900" dirty="0" smtClean="0">
                    <a:latin typeface="+mj-lt"/>
                  </a:rPr>
                  <a:t>CIVIL REGISTRY AGENCY</a:t>
                </a:r>
                <a:endParaRPr lang="en-US" sz="900" dirty="0">
                  <a:latin typeface="+mj-lt"/>
                </a:endParaRPr>
              </a:p>
            </p:txBody>
          </p:sp>
          <p:sp>
            <p:nvSpPr>
              <p:cNvPr id="10" name="Rectangle 9"/>
              <p:cNvSpPr/>
              <p:nvPr/>
            </p:nvSpPr>
            <p:spPr>
              <a:xfrm>
                <a:off x="7467600" y="1295400"/>
                <a:ext cx="533400" cy="990600"/>
              </a:xfrm>
              <a:prstGeom prst="rect">
                <a:avLst/>
              </a:prstGeom>
              <a:ln w="3175"/>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900" dirty="0" smtClean="0">
                    <a:latin typeface="+mj-lt"/>
                  </a:rPr>
                  <a:t>REVENUE SERVICE</a:t>
                </a:r>
                <a:endParaRPr lang="en-US" sz="900" dirty="0">
                  <a:latin typeface="+mj-lt"/>
                </a:endParaRPr>
              </a:p>
            </p:txBody>
          </p:sp>
          <p:sp>
            <p:nvSpPr>
              <p:cNvPr id="11" name="Rectangle 10"/>
              <p:cNvSpPr/>
              <p:nvPr/>
            </p:nvSpPr>
            <p:spPr>
              <a:xfrm>
                <a:off x="8001000" y="1295400"/>
                <a:ext cx="533400" cy="990600"/>
              </a:xfrm>
              <a:prstGeom prst="rect">
                <a:avLst/>
              </a:prstGeom>
              <a:ln w="3175"/>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900" dirty="0" smtClean="0">
                    <a:solidFill>
                      <a:schemeClr val="bg1">
                        <a:lumMod val="75000"/>
                      </a:schemeClr>
                    </a:solidFill>
                    <a:latin typeface="+mj-lt"/>
                  </a:rPr>
                  <a:t>AUDIT</a:t>
                </a:r>
                <a:endParaRPr lang="en-US" sz="900" dirty="0">
                  <a:solidFill>
                    <a:schemeClr val="bg1">
                      <a:lumMod val="75000"/>
                    </a:schemeClr>
                  </a:solidFill>
                  <a:latin typeface="+mj-lt"/>
                </a:endParaRPr>
              </a:p>
            </p:txBody>
          </p:sp>
          <p:sp>
            <p:nvSpPr>
              <p:cNvPr id="12" name="Rectangle 11"/>
              <p:cNvSpPr/>
              <p:nvPr/>
            </p:nvSpPr>
            <p:spPr>
              <a:xfrm>
                <a:off x="8534400" y="1295400"/>
                <a:ext cx="533400" cy="990600"/>
              </a:xfrm>
              <a:prstGeom prst="rect">
                <a:avLst/>
              </a:prstGeom>
              <a:ln w="3175"/>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900" dirty="0" smtClean="0">
                    <a:latin typeface="+mj-lt"/>
                  </a:rPr>
                  <a:t>PROCUREMENT AGENCY</a:t>
                </a:r>
                <a:endParaRPr lang="en-US" sz="900" dirty="0">
                  <a:latin typeface="+mj-lt"/>
                </a:endParaRPr>
              </a:p>
            </p:txBody>
          </p:sp>
          <p:sp>
            <p:nvSpPr>
              <p:cNvPr id="13" name="Rectangle 12"/>
              <p:cNvSpPr/>
              <p:nvPr/>
            </p:nvSpPr>
            <p:spPr>
              <a:xfrm>
                <a:off x="1752600" y="1295400"/>
                <a:ext cx="2590800" cy="533400"/>
              </a:xfrm>
              <a:prstGeom prst="rect">
                <a:avLst/>
              </a:prstGeom>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en-US" sz="1200" dirty="0" smtClean="0">
                    <a:solidFill>
                      <a:schemeClr val="tx1"/>
                    </a:solidFill>
                    <a:latin typeface="+mj-lt"/>
                  </a:rPr>
                  <a:t>STATE TREASURY</a:t>
                </a:r>
                <a:endParaRPr lang="en-US" sz="1200" dirty="0">
                  <a:solidFill>
                    <a:schemeClr val="tx1"/>
                  </a:solidFill>
                  <a:latin typeface="+mj-lt"/>
                </a:endParaRPr>
              </a:p>
            </p:txBody>
          </p:sp>
          <p:sp>
            <p:nvSpPr>
              <p:cNvPr id="14" name="Rectangle 13"/>
              <p:cNvSpPr/>
              <p:nvPr/>
            </p:nvSpPr>
            <p:spPr>
              <a:xfrm>
                <a:off x="4343400" y="1295400"/>
                <a:ext cx="2590800" cy="533400"/>
              </a:xfrm>
              <a:prstGeom prst="rect">
                <a:avLst/>
              </a:prstGeom>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en-US" sz="1200" dirty="0" smtClean="0">
                    <a:solidFill>
                      <a:schemeClr val="tx1"/>
                    </a:solidFill>
                    <a:latin typeface="+mj-lt"/>
                  </a:rPr>
                  <a:t>BUDGETARY ORGANIZATION</a:t>
                </a:r>
                <a:endParaRPr lang="en-US" sz="1200" dirty="0">
                  <a:solidFill>
                    <a:schemeClr val="tx1"/>
                  </a:solidFill>
                  <a:latin typeface="+mj-lt"/>
                </a:endParaRPr>
              </a:p>
            </p:txBody>
          </p:sp>
          <p:sp>
            <p:nvSpPr>
              <p:cNvPr id="15" name="Rectangle 14"/>
              <p:cNvSpPr/>
              <p:nvPr/>
            </p:nvSpPr>
            <p:spPr>
              <a:xfrm>
                <a:off x="1752600" y="1828800"/>
                <a:ext cx="1295400" cy="457200"/>
              </a:xfrm>
              <a:prstGeom prst="rect">
                <a:avLst/>
              </a:prstGeom>
              <a:ln w="3175"/>
            </p:spPr>
            <p:style>
              <a:lnRef idx="2">
                <a:schemeClr val="dk1"/>
              </a:lnRef>
              <a:fillRef idx="1">
                <a:schemeClr val="lt1"/>
              </a:fillRef>
              <a:effectRef idx="0">
                <a:schemeClr val="dk1"/>
              </a:effectRef>
              <a:fontRef idx="minor">
                <a:schemeClr val="dk1"/>
              </a:fontRef>
            </p:style>
            <p:txBody>
              <a:bodyPr vert="horz" rtlCol="0" anchor="ctr"/>
              <a:lstStyle/>
              <a:p>
                <a:pPr algn="ctr"/>
                <a:r>
                  <a:rPr lang="en-US" sz="1000" dirty="0" smtClean="0">
                    <a:solidFill>
                      <a:schemeClr val="bg1">
                        <a:lumMod val="75000"/>
                      </a:schemeClr>
                    </a:solidFill>
                    <a:latin typeface="+mj-lt"/>
                  </a:rPr>
                  <a:t>MAIN BOOK -</a:t>
                </a:r>
                <a:endParaRPr lang="ka-GE" sz="1000" dirty="0" smtClean="0">
                  <a:solidFill>
                    <a:schemeClr val="bg1">
                      <a:lumMod val="75000"/>
                    </a:schemeClr>
                  </a:solidFill>
                  <a:latin typeface="+mj-lt"/>
                </a:endParaRPr>
              </a:p>
              <a:p>
                <a:pPr algn="ctr"/>
                <a:r>
                  <a:rPr lang="en-US" sz="1000" dirty="0" smtClean="0">
                    <a:latin typeface="+mj-lt"/>
                  </a:rPr>
                  <a:t>REPORTING</a:t>
                </a:r>
                <a:endParaRPr lang="en-US" sz="1000" dirty="0">
                  <a:latin typeface="+mj-lt"/>
                </a:endParaRPr>
              </a:p>
            </p:txBody>
          </p:sp>
          <p:sp>
            <p:nvSpPr>
              <p:cNvPr id="16" name="Rectangle 15"/>
              <p:cNvSpPr/>
              <p:nvPr/>
            </p:nvSpPr>
            <p:spPr>
              <a:xfrm>
                <a:off x="4343400" y="1828800"/>
                <a:ext cx="1295400" cy="457200"/>
              </a:xfrm>
              <a:prstGeom prst="rect">
                <a:avLst/>
              </a:prstGeom>
              <a:ln w="3175"/>
            </p:spPr>
            <p:style>
              <a:lnRef idx="2">
                <a:schemeClr val="dk1"/>
              </a:lnRef>
              <a:fillRef idx="1">
                <a:schemeClr val="lt1"/>
              </a:fillRef>
              <a:effectRef idx="0">
                <a:schemeClr val="dk1"/>
              </a:effectRef>
              <a:fontRef idx="minor">
                <a:schemeClr val="dk1"/>
              </a:fontRef>
            </p:style>
            <p:txBody>
              <a:bodyPr vert="horz" rtlCol="0" anchor="ctr"/>
              <a:lstStyle/>
              <a:p>
                <a:pPr algn="ctr"/>
                <a:r>
                  <a:rPr lang="en-US" sz="1000" dirty="0" smtClean="0">
                    <a:latin typeface="+mj-lt"/>
                  </a:rPr>
                  <a:t>FUNCTIONAL PROCESS</a:t>
                </a:r>
                <a:endParaRPr lang="en-US" sz="1000" dirty="0">
                  <a:latin typeface="+mj-lt"/>
                </a:endParaRPr>
              </a:p>
            </p:txBody>
          </p:sp>
          <p:sp>
            <p:nvSpPr>
              <p:cNvPr id="17" name="Rectangle 16"/>
              <p:cNvSpPr/>
              <p:nvPr/>
            </p:nvSpPr>
            <p:spPr>
              <a:xfrm>
                <a:off x="5638800" y="1828800"/>
                <a:ext cx="1295400" cy="457200"/>
              </a:xfrm>
              <a:prstGeom prst="rect">
                <a:avLst/>
              </a:prstGeom>
              <a:ln w="3175"/>
            </p:spPr>
            <p:style>
              <a:lnRef idx="2">
                <a:schemeClr val="dk1"/>
              </a:lnRef>
              <a:fillRef idx="1">
                <a:schemeClr val="lt1"/>
              </a:fillRef>
              <a:effectRef idx="0">
                <a:schemeClr val="dk1"/>
              </a:effectRef>
              <a:fontRef idx="minor">
                <a:schemeClr val="dk1"/>
              </a:fontRef>
            </p:style>
            <p:txBody>
              <a:bodyPr vert="horz" rtlCol="0" anchor="ctr"/>
              <a:lstStyle/>
              <a:p>
                <a:pPr algn="ctr"/>
                <a:r>
                  <a:rPr lang="en-US" sz="1000" dirty="0" smtClean="0">
                    <a:latin typeface="+mj-lt"/>
                  </a:rPr>
                  <a:t>PRIMARY DOCUMENT</a:t>
                </a:r>
                <a:endParaRPr lang="en-US" sz="1000" dirty="0">
                  <a:latin typeface="+mj-lt"/>
                </a:endParaRPr>
              </a:p>
            </p:txBody>
          </p:sp>
          <p:sp>
            <p:nvSpPr>
              <p:cNvPr id="18" name="Rectangle 17"/>
              <p:cNvSpPr/>
              <p:nvPr/>
            </p:nvSpPr>
            <p:spPr>
              <a:xfrm>
                <a:off x="3048000" y="1828800"/>
                <a:ext cx="1295400" cy="457200"/>
              </a:xfrm>
              <a:prstGeom prst="rect">
                <a:avLst/>
              </a:prstGeom>
              <a:ln w="3175"/>
            </p:spPr>
            <p:style>
              <a:lnRef idx="2">
                <a:schemeClr val="dk1"/>
              </a:lnRef>
              <a:fillRef idx="1">
                <a:schemeClr val="lt1"/>
              </a:fillRef>
              <a:effectRef idx="0">
                <a:schemeClr val="dk1"/>
              </a:effectRef>
              <a:fontRef idx="minor">
                <a:schemeClr val="dk1"/>
              </a:fontRef>
            </p:style>
            <p:txBody>
              <a:bodyPr vert="horz" rtlCol="0" anchor="ctr"/>
              <a:lstStyle/>
              <a:p>
                <a:pPr algn="ctr"/>
                <a:r>
                  <a:rPr lang="en-US" sz="1000" dirty="0" smtClean="0">
                    <a:latin typeface="+mj-lt"/>
                  </a:rPr>
                  <a:t>FUNCTIONAL PROCESS</a:t>
                </a:r>
                <a:endParaRPr lang="en-US" sz="1000" dirty="0">
                  <a:latin typeface="+mj-lt"/>
                </a:endParaRPr>
              </a:p>
            </p:txBody>
          </p:sp>
        </p:grpSp>
        <p:grpSp>
          <p:nvGrpSpPr>
            <p:cNvPr id="246" name="Group 245"/>
            <p:cNvGrpSpPr/>
            <p:nvPr/>
          </p:nvGrpSpPr>
          <p:grpSpPr>
            <a:xfrm>
              <a:off x="152400" y="2438400"/>
              <a:ext cx="8915400" cy="4267200"/>
              <a:chOff x="152400" y="2438400"/>
              <a:chExt cx="8915400" cy="4267200"/>
            </a:xfrm>
          </p:grpSpPr>
          <p:sp>
            <p:nvSpPr>
              <p:cNvPr id="222" name="Rectangle 221"/>
              <p:cNvSpPr/>
              <p:nvPr/>
            </p:nvSpPr>
            <p:spPr>
              <a:xfrm>
                <a:off x="1676400" y="2438400"/>
                <a:ext cx="5257800" cy="36576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mj-lt"/>
                </a:endParaRPr>
              </a:p>
            </p:txBody>
          </p:sp>
          <p:grpSp>
            <p:nvGrpSpPr>
              <p:cNvPr id="221" name="Group 220"/>
              <p:cNvGrpSpPr/>
              <p:nvPr/>
            </p:nvGrpSpPr>
            <p:grpSpPr>
              <a:xfrm>
                <a:off x="152400" y="2508250"/>
                <a:ext cx="8915400" cy="4197350"/>
                <a:chOff x="152400" y="2508250"/>
                <a:chExt cx="8915400" cy="4197350"/>
              </a:xfrm>
            </p:grpSpPr>
            <p:sp>
              <p:nvSpPr>
                <p:cNvPr id="20" name="Rectangle 19"/>
                <p:cNvSpPr/>
                <p:nvPr/>
              </p:nvSpPr>
              <p:spPr>
                <a:xfrm>
                  <a:off x="3048000" y="2667000"/>
                  <a:ext cx="1143000" cy="609600"/>
                </a:xfrm>
                <a:prstGeom prst="rect">
                  <a:avLst/>
                </a:prstGeom>
                <a:ln/>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n-US" sz="850" dirty="0" smtClean="0">
                      <a:latin typeface="+mj-lt"/>
                      <a:cs typeface="BPG Algeti Compact" pitchFamily="2" charset="0"/>
                    </a:rPr>
                    <a:t>Verification of contracts/liabilities</a:t>
                  </a:r>
                  <a:endParaRPr lang="en-US" sz="850" dirty="0">
                    <a:latin typeface="+mj-lt"/>
                    <a:cs typeface="BPG Algeti Compact" pitchFamily="2" charset="0"/>
                  </a:endParaRPr>
                </a:p>
              </p:txBody>
            </p:sp>
            <p:sp>
              <p:nvSpPr>
                <p:cNvPr id="21" name="Rectangle 20"/>
                <p:cNvSpPr/>
                <p:nvPr/>
              </p:nvSpPr>
              <p:spPr>
                <a:xfrm>
                  <a:off x="3048000" y="3429000"/>
                  <a:ext cx="1143000" cy="609600"/>
                </a:xfrm>
                <a:prstGeom prst="rect">
                  <a:avLst/>
                </a:prstGeom>
                <a:ln/>
              </p:spPr>
              <p:style>
                <a:lnRef idx="1">
                  <a:schemeClr val="accent4"/>
                </a:lnRef>
                <a:fillRef idx="2">
                  <a:schemeClr val="accent4"/>
                </a:fillRef>
                <a:effectRef idx="1">
                  <a:schemeClr val="accent4"/>
                </a:effectRef>
                <a:fontRef idx="minor">
                  <a:schemeClr val="dk1"/>
                </a:fontRef>
              </p:style>
              <p:txBody>
                <a:bodyPr vert="horz" rtlCol="0" anchor="ctr"/>
                <a:lstStyle/>
                <a:p>
                  <a:pPr algn="ctr">
                    <a:lnSpc>
                      <a:spcPct val="90000"/>
                    </a:lnSpc>
                  </a:pPr>
                  <a:r>
                    <a:rPr lang="en-US" sz="900" dirty="0" smtClean="0">
                      <a:latin typeface="+mj-lt"/>
                      <a:cs typeface="BPG Algeti Compact" pitchFamily="2" charset="0"/>
                    </a:rPr>
                    <a:t>Verification of invoice /tax claims</a:t>
                  </a:r>
                  <a:endParaRPr lang="en-US" sz="900" dirty="0">
                    <a:latin typeface="+mj-lt"/>
                    <a:cs typeface="BPG Algeti Compact" pitchFamily="2" charset="0"/>
                  </a:endParaRPr>
                </a:p>
              </p:txBody>
            </p:sp>
            <p:sp>
              <p:nvSpPr>
                <p:cNvPr id="22" name="Rectangle 21"/>
                <p:cNvSpPr/>
                <p:nvPr/>
              </p:nvSpPr>
              <p:spPr>
                <a:xfrm>
                  <a:off x="3048000" y="4343400"/>
                  <a:ext cx="1143000" cy="609600"/>
                </a:xfrm>
                <a:prstGeom prst="rect">
                  <a:avLst/>
                </a:prstGeom>
                <a:ln/>
              </p:spPr>
              <p:style>
                <a:lnRef idx="1">
                  <a:schemeClr val="accent4"/>
                </a:lnRef>
                <a:fillRef idx="2">
                  <a:schemeClr val="accent4"/>
                </a:fillRef>
                <a:effectRef idx="1">
                  <a:schemeClr val="accent4"/>
                </a:effectRef>
                <a:fontRef idx="minor">
                  <a:schemeClr val="dk1"/>
                </a:fontRef>
              </p:style>
              <p:txBody>
                <a:bodyPr vert="horz" rtlCol="0" anchor="ctr"/>
                <a:lstStyle/>
                <a:p>
                  <a:pPr algn="ctr">
                    <a:lnSpc>
                      <a:spcPct val="90000"/>
                    </a:lnSpc>
                  </a:pPr>
                  <a:r>
                    <a:rPr lang="en-US" sz="900" dirty="0" smtClean="0">
                      <a:latin typeface="+mj-lt"/>
                      <a:cs typeface="BPG Algeti Compact" pitchFamily="2" charset="0"/>
                    </a:rPr>
                    <a:t>Accounting of revenues/moving to returns</a:t>
                  </a:r>
                  <a:endParaRPr lang="en-US" sz="900" dirty="0">
                    <a:latin typeface="+mj-lt"/>
                    <a:cs typeface="BPG Algeti Compact" pitchFamily="2" charset="0"/>
                  </a:endParaRPr>
                </a:p>
              </p:txBody>
            </p:sp>
            <p:sp>
              <p:nvSpPr>
                <p:cNvPr id="23" name="Rectangle 22"/>
                <p:cNvSpPr/>
                <p:nvPr/>
              </p:nvSpPr>
              <p:spPr>
                <a:xfrm>
                  <a:off x="4343400" y="2667000"/>
                  <a:ext cx="1143000" cy="609600"/>
                </a:xfrm>
                <a:prstGeom prst="rect">
                  <a:avLst/>
                </a:prstGeom>
                <a:ln/>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n-US" sz="850" dirty="0" smtClean="0">
                      <a:latin typeface="+mj-lt"/>
                      <a:cs typeface="BPG Algeti Compact" pitchFamily="2" charset="0"/>
                    </a:rPr>
                    <a:t>Procurement/liabilities</a:t>
                  </a:r>
                  <a:endParaRPr lang="en-US" sz="850" dirty="0">
                    <a:latin typeface="+mj-lt"/>
                    <a:cs typeface="BPG Algeti Compact" pitchFamily="2" charset="0"/>
                  </a:endParaRPr>
                </a:p>
              </p:txBody>
            </p:sp>
            <p:sp>
              <p:nvSpPr>
                <p:cNvPr id="24" name="Rectangle 23"/>
                <p:cNvSpPr/>
                <p:nvPr/>
              </p:nvSpPr>
              <p:spPr>
                <a:xfrm>
                  <a:off x="4343400" y="3429000"/>
                  <a:ext cx="1143000" cy="609600"/>
                </a:xfrm>
                <a:prstGeom prst="rect">
                  <a:avLst/>
                </a:prstGeom>
                <a:ln/>
              </p:spPr>
              <p:style>
                <a:lnRef idx="1">
                  <a:schemeClr val="accent4"/>
                </a:lnRef>
                <a:fillRef idx="2">
                  <a:schemeClr val="accent4"/>
                </a:fillRef>
                <a:effectRef idx="1">
                  <a:schemeClr val="accent4"/>
                </a:effectRef>
                <a:fontRef idx="minor">
                  <a:schemeClr val="dk1"/>
                </a:fontRef>
              </p:style>
              <p:txBody>
                <a:bodyPr vert="horz" rtlCol="0" anchor="ctr"/>
                <a:lstStyle/>
                <a:p>
                  <a:pPr algn="ctr">
                    <a:lnSpc>
                      <a:spcPct val="90000"/>
                    </a:lnSpc>
                  </a:pPr>
                  <a:r>
                    <a:rPr lang="en-US" sz="900" dirty="0" smtClean="0">
                      <a:latin typeface="+mj-lt"/>
                      <a:cs typeface="BPG Algeti Compact" pitchFamily="2" charset="0"/>
                    </a:rPr>
                    <a:t>Payments payables/receivables</a:t>
                  </a:r>
                  <a:endParaRPr lang="en-US" sz="900" dirty="0">
                    <a:latin typeface="+mj-lt"/>
                    <a:cs typeface="BPG Algeti Compact" pitchFamily="2" charset="0"/>
                  </a:endParaRPr>
                </a:p>
              </p:txBody>
            </p:sp>
            <p:sp>
              <p:nvSpPr>
                <p:cNvPr id="25" name="Rectangle 24"/>
                <p:cNvSpPr/>
                <p:nvPr/>
              </p:nvSpPr>
              <p:spPr>
                <a:xfrm>
                  <a:off x="4343400" y="4343400"/>
                  <a:ext cx="1143000" cy="609600"/>
                </a:xfrm>
                <a:prstGeom prst="rect">
                  <a:avLst/>
                </a:prstGeom>
                <a:solidFill>
                  <a:schemeClr val="bg1">
                    <a:lumMod val="95000"/>
                  </a:schemeClr>
                </a:solid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a:lnSpc>
                      <a:spcPct val="90000"/>
                    </a:lnSpc>
                  </a:pPr>
                  <a:r>
                    <a:rPr lang="en-US" sz="700" dirty="0" smtClean="0">
                      <a:solidFill>
                        <a:schemeClr val="bg1">
                          <a:lumMod val="65000"/>
                        </a:schemeClr>
                      </a:solidFill>
                      <a:latin typeface="+mj-lt"/>
                      <a:cs typeface="BPG Algeti Compact" pitchFamily="2" charset="0"/>
                    </a:rPr>
                    <a:t>Other non-material operations except assets and investments</a:t>
                  </a:r>
                  <a:endParaRPr lang="en-US" sz="700" dirty="0">
                    <a:solidFill>
                      <a:schemeClr val="bg1">
                        <a:lumMod val="65000"/>
                      </a:schemeClr>
                    </a:solidFill>
                    <a:latin typeface="+mj-lt"/>
                    <a:cs typeface="BPG Algeti Compact" pitchFamily="2" charset="0"/>
                  </a:endParaRPr>
                </a:p>
              </p:txBody>
            </p:sp>
            <p:sp>
              <p:nvSpPr>
                <p:cNvPr id="26" name="Rectangle 25"/>
                <p:cNvSpPr/>
                <p:nvPr/>
              </p:nvSpPr>
              <p:spPr>
                <a:xfrm>
                  <a:off x="4343400" y="5181600"/>
                  <a:ext cx="1143000" cy="609600"/>
                </a:xfrm>
                <a:prstGeom prst="rect">
                  <a:avLst/>
                </a:prstGeom>
                <a:solidFill>
                  <a:schemeClr val="bg1">
                    <a:lumMod val="95000"/>
                  </a:schemeClr>
                </a:solid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a:r>
                    <a:rPr lang="en-US" sz="900" dirty="0" smtClean="0">
                      <a:solidFill>
                        <a:schemeClr val="bg1">
                          <a:lumMod val="65000"/>
                        </a:schemeClr>
                      </a:solidFill>
                      <a:latin typeface="+mj-lt"/>
                      <a:cs typeface="BPG Algeti Compact" pitchFamily="2" charset="0"/>
                    </a:rPr>
                    <a:t>Assets and investments management module</a:t>
                  </a:r>
                  <a:endParaRPr lang="en-US" sz="900" dirty="0">
                    <a:solidFill>
                      <a:schemeClr val="bg1">
                        <a:lumMod val="65000"/>
                      </a:schemeClr>
                    </a:solidFill>
                    <a:latin typeface="+mj-lt"/>
                    <a:cs typeface="BPG Algeti Compact" pitchFamily="2" charset="0"/>
                  </a:endParaRPr>
                </a:p>
              </p:txBody>
            </p:sp>
            <p:sp>
              <p:nvSpPr>
                <p:cNvPr id="27" name="Rectangle 26"/>
                <p:cNvSpPr/>
                <p:nvPr/>
              </p:nvSpPr>
              <p:spPr>
                <a:xfrm>
                  <a:off x="3124200" y="6172200"/>
                  <a:ext cx="1066800" cy="533400"/>
                </a:xfrm>
                <a:prstGeom prst="rect">
                  <a:avLst/>
                </a:prstGeom>
                <a:solidFill>
                  <a:srgbClr val="FFE0D9"/>
                </a:solidFill>
                <a:ln w="19050">
                  <a:solidFill>
                    <a:srgbClr val="FF0000"/>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lang="en-US" sz="800" dirty="0" smtClean="0">
                      <a:latin typeface="+mj-lt"/>
                      <a:cs typeface="BPG Algeti Compact" pitchFamily="2" charset="0"/>
                    </a:rPr>
                    <a:t>HR - management</a:t>
                  </a:r>
                  <a:endParaRPr lang="en-US" sz="800" dirty="0">
                    <a:latin typeface="+mj-lt"/>
                    <a:cs typeface="BPG Algeti Compact" pitchFamily="2" charset="0"/>
                  </a:endParaRPr>
                </a:p>
              </p:txBody>
            </p:sp>
            <p:sp>
              <p:nvSpPr>
                <p:cNvPr id="28" name="Rectangle 27"/>
                <p:cNvSpPr/>
                <p:nvPr/>
              </p:nvSpPr>
              <p:spPr>
                <a:xfrm>
                  <a:off x="4419600" y="6172200"/>
                  <a:ext cx="1066800" cy="533400"/>
                </a:xfrm>
                <a:prstGeom prst="rect">
                  <a:avLst/>
                </a:prstGeom>
                <a:solidFill>
                  <a:srgbClr val="FFE0D9"/>
                </a:solidFill>
                <a:ln w="19050">
                  <a:solidFill>
                    <a:srgbClr val="FF0000"/>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lnSpc>
                      <a:spcPct val="90000"/>
                    </a:lnSpc>
                  </a:pPr>
                  <a:r>
                    <a:rPr lang="en-US" sz="800" dirty="0" smtClean="0">
                      <a:latin typeface="+mj-lt"/>
                      <a:cs typeface="BPG Algeti Compact" pitchFamily="2" charset="0"/>
                    </a:rPr>
                    <a:t>Settlement of accounts with staff</a:t>
                  </a:r>
                  <a:endParaRPr lang="en-US" sz="800" dirty="0">
                    <a:latin typeface="+mj-lt"/>
                    <a:cs typeface="BPG Algeti Compact" pitchFamily="2" charset="0"/>
                  </a:endParaRPr>
                </a:p>
              </p:txBody>
            </p:sp>
            <p:sp>
              <p:nvSpPr>
                <p:cNvPr id="29" name="Rectangle 28"/>
                <p:cNvSpPr/>
                <p:nvPr/>
              </p:nvSpPr>
              <p:spPr>
                <a:xfrm>
                  <a:off x="457200" y="2514600"/>
                  <a:ext cx="762000" cy="533400"/>
                </a:xfrm>
                <a:prstGeom prst="rect">
                  <a:avLst/>
                </a:prstGeom>
                <a:solidFill>
                  <a:srgbClr val="FFE0D9"/>
                </a:solidFill>
                <a:ln w="19050">
                  <a:solidFill>
                    <a:srgbClr val="FF0000"/>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lang="en-US" sz="900" dirty="0" smtClean="0">
                      <a:latin typeface="+mj-lt"/>
                      <a:cs typeface="BPG Algeti Compact" pitchFamily="2" charset="0"/>
                    </a:rPr>
                    <a:t>Budget/Appropriations</a:t>
                  </a:r>
                  <a:endParaRPr lang="en-US" sz="900" dirty="0">
                    <a:latin typeface="+mj-lt"/>
                    <a:cs typeface="BPG Algeti Compact" pitchFamily="2" charset="0"/>
                  </a:endParaRPr>
                </a:p>
              </p:txBody>
            </p:sp>
            <p:sp>
              <p:nvSpPr>
                <p:cNvPr id="30" name="Rectangle 29"/>
                <p:cNvSpPr/>
                <p:nvPr/>
              </p:nvSpPr>
              <p:spPr>
                <a:xfrm>
                  <a:off x="8077200" y="2514600"/>
                  <a:ext cx="990600" cy="533400"/>
                </a:xfrm>
                <a:prstGeom prst="rect">
                  <a:avLst/>
                </a:prstGeom>
                <a:solidFill>
                  <a:srgbClr val="FFE0D9"/>
                </a:solidFill>
                <a:ln w="19050">
                  <a:solidFill>
                    <a:srgbClr val="FF0000"/>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lang="en-US" sz="900" dirty="0" smtClean="0">
                      <a:latin typeface="+mj-lt"/>
                      <a:cs typeface="BPG Algeti Compact" pitchFamily="2" charset="0"/>
                    </a:rPr>
                    <a:t>System </a:t>
                  </a:r>
                  <a:r>
                    <a:rPr lang="en-US" sz="900" dirty="0" smtClean="0">
                      <a:latin typeface="+mj-lt"/>
                      <a:cs typeface="BPG Algeti Compact" pitchFamily="2" charset="0"/>
                    </a:rPr>
                    <a:t>of e-tenders</a:t>
                  </a:r>
                  <a:endParaRPr lang="en-US" sz="900" dirty="0">
                    <a:latin typeface="+mj-lt"/>
                    <a:cs typeface="BPG Algeti Compact" pitchFamily="2" charset="0"/>
                  </a:endParaRPr>
                </a:p>
              </p:txBody>
            </p:sp>
            <p:sp>
              <p:nvSpPr>
                <p:cNvPr id="31" name="Flowchart: Punched Tape 30"/>
                <p:cNvSpPr/>
                <p:nvPr/>
              </p:nvSpPr>
              <p:spPr>
                <a:xfrm>
                  <a:off x="5791200" y="2514600"/>
                  <a:ext cx="990600" cy="685800"/>
                </a:xfrm>
                <a:prstGeom prst="flowChartPunchedTape">
                  <a:avLst/>
                </a:prstGeom>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en-US" sz="1000" dirty="0" smtClean="0">
                      <a:solidFill>
                        <a:schemeClr val="tx1"/>
                      </a:solidFill>
                      <a:latin typeface="+mj-lt"/>
                      <a:cs typeface="BPG Algeti Compact" pitchFamily="2" charset="0"/>
                    </a:rPr>
                    <a:t>contract</a:t>
                  </a:r>
                </a:p>
              </p:txBody>
            </p:sp>
            <p:sp>
              <p:nvSpPr>
                <p:cNvPr id="32" name="Flowchart: Punched Tape 31"/>
                <p:cNvSpPr/>
                <p:nvPr/>
              </p:nvSpPr>
              <p:spPr>
                <a:xfrm>
                  <a:off x="5791200" y="3124200"/>
                  <a:ext cx="990600" cy="685800"/>
                </a:xfrm>
                <a:prstGeom prst="flowChartPunchedTape">
                  <a:avLst/>
                </a:prstGeom>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en-US" sz="800" dirty="0" smtClean="0">
                      <a:solidFill>
                        <a:schemeClr val="tx1"/>
                      </a:solidFill>
                      <a:latin typeface="+mj-lt"/>
                      <a:cs typeface="BPG Algeti Compact" pitchFamily="2" charset="0"/>
                    </a:rPr>
                    <a:t>Basis for liabilities, other document</a:t>
                  </a:r>
                </a:p>
              </p:txBody>
            </p:sp>
            <p:sp>
              <p:nvSpPr>
                <p:cNvPr id="33" name="Flowchart: Punched Tape 32"/>
                <p:cNvSpPr/>
                <p:nvPr/>
              </p:nvSpPr>
              <p:spPr>
                <a:xfrm>
                  <a:off x="5791200" y="3733800"/>
                  <a:ext cx="990600" cy="685800"/>
                </a:xfrm>
                <a:prstGeom prst="flowChartPunchedTape">
                  <a:avLst/>
                </a:prstGeom>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en-US" sz="1000" dirty="0" smtClean="0">
                      <a:solidFill>
                        <a:schemeClr val="tx1"/>
                      </a:solidFill>
                      <a:latin typeface="+mj-lt"/>
                      <a:cs typeface="BPG Algeti Compact" pitchFamily="2" charset="0"/>
                    </a:rPr>
                    <a:t>Invoice</a:t>
                  </a:r>
                </a:p>
              </p:txBody>
            </p:sp>
            <p:sp>
              <p:nvSpPr>
                <p:cNvPr id="34" name="Flowchart: Punched Tape 33"/>
                <p:cNvSpPr/>
                <p:nvPr/>
              </p:nvSpPr>
              <p:spPr>
                <a:xfrm>
                  <a:off x="5791200" y="4343400"/>
                  <a:ext cx="990600" cy="685800"/>
                </a:xfrm>
                <a:prstGeom prst="flowChartPunchedTape">
                  <a:avLst/>
                </a:prstGeom>
                <a:solidFill>
                  <a:schemeClr val="bg1">
                    <a:lumMod val="95000"/>
                  </a:schemeClr>
                </a:solid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a:r>
                    <a:rPr lang="en-US" sz="800" dirty="0" smtClean="0">
                      <a:solidFill>
                        <a:schemeClr val="bg1">
                          <a:lumMod val="65000"/>
                        </a:schemeClr>
                      </a:solidFill>
                      <a:latin typeface="+mj-lt"/>
                      <a:cs typeface="BPG Algeti Compact" pitchFamily="2" charset="0"/>
                    </a:rPr>
                    <a:t>Non-monetary economic event</a:t>
                  </a:r>
                </a:p>
              </p:txBody>
            </p:sp>
            <p:sp>
              <p:nvSpPr>
                <p:cNvPr id="35" name="Flowchart: Stored Data 34"/>
                <p:cNvSpPr/>
                <p:nvPr/>
              </p:nvSpPr>
              <p:spPr>
                <a:xfrm>
                  <a:off x="1905000" y="2667000"/>
                  <a:ext cx="1066800" cy="609600"/>
                </a:xfrm>
                <a:prstGeom prst="flowChartOnlineStorage">
                  <a:avLst/>
                </a:prstGeom>
                <a:ln w="12700">
                  <a:solidFill>
                    <a:srgbClr val="00B0F0"/>
                  </a:solidFill>
                </a:ln>
              </p:spPr>
              <p:style>
                <a:lnRef idx="1">
                  <a:schemeClr val="accent3"/>
                </a:lnRef>
                <a:fillRef idx="2">
                  <a:schemeClr val="accent3"/>
                </a:fillRef>
                <a:effectRef idx="1">
                  <a:schemeClr val="accent3"/>
                </a:effectRef>
                <a:fontRef idx="minor">
                  <a:schemeClr val="dk1"/>
                </a:fontRef>
              </p:style>
              <p:txBody>
                <a:bodyPr vert="horz" rtlCol="0" anchor="ctr"/>
                <a:lstStyle/>
                <a:p>
                  <a:pPr algn="ctr"/>
                  <a:r>
                    <a:rPr lang="en-US" sz="900" dirty="0" smtClean="0">
                      <a:solidFill>
                        <a:schemeClr val="tx1"/>
                      </a:solidFill>
                      <a:latin typeface="+mj-lt"/>
                      <a:cs typeface="BPG Algeti Compact" pitchFamily="2" charset="0"/>
                    </a:rPr>
                    <a:t>Reporting</a:t>
                  </a:r>
                  <a:endParaRPr lang="en-US" sz="900" dirty="0" smtClean="0">
                    <a:solidFill>
                      <a:schemeClr val="tx1"/>
                    </a:solidFill>
                    <a:latin typeface="+mj-lt"/>
                    <a:cs typeface="BPG Algeti Compact" pitchFamily="2" charset="0"/>
                  </a:endParaRPr>
                </a:p>
              </p:txBody>
            </p:sp>
            <p:cxnSp>
              <p:nvCxnSpPr>
                <p:cNvPr id="37" name="Elbow Connector 36"/>
                <p:cNvCxnSpPr>
                  <a:stCxn id="29" idx="0"/>
                  <a:endCxn id="30" idx="0"/>
                </p:cNvCxnSpPr>
                <p:nvPr/>
              </p:nvCxnSpPr>
              <p:spPr>
                <a:xfrm rot="5400000" flipH="1" flipV="1">
                  <a:off x="4705350" y="-1352550"/>
                  <a:ext cx="12700" cy="7734300"/>
                </a:xfrm>
                <a:prstGeom prst="bentConnector3">
                  <a:avLst>
                    <a:gd name="adj1" fmla="val 1800000"/>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9" idx="3"/>
                  <a:endCxn id="23" idx="0"/>
                </p:cNvCxnSpPr>
                <p:nvPr/>
              </p:nvCxnSpPr>
              <p:spPr>
                <a:xfrm flipV="1">
                  <a:off x="1219200" y="2667000"/>
                  <a:ext cx="3695700" cy="114300"/>
                </a:xfrm>
                <a:prstGeom prst="bentConnector4">
                  <a:avLst>
                    <a:gd name="adj1" fmla="val 9212"/>
                    <a:gd name="adj2" fmla="val 362933"/>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38"/>
                <p:cNvCxnSpPr>
                  <a:stCxn id="30" idx="1"/>
                  <a:endCxn id="31" idx="0"/>
                </p:cNvCxnSpPr>
                <p:nvPr/>
              </p:nvCxnSpPr>
              <p:spPr>
                <a:xfrm rot="10800000">
                  <a:off x="6286500" y="2583180"/>
                  <a:ext cx="1790700" cy="198120"/>
                </a:xfrm>
                <a:prstGeom prst="bentConnector4">
                  <a:avLst>
                    <a:gd name="adj1" fmla="val 36170"/>
                    <a:gd name="adj2" fmla="val 215385"/>
                  </a:avLst>
                </a:prstGeom>
                <a:ln w="127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33400" y="5867400"/>
                  <a:ext cx="762000" cy="304800"/>
                </a:xfrm>
                <a:prstGeom prst="rect">
                  <a:avLst/>
                </a:prstGeom>
                <a:solidFill>
                  <a:schemeClr val="bg1">
                    <a:lumMod val="95000"/>
                  </a:schemeClr>
                </a:solid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a:r>
                    <a:rPr lang="en-US" sz="900" dirty="0" smtClean="0">
                      <a:solidFill>
                        <a:schemeClr val="bg1">
                          <a:lumMod val="65000"/>
                        </a:schemeClr>
                      </a:solidFill>
                      <a:latin typeface="+mj-lt"/>
                      <a:cs typeface="BPG Algeti Compact" pitchFamily="2" charset="0"/>
                    </a:rPr>
                    <a:t>debt</a:t>
                  </a:r>
                  <a:endParaRPr lang="en-US" sz="900" dirty="0">
                    <a:solidFill>
                      <a:schemeClr val="bg1">
                        <a:lumMod val="65000"/>
                      </a:schemeClr>
                    </a:solidFill>
                    <a:latin typeface="+mj-lt"/>
                    <a:cs typeface="BPG Algeti Compact" pitchFamily="2" charset="0"/>
                  </a:endParaRPr>
                </a:p>
              </p:txBody>
            </p:sp>
            <p:cxnSp>
              <p:nvCxnSpPr>
                <p:cNvPr id="63" name="Shape 62"/>
                <p:cNvCxnSpPr>
                  <a:stCxn id="22" idx="2"/>
                  <a:endCxn id="65" idx="3"/>
                </p:cNvCxnSpPr>
                <p:nvPr/>
              </p:nvCxnSpPr>
              <p:spPr>
                <a:xfrm rot="5400000" flipH="1" flipV="1">
                  <a:off x="5086350" y="1962150"/>
                  <a:ext cx="1524000" cy="4457700"/>
                </a:xfrm>
                <a:prstGeom prst="bentConnector4">
                  <a:avLst>
                    <a:gd name="adj1" fmla="val -64091"/>
                    <a:gd name="adj2" fmla="val 105128"/>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162800" y="3124200"/>
                  <a:ext cx="914400" cy="609600"/>
                </a:xfrm>
                <a:prstGeom prst="rect">
                  <a:avLst/>
                </a:prstGeom>
                <a:solidFill>
                  <a:srgbClr val="FFE0D9"/>
                </a:solidFill>
                <a:ln w="19050">
                  <a:solidFill>
                    <a:srgbClr val="FF0000"/>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lang="en-US" sz="900" dirty="0" smtClean="0">
                      <a:latin typeface="+mj-lt"/>
                      <a:cs typeface="BPG Algeti Compact" pitchFamily="2" charset="0"/>
                    </a:rPr>
                    <a:t>taxes</a:t>
                  </a:r>
                </a:p>
              </p:txBody>
            </p:sp>
            <p:cxnSp>
              <p:nvCxnSpPr>
                <p:cNvPr id="76" name="Shape 66"/>
                <p:cNvCxnSpPr>
                  <a:stCxn id="59" idx="3"/>
                  <a:endCxn id="31" idx="3"/>
                </p:cNvCxnSpPr>
                <p:nvPr/>
              </p:nvCxnSpPr>
              <p:spPr>
                <a:xfrm flipV="1">
                  <a:off x="1295400" y="2857500"/>
                  <a:ext cx="5486400" cy="3162300"/>
                </a:xfrm>
                <a:prstGeom prst="bentConnector3">
                  <a:avLst>
                    <a:gd name="adj1" fmla="val 104167"/>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31" idx="1"/>
                  <a:endCxn id="23" idx="3"/>
                </p:cNvCxnSpPr>
                <p:nvPr/>
              </p:nvCxnSpPr>
              <p:spPr>
                <a:xfrm rot="10800000" flipV="1">
                  <a:off x="5486400" y="2857500"/>
                  <a:ext cx="304800" cy="1143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32" idx="1"/>
                  <a:endCxn id="23" idx="3"/>
                </p:cNvCxnSpPr>
                <p:nvPr/>
              </p:nvCxnSpPr>
              <p:spPr>
                <a:xfrm rot="10800000">
                  <a:off x="5486400" y="2971800"/>
                  <a:ext cx="304800" cy="4953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33" idx="1"/>
                  <a:endCxn id="24" idx="3"/>
                </p:cNvCxnSpPr>
                <p:nvPr/>
              </p:nvCxnSpPr>
              <p:spPr>
                <a:xfrm rot="10800000">
                  <a:off x="5486400" y="3733800"/>
                  <a:ext cx="304800" cy="3429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34" idx="1"/>
                  <a:endCxn id="25" idx="3"/>
                </p:cNvCxnSpPr>
                <p:nvPr/>
              </p:nvCxnSpPr>
              <p:spPr>
                <a:xfrm rot="10800000">
                  <a:off x="5486400" y="4648200"/>
                  <a:ext cx="304800" cy="381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24" idx="2"/>
                  <a:endCxn id="25" idx="0"/>
                </p:cNvCxnSpPr>
                <p:nvPr/>
              </p:nvCxnSpPr>
              <p:spPr>
                <a:xfrm rot="5400000">
                  <a:off x="4762500" y="4191000"/>
                  <a:ext cx="304800" cy="127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Elbow Connector 38"/>
                <p:cNvCxnSpPr>
                  <a:stCxn id="20" idx="1"/>
                  <a:endCxn id="35" idx="3"/>
                </p:cNvCxnSpPr>
                <p:nvPr/>
              </p:nvCxnSpPr>
              <p:spPr>
                <a:xfrm rot="10800000">
                  <a:off x="2794000" y="2971800"/>
                  <a:ext cx="254000" cy="12700"/>
                </a:xfrm>
                <a:prstGeom prst="bentConnector3">
                  <a:avLst>
                    <a:gd name="adj1" fmla="val 50000"/>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5" name="Elbow Connector 38"/>
                <p:cNvCxnSpPr>
                  <a:stCxn id="118" idx="1"/>
                  <a:endCxn id="35" idx="1"/>
                </p:cNvCxnSpPr>
                <p:nvPr/>
              </p:nvCxnSpPr>
              <p:spPr>
                <a:xfrm rot="10800000" flipH="1">
                  <a:off x="1828800" y="2971800"/>
                  <a:ext cx="76200" cy="1143000"/>
                </a:xfrm>
                <a:prstGeom prst="bentConnector3">
                  <a:avLst>
                    <a:gd name="adj1" fmla="val -136799"/>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8" name="Flowchart: Stored Data 117"/>
                <p:cNvSpPr/>
                <p:nvPr/>
              </p:nvSpPr>
              <p:spPr>
                <a:xfrm>
                  <a:off x="1828800" y="3810000"/>
                  <a:ext cx="1066800" cy="609600"/>
                </a:xfrm>
                <a:prstGeom prst="flowChartOnlineStorage">
                  <a:avLst/>
                </a:prstGeom>
                <a:solidFill>
                  <a:schemeClr val="bg1">
                    <a:lumMod val="95000"/>
                  </a:schemeClr>
                </a:solid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a:lnSpc>
                      <a:spcPct val="90000"/>
                    </a:lnSpc>
                  </a:pPr>
                  <a:r>
                    <a:rPr lang="en-US" sz="1050" dirty="0" smtClean="0">
                      <a:solidFill>
                        <a:schemeClr val="bg1">
                          <a:lumMod val="65000"/>
                        </a:schemeClr>
                      </a:solidFill>
                      <a:latin typeface="+mj-lt"/>
                      <a:cs typeface="BPG Algeti Compact" pitchFamily="2" charset="0"/>
                    </a:rPr>
                    <a:t>General Ledger</a:t>
                  </a:r>
                  <a:endParaRPr lang="en-US" sz="1050" dirty="0" smtClean="0">
                    <a:solidFill>
                      <a:schemeClr val="bg1">
                        <a:lumMod val="65000"/>
                      </a:schemeClr>
                    </a:solidFill>
                    <a:latin typeface="+mj-lt"/>
                    <a:cs typeface="BPG Algeti Compact" pitchFamily="2" charset="0"/>
                  </a:endParaRPr>
                </a:p>
              </p:txBody>
            </p:sp>
            <p:cxnSp>
              <p:nvCxnSpPr>
                <p:cNvPr id="120" name="Elbow Connector 38"/>
                <p:cNvCxnSpPr>
                  <a:stCxn id="21" idx="0"/>
                  <a:endCxn id="118" idx="0"/>
                </p:cNvCxnSpPr>
                <p:nvPr/>
              </p:nvCxnSpPr>
              <p:spPr>
                <a:xfrm rot="16200000" flipH="1" flipV="1">
                  <a:off x="2800350" y="2990850"/>
                  <a:ext cx="381000" cy="1257300"/>
                </a:xfrm>
                <a:prstGeom prst="bentConnector3">
                  <a:avLst>
                    <a:gd name="adj1" fmla="val -18139"/>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0" name="Elbow Connector 38"/>
                <p:cNvCxnSpPr>
                  <a:stCxn id="22" idx="0"/>
                  <a:endCxn id="118" idx="3"/>
                </p:cNvCxnSpPr>
                <p:nvPr/>
              </p:nvCxnSpPr>
              <p:spPr>
                <a:xfrm rot="16200000" flipV="1">
                  <a:off x="3054350" y="3778250"/>
                  <a:ext cx="228600" cy="901700"/>
                </a:xfrm>
                <a:prstGeom prst="bentConnector2">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5" name="Elbow Connector 38"/>
                <p:cNvCxnSpPr>
                  <a:stCxn id="25" idx="1"/>
                  <a:endCxn id="118" idx="3"/>
                </p:cNvCxnSpPr>
                <p:nvPr/>
              </p:nvCxnSpPr>
              <p:spPr>
                <a:xfrm rot="10800000">
                  <a:off x="2717800" y="4114800"/>
                  <a:ext cx="1625600" cy="533400"/>
                </a:xfrm>
                <a:prstGeom prst="bentConnector3">
                  <a:avLst>
                    <a:gd name="adj1" fmla="val 4215"/>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6" name="Elbow Connector 38"/>
                <p:cNvCxnSpPr>
                  <a:stCxn id="26" idx="0"/>
                  <a:endCxn id="118" idx="2"/>
                </p:cNvCxnSpPr>
                <p:nvPr/>
              </p:nvCxnSpPr>
              <p:spPr>
                <a:xfrm rot="16200000" flipV="1">
                  <a:off x="3257550" y="3524250"/>
                  <a:ext cx="762000" cy="2552700"/>
                </a:xfrm>
                <a:prstGeom prst="bentConnector3">
                  <a:avLst>
                    <a:gd name="adj1" fmla="val 15116"/>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6781800" y="3329456"/>
                  <a:ext cx="358977" cy="1495370"/>
                  <a:chOff x="6781800" y="3329456"/>
                  <a:chExt cx="358977" cy="1495370"/>
                </a:xfrm>
              </p:grpSpPr>
              <p:cxnSp>
                <p:nvCxnSpPr>
                  <p:cNvPr id="67" name="Shape 66"/>
                  <p:cNvCxnSpPr>
                    <a:stCxn id="159" idx="1"/>
                    <a:endCxn id="34" idx="3"/>
                  </p:cNvCxnSpPr>
                  <p:nvPr/>
                </p:nvCxnSpPr>
                <p:spPr>
                  <a:xfrm rot="10800000">
                    <a:off x="6781800" y="4686301"/>
                    <a:ext cx="228600" cy="441"/>
                  </a:xfrm>
                  <a:prstGeom prst="bentConnector3">
                    <a:avLst>
                      <a:gd name="adj1" fmla="val 50000"/>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hape 66"/>
                  <p:cNvCxnSpPr>
                    <a:stCxn id="157" idx="1"/>
                    <a:endCxn id="33" idx="3"/>
                  </p:cNvCxnSpPr>
                  <p:nvPr/>
                </p:nvCxnSpPr>
                <p:spPr>
                  <a:xfrm rot="10800000">
                    <a:off x="6781800" y="4076701"/>
                    <a:ext cx="228600" cy="441"/>
                  </a:xfrm>
                  <a:prstGeom prst="bentConnector3">
                    <a:avLst>
                      <a:gd name="adj1" fmla="val 50000"/>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hape 66"/>
                  <p:cNvCxnSpPr>
                    <a:stCxn id="146" idx="1"/>
                    <a:endCxn id="32" idx="3"/>
                  </p:cNvCxnSpPr>
                  <p:nvPr/>
                </p:nvCxnSpPr>
                <p:spPr>
                  <a:xfrm rot="10800000">
                    <a:off x="6781800" y="3467101"/>
                    <a:ext cx="228600" cy="441"/>
                  </a:xfrm>
                  <a:prstGeom prst="bentConnector3">
                    <a:avLst>
                      <a:gd name="adj1" fmla="val 50000"/>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7010400" y="3329456"/>
                    <a:ext cx="130377" cy="276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latin typeface="+mj-lt"/>
                      </a:rPr>
                      <a:t>$</a:t>
                    </a:r>
                    <a:endParaRPr lang="en-US" dirty="0">
                      <a:latin typeface="+mj-lt"/>
                    </a:endParaRPr>
                  </a:p>
                </p:txBody>
              </p:sp>
              <p:sp>
                <p:nvSpPr>
                  <p:cNvPr id="157" name="Rectangle 156"/>
                  <p:cNvSpPr/>
                  <p:nvPr/>
                </p:nvSpPr>
                <p:spPr>
                  <a:xfrm>
                    <a:off x="7010400" y="3939056"/>
                    <a:ext cx="130377" cy="276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latin typeface="+mj-lt"/>
                      </a:rPr>
                      <a:t>$</a:t>
                    </a:r>
                    <a:endParaRPr lang="en-US" dirty="0">
                      <a:latin typeface="+mj-lt"/>
                    </a:endParaRPr>
                  </a:p>
                </p:txBody>
              </p:sp>
              <p:sp>
                <p:nvSpPr>
                  <p:cNvPr id="159" name="Rectangle 158"/>
                  <p:cNvSpPr/>
                  <p:nvPr/>
                </p:nvSpPr>
                <p:spPr>
                  <a:xfrm>
                    <a:off x="7010400" y="4548656"/>
                    <a:ext cx="130377" cy="276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latin typeface="+mj-lt"/>
                      </a:rPr>
                      <a:t>$</a:t>
                    </a:r>
                    <a:endParaRPr lang="en-US" dirty="0">
                      <a:latin typeface="+mj-lt"/>
                    </a:endParaRPr>
                  </a:p>
                </p:txBody>
              </p:sp>
            </p:grpSp>
            <p:cxnSp>
              <p:nvCxnSpPr>
                <p:cNvPr id="166" name="Elbow Connector 165"/>
                <p:cNvCxnSpPr>
                  <a:stCxn id="34" idx="2"/>
                  <a:endCxn id="26" idx="3"/>
                </p:cNvCxnSpPr>
                <p:nvPr/>
              </p:nvCxnSpPr>
              <p:spPr>
                <a:xfrm rot="5400000">
                  <a:off x="5623560" y="4823460"/>
                  <a:ext cx="525780" cy="8001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23" idx="1"/>
                  <a:endCxn id="20" idx="3"/>
                </p:cNvCxnSpPr>
                <p:nvPr/>
              </p:nvCxnSpPr>
              <p:spPr>
                <a:xfrm flipH="1">
                  <a:off x="4191000" y="2971800"/>
                  <a:ext cx="1524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23" idx="2"/>
                  <a:endCxn id="24" idx="0"/>
                </p:cNvCxnSpPr>
                <p:nvPr/>
              </p:nvCxnSpPr>
              <p:spPr>
                <a:xfrm>
                  <a:off x="4914900" y="3276600"/>
                  <a:ext cx="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21" idx="3"/>
                  <a:endCxn id="24" idx="1"/>
                </p:cNvCxnSpPr>
                <p:nvPr/>
              </p:nvCxnSpPr>
              <p:spPr>
                <a:xfrm>
                  <a:off x="4191000" y="3733800"/>
                  <a:ext cx="1524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118" idx="1"/>
                  <a:endCxn id="26" idx="1"/>
                </p:cNvCxnSpPr>
                <p:nvPr/>
              </p:nvCxnSpPr>
              <p:spPr>
                <a:xfrm rot="10800000" flipH="1" flipV="1">
                  <a:off x="1828800" y="4114800"/>
                  <a:ext cx="2514600" cy="1371600"/>
                </a:xfrm>
                <a:prstGeom prst="bentConnector3">
                  <a:avLst>
                    <a:gd name="adj1" fmla="val -3855"/>
                  </a:avLst>
                </a:prstGeom>
                <a:ln w="1905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3" name="Elbow Connector 38"/>
                <p:cNvCxnSpPr>
                  <a:stCxn id="65" idx="2"/>
                  <a:endCxn id="118" idx="2"/>
                </p:cNvCxnSpPr>
                <p:nvPr/>
              </p:nvCxnSpPr>
              <p:spPr>
                <a:xfrm rot="5400000">
                  <a:off x="4648200" y="1447800"/>
                  <a:ext cx="685800" cy="5257800"/>
                </a:xfrm>
                <a:prstGeom prst="bentConnector3">
                  <a:avLst>
                    <a:gd name="adj1" fmla="val 313420"/>
                  </a:avLst>
                </a:prstGeom>
                <a:ln w="19050">
                  <a:solidFill>
                    <a:srgbClr val="FFC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8" name="Shape 66"/>
                <p:cNvCxnSpPr>
                  <a:stCxn id="28" idx="3"/>
                  <a:endCxn id="33" idx="3"/>
                </p:cNvCxnSpPr>
                <p:nvPr/>
              </p:nvCxnSpPr>
              <p:spPr>
                <a:xfrm flipV="1">
                  <a:off x="5486400" y="4076700"/>
                  <a:ext cx="1295400" cy="2362200"/>
                </a:xfrm>
                <a:prstGeom prst="bentConnector3">
                  <a:avLst>
                    <a:gd name="adj1" fmla="val 188235"/>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27" idx="3"/>
                  <a:endCxn id="28" idx="1"/>
                </p:cNvCxnSpPr>
                <p:nvPr/>
              </p:nvCxnSpPr>
              <p:spPr>
                <a:xfrm>
                  <a:off x="4191000" y="6438900"/>
                  <a:ext cx="2286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533400" y="6172200"/>
                  <a:ext cx="381000" cy="533400"/>
                </a:xfrm>
                <a:prstGeom prst="rect">
                  <a:avLst/>
                </a:prstGeom>
                <a:solidFill>
                  <a:schemeClr val="bg1">
                    <a:lumMod val="95000"/>
                  </a:schemeClr>
                </a:solid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900" dirty="0" smtClean="0">
                      <a:solidFill>
                        <a:schemeClr val="bg1">
                          <a:lumMod val="65000"/>
                        </a:schemeClr>
                      </a:solidFill>
                      <a:latin typeface="+mj-lt"/>
                      <a:cs typeface="BPG Algeti Compact" pitchFamily="2" charset="0"/>
                    </a:rPr>
                    <a:t>external</a:t>
                  </a:r>
                  <a:endParaRPr lang="en-US" sz="900" dirty="0">
                    <a:solidFill>
                      <a:schemeClr val="bg1">
                        <a:lumMod val="65000"/>
                      </a:schemeClr>
                    </a:solidFill>
                    <a:latin typeface="+mj-lt"/>
                    <a:cs typeface="BPG Algeti Compact" pitchFamily="2" charset="0"/>
                  </a:endParaRPr>
                </a:p>
              </p:txBody>
            </p:sp>
            <p:sp>
              <p:nvSpPr>
                <p:cNvPr id="209" name="Rectangle 208"/>
                <p:cNvSpPr/>
                <p:nvPr/>
              </p:nvSpPr>
              <p:spPr>
                <a:xfrm>
                  <a:off x="914400" y="6172200"/>
                  <a:ext cx="381000" cy="533400"/>
                </a:xfrm>
                <a:prstGeom prst="rect">
                  <a:avLst/>
                </a:prstGeom>
                <a:solidFill>
                  <a:schemeClr val="bg1">
                    <a:lumMod val="95000"/>
                  </a:schemeClr>
                </a:solid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900" dirty="0" smtClean="0">
                      <a:solidFill>
                        <a:schemeClr val="bg1">
                          <a:lumMod val="65000"/>
                        </a:schemeClr>
                      </a:solidFill>
                      <a:latin typeface="+mj-lt"/>
                      <a:cs typeface="BPG Algeti Compact" pitchFamily="2" charset="0"/>
                    </a:rPr>
                    <a:t>internal</a:t>
                  </a:r>
                  <a:endParaRPr lang="en-US" sz="900" dirty="0">
                    <a:solidFill>
                      <a:schemeClr val="bg1">
                        <a:lumMod val="65000"/>
                      </a:schemeClr>
                    </a:solidFill>
                    <a:latin typeface="+mj-lt"/>
                    <a:cs typeface="BPG Algeti Compact" pitchFamily="2" charset="0"/>
                  </a:endParaRPr>
                </a:p>
              </p:txBody>
            </p:sp>
            <p:sp>
              <p:nvSpPr>
                <p:cNvPr id="211" name="Rectangle 210"/>
                <p:cNvSpPr/>
                <p:nvPr/>
              </p:nvSpPr>
              <p:spPr>
                <a:xfrm>
                  <a:off x="152400" y="4114800"/>
                  <a:ext cx="685800" cy="533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solidFill>
                        <a:srgbClr val="00B050"/>
                      </a:solidFill>
                      <a:latin typeface="+mj-lt"/>
                      <a:cs typeface="Calibri" pitchFamily="34" charset="0"/>
                    </a:rPr>
                    <a:t>RTGS</a:t>
                  </a:r>
                  <a:endParaRPr lang="en-US" sz="1400" b="1" dirty="0">
                    <a:solidFill>
                      <a:srgbClr val="00B050"/>
                    </a:solidFill>
                    <a:latin typeface="+mj-lt"/>
                    <a:cs typeface="Calibri" pitchFamily="34" charset="0"/>
                  </a:endParaRPr>
                </a:p>
              </p:txBody>
            </p:sp>
            <p:cxnSp>
              <p:nvCxnSpPr>
                <p:cNvPr id="213" name="Shape 212"/>
                <p:cNvCxnSpPr>
                  <a:stCxn id="211" idx="0"/>
                  <a:endCxn id="21" idx="1"/>
                </p:cNvCxnSpPr>
                <p:nvPr/>
              </p:nvCxnSpPr>
              <p:spPr>
                <a:xfrm rot="5400000" flipH="1" flipV="1">
                  <a:off x="1581150" y="2647950"/>
                  <a:ext cx="381000" cy="2552700"/>
                </a:xfrm>
                <a:prstGeom prst="bentConnector2">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11" idx="2"/>
                  <a:endCxn id="22" idx="1"/>
                </p:cNvCxnSpPr>
                <p:nvPr/>
              </p:nvCxnSpPr>
              <p:spPr>
                <a:xfrm rot="16200000" flipH="1">
                  <a:off x="1771650" y="3371850"/>
                  <a:ext cx="12700" cy="2552700"/>
                </a:xfrm>
                <a:prstGeom prst="bentConnector4">
                  <a:avLst>
                    <a:gd name="adj1" fmla="val 2174394"/>
                    <a:gd name="adj2" fmla="val 56716"/>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External Services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90130932"/>
              </p:ext>
            </p:extLst>
          </p:nvPr>
        </p:nvGraphicFramePr>
        <p:xfrm>
          <a:off x="457200" y="1357313"/>
          <a:ext cx="8229600"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noFill/>
        </p:spPr>
        <p:txBody>
          <a:bodyPr/>
          <a:lstStyle/>
          <a:p>
            <a:pPr>
              <a:defRPr/>
            </a:pPr>
            <a:r>
              <a:rPr lang="en-US" smtClean="0"/>
              <a:t>State Budget Payment System of Georgia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a:t>Security and Technical Support</a:t>
            </a:r>
          </a:p>
        </p:txBody>
      </p:sp>
      <p:sp>
        <p:nvSpPr>
          <p:cNvPr id="6" name="Content Placeholder 5"/>
          <p:cNvSpPr>
            <a:spLocks noGrp="1"/>
          </p:cNvSpPr>
          <p:nvPr>
            <p:ph idx="1"/>
          </p:nvPr>
        </p:nvSpPr>
        <p:spPr/>
        <p:txBody>
          <a:bodyPr/>
          <a:lstStyle/>
          <a:p>
            <a:r>
              <a:rPr lang="en-US" sz="2000" dirty="0"/>
              <a:t>Security and technical support of the system is provided by the </a:t>
            </a:r>
            <a:r>
              <a:rPr lang="en-US" sz="2000" dirty="0">
                <a:solidFill>
                  <a:srgbClr val="C00000"/>
                </a:solidFill>
              </a:rPr>
              <a:t>LEPL</a:t>
            </a:r>
            <a:r>
              <a:rPr lang="en-US" sz="2000" dirty="0"/>
              <a:t> “</a:t>
            </a:r>
            <a:r>
              <a:rPr lang="en-US" sz="2000" dirty="0">
                <a:solidFill>
                  <a:srgbClr val="C00000"/>
                </a:solidFill>
              </a:rPr>
              <a:t>Financial-Analytical Service</a:t>
            </a:r>
            <a:r>
              <a:rPr lang="en-US" sz="2000" dirty="0"/>
              <a:t>” of the Ministry of Finance. For this purpose it does the following:</a:t>
            </a:r>
            <a:endParaRPr lang="ka-GE" sz="2000" dirty="0"/>
          </a:p>
          <a:p>
            <a:endParaRPr lang="ka-GE" sz="1800" dirty="0"/>
          </a:p>
          <a:p>
            <a:pPr lvl="1">
              <a:buFont typeface="Wingdings" pitchFamily="2" charset="2"/>
              <a:buChar char="§"/>
            </a:pPr>
            <a:r>
              <a:rPr lang="en-US" sz="1800" dirty="0">
                <a:solidFill>
                  <a:srgbClr val="C00000"/>
                </a:solidFill>
              </a:rPr>
              <a:t>Signs</a:t>
            </a:r>
            <a:r>
              <a:rPr lang="en-US" sz="1800" dirty="0"/>
              <a:t> contracts with budgetary organizations on provision of relevant services</a:t>
            </a:r>
            <a:r>
              <a:rPr lang="ka-GE" sz="1800" dirty="0"/>
              <a:t>.</a:t>
            </a:r>
          </a:p>
          <a:p>
            <a:pPr lvl="1">
              <a:buFont typeface="Wingdings" pitchFamily="2" charset="2"/>
              <a:buChar char="§"/>
            </a:pPr>
            <a:endParaRPr lang="ka-GE" sz="1800" dirty="0"/>
          </a:p>
          <a:p>
            <a:pPr lvl="1">
              <a:buFont typeface="Wingdings" pitchFamily="2" charset="2"/>
              <a:buChar char="§"/>
            </a:pPr>
            <a:r>
              <a:rPr lang="en-US" sz="1800" dirty="0">
                <a:solidFill>
                  <a:srgbClr val="C00000"/>
                </a:solidFill>
              </a:rPr>
              <a:t>Transfers</a:t>
            </a:r>
            <a:r>
              <a:rPr lang="en-US" sz="1800" dirty="0"/>
              <a:t> to the organization the devices of electronic codification authentication, so-called DG-pass and system password; without that, it will be impossible to enter the system</a:t>
            </a:r>
            <a:r>
              <a:rPr lang="ka-GE" sz="1800" dirty="0"/>
              <a:t>.</a:t>
            </a:r>
          </a:p>
          <a:p>
            <a:pPr lvl="1">
              <a:buFont typeface="Wingdings" pitchFamily="2" charset="2"/>
              <a:buChar char="§"/>
            </a:pPr>
            <a:endParaRPr lang="ka-GE" sz="1800" dirty="0"/>
          </a:p>
          <a:p>
            <a:pPr lvl="1">
              <a:buFont typeface="Wingdings" pitchFamily="2" charset="2"/>
              <a:buChar char="§"/>
            </a:pPr>
            <a:r>
              <a:rPr lang="en-US" sz="1800" dirty="0">
                <a:solidFill>
                  <a:srgbClr val="C00000"/>
                </a:solidFill>
              </a:rPr>
              <a:t>Provides connection</a:t>
            </a:r>
            <a:r>
              <a:rPr lang="en-US" sz="1800" dirty="0"/>
              <a:t> via available for everyone internet network, in a protected regime of SSL (Secure Sockets Layer) protocol. SSL (Secure Socket Layer) is a protocol protecting data sent between the web-browser and web-service.</a:t>
            </a:r>
            <a:endParaRPr lang="en-US" sz="2400" dirty="0"/>
          </a:p>
          <a:p>
            <a:endParaRPr lang="en-US" sz="2000" dirty="0"/>
          </a:p>
        </p:txBody>
      </p:sp>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Budget Payment System of Georgia</a:t>
            </a:r>
            <a:endParaRPr lang="en-US" dirty="0"/>
          </a:p>
        </p:txBody>
      </p:sp>
      <p:sp>
        <p:nvSpPr>
          <p:cNvPr id="3" name="Content Placeholder 2"/>
          <p:cNvSpPr>
            <a:spLocks noGrp="1"/>
          </p:cNvSpPr>
          <p:nvPr>
            <p:ph idx="1"/>
          </p:nvPr>
        </p:nvSpPr>
        <p:spPr>
          <a:xfrm>
            <a:off x="457200" y="2348880"/>
            <a:ext cx="8229600" cy="3777283"/>
          </a:xfrm>
        </p:spPr>
        <p:txBody>
          <a:bodyPr/>
          <a:lstStyle/>
          <a:p>
            <a:pPr algn="ctr">
              <a:buNone/>
            </a:pPr>
            <a:r>
              <a:rPr lang="en-US" sz="4000" b="1" dirty="0" smtClean="0">
                <a:solidFill>
                  <a:srgbClr val="C00000"/>
                </a:solidFill>
              </a:rPr>
              <a:t>Thank you for Attention!</a:t>
            </a:r>
            <a:endParaRPr lang="ka-GE" dirty="0" smtClean="0"/>
          </a:p>
          <a:p>
            <a:pPr algn="ctr">
              <a:buNone/>
            </a:pPr>
            <a:r>
              <a:rPr lang="en-US" sz="2000" dirty="0" smtClean="0">
                <a:solidFill>
                  <a:schemeClr val="accent2">
                    <a:lumMod val="50000"/>
                  </a:schemeClr>
                </a:solidFill>
                <a:latin typeface="Calibri" pitchFamily="34" charset="0"/>
                <a:cs typeface="Calibri" pitchFamily="34" charset="0"/>
                <a:hlinkClick r:id="rId2"/>
              </a:rPr>
              <a:t>www.mof.ge</a:t>
            </a:r>
            <a:endParaRPr lang="ka-GE" sz="2000" dirty="0" smtClean="0">
              <a:solidFill>
                <a:schemeClr val="accent2">
                  <a:lumMod val="50000"/>
                </a:schemeClr>
              </a:solidFill>
              <a:cs typeface="Calibri" pitchFamily="34" charset="0"/>
            </a:endParaRPr>
          </a:p>
          <a:p>
            <a:pPr algn="ctr">
              <a:buNone/>
            </a:pPr>
            <a:r>
              <a:rPr lang="en-US" sz="2000" dirty="0" smtClean="0">
                <a:solidFill>
                  <a:schemeClr val="accent2">
                    <a:lumMod val="50000"/>
                  </a:schemeClr>
                </a:solidFill>
                <a:latin typeface="Calibri" pitchFamily="34" charset="0"/>
                <a:cs typeface="Calibri" pitchFamily="34" charset="0"/>
                <a:hlinkClick r:id="rId3"/>
              </a:rPr>
              <a:t>www.treasury.gov.ge</a:t>
            </a:r>
            <a:endParaRPr lang="en-US" sz="2000" dirty="0" smtClean="0">
              <a:solidFill>
                <a:schemeClr val="accent2">
                  <a:lumMod val="50000"/>
                </a:schemeClr>
              </a:solidFill>
              <a:latin typeface="Calibri" pitchFamily="34" charset="0"/>
              <a:cs typeface="Calibri" pitchFamily="34" charset="0"/>
            </a:endParaRPr>
          </a:p>
          <a:p>
            <a:pPr algn="ctr">
              <a:buNone/>
            </a:pPr>
            <a:endParaRPr lang="en-US" sz="2000" dirty="0" smtClean="0">
              <a:solidFill>
                <a:schemeClr val="accent2">
                  <a:lumMod val="50000"/>
                </a:schemeClr>
              </a:solidFill>
              <a:latin typeface="Calibri" pitchFamily="34" charset="0"/>
              <a:cs typeface="Calibri" pitchFamily="34" charset="0"/>
            </a:endParaRPr>
          </a:p>
          <a:p>
            <a:pPr algn="ctr">
              <a:buNone/>
            </a:pPr>
            <a:endParaRPr lang="en-US" dirty="0" smtClean="0"/>
          </a:p>
          <a:p>
            <a:pPr algn="ctr">
              <a:buNone/>
            </a:pPr>
            <a:r>
              <a:rPr lang="en-US" sz="1600" dirty="0" err="1" smtClean="0"/>
              <a:t>Zurab</a:t>
            </a:r>
            <a:r>
              <a:rPr lang="en-US" sz="1600" dirty="0" smtClean="0"/>
              <a:t> </a:t>
            </a:r>
            <a:r>
              <a:rPr lang="en-US" sz="1600" dirty="0" err="1" smtClean="0"/>
              <a:t>Tsitlauri</a:t>
            </a:r>
            <a:endParaRPr lang="en-US" sz="1600" dirty="0" smtClean="0"/>
          </a:p>
          <a:p>
            <a:pPr algn="ctr">
              <a:buNone/>
            </a:pPr>
            <a:r>
              <a:rPr lang="en-US" sz="1600" dirty="0" smtClean="0"/>
              <a:t>February</a:t>
            </a:r>
            <a:r>
              <a:rPr lang="en-US" sz="1600" dirty="0" smtClean="0"/>
              <a:t>, 2012</a:t>
            </a:r>
            <a:endParaRPr lang="en-US" sz="1600" dirty="0"/>
          </a:p>
        </p:txBody>
      </p:sp>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3505200"/>
            <a:ext cx="3804557" cy="2514600"/>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1285852" y="76200"/>
            <a:ext cx="6643734" cy="1000124"/>
          </a:xfrm>
        </p:spPr>
        <p:txBody>
          <a:bodyPr/>
          <a:lstStyle/>
          <a:p>
            <a:r>
              <a:rPr lang="en-US" dirty="0" smtClean="0"/>
              <a:t>E-TREASURY</a:t>
            </a:r>
            <a:br>
              <a:rPr lang="en-US" dirty="0" smtClean="0"/>
            </a:br>
            <a:r>
              <a:rPr lang="en-US" dirty="0" smtClean="0"/>
              <a:t>ELECTRONIC PAYMENT SYSTEM</a:t>
            </a:r>
            <a:endParaRPr lang="en-US" dirty="0"/>
          </a:p>
        </p:txBody>
      </p:sp>
      <p:sp>
        <p:nvSpPr>
          <p:cNvPr id="3" name="Content Placeholder 2"/>
          <p:cNvSpPr>
            <a:spLocks noGrp="1"/>
          </p:cNvSpPr>
          <p:nvPr>
            <p:ph idx="1"/>
          </p:nvPr>
        </p:nvSpPr>
        <p:spPr>
          <a:xfrm>
            <a:off x="457200" y="1371600"/>
            <a:ext cx="8229600" cy="1843101"/>
          </a:xfrm>
        </p:spPr>
        <p:txBody>
          <a:bodyPr/>
          <a:lstStyle/>
          <a:p>
            <a:pPr>
              <a:lnSpc>
                <a:spcPct val="120000"/>
              </a:lnSpc>
            </a:pPr>
            <a:r>
              <a:rPr lang="en-US" sz="2000" b="1" spc="150" dirty="0" smtClean="0">
                <a:latin typeface="+mj-lt"/>
              </a:rPr>
              <a:t>CONTEMPORARY, SIMPLE AND CONVENIENT FORM OF MAKING PAYMENTS FROM THE BUDGET, WHICH</a:t>
            </a:r>
            <a:r>
              <a:rPr lang="ka-GE" sz="2000" b="1" spc="150" dirty="0" smtClean="0">
                <a:latin typeface="+mj-lt"/>
              </a:rPr>
              <a:t> </a:t>
            </a:r>
            <a:r>
              <a:rPr lang="en-US" sz="2000" b="1" spc="150" dirty="0" smtClean="0">
                <a:solidFill>
                  <a:srgbClr val="C00000"/>
                </a:solidFill>
                <a:latin typeface="+mj-lt"/>
              </a:rPr>
              <a:t>PROVIDES FOR ELECTRONIC PERFORMANCE OF ALL PAYMENTS RELATED PROCESSES</a:t>
            </a:r>
            <a:endParaRPr lang="en-US" sz="2000" spc="150" dirty="0" smtClean="0">
              <a:latin typeface="+mj-lt"/>
            </a:endParaRPr>
          </a:p>
        </p:txBody>
      </p:sp>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sp>
        <p:nvSpPr>
          <p:cNvPr id="7" name="Content Placeholder 2"/>
          <p:cNvSpPr txBox="1">
            <a:spLocks/>
          </p:cNvSpPr>
          <p:nvPr/>
        </p:nvSpPr>
        <p:spPr bwMode="auto">
          <a:xfrm>
            <a:off x="3810000" y="3352800"/>
            <a:ext cx="4495800" cy="2819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20000"/>
              </a:lnSpc>
              <a:spcBef>
                <a:spcPct val="20000"/>
              </a:spcBef>
              <a:spcAft>
                <a:spcPct val="0"/>
              </a:spcAft>
              <a:buClrTx/>
              <a:buSzTx/>
              <a:tabLst>
                <a:tab pos="0" algn="l"/>
              </a:tabLst>
              <a:defRPr/>
            </a:pPr>
            <a:r>
              <a:rPr kumimoji="0" lang="en-US" sz="1600" b="0" i="0" u="none" strike="noStrike" kern="0" cap="none" spc="150" normalizeH="0" noProof="0" dirty="0" smtClean="0">
                <a:ln>
                  <a:noFill/>
                </a:ln>
                <a:solidFill>
                  <a:schemeClr val="tx1"/>
                </a:solidFill>
                <a:effectLst/>
                <a:uLnTx/>
                <a:uFillTx/>
                <a:latin typeface="+mj-lt"/>
              </a:rPr>
              <a:t>BUDGET ORGANIZATIONS CAN</a:t>
            </a:r>
            <a:r>
              <a:rPr kumimoji="0" lang="ka-GE" sz="1600" b="0" i="0" u="none" strike="noStrike" kern="0" cap="none" spc="150" normalizeH="0" noProof="0" dirty="0" smtClean="0">
                <a:ln>
                  <a:noFill/>
                </a:ln>
                <a:solidFill>
                  <a:schemeClr val="tx1"/>
                </a:solidFill>
                <a:effectLst/>
                <a:uLnTx/>
                <a:uFillTx/>
                <a:latin typeface="+mj-lt"/>
              </a:rPr>
              <a:t> </a:t>
            </a:r>
            <a:endParaRPr kumimoji="0" lang="en-US" sz="1600" b="0" i="0" u="none" strike="noStrike" kern="0" cap="none" spc="150" normalizeH="0" noProof="0" dirty="0" smtClean="0">
              <a:ln>
                <a:noFill/>
              </a:ln>
              <a:solidFill>
                <a:schemeClr val="tx1"/>
              </a:solidFill>
              <a:effectLst/>
              <a:uLnTx/>
              <a:uFillTx/>
              <a:latin typeface="+mj-lt"/>
            </a:endParaRPr>
          </a:p>
          <a:p>
            <a:pPr marL="339725" marR="0" lvl="0" indent="-339725" defTabSz="914400" rtl="0" eaLnBrk="1" fontAlgn="base" latinLnBrk="0" hangingPunct="1">
              <a:lnSpc>
                <a:spcPct val="120000"/>
              </a:lnSpc>
              <a:spcBef>
                <a:spcPct val="20000"/>
              </a:spcBef>
              <a:spcAft>
                <a:spcPct val="0"/>
              </a:spcAft>
              <a:buClrTx/>
              <a:buSzTx/>
              <a:buFont typeface="Arial" pitchFamily="34" charset="0"/>
              <a:buChar char="•"/>
              <a:defRPr/>
            </a:pPr>
            <a:r>
              <a:rPr kumimoji="0" lang="en-US" sz="1600" b="0" i="0" u="none" strike="noStrike" kern="0" cap="none" spc="150" normalizeH="0" noProof="0" dirty="0" smtClean="0">
                <a:ln>
                  <a:noFill/>
                </a:ln>
                <a:solidFill>
                  <a:srgbClr val="000000"/>
                </a:solidFill>
                <a:effectLst/>
                <a:uLnTx/>
                <a:uFillTx/>
                <a:latin typeface="+mj-lt"/>
              </a:rPr>
              <a:t>SUBMIT TO THE TREASURY ALL PAPERS </a:t>
            </a:r>
            <a:r>
              <a:rPr kumimoji="0" lang="en-US" sz="1600" b="0" i="0" u="none" strike="noStrike" kern="0" cap="none" spc="150" normalizeH="0" noProof="0" dirty="0" smtClean="0">
                <a:ln>
                  <a:noFill/>
                </a:ln>
                <a:solidFill>
                  <a:srgbClr val="C00000"/>
                </a:solidFill>
                <a:effectLst/>
                <a:uLnTx/>
                <a:uFillTx/>
                <a:latin typeface="+mj-lt"/>
              </a:rPr>
              <a:t>ELECTRONICALLY</a:t>
            </a:r>
            <a:r>
              <a:rPr kumimoji="0" lang="ka-GE" sz="1600" b="0" i="0" u="none" strike="noStrike" kern="0" cap="none" spc="150" normalizeH="0" noProof="0" dirty="0" smtClean="0">
                <a:ln>
                  <a:noFill/>
                </a:ln>
                <a:solidFill>
                  <a:srgbClr val="C00000"/>
                </a:solidFill>
                <a:effectLst/>
                <a:uLnTx/>
                <a:uFillTx/>
                <a:latin typeface="+mj-lt"/>
              </a:rPr>
              <a:t> </a:t>
            </a:r>
            <a:endParaRPr kumimoji="0" lang="en-US" sz="1600" b="0" i="0" u="none" strike="noStrike" kern="0" cap="none" spc="150" normalizeH="0" noProof="0" dirty="0" smtClean="0">
              <a:ln>
                <a:noFill/>
              </a:ln>
              <a:solidFill>
                <a:srgbClr val="C00000"/>
              </a:solidFill>
              <a:effectLst/>
              <a:uLnTx/>
              <a:uFillTx/>
              <a:latin typeface="+mj-lt"/>
            </a:endParaRPr>
          </a:p>
          <a:p>
            <a:pPr marL="339725" marR="0" lvl="0" indent="-339725" defTabSz="914400" rtl="0" eaLnBrk="1" fontAlgn="base" latinLnBrk="0" hangingPunct="1">
              <a:lnSpc>
                <a:spcPct val="120000"/>
              </a:lnSpc>
              <a:spcBef>
                <a:spcPct val="20000"/>
              </a:spcBef>
              <a:spcAft>
                <a:spcPct val="0"/>
              </a:spcAft>
              <a:buClrTx/>
              <a:buSzTx/>
              <a:buFont typeface="Arial" pitchFamily="34" charset="0"/>
              <a:buChar char="•"/>
              <a:defRPr/>
            </a:pPr>
            <a:r>
              <a:rPr kumimoji="0" lang="en-US" sz="1600" b="0" i="0" u="none" strike="noStrike" kern="0" cap="none" spc="150" normalizeH="0" noProof="0" dirty="0" smtClean="0">
                <a:ln>
                  <a:noFill/>
                </a:ln>
                <a:solidFill>
                  <a:srgbClr val="000000"/>
                </a:solidFill>
                <a:effectLst/>
                <a:uLnTx/>
                <a:uFillTx/>
                <a:latin typeface="+mj-lt"/>
              </a:rPr>
              <a:t>RECEIVE INFORMATION ON PERFORMED TRANSACTION AND RESOURCES AT THEIR DISPOSAL IN </a:t>
            </a:r>
            <a:r>
              <a:rPr kumimoji="0" lang="en-US" sz="1600" b="0" i="0" u="none" strike="noStrike" kern="0" cap="none" spc="150" normalizeH="0" noProof="0" dirty="0" smtClean="0">
                <a:ln>
                  <a:noFill/>
                </a:ln>
                <a:solidFill>
                  <a:srgbClr val="C00000"/>
                </a:solidFill>
                <a:effectLst/>
                <a:uLnTx/>
                <a:uFillTx/>
                <a:latin typeface="+mj-lt"/>
              </a:rPr>
              <a:t>THE REAL TIME REGIME</a:t>
            </a:r>
            <a:endParaRPr kumimoji="0" lang="en-US" sz="2400" b="0" i="0" u="none" strike="noStrike" kern="0" cap="none" spc="150" normalizeH="0" noProof="0" dirty="0">
              <a:ln>
                <a:noFill/>
              </a:ln>
              <a:solidFill>
                <a:srgbClr val="C00000"/>
              </a:solidFill>
              <a:effectLst/>
              <a:uLnTx/>
              <a:uFillTx/>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State Treasury</a:t>
            </a:r>
            <a:r>
              <a:rPr lang="ka-GE" sz="2400" dirty="0" smtClean="0"/>
              <a:t/>
            </a:r>
            <a:br>
              <a:rPr lang="ka-GE" sz="2400" dirty="0" smtClean="0"/>
            </a:br>
            <a:r>
              <a:rPr lang="en-US" dirty="0" smtClean="0"/>
              <a:t>History of Development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4224788675"/>
              </p:ext>
            </p:extLst>
          </p:nvPr>
        </p:nvGraphicFramePr>
        <p:xfrm>
          <a:off x="457200" y="14478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sp>
        <p:nvSpPr>
          <p:cNvPr id="13" name="Rectangle 12"/>
          <p:cNvSpPr/>
          <p:nvPr/>
        </p:nvSpPr>
        <p:spPr>
          <a:xfrm>
            <a:off x="457200" y="3124200"/>
            <a:ext cx="8153400" cy="369332"/>
          </a:xfrm>
          <a:prstGeom prst="rect">
            <a:avLst/>
          </a:prstGeom>
        </p:spPr>
        <p:txBody>
          <a:bodyPr wrap="square">
            <a:spAutoFit/>
          </a:bodyPr>
          <a:lstStyle/>
          <a:p>
            <a:pPr algn="just"/>
            <a:r>
              <a:rPr lang="en-US" dirty="0">
                <a:latin typeface="+mj-lt"/>
              </a:rPr>
              <a:t>Before</a:t>
            </a:r>
            <a:r>
              <a:rPr lang="en-US" dirty="0">
                <a:solidFill>
                  <a:srgbClr val="FF0000"/>
                </a:solidFill>
                <a:latin typeface="+mj-lt"/>
              </a:rPr>
              <a:t> </a:t>
            </a:r>
            <a:r>
              <a:rPr lang="ka-GE" dirty="0">
                <a:solidFill>
                  <a:srgbClr val="FF0000"/>
                </a:solidFill>
                <a:latin typeface="+mj-lt"/>
              </a:rPr>
              <a:t>2010</a:t>
            </a:r>
            <a:r>
              <a:rPr lang="ka-GE" dirty="0">
                <a:latin typeface="+mj-lt"/>
              </a:rPr>
              <a:t> </a:t>
            </a:r>
            <a:r>
              <a:rPr lang="en-US" dirty="0">
                <a:latin typeface="+mj-lt"/>
              </a:rPr>
              <a:t> - the State Treasury comprised Central and 11 regional services</a:t>
            </a:r>
            <a:r>
              <a:rPr lang="ka-GE" dirty="0">
                <a:latin typeface="+mj-lt"/>
              </a:rPr>
              <a:t>.</a:t>
            </a:r>
          </a:p>
        </p:txBody>
      </p:sp>
      <p:grpSp>
        <p:nvGrpSpPr>
          <p:cNvPr id="16" name="Group 15"/>
          <p:cNvGrpSpPr/>
          <p:nvPr/>
        </p:nvGrpSpPr>
        <p:grpSpPr>
          <a:xfrm>
            <a:off x="228600" y="3962400"/>
            <a:ext cx="8686800" cy="2514600"/>
            <a:chOff x="228600" y="3962400"/>
            <a:chExt cx="8686800" cy="2514600"/>
          </a:xfrm>
        </p:grpSpPr>
        <p:graphicFrame>
          <p:nvGraphicFramePr>
            <p:cNvPr id="11" name="Content Placeholder 8"/>
            <p:cNvGraphicFramePr>
              <a:graphicFrameLocks/>
            </p:cNvGraphicFramePr>
            <p:nvPr>
              <p:extLst>
                <p:ext uri="{D42A27DB-BD31-4B8C-83A1-F6EECF244321}">
                  <p14:modId xmlns:p14="http://schemas.microsoft.com/office/powerpoint/2010/main" xmlns="" val="2586966525"/>
                </p:ext>
              </p:extLst>
            </p:nvPr>
          </p:nvGraphicFramePr>
          <p:xfrm>
            <a:off x="609600" y="3962400"/>
            <a:ext cx="83058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Oval 14"/>
            <p:cNvSpPr/>
            <p:nvPr/>
          </p:nvSpPr>
          <p:spPr>
            <a:xfrm>
              <a:off x="228600" y="4876800"/>
              <a:ext cx="762000" cy="7620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solidFill>
                <a:srgbClr val="FF0000"/>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spcBef>
                  <a:spcPts val="600"/>
                </a:spcBef>
              </a:pPr>
              <a:r>
                <a:rPr lang="ka-GE" sz="1200" b="1" dirty="0" smtClean="0">
                  <a:solidFill>
                    <a:schemeClr val="bg1"/>
                  </a:solidFill>
                  <a:cs typeface="Calibri" pitchFamily="34" charset="0"/>
                </a:rPr>
                <a:t>2010</a:t>
              </a:r>
              <a:endParaRPr lang="en-US" sz="1200" b="1" dirty="0">
                <a:solidFill>
                  <a:schemeClr val="bg1"/>
                </a:solidFill>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84422084"/>
              </p:ext>
            </p:extLst>
          </p:nvPr>
        </p:nvGraphicFramePr>
        <p:xfrm>
          <a:off x="457200" y="1357313"/>
          <a:ext cx="8229600"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1037201-68FB-49C8-9BC5-3A717C1A57A5}"/>
                                            </p:graphicEl>
                                          </p:spTgt>
                                        </p:tgtEl>
                                        <p:attrNameLst>
                                          <p:attrName>style.visibility</p:attrName>
                                        </p:attrNameLst>
                                      </p:cBhvr>
                                      <p:to>
                                        <p:strVal val="visible"/>
                                      </p:to>
                                    </p:set>
                                    <p:animEffect transition="in" filter="fade">
                                      <p:cBhvr>
                                        <p:cTn id="7" dur="1000"/>
                                        <p:tgtEl>
                                          <p:spTgt spid="6">
                                            <p:graphicEl>
                                              <a:dgm id="{71037201-68FB-49C8-9BC5-3A717C1A57A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BADF7A30-94CB-4417-8842-9E9486B3F612}"/>
                                            </p:graphicEl>
                                          </p:spTgt>
                                        </p:tgtEl>
                                        <p:attrNameLst>
                                          <p:attrName>style.visibility</p:attrName>
                                        </p:attrNameLst>
                                      </p:cBhvr>
                                      <p:to>
                                        <p:strVal val="visible"/>
                                      </p:to>
                                    </p:set>
                                    <p:animEffect transition="in" filter="fade">
                                      <p:cBhvr>
                                        <p:cTn id="10" dur="1000"/>
                                        <p:tgtEl>
                                          <p:spTgt spid="6">
                                            <p:graphicEl>
                                              <a:dgm id="{BADF7A30-94CB-4417-8842-9E9486B3F61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59534259-81D4-4B18-9946-781A8ABACE3B}"/>
                                            </p:graphicEl>
                                          </p:spTgt>
                                        </p:tgtEl>
                                        <p:attrNameLst>
                                          <p:attrName>style.visibility</p:attrName>
                                        </p:attrNameLst>
                                      </p:cBhvr>
                                      <p:to>
                                        <p:strVal val="visible"/>
                                      </p:to>
                                    </p:set>
                                    <p:animEffect transition="in" filter="fade">
                                      <p:cBhvr>
                                        <p:cTn id="15" dur="1000"/>
                                        <p:tgtEl>
                                          <p:spTgt spid="6">
                                            <p:graphicEl>
                                              <a:dgm id="{59534259-81D4-4B18-9946-781A8ABACE3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6499CA3E-BBD4-4E6E-8755-752BFC3C3D3E}"/>
                                            </p:graphicEl>
                                          </p:spTgt>
                                        </p:tgtEl>
                                        <p:attrNameLst>
                                          <p:attrName>style.visibility</p:attrName>
                                        </p:attrNameLst>
                                      </p:cBhvr>
                                      <p:to>
                                        <p:strVal val="visible"/>
                                      </p:to>
                                    </p:set>
                                    <p:animEffect transition="in" filter="fade">
                                      <p:cBhvr>
                                        <p:cTn id="18" dur="1000"/>
                                        <p:tgtEl>
                                          <p:spTgt spid="6">
                                            <p:graphicEl>
                                              <a:dgm id="{6499CA3E-BBD4-4E6E-8755-752BFC3C3D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92886881"/>
              </p:ext>
            </p:extLst>
          </p:nvPr>
        </p:nvGraphicFramePr>
        <p:xfrm>
          <a:off x="457200" y="1219201"/>
          <a:ext cx="822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
                                            <p:graphicEl>
                                              <a:dgm id="{399BABFF-3B12-4FDD-A5CE-EE8976F95F4F}"/>
                                            </p:graphicEl>
                                          </p:spTgt>
                                        </p:tgtEl>
                                        <p:attrNameLst>
                                          <p:attrName>style.visibility</p:attrName>
                                        </p:attrNameLst>
                                      </p:cBhvr>
                                      <p:to>
                                        <p:strVal val="visible"/>
                                      </p:to>
                                    </p:set>
                                    <p:animEffect transition="in" filter="fade">
                                      <p:cBhvr>
                                        <p:cTn id="7" dur="2000"/>
                                        <p:tgtEl>
                                          <p:spTgt spid="6">
                                            <p:graphicEl>
                                              <a:dgm id="{399BABFF-3B12-4FDD-A5CE-EE8976F95F4F}"/>
                                            </p:graphic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graphicEl>
                                              <a:dgm id="{0EDAD562-D3CC-4B74-B02A-234726B61C5C}"/>
                                            </p:graphicEl>
                                          </p:spTgt>
                                        </p:tgtEl>
                                        <p:attrNameLst>
                                          <p:attrName>style.visibility</p:attrName>
                                        </p:attrNameLst>
                                      </p:cBhvr>
                                      <p:to>
                                        <p:strVal val="visible"/>
                                      </p:to>
                                    </p:set>
                                    <p:animEffect transition="in" filter="fade">
                                      <p:cBhvr>
                                        <p:cTn id="10" dur="1000"/>
                                        <p:tgtEl>
                                          <p:spTgt spid="6">
                                            <p:graphicEl>
                                              <a:dgm id="{0EDAD562-D3CC-4B74-B02A-234726B61C5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6">
                                            <p:graphicEl>
                                              <a:dgm id="{6DB98B98-B47E-4BE7-A383-CA484FD08ED2}"/>
                                            </p:graphicEl>
                                          </p:spTgt>
                                        </p:tgtEl>
                                        <p:attrNameLst>
                                          <p:attrName>style.visibility</p:attrName>
                                        </p:attrNameLst>
                                      </p:cBhvr>
                                      <p:to>
                                        <p:strVal val="visible"/>
                                      </p:to>
                                    </p:set>
                                    <p:animEffect transition="in" filter="fade">
                                      <p:cBhvr>
                                        <p:cTn id="15" dur="1000"/>
                                        <p:tgtEl>
                                          <p:spTgt spid="6">
                                            <p:graphicEl>
                                              <a:dgm id="{6DB98B98-B47E-4BE7-A383-CA484FD08ED2}"/>
                                            </p:graphic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6">
                                            <p:graphicEl>
                                              <a:dgm id="{396569F1-05C1-4907-9F03-5C5548D350C6}"/>
                                            </p:graphicEl>
                                          </p:spTgt>
                                        </p:tgtEl>
                                        <p:attrNameLst>
                                          <p:attrName>style.visibility</p:attrName>
                                        </p:attrNameLst>
                                      </p:cBhvr>
                                      <p:to>
                                        <p:strVal val="visible"/>
                                      </p:to>
                                    </p:set>
                                    <p:animEffect transition="in" filter="fade">
                                      <p:cBhvr>
                                        <p:cTn id="18" dur="1000"/>
                                        <p:tgtEl>
                                          <p:spTgt spid="6">
                                            <p:graphicEl>
                                              <a:dgm id="{396569F1-05C1-4907-9F03-5C5548D350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1"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s - xazinis mxare (1).jpg"/>
          <p:cNvPicPr>
            <a:picLocks noChangeAspect="1"/>
          </p:cNvPicPr>
          <p:nvPr/>
        </p:nvPicPr>
        <p:blipFill>
          <a:blip r:embed="rId2" cstate="print"/>
          <a:stretch>
            <a:fillRect/>
          </a:stretch>
        </p:blipFill>
        <p:spPr>
          <a:xfrm>
            <a:off x="5257800" y="1447800"/>
            <a:ext cx="3657600" cy="2379328"/>
          </a:xfrm>
          <a:prstGeom prst="rect">
            <a:avLst/>
          </a:prstGeom>
          <a:effectLst>
            <a:softEdge rad="63500"/>
          </a:effectLst>
        </p:spPr>
      </p:pic>
      <p:sp>
        <p:nvSpPr>
          <p:cNvPr id="2" name="Title 1"/>
          <p:cNvSpPr>
            <a:spLocks noGrp="1"/>
          </p:cNvSpPr>
          <p:nvPr>
            <p:ph type="title"/>
          </p:nvPr>
        </p:nvSpPr>
        <p:spPr/>
        <p:txBody>
          <a:bodyPr/>
          <a:lstStyle/>
          <a:p>
            <a:r>
              <a:rPr lang="en-US" dirty="0" smtClean="0">
                <a:latin typeface="BPG Algeti Compact" pitchFamily="2" charset="0"/>
                <a:cs typeface="BPG Algeti Compact" pitchFamily="2" charset="0"/>
              </a:rPr>
              <a:t>SOFTWARE</a:t>
            </a:r>
            <a:endParaRPr lang="en-US" dirty="0">
              <a:latin typeface="BPG Algeti Compact" pitchFamily="2" charset="0"/>
              <a:cs typeface="BPG Algeti Compact" pitchFamily="2" charset="0"/>
            </a:endParaRPr>
          </a:p>
        </p:txBody>
      </p:sp>
      <p:sp>
        <p:nvSpPr>
          <p:cNvPr id="3" name="Text Placeholder 2"/>
          <p:cNvSpPr>
            <a:spLocks noGrp="1"/>
          </p:cNvSpPr>
          <p:nvPr>
            <p:ph type="body" idx="1"/>
          </p:nvPr>
        </p:nvSpPr>
        <p:spPr/>
        <p:txBody>
          <a:bodyPr/>
          <a:lstStyle/>
          <a:p>
            <a:r>
              <a:rPr lang="en-US" dirty="0" smtClean="0"/>
              <a:t>E-TREASURY</a:t>
            </a:r>
            <a:endParaRPr lang="en-US" dirty="0"/>
          </a:p>
        </p:txBody>
      </p:sp>
      <p:sp>
        <p:nvSpPr>
          <p:cNvPr id="4" name="Footer Placeholder 3"/>
          <p:cNvSpPr>
            <a:spLocks noGrp="1"/>
          </p:cNvSpPr>
          <p:nvPr>
            <p:ph type="ftr" sz="quarter" idx="11"/>
          </p:nvPr>
        </p:nvSpPr>
        <p:spPr>
          <a:xfrm>
            <a:off x="762000" y="6397625"/>
            <a:ext cx="5257800" cy="307975"/>
          </a:xfrm>
        </p:spPr>
        <p:txBody>
          <a:bodyPr/>
          <a:lstStyle/>
          <a:p>
            <a:pPr algn="l">
              <a:defRPr/>
            </a:pPr>
            <a:r>
              <a:rPr lang="en-US" sz="1050" smtClean="0"/>
              <a:t>State Budget Payment System of Georgia</a:t>
            </a:r>
            <a:endParaRPr lang="en-US" sz="1050" dirty="0"/>
          </a:p>
        </p:txBody>
      </p:sp>
      <p:pic>
        <p:nvPicPr>
          <p:cNvPr id="11" name="Picture 10" descr="organizacia-2.jpg"/>
          <p:cNvPicPr>
            <a:picLocks noChangeAspect="1"/>
          </p:cNvPicPr>
          <p:nvPr/>
        </p:nvPicPr>
        <p:blipFill>
          <a:blip r:embed="rId3" cstate="print"/>
          <a:stretch>
            <a:fillRect/>
          </a:stretch>
        </p:blipFill>
        <p:spPr>
          <a:xfrm>
            <a:off x="3810000" y="2209800"/>
            <a:ext cx="2895600" cy="1860636"/>
          </a:xfrm>
          <a:prstGeom prst="rect">
            <a:avLst/>
          </a:prstGeom>
          <a:effectLst>
            <a:softEdge rad="63500"/>
          </a:effectLst>
        </p:spPr>
      </p:pic>
      <p:pic>
        <p:nvPicPr>
          <p:cNvPr id="8" name="Picture 2"/>
          <p:cNvPicPr>
            <a:picLocks noChangeAspect="1" noChangeArrowheads="1"/>
          </p:cNvPicPr>
          <p:nvPr/>
        </p:nvPicPr>
        <p:blipFill>
          <a:blip r:embed="rId4" cstate="print"/>
          <a:srcRect/>
          <a:stretch>
            <a:fillRect/>
          </a:stretch>
        </p:blipFill>
        <p:spPr bwMode="auto">
          <a:xfrm>
            <a:off x="5334001" y="2517216"/>
            <a:ext cx="3124200" cy="2064922"/>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Users</a:t>
            </a:r>
            <a:endParaRPr lang="ru-RU" dirty="0"/>
          </a:p>
        </p:txBody>
      </p:sp>
      <p:sp>
        <p:nvSpPr>
          <p:cNvPr id="11267" name="Content Placeholder 2"/>
          <p:cNvSpPr>
            <a:spLocks noGrp="1"/>
          </p:cNvSpPr>
          <p:nvPr>
            <p:ph idx="1"/>
          </p:nvPr>
        </p:nvSpPr>
        <p:spPr>
          <a:xfrm>
            <a:off x="3962400" y="1600200"/>
            <a:ext cx="4952999" cy="4510087"/>
          </a:xfrm>
        </p:spPr>
        <p:txBody>
          <a:bodyPr/>
          <a:lstStyle/>
          <a:p>
            <a:pPr>
              <a:lnSpc>
                <a:spcPct val="120000"/>
              </a:lnSpc>
              <a:spcBef>
                <a:spcPts val="1200"/>
              </a:spcBef>
            </a:pPr>
            <a:r>
              <a:rPr lang="en-US" sz="1800" dirty="0" smtClean="0"/>
              <a:t>E-TREASURY </a:t>
            </a:r>
            <a:r>
              <a:rPr lang="ka-GE" sz="1800" dirty="0" smtClean="0"/>
              <a:t>- </a:t>
            </a:r>
            <a:r>
              <a:rPr lang="en-US" sz="1800" dirty="0" smtClean="0"/>
              <a:t> process of engagement of users</a:t>
            </a:r>
            <a:r>
              <a:rPr lang="ka-GE" sz="1800" dirty="0" smtClean="0"/>
              <a:t>:</a:t>
            </a:r>
          </a:p>
          <a:p>
            <a:pPr marL="800100" lvl="1" indent="-342900">
              <a:lnSpc>
                <a:spcPct val="120000"/>
              </a:lnSpc>
              <a:spcBef>
                <a:spcPts val="1200"/>
              </a:spcBef>
              <a:buFont typeface="+mj-lt"/>
              <a:buAutoNum type="arabicPeriod"/>
            </a:pPr>
            <a:r>
              <a:rPr lang="en-US" sz="1600" dirty="0"/>
              <a:t>Organization fills out a special application on connecting to the system and submits it to the Ministry of Finance</a:t>
            </a:r>
            <a:r>
              <a:rPr lang="ka-GE" sz="1600" dirty="0" smtClean="0"/>
              <a:t>;</a:t>
            </a:r>
            <a:endParaRPr lang="en-US" sz="1600" dirty="0" smtClean="0"/>
          </a:p>
          <a:p>
            <a:pPr marL="800100" lvl="1" indent="-342900">
              <a:lnSpc>
                <a:spcPct val="120000"/>
              </a:lnSpc>
              <a:spcBef>
                <a:spcPts val="1200"/>
              </a:spcBef>
              <a:buFont typeface="+mj-lt"/>
              <a:buAutoNum type="arabicPeriod"/>
            </a:pPr>
            <a:r>
              <a:rPr lang="en-US" sz="1600" dirty="0" smtClean="0"/>
              <a:t>Ministry of Finance registers users based on the application and issues the additional authentication device (</a:t>
            </a:r>
            <a:r>
              <a:rPr lang="en-US" sz="1600" dirty="0" err="1" smtClean="0"/>
              <a:t>Digipass</a:t>
            </a:r>
            <a:r>
              <a:rPr lang="en-US" sz="1600" dirty="0" smtClean="0"/>
              <a:t>) in accordance with the access category</a:t>
            </a:r>
            <a:endParaRPr lang="ru-RU" sz="1600" dirty="0" smtClean="0"/>
          </a:p>
        </p:txBody>
      </p:sp>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graphicFrame>
        <p:nvGraphicFramePr>
          <p:cNvPr id="8" name="Diagram 7"/>
          <p:cNvGraphicFramePr/>
          <p:nvPr>
            <p:extLst>
              <p:ext uri="{D42A27DB-BD31-4B8C-83A1-F6EECF244321}">
                <p14:modId xmlns:p14="http://schemas.microsoft.com/office/powerpoint/2010/main" xmlns="" val="3516920056"/>
              </p:ext>
            </p:extLst>
          </p:nvPr>
        </p:nvGraphicFramePr>
        <p:xfrm>
          <a:off x="457200" y="1524000"/>
          <a:ext cx="29718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Process</a:t>
            </a:r>
            <a:endParaRPr lang="en-US" dirty="0"/>
          </a:p>
        </p:txBody>
      </p:sp>
      <p:sp>
        <p:nvSpPr>
          <p:cNvPr id="3" name="Content Placeholder 2"/>
          <p:cNvSpPr>
            <a:spLocks noGrp="1"/>
          </p:cNvSpPr>
          <p:nvPr>
            <p:ph idx="1"/>
          </p:nvPr>
        </p:nvSpPr>
        <p:spPr>
          <a:xfrm>
            <a:off x="457200" y="3886200"/>
            <a:ext cx="8229600" cy="2514600"/>
          </a:xfrm>
        </p:spPr>
        <p:txBody>
          <a:bodyPr/>
          <a:lstStyle/>
          <a:p>
            <a:r>
              <a:rPr lang="en-US" sz="1600" dirty="0" smtClean="0"/>
              <a:t>After examination (verification)</a:t>
            </a:r>
            <a:r>
              <a:rPr lang="ka-GE" sz="1600" dirty="0" smtClean="0"/>
              <a:t>:</a:t>
            </a:r>
          </a:p>
          <a:p>
            <a:pPr marL="857250" lvl="1" indent="-457200" eaLnBrk="0" hangingPunct="0">
              <a:lnSpc>
                <a:spcPct val="120000"/>
              </a:lnSpc>
              <a:spcBef>
                <a:spcPts val="1200"/>
              </a:spcBef>
              <a:buFont typeface="Wingdings" pitchFamily="2" charset="2"/>
              <a:buChar char="Ø"/>
              <a:defRPr/>
            </a:pPr>
            <a:r>
              <a:rPr lang="en-US" sz="1600" dirty="0">
                <a:solidFill>
                  <a:srgbClr val="C00000"/>
                </a:solidFill>
              </a:rPr>
              <a:t>Comprehensive</a:t>
            </a:r>
            <a:r>
              <a:rPr lang="en-US" sz="1600" dirty="0"/>
              <a:t> document will processed in the informational system of the Treasury, as a result of which relevant treasury transaction will be carried out</a:t>
            </a:r>
            <a:r>
              <a:rPr lang="ka-GE" sz="1600" dirty="0"/>
              <a:t>;</a:t>
            </a:r>
          </a:p>
          <a:p>
            <a:pPr marL="857250" lvl="1" indent="-457200" eaLnBrk="0" hangingPunct="0">
              <a:lnSpc>
                <a:spcPct val="120000"/>
              </a:lnSpc>
              <a:spcBef>
                <a:spcPts val="1200"/>
              </a:spcBef>
              <a:buFont typeface="Wingdings" pitchFamily="2" charset="2"/>
              <a:buChar char="Ø"/>
              <a:defRPr/>
            </a:pPr>
            <a:r>
              <a:rPr lang="en-US" sz="1600" dirty="0">
                <a:solidFill>
                  <a:srgbClr val="C00000"/>
                </a:solidFill>
              </a:rPr>
              <a:t>Incorrect</a:t>
            </a:r>
            <a:r>
              <a:rPr lang="en-US" sz="1600" dirty="0"/>
              <a:t> documents will be rejected and </a:t>
            </a:r>
            <a:r>
              <a:rPr lang="en-US" sz="1600" dirty="0">
                <a:solidFill>
                  <a:srgbClr val="C00000"/>
                </a:solidFill>
              </a:rPr>
              <a:t>returned</a:t>
            </a:r>
            <a:r>
              <a:rPr lang="en-US" sz="1600" dirty="0"/>
              <a:t> to the client-organization with indication of the rejection reasons (code);</a:t>
            </a:r>
            <a:endParaRPr lang="ka-GE" sz="1600" dirty="0"/>
          </a:p>
          <a:p>
            <a:pPr marL="857250" lvl="1" indent="-457200" eaLnBrk="0" hangingPunct="0">
              <a:lnSpc>
                <a:spcPct val="120000"/>
              </a:lnSpc>
              <a:spcBef>
                <a:spcPts val="1200"/>
              </a:spcBef>
              <a:buFont typeface="Wingdings" pitchFamily="2" charset="2"/>
              <a:buChar char="Ø"/>
              <a:defRPr/>
            </a:pPr>
            <a:r>
              <a:rPr lang="en-US" sz="1600" dirty="0">
                <a:solidFill>
                  <a:srgbClr val="C00000"/>
                </a:solidFill>
              </a:rPr>
              <a:t>Clients</a:t>
            </a:r>
            <a:r>
              <a:rPr lang="en-US" sz="1600" dirty="0"/>
              <a:t> will be </a:t>
            </a:r>
            <a:r>
              <a:rPr lang="en-US" sz="1600" dirty="0">
                <a:solidFill>
                  <a:srgbClr val="C00000"/>
                </a:solidFill>
              </a:rPr>
              <a:t>informed </a:t>
            </a:r>
            <a:r>
              <a:rPr lang="en-US" sz="1600" dirty="0"/>
              <a:t>about status of payment documents with the system itself;</a:t>
            </a:r>
            <a:endParaRPr lang="ka-GE" sz="1600" dirty="0"/>
          </a:p>
          <a:p>
            <a:pPr>
              <a:buNone/>
            </a:pPr>
            <a:endParaRPr lang="en-US" sz="1600" dirty="0"/>
          </a:p>
        </p:txBody>
      </p:sp>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graphicFrame>
        <p:nvGraphicFramePr>
          <p:cNvPr id="6" name="Content Placeholder 7"/>
          <p:cNvGraphicFramePr>
            <a:graphicFrameLocks/>
          </p:cNvGraphicFramePr>
          <p:nvPr>
            <p:extLst>
              <p:ext uri="{D42A27DB-BD31-4B8C-83A1-F6EECF244321}">
                <p14:modId xmlns:p14="http://schemas.microsoft.com/office/powerpoint/2010/main" xmlns="" val="3002071454"/>
              </p:ext>
            </p:extLst>
          </p:nvPr>
        </p:nvGraphicFramePr>
        <p:xfrm>
          <a:off x="457200" y="1357313"/>
          <a:ext cx="8229600" cy="252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143000" y="1219200"/>
            <a:ext cx="633095" cy="762000"/>
            <a:chOff x="2438400" y="3962400"/>
            <a:chExt cx="633095" cy="762000"/>
          </a:xfrm>
        </p:grpSpPr>
        <p:pic>
          <p:nvPicPr>
            <p:cNvPr id="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43200" y="3962400"/>
              <a:ext cx="328295" cy="628650"/>
            </a:xfrm>
            <a:prstGeom prst="rect">
              <a:avLst/>
            </a:prstGeom>
            <a:noFill/>
            <a:ln w="9525">
              <a:noFill/>
              <a:miter lim="800000"/>
              <a:headEnd/>
              <a:tailEnd/>
            </a:ln>
          </p:spPr>
        </p:pic>
        <p:pic>
          <p:nvPicPr>
            <p:cNvPr id="9"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flipH="1">
              <a:off x="2438400" y="4281340"/>
              <a:ext cx="457200" cy="443060"/>
            </a:xfrm>
            <a:prstGeom prst="rect">
              <a:avLst/>
            </a:prstGeom>
            <a:noFill/>
            <a:ln w="9525">
              <a:noFill/>
              <a:miter lim="800000"/>
              <a:headEnd/>
              <a:tailEnd/>
            </a:ln>
          </p:spPr>
        </p:pic>
      </p:grpSp>
      <p:pic>
        <p:nvPicPr>
          <p:cNvPr id="10"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91000" y="1219200"/>
            <a:ext cx="695325" cy="676275"/>
          </a:xfrm>
          <a:prstGeom prst="rect">
            <a:avLst/>
          </a:prstGeom>
          <a:noFill/>
          <a:ln w="9525">
            <a:noFill/>
            <a:miter lim="800000"/>
            <a:headEnd/>
            <a:tailEnd/>
          </a:ln>
        </p:spPr>
      </p:pic>
      <p:pic>
        <p:nvPicPr>
          <p:cNvPr id="1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315200" y="1295400"/>
            <a:ext cx="475858" cy="709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Flow</a:t>
            </a:r>
            <a:endParaRPr lang="en-US" dirty="0"/>
          </a:p>
        </p:txBody>
      </p:sp>
      <p:sp>
        <p:nvSpPr>
          <p:cNvPr id="4" name="Footer Placeholder 3"/>
          <p:cNvSpPr>
            <a:spLocks noGrp="1"/>
          </p:cNvSpPr>
          <p:nvPr>
            <p:ph type="ftr" sz="quarter" idx="11"/>
          </p:nvPr>
        </p:nvSpPr>
        <p:spPr/>
        <p:txBody>
          <a:bodyPr/>
          <a:lstStyle/>
          <a:p>
            <a:pPr>
              <a:defRPr/>
            </a:pPr>
            <a:r>
              <a:rPr lang="en-US" smtClean="0"/>
              <a:t>State Budget Payment System of Georgia</a:t>
            </a:r>
            <a:endParaRPr lang="en-US" dirty="0"/>
          </a:p>
        </p:txBody>
      </p:sp>
      <p:grpSp>
        <p:nvGrpSpPr>
          <p:cNvPr id="138" name="Group 137"/>
          <p:cNvGrpSpPr/>
          <p:nvPr/>
        </p:nvGrpSpPr>
        <p:grpSpPr>
          <a:xfrm>
            <a:off x="76200" y="1524000"/>
            <a:ext cx="8915400" cy="4724400"/>
            <a:chOff x="76200" y="1524000"/>
            <a:chExt cx="8915400" cy="4724400"/>
          </a:xfrm>
        </p:grpSpPr>
        <p:grpSp>
          <p:nvGrpSpPr>
            <p:cNvPr id="134" name="Group 133"/>
            <p:cNvGrpSpPr/>
            <p:nvPr/>
          </p:nvGrpSpPr>
          <p:grpSpPr>
            <a:xfrm>
              <a:off x="76200" y="1524000"/>
              <a:ext cx="8915400" cy="4724400"/>
              <a:chOff x="76200" y="1524000"/>
              <a:chExt cx="8915400" cy="4724400"/>
            </a:xfrm>
          </p:grpSpPr>
          <p:grpSp>
            <p:nvGrpSpPr>
              <p:cNvPr id="19" name="Group 18"/>
              <p:cNvGrpSpPr/>
              <p:nvPr/>
            </p:nvGrpSpPr>
            <p:grpSpPr>
              <a:xfrm>
                <a:off x="2590800" y="1524000"/>
                <a:ext cx="2133600" cy="685800"/>
                <a:chOff x="2590800" y="1524000"/>
                <a:chExt cx="2133600" cy="685800"/>
              </a:xfrm>
            </p:grpSpPr>
            <p:pic>
              <p:nvPicPr>
                <p:cNvPr id="15" name="Picture 3"/>
                <p:cNvPicPr>
                  <a:picLocks noChangeAspect="1" noChangeArrowheads="1"/>
                </p:cNvPicPr>
                <p:nvPr/>
              </p:nvPicPr>
              <p:blipFill>
                <a:blip r:embed="rId2" cstate="print"/>
                <a:srcRect/>
                <a:stretch>
                  <a:fillRect/>
                </a:stretch>
              </p:blipFill>
              <p:spPr bwMode="auto">
                <a:xfrm>
                  <a:off x="2590800" y="1524000"/>
                  <a:ext cx="528638" cy="685800"/>
                </a:xfrm>
                <a:prstGeom prst="rect">
                  <a:avLst/>
                </a:prstGeom>
                <a:noFill/>
                <a:ln w="9525">
                  <a:noFill/>
                  <a:miter lim="800000"/>
                  <a:headEnd/>
                  <a:tailEnd/>
                </a:ln>
              </p:spPr>
            </p:pic>
            <p:sp>
              <p:nvSpPr>
                <p:cNvPr id="8" name="Rectangle 7"/>
                <p:cNvSpPr/>
                <p:nvPr/>
              </p:nvSpPr>
              <p:spPr>
                <a:xfrm>
                  <a:off x="3124200" y="1524000"/>
                  <a:ext cx="160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000" smtClean="0">
                      <a:solidFill>
                        <a:schemeClr val="tx1"/>
                      </a:solidFill>
                    </a:rPr>
                    <a:t>Competition and Public Procurement Agency</a:t>
                  </a:r>
                  <a:endParaRPr lang="en-US" sz="1000" dirty="0" smtClean="0">
                    <a:solidFill>
                      <a:schemeClr val="tx1"/>
                    </a:solidFill>
                  </a:endParaRPr>
                </a:p>
              </p:txBody>
            </p:sp>
          </p:grpSp>
          <p:grpSp>
            <p:nvGrpSpPr>
              <p:cNvPr id="20" name="Group 19"/>
              <p:cNvGrpSpPr/>
              <p:nvPr/>
            </p:nvGrpSpPr>
            <p:grpSpPr>
              <a:xfrm>
                <a:off x="4724400" y="1524000"/>
                <a:ext cx="2133600" cy="685800"/>
                <a:chOff x="3581400" y="2667000"/>
                <a:chExt cx="2133600" cy="685800"/>
              </a:xfrm>
            </p:grpSpPr>
            <p:pic>
              <p:nvPicPr>
                <p:cNvPr id="16" name="Picture 3"/>
                <p:cNvPicPr>
                  <a:picLocks noChangeAspect="1" noChangeArrowheads="1"/>
                </p:cNvPicPr>
                <p:nvPr/>
              </p:nvPicPr>
              <p:blipFill>
                <a:blip r:embed="rId2" cstate="print"/>
                <a:srcRect/>
                <a:stretch>
                  <a:fillRect/>
                </a:stretch>
              </p:blipFill>
              <p:spPr bwMode="auto">
                <a:xfrm>
                  <a:off x="3581400" y="2667000"/>
                  <a:ext cx="528638" cy="685800"/>
                </a:xfrm>
                <a:prstGeom prst="rect">
                  <a:avLst/>
                </a:prstGeom>
                <a:noFill/>
                <a:ln w="9525">
                  <a:noFill/>
                  <a:miter lim="800000"/>
                  <a:headEnd/>
                  <a:tailEnd/>
                </a:ln>
              </p:spPr>
            </p:pic>
            <p:sp>
              <p:nvSpPr>
                <p:cNvPr id="9" name="Rectangle 8"/>
                <p:cNvSpPr/>
                <p:nvPr/>
              </p:nvSpPr>
              <p:spPr>
                <a:xfrm>
                  <a:off x="4114800" y="2667000"/>
                  <a:ext cx="160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000" smtClean="0">
                      <a:solidFill>
                        <a:schemeClr val="tx1"/>
                      </a:solidFill>
                    </a:rPr>
                    <a:t>Civil Registry Agency</a:t>
                  </a:r>
                  <a:endParaRPr lang="en-US" sz="1000" dirty="0" smtClean="0">
                    <a:solidFill>
                      <a:schemeClr val="tx1"/>
                    </a:solidFill>
                  </a:endParaRPr>
                </a:p>
              </p:txBody>
            </p:sp>
          </p:grpSp>
          <p:grpSp>
            <p:nvGrpSpPr>
              <p:cNvPr id="21" name="Group 20"/>
              <p:cNvGrpSpPr/>
              <p:nvPr/>
            </p:nvGrpSpPr>
            <p:grpSpPr>
              <a:xfrm>
                <a:off x="6858000" y="1524000"/>
                <a:ext cx="2133600" cy="685800"/>
                <a:chOff x="4800600" y="2667000"/>
                <a:chExt cx="2133600" cy="685800"/>
              </a:xfrm>
            </p:grpSpPr>
            <p:pic>
              <p:nvPicPr>
                <p:cNvPr id="17" name="Picture 3"/>
                <p:cNvPicPr>
                  <a:picLocks noChangeAspect="1" noChangeArrowheads="1"/>
                </p:cNvPicPr>
                <p:nvPr/>
              </p:nvPicPr>
              <p:blipFill>
                <a:blip r:embed="rId2" cstate="print"/>
                <a:srcRect/>
                <a:stretch>
                  <a:fillRect/>
                </a:stretch>
              </p:blipFill>
              <p:spPr bwMode="auto">
                <a:xfrm>
                  <a:off x="4800600" y="2667000"/>
                  <a:ext cx="528638" cy="685800"/>
                </a:xfrm>
                <a:prstGeom prst="rect">
                  <a:avLst/>
                </a:prstGeom>
                <a:noFill/>
                <a:ln w="9525">
                  <a:noFill/>
                  <a:miter lim="800000"/>
                  <a:headEnd/>
                  <a:tailEnd/>
                </a:ln>
              </p:spPr>
            </p:pic>
            <p:sp>
              <p:nvSpPr>
                <p:cNvPr id="10" name="Rectangle 9"/>
                <p:cNvSpPr/>
                <p:nvPr/>
              </p:nvSpPr>
              <p:spPr>
                <a:xfrm>
                  <a:off x="5334000" y="2667000"/>
                  <a:ext cx="160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000" dirty="0" smtClean="0">
                      <a:solidFill>
                        <a:schemeClr val="tx1"/>
                      </a:solidFill>
                    </a:rPr>
                    <a:t>Public Registry Agency</a:t>
                  </a:r>
                </a:p>
              </p:txBody>
            </p:sp>
          </p:grpSp>
          <p:sp>
            <p:nvSpPr>
              <p:cNvPr id="11" name="Rectangle 10"/>
              <p:cNvSpPr/>
              <p:nvPr/>
            </p:nvSpPr>
            <p:spPr>
              <a:xfrm>
                <a:off x="76200" y="4038600"/>
                <a:ext cx="1066800" cy="381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b="1" dirty="0" smtClean="0">
                    <a:solidFill>
                      <a:schemeClr val="tx1"/>
                    </a:solidFill>
                  </a:rPr>
                  <a:t>ORGANIZATION</a:t>
                </a:r>
                <a:endParaRPr lang="en-US" sz="1050" b="1" dirty="0">
                  <a:solidFill>
                    <a:schemeClr val="tx1"/>
                  </a:solidFill>
                </a:endParaRPr>
              </a:p>
            </p:txBody>
          </p:sp>
          <p:grpSp>
            <p:nvGrpSpPr>
              <p:cNvPr id="18" name="Group 17"/>
              <p:cNvGrpSpPr/>
              <p:nvPr/>
            </p:nvGrpSpPr>
            <p:grpSpPr>
              <a:xfrm>
                <a:off x="304800" y="1524000"/>
                <a:ext cx="2133600" cy="685800"/>
                <a:chOff x="304800" y="1524000"/>
                <a:chExt cx="2133600" cy="685800"/>
              </a:xfrm>
            </p:grpSpPr>
            <p:pic>
              <p:nvPicPr>
                <p:cNvPr id="3075" name="Picture 3"/>
                <p:cNvPicPr>
                  <a:picLocks noChangeAspect="1" noChangeArrowheads="1"/>
                </p:cNvPicPr>
                <p:nvPr/>
              </p:nvPicPr>
              <p:blipFill>
                <a:blip r:embed="rId2" cstate="print"/>
                <a:srcRect/>
                <a:stretch>
                  <a:fillRect/>
                </a:stretch>
              </p:blipFill>
              <p:spPr bwMode="auto">
                <a:xfrm>
                  <a:off x="304800" y="1524000"/>
                  <a:ext cx="528638" cy="685800"/>
                </a:xfrm>
                <a:prstGeom prst="rect">
                  <a:avLst/>
                </a:prstGeom>
                <a:noFill/>
                <a:ln w="9525">
                  <a:noFill/>
                  <a:miter lim="800000"/>
                  <a:headEnd/>
                  <a:tailEnd/>
                </a:ln>
              </p:spPr>
            </p:pic>
            <p:sp>
              <p:nvSpPr>
                <p:cNvPr id="7" name="Rectangle 6"/>
                <p:cNvSpPr/>
                <p:nvPr/>
              </p:nvSpPr>
              <p:spPr>
                <a:xfrm>
                  <a:off x="838200" y="1524000"/>
                  <a:ext cx="160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000" smtClean="0">
                      <a:solidFill>
                        <a:schemeClr val="tx1"/>
                      </a:solidFill>
                    </a:rPr>
                    <a:t>Planning and Management of budget appropriations</a:t>
                  </a:r>
                  <a:endParaRPr lang="en-US" sz="1000" dirty="0" smtClean="0">
                    <a:solidFill>
                      <a:schemeClr val="tx1"/>
                    </a:solidFill>
                  </a:endParaRPr>
                </a:p>
              </p:txBody>
            </p:sp>
          </p:grpSp>
          <p:grpSp>
            <p:nvGrpSpPr>
              <p:cNvPr id="23" name="Group 22"/>
              <p:cNvGrpSpPr/>
              <p:nvPr/>
            </p:nvGrpSpPr>
            <p:grpSpPr>
              <a:xfrm>
                <a:off x="7620000" y="3505200"/>
                <a:ext cx="1295400" cy="1066800"/>
                <a:chOff x="3810000" y="3276600"/>
                <a:chExt cx="1295400" cy="1066800"/>
              </a:xfrm>
            </p:grpSpPr>
            <p:sp>
              <p:nvSpPr>
                <p:cNvPr id="12" name="Rounded Rectangle 11"/>
                <p:cNvSpPr/>
                <p:nvPr/>
              </p:nvSpPr>
              <p:spPr>
                <a:xfrm>
                  <a:off x="3810000" y="3810000"/>
                  <a:ext cx="1295400" cy="533400"/>
                </a:xfrm>
                <a:prstGeom prst="roundRect">
                  <a:avLst>
                    <a:gd name="adj" fmla="val 35816"/>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000" dirty="0" smtClean="0">
                      <a:solidFill>
                        <a:schemeClr val="tx1"/>
                      </a:solidFill>
                    </a:rPr>
                    <a:t>National Bank</a:t>
                  </a:r>
                </a:p>
              </p:txBody>
            </p:sp>
            <p:pic>
              <p:nvPicPr>
                <p:cNvPr id="3076" name="Picture 4"/>
                <p:cNvPicPr>
                  <a:picLocks noChangeAspect="1" noChangeArrowheads="1"/>
                </p:cNvPicPr>
                <p:nvPr/>
              </p:nvPicPr>
              <p:blipFill>
                <a:blip r:embed="rId3" cstate="print"/>
                <a:srcRect/>
                <a:stretch>
                  <a:fillRect/>
                </a:stretch>
              </p:blipFill>
              <p:spPr bwMode="auto">
                <a:xfrm>
                  <a:off x="4114800" y="3276600"/>
                  <a:ext cx="609600" cy="609600"/>
                </a:xfrm>
                <a:prstGeom prst="rect">
                  <a:avLst/>
                </a:prstGeom>
                <a:noFill/>
                <a:ln w="9525">
                  <a:noFill/>
                  <a:miter lim="800000"/>
                  <a:headEnd/>
                  <a:tailEnd/>
                </a:ln>
              </p:spPr>
            </p:pic>
          </p:grpSp>
          <p:sp>
            <p:nvSpPr>
              <p:cNvPr id="25" name="Rectangle 24"/>
              <p:cNvSpPr/>
              <p:nvPr/>
            </p:nvSpPr>
            <p:spPr>
              <a:xfrm>
                <a:off x="2743200" y="3429000"/>
                <a:ext cx="1752600" cy="9906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chemeClr val="tx1"/>
                    </a:solidFill>
                    <a:latin typeface="+mj-lt"/>
                    <a:cs typeface="BPG Algeti Compact" pitchFamily="2" charset="0"/>
                  </a:rPr>
                  <a:t>SERVICE DEPARTMENT OF THE TREASURY</a:t>
                </a:r>
                <a:endParaRPr lang="en-US" sz="1400" dirty="0" smtClean="0">
                  <a:solidFill>
                    <a:schemeClr val="tx1"/>
                  </a:solidFill>
                  <a:latin typeface="+mj-lt"/>
                  <a:cs typeface="BPG Algeti Compact" pitchFamily="2" charset="0"/>
                </a:endParaRPr>
              </a:p>
            </p:txBody>
          </p:sp>
          <p:sp>
            <p:nvSpPr>
              <p:cNvPr id="26" name="Rectangle 25"/>
              <p:cNvSpPr/>
              <p:nvPr/>
            </p:nvSpPr>
            <p:spPr>
              <a:xfrm>
                <a:off x="5105400" y="3429000"/>
                <a:ext cx="1752600" cy="9906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chemeClr val="tx1"/>
                    </a:solidFill>
                    <a:latin typeface="+mj-lt"/>
                    <a:cs typeface="BPG Algeti Compact" pitchFamily="2" charset="0"/>
                  </a:rPr>
                  <a:t>DEPARTMENT FOR ACCOUNT SETTLEMENT OF THE TREASURY</a:t>
                </a:r>
                <a:endParaRPr lang="en-US" sz="1400" dirty="0" smtClean="0">
                  <a:solidFill>
                    <a:schemeClr val="tx1"/>
                  </a:solidFill>
                  <a:latin typeface="+mj-lt"/>
                  <a:cs typeface="BPG Algeti Compact" pitchFamily="2" charset="0"/>
                </a:endParaRPr>
              </a:p>
            </p:txBody>
          </p:sp>
          <p:sp>
            <p:nvSpPr>
              <p:cNvPr id="27" name="Rectangle 26"/>
              <p:cNvSpPr/>
              <p:nvPr/>
            </p:nvSpPr>
            <p:spPr>
              <a:xfrm>
                <a:off x="914400" y="4953000"/>
                <a:ext cx="1066800" cy="457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solidFill>
                      <a:schemeClr val="bg1"/>
                    </a:solidFill>
                  </a:rPr>
                  <a:t>HR</a:t>
                </a:r>
              </a:p>
            </p:txBody>
          </p:sp>
          <p:sp>
            <p:nvSpPr>
              <p:cNvPr id="28" name="Rectangle 27"/>
              <p:cNvSpPr/>
              <p:nvPr/>
            </p:nvSpPr>
            <p:spPr>
              <a:xfrm>
                <a:off x="2438400" y="4953000"/>
                <a:ext cx="1066800" cy="457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solidFill>
                      <a:schemeClr val="bg1"/>
                    </a:solidFill>
                  </a:rPr>
                  <a:t>Payroll</a:t>
                </a:r>
              </a:p>
            </p:txBody>
          </p:sp>
          <p:sp>
            <p:nvSpPr>
              <p:cNvPr id="29" name="Rectangle 28"/>
              <p:cNvSpPr/>
              <p:nvPr/>
            </p:nvSpPr>
            <p:spPr>
              <a:xfrm>
                <a:off x="2438400" y="5791200"/>
                <a:ext cx="1066800" cy="457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solidFill>
                      <a:schemeClr val="bg1"/>
                    </a:solidFill>
                  </a:rPr>
                  <a:t>Business Trips</a:t>
                </a:r>
              </a:p>
            </p:txBody>
          </p:sp>
          <p:cxnSp>
            <p:nvCxnSpPr>
              <p:cNvPr id="36" name="Straight Arrow Connector 35"/>
              <p:cNvCxnSpPr>
                <a:endCxn id="25" idx="1"/>
              </p:cNvCxnSpPr>
              <p:nvPr/>
            </p:nvCxnSpPr>
            <p:spPr>
              <a:xfrm>
                <a:off x="1089498" y="3924300"/>
                <a:ext cx="1653702" cy="0"/>
              </a:xfrm>
              <a:prstGeom prst="straightConnector1">
                <a:avLst/>
              </a:prstGeom>
              <a:ln>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38" name="Elbow Connector 37"/>
              <p:cNvCxnSpPr>
                <a:stCxn id="25" idx="0"/>
                <a:endCxn id="132" idx="0"/>
              </p:cNvCxnSpPr>
              <p:nvPr/>
            </p:nvCxnSpPr>
            <p:spPr>
              <a:xfrm rot="16200000" flipV="1">
                <a:off x="2228850" y="2038350"/>
                <a:ext cx="12700" cy="2781300"/>
              </a:xfrm>
              <a:prstGeom prst="bentConnector3">
                <a:avLst>
                  <a:gd name="adj1" fmla="val 1800000"/>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39" name="Elbow Connector 38"/>
              <p:cNvCxnSpPr>
                <a:stCxn id="26" idx="0"/>
              </p:cNvCxnSpPr>
              <p:nvPr/>
            </p:nvCxnSpPr>
            <p:spPr>
              <a:xfrm rot="16200000" flipV="1">
                <a:off x="3317081" y="764381"/>
                <a:ext cx="12700" cy="5329238"/>
              </a:xfrm>
              <a:prstGeom prst="bentConnector3">
                <a:avLst>
                  <a:gd name="adj1" fmla="val 3331914"/>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43" name="Elbow Connector 42"/>
              <p:cNvCxnSpPr>
                <a:stCxn id="25" idx="2"/>
                <a:endCxn id="55" idx="2"/>
              </p:cNvCxnSpPr>
              <p:nvPr/>
            </p:nvCxnSpPr>
            <p:spPr>
              <a:xfrm rot="5400000" flipH="1">
                <a:off x="2190750" y="2990850"/>
                <a:ext cx="76200" cy="2781300"/>
              </a:xfrm>
              <a:prstGeom prst="bentConnector3">
                <a:avLst>
                  <a:gd name="adj1" fmla="val -300000"/>
                </a:avLst>
              </a:prstGeom>
              <a:ln>
                <a:solidFill>
                  <a:srgbClr val="FF0000"/>
                </a:solidFill>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46" name="Elbow Connector 45"/>
              <p:cNvCxnSpPr/>
              <p:nvPr/>
            </p:nvCxnSpPr>
            <p:spPr>
              <a:xfrm rot="16200000" flipH="1">
                <a:off x="3365500" y="1727200"/>
                <a:ext cx="12700" cy="5372100"/>
              </a:xfrm>
              <a:prstGeom prst="bentConnector3">
                <a:avLst>
                  <a:gd name="adj1" fmla="val 3178725"/>
                </a:avLst>
              </a:prstGeom>
              <a:ln>
                <a:solidFill>
                  <a:srgbClr val="00B050"/>
                </a:solidFill>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55" name="Rectangle 54"/>
              <p:cNvSpPr/>
              <p:nvPr/>
            </p:nvSpPr>
            <p:spPr>
              <a:xfrm>
                <a:off x="685800" y="41910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04800" y="34290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34290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Elbow Connector 59"/>
              <p:cNvCxnSpPr>
                <a:stCxn id="59" idx="0"/>
                <a:endCxn id="58" idx="0"/>
              </p:cNvCxnSpPr>
              <p:nvPr/>
            </p:nvCxnSpPr>
            <p:spPr>
              <a:xfrm rot="16200000" flipV="1">
                <a:off x="3352800" y="533400"/>
                <a:ext cx="12700" cy="5791200"/>
              </a:xfrm>
              <a:prstGeom prst="bentConnector3">
                <a:avLst>
                  <a:gd name="adj1" fmla="val 4634049"/>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67" name="Straight Arrow Connector 66"/>
              <p:cNvCxnSpPr>
                <a:stCxn id="25" idx="3"/>
                <a:endCxn id="26" idx="1"/>
              </p:cNvCxnSpPr>
              <p:nvPr/>
            </p:nvCxnSpPr>
            <p:spPr>
              <a:xfrm>
                <a:off x="4495800" y="3924300"/>
                <a:ext cx="6096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0" name="Straight Arrow Connector 69"/>
              <p:cNvCxnSpPr/>
              <p:nvPr/>
            </p:nvCxnSpPr>
            <p:spPr>
              <a:xfrm>
                <a:off x="6934200" y="3886200"/>
                <a:ext cx="990600" cy="0"/>
              </a:xfrm>
              <a:prstGeom prst="straightConnector1">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72" name="Shape 71"/>
              <p:cNvCxnSpPr>
                <a:stCxn id="3075" idx="2"/>
                <a:endCxn id="74" idx="0"/>
              </p:cNvCxnSpPr>
              <p:nvPr/>
            </p:nvCxnSpPr>
            <p:spPr>
              <a:xfrm rot="16200000" flipH="1">
                <a:off x="1656159" y="1122759"/>
                <a:ext cx="609600" cy="2783681"/>
              </a:xfrm>
              <a:prstGeom prst="bent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74" name="Rectangle 73"/>
              <p:cNvSpPr/>
              <p:nvPr/>
            </p:nvSpPr>
            <p:spPr>
              <a:xfrm>
                <a:off x="3200400" y="28194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hape 71"/>
              <p:cNvCxnSpPr>
                <a:stCxn id="15" idx="2"/>
                <a:endCxn id="87" idx="0"/>
              </p:cNvCxnSpPr>
              <p:nvPr/>
            </p:nvCxnSpPr>
            <p:spPr>
              <a:xfrm rot="16200000" flipH="1">
                <a:off x="2989659" y="2075259"/>
                <a:ext cx="609600" cy="878681"/>
              </a:xfrm>
              <a:prstGeom prst="bent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80" name="Shape 71"/>
              <p:cNvCxnSpPr>
                <a:stCxn id="16" idx="2"/>
                <a:endCxn id="88" idx="0"/>
              </p:cNvCxnSpPr>
              <p:nvPr/>
            </p:nvCxnSpPr>
            <p:spPr>
              <a:xfrm rot="5400000">
                <a:off x="4246960" y="2077641"/>
                <a:ext cx="609600" cy="873919"/>
              </a:xfrm>
              <a:prstGeom prst="bent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83" name="Shape 71"/>
              <p:cNvCxnSpPr>
                <a:stCxn id="17" idx="2"/>
                <a:endCxn id="89" idx="0"/>
              </p:cNvCxnSpPr>
              <p:nvPr/>
            </p:nvCxnSpPr>
            <p:spPr>
              <a:xfrm rot="5400000">
                <a:off x="5504260" y="1201341"/>
                <a:ext cx="609600" cy="2626519"/>
              </a:xfrm>
              <a:prstGeom prst="bent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87" name="Rectangle 86"/>
              <p:cNvSpPr/>
              <p:nvPr/>
            </p:nvSpPr>
            <p:spPr>
              <a:xfrm>
                <a:off x="3581400" y="28194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62400" y="28194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343400" y="28194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57200" y="35814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81000" y="42672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hape 99"/>
              <p:cNvCxnSpPr>
                <a:stCxn id="98" idx="2"/>
                <a:endCxn id="27" idx="1"/>
              </p:cNvCxnSpPr>
              <p:nvPr/>
            </p:nvCxnSpPr>
            <p:spPr>
              <a:xfrm rot="16200000" flipH="1">
                <a:off x="342900" y="4610100"/>
                <a:ext cx="762000" cy="381000"/>
              </a:xfrm>
              <a:prstGeom prst="bentConnector2">
                <a:avLst/>
              </a:prstGeom>
              <a:ln>
                <a:solidFill>
                  <a:srgbClr val="FFC000"/>
                </a:solidFill>
                <a:tailEnd type="arrow"/>
              </a:ln>
            </p:spPr>
            <p:style>
              <a:lnRef idx="2">
                <a:schemeClr val="accent4"/>
              </a:lnRef>
              <a:fillRef idx="0">
                <a:schemeClr val="accent4"/>
              </a:fillRef>
              <a:effectRef idx="1">
                <a:schemeClr val="accent4"/>
              </a:effectRef>
              <a:fontRef idx="minor">
                <a:schemeClr val="tx1"/>
              </a:fontRef>
            </p:style>
          </p:cxnSp>
          <p:cxnSp>
            <p:nvCxnSpPr>
              <p:cNvPr id="101" name="Shape 100"/>
              <p:cNvCxnSpPr>
                <a:stCxn id="28" idx="3"/>
                <a:endCxn id="103" idx="2"/>
              </p:cNvCxnSpPr>
              <p:nvPr/>
            </p:nvCxnSpPr>
            <p:spPr>
              <a:xfrm flipV="1">
                <a:off x="3505200" y="4419600"/>
                <a:ext cx="457200" cy="762000"/>
              </a:xfrm>
              <a:prstGeom prst="bentConnector2">
                <a:avLst/>
              </a:prstGeom>
              <a:ln>
                <a:solidFill>
                  <a:srgbClr val="FFC000"/>
                </a:solidFill>
                <a:tailEnd type="arrow"/>
              </a:ln>
            </p:spPr>
            <p:style>
              <a:lnRef idx="2">
                <a:schemeClr val="accent4"/>
              </a:lnRef>
              <a:fillRef idx="0">
                <a:schemeClr val="accent4"/>
              </a:fillRef>
              <a:effectRef idx="1">
                <a:schemeClr val="accent4"/>
              </a:effectRef>
              <a:fontRef idx="minor">
                <a:schemeClr val="tx1"/>
              </a:fontRef>
            </p:style>
          </p:cxnSp>
          <p:sp>
            <p:nvSpPr>
              <p:cNvPr id="103" name="Rectangle 102"/>
              <p:cNvSpPr/>
              <p:nvPr/>
            </p:nvSpPr>
            <p:spPr>
              <a:xfrm>
                <a:off x="3810000" y="42672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a:stCxn id="27" idx="3"/>
                <a:endCxn id="28" idx="1"/>
              </p:cNvCxnSpPr>
              <p:nvPr/>
            </p:nvCxnSpPr>
            <p:spPr>
              <a:xfrm>
                <a:off x="1981200" y="5181600"/>
                <a:ext cx="457200" cy="0"/>
              </a:xfrm>
              <a:prstGeom prst="straightConnector1">
                <a:avLst/>
              </a:prstGeom>
              <a:ln>
                <a:solidFill>
                  <a:srgbClr val="FFC000"/>
                </a:solidFill>
                <a:tailEnd type="arrow"/>
              </a:ln>
            </p:spPr>
            <p:style>
              <a:lnRef idx="2">
                <a:schemeClr val="accent4"/>
              </a:lnRef>
              <a:fillRef idx="0">
                <a:schemeClr val="accent4"/>
              </a:fillRef>
              <a:effectRef idx="1">
                <a:schemeClr val="accent4"/>
              </a:effectRef>
              <a:fontRef idx="minor">
                <a:schemeClr val="tx1"/>
              </a:fontRef>
            </p:style>
          </p:cxnSp>
          <p:cxnSp>
            <p:nvCxnSpPr>
              <p:cNvPr id="109" name="Shape 108"/>
              <p:cNvCxnSpPr>
                <a:stCxn id="27" idx="2"/>
                <a:endCxn id="29" idx="1"/>
              </p:cNvCxnSpPr>
              <p:nvPr/>
            </p:nvCxnSpPr>
            <p:spPr>
              <a:xfrm rot="16200000" flipH="1">
                <a:off x="1638300" y="5219700"/>
                <a:ext cx="609600" cy="990600"/>
              </a:xfrm>
              <a:prstGeom prst="bentConnector2">
                <a:avLst/>
              </a:prstGeom>
              <a:ln>
                <a:solidFill>
                  <a:srgbClr val="FFC000"/>
                </a:solidFill>
                <a:tailEnd type="arrow"/>
              </a:ln>
            </p:spPr>
            <p:style>
              <a:lnRef idx="2">
                <a:schemeClr val="accent4"/>
              </a:lnRef>
              <a:fillRef idx="0">
                <a:schemeClr val="accent4"/>
              </a:fillRef>
              <a:effectRef idx="1">
                <a:schemeClr val="accent4"/>
              </a:effectRef>
              <a:fontRef idx="minor">
                <a:schemeClr val="tx1"/>
              </a:fontRef>
            </p:style>
          </p:cxnSp>
          <p:cxnSp>
            <p:nvCxnSpPr>
              <p:cNvPr id="114" name="Shape 113"/>
              <p:cNvCxnSpPr>
                <a:stCxn id="29" idx="3"/>
                <a:endCxn id="115" idx="2"/>
              </p:cNvCxnSpPr>
              <p:nvPr/>
            </p:nvCxnSpPr>
            <p:spPr>
              <a:xfrm flipV="1">
                <a:off x="3505200" y="4419600"/>
                <a:ext cx="685800" cy="1600200"/>
              </a:xfrm>
              <a:prstGeom prst="bentConnector2">
                <a:avLst/>
              </a:prstGeom>
              <a:ln>
                <a:solidFill>
                  <a:srgbClr val="FFC000"/>
                </a:solidFill>
                <a:tailEnd type="arrow"/>
              </a:ln>
            </p:spPr>
            <p:style>
              <a:lnRef idx="2">
                <a:schemeClr val="accent4"/>
              </a:lnRef>
              <a:fillRef idx="0">
                <a:schemeClr val="accent4"/>
              </a:fillRef>
              <a:effectRef idx="1">
                <a:schemeClr val="accent4"/>
              </a:effectRef>
              <a:fontRef idx="minor">
                <a:schemeClr val="tx1"/>
              </a:fontRef>
            </p:style>
          </p:cxnSp>
          <p:sp>
            <p:nvSpPr>
              <p:cNvPr id="115" name="Rectangle 114"/>
              <p:cNvSpPr/>
              <p:nvPr/>
            </p:nvSpPr>
            <p:spPr>
              <a:xfrm>
                <a:off x="4038600" y="42672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495800" y="4953000"/>
                <a:ext cx="1600200" cy="2286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schemeClr val="tx1"/>
                    </a:solidFill>
                    <a:latin typeface="+mj-lt"/>
                  </a:rPr>
                  <a:t>Green Corridor</a:t>
                </a:r>
                <a:endParaRPr lang="en-US" sz="1200" b="1" dirty="0">
                  <a:solidFill>
                    <a:schemeClr val="tx1"/>
                  </a:solidFill>
                  <a:latin typeface="+mj-lt"/>
                </a:endParaRPr>
              </a:p>
            </p:txBody>
          </p:sp>
          <p:sp>
            <p:nvSpPr>
              <p:cNvPr id="127" name="Rectangle 126"/>
              <p:cNvSpPr/>
              <p:nvPr/>
            </p:nvSpPr>
            <p:spPr>
              <a:xfrm>
                <a:off x="4343400" y="3048000"/>
                <a:ext cx="1600200" cy="2286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dirty="0" smtClean="0">
                    <a:solidFill>
                      <a:schemeClr val="tx1"/>
                    </a:solidFill>
                  </a:rPr>
                  <a:t>Status of documents</a:t>
                </a:r>
                <a:endParaRPr lang="en-US" sz="1000" dirty="0">
                  <a:solidFill>
                    <a:schemeClr val="tx1"/>
                  </a:solidFill>
                </a:endParaRPr>
              </a:p>
            </p:txBody>
          </p:sp>
          <p:sp>
            <p:nvSpPr>
              <p:cNvPr id="128" name="Rectangle 127"/>
              <p:cNvSpPr/>
              <p:nvPr/>
            </p:nvSpPr>
            <p:spPr>
              <a:xfrm>
                <a:off x="1066800" y="3276600"/>
                <a:ext cx="1600200" cy="2286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dirty="0" smtClean="0">
                    <a:solidFill>
                      <a:schemeClr val="tx1"/>
                    </a:solidFill>
                  </a:rPr>
                  <a:t>Status of the document</a:t>
                </a:r>
                <a:endParaRPr lang="en-US" sz="1000" dirty="0">
                  <a:solidFill>
                    <a:schemeClr val="tx1"/>
                  </a:solidFill>
                </a:endParaRPr>
              </a:p>
            </p:txBody>
          </p:sp>
          <p:sp>
            <p:nvSpPr>
              <p:cNvPr id="129" name="Rectangle 128"/>
              <p:cNvSpPr/>
              <p:nvPr/>
            </p:nvSpPr>
            <p:spPr>
              <a:xfrm>
                <a:off x="1143000" y="4343400"/>
                <a:ext cx="1600200" cy="2286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dirty="0" smtClean="0">
                    <a:solidFill>
                      <a:schemeClr val="tx1"/>
                    </a:solidFill>
                  </a:rPr>
                  <a:t>Rejected document</a:t>
                </a:r>
                <a:endParaRPr lang="en-US" sz="1000" dirty="0">
                  <a:solidFill>
                    <a:schemeClr val="tx1"/>
                  </a:solidFill>
                </a:endParaRPr>
              </a:p>
            </p:txBody>
          </p:sp>
          <p:pic>
            <p:nvPicPr>
              <p:cNvPr id="30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3733800"/>
                <a:ext cx="197951" cy="410387"/>
              </a:xfrm>
              <a:prstGeom prst="rect">
                <a:avLst/>
              </a:prstGeom>
              <a:noFill/>
              <a:ln w="9525">
                <a:noFill/>
                <a:miter lim="800000"/>
                <a:headEnd/>
                <a:tailEnd/>
              </a:ln>
            </p:spPr>
          </p:pic>
          <p:sp>
            <p:nvSpPr>
              <p:cNvPr id="131" name="Rectangle 130"/>
              <p:cNvSpPr/>
              <p:nvPr/>
            </p:nvSpPr>
            <p:spPr>
              <a:xfrm>
                <a:off x="7010400" y="3657600"/>
                <a:ext cx="838200" cy="4572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spcBef>
                    <a:spcPts val="300"/>
                  </a:spcBef>
                  <a:spcAft>
                    <a:spcPts val="300"/>
                  </a:spcAft>
                </a:pPr>
                <a:r>
                  <a:rPr lang="en-US" sz="1200" b="1" dirty="0" smtClean="0">
                    <a:solidFill>
                      <a:srgbClr val="FF0000"/>
                    </a:solidFill>
                    <a:latin typeface="Calibri" pitchFamily="34" charset="0"/>
                    <a:cs typeface="Calibri" pitchFamily="34" charset="0"/>
                  </a:rPr>
                  <a:t>RTGS</a:t>
                </a:r>
              </a:p>
              <a:p>
                <a:pPr algn="ctr">
                  <a:spcBef>
                    <a:spcPts val="300"/>
                  </a:spcBef>
                  <a:spcAft>
                    <a:spcPts val="300"/>
                  </a:spcAft>
                </a:pPr>
                <a:r>
                  <a:rPr lang="en-US" sz="1200" b="1" dirty="0" smtClean="0">
                    <a:solidFill>
                      <a:srgbClr val="006699"/>
                    </a:solidFill>
                    <a:latin typeface="Calibri" pitchFamily="34" charset="0"/>
                    <a:cs typeface="Calibri" pitchFamily="34" charset="0"/>
                  </a:rPr>
                  <a:t>SWIFT</a:t>
                </a:r>
                <a:endParaRPr lang="en-US" sz="1200" b="1" dirty="0">
                  <a:solidFill>
                    <a:srgbClr val="006699"/>
                  </a:solidFill>
                  <a:latin typeface="Calibri" pitchFamily="34" charset="0"/>
                  <a:cs typeface="Calibri" pitchFamily="34" charset="0"/>
                </a:endParaRPr>
              </a:p>
            </p:txBody>
          </p:sp>
          <p:sp>
            <p:nvSpPr>
              <p:cNvPr id="132" name="Rectangle 131"/>
              <p:cNvSpPr/>
              <p:nvPr/>
            </p:nvSpPr>
            <p:spPr>
              <a:xfrm>
                <a:off x="685800" y="34290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flipH="1">
              <a:off x="304800" y="3429000"/>
              <a:ext cx="533400" cy="685800"/>
              <a:chOff x="2438400" y="3962400"/>
              <a:chExt cx="633095" cy="762000"/>
            </a:xfrm>
          </p:grpSpPr>
          <p:pic>
            <p:nvPicPr>
              <p:cNvPr id="13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43200" y="3962400"/>
                <a:ext cx="328295" cy="628650"/>
              </a:xfrm>
              <a:prstGeom prst="rect">
                <a:avLst/>
              </a:prstGeom>
              <a:noFill/>
              <a:ln w="9525">
                <a:noFill/>
                <a:miter lim="800000"/>
                <a:headEnd/>
                <a:tailEnd/>
              </a:ln>
            </p:spPr>
          </p:pic>
          <p:pic>
            <p:nvPicPr>
              <p:cNvPr id="13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flipH="1">
                <a:off x="2438400" y="4281340"/>
                <a:ext cx="457200" cy="44306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resury-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PemPal - Z.Tolordava - UPDATED-CHANGED - eng</Template>
  <TotalTime>9429</TotalTime>
  <Words>923</Words>
  <Application>Microsoft Office PowerPoint</Application>
  <PresentationFormat>On-screen Show (4:3)</PresentationFormat>
  <Paragraphs>161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Sylfaen</vt:lpstr>
      <vt:lpstr>BPG Algeti Compact</vt:lpstr>
      <vt:lpstr>LitNusx</vt:lpstr>
      <vt:lpstr>Calibri</vt:lpstr>
      <vt:lpstr>BPG Glaho</vt:lpstr>
      <vt:lpstr>Tresury-Presentation</vt:lpstr>
      <vt:lpstr>State Budget Payment System of Georgia</vt:lpstr>
      <vt:lpstr>E-TREASURY ELECTRONIC PAYMENT SYSTEM</vt:lpstr>
      <vt:lpstr>State Treasury History of Development</vt:lpstr>
      <vt:lpstr>OUTCOMES</vt:lpstr>
      <vt:lpstr>OUTCOMES</vt:lpstr>
      <vt:lpstr>SOFTWARE</vt:lpstr>
      <vt:lpstr>Users</vt:lpstr>
      <vt:lpstr>Service Process</vt:lpstr>
      <vt:lpstr>Service Flow</vt:lpstr>
      <vt:lpstr>Functional Diagram</vt:lpstr>
      <vt:lpstr>Integration of External Services</vt:lpstr>
      <vt:lpstr>Security and Technical Support</vt:lpstr>
      <vt:lpstr>State Budget Payment System of Georgia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სახაზინო სამსახურის 2011 …………………</dc:title>
  <dc:creator>davit.tsekvava</dc:creator>
  <cp:lastModifiedBy>ekatamadze</cp:lastModifiedBy>
  <cp:revision>235</cp:revision>
  <dcterms:created xsi:type="dcterms:W3CDTF">2011-06-01T15:53:17Z</dcterms:created>
  <dcterms:modified xsi:type="dcterms:W3CDTF">2012-02-13T16:20:53Z</dcterms:modified>
</cp:coreProperties>
</file>