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80" r:id="rId2"/>
    <p:sldId id="302" r:id="rId3"/>
    <p:sldId id="316" r:id="rId4"/>
    <p:sldId id="303" r:id="rId5"/>
    <p:sldId id="323" r:id="rId6"/>
    <p:sldId id="324" r:id="rId7"/>
    <p:sldId id="320" r:id="rId8"/>
    <p:sldId id="326" r:id="rId9"/>
    <p:sldId id="327" r:id="rId10"/>
    <p:sldId id="328" r:id="rId11"/>
    <p:sldId id="321" r:id="rId12"/>
    <p:sldId id="317" r:id="rId13"/>
    <p:sldId id="296" r:id="rId14"/>
  </p:sldIdLst>
  <p:sldSz cx="9144000" cy="6858000" type="screen4x3"/>
  <p:notesSz cx="9799638" cy="67357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CCFF"/>
    <a:srgbClr val="0066CC"/>
    <a:srgbClr val="B8B676"/>
    <a:srgbClr val="FFFF99"/>
    <a:srgbClr val="FFE0D9"/>
    <a:srgbClr val="006699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8913" autoAdjust="0"/>
    <p:restoredTop sz="94660" autoAdjust="0"/>
  </p:normalViewPr>
  <p:slideViewPr>
    <p:cSldViewPr>
      <p:cViewPr>
        <p:scale>
          <a:sx n="80" d="100"/>
          <a:sy n="80" d="100"/>
        </p:scale>
        <p:origin x="-127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418" y="-84"/>
      </p:cViewPr>
      <p:guideLst>
        <p:guide orient="horz" pos="2122"/>
        <p:guide pos="308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C2A41-39CB-446D-A50C-C2D4820DF0A2}" type="doc">
      <dgm:prSet loTypeId="urn:microsoft.com/office/officeart/2005/8/layout/hProcess6" loCatId="process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F303CFB-B004-4E28-9959-CC1E612F3589}">
      <dgm:prSet phldrT="[Text]" custT="1"/>
      <dgm:spPr/>
      <dgm:t>
        <a:bodyPr/>
        <a:lstStyle/>
        <a:p>
          <a:r>
            <a:rPr lang="ka-GE" sz="1100" dirty="0" smtClean="0">
              <a:latin typeface="+mj-lt"/>
            </a:rPr>
            <a:t>2001 – 2003</a:t>
          </a:r>
          <a:endParaRPr lang="en-US" sz="1100" dirty="0">
            <a:latin typeface="+mj-lt"/>
          </a:endParaRPr>
        </a:p>
      </dgm:t>
    </dgm:pt>
    <dgm:pt modelId="{0CA18BE5-AA3B-4093-9D32-347010597674}" type="parTrans" cxnId="{183EEE8E-E4F9-4A5C-976D-43D4A8235FE0}">
      <dgm:prSet/>
      <dgm:spPr/>
      <dgm:t>
        <a:bodyPr/>
        <a:lstStyle/>
        <a:p>
          <a:endParaRPr lang="en-US" sz="1600" dirty="0">
            <a:latin typeface="+mj-lt"/>
          </a:endParaRPr>
        </a:p>
      </dgm:t>
    </dgm:pt>
    <dgm:pt modelId="{EFCD6E95-96EA-4B2D-A558-3871F271B053}" type="sibTrans" cxnId="{183EEE8E-E4F9-4A5C-976D-43D4A8235FE0}">
      <dgm:prSet/>
      <dgm:spPr/>
      <dgm:t>
        <a:bodyPr/>
        <a:lstStyle/>
        <a:p>
          <a:endParaRPr lang="en-US" sz="1600" dirty="0">
            <a:latin typeface="+mj-lt"/>
          </a:endParaRPr>
        </a:p>
      </dgm:t>
    </dgm:pt>
    <dgm:pt modelId="{698BAE97-5BA9-4CCD-97B6-0D6C299C63C1}">
      <dgm:prSet phldrT="[Text]" custT="1"/>
      <dgm:spPr/>
      <dgm:t>
        <a:bodyPr/>
        <a:lstStyle/>
        <a:p>
          <a:r>
            <a:rPr lang="ru-RU" sz="1100" dirty="0" smtClean="0">
              <a:latin typeface="+mj-lt"/>
              <a:cs typeface="BPG Algeti Compact" pitchFamily="2" charset="0"/>
            </a:rPr>
            <a:t>ОСНОВНАЯ СИСТЕМА КАЗНАЧЕЙСТВА</a:t>
          </a:r>
          <a:endParaRPr lang="en-US" sz="1100" dirty="0">
            <a:latin typeface="+mj-lt"/>
            <a:cs typeface="BPG Algeti Compact" pitchFamily="2" charset="0"/>
          </a:endParaRPr>
        </a:p>
      </dgm:t>
    </dgm:pt>
    <dgm:pt modelId="{B31577B9-15BD-40DB-88A7-A31CCFE45FE2}" type="parTrans" cxnId="{84911A1E-CCE6-4C81-90C1-6D92E021B84C}">
      <dgm:prSet/>
      <dgm:spPr/>
      <dgm:t>
        <a:bodyPr/>
        <a:lstStyle/>
        <a:p>
          <a:endParaRPr lang="en-US" sz="1600" dirty="0">
            <a:latin typeface="+mj-lt"/>
          </a:endParaRPr>
        </a:p>
      </dgm:t>
    </dgm:pt>
    <dgm:pt modelId="{56DDCB40-0079-4E61-A7B6-B0E76FECC825}" type="sibTrans" cxnId="{84911A1E-CCE6-4C81-90C1-6D92E021B84C}">
      <dgm:prSet/>
      <dgm:spPr/>
      <dgm:t>
        <a:bodyPr/>
        <a:lstStyle/>
        <a:p>
          <a:endParaRPr lang="en-US" sz="1600" dirty="0">
            <a:latin typeface="+mj-lt"/>
          </a:endParaRPr>
        </a:p>
      </dgm:t>
    </dgm:pt>
    <dgm:pt modelId="{1E56FC5A-AB1F-4AE9-8A2E-27D467CA7838}">
      <dgm:prSet phldrT="[Text]" custT="1"/>
      <dgm:spPr/>
      <dgm:t>
        <a:bodyPr/>
        <a:lstStyle/>
        <a:p>
          <a:r>
            <a:rPr lang="ka-GE" sz="1100" dirty="0" smtClean="0">
              <a:latin typeface="+mj-lt"/>
            </a:rPr>
            <a:t>2006</a:t>
          </a:r>
          <a:endParaRPr lang="en-US" sz="1100" dirty="0">
            <a:latin typeface="+mj-lt"/>
          </a:endParaRPr>
        </a:p>
      </dgm:t>
    </dgm:pt>
    <dgm:pt modelId="{2149573B-3D38-45C2-A9D2-5E87E2199427}" type="parTrans" cxnId="{97A58CB6-9BE8-4205-9FEA-7F4D11002B37}">
      <dgm:prSet/>
      <dgm:spPr/>
      <dgm:t>
        <a:bodyPr/>
        <a:lstStyle/>
        <a:p>
          <a:endParaRPr lang="en-US" sz="1600" dirty="0">
            <a:latin typeface="+mj-lt"/>
          </a:endParaRPr>
        </a:p>
      </dgm:t>
    </dgm:pt>
    <dgm:pt modelId="{606CDA86-F986-446C-BA63-7BC0473277F4}" type="sibTrans" cxnId="{97A58CB6-9BE8-4205-9FEA-7F4D11002B37}">
      <dgm:prSet/>
      <dgm:spPr/>
      <dgm:t>
        <a:bodyPr/>
        <a:lstStyle/>
        <a:p>
          <a:endParaRPr lang="en-US" sz="1600" dirty="0">
            <a:latin typeface="+mj-lt"/>
          </a:endParaRPr>
        </a:p>
      </dgm:t>
    </dgm:pt>
    <dgm:pt modelId="{C58EDA13-6E40-4A44-ABCA-6C37F2D40EBC}">
      <dgm:prSet phldrT="[Text]" custT="1"/>
      <dgm:spPr/>
      <dgm:t>
        <a:bodyPr/>
        <a:lstStyle/>
        <a:p>
          <a:r>
            <a:rPr lang="ru-RU" sz="1100" dirty="0" smtClean="0">
              <a:latin typeface="+mj-lt"/>
              <a:cs typeface="BPG Algeti Compact" pitchFamily="2" charset="0"/>
            </a:rPr>
            <a:t>ЕДИНЫЙ КАЗНАЧЕЙСКИЙ СЧЕТ</a:t>
          </a:r>
          <a:endParaRPr lang="en-US" sz="1100" dirty="0">
            <a:latin typeface="+mj-lt"/>
            <a:cs typeface="BPG Algeti Compact" pitchFamily="2" charset="0"/>
          </a:endParaRPr>
        </a:p>
      </dgm:t>
    </dgm:pt>
    <dgm:pt modelId="{CEC604AE-3C9E-4173-B050-A2838B980EDF}" type="parTrans" cxnId="{1C52A949-F5AD-4761-956F-7E64891937B2}">
      <dgm:prSet/>
      <dgm:spPr/>
      <dgm:t>
        <a:bodyPr/>
        <a:lstStyle/>
        <a:p>
          <a:endParaRPr lang="en-US" sz="1600" dirty="0">
            <a:latin typeface="+mj-lt"/>
          </a:endParaRPr>
        </a:p>
      </dgm:t>
    </dgm:pt>
    <dgm:pt modelId="{15D8B4BF-CEEF-4C27-9586-67ACEC2F8349}" type="sibTrans" cxnId="{1C52A949-F5AD-4761-956F-7E64891937B2}">
      <dgm:prSet/>
      <dgm:spPr/>
      <dgm:t>
        <a:bodyPr/>
        <a:lstStyle/>
        <a:p>
          <a:endParaRPr lang="en-US" sz="1600" dirty="0">
            <a:latin typeface="+mj-lt"/>
          </a:endParaRPr>
        </a:p>
      </dgm:t>
    </dgm:pt>
    <dgm:pt modelId="{14C01C1B-8811-41D5-8740-90DEC5E0D9BC}">
      <dgm:prSet phldrT="[Text]" custT="1"/>
      <dgm:spPr/>
      <dgm:t>
        <a:bodyPr/>
        <a:lstStyle/>
        <a:p>
          <a:r>
            <a:rPr lang="ka-GE" sz="1100" dirty="0" smtClean="0">
              <a:latin typeface="+mj-lt"/>
            </a:rPr>
            <a:t>2007</a:t>
          </a:r>
          <a:endParaRPr lang="en-US" sz="1100" dirty="0">
            <a:latin typeface="+mj-lt"/>
          </a:endParaRPr>
        </a:p>
      </dgm:t>
    </dgm:pt>
    <dgm:pt modelId="{2C22B724-849C-4912-B114-12D213E17A3F}" type="parTrans" cxnId="{D762F682-5DF8-4A82-939E-1A08973336BA}">
      <dgm:prSet/>
      <dgm:spPr/>
      <dgm:t>
        <a:bodyPr/>
        <a:lstStyle/>
        <a:p>
          <a:endParaRPr lang="en-US" sz="1600" dirty="0">
            <a:latin typeface="+mj-lt"/>
          </a:endParaRPr>
        </a:p>
      </dgm:t>
    </dgm:pt>
    <dgm:pt modelId="{040F2817-169F-4449-911F-2AA51A1F93E7}" type="sibTrans" cxnId="{D762F682-5DF8-4A82-939E-1A08973336BA}">
      <dgm:prSet/>
      <dgm:spPr/>
      <dgm:t>
        <a:bodyPr/>
        <a:lstStyle/>
        <a:p>
          <a:endParaRPr lang="en-US" sz="1600" dirty="0">
            <a:latin typeface="+mj-lt"/>
          </a:endParaRPr>
        </a:p>
      </dgm:t>
    </dgm:pt>
    <dgm:pt modelId="{CDFE6730-7B44-4569-BBB8-960AF5C1B7E3}">
      <dgm:prSet phldrT="[Text]" custT="1"/>
      <dgm:spPr/>
      <dgm:t>
        <a:bodyPr/>
        <a:lstStyle/>
        <a:p>
          <a:r>
            <a:rPr lang="en-US" sz="1100" dirty="0" smtClean="0">
              <a:latin typeface="+mj-lt"/>
              <a:cs typeface="BPG Algeti Compact" pitchFamily="2" charset="0"/>
            </a:rPr>
            <a:t>RTGS</a:t>
          </a:r>
          <a:endParaRPr lang="en-US" sz="1100" dirty="0">
            <a:latin typeface="+mj-lt"/>
            <a:cs typeface="BPG Algeti Compact" pitchFamily="2" charset="0"/>
          </a:endParaRPr>
        </a:p>
      </dgm:t>
    </dgm:pt>
    <dgm:pt modelId="{63882F24-05CB-4900-A49A-8A2A3A737DB0}" type="parTrans" cxnId="{433267D7-36B8-4C1E-9F84-D4F0893F2F9F}">
      <dgm:prSet/>
      <dgm:spPr/>
      <dgm:t>
        <a:bodyPr/>
        <a:lstStyle/>
        <a:p>
          <a:endParaRPr lang="en-US" sz="1600" dirty="0">
            <a:latin typeface="+mj-lt"/>
          </a:endParaRPr>
        </a:p>
      </dgm:t>
    </dgm:pt>
    <dgm:pt modelId="{8B35B424-C2FF-43E2-8700-AB88D9267259}" type="sibTrans" cxnId="{433267D7-36B8-4C1E-9F84-D4F0893F2F9F}">
      <dgm:prSet/>
      <dgm:spPr/>
      <dgm:t>
        <a:bodyPr/>
        <a:lstStyle/>
        <a:p>
          <a:endParaRPr lang="en-US" sz="1600" dirty="0">
            <a:latin typeface="+mj-lt"/>
          </a:endParaRPr>
        </a:p>
      </dgm:t>
    </dgm:pt>
    <dgm:pt modelId="{A369AE25-028C-42FD-83AD-842AAE0E4B1E}">
      <dgm:prSet phldrT="[Text]" custT="1"/>
      <dgm:spPr/>
      <dgm:t>
        <a:bodyPr/>
        <a:lstStyle/>
        <a:p>
          <a:r>
            <a:rPr lang="ka-GE" sz="1100" dirty="0" smtClean="0">
              <a:latin typeface="+mj-lt"/>
            </a:rPr>
            <a:t>2009</a:t>
          </a:r>
          <a:endParaRPr lang="en-US" sz="1100" dirty="0">
            <a:latin typeface="+mj-lt"/>
          </a:endParaRPr>
        </a:p>
      </dgm:t>
    </dgm:pt>
    <dgm:pt modelId="{6D36E62F-75EA-409F-9DE1-7F43D45F376B}" type="parTrans" cxnId="{8A218ECD-71E9-4BE5-A910-2249AE58E016}">
      <dgm:prSet/>
      <dgm:spPr/>
      <dgm:t>
        <a:bodyPr/>
        <a:lstStyle/>
        <a:p>
          <a:endParaRPr lang="en-US" sz="1600" dirty="0">
            <a:latin typeface="+mj-lt"/>
          </a:endParaRPr>
        </a:p>
      </dgm:t>
    </dgm:pt>
    <dgm:pt modelId="{3F724F5E-2E5A-4573-A532-A9A8520E2F2C}" type="sibTrans" cxnId="{8A218ECD-71E9-4BE5-A910-2249AE58E016}">
      <dgm:prSet/>
      <dgm:spPr/>
      <dgm:t>
        <a:bodyPr/>
        <a:lstStyle/>
        <a:p>
          <a:endParaRPr lang="en-US" sz="1600" dirty="0">
            <a:latin typeface="+mj-lt"/>
          </a:endParaRPr>
        </a:p>
      </dgm:t>
    </dgm:pt>
    <dgm:pt modelId="{6B16BB5B-1755-4DB2-B991-833038C425B4}">
      <dgm:prSet phldrT="[Text]" custT="1"/>
      <dgm:spPr/>
      <dgm:t>
        <a:bodyPr/>
        <a:lstStyle/>
        <a:p>
          <a:r>
            <a:rPr lang="ru-RU" sz="1100" dirty="0" smtClean="0">
              <a:latin typeface="+mj-lt"/>
              <a:cs typeface="BPG Algeti Compact" pitchFamily="2" charset="0"/>
            </a:rPr>
            <a:t>ЕДИНЫЙ МНОГО-ВАЛЮТНЫЙ СЧЕТ</a:t>
          </a:r>
          <a:endParaRPr lang="en-US" sz="1100" dirty="0">
            <a:latin typeface="+mj-lt"/>
            <a:cs typeface="BPG Algeti Compact" pitchFamily="2" charset="0"/>
          </a:endParaRPr>
        </a:p>
      </dgm:t>
    </dgm:pt>
    <dgm:pt modelId="{9601CAA4-1AD8-416A-AD15-561CF3A76746}" type="parTrans" cxnId="{2FE7C705-1488-4682-AD43-B3849DAF7C66}">
      <dgm:prSet/>
      <dgm:spPr/>
      <dgm:t>
        <a:bodyPr/>
        <a:lstStyle/>
        <a:p>
          <a:endParaRPr lang="en-US" sz="1600" dirty="0">
            <a:latin typeface="+mj-lt"/>
          </a:endParaRPr>
        </a:p>
      </dgm:t>
    </dgm:pt>
    <dgm:pt modelId="{98908BF3-4153-4129-A4F6-F01F68C5FE91}" type="sibTrans" cxnId="{2FE7C705-1488-4682-AD43-B3849DAF7C66}">
      <dgm:prSet/>
      <dgm:spPr/>
      <dgm:t>
        <a:bodyPr/>
        <a:lstStyle/>
        <a:p>
          <a:endParaRPr lang="en-US" sz="1600" dirty="0">
            <a:latin typeface="+mj-lt"/>
          </a:endParaRPr>
        </a:p>
      </dgm:t>
    </dgm:pt>
    <dgm:pt modelId="{582B505C-0B76-4C03-90B1-A19569C8C8B9}" type="pres">
      <dgm:prSet presAssocID="{5EBC2A41-39CB-446D-A50C-C2D4820DF0A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BB88D7-14C8-4B34-A577-4F2DDCCB130D}" type="pres">
      <dgm:prSet presAssocID="{7F303CFB-B004-4E28-9959-CC1E612F3589}" presName="compNode" presStyleCnt="0"/>
      <dgm:spPr/>
    </dgm:pt>
    <dgm:pt modelId="{15F82108-978A-4DB2-A43D-6FBADBFAA788}" type="pres">
      <dgm:prSet presAssocID="{7F303CFB-B004-4E28-9959-CC1E612F3589}" presName="noGeometry" presStyleCnt="0"/>
      <dgm:spPr/>
    </dgm:pt>
    <dgm:pt modelId="{A1A9709B-F812-46E8-9FD6-A602EB0D0196}" type="pres">
      <dgm:prSet presAssocID="{7F303CFB-B004-4E28-9959-CC1E612F3589}" presName="childTextVisible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67EA2-1C1A-4B52-A87F-9713530ADCF0}" type="pres">
      <dgm:prSet presAssocID="{7F303CFB-B004-4E28-9959-CC1E612F3589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ADE3FC9F-0A4F-4B76-AAE4-3AA4BCC04843}" type="pres">
      <dgm:prSet presAssocID="{7F303CFB-B004-4E28-9959-CC1E612F358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A6800-09FF-42F7-B6C2-29A422784C10}" type="pres">
      <dgm:prSet presAssocID="{7F303CFB-B004-4E28-9959-CC1E612F3589}" presName="aSpace" presStyleCnt="0"/>
      <dgm:spPr/>
    </dgm:pt>
    <dgm:pt modelId="{1EAC8740-1495-40E1-9357-187CF14C5432}" type="pres">
      <dgm:prSet presAssocID="{1E56FC5A-AB1F-4AE9-8A2E-27D467CA7838}" presName="compNode" presStyleCnt="0"/>
      <dgm:spPr/>
    </dgm:pt>
    <dgm:pt modelId="{6DDE324F-C214-45CE-89D3-C24B015407AA}" type="pres">
      <dgm:prSet presAssocID="{1E56FC5A-AB1F-4AE9-8A2E-27D467CA7838}" presName="noGeometry" presStyleCnt="0"/>
      <dgm:spPr/>
    </dgm:pt>
    <dgm:pt modelId="{6F1CC3B9-2167-47AC-940D-E764CBF33E82}" type="pres">
      <dgm:prSet presAssocID="{1E56FC5A-AB1F-4AE9-8A2E-27D467CA7838}" presName="childTextVisible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06713-D525-4A05-9C68-D68B2DE31559}" type="pres">
      <dgm:prSet presAssocID="{1E56FC5A-AB1F-4AE9-8A2E-27D467CA7838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F802ABD2-37CF-4BA8-80CD-07D5BA94C888}" type="pres">
      <dgm:prSet presAssocID="{1E56FC5A-AB1F-4AE9-8A2E-27D467CA783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F395-DDB8-462A-8FB6-A909382D8DA5}" type="pres">
      <dgm:prSet presAssocID="{1E56FC5A-AB1F-4AE9-8A2E-27D467CA7838}" presName="aSpace" presStyleCnt="0"/>
      <dgm:spPr/>
    </dgm:pt>
    <dgm:pt modelId="{EE932758-C3CE-48C6-AB63-900ECE6812EF}" type="pres">
      <dgm:prSet presAssocID="{14C01C1B-8811-41D5-8740-90DEC5E0D9BC}" presName="compNode" presStyleCnt="0"/>
      <dgm:spPr/>
    </dgm:pt>
    <dgm:pt modelId="{215A53F8-FEA9-4CC1-BCD5-BAE90CF7F399}" type="pres">
      <dgm:prSet presAssocID="{14C01C1B-8811-41D5-8740-90DEC5E0D9BC}" presName="noGeometry" presStyleCnt="0"/>
      <dgm:spPr/>
    </dgm:pt>
    <dgm:pt modelId="{5977D706-1A9B-4ED7-991B-D8D06B66A504}" type="pres">
      <dgm:prSet presAssocID="{14C01C1B-8811-41D5-8740-90DEC5E0D9BC}" presName="childTextVisible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FEAE5-47CA-4290-8ECD-B010B4268C51}" type="pres">
      <dgm:prSet presAssocID="{14C01C1B-8811-41D5-8740-90DEC5E0D9BC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27242FF8-F597-4412-9B8E-319B4956BF47}" type="pres">
      <dgm:prSet presAssocID="{14C01C1B-8811-41D5-8740-90DEC5E0D9B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9986E-32B0-499C-9543-9CCE82ECA930}" type="pres">
      <dgm:prSet presAssocID="{14C01C1B-8811-41D5-8740-90DEC5E0D9BC}" presName="aSpace" presStyleCnt="0"/>
      <dgm:spPr/>
    </dgm:pt>
    <dgm:pt modelId="{6FEA31BF-4B5D-437D-8B6B-4E412769869D}" type="pres">
      <dgm:prSet presAssocID="{A369AE25-028C-42FD-83AD-842AAE0E4B1E}" presName="compNode" presStyleCnt="0"/>
      <dgm:spPr/>
    </dgm:pt>
    <dgm:pt modelId="{D817B090-A904-4096-ADE8-46197539E9B7}" type="pres">
      <dgm:prSet presAssocID="{A369AE25-028C-42FD-83AD-842AAE0E4B1E}" presName="noGeometry" presStyleCnt="0"/>
      <dgm:spPr/>
    </dgm:pt>
    <dgm:pt modelId="{3F43C903-EC0A-4CFE-BA35-C77D1975B885}" type="pres">
      <dgm:prSet presAssocID="{A369AE25-028C-42FD-83AD-842AAE0E4B1E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22E9D-B643-4ACC-82B9-A4D34BBB8A13}" type="pres">
      <dgm:prSet presAssocID="{A369AE25-028C-42FD-83AD-842AAE0E4B1E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FA2EFD97-2176-42A9-AB61-476743430E3B}" type="pres">
      <dgm:prSet presAssocID="{A369AE25-028C-42FD-83AD-842AAE0E4B1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20BD95-F3CC-4B17-B93D-0D102773C208}" type="presOf" srcId="{14C01C1B-8811-41D5-8740-90DEC5E0D9BC}" destId="{27242FF8-F597-4412-9B8E-319B4956BF47}" srcOrd="0" destOrd="0" presId="urn:microsoft.com/office/officeart/2005/8/layout/hProcess6"/>
    <dgm:cxn modelId="{1C52A949-F5AD-4761-956F-7E64891937B2}" srcId="{1E56FC5A-AB1F-4AE9-8A2E-27D467CA7838}" destId="{C58EDA13-6E40-4A44-ABCA-6C37F2D40EBC}" srcOrd="0" destOrd="0" parTransId="{CEC604AE-3C9E-4173-B050-A2838B980EDF}" sibTransId="{15D8B4BF-CEEF-4C27-9586-67ACEC2F8349}"/>
    <dgm:cxn modelId="{DCE02856-6CB5-403E-8167-A6FE2995FA28}" type="presOf" srcId="{698BAE97-5BA9-4CCD-97B6-0D6C299C63C1}" destId="{79A67EA2-1C1A-4B52-A87F-9713530ADCF0}" srcOrd="1" destOrd="0" presId="urn:microsoft.com/office/officeart/2005/8/layout/hProcess6"/>
    <dgm:cxn modelId="{65C148C9-42EF-4744-865F-3B6CB97FE5B7}" type="presOf" srcId="{CDFE6730-7B44-4569-BBB8-960AF5C1B7E3}" destId="{CA9FEAE5-47CA-4290-8ECD-B010B4268C51}" srcOrd="1" destOrd="0" presId="urn:microsoft.com/office/officeart/2005/8/layout/hProcess6"/>
    <dgm:cxn modelId="{8A218ECD-71E9-4BE5-A910-2249AE58E016}" srcId="{5EBC2A41-39CB-446D-A50C-C2D4820DF0A2}" destId="{A369AE25-028C-42FD-83AD-842AAE0E4B1E}" srcOrd="3" destOrd="0" parTransId="{6D36E62F-75EA-409F-9DE1-7F43D45F376B}" sibTransId="{3F724F5E-2E5A-4573-A532-A9A8520E2F2C}"/>
    <dgm:cxn modelId="{433267D7-36B8-4C1E-9F84-D4F0893F2F9F}" srcId="{14C01C1B-8811-41D5-8740-90DEC5E0D9BC}" destId="{CDFE6730-7B44-4569-BBB8-960AF5C1B7E3}" srcOrd="0" destOrd="0" parTransId="{63882F24-05CB-4900-A49A-8A2A3A737DB0}" sibTransId="{8B35B424-C2FF-43E2-8700-AB88D9267259}"/>
    <dgm:cxn modelId="{2DB37B8F-5334-4056-BA8D-6B758F4E9D3A}" type="presOf" srcId="{C58EDA13-6E40-4A44-ABCA-6C37F2D40EBC}" destId="{EA206713-D525-4A05-9C68-D68B2DE31559}" srcOrd="1" destOrd="0" presId="urn:microsoft.com/office/officeart/2005/8/layout/hProcess6"/>
    <dgm:cxn modelId="{22D66583-7D5B-415F-8848-1012EF3C58E8}" type="presOf" srcId="{6B16BB5B-1755-4DB2-B991-833038C425B4}" destId="{3F43C903-EC0A-4CFE-BA35-C77D1975B885}" srcOrd="0" destOrd="0" presId="urn:microsoft.com/office/officeart/2005/8/layout/hProcess6"/>
    <dgm:cxn modelId="{2FE7C705-1488-4682-AD43-B3849DAF7C66}" srcId="{A369AE25-028C-42FD-83AD-842AAE0E4B1E}" destId="{6B16BB5B-1755-4DB2-B991-833038C425B4}" srcOrd="0" destOrd="0" parTransId="{9601CAA4-1AD8-416A-AD15-561CF3A76746}" sibTransId="{98908BF3-4153-4129-A4F6-F01F68C5FE91}"/>
    <dgm:cxn modelId="{D762F682-5DF8-4A82-939E-1A08973336BA}" srcId="{5EBC2A41-39CB-446D-A50C-C2D4820DF0A2}" destId="{14C01C1B-8811-41D5-8740-90DEC5E0D9BC}" srcOrd="2" destOrd="0" parTransId="{2C22B724-849C-4912-B114-12D213E17A3F}" sibTransId="{040F2817-169F-4449-911F-2AA51A1F93E7}"/>
    <dgm:cxn modelId="{25F51E8E-588D-4DD3-AA84-52B73E8AC52A}" type="presOf" srcId="{6B16BB5B-1755-4DB2-B991-833038C425B4}" destId="{0BE22E9D-B643-4ACC-82B9-A4D34BBB8A13}" srcOrd="1" destOrd="0" presId="urn:microsoft.com/office/officeart/2005/8/layout/hProcess6"/>
    <dgm:cxn modelId="{A3BC9E2E-538E-45DD-B752-A618C7295D81}" type="presOf" srcId="{A369AE25-028C-42FD-83AD-842AAE0E4B1E}" destId="{FA2EFD97-2176-42A9-AB61-476743430E3B}" srcOrd="0" destOrd="0" presId="urn:microsoft.com/office/officeart/2005/8/layout/hProcess6"/>
    <dgm:cxn modelId="{183EEE8E-E4F9-4A5C-976D-43D4A8235FE0}" srcId="{5EBC2A41-39CB-446D-A50C-C2D4820DF0A2}" destId="{7F303CFB-B004-4E28-9959-CC1E612F3589}" srcOrd="0" destOrd="0" parTransId="{0CA18BE5-AA3B-4093-9D32-347010597674}" sibTransId="{EFCD6E95-96EA-4B2D-A558-3871F271B053}"/>
    <dgm:cxn modelId="{84911A1E-CCE6-4C81-90C1-6D92E021B84C}" srcId="{7F303CFB-B004-4E28-9959-CC1E612F3589}" destId="{698BAE97-5BA9-4CCD-97B6-0D6C299C63C1}" srcOrd="0" destOrd="0" parTransId="{B31577B9-15BD-40DB-88A7-A31CCFE45FE2}" sibTransId="{56DDCB40-0079-4E61-A7B6-B0E76FECC825}"/>
    <dgm:cxn modelId="{1C477153-BCDE-4336-93F1-9D9F25A2FDDF}" type="presOf" srcId="{CDFE6730-7B44-4569-BBB8-960AF5C1B7E3}" destId="{5977D706-1A9B-4ED7-991B-D8D06B66A504}" srcOrd="0" destOrd="0" presId="urn:microsoft.com/office/officeart/2005/8/layout/hProcess6"/>
    <dgm:cxn modelId="{F27EB0FC-DBB2-4F12-AD18-AE56954FD746}" type="presOf" srcId="{7F303CFB-B004-4E28-9959-CC1E612F3589}" destId="{ADE3FC9F-0A4F-4B76-AAE4-3AA4BCC04843}" srcOrd="0" destOrd="0" presId="urn:microsoft.com/office/officeart/2005/8/layout/hProcess6"/>
    <dgm:cxn modelId="{97A58CB6-9BE8-4205-9FEA-7F4D11002B37}" srcId="{5EBC2A41-39CB-446D-A50C-C2D4820DF0A2}" destId="{1E56FC5A-AB1F-4AE9-8A2E-27D467CA7838}" srcOrd="1" destOrd="0" parTransId="{2149573B-3D38-45C2-A9D2-5E87E2199427}" sibTransId="{606CDA86-F986-446C-BA63-7BC0473277F4}"/>
    <dgm:cxn modelId="{D60ED104-3389-46FB-B16B-7A4E55A4145F}" type="presOf" srcId="{C58EDA13-6E40-4A44-ABCA-6C37F2D40EBC}" destId="{6F1CC3B9-2167-47AC-940D-E764CBF33E82}" srcOrd="0" destOrd="0" presId="urn:microsoft.com/office/officeart/2005/8/layout/hProcess6"/>
    <dgm:cxn modelId="{F56CCFF4-1A42-40F7-8B9A-BD5A62E104EC}" type="presOf" srcId="{698BAE97-5BA9-4CCD-97B6-0D6C299C63C1}" destId="{A1A9709B-F812-46E8-9FD6-A602EB0D0196}" srcOrd="0" destOrd="0" presId="urn:microsoft.com/office/officeart/2005/8/layout/hProcess6"/>
    <dgm:cxn modelId="{0C350B2E-B9E1-424A-93FC-C1226F2669FB}" type="presOf" srcId="{1E56FC5A-AB1F-4AE9-8A2E-27D467CA7838}" destId="{F802ABD2-37CF-4BA8-80CD-07D5BA94C888}" srcOrd="0" destOrd="0" presId="urn:microsoft.com/office/officeart/2005/8/layout/hProcess6"/>
    <dgm:cxn modelId="{2E30764B-75F8-496F-8777-2F0F45C76874}" type="presOf" srcId="{5EBC2A41-39CB-446D-A50C-C2D4820DF0A2}" destId="{582B505C-0B76-4C03-90B1-A19569C8C8B9}" srcOrd="0" destOrd="0" presId="urn:microsoft.com/office/officeart/2005/8/layout/hProcess6"/>
    <dgm:cxn modelId="{3ADE3DB6-7D1A-478E-A4AB-BDAFB552E6F6}" type="presParOf" srcId="{582B505C-0B76-4C03-90B1-A19569C8C8B9}" destId="{D7BB88D7-14C8-4B34-A577-4F2DDCCB130D}" srcOrd="0" destOrd="0" presId="urn:microsoft.com/office/officeart/2005/8/layout/hProcess6"/>
    <dgm:cxn modelId="{FCDF30BF-17B4-446E-9B16-9E12083ADA89}" type="presParOf" srcId="{D7BB88D7-14C8-4B34-A577-4F2DDCCB130D}" destId="{15F82108-978A-4DB2-A43D-6FBADBFAA788}" srcOrd="0" destOrd="0" presId="urn:microsoft.com/office/officeart/2005/8/layout/hProcess6"/>
    <dgm:cxn modelId="{8BF8DA9A-924A-41DC-BC74-734219CE4F50}" type="presParOf" srcId="{D7BB88D7-14C8-4B34-A577-4F2DDCCB130D}" destId="{A1A9709B-F812-46E8-9FD6-A602EB0D0196}" srcOrd="1" destOrd="0" presId="urn:microsoft.com/office/officeart/2005/8/layout/hProcess6"/>
    <dgm:cxn modelId="{F649D5F8-742A-4879-B62B-4BE69ED70890}" type="presParOf" srcId="{D7BB88D7-14C8-4B34-A577-4F2DDCCB130D}" destId="{79A67EA2-1C1A-4B52-A87F-9713530ADCF0}" srcOrd="2" destOrd="0" presId="urn:microsoft.com/office/officeart/2005/8/layout/hProcess6"/>
    <dgm:cxn modelId="{2748CE4C-6AB8-41FF-A0AF-780686B63299}" type="presParOf" srcId="{D7BB88D7-14C8-4B34-A577-4F2DDCCB130D}" destId="{ADE3FC9F-0A4F-4B76-AAE4-3AA4BCC04843}" srcOrd="3" destOrd="0" presId="urn:microsoft.com/office/officeart/2005/8/layout/hProcess6"/>
    <dgm:cxn modelId="{60465B35-6C11-4093-AC18-B0B7CDFB1691}" type="presParOf" srcId="{582B505C-0B76-4C03-90B1-A19569C8C8B9}" destId="{3D4A6800-09FF-42F7-B6C2-29A422784C10}" srcOrd="1" destOrd="0" presId="urn:microsoft.com/office/officeart/2005/8/layout/hProcess6"/>
    <dgm:cxn modelId="{EB9FDC43-5627-4B02-8865-8218E0C48299}" type="presParOf" srcId="{582B505C-0B76-4C03-90B1-A19569C8C8B9}" destId="{1EAC8740-1495-40E1-9357-187CF14C5432}" srcOrd="2" destOrd="0" presId="urn:microsoft.com/office/officeart/2005/8/layout/hProcess6"/>
    <dgm:cxn modelId="{B02DA2C6-4CAE-4742-AF8F-8E57D792AB48}" type="presParOf" srcId="{1EAC8740-1495-40E1-9357-187CF14C5432}" destId="{6DDE324F-C214-45CE-89D3-C24B015407AA}" srcOrd="0" destOrd="0" presId="urn:microsoft.com/office/officeart/2005/8/layout/hProcess6"/>
    <dgm:cxn modelId="{6D0A159F-38D6-4559-881F-00F37C2F4712}" type="presParOf" srcId="{1EAC8740-1495-40E1-9357-187CF14C5432}" destId="{6F1CC3B9-2167-47AC-940D-E764CBF33E82}" srcOrd="1" destOrd="0" presId="urn:microsoft.com/office/officeart/2005/8/layout/hProcess6"/>
    <dgm:cxn modelId="{6F24CD1D-AB95-4523-9CAF-985F913B2468}" type="presParOf" srcId="{1EAC8740-1495-40E1-9357-187CF14C5432}" destId="{EA206713-D525-4A05-9C68-D68B2DE31559}" srcOrd="2" destOrd="0" presId="urn:microsoft.com/office/officeart/2005/8/layout/hProcess6"/>
    <dgm:cxn modelId="{2ED101BE-6A28-40C7-AF30-B8CAB642E998}" type="presParOf" srcId="{1EAC8740-1495-40E1-9357-187CF14C5432}" destId="{F802ABD2-37CF-4BA8-80CD-07D5BA94C888}" srcOrd="3" destOrd="0" presId="urn:microsoft.com/office/officeart/2005/8/layout/hProcess6"/>
    <dgm:cxn modelId="{7560C8B2-BDA1-4B9E-AB27-0203582D5A29}" type="presParOf" srcId="{582B505C-0B76-4C03-90B1-A19569C8C8B9}" destId="{5ACEF395-DDB8-462A-8FB6-A909382D8DA5}" srcOrd="3" destOrd="0" presId="urn:microsoft.com/office/officeart/2005/8/layout/hProcess6"/>
    <dgm:cxn modelId="{8CF13ED3-D009-4442-9748-F8214CD065E2}" type="presParOf" srcId="{582B505C-0B76-4C03-90B1-A19569C8C8B9}" destId="{EE932758-C3CE-48C6-AB63-900ECE6812EF}" srcOrd="4" destOrd="0" presId="urn:microsoft.com/office/officeart/2005/8/layout/hProcess6"/>
    <dgm:cxn modelId="{D757590D-AD88-4D19-86DA-4A30543775DE}" type="presParOf" srcId="{EE932758-C3CE-48C6-AB63-900ECE6812EF}" destId="{215A53F8-FEA9-4CC1-BCD5-BAE90CF7F399}" srcOrd="0" destOrd="0" presId="urn:microsoft.com/office/officeart/2005/8/layout/hProcess6"/>
    <dgm:cxn modelId="{BDB7F5D1-2832-4B03-9C14-4DDA826705EE}" type="presParOf" srcId="{EE932758-C3CE-48C6-AB63-900ECE6812EF}" destId="{5977D706-1A9B-4ED7-991B-D8D06B66A504}" srcOrd="1" destOrd="0" presId="urn:microsoft.com/office/officeart/2005/8/layout/hProcess6"/>
    <dgm:cxn modelId="{41865E5A-5CFF-4655-9314-03BF561E357C}" type="presParOf" srcId="{EE932758-C3CE-48C6-AB63-900ECE6812EF}" destId="{CA9FEAE5-47CA-4290-8ECD-B010B4268C51}" srcOrd="2" destOrd="0" presId="urn:microsoft.com/office/officeart/2005/8/layout/hProcess6"/>
    <dgm:cxn modelId="{A1CC5AA9-179F-467D-AA4D-EBE197F26407}" type="presParOf" srcId="{EE932758-C3CE-48C6-AB63-900ECE6812EF}" destId="{27242FF8-F597-4412-9B8E-319B4956BF47}" srcOrd="3" destOrd="0" presId="urn:microsoft.com/office/officeart/2005/8/layout/hProcess6"/>
    <dgm:cxn modelId="{59B881D3-491D-4293-B866-9C5EBF3ECA58}" type="presParOf" srcId="{582B505C-0B76-4C03-90B1-A19569C8C8B9}" destId="{B4F9986E-32B0-499C-9543-9CCE82ECA930}" srcOrd="5" destOrd="0" presId="urn:microsoft.com/office/officeart/2005/8/layout/hProcess6"/>
    <dgm:cxn modelId="{CAE31150-2F95-4506-B9F9-B70FE2049578}" type="presParOf" srcId="{582B505C-0B76-4C03-90B1-A19569C8C8B9}" destId="{6FEA31BF-4B5D-437D-8B6B-4E412769869D}" srcOrd="6" destOrd="0" presId="urn:microsoft.com/office/officeart/2005/8/layout/hProcess6"/>
    <dgm:cxn modelId="{7F7C7C1E-D647-41BD-8BEB-EE0688CDE25D}" type="presParOf" srcId="{6FEA31BF-4B5D-437D-8B6B-4E412769869D}" destId="{D817B090-A904-4096-ADE8-46197539E9B7}" srcOrd="0" destOrd="0" presId="urn:microsoft.com/office/officeart/2005/8/layout/hProcess6"/>
    <dgm:cxn modelId="{664324DC-9C3F-4A54-9375-CA1E6AFEDC79}" type="presParOf" srcId="{6FEA31BF-4B5D-437D-8B6B-4E412769869D}" destId="{3F43C903-EC0A-4CFE-BA35-C77D1975B885}" srcOrd="1" destOrd="0" presId="urn:microsoft.com/office/officeart/2005/8/layout/hProcess6"/>
    <dgm:cxn modelId="{EF01CB1D-FF2B-4A75-8E12-B7A58E7F917B}" type="presParOf" srcId="{6FEA31BF-4B5D-437D-8B6B-4E412769869D}" destId="{0BE22E9D-B643-4ACC-82B9-A4D34BBB8A13}" srcOrd="2" destOrd="0" presId="urn:microsoft.com/office/officeart/2005/8/layout/hProcess6"/>
    <dgm:cxn modelId="{8D1ADA61-BFF2-4525-A884-6057ED2DB76A}" type="presParOf" srcId="{6FEA31BF-4B5D-437D-8B6B-4E412769869D}" destId="{FA2EFD97-2176-42A9-AB61-476743430E3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BC2A41-39CB-446D-A50C-C2D4820DF0A2}" type="doc">
      <dgm:prSet loTypeId="urn:microsoft.com/office/officeart/2005/8/layout/hProcess11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F303CFB-B004-4E28-9959-CC1E612F3589}">
      <dgm:prSet phldrT="[Text]" custT="1"/>
      <dgm:spPr/>
      <dgm:t>
        <a:bodyPr/>
        <a:lstStyle/>
        <a:p>
          <a:r>
            <a:rPr lang="ru-RU" sz="1200" b="1" dirty="0" smtClean="0"/>
            <a:t>Январь-Февраль</a:t>
          </a:r>
          <a:endParaRPr lang="en-US" sz="1200" b="1" dirty="0"/>
        </a:p>
      </dgm:t>
    </dgm:pt>
    <dgm:pt modelId="{0CA18BE5-AA3B-4093-9D32-347010597674}" type="parTrans" cxnId="{183EEE8E-E4F9-4A5C-976D-43D4A8235FE0}">
      <dgm:prSet/>
      <dgm:spPr/>
      <dgm:t>
        <a:bodyPr/>
        <a:lstStyle/>
        <a:p>
          <a:endParaRPr lang="en-US" sz="1800" b="1"/>
        </a:p>
      </dgm:t>
    </dgm:pt>
    <dgm:pt modelId="{EFCD6E95-96EA-4B2D-A558-3871F271B053}" type="sibTrans" cxnId="{183EEE8E-E4F9-4A5C-976D-43D4A8235FE0}">
      <dgm:prSet/>
      <dgm:spPr/>
      <dgm:t>
        <a:bodyPr/>
        <a:lstStyle/>
        <a:p>
          <a:endParaRPr lang="en-US" sz="1800" b="1"/>
        </a:p>
      </dgm:t>
    </dgm:pt>
    <dgm:pt modelId="{698BAE97-5BA9-4CCD-97B6-0D6C299C63C1}">
      <dgm:prSet phldrT="[Text]" custT="1"/>
      <dgm:spPr/>
      <dgm:t>
        <a:bodyPr/>
        <a:lstStyle/>
        <a:p>
          <a:r>
            <a:rPr lang="ru-RU" sz="1400" b="0" dirty="0" smtClean="0">
              <a:latin typeface="+mj-lt"/>
              <a:cs typeface="BPG Algeti Compact" pitchFamily="2" charset="0"/>
            </a:rPr>
            <a:t>Требования и дизайн</a:t>
          </a:r>
          <a:endParaRPr lang="en-US" sz="1400" b="0" dirty="0">
            <a:latin typeface="+mj-lt"/>
            <a:cs typeface="BPG Algeti Compact" pitchFamily="2" charset="0"/>
          </a:endParaRPr>
        </a:p>
      </dgm:t>
    </dgm:pt>
    <dgm:pt modelId="{B31577B9-15BD-40DB-88A7-A31CCFE45FE2}" type="parTrans" cxnId="{84911A1E-CCE6-4C81-90C1-6D92E021B84C}">
      <dgm:prSet/>
      <dgm:spPr/>
      <dgm:t>
        <a:bodyPr/>
        <a:lstStyle/>
        <a:p>
          <a:endParaRPr lang="en-US" sz="1800" b="1"/>
        </a:p>
      </dgm:t>
    </dgm:pt>
    <dgm:pt modelId="{56DDCB40-0079-4E61-A7B6-B0E76FECC825}" type="sibTrans" cxnId="{84911A1E-CCE6-4C81-90C1-6D92E021B84C}">
      <dgm:prSet/>
      <dgm:spPr/>
      <dgm:t>
        <a:bodyPr/>
        <a:lstStyle/>
        <a:p>
          <a:endParaRPr lang="en-US" sz="1800" b="1"/>
        </a:p>
      </dgm:t>
    </dgm:pt>
    <dgm:pt modelId="{1E56FC5A-AB1F-4AE9-8A2E-27D467CA7838}">
      <dgm:prSet phldrT="[Text]" custT="1"/>
      <dgm:spPr/>
      <dgm:t>
        <a:bodyPr/>
        <a:lstStyle/>
        <a:p>
          <a:r>
            <a:rPr lang="ru-RU" sz="1200" b="1" dirty="0" smtClean="0"/>
            <a:t>Март-Июнь</a:t>
          </a:r>
          <a:endParaRPr lang="en-US" sz="1200" b="1" dirty="0"/>
        </a:p>
      </dgm:t>
    </dgm:pt>
    <dgm:pt modelId="{2149573B-3D38-45C2-A9D2-5E87E2199427}" type="parTrans" cxnId="{97A58CB6-9BE8-4205-9FEA-7F4D11002B37}">
      <dgm:prSet/>
      <dgm:spPr/>
      <dgm:t>
        <a:bodyPr/>
        <a:lstStyle/>
        <a:p>
          <a:endParaRPr lang="en-US" sz="1800" b="1"/>
        </a:p>
      </dgm:t>
    </dgm:pt>
    <dgm:pt modelId="{606CDA86-F986-446C-BA63-7BC0473277F4}" type="sibTrans" cxnId="{97A58CB6-9BE8-4205-9FEA-7F4D11002B37}">
      <dgm:prSet/>
      <dgm:spPr/>
      <dgm:t>
        <a:bodyPr/>
        <a:lstStyle/>
        <a:p>
          <a:endParaRPr lang="en-US" sz="1800" b="1"/>
        </a:p>
      </dgm:t>
    </dgm:pt>
    <dgm:pt modelId="{C58EDA13-6E40-4A44-ABCA-6C37F2D40EBC}">
      <dgm:prSet phldrT="[Text]" custT="1"/>
      <dgm:spPr/>
      <dgm:t>
        <a:bodyPr/>
        <a:lstStyle/>
        <a:p>
          <a:r>
            <a:rPr lang="ru-RU" sz="1400" b="0" dirty="0" smtClean="0">
              <a:latin typeface="+mj-lt"/>
              <a:cs typeface="BPG Algeti Compact" pitchFamily="2" charset="0"/>
            </a:rPr>
            <a:t>Программное обеспечение</a:t>
          </a:r>
          <a:endParaRPr lang="en-US" sz="1400" b="0" dirty="0">
            <a:latin typeface="+mj-lt"/>
            <a:cs typeface="BPG Algeti Compact" pitchFamily="2" charset="0"/>
          </a:endParaRPr>
        </a:p>
      </dgm:t>
    </dgm:pt>
    <dgm:pt modelId="{CEC604AE-3C9E-4173-B050-A2838B980EDF}" type="parTrans" cxnId="{1C52A949-F5AD-4761-956F-7E64891937B2}">
      <dgm:prSet/>
      <dgm:spPr/>
      <dgm:t>
        <a:bodyPr/>
        <a:lstStyle/>
        <a:p>
          <a:endParaRPr lang="en-US" sz="1800" b="1"/>
        </a:p>
      </dgm:t>
    </dgm:pt>
    <dgm:pt modelId="{15D8B4BF-CEEF-4C27-9586-67ACEC2F8349}" type="sibTrans" cxnId="{1C52A949-F5AD-4761-956F-7E64891937B2}">
      <dgm:prSet/>
      <dgm:spPr/>
      <dgm:t>
        <a:bodyPr/>
        <a:lstStyle/>
        <a:p>
          <a:endParaRPr lang="en-US" sz="1800" b="1"/>
        </a:p>
      </dgm:t>
    </dgm:pt>
    <dgm:pt modelId="{14C01C1B-8811-41D5-8740-90DEC5E0D9BC}">
      <dgm:prSet phldrT="[Text]" custT="1"/>
      <dgm:spPr/>
      <dgm:t>
        <a:bodyPr/>
        <a:lstStyle/>
        <a:p>
          <a:r>
            <a:rPr lang="ru-RU" sz="1200" b="1" dirty="0" smtClean="0"/>
            <a:t>Июль-Сентябрь</a:t>
          </a:r>
          <a:endParaRPr lang="en-US" sz="1200" b="1" dirty="0" smtClean="0"/>
        </a:p>
        <a:p>
          <a:r>
            <a:rPr lang="ka-GE" sz="1400" b="0" dirty="0" smtClean="0">
              <a:solidFill>
                <a:srgbClr val="C00000"/>
              </a:solidFill>
              <a:latin typeface="+mj-lt"/>
              <a:cs typeface="BPG Algeti Compact" pitchFamily="2" charset="0"/>
            </a:rPr>
            <a:t>5</a:t>
          </a:r>
          <a:r>
            <a:rPr lang="en-US" sz="1400" b="0" dirty="0" smtClean="0">
              <a:solidFill>
                <a:srgbClr val="C00000"/>
              </a:solidFill>
              <a:latin typeface="+mj-lt"/>
              <a:cs typeface="BPG Algeti Compact" pitchFamily="2" charset="0"/>
            </a:rPr>
            <a:t>00</a:t>
          </a:r>
          <a:r>
            <a:rPr lang="ka-GE" sz="1400" b="0" dirty="0" smtClean="0">
              <a:latin typeface="+mj-lt"/>
              <a:cs typeface="BPG Algeti Compact" pitchFamily="2" charset="0"/>
            </a:rPr>
            <a:t> </a:t>
          </a:r>
          <a:r>
            <a:rPr lang="ru-RU" sz="1400" b="0" dirty="0" smtClean="0">
              <a:latin typeface="+mj-lt"/>
              <a:cs typeface="BPG Algeti Compact" pitchFamily="2" charset="0"/>
            </a:rPr>
            <a:t>пользователей</a:t>
          </a:r>
          <a:endParaRPr lang="en-US" sz="1200" b="1" dirty="0">
            <a:latin typeface="+mj-lt"/>
          </a:endParaRPr>
        </a:p>
      </dgm:t>
    </dgm:pt>
    <dgm:pt modelId="{2C22B724-849C-4912-B114-12D213E17A3F}" type="parTrans" cxnId="{D762F682-5DF8-4A82-939E-1A08973336BA}">
      <dgm:prSet/>
      <dgm:spPr/>
      <dgm:t>
        <a:bodyPr/>
        <a:lstStyle/>
        <a:p>
          <a:endParaRPr lang="en-US" sz="1800" b="1"/>
        </a:p>
      </dgm:t>
    </dgm:pt>
    <dgm:pt modelId="{040F2817-169F-4449-911F-2AA51A1F93E7}" type="sibTrans" cxnId="{D762F682-5DF8-4A82-939E-1A08973336BA}">
      <dgm:prSet/>
      <dgm:spPr/>
      <dgm:t>
        <a:bodyPr/>
        <a:lstStyle/>
        <a:p>
          <a:endParaRPr lang="en-US" sz="1800" b="1"/>
        </a:p>
      </dgm:t>
    </dgm:pt>
    <dgm:pt modelId="{A369AE25-028C-42FD-83AD-842AAE0E4B1E}">
      <dgm:prSet phldrT="[Text]" custT="1"/>
      <dgm:spPr/>
      <dgm:t>
        <a:bodyPr/>
        <a:lstStyle/>
        <a:p>
          <a:r>
            <a:rPr lang="ru-RU" sz="1200" b="1" dirty="0" smtClean="0"/>
            <a:t>Сентябрь- Декабрь</a:t>
          </a:r>
          <a:endParaRPr lang="en-US" sz="1200" b="1" dirty="0"/>
        </a:p>
      </dgm:t>
    </dgm:pt>
    <dgm:pt modelId="{6D36E62F-75EA-409F-9DE1-7F43D45F376B}" type="parTrans" cxnId="{8A218ECD-71E9-4BE5-A910-2249AE58E016}">
      <dgm:prSet/>
      <dgm:spPr/>
      <dgm:t>
        <a:bodyPr/>
        <a:lstStyle/>
        <a:p>
          <a:endParaRPr lang="en-US" sz="1800" b="1"/>
        </a:p>
      </dgm:t>
    </dgm:pt>
    <dgm:pt modelId="{3F724F5E-2E5A-4573-A532-A9A8520E2F2C}" type="sibTrans" cxnId="{8A218ECD-71E9-4BE5-A910-2249AE58E016}">
      <dgm:prSet/>
      <dgm:spPr/>
      <dgm:t>
        <a:bodyPr/>
        <a:lstStyle/>
        <a:p>
          <a:endParaRPr lang="en-US" sz="1800" b="1"/>
        </a:p>
      </dgm:t>
    </dgm:pt>
    <dgm:pt modelId="{2B5B580A-00E0-480C-ABCE-062519546C95}">
      <dgm:prSet phldrT="[Text]" custT="1"/>
      <dgm:spPr/>
      <dgm:t>
        <a:bodyPr/>
        <a:lstStyle/>
        <a:p>
          <a:r>
            <a:rPr lang="ka-GE" sz="1400" b="0" dirty="0" smtClean="0">
              <a:solidFill>
                <a:srgbClr val="C00000"/>
              </a:solidFill>
              <a:latin typeface="+mj-lt"/>
              <a:cs typeface="BPG Algeti Compact" pitchFamily="2" charset="0"/>
            </a:rPr>
            <a:t>440</a:t>
          </a:r>
          <a:r>
            <a:rPr lang="ka-GE" sz="1400" b="0" dirty="0" smtClean="0">
              <a:latin typeface="+mj-lt"/>
              <a:cs typeface="BPG Algeti Compact" pitchFamily="2" charset="0"/>
            </a:rPr>
            <a:t> </a:t>
          </a:r>
          <a:r>
            <a:rPr lang="ru-RU" sz="1400" b="0" dirty="0" smtClean="0">
              <a:latin typeface="+mj-lt"/>
              <a:cs typeface="BPG Algeti Compact" pitchFamily="2" charset="0"/>
            </a:rPr>
            <a:t>организаций</a:t>
          </a:r>
          <a:endParaRPr lang="en-US" sz="900" b="0" dirty="0">
            <a:latin typeface="+mj-lt"/>
            <a:cs typeface="BPG Algeti Compact" pitchFamily="2" charset="0"/>
          </a:endParaRPr>
        </a:p>
      </dgm:t>
    </dgm:pt>
    <dgm:pt modelId="{ADF50739-62FB-4F89-A7FB-F472CFE4E6DD}" type="sibTrans" cxnId="{2A4E9E8E-3F61-4443-A53E-8FD7973A4CCB}">
      <dgm:prSet/>
      <dgm:spPr/>
      <dgm:t>
        <a:bodyPr/>
        <a:lstStyle/>
        <a:p>
          <a:endParaRPr lang="en-US"/>
        </a:p>
      </dgm:t>
    </dgm:pt>
    <dgm:pt modelId="{15606D54-6D8A-4625-BF60-69859FDA59AF}" type="parTrans" cxnId="{2A4E9E8E-3F61-4443-A53E-8FD7973A4CCB}">
      <dgm:prSet/>
      <dgm:spPr/>
      <dgm:t>
        <a:bodyPr/>
        <a:lstStyle/>
        <a:p>
          <a:endParaRPr lang="en-US"/>
        </a:p>
      </dgm:t>
    </dgm:pt>
    <dgm:pt modelId="{6DB5D16C-2874-418D-8D77-99F7DD8D8567}">
      <dgm:prSet phldrT="[Text]" custT="1"/>
      <dgm:spPr/>
      <dgm:t>
        <a:bodyPr/>
        <a:lstStyle/>
        <a:p>
          <a:endParaRPr lang="ka-GE" sz="1200" b="1" dirty="0" smtClean="0">
            <a:latin typeface="BPG Nino Mtavruli" pitchFamily="50" charset="0"/>
            <a:cs typeface="BPG Algeti Compact" pitchFamily="2" charset="0"/>
          </a:endParaRPr>
        </a:p>
        <a:p>
          <a:endParaRPr lang="en-US" sz="1000" b="0" dirty="0">
            <a:latin typeface="BPG Nino Mtavruli" pitchFamily="50" charset="0"/>
            <a:cs typeface="BPG Algeti Compact" pitchFamily="2" charset="0"/>
          </a:endParaRPr>
        </a:p>
      </dgm:t>
    </dgm:pt>
    <dgm:pt modelId="{724915D9-8691-4B86-BA92-381476E93A70}" type="parTrans" cxnId="{CDAF98EC-FC0F-497D-B18C-BB20AF93E71C}">
      <dgm:prSet/>
      <dgm:spPr/>
      <dgm:t>
        <a:bodyPr/>
        <a:lstStyle/>
        <a:p>
          <a:endParaRPr lang="en-US"/>
        </a:p>
      </dgm:t>
    </dgm:pt>
    <dgm:pt modelId="{C33411FF-299B-4881-B8CD-610FD3A2249B}" type="sibTrans" cxnId="{CDAF98EC-FC0F-497D-B18C-BB20AF93E71C}">
      <dgm:prSet/>
      <dgm:spPr/>
      <dgm:t>
        <a:bodyPr/>
        <a:lstStyle/>
        <a:p>
          <a:endParaRPr lang="en-US"/>
        </a:p>
      </dgm:t>
    </dgm:pt>
    <dgm:pt modelId="{D05B1555-2374-417C-85D9-C40EC3459839}">
      <dgm:prSet phldrT="[Text]" custT="1"/>
      <dgm:spPr/>
      <dgm:t>
        <a:bodyPr/>
        <a:lstStyle/>
        <a:p>
          <a:r>
            <a:rPr lang="ka-GE" sz="1400" b="0" dirty="0" smtClean="0">
              <a:solidFill>
                <a:srgbClr val="C00000"/>
              </a:solidFill>
              <a:latin typeface="+mj-lt"/>
              <a:cs typeface="BPG Algeti Compact" pitchFamily="2" charset="0"/>
            </a:rPr>
            <a:t>2500</a:t>
          </a:r>
          <a:r>
            <a:rPr lang="ka-GE" sz="1400" b="0" dirty="0" smtClean="0">
              <a:latin typeface="+mj-lt"/>
              <a:cs typeface="BPG Algeti Compact" pitchFamily="2" charset="0"/>
            </a:rPr>
            <a:t> </a:t>
          </a:r>
          <a:r>
            <a:rPr lang="ru-RU" sz="1400" b="0" dirty="0" smtClean="0">
              <a:latin typeface="+mj-lt"/>
              <a:cs typeface="BPG Algeti Compact" pitchFamily="2" charset="0"/>
            </a:rPr>
            <a:t>пользователей</a:t>
          </a:r>
          <a:endParaRPr lang="en-US" sz="1400" b="0" dirty="0" smtClean="0">
            <a:latin typeface="+mj-lt"/>
            <a:cs typeface="BPG Algeti Compact" pitchFamily="2" charset="0"/>
          </a:endParaRPr>
        </a:p>
      </dgm:t>
    </dgm:pt>
    <dgm:pt modelId="{2FA73FAE-6CC3-4C53-86FF-EB45356CDE44}" type="parTrans" cxnId="{132D2FED-248F-4B44-9F99-257C82C76426}">
      <dgm:prSet/>
      <dgm:spPr/>
      <dgm:t>
        <a:bodyPr/>
        <a:lstStyle/>
        <a:p>
          <a:endParaRPr lang="en-US"/>
        </a:p>
      </dgm:t>
    </dgm:pt>
    <dgm:pt modelId="{B48EC0CE-9560-4E45-9ECB-98FB4182D6F8}" type="sibTrans" cxnId="{132D2FED-248F-4B44-9F99-257C82C76426}">
      <dgm:prSet/>
      <dgm:spPr/>
      <dgm:t>
        <a:bodyPr/>
        <a:lstStyle/>
        <a:p>
          <a:endParaRPr lang="en-US"/>
        </a:p>
      </dgm:t>
    </dgm:pt>
    <dgm:pt modelId="{87BD9FCF-394B-479E-974E-A6544F215FC1}" type="pres">
      <dgm:prSet presAssocID="{5EBC2A41-39CB-446D-A50C-C2D4820DF0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F26350-E1E1-40BD-8314-2138F3142CE1}" type="pres">
      <dgm:prSet presAssocID="{5EBC2A41-39CB-446D-A50C-C2D4820DF0A2}" presName="arrow" presStyleLbl="bgShp" presStyleIdx="0" presStyleCnt="1"/>
      <dgm:spPr/>
    </dgm:pt>
    <dgm:pt modelId="{A8A12D87-7D31-4D78-B615-9BF6A3E11CB9}" type="pres">
      <dgm:prSet presAssocID="{5EBC2A41-39CB-446D-A50C-C2D4820DF0A2}" presName="points" presStyleCnt="0"/>
      <dgm:spPr/>
    </dgm:pt>
    <dgm:pt modelId="{80A95AD8-C83E-4204-8B9D-8F117EC5FEC8}" type="pres">
      <dgm:prSet presAssocID="{7F303CFB-B004-4E28-9959-CC1E612F3589}" presName="compositeA" presStyleCnt="0"/>
      <dgm:spPr/>
    </dgm:pt>
    <dgm:pt modelId="{AE7EA7E8-B757-4741-BD38-DD3414F79689}" type="pres">
      <dgm:prSet presAssocID="{7F303CFB-B004-4E28-9959-CC1E612F3589}" presName="textA" presStyleLbl="revTx" presStyleIdx="0" presStyleCnt="4" custScaleX="326053" custLinFactNeighborX="37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AA068-7461-43FF-AB54-153A03D1E1A8}" type="pres">
      <dgm:prSet presAssocID="{7F303CFB-B004-4E28-9959-CC1E612F3589}" presName="circleA" presStyleLbl="node1" presStyleIdx="0" presStyleCnt="4"/>
      <dgm:spPr/>
    </dgm:pt>
    <dgm:pt modelId="{AC00C3CF-3A22-40DB-8F99-69C82A77132C}" type="pres">
      <dgm:prSet presAssocID="{7F303CFB-B004-4E28-9959-CC1E612F3589}" presName="spaceA" presStyleCnt="0"/>
      <dgm:spPr/>
    </dgm:pt>
    <dgm:pt modelId="{F20662A9-ACD3-4FD9-86FC-B83F05DB896D}" type="pres">
      <dgm:prSet presAssocID="{EFCD6E95-96EA-4B2D-A558-3871F271B053}" presName="space" presStyleCnt="0"/>
      <dgm:spPr/>
    </dgm:pt>
    <dgm:pt modelId="{0356EBAB-5E73-49D3-A7C0-8E8B1F4B83E7}" type="pres">
      <dgm:prSet presAssocID="{1E56FC5A-AB1F-4AE9-8A2E-27D467CA7838}" presName="compositeB" presStyleCnt="0"/>
      <dgm:spPr/>
    </dgm:pt>
    <dgm:pt modelId="{42B6ABB4-6BD6-4426-A0FB-55C392D42F88}" type="pres">
      <dgm:prSet presAssocID="{1E56FC5A-AB1F-4AE9-8A2E-27D467CA7838}" presName="textB" presStyleLbl="revTx" presStyleIdx="1" presStyleCnt="4" custScaleX="334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7E6AA-D788-4D3C-B352-7A4C5CBCD14C}" type="pres">
      <dgm:prSet presAssocID="{1E56FC5A-AB1F-4AE9-8A2E-27D467CA7838}" presName="circleB" presStyleLbl="node1" presStyleIdx="1" presStyleCnt="4"/>
      <dgm:spPr/>
    </dgm:pt>
    <dgm:pt modelId="{4531719A-A0B9-4DDE-8445-8FD8DC60D8A3}" type="pres">
      <dgm:prSet presAssocID="{1E56FC5A-AB1F-4AE9-8A2E-27D467CA7838}" presName="spaceB" presStyleCnt="0"/>
      <dgm:spPr/>
    </dgm:pt>
    <dgm:pt modelId="{47C640B3-D888-493F-B397-FF16D7D905A0}" type="pres">
      <dgm:prSet presAssocID="{606CDA86-F986-446C-BA63-7BC0473277F4}" presName="space" presStyleCnt="0"/>
      <dgm:spPr/>
    </dgm:pt>
    <dgm:pt modelId="{7104204C-2D5E-4A29-8153-36410569762D}" type="pres">
      <dgm:prSet presAssocID="{14C01C1B-8811-41D5-8740-90DEC5E0D9BC}" presName="compositeA" presStyleCnt="0"/>
      <dgm:spPr/>
    </dgm:pt>
    <dgm:pt modelId="{B9BE116D-BE91-4A93-AC0B-8516A43E6E5F}" type="pres">
      <dgm:prSet presAssocID="{14C01C1B-8811-41D5-8740-90DEC5E0D9BC}" presName="textA" presStyleLbl="revTx" presStyleIdx="2" presStyleCnt="4" custScaleX="332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66F35-3FEB-4C17-BDE7-E8ACB5D9F32F}" type="pres">
      <dgm:prSet presAssocID="{14C01C1B-8811-41D5-8740-90DEC5E0D9BC}" presName="circleA" presStyleLbl="node1" presStyleIdx="2" presStyleCnt="4"/>
      <dgm:spPr/>
    </dgm:pt>
    <dgm:pt modelId="{7534E80B-8CD3-4598-A8F5-F10409B97DC1}" type="pres">
      <dgm:prSet presAssocID="{14C01C1B-8811-41D5-8740-90DEC5E0D9BC}" presName="spaceA" presStyleCnt="0"/>
      <dgm:spPr/>
    </dgm:pt>
    <dgm:pt modelId="{204A6CDE-B09C-47B8-ABB0-3E3CD6986D48}" type="pres">
      <dgm:prSet presAssocID="{040F2817-169F-4449-911F-2AA51A1F93E7}" presName="space" presStyleCnt="0"/>
      <dgm:spPr/>
    </dgm:pt>
    <dgm:pt modelId="{B819AA95-3EE6-4299-9345-0BE7FAF539FA}" type="pres">
      <dgm:prSet presAssocID="{A369AE25-028C-42FD-83AD-842AAE0E4B1E}" presName="compositeB" presStyleCnt="0"/>
      <dgm:spPr/>
    </dgm:pt>
    <dgm:pt modelId="{58AB9084-B2B3-4939-9369-82AF6869E01C}" type="pres">
      <dgm:prSet presAssocID="{A369AE25-028C-42FD-83AD-842AAE0E4B1E}" presName="textB" presStyleLbl="revTx" presStyleIdx="3" presStyleCnt="4" custScaleX="391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4B776-5105-4CE9-AADF-559DE5E9E508}" type="pres">
      <dgm:prSet presAssocID="{A369AE25-028C-42FD-83AD-842AAE0E4B1E}" presName="circleB" presStyleLbl="node1" presStyleIdx="3" presStyleCnt="4"/>
      <dgm:spPr/>
    </dgm:pt>
    <dgm:pt modelId="{64C52F34-DDAA-47B5-9AD0-5FAD5544A520}" type="pres">
      <dgm:prSet presAssocID="{A369AE25-028C-42FD-83AD-842AAE0E4B1E}" presName="spaceB" presStyleCnt="0"/>
      <dgm:spPr/>
    </dgm:pt>
  </dgm:ptLst>
  <dgm:cxnLst>
    <dgm:cxn modelId="{1C52A949-F5AD-4761-956F-7E64891937B2}" srcId="{1E56FC5A-AB1F-4AE9-8A2E-27D467CA7838}" destId="{C58EDA13-6E40-4A44-ABCA-6C37F2D40EBC}" srcOrd="0" destOrd="0" parTransId="{CEC604AE-3C9E-4173-B050-A2838B980EDF}" sibTransId="{15D8B4BF-CEEF-4C27-9586-67ACEC2F8349}"/>
    <dgm:cxn modelId="{8A218ECD-71E9-4BE5-A910-2249AE58E016}" srcId="{5EBC2A41-39CB-446D-A50C-C2D4820DF0A2}" destId="{A369AE25-028C-42FD-83AD-842AAE0E4B1E}" srcOrd="3" destOrd="0" parTransId="{6D36E62F-75EA-409F-9DE1-7F43D45F376B}" sibTransId="{3F724F5E-2E5A-4573-A532-A9A8520E2F2C}"/>
    <dgm:cxn modelId="{678DF20D-CE0A-4EB8-9FDB-CC75D3DAE390}" type="presOf" srcId="{7F303CFB-B004-4E28-9959-CC1E612F3589}" destId="{AE7EA7E8-B757-4741-BD38-DD3414F79689}" srcOrd="0" destOrd="0" presId="urn:microsoft.com/office/officeart/2005/8/layout/hProcess11"/>
    <dgm:cxn modelId="{132D2FED-248F-4B44-9F99-257C82C76426}" srcId="{A369AE25-028C-42FD-83AD-842AAE0E4B1E}" destId="{D05B1555-2374-417C-85D9-C40EC3459839}" srcOrd="1" destOrd="0" parTransId="{2FA73FAE-6CC3-4C53-86FF-EB45356CDE44}" sibTransId="{B48EC0CE-9560-4E45-9ECB-98FB4182D6F8}"/>
    <dgm:cxn modelId="{9FD6D5B5-9BA1-4AC1-8FE9-56D69DE94881}" type="presOf" srcId="{6DB5D16C-2874-418D-8D77-99F7DD8D8567}" destId="{58AB9084-B2B3-4939-9369-82AF6869E01C}" srcOrd="0" destOrd="3" presId="urn:microsoft.com/office/officeart/2005/8/layout/hProcess11"/>
    <dgm:cxn modelId="{D762F682-5DF8-4A82-939E-1A08973336BA}" srcId="{5EBC2A41-39CB-446D-A50C-C2D4820DF0A2}" destId="{14C01C1B-8811-41D5-8740-90DEC5E0D9BC}" srcOrd="2" destOrd="0" parTransId="{2C22B724-849C-4912-B114-12D213E17A3F}" sibTransId="{040F2817-169F-4449-911F-2AA51A1F93E7}"/>
    <dgm:cxn modelId="{CDAF98EC-FC0F-497D-B18C-BB20AF93E71C}" srcId="{A369AE25-028C-42FD-83AD-842AAE0E4B1E}" destId="{6DB5D16C-2874-418D-8D77-99F7DD8D8567}" srcOrd="2" destOrd="0" parTransId="{724915D9-8691-4B86-BA92-381476E93A70}" sibTransId="{C33411FF-299B-4881-B8CD-610FD3A2249B}"/>
    <dgm:cxn modelId="{57C18A66-FAB8-4BEF-B596-3862CE2F3CAB}" type="presOf" srcId="{698BAE97-5BA9-4CCD-97B6-0D6C299C63C1}" destId="{AE7EA7E8-B757-4741-BD38-DD3414F79689}" srcOrd="0" destOrd="1" presId="urn:microsoft.com/office/officeart/2005/8/layout/hProcess11"/>
    <dgm:cxn modelId="{EA49096C-3AF8-4650-8C41-8821DE798CB7}" type="presOf" srcId="{5EBC2A41-39CB-446D-A50C-C2D4820DF0A2}" destId="{87BD9FCF-394B-479E-974E-A6544F215FC1}" srcOrd="0" destOrd="0" presId="urn:microsoft.com/office/officeart/2005/8/layout/hProcess11"/>
    <dgm:cxn modelId="{AC2578F0-22EC-4476-B063-E43AF66DB208}" type="presOf" srcId="{A369AE25-028C-42FD-83AD-842AAE0E4B1E}" destId="{58AB9084-B2B3-4939-9369-82AF6869E01C}" srcOrd="0" destOrd="0" presId="urn:microsoft.com/office/officeart/2005/8/layout/hProcess11"/>
    <dgm:cxn modelId="{183EEE8E-E4F9-4A5C-976D-43D4A8235FE0}" srcId="{5EBC2A41-39CB-446D-A50C-C2D4820DF0A2}" destId="{7F303CFB-B004-4E28-9959-CC1E612F3589}" srcOrd="0" destOrd="0" parTransId="{0CA18BE5-AA3B-4093-9D32-347010597674}" sibTransId="{EFCD6E95-96EA-4B2D-A558-3871F271B053}"/>
    <dgm:cxn modelId="{84911A1E-CCE6-4C81-90C1-6D92E021B84C}" srcId="{7F303CFB-B004-4E28-9959-CC1E612F3589}" destId="{698BAE97-5BA9-4CCD-97B6-0D6C299C63C1}" srcOrd="0" destOrd="0" parTransId="{B31577B9-15BD-40DB-88A7-A31CCFE45FE2}" sibTransId="{56DDCB40-0079-4E61-A7B6-B0E76FECC825}"/>
    <dgm:cxn modelId="{2A4E9E8E-3F61-4443-A53E-8FD7973A4CCB}" srcId="{A369AE25-028C-42FD-83AD-842AAE0E4B1E}" destId="{2B5B580A-00E0-480C-ABCE-062519546C95}" srcOrd="0" destOrd="0" parTransId="{15606D54-6D8A-4625-BF60-69859FDA59AF}" sibTransId="{ADF50739-62FB-4F89-A7FB-F472CFE4E6DD}"/>
    <dgm:cxn modelId="{D1C3E3A2-1C6D-442A-8071-1B0D5E46DC2A}" type="presOf" srcId="{C58EDA13-6E40-4A44-ABCA-6C37F2D40EBC}" destId="{42B6ABB4-6BD6-4426-A0FB-55C392D42F88}" srcOrd="0" destOrd="1" presId="urn:microsoft.com/office/officeart/2005/8/layout/hProcess11"/>
    <dgm:cxn modelId="{97A58CB6-9BE8-4205-9FEA-7F4D11002B37}" srcId="{5EBC2A41-39CB-446D-A50C-C2D4820DF0A2}" destId="{1E56FC5A-AB1F-4AE9-8A2E-27D467CA7838}" srcOrd="1" destOrd="0" parTransId="{2149573B-3D38-45C2-A9D2-5E87E2199427}" sibTransId="{606CDA86-F986-446C-BA63-7BC0473277F4}"/>
    <dgm:cxn modelId="{2A575D59-162E-449C-80A7-C87DC8B808D4}" type="presOf" srcId="{2B5B580A-00E0-480C-ABCE-062519546C95}" destId="{58AB9084-B2B3-4939-9369-82AF6869E01C}" srcOrd="0" destOrd="1" presId="urn:microsoft.com/office/officeart/2005/8/layout/hProcess11"/>
    <dgm:cxn modelId="{38F62F70-32B6-4A6B-BAFB-B65283151D87}" type="presOf" srcId="{D05B1555-2374-417C-85D9-C40EC3459839}" destId="{58AB9084-B2B3-4939-9369-82AF6869E01C}" srcOrd="0" destOrd="2" presId="urn:microsoft.com/office/officeart/2005/8/layout/hProcess11"/>
    <dgm:cxn modelId="{A591CA1B-D093-494D-89F6-0862FF714AD5}" type="presOf" srcId="{14C01C1B-8811-41D5-8740-90DEC5E0D9BC}" destId="{B9BE116D-BE91-4A93-AC0B-8516A43E6E5F}" srcOrd="0" destOrd="0" presId="urn:microsoft.com/office/officeart/2005/8/layout/hProcess11"/>
    <dgm:cxn modelId="{15E78462-DA97-47B6-982B-84292B1EFB36}" type="presOf" srcId="{1E56FC5A-AB1F-4AE9-8A2E-27D467CA7838}" destId="{42B6ABB4-6BD6-4426-A0FB-55C392D42F88}" srcOrd="0" destOrd="0" presId="urn:microsoft.com/office/officeart/2005/8/layout/hProcess11"/>
    <dgm:cxn modelId="{B858AD7E-E4A6-49DF-AB8A-46712526F6FA}" type="presParOf" srcId="{87BD9FCF-394B-479E-974E-A6544F215FC1}" destId="{0CF26350-E1E1-40BD-8314-2138F3142CE1}" srcOrd="0" destOrd="0" presId="urn:microsoft.com/office/officeart/2005/8/layout/hProcess11"/>
    <dgm:cxn modelId="{35BE7031-39F9-406B-9733-7CB1D225ED85}" type="presParOf" srcId="{87BD9FCF-394B-479E-974E-A6544F215FC1}" destId="{A8A12D87-7D31-4D78-B615-9BF6A3E11CB9}" srcOrd="1" destOrd="0" presId="urn:microsoft.com/office/officeart/2005/8/layout/hProcess11"/>
    <dgm:cxn modelId="{C7378B8E-BC2B-421B-B204-5559A4511A92}" type="presParOf" srcId="{A8A12D87-7D31-4D78-B615-9BF6A3E11CB9}" destId="{80A95AD8-C83E-4204-8B9D-8F117EC5FEC8}" srcOrd="0" destOrd="0" presId="urn:microsoft.com/office/officeart/2005/8/layout/hProcess11"/>
    <dgm:cxn modelId="{4A674A99-8FA4-409C-8A66-5531A342115E}" type="presParOf" srcId="{80A95AD8-C83E-4204-8B9D-8F117EC5FEC8}" destId="{AE7EA7E8-B757-4741-BD38-DD3414F79689}" srcOrd="0" destOrd="0" presId="urn:microsoft.com/office/officeart/2005/8/layout/hProcess11"/>
    <dgm:cxn modelId="{5809A2D3-F6DC-46B8-A886-B4B023B4C900}" type="presParOf" srcId="{80A95AD8-C83E-4204-8B9D-8F117EC5FEC8}" destId="{D78AA068-7461-43FF-AB54-153A03D1E1A8}" srcOrd="1" destOrd="0" presId="urn:microsoft.com/office/officeart/2005/8/layout/hProcess11"/>
    <dgm:cxn modelId="{2BC49283-3177-47B0-9BB7-C9E12E6684B2}" type="presParOf" srcId="{80A95AD8-C83E-4204-8B9D-8F117EC5FEC8}" destId="{AC00C3CF-3A22-40DB-8F99-69C82A77132C}" srcOrd="2" destOrd="0" presId="urn:microsoft.com/office/officeart/2005/8/layout/hProcess11"/>
    <dgm:cxn modelId="{0769B3AE-765E-4F09-8CA7-8B04161B021F}" type="presParOf" srcId="{A8A12D87-7D31-4D78-B615-9BF6A3E11CB9}" destId="{F20662A9-ACD3-4FD9-86FC-B83F05DB896D}" srcOrd="1" destOrd="0" presId="urn:microsoft.com/office/officeart/2005/8/layout/hProcess11"/>
    <dgm:cxn modelId="{BD33AF93-2B2B-419E-B50B-168F2526824F}" type="presParOf" srcId="{A8A12D87-7D31-4D78-B615-9BF6A3E11CB9}" destId="{0356EBAB-5E73-49D3-A7C0-8E8B1F4B83E7}" srcOrd="2" destOrd="0" presId="urn:microsoft.com/office/officeart/2005/8/layout/hProcess11"/>
    <dgm:cxn modelId="{C0C862B1-C14A-4BD5-B7CD-87C91938204A}" type="presParOf" srcId="{0356EBAB-5E73-49D3-A7C0-8E8B1F4B83E7}" destId="{42B6ABB4-6BD6-4426-A0FB-55C392D42F88}" srcOrd="0" destOrd="0" presId="urn:microsoft.com/office/officeart/2005/8/layout/hProcess11"/>
    <dgm:cxn modelId="{9C7A852B-90E8-4BFA-9E64-714241390FFE}" type="presParOf" srcId="{0356EBAB-5E73-49D3-A7C0-8E8B1F4B83E7}" destId="{D5F7E6AA-D788-4D3C-B352-7A4C5CBCD14C}" srcOrd="1" destOrd="0" presId="urn:microsoft.com/office/officeart/2005/8/layout/hProcess11"/>
    <dgm:cxn modelId="{E52B99A5-184D-4CD1-85A9-450B630E7EC0}" type="presParOf" srcId="{0356EBAB-5E73-49D3-A7C0-8E8B1F4B83E7}" destId="{4531719A-A0B9-4DDE-8445-8FD8DC60D8A3}" srcOrd="2" destOrd="0" presId="urn:microsoft.com/office/officeart/2005/8/layout/hProcess11"/>
    <dgm:cxn modelId="{6F0A17CA-A954-4AF6-9EF4-726C391E21D6}" type="presParOf" srcId="{A8A12D87-7D31-4D78-B615-9BF6A3E11CB9}" destId="{47C640B3-D888-493F-B397-FF16D7D905A0}" srcOrd="3" destOrd="0" presId="urn:microsoft.com/office/officeart/2005/8/layout/hProcess11"/>
    <dgm:cxn modelId="{9441BBCD-71EC-4869-B477-A4484FB5D1A8}" type="presParOf" srcId="{A8A12D87-7D31-4D78-B615-9BF6A3E11CB9}" destId="{7104204C-2D5E-4A29-8153-36410569762D}" srcOrd="4" destOrd="0" presId="urn:microsoft.com/office/officeart/2005/8/layout/hProcess11"/>
    <dgm:cxn modelId="{BA6AB27F-2F6F-4E4A-A9ED-29A8DF914145}" type="presParOf" srcId="{7104204C-2D5E-4A29-8153-36410569762D}" destId="{B9BE116D-BE91-4A93-AC0B-8516A43E6E5F}" srcOrd="0" destOrd="0" presId="urn:microsoft.com/office/officeart/2005/8/layout/hProcess11"/>
    <dgm:cxn modelId="{E23C814C-0E93-471D-91DB-1CC0F4AF97EC}" type="presParOf" srcId="{7104204C-2D5E-4A29-8153-36410569762D}" destId="{DCD66F35-3FEB-4C17-BDE7-E8ACB5D9F32F}" srcOrd="1" destOrd="0" presId="urn:microsoft.com/office/officeart/2005/8/layout/hProcess11"/>
    <dgm:cxn modelId="{2E6B6E42-D4A3-422F-A07E-C7F688F53806}" type="presParOf" srcId="{7104204C-2D5E-4A29-8153-36410569762D}" destId="{7534E80B-8CD3-4598-A8F5-F10409B97DC1}" srcOrd="2" destOrd="0" presId="urn:microsoft.com/office/officeart/2005/8/layout/hProcess11"/>
    <dgm:cxn modelId="{6CFC6D90-E8CF-41B1-ABFC-57C01656A17F}" type="presParOf" srcId="{A8A12D87-7D31-4D78-B615-9BF6A3E11CB9}" destId="{204A6CDE-B09C-47B8-ABB0-3E3CD6986D48}" srcOrd="5" destOrd="0" presId="urn:microsoft.com/office/officeart/2005/8/layout/hProcess11"/>
    <dgm:cxn modelId="{75A00E49-DC0E-4020-8470-4418560F30A8}" type="presParOf" srcId="{A8A12D87-7D31-4D78-B615-9BF6A3E11CB9}" destId="{B819AA95-3EE6-4299-9345-0BE7FAF539FA}" srcOrd="6" destOrd="0" presId="urn:microsoft.com/office/officeart/2005/8/layout/hProcess11"/>
    <dgm:cxn modelId="{7805F1F9-BD68-42DF-A9A9-DEF03294E223}" type="presParOf" srcId="{B819AA95-3EE6-4299-9345-0BE7FAF539FA}" destId="{58AB9084-B2B3-4939-9369-82AF6869E01C}" srcOrd="0" destOrd="0" presId="urn:microsoft.com/office/officeart/2005/8/layout/hProcess11"/>
    <dgm:cxn modelId="{EC5709DE-9A43-4B7C-8022-658473D3CFE8}" type="presParOf" srcId="{B819AA95-3EE6-4299-9345-0BE7FAF539FA}" destId="{4DB4B776-5105-4CE9-AADF-559DE5E9E508}" srcOrd="1" destOrd="0" presId="urn:microsoft.com/office/officeart/2005/8/layout/hProcess11"/>
    <dgm:cxn modelId="{36A00F58-3DAF-4B6E-BC8E-176982DE39DA}" type="presParOf" srcId="{B819AA95-3EE6-4299-9345-0BE7FAF539FA}" destId="{64C52F34-DDAA-47B5-9AD0-5FAD5544A52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1D182D-9D3D-4EC1-9143-BD40C022C69D}" type="doc">
      <dgm:prSet loTypeId="urn:microsoft.com/office/officeart/2005/8/layout/vList2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A73E97C-24FF-4668-91CF-1A2F295AE127}">
      <dgm:prSet phldrT="[Text]" custT="1"/>
      <dgm:spPr/>
      <dgm:t>
        <a:bodyPr/>
        <a:lstStyle/>
        <a:p>
          <a:r>
            <a:rPr lang="ru-RU" sz="2200" dirty="0" smtClean="0">
              <a:latin typeface="+mj-lt"/>
            </a:rPr>
            <a:t>Экономия человеческих и материальных ресурсов</a:t>
          </a:r>
          <a:endParaRPr lang="en-US" sz="2200" b="0" dirty="0">
            <a:latin typeface="+mj-lt"/>
            <a:cs typeface="BPG Algeti Compact" pitchFamily="2" charset="0"/>
          </a:endParaRPr>
        </a:p>
      </dgm:t>
    </dgm:pt>
    <dgm:pt modelId="{1BC24001-6265-4B35-BC34-6676D7FFDBE3}" type="parTrans" cxnId="{7502DAF4-2802-4B96-8564-81562768939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2F5020C-04C1-4C45-A8C3-CF9A0A69E8E5}" type="sibTrans" cxnId="{7502DAF4-2802-4B96-8564-81562768939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8D013F7-7517-4193-BA4E-9FF481B4DF7A}">
      <dgm:prSet custT="1"/>
      <dgm:spPr/>
      <dgm:t>
        <a:bodyPr/>
        <a:lstStyle/>
        <a:p>
          <a:pPr>
            <a:lnSpc>
              <a:spcPct val="114000"/>
            </a:lnSpc>
            <a:spcBef>
              <a:spcPts val="1200"/>
            </a:spcBef>
            <a:spcAft>
              <a:spcPts val="1200"/>
            </a:spcAft>
          </a:pPr>
          <a:r>
            <a:rPr lang="ru-RU" sz="1700" dirty="0" smtClean="0">
              <a:latin typeface="+mn-lt"/>
            </a:rPr>
            <a:t>Региональные службы Казначейства были устранены и все операции объединены в центральном офисе</a:t>
          </a:r>
          <a:r>
            <a:rPr lang="ka-GE" sz="1700" dirty="0" smtClean="0">
              <a:latin typeface="+mn-lt"/>
            </a:rPr>
            <a:t>.</a:t>
          </a:r>
          <a:endParaRPr lang="en-US" sz="1700" dirty="0" smtClean="0">
            <a:latin typeface="+mn-lt"/>
          </a:endParaRPr>
        </a:p>
      </dgm:t>
    </dgm:pt>
    <dgm:pt modelId="{B82C6CEC-E0B5-4129-989C-8AAA63EB6C8C}" type="parTrans" cxnId="{A39801F8-AA4A-489D-A0FC-168558D868E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342E0F2-A138-490F-97F8-D7ACC1D1450F}" type="sibTrans" cxnId="{A39801F8-AA4A-489D-A0FC-168558D868E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2EAB742-3CA2-45E6-B47A-91898A52CC56}">
      <dgm:prSet custT="1"/>
      <dgm:spPr/>
      <dgm:t>
        <a:bodyPr/>
        <a:lstStyle/>
        <a:p>
          <a:r>
            <a:rPr lang="ru-RU" sz="2200" b="0" dirty="0" smtClean="0">
              <a:latin typeface="+mj-lt"/>
              <a:cs typeface="BPG Algeti Compact" pitchFamily="2" charset="0"/>
            </a:rPr>
            <a:t>Упрощенные и Ускоренные Операции, новые операции</a:t>
          </a:r>
          <a:endParaRPr lang="en-US" sz="2200" b="0" dirty="0" smtClean="0">
            <a:latin typeface="+mj-lt"/>
            <a:cs typeface="BPG Algeti Compact" pitchFamily="2" charset="0"/>
          </a:endParaRPr>
        </a:p>
      </dgm:t>
    </dgm:pt>
    <dgm:pt modelId="{7370ABF5-4957-4185-AA82-3DD489645BF1}" type="parTrans" cxnId="{5DD0086B-49F5-41EC-9380-06B2F499272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01BEF42-71DC-4B4C-ADA0-D663277F3EA7}" type="sibTrans" cxnId="{5DD0086B-49F5-41EC-9380-06B2F499272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B6DE678-1BD3-44CA-B6C4-F9A10E8C094E}">
      <dgm:prSet custT="1"/>
      <dgm:spPr/>
      <dgm:t>
        <a:bodyPr/>
        <a:lstStyle/>
        <a:p>
          <a:pPr>
            <a:lnSpc>
              <a:spcPct val="114000"/>
            </a:lnSpc>
            <a:spcBef>
              <a:spcPts val="1200"/>
            </a:spcBef>
            <a:spcAft>
              <a:spcPts val="1200"/>
            </a:spcAft>
          </a:pPr>
          <a:r>
            <a:rPr lang="ru-RU" sz="1700" dirty="0" smtClean="0">
              <a:latin typeface="+mn-lt"/>
            </a:rPr>
            <a:t>Выплата зарплат каждому соторуднику  по принципу индивидуального перечисления (т.н.«пакетное перечисление»)</a:t>
          </a:r>
          <a:r>
            <a:rPr lang="ka-GE" sz="1700" dirty="0" smtClean="0">
              <a:latin typeface="+mn-lt"/>
            </a:rPr>
            <a:t>;</a:t>
          </a:r>
          <a:endParaRPr lang="en-US" sz="1700" dirty="0" smtClean="0">
            <a:latin typeface="+mn-lt"/>
          </a:endParaRPr>
        </a:p>
      </dgm:t>
    </dgm:pt>
    <dgm:pt modelId="{18671B3F-DECF-44E5-82FC-030131171314}" type="parTrans" cxnId="{149187BD-B803-479E-AE95-A08AEDAA8E2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887F083-908B-4F3A-B930-CE3338AA5146}" type="sibTrans" cxnId="{149187BD-B803-479E-AE95-A08AEDAA8E2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FBE2263-76CC-4ADB-892C-16CE5969EB50}">
      <dgm:prSet custT="1"/>
      <dgm:spPr/>
      <dgm:t>
        <a:bodyPr/>
        <a:lstStyle/>
        <a:p>
          <a:pPr>
            <a:lnSpc>
              <a:spcPct val="114000"/>
            </a:lnSpc>
            <a:spcBef>
              <a:spcPts val="1200"/>
            </a:spcBef>
            <a:spcAft>
              <a:spcPts val="1200"/>
            </a:spcAft>
          </a:pPr>
          <a:r>
            <a:rPr lang="ru-RU" sz="1700" dirty="0" smtClean="0">
              <a:latin typeface="+mn-lt"/>
            </a:rPr>
            <a:t>Оплата командировочных каждому гос. служащему и проедоставление командировочного отчета</a:t>
          </a:r>
          <a:r>
            <a:rPr lang="en-US" sz="1700" dirty="0" smtClean="0">
              <a:latin typeface="+mn-lt"/>
            </a:rPr>
            <a:t>;</a:t>
          </a:r>
          <a:endParaRPr lang="ka-GE" sz="1700" dirty="0" smtClean="0">
            <a:latin typeface="+mn-lt"/>
          </a:endParaRPr>
        </a:p>
      </dgm:t>
    </dgm:pt>
    <dgm:pt modelId="{F16931BC-16C5-4633-BEA9-95C3869B5277}" type="sibTrans" cxnId="{B68328BA-9D91-4855-9464-B59AA00F5D7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7ED3561-F748-46A2-8037-4E7179A35452}" type="parTrans" cxnId="{B68328BA-9D91-4855-9464-B59AA00F5D7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741A816-C712-4963-8A27-7C1A0E4E067D}">
      <dgm:prSet custT="1"/>
      <dgm:spPr/>
      <dgm:t>
        <a:bodyPr/>
        <a:lstStyle/>
        <a:p>
          <a:r>
            <a:rPr lang="ru-RU" sz="1700" dirty="0" smtClean="0">
              <a:latin typeface="+mn-lt"/>
            </a:rPr>
            <a:t>Принцип «зеленого коридора», означающий обработку платежных документов (ордеров), полученных системой от бюджетных организаций (без вмешательства оператора казначейства) и перечисление в банк в режиме реального времени</a:t>
          </a:r>
          <a:endParaRPr lang="en-US" sz="1700" dirty="0">
            <a:latin typeface="+mn-lt"/>
          </a:endParaRPr>
        </a:p>
      </dgm:t>
    </dgm:pt>
    <dgm:pt modelId="{A83785A6-7FCC-4B98-9054-7177C0F543CF}" type="parTrans" cxnId="{20B56B1E-C1A8-44EC-8085-C93E95DBDA5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308D3C0-6D4B-4B57-A026-AF9E164769F9}" type="sibTrans" cxnId="{20B56B1E-C1A8-44EC-8085-C93E95DBDA5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5A987A9-8147-41A2-8B85-26F3770C4826}" type="pres">
      <dgm:prSet presAssocID="{011D182D-9D3D-4EC1-9143-BD40C022C6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037201-68FB-49C8-9BC5-3A717C1A57A5}" type="pres">
      <dgm:prSet presAssocID="{1A73E97C-24FF-4668-91CF-1A2F295AE12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F7A30-94CB-4417-8842-9E9486B3F612}" type="pres">
      <dgm:prSet presAssocID="{1A73E97C-24FF-4668-91CF-1A2F295AE12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34259-81D4-4B18-9946-781A8ABACE3B}" type="pres">
      <dgm:prSet presAssocID="{82EAB742-3CA2-45E6-B47A-91898A52CC56}" presName="parentText" presStyleLbl="node1" presStyleIdx="1" presStyleCnt="2" custScaleY="940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9CA3E-BBD4-4E6E-8755-752BFC3C3D3E}" type="pres">
      <dgm:prSet presAssocID="{82EAB742-3CA2-45E6-B47A-91898A52CC56}" presName="childText" presStyleLbl="revTx" presStyleIdx="1" presStyleCnt="2" custScaleY="99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9187BD-B803-479E-AE95-A08AEDAA8E2F}" srcId="{82EAB742-3CA2-45E6-B47A-91898A52CC56}" destId="{FB6DE678-1BD3-44CA-B6C4-F9A10E8C094E}" srcOrd="0" destOrd="0" parTransId="{18671B3F-DECF-44E5-82FC-030131171314}" sibTransId="{3887F083-908B-4F3A-B930-CE3338AA5146}"/>
    <dgm:cxn modelId="{7502DAF4-2802-4B96-8564-815627689393}" srcId="{011D182D-9D3D-4EC1-9143-BD40C022C69D}" destId="{1A73E97C-24FF-4668-91CF-1A2F295AE127}" srcOrd="0" destOrd="0" parTransId="{1BC24001-6265-4B35-BC34-6676D7FFDBE3}" sibTransId="{82F5020C-04C1-4C45-A8C3-CF9A0A69E8E5}"/>
    <dgm:cxn modelId="{F9D54078-E969-43C1-9F15-0F31442B1337}" type="presOf" srcId="{82EAB742-3CA2-45E6-B47A-91898A52CC56}" destId="{59534259-81D4-4B18-9946-781A8ABACE3B}" srcOrd="0" destOrd="0" presId="urn:microsoft.com/office/officeart/2005/8/layout/vList2"/>
    <dgm:cxn modelId="{B68328BA-9D91-4855-9464-B59AA00F5D7C}" srcId="{82EAB742-3CA2-45E6-B47A-91898A52CC56}" destId="{DFBE2263-76CC-4ADB-892C-16CE5969EB50}" srcOrd="1" destOrd="0" parTransId="{D7ED3561-F748-46A2-8037-4E7179A35452}" sibTransId="{F16931BC-16C5-4633-BEA9-95C3869B5277}"/>
    <dgm:cxn modelId="{5DD0086B-49F5-41EC-9380-06B2F4992723}" srcId="{011D182D-9D3D-4EC1-9143-BD40C022C69D}" destId="{82EAB742-3CA2-45E6-B47A-91898A52CC56}" srcOrd="1" destOrd="0" parTransId="{7370ABF5-4957-4185-AA82-3DD489645BF1}" sibTransId="{701BEF42-71DC-4B4C-ADA0-D663277F3EA7}"/>
    <dgm:cxn modelId="{60C81D52-73F5-4CF1-BD12-0766C87C6D03}" type="presOf" srcId="{1A73E97C-24FF-4668-91CF-1A2F295AE127}" destId="{71037201-68FB-49C8-9BC5-3A717C1A57A5}" srcOrd="0" destOrd="0" presId="urn:microsoft.com/office/officeart/2005/8/layout/vList2"/>
    <dgm:cxn modelId="{40272CD6-91B0-4CDA-9A64-E1DD84CA340A}" type="presOf" srcId="{E8D013F7-7517-4193-BA4E-9FF481B4DF7A}" destId="{BADF7A30-94CB-4417-8842-9E9486B3F612}" srcOrd="0" destOrd="0" presId="urn:microsoft.com/office/officeart/2005/8/layout/vList2"/>
    <dgm:cxn modelId="{44DCB308-D24C-4A56-94CB-87EF9B5948F5}" type="presOf" srcId="{E741A816-C712-4963-8A27-7C1A0E4E067D}" destId="{6499CA3E-BBD4-4E6E-8755-752BFC3C3D3E}" srcOrd="0" destOrd="2" presId="urn:microsoft.com/office/officeart/2005/8/layout/vList2"/>
    <dgm:cxn modelId="{20B56B1E-C1A8-44EC-8085-C93E95DBDA52}" srcId="{82EAB742-3CA2-45E6-B47A-91898A52CC56}" destId="{E741A816-C712-4963-8A27-7C1A0E4E067D}" srcOrd="2" destOrd="0" parTransId="{A83785A6-7FCC-4B98-9054-7177C0F543CF}" sibTransId="{6308D3C0-6D4B-4B57-A026-AF9E164769F9}"/>
    <dgm:cxn modelId="{A39801F8-AA4A-489D-A0FC-168558D868E8}" srcId="{1A73E97C-24FF-4668-91CF-1A2F295AE127}" destId="{E8D013F7-7517-4193-BA4E-9FF481B4DF7A}" srcOrd="0" destOrd="0" parTransId="{B82C6CEC-E0B5-4129-989C-8AAA63EB6C8C}" sibTransId="{2342E0F2-A138-490F-97F8-D7ACC1D1450F}"/>
    <dgm:cxn modelId="{22B26FE3-C38D-4870-AD84-BF3F1157513A}" type="presOf" srcId="{011D182D-9D3D-4EC1-9143-BD40C022C69D}" destId="{75A987A9-8147-41A2-8B85-26F3770C4826}" srcOrd="0" destOrd="0" presId="urn:microsoft.com/office/officeart/2005/8/layout/vList2"/>
    <dgm:cxn modelId="{AB9C84B6-CE6B-45F9-BDD0-AEDC44B1B978}" type="presOf" srcId="{FB6DE678-1BD3-44CA-B6C4-F9A10E8C094E}" destId="{6499CA3E-BBD4-4E6E-8755-752BFC3C3D3E}" srcOrd="0" destOrd="0" presId="urn:microsoft.com/office/officeart/2005/8/layout/vList2"/>
    <dgm:cxn modelId="{B5536724-C367-415A-B477-A29B7519C84D}" type="presOf" srcId="{DFBE2263-76CC-4ADB-892C-16CE5969EB50}" destId="{6499CA3E-BBD4-4E6E-8755-752BFC3C3D3E}" srcOrd="0" destOrd="1" presId="urn:microsoft.com/office/officeart/2005/8/layout/vList2"/>
    <dgm:cxn modelId="{AA865762-CD10-43DE-AA30-5036539E9F2B}" type="presParOf" srcId="{75A987A9-8147-41A2-8B85-26F3770C4826}" destId="{71037201-68FB-49C8-9BC5-3A717C1A57A5}" srcOrd="0" destOrd="0" presId="urn:microsoft.com/office/officeart/2005/8/layout/vList2"/>
    <dgm:cxn modelId="{69280750-0BEF-46B5-8CAB-989ACE4516A9}" type="presParOf" srcId="{75A987A9-8147-41A2-8B85-26F3770C4826}" destId="{BADF7A30-94CB-4417-8842-9E9486B3F612}" srcOrd="1" destOrd="0" presId="urn:microsoft.com/office/officeart/2005/8/layout/vList2"/>
    <dgm:cxn modelId="{0064039F-D295-4DE6-AC09-25E94E3482BC}" type="presParOf" srcId="{75A987A9-8147-41A2-8B85-26F3770C4826}" destId="{59534259-81D4-4B18-9946-781A8ABACE3B}" srcOrd="2" destOrd="0" presId="urn:microsoft.com/office/officeart/2005/8/layout/vList2"/>
    <dgm:cxn modelId="{A8E5BFA9-9F3C-4E51-98E4-7671EEDC7EFD}" type="presParOf" srcId="{75A987A9-8147-41A2-8B85-26F3770C4826}" destId="{6499CA3E-BBD4-4E6E-8755-752BFC3C3D3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1D182D-9D3D-4EC1-9143-BD40C022C69D}" type="doc">
      <dgm:prSet loTypeId="urn:microsoft.com/office/officeart/2005/8/layout/vList2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531DE9D8-FBC0-4061-9598-7745FDDE7E8B}">
      <dgm:prSet custT="1"/>
      <dgm:spPr/>
      <dgm:t>
        <a:bodyPr/>
        <a:lstStyle/>
        <a:p>
          <a:r>
            <a:rPr lang="ru-RU" sz="2200" dirty="0" smtClean="0">
              <a:latin typeface="+mj-lt"/>
            </a:rPr>
            <a:t>Сокращенние Операционных рисков</a:t>
          </a:r>
          <a:endParaRPr lang="ka-GE" sz="2200" dirty="0" smtClean="0">
            <a:latin typeface="+mj-lt"/>
            <a:cs typeface="BPG Algeti Compact" pitchFamily="2" charset="0"/>
          </a:endParaRPr>
        </a:p>
      </dgm:t>
    </dgm:pt>
    <dgm:pt modelId="{4D4C51DD-D9A2-4682-B8C9-A7AB6B43BBA4}" type="parTrans" cxnId="{9431C2A9-88D1-44C4-A9B3-6BF074A4E64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BB1D5E3-185B-400B-A153-3A57855EBED7}" type="sibTrans" cxnId="{9431C2A9-88D1-44C4-A9B3-6BF074A4E64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7E8EDF-37C5-45FF-ADCD-12105A7F8638}">
      <dgm:prSet custT="1"/>
      <dgm:spPr/>
      <dgm:t>
        <a:bodyPr/>
        <a:lstStyle/>
        <a:p>
          <a:pPr>
            <a:lnSpc>
              <a:spcPct val="120000"/>
            </a:lnSpc>
            <a:spcBef>
              <a:spcPts val="1200"/>
            </a:spcBef>
            <a:spcAft>
              <a:spcPts val="1200"/>
            </a:spcAft>
          </a:pPr>
          <a:r>
            <a:rPr lang="ru-RU" sz="1700" dirty="0" smtClean="0">
              <a:latin typeface="+mn-lt"/>
            </a:rPr>
            <a:t>Проведен структурный анализ  банковских счетов и максимальное количество валидаций введено в информационную систему Казначейства; это значительно сократило операционный риск</a:t>
          </a:r>
          <a:endParaRPr lang="ka-GE" sz="1700" dirty="0" smtClean="0">
            <a:latin typeface="+mn-lt"/>
          </a:endParaRPr>
        </a:p>
      </dgm:t>
    </dgm:pt>
    <dgm:pt modelId="{D4A58053-F48C-4577-8EF4-651DC9783695}" type="parTrans" cxnId="{C24379C3-26C1-4C4A-B5B3-19CA105191F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8641940-BDEB-47A8-BD94-596CDE541E69}" type="sibTrans" cxnId="{C24379C3-26C1-4C4A-B5B3-19CA105191F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81ADC56-D926-4666-928D-EC0DDC36647A}">
      <dgm:prSet custT="1"/>
      <dgm:spPr/>
      <dgm:t>
        <a:bodyPr/>
        <a:lstStyle/>
        <a:p>
          <a:r>
            <a:rPr lang="ru-RU" sz="2000" dirty="0" smtClean="0">
              <a:latin typeface="+mj-lt"/>
            </a:rPr>
            <a:t>Максимальная прозрачность поступлений и выплат гос служащим</a:t>
          </a:r>
          <a:endParaRPr lang="ka-GE" sz="2000" dirty="0" smtClean="0">
            <a:latin typeface="+mj-lt"/>
            <a:cs typeface="BPG Algeti Compact" pitchFamily="2" charset="0"/>
          </a:endParaRPr>
        </a:p>
      </dgm:t>
    </dgm:pt>
    <dgm:pt modelId="{83D905A2-7658-494F-A91F-8F0A311F66AF}" type="parTrans" cxnId="{8B72B300-6C67-41E4-9D11-9A0F201F3E4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9F7953C-71CC-402A-99C4-3ACA4DAA43A5}" type="sibTrans" cxnId="{8B72B300-6C67-41E4-9D11-9A0F201F3E4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BE92074-392B-4A06-BDD5-E9D7C8779DC3}">
      <dgm:prSet custT="1"/>
      <dgm:spPr/>
      <dgm:t>
        <a:bodyPr/>
        <a:lstStyle/>
        <a:p>
          <a:pPr>
            <a:lnSpc>
              <a:spcPct val="114000"/>
            </a:lnSpc>
            <a:spcBef>
              <a:spcPts val="1200"/>
            </a:spcBef>
            <a:spcAft>
              <a:spcPts val="1200"/>
            </a:spcAft>
          </a:pPr>
          <a:r>
            <a:rPr lang="ru-RU" sz="1700" dirty="0" smtClean="0">
              <a:latin typeface="+mn-lt"/>
            </a:rPr>
            <a:t>Система содержит полную информацию по зарплатам, выплаченным каждому сотруднику и отчисленным налогам</a:t>
          </a:r>
          <a:endParaRPr lang="ka-GE" sz="1700" dirty="0" smtClean="0">
            <a:latin typeface="+mn-lt"/>
          </a:endParaRPr>
        </a:p>
      </dgm:t>
    </dgm:pt>
    <dgm:pt modelId="{B0AFD845-0D75-442E-B289-527D13845B33}" type="parTrans" cxnId="{38F9F1E6-FFAE-44B1-A493-3FF4934C264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5E8321-FF7C-4ECB-9BF9-61E6A3F22308}" type="sibTrans" cxnId="{38F9F1E6-FFAE-44B1-A493-3FF4934C264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992273C-16E6-4E26-81F4-435252110B80}">
      <dgm:prSet custT="1"/>
      <dgm:spPr/>
      <dgm:t>
        <a:bodyPr/>
        <a:lstStyle/>
        <a:p>
          <a:r>
            <a:rPr lang="ru-RU" sz="1700" dirty="0" smtClean="0">
              <a:latin typeface="+mn-lt"/>
            </a:rPr>
            <a:t>Объем информации по командировочным затратам; это обеспечивает максимальную прозрачность командировочных затрат </a:t>
          </a:r>
          <a:endParaRPr lang="en-US" sz="1700" dirty="0">
            <a:latin typeface="+mn-lt"/>
          </a:endParaRPr>
        </a:p>
      </dgm:t>
    </dgm:pt>
    <dgm:pt modelId="{BD1783BA-297D-49C3-A569-15524E6F57E1}" type="parTrans" cxnId="{56F9C844-5ED7-4C93-B3EC-6457D34661D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358AE31-45B9-4E33-BCA1-98EE2A9CEF0F}" type="sibTrans" cxnId="{56F9C844-5ED7-4C93-B3EC-6457D34661D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5A987A9-8147-41A2-8B85-26F3770C4826}" type="pres">
      <dgm:prSet presAssocID="{011D182D-9D3D-4EC1-9143-BD40C022C6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9BABFF-3B12-4FDD-A5CE-EE8976F95F4F}" type="pres">
      <dgm:prSet presAssocID="{531DE9D8-FBC0-4061-9598-7745FDDE7E8B}" presName="parentText" presStyleLbl="node1" presStyleIdx="0" presStyleCnt="2" custScaleY="682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AD562-D3CC-4B74-B02A-234726B61C5C}" type="pres">
      <dgm:prSet presAssocID="{531DE9D8-FBC0-4061-9598-7745FDDE7E8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98B98-B47E-4BE7-A383-CA484FD08ED2}" type="pres">
      <dgm:prSet presAssocID="{F81ADC56-D926-4666-928D-EC0DDC36647A}" presName="parentText" presStyleLbl="node1" presStyleIdx="1" presStyleCnt="2" custScaleY="667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569F1-05C1-4907-9F03-5C5548D350C6}" type="pres">
      <dgm:prSet presAssocID="{F81ADC56-D926-4666-928D-EC0DDC36647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E0A8C7-635B-45E0-A19E-455EBD82F8D7}" type="presOf" srcId="{011D182D-9D3D-4EC1-9143-BD40C022C69D}" destId="{75A987A9-8147-41A2-8B85-26F3770C4826}" srcOrd="0" destOrd="0" presId="urn:microsoft.com/office/officeart/2005/8/layout/vList2"/>
    <dgm:cxn modelId="{D3C33D5F-51F0-45FE-9A4E-A2375B3C36A1}" type="presOf" srcId="{7992273C-16E6-4E26-81F4-435252110B80}" destId="{396569F1-05C1-4907-9F03-5C5548D350C6}" srcOrd="0" destOrd="1" presId="urn:microsoft.com/office/officeart/2005/8/layout/vList2"/>
    <dgm:cxn modelId="{8B72B300-6C67-41E4-9D11-9A0F201F3E46}" srcId="{011D182D-9D3D-4EC1-9143-BD40C022C69D}" destId="{F81ADC56-D926-4666-928D-EC0DDC36647A}" srcOrd="1" destOrd="0" parTransId="{83D905A2-7658-494F-A91F-8F0A311F66AF}" sibTransId="{B9F7953C-71CC-402A-99C4-3ACA4DAA43A5}"/>
    <dgm:cxn modelId="{C24379C3-26C1-4C4A-B5B3-19CA105191F7}" srcId="{531DE9D8-FBC0-4061-9598-7745FDDE7E8B}" destId="{CB7E8EDF-37C5-45FF-ADCD-12105A7F8638}" srcOrd="0" destOrd="0" parTransId="{D4A58053-F48C-4577-8EF4-651DC9783695}" sibTransId="{D8641940-BDEB-47A8-BD94-596CDE541E69}"/>
    <dgm:cxn modelId="{78454F8B-3A77-4EFD-9F6A-A0030A979547}" type="presOf" srcId="{F81ADC56-D926-4666-928D-EC0DDC36647A}" destId="{6DB98B98-B47E-4BE7-A383-CA484FD08ED2}" srcOrd="0" destOrd="0" presId="urn:microsoft.com/office/officeart/2005/8/layout/vList2"/>
    <dgm:cxn modelId="{955B957C-5E79-442A-9AF8-68277D46D6A3}" type="presOf" srcId="{7BE92074-392B-4A06-BDD5-E9D7C8779DC3}" destId="{396569F1-05C1-4907-9F03-5C5548D350C6}" srcOrd="0" destOrd="0" presId="urn:microsoft.com/office/officeart/2005/8/layout/vList2"/>
    <dgm:cxn modelId="{33775207-0B16-4CB7-86F4-0C33AEFBDFFA}" type="presOf" srcId="{CB7E8EDF-37C5-45FF-ADCD-12105A7F8638}" destId="{0EDAD562-D3CC-4B74-B02A-234726B61C5C}" srcOrd="0" destOrd="0" presId="urn:microsoft.com/office/officeart/2005/8/layout/vList2"/>
    <dgm:cxn modelId="{56F9C844-5ED7-4C93-B3EC-6457D34661DE}" srcId="{F81ADC56-D926-4666-928D-EC0DDC36647A}" destId="{7992273C-16E6-4E26-81F4-435252110B80}" srcOrd="1" destOrd="0" parTransId="{BD1783BA-297D-49C3-A569-15524E6F57E1}" sibTransId="{4358AE31-45B9-4E33-BCA1-98EE2A9CEF0F}"/>
    <dgm:cxn modelId="{9431C2A9-88D1-44C4-A9B3-6BF074A4E645}" srcId="{011D182D-9D3D-4EC1-9143-BD40C022C69D}" destId="{531DE9D8-FBC0-4061-9598-7745FDDE7E8B}" srcOrd="0" destOrd="0" parTransId="{4D4C51DD-D9A2-4682-B8C9-A7AB6B43BBA4}" sibTransId="{1BB1D5E3-185B-400B-A153-3A57855EBED7}"/>
    <dgm:cxn modelId="{38F9F1E6-FFAE-44B1-A493-3FF4934C264A}" srcId="{F81ADC56-D926-4666-928D-EC0DDC36647A}" destId="{7BE92074-392B-4A06-BDD5-E9D7C8779DC3}" srcOrd="0" destOrd="0" parTransId="{B0AFD845-0D75-442E-B289-527D13845B33}" sibTransId="{A75E8321-FF7C-4ECB-9BF9-61E6A3F22308}"/>
    <dgm:cxn modelId="{E0A4B6E1-A146-4E2B-B090-F4F065A89980}" type="presOf" srcId="{531DE9D8-FBC0-4061-9598-7745FDDE7E8B}" destId="{399BABFF-3B12-4FDD-A5CE-EE8976F95F4F}" srcOrd="0" destOrd="0" presId="urn:microsoft.com/office/officeart/2005/8/layout/vList2"/>
    <dgm:cxn modelId="{26A78ADF-5C02-4CD6-AB4A-8BD6EBBA5F85}" type="presParOf" srcId="{75A987A9-8147-41A2-8B85-26F3770C4826}" destId="{399BABFF-3B12-4FDD-A5CE-EE8976F95F4F}" srcOrd="0" destOrd="0" presId="urn:microsoft.com/office/officeart/2005/8/layout/vList2"/>
    <dgm:cxn modelId="{B8CDF704-C226-4D17-A3E9-FA59762CF29B}" type="presParOf" srcId="{75A987A9-8147-41A2-8B85-26F3770C4826}" destId="{0EDAD562-D3CC-4B74-B02A-234726B61C5C}" srcOrd="1" destOrd="0" presId="urn:microsoft.com/office/officeart/2005/8/layout/vList2"/>
    <dgm:cxn modelId="{F8624315-5178-4DAF-868B-64276FD5955F}" type="presParOf" srcId="{75A987A9-8147-41A2-8B85-26F3770C4826}" destId="{6DB98B98-B47E-4BE7-A383-CA484FD08ED2}" srcOrd="2" destOrd="0" presId="urn:microsoft.com/office/officeart/2005/8/layout/vList2"/>
    <dgm:cxn modelId="{814C66F7-904C-48FE-93A8-840C7BDAD79F}" type="presParOf" srcId="{75A987A9-8147-41A2-8B85-26F3770C4826}" destId="{396569F1-05C1-4907-9F03-5C5548D350C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A2D5AF-0951-4EB3-8D48-9D0FACAA19E7}" type="doc">
      <dgm:prSet loTypeId="urn:microsoft.com/office/officeart/2005/8/layout/hierarchy3" loCatId="relationship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0E3FCE1-C01F-4B63-B886-4E25D65D528C}">
      <dgm:prSet phldrT="[Text]"/>
      <dgm:spPr/>
      <dgm:t>
        <a:bodyPr/>
        <a:lstStyle/>
        <a:p>
          <a:pPr>
            <a:lnSpc>
              <a:spcPct val="114000"/>
            </a:lnSpc>
          </a:pPr>
          <a:r>
            <a:rPr lang="ru-RU" dirty="0" smtClean="0">
              <a:latin typeface="+mj-lt"/>
              <a:cs typeface="BPG Algeti Compact" pitchFamily="2" charset="0"/>
            </a:rPr>
            <a:t>Три типа доступа работы с электронными документами</a:t>
          </a:r>
          <a:endParaRPr lang="en-US" dirty="0">
            <a:latin typeface="+mj-lt"/>
            <a:cs typeface="BPG Algeti Compact" pitchFamily="2" charset="0"/>
          </a:endParaRPr>
        </a:p>
      </dgm:t>
    </dgm:pt>
    <dgm:pt modelId="{4EA2E5F7-B079-42B8-9793-E2D412CBE676}" type="parTrans" cxnId="{BF352C04-D07D-4E5B-8F67-DBFA2EB3DCB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D1E17E5-3608-498B-95B6-1FB9AA9FD8F8}" type="sibTrans" cxnId="{BF352C04-D07D-4E5B-8F67-DBFA2EB3DCB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7258340-5686-4743-8E1A-D7D8DFDE4F6E}">
      <dgm:prSet phldrT="[Text]" custT="1"/>
      <dgm:spPr/>
      <dgm:t>
        <a:bodyPr/>
        <a:lstStyle/>
        <a:p>
          <a:r>
            <a:rPr lang="ru-RU" sz="1600" dirty="0" smtClean="0">
              <a:latin typeface="+mj-lt"/>
              <a:cs typeface="+mn-cs"/>
            </a:rPr>
            <a:t>Ввод данных/подготовка эл. документов</a:t>
          </a:r>
          <a:r>
            <a:rPr lang="ka-GE" sz="1600" dirty="0" smtClean="0">
              <a:latin typeface="+mj-lt"/>
              <a:cs typeface="+mn-cs"/>
            </a:rPr>
            <a:t>;</a:t>
          </a:r>
          <a:endParaRPr lang="en-US" sz="1600" dirty="0">
            <a:latin typeface="+mj-lt"/>
          </a:endParaRPr>
        </a:p>
      </dgm:t>
    </dgm:pt>
    <dgm:pt modelId="{C6653692-2CBE-440E-A733-52DC6129D1FE}" type="parTrans" cxnId="{2B5F6ECC-20CF-4947-BC38-BDC4B6205EC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8668057-F941-4E70-B90B-3B6BFC96EF55}" type="sibTrans" cxnId="{2B5F6ECC-20CF-4947-BC38-BDC4B6205EC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E2FDD73-55FB-4278-BB09-42D2002903E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6350"/>
      </dgm:spPr>
      <dgm:t>
        <a:bodyPr/>
        <a:lstStyle/>
        <a:p>
          <a:r>
            <a:rPr lang="ru-RU" sz="1600" dirty="0" smtClean="0">
              <a:latin typeface="+mj-lt"/>
              <a:cs typeface="+mn-cs"/>
            </a:rPr>
            <a:t>Проверка электронно разработанных документов</a:t>
          </a:r>
          <a:endParaRPr lang="ka-GE" sz="1600" dirty="0" smtClean="0">
            <a:latin typeface="+mj-lt"/>
            <a:cs typeface="+mn-cs"/>
          </a:endParaRPr>
        </a:p>
      </dgm:t>
    </dgm:pt>
    <dgm:pt modelId="{D018443F-D1AF-45FF-8513-F2B68CD633A8}" type="parTrans" cxnId="{BD214B7D-6AFC-44C0-8D46-B40DF5E8F71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504C2D0-E7FD-439B-A3B3-6D057394477B}" type="sibTrans" cxnId="{BD214B7D-6AFC-44C0-8D46-B40DF5E8F71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B79214C-D541-450B-946A-44C30D9D8AFD}">
      <dgm:prSet custT="1"/>
      <dgm:spPr/>
      <dgm:t>
        <a:bodyPr/>
        <a:lstStyle/>
        <a:p>
          <a:r>
            <a:rPr lang="ru-RU" sz="1600" dirty="0" smtClean="0">
              <a:latin typeface="+mj-lt"/>
              <a:cs typeface="+mn-cs"/>
            </a:rPr>
            <a:t>Пересылка эл документов в Государственную Казну</a:t>
          </a:r>
          <a:endParaRPr lang="ka-GE" sz="1600" dirty="0" smtClean="0">
            <a:latin typeface="+mj-lt"/>
            <a:cs typeface="+mn-cs"/>
          </a:endParaRPr>
        </a:p>
      </dgm:t>
    </dgm:pt>
    <dgm:pt modelId="{F4075DF8-BAC2-4970-AB61-CA9CEB7DB8B2}" type="parTrans" cxnId="{002F6E63-DC73-4731-9539-40C0D126A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FA26CD3-7489-4110-9887-45C24782DE75}" type="sibTrans" cxnId="{002F6E63-DC73-4731-9539-40C0D126A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33EABBD-C5F5-40BB-949D-84BC6D06F4BA}" type="pres">
      <dgm:prSet presAssocID="{2EA2D5AF-0951-4EB3-8D48-9D0FACAA19E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D9FA6A7-C44D-4880-B851-0C19BFA4C79E}" type="pres">
      <dgm:prSet presAssocID="{D0E3FCE1-C01F-4B63-B886-4E25D65D528C}" presName="root" presStyleCnt="0"/>
      <dgm:spPr/>
    </dgm:pt>
    <dgm:pt modelId="{210F9F78-0B1C-4585-84CE-846FC5A55FBD}" type="pres">
      <dgm:prSet presAssocID="{D0E3FCE1-C01F-4B63-B886-4E25D65D528C}" presName="rootComposite" presStyleCnt="0"/>
      <dgm:spPr/>
    </dgm:pt>
    <dgm:pt modelId="{C0179F98-E595-4BAF-9F37-B6A830544741}" type="pres">
      <dgm:prSet presAssocID="{D0E3FCE1-C01F-4B63-B886-4E25D65D528C}" presName="rootText" presStyleLbl="node1" presStyleIdx="0" presStyleCnt="1" custScaleX="125471"/>
      <dgm:spPr/>
      <dgm:t>
        <a:bodyPr/>
        <a:lstStyle/>
        <a:p>
          <a:endParaRPr lang="en-US"/>
        </a:p>
      </dgm:t>
    </dgm:pt>
    <dgm:pt modelId="{E00BC81F-834C-4F07-B098-37316DE7DF50}" type="pres">
      <dgm:prSet presAssocID="{D0E3FCE1-C01F-4B63-B886-4E25D65D528C}" presName="rootConnector" presStyleLbl="node1" presStyleIdx="0" presStyleCnt="1"/>
      <dgm:spPr/>
      <dgm:t>
        <a:bodyPr/>
        <a:lstStyle/>
        <a:p>
          <a:endParaRPr lang="en-US"/>
        </a:p>
      </dgm:t>
    </dgm:pt>
    <dgm:pt modelId="{0C0E5281-A789-4FE5-BBF3-9A882A9155D9}" type="pres">
      <dgm:prSet presAssocID="{D0E3FCE1-C01F-4B63-B886-4E25D65D528C}" presName="childShape" presStyleCnt="0"/>
      <dgm:spPr/>
    </dgm:pt>
    <dgm:pt modelId="{955E0C3C-DD8B-44B4-8D6F-DDA23A81F749}" type="pres">
      <dgm:prSet presAssocID="{C6653692-2CBE-440E-A733-52DC6129D1FE}" presName="Name13" presStyleLbl="parChTrans1D2" presStyleIdx="0" presStyleCnt="3"/>
      <dgm:spPr/>
      <dgm:t>
        <a:bodyPr/>
        <a:lstStyle/>
        <a:p>
          <a:endParaRPr lang="en-US"/>
        </a:p>
      </dgm:t>
    </dgm:pt>
    <dgm:pt modelId="{D300C32C-C63E-4608-ADBE-8EDEAB5A1697}" type="pres">
      <dgm:prSet presAssocID="{17258340-5686-4743-8E1A-D7D8DFDE4F6E}" presName="childText" presStyleLbl="bgAcc1" presStyleIdx="0" presStyleCnt="3" custScaleX="134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74A21-0B4B-43BA-8C03-BB9D17CC90D0}" type="pres">
      <dgm:prSet presAssocID="{D018443F-D1AF-45FF-8513-F2B68CD633A8}" presName="Name13" presStyleLbl="parChTrans1D2" presStyleIdx="1" presStyleCnt="3"/>
      <dgm:spPr/>
      <dgm:t>
        <a:bodyPr/>
        <a:lstStyle/>
        <a:p>
          <a:endParaRPr lang="en-US"/>
        </a:p>
      </dgm:t>
    </dgm:pt>
    <dgm:pt modelId="{8EBE5635-23EE-4E13-B6CE-D5818B261331}" type="pres">
      <dgm:prSet presAssocID="{EE2FDD73-55FB-4278-BB09-42D2002903EC}" presName="childText" presStyleLbl="bgAcc1" presStyleIdx="1" presStyleCnt="3" custScaleX="134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1A45B-543F-4240-A933-282F93F3AF1C}" type="pres">
      <dgm:prSet presAssocID="{F4075DF8-BAC2-4970-AB61-CA9CEB7DB8B2}" presName="Name13" presStyleLbl="parChTrans1D2" presStyleIdx="2" presStyleCnt="3"/>
      <dgm:spPr/>
      <dgm:t>
        <a:bodyPr/>
        <a:lstStyle/>
        <a:p>
          <a:endParaRPr lang="en-US"/>
        </a:p>
      </dgm:t>
    </dgm:pt>
    <dgm:pt modelId="{B1F46BF6-0E47-4AD5-BE50-61265AF7DB62}" type="pres">
      <dgm:prSet presAssocID="{1B79214C-D541-450B-946A-44C30D9D8AFD}" presName="childText" presStyleLbl="bgAcc1" presStyleIdx="2" presStyleCnt="3" custScaleX="134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0E72D6-1851-4AE2-87A7-04A3AFA25CBC}" type="presOf" srcId="{1B79214C-D541-450B-946A-44C30D9D8AFD}" destId="{B1F46BF6-0E47-4AD5-BE50-61265AF7DB62}" srcOrd="0" destOrd="0" presId="urn:microsoft.com/office/officeart/2005/8/layout/hierarchy3"/>
    <dgm:cxn modelId="{815BB09E-BB13-4D88-8857-3FF8F16DB25C}" type="presOf" srcId="{D018443F-D1AF-45FF-8513-F2B68CD633A8}" destId="{66374A21-0B4B-43BA-8C03-BB9D17CC90D0}" srcOrd="0" destOrd="0" presId="urn:microsoft.com/office/officeart/2005/8/layout/hierarchy3"/>
    <dgm:cxn modelId="{2B5F6ECC-20CF-4947-BC38-BDC4B6205EC4}" srcId="{D0E3FCE1-C01F-4B63-B886-4E25D65D528C}" destId="{17258340-5686-4743-8E1A-D7D8DFDE4F6E}" srcOrd="0" destOrd="0" parTransId="{C6653692-2CBE-440E-A733-52DC6129D1FE}" sibTransId="{58668057-F941-4E70-B90B-3B6BFC96EF55}"/>
    <dgm:cxn modelId="{ADAA6994-C114-418C-95DA-7BC780C2A376}" type="presOf" srcId="{2EA2D5AF-0951-4EB3-8D48-9D0FACAA19E7}" destId="{933EABBD-C5F5-40BB-949D-84BC6D06F4BA}" srcOrd="0" destOrd="0" presId="urn:microsoft.com/office/officeart/2005/8/layout/hierarchy3"/>
    <dgm:cxn modelId="{6C2F18EB-3046-4248-93E5-414687D3B6A4}" type="presOf" srcId="{17258340-5686-4743-8E1A-D7D8DFDE4F6E}" destId="{D300C32C-C63E-4608-ADBE-8EDEAB5A1697}" srcOrd="0" destOrd="0" presId="urn:microsoft.com/office/officeart/2005/8/layout/hierarchy3"/>
    <dgm:cxn modelId="{A3399444-19CC-4716-AE24-04C893798E0D}" type="presOf" srcId="{D0E3FCE1-C01F-4B63-B886-4E25D65D528C}" destId="{E00BC81F-834C-4F07-B098-37316DE7DF50}" srcOrd="1" destOrd="0" presId="urn:microsoft.com/office/officeart/2005/8/layout/hierarchy3"/>
    <dgm:cxn modelId="{95D32C2B-A077-42C1-B9E2-39D56E9A784B}" type="presOf" srcId="{EE2FDD73-55FB-4278-BB09-42D2002903EC}" destId="{8EBE5635-23EE-4E13-B6CE-D5818B261331}" srcOrd="0" destOrd="0" presId="urn:microsoft.com/office/officeart/2005/8/layout/hierarchy3"/>
    <dgm:cxn modelId="{BD214B7D-6AFC-44C0-8D46-B40DF5E8F710}" srcId="{D0E3FCE1-C01F-4B63-B886-4E25D65D528C}" destId="{EE2FDD73-55FB-4278-BB09-42D2002903EC}" srcOrd="1" destOrd="0" parTransId="{D018443F-D1AF-45FF-8513-F2B68CD633A8}" sibTransId="{F504C2D0-E7FD-439B-A3B3-6D057394477B}"/>
    <dgm:cxn modelId="{3AACE689-D556-449C-9067-B2CEDA50BF03}" type="presOf" srcId="{D0E3FCE1-C01F-4B63-B886-4E25D65D528C}" destId="{C0179F98-E595-4BAF-9F37-B6A830544741}" srcOrd="0" destOrd="0" presId="urn:microsoft.com/office/officeart/2005/8/layout/hierarchy3"/>
    <dgm:cxn modelId="{BF352C04-D07D-4E5B-8F67-DBFA2EB3DCB7}" srcId="{2EA2D5AF-0951-4EB3-8D48-9D0FACAA19E7}" destId="{D0E3FCE1-C01F-4B63-B886-4E25D65D528C}" srcOrd="0" destOrd="0" parTransId="{4EA2E5F7-B079-42B8-9793-E2D412CBE676}" sibTransId="{4D1E17E5-3608-498B-95B6-1FB9AA9FD8F8}"/>
    <dgm:cxn modelId="{BB47617B-EBA4-44F3-AB8B-13AFC7F24F8D}" type="presOf" srcId="{C6653692-2CBE-440E-A733-52DC6129D1FE}" destId="{955E0C3C-DD8B-44B4-8D6F-DDA23A81F749}" srcOrd="0" destOrd="0" presId="urn:microsoft.com/office/officeart/2005/8/layout/hierarchy3"/>
    <dgm:cxn modelId="{002F6E63-DC73-4731-9539-40C0D126A1E5}" srcId="{D0E3FCE1-C01F-4B63-B886-4E25D65D528C}" destId="{1B79214C-D541-450B-946A-44C30D9D8AFD}" srcOrd="2" destOrd="0" parTransId="{F4075DF8-BAC2-4970-AB61-CA9CEB7DB8B2}" sibTransId="{2FA26CD3-7489-4110-9887-45C24782DE75}"/>
    <dgm:cxn modelId="{63897049-E9CE-4A8A-BE9E-FE09E2AB0704}" type="presOf" srcId="{F4075DF8-BAC2-4970-AB61-CA9CEB7DB8B2}" destId="{24A1A45B-543F-4240-A933-282F93F3AF1C}" srcOrd="0" destOrd="0" presId="urn:microsoft.com/office/officeart/2005/8/layout/hierarchy3"/>
    <dgm:cxn modelId="{7237F075-B9A7-4B65-9747-D83462197987}" type="presParOf" srcId="{933EABBD-C5F5-40BB-949D-84BC6D06F4BA}" destId="{ED9FA6A7-C44D-4880-B851-0C19BFA4C79E}" srcOrd="0" destOrd="0" presId="urn:microsoft.com/office/officeart/2005/8/layout/hierarchy3"/>
    <dgm:cxn modelId="{5C48FE4C-A628-4085-AB2E-B4076DAB707E}" type="presParOf" srcId="{ED9FA6A7-C44D-4880-B851-0C19BFA4C79E}" destId="{210F9F78-0B1C-4585-84CE-846FC5A55FBD}" srcOrd="0" destOrd="0" presId="urn:microsoft.com/office/officeart/2005/8/layout/hierarchy3"/>
    <dgm:cxn modelId="{5CC17419-59BE-4E9F-8B77-E60E3512608F}" type="presParOf" srcId="{210F9F78-0B1C-4585-84CE-846FC5A55FBD}" destId="{C0179F98-E595-4BAF-9F37-B6A830544741}" srcOrd="0" destOrd="0" presId="urn:microsoft.com/office/officeart/2005/8/layout/hierarchy3"/>
    <dgm:cxn modelId="{9C0A501D-6C18-4443-B18A-6F97AD0EF5DA}" type="presParOf" srcId="{210F9F78-0B1C-4585-84CE-846FC5A55FBD}" destId="{E00BC81F-834C-4F07-B098-37316DE7DF50}" srcOrd="1" destOrd="0" presId="urn:microsoft.com/office/officeart/2005/8/layout/hierarchy3"/>
    <dgm:cxn modelId="{72793388-E7CC-41A8-9CB8-B0EDC1F83E55}" type="presParOf" srcId="{ED9FA6A7-C44D-4880-B851-0C19BFA4C79E}" destId="{0C0E5281-A789-4FE5-BBF3-9A882A9155D9}" srcOrd="1" destOrd="0" presId="urn:microsoft.com/office/officeart/2005/8/layout/hierarchy3"/>
    <dgm:cxn modelId="{79BF5994-3EA5-4FC6-9E9C-B61AE2251EC3}" type="presParOf" srcId="{0C0E5281-A789-4FE5-BBF3-9A882A9155D9}" destId="{955E0C3C-DD8B-44B4-8D6F-DDA23A81F749}" srcOrd="0" destOrd="0" presId="urn:microsoft.com/office/officeart/2005/8/layout/hierarchy3"/>
    <dgm:cxn modelId="{5EBA4F18-AF17-4EA4-AB0B-531990504CE2}" type="presParOf" srcId="{0C0E5281-A789-4FE5-BBF3-9A882A9155D9}" destId="{D300C32C-C63E-4608-ADBE-8EDEAB5A1697}" srcOrd="1" destOrd="0" presId="urn:microsoft.com/office/officeart/2005/8/layout/hierarchy3"/>
    <dgm:cxn modelId="{50FE0447-482A-4D60-AF6D-FE3EAD381AC3}" type="presParOf" srcId="{0C0E5281-A789-4FE5-BBF3-9A882A9155D9}" destId="{66374A21-0B4B-43BA-8C03-BB9D17CC90D0}" srcOrd="2" destOrd="0" presId="urn:microsoft.com/office/officeart/2005/8/layout/hierarchy3"/>
    <dgm:cxn modelId="{411E79AE-3F86-482B-87AF-EF976576D100}" type="presParOf" srcId="{0C0E5281-A789-4FE5-BBF3-9A882A9155D9}" destId="{8EBE5635-23EE-4E13-B6CE-D5818B261331}" srcOrd="3" destOrd="0" presId="urn:microsoft.com/office/officeart/2005/8/layout/hierarchy3"/>
    <dgm:cxn modelId="{67E04C87-345C-4312-AA25-7592B7CB1E78}" type="presParOf" srcId="{0C0E5281-A789-4FE5-BBF3-9A882A9155D9}" destId="{24A1A45B-543F-4240-A933-282F93F3AF1C}" srcOrd="4" destOrd="0" presId="urn:microsoft.com/office/officeart/2005/8/layout/hierarchy3"/>
    <dgm:cxn modelId="{FCC6B732-C9B7-48DB-B26C-2E0C2E6CEEED}" type="presParOf" srcId="{0C0E5281-A789-4FE5-BBF3-9A882A9155D9}" destId="{B1F46BF6-0E47-4AD5-BE50-61265AF7DB6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163865-6A46-4CD4-9F30-9CDB1DAEB425}" type="doc">
      <dgm:prSet loTypeId="urn:microsoft.com/office/officeart/2005/8/layout/process1" loCatId="process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5CCBF62-54CC-40E0-8752-C9469FBAC2C2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ru-RU" sz="1300" dirty="0" smtClean="0">
              <a:solidFill>
                <a:srgbClr val="C00000"/>
              </a:solidFill>
            </a:rPr>
            <a:t>Организации</a:t>
          </a:r>
          <a:endParaRPr lang="en-US" sz="1300" dirty="0" smtClean="0"/>
        </a:p>
        <a:p>
          <a:pPr>
            <a:lnSpc>
              <a:spcPct val="114000"/>
            </a:lnSpc>
          </a:pPr>
          <a:r>
            <a:rPr lang="ru-RU" sz="1300" dirty="0" smtClean="0"/>
            <a:t>Могут размещать в е-системе документы, созданные по документам оплаты </a:t>
          </a:r>
          <a:r>
            <a:rPr lang="en-US" sz="1300" dirty="0" smtClean="0"/>
            <a:t> </a:t>
          </a:r>
          <a:endParaRPr lang="en-US" sz="1300" dirty="0"/>
        </a:p>
      </dgm:t>
    </dgm:pt>
    <dgm:pt modelId="{E248E3A9-EF72-48AB-8E1F-ACA069379358}" type="parTrans" cxnId="{838DB88E-5E00-41B6-A220-CE4FB923427F}">
      <dgm:prSet/>
      <dgm:spPr/>
      <dgm:t>
        <a:bodyPr/>
        <a:lstStyle/>
        <a:p>
          <a:endParaRPr lang="en-US"/>
        </a:p>
      </dgm:t>
    </dgm:pt>
    <dgm:pt modelId="{56491599-1093-44CD-A907-7DB2D8F0C338}" type="sibTrans" cxnId="{838DB88E-5E00-41B6-A220-CE4FB923427F}">
      <dgm:prSet/>
      <dgm:spPr/>
      <dgm:t>
        <a:bodyPr/>
        <a:lstStyle/>
        <a:p>
          <a:endParaRPr lang="en-US"/>
        </a:p>
      </dgm:t>
    </dgm:pt>
    <dgm:pt modelId="{45A8E04D-5DCE-408C-9AD4-3495791C081E}">
      <dgm:prSet custT="1"/>
      <dgm:spPr/>
      <dgm:t>
        <a:bodyPr/>
        <a:lstStyle/>
        <a:p>
          <a:pPr>
            <a:lnSpc>
              <a:spcPct val="114000"/>
            </a:lnSpc>
          </a:pPr>
          <a:r>
            <a:rPr lang="ru-RU" sz="1300" dirty="0" smtClean="0">
              <a:solidFill>
                <a:srgbClr val="C00000"/>
              </a:solidFill>
            </a:rPr>
            <a:t>Персонал Услуг Казначейства</a:t>
          </a:r>
          <a:r>
            <a:rPr lang="en-US" sz="1300" dirty="0" smtClean="0"/>
            <a:t> </a:t>
          </a:r>
        </a:p>
        <a:p>
          <a:pPr>
            <a:lnSpc>
              <a:spcPct val="114000"/>
            </a:lnSpc>
          </a:pPr>
          <a:r>
            <a:rPr lang="ru-RU" sz="1300" dirty="0" smtClean="0"/>
            <a:t>Проверяет содержание документов введенных в систему Е-Казначейства </a:t>
          </a:r>
        </a:p>
        <a:p>
          <a:pPr>
            <a:lnSpc>
              <a:spcPct val="114000"/>
            </a:lnSpc>
          </a:pPr>
          <a:r>
            <a:rPr lang="en-US" sz="1300" dirty="0" smtClean="0"/>
            <a:t>(</a:t>
          </a:r>
          <a:r>
            <a:rPr lang="ru-RU" sz="1300" dirty="0" smtClean="0"/>
            <a:t>тестовые поля</a:t>
          </a:r>
          <a:r>
            <a:rPr lang="en-US" sz="1300" dirty="0" smtClean="0"/>
            <a:t>)</a:t>
          </a:r>
          <a:endParaRPr lang="ka-GE" sz="1300" dirty="0" smtClean="0"/>
        </a:p>
      </dgm:t>
    </dgm:pt>
    <dgm:pt modelId="{7FACA162-0766-4A56-B63E-0C951D03E9D1}" type="parTrans" cxnId="{1126822E-90A4-4768-9E98-B26F48FFB5EB}">
      <dgm:prSet/>
      <dgm:spPr/>
      <dgm:t>
        <a:bodyPr/>
        <a:lstStyle/>
        <a:p>
          <a:endParaRPr lang="en-US"/>
        </a:p>
      </dgm:t>
    </dgm:pt>
    <dgm:pt modelId="{213BBB76-8079-4FBA-A45D-DFE8A2D24E28}" type="sibTrans" cxnId="{1126822E-90A4-4768-9E98-B26F48FFB5EB}">
      <dgm:prSet/>
      <dgm:spPr/>
      <dgm:t>
        <a:bodyPr/>
        <a:lstStyle/>
        <a:p>
          <a:endParaRPr lang="en-US"/>
        </a:p>
      </dgm:t>
    </dgm:pt>
    <dgm:pt modelId="{B38AF454-FEFF-428B-801E-F235F01BB1C7}">
      <dgm:prSet custT="1"/>
      <dgm:spPr/>
      <dgm:t>
        <a:bodyPr/>
        <a:lstStyle/>
        <a:p>
          <a:pPr>
            <a:lnSpc>
              <a:spcPct val="114000"/>
            </a:lnSpc>
          </a:pPr>
          <a:r>
            <a:rPr lang="ru-RU" sz="1300" dirty="0" smtClean="0"/>
            <a:t>Цифровая часть документов автоматически проверяется </a:t>
          </a:r>
          <a:r>
            <a:rPr lang="ru-RU" sz="1300" dirty="0" smtClean="0">
              <a:solidFill>
                <a:srgbClr val="FF0000"/>
              </a:solidFill>
            </a:rPr>
            <a:t>системой</a:t>
          </a:r>
          <a:r>
            <a:rPr lang="ru-RU" sz="1300" dirty="0" smtClean="0"/>
            <a:t> (Цифровые поля)</a:t>
          </a:r>
          <a:endParaRPr lang="ka-GE" sz="1300" dirty="0" smtClean="0"/>
        </a:p>
      </dgm:t>
    </dgm:pt>
    <dgm:pt modelId="{1EE34248-16A3-409C-864F-2432D4DA7787}" type="parTrans" cxnId="{202F251C-20C8-4D10-A57E-6920C57A2872}">
      <dgm:prSet/>
      <dgm:spPr/>
      <dgm:t>
        <a:bodyPr/>
        <a:lstStyle/>
        <a:p>
          <a:endParaRPr lang="en-US"/>
        </a:p>
      </dgm:t>
    </dgm:pt>
    <dgm:pt modelId="{106275D7-00EC-47CB-8136-EF3963686F02}" type="sibTrans" cxnId="{202F251C-20C8-4D10-A57E-6920C57A2872}">
      <dgm:prSet/>
      <dgm:spPr/>
      <dgm:t>
        <a:bodyPr/>
        <a:lstStyle/>
        <a:p>
          <a:endParaRPr lang="en-US"/>
        </a:p>
      </dgm:t>
    </dgm:pt>
    <dgm:pt modelId="{71843BA9-FE58-4E83-8A60-8C025497A911}" type="pres">
      <dgm:prSet presAssocID="{04163865-6A46-4CD4-9F30-9CDB1DAEB4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AEF5E2-BF97-4E42-B53E-20D1E2BE6075}" type="pres">
      <dgm:prSet presAssocID="{F5CCBF62-54CC-40E0-8752-C9469FBAC2C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B9830-4399-4A4C-9BC2-0D4DE3239B96}" type="pres">
      <dgm:prSet presAssocID="{56491599-1093-44CD-A907-7DB2D8F0C33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93B317D-3ABC-4AAE-B3E3-F7EBE1CD4663}" type="pres">
      <dgm:prSet presAssocID="{56491599-1093-44CD-A907-7DB2D8F0C33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8EDBBD4-05DC-4FA7-B552-69199ED3B32B}" type="pres">
      <dgm:prSet presAssocID="{45A8E04D-5DCE-408C-9AD4-3495791C081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E2144-1038-4EF0-8DA3-6C659FCFD45B}" type="pres">
      <dgm:prSet presAssocID="{213BBB76-8079-4FBA-A45D-DFE8A2D24E2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61FC90D-E6AF-4B75-9875-A67A18F44372}" type="pres">
      <dgm:prSet presAssocID="{213BBB76-8079-4FBA-A45D-DFE8A2D24E2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79636BB-8FC4-4B85-8E67-5DE44367ADAD}" type="pres">
      <dgm:prSet presAssocID="{B38AF454-FEFF-428B-801E-F235F01BB1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2F251C-20C8-4D10-A57E-6920C57A2872}" srcId="{04163865-6A46-4CD4-9F30-9CDB1DAEB425}" destId="{B38AF454-FEFF-428B-801E-F235F01BB1C7}" srcOrd="2" destOrd="0" parTransId="{1EE34248-16A3-409C-864F-2432D4DA7787}" sibTransId="{106275D7-00EC-47CB-8136-EF3963686F02}"/>
    <dgm:cxn modelId="{7D841B5F-90CE-4D82-817C-7BC80AC81F7A}" type="presOf" srcId="{56491599-1093-44CD-A907-7DB2D8F0C338}" destId="{6ABB9830-4399-4A4C-9BC2-0D4DE3239B96}" srcOrd="0" destOrd="0" presId="urn:microsoft.com/office/officeart/2005/8/layout/process1"/>
    <dgm:cxn modelId="{838DB88E-5E00-41B6-A220-CE4FB923427F}" srcId="{04163865-6A46-4CD4-9F30-9CDB1DAEB425}" destId="{F5CCBF62-54CC-40E0-8752-C9469FBAC2C2}" srcOrd="0" destOrd="0" parTransId="{E248E3A9-EF72-48AB-8E1F-ACA069379358}" sibTransId="{56491599-1093-44CD-A907-7DB2D8F0C338}"/>
    <dgm:cxn modelId="{01AAB193-B526-4C55-8174-16D6A77A1401}" type="presOf" srcId="{F5CCBF62-54CC-40E0-8752-C9469FBAC2C2}" destId="{8EAEF5E2-BF97-4E42-B53E-20D1E2BE6075}" srcOrd="0" destOrd="0" presId="urn:microsoft.com/office/officeart/2005/8/layout/process1"/>
    <dgm:cxn modelId="{F72976A1-2927-4CB1-A66B-A5F221C4803D}" type="presOf" srcId="{213BBB76-8079-4FBA-A45D-DFE8A2D24E28}" destId="{932E2144-1038-4EF0-8DA3-6C659FCFD45B}" srcOrd="0" destOrd="0" presId="urn:microsoft.com/office/officeart/2005/8/layout/process1"/>
    <dgm:cxn modelId="{370C2CDC-3A33-49B4-884F-6C6E51F1BA04}" type="presOf" srcId="{213BBB76-8079-4FBA-A45D-DFE8A2D24E28}" destId="{361FC90D-E6AF-4B75-9875-A67A18F44372}" srcOrd="1" destOrd="0" presId="urn:microsoft.com/office/officeart/2005/8/layout/process1"/>
    <dgm:cxn modelId="{F67893DF-8B29-49D5-8690-8F86416942D2}" type="presOf" srcId="{04163865-6A46-4CD4-9F30-9CDB1DAEB425}" destId="{71843BA9-FE58-4E83-8A60-8C025497A911}" srcOrd="0" destOrd="0" presId="urn:microsoft.com/office/officeart/2005/8/layout/process1"/>
    <dgm:cxn modelId="{1126822E-90A4-4768-9E98-B26F48FFB5EB}" srcId="{04163865-6A46-4CD4-9F30-9CDB1DAEB425}" destId="{45A8E04D-5DCE-408C-9AD4-3495791C081E}" srcOrd="1" destOrd="0" parTransId="{7FACA162-0766-4A56-B63E-0C951D03E9D1}" sibTransId="{213BBB76-8079-4FBA-A45D-DFE8A2D24E28}"/>
    <dgm:cxn modelId="{BB2258AD-E554-418F-9519-158A5218A635}" type="presOf" srcId="{45A8E04D-5DCE-408C-9AD4-3495791C081E}" destId="{88EDBBD4-05DC-4FA7-B552-69199ED3B32B}" srcOrd="0" destOrd="0" presId="urn:microsoft.com/office/officeart/2005/8/layout/process1"/>
    <dgm:cxn modelId="{5C292AA8-9604-4A6D-959D-BCB534715F4A}" type="presOf" srcId="{56491599-1093-44CD-A907-7DB2D8F0C338}" destId="{293B317D-3ABC-4AAE-B3E3-F7EBE1CD4663}" srcOrd="1" destOrd="0" presId="urn:microsoft.com/office/officeart/2005/8/layout/process1"/>
    <dgm:cxn modelId="{4AE450D7-ECE3-4AE9-9FC9-7C0AB199C960}" type="presOf" srcId="{B38AF454-FEFF-428B-801E-F235F01BB1C7}" destId="{079636BB-8FC4-4B85-8E67-5DE44367ADAD}" srcOrd="0" destOrd="0" presId="urn:microsoft.com/office/officeart/2005/8/layout/process1"/>
    <dgm:cxn modelId="{5EB49125-AA77-49B3-81D6-F04484973EBF}" type="presParOf" srcId="{71843BA9-FE58-4E83-8A60-8C025497A911}" destId="{8EAEF5E2-BF97-4E42-B53E-20D1E2BE6075}" srcOrd="0" destOrd="0" presId="urn:microsoft.com/office/officeart/2005/8/layout/process1"/>
    <dgm:cxn modelId="{BA2531A3-A2E1-4305-9D4C-E642B330B4F1}" type="presParOf" srcId="{71843BA9-FE58-4E83-8A60-8C025497A911}" destId="{6ABB9830-4399-4A4C-9BC2-0D4DE3239B96}" srcOrd="1" destOrd="0" presId="urn:microsoft.com/office/officeart/2005/8/layout/process1"/>
    <dgm:cxn modelId="{705889D8-ADC8-44FD-BB82-281A8819DE6F}" type="presParOf" srcId="{6ABB9830-4399-4A4C-9BC2-0D4DE3239B96}" destId="{293B317D-3ABC-4AAE-B3E3-F7EBE1CD4663}" srcOrd="0" destOrd="0" presId="urn:microsoft.com/office/officeart/2005/8/layout/process1"/>
    <dgm:cxn modelId="{556EF258-A854-43B1-B042-B06BE1420136}" type="presParOf" srcId="{71843BA9-FE58-4E83-8A60-8C025497A911}" destId="{88EDBBD4-05DC-4FA7-B552-69199ED3B32B}" srcOrd="2" destOrd="0" presId="urn:microsoft.com/office/officeart/2005/8/layout/process1"/>
    <dgm:cxn modelId="{BCBAEFCF-D01C-4462-ABF5-E37A08D7DBFF}" type="presParOf" srcId="{71843BA9-FE58-4E83-8A60-8C025497A911}" destId="{932E2144-1038-4EF0-8DA3-6C659FCFD45B}" srcOrd="3" destOrd="0" presId="urn:microsoft.com/office/officeart/2005/8/layout/process1"/>
    <dgm:cxn modelId="{EC3111B3-9185-4C11-BD55-9F2C759A3E4B}" type="presParOf" srcId="{932E2144-1038-4EF0-8DA3-6C659FCFD45B}" destId="{361FC90D-E6AF-4B75-9875-A67A18F44372}" srcOrd="0" destOrd="0" presId="urn:microsoft.com/office/officeart/2005/8/layout/process1"/>
    <dgm:cxn modelId="{9E84D90C-FF0D-480E-A7B5-B86DB18039D0}" type="presParOf" srcId="{71843BA9-FE58-4E83-8A60-8C025497A911}" destId="{079636BB-8FC4-4B85-8E67-5DE44367ADA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A648B1-7A45-4CF1-9105-9360D7E41B07}" type="doc">
      <dgm:prSet loTypeId="urn:microsoft.com/office/officeart/2005/8/layout/matrix1" loCatId="matrix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11D9850-C05D-4CF7-BF67-B0EE348B74ED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E-</a:t>
          </a:r>
          <a:r>
            <a:rPr lang="ru-RU" sz="2400" dirty="0" smtClean="0"/>
            <a:t> Казначейство</a:t>
          </a:r>
          <a:endParaRPr lang="en-US" sz="2400" dirty="0"/>
        </a:p>
      </dgm:t>
    </dgm:pt>
    <dgm:pt modelId="{E9B1222A-E22A-4246-AAB8-E81D5724A511}" type="parTrans" cxnId="{C9FD00FC-70DF-45D5-86B4-75EE839A9A5E}">
      <dgm:prSet/>
      <dgm:spPr/>
      <dgm:t>
        <a:bodyPr/>
        <a:lstStyle/>
        <a:p>
          <a:endParaRPr lang="en-US"/>
        </a:p>
      </dgm:t>
    </dgm:pt>
    <dgm:pt modelId="{B8FAC3FA-09DA-4D6D-B7E8-D34134AABED2}" type="sibTrans" cxnId="{C9FD00FC-70DF-45D5-86B4-75EE839A9A5E}">
      <dgm:prSet/>
      <dgm:spPr/>
      <dgm:t>
        <a:bodyPr/>
        <a:lstStyle/>
        <a:p>
          <a:endParaRPr lang="en-US"/>
        </a:p>
      </dgm:t>
    </dgm:pt>
    <dgm:pt modelId="{6E7A4E05-35DE-4B9E-ACEA-365E75042D6F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ru-RU" sz="1800" dirty="0" smtClean="0">
              <a:solidFill>
                <a:srgbClr val="C00000"/>
              </a:solidFill>
            </a:rPr>
            <a:t>ПЛАНИРОВАНИЕ И УПРАВЛЕНИЕ СИСТМОЙ БЮДЖЕТА И АССИГНОВАНИЙ</a:t>
          </a:r>
          <a:endParaRPr lang="ka-GE" sz="1800" dirty="0" smtClean="0">
            <a:solidFill>
              <a:srgbClr val="C00000"/>
            </a:solidFill>
          </a:endParaRPr>
        </a:p>
        <a:p>
          <a:pPr>
            <a:lnSpc>
              <a:spcPct val="120000"/>
            </a:lnSpc>
          </a:pPr>
          <a:r>
            <a:rPr lang="ru-RU" sz="1200" dirty="0" smtClean="0"/>
            <a:t>Министерство Финансов</a:t>
          </a:r>
          <a:endParaRPr lang="en-US" sz="1200" dirty="0" smtClean="0"/>
        </a:p>
        <a:p>
          <a:pPr>
            <a:lnSpc>
              <a:spcPct val="120000"/>
            </a:lnSpc>
          </a:pPr>
          <a:r>
            <a:rPr lang="ka-GE" sz="1200" dirty="0" smtClean="0"/>
            <a:t>(</a:t>
          </a:r>
          <a:r>
            <a:rPr lang="ru-RU" sz="1200" dirty="0" smtClean="0"/>
            <a:t>обмен информации по планам)</a:t>
          </a:r>
          <a:endParaRPr lang="en-US" sz="1200" dirty="0" smtClean="0"/>
        </a:p>
      </dgm:t>
    </dgm:pt>
    <dgm:pt modelId="{B9A5CC51-A3A4-4DD2-BB79-E1AA51578C76}" type="parTrans" cxnId="{A7A0150F-CC98-4B23-BA1E-6D0881ACBB67}">
      <dgm:prSet/>
      <dgm:spPr/>
      <dgm:t>
        <a:bodyPr/>
        <a:lstStyle/>
        <a:p>
          <a:endParaRPr lang="en-US"/>
        </a:p>
      </dgm:t>
    </dgm:pt>
    <dgm:pt modelId="{A0844CC2-F564-4E1F-BF7E-431A29E51F1D}" type="sibTrans" cxnId="{A7A0150F-CC98-4B23-BA1E-6D0881ACBB67}">
      <dgm:prSet/>
      <dgm:spPr/>
      <dgm:t>
        <a:bodyPr/>
        <a:lstStyle/>
        <a:p>
          <a:endParaRPr lang="en-US"/>
        </a:p>
      </dgm:t>
    </dgm:pt>
    <dgm:pt modelId="{1ECF03EA-92E3-4064-869A-A07AD2DB1678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ru-RU" sz="1800" dirty="0" smtClean="0">
              <a:solidFill>
                <a:srgbClr val="C00000"/>
              </a:solidFill>
            </a:rPr>
            <a:t>ЕДИНАЯ ЭЛ-СИСТЕМА ГОСУДАРСТВЕННЫХ ЗАКУПОК</a:t>
          </a:r>
          <a:endParaRPr lang="ka-GE" sz="1800" dirty="0" smtClean="0">
            <a:solidFill>
              <a:srgbClr val="C00000"/>
            </a:solidFill>
          </a:endParaRPr>
        </a:p>
        <a:p>
          <a:pPr>
            <a:lnSpc>
              <a:spcPct val="90000"/>
            </a:lnSpc>
          </a:pPr>
          <a:r>
            <a:rPr lang="ru-RU" sz="1200" dirty="0" smtClean="0"/>
            <a:t>Агентство по Конкуренции и Государственным Закупкам</a:t>
          </a:r>
          <a:endParaRPr lang="ka-GE" sz="1200" dirty="0" smtClean="0"/>
        </a:p>
        <a:p>
          <a:pPr>
            <a:lnSpc>
              <a:spcPct val="90000"/>
            </a:lnSpc>
          </a:pPr>
          <a:r>
            <a:rPr lang="ka-GE" sz="1200" dirty="0" smtClean="0"/>
            <a:t>(</a:t>
          </a:r>
          <a:r>
            <a:rPr lang="ru-RU" sz="1200" dirty="0" smtClean="0"/>
            <a:t>контракты из этой системы автоматически передабтся в эл-систему Казначейства)</a:t>
          </a:r>
          <a:endParaRPr lang="en-US" sz="1200" dirty="0" smtClean="0"/>
        </a:p>
      </dgm:t>
    </dgm:pt>
    <dgm:pt modelId="{EBF6090B-B16D-4F39-ADAF-62B470DD66A2}" type="parTrans" cxnId="{F5743721-1392-46EB-92B7-F5982B09A627}">
      <dgm:prSet/>
      <dgm:spPr/>
      <dgm:t>
        <a:bodyPr/>
        <a:lstStyle/>
        <a:p>
          <a:endParaRPr lang="en-US"/>
        </a:p>
      </dgm:t>
    </dgm:pt>
    <dgm:pt modelId="{91B33A94-06CE-4348-8282-FBD1A27841C2}" type="sibTrans" cxnId="{F5743721-1392-46EB-92B7-F5982B09A627}">
      <dgm:prSet/>
      <dgm:spPr/>
      <dgm:t>
        <a:bodyPr/>
        <a:lstStyle/>
        <a:p>
          <a:endParaRPr lang="en-US"/>
        </a:p>
      </dgm:t>
    </dgm:pt>
    <dgm:pt modelId="{B7E0CA64-E22F-4D32-99CA-07D4AF8160E9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ru-RU" sz="1800" dirty="0" smtClean="0">
              <a:solidFill>
                <a:srgbClr val="C00000"/>
              </a:solidFill>
            </a:rPr>
            <a:t>ОБЪЕДИНЕННЫЙ СЛОВАРЬ ЗАКУПОК </a:t>
          </a:r>
          <a:r>
            <a:rPr lang="ka-GE" sz="1800" dirty="0" smtClean="0">
              <a:solidFill>
                <a:srgbClr val="C00000"/>
              </a:solidFill>
            </a:rPr>
            <a:t>(CPV)</a:t>
          </a:r>
        </a:p>
        <a:p>
          <a:r>
            <a:rPr lang="ru-RU" sz="1200" dirty="0" smtClean="0"/>
            <a:t>Используется вместе/в комбинации с  бюджетной классификацией учета бюджетных выплат</a:t>
          </a:r>
          <a:r>
            <a:rPr lang="en-US" sz="1200" dirty="0" smtClean="0"/>
            <a:t>; </a:t>
          </a:r>
          <a:r>
            <a:rPr lang="ru-RU" sz="1200" dirty="0" smtClean="0"/>
            <a:t>процесс закупок связан с процессом бюджетных оплат</a:t>
          </a:r>
          <a:endParaRPr lang="en-US" sz="1200" dirty="0" smtClean="0"/>
        </a:p>
      </dgm:t>
    </dgm:pt>
    <dgm:pt modelId="{EC74184C-D174-4A6D-86B6-A880237B01DB}" type="parTrans" cxnId="{DC8ECD0C-0A5E-45FA-8181-60BE73069F82}">
      <dgm:prSet/>
      <dgm:spPr/>
      <dgm:t>
        <a:bodyPr/>
        <a:lstStyle/>
        <a:p>
          <a:endParaRPr lang="en-US"/>
        </a:p>
      </dgm:t>
    </dgm:pt>
    <dgm:pt modelId="{8836580E-55F9-4BA8-867B-648951867672}" type="sibTrans" cxnId="{DC8ECD0C-0A5E-45FA-8181-60BE73069F82}">
      <dgm:prSet/>
      <dgm:spPr/>
      <dgm:t>
        <a:bodyPr/>
        <a:lstStyle/>
        <a:p>
          <a:endParaRPr lang="en-US"/>
        </a:p>
      </dgm:t>
    </dgm:pt>
    <dgm:pt modelId="{AAD18F60-683C-4E65-9DDE-58BD424DBF5E}">
      <dgm:prSet custT="1"/>
      <dgm:spPr/>
      <dgm:t>
        <a:bodyPr/>
        <a:lstStyle/>
        <a:p>
          <a:pPr>
            <a:lnSpc>
              <a:spcPct val="120000"/>
            </a:lnSpc>
          </a:pPr>
          <a:endParaRPr lang="ka-GE" sz="1800" dirty="0" smtClean="0">
            <a:solidFill>
              <a:srgbClr val="C00000"/>
            </a:solidFill>
          </a:endParaRPr>
        </a:p>
        <a:p>
          <a:pPr>
            <a:lnSpc>
              <a:spcPct val="120000"/>
            </a:lnSpc>
          </a:pPr>
          <a:r>
            <a:rPr lang="ru-RU" sz="1800" dirty="0" smtClean="0">
              <a:solidFill>
                <a:srgbClr val="C00000"/>
              </a:solidFill>
            </a:rPr>
            <a:t>СЛУЖБЫ ГРАЖДАНСКОГО И ГОСУДАРСТВЕННОГО РЕЕСТРОВ </a:t>
          </a:r>
          <a:endParaRPr lang="en-US" sz="1800" dirty="0" smtClean="0">
            <a:solidFill>
              <a:srgbClr val="C00000"/>
            </a:solidFill>
          </a:endParaRPr>
        </a:p>
        <a:p>
          <a:pPr>
            <a:lnSpc>
              <a:spcPct val="120000"/>
            </a:lnSpc>
          </a:pPr>
          <a:r>
            <a:rPr lang="ru-RU" sz="1200" dirty="0" smtClean="0">
              <a:solidFill>
                <a:schemeClr val="tx1"/>
              </a:solidFill>
            </a:rPr>
            <a:t>Министерство Юстиции</a:t>
          </a:r>
          <a:endParaRPr lang="ka-GE" sz="1200" dirty="0" smtClean="0">
            <a:solidFill>
              <a:schemeClr val="tx1"/>
            </a:solidFill>
          </a:endParaRPr>
        </a:p>
        <a:p>
          <a:pPr>
            <a:lnSpc>
              <a:spcPct val="120000"/>
            </a:lnSpc>
          </a:pPr>
          <a:r>
            <a:rPr lang="ka-GE" sz="1200" dirty="0" smtClean="0">
              <a:solidFill>
                <a:schemeClr val="tx1"/>
              </a:solidFill>
            </a:rPr>
            <a:t>(</a:t>
          </a:r>
          <a:r>
            <a:rPr lang="ru-RU" sz="1200" dirty="0" smtClean="0">
              <a:solidFill>
                <a:schemeClr val="tx1"/>
              </a:solidFill>
            </a:rPr>
            <a:t>информация физических и юридических лиц</a:t>
          </a:r>
          <a:r>
            <a:rPr lang="en-US" sz="1200" dirty="0" smtClean="0">
              <a:solidFill>
                <a:schemeClr val="tx1"/>
              </a:solidFill>
            </a:rPr>
            <a:t>)</a:t>
          </a:r>
          <a:endParaRPr lang="ka-GE" sz="1200" dirty="0" smtClean="0">
            <a:solidFill>
              <a:schemeClr val="tx1"/>
            </a:solidFill>
          </a:endParaRPr>
        </a:p>
        <a:p>
          <a:pPr>
            <a:lnSpc>
              <a:spcPct val="120000"/>
            </a:lnSpc>
          </a:pPr>
          <a:endParaRPr lang="en-US" sz="1800" dirty="0">
            <a:solidFill>
              <a:srgbClr val="C00000"/>
            </a:solidFill>
          </a:endParaRPr>
        </a:p>
      </dgm:t>
    </dgm:pt>
    <dgm:pt modelId="{A57CCE8C-5222-4E42-964E-B683386A0593}" type="parTrans" cxnId="{ADE9D9FE-0C72-4FC6-9C89-0D4C3855940E}">
      <dgm:prSet/>
      <dgm:spPr/>
      <dgm:t>
        <a:bodyPr/>
        <a:lstStyle/>
        <a:p>
          <a:endParaRPr lang="en-US"/>
        </a:p>
      </dgm:t>
    </dgm:pt>
    <dgm:pt modelId="{EA493C6F-2616-4ECA-A8CA-E27F6753D5B1}" type="sibTrans" cxnId="{ADE9D9FE-0C72-4FC6-9C89-0D4C3855940E}">
      <dgm:prSet/>
      <dgm:spPr/>
      <dgm:t>
        <a:bodyPr/>
        <a:lstStyle/>
        <a:p>
          <a:endParaRPr lang="en-US"/>
        </a:p>
      </dgm:t>
    </dgm:pt>
    <dgm:pt modelId="{80ECB1DC-B89C-42D4-B8EC-91B3D050AB0B}" type="pres">
      <dgm:prSet presAssocID="{04A648B1-7A45-4CF1-9105-9360D7E41B0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710A82-C2F3-4A62-BBD2-74C6F178C27E}" type="pres">
      <dgm:prSet presAssocID="{04A648B1-7A45-4CF1-9105-9360D7E41B07}" presName="matrix" presStyleCnt="0"/>
      <dgm:spPr/>
    </dgm:pt>
    <dgm:pt modelId="{65F83E8D-1BF7-4E16-8302-E0E6D119F086}" type="pres">
      <dgm:prSet presAssocID="{04A648B1-7A45-4CF1-9105-9360D7E41B07}" presName="tile1" presStyleLbl="node1" presStyleIdx="0" presStyleCnt="4"/>
      <dgm:spPr/>
      <dgm:t>
        <a:bodyPr/>
        <a:lstStyle/>
        <a:p>
          <a:endParaRPr lang="en-US"/>
        </a:p>
      </dgm:t>
    </dgm:pt>
    <dgm:pt modelId="{5D1E372C-C000-44C0-AF1F-00C0960F4F43}" type="pres">
      <dgm:prSet presAssocID="{04A648B1-7A45-4CF1-9105-9360D7E41B0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359F3-DA75-4519-9C35-5C67D58B3D99}" type="pres">
      <dgm:prSet presAssocID="{04A648B1-7A45-4CF1-9105-9360D7E41B07}" presName="tile2" presStyleLbl="node1" presStyleIdx="1" presStyleCnt="4"/>
      <dgm:spPr/>
      <dgm:t>
        <a:bodyPr/>
        <a:lstStyle/>
        <a:p>
          <a:endParaRPr lang="en-US"/>
        </a:p>
      </dgm:t>
    </dgm:pt>
    <dgm:pt modelId="{3A20D948-E125-428D-9C27-35B021D68048}" type="pres">
      <dgm:prSet presAssocID="{04A648B1-7A45-4CF1-9105-9360D7E41B0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741FE-97E1-404D-AB35-4012CB1E5FF0}" type="pres">
      <dgm:prSet presAssocID="{04A648B1-7A45-4CF1-9105-9360D7E41B07}" presName="tile3" presStyleLbl="node1" presStyleIdx="2" presStyleCnt="4"/>
      <dgm:spPr/>
      <dgm:t>
        <a:bodyPr/>
        <a:lstStyle/>
        <a:p>
          <a:endParaRPr lang="en-US"/>
        </a:p>
      </dgm:t>
    </dgm:pt>
    <dgm:pt modelId="{1293036A-E2D3-498B-A375-82C0824C182B}" type="pres">
      <dgm:prSet presAssocID="{04A648B1-7A45-4CF1-9105-9360D7E41B0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1A23A-6A45-4102-B4F0-6DBA23E035AA}" type="pres">
      <dgm:prSet presAssocID="{04A648B1-7A45-4CF1-9105-9360D7E41B07}" presName="tile4" presStyleLbl="node1" presStyleIdx="3" presStyleCnt="4"/>
      <dgm:spPr/>
      <dgm:t>
        <a:bodyPr/>
        <a:lstStyle/>
        <a:p>
          <a:endParaRPr lang="en-US"/>
        </a:p>
      </dgm:t>
    </dgm:pt>
    <dgm:pt modelId="{0FDDA3BC-9007-42A8-B57A-4084FA7A95CB}" type="pres">
      <dgm:prSet presAssocID="{04A648B1-7A45-4CF1-9105-9360D7E41B0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4B985-16E3-4280-9743-801574EE0C16}" type="pres">
      <dgm:prSet presAssocID="{04A648B1-7A45-4CF1-9105-9360D7E41B0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941A032-92DF-4BBE-8866-21E5B2A39315}" type="presOf" srcId="{6E7A4E05-35DE-4B9E-ACEA-365E75042D6F}" destId="{5D1E372C-C000-44C0-AF1F-00C0960F4F43}" srcOrd="1" destOrd="0" presId="urn:microsoft.com/office/officeart/2005/8/layout/matrix1"/>
    <dgm:cxn modelId="{5F9F89C1-6C18-47A5-B0B7-BD234BE15F10}" type="presOf" srcId="{E11D9850-C05D-4CF7-BF67-B0EE348B74ED}" destId="{F4F4B985-16E3-4280-9743-801574EE0C16}" srcOrd="0" destOrd="0" presId="urn:microsoft.com/office/officeart/2005/8/layout/matrix1"/>
    <dgm:cxn modelId="{3CF441F5-845A-4C8E-B92B-A97DF489C9C2}" type="presOf" srcId="{1ECF03EA-92E3-4064-869A-A07AD2DB1678}" destId="{3A20D948-E125-428D-9C27-35B021D68048}" srcOrd="1" destOrd="0" presId="urn:microsoft.com/office/officeart/2005/8/layout/matrix1"/>
    <dgm:cxn modelId="{A7A0150F-CC98-4B23-BA1E-6D0881ACBB67}" srcId="{E11D9850-C05D-4CF7-BF67-B0EE348B74ED}" destId="{6E7A4E05-35DE-4B9E-ACEA-365E75042D6F}" srcOrd="0" destOrd="0" parTransId="{B9A5CC51-A3A4-4DD2-BB79-E1AA51578C76}" sibTransId="{A0844CC2-F564-4E1F-BF7E-431A29E51F1D}"/>
    <dgm:cxn modelId="{DC8ECD0C-0A5E-45FA-8181-60BE73069F82}" srcId="{E11D9850-C05D-4CF7-BF67-B0EE348B74ED}" destId="{B7E0CA64-E22F-4D32-99CA-07D4AF8160E9}" srcOrd="2" destOrd="0" parTransId="{EC74184C-D174-4A6D-86B6-A880237B01DB}" sibTransId="{8836580E-55F9-4BA8-867B-648951867672}"/>
    <dgm:cxn modelId="{9C0FE1E4-B059-4025-9E33-0FB076181DF1}" type="presOf" srcId="{B7E0CA64-E22F-4D32-99CA-07D4AF8160E9}" destId="{1293036A-E2D3-498B-A375-82C0824C182B}" srcOrd="1" destOrd="0" presId="urn:microsoft.com/office/officeart/2005/8/layout/matrix1"/>
    <dgm:cxn modelId="{D4B42EEA-1780-43E6-BD17-7C79D48F6F57}" type="presOf" srcId="{6E7A4E05-35DE-4B9E-ACEA-365E75042D6F}" destId="{65F83E8D-1BF7-4E16-8302-E0E6D119F086}" srcOrd="0" destOrd="0" presId="urn:microsoft.com/office/officeart/2005/8/layout/matrix1"/>
    <dgm:cxn modelId="{6AF4E627-2C2D-4DF9-82C1-01C7AC760686}" type="presOf" srcId="{04A648B1-7A45-4CF1-9105-9360D7E41B07}" destId="{80ECB1DC-B89C-42D4-B8EC-91B3D050AB0B}" srcOrd="0" destOrd="0" presId="urn:microsoft.com/office/officeart/2005/8/layout/matrix1"/>
    <dgm:cxn modelId="{021D5A77-3477-4435-BECB-0F665C4EF55A}" type="presOf" srcId="{B7E0CA64-E22F-4D32-99CA-07D4AF8160E9}" destId="{1DC741FE-97E1-404D-AB35-4012CB1E5FF0}" srcOrd="0" destOrd="0" presId="urn:microsoft.com/office/officeart/2005/8/layout/matrix1"/>
    <dgm:cxn modelId="{F5743721-1392-46EB-92B7-F5982B09A627}" srcId="{E11D9850-C05D-4CF7-BF67-B0EE348B74ED}" destId="{1ECF03EA-92E3-4064-869A-A07AD2DB1678}" srcOrd="1" destOrd="0" parTransId="{EBF6090B-B16D-4F39-ADAF-62B470DD66A2}" sibTransId="{91B33A94-06CE-4348-8282-FBD1A27841C2}"/>
    <dgm:cxn modelId="{ADE9D9FE-0C72-4FC6-9C89-0D4C3855940E}" srcId="{E11D9850-C05D-4CF7-BF67-B0EE348B74ED}" destId="{AAD18F60-683C-4E65-9DDE-58BD424DBF5E}" srcOrd="3" destOrd="0" parTransId="{A57CCE8C-5222-4E42-964E-B683386A0593}" sibTransId="{EA493C6F-2616-4ECA-A8CA-E27F6753D5B1}"/>
    <dgm:cxn modelId="{36247BBE-88F0-4DE8-83CE-D7258758763D}" type="presOf" srcId="{AAD18F60-683C-4E65-9DDE-58BD424DBF5E}" destId="{0FDDA3BC-9007-42A8-B57A-4084FA7A95CB}" srcOrd="1" destOrd="0" presId="urn:microsoft.com/office/officeart/2005/8/layout/matrix1"/>
    <dgm:cxn modelId="{2B018901-07C0-4B55-9F9F-3E21916BEF9E}" type="presOf" srcId="{AAD18F60-683C-4E65-9DDE-58BD424DBF5E}" destId="{4AE1A23A-6A45-4102-B4F0-6DBA23E035AA}" srcOrd="0" destOrd="0" presId="urn:microsoft.com/office/officeart/2005/8/layout/matrix1"/>
    <dgm:cxn modelId="{C9FD00FC-70DF-45D5-86B4-75EE839A9A5E}" srcId="{04A648B1-7A45-4CF1-9105-9360D7E41B07}" destId="{E11D9850-C05D-4CF7-BF67-B0EE348B74ED}" srcOrd="0" destOrd="0" parTransId="{E9B1222A-E22A-4246-AAB8-E81D5724A511}" sibTransId="{B8FAC3FA-09DA-4D6D-B7E8-D34134AABED2}"/>
    <dgm:cxn modelId="{2897FEE1-5D91-47F3-AF71-B723CDD36FA6}" type="presOf" srcId="{1ECF03EA-92E3-4064-869A-A07AD2DB1678}" destId="{ED6359F3-DA75-4519-9C35-5C67D58B3D99}" srcOrd="0" destOrd="0" presId="urn:microsoft.com/office/officeart/2005/8/layout/matrix1"/>
    <dgm:cxn modelId="{16601D93-1EDF-4BA0-ADEC-52126CA3EE69}" type="presParOf" srcId="{80ECB1DC-B89C-42D4-B8EC-91B3D050AB0B}" destId="{19710A82-C2F3-4A62-BBD2-74C6F178C27E}" srcOrd="0" destOrd="0" presId="urn:microsoft.com/office/officeart/2005/8/layout/matrix1"/>
    <dgm:cxn modelId="{BAFAF1EB-EDFF-46FE-A551-2C77E43C4B6B}" type="presParOf" srcId="{19710A82-C2F3-4A62-BBD2-74C6F178C27E}" destId="{65F83E8D-1BF7-4E16-8302-E0E6D119F086}" srcOrd="0" destOrd="0" presId="urn:microsoft.com/office/officeart/2005/8/layout/matrix1"/>
    <dgm:cxn modelId="{553EA69A-0D85-46A3-94E5-5C6B03CB2DF7}" type="presParOf" srcId="{19710A82-C2F3-4A62-BBD2-74C6F178C27E}" destId="{5D1E372C-C000-44C0-AF1F-00C0960F4F43}" srcOrd="1" destOrd="0" presId="urn:microsoft.com/office/officeart/2005/8/layout/matrix1"/>
    <dgm:cxn modelId="{0A2E0536-82E9-4F9B-83B1-98D8B9503391}" type="presParOf" srcId="{19710A82-C2F3-4A62-BBD2-74C6F178C27E}" destId="{ED6359F3-DA75-4519-9C35-5C67D58B3D99}" srcOrd="2" destOrd="0" presId="urn:microsoft.com/office/officeart/2005/8/layout/matrix1"/>
    <dgm:cxn modelId="{DF11E88B-EB0E-4721-AC2D-475DE9873C0B}" type="presParOf" srcId="{19710A82-C2F3-4A62-BBD2-74C6F178C27E}" destId="{3A20D948-E125-428D-9C27-35B021D68048}" srcOrd="3" destOrd="0" presId="urn:microsoft.com/office/officeart/2005/8/layout/matrix1"/>
    <dgm:cxn modelId="{C447BB87-DEB6-47EB-98CD-744C0CA016BC}" type="presParOf" srcId="{19710A82-C2F3-4A62-BBD2-74C6F178C27E}" destId="{1DC741FE-97E1-404D-AB35-4012CB1E5FF0}" srcOrd="4" destOrd="0" presId="urn:microsoft.com/office/officeart/2005/8/layout/matrix1"/>
    <dgm:cxn modelId="{BF722B9A-BCA9-4D80-B3D3-40A75033C421}" type="presParOf" srcId="{19710A82-C2F3-4A62-BBD2-74C6F178C27E}" destId="{1293036A-E2D3-498B-A375-82C0824C182B}" srcOrd="5" destOrd="0" presId="urn:microsoft.com/office/officeart/2005/8/layout/matrix1"/>
    <dgm:cxn modelId="{449B822F-290A-473F-AC43-C3D2EAE50D05}" type="presParOf" srcId="{19710A82-C2F3-4A62-BBD2-74C6F178C27E}" destId="{4AE1A23A-6A45-4102-B4F0-6DBA23E035AA}" srcOrd="6" destOrd="0" presId="urn:microsoft.com/office/officeart/2005/8/layout/matrix1"/>
    <dgm:cxn modelId="{54386838-FD8B-44B7-99BE-3E88A976AF7B}" type="presParOf" srcId="{19710A82-C2F3-4A62-BBD2-74C6F178C27E}" destId="{0FDDA3BC-9007-42A8-B57A-4084FA7A95CB}" srcOrd="7" destOrd="0" presId="urn:microsoft.com/office/officeart/2005/8/layout/matrix1"/>
    <dgm:cxn modelId="{8DA9AFAF-6A47-4FD4-8A69-2C2ED270E98D}" type="presParOf" srcId="{80ECB1DC-B89C-42D4-B8EC-91B3D050AB0B}" destId="{F4F4B985-16E3-4280-9743-801574EE0C1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A9709B-F812-46E8-9FD6-A602EB0D0196}">
      <dsp:nvSpPr>
        <dsp:cNvPr id="0" name=""/>
        <dsp:cNvSpPr/>
      </dsp:nvSpPr>
      <dsp:spPr>
        <a:xfrm>
          <a:off x="435722" y="0"/>
          <a:ext cx="1569110" cy="13716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j-lt"/>
              <a:cs typeface="BPG Algeti Compact" pitchFamily="2" charset="0"/>
            </a:rPr>
            <a:t>ОСНОВНАЯ СИСТЕМА КАЗНАЧЕЙСТВА</a:t>
          </a:r>
          <a:endParaRPr lang="en-US" sz="1100" kern="1200" dirty="0">
            <a:latin typeface="+mj-lt"/>
            <a:cs typeface="BPG Algeti Compact" pitchFamily="2" charset="0"/>
          </a:endParaRPr>
        </a:p>
      </dsp:txBody>
      <dsp:txXfrm>
        <a:off x="828000" y="0"/>
        <a:ext cx="1176832" cy="1371600"/>
      </dsp:txXfrm>
    </dsp:sp>
    <dsp:sp modelId="{ADE3FC9F-0A4F-4B76-AAE4-3AA4BCC04843}">
      <dsp:nvSpPr>
        <dsp:cNvPr id="0" name=""/>
        <dsp:cNvSpPr/>
      </dsp:nvSpPr>
      <dsp:spPr>
        <a:xfrm>
          <a:off x="43445" y="293522"/>
          <a:ext cx="784555" cy="78455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kern="1200" dirty="0" smtClean="0">
              <a:latin typeface="+mj-lt"/>
            </a:rPr>
            <a:t>2001 – 2003</a:t>
          </a:r>
          <a:endParaRPr lang="en-US" sz="1100" kern="1200" dirty="0">
            <a:latin typeface="+mj-lt"/>
          </a:endParaRPr>
        </a:p>
      </dsp:txBody>
      <dsp:txXfrm>
        <a:off x="43445" y="293522"/>
        <a:ext cx="784555" cy="784555"/>
      </dsp:txXfrm>
    </dsp:sp>
    <dsp:sp modelId="{6F1CC3B9-2167-47AC-940D-E764CBF33E82}">
      <dsp:nvSpPr>
        <dsp:cNvPr id="0" name=""/>
        <dsp:cNvSpPr/>
      </dsp:nvSpPr>
      <dsp:spPr>
        <a:xfrm>
          <a:off x="2496163" y="0"/>
          <a:ext cx="1569110" cy="13716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j-lt"/>
              <a:cs typeface="BPG Algeti Compact" pitchFamily="2" charset="0"/>
            </a:rPr>
            <a:t>ЕДИНЫЙ КАЗНАЧЕЙСКИЙ СЧЕТ</a:t>
          </a:r>
          <a:endParaRPr lang="en-US" sz="1100" kern="1200" dirty="0">
            <a:latin typeface="+mj-lt"/>
            <a:cs typeface="BPG Algeti Compact" pitchFamily="2" charset="0"/>
          </a:endParaRPr>
        </a:p>
      </dsp:txBody>
      <dsp:txXfrm>
        <a:off x="2888440" y="0"/>
        <a:ext cx="1176832" cy="1371600"/>
      </dsp:txXfrm>
    </dsp:sp>
    <dsp:sp modelId="{F802ABD2-37CF-4BA8-80CD-07D5BA94C888}">
      <dsp:nvSpPr>
        <dsp:cNvPr id="0" name=""/>
        <dsp:cNvSpPr/>
      </dsp:nvSpPr>
      <dsp:spPr>
        <a:xfrm>
          <a:off x="2103885" y="293522"/>
          <a:ext cx="784555" cy="78455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16266"/>
                <a:lumOff val="26389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16266"/>
                <a:lumOff val="26389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16266"/>
                <a:lumOff val="263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kern="1200" dirty="0" smtClean="0">
              <a:latin typeface="+mj-lt"/>
            </a:rPr>
            <a:t>2006</a:t>
          </a:r>
          <a:endParaRPr lang="en-US" sz="1100" kern="1200" dirty="0">
            <a:latin typeface="+mj-lt"/>
          </a:endParaRPr>
        </a:p>
      </dsp:txBody>
      <dsp:txXfrm>
        <a:off x="2103885" y="293522"/>
        <a:ext cx="784555" cy="784555"/>
      </dsp:txXfrm>
    </dsp:sp>
    <dsp:sp modelId="{5977D706-1A9B-4ED7-991B-D8D06B66A504}">
      <dsp:nvSpPr>
        <dsp:cNvPr id="0" name=""/>
        <dsp:cNvSpPr/>
      </dsp:nvSpPr>
      <dsp:spPr>
        <a:xfrm>
          <a:off x="4556603" y="0"/>
          <a:ext cx="1569110" cy="13716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+mj-lt"/>
              <a:cs typeface="BPG Algeti Compact" pitchFamily="2" charset="0"/>
            </a:rPr>
            <a:t>RTGS</a:t>
          </a:r>
          <a:endParaRPr lang="en-US" sz="1100" kern="1200" dirty="0">
            <a:latin typeface="+mj-lt"/>
            <a:cs typeface="BPG Algeti Compact" pitchFamily="2" charset="0"/>
          </a:endParaRPr>
        </a:p>
      </dsp:txBody>
      <dsp:txXfrm>
        <a:off x="4948881" y="0"/>
        <a:ext cx="1176832" cy="1371600"/>
      </dsp:txXfrm>
    </dsp:sp>
    <dsp:sp modelId="{27242FF8-F597-4412-9B8E-319B4956BF47}">
      <dsp:nvSpPr>
        <dsp:cNvPr id="0" name=""/>
        <dsp:cNvSpPr/>
      </dsp:nvSpPr>
      <dsp:spPr>
        <a:xfrm>
          <a:off x="4164326" y="293522"/>
          <a:ext cx="784555" cy="78455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32532"/>
                <a:lumOff val="52778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32532"/>
                <a:lumOff val="52778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32532"/>
                <a:lumOff val="527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kern="1200" dirty="0" smtClean="0">
              <a:latin typeface="+mj-lt"/>
            </a:rPr>
            <a:t>2007</a:t>
          </a:r>
          <a:endParaRPr lang="en-US" sz="1100" kern="1200" dirty="0">
            <a:latin typeface="+mj-lt"/>
          </a:endParaRPr>
        </a:p>
      </dsp:txBody>
      <dsp:txXfrm>
        <a:off x="4164326" y="293522"/>
        <a:ext cx="784555" cy="784555"/>
      </dsp:txXfrm>
    </dsp:sp>
    <dsp:sp modelId="{3F43C903-EC0A-4CFE-BA35-C77D1975B885}">
      <dsp:nvSpPr>
        <dsp:cNvPr id="0" name=""/>
        <dsp:cNvSpPr/>
      </dsp:nvSpPr>
      <dsp:spPr>
        <a:xfrm>
          <a:off x="6617044" y="0"/>
          <a:ext cx="1569110" cy="13716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j-lt"/>
              <a:cs typeface="BPG Algeti Compact" pitchFamily="2" charset="0"/>
            </a:rPr>
            <a:t>ЕДИНЫЙ МНОГО-ВАЛЮТНЫЙ СЧЕТ</a:t>
          </a:r>
          <a:endParaRPr lang="en-US" sz="1100" kern="1200" dirty="0">
            <a:latin typeface="+mj-lt"/>
            <a:cs typeface="BPG Algeti Compact" pitchFamily="2" charset="0"/>
          </a:endParaRPr>
        </a:p>
      </dsp:txBody>
      <dsp:txXfrm>
        <a:off x="7009322" y="0"/>
        <a:ext cx="1176832" cy="1371600"/>
      </dsp:txXfrm>
    </dsp:sp>
    <dsp:sp modelId="{FA2EFD97-2176-42A9-AB61-476743430E3B}">
      <dsp:nvSpPr>
        <dsp:cNvPr id="0" name=""/>
        <dsp:cNvSpPr/>
      </dsp:nvSpPr>
      <dsp:spPr>
        <a:xfrm>
          <a:off x="6224766" y="293522"/>
          <a:ext cx="784555" cy="78455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16266"/>
                <a:lumOff val="26389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16266"/>
                <a:lumOff val="26389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16266"/>
                <a:lumOff val="263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kern="1200" dirty="0" smtClean="0">
              <a:latin typeface="+mj-lt"/>
            </a:rPr>
            <a:t>2009</a:t>
          </a:r>
          <a:endParaRPr lang="en-US" sz="1100" kern="1200" dirty="0">
            <a:latin typeface="+mj-lt"/>
          </a:endParaRPr>
        </a:p>
      </dsp:txBody>
      <dsp:txXfrm>
        <a:off x="6224766" y="293522"/>
        <a:ext cx="784555" cy="7845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F26350-E1E1-40BD-8314-2138F3142CE1}">
      <dsp:nvSpPr>
        <dsp:cNvPr id="0" name=""/>
        <dsp:cNvSpPr/>
      </dsp:nvSpPr>
      <dsp:spPr>
        <a:xfrm>
          <a:off x="0" y="754379"/>
          <a:ext cx="8305800" cy="1005840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7EA7E8-B757-4741-BD38-DD3414F79689}">
      <dsp:nvSpPr>
        <dsp:cNvPr id="0" name=""/>
        <dsp:cNvSpPr/>
      </dsp:nvSpPr>
      <dsp:spPr>
        <a:xfrm>
          <a:off x="202181" y="0"/>
          <a:ext cx="1740516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Январь-Февраль</a:t>
          </a:r>
          <a:endParaRPr lang="en-US" sz="12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latin typeface="+mj-lt"/>
              <a:cs typeface="BPG Algeti Compact" pitchFamily="2" charset="0"/>
            </a:rPr>
            <a:t>Требования и дизайн</a:t>
          </a:r>
          <a:endParaRPr lang="en-US" sz="1400" b="0" kern="1200" dirty="0">
            <a:latin typeface="+mj-lt"/>
            <a:cs typeface="BPG Algeti Compact" pitchFamily="2" charset="0"/>
          </a:endParaRPr>
        </a:p>
      </dsp:txBody>
      <dsp:txXfrm>
        <a:off x="202181" y="0"/>
        <a:ext cx="1740516" cy="1005840"/>
      </dsp:txXfrm>
    </dsp:sp>
    <dsp:sp modelId="{D78AA068-7461-43FF-AB54-153A03D1E1A8}">
      <dsp:nvSpPr>
        <dsp:cNvPr id="0" name=""/>
        <dsp:cNvSpPr/>
      </dsp:nvSpPr>
      <dsp:spPr>
        <a:xfrm>
          <a:off x="746412" y="1131570"/>
          <a:ext cx="251460" cy="25146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B6ABB4-6BD6-4426-A0FB-55C392D42F88}">
      <dsp:nvSpPr>
        <dsp:cNvPr id="0" name=""/>
        <dsp:cNvSpPr/>
      </dsp:nvSpPr>
      <dsp:spPr>
        <a:xfrm>
          <a:off x="1769091" y="1508759"/>
          <a:ext cx="1785543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Март-Июнь</a:t>
          </a:r>
          <a:endParaRPr lang="en-US" sz="12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latin typeface="+mj-lt"/>
              <a:cs typeface="BPG Algeti Compact" pitchFamily="2" charset="0"/>
            </a:rPr>
            <a:t>Программное обеспечение</a:t>
          </a:r>
          <a:endParaRPr lang="en-US" sz="1400" b="0" kern="1200" dirty="0">
            <a:latin typeface="+mj-lt"/>
            <a:cs typeface="BPG Algeti Compact" pitchFamily="2" charset="0"/>
          </a:endParaRPr>
        </a:p>
      </dsp:txBody>
      <dsp:txXfrm>
        <a:off x="1769091" y="1508759"/>
        <a:ext cx="1785543" cy="1005840"/>
      </dsp:txXfrm>
    </dsp:sp>
    <dsp:sp modelId="{D5F7E6AA-D788-4D3C-B352-7A4C5CBCD14C}">
      <dsp:nvSpPr>
        <dsp:cNvPr id="0" name=""/>
        <dsp:cNvSpPr/>
      </dsp:nvSpPr>
      <dsp:spPr>
        <a:xfrm>
          <a:off x="2536132" y="1131570"/>
          <a:ext cx="251460" cy="251460"/>
        </a:xfrm>
        <a:prstGeom prst="ellipse">
          <a:avLst/>
        </a:prstGeom>
        <a:gradFill rotWithShape="0">
          <a:gsLst>
            <a:gs pos="0">
              <a:schemeClr val="accent4">
                <a:hueOff val="3714325"/>
                <a:satOff val="13208"/>
                <a:lumOff val="29869"/>
                <a:alphaOff val="0"/>
                <a:shade val="51000"/>
                <a:satMod val="130000"/>
              </a:schemeClr>
            </a:gs>
            <a:gs pos="80000">
              <a:schemeClr val="accent4">
                <a:hueOff val="3714325"/>
                <a:satOff val="13208"/>
                <a:lumOff val="29869"/>
                <a:alphaOff val="0"/>
                <a:shade val="93000"/>
                <a:satMod val="130000"/>
              </a:schemeClr>
            </a:gs>
            <a:gs pos="100000">
              <a:schemeClr val="accent4">
                <a:hueOff val="3714325"/>
                <a:satOff val="13208"/>
                <a:lumOff val="298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BE116D-BE91-4A93-AC0B-8516A43E6E5F}">
      <dsp:nvSpPr>
        <dsp:cNvPr id="0" name=""/>
        <dsp:cNvSpPr/>
      </dsp:nvSpPr>
      <dsp:spPr>
        <a:xfrm>
          <a:off x="3581325" y="0"/>
          <a:ext cx="1775507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Июль-Сентябрь</a:t>
          </a: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0" kern="1200" dirty="0" smtClean="0">
              <a:solidFill>
                <a:srgbClr val="C00000"/>
              </a:solidFill>
              <a:latin typeface="+mj-lt"/>
              <a:cs typeface="BPG Algeti Compact" pitchFamily="2" charset="0"/>
            </a:rPr>
            <a:t>5</a:t>
          </a:r>
          <a:r>
            <a:rPr lang="en-US" sz="1400" b="0" kern="1200" dirty="0" smtClean="0">
              <a:solidFill>
                <a:srgbClr val="C00000"/>
              </a:solidFill>
              <a:latin typeface="+mj-lt"/>
              <a:cs typeface="BPG Algeti Compact" pitchFamily="2" charset="0"/>
            </a:rPr>
            <a:t>00</a:t>
          </a:r>
          <a:r>
            <a:rPr lang="ka-GE" sz="1400" b="0" kern="1200" dirty="0" smtClean="0">
              <a:latin typeface="+mj-lt"/>
              <a:cs typeface="BPG Algeti Compact" pitchFamily="2" charset="0"/>
            </a:rPr>
            <a:t> </a:t>
          </a:r>
          <a:r>
            <a:rPr lang="ru-RU" sz="1400" b="0" kern="1200" dirty="0" smtClean="0">
              <a:latin typeface="+mj-lt"/>
              <a:cs typeface="BPG Algeti Compact" pitchFamily="2" charset="0"/>
            </a:rPr>
            <a:t>пользователей</a:t>
          </a:r>
          <a:endParaRPr lang="en-US" sz="1200" b="1" kern="1200" dirty="0">
            <a:latin typeface="+mj-lt"/>
          </a:endParaRPr>
        </a:p>
      </dsp:txBody>
      <dsp:txXfrm>
        <a:off x="3581325" y="0"/>
        <a:ext cx="1775507" cy="1005840"/>
      </dsp:txXfrm>
    </dsp:sp>
    <dsp:sp modelId="{DCD66F35-3FEB-4C17-BDE7-E8ACB5D9F32F}">
      <dsp:nvSpPr>
        <dsp:cNvPr id="0" name=""/>
        <dsp:cNvSpPr/>
      </dsp:nvSpPr>
      <dsp:spPr>
        <a:xfrm>
          <a:off x="4343349" y="1131570"/>
          <a:ext cx="251460" cy="251460"/>
        </a:xfrm>
        <a:prstGeom prst="ellipse">
          <a:avLst/>
        </a:prstGeom>
        <a:gradFill rotWithShape="0">
          <a:gsLst>
            <a:gs pos="0">
              <a:schemeClr val="accent4">
                <a:hueOff val="7428651"/>
                <a:satOff val="26416"/>
                <a:lumOff val="59739"/>
                <a:alphaOff val="0"/>
                <a:shade val="51000"/>
                <a:satMod val="130000"/>
              </a:schemeClr>
            </a:gs>
            <a:gs pos="80000">
              <a:schemeClr val="accent4">
                <a:hueOff val="7428651"/>
                <a:satOff val="26416"/>
                <a:lumOff val="59739"/>
                <a:alphaOff val="0"/>
                <a:shade val="93000"/>
                <a:satMod val="130000"/>
              </a:schemeClr>
            </a:gs>
            <a:gs pos="100000">
              <a:schemeClr val="accent4">
                <a:hueOff val="7428651"/>
                <a:satOff val="26416"/>
                <a:lumOff val="597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AB9084-B2B3-4939-9369-82AF6869E01C}">
      <dsp:nvSpPr>
        <dsp:cNvPr id="0" name=""/>
        <dsp:cNvSpPr/>
      </dsp:nvSpPr>
      <dsp:spPr>
        <a:xfrm>
          <a:off x="5383523" y="1508759"/>
          <a:ext cx="2089812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Сентябрь- Декабрь</a:t>
          </a:r>
          <a:endParaRPr lang="en-US" sz="12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b="0" kern="1200" dirty="0" smtClean="0">
              <a:solidFill>
                <a:srgbClr val="C00000"/>
              </a:solidFill>
              <a:latin typeface="+mj-lt"/>
              <a:cs typeface="BPG Algeti Compact" pitchFamily="2" charset="0"/>
            </a:rPr>
            <a:t>440</a:t>
          </a:r>
          <a:r>
            <a:rPr lang="ka-GE" sz="1400" b="0" kern="1200" dirty="0" smtClean="0">
              <a:latin typeface="+mj-lt"/>
              <a:cs typeface="BPG Algeti Compact" pitchFamily="2" charset="0"/>
            </a:rPr>
            <a:t> </a:t>
          </a:r>
          <a:r>
            <a:rPr lang="ru-RU" sz="1400" b="0" kern="1200" dirty="0" smtClean="0">
              <a:latin typeface="+mj-lt"/>
              <a:cs typeface="BPG Algeti Compact" pitchFamily="2" charset="0"/>
            </a:rPr>
            <a:t>организаций</a:t>
          </a:r>
          <a:endParaRPr lang="en-US" sz="900" b="0" kern="1200" dirty="0">
            <a:latin typeface="+mj-lt"/>
            <a:cs typeface="BPG Algeti Compact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b="0" kern="1200" dirty="0" smtClean="0">
              <a:solidFill>
                <a:srgbClr val="C00000"/>
              </a:solidFill>
              <a:latin typeface="+mj-lt"/>
              <a:cs typeface="BPG Algeti Compact" pitchFamily="2" charset="0"/>
            </a:rPr>
            <a:t>2500</a:t>
          </a:r>
          <a:r>
            <a:rPr lang="ka-GE" sz="1400" b="0" kern="1200" dirty="0" smtClean="0">
              <a:latin typeface="+mj-lt"/>
              <a:cs typeface="BPG Algeti Compact" pitchFamily="2" charset="0"/>
            </a:rPr>
            <a:t> </a:t>
          </a:r>
          <a:r>
            <a:rPr lang="ru-RU" sz="1400" b="0" kern="1200" dirty="0" smtClean="0">
              <a:latin typeface="+mj-lt"/>
              <a:cs typeface="BPG Algeti Compact" pitchFamily="2" charset="0"/>
            </a:rPr>
            <a:t>пользователей</a:t>
          </a:r>
          <a:endParaRPr lang="en-US" sz="1400" b="0" kern="1200" dirty="0" smtClean="0">
            <a:latin typeface="+mj-lt"/>
            <a:cs typeface="BPG Algeti Compact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a-GE" sz="1200" b="1" kern="1200" dirty="0" smtClean="0">
            <a:latin typeface="BPG Nino Mtavruli" pitchFamily="50" charset="0"/>
            <a:cs typeface="BPG Algeti Compact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b="0" kern="1200" dirty="0">
            <a:latin typeface="BPG Nino Mtavruli" pitchFamily="50" charset="0"/>
            <a:cs typeface="BPG Algeti Compact" pitchFamily="2" charset="0"/>
          </a:endParaRPr>
        </a:p>
      </dsp:txBody>
      <dsp:txXfrm>
        <a:off x="5383523" y="1508759"/>
        <a:ext cx="2089812" cy="1005840"/>
      </dsp:txXfrm>
    </dsp:sp>
    <dsp:sp modelId="{4DB4B776-5105-4CE9-AADF-559DE5E9E508}">
      <dsp:nvSpPr>
        <dsp:cNvPr id="0" name=""/>
        <dsp:cNvSpPr/>
      </dsp:nvSpPr>
      <dsp:spPr>
        <a:xfrm>
          <a:off x="6302699" y="1131570"/>
          <a:ext cx="251460" cy="251460"/>
        </a:xfrm>
        <a:prstGeom prst="ellipse">
          <a:avLst/>
        </a:prstGeom>
        <a:gradFill rotWithShape="0">
          <a:gsLst>
            <a:gs pos="0">
              <a:schemeClr val="accent4">
                <a:hueOff val="11142976"/>
                <a:satOff val="39624"/>
                <a:lumOff val="89608"/>
                <a:alphaOff val="0"/>
                <a:shade val="51000"/>
                <a:satMod val="130000"/>
              </a:schemeClr>
            </a:gs>
            <a:gs pos="80000">
              <a:schemeClr val="accent4">
                <a:hueOff val="11142976"/>
                <a:satOff val="39624"/>
                <a:lumOff val="89608"/>
                <a:alphaOff val="0"/>
                <a:shade val="93000"/>
                <a:satMod val="130000"/>
              </a:schemeClr>
            </a:gs>
            <a:gs pos="100000">
              <a:schemeClr val="accent4">
                <a:hueOff val="11142976"/>
                <a:satOff val="39624"/>
                <a:lumOff val="896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037201-68FB-49C8-9BC5-3A717C1A57A5}">
      <dsp:nvSpPr>
        <dsp:cNvPr id="0" name=""/>
        <dsp:cNvSpPr/>
      </dsp:nvSpPr>
      <dsp:spPr>
        <a:xfrm>
          <a:off x="0" y="1"/>
          <a:ext cx="8229600" cy="9734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+mj-lt"/>
            </a:rPr>
            <a:t>Экономия человеческих и материальных ресурсов</a:t>
          </a:r>
          <a:endParaRPr lang="en-US" sz="2200" b="0" kern="1200" dirty="0">
            <a:latin typeface="+mj-lt"/>
            <a:cs typeface="BPG Algeti Compact" pitchFamily="2" charset="0"/>
          </a:endParaRPr>
        </a:p>
      </dsp:txBody>
      <dsp:txXfrm>
        <a:off x="0" y="1"/>
        <a:ext cx="8229600" cy="973440"/>
      </dsp:txXfrm>
    </dsp:sp>
    <dsp:sp modelId="{BADF7A30-94CB-4417-8842-9E9486B3F612}">
      <dsp:nvSpPr>
        <dsp:cNvPr id="0" name=""/>
        <dsp:cNvSpPr/>
      </dsp:nvSpPr>
      <dsp:spPr>
        <a:xfrm>
          <a:off x="0" y="973441"/>
          <a:ext cx="8229600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114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700" kern="1200" dirty="0" smtClean="0">
              <a:latin typeface="+mn-lt"/>
            </a:rPr>
            <a:t>Региональные службы Казначейства были устранены и все операции объединены в центральном офисе</a:t>
          </a:r>
          <a:r>
            <a:rPr lang="ka-GE" sz="1700" kern="1200" dirty="0" smtClean="0">
              <a:latin typeface="+mn-lt"/>
            </a:rPr>
            <a:t>.</a:t>
          </a:r>
          <a:endParaRPr lang="en-US" sz="1700" kern="1200" dirty="0" smtClean="0">
            <a:latin typeface="+mn-lt"/>
          </a:endParaRPr>
        </a:p>
      </dsp:txBody>
      <dsp:txXfrm>
        <a:off x="0" y="973441"/>
        <a:ext cx="8229600" cy="861120"/>
      </dsp:txXfrm>
    </dsp:sp>
    <dsp:sp modelId="{59534259-81D4-4B18-9946-781A8ABACE3B}">
      <dsp:nvSpPr>
        <dsp:cNvPr id="0" name=""/>
        <dsp:cNvSpPr/>
      </dsp:nvSpPr>
      <dsp:spPr>
        <a:xfrm>
          <a:off x="0" y="1834561"/>
          <a:ext cx="8229600" cy="91579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+mj-lt"/>
              <a:cs typeface="BPG Algeti Compact" pitchFamily="2" charset="0"/>
            </a:rPr>
            <a:t>Упрощенные и Ускоренные Операции, новые операции</a:t>
          </a:r>
          <a:endParaRPr lang="en-US" sz="2200" b="0" kern="1200" dirty="0" smtClean="0">
            <a:latin typeface="+mj-lt"/>
            <a:cs typeface="BPG Algeti Compact" pitchFamily="2" charset="0"/>
          </a:endParaRPr>
        </a:p>
      </dsp:txBody>
      <dsp:txXfrm>
        <a:off x="0" y="1834561"/>
        <a:ext cx="8229600" cy="915792"/>
      </dsp:txXfrm>
    </dsp:sp>
    <dsp:sp modelId="{6499CA3E-BBD4-4E6E-8755-752BFC3C3D3E}">
      <dsp:nvSpPr>
        <dsp:cNvPr id="0" name=""/>
        <dsp:cNvSpPr/>
      </dsp:nvSpPr>
      <dsp:spPr>
        <a:xfrm>
          <a:off x="0" y="2750354"/>
          <a:ext cx="8229600" cy="2293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114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700" kern="1200" dirty="0" smtClean="0">
              <a:latin typeface="+mn-lt"/>
            </a:rPr>
            <a:t>Выплата зарплат каждому соторуднику  по принципу индивидуального перечисления (т.н.«пакетное перечисление»)</a:t>
          </a:r>
          <a:r>
            <a:rPr lang="ka-GE" sz="1700" kern="1200" dirty="0" smtClean="0">
              <a:latin typeface="+mn-lt"/>
            </a:rPr>
            <a:t>;</a:t>
          </a:r>
          <a:endParaRPr lang="en-US" sz="1700" kern="1200" dirty="0" smtClean="0">
            <a:latin typeface="+mn-lt"/>
          </a:endParaRPr>
        </a:p>
        <a:p>
          <a:pPr marL="171450" lvl="1" indent="-171450" algn="l" defTabSz="755650">
            <a:lnSpc>
              <a:spcPct val="114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700" kern="1200" dirty="0" smtClean="0">
              <a:latin typeface="+mn-lt"/>
            </a:rPr>
            <a:t>Оплата командировочных каждому гос. служащему и проедоставление командировочного отчета</a:t>
          </a:r>
          <a:r>
            <a:rPr lang="en-US" sz="1700" kern="1200" dirty="0" smtClean="0">
              <a:latin typeface="+mn-lt"/>
            </a:rPr>
            <a:t>;</a:t>
          </a:r>
          <a:endParaRPr lang="ka-GE" sz="1700" kern="1200" dirty="0" smtClean="0"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latin typeface="+mn-lt"/>
            </a:rPr>
            <a:t>Принцип «зеленого коридора», означающий обработку платежных документов (ордеров), полученных системой от бюджетных организаций (без вмешательства оператора казначейства) и перечисление в банк в режиме реального времени</a:t>
          </a:r>
          <a:endParaRPr lang="en-US" sz="1700" kern="1200" dirty="0">
            <a:latin typeface="+mn-lt"/>
          </a:endParaRPr>
        </a:p>
      </dsp:txBody>
      <dsp:txXfrm>
        <a:off x="0" y="2750354"/>
        <a:ext cx="8229600" cy="22931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9BABFF-3B12-4FDD-A5CE-EE8976F95F4F}">
      <dsp:nvSpPr>
        <dsp:cNvPr id="0" name=""/>
        <dsp:cNvSpPr/>
      </dsp:nvSpPr>
      <dsp:spPr>
        <a:xfrm>
          <a:off x="0" y="386076"/>
          <a:ext cx="8229600" cy="829918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+mj-lt"/>
            </a:rPr>
            <a:t>Сокращенние Операционных рисков</a:t>
          </a:r>
          <a:endParaRPr lang="ka-GE" sz="2200" kern="1200" dirty="0" smtClean="0">
            <a:latin typeface="+mj-lt"/>
            <a:cs typeface="BPG Algeti Compact" pitchFamily="2" charset="0"/>
          </a:endParaRPr>
        </a:p>
      </dsp:txBody>
      <dsp:txXfrm>
        <a:off x="0" y="386076"/>
        <a:ext cx="8229600" cy="829918"/>
      </dsp:txXfrm>
    </dsp:sp>
    <dsp:sp modelId="{0EDAD562-D3CC-4B74-B02A-234726B61C5C}">
      <dsp:nvSpPr>
        <dsp:cNvPr id="0" name=""/>
        <dsp:cNvSpPr/>
      </dsp:nvSpPr>
      <dsp:spPr>
        <a:xfrm>
          <a:off x="0" y="1215995"/>
          <a:ext cx="82296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12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700" kern="1200" dirty="0" smtClean="0">
              <a:latin typeface="+mn-lt"/>
            </a:rPr>
            <a:t>Проведен структурный анализ  банковских счетов и максимальное количество валидаций введено в информационную систему Казначейства; это значительно сократило операционный риск</a:t>
          </a:r>
          <a:endParaRPr lang="ka-GE" sz="1700" kern="1200" dirty="0" smtClean="0">
            <a:latin typeface="+mn-lt"/>
          </a:endParaRPr>
        </a:p>
      </dsp:txBody>
      <dsp:txXfrm>
        <a:off x="0" y="1215995"/>
        <a:ext cx="8229600" cy="1076400"/>
      </dsp:txXfrm>
    </dsp:sp>
    <dsp:sp modelId="{6DB98B98-B47E-4BE7-A383-CA484FD08ED2}">
      <dsp:nvSpPr>
        <dsp:cNvPr id="0" name=""/>
        <dsp:cNvSpPr/>
      </dsp:nvSpPr>
      <dsp:spPr>
        <a:xfrm>
          <a:off x="0" y="2292395"/>
          <a:ext cx="8229600" cy="812153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Максимальная прозрачность поступлений и выплат гос служащим</a:t>
          </a:r>
          <a:endParaRPr lang="ka-GE" sz="2000" kern="1200" dirty="0" smtClean="0">
            <a:latin typeface="+mj-lt"/>
            <a:cs typeface="BPG Algeti Compact" pitchFamily="2" charset="0"/>
          </a:endParaRPr>
        </a:p>
      </dsp:txBody>
      <dsp:txXfrm>
        <a:off x="0" y="2292395"/>
        <a:ext cx="8229600" cy="812153"/>
      </dsp:txXfrm>
    </dsp:sp>
    <dsp:sp modelId="{396569F1-05C1-4907-9F03-5C5548D350C6}">
      <dsp:nvSpPr>
        <dsp:cNvPr id="0" name=""/>
        <dsp:cNvSpPr/>
      </dsp:nvSpPr>
      <dsp:spPr>
        <a:xfrm>
          <a:off x="0" y="3104548"/>
          <a:ext cx="8229600" cy="1278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114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700" kern="1200" dirty="0" smtClean="0">
              <a:latin typeface="+mn-lt"/>
            </a:rPr>
            <a:t>Система содержит полную информацию по зарплатам, выплаченным каждому сотруднику и отчисленным налогам</a:t>
          </a:r>
          <a:endParaRPr lang="ka-GE" sz="1700" kern="1200" dirty="0" smtClean="0"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latin typeface="+mn-lt"/>
            </a:rPr>
            <a:t>Объем информации по командировочным затратам; это обеспечивает максимальную прозрачность командировочных затрат </a:t>
          </a:r>
          <a:endParaRPr lang="en-US" sz="1700" kern="1200" dirty="0">
            <a:latin typeface="+mn-lt"/>
          </a:endParaRPr>
        </a:p>
      </dsp:txBody>
      <dsp:txXfrm>
        <a:off x="0" y="3104548"/>
        <a:ext cx="8229600" cy="12782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179F98-E595-4BAF-9F37-B6A830544741}">
      <dsp:nvSpPr>
        <dsp:cNvPr id="0" name=""/>
        <dsp:cNvSpPr/>
      </dsp:nvSpPr>
      <dsp:spPr>
        <a:xfrm>
          <a:off x="99031" y="970"/>
          <a:ext cx="2629058" cy="1047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  <a:cs typeface="BPG Algeti Compact" pitchFamily="2" charset="0"/>
            </a:rPr>
            <a:t>Три типа доступа работы с электронными документами</a:t>
          </a:r>
          <a:endParaRPr lang="en-US" sz="1800" kern="1200" dirty="0">
            <a:latin typeface="+mj-lt"/>
            <a:cs typeface="BPG Algeti Compact" pitchFamily="2" charset="0"/>
          </a:endParaRPr>
        </a:p>
      </dsp:txBody>
      <dsp:txXfrm>
        <a:off x="99031" y="970"/>
        <a:ext cx="2629058" cy="1047675"/>
      </dsp:txXfrm>
    </dsp:sp>
    <dsp:sp modelId="{955E0C3C-DD8B-44B4-8D6F-DDA23A81F749}">
      <dsp:nvSpPr>
        <dsp:cNvPr id="0" name=""/>
        <dsp:cNvSpPr/>
      </dsp:nvSpPr>
      <dsp:spPr>
        <a:xfrm>
          <a:off x="361936" y="1048646"/>
          <a:ext cx="262905" cy="785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756"/>
              </a:lnTo>
              <a:lnTo>
                <a:pt x="262905" y="78575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0C32C-C63E-4608-ADBE-8EDEAB5A1697}">
      <dsp:nvSpPr>
        <dsp:cNvPr id="0" name=""/>
        <dsp:cNvSpPr/>
      </dsp:nvSpPr>
      <dsp:spPr>
        <a:xfrm>
          <a:off x="624842" y="1310564"/>
          <a:ext cx="2247926" cy="1047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  <a:cs typeface="+mn-cs"/>
            </a:rPr>
            <a:t>Ввод данных/подготовка эл. документов</a:t>
          </a:r>
          <a:r>
            <a:rPr lang="ka-GE" sz="1600" kern="1200" dirty="0" smtClean="0">
              <a:latin typeface="+mj-lt"/>
              <a:cs typeface="+mn-cs"/>
            </a:rPr>
            <a:t>;</a:t>
          </a:r>
          <a:endParaRPr lang="en-US" sz="1600" kern="1200" dirty="0">
            <a:latin typeface="+mj-lt"/>
          </a:endParaRPr>
        </a:p>
      </dsp:txBody>
      <dsp:txXfrm>
        <a:off x="624842" y="1310564"/>
        <a:ext cx="2247926" cy="1047675"/>
      </dsp:txXfrm>
    </dsp:sp>
    <dsp:sp modelId="{66374A21-0B4B-43BA-8C03-BB9D17CC90D0}">
      <dsp:nvSpPr>
        <dsp:cNvPr id="0" name=""/>
        <dsp:cNvSpPr/>
      </dsp:nvSpPr>
      <dsp:spPr>
        <a:xfrm>
          <a:off x="361936" y="1048646"/>
          <a:ext cx="262905" cy="2095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5351"/>
              </a:lnTo>
              <a:lnTo>
                <a:pt x="262905" y="209535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E5635-23EE-4E13-B6CE-D5818B261331}">
      <dsp:nvSpPr>
        <dsp:cNvPr id="0" name=""/>
        <dsp:cNvSpPr/>
      </dsp:nvSpPr>
      <dsp:spPr>
        <a:xfrm>
          <a:off x="624842" y="2620159"/>
          <a:ext cx="2247926" cy="1047675"/>
        </a:xfrm>
        <a:prstGeom prst="roundRect">
          <a:avLst>
            <a:gd name="adj" fmla="val 10000"/>
          </a:avLst>
        </a:prstGeom>
        <a:solidFill>
          <a:schemeClr val="lt1"/>
        </a:solidFill>
        <a:ln w="63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  <a:cs typeface="+mn-cs"/>
            </a:rPr>
            <a:t>Проверка электронно разработанных документов</a:t>
          </a:r>
          <a:endParaRPr lang="ka-GE" sz="1600" kern="1200" dirty="0" smtClean="0">
            <a:latin typeface="+mj-lt"/>
            <a:cs typeface="+mn-cs"/>
          </a:endParaRPr>
        </a:p>
      </dsp:txBody>
      <dsp:txXfrm>
        <a:off x="624842" y="2620159"/>
        <a:ext cx="2247926" cy="1047675"/>
      </dsp:txXfrm>
    </dsp:sp>
    <dsp:sp modelId="{24A1A45B-543F-4240-A933-282F93F3AF1C}">
      <dsp:nvSpPr>
        <dsp:cNvPr id="0" name=""/>
        <dsp:cNvSpPr/>
      </dsp:nvSpPr>
      <dsp:spPr>
        <a:xfrm>
          <a:off x="361936" y="1048646"/>
          <a:ext cx="262905" cy="3404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4945"/>
              </a:lnTo>
              <a:lnTo>
                <a:pt x="262905" y="340494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46BF6-0E47-4AD5-BE50-61265AF7DB62}">
      <dsp:nvSpPr>
        <dsp:cNvPr id="0" name=""/>
        <dsp:cNvSpPr/>
      </dsp:nvSpPr>
      <dsp:spPr>
        <a:xfrm>
          <a:off x="624842" y="3929753"/>
          <a:ext cx="2247926" cy="1047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  <a:cs typeface="+mn-cs"/>
            </a:rPr>
            <a:t>Пересылка эл документов в Государственную Казну</a:t>
          </a:r>
          <a:endParaRPr lang="ka-GE" sz="1600" kern="1200" dirty="0" smtClean="0">
            <a:latin typeface="+mj-lt"/>
            <a:cs typeface="+mn-cs"/>
          </a:endParaRPr>
        </a:p>
      </dsp:txBody>
      <dsp:txXfrm>
        <a:off x="624842" y="3929753"/>
        <a:ext cx="2247926" cy="104767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AEF5E2-BF97-4E42-B53E-20D1E2BE6075}">
      <dsp:nvSpPr>
        <dsp:cNvPr id="0" name=""/>
        <dsp:cNvSpPr/>
      </dsp:nvSpPr>
      <dsp:spPr>
        <a:xfrm>
          <a:off x="7233" y="384069"/>
          <a:ext cx="2161877" cy="1760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C00000"/>
              </a:solidFill>
            </a:rPr>
            <a:t>Организации</a:t>
          </a:r>
          <a:endParaRPr lang="en-US" sz="1300" kern="1200" dirty="0" smtClean="0"/>
        </a:p>
        <a:p>
          <a:pPr lvl="0" algn="ctr" defTabSz="57785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Могут размещать в е-системе документы, созданные по документам оплаты </a:t>
          </a:r>
          <a:r>
            <a:rPr lang="en-US" sz="1300" kern="1200" dirty="0" smtClean="0"/>
            <a:t> </a:t>
          </a:r>
          <a:endParaRPr lang="en-US" sz="1300" kern="1200" dirty="0"/>
        </a:p>
      </dsp:txBody>
      <dsp:txXfrm>
        <a:off x="7233" y="384069"/>
        <a:ext cx="2161877" cy="1760747"/>
      </dsp:txXfrm>
    </dsp:sp>
    <dsp:sp modelId="{6ABB9830-4399-4A4C-9BC2-0D4DE3239B96}">
      <dsp:nvSpPr>
        <dsp:cNvPr id="0" name=""/>
        <dsp:cNvSpPr/>
      </dsp:nvSpPr>
      <dsp:spPr>
        <a:xfrm>
          <a:off x="2385298" y="996370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385298" y="996370"/>
        <a:ext cx="458317" cy="536145"/>
      </dsp:txXfrm>
    </dsp:sp>
    <dsp:sp modelId="{88EDBBD4-05DC-4FA7-B552-69199ED3B32B}">
      <dsp:nvSpPr>
        <dsp:cNvPr id="0" name=""/>
        <dsp:cNvSpPr/>
      </dsp:nvSpPr>
      <dsp:spPr>
        <a:xfrm>
          <a:off x="3033861" y="384069"/>
          <a:ext cx="2161877" cy="1760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C00000"/>
              </a:solidFill>
            </a:rPr>
            <a:t>Персонал Услуг Казначейства</a:t>
          </a:r>
          <a:r>
            <a:rPr lang="en-US" sz="1300" kern="1200" dirty="0" smtClean="0"/>
            <a:t> </a:t>
          </a:r>
        </a:p>
        <a:p>
          <a:pPr lvl="0" algn="ctr" defTabSz="57785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Проверяет содержание документов введенных в систему Е-Казначейства </a:t>
          </a:r>
        </a:p>
        <a:p>
          <a:pPr lvl="0" algn="ctr" defTabSz="57785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</a:t>
          </a:r>
          <a:r>
            <a:rPr lang="ru-RU" sz="1300" kern="1200" dirty="0" smtClean="0"/>
            <a:t>тестовые поля</a:t>
          </a:r>
          <a:r>
            <a:rPr lang="en-US" sz="1300" kern="1200" dirty="0" smtClean="0"/>
            <a:t>)</a:t>
          </a:r>
          <a:endParaRPr lang="ka-GE" sz="1300" kern="1200" dirty="0" smtClean="0"/>
        </a:p>
      </dsp:txBody>
      <dsp:txXfrm>
        <a:off x="3033861" y="384069"/>
        <a:ext cx="2161877" cy="1760747"/>
      </dsp:txXfrm>
    </dsp:sp>
    <dsp:sp modelId="{932E2144-1038-4EF0-8DA3-6C659FCFD45B}">
      <dsp:nvSpPr>
        <dsp:cNvPr id="0" name=""/>
        <dsp:cNvSpPr/>
      </dsp:nvSpPr>
      <dsp:spPr>
        <a:xfrm>
          <a:off x="5411926" y="996370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411926" y="996370"/>
        <a:ext cx="458317" cy="536145"/>
      </dsp:txXfrm>
    </dsp:sp>
    <dsp:sp modelId="{079636BB-8FC4-4B85-8E67-5DE44367ADAD}">
      <dsp:nvSpPr>
        <dsp:cNvPr id="0" name=""/>
        <dsp:cNvSpPr/>
      </dsp:nvSpPr>
      <dsp:spPr>
        <a:xfrm>
          <a:off x="6060489" y="384069"/>
          <a:ext cx="2161877" cy="1760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Цифровая часть документов автоматически проверяется </a:t>
          </a:r>
          <a:r>
            <a:rPr lang="ru-RU" sz="1300" kern="1200" dirty="0" smtClean="0">
              <a:solidFill>
                <a:srgbClr val="FF0000"/>
              </a:solidFill>
            </a:rPr>
            <a:t>системой</a:t>
          </a:r>
          <a:r>
            <a:rPr lang="ru-RU" sz="1300" kern="1200" dirty="0" smtClean="0"/>
            <a:t> (Цифровые поля)</a:t>
          </a:r>
          <a:endParaRPr lang="ka-GE" sz="1300" kern="1200" dirty="0" smtClean="0"/>
        </a:p>
      </dsp:txBody>
      <dsp:txXfrm>
        <a:off x="6060489" y="384069"/>
        <a:ext cx="2161877" cy="176074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F83E8D-1BF7-4E16-8302-E0E6D119F086}">
      <dsp:nvSpPr>
        <dsp:cNvPr id="0" name=""/>
        <dsp:cNvSpPr/>
      </dsp:nvSpPr>
      <dsp:spPr>
        <a:xfrm rot="16200000">
          <a:off x="865187" y="-865187"/>
          <a:ext cx="2384425" cy="41148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ПЛАНИРОВАНИЕ И УПРАВЛЕНИЕ СИСТМОЙ БЮДЖЕТА И АССИГНОВАНИЙ</a:t>
          </a:r>
          <a:endParaRPr lang="ka-GE" sz="1800" kern="1200" dirty="0" smtClean="0">
            <a:solidFill>
              <a:srgbClr val="C00000"/>
            </a:solidFill>
          </a:endParaRPr>
        </a:p>
        <a:p>
          <a:pPr lvl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Министерство Финансов</a:t>
          </a:r>
          <a:endParaRPr lang="en-US" sz="1200" kern="1200" dirty="0" smtClean="0"/>
        </a:p>
        <a:p>
          <a:pPr lvl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(</a:t>
          </a:r>
          <a:r>
            <a:rPr lang="ru-RU" sz="1200" kern="1200" dirty="0" smtClean="0"/>
            <a:t>обмен информации по планам)</a:t>
          </a:r>
          <a:endParaRPr lang="en-US" sz="1200" kern="1200" dirty="0" smtClean="0"/>
        </a:p>
      </dsp:txBody>
      <dsp:txXfrm rot="16200000">
        <a:off x="1163240" y="-1163240"/>
        <a:ext cx="1788318" cy="4114800"/>
      </dsp:txXfrm>
    </dsp:sp>
    <dsp:sp modelId="{ED6359F3-DA75-4519-9C35-5C67D58B3D99}">
      <dsp:nvSpPr>
        <dsp:cNvPr id="0" name=""/>
        <dsp:cNvSpPr/>
      </dsp:nvSpPr>
      <dsp:spPr>
        <a:xfrm>
          <a:off x="4114800" y="0"/>
          <a:ext cx="4114800" cy="2384425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ЕДИНАЯ ЭЛ-СИСТЕМА ГОСУДАРСТВЕННЫХ ЗАКУПОК</a:t>
          </a:r>
          <a:endParaRPr lang="ka-GE" sz="1800" kern="1200" dirty="0" smtClean="0">
            <a:solidFill>
              <a:srgbClr val="C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Агентство по Конкуренции и Государственным Закупкам</a:t>
          </a:r>
          <a:endParaRPr lang="ka-GE" sz="12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(</a:t>
          </a:r>
          <a:r>
            <a:rPr lang="ru-RU" sz="1200" kern="1200" dirty="0" smtClean="0"/>
            <a:t>контракты из этой системы автоматически передабтся в эл-систему Казначейства)</a:t>
          </a:r>
          <a:endParaRPr lang="en-US" sz="1200" kern="1200" dirty="0" smtClean="0"/>
        </a:p>
      </dsp:txBody>
      <dsp:txXfrm>
        <a:off x="4114800" y="0"/>
        <a:ext cx="4114800" cy="1788318"/>
      </dsp:txXfrm>
    </dsp:sp>
    <dsp:sp modelId="{1DC741FE-97E1-404D-AB35-4012CB1E5FF0}">
      <dsp:nvSpPr>
        <dsp:cNvPr id="0" name=""/>
        <dsp:cNvSpPr/>
      </dsp:nvSpPr>
      <dsp:spPr>
        <a:xfrm rot="10800000">
          <a:off x="0" y="2384425"/>
          <a:ext cx="4114800" cy="2384425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ОБЪЕДИНЕННЫЙ СЛОВАРЬ ЗАКУПОК </a:t>
          </a:r>
          <a:r>
            <a:rPr lang="ka-GE" sz="1800" kern="1200" dirty="0" smtClean="0">
              <a:solidFill>
                <a:srgbClr val="C00000"/>
              </a:solidFill>
            </a:rPr>
            <a:t>(CPV)</a:t>
          </a:r>
        </a:p>
        <a:p>
          <a:pPr lvl="0" algn="ctr" defTabSz="800100"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Используется вместе/в комбинации с  бюджетной классификацией учета бюджетных выплат</a:t>
          </a:r>
          <a:r>
            <a:rPr lang="en-US" sz="1200" kern="1200" dirty="0" smtClean="0"/>
            <a:t>; </a:t>
          </a:r>
          <a:r>
            <a:rPr lang="ru-RU" sz="1200" kern="1200" dirty="0" smtClean="0"/>
            <a:t>процесс закупок связан с процессом бюджетных оплат</a:t>
          </a:r>
          <a:endParaRPr lang="en-US" sz="1200" kern="1200" dirty="0" smtClean="0"/>
        </a:p>
      </dsp:txBody>
      <dsp:txXfrm rot="10800000">
        <a:off x="0" y="2980531"/>
        <a:ext cx="4114800" cy="1788318"/>
      </dsp:txXfrm>
    </dsp:sp>
    <dsp:sp modelId="{4AE1A23A-6A45-4102-B4F0-6DBA23E035AA}">
      <dsp:nvSpPr>
        <dsp:cNvPr id="0" name=""/>
        <dsp:cNvSpPr/>
      </dsp:nvSpPr>
      <dsp:spPr>
        <a:xfrm rot="5400000">
          <a:off x="4979987" y="1519237"/>
          <a:ext cx="2384425" cy="41148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ka-GE" sz="1800" kern="1200" dirty="0" smtClean="0">
            <a:solidFill>
              <a:srgbClr val="C00000"/>
            </a:solidFill>
          </a:endParaRPr>
        </a:p>
        <a:p>
          <a:pPr lvl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СЛУЖБЫ ГРАЖДАНСКОГО И ГОСУДАРСТВЕННОГО РЕЕСТРОВ </a:t>
          </a:r>
          <a:endParaRPr lang="en-US" sz="1800" kern="1200" dirty="0" smtClean="0">
            <a:solidFill>
              <a:srgbClr val="C00000"/>
            </a:solidFill>
          </a:endParaRPr>
        </a:p>
        <a:p>
          <a:pPr lvl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Министерство Юстиции</a:t>
          </a:r>
          <a:endParaRPr lang="ka-GE" sz="12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>
              <a:solidFill>
                <a:schemeClr val="tx1"/>
              </a:solidFill>
            </a:rPr>
            <a:t>(</a:t>
          </a:r>
          <a:r>
            <a:rPr lang="ru-RU" sz="1200" kern="1200" dirty="0" smtClean="0">
              <a:solidFill>
                <a:schemeClr val="tx1"/>
              </a:solidFill>
            </a:rPr>
            <a:t>информация физических и юридических лиц</a:t>
          </a:r>
          <a:r>
            <a:rPr lang="en-US" sz="1200" kern="1200" dirty="0" smtClean="0">
              <a:solidFill>
                <a:schemeClr val="tx1"/>
              </a:solidFill>
            </a:rPr>
            <a:t>)</a:t>
          </a:r>
          <a:endParaRPr lang="ka-GE" sz="12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rgbClr val="C00000"/>
            </a:solidFill>
          </a:endParaRPr>
        </a:p>
      </dsp:txBody>
      <dsp:txXfrm rot="5400000">
        <a:off x="5278040" y="1817290"/>
        <a:ext cx="1788318" cy="4114800"/>
      </dsp:txXfrm>
    </dsp:sp>
    <dsp:sp modelId="{F4F4B985-16E3-4280-9743-801574EE0C16}">
      <dsp:nvSpPr>
        <dsp:cNvPr id="0" name=""/>
        <dsp:cNvSpPr/>
      </dsp:nvSpPr>
      <dsp:spPr>
        <a:xfrm>
          <a:off x="2880359" y="1788318"/>
          <a:ext cx="2468880" cy="1192212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E-</a:t>
          </a:r>
          <a:r>
            <a:rPr lang="ru-RU" sz="2400" kern="1200" dirty="0" smtClean="0"/>
            <a:t> Казначейство</a:t>
          </a:r>
          <a:endParaRPr lang="en-US" sz="2400" kern="1200" dirty="0"/>
        </a:p>
      </dsp:txBody>
      <dsp:txXfrm>
        <a:off x="2880359" y="1788318"/>
        <a:ext cx="2468880" cy="1192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246965" cy="336238"/>
          </a:xfrm>
          <a:prstGeom prst="rect">
            <a:avLst/>
          </a:prstGeom>
        </p:spPr>
        <p:txBody>
          <a:bodyPr vert="horz" lIns="132853" tIns="66427" rIns="132853" bIns="66427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49277" y="2"/>
            <a:ext cx="4246965" cy="336238"/>
          </a:xfrm>
          <a:prstGeom prst="rect">
            <a:avLst/>
          </a:prstGeom>
        </p:spPr>
        <p:txBody>
          <a:bodyPr vert="horz" lIns="132853" tIns="66427" rIns="132853" bIns="66427" rtlCol="0"/>
          <a:lstStyle>
            <a:lvl1pPr algn="r">
              <a:defRPr sz="1700"/>
            </a:lvl1pPr>
          </a:lstStyle>
          <a:p>
            <a:fld id="{CD604D34-1C16-409B-8DBB-03B48CA2F978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97956"/>
            <a:ext cx="4246965" cy="336238"/>
          </a:xfrm>
          <a:prstGeom prst="rect">
            <a:avLst/>
          </a:prstGeom>
        </p:spPr>
        <p:txBody>
          <a:bodyPr vert="horz" lIns="132853" tIns="66427" rIns="132853" bIns="66427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49277" y="6397956"/>
            <a:ext cx="4246965" cy="336238"/>
          </a:xfrm>
          <a:prstGeom prst="rect">
            <a:avLst/>
          </a:prstGeom>
        </p:spPr>
        <p:txBody>
          <a:bodyPr vert="horz" lIns="132853" tIns="66427" rIns="132853" bIns="66427" rtlCol="0" anchor="b"/>
          <a:lstStyle>
            <a:lvl1pPr algn="r">
              <a:defRPr sz="1700"/>
            </a:lvl1pPr>
          </a:lstStyle>
          <a:p>
            <a:fld id="{F5281F05-5BC1-4D49-97FA-0C0D72614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397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246510" cy="336789"/>
          </a:xfrm>
          <a:prstGeom prst="rect">
            <a:avLst/>
          </a:prstGeom>
        </p:spPr>
        <p:txBody>
          <a:bodyPr vert="horz" lIns="89924" tIns="44961" rIns="89924" bIns="449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50862" y="2"/>
            <a:ext cx="4246510" cy="336789"/>
          </a:xfrm>
          <a:prstGeom prst="rect">
            <a:avLst/>
          </a:prstGeom>
        </p:spPr>
        <p:txBody>
          <a:bodyPr vert="horz" lIns="89924" tIns="44961" rIns="89924" bIns="44961" rtlCol="0"/>
          <a:lstStyle>
            <a:lvl1pPr algn="r">
              <a:defRPr sz="1200"/>
            </a:lvl1pPr>
          </a:lstStyle>
          <a:p>
            <a:fld id="{B1655617-35A7-43AF-A473-048FFCB4E4C7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17863" y="504825"/>
            <a:ext cx="3365500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24" tIns="44961" rIns="89924" bIns="44961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9965" y="3199489"/>
            <a:ext cx="7839710" cy="3031094"/>
          </a:xfrm>
          <a:prstGeom prst="rect">
            <a:avLst/>
          </a:prstGeom>
        </p:spPr>
        <p:txBody>
          <a:bodyPr vert="horz" lIns="89924" tIns="44961" rIns="89924" bIns="44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46510" cy="336789"/>
          </a:xfrm>
          <a:prstGeom prst="rect">
            <a:avLst/>
          </a:prstGeom>
        </p:spPr>
        <p:txBody>
          <a:bodyPr vert="horz" lIns="89924" tIns="44961" rIns="89924" bIns="449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50862" y="6397807"/>
            <a:ext cx="4246510" cy="336789"/>
          </a:xfrm>
          <a:prstGeom prst="rect">
            <a:avLst/>
          </a:prstGeom>
        </p:spPr>
        <p:txBody>
          <a:bodyPr vert="horz" lIns="89924" tIns="44961" rIns="89924" bIns="44961" rtlCol="0" anchor="b"/>
          <a:lstStyle>
            <a:lvl1pPr algn="r">
              <a:defRPr sz="1200"/>
            </a:lvl1pPr>
          </a:lstStyle>
          <a:p>
            <a:fld id="{8CC28A47-AD2B-402F-A911-895700E35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92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28A47-AD2B-402F-A911-895700E35FD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ЭЛЕКТРОННАЯ СИСТЕМА ОБСЛУЖИВАНИЯ ГОСУДАРСТВЕННОГО КАЗНАЧЕЙСТВА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1B9D30-46E6-44B0-A24F-209538116F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2673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8663" y="777692"/>
            <a:ext cx="5087937" cy="150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ЭЛЕКТРОННАЯ СИСТЕМА ОБСЛУЖИВАНИЯ ГОСУДАРСТВЕННОГО КАЗНАЧЕЙСТВА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602F-97E5-4A13-9CA3-30A1C00A6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ЭЛЕКТРОННАЯ СИСТЕМА ОБСЛУЖИВАНИЯ ГОСУДАРСТВЕННОГО КАЗНАЧЕЙСТВА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F1DE9-4D8B-4AEE-82F7-AAFE52EC5C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ЭЛЕКТРОННАЯ СИСТЕМА ОБСЛУЖИВАНИЯ ГОСУДАРСТВЕННОГО КАЗНАЧЕЙСТВА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ЭЛЕКТРОННАЯ СИСТЕМА ОБСЛУЖИВАНИЯ ГОСУДАРСТВЕННОГО КАЗНАЧЕЙСТВА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1B9D30-46E6-44B0-A24F-209538116F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1000124"/>
          </a:xfrm>
        </p:spPr>
        <p:txBody>
          <a:bodyPr/>
          <a:lstStyle>
            <a:lvl1pPr>
              <a:defRPr sz="320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53150" y="6429375"/>
            <a:ext cx="1633538" cy="292100"/>
          </a:xfrm>
        </p:spPr>
        <p:txBody>
          <a:bodyPr/>
          <a:lstStyle>
            <a:lvl1pPr algn="r">
              <a:defRPr sz="105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58125" y="6429375"/>
            <a:ext cx="828675" cy="29210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61963" y="6423025"/>
            <a:ext cx="5610225" cy="292100"/>
          </a:xfrm>
        </p:spPr>
        <p:txBody>
          <a:bodyPr/>
          <a:lstStyle>
            <a:lvl1pPr algn="l">
              <a:defRPr sz="1100"/>
            </a:lvl1pPr>
          </a:lstStyle>
          <a:p>
            <a:pPr>
              <a:defRPr/>
            </a:pPr>
            <a:r>
              <a:rPr lang="ru-RU" smtClean="0"/>
              <a:t>ЭЛЕКТРОННАЯ СИСТЕМА ОБСЛУЖИВАНИЯ ГОСУДАРСТВЕННОГО КАЗНАЧЕЙСТВА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ЭЛЕКТРОННАЯ СИСТЕМА ОБСЛУЖИВАНИЯ ГОСУДАРСТВЕННОГО КАЗНАЧЕЙСТВА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86EA1-9048-4E85-BBA1-418E234DD4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ЭЛЕКТРОННАЯ СИСТЕМА ОБСЛУЖИВАНИЯ ГОСУДАРСТВЕННОГО КАЗНАЧЕЙСТВА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90CC-CE54-4D99-96BF-14944B7B6E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ЭЛЕКТРОННАЯ СИСТЕМА ОБСЛУЖИВАНИЯ ГОСУДАРСТВЕННОГО КАЗНАЧЕЙСТВА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E466B-172B-4510-972F-315BBEF4AC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ЭЛЕКТРОННАЯ СИСТЕМА ОБСЛУЖИВАНИЯ ГОСУДАРСТВЕННОГО КАЗНАЧЕЙСТВА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001D3-2E22-4A9E-A9EF-F1D4E1E7B7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ЭЛЕКТРОННАЯ СИСТЕМА ОБСЛУЖИВАНИЯ ГОСУДАРСТВЕННОГО КАЗНАЧЕЙСТВА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E7A9-4804-47E3-8209-845D36A2C0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ЭЛЕКТРОННАЯ СИСТЕМА ОБСЛУЖИВАНИЯ ГОСУДАРСТВЕННОГО КАЗНАЧЕЙСТВА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957A-E9F6-4378-A698-2E6053FC94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ЭЛЕКТРОННАЯ СИСТЕМА ОБСЛУЖИВАНИЯ ГОСУДАРСТВЕННОГО КАЗНАЧЕЙСТВА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892D-DE3F-4E8E-80DA-46F163C4F0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ЭЛЕКТРОННАЯ СИСТЕМА ОБСЛУЖИВАНИЯ ГОСУДАРСТВЕННОГО КАЗНАЧЕЙСТВА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49" r:id="rId1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PG Algeti Compact" pitchFamily="2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PG Algeti Compact" pitchFamily="2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PG Algeti Compact" pitchFamily="2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PG Algeti Compact" pitchFamily="2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asury.gov.ge/" TargetMode="External"/><Relationship Id="rId2" Type="http://schemas.openxmlformats.org/officeDocument/2006/relationships/hyperlink" Target="http://www.mof.g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2470157"/>
          </a:xfrm>
        </p:spPr>
        <p:txBody>
          <a:bodyPr/>
          <a:lstStyle/>
          <a:p>
            <a:r>
              <a:rPr lang="ru-RU" sz="3600" b="0" dirty="0" smtClean="0"/>
              <a:t>ЭЛЕКТРОННАЯ СИСТЕМА ОБСЛУЖИВАНИЯ ГОСУДАРСТВЕННОГО КАЗНАЧЕЙСТВА</a:t>
            </a:r>
            <a:endParaRPr lang="ru-RU" sz="36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14612" y="6000768"/>
            <a:ext cx="3643312" cy="500066"/>
          </a:xfrm>
        </p:spPr>
        <p:txBody>
          <a:bodyPr/>
          <a:lstStyle/>
          <a:p>
            <a:r>
              <a:rPr lang="en-US" sz="1600" dirty="0" smtClean="0"/>
              <a:t>2012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ru-RU" dirty="0" smtClean="0"/>
              <a:t>ФУНКЦИОНАЛЬНАЯ СХЕМА</a:t>
            </a:r>
            <a:endParaRPr lang="en-US" dirty="0"/>
          </a:p>
        </p:txBody>
      </p:sp>
      <p:grpSp>
        <p:nvGrpSpPr>
          <p:cNvPr id="247" name="Group 246"/>
          <p:cNvGrpSpPr/>
          <p:nvPr/>
        </p:nvGrpSpPr>
        <p:grpSpPr>
          <a:xfrm>
            <a:off x="76200" y="1219200"/>
            <a:ext cx="8991600" cy="5486400"/>
            <a:chOff x="76200" y="1219200"/>
            <a:chExt cx="8991600" cy="5486400"/>
          </a:xfrm>
        </p:grpSpPr>
        <p:grpSp>
          <p:nvGrpSpPr>
            <p:cNvPr id="19" name="Group 18"/>
            <p:cNvGrpSpPr/>
            <p:nvPr/>
          </p:nvGrpSpPr>
          <p:grpSpPr>
            <a:xfrm>
              <a:off x="76200" y="1219200"/>
              <a:ext cx="8915400" cy="990600"/>
              <a:chOff x="152400" y="1295400"/>
              <a:chExt cx="8915400" cy="9906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2400" y="1295400"/>
                <a:ext cx="533400" cy="990600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1200" dirty="0" smtClean="0">
                    <a:latin typeface="+mj-lt"/>
                  </a:rPr>
                  <a:t>НАЦИОНАЛЬНЫЙ БАНК</a:t>
                </a:r>
                <a:endParaRPr lang="en-US" sz="1200" dirty="0">
                  <a:latin typeface="+mj-lt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85800" y="1295400"/>
                <a:ext cx="533400" cy="990600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1200" dirty="0" smtClean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УПРАВЛЕНИЕ ДОЛГОМ</a:t>
                </a:r>
                <a:endParaRPr lang="en-US" sz="1200" dirty="0">
                  <a:solidFill>
                    <a:schemeClr val="bg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219200" y="1295400"/>
                <a:ext cx="533400" cy="990600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1200" dirty="0" smtClean="0">
                    <a:latin typeface="+mj-lt"/>
                  </a:rPr>
                  <a:t>УПРАВЛЕНИЕ БЮДЖЕТОМ</a:t>
                </a:r>
                <a:endParaRPr lang="en-US" sz="1200" dirty="0">
                  <a:latin typeface="+mj-lt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934200" y="1295400"/>
                <a:ext cx="533400" cy="990600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ru-RU" sz="1000" dirty="0" smtClean="0">
                    <a:latin typeface="+mj-lt"/>
                  </a:rPr>
                  <a:t>АГЕНТСТВО ГРАЖДАНСКОГО РЕЕСТРА</a:t>
                </a:r>
                <a:endParaRPr lang="en-US" sz="1000" dirty="0">
                  <a:latin typeface="+mj-lt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467600" y="1295400"/>
                <a:ext cx="533400" cy="990600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1000" dirty="0" smtClean="0">
                    <a:latin typeface="+mj-lt"/>
                  </a:rPr>
                  <a:t>СЛУЖБА ДОХОДОВ</a:t>
                </a:r>
                <a:endParaRPr lang="en-US" sz="1000" dirty="0">
                  <a:latin typeface="+mj-lt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01000" y="1295400"/>
                <a:ext cx="533400" cy="990600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1000" dirty="0" smtClean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АУДИТ</a:t>
                </a:r>
                <a:endParaRPr lang="en-US" sz="1000" dirty="0">
                  <a:solidFill>
                    <a:schemeClr val="bg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534400" y="1295400"/>
                <a:ext cx="533400" cy="990600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1000" dirty="0" smtClean="0">
                    <a:latin typeface="+mj-lt"/>
                  </a:rPr>
                  <a:t>АГЕНТСТВО ПО ЗАКУПКАМ</a:t>
                </a:r>
                <a:endParaRPr lang="en-US" sz="1000" dirty="0">
                  <a:latin typeface="+mj-lt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752600" y="1295400"/>
                <a:ext cx="2590800" cy="53340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  <a:latin typeface="+mj-lt"/>
                  </a:rPr>
                  <a:t>ГОС. КАЗНАЧЕЙСТВО</a:t>
                </a:r>
                <a:endParaRPr lang="en-US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343400" y="1295400"/>
                <a:ext cx="2590800" cy="53340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  <a:latin typeface="+mj-lt"/>
                  </a:rPr>
                  <a:t>БЮДЖЕТНАЯ ОРГАНИЗАЦИЯ</a:t>
                </a:r>
                <a:endParaRPr lang="en-US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752600" y="1828800"/>
                <a:ext cx="1295400" cy="457200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r>
                  <a:rPr lang="ru-RU" sz="1050" dirty="0" smtClean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ГЛАВНАЯ КНИГА - </a:t>
                </a:r>
                <a:r>
                  <a:rPr lang="ru-RU" sz="1050" dirty="0" smtClean="0">
                    <a:solidFill>
                      <a:schemeClr val="tx1"/>
                    </a:solidFill>
                    <a:latin typeface="+mj-lt"/>
                  </a:rPr>
                  <a:t>ОТЧЕТНОСТЬ</a:t>
                </a:r>
                <a:endParaRPr lang="en-US" sz="105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343400" y="1828800"/>
                <a:ext cx="1295400" cy="457200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r>
                  <a:rPr lang="ru-RU" sz="1050" dirty="0" smtClean="0">
                    <a:latin typeface="+mj-lt"/>
                  </a:rPr>
                  <a:t>ФУНКЦИОНАЛЬНЫЙ ПРОЦЕСС</a:t>
                </a:r>
                <a:endParaRPr lang="en-US" sz="1050" dirty="0">
                  <a:latin typeface="+mj-lt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638800" y="1828800"/>
                <a:ext cx="1295400" cy="457200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r>
                  <a:rPr lang="ru-RU" sz="1050" dirty="0" smtClean="0">
                    <a:latin typeface="+mj-lt"/>
                  </a:rPr>
                  <a:t>ПЕРВИЧНЫЙ ДОКУМЕНТ</a:t>
                </a:r>
                <a:endParaRPr lang="en-US" sz="1050" dirty="0">
                  <a:latin typeface="+mj-lt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048000" y="1828800"/>
                <a:ext cx="1295400" cy="457200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r>
                  <a:rPr lang="ru-RU" sz="1050" dirty="0" smtClean="0">
                    <a:latin typeface="+mj-lt"/>
                  </a:rPr>
                  <a:t>ФУНКЦИОНАЛЬНЫЙ ПРОЦЕСС</a:t>
                </a:r>
                <a:endParaRPr lang="en-US" sz="1050" dirty="0">
                  <a:latin typeface="+mj-lt"/>
                </a:endParaRPr>
              </a:p>
            </p:txBody>
          </p:sp>
        </p:grpSp>
        <p:grpSp>
          <p:nvGrpSpPr>
            <p:cNvPr id="246" name="Group 245"/>
            <p:cNvGrpSpPr/>
            <p:nvPr/>
          </p:nvGrpSpPr>
          <p:grpSpPr>
            <a:xfrm>
              <a:off x="152400" y="2438400"/>
              <a:ext cx="8915400" cy="4267200"/>
              <a:chOff x="152400" y="2438400"/>
              <a:chExt cx="8915400" cy="4267200"/>
            </a:xfrm>
          </p:grpSpPr>
          <p:sp>
            <p:nvSpPr>
              <p:cNvPr id="222" name="Rectangle 221"/>
              <p:cNvSpPr/>
              <p:nvPr/>
            </p:nvSpPr>
            <p:spPr>
              <a:xfrm>
                <a:off x="1676400" y="2438400"/>
                <a:ext cx="5257800" cy="3657600"/>
              </a:xfrm>
              <a:prstGeom prst="rect">
                <a:avLst/>
              </a:prstGeom>
              <a:gradFill flip="none" rotWithShape="1"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  <a:tileRect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grpSp>
            <p:nvGrpSpPr>
              <p:cNvPr id="221" name="Group 220"/>
              <p:cNvGrpSpPr/>
              <p:nvPr/>
            </p:nvGrpSpPr>
            <p:grpSpPr>
              <a:xfrm>
                <a:off x="152400" y="2508250"/>
                <a:ext cx="8915400" cy="4197350"/>
                <a:chOff x="152400" y="2508250"/>
                <a:chExt cx="8915400" cy="4197350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3048000" y="2667000"/>
                  <a:ext cx="1143000" cy="6096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ru-RU" sz="850" dirty="0" smtClean="0">
                      <a:latin typeface="+mj-lt"/>
                      <a:cs typeface="BPG Algeti Compact" pitchFamily="2" charset="0"/>
                    </a:rPr>
                    <a:t>СВЕРКА КОНТРАКТОВ\ОБЯЗАТЕЛЬСТВ</a:t>
                  </a:r>
                  <a:endParaRPr lang="en-US" sz="850" dirty="0">
                    <a:latin typeface="+mj-lt"/>
                    <a:cs typeface="BPG Algeti Compact" pitchFamily="2" charset="0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048000" y="3429000"/>
                  <a:ext cx="1143000" cy="6096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ru-RU" sz="900" dirty="0" smtClean="0">
                      <a:latin typeface="+mj-lt"/>
                      <a:cs typeface="BPG Algeti Compact" pitchFamily="2" charset="0"/>
                    </a:rPr>
                    <a:t>СВЕРКА СЧЕТ-ФАКТУРЫ/НАЛОГОВЫХ ТРЕБОВАНИЙ</a:t>
                  </a:r>
                  <a:endParaRPr lang="en-US" sz="900" dirty="0">
                    <a:latin typeface="+mj-lt"/>
                    <a:cs typeface="BPG Algeti Compact" pitchFamily="2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048000" y="4343400"/>
                  <a:ext cx="1143000" cy="6096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ru-RU" sz="900" dirty="0" smtClean="0">
                      <a:latin typeface="+mj-lt"/>
                      <a:cs typeface="BPG Algeti Compact" pitchFamily="2" charset="0"/>
                    </a:rPr>
                    <a:t>УЧЕТНОСТЬ ДОХОДОВ/ДВИЖЕНИЕ ОБОРОТА</a:t>
                  </a:r>
                  <a:endParaRPr lang="en-US" sz="900" dirty="0">
                    <a:latin typeface="+mj-lt"/>
                    <a:cs typeface="BPG Algeti Compact" pitchFamily="2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343400" y="2667000"/>
                  <a:ext cx="1143000" cy="6096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ru-RU" sz="850" dirty="0" smtClean="0">
                      <a:latin typeface="+mj-lt"/>
                      <a:cs typeface="BPG Algeti Compact" pitchFamily="2" charset="0"/>
                    </a:rPr>
                    <a:t>ЗАКУПКИ/ОБЯЗАТЕЛЬСТВА</a:t>
                  </a:r>
                  <a:endParaRPr lang="en-US" sz="850" dirty="0">
                    <a:latin typeface="+mj-lt"/>
                    <a:cs typeface="BPG Algeti Compact" pitchFamily="2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343400" y="3429000"/>
                  <a:ext cx="1143000" cy="6096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900" dirty="0" smtClean="0">
                      <a:latin typeface="+mj-lt"/>
                      <a:cs typeface="BPG Algeti Compact" pitchFamily="2" charset="0"/>
                    </a:rPr>
                    <a:t>PAYMENTS PAYABLES/RECEIVABLES</a:t>
                  </a:r>
                  <a:endParaRPr lang="en-US" sz="900" dirty="0">
                    <a:latin typeface="+mj-lt"/>
                    <a:cs typeface="BPG Algeti Compact" pitchFamily="2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343400" y="4343400"/>
                  <a:ext cx="1143000" cy="6096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ru-RU" sz="800" dirty="0" smtClean="0">
                      <a:solidFill>
                        <a:schemeClr val="tx1"/>
                      </a:solidFill>
                      <a:latin typeface="+mj-lt"/>
                      <a:cs typeface="BPG Algeti Compact" pitchFamily="2" charset="0"/>
                    </a:rPr>
                    <a:t>ДРУГИЕ</a:t>
                  </a:r>
                  <a:r>
                    <a:rPr lang="ru-RU" sz="800" dirty="0" smtClean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  <a:cs typeface="BPG Algeti Compact" pitchFamily="2" charset="0"/>
                    </a:rPr>
                    <a:t> </a:t>
                  </a:r>
                  <a:r>
                    <a:rPr lang="ru-RU" sz="800" dirty="0" smtClean="0">
                      <a:solidFill>
                        <a:schemeClr val="tx1"/>
                      </a:solidFill>
                      <a:latin typeface="+mj-lt"/>
                      <a:cs typeface="BPG Algeti Compact" pitchFamily="2" charset="0"/>
                    </a:rPr>
                    <a:t>НЕМАТЕРИАЛЬНЫЕ ОПЕРАЦИИ  </a:t>
                  </a:r>
                  <a:endParaRPr lang="en-US" sz="800" dirty="0" smtClean="0">
                    <a:solidFill>
                      <a:schemeClr val="tx1"/>
                    </a:solidFill>
                    <a:latin typeface="+mj-lt"/>
                    <a:cs typeface="BPG Algeti Compact" pitchFamily="2" charset="0"/>
                  </a:endParaRP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sz="800" dirty="0" smtClean="0">
                      <a:solidFill>
                        <a:schemeClr val="tx1"/>
                      </a:solidFill>
                      <a:latin typeface="+mj-lt"/>
                      <a:cs typeface="BPG Algeti Compact" pitchFamily="2" charset="0"/>
                    </a:rPr>
                    <a:t>(</a:t>
                  </a:r>
                  <a:r>
                    <a:rPr lang="ru-RU" sz="800" dirty="0" smtClean="0">
                      <a:solidFill>
                        <a:schemeClr val="tx1"/>
                      </a:solidFill>
                      <a:latin typeface="+mj-lt"/>
                      <a:cs typeface="BPG Algeti Compact" pitchFamily="2" charset="0"/>
                    </a:rPr>
                    <a:t>ЗА ИСКЛ</a:t>
                  </a:r>
                  <a:r>
                    <a:rPr lang="en-US" sz="800" dirty="0" smtClean="0">
                      <a:solidFill>
                        <a:schemeClr val="tx1"/>
                      </a:solidFill>
                      <a:latin typeface="+mj-lt"/>
                      <a:cs typeface="BPG Algeti Compact" pitchFamily="2" charset="0"/>
                    </a:rPr>
                    <a:t>.</a:t>
                  </a:r>
                  <a:r>
                    <a:rPr lang="ru-RU" sz="800" dirty="0" smtClean="0">
                      <a:solidFill>
                        <a:schemeClr val="tx1"/>
                      </a:solidFill>
                      <a:latin typeface="+mj-lt"/>
                      <a:cs typeface="BPG Algeti Compact" pitchFamily="2" charset="0"/>
                    </a:rPr>
                    <a:t> АКТИВОВ И ИНВЕНТАРЯ)</a:t>
                  </a:r>
                  <a:endParaRPr lang="en-US" sz="800" dirty="0">
                    <a:solidFill>
                      <a:schemeClr val="tx1"/>
                    </a:solidFill>
                    <a:latin typeface="+mj-lt"/>
                    <a:cs typeface="BPG Algeti Compact" pitchFamily="2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343400" y="5181600"/>
                  <a:ext cx="1143000" cy="6096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ru-RU" sz="900" dirty="0" smtClean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  <a:cs typeface="BPG Algeti Compact" pitchFamily="2" charset="0"/>
                    </a:rPr>
                    <a:t>МОДУЛЬ УПРАВЛЕНИЯ АКТИВАМИ И ИНВЕНТАРЕМ</a:t>
                  </a:r>
                  <a:endParaRPr lang="en-US" sz="900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  <a:cs typeface="BPG Algeti Compact" pitchFamily="2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3124200" y="6172200"/>
                  <a:ext cx="1066800" cy="533400"/>
                </a:xfrm>
                <a:prstGeom prst="rect">
                  <a:avLst/>
                </a:prstGeom>
                <a:solidFill>
                  <a:srgbClr val="FFE0D9"/>
                </a:solidFill>
                <a:ln w="19050">
                  <a:solidFill>
                    <a:srgbClr val="FF000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en-US" sz="800" dirty="0" smtClean="0">
                      <a:latin typeface="+mj-lt"/>
                      <a:cs typeface="BPG Algeti Compact" pitchFamily="2" charset="0"/>
                    </a:rPr>
                    <a:t>HR - </a:t>
                  </a:r>
                  <a:r>
                    <a:rPr lang="ru-RU" sz="800" dirty="0" smtClean="0">
                      <a:latin typeface="+mj-lt"/>
                      <a:cs typeface="BPG Algeti Compact" pitchFamily="2" charset="0"/>
                    </a:rPr>
                    <a:t>УПРАВЛЕНИЕ</a:t>
                  </a:r>
                  <a:endParaRPr lang="en-US" sz="800" dirty="0">
                    <a:latin typeface="+mj-lt"/>
                    <a:cs typeface="BPG Algeti Compact" pitchFamily="2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419600" y="6172200"/>
                  <a:ext cx="1066800" cy="533400"/>
                </a:xfrm>
                <a:prstGeom prst="rect">
                  <a:avLst/>
                </a:prstGeom>
                <a:solidFill>
                  <a:srgbClr val="FFE0D9"/>
                </a:solidFill>
                <a:ln w="19050">
                  <a:solidFill>
                    <a:srgbClr val="FF000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ru-RU" sz="800" dirty="0" smtClean="0">
                      <a:latin typeface="+mj-lt"/>
                      <a:cs typeface="BPG Algeti Compact" pitchFamily="2" charset="0"/>
                    </a:rPr>
                    <a:t>РЕГУЛИРОВАНИЕ РАСЧТАМИ С ПЕРСОНАЛОВ</a:t>
                  </a:r>
                  <a:endParaRPr lang="en-US" sz="800" dirty="0">
                    <a:latin typeface="+mj-lt"/>
                    <a:cs typeface="BPG Algeti Compact" pitchFamily="2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57200" y="2514600"/>
                  <a:ext cx="762000" cy="533400"/>
                </a:xfrm>
                <a:prstGeom prst="rect">
                  <a:avLst/>
                </a:prstGeom>
                <a:solidFill>
                  <a:srgbClr val="FFE0D9"/>
                </a:solidFill>
                <a:ln w="19050">
                  <a:solidFill>
                    <a:srgbClr val="FF000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ru-RU" sz="900" dirty="0" smtClean="0">
                      <a:latin typeface="+mj-lt"/>
                      <a:cs typeface="BPG Algeti Compact" pitchFamily="2" charset="0"/>
                    </a:rPr>
                    <a:t>БЮДЖЕТ/АССИГНОВАНИЯ</a:t>
                  </a:r>
                  <a:endParaRPr lang="en-US" sz="900" dirty="0">
                    <a:latin typeface="+mj-lt"/>
                    <a:cs typeface="BPG Algeti Compact" pitchFamily="2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8077200" y="2514600"/>
                  <a:ext cx="990600" cy="533400"/>
                </a:xfrm>
                <a:prstGeom prst="rect">
                  <a:avLst/>
                </a:prstGeom>
                <a:solidFill>
                  <a:srgbClr val="FFE0D9"/>
                </a:solidFill>
                <a:ln w="19050">
                  <a:solidFill>
                    <a:srgbClr val="FF000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ru-RU" sz="800" dirty="0" smtClean="0">
                      <a:latin typeface="+mj-lt"/>
                      <a:cs typeface="BPG Algeti Compact" pitchFamily="2" charset="0"/>
                    </a:rPr>
                    <a:t>СИСТЕМА </a:t>
                  </a:r>
                  <a:r>
                    <a:rPr lang="en-US" sz="800" dirty="0" smtClean="0">
                      <a:latin typeface="+mj-lt"/>
                      <a:cs typeface="BPG Algeti Compact" pitchFamily="2" charset="0"/>
                    </a:rPr>
                    <a:t> </a:t>
                  </a:r>
                  <a:r>
                    <a:rPr lang="ru-RU" sz="800" dirty="0" smtClean="0">
                      <a:latin typeface="+mj-lt"/>
                      <a:cs typeface="BPG Algeti Compact" pitchFamily="2" charset="0"/>
                    </a:rPr>
                    <a:t>ТЕНДЕРОВ</a:t>
                  </a:r>
                  <a:endParaRPr lang="en-US" sz="800" dirty="0">
                    <a:latin typeface="+mj-lt"/>
                    <a:cs typeface="BPG Algeti Compact" pitchFamily="2" charset="0"/>
                  </a:endParaRPr>
                </a:p>
              </p:txBody>
            </p:sp>
            <p:sp>
              <p:nvSpPr>
                <p:cNvPr id="31" name="Flowchart: Punched Tape 30"/>
                <p:cNvSpPr/>
                <p:nvPr/>
              </p:nvSpPr>
              <p:spPr>
                <a:xfrm>
                  <a:off x="5791200" y="2514600"/>
                  <a:ext cx="990600" cy="685800"/>
                </a:xfrm>
                <a:prstGeom prst="flowChartPunchedTape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ru-RU" sz="1000" dirty="0" smtClean="0">
                      <a:solidFill>
                        <a:schemeClr val="tx1"/>
                      </a:solidFill>
                      <a:latin typeface="+mj-lt"/>
                      <a:cs typeface="BPG Algeti Compact" pitchFamily="2" charset="0"/>
                    </a:rPr>
                    <a:t>КОНТРАКТ</a:t>
                  </a:r>
                  <a:endParaRPr lang="en-US" sz="1000" dirty="0" smtClean="0">
                    <a:solidFill>
                      <a:schemeClr val="tx1"/>
                    </a:solidFill>
                    <a:latin typeface="+mj-lt"/>
                    <a:cs typeface="BPG Algeti Compact" pitchFamily="2" charset="0"/>
                  </a:endParaRPr>
                </a:p>
              </p:txBody>
            </p:sp>
            <p:sp>
              <p:nvSpPr>
                <p:cNvPr id="32" name="Flowchart: Punched Tape 31"/>
                <p:cNvSpPr/>
                <p:nvPr/>
              </p:nvSpPr>
              <p:spPr>
                <a:xfrm>
                  <a:off x="5791200" y="3124200"/>
                  <a:ext cx="990600" cy="685800"/>
                </a:xfrm>
                <a:prstGeom prst="flowChartPunchedTape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ru-RU" sz="800" dirty="0" smtClean="0">
                      <a:solidFill>
                        <a:schemeClr val="tx1"/>
                      </a:solidFill>
                      <a:latin typeface="+mj-lt"/>
                      <a:cs typeface="BPG Algeti Compact" pitchFamily="2" charset="0"/>
                    </a:rPr>
                    <a:t>ОСНОВА ОБЯЗАТЕЛЬСТВ, ДРУГИЕ ДОКУМЕНТЫ</a:t>
                  </a:r>
                  <a:endParaRPr lang="en-US" sz="800" dirty="0" smtClean="0">
                    <a:solidFill>
                      <a:schemeClr val="tx1"/>
                    </a:solidFill>
                    <a:latin typeface="+mj-lt"/>
                    <a:cs typeface="BPG Algeti Compact" pitchFamily="2" charset="0"/>
                  </a:endParaRPr>
                </a:p>
              </p:txBody>
            </p:sp>
            <p:sp>
              <p:nvSpPr>
                <p:cNvPr id="33" name="Flowchart: Punched Tape 32"/>
                <p:cNvSpPr/>
                <p:nvPr/>
              </p:nvSpPr>
              <p:spPr>
                <a:xfrm>
                  <a:off x="5791200" y="3733800"/>
                  <a:ext cx="990600" cy="685800"/>
                </a:xfrm>
                <a:prstGeom prst="flowChartPunchedTape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ru-RU" sz="1000" dirty="0" smtClean="0">
                      <a:solidFill>
                        <a:schemeClr val="tx1"/>
                      </a:solidFill>
                      <a:latin typeface="+mj-lt"/>
                      <a:cs typeface="BPG Algeti Compact" pitchFamily="2" charset="0"/>
                    </a:rPr>
                    <a:t>СЧЕТ-ФАКТУРА</a:t>
                  </a:r>
                  <a:endParaRPr lang="en-US" sz="1000" dirty="0" smtClean="0">
                    <a:solidFill>
                      <a:schemeClr val="tx1"/>
                    </a:solidFill>
                    <a:latin typeface="+mj-lt"/>
                    <a:cs typeface="BPG Algeti Compact" pitchFamily="2" charset="0"/>
                  </a:endParaRPr>
                </a:p>
              </p:txBody>
            </p:sp>
            <p:sp>
              <p:nvSpPr>
                <p:cNvPr id="34" name="Flowchart: Punched Tape 33"/>
                <p:cNvSpPr/>
                <p:nvPr/>
              </p:nvSpPr>
              <p:spPr>
                <a:xfrm>
                  <a:off x="5791200" y="4343400"/>
                  <a:ext cx="990600" cy="685800"/>
                </a:xfrm>
                <a:prstGeom prst="flowChartPunchedTape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ru-RU" sz="800" dirty="0" smtClean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  <a:cs typeface="BPG Algeti Compact" pitchFamily="2" charset="0"/>
                    </a:rPr>
                    <a:t>НЕМОНЕТАРНЫЕ ЭКОНОМИЧЕСКИЕ СОБЫТИЯ</a:t>
                  </a:r>
                  <a:endParaRPr 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  <a:cs typeface="BPG Algeti Compact" pitchFamily="2" charset="0"/>
                  </a:endParaRPr>
                </a:p>
              </p:txBody>
            </p:sp>
            <p:sp>
              <p:nvSpPr>
                <p:cNvPr id="35" name="Flowchart: Stored Data 34"/>
                <p:cNvSpPr/>
                <p:nvPr/>
              </p:nvSpPr>
              <p:spPr>
                <a:xfrm>
                  <a:off x="1905000" y="2667000"/>
                  <a:ext cx="1066800" cy="609600"/>
                </a:xfrm>
                <a:prstGeom prst="flowChartOnlineStorage">
                  <a:avLst/>
                </a:prstGeom>
                <a:solidFill>
                  <a:srgbClr val="CCCCFF"/>
                </a:solidFill>
                <a:ln w="12700">
                  <a:solidFill>
                    <a:srgbClr val="0070C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ru-RU" sz="900" dirty="0" smtClean="0">
                      <a:solidFill>
                        <a:schemeClr val="tx1"/>
                      </a:solidFill>
                      <a:latin typeface="+mj-lt"/>
                      <a:cs typeface="BPG Algeti Compact" pitchFamily="2" charset="0"/>
                    </a:rPr>
                    <a:t>ОТЧЕТНОСТЬ</a:t>
                  </a:r>
                  <a:endParaRPr lang="en-US" sz="900" dirty="0" smtClean="0">
                    <a:solidFill>
                      <a:schemeClr val="tx1"/>
                    </a:solidFill>
                    <a:latin typeface="+mj-lt"/>
                    <a:cs typeface="BPG Algeti Compact" pitchFamily="2" charset="0"/>
                  </a:endParaRPr>
                </a:p>
              </p:txBody>
            </p:sp>
            <p:cxnSp>
              <p:nvCxnSpPr>
                <p:cNvPr id="37" name="Elbow Connector 36"/>
                <p:cNvCxnSpPr>
                  <a:stCxn id="29" idx="0"/>
                  <a:endCxn id="30" idx="0"/>
                </p:cNvCxnSpPr>
                <p:nvPr/>
              </p:nvCxnSpPr>
              <p:spPr>
                <a:xfrm rot="5400000" flipH="1" flipV="1">
                  <a:off x="4705350" y="-1352550"/>
                  <a:ext cx="12700" cy="7734300"/>
                </a:xfrm>
                <a:prstGeom prst="bentConnector3">
                  <a:avLst>
                    <a:gd name="adj1" fmla="val 1800000"/>
                  </a:avLst>
                </a:prstGeom>
                <a:ln w="19050">
                  <a:solidFill>
                    <a:schemeClr val="tx1"/>
                  </a:solidFill>
                  <a:prstDash val="lg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Elbow Connector 38"/>
                <p:cNvCxnSpPr>
                  <a:stCxn id="29" idx="3"/>
                  <a:endCxn id="23" idx="0"/>
                </p:cNvCxnSpPr>
                <p:nvPr/>
              </p:nvCxnSpPr>
              <p:spPr>
                <a:xfrm flipV="1">
                  <a:off x="1219200" y="2667000"/>
                  <a:ext cx="3695700" cy="114300"/>
                </a:xfrm>
                <a:prstGeom prst="bentConnector4">
                  <a:avLst>
                    <a:gd name="adj1" fmla="val 9212"/>
                    <a:gd name="adj2" fmla="val 362933"/>
                  </a:avLst>
                </a:prstGeom>
                <a:ln w="19050">
                  <a:solidFill>
                    <a:srgbClr val="FF0000"/>
                  </a:solidFill>
                  <a:prstDash val="lg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lbow Connector 38"/>
                <p:cNvCxnSpPr>
                  <a:stCxn id="30" idx="1"/>
                  <a:endCxn id="31" idx="0"/>
                </p:cNvCxnSpPr>
                <p:nvPr/>
              </p:nvCxnSpPr>
              <p:spPr>
                <a:xfrm rot="10800000">
                  <a:off x="6286500" y="2583180"/>
                  <a:ext cx="1790700" cy="198120"/>
                </a:xfrm>
                <a:prstGeom prst="bentConnector4">
                  <a:avLst>
                    <a:gd name="adj1" fmla="val 36170"/>
                    <a:gd name="adj2" fmla="val 215385"/>
                  </a:avLst>
                </a:prstGeom>
                <a:ln w="12700">
                  <a:solidFill>
                    <a:srgbClr val="FF000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Rectangle 58"/>
                <p:cNvSpPr/>
                <p:nvPr/>
              </p:nvSpPr>
              <p:spPr>
                <a:xfrm>
                  <a:off x="533400" y="5867400"/>
                  <a:ext cx="762000" cy="3048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ru-RU" sz="900" dirty="0" smtClean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  <a:cs typeface="BPG Algeti Compact" pitchFamily="2" charset="0"/>
                    </a:rPr>
                    <a:t>ДОЛГ</a:t>
                  </a:r>
                  <a:endParaRPr lang="en-US" sz="900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  <a:cs typeface="BPG Algeti Compact" pitchFamily="2" charset="0"/>
                  </a:endParaRPr>
                </a:p>
              </p:txBody>
            </p:sp>
            <p:cxnSp>
              <p:nvCxnSpPr>
                <p:cNvPr id="63" name="Shape 62"/>
                <p:cNvCxnSpPr>
                  <a:stCxn id="22" idx="2"/>
                  <a:endCxn id="65" idx="3"/>
                </p:cNvCxnSpPr>
                <p:nvPr/>
              </p:nvCxnSpPr>
              <p:spPr>
                <a:xfrm rot="5400000" flipH="1" flipV="1">
                  <a:off x="5086350" y="1962150"/>
                  <a:ext cx="1524000" cy="4457700"/>
                </a:xfrm>
                <a:prstGeom prst="bentConnector4">
                  <a:avLst>
                    <a:gd name="adj1" fmla="val -58954"/>
                    <a:gd name="adj2" fmla="val 105128"/>
                  </a:avLst>
                </a:prstGeom>
                <a:ln w="127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Rectangle 64"/>
                <p:cNvSpPr/>
                <p:nvPr/>
              </p:nvSpPr>
              <p:spPr>
                <a:xfrm>
                  <a:off x="7162800" y="3124200"/>
                  <a:ext cx="914400" cy="609600"/>
                </a:xfrm>
                <a:prstGeom prst="rect">
                  <a:avLst/>
                </a:prstGeom>
                <a:solidFill>
                  <a:srgbClr val="FFE0D9"/>
                </a:solidFill>
                <a:ln w="19050">
                  <a:solidFill>
                    <a:srgbClr val="FF000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ru-RU" sz="800" dirty="0" smtClean="0">
                      <a:latin typeface="+mj-lt"/>
                      <a:cs typeface="BPG Algeti Compact" pitchFamily="2" charset="0"/>
                    </a:rPr>
                    <a:t>НАЛОГИ</a:t>
                  </a:r>
                  <a:endParaRPr lang="en-US" sz="800" dirty="0" smtClean="0">
                    <a:latin typeface="+mj-lt"/>
                    <a:cs typeface="BPG Algeti Compact" pitchFamily="2" charset="0"/>
                  </a:endParaRPr>
                </a:p>
              </p:txBody>
            </p:sp>
            <p:cxnSp>
              <p:nvCxnSpPr>
                <p:cNvPr id="76" name="Shape 66"/>
                <p:cNvCxnSpPr>
                  <a:stCxn id="59" idx="3"/>
                  <a:endCxn id="31" idx="3"/>
                </p:cNvCxnSpPr>
                <p:nvPr/>
              </p:nvCxnSpPr>
              <p:spPr>
                <a:xfrm flipV="1">
                  <a:off x="1295400" y="2857500"/>
                  <a:ext cx="5486400" cy="3162300"/>
                </a:xfrm>
                <a:prstGeom prst="bentConnector3">
                  <a:avLst>
                    <a:gd name="adj1" fmla="val 104167"/>
                  </a:avLst>
                </a:prstGeom>
                <a:ln w="127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Elbow Connector 96"/>
                <p:cNvCxnSpPr>
                  <a:stCxn id="31" idx="1"/>
                  <a:endCxn id="23" idx="3"/>
                </p:cNvCxnSpPr>
                <p:nvPr/>
              </p:nvCxnSpPr>
              <p:spPr>
                <a:xfrm rot="10800000" flipV="1">
                  <a:off x="5486400" y="2857500"/>
                  <a:ext cx="304800" cy="114300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Elbow Connector 97"/>
                <p:cNvCxnSpPr>
                  <a:stCxn id="32" idx="1"/>
                  <a:endCxn id="23" idx="3"/>
                </p:cNvCxnSpPr>
                <p:nvPr/>
              </p:nvCxnSpPr>
              <p:spPr>
                <a:xfrm rot="10800000">
                  <a:off x="5486400" y="2971800"/>
                  <a:ext cx="304800" cy="495300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Elbow Connector 100"/>
                <p:cNvCxnSpPr>
                  <a:stCxn id="33" idx="1"/>
                  <a:endCxn id="24" idx="3"/>
                </p:cNvCxnSpPr>
                <p:nvPr/>
              </p:nvCxnSpPr>
              <p:spPr>
                <a:xfrm rot="10800000">
                  <a:off x="5486400" y="3733800"/>
                  <a:ext cx="304800" cy="342900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Elbow Connector 103"/>
                <p:cNvCxnSpPr>
                  <a:stCxn id="34" idx="1"/>
                  <a:endCxn id="25" idx="3"/>
                </p:cNvCxnSpPr>
                <p:nvPr/>
              </p:nvCxnSpPr>
              <p:spPr>
                <a:xfrm rot="10800000">
                  <a:off x="5486400" y="4648200"/>
                  <a:ext cx="304800" cy="38100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Elbow Connector 106"/>
                <p:cNvCxnSpPr>
                  <a:stCxn id="24" idx="2"/>
                  <a:endCxn id="25" idx="0"/>
                </p:cNvCxnSpPr>
                <p:nvPr/>
              </p:nvCxnSpPr>
              <p:spPr>
                <a:xfrm rot="5400000">
                  <a:off x="4762500" y="4191000"/>
                  <a:ext cx="304800" cy="12700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Elbow Connector 38"/>
                <p:cNvCxnSpPr>
                  <a:stCxn id="20" idx="1"/>
                  <a:endCxn id="35" idx="3"/>
                </p:cNvCxnSpPr>
                <p:nvPr/>
              </p:nvCxnSpPr>
              <p:spPr>
                <a:xfrm rot="10800000">
                  <a:off x="2794000" y="2971800"/>
                  <a:ext cx="254000" cy="12700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rgbClr val="0070C0"/>
                  </a:solidFill>
                  <a:prstDash val="lg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Elbow Connector 38"/>
                <p:cNvCxnSpPr>
                  <a:stCxn id="118" idx="1"/>
                  <a:endCxn id="35" idx="1"/>
                </p:cNvCxnSpPr>
                <p:nvPr/>
              </p:nvCxnSpPr>
              <p:spPr>
                <a:xfrm rot="10800000" flipH="1">
                  <a:off x="1828800" y="2971800"/>
                  <a:ext cx="76200" cy="1143000"/>
                </a:xfrm>
                <a:prstGeom prst="bentConnector3">
                  <a:avLst>
                    <a:gd name="adj1" fmla="val -136799"/>
                  </a:avLst>
                </a:prstGeom>
                <a:ln w="19050">
                  <a:solidFill>
                    <a:srgbClr val="0070C0"/>
                  </a:solidFill>
                  <a:prstDash val="lg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Flowchart: Stored Data 117"/>
                <p:cNvSpPr/>
                <p:nvPr/>
              </p:nvSpPr>
              <p:spPr>
                <a:xfrm>
                  <a:off x="1828800" y="3810000"/>
                  <a:ext cx="1066800" cy="609600"/>
                </a:xfrm>
                <a:prstGeom prst="flowChartOnlineStorage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ru-RU" sz="1050" dirty="0" smtClean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  <a:cs typeface="BPG Algeti Compact" pitchFamily="2" charset="0"/>
                    </a:rPr>
                    <a:t>ГЛАВНАЯ КНИГА</a:t>
                  </a:r>
                  <a:endParaRPr lang="en-US" sz="105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  <a:cs typeface="BPG Algeti Compact" pitchFamily="2" charset="0"/>
                  </a:endParaRPr>
                </a:p>
              </p:txBody>
            </p:sp>
            <p:cxnSp>
              <p:nvCxnSpPr>
                <p:cNvPr id="120" name="Elbow Connector 38"/>
                <p:cNvCxnSpPr>
                  <a:stCxn id="21" idx="0"/>
                  <a:endCxn id="118" idx="0"/>
                </p:cNvCxnSpPr>
                <p:nvPr/>
              </p:nvCxnSpPr>
              <p:spPr>
                <a:xfrm rot="16200000" flipH="1" flipV="1">
                  <a:off x="2800350" y="2990850"/>
                  <a:ext cx="381000" cy="1257300"/>
                </a:xfrm>
                <a:prstGeom prst="bentConnector3">
                  <a:avLst>
                    <a:gd name="adj1" fmla="val -18139"/>
                  </a:avLst>
                </a:prstGeom>
                <a:ln w="19050">
                  <a:solidFill>
                    <a:srgbClr val="0070C0"/>
                  </a:solidFill>
                  <a:prstDash val="lg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Elbow Connector 38"/>
                <p:cNvCxnSpPr>
                  <a:stCxn id="22" idx="0"/>
                  <a:endCxn id="118" idx="3"/>
                </p:cNvCxnSpPr>
                <p:nvPr/>
              </p:nvCxnSpPr>
              <p:spPr>
                <a:xfrm rot="16200000" flipV="1">
                  <a:off x="3054350" y="3778250"/>
                  <a:ext cx="228600" cy="901700"/>
                </a:xfrm>
                <a:prstGeom prst="bentConnector2">
                  <a:avLst/>
                </a:prstGeom>
                <a:ln w="19050">
                  <a:solidFill>
                    <a:srgbClr val="0070C0"/>
                  </a:solidFill>
                  <a:prstDash val="lg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Elbow Connector 38"/>
                <p:cNvCxnSpPr>
                  <a:stCxn id="25" idx="1"/>
                  <a:endCxn id="118" idx="3"/>
                </p:cNvCxnSpPr>
                <p:nvPr/>
              </p:nvCxnSpPr>
              <p:spPr>
                <a:xfrm rot="10800000">
                  <a:off x="2717800" y="4114800"/>
                  <a:ext cx="1625600" cy="533400"/>
                </a:xfrm>
                <a:prstGeom prst="bentConnector3">
                  <a:avLst>
                    <a:gd name="adj1" fmla="val 4215"/>
                  </a:avLst>
                </a:prstGeom>
                <a:ln w="19050">
                  <a:solidFill>
                    <a:srgbClr val="0070C0"/>
                  </a:solidFill>
                  <a:prstDash val="lg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Elbow Connector 38"/>
                <p:cNvCxnSpPr>
                  <a:stCxn id="26" idx="0"/>
                  <a:endCxn id="118" idx="2"/>
                </p:cNvCxnSpPr>
                <p:nvPr/>
              </p:nvCxnSpPr>
              <p:spPr>
                <a:xfrm rot="16200000" flipV="1">
                  <a:off x="3257550" y="3524250"/>
                  <a:ext cx="762000" cy="2552700"/>
                </a:xfrm>
                <a:prstGeom prst="bentConnector3">
                  <a:avLst>
                    <a:gd name="adj1" fmla="val 15116"/>
                  </a:avLst>
                </a:prstGeom>
                <a:ln w="19050">
                  <a:solidFill>
                    <a:srgbClr val="0070C0"/>
                  </a:solidFill>
                  <a:prstDash val="lg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5" name="Group 164"/>
                <p:cNvGrpSpPr/>
                <p:nvPr/>
              </p:nvGrpSpPr>
              <p:grpSpPr>
                <a:xfrm>
                  <a:off x="6781800" y="3329456"/>
                  <a:ext cx="358977" cy="1495370"/>
                  <a:chOff x="6781800" y="3329456"/>
                  <a:chExt cx="358977" cy="1495370"/>
                </a:xfrm>
              </p:grpSpPr>
              <p:cxnSp>
                <p:nvCxnSpPr>
                  <p:cNvPr id="67" name="Shape 66"/>
                  <p:cNvCxnSpPr>
                    <a:stCxn id="159" idx="1"/>
                    <a:endCxn id="34" idx="3"/>
                  </p:cNvCxnSpPr>
                  <p:nvPr/>
                </p:nvCxnSpPr>
                <p:spPr>
                  <a:xfrm rot="10800000">
                    <a:off x="6781800" y="4686301"/>
                    <a:ext cx="228600" cy="441"/>
                  </a:xfrm>
                  <a:prstGeom prst="bentConnector3">
                    <a:avLst>
                      <a:gd name="adj1" fmla="val 50000"/>
                    </a:avLst>
                  </a:prstGeom>
                  <a:ln w="127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hape 66"/>
                  <p:cNvCxnSpPr>
                    <a:stCxn id="157" idx="1"/>
                    <a:endCxn id="33" idx="3"/>
                  </p:cNvCxnSpPr>
                  <p:nvPr/>
                </p:nvCxnSpPr>
                <p:spPr>
                  <a:xfrm rot="10800000">
                    <a:off x="6781800" y="4076701"/>
                    <a:ext cx="228600" cy="441"/>
                  </a:xfrm>
                  <a:prstGeom prst="bentConnector3">
                    <a:avLst>
                      <a:gd name="adj1" fmla="val 50000"/>
                    </a:avLst>
                  </a:prstGeom>
                  <a:ln w="127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hape 66"/>
                  <p:cNvCxnSpPr>
                    <a:stCxn id="146" idx="1"/>
                    <a:endCxn id="32" idx="3"/>
                  </p:cNvCxnSpPr>
                  <p:nvPr/>
                </p:nvCxnSpPr>
                <p:spPr>
                  <a:xfrm rot="10800000">
                    <a:off x="6781800" y="3467101"/>
                    <a:ext cx="228600" cy="441"/>
                  </a:xfrm>
                  <a:prstGeom prst="bentConnector3">
                    <a:avLst>
                      <a:gd name="adj1" fmla="val 50000"/>
                    </a:avLst>
                  </a:prstGeom>
                  <a:ln w="127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" name="Rectangle 145"/>
                  <p:cNvSpPr/>
                  <p:nvPr/>
                </p:nvSpPr>
                <p:spPr>
                  <a:xfrm>
                    <a:off x="7010400" y="3329456"/>
                    <a:ext cx="130377" cy="2761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a-GE" dirty="0" smtClean="0">
                        <a:latin typeface="+mj-lt"/>
                      </a:rPr>
                      <a:t>$</a:t>
                    </a:r>
                    <a:endParaRPr lang="en-US" dirty="0">
                      <a:latin typeface="+mj-lt"/>
                    </a:endParaRPr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>
                  <a:xfrm>
                    <a:off x="7010400" y="3939056"/>
                    <a:ext cx="130377" cy="2761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a-GE" dirty="0" smtClean="0">
                        <a:latin typeface="+mj-lt"/>
                      </a:rPr>
                      <a:t>$</a:t>
                    </a:r>
                    <a:endParaRPr lang="en-US" dirty="0">
                      <a:latin typeface="+mj-lt"/>
                    </a:endParaRPr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7010400" y="4548656"/>
                    <a:ext cx="130377" cy="2761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a-GE" dirty="0" smtClean="0">
                        <a:latin typeface="+mj-lt"/>
                      </a:rPr>
                      <a:t>$</a:t>
                    </a:r>
                    <a:endParaRPr lang="en-US" dirty="0">
                      <a:latin typeface="+mj-lt"/>
                    </a:endParaRPr>
                  </a:p>
                </p:txBody>
              </p:sp>
            </p:grpSp>
            <p:cxnSp>
              <p:nvCxnSpPr>
                <p:cNvPr id="166" name="Elbow Connector 165"/>
                <p:cNvCxnSpPr>
                  <a:stCxn id="34" idx="2"/>
                  <a:endCxn id="26" idx="3"/>
                </p:cNvCxnSpPr>
                <p:nvPr/>
              </p:nvCxnSpPr>
              <p:spPr>
                <a:xfrm rot="5400000">
                  <a:off x="5623560" y="4823460"/>
                  <a:ext cx="525780" cy="800100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Arrow Connector 185"/>
                <p:cNvCxnSpPr>
                  <a:stCxn id="23" idx="1"/>
                  <a:endCxn id="20" idx="3"/>
                </p:cNvCxnSpPr>
                <p:nvPr/>
              </p:nvCxnSpPr>
              <p:spPr>
                <a:xfrm flipH="1">
                  <a:off x="4191000" y="2971800"/>
                  <a:ext cx="1524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Arrow Connector 187"/>
                <p:cNvCxnSpPr>
                  <a:stCxn id="23" idx="2"/>
                  <a:endCxn id="24" idx="0"/>
                </p:cNvCxnSpPr>
                <p:nvPr/>
              </p:nvCxnSpPr>
              <p:spPr>
                <a:xfrm>
                  <a:off x="4914900" y="3276600"/>
                  <a:ext cx="0" cy="1524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Arrow Connector 189"/>
                <p:cNvCxnSpPr>
                  <a:stCxn id="21" idx="3"/>
                  <a:endCxn id="24" idx="1"/>
                </p:cNvCxnSpPr>
                <p:nvPr/>
              </p:nvCxnSpPr>
              <p:spPr>
                <a:xfrm>
                  <a:off x="4191000" y="3733800"/>
                  <a:ext cx="1524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Elbow Connector 191"/>
                <p:cNvCxnSpPr>
                  <a:stCxn id="118" idx="1"/>
                  <a:endCxn id="26" idx="1"/>
                </p:cNvCxnSpPr>
                <p:nvPr/>
              </p:nvCxnSpPr>
              <p:spPr>
                <a:xfrm rot="10800000" flipH="1" flipV="1">
                  <a:off x="1828800" y="4114800"/>
                  <a:ext cx="2514600" cy="1371600"/>
                </a:xfrm>
                <a:prstGeom prst="bentConnector3">
                  <a:avLst>
                    <a:gd name="adj1" fmla="val -3855"/>
                  </a:avLst>
                </a:prstGeom>
                <a:ln w="19050">
                  <a:solidFill>
                    <a:srgbClr val="002060"/>
                  </a:solidFill>
                  <a:prstDash val="lg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Elbow Connector 38"/>
                <p:cNvCxnSpPr>
                  <a:stCxn id="65" idx="2"/>
                  <a:endCxn id="118" idx="2"/>
                </p:cNvCxnSpPr>
                <p:nvPr/>
              </p:nvCxnSpPr>
              <p:spPr>
                <a:xfrm rot="5400000">
                  <a:off x="4648200" y="1447800"/>
                  <a:ext cx="685800" cy="5257800"/>
                </a:xfrm>
                <a:prstGeom prst="bentConnector3">
                  <a:avLst>
                    <a:gd name="adj1" fmla="val 321159"/>
                  </a:avLst>
                </a:prstGeom>
                <a:ln w="19050">
                  <a:solidFill>
                    <a:srgbClr val="FFC000"/>
                  </a:solidFill>
                  <a:prstDash val="lg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hape 66"/>
                <p:cNvCxnSpPr>
                  <a:stCxn id="28" idx="3"/>
                  <a:endCxn id="33" idx="3"/>
                </p:cNvCxnSpPr>
                <p:nvPr/>
              </p:nvCxnSpPr>
              <p:spPr>
                <a:xfrm flipV="1">
                  <a:off x="5486400" y="4076700"/>
                  <a:ext cx="1295400" cy="2362200"/>
                </a:xfrm>
                <a:prstGeom prst="bentConnector3">
                  <a:avLst>
                    <a:gd name="adj1" fmla="val 188235"/>
                  </a:avLst>
                </a:prstGeom>
                <a:ln w="127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Arrow Connector 202"/>
                <p:cNvCxnSpPr>
                  <a:stCxn id="27" idx="3"/>
                  <a:endCxn id="28" idx="1"/>
                </p:cNvCxnSpPr>
                <p:nvPr/>
              </p:nvCxnSpPr>
              <p:spPr>
                <a:xfrm>
                  <a:off x="4191000" y="6438900"/>
                  <a:ext cx="228600" cy="0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8" name="Rectangle 207"/>
                <p:cNvSpPr/>
                <p:nvPr/>
              </p:nvSpPr>
              <p:spPr>
                <a:xfrm>
                  <a:off x="533400" y="6172200"/>
                  <a:ext cx="381000" cy="5334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ru-RU" sz="900" dirty="0" smtClean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  <a:cs typeface="BPG Algeti Compact" pitchFamily="2" charset="0"/>
                    </a:rPr>
                    <a:t>ВНЕШНИЙ</a:t>
                  </a:r>
                  <a:endParaRPr lang="en-US" sz="900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  <a:cs typeface="BPG Algeti Compact" pitchFamily="2" charset="0"/>
                  </a:endParaRPr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914400" y="6172200"/>
                  <a:ext cx="381000" cy="5334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ru-RU" sz="900" dirty="0" smtClean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  <a:cs typeface="BPG Algeti Compact" pitchFamily="2" charset="0"/>
                    </a:rPr>
                    <a:t>ВНУТРЕННИЙ</a:t>
                  </a:r>
                  <a:endParaRPr lang="en-US" sz="900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  <a:cs typeface="BPG Algeti Compact" pitchFamily="2" charset="0"/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152400" y="4114800"/>
                  <a:ext cx="685800" cy="533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B05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>
                      <a:solidFill>
                        <a:srgbClr val="00B050"/>
                      </a:solidFill>
                      <a:latin typeface="+mj-lt"/>
                      <a:cs typeface="Calibri" pitchFamily="34" charset="0"/>
                    </a:rPr>
                    <a:t>RTGS</a:t>
                  </a:r>
                  <a:endParaRPr lang="en-US" sz="1400" b="1" dirty="0">
                    <a:solidFill>
                      <a:srgbClr val="00B050"/>
                    </a:solidFill>
                    <a:latin typeface="+mj-lt"/>
                    <a:cs typeface="Calibri" pitchFamily="34" charset="0"/>
                  </a:endParaRPr>
                </a:p>
              </p:txBody>
            </p:sp>
            <p:cxnSp>
              <p:nvCxnSpPr>
                <p:cNvPr id="213" name="Shape 212"/>
                <p:cNvCxnSpPr>
                  <a:stCxn id="211" idx="0"/>
                  <a:endCxn id="21" idx="1"/>
                </p:cNvCxnSpPr>
                <p:nvPr/>
              </p:nvCxnSpPr>
              <p:spPr>
                <a:xfrm rot="5400000" flipH="1" flipV="1">
                  <a:off x="1581150" y="2647950"/>
                  <a:ext cx="381000" cy="2552700"/>
                </a:xfrm>
                <a:prstGeom prst="bentConnector2">
                  <a:avLst/>
                </a:prstGeom>
                <a:ln w="19050">
                  <a:solidFill>
                    <a:srgbClr val="00B05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Elbow Connector 217"/>
                <p:cNvCxnSpPr>
                  <a:stCxn id="211" idx="2"/>
                  <a:endCxn id="22" idx="1"/>
                </p:cNvCxnSpPr>
                <p:nvPr/>
              </p:nvCxnSpPr>
              <p:spPr>
                <a:xfrm rot="16200000" flipH="1">
                  <a:off x="1771650" y="3371850"/>
                  <a:ext cx="12700" cy="2552700"/>
                </a:xfrm>
                <a:prstGeom prst="bentConnector4">
                  <a:avLst>
                    <a:gd name="adj1" fmla="val 2174394"/>
                    <a:gd name="adj2" fmla="val 56716"/>
                  </a:avLst>
                </a:prstGeom>
                <a:ln w="190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0"/>
            <a:ext cx="6643734" cy="1000124"/>
          </a:xfrm>
        </p:spPr>
        <p:txBody>
          <a:bodyPr/>
          <a:lstStyle/>
          <a:p>
            <a:r>
              <a:rPr lang="ru-RU" dirty="0" smtClean="0"/>
              <a:t>ИНТЕГРИРОВАНИЕ ВНЕШНИХ УСЛУГ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46136273"/>
              </p:ext>
            </p:extLst>
          </p:nvPr>
        </p:nvGraphicFramePr>
        <p:xfrm>
          <a:off x="457200" y="1357313"/>
          <a:ext cx="8229600" cy="476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ru-RU" smtClean="0"/>
              <a:t>ЭЛЕКТРОННАЯ СИСТЕМА ОБСЛУЖИВАНИЯ ГОСУДАРСТВЕННОГО КАЗНАЧЕЙСТВА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ru-RU" dirty="0" smtClean="0"/>
              <a:t>БЕЗОПАСНОСТЬ И ТЕХНИЧЕСКОЕ ОБЕСПЕЧЕНИЕ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Безопасность и техническое обеспечение системы обеспечивается </a:t>
            </a:r>
            <a:r>
              <a:rPr lang="ru-RU" sz="1800" dirty="0" smtClean="0">
                <a:solidFill>
                  <a:srgbClr val="C00000"/>
                </a:solidFill>
              </a:rPr>
              <a:t>ЮЛГП Финансово-аналитической Службой </a:t>
            </a:r>
            <a:r>
              <a:rPr lang="ru-RU" sz="1800" dirty="0" smtClean="0"/>
              <a:t>Министерства Финансов. Для этого: </a:t>
            </a:r>
            <a:endParaRPr lang="ka-GE" sz="1800" dirty="0"/>
          </a:p>
          <a:p>
            <a:endParaRPr lang="ka-GE" sz="1800" dirty="0"/>
          </a:p>
          <a:p>
            <a:pPr lvl="1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</a:rPr>
              <a:t>Подписывает </a:t>
            </a:r>
            <a:r>
              <a:rPr lang="ru-RU" sz="1600" dirty="0" smtClean="0"/>
              <a:t>контракты с бюджетными организациями по обеспечению соответствующих услуг</a:t>
            </a:r>
            <a:r>
              <a:rPr lang="ka-GE" sz="1600" dirty="0" smtClean="0"/>
              <a:t>.</a:t>
            </a:r>
            <a:endParaRPr lang="ka-GE" sz="1600" dirty="0"/>
          </a:p>
          <a:p>
            <a:pPr lvl="1">
              <a:buFont typeface="Arial" pitchFamily="34" charset="0"/>
              <a:buChar char="•"/>
            </a:pPr>
            <a:endParaRPr lang="ka-GE" sz="1600" dirty="0"/>
          </a:p>
          <a:p>
            <a:pPr lvl="1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</a:rPr>
              <a:t>Передает </a:t>
            </a:r>
            <a:r>
              <a:rPr lang="ru-RU" sz="1600" dirty="0" smtClean="0"/>
              <a:t>организациям устройства электронной кодификации и автентизации (авторизации), так называемый </a:t>
            </a:r>
            <a:r>
              <a:rPr lang="en-US" sz="1600" dirty="0" smtClean="0"/>
              <a:t>DG-pass </a:t>
            </a:r>
            <a:r>
              <a:rPr lang="ru-RU" sz="1600" dirty="0" smtClean="0"/>
              <a:t>и пароль системы; без этого вход в систему невозможен.</a:t>
            </a:r>
            <a:endParaRPr lang="ka-GE" sz="1600" dirty="0"/>
          </a:p>
          <a:p>
            <a:pPr lvl="1">
              <a:buFont typeface="Arial" pitchFamily="34" charset="0"/>
              <a:buChar char="•"/>
            </a:pPr>
            <a:endParaRPr lang="ka-GE" sz="1600" dirty="0"/>
          </a:p>
          <a:p>
            <a:pPr lvl="1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</a:rPr>
              <a:t>Обеспечивает связь </a:t>
            </a:r>
            <a:r>
              <a:rPr lang="ru-RU" sz="1600" dirty="0" smtClean="0"/>
              <a:t>посредством общедоступной интернет-сети в защищенном режиме </a:t>
            </a:r>
            <a:r>
              <a:rPr lang="en-US" sz="1600" dirty="0" smtClean="0"/>
              <a:t>SSL </a:t>
            </a:r>
            <a:r>
              <a:rPr lang="en-US" sz="1600" dirty="0"/>
              <a:t>(Secure Sockets Layer) </a:t>
            </a:r>
            <a:r>
              <a:rPr lang="ru-RU" sz="1600" dirty="0" smtClean="0"/>
              <a:t>протокола</a:t>
            </a:r>
            <a:r>
              <a:rPr lang="en-US" sz="1600" dirty="0" smtClean="0"/>
              <a:t>. </a:t>
            </a:r>
            <a:r>
              <a:rPr lang="en-US" sz="1600" dirty="0"/>
              <a:t>SSL (Secure Socket Layer) </a:t>
            </a:r>
            <a:r>
              <a:rPr lang="ru-RU" sz="1600" dirty="0" smtClean="0"/>
              <a:t>– протокол, защищающий данные, посланные посредством веб-браузера и веб-сервера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ЭЛЕКТРОННАЯ СИСТЕМА ОБСЛУЖИВАНИЯ ГОСУДАРСТВЕННОГО КАЗНАЧЕЙСТВА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ru-RU" sz="2800" dirty="0" smtClean="0"/>
              <a:t>ЭЛЕКТРОННАЯ СИСТЕМА ОБСЛУЖИВАНИЯ ГОСУДАРСТВЕННОГО КАЗНАЧЕЙСТВА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Спасибо за Внимание!</a:t>
            </a:r>
            <a:endParaRPr lang="ka-GE" dirty="0" smtClean="0"/>
          </a:p>
          <a:p>
            <a:pPr algn="ctr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  <a:hlinkClick r:id="rId2"/>
              </a:rPr>
              <a:t>www.mof.ge</a:t>
            </a:r>
            <a:endParaRPr lang="ka-GE" sz="2000" dirty="0" smtClean="0">
              <a:solidFill>
                <a:schemeClr val="accent2">
                  <a:lumMod val="50000"/>
                </a:schemeClr>
              </a:solidFill>
              <a:cs typeface="Calibri" pitchFamily="34" charset="0"/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www.treasury.gov.ge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ru-RU" sz="1600" dirty="0" smtClean="0"/>
              <a:t>Февраль</a:t>
            </a:r>
            <a:r>
              <a:rPr lang="en-US" sz="1600" dirty="0" smtClean="0"/>
              <a:t>, 2012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ЭЛЕКТРОННАЯ СИСТЕМА ОБСЛУЖИВАНИЯ ГОСУДАРСТВЕННОГО КАЗНАЧЕЙСТВА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05200"/>
            <a:ext cx="380455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pPr lvl="0"/>
            <a:r>
              <a:rPr lang="ru-RU" sz="2800" dirty="0" smtClean="0"/>
              <a:t> </a:t>
            </a:r>
            <a:r>
              <a:rPr lang="en-US" sz="2800" dirty="0" smtClean="0"/>
              <a:t>E-</a:t>
            </a:r>
            <a:r>
              <a:rPr lang="ru-RU" sz="2800" dirty="0" smtClean="0"/>
              <a:t> Казначейство (</a:t>
            </a:r>
            <a:r>
              <a:rPr lang="en-US" sz="2800" dirty="0" smtClean="0"/>
              <a:t>eTreasury</a:t>
            </a:r>
            <a:r>
              <a:rPr lang="ru-RU" sz="2800" dirty="0" smtClean="0"/>
              <a:t>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СИСТЕМА ЭЛ. УСЛУГ КАЗНАЧЕЙСТВА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84310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sz="2000" b="1" spc="150" dirty="0" smtClean="0">
                <a:latin typeface="+mj-lt"/>
              </a:rPr>
              <a:t>СОВРЕМЕННАЯ, ПРОСТАЯ И УДОБНАЯ ФОРМА ПРОВЕДЕНИЯ ОПЛАТ ИЗ БЮДЖЕТА, КОТОРАЯ </a:t>
            </a:r>
            <a:r>
              <a:rPr lang="ru-RU" sz="2000" b="1" spc="150" dirty="0" smtClean="0">
                <a:solidFill>
                  <a:srgbClr val="FF0000"/>
                </a:solidFill>
                <a:latin typeface="+mj-lt"/>
              </a:rPr>
              <a:t>ОБЕСПЕЧЕВАЕТ ОСУЩЕСТВЛЕНИЕ ВСЕХ ПРОЦЕССОВ, СВЯЗАННЫХ С ОСУЩЕСТВЛЕНИЕМ ОПЛАТ, В ЭЛЕКТРОННОМ РЕЖИМЕ</a:t>
            </a:r>
            <a:endParaRPr lang="en-US" sz="2000" spc="15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ЭЛЕКТРОННАЯ СИСТЕМА ОБСЛУЖИВАНИЯ ГОСУДАРСТВЕННОГО КАЗНАЧЕЙСТВА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0" y="3352800"/>
            <a:ext cx="4495800" cy="2819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0" algn="l"/>
              </a:tabLst>
              <a:defRPr/>
            </a:pPr>
            <a:r>
              <a:rPr kumimoji="0" lang="ru-RU" sz="1600" b="0" i="0" u="none" strike="noStrike" kern="0" cap="none" spc="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БЮДЖЕТНЫЕ ОРГАНИЗАЦИИ МОГУТ:</a:t>
            </a:r>
            <a:endParaRPr kumimoji="0" lang="en-US" sz="1600" b="0" i="0" u="none" strike="noStrike" kern="0" cap="none" spc="15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339725" marR="0" lvl="0" indent="-339725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ru-RU" sz="1600" b="0" i="0" u="none" strike="noStrike" kern="0" cap="none" spc="15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ПРЕДОСТАВИТЬ КАЗНАЧЕЙСТВУ  ВСЕ ДОКУМЕННТЫ В </a:t>
            </a:r>
            <a:r>
              <a:rPr kumimoji="0" lang="ru-RU" sz="1600" b="0" i="0" u="none" strike="noStrike" kern="0" cap="none" spc="15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ЭЛЕКТРОННОЙ</a:t>
            </a:r>
            <a:r>
              <a:rPr kumimoji="0" lang="ru-RU" sz="1600" b="0" i="0" u="none" strike="noStrike" kern="0" cap="none" spc="15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ФОРМЕ</a:t>
            </a:r>
            <a:r>
              <a:rPr kumimoji="0" lang="ka-GE" sz="1600" b="0" i="0" u="none" strike="noStrike" kern="0" cap="none" spc="15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en-US" sz="1600" b="0" i="0" u="none" strike="noStrike" kern="0" cap="none" spc="15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</a:endParaRPr>
          </a:p>
          <a:p>
            <a:pPr marL="339725" marR="0" lvl="0" indent="-339725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ru-RU" sz="1600" b="0" i="0" u="none" strike="noStrike" kern="0" cap="none" spc="15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ПОУЧАТЬ ИНФОРМАЦИЮ ПО ПРОВЕДЕННЫМ ОПЕРАЦИЯМ И РЕСУРСАМ В ИХ РАСПОРЯЖЕНИИ В </a:t>
            </a:r>
            <a:r>
              <a:rPr kumimoji="0" lang="ru-RU" sz="1600" b="0" i="0" u="none" strike="noStrike" kern="0" cap="none" spc="15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РЕЖИМЕ РЕАЛЬНОГО ВРЕМЕНИ </a:t>
            </a:r>
            <a:endParaRPr kumimoji="0" lang="en-US" sz="2400" b="0" i="0" u="none" strike="noStrike" kern="0" cap="none" spc="15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ru-RU" sz="2400" dirty="0" smtClean="0"/>
              <a:t>ГОСУДАРСТВЕННОЕ КАЗНАЧЕЙСТВО</a:t>
            </a: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ru-RU" dirty="0" smtClean="0"/>
              <a:t>ИСТОРИЯ РАЗВИТИЯ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4383138"/>
              </p:ext>
            </p:extLst>
          </p:nvPr>
        </p:nvGraphicFramePr>
        <p:xfrm>
          <a:off x="457200" y="1447800"/>
          <a:ext cx="82296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ЭЛЕКТРОННАЯ СИСТЕМА ОБСЛУЖИВАНИЯ ГОСУДАРСТВЕННОГО КАЗНАЧЕЙСТВА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7200" y="31242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До </a:t>
            </a:r>
            <a:r>
              <a:rPr lang="ka-GE" dirty="0" smtClean="0">
                <a:solidFill>
                  <a:srgbClr val="FF0000"/>
                </a:solidFill>
                <a:latin typeface="+mj-lt"/>
              </a:rPr>
              <a:t>2010</a:t>
            </a:r>
            <a:r>
              <a:rPr lang="ka-GE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- </a:t>
            </a:r>
            <a:r>
              <a:rPr lang="ru-RU" dirty="0" smtClean="0">
                <a:latin typeface="+mj-lt"/>
              </a:rPr>
              <a:t>Государственное Казначейство состояло из Центрального и 11 региональных офисов</a:t>
            </a:r>
            <a:endParaRPr lang="ka-GE" dirty="0">
              <a:latin typeface="+mj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8600" y="3962400"/>
            <a:ext cx="8686800" cy="2514600"/>
            <a:chOff x="228600" y="3962400"/>
            <a:chExt cx="8686800" cy="2514600"/>
          </a:xfrm>
        </p:grpSpPr>
        <p:graphicFrame>
          <p:nvGraphicFramePr>
            <p:cNvPr id="11" name="Content Placeholder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575633894"/>
                </p:ext>
              </p:extLst>
            </p:nvPr>
          </p:nvGraphicFramePr>
          <p:xfrm>
            <a:off x="609600" y="3962400"/>
            <a:ext cx="8305800" cy="2514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5" name="Oval 14"/>
            <p:cNvSpPr/>
            <p:nvPr/>
          </p:nvSpPr>
          <p:spPr>
            <a:xfrm>
              <a:off x="228600" y="4876800"/>
              <a:ext cx="762000" cy="7620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ka-GE" sz="1200" b="1" dirty="0" smtClean="0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2010</a:t>
              </a:r>
              <a:endParaRPr lang="en-US" sz="1200" b="1" dirty="0">
                <a:solidFill>
                  <a:schemeClr val="bg1"/>
                </a:solidFill>
                <a:latin typeface="+mj-lt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5942818"/>
              </p:ext>
            </p:extLst>
          </p:nvPr>
        </p:nvGraphicFramePr>
        <p:xfrm>
          <a:off x="457200" y="1357312"/>
          <a:ext cx="8229600" cy="5043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ЭЛЕКТРОННАЯ СИСТЕМА ОБСЛУЖИВАНИЯ ГОСУДАРСТВЕННОГО КАЗНАЧЕЙСТВА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037201-68FB-49C8-9BC5-3A717C1A5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71037201-68FB-49C8-9BC5-3A717C1A5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DF7A30-94CB-4417-8842-9E9486B3F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dgm id="{BADF7A30-94CB-4417-8842-9E9486B3F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534259-81D4-4B18-9946-781A8ABAC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59534259-81D4-4B18-9946-781A8ABAC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99CA3E-BBD4-4E6E-8755-752BFC3C3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6499CA3E-BBD4-4E6E-8755-752BFC3C3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ru-RU" dirty="0" smtClean="0"/>
              <a:t>ПОЛУЧЕННЫЕ РЕЗУЛЬТАТЫ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67917132"/>
              </p:ext>
            </p:extLst>
          </p:nvPr>
        </p:nvGraphicFramePr>
        <p:xfrm>
          <a:off x="457200" y="1357313"/>
          <a:ext cx="8229600" cy="476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ЭЛЕКТРОННАЯ СИСТЕМА ОБСЛУЖИВАНИЯ ГОСУДАРСТВЕННОГО КАЗНАЧЕЙСТВА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9BABFF-3B12-4FDD-A5CE-EE8976F95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399BABFF-3B12-4FDD-A5CE-EE8976F95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DAD562-D3CC-4B74-B02A-234726B61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dgm id="{0EDAD562-D3CC-4B74-B02A-234726B61C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B98B98-B47E-4BE7-A383-CA484FD08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6DB98B98-B47E-4BE7-A383-CA484FD08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6569F1-05C1-4907-9F03-5C5548D35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396569F1-05C1-4907-9F03-5C5548D35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shots - xazinis mxar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447800"/>
            <a:ext cx="3657600" cy="237932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cs typeface="BPG Algeti Compact" pitchFamily="2" charset="0"/>
              </a:rPr>
              <a:t>ПРОГРАММНОЕ ОБЕСПЕЧЕНИЕ</a:t>
            </a:r>
            <a:endParaRPr lang="en-US" cap="none" dirty="0">
              <a:cs typeface="BPG Algeti Compact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E-</a:t>
            </a:r>
            <a:r>
              <a:rPr lang="ru-RU" dirty="0" smtClean="0"/>
              <a:t> Казначейство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" y="6397625"/>
            <a:ext cx="5257800" cy="307975"/>
          </a:xfrm>
        </p:spPr>
        <p:txBody>
          <a:bodyPr/>
          <a:lstStyle/>
          <a:p>
            <a:pPr algn="l">
              <a:defRPr/>
            </a:pPr>
            <a:r>
              <a:rPr lang="ru-RU" sz="1050" smtClean="0"/>
              <a:t>ЭЛЕКТРОННАЯ СИСТЕМА ОБСЛУЖИВАНИЯ ГОСУДАРСТВЕННОГО КАЗНАЧЕЙСТВА</a:t>
            </a:r>
            <a:endParaRPr lang="en-US" sz="1050" dirty="0"/>
          </a:p>
        </p:txBody>
      </p:sp>
      <p:pic>
        <p:nvPicPr>
          <p:cNvPr id="11" name="Picture 10" descr="organizacia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209800"/>
            <a:ext cx="2895600" cy="18606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1" y="2517216"/>
            <a:ext cx="3124200" cy="206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ПОЛЬЗОВАТЕЛИ</a:t>
            </a:r>
            <a:endParaRPr lang="ru-RU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4952999" cy="451008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800" dirty="0" smtClean="0"/>
              <a:t>E-</a:t>
            </a:r>
            <a:r>
              <a:rPr lang="ru-RU" sz="1800" dirty="0" smtClean="0"/>
              <a:t> казначейство </a:t>
            </a:r>
            <a:r>
              <a:rPr lang="ka-GE" sz="1800" dirty="0" smtClean="0"/>
              <a:t>- </a:t>
            </a:r>
            <a:r>
              <a:rPr lang="en-US" sz="1800" dirty="0" smtClean="0"/>
              <a:t> </a:t>
            </a:r>
            <a:r>
              <a:rPr lang="ru-RU" sz="1800" dirty="0" smtClean="0"/>
              <a:t>процесс подключения пользователей</a:t>
            </a:r>
            <a:r>
              <a:rPr lang="ka-GE" sz="1800" dirty="0" smtClean="0"/>
              <a:t>:</a:t>
            </a:r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1600" dirty="0" smtClean="0"/>
              <a:t>Организация заполняет специальное заявление по подключению к системе и предоставляет ее в министерство финансов</a:t>
            </a:r>
            <a:r>
              <a:rPr lang="ka-GE" sz="1600" dirty="0" smtClean="0"/>
              <a:t>;</a:t>
            </a:r>
            <a:endParaRPr lang="en-US" sz="1600" dirty="0" smtClean="0"/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1600" dirty="0" smtClean="0"/>
              <a:t>Министерство финансов регистрирует пользователей на основе заявления и издает  устройство дополнительной идентификации </a:t>
            </a:r>
            <a:r>
              <a:rPr lang="en-US" sz="1600" dirty="0" smtClean="0"/>
              <a:t>(</a:t>
            </a:r>
            <a:r>
              <a:rPr lang="en-US" sz="1600" dirty="0" err="1" smtClean="0"/>
              <a:t>Digipass</a:t>
            </a:r>
            <a:r>
              <a:rPr lang="en-US" sz="1600" dirty="0" smtClean="0"/>
              <a:t>) </a:t>
            </a:r>
            <a:r>
              <a:rPr lang="ru-RU" sz="1600" dirty="0" smtClean="0"/>
              <a:t>в соответствии с категорией доступа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ЭЛЕКТРОННАЯ СИСТЕМА ОБСЛУЖИВАНИЯ ГОСУДАРСТВЕННОГО КАЗНАЧЕЙСТВА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3906718082"/>
              </p:ext>
            </p:extLst>
          </p:nvPr>
        </p:nvGraphicFramePr>
        <p:xfrm>
          <a:off x="457200" y="1524000"/>
          <a:ext cx="2971800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ru-RU" dirty="0" smtClean="0"/>
              <a:t>ПРОЦЕСС ОБСЛУЖИВАНИЯ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667000"/>
          </a:xfrm>
        </p:spPr>
        <p:txBody>
          <a:bodyPr/>
          <a:lstStyle/>
          <a:p>
            <a:r>
              <a:rPr lang="ru-RU" sz="1600" dirty="0" smtClean="0"/>
              <a:t>После проверки (сверки)</a:t>
            </a:r>
            <a:r>
              <a:rPr lang="ka-GE" sz="1600" dirty="0" smtClean="0"/>
              <a:t>:</a:t>
            </a:r>
          </a:p>
          <a:p>
            <a:pPr marL="857250" lvl="1" indent="-457200" eaLnBrk="0" hangingPunct="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Полный </a:t>
            </a:r>
            <a:r>
              <a:rPr lang="ru-RU" sz="1600" dirty="0" smtClean="0"/>
              <a:t>документ обрабатывается в информационной системе Казначейства в результате чего производится соответствующая казначейская операция</a:t>
            </a:r>
            <a:r>
              <a:rPr lang="ka-GE" sz="1600" dirty="0" smtClean="0"/>
              <a:t>;</a:t>
            </a:r>
            <a:endParaRPr lang="ka-GE" sz="1600" dirty="0"/>
          </a:p>
          <a:p>
            <a:pPr marL="857250" lvl="1" indent="-457200" eaLnBrk="0" hangingPunct="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Неправильный </a:t>
            </a:r>
            <a:r>
              <a:rPr lang="ru-RU" sz="1600" dirty="0" smtClean="0"/>
              <a:t>документ отклоняется системой и </a:t>
            </a:r>
            <a:r>
              <a:rPr lang="ru-RU" sz="1600" dirty="0" smtClean="0">
                <a:solidFill>
                  <a:srgbClr val="FF0000"/>
                </a:solidFill>
              </a:rPr>
              <a:t>возвращается</a:t>
            </a:r>
            <a:r>
              <a:rPr lang="ru-RU" sz="1600" dirty="0" smtClean="0"/>
              <a:t> организации-клиенту с указанием причин отклонения (код)</a:t>
            </a:r>
            <a:r>
              <a:rPr lang="en-US" sz="1600" dirty="0" smtClean="0"/>
              <a:t>;</a:t>
            </a:r>
            <a:endParaRPr lang="ka-GE" sz="1600" dirty="0"/>
          </a:p>
          <a:p>
            <a:pPr marL="857250" lvl="1" indent="-457200" eaLnBrk="0" hangingPunct="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Клиент получает информацию </a:t>
            </a:r>
            <a:r>
              <a:rPr lang="ru-RU" sz="1600" dirty="0" smtClean="0"/>
              <a:t>о статусе платежных документов в системе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ЭЛЕКТРОННАЯ СИСТЕМА ОБСЛУЖИВАНИЯ ГОСУДАРСТВЕННОГО КАЗНАЧЕЙСТВА</a:t>
            </a:r>
            <a:endParaRPr lang="en-US" dirty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59356726"/>
              </p:ext>
            </p:extLst>
          </p:nvPr>
        </p:nvGraphicFramePr>
        <p:xfrm>
          <a:off x="457200" y="1357313"/>
          <a:ext cx="8229600" cy="2528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143000" y="1219200"/>
            <a:ext cx="633095" cy="762000"/>
            <a:chOff x="2438400" y="3962400"/>
            <a:chExt cx="633095" cy="762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3200" y="3962400"/>
              <a:ext cx="32829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438400" y="4281340"/>
              <a:ext cx="457200" cy="443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1219200"/>
            <a:ext cx="695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295400"/>
            <a:ext cx="47585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ru-RU" dirty="0" smtClean="0"/>
              <a:t>ПРОЦЕСС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ЭЛЕКТРОННАЯ СИСТЕМА ОБСЛУЖИВАНИЯ ГОСУДАРСТВЕННОГО КАЗНАЧЕЙСТВА</a:t>
            </a:r>
            <a:endParaRPr lang="en-US" dirty="0"/>
          </a:p>
        </p:txBody>
      </p:sp>
      <p:grpSp>
        <p:nvGrpSpPr>
          <p:cNvPr id="138" name="Group 137"/>
          <p:cNvGrpSpPr/>
          <p:nvPr/>
        </p:nvGrpSpPr>
        <p:grpSpPr>
          <a:xfrm>
            <a:off x="76200" y="1524000"/>
            <a:ext cx="8915400" cy="4724400"/>
            <a:chOff x="76200" y="1524000"/>
            <a:chExt cx="8915400" cy="4724400"/>
          </a:xfrm>
        </p:grpSpPr>
        <p:grpSp>
          <p:nvGrpSpPr>
            <p:cNvPr id="134" name="Group 133"/>
            <p:cNvGrpSpPr/>
            <p:nvPr/>
          </p:nvGrpSpPr>
          <p:grpSpPr>
            <a:xfrm>
              <a:off x="76200" y="1524000"/>
              <a:ext cx="8915400" cy="4724400"/>
              <a:chOff x="76200" y="1524000"/>
              <a:chExt cx="8915400" cy="47244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590800" y="1524000"/>
                <a:ext cx="2133600" cy="685800"/>
                <a:chOff x="2590800" y="1524000"/>
                <a:chExt cx="2133600" cy="685800"/>
              </a:xfrm>
            </p:grpSpPr>
            <p:pic>
              <p:nvPicPr>
                <p:cNvPr id="15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590800" y="1524000"/>
                  <a:ext cx="528638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3124200" y="1524000"/>
                  <a:ext cx="1600200" cy="6858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ru-RU" sz="1000" dirty="0" smtClean="0">
                      <a:solidFill>
                        <a:schemeClr val="tx1"/>
                      </a:solidFill>
                    </a:rPr>
                    <a:t>Агентсво Конкуренции и Государственных Закупок</a:t>
                  </a:r>
                  <a:endParaRPr lang="en-US" sz="1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724400" y="1524000"/>
                <a:ext cx="2133600" cy="685800"/>
                <a:chOff x="3581400" y="2667000"/>
                <a:chExt cx="2133600" cy="685800"/>
              </a:xfrm>
            </p:grpSpPr>
            <p:pic>
              <p:nvPicPr>
                <p:cNvPr id="16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581400" y="2667000"/>
                  <a:ext cx="528638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" name="Rectangle 8"/>
                <p:cNvSpPr/>
                <p:nvPr/>
              </p:nvSpPr>
              <p:spPr>
                <a:xfrm>
                  <a:off x="4114800" y="2667000"/>
                  <a:ext cx="1600200" cy="6858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ru-RU" sz="1000" dirty="0" smtClean="0">
                      <a:solidFill>
                        <a:schemeClr val="tx1"/>
                      </a:solidFill>
                    </a:rPr>
                    <a:t>Агентство Гражданского Реестра</a:t>
                  </a:r>
                  <a:endParaRPr lang="en-US" sz="1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6858000" y="1524000"/>
                <a:ext cx="2133600" cy="685800"/>
                <a:chOff x="4800600" y="2667000"/>
                <a:chExt cx="2133600" cy="685800"/>
              </a:xfrm>
            </p:grpSpPr>
            <p:pic>
              <p:nvPicPr>
                <p:cNvPr id="17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800600" y="2667000"/>
                  <a:ext cx="528638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" name="Rectangle 9"/>
                <p:cNvSpPr/>
                <p:nvPr/>
              </p:nvSpPr>
              <p:spPr>
                <a:xfrm>
                  <a:off x="5334000" y="2667000"/>
                  <a:ext cx="1600200" cy="6858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ru-RU" sz="1000" dirty="0" smtClean="0">
                      <a:solidFill>
                        <a:schemeClr val="tx1"/>
                      </a:solidFill>
                    </a:rPr>
                    <a:t>Агентство Государственного Реестра</a:t>
                  </a:r>
                  <a:endParaRPr lang="en-US" sz="1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76200" y="4038600"/>
                <a:ext cx="10668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BPG Nino Mtavruli" pitchFamily="50" charset="0"/>
                  </a:rPr>
                  <a:t>organization</a:t>
                </a:r>
                <a:endParaRPr lang="en-US" sz="1050" dirty="0">
                  <a:solidFill>
                    <a:schemeClr val="tx1"/>
                  </a:solidFill>
                  <a:latin typeface="BPG Nino Mtavruli" pitchFamily="50" charset="0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304800" y="1524000"/>
                <a:ext cx="2133600" cy="685800"/>
                <a:chOff x="304800" y="1524000"/>
                <a:chExt cx="2133600" cy="685800"/>
              </a:xfrm>
            </p:grpSpPr>
            <p:pic>
              <p:nvPicPr>
                <p:cNvPr id="3075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04800" y="1524000"/>
                  <a:ext cx="528638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838200" y="1524000"/>
                  <a:ext cx="1600200" cy="6858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ru-RU" sz="1000" dirty="0" smtClean="0">
                      <a:solidFill>
                        <a:schemeClr val="tx1"/>
                      </a:solidFill>
                    </a:rPr>
                    <a:t>Планирование и Управление бюджетными ассигнованиями</a:t>
                  </a:r>
                  <a:endParaRPr lang="en-US" sz="1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7620000" y="3505200"/>
                <a:ext cx="1295400" cy="1066800"/>
                <a:chOff x="3810000" y="3276600"/>
                <a:chExt cx="1295400" cy="1066800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3810000" y="3810000"/>
                  <a:ext cx="1295400" cy="533400"/>
                </a:xfrm>
                <a:prstGeom prst="roundRect">
                  <a:avLst>
                    <a:gd name="adj" fmla="val 35816"/>
                  </a:avLst>
                </a:prstGeom>
                <a:noFill/>
                <a:ln>
                  <a:noFill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ru-RU" sz="1000" dirty="0" smtClean="0">
                      <a:solidFill>
                        <a:schemeClr val="tx1"/>
                      </a:solidFill>
                    </a:rPr>
                    <a:t>Национальный Банк</a:t>
                  </a:r>
                  <a:endParaRPr lang="en-US" sz="1000" dirty="0" smtClean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3076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14800" y="3276600"/>
                  <a:ext cx="609600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5" name="Rectangle 24"/>
              <p:cNvSpPr/>
              <p:nvPr/>
            </p:nvSpPr>
            <p:spPr>
              <a:xfrm>
                <a:off x="2743200" y="3429000"/>
                <a:ext cx="1752600" cy="990600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+mj-lt"/>
                    <a:cs typeface="BPG Algeti Compact" pitchFamily="2" charset="0"/>
                  </a:rPr>
                  <a:t>ДЕПАРТЕМЕНТ ОБСЛУЖИВАНИЯ КАЗНАЧЕЙСТВА</a:t>
                </a:r>
                <a:endParaRPr lang="en-US" sz="1400" dirty="0" smtClean="0">
                  <a:solidFill>
                    <a:schemeClr val="tx1"/>
                  </a:solidFill>
                  <a:latin typeface="+mj-lt"/>
                  <a:cs typeface="BPG Algeti Compact" pitchFamily="2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05400" y="3429000"/>
                <a:ext cx="1752600" cy="990600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+mj-lt"/>
                    <a:cs typeface="BPG Algeti Compact" pitchFamily="2" charset="0"/>
                  </a:rPr>
                  <a:t>ДЕПАРТАМЕНТ РЕГУЛИРОВАНИЯ РАСЧЕТОВ КАЗНАЧЕЙСТВА</a:t>
                </a:r>
                <a:endParaRPr lang="en-US" sz="1400" dirty="0" smtClean="0">
                  <a:solidFill>
                    <a:schemeClr val="tx1"/>
                  </a:solidFill>
                  <a:latin typeface="+mj-lt"/>
                  <a:cs typeface="BPG Algeti Compact" pitchFamily="2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14400" y="4953000"/>
                <a:ext cx="1066800" cy="457200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schemeClr val="bg1"/>
                    </a:solidFill>
                  </a:rPr>
                  <a:t>HR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38400" y="4953000"/>
                <a:ext cx="1066800" cy="457200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dirty="0" smtClean="0">
                    <a:solidFill>
                      <a:schemeClr val="bg1"/>
                    </a:solidFill>
                  </a:rPr>
                  <a:t>Оплата Труда</a:t>
                </a:r>
                <a:endParaRPr lang="en-US" sz="11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38400" y="5791200"/>
                <a:ext cx="1181100" cy="457200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dirty="0" smtClean="0">
                    <a:solidFill>
                      <a:schemeClr val="bg1"/>
                    </a:solidFill>
                  </a:rPr>
                  <a:t>Командировки</a:t>
                </a:r>
                <a:endParaRPr lang="en-US" sz="11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6" name="Straight Arrow Connector 35"/>
              <p:cNvCxnSpPr>
                <a:endCxn id="25" idx="1"/>
              </p:cNvCxnSpPr>
              <p:nvPr/>
            </p:nvCxnSpPr>
            <p:spPr>
              <a:xfrm>
                <a:off x="1089498" y="3924300"/>
                <a:ext cx="1653702" cy="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8" name="Elbow Connector 37"/>
              <p:cNvCxnSpPr>
                <a:stCxn id="25" idx="0"/>
                <a:endCxn id="132" idx="0"/>
              </p:cNvCxnSpPr>
              <p:nvPr/>
            </p:nvCxnSpPr>
            <p:spPr>
              <a:xfrm rot="16200000" flipV="1">
                <a:off x="2228850" y="2038350"/>
                <a:ext cx="12700" cy="2781300"/>
              </a:xfrm>
              <a:prstGeom prst="bentConnector3">
                <a:avLst>
                  <a:gd name="adj1" fmla="val 1800000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9" name="Elbow Connector 38"/>
              <p:cNvCxnSpPr>
                <a:stCxn id="26" idx="0"/>
              </p:cNvCxnSpPr>
              <p:nvPr/>
            </p:nvCxnSpPr>
            <p:spPr>
              <a:xfrm rot="16200000" flipV="1">
                <a:off x="3317081" y="764381"/>
                <a:ext cx="12700" cy="5329238"/>
              </a:xfrm>
              <a:prstGeom prst="bentConnector3">
                <a:avLst>
                  <a:gd name="adj1" fmla="val 3331914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3" name="Elbow Connector 42"/>
              <p:cNvCxnSpPr>
                <a:stCxn id="25" idx="2"/>
                <a:endCxn id="55" idx="2"/>
              </p:cNvCxnSpPr>
              <p:nvPr/>
            </p:nvCxnSpPr>
            <p:spPr>
              <a:xfrm rot="5400000" flipH="1">
                <a:off x="2190750" y="2990850"/>
                <a:ext cx="76200" cy="2781300"/>
              </a:xfrm>
              <a:prstGeom prst="bentConnector3">
                <a:avLst>
                  <a:gd name="adj1" fmla="val -300000"/>
                </a:avLst>
              </a:prstGeom>
              <a:ln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6" name="Elbow Connector 45"/>
              <p:cNvCxnSpPr/>
              <p:nvPr/>
            </p:nvCxnSpPr>
            <p:spPr>
              <a:xfrm rot="16200000" flipH="1">
                <a:off x="3365500" y="1727200"/>
                <a:ext cx="12700" cy="5372100"/>
              </a:xfrm>
              <a:prstGeom prst="bentConnector3">
                <a:avLst>
                  <a:gd name="adj1" fmla="val 3178725"/>
                </a:avLst>
              </a:prstGeom>
              <a:ln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>
              <a:xfrm>
                <a:off x="685800" y="4191000"/>
                <a:ext cx="304800" cy="152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04800" y="3429000"/>
                <a:ext cx="304800" cy="152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096000" y="3429000"/>
                <a:ext cx="304800" cy="152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cxnSp>
            <p:nvCxnSpPr>
              <p:cNvPr id="60" name="Elbow Connector 59"/>
              <p:cNvCxnSpPr>
                <a:stCxn id="59" idx="0"/>
                <a:endCxn id="58" idx="0"/>
              </p:cNvCxnSpPr>
              <p:nvPr/>
            </p:nvCxnSpPr>
            <p:spPr>
              <a:xfrm rot="16200000" flipV="1">
                <a:off x="3352800" y="533400"/>
                <a:ext cx="12700" cy="5791200"/>
              </a:xfrm>
              <a:prstGeom prst="bentConnector3">
                <a:avLst>
                  <a:gd name="adj1" fmla="val 4634049"/>
                </a:avLst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25" idx="3"/>
                <a:endCxn id="26" idx="1"/>
              </p:cNvCxnSpPr>
              <p:nvPr/>
            </p:nvCxnSpPr>
            <p:spPr>
              <a:xfrm>
                <a:off x="4495800" y="3924300"/>
                <a:ext cx="6096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6934200" y="3886200"/>
                <a:ext cx="990600" cy="0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2" name="Shape 71"/>
              <p:cNvCxnSpPr>
                <a:stCxn id="3075" idx="2"/>
                <a:endCxn id="74" idx="0"/>
              </p:cNvCxnSpPr>
              <p:nvPr/>
            </p:nvCxnSpPr>
            <p:spPr>
              <a:xfrm rot="16200000" flipH="1">
                <a:off x="1656159" y="1122759"/>
                <a:ext cx="609600" cy="2783681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3200400" y="2819400"/>
                <a:ext cx="304800" cy="152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hape 71"/>
              <p:cNvCxnSpPr>
                <a:stCxn id="15" idx="2"/>
                <a:endCxn id="87" idx="0"/>
              </p:cNvCxnSpPr>
              <p:nvPr/>
            </p:nvCxnSpPr>
            <p:spPr>
              <a:xfrm rot="16200000" flipH="1">
                <a:off x="2989659" y="2075259"/>
                <a:ext cx="609600" cy="878681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0" name="Shape 71"/>
              <p:cNvCxnSpPr>
                <a:stCxn id="16" idx="2"/>
                <a:endCxn id="88" idx="0"/>
              </p:cNvCxnSpPr>
              <p:nvPr/>
            </p:nvCxnSpPr>
            <p:spPr>
              <a:xfrm rot="5400000">
                <a:off x="4246960" y="2077641"/>
                <a:ext cx="609600" cy="873919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3" name="Shape 71"/>
              <p:cNvCxnSpPr>
                <a:stCxn id="17" idx="2"/>
                <a:endCxn id="89" idx="0"/>
              </p:cNvCxnSpPr>
              <p:nvPr/>
            </p:nvCxnSpPr>
            <p:spPr>
              <a:xfrm rot="5400000">
                <a:off x="5504260" y="1201341"/>
                <a:ext cx="609600" cy="2626519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87" name="Rectangle 86"/>
              <p:cNvSpPr/>
              <p:nvPr/>
            </p:nvSpPr>
            <p:spPr>
              <a:xfrm>
                <a:off x="3581400" y="2819400"/>
                <a:ext cx="304800" cy="152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962400" y="2819400"/>
                <a:ext cx="304800" cy="152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343400" y="2819400"/>
                <a:ext cx="304800" cy="152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457200" y="3581400"/>
                <a:ext cx="304800" cy="152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81000" y="4267200"/>
                <a:ext cx="304800" cy="152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hape 99"/>
              <p:cNvCxnSpPr>
                <a:stCxn id="98" idx="2"/>
                <a:endCxn id="27" idx="1"/>
              </p:cNvCxnSpPr>
              <p:nvPr/>
            </p:nvCxnSpPr>
            <p:spPr>
              <a:xfrm rot="16200000" flipH="1">
                <a:off x="342900" y="4610100"/>
                <a:ext cx="762000" cy="381000"/>
              </a:xfrm>
              <a:prstGeom prst="bentConnector2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1" name="Shape 100"/>
              <p:cNvCxnSpPr>
                <a:stCxn id="28" idx="3"/>
                <a:endCxn id="103" idx="2"/>
              </p:cNvCxnSpPr>
              <p:nvPr/>
            </p:nvCxnSpPr>
            <p:spPr>
              <a:xfrm flipV="1">
                <a:off x="3505200" y="4419600"/>
                <a:ext cx="457200" cy="762000"/>
              </a:xfrm>
              <a:prstGeom prst="bentConnector2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03" name="Rectangle 102"/>
              <p:cNvSpPr/>
              <p:nvPr/>
            </p:nvSpPr>
            <p:spPr>
              <a:xfrm>
                <a:off x="3810000" y="4267200"/>
                <a:ext cx="304800" cy="152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Arrow Connector 107"/>
              <p:cNvCxnSpPr>
                <a:stCxn id="27" idx="3"/>
                <a:endCxn id="28" idx="1"/>
              </p:cNvCxnSpPr>
              <p:nvPr/>
            </p:nvCxnSpPr>
            <p:spPr>
              <a:xfrm>
                <a:off x="1981200" y="5181600"/>
                <a:ext cx="457200" cy="0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9" name="Shape 108"/>
              <p:cNvCxnSpPr>
                <a:stCxn id="27" idx="2"/>
                <a:endCxn id="29" idx="1"/>
              </p:cNvCxnSpPr>
              <p:nvPr/>
            </p:nvCxnSpPr>
            <p:spPr>
              <a:xfrm rot="16200000" flipH="1">
                <a:off x="1638300" y="5219700"/>
                <a:ext cx="609600" cy="990600"/>
              </a:xfrm>
              <a:prstGeom prst="bentConnector2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4" name="Shape 113"/>
              <p:cNvCxnSpPr>
                <a:stCxn id="29" idx="3"/>
                <a:endCxn id="115" idx="2"/>
              </p:cNvCxnSpPr>
              <p:nvPr/>
            </p:nvCxnSpPr>
            <p:spPr>
              <a:xfrm flipV="1">
                <a:off x="3619500" y="4419600"/>
                <a:ext cx="571500" cy="1600200"/>
              </a:xfrm>
              <a:prstGeom prst="bentConnector2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15" name="Rectangle 114"/>
              <p:cNvSpPr/>
              <p:nvPr/>
            </p:nvSpPr>
            <p:spPr>
              <a:xfrm>
                <a:off x="4038600" y="4267200"/>
                <a:ext cx="304800" cy="152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495800" y="4953000"/>
                <a:ext cx="1600200" cy="228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>
                    <a:solidFill>
                      <a:schemeClr val="tx1"/>
                    </a:solidFill>
                    <a:latin typeface="BPG Nino Mtavruli" pitchFamily="50" charset="0"/>
                  </a:rPr>
                  <a:t>Зеленый Коридор</a:t>
                </a:r>
                <a:endParaRPr lang="en-US" sz="1200" dirty="0">
                  <a:solidFill>
                    <a:schemeClr val="tx1"/>
                  </a:solidFill>
                  <a:latin typeface="BPG Nino Mtavruli" pitchFamily="50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4343400" y="3048000"/>
                <a:ext cx="1600200" cy="228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>
                    <a:solidFill>
                      <a:schemeClr val="tx1"/>
                    </a:solidFill>
                  </a:rPr>
                  <a:t>Статус документа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1066800" y="3276600"/>
                <a:ext cx="1600200" cy="228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>
                    <a:solidFill>
                      <a:schemeClr val="tx1"/>
                    </a:solidFill>
                  </a:rPr>
                  <a:t>Статус документа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1143000" y="4343400"/>
                <a:ext cx="1600200" cy="228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>
                    <a:solidFill>
                      <a:schemeClr val="tx1"/>
                    </a:solidFill>
                  </a:rPr>
                  <a:t>Отклоненные документы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28800" y="3733800"/>
                <a:ext cx="197951" cy="410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1" name="Rectangle 130"/>
              <p:cNvSpPr/>
              <p:nvPr/>
            </p:nvSpPr>
            <p:spPr>
              <a:xfrm>
                <a:off x="7010400" y="3657600"/>
                <a:ext cx="8382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200" b="1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RTGS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200" b="1" dirty="0" smtClean="0">
                    <a:solidFill>
                      <a:srgbClr val="006699"/>
                    </a:solidFill>
                    <a:latin typeface="Calibri" pitchFamily="34" charset="0"/>
                    <a:cs typeface="Calibri" pitchFamily="34" charset="0"/>
                  </a:rPr>
                  <a:t>SWIFT</a:t>
                </a:r>
                <a:endParaRPr lang="en-US" sz="1200" b="1" dirty="0">
                  <a:solidFill>
                    <a:srgbClr val="006699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85800" y="3429000"/>
                <a:ext cx="304800" cy="152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 flipH="1">
              <a:off x="304800" y="3429000"/>
              <a:ext cx="533400" cy="685800"/>
              <a:chOff x="2438400" y="3962400"/>
              <a:chExt cx="633095" cy="762000"/>
            </a:xfrm>
          </p:grpSpPr>
          <p:pic>
            <p:nvPicPr>
              <p:cNvPr id="13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43200" y="3962400"/>
                <a:ext cx="328295" cy="628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2438400" y="4281340"/>
                <a:ext cx="457200" cy="443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esury-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PemPal - E.Gvaladze - RUS</Template>
  <TotalTime>9559</TotalTime>
  <Words>767</Words>
  <Application>Microsoft Office PowerPoint</Application>
  <PresentationFormat>On-screen Show (4:3)</PresentationFormat>
  <Paragraphs>160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Tresury-Presentation</vt:lpstr>
      <vt:lpstr>ЭЛЕКТРОННАЯ СИСТЕМА ОБСЛУЖИВАНИЯ ГОСУДАРСТВЕННОГО КАЗНАЧЕЙСТВА</vt:lpstr>
      <vt:lpstr> E- Казначейство (eTreasury) СИСТЕМА ЭЛ. УСЛУГ КАЗНАЧЕЙСТВА</vt:lpstr>
      <vt:lpstr>ГОСУДАРСТВЕННОЕ КАЗНАЧЕЙСТВО ИСТОРИЯ РАЗВИТИЯ</vt:lpstr>
      <vt:lpstr>РЕЗУЛЬТАТЫ</vt:lpstr>
      <vt:lpstr>ПОЛУЧЕННЫЕ РЕЗУЛЬТАТЫ</vt:lpstr>
      <vt:lpstr>ПРОГРАММНОЕ ОБЕСПЕЧЕНИЕ</vt:lpstr>
      <vt:lpstr>ПОЛЬЗОВАТЕЛИ</vt:lpstr>
      <vt:lpstr>ПРОЦЕСС ОБСЛУЖИВАНИЯ</vt:lpstr>
      <vt:lpstr>ПРОЦЕСС </vt:lpstr>
      <vt:lpstr>ФУНКЦИОНАЛЬНАЯ СХЕМА</vt:lpstr>
      <vt:lpstr>ИНТЕГРИРОВАНИЕ ВНЕШНИХ УСЛУГ</vt:lpstr>
      <vt:lpstr>БЕЗОПАСНОСТЬ И ТЕХНИЧЕСКОЕ ОБЕСПЕЧЕНИЕ</vt:lpstr>
      <vt:lpstr>ЭЛЕКТРОННАЯ СИСТЕМА ОБСЛУЖИВАНИЯ ГОСУДАРСТВЕННОГО КАЗНАЧЕЙСТВА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სახაზინო სამსახურის 2011 …………………</dc:title>
  <dc:creator>davit.tsekvava</dc:creator>
  <cp:lastModifiedBy>ekatamadze</cp:lastModifiedBy>
  <cp:revision>250</cp:revision>
  <dcterms:created xsi:type="dcterms:W3CDTF">2011-06-01T15:53:17Z</dcterms:created>
  <dcterms:modified xsi:type="dcterms:W3CDTF">2012-02-22T15:56:00Z</dcterms:modified>
</cp:coreProperties>
</file>