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27" r:id="rId2"/>
    <p:sldId id="419" r:id="rId3"/>
    <p:sldId id="420" r:id="rId4"/>
    <p:sldId id="424" r:id="rId5"/>
    <p:sldId id="427" r:id="rId6"/>
    <p:sldId id="430" r:id="rId7"/>
    <p:sldId id="437" r:id="rId8"/>
    <p:sldId id="429" r:id="rId9"/>
    <p:sldId id="440" r:id="rId10"/>
    <p:sldId id="438" r:id="rId11"/>
    <p:sldId id="339" r:id="rId12"/>
    <p:sldId id="266" r:id="rId13"/>
    <p:sldId id="421" r:id="rId14"/>
    <p:sldId id="318" r:id="rId15"/>
    <p:sldId id="436" r:id="rId1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ia Gulua" initials="N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9F0"/>
    <a:srgbClr val="CA6E6C"/>
    <a:srgbClr val="D385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3" autoAdjust="0"/>
    <p:restoredTop sz="93917" autoAdjust="0"/>
  </p:normalViewPr>
  <p:slideViewPr>
    <p:cSldViewPr>
      <p:cViewPr varScale="1">
        <p:scale>
          <a:sx n="108" d="100"/>
          <a:sy n="108" d="100"/>
        </p:scale>
        <p:origin x="161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3.4146149784157399E-2"/>
          <c:y val="4.6204448359544098E-2"/>
          <c:w val="0.94495200000000001"/>
          <c:h val="0.82828400000000002"/>
        </c:manualLayout>
      </c:layout>
      <c:barChart>
        <c:barDir val="col"/>
        <c:grouping val="clustered"/>
        <c:varyColors val="0"/>
        <c:ser>
          <c:idx val="0"/>
          <c:order val="0"/>
          <c:tx>
            <c:v/>
          </c:tx>
          <c:spPr>
            <a:solidFill>
              <a:srgbClr val="FF0000"/>
            </a:solidFill>
            <a:ln w="12700" cap="flat">
              <a:noFill/>
              <a:miter lim="400000"/>
            </a:ln>
            <a:effectLst>
              <a:outerShdw blurRad="38100" dist="23000" dir="5400000" algn="tl">
                <a:srgbClr val="000000">
                  <a:alpha val="35000"/>
                </a:srgbClr>
              </a:outerShdw>
            </a:effectLst>
          </c:spPr>
          <c:invertIfNegative val="0"/>
          <c:dPt>
            <c:idx val="0"/>
            <c:invertIfNegative val="1"/>
            <c:bubble3D val="0"/>
            <c:extLst>
              <c:ext xmlns:c16="http://schemas.microsoft.com/office/drawing/2014/chart" uri="{C3380CC4-5D6E-409C-BE32-E72D297353CC}">
                <c16:uniqueId val="{00000001-85AC-47D3-A129-8CF6E053C254}"/>
              </c:ext>
            </c:extLst>
          </c:dPt>
          <c:dPt>
            <c:idx val="1"/>
            <c:invertIfNegative val="1"/>
            <c:bubble3D val="0"/>
            <c:spPr>
              <a:solidFill>
                <a:srgbClr val="C00000"/>
              </a:solidFill>
              <a:ln w="12700" cap="flat">
                <a:noFill/>
                <a:miter lim="400000"/>
              </a:ln>
              <a:effectLst>
                <a:outerShdw blurRad="38100" dist="23000" dir="5400000" algn="tl">
                  <a:srgbClr val="000000">
                    <a:alpha val="35000"/>
                  </a:srgbClr>
                </a:outerShdw>
              </a:effectLst>
            </c:spPr>
            <c:extLst>
              <c:ext xmlns:c16="http://schemas.microsoft.com/office/drawing/2014/chart" uri="{C3380CC4-5D6E-409C-BE32-E72D297353CC}">
                <c16:uniqueId val="{00000003-85AC-47D3-A129-8CF6E053C254}"/>
              </c:ext>
            </c:extLst>
          </c:dPt>
          <c:dPt>
            <c:idx val="2"/>
            <c:invertIfNegative val="1"/>
            <c:bubble3D val="0"/>
            <c:spPr>
              <a:solidFill>
                <a:srgbClr val="C00000"/>
              </a:solidFill>
              <a:ln w="12700" cap="flat">
                <a:noFill/>
                <a:miter lim="400000"/>
              </a:ln>
              <a:effectLst>
                <a:outerShdw blurRad="38100" dist="23000" dir="5400000" algn="tl">
                  <a:srgbClr val="000000">
                    <a:alpha val="35000"/>
                  </a:srgbClr>
                </a:outerShdw>
              </a:effectLst>
            </c:spPr>
            <c:extLst>
              <c:ext xmlns:c16="http://schemas.microsoft.com/office/drawing/2014/chart" uri="{C3380CC4-5D6E-409C-BE32-E72D297353CC}">
                <c16:uniqueId val="{00000005-85AC-47D3-A129-8CF6E053C254}"/>
              </c:ext>
            </c:extLst>
          </c:dPt>
          <c:dPt>
            <c:idx val="3"/>
            <c:invertIfNegative val="1"/>
            <c:bubble3D val="0"/>
            <c:spPr>
              <a:solidFill>
                <a:schemeClr val="accent4"/>
              </a:solidFill>
              <a:ln w="12700" cap="flat">
                <a:noFill/>
                <a:miter lim="400000"/>
              </a:ln>
              <a:effectLst>
                <a:outerShdw blurRad="38100" dist="23000" dir="5400000" algn="tl">
                  <a:srgbClr val="000000">
                    <a:alpha val="35000"/>
                  </a:srgbClr>
                </a:outerShdw>
              </a:effectLst>
            </c:spPr>
            <c:extLst>
              <c:ext xmlns:c16="http://schemas.microsoft.com/office/drawing/2014/chart" uri="{C3380CC4-5D6E-409C-BE32-E72D297353CC}">
                <c16:uniqueId val="{00000007-85AC-47D3-A129-8CF6E053C254}"/>
              </c:ext>
            </c:extLst>
          </c:dPt>
          <c:dPt>
            <c:idx val="4"/>
            <c:invertIfNegative val="1"/>
            <c:bubble3D val="0"/>
            <c:spPr>
              <a:solidFill>
                <a:srgbClr val="92D050"/>
              </a:solidFill>
              <a:ln w="12700" cap="flat">
                <a:noFill/>
                <a:miter lim="400000"/>
              </a:ln>
              <a:effectLst>
                <a:outerShdw blurRad="38100" dist="23000" dir="5400000" algn="tl">
                  <a:srgbClr val="000000">
                    <a:alpha val="35000"/>
                  </a:srgbClr>
                </a:outerShdw>
              </a:effectLst>
            </c:spPr>
            <c:extLst>
              <c:ext xmlns:c16="http://schemas.microsoft.com/office/drawing/2014/chart" uri="{C3380CC4-5D6E-409C-BE32-E72D297353CC}">
                <c16:uniqueId val="{00000009-85AC-47D3-A129-8CF6E053C254}"/>
              </c:ext>
            </c:extLst>
          </c:dPt>
          <c:dPt>
            <c:idx val="5"/>
            <c:invertIfNegative val="1"/>
            <c:bubble3D val="0"/>
            <c:spPr>
              <a:solidFill>
                <a:srgbClr val="006600"/>
              </a:solidFill>
              <a:ln w="12700" cap="flat">
                <a:noFill/>
                <a:miter lim="400000"/>
              </a:ln>
              <a:effectLst>
                <a:outerShdw blurRad="38100" dist="23000" dir="5400000" algn="tl">
                  <a:srgbClr val="000000">
                    <a:alpha val="35000"/>
                  </a:srgbClr>
                </a:outerShdw>
              </a:effectLst>
            </c:spPr>
            <c:extLst>
              <c:ext xmlns:c16="http://schemas.microsoft.com/office/drawing/2014/chart" uri="{C3380CC4-5D6E-409C-BE32-E72D297353CC}">
                <c16:uniqueId val="{0000000B-85AC-47D3-A129-8CF6E053C254}"/>
              </c:ext>
            </c:extLst>
          </c:dPt>
          <c:dLbls>
            <c:dLbl>
              <c:idx val="0"/>
              <c:numFmt formatCode="0" sourceLinked="0"/>
              <c:spPr/>
              <c:txPr>
                <a:bodyPr/>
                <a:lstStyle/>
                <a:p>
                  <a:pPr>
                    <a:defRPr sz="1000" b="1" i="0" u="none" strike="noStrike">
                      <a:solidFill>
                        <a:srgbClr val="404040"/>
                      </a:solidFill>
                      <a:latin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85AC-47D3-A129-8CF6E053C254}"/>
                </c:ext>
              </c:extLst>
            </c:dLbl>
            <c:dLbl>
              <c:idx val="1"/>
              <c:numFmt formatCode="0" sourceLinked="0"/>
              <c:spPr/>
              <c:txPr>
                <a:bodyPr/>
                <a:lstStyle/>
                <a:p>
                  <a:pPr>
                    <a:defRPr sz="1000" b="1" i="0" u="none" strike="noStrike">
                      <a:solidFill>
                        <a:srgbClr val="404040"/>
                      </a:solidFill>
                      <a:latin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85AC-47D3-A129-8CF6E053C254}"/>
                </c:ext>
              </c:extLst>
            </c:dLbl>
            <c:dLbl>
              <c:idx val="2"/>
              <c:numFmt formatCode="0" sourceLinked="0"/>
              <c:spPr/>
              <c:txPr>
                <a:bodyPr/>
                <a:lstStyle/>
                <a:p>
                  <a:pPr>
                    <a:defRPr sz="1000" b="1" i="0" u="none" strike="noStrike">
                      <a:solidFill>
                        <a:srgbClr val="404040"/>
                      </a:solidFill>
                      <a:latin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85AC-47D3-A129-8CF6E053C254}"/>
                </c:ext>
              </c:extLst>
            </c:dLbl>
            <c:dLbl>
              <c:idx val="3"/>
              <c:numFmt formatCode="0" sourceLinked="0"/>
              <c:spPr/>
              <c:txPr>
                <a:bodyPr/>
                <a:lstStyle/>
                <a:p>
                  <a:pPr>
                    <a:defRPr sz="1000" b="1" i="0" u="none" strike="noStrike">
                      <a:solidFill>
                        <a:srgbClr val="404040"/>
                      </a:solidFill>
                      <a:latin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85AC-47D3-A129-8CF6E053C254}"/>
                </c:ext>
              </c:extLst>
            </c:dLbl>
            <c:dLbl>
              <c:idx val="4"/>
              <c:numFmt formatCode="0" sourceLinked="0"/>
              <c:spPr/>
              <c:txPr>
                <a:bodyPr/>
                <a:lstStyle/>
                <a:p>
                  <a:pPr>
                    <a:defRPr sz="1000" b="1" i="0" u="none" strike="noStrike">
                      <a:solidFill>
                        <a:srgbClr val="404040"/>
                      </a:solidFill>
                      <a:latin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85AC-47D3-A129-8CF6E053C254}"/>
                </c:ext>
              </c:extLst>
            </c:dLbl>
            <c:dLbl>
              <c:idx val="5"/>
              <c:numFmt formatCode="0" sourceLinked="0"/>
              <c:spPr/>
              <c:txPr>
                <a:bodyPr/>
                <a:lstStyle/>
                <a:p>
                  <a:pPr>
                    <a:defRPr sz="1000" b="1" i="0" u="none" strike="noStrike">
                      <a:solidFill>
                        <a:srgbClr val="404040"/>
                      </a:solidFill>
                      <a:latin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85AC-47D3-A129-8CF6E053C254}"/>
                </c:ext>
              </c:extLst>
            </c:dLbl>
            <c:numFmt formatCode="0" sourceLinked="0"/>
            <c:spPr>
              <a:noFill/>
              <a:ln>
                <a:noFill/>
              </a:ln>
              <a:effectLst/>
            </c:spPr>
            <c:txPr>
              <a:bodyPr/>
              <a:lstStyle/>
              <a:p>
                <a:pPr>
                  <a:defRPr sz="1000" b="1" i="0" u="none" strike="noStrike">
                    <a:solidFill>
                      <a:srgbClr val="404040"/>
                    </a:solidFill>
                    <a:latin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6"/>
              <c:pt idx="0">
                <c:v>2006
Minimal Transparency</c:v>
              </c:pt>
              <c:pt idx="1">
                <c:v>2008
Limited Tranparency</c:v>
              </c:pt>
              <c:pt idx="2">
                <c:v>2010
Limited Tranparency</c:v>
              </c:pt>
              <c:pt idx="3">
                <c:v>2012
Limited Tranparency</c:v>
              </c:pt>
              <c:pt idx="4">
                <c:v>2015
Substantial Transparency</c:v>
              </c:pt>
              <c:pt idx="5">
                <c:v>2017
Extensive Transparency</c:v>
              </c:pt>
            </c:strLit>
          </c:cat>
          <c:val>
            <c:numLit>
              <c:formatCode>General</c:formatCode>
              <c:ptCount val="6"/>
              <c:pt idx="0">
                <c:v>34</c:v>
              </c:pt>
              <c:pt idx="1">
                <c:v>53</c:v>
              </c:pt>
              <c:pt idx="2">
                <c:v>55</c:v>
              </c:pt>
              <c:pt idx="3">
                <c:v>55</c:v>
              </c:pt>
              <c:pt idx="4">
                <c:v>66</c:v>
              </c:pt>
              <c:pt idx="5">
                <c:v>82</c:v>
              </c:pt>
            </c:numLit>
          </c:val>
          <c:extLst>
            <c:ext xmlns:c16="http://schemas.microsoft.com/office/drawing/2014/chart" uri="{C3380CC4-5D6E-409C-BE32-E72D297353CC}">
              <c16:uniqueId val="{0000000C-85AC-47D3-A129-8CF6E053C254}"/>
            </c:ext>
          </c:extLst>
        </c:ser>
        <c:dLbls>
          <c:showLegendKey val="0"/>
          <c:showVal val="0"/>
          <c:showCatName val="0"/>
          <c:showSerName val="0"/>
          <c:showPercent val="0"/>
          <c:showBubbleSize val="0"/>
        </c:dLbls>
        <c:gapWidth val="100"/>
        <c:overlap val="-24"/>
        <c:axId val="-2071253504"/>
        <c:axId val="-2071256816"/>
      </c:barChart>
      <c:catAx>
        <c:axId val="-2071253504"/>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900" b="1" i="0" u="none" strike="noStrike">
                <a:solidFill>
                  <a:srgbClr val="595959"/>
                </a:solidFill>
                <a:latin typeface="Arial"/>
              </a:defRPr>
            </a:pPr>
            <a:endParaRPr lang="en-US"/>
          </a:p>
        </c:txPr>
        <c:crossAx val="-2071256816"/>
        <c:crosses val="autoZero"/>
        <c:auto val="1"/>
        <c:lblAlgn val="ctr"/>
        <c:lblOffset val="100"/>
        <c:noMultiLvlLbl val="1"/>
      </c:catAx>
      <c:valAx>
        <c:axId val="-2071256816"/>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900" b="0" i="0" u="none" strike="noStrike">
                <a:solidFill>
                  <a:srgbClr val="595959"/>
                </a:solidFill>
                <a:latin typeface="BPG Glaho"/>
              </a:defRPr>
            </a:pPr>
            <a:endParaRPr lang="en-US"/>
          </a:p>
        </c:txPr>
        <c:crossAx val="-2071253504"/>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43572603533504E-2"/>
          <c:y val="0.25652445450491501"/>
          <c:w val="0.89105003384010995"/>
          <c:h val="0.604162818584975"/>
        </c:manualLayout>
      </c:layout>
      <c:barChart>
        <c:barDir val="col"/>
        <c:grouping val="clustered"/>
        <c:varyColors val="0"/>
        <c:ser>
          <c:idx val="0"/>
          <c:order val="0"/>
          <c:tx>
            <c:v>2012</c:v>
          </c:tx>
          <c:spPr>
            <a:solidFill>
              <a:srgbClr val="FF0000"/>
            </a:solidFill>
            <a:ln>
              <a:noFill/>
            </a:ln>
            <a:effectLst/>
          </c:spPr>
          <c:invertIfNegative val="0"/>
          <c:cat>
            <c:strRef>
              <c:f>'PEFA 2013-17 Comparison'!$P$3:$P$11</c:f>
              <c:strCache>
                <c:ptCount val="7"/>
                <c:pt idx="0">
                  <c:v>A</c:v>
                </c:pt>
                <c:pt idx="1">
                  <c:v>B+</c:v>
                </c:pt>
                <c:pt idx="2">
                  <c:v>B</c:v>
                </c:pt>
                <c:pt idx="3">
                  <c:v>C+</c:v>
                </c:pt>
                <c:pt idx="4">
                  <c:v>C</c:v>
                </c:pt>
                <c:pt idx="5">
                  <c:v>D+</c:v>
                </c:pt>
                <c:pt idx="6">
                  <c:v>D</c:v>
                </c:pt>
              </c:strCache>
              <c:extLst/>
            </c:strRef>
          </c:cat>
          <c:val>
            <c:numRef>
              <c:f>'PEFA 2013-17 Comparison'!$Q$3:$Q$11</c:f>
              <c:numCache>
                <c:formatCode>General</c:formatCode>
                <c:ptCount val="7"/>
                <c:pt idx="0">
                  <c:v>14</c:v>
                </c:pt>
                <c:pt idx="1">
                  <c:v>6</c:v>
                </c:pt>
                <c:pt idx="2">
                  <c:v>2</c:v>
                </c:pt>
                <c:pt idx="3">
                  <c:v>3</c:v>
                </c:pt>
                <c:pt idx="4">
                  <c:v>0</c:v>
                </c:pt>
                <c:pt idx="5">
                  <c:v>3</c:v>
                </c:pt>
                <c:pt idx="6">
                  <c:v>0</c:v>
                </c:pt>
              </c:numCache>
              <c:extLst/>
            </c:numRef>
          </c:val>
          <c:extLst>
            <c:ext xmlns:c16="http://schemas.microsoft.com/office/drawing/2014/chart" uri="{C3380CC4-5D6E-409C-BE32-E72D297353CC}">
              <c16:uniqueId val="{00000000-C96E-43B6-BF37-628FECA9D20D}"/>
            </c:ext>
          </c:extLst>
        </c:ser>
        <c:ser>
          <c:idx val="1"/>
          <c:order val="1"/>
          <c:tx>
            <c:strRef>
              <c:f>'PEFA 2013-17 Comparison'!$R$2</c:f>
              <c:strCache>
                <c:ptCount val="1"/>
                <c:pt idx="0">
                  <c:v>2017</c:v>
                </c:pt>
              </c:strCache>
            </c:strRef>
          </c:tx>
          <c:spPr>
            <a:solidFill>
              <a:srgbClr val="0000FF"/>
            </a:solidFill>
            <a:ln>
              <a:noFill/>
            </a:ln>
            <a:effectLst/>
          </c:spPr>
          <c:invertIfNegative val="0"/>
          <c:cat>
            <c:strRef>
              <c:f>'PEFA 2013-17 Comparison'!$P$3:$P$11</c:f>
              <c:strCache>
                <c:ptCount val="7"/>
                <c:pt idx="0">
                  <c:v>A</c:v>
                </c:pt>
                <c:pt idx="1">
                  <c:v>B+</c:v>
                </c:pt>
                <c:pt idx="2">
                  <c:v>B</c:v>
                </c:pt>
                <c:pt idx="3">
                  <c:v>C+</c:v>
                </c:pt>
                <c:pt idx="4">
                  <c:v>C</c:v>
                </c:pt>
                <c:pt idx="5">
                  <c:v>D+</c:v>
                </c:pt>
                <c:pt idx="6">
                  <c:v>D</c:v>
                </c:pt>
              </c:strCache>
              <c:extLst/>
            </c:strRef>
          </c:cat>
          <c:val>
            <c:numRef>
              <c:f>'PEFA 2013-17 Comparison'!$R$3:$R$11</c:f>
              <c:numCache>
                <c:formatCode>General</c:formatCode>
                <c:ptCount val="7"/>
                <c:pt idx="0">
                  <c:v>20</c:v>
                </c:pt>
                <c:pt idx="1">
                  <c:v>4</c:v>
                </c:pt>
                <c:pt idx="2">
                  <c:v>1</c:v>
                </c:pt>
                <c:pt idx="3">
                  <c:v>1</c:v>
                </c:pt>
                <c:pt idx="4">
                  <c:v>0</c:v>
                </c:pt>
                <c:pt idx="5">
                  <c:v>2</c:v>
                </c:pt>
                <c:pt idx="6">
                  <c:v>0</c:v>
                </c:pt>
              </c:numCache>
              <c:extLst/>
            </c:numRef>
          </c:val>
          <c:extLst>
            <c:ext xmlns:c16="http://schemas.microsoft.com/office/drawing/2014/chart" uri="{C3380CC4-5D6E-409C-BE32-E72D297353CC}">
              <c16:uniqueId val="{00000001-C96E-43B6-BF37-628FECA9D20D}"/>
            </c:ext>
          </c:extLst>
        </c:ser>
        <c:dLbls>
          <c:showLegendKey val="0"/>
          <c:showVal val="0"/>
          <c:showCatName val="0"/>
          <c:showSerName val="0"/>
          <c:showPercent val="0"/>
          <c:showBubbleSize val="0"/>
        </c:dLbls>
        <c:gapWidth val="25"/>
        <c:axId val="-2119291648"/>
        <c:axId val="-2119300400"/>
      </c:barChart>
      <c:catAx>
        <c:axId val="-211929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2119300400"/>
        <c:crosses val="autoZero"/>
        <c:auto val="1"/>
        <c:lblAlgn val="ctr"/>
        <c:lblOffset val="100"/>
        <c:noMultiLvlLbl val="0"/>
      </c:catAx>
      <c:valAx>
        <c:axId val="-2119300400"/>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19291648"/>
        <c:crosses val="autoZero"/>
        <c:crossBetween val="between"/>
        <c:minorUnit val="1"/>
      </c:valAx>
      <c:spPr>
        <a:noFill/>
        <a:ln>
          <a:noFill/>
        </a:ln>
        <a:effectLst/>
      </c:spPr>
    </c:plotArea>
    <c:legend>
      <c:legendPos val="t"/>
      <c:layout>
        <c:manualLayout>
          <c:xMode val="edge"/>
          <c:yMode val="edge"/>
          <c:x val="0.3168900592219"/>
          <c:y val="0.12995732786488101"/>
          <c:w val="0.35398916298316702"/>
          <c:h val="6.7824877361583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5F8852-8EED-4C35-ACCB-71EC7ACB71F0}" type="doc">
      <dgm:prSet loTypeId="urn:microsoft.com/office/officeart/2005/8/layout/chevron2" loCatId="process" qsTypeId="urn:microsoft.com/office/officeart/2005/8/quickstyle/simple2" qsCatId="simple" csTypeId="urn:microsoft.com/office/officeart/2005/8/colors/accent1_2" csCatId="accent1" phldr="1"/>
      <dgm:spPr/>
      <dgm:t>
        <a:bodyPr/>
        <a:lstStyle/>
        <a:p>
          <a:endParaRPr lang="en-US"/>
        </a:p>
      </dgm:t>
    </dgm:pt>
    <dgm:pt modelId="{2BE0BEF9-67B3-49A6-B2D7-0AEE34686E1E}">
      <dgm:prSet phldrT="[Text]" custT="1"/>
      <dgm:spPr>
        <a:solidFill>
          <a:srgbClr val="00B0F0"/>
        </a:solidFill>
        <a:ln>
          <a:noFill/>
        </a:ln>
      </dgm:spPr>
      <dgm:t>
        <a:bodyPr/>
        <a:lstStyle/>
        <a:p>
          <a:r>
            <a:rPr lang="en-US" sz="1000" b="1" i="0" dirty="0" smtClean="0">
              <a:latin typeface="Calibri (Body)"/>
            </a:rPr>
            <a:t>2007</a:t>
          </a:r>
          <a:endParaRPr lang="en-US" sz="1000" b="1" i="0" dirty="0">
            <a:latin typeface="Calibri (Body)"/>
          </a:endParaRPr>
        </a:p>
      </dgm:t>
    </dgm:pt>
    <dgm:pt modelId="{13A6D9ED-ABD9-45DF-AC62-7CED1AF5F7B7}" type="parTrans" cxnId="{AF3456B6-867B-45C1-9081-B7493276B421}">
      <dgm:prSet/>
      <dgm:spPr/>
      <dgm:t>
        <a:bodyPr/>
        <a:lstStyle/>
        <a:p>
          <a:endParaRPr lang="en-US"/>
        </a:p>
      </dgm:t>
    </dgm:pt>
    <dgm:pt modelId="{D4799544-87E1-4408-B59A-CBEDE1C2249E}" type="sibTrans" cxnId="{AF3456B6-867B-45C1-9081-B7493276B421}">
      <dgm:prSet/>
      <dgm:spPr/>
      <dgm:t>
        <a:bodyPr/>
        <a:lstStyle/>
        <a:p>
          <a:endParaRPr lang="en-US"/>
        </a:p>
      </dgm:t>
    </dgm:pt>
    <dgm:pt modelId="{F76CD8DB-1CB1-4255-A3F7-E9B069A23D9F}">
      <dgm:prSet phldrT="[Text]" custT="1"/>
      <dgm:spPr>
        <a:ln>
          <a:solidFill>
            <a:srgbClr val="00B0F0"/>
          </a:solidFill>
        </a:ln>
      </dgm:spPr>
      <dgm:t>
        <a:bodyPr/>
        <a:lstStyle/>
        <a:p>
          <a:r>
            <a:rPr lang="en-US" sz="1200" b="1" i="1" dirty="0" smtClean="0">
              <a:solidFill>
                <a:schemeClr val="accent1">
                  <a:lumMod val="50000"/>
                </a:schemeClr>
              </a:solidFill>
              <a:latin typeface="+mj-lt"/>
              <a:cs typeface="Times New Roman" pitchFamily="18" charset="0"/>
            </a:rPr>
            <a:t>2010 Budget proposals were prepared in parallel with the organizational structure according to the program budget structure by three Ministries</a:t>
          </a:r>
          <a:r>
            <a:rPr lang="ka-GE" sz="1200" b="1" dirty="0" smtClean="0">
              <a:solidFill>
                <a:schemeClr val="accent1">
                  <a:lumMod val="50000"/>
                </a:schemeClr>
              </a:solidFill>
              <a:latin typeface="Sylfaen" pitchFamily="18" charset="0"/>
              <a:cs typeface="Times New Roman" pitchFamily="18" charset="0"/>
            </a:rPr>
            <a:t>;</a:t>
          </a:r>
          <a:endParaRPr lang="en-US" sz="1200" b="1" i="0" dirty="0">
            <a:solidFill>
              <a:schemeClr val="accent1">
                <a:lumMod val="50000"/>
              </a:schemeClr>
            </a:solidFill>
            <a:latin typeface="Arial" panose="020B0604020202020204" pitchFamily="34" charset="0"/>
            <a:cs typeface="Arial" panose="020B0604020202020204" pitchFamily="34" charset="0"/>
          </a:endParaRPr>
        </a:p>
      </dgm:t>
    </dgm:pt>
    <dgm:pt modelId="{1CFECF93-6B95-4C5E-B4BB-2CFB3CB8BEC3}" type="parTrans" cxnId="{974E7D12-5C5B-4F3E-9DBD-89E90130B6E9}">
      <dgm:prSet/>
      <dgm:spPr/>
      <dgm:t>
        <a:bodyPr/>
        <a:lstStyle/>
        <a:p>
          <a:endParaRPr lang="en-US"/>
        </a:p>
      </dgm:t>
    </dgm:pt>
    <dgm:pt modelId="{0C04B070-1B73-4F47-81A3-F0424DE3B5A7}" type="sibTrans" cxnId="{974E7D12-5C5B-4F3E-9DBD-89E90130B6E9}">
      <dgm:prSet/>
      <dgm:spPr/>
      <dgm:t>
        <a:bodyPr/>
        <a:lstStyle/>
        <a:p>
          <a:endParaRPr lang="en-US"/>
        </a:p>
      </dgm:t>
    </dgm:pt>
    <dgm:pt modelId="{9A1392FB-CE96-4094-8579-06CB5DFB8412}">
      <dgm:prSet phldrT="[Text]" custT="1"/>
      <dgm:spPr>
        <a:solidFill>
          <a:srgbClr val="00B0F0"/>
        </a:solidFill>
        <a:ln>
          <a:noFill/>
        </a:ln>
      </dgm:spPr>
      <dgm:t>
        <a:bodyPr/>
        <a:lstStyle/>
        <a:p>
          <a:r>
            <a:rPr lang="en-US" sz="1000" b="1" i="0" dirty="0" smtClean="0">
              <a:latin typeface="Calibri (Body)"/>
            </a:rPr>
            <a:t>20</a:t>
          </a:r>
          <a:r>
            <a:rPr lang="ka-GE" sz="1000" b="1" i="0" dirty="0" smtClean="0">
              <a:latin typeface="Calibri (Body)"/>
            </a:rPr>
            <a:t>11</a:t>
          </a:r>
          <a:endParaRPr lang="en-US" sz="1000" b="1" i="0" dirty="0">
            <a:latin typeface="Calibri (Body)"/>
          </a:endParaRPr>
        </a:p>
      </dgm:t>
    </dgm:pt>
    <dgm:pt modelId="{4B4C5B01-9213-469F-94C8-13E1848DA328}" type="parTrans" cxnId="{3DE3F02C-F926-41C8-B60E-FCBBCACA13FD}">
      <dgm:prSet/>
      <dgm:spPr/>
      <dgm:t>
        <a:bodyPr/>
        <a:lstStyle/>
        <a:p>
          <a:endParaRPr lang="en-US"/>
        </a:p>
      </dgm:t>
    </dgm:pt>
    <dgm:pt modelId="{015BDAE4-333D-4C3C-9165-FBBFD52E4ADD}" type="sibTrans" cxnId="{3DE3F02C-F926-41C8-B60E-FCBBCACA13FD}">
      <dgm:prSet/>
      <dgm:spPr/>
      <dgm:t>
        <a:bodyPr/>
        <a:lstStyle/>
        <a:p>
          <a:endParaRPr lang="en-US"/>
        </a:p>
      </dgm:t>
    </dgm:pt>
    <dgm:pt modelId="{E33A84FB-7E92-4654-A65F-685EB15D36F4}">
      <dgm:prSet phldrT="[Text]" custT="1"/>
      <dgm:spPr>
        <a:ln>
          <a:solidFill>
            <a:srgbClr val="00B0F0"/>
          </a:solidFill>
        </a:ln>
      </dgm:spPr>
      <dgm:t>
        <a:bodyPr/>
        <a:lstStyle/>
        <a:p>
          <a:r>
            <a:rPr lang="en-US" sz="1200" b="1" i="1" dirty="0" smtClean="0">
              <a:solidFill>
                <a:schemeClr val="accent1">
                  <a:lumMod val="50000"/>
                </a:schemeClr>
              </a:solidFill>
              <a:latin typeface="+mj-lt"/>
              <a:cs typeface="Times New Roman" pitchFamily="18" charset="0"/>
            </a:rPr>
            <a:t>Program Budget Methodology was finalized and adopted by the Minister of MOF </a:t>
          </a:r>
          <a:r>
            <a:rPr lang="ka-GE" sz="1200" b="1" i="1" dirty="0" smtClean="0">
              <a:solidFill>
                <a:schemeClr val="accent1">
                  <a:lumMod val="50000"/>
                </a:schemeClr>
              </a:solidFill>
              <a:latin typeface="+mj-lt"/>
              <a:cs typeface="Times New Roman" pitchFamily="18" charset="0"/>
            </a:rPr>
            <a:t>(</a:t>
          </a:r>
          <a:r>
            <a:rPr lang="en-US" sz="1200" b="1" i="1" dirty="0" smtClean="0">
              <a:solidFill>
                <a:schemeClr val="accent1">
                  <a:lumMod val="50000"/>
                </a:schemeClr>
              </a:solidFill>
              <a:latin typeface="+mj-lt"/>
              <a:cs typeface="Times New Roman" pitchFamily="18" charset="0"/>
            </a:rPr>
            <a:t>Government Resolution N385, July 8, 2011)</a:t>
          </a:r>
          <a:r>
            <a:rPr lang="ka-GE" sz="1200" b="1" i="1" dirty="0" smtClean="0">
              <a:solidFill>
                <a:schemeClr val="accent1">
                  <a:lumMod val="50000"/>
                </a:schemeClr>
              </a:solidFill>
              <a:latin typeface="+mj-lt"/>
              <a:cs typeface="Times New Roman" pitchFamily="18" charset="0"/>
            </a:rPr>
            <a:t>;</a:t>
          </a:r>
          <a:endParaRPr lang="en-US" sz="1200" b="1" i="1" dirty="0">
            <a:solidFill>
              <a:schemeClr val="accent1">
                <a:lumMod val="50000"/>
              </a:schemeClr>
            </a:solidFill>
            <a:latin typeface="+mj-lt"/>
            <a:cs typeface="Times New Roman" pitchFamily="18" charset="0"/>
          </a:endParaRPr>
        </a:p>
      </dgm:t>
    </dgm:pt>
    <dgm:pt modelId="{84546B3D-6DB4-414C-A3F8-2AB4B77E9B68}" type="parTrans" cxnId="{91AEA44D-AEE2-4B0B-9932-A57884013E8D}">
      <dgm:prSet/>
      <dgm:spPr/>
      <dgm:t>
        <a:bodyPr/>
        <a:lstStyle/>
        <a:p>
          <a:endParaRPr lang="en-US"/>
        </a:p>
      </dgm:t>
    </dgm:pt>
    <dgm:pt modelId="{5F4DFCD4-CD0E-45CE-A663-2A37D5B82406}" type="sibTrans" cxnId="{91AEA44D-AEE2-4B0B-9932-A57884013E8D}">
      <dgm:prSet/>
      <dgm:spPr/>
      <dgm:t>
        <a:bodyPr/>
        <a:lstStyle/>
        <a:p>
          <a:endParaRPr lang="en-US"/>
        </a:p>
      </dgm:t>
    </dgm:pt>
    <dgm:pt modelId="{3E77FDB1-30D5-4C99-834B-F0764B2E825F}">
      <dgm:prSet phldrT="[Text]" custT="1"/>
      <dgm:spPr>
        <a:solidFill>
          <a:srgbClr val="00B0F0"/>
        </a:solidFill>
        <a:ln>
          <a:noFill/>
        </a:ln>
      </dgm:spPr>
      <dgm:t>
        <a:bodyPr/>
        <a:lstStyle/>
        <a:p>
          <a:r>
            <a:rPr lang="en-US" sz="1000" b="1" i="0" dirty="0" smtClean="0">
              <a:latin typeface="Calibri (Body)"/>
            </a:rPr>
            <a:t>201</a:t>
          </a:r>
          <a:r>
            <a:rPr lang="ka-GE" sz="1000" b="1" i="0" dirty="0" smtClean="0">
              <a:latin typeface="Calibri (Body)"/>
            </a:rPr>
            <a:t>5</a:t>
          </a:r>
          <a:endParaRPr lang="en-US" sz="1000" b="1" i="0" dirty="0">
            <a:latin typeface="Calibri (Body)"/>
          </a:endParaRPr>
        </a:p>
      </dgm:t>
    </dgm:pt>
    <dgm:pt modelId="{0D7C04FC-B063-4C82-AA5E-D81A9EE4EE43}" type="parTrans" cxnId="{594923CB-2183-4454-B551-100141B2D8CD}">
      <dgm:prSet/>
      <dgm:spPr/>
      <dgm:t>
        <a:bodyPr/>
        <a:lstStyle/>
        <a:p>
          <a:endParaRPr lang="en-US"/>
        </a:p>
      </dgm:t>
    </dgm:pt>
    <dgm:pt modelId="{F968E6A2-9584-4D0D-9FC2-D21160B07230}" type="sibTrans" cxnId="{594923CB-2183-4454-B551-100141B2D8CD}">
      <dgm:prSet/>
      <dgm:spPr/>
      <dgm:t>
        <a:bodyPr/>
        <a:lstStyle/>
        <a:p>
          <a:endParaRPr lang="en-US"/>
        </a:p>
      </dgm:t>
    </dgm:pt>
    <dgm:pt modelId="{6E579490-2C6F-4D5D-86EA-7A62056C3B50}">
      <dgm:prSet phldrT="[Text]" custT="1"/>
      <dgm:spPr>
        <a:solidFill>
          <a:srgbClr val="00B0F0"/>
        </a:solidFill>
        <a:ln>
          <a:noFill/>
        </a:ln>
      </dgm:spPr>
      <dgm:t>
        <a:bodyPr/>
        <a:lstStyle/>
        <a:p>
          <a:r>
            <a:rPr lang="en-US" sz="1000" b="1" i="0" dirty="0" smtClean="0">
              <a:latin typeface="Calibri (Body)"/>
            </a:rPr>
            <a:t>201</a:t>
          </a:r>
          <a:r>
            <a:rPr lang="ka-GE" sz="1000" b="1" i="0" dirty="0" smtClean="0">
              <a:latin typeface="Calibri (Body)"/>
            </a:rPr>
            <a:t>6</a:t>
          </a:r>
          <a:endParaRPr lang="en-US" sz="1000" b="1" i="0" dirty="0" smtClean="0">
            <a:latin typeface="Calibri (Body)"/>
          </a:endParaRPr>
        </a:p>
      </dgm:t>
    </dgm:pt>
    <dgm:pt modelId="{B69A52A8-A3BF-4785-A062-D0862BF1AA4C}" type="parTrans" cxnId="{3051D219-CF66-4EF4-960E-3FA468B7E939}">
      <dgm:prSet/>
      <dgm:spPr/>
      <dgm:t>
        <a:bodyPr/>
        <a:lstStyle/>
        <a:p>
          <a:endParaRPr lang="en-US"/>
        </a:p>
      </dgm:t>
    </dgm:pt>
    <dgm:pt modelId="{D28F5F06-BEBD-46D6-B054-4151FF8A6F30}" type="sibTrans" cxnId="{3051D219-CF66-4EF4-960E-3FA468B7E939}">
      <dgm:prSet/>
      <dgm:spPr/>
      <dgm:t>
        <a:bodyPr/>
        <a:lstStyle/>
        <a:p>
          <a:endParaRPr lang="en-US"/>
        </a:p>
      </dgm:t>
    </dgm:pt>
    <dgm:pt modelId="{6AACA068-728C-4446-98B0-9A5DF782296D}">
      <dgm:prSet custT="1"/>
      <dgm:spPr>
        <a:ln>
          <a:solidFill>
            <a:srgbClr val="00B0F0"/>
          </a:solidFill>
        </a:ln>
      </dgm:spPr>
      <dgm:t>
        <a:bodyPr/>
        <a:lstStyle/>
        <a:p>
          <a:r>
            <a:rPr lang="en-US" sz="1200" b="1" i="1" dirty="0" smtClean="0">
              <a:solidFill>
                <a:schemeClr val="accent1">
                  <a:lumMod val="50000"/>
                </a:schemeClr>
              </a:solidFill>
              <a:latin typeface="+mj-lt"/>
              <a:cs typeface="Times New Roman" pitchFamily="18" charset="0"/>
            </a:rPr>
            <a:t>Program Budget Methodology  updated </a:t>
          </a:r>
          <a:r>
            <a:rPr lang="ka-GE" sz="1200" b="1" i="1" dirty="0" smtClean="0">
              <a:solidFill>
                <a:schemeClr val="accent1">
                  <a:lumMod val="50000"/>
                </a:schemeClr>
              </a:solidFill>
              <a:latin typeface="+mj-lt"/>
              <a:cs typeface="Times New Roman" pitchFamily="18" charset="0"/>
            </a:rPr>
            <a:t>(</a:t>
          </a:r>
          <a:r>
            <a:rPr lang="en-US" sz="1200" b="1" i="1" dirty="0" smtClean="0">
              <a:solidFill>
                <a:schemeClr val="accent1">
                  <a:lumMod val="50000"/>
                </a:schemeClr>
              </a:solidFill>
              <a:latin typeface="+mj-lt"/>
              <a:cs typeface="Times New Roman" pitchFamily="18" charset="0"/>
            </a:rPr>
            <a:t>MOF Decree N265, August 14, </a:t>
          </a:r>
          <a:r>
            <a:rPr lang="ka-GE" sz="1200" b="1" i="1" dirty="0" smtClean="0">
              <a:solidFill>
                <a:schemeClr val="accent1">
                  <a:lumMod val="50000"/>
                </a:schemeClr>
              </a:solidFill>
              <a:latin typeface="+mj-lt"/>
              <a:cs typeface="Times New Roman" pitchFamily="18" charset="0"/>
            </a:rPr>
            <a:t>2015);</a:t>
          </a:r>
          <a:endParaRPr lang="en-US" sz="1200" b="1" i="1" dirty="0">
            <a:solidFill>
              <a:schemeClr val="accent1">
                <a:lumMod val="50000"/>
              </a:schemeClr>
            </a:solidFill>
            <a:latin typeface="+mj-lt"/>
            <a:cs typeface="Times New Roman" pitchFamily="18" charset="0"/>
          </a:endParaRPr>
        </a:p>
      </dgm:t>
    </dgm:pt>
    <dgm:pt modelId="{91AD6724-18C9-4026-9021-61E242BAE594}" type="parTrans" cxnId="{FF6BCA8C-A922-416D-9A80-AECD22AB83AD}">
      <dgm:prSet/>
      <dgm:spPr/>
      <dgm:t>
        <a:bodyPr/>
        <a:lstStyle/>
        <a:p>
          <a:endParaRPr lang="en-US"/>
        </a:p>
      </dgm:t>
    </dgm:pt>
    <dgm:pt modelId="{0098CA51-DF01-47FA-AE8C-46A303ABE666}" type="sibTrans" cxnId="{FF6BCA8C-A922-416D-9A80-AECD22AB83AD}">
      <dgm:prSet/>
      <dgm:spPr/>
      <dgm:t>
        <a:bodyPr/>
        <a:lstStyle/>
        <a:p>
          <a:endParaRPr lang="en-US"/>
        </a:p>
      </dgm:t>
    </dgm:pt>
    <dgm:pt modelId="{A2ACC8CD-7851-4A4A-8409-440D2D6883AE}">
      <dgm:prSet custT="1"/>
      <dgm:spPr>
        <a:ln>
          <a:solidFill>
            <a:srgbClr val="00B0F0"/>
          </a:solidFill>
        </a:ln>
      </dgm:spPr>
      <dgm:t>
        <a:bodyPr/>
        <a:lstStyle/>
        <a:p>
          <a:r>
            <a:rPr lang="en-US" sz="1200" b="1" i="1" dirty="0" smtClean="0">
              <a:solidFill>
                <a:schemeClr val="accent1">
                  <a:lumMod val="50000"/>
                </a:schemeClr>
              </a:solidFill>
              <a:latin typeface="+mj-lt"/>
              <a:cs typeface="Times New Roman" pitchFamily="18" charset="0"/>
            </a:rPr>
            <a:t>Methodology for Public Investment Management (PIM)</a:t>
          </a:r>
          <a:r>
            <a:rPr lang="ka-GE" sz="1200" b="1" i="1" dirty="0" smtClean="0">
              <a:solidFill>
                <a:schemeClr val="accent1">
                  <a:lumMod val="50000"/>
                </a:schemeClr>
              </a:solidFill>
              <a:latin typeface="+mj-lt"/>
              <a:cs typeface="Times New Roman" pitchFamily="18" charset="0"/>
            </a:rPr>
            <a:t> </a:t>
          </a:r>
          <a:r>
            <a:rPr lang="en-US" sz="1200" b="1" i="1" dirty="0" smtClean="0">
              <a:solidFill>
                <a:schemeClr val="accent1">
                  <a:lumMod val="50000"/>
                </a:schemeClr>
              </a:solidFill>
              <a:latin typeface="+mj-lt"/>
              <a:cs typeface="Times New Roman" pitchFamily="18" charset="0"/>
            </a:rPr>
            <a:t>became the part of program budget methodology adopted by the Minister of Finance;</a:t>
          </a:r>
          <a:endParaRPr lang="en-US" sz="1200" b="1" i="1" dirty="0">
            <a:solidFill>
              <a:schemeClr val="accent1">
                <a:lumMod val="50000"/>
              </a:schemeClr>
            </a:solidFill>
            <a:latin typeface="+mj-lt"/>
            <a:cs typeface="Times New Roman" pitchFamily="18" charset="0"/>
          </a:endParaRPr>
        </a:p>
      </dgm:t>
    </dgm:pt>
    <dgm:pt modelId="{555FAE40-A53D-42EB-8BAF-6E93953BFBAD}" type="parTrans" cxnId="{8E763F5B-FADE-4DC8-B849-74809C116338}">
      <dgm:prSet/>
      <dgm:spPr/>
      <dgm:t>
        <a:bodyPr/>
        <a:lstStyle/>
        <a:p>
          <a:endParaRPr lang="en-US"/>
        </a:p>
      </dgm:t>
    </dgm:pt>
    <dgm:pt modelId="{754B9436-C55D-4518-A2AD-1F6F8EB21F6B}" type="sibTrans" cxnId="{8E763F5B-FADE-4DC8-B849-74809C116338}">
      <dgm:prSet/>
      <dgm:spPr/>
      <dgm:t>
        <a:bodyPr/>
        <a:lstStyle/>
        <a:p>
          <a:endParaRPr lang="en-US"/>
        </a:p>
      </dgm:t>
    </dgm:pt>
    <dgm:pt modelId="{8CB0A624-6641-490E-A0B2-22722D27A88D}">
      <dgm:prSet custT="1"/>
      <dgm:spPr>
        <a:solidFill>
          <a:srgbClr val="00B0F0"/>
        </a:solidFill>
        <a:ln>
          <a:noFill/>
        </a:ln>
      </dgm:spPr>
      <dgm:t>
        <a:bodyPr/>
        <a:lstStyle/>
        <a:p>
          <a:r>
            <a:rPr lang="en-US" sz="1000" b="1" i="0" dirty="0" smtClean="0">
              <a:latin typeface="Calibri (Body)"/>
            </a:rPr>
            <a:t>201</a:t>
          </a:r>
          <a:r>
            <a:rPr lang="ka-GE" sz="1000" b="1" i="0" dirty="0" smtClean="0">
              <a:latin typeface="Calibri (Body)"/>
            </a:rPr>
            <a:t>8</a:t>
          </a:r>
          <a:endParaRPr lang="en-US" sz="1000" b="1" i="0" dirty="0">
            <a:latin typeface="Calibri (Body)"/>
          </a:endParaRPr>
        </a:p>
      </dgm:t>
    </dgm:pt>
    <dgm:pt modelId="{A3CE199C-DA37-4ADE-A6F3-B15A79F4387D}" type="parTrans" cxnId="{1142588C-7E90-4D6A-929A-48DDF51E1958}">
      <dgm:prSet/>
      <dgm:spPr/>
      <dgm:t>
        <a:bodyPr/>
        <a:lstStyle/>
        <a:p>
          <a:endParaRPr lang="en-US"/>
        </a:p>
      </dgm:t>
    </dgm:pt>
    <dgm:pt modelId="{3642A73F-C20A-4C93-BEE5-03C9FE78B3BB}" type="sibTrans" cxnId="{1142588C-7E90-4D6A-929A-48DDF51E1958}">
      <dgm:prSet/>
      <dgm:spPr/>
      <dgm:t>
        <a:bodyPr/>
        <a:lstStyle/>
        <a:p>
          <a:endParaRPr lang="en-US"/>
        </a:p>
      </dgm:t>
    </dgm:pt>
    <dgm:pt modelId="{3AEAC929-4F5A-42A7-B5AD-5E87D454E1A5}">
      <dgm:prSet custT="1"/>
      <dgm:spPr>
        <a:ln>
          <a:solidFill>
            <a:srgbClr val="00B0F0"/>
          </a:solidFill>
        </a:ln>
      </dgm:spPr>
      <dgm:t>
        <a:bodyPr/>
        <a:lstStyle/>
        <a:p>
          <a:r>
            <a:rPr lang="en-US" sz="1200" b="1" i="1" dirty="0" smtClean="0">
              <a:solidFill>
                <a:schemeClr val="accent1">
                  <a:lumMod val="50000"/>
                </a:schemeClr>
              </a:solidFill>
              <a:latin typeface="+mj-lt"/>
              <a:cs typeface="Times New Roman" pitchFamily="18" charset="0"/>
            </a:rPr>
            <a:t>Program Budget Methodology  updated </a:t>
          </a:r>
          <a:r>
            <a:rPr lang="ka-GE" sz="1200" b="1" i="1" dirty="0" smtClean="0">
              <a:solidFill>
                <a:schemeClr val="accent1">
                  <a:lumMod val="50000"/>
                </a:schemeClr>
              </a:solidFill>
              <a:latin typeface="+mj-lt"/>
              <a:cs typeface="Times New Roman" pitchFamily="18" charset="0"/>
            </a:rPr>
            <a:t>(</a:t>
          </a:r>
          <a:r>
            <a:rPr lang="en-US" sz="1200" b="1" i="1" dirty="0" smtClean="0">
              <a:solidFill>
                <a:schemeClr val="accent1">
                  <a:lumMod val="50000"/>
                </a:schemeClr>
              </a:solidFill>
              <a:latin typeface="+mj-lt"/>
              <a:cs typeface="Times New Roman" pitchFamily="18" charset="0"/>
            </a:rPr>
            <a:t>MOF Decree N283, July 30, 2018)</a:t>
          </a:r>
          <a:endParaRPr lang="en-US" sz="1200" b="1" i="1" dirty="0">
            <a:solidFill>
              <a:schemeClr val="accent1">
                <a:lumMod val="50000"/>
              </a:schemeClr>
            </a:solidFill>
            <a:latin typeface="+mj-lt"/>
            <a:cs typeface="Times New Roman" pitchFamily="18" charset="0"/>
          </a:endParaRPr>
        </a:p>
      </dgm:t>
    </dgm:pt>
    <dgm:pt modelId="{D2B1B519-A98F-46E1-A918-3F3932B35A2A}" type="parTrans" cxnId="{58183ECD-84FB-44BE-B218-3D3A78C5CAD6}">
      <dgm:prSet/>
      <dgm:spPr/>
      <dgm:t>
        <a:bodyPr/>
        <a:lstStyle/>
        <a:p>
          <a:endParaRPr lang="en-US"/>
        </a:p>
      </dgm:t>
    </dgm:pt>
    <dgm:pt modelId="{9451BDBF-916D-40A0-AE16-6BE1EE35F9E7}" type="sibTrans" cxnId="{58183ECD-84FB-44BE-B218-3D3A78C5CAD6}">
      <dgm:prSet/>
      <dgm:spPr/>
      <dgm:t>
        <a:bodyPr/>
        <a:lstStyle/>
        <a:p>
          <a:endParaRPr lang="en-US"/>
        </a:p>
      </dgm:t>
    </dgm:pt>
    <dgm:pt modelId="{2F70BF9A-9F34-43AA-80F4-772FB31F72BA}">
      <dgm:prSet custT="1"/>
      <dgm:spPr>
        <a:solidFill>
          <a:srgbClr val="00B0F0"/>
        </a:solidFill>
        <a:ln>
          <a:noFill/>
        </a:ln>
      </dgm:spPr>
      <dgm:t>
        <a:bodyPr/>
        <a:lstStyle/>
        <a:p>
          <a:r>
            <a:rPr lang="en-US" sz="1000" b="1" i="0" dirty="0" smtClean="0">
              <a:latin typeface="Calibri (Body)"/>
            </a:rPr>
            <a:t>20</a:t>
          </a:r>
          <a:r>
            <a:rPr lang="ka-GE" sz="1000" b="1" i="0" dirty="0" smtClean="0">
              <a:latin typeface="Calibri (Body)"/>
            </a:rPr>
            <a:t>10</a:t>
          </a:r>
          <a:endParaRPr lang="en-US" sz="1000" b="1" i="0" dirty="0">
            <a:latin typeface="Calibri (Body)"/>
          </a:endParaRPr>
        </a:p>
      </dgm:t>
    </dgm:pt>
    <dgm:pt modelId="{D0F27B93-0F15-4222-87CB-AF2D0BB3FE42}" type="parTrans" cxnId="{8C41BAC3-EC34-4D8E-9C32-1AF389BF1E32}">
      <dgm:prSet/>
      <dgm:spPr/>
      <dgm:t>
        <a:bodyPr/>
        <a:lstStyle/>
        <a:p>
          <a:endParaRPr lang="en-US"/>
        </a:p>
      </dgm:t>
    </dgm:pt>
    <dgm:pt modelId="{26A31B91-7AD0-42CB-A7FD-914E003AC67A}" type="sibTrans" cxnId="{8C41BAC3-EC34-4D8E-9C32-1AF389BF1E32}">
      <dgm:prSet/>
      <dgm:spPr/>
      <dgm:t>
        <a:bodyPr/>
        <a:lstStyle/>
        <a:p>
          <a:endParaRPr lang="en-US"/>
        </a:p>
      </dgm:t>
    </dgm:pt>
    <dgm:pt modelId="{25EA983D-BEAC-4216-A1D5-3C569367B853}">
      <dgm:prSet custT="1"/>
      <dgm:spPr>
        <a:ln>
          <a:solidFill>
            <a:srgbClr val="00B0F0"/>
          </a:solidFill>
        </a:ln>
      </dgm:spPr>
      <dgm:t>
        <a:bodyPr/>
        <a:lstStyle/>
        <a:p>
          <a:pPr algn="just"/>
          <a:r>
            <a:rPr lang="en-US" sz="1200" b="1" i="1" dirty="0" smtClean="0">
              <a:solidFill>
                <a:schemeClr val="accent1">
                  <a:lumMod val="50000"/>
                </a:schemeClr>
              </a:solidFill>
              <a:latin typeface="+mj-lt"/>
              <a:cs typeface="Times New Roman" pitchFamily="18" charset="0"/>
            </a:rPr>
            <a:t>Implementation Plan of Program Budgeting adopted by the Government of Georgia in 2010 </a:t>
          </a:r>
          <a:r>
            <a:rPr lang="ka-GE" sz="1200" b="1" i="1" dirty="0" smtClean="0">
              <a:solidFill>
                <a:schemeClr val="accent1">
                  <a:lumMod val="50000"/>
                </a:schemeClr>
              </a:solidFill>
              <a:latin typeface="+mj-lt"/>
              <a:cs typeface="Times New Roman" pitchFamily="18" charset="0"/>
            </a:rPr>
            <a:t>N284</a:t>
          </a:r>
          <a:r>
            <a:rPr lang="en-US" sz="1200" b="1" i="1" dirty="0" smtClean="0">
              <a:solidFill>
                <a:schemeClr val="accent1">
                  <a:lumMod val="50000"/>
                </a:schemeClr>
              </a:solidFill>
              <a:latin typeface="+mj-lt"/>
              <a:cs typeface="Times New Roman" pitchFamily="18" charset="0"/>
            </a:rPr>
            <a:t> according to which 2011 Budget proposals were prepared in parallel with the organizational structure according to the program budget structure by additional two Ministries</a:t>
          </a:r>
          <a:endParaRPr lang="en-US" sz="1200" b="1" i="1" dirty="0">
            <a:solidFill>
              <a:schemeClr val="accent1">
                <a:lumMod val="50000"/>
              </a:schemeClr>
            </a:solidFill>
            <a:latin typeface="+mj-lt"/>
            <a:cs typeface="Arial" panose="020B0604020202020204" pitchFamily="34" charset="0"/>
          </a:endParaRPr>
        </a:p>
      </dgm:t>
    </dgm:pt>
    <dgm:pt modelId="{478E6AD8-D801-43A9-A3F1-F4B5A4F5CD35}" type="parTrans" cxnId="{5C325080-E277-40D0-BE83-19EBB726547A}">
      <dgm:prSet/>
      <dgm:spPr/>
      <dgm:t>
        <a:bodyPr/>
        <a:lstStyle/>
        <a:p>
          <a:endParaRPr lang="en-US"/>
        </a:p>
      </dgm:t>
    </dgm:pt>
    <dgm:pt modelId="{D65D7A02-B04D-4628-82C4-606C3262F2A0}" type="sibTrans" cxnId="{5C325080-E277-40D0-BE83-19EBB726547A}">
      <dgm:prSet/>
      <dgm:spPr/>
      <dgm:t>
        <a:bodyPr/>
        <a:lstStyle/>
        <a:p>
          <a:endParaRPr lang="en-US"/>
        </a:p>
      </dgm:t>
    </dgm:pt>
    <dgm:pt modelId="{6503189F-DA8A-4743-853E-4B41A5704F23}">
      <dgm:prSet custT="1"/>
      <dgm:spPr>
        <a:solidFill>
          <a:srgbClr val="00B0F0"/>
        </a:solidFill>
        <a:ln>
          <a:noFill/>
        </a:ln>
      </dgm:spPr>
      <dgm:t>
        <a:bodyPr/>
        <a:lstStyle/>
        <a:p>
          <a:r>
            <a:rPr lang="en-US" sz="1000" b="1" i="0" dirty="0" smtClean="0">
              <a:latin typeface="Calibri (Body)"/>
            </a:rPr>
            <a:t>201</a:t>
          </a:r>
          <a:r>
            <a:rPr lang="ka-GE" sz="1000" b="1" i="0" dirty="0" smtClean="0">
              <a:latin typeface="Calibri (Body)"/>
            </a:rPr>
            <a:t>2</a:t>
          </a:r>
          <a:endParaRPr lang="en-US" sz="1000" b="1" i="0" dirty="0">
            <a:latin typeface="Calibri (Body)"/>
          </a:endParaRPr>
        </a:p>
      </dgm:t>
    </dgm:pt>
    <dgm:pt modelId="{181FA688-B1D4-4536-962E-51F7B1BE3547}" type="parTrans" cxnId="{9D5BC076-FE79-4C3A-9A46-709556657F25}">
      <dgm:prSet/>
      <dgm:spPr/>
      <dgm:t>
        <a:bodyPr/>
        <a:lstStyle/>
        <a:p>
          <a:endParaRPr lang="en-US"/>
        </a:p>
      </dgm:t>
    </dgm:pt>
    <dgm:pt modelId="{9C6D7CC6-1578-43A8-86E1-03599117E5BD}" type="sibTrans" cxnId="{9D5BC076-FE79-4C3A-9A46-709556657F25}">
      <dgm:prSet/>
      <dgm:spPr/>
      <dgm:t>
        <a:bodyPr/>
        <a:lstStyle/>
        <a:p>
          <a:endParaRPr lang="en-US"/>
        </a:p>
      </dgm:t>
    </dgm:pt>
    <dgm:pt modelId="{BAEE41B5-7E31-41FC-A4C1-48F5A93E4FB0}">
      <dgm:prSet custT="1"/>
      <dgm:spPr>
        <a:ln>
          <a:solidFill>
            <a:srgbClr val="00B0F0"/>
          </a:solidFill>
        </a:ln>
      </dgm:spPr>
      <dgm:t>
        <a:bodyPr/>
        <a:lstStyle/>
        <a:p>
          <a:r>
            <a:rPr lang="en-US" sz="1200" b="1" i="1" dirty="0" smtClean="0">
              <a:solidFill>
                <a:schemeClr val="accent1">
                  <a:lumMod val="50000"/>
                </a:schemeClr>
              </a:solidFill>
              <a:latin typeface="+mj-lt"/>
              <a:cs typeface="Times New Roman" pitchFamily="18" charset="0"/>
            </a:rPr>
            <a:t>2012 State Budget proposals were submitted to MOF in program budget format</a:t>
          </a:r>
          <a:r>
            <a:rPr lang="ka-GE" sz="1200" b="1" i="1" dirty="0" smtClean="0">
              <a:solidFill>
                <a:schemeClr val="accent1">
                  <a:lumMod val="50000"/>
                </a:schemeClr>
              </a:solidFill>
              <a:latin typeface="+mj-lt"/>
              <a:cs typeface="Times New Roman" pitchFamily="18" charset="0"/>
            </a:rPr>
            <a:t>;</a:t>
          </a:r>
          <a:r>
            <a:rPr lang="en-US" sz="1200" b="1" i="1" dirty="0" smtClean="0">
              <a:solidFill>
                <a:schemeClr val="accent1">
                  <a:lumMod val="50000"/>
                </a:schemeClr>
              </a:solidFill>
              <a:latin typeface="+mj-lt"/>
              <a:cs typeface="Times New Roman" pitchFamily="18" charset="0"/>
            </a:rPr>
            <a:t> Draft of the 2012 State Budget submitted to the parliament in program budget format</a:t>
          </a:r>
          <a:endParaRPr lang="en-US" sz="1200" b="1" i="1" dirty="0">
            <a:solidFill>
              <a:schemeClr val="accent1">
                <a:lumMod val="50000"/>
              </a:schemeClr>
            </a:solidFill>
            <a:latin typeface="+mj-lt"/>
            <a:cs typeface="Times New Roman" pitchFamily="18" charset="0"/>
          </a:endParaRPr>
        </a:p>
      </dgm:t>
    </dgm:pt>
    <dgm:pt modelId="{2F6D0281-A4AB-4632-9353-EA75CC9D9A32}" type="parTrans" cxnId="{C0E13CFC-13B3-42D0-8A71-BAC5258024AE}">
      <dgm:prSet/>
      <dgm:spPr/>
      <dgm:t>
        <a:bodyPr/>
        <a:lstStyle/>
        <a:p>
          <a:endParaRPr lang="en-US"/>
        </a:p>
      </dgm:t>
    </dgm:pt>
    <dgm:pt modelId="{8F5627A5-272F-43EF-81E9-EEBF55E4C907}" type="sibTrans" cxnId="{C0E13CFC-13B3-42D0-8A71-BAC5258024AE}">
      <dgm:prSet/>
      <dgm:spPr/>
      <dgm:t>
        <a:bodyPr/>
        <a:lstStyle/>
        <a:p>
          <a:endParaRPr lang="en-US"/>
        </a:p>
      </dgm:t>
    </dgm:pt>
    <dgm:pt modelId="{818A04F7-92B8-4EB2-B14A-D7E59E706F22}" type="pres">
      <dgm:prSet presAssocID="{905F8852-8EED-4C35-ACCB-71EC7ACB71F0}" presName="linearFlow" presStyleCnt="0">
        <dgm:presLayoutVars>
          <dgm:dir/>
          <dgm:animLvl val="lvl"/>
          <dgm:resizeHandles val="exact"/>
        </dgm:presLayoutVars>
      </dgm:prSet>
      <dgm:spPr/>
      <dgm:t>
        <a:bodyPr/>
        <a:lstStyle/>
        <a:p>
          <a:endParaRPr lang="en-US"/>
        </a:p>
      </dgm:t>
    </dgm:pt>
    <dgm:pt modelId="{5999D4AF-7DF3-43C3-98FC-6C8CAE68E54F}" type="pres">
      <dgm:prSet presAssocID="{2BE0BEF9-67B3-49A6-B2D7-0AEE34686E1E}" presName="composite" presStyleCnt="0"/>
      <dgm:spPr/>
      <dgm:t>
        <a:bodyPr/>
        <a:lstStyle/>
        <a:p>
          <a:endParaRPr lang="en-US"/>
        </a:p>
      </dgm:t>
    </dgm:pt>
    <dgm:pt modelId="{BCBF60AF-6849-488C-87EE-B2BFE4D89256}" type="pres">
      <dgm:prSet presAssocID="{2BE0BEF9-67B3-49A6-B2D7-0AEE34686E1E}" presName="parentText" presStyleLbl="alignNode1" presStyleIdx="0" presStyleCnt="7">
        <dgm:presLayoutVars>
          <dgm:chMax val="1"/>
          <dgm:bulletEnabled val="1"/>
        </dgm:presLayoutVars>
      </dgm:prSet>
      <dgm:spPr/>
      <dgm:t>
        <a:bodyPr/>
        <a:lstStyle/>
        <a:p>
          <a:endParaRPr lang="en-US"/>
        </a:p>
      </dgm:t>
    </dgm:pt>
    <dgm:pt modelId="{57D32F98-43CE-4755-B870-05780A978DB6}" type="pres">
      <dgm:prSet presAssocID="{2BE0BEF9-67B3-49A6-B2D7-0AEE34686E1E}" presName="descendantText" presStyleLbl="alignAcc1" presStyleIdx="0" presStyleCnt="7" custScaleY="104355">
        <dgm:presLayoutVars>
          <dgm:bulletEnabled val="1"/>
        </dgm:presLayoutVars>
      </dgm:prSet>
      <dgm:spPr/>
      <dgm:t>
        <a:bodyPr/>
        <a:lstStyle/>
        <a:p>
          <a:endParaRPr lang="en-US"/>
        </a:p>
      </dgm:t>
    </dgm:pt>
    <dgm:pt modelId="{14D1DD2A-97E5-4A51-8A09-5ED3B2C45282}" type="pres">
      <dgm:prSet presAssocID="{D4799544-87E1-4408-B59A-CBEDE1C2249E}" presName="sp" presStyleCnt="0"/>
      <dgm:spPr/>
      <dgm:t>
        <a:bodyPr/>
        <a:lstStyle/>
        <a:p>
          <a:endParaRPr lang="en-US"/>
        </a:p>
      </dgm:t>
    </dgm:pt>
    <dgm:pt modelId="{BB9DDCAA-FDF5-4652-9678-785BC08F7699}" type="pres">
      <dgm:prSet presAssocID="{2F70BF9A-9F34-43AA-80F4-772FB31F72BA}" presName="composite" presStyleCnt="0"/>
      <dgm:spPr/>
      <dgm:t>
        <a:bodyPr/>
        <a:lstStyle/>
        <a:p>
          <a:endParaRPr lang="en-US"/>
        </a:p>
      </dgm:t>
    </dgm:pt>
    <dgm:pt modelId="{1ACCA6E1-84AD-40A9-9E7F-1AC11649CCBD}" type="pres">
      <dgm:prSet presAssocID="{2F70BF9A-9F34-43AA-80F4-772FB31F72BA}" presName="parentText" presStyleLbl="alignNode1" presStyleIdx="1" presStyleCnt="7">
        <dgm:presLayoutVars>
          <dgm:chMax val="1"/>
          <dgm:bulletEnabled val="1"/>
        </dgm:presLayoutVars>
      </dgm:prSet>
      <dgm:spPr/>
      <dgm:t>
        <a:bodyPr/>
        <a:lstStyle/>
        <a:p>
          <a:endParaRPr lang="en-US"/>
        </a:p>
      </dgm:t>
    </dgm:pt>
    <dgm:pt modelId="{66BA973B-4BCB-40D4-B0F2-6BF22CCF0C52}" type="pres">
      <dgm:prSet presAssocID="{2F70BF9A-9F34-43AA-80F4-772FB31F72BA}" presName="descendantText" presStyleLbl="alignAcc1" presStyleIdx="1" presStyleCnt="7" custScaleY="116069" custLinFactNeighborX="405" custLinFactNeighborY="-881">
        <dgm:presLayoutVars>
          <dgm:bulletEnabled val="1"/>
        </dgm:presLayoutVars>
      </dgm:prSet>
      <dgm:spPr/>
      <dgm:t>
        <a:bodyPr/>
        <a:lstStyle/>
        <a:p>
          <a:endParaRPr lang="en-US"/>
        </a:p>
      </dgm:t>
    </dgm:pt>
    <dgm:pt modelId="{4F27A925-F159-4AAE-AF4A-72799A8A5DB7}" type="pres">
      <dgm:prSet presAssocID="{26A31B91-7AD0-42CB-A7FD-914E003AC67A}" presName="sp" presStyleCnt="0"/>
      <dgm:spPr/>
      <dgm:t>
        <a:bodyPr/>
        <a:lstStyle/>
        <a:p>
          <a:endParaRPr lang="en-US"/>
        </a:p>
      </dgm:t>
    </dgm:pt>
    <dgm:pt modelId="{43B4BAE9-55D2-4CE4-A86A-12C5500325E0}" type="pres">
      <dgm:prSet presAssocID="{9A1392FB-CE96-4094-8579-06CB5DFB8412}" presName="composite" presStyleCnt="0"/>
      <dgm:spPr/>
      <dgm:t>
        <a:bodyPr/>
        <a:lstStyle/>
        <a:p>
          <a:endParaRPr lang="en-US"/>
        </a:p>
      </dgm:t>
    </dgm:pt>
    <dgm:pt modelId="{64B8AD13-DFE3-4B2B-959A-198176932A15}" type="pres">
      <dgm:prSet presAssocID="{9A1392FB-CE96-4094-8579-06CB5DFB8412}" presName="parentText" presStyleLbl="alignNode1" presStyleIdx="2" presStyleCnt="7" custLinFactNeighborX="2277" custLinFactNeighborY="-8878">
        <dgm:presLayoutVars>
          <dgm:chMax val="1"/>
          <dgm:bulletEnabled val="1"/>
        </dgm:presLayoutVars>
      </dgm:prSet>
      <dgm:spPr/>
      <dgm:t>
        <a:bodyPr/>
        <a:lstStyle/>
        <a:p>
          <a:endParaRPr lang="en-US"/>
        </a:p>
      </dgm:t>
    </dgm:pt>
    <dgm:pt modelId="{535DA230-1F29-4745-983A-A9ED73B022B2}" type="pres">
      <dgm:prSet presAssocID="{9A1392FB-CE96-4094-8579-06CB5DFB8412}" presName="descendantText" presStyleLbl="alignAcc1" presStyleIdx="2" presStyleCnt="7" custScaleY="101843" custLinFactNeighborX="405" custLinFactNeighborY="1764">
        <dgm:presLayoutVars>
          <dgm:bulletEnabled val="1"/>
        </dgm:presLayoutVars>
      </dgm:prSet>
      <dgm:spPr/>
      <dgm:t>
        <a:bodyPr/>
        <a:lstStyle/>
        <a:p>
          <a:endParaRPr lang="en-US"/>
        </a:p>
      </dgm:t>
    </dgm:pt>
    <dgm:pt modelId="{0488039E-F62D-42ED-81EE-A5110A924F36}" type="pres">
      <dgm:prSet presAssocID="{015BDAE4-333D-4C3C-9165-FBBFD52E4ADD}" presName="sp" presStyleCnt="0"/>
      <dgm:spPr/>
      <dgm:t>
        <a:bodyPr/>
        <a:lstStyle/>
        <a:p>
          <a:endParaRPr lang="en-US"/>
        </a:p>
      </dgm:t>
    </dgm:pt>
    <dgm:pt modelId="{F7D6CC48-BDA8-46E6-945E-0309BD77545F}" type="pres">
      <dgm:prSet presAssocID="{6503189F-DA8A-4743-853E-4B41A5704F23}" presName="composite" presStyleCnt="0"/>
      <dgm:spPr/>
      <dgm:t>
        <a:bodyPr/>
        <a:lstStyle/>
        <a:p>
          <a:endParaRPr lang="en-US"/>
        </a:p>
      </dgm:t>
    </dgm:pt>
    <dgm:pt modelId="{1CC5D8FA-E632-4EEF-9AE3-5E8DDE45C8D9}" type="pres">
      <dgm:prSet presAssocID="{6503189F-DA8A-4743-853E-4B41A5704F23}" presName="parentText" presStyleLbl="alignNode1" presStyleIdx="3" presStyleCnt="7">
        <dgm:presLayoutVars>
          <dgm:chMax val="1"/>
          <dgm:bulletEnabled val="1"/>
        </dgm:presLayoutVars>
      </dgm:prSet>
      <dgm:spPr/>
      <dgm:t>
        <a:bodyPr/>
        <a:lstStyle/>
        <a:p>
          <a:endParaRPr lang="en-US"/>
        </a:p>
      </dgm:t>
    </dgm:pt>
    <dgm:pt modelId="{531EAE0A-08A1-4CF9-9BCC-B384D32765AD}" type="pres">
      <dgm:prSet presAssocID="{6503189F-DA8A-4743-853E-4B41A5704F23}" presName="descendantText" presStyleLbl="alignAcc1" presStyleIdx="3" presStyleCnt="7" custLinFactNeighborX="205" custLinFactNeighborY="4393">
        <dgm:presLayoutVars>
          <dgm:bulletEnabled val="1"/>
        </dgm:presLayoutVars>
      </dgm:prSet>
      <dgm:spPr/>
      <dgm:t>
        <a:bodyPr/>
        <a:lstStyle/>
        <a:p>
          <a:endParaRPr lang="en-US"/>
        </a:p>
      </dgm:t>
    </dgm:pt>
    <dgm:pt modelId="{3F84C519-C33C-43AE-AB52-BCAD655E3DBD}" type="pres">
      <dgm:prSet presAssocID="{9C6D7CC6-1578-43A8-86E1-03599117E5BD}" presName="sp" presStyleCnt="0"/>
      <dgm:spPr/>
      <dgm:t>
        <a:bodyPr/>
        <a:lstStyle/>
        <a:p>
          <a:endParaRPr lang="en-US"/>
        </a:p>
      </dgm:t>
    </dgm:pt>
    <dgm:pt modelId="{2468AEA4-3F1A-403B-AE2D-3DF0D29A62A8}" type="pres">
      <dgm:prSet presAssocID="{3E77FDB1-30D5-4C99-834B-F0764B2E825F}" presName="composite" presStyleCnt="0"/>
      <dgm:spPr/>
      <dgm:t>
        <a:bodyPr/>
        <a:lstStyle/>
        <a:p>
          <a:endParaRPr lang="en-US"/>
        </a:p>
      </dgm:t>
    </dgm:pt>
    <dgm:pt modelId="{A7CE6A44-6961-4FEC-A4F2-771ECA7DF89A}" type="pres">
      <dgm:prSet presAssocID="{3E77FDB1-30D5-4C99-834B-F0764B2E825F}" presName="parentText" presStyleLbl="alignNode1" presStyleIdx="4" presStyleCnt="7">
        <dgm:presLayoutVars>
          <dgm:chMax val="1"/>
          <dgm:bulletEnabled val="1"/>
        </dgm:presLayoutVars>
      </dgm:prSet>
      <dgm:spPr/>
      <dgm:t>
        <a:bodyPr/>
        <a:lstStyle/>
        <a:p>
          <a:endParaRPr lang="en-US"/>
        </a:p>
      </dgm:t>
    </dgm:pt>
    <dgm:pt modelId="{F8FC1955-2EE3-4AA2-B08F-527508CAA45E}" type="pres">
      <dgm:prSet presAssocID="{3E77FDB1-30D5-4C99-834B-F0764B2E825F}" presName="descendantText" presStyleLbl="alignAcc1" presStyleIdx="4" presStyleCnt="7" custLinFactNeighborX="405" custLinFactNeighborY="-7121">
        <dgm:presLayoutVars>
          <dgm:bulletEnabled val="1"/>
        </dgm:presLayoutVars>
      </dgm:prSet>
      <dgm:spPr/>
      <dgm:t>
        <a:bodyPr/>
        <a:lstStyle/>
        <a:p>
          <a:endParaRPr lang="en-US"/>
        </a:p>
      </dgm:t>
    </dgm:pt>
    <dgm:pt modelId="{B86E84EE-BD87-458F-9DD8-F02C1540EFFF}" type="pres">
      <dgm:prSet presAssocID="{F968E6A2-9584-4D0D-9FC2-D21160B07230}" presName="sp" presStyleCnt="0"/>
      <dgm:spPr/>
      <dgm:t>
        <a:bodyPr/>
        <a:lstStyle/>
        <a:p>
          <a:endParaRPr lang="en-US"/>
        </a:p>
      </dgm:t>
    </dgm:pt>
    <dgm:pt modelId="{3BB0B917-7EED-4CBD-990D-EABB37A4423A}" type="pres">
      <dgm:prSet presAssocID="{6E579490-2C6F-4D5D-86EA-7A62056C3B50}" presName="composite" presStyleCnt="0"/>
      <dgm:spPr/>
      <dgm:t>
        <a:bodyPr/>
        <a:lstStyle/>
        <a:p>
          <a:endParaRPr lang="en-US"/>
        </a:p>
      </dgm:t>
    </dgm:pt>
    <dgm:pt modelId="{AC2B55C4-4522-4007-8153-9594BFE1D4CF}" type="pres">
      <dgm:prSet presAssocID="{6E579490-2C6F-4D5D-86EA-7A62056C3B50}" presName="parentText" presStyleLbl="alignNode1" presStyleIdx="5" presStyleCnt="7">
        <dgm:presLayoutVars>
          <dgm:chMax val="1"/>
          <dgm:bulletEnabled val="1"/>
        </dgm:presLayoutVars>
      </dgm:prSet>
      <dgm:spPr/>
      <dgm:t>
        <a:bodyPr/>
        <a:lstStyle/>
        <a:p>
          <a:endParaRPr lang="en-US"/>
        </a:p>
      </dgm:t>
    </dgm:pt>
    <dgm:pt modelId="{44431459-D2B1-4A10-BA71-8CA74F8407B5}" type="pres">
      <dgm:prSet presAssocID="{6E579490-2C6F-4D5D-86EA-7A62056C3B50}" presName="descendantText" presStyleLbl="alignAcc1" presStyleIdx="5" presStyleCnt="7" custLinFactNeighborX="0" custLinFactNeighborY="-6310">
        <dgm:presLayoutVars>
          <dgm:bulletEnabled val="1"/>
        </dgm:presLayoutVars>
      </dgm:prSet>
      <dgm:spPr/>
      <dgm:t>
        <a:bodyPr/>
        <a:lstStyle/>
        <a:p>
          <a:endParaRPr lang="en-US"/>
        </a:p>
      </dgm:t>
    </dgm:pt>
    <dgm:pt modelId="{FDA65C99-479C-4939-BCC5-4614DB99A659}" type="pres">
      <dgm:prSet presAssocID="{D28F5F06-BEBD-46D6-B054-4151FF8A6F30}" presName="sp" presStyleCnt="0"/>
      <dgm:spPr/>
      <dgm:t>
        <a:bodyPr/>
        <a:lstStyle/>
        <a:p>
          <a:endParaRPr lang="en-US"/>
        </a:p>
      </dgm:t>
    </dgm:pt>
    <dgm:pt modelId="{722BD726-D1F8-4838-9C3F-522F8D50967E}" type="pres">
      <dgm:prSet presAssocID="{8CB0A624-6641-490E-A0B2-22722D27A88D}" presName="composite" presStyleCnt="0"/>
      <dgm:spPr/>
      <dgm:t>
        <a:bodyPr/>
        <a:lstStyle/>
        <a:p>
          <a:endParaRPr lang="en-US"/>
        </a:p>
      </dgm:t>
    </dgm:pt>
    <dgm:pt modelId="{8F7C2478-2E84-489A-9323-55C800A776CA}" type="pres">
      <dgm:prSet presAssocID="{8CB0A624-6641-490E-A0B2-22722D27A88D}" presName="parentText" presStyleLbl="alignNode1" presStyleIdx="6" presStyleCnt="7">
        <dgm:presLayoutVars>
          <dgm:chMax val="1"/>
          <dgm:bulletEnabled val="1"/>
        </dgm:presLayoutVars>
      </dgm:prSet>
      <dgm:spPr/>
      <dgm:t>
        <a:bodyPr/>
        <a:lstStyle/>
        <a:p>
          <a:endParaRPr lang="en-US"/>
        </a:p>
      </dgm:t>
    </dgm:pt>
    <dgm:pt modelId="{BAF27222-E4AB-46D9-A62B-08E8EFE87AFC}" type="pres">
      <dgm:prSet presAssocID="{8CB0A624-6641-490E-A0B2-22722D27A88D}" presName="descendantText" presStyleLbl="alignAcc1" presStyleIdx="6" presStyleCnt="7" custLinFactNeighborX="405" custLinFactNeighborY="-2759">
        <dgm:presLayoutVars>
          <dgm:bulletEnabled val="1"/>
        </dgm:presLayoutVars>
      </dgm:prSet>
      <dgm:spPr/>
      <dgm:t>
        <a:bodyPr/>
        <a:lstStyle/>
        <a:p>
          <a:endParaRPr lang="en-US"/>
        </a:p>
      </dgm:t>
    </dgm:pt>
  </dgm:ptLst>
  <dgm:cxnLst>
    <dgm:cxn modelId="{22301BFF-16EE-498D-9CC9-B077A1F0F7BE}" type="presOf" srcId="{3AEAC929-4F5A-42A7-B5AD-5E87D454E1A5}" destId="{BAF27222-E4AB-46D9-A62B-08E8EFE87AFC}" srcOrd="0" destOrd="0" presId="urn:microsoft.com/office/officeart/2005/8/layout/chevron2"/>
    <dgm:cxn modelId="{5C325080-E277-40D0-BE83-19EBB726547A}" srcId="{2F70BF9A-9F34-43AA-80F4-772FB31F72BA}" destId="{25EA983D-BEAC-4216-A1D5-3C569367B853}" srcOrd="0" destOrd="0" parTransId="{478E6AD8-D801-43A9-A3F1-F4B5A4F5CD35}" sibTransId="{D65D7A02-B04D-4628-82C4-606C3262F2A0}"/>
    <dgm:cxn modelId="{99E82F39-BF8F-45FA-9BA2-91F84040330B}" type="presOf" srcId="{3E77FDB1-30D5-4C99-834B-F0764B2E825F}" destId="{A7CE6A44-6961-4FEC-A4F2-771ECA7DF89A}" srcOrd="0" destOrd="0" presId="urn:microsoft.com/office/officeart/2005/8/layout/chevron2"/>
    <dgm:cxn modelId="{D3CEFEA0-E1EC-4C32-9183-FFE8FC13B301}" type="presOf" srcId="{2F70BF9A-9F34-43AA-80F4-772FB31F72BA}" destId="{1ACCA6E1-84AD-40A9-9E7F-1AC11649CCBD}" srcOrd="0" destOrd="0" presId="urn:microsoft.com/office/officeart/2005/8/layout/chevron2"/>
    <dgm:cxn modelId="{FF6BCA8C-A922-416D-9A80-AECD22AB83AD}" srcId="{3E77FDB1-30D5-4C99-834B-F0764B2E825F}" destId="{6AACA068-728C-4446-98B0-9A5DF782296D}" srcOrd="0" destOrd="0" parTransId="{91AD6724-18C9-4026-9021-61E242BAE594}" sibTransId="{0098CA51-DF01-47FA-AE8C-46A303ABE666}"/>
    <dgm:cxn modelId="{D283EC9C-7079-4D1D-BD01-2994B42E95D3}" type="presOf" srcId="{25EA983D-BEAC-4216-A1D5-3C569367B853}" destId="{66BA973B-4BCB-40D4-B0F2-6BF22CCF0C52}" srcOrd="0" destOrd="0" presId="urn:microsoft.com/office/officeart/2005/8/layout/chevron2"/>
    <dgm:cxn modelId="{D72DBEF3-6415-404E-9A76-18EC34BB0809}" type="presOf" srcId="{6AACA068-728C-4446-98B0-9A5DF782296D}" destId="{F8FC1955-2EE3-4AA2-B08F-527508CAA45E}" srcOrd="0" destOrd="0" presId="urn:microsoft.com/office/officeart/2005/8/layout/chevron2"/>
    <dgm:cxn modelId="{F0B9572D-C9DE-4751-BF15-91F2A000C22D}" type="presOf" srcId="{8CB0A624-6641-490E-A0B2-22722D27A88D}" destId="{8F7C2478-2E84-489A-9323-55C800A776CA}" srcOrd="0" destOrd="0" presId="urn:microsoft.com/office/officeart/2005/8/layout/chevron2"/>
    <dgm:cxn modelId="{8E763F5B-FADE-4DC8-B849-74809C116338}" srcId="{6E579490-2C6F-4D5D-86EA-7A62056C3B50}" destId="{A2ACC8CD-7851-4A4A-8409-440D2D6883AE}" srcOrd="0" destOrd="0" parTransId="{555FAE40-A53D-42EB-8BAF-6E93953BFBAD}" sibTransId="{754B9436-C55D-4518-A2AD-1F6F8EB21F6B}"/>
    <dgm:cxn modelId="{8C41BAC3-EC34-4D8E-9C32-1AF389BF1E32}" srcId="{905F8852-8EED-4C35-ACCB-71EC7ACB71F0}" destId="{2F70BF9A-9F34-43AA-80F4-772FB31F72BA}" srcOrd="1" destOrd="0" parTransId="{D0F27B93-0F15-4222-87CB-AF2D0BB3FE42}" sibTransId="{26A31B91-7AD0-42CB-A7FD-914E003AC67A}"/>
    <dgm:cxn modelId="{3051D219-CF66-4EF4-960E-3FA468B7E939}" srcId="{905F8852-8EED-4C35-ACCB-71EC7ACB71F0}" destId="{6E579490-2C6F-4D5D-86EA-7A62056C3B50}" srcOrd="5" destOrd="0" parTransId="{B69A52A8-A3BF-4785-A062-D0862BF1AA4C}" sibTransId="{D28F5F06-BEBD-46D6-B054-4151FF8A6F30}"/>
    <dgm:cxn modelId="{72F4E442-EDFB-4407-ACAB-DCA148FA33F8}" type="presOf" srcId="{F76CD8DB-1CB1-4255-A3F7-E9B069A23D9F}" destId="{57D32F98-43CE-4755-B870-05780A978DB6}" srcOrd="0" destOrd="0" presId="urn:microsoft.com/office/officeart/2005/8/layout/chevron2"/>
    <dgm:cxn modelId="{B140292A-1EB1-4218-A963-6CED02BB3C14}" type="presOf" srcId="{2BE0BEF9-67B3-49A6-B2D7-0AEE34686E1E}" destId="{BCBF60AF-6849-488C-87EE-B2BFE4D89256}" srcOrd="0" destOrd="0" presId="urn:microsoft.com/office/officeart/2005/8/layout/chevron2"/>
    <dgm:cxn modelId="{E0B3C7BA-DCFB-4080-AE86-09EA88F2DD56}" type="presOf" srcId="{E33A84FB-7E92-4654-A65F-685EB15D36F4}" destId="{535DA230-1F29-4745-983A-A9ED73B022B2}" srcOrd="0" destOrd="0" presId="urn:microsoft.com/office/officeart/2005/8/layout/chevron2"/>
    <dgm:cxn modelId="{1142588C-7E90-4D6A-929A-48DDF51E1958}" srcId="{905F8852-8EED-4C35-ACCB-71EC7ACB71F0}" destId="{8CB0A624-6641-490E-A0B2-22722D27A88D}" srcOrd="6" destOrd="0" parTransId="{A3CE199C-DA37-4ADE-A6F3-B15A79F4387D}" sibTransId="{3642A73F-C20A-4C93-BEE5-03C9FE78B3BB}"/>
    <dgm:cxn modelId="{8E41E355-71C8-48D4-9F5E-9483FD7AD3DB}" type="presOf" srcId="{6E579490-2C6F-4D5D-86EA-7A62056C3B50}" destId="{AC2B55C4-4522-4007-8153-9594BFE1D4CF}" srcOrd="0" destOrd="0" presId="urn:microsoft.com/office/officeart/2005/8/layout/chevron2"/>
    <dgm:cxn modelId="{58183ECD-84FB-44BE-B218-3D3A78C5CAD6}" srcId="{8CB0A624-6641-490E-A0B2-22722D27A88D}" destId="{3AEAC929-4F5A-42A7-B5AD-5E87D454E1A5}" srcOrd="0" destOrd="0" parTransId="{D2B1B519-A98F-46E1-A918-3F3932B35A2A}" sibTransId="{9451BDBF-916D-40A0-AE16-6BE1EE35F9E7}"/>
    <dgm:cxn modelId="{AF3456B6-867B-45C1-9081-B7493276B421}" srcId="{905F8852-8EED-4C35-ACCB-71EC7ACB71F0}" destId="{2BE0BEF9-67B3-49A6-B2D7-0AEE34686E1E}" srcOrd="0" destOrd="0" parTransId="{13A6D9ED-ABD9-45DF-AC62-7CED1AF5F7B7}" sibTransId="{D4799544-87E1-4408-B59A-CBEDE1C2249E}"/>
    <dgm:cxn modelId="{9D5BC076-FE79-4C3A-9A46-709556657F25}" srcId="{905F8852-8EED-4C35-ACCB-71EC7ACB71F0}" destId="{6503189F-DA8A-4743-853E-4B41A5704F23}" srcOrd="3" destOrd="0" parTransId="{181FA688-B1D4-4536-962E-51F7B1BE3547}" sibTransId="{9C6D7CC6-1578-43A8-86E1-03599117E5BD}"/>
    <dgm:cxn modelId="{B1BA26EA-0E4C-41A9-9FC7-E879AB1C8382}" type="presOf" srcId="{BAEE41B5-7E31-41FC-A4C1-48F5A93E4FB0}" destId="{531EAE0A-08A1-4CF9-9BCC-B384D32765AD}" srcOrd="0" destOrd="0" presId="urn:microsoft.com/office/officeart/2005/8/layout/chevron2"/>
    <dgm:cxn modelId="{D64DB250-8FAD-4669-993B-641583091C1D}" type="presOf" srcId="{A2ACC8CD-7851-4A4A-8409-440D2D6883AE}" destId="{44431459-D2B1-4A10-BA71-8CA74F8407B5}" srcOrd="0" destOrd="0" presId="urn:microsoft.com/office/officeart/2005/8/layout/chevron2"/>
    <dgm:cxn modelId="{C0E13CFC-13B3-42D0-8A71-BAC5258024AE}" srcId="{6503189F-DA8A-4743-853E-4B41A5704F23}" destId="{BAEE41B5-7E31-41FC-A4C1-48F5A93E4FB0}" srcOrd="0" destOrd="0" parTransId="{2F6D0281-A4AB-4632-9353-EA75CC9D9A32}" sibTransId="{8F5627A5-272F-43EF-81E9-EEBF55E4C907}"/>
    <dgm:cxn modelId="{3DE3F02C-F926-41C8-B60E-FCBBCACA13FD}" srcId="{905F8852-8EED-4C35-ACCB-71EC7ACB71F0}" destId="{9A1392FB-CE96-4094-8579-06CB5DFB8412}" srcOrd="2" destOrd="0" parTransId="{4B4C5B01-9213-469F-94C8-13E1848DA328}" sibTransId="{015BDAE4-333D-4C3C-9165-FBBFD52E4ADD}"/>
    <dgm:cxn modelId="{594923CB-2183-4454-B551-100141B2D8CD}" srcId="{905F8852-8EED-4C35-ACCB-71EC7ACB71F0}" destId="{3E77FDB1-30D5-4C99-834B-F0764B2E825F}" srcOrd="4" destOrd="0" parTransId="{0D7C04FC-B063-4C82-AA5E-D81A9EE4EE43}" sibTransId="{F968E6A2-9584-4D0D-9FC2-D21160B07230}"/>
    <dgm:cxn modelId="{91AEA44D-AEE2-4B0B-9932-A57884013E8D}" srcId="{9A1392FB-CE96-4094-8579-06CB5DFB8412}" destId="{E33A84FB-7E92-4654-A65F-685EB15D36F4}" srcOrd="0" destOrd="0" parTransId="{84546B3D-6DB4-414C-A3F8-2AB4B77E9B68}" sibTransId="{5F4DFCD4-CD0E-45CE-A663-2A37D5B82406}"/>
    <dgm:cxn modelId="{C84B4500-1802-44FD-B3B5-773D9551A7C4}" type="presOf" srcId="{905F8852-8EED-4C35-ACCB-71EC7ACB71F0}" destId="{818A04F7-92B8-4EB2-B14A-D7E59E706F22}" srcOrd="0" destOrd="0" presId="urn:microsoft.com/office/officeart/2005/8/layout/chevron2"/>
    <dgm:cxn modelId="{92B4D23A-120D-46C0-90D2-73E5F080F895}" type="presOf" srcId="{6503189F-DA8A-4743-853E-4B41A5704F23}" destId="{1CC5D8FA-E632-4EEF-9AE3-5E8DDE45C8D9}" srcOrd="0" destOrd="0" presId="urn:microsoft.com/office/officeart/2005/8/layout/chevron2"/>
    <dgm:cxn modelId="{974E7D12-5C5B-4F3E-9DBD-89E90130B6E9}" srcId="{2BE0BEF9-67B3-49A6-B2D7-0AEE34686E1E}" destId="{F76CD8DB-1CB1-4255-A3F7-E9B069A23D9F}" srcOrd="0" destOrd="0" parTransId="{1CFECF93-6B95-4C5E-B4BB-2CFB3CB8BEC3}" sibTransId="{0C04B070-1B73-4F47-81A3-F0424DE3B5A7}"/>
    <dgm:cxn modelId="{15FB0AB8-07F3-4197-B631-5F58400A8C5C}" type="presOf" srcId="{9A1392FB-CE96-4094-8579-06CB5DFB8412}" destId="{64B8AD13-DFE3-4B2B-959A-198176932A15}" srcOrd="0" destOrd="0" presId="urn:microsoft.com/office/officeart/2005/8/layout/chevron2"/>
    <dgm:cxn modelId="{9153C8BF-CFEB-4E5C-A85F-4166A904828F}" type="presParOf" srcId="{818A04F7-92B8-4EB2-B14A-D7E59E706F22}" destId="{5999D4AF-7DF3-43C3-98FC-6C8CAE68E54F}" srcOrd="0" destOrd="0" presId="urn:microsoft.com/office/officeart/2005/8/layout/chevron2"/>
    <dgm:cxn modelId="{87BA1298-0DB7-492D-9221-B028B20987AB}" type="presParOf" srcId="{5999D4AF-7DF3-43C3-98FC-6C8CAE68E54F}" destId="{BCBF60AF-6849-488C-87EE-B2BFE4D89256}" srcOrd="0" destOrd="0" presId="urn:microsoft.com/office/officeart/2005/8/layout/chevron2"/>
    <dgm:cxn modelId="{94429C23-54A8-4CEF-9B72-ECE0F2F324B5}" type="presParOf" srcId="{5999D4AF-7DF3-43C3-98FC-6C8CAE68E54F}" destId="{57D32F98-43CE-4755-B870-05780A978DB6}" srcOrd="1" destOrd="0" presId="urn:microsoft.com/office/officeart/2005/8/layout/chevron2"/>
    <dgm:cxn modelId="{0B60C7D7-3FCD-439F-8CFC-78DEA5ED71E8}" type="presParOf" srcId="{818A04F7-92B8-4EB2-B14A-D7E59E706F22}" destId="{14D1DD2A-97E5-4A51-8A09-5ED3B2C45282}" srcOrd="1" destOrd="0" presId="urn:microsoft.com/office/officeart/2005/8/layout/chevron2"/>
    <dgm:cxn modelId="{0AC2F0B9-8128-4ECE-972E-EA1A3E8DED8B}" type="presParOf" srcId="{818A04F7-92B8-4EB2-B14A-D7E59E706F22}" destId="{BB9DDCAA-FDF5-4652-9678-785BC08F7699}" srcOrd="2" destOrd="0" presId="urn:microsoft.com/office/officeart/2005/8/layout/chevron2"/>
    <dgm:cxn modelId="{D06F4D5B-01AF-4273-9404-FEDDB6729E84}" type="presParOf" srcId="{BB9DDCAA-FDF5-4652-9678-785BC08F7699}" destId="{1ACCA6E1-84AD-40A9-9E7F-1AC11649CCBD}" srcOrd="0" destOrd="0" presId="urn:microsoft.com/office/officeart/2005/8/layout/chevron2"/>
    <dgm:cxn modelId="{40CEF4C8-5DD6-479A-8B79-F70EEE94C5BD}" type="presParOf" srcId="{BB9DDCAA-FDF5-4652-9678-785BC08F7699}" destId="{66BA973B-4BCB-40D4-B0F2-6BF22CCF0C52}" srcOrd="1" destOrd="0" presId="urn:microsoft.com/office/officeart/2005/8/layout/chevron2"/>
    <dgm:cxn modelId="{70D3EE9F-D176-41FF-8E9D-1D5C3B5E6AB3}" type="presParOf" srcId="{818A04F7-92B8-4EB2-B14A-D7E59E706F22}" destId="{4F27A925-F159-4AAE-AF4A-72799A8A5DB7}" srcOrd="3" destOrd="0" presId="urn:microsoft.com/office/officeart/2005/8/layout/chevron2"/>
    <dgm:cxn modelId="{E4539AB9-D9B3-4430-9F68-A4FFF53E8534}" type="presParOf" srcId="{818A04F7-92B8-4EB2-B14A-D7E59E706F22}" destId="{43B4BAE9-55D2-4CE4-A86A-12C5500325E0}" srcOrd="4" destOrd="0" presId="urn:microsoft.com/office/officeart/2005/8/layout/chevron2"/>
    <dgm:cxn modelId="{C4DDE255-E771-43B1-84E0-60A3864B3D13}" type="presParOf" srcId="{43B4BAE9-55D2-4CE4-A86A-12C5500325E0}" destId="{64B8AD13-DFE3-4B2B-959A-198176932A15}" srcOrd="0" destOrd="0" presId="urn:microsoft.com/office/officeart/2005/8/layout/chevron2"/>
    <dgm:cxn modelId="{EA871D5C-7DBB-4116-93C8-086F1A320E07}" type="presParOf" srcId="{43B4BAE9-55D2-4CE4-A86A-12C5500325E0}" destId="{535DA230-1F29-4745-983A-A9ED73B022B2}" srcOrd="1" destOrd="0" presId="urn:microsoft.com/office/officeart/2005/8/layout/chevron2"/>
    <dgm:cxn modelId="{8B9DEEFA-8AB2-4C9E-92A6-8E413C3F6646}" type="presParOf" srcId="{818A04F7-92B8-4EB2-B14A-D7E59E706F22}" destId="{0488039E-F62D-42ED-81EE-A5110A924F36}" srcOrd="5" destOrd="0" presId="urn:microsoft.com/office/officeart/2005/8/layout/chevron2"/>
    <dgm:cxn modelId="{482330CB-048B-4558-86BC-CA81740CEEF5}" type="presParOf" srcId="{818A04F7-92B8-4EB2-B14A-D7E59E706F22}" destId="{F7D6CC48-BDA8-46E6-945E-0309BD77545F}" srcOrd="6" destOrd="0" presId="urn:microsoft.com/office/officeart/2005/8/layout/chevron2"/>
    <dgm:cxn modelId="{1115B7E4-EFD2-4DA7-B879-FF24203B928E}" type="presParOf" srcId="{F7D6CC48-BDA8-46E6-945E-0309BD77545F}" destId="{1CC5D8FA-E632-4EEF-9AE3-5E8DDE45C8D9}" srcOrd="0" destOrd="0" presId="urn:microsoft.com/office/officeart/2005/8/layout/chevron2"/>
    <dgm:cxn modelId="{B53BFCA5-B185-4529-8CD8-1F7AB85042E3}" type="presParOf" srcId="{F7D6CC48-BDA8-46E6-945E-0309BD77545F}" destId="{531EAE0A-08A1-4CF9-9BCC-B384D32765AD}" srcOrd="1" destOrd="0" presId="urn:microsoft.com/office/officeart/2005/8/layout/chevron2"/>
    <dgm:cxn modelId="{66EC4FD1-BEE3-4CFD-A0C2-150A07F09ACC}" type="presParOf" srcId="{818A04F7-92B8-4EB2-B14A-D7E59E706F22}" destId="{3F84C519-C33C-43AE-AB52-BCAD655E3DBD}" srcOrd="7" destOrd="0" presId="urn:microsoft.com/office/officeart/2005/8/layout/chevron2"/>
    <dgm:cxn modelId="{107A88CF-D433-4676-89A8-024621AB4B0D}" type="presParOf" srcId="{818A04F7-92B8-4EB2-B14A-D7E59E706F22}" destId="{2468AEA4-3F1A-403B-AE2D-3DF0D29A62A8}" srcOrd="8" destOrd="0" presId="urn:microsoft.com/office/officeart/2005/8/layout/chevron2"/>
    <dgm:cxn modelId="{861D64B7-2239-457C-9C5F-EC9394A6425C}" type="presParOf" srcId="{2468AEA4-3F1A-403B-AE2D-3DF0D29A62A8}" destId="{A7CE6A44-6961-4FEC-A4F2-771ECA7DF89A}" srcOrd="0" destOrd="0" presId="urn:microsoft.com/office/officeart/2005/8/layout/chevron2"/>
    <dgm:cxn modelId="{6C80B530-1436-406E-A731-EFDE812215FD}" type="presParOf" srcId="{2468AEA4-3F1A-403B-AE2D-3DF0D29A62A8}" destId="{F8FC1955-2EE3-4AA2-B08F-527508CAA45E}" srcOrd="1" destOrd="0" presId="urn:microsoft.com/office/officeart/2005/8/layout/chevron2"/>
    <dgm:cxn modelId="{CEC96773-A3F1-403C-BF12-EF6D68A4B570}" type="presParOf" srcId="{818A04F7-92B8-4EB2-B14A-D7E59E706F22}" destId="{B86E84EE-BD87-458F-9DD8-F02C1540EFFF}" srcOrd="9" destOrd="0" presId="urn:microsoft.com/office/officeart/2005/8/layout/chevron2"/>
    <dgm:cxn modelId="{41020CF7-3300-4035-979C-B472E25EC1AC}" type="presParOf" srcId="{818A04F7-92B8-4EB2-B14A-D7E59E706F22}" destId="{3BB0B917-7EED-4CBD-990D-EABB37A4423A}" srcOrd="10" destOrd="0" presId="urn:microsoft.com/office/officeart/2005/8/layout/chevron2"/>
    <dgm:cxn modelId="{4CEDCAAC-F582-46FD-A891-1347753DD447}" type="presParOf" srcId="{3BB0B917-7EED-4CBD-990D-EABB37A4423A}" destId="{AC2B55C4-4522-4007-8153-9594BFE1D4CF}" srcOrd="0" destOrd="0" presId="urn:microsoft.com/office/officeart/2005/8/layout/chevron2"/>
    <dgm:cxn modelId="{2567AB41-A303-4EFB-9922-8D7272DC658C}" type="presParOf" srcId="{3BB0B917-7EED-4CBD-990D-EABB37A4423A}" destId="{44431459-D2B1-4A10-BA71-8CA74F8407B5}" srcOrd="1" destOrd="0" presId="urn:microsoft.com/office/officeart/2005/8/layout/chevron2"/>
    <dgm:cxn modelId="{ABFC4D74-B4AE-4B90-970D-BE3A1C903F27}" type="presParOf" srcId="{818A04F7-92B8-4EB2-B14A-D7E59E706F22}" destId="{FDA65C99-479C-4939-BCC5-4614DB99A659}" srcOrd="11" destOrd="0" presId="urn:microsoft.com/office/officeart/2005/8/layout/chevron2"/>
    <dgm:cxn modelId="{3B7302A4-BFAB-4E7F-B8F4-E18A2CD75E8B}" type="presParOf" srcId="{818A04F7-92B8-4EB2-B14A-D7E59E706F22}" destId="{722BD726-D1F8-4838-9C3F-522F8D50967E}" srcOrd="12" destOrd="0" presId="urn:microsoft.com/office/officeart/2005/8/layout/chevron2"/>
    <dgm:cxn modelId="{EBE95284-11A7-4D92-A8C6-D35E2F030CF1}" type="presParOf" srcId="{722BD726-D1F8-4838-9C3F-522F8D50967E}" destId="{8F7C2478-2E84-489A-9323-55C800A776CA}" srcOrd="0" destOrd="0" presId="urn:microsoft.com/office/officeart/2005/8/layout/chevron2"/>
    <dgm:cxn modelId="{225F2C63-B275-41B7-B46D-39359D9ED1D3}" type="presParOf" srcId="{722BD726-D1F8-4838-9C3F-522F8D50967E}" destId="{BAF27222-E4AB-46D9-A62B-08E8EFE87AF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FECB6D-3782-479C-9343-0DB8DB9018C4}"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E99055A0-7F58-4769-B124-F9C3170ED6F2}">
      <dgm:prSet phldrT="[Text]" custT="1"/>
      <dgm:spPr>
        <a:solidFill>
          <a:schemeClr val="accent1">
            <a:lumMod val="75000"/>
          </a:schemeClr>
        </a:solidFill>
      </dgm:spPr>
      <dgm:t>
        <a:bodyPr/>
        <a:lstStyle/>
        <a:p>
          <a:pPr algn="l"/>
          <a:r>
            <a:rPr lang="en-US" sz="1400" i="0" dirty="0" smtClean="0">
              <a:latin typeface="Calibri (Body)"/>
            </a:rPr>
            <a:t>Government </a:t>
          </a:r>
          <a:r>
            <a:rPr lang="en-US" sz="1400" i="0" dirty="0" err="1" smtClean="0">
              <a:latin typeface="Calibri (Body)"/>
            </a:rPr>
            <a:t>Programme</a:t>
          </a:r>
          <a:r>
            <a:rPr lang="en-US" sz="1400" i="0" dirty="0" smtClean="0">
              <a:latin typeface="Calibri (Body)"/>
            </a:rPr>
            <a:t> “FREEDOM, RAPID DEVELOPMENT, PROSPERITY”</a:t>
          </a:r>
          <a:endParaRPr lang="en-US" sz="1400" i="0" dirty="0">
            <a:latin typeface="Calibri (Body)"/>
          </a:endParaRPr>
        </a:p>
      </dgm:t>
    </dgm:pt>
    <dgm:pt modelId="{71FEF187-5A5E-4182-A80A-42D5A7EEA0A3}" type="parTrans" cxnId="{7DA6B7FF-6E32-4A9B-8C11-EEA0C9C730B8}">
      <dgm:prSet/>
      <dgm:spPr/>
      <dgm:t>
        <a:bodyPr/>
        <a:lstStyle/>
        <a:p>
          <a:endParaRPr lang="en-US"/>
        </a:p>
      </dgm:t>
    </dgm:pt>
    <dgm:pt modelId="{B3E0F45C-E25A-40D0-884C-6A1CAB7EDCCC}" type="sibTrans" cxnId="{7DA6B7FF-6E32-4A9B-8C11-EEA0C9C730B8}">
      <dgm:prSet/>
      <dgm:spPr/>
      <dgm:t>
        <a:bodyPr/>
        <a:lstStyle/>
        <a:p>
          <a:endParaRPr lang="en-US"/>
        </a:p>
      </dgm:t>
    </dgm:pt>
    <dgm:pt modelId="{7661763A-7A42-498E-A700-B7923ABD76F2}">
      <dgm:prSet phldrT="[Text]" custT="1"/>
      <dgm:spPr>
        <a:solidFill>
          <a:schemeClr val="accent1">
            <a:lumMod val="75000"/>
          </a:schemeClr>
        </a:solidFill>
      </dgm:spPr>
      <dgm:t>
        <a:bodyPr/>
        <a:lstStyle/>
        <a:p>
          <a:r>
            <a:rPr lang="en-US" sz="1400" i="0" dirty="0" smtClean="0">
              <a:latin typeface="Calibri (Body)"/>
            </a:rPr>
            <a:t>Basic Data and Direction (BDD) document</a:t>
          </a:r>
          <a:endParaRPr lang="en-US" sz="1400" i="0" dirty="0">
            <a:latin typeface="Calibri (Body)"/>
          </a:endParaRPr>
        </a:p>
      </dgm:t>
    </dgm:pt>
    <dgm:pt modelId="{E232C471-4A10-4DC8-B0FE-1CC50361DCA4}" type="parTrans" cxnId="{7303F816-CFFA-43F3-8DCD-D838D1B96B27}">
      <dgm:prSet/>
      <dgm:spPr/>
      <dgm:t>
        <a:bodyPr/>
        <a:lstStyle/>
        <a:p>
          <a:endParaRPr lang="en-US"/>
        </a:p>
      </dgm:t>
    </dgm:pt>
    <dgm:pt modelId="{6499E1F6-17D9-47E9-ACA0-4E1028B824A6}" type="sibTrans" cxnId="{7303F816-CFFA-43F3-8DCD-D838D1B96B27}">
      <dgm:prSet/>
      <dgm:spPr/>
      <dgm:t>
        <a:bodyPr/>
        <a:lstStyle/>
        <a:p>
          <a:endParaRPr lang="en-US"/>
        </a:p>
      </dgm:t>
    </dgm:pt>
    <dgm:pt modelId="{D2AF35A2-7A6C-4758-A554-3F88B1D66E50}">
      <dgm:prSet custT="1"/>
      <dgm:spPr>
        <a:solidFill>
          <a:srgbClr val="00B050"/>
        </a:solidFill>
      </dgm:spPr>
      <dgm:t>
        <a:bodyPr/>
        <a:lstStyle/>
        <a:p>
          <a:r>
            <a:rPr lang="en-US" sz="1400" i="0" dirty="0" smtClean="0">
              <a:latin typeface="Calibri (Body)"/>
            </a:rPr>
            <a:t>Medium-Term Action Plans of Line Ministries </a:t>
          </a:r>
          <a:endParaRPr lang="en-US" sz="1400" i="0" dirty="0">
            <a:latin typeface="Calibri (Body)"/>
          </a:endParaRPr>
        </a:p>
      </dgm:t>
    </dgm:pt>
    <dgm:pt modelId="{09DBEB33-26AD-4DD2-9238-F498ED206B1D}" type="parTrans" cxnId="{770DA7E0-208F-479D-9DCE-9F926C7F914A}">
      <dgm:prSet/>
      <dgm:spPr/>
      <dgm:t>
        <a:bodyPr/>
        <a:lstStyle/>
        <a:p>
          <a:endParaRPr lang="en-US"/>
        </a:p>
      </dgm:t>
    </dgm:pt>
    <dgm:pt modelId="{AA5F968A-A8AC-4345-B17F-5CC5EF496E51}" type="sibTrans" cxnId="{770DA7E0-208F-479D-9DCE-9F926C7F914A}">
      <dgm:prSet/>
      <dgm:spPr/>
      <dgm:t>
        <a:bodyPr/>
        <a:lstStyle/>
        <a:p>
          <a:endParaRPr lang="en-US"/>
        </a:p>
      </dgm:t>
    </dgm:pt>
    <dgm:pt modelId="{C52F1145-E342-4AF8-87E1-7E9121AE54F2}" type="pres">
      <dgm:prSet presAssocID="{06FECB6D-3782-479C-9343-0DB8DB9018C4}" presName="outerComposite" presStyleCnt="0">
        <dgm:presLayoutVars>
          <dgm:chMax val="5"/>
          <dgm:dir/>
          <dgm:resizeHandles val="exact"/>
        </dgm:presLayoutVars>
      </dgm:prSet>
      <dgm:spPr/>
      <dgm:t>
        <a:bodyPr/>
        <a:lstStyle/>
        <a:p>
          <a:endParaRPr lang="en-US"/>
        </a:p>
      </dgm:t>
    </dgm:pt>
    <dgm:pt modelId="{3CA8E879-239B-4BA8-926B-56199291B7DC}" type="pres">
      <dgm:prSet presAssocID="{06FECB6D-3782-479C-9343-0DB8DB9018C4}" presName="dummyMaxCanvas" presStyleCnt="0">
        <dgm:presLayoutVars/>
      </dgm:prSet>
      <dgm:spPr/>
      <dgm:t>
        <a:bodyPr/>
        <a:lstStyle/>
        <a:p>
          <a:endParaRPr lang="en-US"/>
        </a:p>
      </dgm:t>
    </dgm:pt>
    <dgm:pt modelId="{7DF247DB-0E99-4319-8E12-CFF79A5E07B6}" type="pres">
      <dgm:prSet presAssocID="{06FECB6D-3782-479C-9343-0DB8DB9018C4}" presName="ThreeNodes_1" presStyleLbl="node1" presStyleIdx="0" presStyleCnt="3" custScaleX="98142">
        <dgm:presLayoutVars>
          <dgm:bulletEnabled val="1"/>
        </dgm:presLayoutVars>
      </dgm:prSet>
      <dgm:spPr/>
      <dgm:t>
        <a:bodyPr/>
        <a:lstStyle/>
        <a:p>
          <a:endParaRPr lang="en-US"/>
        </a:p>
      </dgm:t>
    </dgm:pt>
    <dgm:pt modelId="{6967000D-9D01-41DF-B9ED-7C23D13EE06B}" type="pres">
      <dgm:prSet presAssocID="{06FECB6D-3782-479C-9343-0DB8DB9018C4}" presName="ThreeNodes_2" presStyleLbl="node1" presStyleIdx="1" presStyleCnt="3" custScaleX="98143" custLinFactNeighborX="1496" custLinFactNeighborY="-13496">
        <dgm:presLayoutVars>
          <dgm:bulletEnabled val="1"/>
        </dgm:presLayoutVars>
      </dgm:prSet>
      <dgm:spPr/>
      <dgm:t>
        <a:bodyPr/>
        <a:lstStyle/>
        <a:p>
          <a:endParaRPr lang="en-US"/>
        </a:p>
      </dgm:t>
    </dgm:pt>
    <dgm:pt modelId="{EC931ADB-1682-45B9-93B2-17077681954C}" type="pres">
      <dgm:prSet presAssocID="{06FECB6D-3782-479C-9343-0DB8DB9018C4}" presName="ThreeNodes_3" presStyleLbl="node1" presStyleIdx="2" presStyleCnt="3" custLinFactNeighborY="-26868">
        <dgm:presLayoutVars>
          <dgm:bulletEnabled val="1"/>
        </dgm:presLayoutVars>
      </dgm:prSet>
      <dgm:spPr/>
      <dgm:t>
        <a:bodyPr/>
        <a:lstStyle/>
        <a:p>
          <a:endParaRPr lang="en-US"/>
        </a:p>
      </dgm:t>
    </dgm:pt>
    <dgm:pt modelId="{20F2E0C4-6C0F-4917-BABE-104E0BD730F4}" type="pres">
      <dgm:prSet presAssocID="{06FECB6D-3782-479C-9343-0DB8DB9018C4}" presName="ThreeConn_1-2" presStyleLbl="fgAccFollowNode1" presStyleIdx="0" presStyleCnt="2" custScaleX="65527" custScaleY="65527" custLinFactNeighborX="-214" custLinFactNeighborY="-5698">
        <dgm:presLayoutVars>
          <dgm:bulletEnabled val="1"/>
        </dgm:presLayoutVars>
      </dgm:prSet>
      <dgm:spPr/>
      <dgm:t>
        <a:bodyPr/>
        <a:lstStyle/>
        <a:p>
          <a:endParaRPr lang="en-US"/>
        </a:p>
      </dgm:t>
    </dgm:pt>
    <dgm:pt modelId="{A700F920-D417-4A31-B522-8A563621EDB8}" type="pres">
      <dgm:prSet presAssocID="{06FECB6D-3782-479C-9343-0DB8DB9018C4}" presName="ThreeConn_2-3" presStyleLbl="fgAccFollowNode1" presStyleIdx="1" presStyleCnt="2" custScaleX="69438" custScaleY="64730" custLinFactNeighborY="-27863">
        <dgm:presLayoutVars>
          <dgm:bulletEnabled val="1"/>
        </dgm:presLayoutVars>
      </dgm:prSet>
      <dgm:spPr/>
      <dgm:t>
        <a:bodyPr/>
        <a:lstStyle/>
        <a:p>
          <a:endParaRPr lang="en-US"/>
        </a:p>
      </dgm:t>
    </dgm:pt>
    <dgm:pt modelId="{F9F0898A-6886-4818-BBA8-4C3B79560290}" type="pres">
      <dgm:prSet presAssocID="{06FECB6D-3782-479C-9343-0DB8DB9018C4}" presName="ThreeNodes_1_text" presStyleLbl="node1" presStyleIdx="2" presStyleCnt="3">
        <dgm:presLayoutVars>
          <dgm:bulletEnabled val="1"/>
        </dgm:presLayoutVars>
      </dgm:prSet>
      <dgm:spPr/>
      <dgm:t>
        <a:bodyPr/>
        <a:lstStyle/>
        <a:p>
          <a:endParaRPr lang="en-US"/>
        </a:p>
      </dgm:t>
    </dgm:pt>
    <dgm:pt modelId="{C8B7258A-294C-4F32-B40B-7784DBEDAF77}" type="pres">
      <dgm:prSet presAssocID="{06FECB6D-3782-479C-9343-0DB8DB9018C4}" presName="ThreeNodes_2_text" presStyleLbl="node1" presStyleIdx="2" presStyleCnt="3">
        <dgm:presLayoutVars>
          <dgm:bulletEnabled val="1"/>
        </dgm:presLayoutVars>
      </dgm:prSet>
      <dgm:spPr/>
      <dgm:t>
        <a:bodyPr/>
        <a:lstStyle/>
        <a:p>
          <a:endParaRPr lang="en-US"/>
        </a:p>
      </dgm:t>
    </dgm:pt>
    <dgm:pt modelId="{359B0E71-A6D9-40F8-9F08-FB00166F0F41}" type="pres">
      <dgm:prSet presAssocID="{06FECB6D-3782-479C-9343-0DB8DB9018C4}" presName="ThreeNodes_3_text" presStyleLbl="node1" presStyleIdx="2" presStyleCnt="3">
        <dgm:presLayoutVars>
          <dgm:bulletEnabled val="1"/>
        </dgm:presLayoutVars>
      </dgm:prSet>
      <dgm:spPr/>
      <dgm:t>
        <a:bodyPr/>
        <a:lstStyle/>
        <a:p>
          <a:endParaRPr lang="en-US"/>
        </a:p>
      </dgm:t>
    </dgm:pt>
  </dgm:ptLst>
  <dgm:cxnLst>
    <dgm:cxn modelId="{21498DB9-E9D0-436D-9BB8-E70AC3CCE81F}" type="presOf" srcId="{D2AF35A2-7A6C-4758-A554-3F88B1D66E50}" destId="{359B0E71-A6D9-40F8-9F08-FB00166F0F41}" srcOrd="1" destOrd="0" presId="urn:microsoft.com/office/officeart/2005/8/layout/vProcess5"/>
    <dgm:cxn modelId="{770DA7E0-208F-479D-9DCE-9F926C7F914A}" srcId="{06FECB6D-3782-479C-9343-0DB8DB9018C4}" destId="{D2AF35A2-7A6C-4758-A554-3F88B1D66E50}" srcOrd="2" destOrd="0" parTransId="{09DBEB33-26AD-4DD2-9238-F498ED206B1D}" sibTransId="{AA5F968A-A8AC-4345-B17F-5CC5EF496E51}"/>
    <dgm:cxn modelId="{F59625D5-2FA6-4368-BE5F-6990F965FFE5}" type="presOf" srcId="{7661763A-7A42-498E-A700-B7923ABD76F2}" destId="{6967000D-9D01-41DF-B9ED-7C23D13EE06B}" srcOrd="0" destOrd="0" presId="urn:microsoft.com/office/officeart/2005/8/layout/vProcess5"/>
    <dgm:cxn modelId="{7DA6B7FF-6E32-4A9B-8C11-EEA0C9C730B8}" srcId="{06FECB6D-3782-479C-9343-0DB8DB9018C4}" destId="{E99055A0-7F58-4769-B124-F9C3170ED6F2}" srcOrd="0" destOrd="0" parTransId="{71FEF187-5A5E-4182-A80A-42D5A7EEA0A3}" sibTransId="{B3E0F45C-E25A-40D0-884C-6A1CAB7EDCCC}"/>
    <dgm:cxn modelId="{6CDE89EA-8A9B-4349-90B8-C4E3E666E49F}" type="presOf" srcId="{7661763A-7A42-498E-A700-B7923ABD76F2}" destId="{C8B7258A-294C-4F32-B40B-7784DBEDAF77}" srcOrd="1" destOrd="0" presId="urn:microsoft.com/office/officeart/2005/8/layout/vProcess5"/>
    <dgm:cxn modelId="{ACC1C3D1-88C5-467A-84CD-C5A4C49BF409}" type="presOf" srcId="{B3E0F45C-E25A-40D0-884C-6A1CAB7EDCCC}" destId="{20F2E0C4-6C0F-4917-BABE-104E0BD730F4}" srcOrd="0" destOrd="0" presId="urn:microsoft.com/office/officeart/2005/8/layout/vProcess5"/>
    <dgm:cxn modelId="{692A0F2E-247C-463E-B60F-698BE3FA58BA}" type="presOf" srcId="{D2AF35A2-7A6C-4758-A554-3F88B1D66E50}" destId="{EC931ADB-1682-45B9-93B2-17077681954C}" srcOrd="0" destOrd="0" presId="urn:microsoft.com/office/officeart/2005/8/layout/vProcess5"/>
    <dgm:cxn modelId="{5216514B-496C-49AD-9034-384D9439CEDA}" type="presOf" srcId="{6499E1F6-17D9-47E9-ACA0-4E1028B824A6}" destId="{A700F920-D417-4A31-B522-8A563621EDB8}" srcOrd="0" destOrd="0" presId="urn:microsoft.com/office/officeart/2005/8/layout/vProcess5"/>
    <dgm:cxn modelId="{EC09C75A-92A0-4ACE-ADC0-D5EAF59A614D}" type="presOf" srcId="{E99055A0-7F58-4769-B124-F9C3170ED6F2}" destId="{7DF247DB-0E99-4319-8E12-CFF79A5E07B6}" srcOrd="0" destOrd="0" presId="urn:microsoft.com/office/officeart/2005/8/layout/vProcess5"/>
    <dgm:cxn modelId="{7303F816-CFFA-43F3-8DCD-D838D1B96B27}" srcId="{06FECB6D-3782-479C-9343-0DB8DB9018C4}" destId="{7661763A-7A42-498E-A700-B7923ABD76F2}" srcOrd="1" destOrd="0" parTransId="{E232C471-4A10-4DC8-B0FE-1CC50361DCA4}" sibTransId="{6499E1F6-17D9-47E9-ACA0-4E1028B824A6}"/>
    <dgm:cxn modelId="{6B08B268-E969-4ACB-89A4-4FA26B6709C0}" type="presOf" srcId="{06FECB6D-3782-479C-9343-0DB8DB9018C4}" destId="{C52F1145-E342-4AF8-87E1-7E9121AE54F2}" srcOrd="0" destOrd="0" presId="urn:microsoft.com/office/officeart/2005/8/layout/vProcess5"/>
    <dgm:cxn modelId="{DBF24E4F-1F6E-4A8C-AED3-BF6741472FD6}" type="presOf" srcId="{E99055A0-7F58-4769-B124-F9C3170ED6F2}" destId="{F9F0898A-6886-4818-BBA8-4C3B79560290}" srcOrd="1" destOrd="0" presId="urn:microsoft.com/office/officeart/2005/8/layout/vProcess5"/>
    <dgm:cxn modelId="{63D5B25D-5E79-41A4-817B-D5D60EF8AB8D}" type="presParOf" srcId="{C52F1145-E342-4AF8-87E1-7E9121AE54F2}" destId="{3CA8E879-239B-4BA8-926B-56199291B7DC}" srcOrd="0" destOrd="0" presId="urn:microsoft.com/office/officeart/2005/8/layout/vProcess5"/>
    <dgm:cxn modelId="{2DE3DEF1-7887-4CD8-8C06-5C2997B02B81}" type="presParOf" srcId="{C52F1145-E342-4AF8-87E1-7E9121AE54F2}" destId="{7DF247DB-0E99-4319-8E12-CFF79A5E07B6}" srcOrd="1" destOrd="0" presId="urn:microsoft.com/office/officeart/2005/8/layout/vProcess5"/>
    <dgm:cxn modelId="{AA0C9E6D-19BB-4359-8918-526821E44EF1}" type="presParOf" srcId="{C52F1145-E342-4AF8-87E1-7E9121AE54F2}" destId="{6967000D-9D01-41DF-B9ED-7C23D13EE06B}" srcOrd="2" destOrd="0" presId="urn:microsoft.com/office/officeart/2005/8/layout/vProcess5"/>
    <dgm:cxn modelId="{7BAD548D-7478-408B-AA81-B54223E5F408}" type="presParOf" srcId="{C52F1145-E342-4AF8-87E1-7E9121AE54F2}" destId="{EC931ADB-1682-45B9-93B2-17077681954C}" srcOrd="3" destOrd="0" presId="urn:microsoft.com/office/officeart/2005/8/layout/vProcess5"/>
    <dgm:cxn modelId="{A17D665E-5B86-464E-B86A-FA8A30372445}" type="presParOf" srcId="{C52F1145-E342-4AF8-87E1-7E9121AE54F2}" destId="{20F2E0C4-6C0F-4917-BABE-104E0BD730F4}" srcOrd="4" destOrd="0" presId="urn:microsoft.com/office/officeart/2005/8/layout/vProcess5"/>
    <dgm:cxn modelId="{DE0E99EA-DBFC-479E-A175-B99976899D5F}" type="presParOf" srcId="{C52F1145-E342-4AF8-87E1-7E9121AE54F2}" destId="{A700F920-D417-4A31-B522-8A563621EDB8}" srcOrd="5" destOrd="0" presId="urn:microsoft.com/office/officeart/2005/8/layout/vProcess5"/>
    <dgm:cxn modelId="{CD6CF521-9CD3-4E1B-8037-A5B63F832939}" type="presParOf" srcId="{C52F1145-E342-4AF8-87E1-7E9121AE54F2}" destId="{F9F0898A-6886-4818-BBA8-4C3B79560290}" srcOrd="6" destOrd="0" presId="urn:microsoft.com/office/officeart/2005/8/layout/vProcess5"/>
    <dgm:cxn modelId="{552C30F1-3ED9-4F2A-9000-E2B8583570F4}" type="presParOf" srcId="{C52F1145-E342-4AF8-87E1-7E9121AE54F2}" destId="{C8B7258A-294C-4F32-B40B-7784DBEDAF77}" srcOrd="7" destOrd="0" presId="urn:microsoft.com/office/officeart/2005/8/layout/vProcess5"/>
    <dgm:cxn modelId="{4BF039C6-2594-4648-8EB4-44C1C14FF6E0}" type="presParOf" srcId="{C52F1145-E342-4AF8-87E1-7E9121AE54F2}" destId="{359B0E71-A6D9-40F8-9F08-FB00166F0F4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4ED4C6-EC82-4112-A1BB-018370DF4621}" type="doc">
      <dgm:prSet loTypeId="urn:microsoft.com/office/officeart/2005/8/layout/gear1" loCatId="relationship" qsTypeId="urn:microsoft.com/office/officeart/2005/8/quickstyle/simple1" qsCatId="simple" csTypeId="urn:microsoft.com/office/officeart/2005/8/colors/colorful2" csCatId="colorful" phldr="1"/>
      <dgm:spPr/>
      <dgm:t>
        <a:bodyPr/>
        <a:lstStyle/>
        <a:p>
          <a:endParaRPr lang="en-US"/>
        </a:p>
      </dgm:t>
    </dgm:pt>
    <dgm:pt modelId="{AA129FCC-9995-4842-A9B6-3D9A297729ED}">
      <dgm:prSet phldrT="[Text]"/>
      <dgm:spPr/>
      <dgm:t>
        <a:bodyPr/>
        <a:lstStyle/>
        <a:p>
          <a:r>
            <a:rPr lang="en-US" dirty="0" smtClean="0"/>
            <a:t>Annual Budget</a:t>
          </a:r>
          <a:endParaRPr lang="en-US" dirty="0"/>
        </a:p>
      </dgm:t>
    </dgm:pt>
    <dgm:pt modelId="{267098F5-081E-41AD-AE0E-196025EF8ED7}" type="parTrans" cxnId="{33B5DD56-E0FF-467A-8D0F-5B1DB496CE8D}">
      <dgm:prSet/>
      <dgm:spPr/>
      <dgm:t>
        <a:bodyPr/>
        <a:lstStyle/>
        <a:p>
          <a:endParaRPr lang="en-US"/>
        </a:p>
      </dgm:t>
    </dgm:pt>
    <dgm:pt modelId="{BA74C126-31E4-4084-9AF8-1AF31768D4AE}" type="sibTrans" cxnId="{33B5DD56-E0FF-467A-8D0F-5B1DB496CE8D}">
      <dgm:prSet/>
      <dgm:spPr/>
      <dgm:t>
        <a:bodyPr/>
        <a:lstStyle/>
        <a:p>
          <a:endParaRPr lang="en-US"/>
        </a:p>
      </dgm:t>
    </dgm:pt>
    <dgm:pt modelId="{7A39063D-7EE0-4F8D-9537-F7B880C560AC}">
      <dgm:prSet phldrT="[Text]"/>
      <dgm:spPr/>
      <dgm:t>
        <a:bodyPr/>
        <a:lstStyle/>
        <a:p>
          <a:r>
            <a:rPr lang="en-US" dirty="0" smtClean="0"/>
            <a:t>Detailed Action Plans</a:t>
          </a:r>
          <a:endParaRPr lang="en-US" dirty="0"/>
        </a:p>
      </dgm:t>
    </dgm:pt>
    <dgm:pt modelId="{6361B6B5-EAB4-43B9-B309-297C277C3203}" type="parTrans" cxnId="{DE2391E3-68AA-4179-B124-B5B3A5F0EFC6}">
      <dgm:prSet/>
      <dgm:spPr/>
      <dgm:t>
        <a:bodyPr/>
        <a:lstStyle/>
        <a:p>
          <a:endParaRPr lang="en-US"/>
        </a:p>
      </dgm:t>
    </dgm:pt>
    <dgm:pt modelId="{E2B57B49-5028-44A9-AB08-7D0F655E23CD}" type="sibTrans" cxnId="{DE2391E3-68AA-4179-B124-B5B3A5F0EFC6}">
      <dgm:prSet/>
      <dgm:spPr/>
      <dgm:t>
        <a:bodyPr/>
        <a:lstStyle/>
        <a:p>
          <a:endParaRPr lang="en-US"/>
        </a:p>
      </dgm:t>
    </dgm:pt>
    <dgm:pt modelId="{F98C7690-45D7-4C0D-A96F-41516DB29A4D}">
      <dgm:prSet phldrT="[Text]"/>
      <dgm:spPr/>
      <dgm:t>
        <a:bodyPr/>
        <a:lstStyle/>
        <a:p>
          <a:r>
            <a:rPr lang="en-US" dirty="0" smtClean="0"/>
            <a:t>Aggregate Framework</a:t>
          </a:r>
          <a:endParaRPr lang="en-US" dirty="0"/>
        </a:p>
      </dgm:t>
    </dgm:pt>
    <dgm:pt modelId="{52BAAD7B-786C-47B5-8EF7-C0D8FE13EDE6}" type="parTrans" cxnId="{2F60B165-EF57-4147-BB76-3A58FC0A8B24}">
      <dgm:prSet/>
      <dgm:spPr/>
      <dgm:t>
        <a:bodyPr/>
        <a:lstStyle/>
        <a:p>
          <a:endParaRPr lang="en-US"/>
        </a:p>
      </dgm:t>
    </dgm:pt>
    <dgm:pt modelId="{29EF4425-7266-492C-8EEF-511C7E9364C8}" type="sibTrans" cxnId="{2F60B165-EF57-4147-BB76-3A58FC0A8B24}">
      <dgm:prSet/>
      <dgm:spPr/>
      <dgm:t>
        <a:bodyPr/>
        <a:lstStyle/>
        <a:p>
          <a:endParaRPr lang="en-US"/>
        </a:p>
      </dgm:t>
    </dgm:pt>
    <dgm:pt modelId="{83FCA11C-686F-4840-A935-81390ADD230C}" type="pres">
      <dgm:prSet presAssocID="{AB4ED4C6-EC82-4112-A1BB-018370DF4621}" presName="composite" presStyleCnt="0">
        <dgm:presLayoutVars>
          <dgm:chMax val="3"/>
          <dgm:animLvl val="lvl"/>
          <dgm:resizeHandles val="exact"/>
        </dgm:presLayoutVars>
      </dgm:prSet>
      <dgm:spPr/>
      <dgm:t>
        <a:bodyPr/>
        <a:lstStyle/>
        <a:p>
          <a:endParaRPr lang="en-US"/>
        </a:p>
      </dgm:t>
    </dgm:pt>
    <dgm:pt modelId="{47F9CD75-07EE-47B8-A1B5-3E995F2F3968}" type="pres">
      <dgm:prSet presAssocID="{AA129FCC-9995-4842-A9B6-3D9A297729ED}" presName="gear1" presStyleLbl="node1" presStyleIdx="0" presStyleCnt="3" custScaleX="93266" custScaleY="93059" custLinFactNeighborX="27609" custLinFactNeighborY="-3255">
        <dgm:presLayoutVars>
          <dgm:chMax val="1"/>
          <dgm:bulletEnabled val="1"/>
        </dgm:presLayoutVars>
      </dgm:prSet>
      <dgm:spPr/>
      <dgm:t>
        <a:bodyPr/>
        <a:lstStyle/>
        <a:p>
          <a:endParaRPr lang="en-US"/>
        </a:p>
      </dgm:t>
    </dgm:pt>
    <dgm:pt modelId="{427A3165-E497-4564-92B1-03E68A622C74}" type="pres">
      <dgm:prSet presAssocID="{AA129FCC-9995-4842-A9B6-3D9A297729ED}" presName="gear1srcNode" presStyleLbl="node1" presStyleIdx="0" presStyleCnt="3"/>
      <dgm:spPr/>
      <dgm:t>
        <a:bodyPr/>
        <a:lstStyle/>
        <a:p>
          <a:endParaRPr lang="en-US"/>
        </a:p>
      </dgm:t>
    </dgm:pt>
    <dgm:pt modelId="{CDA8E5D5-ADAE-4977-A9E1-380D64DDCED2}" type="pres">
      <dgm:prSet presAssocID="{AA129FCC-9995-4842-A9B6-3D9A297729ED}" presName="gear1dstNode" presStyleLbl="node1" presStyleIdx="0" presStyleCnt="3"/>
      <dgm:spPr/>
      <dgm:t>
        <a:bodyPr/>
        <a:lstStyle/>
        <a:p>
          <a:endParaRPr lang="en-US"/>
        </a:p>
      </dgm:t>
    </dgm:pt>
    <dgm:pt modelId="{8E9D5A77-D58B-4EE8-8EE3-598D6AD1B328}" type="pres">
      <dgm:prSet presAssocID="{7A39063D-7EE0-4F8D-9537-F7B880C560AC}" presName="gear2" presStyleLbl="node1" presStyleIdx="1" presStyleCnt="3" custLinFactNeighborX="16382" custLinFactNeighborY="77979">
        <dgm:presLayoutVars>
          <dgm:chMax val="1"/>
          <dgm:bulletEnabled val="1"/>
        </dgm:presLayoutVars>
      </dgm:prSet>
      <dgm:spPr/>
      <dgm:t>
        <a:bodyPr/>
        <a:lstStyle/>
        <a:p>
          <a:endParaRPr lang="en-US"/>
        </a:p>
      </dgm:t>
    </dgm:pt>
    <dgm:pt modelId="{01F2E115-8874-432A-952B-1EF644284BDB}" type="pres">
      <dgm:prSet presAssocID="{7A39063D-7EE0-4F8D-9537-F7B880C560AC}" presName="gear2srcNode" presStyleLbl="node1" presStyleIdx="1" presStyleCnt="3"/>
      <dgm:spPr/>
      <dgm:t>
        <a:bodyPr/>
        <a:lstStyle/>
        <a:p>
          <a:endParaRPr lang="en-US"/>
        </a:p>
      </dgm:t>
    </dgm:pt>
    <dgm:pt modelId="{B773C4C8-E923-4A91-91E8-6342F5240C4B}" type="pres">
      <dgm:prSet presAssocID="{7A39063D-7EE0-4F8D-9537-F7B880C560AC}" presName="gear2dstNode" presStyleLbl="node1" presStyleIdx="1" presStyleCnt="3"/>
      <dgm:spPr/>
      <dgm:t>
        <a:bodyPr/>
        <a:lstStyle/>
        <a:p>
          <a:endParaRPr lang="en-US"/>
        </a:p>
      </dgm:t>
    </dgm:pt>
    <dgm:pt modelId="{9E35963F-FE94-45C6-87E2-C0C9A0B9F5CA}" type="pres">
      <dgm:prSet presAssocID="{F98C7690-45D7-4C0D-A96F-41516DB29A4D}" presName="gear3" presStyleLbl="node1" presStyleIdx="2" presStyleCnt="3" custLinFactNeighborX="-17199" custLinFactNeighborY="32136"/>
      <dgm:spPr/>
      <dgm:t>
        <a:bodyPr/>
        <a:lstStyle/>
        <a:p>
          <a:endParaRPr lang="en-US"/>
        </a:p>
      </dgm:t>
    </dgm:pt>
    <dgm:pt modelId="{C04BDE7A-429C-4D61-9BBF-1BB9F8F2AB93}" type="pres">
      <dgm:prSet presAssocID="{F98C7690-45D7-4C0D-A96F-41516DB29A4D}" presName="gear3tx" presStyleLbl="node1" presStyleIdx="2" presStyleCnt="3">
        <dgm:presLayoutVars>
          <dgm:chMax val="1"/>
          <dgm:bulletEnabled val="1"/>
        </dgm:presLayoutVars>
      </dgm:prSet>
      <dgm:spPr/>
      <dgm:t>
        <a:bodyPr/>
        <a:lstStyle/>
        <a:p>
          <a:endParaRPr lang="en-US"/>
        </a:p>
      </dgm:t>
    </dgm:pt>
    <dgm:pt modelId="{71FBF41E-1F2F-477F-ABEA-E81D7421BD50}" type="pres">
      <dgm:prSet presAssocID="{F98C7690-45D7-4C0D-A96F-41516DB29A4D}" presName="gear3srcNode" presStyleLbl="node1" presStyleIdx="2" presStyleCnt="3"/>
      <dgm:spPr/>
      <dgm:t>
        <a:bodyPr/>
        <a:lstStyle/>
        <a:p>
          <a:endParaRPr lang="en-US"/>
        </a:p>
      </dgm:t>
    </dgm:pt>
    <dgm:pt modelId="{FEF68774-9DC3-4411-A706-A9EC54EAAE71}" type="pres">
      <dgm:prSet presAssocID="{F98C7690-45D7-4C0D-A96F-41516DB29A4D}" presName="gear3dstNode" presStyleLbl="node1" presStyleIdx="2" presStyleCnt="3"/>
      <dgm:spPr/>
      <dgm:t>
        <a:bodyPr/>
        <a:lstStyle/>
        <a:p>
          <a:endParaRPr lang="en-US"/>
        </a:p>
      </dgm:t>
    </dgm:pt>
    <dgm:pt modelId="{8D4F3F1F-4BFB-420E-88D7-04DD78A30D1A}" type="pres">
      <dgm:prSet presAssocID="{BA74C126-31E4-4084-9AF8-1AF31768D4AE}" presName="connector1" presStyleLbl="sibTrans2D1" presStyleIdx="0" presStyleCnt="3" custScaleY="136827" custLinFactNeighborX="-5663" custLinFactNeighborY="-4898"/>
      <dgm:spPr/>
      <dgm:t>
        <a:bodyPr/>
        <a:lstStyle/>
        <a:p>
          <a:endParaRPr lang="en-US"/>
        </a:p>
      </dgm:t>
    </dgm:pt>
    <dgm:pt modelId="{73B7E4D6-7C2F-4A75-9283-B11E215AAEDF}" type="pres">
      <dgm:prSet presAssocID="{E2B57B49-5028-44A9-AB08-7D0F655E23CD}" presName="connector2" presStyleLbl="sibTrans2D1" presStyleIdx="1" presStyleCnt="3" custLinFactNeighborX="12041" custLinFactNeighborY="50347"/>
      <dgm:spPr/>
      <dgm:t>
        <a:bodyPr/>
        <a:lstStyle/>
        <a:p>
          <a:endParaRPr lang="en-US"/>
        </a:p>
      </dgm:t>
    </dgm:pt>
    <dgm:pt modelId="{F0BCD95F-12CB-4438-B7B5-8FFDC4870284}" type="pres">
      <dgm:prSet presAssocID="{29EF4425-7266-492C-8EEF-511C7E9364C8}" presName="connector3" presStyleLbl="sibTrans2D1" presStyleIdx="2" presStyleCnt="3" custAng="1466935" custScaleX="124101" custLinFactNeighborX="-29506" custLinFactNeighborY="52888"/>
      <dgm:spPr/>
      <dgm:t>
        <a:bodyPr/>
        <a:lstStyle/>
        <a:p>
          <a:endParaRPr lang="en-US"/>
        </a:p>
      </dgm:t>
    </dgm:pt>
  </dgm:ptLst>
  <dgm:cxnLst>
    <dgm:cxn modelId="{A3D38F3A-86F2-4E46-80C3-441EDB63D0C4}" type="presOf" srcId="{AA129FCC-9995-4842-A9B6-3D9A297729ED}" destId="{427A3165-E497-4564-92B1-03E68A622C74}" srcOrd="1" destOrd="0" presId="urn:microsoft.com/office/officeart/2005/8/layout/gear1"/>
    <dgm:cxn modelId="{3055D906-12F3-438B-ABB7-18B3529B56AA}" type="presOf" srcId="{F98C7690-45D7-4C0D-A96F-41516DB29A4D}" destId="{C04BDE7A-429C-4D61-9BBF-1BB9F8F2AB93}" srcOrd="1" destOrd="0" presId="urn:microsoft.com/office/officeart/2005/8/layout/gear1"/>
    <dgm:cxn modelId="{33B5DD56-E0FF-467A-8D0F-5B1DB496CE8D}" srcId="{AB4ED4C6-EC82-4112-A1BB-018370DF4621}" destId="{AA129FCC-9995-4842-A9B6-3D9A297729ED}" srcOrd="0" destOrd="0" parTransId="{267098F5-081E-41AD-AE0E-196025EF8ED7}" sibTransId="{BA74C126-31E4-4084-9AF8-1AF31768D4AE}"/>
    <dgm:cxn modelId="{0B530296-319D-4617-AF01-00A6D1E55C75}" type="presOf" srcId="{7A39063D-7EE0-4F8D-9537-F7B880C560AC}" destId="{B773C4C8-E923-4A91-91E8-6342F5240C4B}" srcOrd="2" destOrd="0" presId="urn:microsoft.com/office/officeart/2005/8/layout/gear1"/>
    <dgm:cxn modelId="{B3B5151B-DED1-40EF-93CB-F26B172102A8}" type="presOf" srcId="{29EF4425-7266-492C-8EEF-511C7E9364C8}" destId="{F0BCD95F-12CB-4438-B7B5-8FFDC4870284}" srcOrd="0" destOrd="0" presId="urn:microsoft.com/office/officeart/2005/8/layout/gear1"/>
    <dgm:cxn modelId="{728E0035-C2CE-454B-9572-FDC3ABC97EC4}" type="presOf" srcId="{E2B57B49-5028-44A9-AB08-7D0F655E23CD}" destId="{73B7E4D6-7C2F-4A75-9283-B11E215AAEDF}" srcOrd="0" destOrd="0" presId="urn:microsoft.com/office/officeart/2005/8/layout/gear1"/>
    <dgm:cxn modelId="{5CF98109-0123-47CD-A8FA-7350695F8683}" type="presOf" srcId="{AB4ED4C6-EC82-4112-A1BB-018370DF4621}" destId="{83FCA11C-686F-4840-A935-81390ADD230C}" srcOrd="0" destOrd="0" presId="urn:microsoft.com/office/officeart/2005/8/layout/gear1"/>
    <dgm:cxn modelId="{2F60B165-EF57-4147-BB76-3A58FC0A8B24}" srcId="{AB4ED4C6-EC82-4112-A1BB-018370DF4621}" destId="{F98C7690-45D7-4C0D-A96F-41516DB29A4D}" srcOrd="2" destOrd="0" parTransId="{52BAAD7B-786C-47B5-8EF7-C0D8FE13EDE6}" sibTransId="{29EF4425-7266-492C-8EEF-511C7E9364C8}"/>
    <dgm:cxn modelId="{0437FAC5-8520-4E55-A674-C8AD4C1A2571}" type="presOf" srcId="{7A39063D-7EE0-4F8D-9537-F7B880C560AC}" destId="{01F2E115-8874-432A-952B-1EF644284BDB}" srcOrd="1" destOrd="0" presId="urn:microsoft.com/office/officeart/2005/8/layout/gear1"/>
    <dgm:cxn modelId="{EDE0C376-FEC7-427F-B81C-914401745846}" type="presOf" srcId="{AA129FCC-9995-4842-A9B6-3D9A297729ED}" destId="{47F9CD75-07EE-47B8-A1B5-3E995F2F3968}" srcOrd="0" destOrd="0" presId="urn:microsoft.com/office/officeart/2005/8/layout/gear1"/>
    <dgm:cxn modelId="{BA7A9193-5422-4680-A3AE-D7A4C349E494}" type="presOf" srcId="{BA74C126-31E4-4084-9AF8-1AF31768D4AE}" destId="{8D4F3F1F-4BFB-420E-88D7-04DD78A30D1A}" srcOrd="0" destOrd="0" presId="urn:microsoft.com/office/officeart/2005/8/layout/gear1"/>
    <dgm:cxn modelId="{00587B80-7377-43BE-BED2-CFE2E70D4D09}" type="presOf" srcId="{F98C7690-45D7-4C0D-A96F-41516DB29A4D}" destId="{9E35963F-FE94-45C6-87E2-C0C9A0B9F5CA}" srcOrd="0" destOrd="0" presId="urn:microsoft.com/office/officeart/2005/8/layout/gear1"/>
    <dgm:cxn modelId="{D16B4BA6-E0E7-4481-96FE-C53EC0C58931}" type="presOf" srcId="{F98C7690-45D7-4C0D-A96F-41516DB29A4D}" destId="{FEF68774-9DC3-4411-A706-A9EC54EAAE71}" srcOrd="3" destOrd="0" presId="urn:microsoft.com/office/officeart/2005/8/layout/gear1"/>
    <dgm:cxn modelId="{DE2391E3-68AA-4179-B124-B5B3A5F0EFC6}" srcId="{AB4ED4C6-EC82-4112-A1BB-018370DF4621}" destId="{7A39063D-7EE0-4F8D-9537-F7B880C560AC}" srcOrd="1" destOrd="0" parTransId="{6361B6B5-EAB4-43B9-B309-297C277C3203}" sibTransId="{E2B57B49-5028-44A9-AB08-7D0F655E23CD}"/>
    <dgm:cxn modelId="{1AF58902-7D3C-43FD-8505-492846B0F70C}" type="presOf" srcId="{AA129FCC-9995-4842-A9B6-3D9A297729ED}" destId="{CDA8E5D5-ADAE-4977-A9E1-380D64DDCED2}" srcOrd="2" destOrd="0" presId="urn:microsoft.com/office/officeart/2005/8/layout/gear1"/>
    <dgm:cxn modelId="{1D6D3AF4-CC35-46F3-9C30-20FB4E7AE44B}" type="presOf" srcId="{7A39063D-7EE0-4F8D-9537-F7B880C560AC}" destId="{8E9D5A77-D58B-4EE8-8EE3-598D6AD1B328}" srcOrd="0" destOrd="0" presId="urn:microsoft.com/office/officeart/2005/8/layout/gear1"/>
    <dgm:cxn modelId="{60252B08-82F6-422E-9D0A-4CC654B115E8}" type="presOf" srcId="{F98C7690-45D7-4C0D-A96F-41516DB29A4D}" destId="{71FBF41E-1F2F-477F-ABEA-E81D7421BD50}" srcOrd="2" destOrd="0" presId="urn:microsoft.com/office/officeart/2005/8/layout/gear1"/>
    <dgm:cxn modelId="{CFF8BAE1-48D2-4AD1-8BA1-82289AA97CB0}" type="presParOf" srcId="{83FCA11C-686F-4840-A935-81390ADD230C}" destId="{47F9CD75-07EE-47B8-A1B5-3E995F2F3968}" srcOrd="0" destOrd="0" presId="urn:microsoft.com/office/officeart/2005/8/layout/gear1"/>
    <dgm:cxn modelId="{BF867037-6A40-4023-B2C6-AB393BB4A3C9}" type="presParOf" srcId="{83FCA11C-686F-4840-A935-81390ADD230C}" destId="{427A3165-E497-4564-92B1-03E68A622C74}" srcOrd="1" destOrd="0" presId="urn:microsoft.com/office/officeart/2005/8/layout/gear1"/>
    <dgm:cxn modelId="{8BCBE0A0-EE61-4920-A027-36310807AFEF}" type="presParOf" srcId="{83FCA11C-686F-4840-A935-81390ADD230C}" destId="{CDA8E5D5-ADAE-4977-A9E1-380D64DDCED2}" srcOrd="2" destOrd="0" presId="urn:microsoft.com/office/officeart/2005/8/layout/gear1"/>
    <dgm:cxn modelId="{2F04BEFB-ED39-41FA-B80D-ED780560B13D}" type="presParOf" srcId="{83FCA11C-686F-4840-A935-81390ADD230C}" destId="{8E9D5A77-D58B-4EE8-8EE3-598D6AD1B328}" srcOrd="3" destOrd="0" presId="urn:microsoft.com/office/officeart/2005/8/layout/gear1"/>
    <dgm:cxn modelId="{295ACE8F-E227-4F1F-94F2-507B39C1934E}" type="presParOf" srcId="{83FCA11C-686F-4840-A935-81390ADD230C}" destId="{01F2E115-8874-432A-952B-1EF644284BDB}" srcOrd="4" destOrd="0" presId="urn:microsoft.com/office/officeart/2005/8/layout/gear1"/>
    <dgm:cxn modelId="{AAFEDC92-87DE-4B13-A3AD-8C181EDF65E7}" type="presParOf" srcId="{83FCA11C-686F-4840-A935-81390ADD230C}" destId="{B773C4C8-E923-4A91-91E8-6342F5240C4B}" srcOrd="5" destOrd="0" presId="urn:microsoft.com/office/officeart/2005/8/layout/gear1"/>
    <dgm:cxn modelId="{C0F6510E-21A9-46AA-A421-0C9C9B902FCF}" type="presParOf" srcId="{83FCA11C-686F-4840-A935-81390ADD230C}" destId="{9E35963F-FE94-45C6-87E2-C0C9A0B9F5CA}" srcOrd="6" destOrd="0" presId="urn:microsoft.com/office/officeart/2005/8/layout/gear1"/>
    <dgm:cxn modelId="{ABA944D7-1F93-43EA-9131-E47CC7B6BBE3}" type="presParOf" srcId="{83FCA11C-686F-4840-A935-81390ADD230C}" destId="{C04BDE7A-429C-4D61-9BBF-1BB9F8F2AB93}" srcOrd="7" destOrd="0" presId="urn:microsoft.com/office/officeart/2005/8/layout/gear1"/>
    <dgm:cxn modelId="{96F60429-CB9C-42C1-923E-81BF50CF3FE9}" type="presParOf" srcId="{83FCA11C-686F-4840-A935-81390ADD230C}" destId="{71FBF41E-1F2F-477F-ABEA-E81D7421BD50}" srcOrd="8" destOrd="0" presId="urn:microsoft.com/office/officeart/2005/8/layout/gear1"/>
    <dgm:cxn modelId="{E6B149A2-E989-47CB-80DB-B6855BFCDF18}" type="presParOf" srcId="{83FCA11C-686F-4840-A935-81390ADD230C}" destId="{FEF68774-9DC3-4411-A706-A9EC54EAAE71}" srcOrd="9" destOrd="0" presId="urn:microsoft.com/office/officeart/2005/8/layout/gear1"/>
    <dgm:cxn modelId="{51840947-895D-4EBB-B725-BC7C88E37742}" type="presParOf" srcId="{83FCA11C-686F-4840-A935-81390ADD230C}" destId="{8D4F3F1F-4BFB-420E-88D7-04DD78A30D1A}" srcOrd="10" destOrd="0" presId="urn:microsoft.com/office/officeart/2005/8/layout/gear1"/>
    <dgm:cxn modelId="{D070874E-E908-4DB2-B1FD-86606842E00F}" type="presParOf" srcId="{83FCA11C-686F-4840-A935-81390ADD230C}" destId="{73B7E4D6-7C2F-4A75-9283-B11E215AAEDF}" srcOrd="11" destOrd="0" presId="urn:microsoft.com/office/officeart/2005/8/layout/gear1"/>
    <dgm:cxn modelId="{B8A771DF-CDB4-4AE5-A32F-DD793F6E9409}" type="presParOf" srcId="{83FCA11C-686F-4840-A935-81390ADD230C}" destId="{F0BCD95F-12CB-4438-B7B5-8FFDC4870284}"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AA6073-4310-4A79-AFC7-CA79867C63EB}" type="doc">
      <dgm:prSet loTypeId="urn:microsoft.com/office/officeart/2005/8/layout/gear1" loCatId="relationship" qsTypeId="urn:microsoft.com/office/officeart/2005/8/quickstyle/3d5" qsCatId="3D" csTypeId="urn:microsoft.com/office/officeart/2005/8/colors/accent1_2" csCatId="accent1" phldr="1"/>
      <dgm:spPr/>
    </dgm:pt>
    <dgm:pt modelId="{30AAE7BE-5C42-4095-8667-A7A53500F2E3}">
      <dgm:prSet phldrT="[Text]"/>
      <dgm:spPr/>
      <dgm:t>
        <a:bodyPr/>
        <a:lstStyle/>
        <a:p>
          <a:r>
            <a:rPr lang="en-US" dirty="0" smtClean="0"/>
            <a:t>Sector Strategies</a:t>
          </a:r>
          <a:endParaRPr lang="en-US" dirty="0"/>
        </a:p>
      </dgm:t>
    </dgm:pt>
    <dgm:pt modelId="{6138D5E1-64E7-4B38-A0EE-6B39B9A9443E}" type="parTrans" cxnId="{8A7B8FC7-332D-4FDB-8EE7-FFFE50DC57AF}">
      <dgm:prSet/>
      <dgm:spPr/>
      <dgm:t>
        <a:bodyPr/>
        <a:lstStyle/>
        <a:p>
          <a:endParaRPr lang="en-US"/>
        </a:p>
      </dgm:t>
    </dgm:pt>
    <dgm:pt modelId="{51ADCAC2-CB9B-4994-901A-2A2D038C1816}" type="sibTrans" cxnId="{8A7B8FC7-332D-4FDB-8EE7-FFFE50DC57AF}">
      <dgm:prSet/>
      <dgm:spPr/>
      <dgm:t>
        <a:bodyPr/>
        <a:lstStyle/>
        <a:p>
          <a:endParaRPr lang="en-US"/>
        </a:p>
      </dgm:t>
    </dgm:pt>
    <dgm:pt modelId="{F5C0C909-5EA5-4393-BC25-07F16F8726F6}">
      <dgm:prSet phldrT="[Text]"/>
      <dgm:spPr/>
      <dgm:t>
        <a:bodyPr/>
        <a:lstStyle/>
        <a:p>
          <a:r>
            <a:rPr lang="en-US" dirty="0" smtClean="0"/>
            <a:t>Annual Budget</a:t>
          </a:r>
          <a:endParaRPr lang="en-US" dirty="0"/>
        </a:p>
      </dgm:t>
    </dgm:pt>
    <dgm:pt modelId="{87D547FB-49D5-491E-B990-CD9064693079}" type="parTrans" cxnId="{6C7EF3A8-A247-4625-8EA3-1A2979EDBB0A}">
      <dgm:prSet/>
      <dgm:spPr/>
      <dgm:t>
        <a:bodyPr/>
        <a:lstStyle/>
        <a:p>
          <a:endParaRPr lang="en-US"/>
        </a:p>
      </dgm:t>
    </dgm:pt>
    <dgm:pt modelId="{55B0C67B-7D1D-4588-9457-36F776490D44}" type="sibTrans" cxnId="{6C7EF3A8-A247-4625-8EA3-1A2979EDBB0A}">
      <dgm:prSet/>
      <dgm:spPr/>
      <dgm:t>
        <a:bodyPr/>
        <a:lstStyle/>
        <a:p>
          <a:endParaRPr lang="en-US"/>
        </a:p>
      </dgm:t>
    </dgm:pt>
    <dgm:pt modelId="{60638C4F-BFA5-4EAC-8638-ECF6940139D0}">
      <dgm:prSet phldrT="[Text]"/>
      <dgm:spPr/>
      <dgm:t>
        <a:bodyPr/>
        <a:lstStyle/>
        <a:p>
          <a:r>
            <a:rPr lang="en-US" dirty="0" smtClean="0"/>
            <a:t>Mid-Term Action Plans</a:t>
          </a:r>
          <a:endParaRPr lang="en-US" dirty="0"/>
        </a:p>
      </dgm:t>
    </dgm:pt>
    <dgm:pt modelId="{F9314E61-87AC-43B6-83FB-FEF5BA5FE0EF}" type="parTrans" cxnId="{6D7AFC66-A8E0-4838-9B90-23CAF4F06DBA}">
      <dgm:prSet/>
      <dgm:spPr/>
      <dgm:t>
        <a:bodyPr/>
        <a:lstStyle/>
        <a:p>
          <a:endParaRPr lang="en-US"/>
        </a:p>
      </dgm:t>
    </dgm:pt>
    <dgm:pt modelId="{E45A230E-67CF-4DA8-9CA9-00F3E9A195B5}" type="sibTrans" cxnId="{6D7AFC66-A8E0-4838-9B90-23CAF4F06DBA}">
      <dgm:prSet/>
      <dgm:spPr/>
      <dgm:t>
        <a:bodyPr/>
        <a:lstStyle/>
        <a:p>
          <a:endParaRPr lang="en-US"/>
        </a:p>
      </dgm:t>
    </dgm:pt>
    <dgm:pt modelId="{06DC2A1C-8086-4A11-9B07-6AB005BB497E}" type="pres">
      <dgm:prSet presAssocID="{27AA6073-4310-4A79-AFC7-CA79867C63EB}" presName="composite" presStyleCnt="0">
        <dgm:presLayoutVars>
          <dgm:chMax val="3"/>
          <dgm:animLvl val="lvl"/>
          <dgm:resizeHandles val="exact"/>
        </dgm:presLayoutVars>
      </dgm:prSet>
      <dgm:spPr/>
    </dgm:pt>
    <dgm:pt modelId="{626D9DE0-83AA-43DD-A7E4-A6C00D2013D1}" type="pres">
      <dgm:prSet presAssocID="{30AAE7BE-5C42-4095-8667-A7A53500F2E3}" presName="gear1" presStyleLbl="node1" presStyleIdx="0" presStyleCnt="3" custLinFactNeighborX="-3161" custLinFactNeighborY="-1136">
        <dgm:presLayoutVars>
          <dgm:chMax val="1"/>
          <dgm:bulletEnabled val="1"/>
        </dgm:presLayoutVars>
      </dgm:prSet>
      <dgm:spPr/>
      <dgm:t>
        <a:bodyPr/>
        <a:lstStyle/>
        <a:p>
          <a:endParaRPr lang="en-US"/>
        </a:p>
      </dgm:t>
    </dgm:pt>
    <dgm:pt modelId="{1929FCB0-D216-4BF5-9A39-E502571B1CD1}" type="pres">
      <dgm:prSet presAssocID="{30AAE7BE-5C42-4095-8667-A7A53500F2E3}" presName="gear1srcNode" presStyleLbl="node1" presStyleIdx="0" presStyleCnt="3"/>
      <dgm:spPr/>
      <dgm:t>
        <a:bodyPr/>
        <a:lstStyle/>
        <a:p>
          <a:endParaRPr lang="en-US"/>
        </a:p>
      </dgm:t>
    </dgm:pt>
    <dgm:pt modelId="{079C3CA6-31C1-450F-A94E-045441C98D40}" type="pres">
      <dgm:prSet presAssocID="{30AAE7BE-5C42-4095-8667-A7A53500F2E3}" presName="gear1dstNode" presStyleLbl="node1" presStyleIdx="0" presStyleCnt="3"/>
      <dgm:spPr/>
      <dgm:t>
        <a:bodyPr/>
        <a:lstStyle/>
        <a:p>
          <a:endParaRPr lang="en-US"/>
        </a:p>
      </dgm:t>
    </dgm:pt>
    <dgm:pt modelId="{B97FE939-9624-4351-AD96-2A14DFAEB6F6}" type="pres">
      <dgm:prSet presAssocID="{F5C0C909-5EA5-4393-BC25-07F16F8726F6}" presName="gear2" presStyleLbl="node1" presStyleIdx="1" presStyleCnt="3">
        <dgm:presLayoutVars>
          <dgm:chMax val="1"/>
          <dgm:bulletEnabled val="1"/>
        </dgm:presLayoutVars>
      </dgm:prSet>
      <dgm:spPr/>
      <dgm:t>
        <a:bodyPr/>
        <a:lstStyle/>
        <a:p>
          <a:endParaRPr lang="en-US"/>
        </a:p>
      </dgm:t>
    </dgm:pt>
    <dgm:pt modelId="{B6E7C0EC-F807-4C57-9324-11898D5FC19E}" type="pres">
      <dgm:prSet presAssocID="{F5C0C909-5EA5-4393-BC25-07F16F8726F6}" presName="gear2srcNode" presStyleLbl="node1" presStyleIdx="1" presStyleCnt="3"/>
      <dgm:spPr/>
      <dgm:t>
        <a:bodyPr/>
        <a:lstStyle/>
        <a:p>
          <a:endParaRPr lang="en-US"/>
        </a:p>
      </dgm:t>
    </dgm:pt>
    <dgm:pt modelId="{7A84E233-89C1-4F6B-A38B-6B37FDFBB02A}" type="pres">
      <dgm:prSet presAssocID="{F5C0C909-5EA5-4393-BC25-07F16F8726F6}" presName="gear2dstNode" presStyleLbl="node1" presStyleIdx="1" presStyleCnt="3"/>
      <dgm:spPr/>
      <dgm:t>
        <a:bodyPr/>
        <a:lstStyle/>
        <a:p>
          <a:endParaRPr lang="en-US"/>
        </a:p>
      </dgm:t>
    </dgm:pt>
    <dgm:pt modelId="{BF9E3BB7-6174-4E84-8795-11E669037859}" type="pres">
      <dgm:prSet presAssocID="{60638C4F-BFA5-4EAC-8638-ECF6940139D0}" presName="gear3" presStyleLbl="node1" presStyleIdx="2" presStyleCnt="3"/>
      <dgm:spPr/>
      <dgm:t>
        <a:bodyPr/>
        <a:lstStyle/>
        <a:p>
          <a:endParaRPr lang="en-US"/>
        </a:p>
      </dgm:t>
    </dgm:pt>
    <dgm:pt modelId="{1DADDF35-FB43-45F1-AC7B-FE305CB51D15}" type="pres">
      <dgm:prSet presAssocID="{60638C4F-BFA5-4EAC-8638-ECF6940139D0}" presName="gear3tx" presStyleLbl="node1" presStyleIdx="2" presStyleCnt="3">
        <dgm:presLayoutVars>
          <dgm:chMax val="1"/>
          <dgm:bulletEnabled val="1"/>
        </dgm:presLayoutVars>
      </dgm:prSet>
      <dgm:spPr/>
      <dgm:t>
        <a:bodyPr/>
        <a:lstStyle/>
        <a:p>
          <a:endParaRPr lang="en-US"/>
        </a:p>
      </dgm:t>
    </dgm:pt>
    <dgm:pt modelId="{E95535D4-E99B-4800-9969-BFBEA6842C59}" type="pres">
      <dgm:prSet presAssocID="{60638C4F-BFA5-4EAC-8638-ECF6940139D0}" presName="gear3srcNode" presStyleLbl="node1" presStyleIdx="2" presStyleCnt="3"/>
      <dgm:spPr/>
      <dgm:t>
        <a:bodyPr/>
        <a:lstStyle/>
        <a:p>
          <a:endParaRPr lang="en-US"/>
        </a:p>
      </dgm:t>
    </dgm:pt>
    <dgm:pt modelId="{97475244-CE0E-4740-9F7E-A5456EF7ED1B}" type="pres">
      <dgm:prSet presAssocID="{60638C4F-BFA5-4EAC-8638-ECF6940139D0}" presName="gear3dstNode" presStyleLbl="node1" presStyleIdx="2" presStyleCnt="3"/>
      <dgm:spPr/>
      <dgm:t>
        <a:bodyPr/>
        <a:lstStyle/>
        <a:p>
          <a:endParaRPr lang="en-US"/>
        </a:p>
      </dgm:t>
    </dgm:pt>
    <dgm:pt modelId="{BED270F5-81CD-4345-9979-F46B5D650E5F}" type="pres">
      <dgm:prSet presAssocID="{51ADCAC2-CB9B-4994-901A-2A2D038C1816}" presName="connector1" presStyleLbl="sibTrans2D1" presStyleIdx="0" presStyleCnt="3"/>
      <dgm:spPr/>
      <dgm:t>
        <a:bodyPr/>
        <a:lstStyle/>
        <a:p>
          <a:endParaRPr lang="en-US"/>
        </a:p>
      </dgm:t>
    </dgm:pt>
    <dgm:pt modelId="{6AFCCD46-D6D0-4DB1-A556-ADA01A9A2D95}" type="pres">
      <dgm:prSet presAssocID="{55B0C67B-7D1D-4588-9457-36F776490D44}" presName="connector2" presStyleLbl="sibTrans2D1" presStyleIdx="1" presStyleCnt="3"/>
      <dgm:spPr/>
      <dgm:t>
        <a:bodyPr/>
        <a:lstStyle/>
        <a:p>
          <a:endParaRPr lang="en-US"/>
        </a:p>
      </dgm:t>
    </dgm:pt>
    <dgm:pt modelId="{C652F01A-A333-4CDB-96FE-CF8092ADC927}" type="pres">
      <dgm:prSet presAssocID="{E45A230E-67CF-4DA8-9CA9-00F3E9A195B5}" presName="connector3" presStyleLbl="sibTrans2D1" presStyleIdx="2" presStyleCnt="3"/>
      <dgm:spPr/>
      <dgm:t>
        <a:bodyPr/>
        <a:lstStyle/>
        <a:p>
          <a:endParaRPr lang="en-US"/>
        </a:p>
      </dgm:t>
    </dgm:pt>
  </dgm:ptLst>
  <dgm:cxnLst>
    <dgm:cxn modelId="{C8BCEF76-F5CB-4716-8CCF-E7F48A71F058}" type="presOf" srcId="{60638C4F-BFA5-4EAC-8638-ECF6940139D0}" destId="{E95535D4-E99B-4800-9969-BFBEA6842C59}" srcOrd="2" destOrd="0" presId="urn:microsoft.com/office/officeart/2005/8/layout/gear1"/>
    <dgm:cxn modelId="{ED495456-772C-452B-946B-8DFEF36D6B6A}" type="presOf" srcId="{F5C0C909-5EA5-4393-BC25-07F16F8726F6}" destId="{B6E7C0EC-F807-4C57-9324-11898D5FC19E}" srcOrd="1" destOrd="0" presId="urn:microsoft.com/office/officeart/2005/8/layout/gear1"/>
    <dgm:cxn modelId="{747A8AC1-13AA-46E1-AC41-D109781D5C6B}" type="presOf" srcId="{27AA6073-4310-4A79-AFC7-CA79867C63EB}" destId="{06DC2A1C-8086-4A11-9B07-6AB005BB497E}" srcOrd="0" destOrd="0" presId="urn:microsoft.com/office/officeart/2005/8/layout/gear1"/>
    <dgm:cxn modelId="{C76ACD77-480A-42F9-91BC-9902932D70A4}" type="presOf" srcId="{60638C4F-BFA5-4EAC-8638-ECF6940139D0}" destId="{97475244-CE0E-4740-9F7E-A5456EF7ED1B}" srcOrd="3" destOrd="0" presId="urn:microsoft.com/office/officeart/2005/8/layout/gear1"/>
    <dgm:cxn modelId="{8A7B8FC7-332D-4FDB-8EE7-FFFE50DC57AF}" srcId="{27AA6073-4310-4A79-AFC7-CA79867C63EB}" destId="{30AAE7BE-5C42-4095-8667-A7A53500F2E3}" srcOrd="0" destOrd="0" parTransId="{6138D5E1-64E7-4B38-A0EE-6B39B9A9443E}" sibTransId="{51ADCAC2-CB9B-4994-901A-2A2D038C1816}"/>
    <dgm:cxn modelId="{6D7AFC66-A8E0-4838-9B90-23CAF4F06DBA}" srcId="{27AA6073-4310-4A79-AFC7-CA79867C63EB}" destId="{60638C4F-BFA5-4EAC-8638-ECF6940139D0}" srcOrd="2" destOrd="0" parTransId="{F9314E61-87AC-43B6-83FB-FEF5BA5FE0EF}" sibTransId="{E45A230E-67CF-4DA8-9CA9-00F3E9A195B5}"/>
    <dgm:cxn modelId="{6EBAE042-F3B6-4766-95C7-1A40346034D1}" type="presOf" srcId="{30AAE7BE-5C42-4095-8667-A7A53500F2E3}" destId="{1929FCB0-D216-4BF5-9A39-E502571B1CD1}" srcOrd="1" destOrd="0" presId="urn:microsoft.com/office/officeart/2005/8/layout/gear1"/>
    <dgm:cxn modelId="{8C5F5AE2-0D44-4F1F-868A-29759CF234F6}" type="presOf" srcId="{55B0C67B-7D1D-4588-9457-36F776490D44}" destId="{6AFCCD46-D6D0-4DB1-A556-ADA01A9A2D95}" srcOrd="0" destOrd="0" presId="urn:microsoft.com/office/officeart/2005/8/layout/gear1"/>
    <dgm:cxn modelId="{38B83377-309E-4197-BE6E-DA946A9FE233}" type="presOf" srcId="{51ADCAC2-CB9B-4994-901A-2A2D038C1816}" destId="{BED270F5-81CD-4345-9979-F46B5D650E5F}" srcOrd="0" destOrd="0" presId="urn:microsoft.com/office/officeart/2005/8/layout/gear1"/>
    <dgm:cxn modelId="{7E0653BE-E3FA-4226-ADBF-4320DFB2202E}" type="presOf" srcId="{60638C4F-BFA5-4EAC-8638-ECF6940139D0}" destId="{BF9E3BB7-6174-4E84-8795-11E669037859}" srcOrd="0" destOrd="0" presId="urn:microsoft.com/office/officeart/2005/8/layout/gear1"/>
    <dgm:cxn modelId="{254E6343-BC5A-4F9C-89AB-2CB72BF8D475}" type="presOf" srcId="{F5C0C909-5EA5-4393-BC25-07F16F8726F6}" destId="{7A84E233-89C1-4F6B-A38B-6B37FDFBB02A}" srcOrd="2" destOrd="0" presId="urn:microsoft.com/office/officeart/2005/8/layout/gear1"/>
    <dgm:cxn modelId="{92817451-7D5D-462E-962E-4ABB4574B5D1}" type="presOf" srcId="{F5C0C909-5EA5-4393-BC25-07F16F8726F6}" destId="{B97FE939-9624-4351-AD96-2A14DFAEB6F6}" srcOrd="0" destOrd="0" presId="urn:microsoft.com/office/officeart/2005/8/layout/gear1"/>
    <dgm:cxn modelId="{514112C4-7CF8-4D48-BBAB-2094CD32E950}" type="presOf" srcId="{60638C4F-BFA5-4EAC-8638-ECF6940139D0}" destId="{1DADDF35-FB43-45F1-AC7B-FE305CB51D15}" srcOrd="1" destOrd="0" presId="urn:microsoft.com/office/officeart/2005/8/layout/gear1"/>
    <dgm:cxn modelId="{AE6EF062-D133-4763-847E-33224BA7AD40}" type="presOf" srcId="{E45A230E-67CF-4DA8-9CA9-00F3E9A195B5}" destId="{C652F01A-A333-4CDB-96FE-CF8092ADC927}" srcOrd="0" destOrd="0" presId="urn:microsoft.com/office/officeart/2005/8/layout/gear1"/>
    <dgm:cxn modelId="{A94E9DCF-98FE-4273-AA13-0ADFF681EAB5}" type="presOf" srcId="{30AAE7BE-5C42-4095-8667-A7A53500F2E3}" destId="{079C3CA6-31C1-450F-A94E-045441C98D40}" srcOrd="2" destOrd="0" presId="urn:microsoft.com/office/officeart/2005/8/layout/gear1"/>
    <dgm:cxn modelId="{9B8FC171-E61F-49D8-A5C6-9272614B8FDC}" type="presOf" srcId="{30AAE7BE-5C42-4095-8667-A7A53500F2E3}" destId="{626D9DE0-83AA-43DD-A7E4-A6C00D2013D1}" srcOrd="0" destOrd="0" presId="urn:microsoft.com/office/officeart/2005/8/layout/gear1"/>
    <dgm:cxn modelId="{6C7EF3A8-A247-4625-8EA3-1A2979EDBB0A}" srcId="{27AA6073-4310-4A79-AFC7-CA79867C63EB}" destId="{F5C0C909-5EA5-4393-BC25-07F16F8726F6}" srcOrd="1" destOrd="0" parTransId="{87D547FB-49D5-491E-B990-CD9064693079}" sibTransId="{55B0C67B-7D1D-4588-9457-36F776490D44}"/>
    <dgm:cxn modelId="{5D044045-E0E7-4773-B549-4102E1BF0639}" type="presParOf" srcId="{06DC2A1C-8086-4A11-9B07-6AB005BB497E}" destId="{626D9DE0-83AA-43DD-A7E4-A6C00D2013D1}" srcOrd="0" destOrd="0" presId="urn:microsoft.com/office/officeart/2005/8/layout/gear1"/>
    <dgm:cxn modelId="{00460373-B2A1-420B-BE65-97DC716339B4}" type="presParOf" srcId="{06DC2A1C-8086-4A11-9B07-6AB005BB497E}" destId="{1929FCB0-D216-4BF5-9A39-E502571B1CD1}" srcOrd="1" destOrd="0" presId="urn:microsoft.com/office/officeart/2005/8/layout/gear1"/>
    <dgm:cxn modelId="{BEE6145D-1921-47A8-BF8C-DC1C5C1E80F4}" type="presParOf" srcId="{06DC2A1C-8086-4A11-9B07-6AB005BB497E}" destId="{079C3CA6-31C1-450F-A94E-045441C98D40}" srcOrd="2" destOrd="0" presId="urn:microsoft.com/office/officeart/2005/8/layout/gear1"/>
    <dgm:cxn modelId="{95A20D89-D42D-4A27-8083-9811AE925125}" type="presParOf" srcId="{06DC2A1C-8086-4A11-9B07-6AB005BB497E}" destId="{B97FE939-9624-4351-AD96-2A14DFAEB6F6}" srcOrd="3" destOrd="0" presId="urn:microsoft.com/office/officeart/2005/8/layout/gear1"/>
    <dgm:cxn modelId="{B94B3C60-91F3-44EB-946F-B0B290A64239}" type="presParOf" srcId="{06DC2A1C-8086-4A11-9B07-6AB005BB497E}" destId="{B6E7C0EC-F807-4C57-9324-11898D5FC19E}" srcOrd="4" destOrd="0" presId="urn:microsoft.com/office/officeart/2005/8/layout/gear1"/>
    <dgm:cxn modelId="{B62E6B4D-048D-4862-9A89-B49437CB739D}" type="presParOf" srcId="{06DC2A1C-8086-4A11-9B07-6AB005BB497E}" destId="{7A84E233-89C1-4F6B-A38B-6B37FDFBB02A}" srcOrd="5" destOrd="0" presId="urn:microsoft.com/office/officeart/2005/8/layout/gear1"/>
    <dgm:cxn modelId="{194F0A8C-5059-4E8E-8ED3-4D212A7CCEB7}" type="presParOf" srcId="{06DC2A1C-8086-4A11-9B07-6AB005BB497E}" destId="{BF9E3BB7-6174-4E84-8795-11E669037859}" srcOrd="6" destOrd="0" presId="urn:microsoft.com/office/officeart/2005/8/layout/gear1"/>
    <dgm:cxn modelId="{8637AF77-04D1-4736-A82C-8A3F50601C46}" type="presParOf" srcId="{06DC2A1C-8086-4A11-9B07-6AB005BB497E}" destId="{1DADDF35-FB43-45F1-AC7B-FE305CB51D15}" srcOrd="7" destOrd="0" presId="urn:microsoft.com/office/officeart/2005/8/layout/gear1"/>
    <dgm:cxn modelId="{65976589-15F8-462F-BE2E-968C031E74F6}" type="presParOf" srcId="{06DC2A1C-8086-4A11-9B07-6AB005BB497E}" destId="{E95535D4-E99B-4800-9969-BFBEA6842C59}" srcOrd="8" destOrd="0" presId="urn:microsoft.com/office/officeart/2005/8/layout/gear1"/>
    <dgm:cxn modelId="{2633BE11-DE3B-4B84-955D-ACD3270B47D3}" type="presParOf" srcId="{06DC2A1C-8086-4A11-9B07-6AB005BB497E}" destId="{97475244-CE0E-4740-9F7E-A5456EF7ED1B}" srcOrd="9" destOrd="0" presId="urn:microsoft.com/office/officeart/2005/8/layout/gear1"/>
    <dgm:cxn modelId="{7B3F3AA5-EB1C-4E8C-AC5C-81CE10ACC60E}" type="presParOf" srcId="{06DC2A1C-8086-4A11-9B07-6AB005BB497E}" destId="{BED270F5-81CD-4345-9979-F46B5D650E5F}" srcOrd="10" destOrd="0" presId="urn:microsoft.com/office/officeart/2005/8/layout/gear1"/>
    <dgm:cxn modelId="{7AD52F67-22D5-4A24-AEE9-BDCE9F00513E}" type="presParOf" srcId="{06DC2A1C-8086-4A11-9B07-6AB005BB497E}" destId="{6AFCCD46-D6D0-4DB1-A556-ADA01A9A2D95}" srcOrd="11" destOrd="0" presId="urn:microsoft.com/office/officeart/2005/8/layout/gear1"/>
    <dgm:cxn modelId="{7CA01994-5911-464C-97A6-F34CE87FE517}" type="presParOf" srcId="{06DC2A1C-8086-4A11-9B07-6AB005BB497E}" destId="{C652F01A-A333-4CDB-96FE-CF8092ADC927}" srcOrd="12" destOrd="0" presId="urn:microsoft.com/office/officeart/2005/8/layout/gear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F60AF-6849-488C-87EE-B2BFE4D89256}">
      <dsp:nvSpPr>
        <dsp:cNvPr id="0" name=""/>
        <dsp:cNvSpPr/>
      </dsp:nvSpPr>
      <dsp:spPr>
        <a:xfrm rot="5400000">
          <a:off x="-108795" y="121896"/>
          <a:ext cx="725301" cy="507711"/>
        </a:xfrm>
        <a:prstGeom prst="chevron">
          <a:avLst/>
        </a:prstGeom>
        <a:solidFill>
          <a:srgbClr val="00B0F0"/>
        </a:solidFill>
        <a:ln w="12700" cap="flat" cmpd="sng" algn="ctr">
          <a:no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0" kern="1200" dirty="0" smtClean="0">
              <a:latin typeface="Calibri (Body)"/>
            </a:rPr>
            <a:t>2007</a:t>
          </a:r>
          <a:endParaRPr lang="en-US" sz="1000" b="1" i="0" kern="1200" dirty="0">
            <a:latin typeface="Calibri (Body)"/>
          </a:endParaRPr>
        </a:p>
      </dsp:txBody>
      <dsp:txXfrm rot="-5400000">
        <a:off x="1" y="266957"/>
        <a:ext cx="507711" cy="217590"/>
      </dsp:txXfrm>
    </dsp:sp>
    <dsp:sp modelId="{57D32F98-43CE-4755-B870-05780A978DB6}">
      <dsp:nvSpPr>
        <dsp:cNvPr id="0" name=""/>
        <dsp:cNvSpPr/>
      </dsp:nvSpPr>
      <dsp:spPr>
        <a:xfrm rot="5400000">
          <a:off x="4389366" y="-3878820"/>
          <a:ext cx="491977" cy="8255288"/>
        </a:xfrm>
        <a:prstGeom prst="round2SameRect">
          <a:avLst/>
        </a:prstGeom>
        <a:solidFill>
          <a:schemeClr val="lt1">
            <a:alpha val="90000"/>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i="1" kern="1200" dirty="0" smtClean="0">
              <a:solidFill>
                <a:schemeClr val="accent1">
                  <a:lumMod val="50000"/>
                </a:schemeClr>
              </a:solidFill>
              <a:latin typeface="+mj-lt"/>
              <a:cs typeface="Times New Roman" pitchFamily="18" charset="0"/>
            </a:rPr>
            <a:t>2010 Budget proposals were prepared in parallel with the organizational structure according to the program budget structure by three Ministries</a:t>
          </a:r>
          <a:r>
            <a:rPr lang="ka-GE" sz="1200" b="1" kern="1200" dirty="0" smtClean="0">
              <a:solidFill>
                <a:schemeClr val="accent1">
                  <a:lumMod val="50000"/>
                </a:schemeClr>
              </a:solidFill>
              <a:latin typeface="Sylfaen" pitchFamily="18" charset="0"/>
              <a:cs typeface="Times New Roman" pitchFamily="18" charset="0"/>
            </a:rPr>
            <a:t>;</a:t>
          </a:r>
          <a:endParaRPr lang="en-US" sz="1200" b="1" i="0" kern="1200" dirty="0">
            <a:solidFill>
              <a:schemeClr val="accent1">
                <a:lumMod val="50000"/>
              </a:schemeClr>
            </a:solidFill>
            <a:latin typeface="Arial" panose="020B0604020202020204" pitchFamily="34" charset="0"/>
            <a:cs typeface="Arial" panose="020B0604020202020204" pitchFamily="34" charset="0"/>
          </a:endParaRPr>
        </a:p>
      </dsp:txBody>
      <dsp:txXfrm rot="-5400000">
        <a:off x="507711" y="26851"/>
        <a:ext cx="8231272" cy="443945"/>
      </dsp:txXfrm>
    </dsp:sp>
    <dsp:sp modelId="{1ACCA6E1-84AD-40A9-9E7F-1AC11649CCBD}">
      <dsp:nvSpPr>
        <dsp:cNvPr id="0" name=""/>
        <dsp:cNvSpPr/>
      </dsp:nvSpPr>
      <dsp:spPr>
        <a:xfrm rot="5400000">
          <a:off x="-108795" y="801196"/>
          <a:ext cx="725301" cy="507711"/>
        </a:xfrm>
        <a:prstGeom prst="chevron">
          <a:avLst/>
        </a:prstGeom>
        <a:solidFill>
          <a:srgbClr val="00B0F0"/>
        </a:solidFill>
        <a:ln w="12700" cap="flat" cmpd="sng" algn="ctr">
          <a:no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0" kern="1200" dirty="0" smtClean="0">
              <a:latin typeface="Calibri (Body)"/>
            </a:rPr>
            <a:t>20</a:t>
          </a:r>
          <a:r>
            <a:rPr lang="ka-GE" sz="1000" b="1" i="0" kern="1200" dirty="0" smtClean="0">
              <a:latin typeface="Calibri (Body)"/>
            </a:rPr>
            <a:t>10</a:t>
          </a:r>
          <a:endParaRPr lang="en-US" sz="1000" b="1" i="0" kern="1200" dirty="0">
            <a:latin typeface="Calibri (Body)"/>
          </a:endParaRPr>
        </a:p>
      </dsp:txBody>
      <dsp:txXfrm rot="-5400000">
        <a:off x="1" y="946257"/>
        <a:ext cx="507711" cy="217590"/>
      </dsp:txXfrm>
    </dsp:sp>
    <dsp:sp modelId="{66BA973B-4BCB-40D4-B0F2-6BF22CCF0C52}">
      <dsp:nvSpPr>
        <dsp:cNvPr id="0" name=""/>
        <dsp:cNvSpPr/>
      </dsp:nvSpPr>
      <dsp:spPr>
        <a:xfrm rot="5400000">
          <a:off x="4361754" y="-3203673"/>
          <a:ext cx="547202" cy="8255288"/>
        </a:xfrm>
        <a:prstGeom prst="round2SameRect">
          <a:avLst/>
        </a:prstGeom>
        <a:solidFill>
          <a:schemeClr val="lt1">
            <a:alpha val="90000"/>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n-US" sz="1200" b="1" i="1" kern="1200" dirty="0" smtClean="0">
              <a:solidFill>
                <a:schemeClr val="accent1">
                  <a:lumMod val="50000"/>
                </a:schemeClr>
              </a:solidFill>
              <a:latin typeface="+mj-lt"/>
              <a:cs typeface="Times New Roman" pitchFamily="18" charset="0"/>
            </a:rPr>
            <a:t>Implementation Plan of Program Budgeting adopted by the Government of Georgia in 2010 </a:t>
          </a:r>
          <a:r>
            <a:rPr lang="ka-GE" sz="1200" b="1" i="1" kern="1200" dirty="0" smtClean="0">
              <a:solidFill>
                <a:schemeClr val="accent1">
                  <a:lumMod val="50000"/>
                </a:schemeClr>
              </a:solidFill>
              <a:latin typeface="+mj-lt"/>
              <a:cs typeface="Times New Roman" pitchFamily="18" charset="0"/>
            </a:rPr>
            <a:t>N284</a:t>
          </a:r>
          <a:r>
            <a:rPr lang="en-US" sz="1200" b="1" i="1" kern="1200" dirty="0" smtClean="0">
              <a:solidFill>
                <a:schemeClr val="accent1">
                  <a:lumMod val="50000"/>
                </a:schemeClr>
              </a:solidFill>
              <a:latin typeface="+mj-lt"/>
              <a:cs typeface="Times New Roman" pitchFamily="18" charset="0"/>
            </a:rPr>
            <a:t> according to which 2011 Budget proposals were prepared in parallel with the organizational structure according to the program budget structure by additional two Ministries</a:t>
          </a:r>
          <a:endParaRPr lang="en-US" sz="1200" b="1" i="1" kern="1200" dirty="0">
            <a:solidFill>
              <a:schemeClr val="accent1">
                <a:lumMod val="50000"/>
              </a:schemeClr>
            </a:solidFill>
            <a:latin typeface="+mj-lt"/>
            <a:cs typeface="Arial" panose="020B0604020202020204" pitchFamily="34" charset="0"/>
          </a:endParaRPr>
        </a:p>
      </dsp:txBody>
      <dsp:txXfrm rot="-5400000">
        <a:off x="507711" y="677082"/>
        <a:ext cx="8228576" cy="493778"/>
      </dsp:txXfrm>
    </dsp:sp>
    <dsp:sp modelId="{64B8AD13-DFE3-4B2B-959A-198176932A15}">
      <dsp:nvSpPr>
        <dsp:cNvPr id="0" name=""/>
        <dsp:cNvSpPr/>
      </dsp:nvSpPr>
      <dsp:spPr>
        <a:xfrm rot="5400000">
          <a:off x="-97234" y="1382570"/>
          <a:ext cx="725301" cy="507711"/>
        </a:xfrm>
        <a:prstGeom prst="chevron">
          <a:avLst/>
        </a:prstGeom>
        <a:solidFill>
          <a:srgbClr val="00B0F0"/>
        </a:solidFill>
        <a:ln w="12700" cap="flat" cmpd="sng" algn="ctr">
          <a:no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0" kern="1200" dirty="0" smtClean="0">
              <a:latin typeface="Calibri (Body)"/>
            </a:rPr>
            <a:t>20</a:t>
          </a:r>
          <a:r>
            <a:rPr lang="ka-GE" sz="1000" b="1" i="0" kern="1200" dirty="0" smtClean="0">
              <a:latin typeface="Calibri (Body)"/>
            </a:rPr>
            <a:t>11</a:t>
          </a:r>
          <a:endParaRPr lang="en-US" sz="1000" b="1" i="0" kern="1200" dirty="0">
            <a:latin typeface="Calibri (Body)"/>
          </a:endParaRPr>
        </a:p>
      </dsp:txBody>
      <dsp:txXfrm rot="-5400000">
        <a:off x="11562" y="1527631"/>
        <a:ext cx="507711" cy="217590"/>
      </dsp:txXfrm>
    </dsp:sp>
    <dsp:sp modelId="{535DA230-1F29-4745-983A-A9ED73B022B2}">
      <dsp:nvSpPr>
        <dsp:cNvPr id="0" name=""/>
        <dsp:cNvSpPr/>
      </dsp:nvSpPr>
      <dsp:spPr>
        <a:xfrm rot="5400000">
          <a:off x="4395288" y="-2545437"/>
          <a:ext cx="480134" cy="8255288"/>
        </a:xfrm>
        <a:prstGeom prst="round2SameRect">
          <a:avLst/>
        </a:prstGeom>
        <a:solidFill>
          <a:schemeClr val="lt1">
            <a:alpha val="90000"/>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i="1" kern="1200" dirty="0" smtClean="0">
              <a:solidFill>
                <a:schemeClr val="accent1">
                  <a:lumMod val="50000"/>
                </a:schemeClr>
              </a:solidFill>
              <a:latin typeface="+mj-lt"/>
              <a:cs typeface="Times New Roman" pitchFamily="18" charset="0"/>
            </a:rPr>
            <a:t>Program Budget Methodology was finalized and adopted by the Minister of MOF </a:t>
          </a:r>
          <a:r>
            <a:rPr lang="ka-GE" sz="1200" b="1" i="1" kern="1200" dirty="0" smtClean="0">
              <a:solidFill>
                <a:schemeClr val="accent1">
                  <a:lumMod val="50000"/>
                </a:schemeClr>
              </a:solidFill>
              <a:latin typeface="+mj-lt"/>
              <a:cs typeface="Times New Roman" pitchFamily="18" charset="0"/>
            </a:rPr>
            <a:t>(</a:t>
          </a:r>
          <a:r>
            <a:rPr lang="en-US" sz="1200" b="1" i="1" kern="1200" dirty="0" smtClean="0">
              <a:solidFill>
                <a:schemeClr val="accent1">
                  <a:lumMod val="50000"/>
                </a:schemeClr>
              </a:solidFill>
              <a:latin typeface="+mj-lt"/>
              <a:cs typeface="Times New Roman" pitchFamily="18" charset="0"/>
            </a:rPr>
            <a:t>Government Resolution N385, July 8, 2011)</a:t>
          </a:r>
          <a:r>
            <a:rPr lang="ka-GE" sz="1200" b="1" i="1" kern="1200" dirty="0" smtClean="0">
              <a:solidFill>
                <a:schemeClr val="accent1">
                  <a:lumMod val="50000"/>
                </a:schemeClr>
              </a:solidFill>
              <a:latin typeface="+mj-lt"/>
              <a:cs typeface="Times New Roman" pitchFamily="18" charset="0"/>
            </a:rPr>
            <a:t>;</a:t>
          </a:r>
          <a:endParaRPr lang="en-US" sz="1200" b="1" i="1" kern="1200" dirty="0">
            <a:solidFill>
              <a:schemeClr val="accent1">
                <a:lumMod val="50000"/>
              </a:schemeClr>
            </a:solidFill>
            <a:latin typeface="+mj-lt"/>
            <a:cs typeface="Times New Roman" pitchFamily="18" charset="0"/>
          </a:endParaRPr>
        </a:p>
      </dsp:txBody>
      <dsp:txXfrm rot="-5400000">
        <a:off x="507711" y="1365578"/>
        <a:ext cx="8231850" cy="433258"/>
      </dsp:txXfrm>
    </dsp:sp>
    <dsp:sp modelId="{1CC5D8FA-E632-4EEF-9AE3-5E8DDE45C8D9}">
      <dsp:nvSpPr>
        <dsp:cNvPr id="0" name=""/>
        <dsp:cNvSpPr/>
      </dsp:nvSpPr>
      <dsp:spPr>
        <a:xfrm rot="5400000">
          <a:off x="-108795" y="2088385"/>
          <a:ext cx="725301" cy="507711"/>
        </a:xfrm>
        <a:prstGeom prst="chevron">
          <a:avLst/>
        </a:prstGeom>
        <a:solidFill>
          <a:srgbClr val="00B0F0"/>
        </a:solidFill>
        <a:ln w="12700" cap="flat" cmpd="sng" algn="ctr">
          <a:no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0" kern="1200" dirty="0" smtClean="0">
              <a:latin typeface="Calibri (Body)"/>
            </a:rPr>
            <a:t>201</a:t>
          </a:r>
          <a:r>
            <a:rPr lang="ka-GE" sz="1000" b="1" i="0" kern="1200" dirty="0" smtClean="0">
              <a:latin typeface="Calibri (Body)"/>
            </a:rPr>
            <a:t>2</a:t>
          </a:r>
          <a:endParaRPr lang="en-US" sz="1000" b="1" i="0" kern="1200" dirty="0">
            <a:latin typeface="Calibri (Body)"/>
          </a:endParaRPr>
        </a:p>
      </dsp:txBody>
      <dsp:txXfrm rot="-5400000">
        <a:off x="1" y="2233446"/>
        <a:ext cx="507711" cy="217590"/>
      </dsp:txXfrm>
    </dsp:sp>
    <dsp:sp modelId="{531EAE0A-08A1-4CF9-9BCC-B384D32765AD}">
      <dsp:nvSpPr>
        <dsp:cNvPr id="0" name=""/>
        <dsp:cNvSpPr/>
      </dsp:nvSpPr>
      <dsp:spPr>
        <a:xfrm rot="5400000">
          <a:off x="4399632" y="-1891620"/>
          <a:ext cx="471446" cy="8255288"/>
        </a:xfrm>
        <a:prstGeom prst="round2SameRect">
          <a:avLst/>
        </a:prstGeom>
        <a:solidFill>
          <a:schemeClr val="lt1">
            <a:alpha val="90000"/>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i="1" kern="1200" dirty="0" smtClean="0">
              <a:solidFill>
                <a:schemeClr val="accent1">
                  <a:lumMod val="50000"/>
                </a:schemeClr>
              </a:solidFill>
              <a:latin typeface="+mj-lt"/>
              <a:cs typeface="Times New Roman" pitchFamily="18" charset="0"/>
            </a:rPr>
            <a:t>2012 State Budget proposals were submitted to MOF in program budget format</a:t>
          </a:r>
          <a:r>
            <a:rPr lang="ka-GE" sz="1200" b="1" i="1" kern="1200" dirty="0" smtClean="0">
              <a:solidFill>
                <a:schemeClr val="accent1">
                  <a:lumMod val="50000"/>
                </a:schemeClr>
              </a:solidFill>
              <a:latin typeface="+mj-lt"/>
              <a:cs typeface="Times New Roman" pitchFamily="18" charset="0"/>
            </a:rPr>
            <a:t>;</a:t>
          </a:r>
          <a:r>
            <a:rPr lang="en-US" sz="1200" b="1" i="1" kern="1200" dirty="0" smtClean="0">
              <a:solidFill>
                <a:schemeClr val="accent1">
                  <a:lumMod val="50000"/>
                </a:schemeClr>
              </a:solidFill>
              <a:latin typeface="+mj-lt"/>
              <a:cs typeface="Times New Roman" pitchFamily="18" charset="0"/>
            </a:rPr>
            <a:t> Draft of the 2012 State Budget submitted to the parliament in program budget format</a:t>
          </a:r>
          <a:endParaRPr lang="en-US" sz="1200" b="1" i="1" kern="1200" dirty="0">
            <a:solidFill>
              <a:schemeClr val="accent1">
                <a:lumMod val="50000"/>
              </a:schemeClr>
            </a:solidFill>
            <a:latin typeface="+mj-lt"/>
            <a:cs typeface="Times New Roman" pitchFamily="18" charset="0"/>
          </a:endParaRPr>
        </a:p>
      </dsp:txBody>
      <dsp:txXfrm rot="-5400000">
        <a:off x="507711" y="2023315"/>
        <a:ext cx="8232274" cy="425418"/>
      </dsp:txXfrm>
    </dsp:sp>
    <dsp:sp modelId="{A7CE6A44-6961-4FEC-A4F2-771ECA7DF89A}">
      <dsp:nvSpPr>
        <dsp:cNvPr id="0" name=""/>
        <dsp:cNvSpPr/>
      </dsp:nvSpPr>
      <dsp:spPr>
        <a:xfrm rot="5400000">
          <a:off x="-108795" y="2729807"/>
          <a:ext cx="725301" cy="507711"/>
        </a:xfrm>
        <a:prstGeom prst="chevron">
          <a:avLst/>
        </a:prstGeom>
        <a:solidFill>
          <a:srgbClr val="00B0F0"/>
        </a:solidFill>
        <a:ln w="12700" cap="flat" cmpd="sng" algn="ctr">
          <a:no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0" kern="1200" dirty="0" smtClean="0">
              <a:latin typeface="Calibri (Body)"/>
            </a:rPr>
            <a:t>201</a:t>
          </a:r>
          <a:r>
            <a:rPr lang="ka-GE" sz="1000" b="1" i="0" kern="1200" dirty="0" smtClean="0">
              <a:latin typeface="Calibri (Body)"/>
            </a:rPr>
            <a:t>5</a:t>
          </a:r>
          <a:endParaRPr lang="en-US" sz="1000" b="1" i="0" kern="1200" dirty="0">
            <a:latin typeface="Calibri (Body)"/>
          </a:endParaRPr>
        </a:p>
      </dsp:txBody>
      <dsp:txXfrm rot="-5400000">
        <a:off x="1" y="2874868"/>
        <a:ext cx="507711" cy="217590"/>
      </dsp:txXfrm>
    </dsp:sp>
    <dsp:sp modelId="{F8FC1955-2EE3-4AA2-B08F-527508CAA45E}">
      <dsp:nvSpPr>
        <dsp:cNvPr id="0" name=""/>
        <dsp:cNvSpPr/>
      </dsp:nvSpPr>
      <dsp:spPr>
        <a:xfrm rot="5400000">
          <a:off x="4399632" y="-1304481"/>
          <a:ext cx="471446" cy="8255288"/>
        </a:xfrm>
        <a:prstGeom prst="round2SameRect">
          <a:avLst/>
        </a:prstGeom>
        <a:solidFill>
          <a:schemeClr val="lt1">
            <a:alpha val="90000"/>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i="1" kern="1200" dirty="0" smtClean="0">
              <a:solidFill>
                <a:schemeClr val="accent1">
                  <a:lumMod val="50000"/>
                </a:schemeClr>
              </a:solidFill>
              <a:latin typeface="+mj-lt"/>
              <a:cs typeface="Times New Roman" pitchFamily="18" charset="0"/>
            </a:rPr>
            <a:t>Program Budget Methodology  updated </a:t>
          </a:r>
          <a:r>
            <a:rPr lang="ka-GE" sz="1200" b="1" i="1" kern="1200" dirty="0" smtClean="0">
              <a:solidFill>
                <a:schemeClr val="accent1">
                  <a:lumMod val="50000"/>
                </a:schemeClr>
              </a:solidFill>
              <a:latin typeface="+mj-lt"/>
              <a:cs typeface="Times New Roman" pitchFamily="18" charset="0"/>
            </a:rPr>
            <a:t>(</a:t>
          </a:r>
          <a:r>
            <a:rPr lang="en-US" sz="1200" b="1" i="1" kern="1200" dirty="0" smtClean="0">
              <a:solidFill>
                <a:schemeClr val="accent1">
                  <a:lumMod val="50000"/>
                </a:schemeClr>
              </a:solidFill>
              <a:latin typeface="+mj-lt"/>
              <a:cs typeface="Times New Roman" pitchFamily="18" charset="0"/>
            </a:rPr>
            <a:t>MOF Decree N265, August 14, </a:t>
          </a:r>
          <a:r>
            <a:rPr lang="ka-GE" sz="1200" b="1" i="1" kern="1200" dirty="0" smtClean="0">
              <a:solidFill>
                <a:schemeClr val="accent1">
                  <a:lumMod val="50000"/>
                </a:schemeClr>
              </a:solidFill>
              <a:latin typeface="+mj-lt"/>
              <a:cs typeface="Times New Roman" pitchFamily="18" charset="0"/>
            </a:rPr>
            <a:t>2015);</a:t>
          </a:r>
          <a:endParaRPr lang="en-US" sz="1200" b="1" i="1" kern="1200" dirty="0">
            <a:solidFill>
              <a:schemeClr val="accent1">
                <a:lumMod val="50000"/>
              </a:schemeClr>
            </a:solidFill>
            <a:latin typeface="+mj-lt"/>
            <a:cs typeface="Times New Roman" pitchFamily="18" charset="0"/>
          </a:endParaRPr>
        </a:p>
      </dsp:txBody>
      <dsp:txXfrm rot="-5400000">
        <a:off x="507711" y="2610454"/>
        <a:ext cx="8232274" cy="425418"/>
      </dsp:txXfrm>
    </dsp:sp>
    <dsp:sp modelId="{AC2B55C4-4522-4007-8153-9594BFE1D4CF}">
      <dsp:nvSpPr>
        <dsp:cNvPr id="0" name=""/>
        <dsp:cNvSpPr/>
      </dsp:nvSpPr>
      <dsp:spPr>
        <a:xfrm rot="5400000">
          <a:off x="-108795" y="3371229"/>
          <a:ext cx="725301" cy="507711"/>
        </a:xfrm>
        <a:prstGeom prst="chevron">
          <a:avLst/>
        </a:prstGeom>
        <a:solidFill>
          <a:srgbClr val="00B0F0"/>
        </a:solidFill>
        <a:ln w="12700" cap="flat" cmpd="sng" algn="ctr">
          <a:no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0" kern="1200" dirty="0" smtClean="0">
              <a:latin typeface="Calibri (Body)"/>
            </a:rPr>
            <a:t>201</a:t>
          </a:r>
          <a:r>
            <a:rPr lang="ka-GE" sz="1000" b="1" i="0" kern="1200" dirty="0" smtClean="0">
              <a:latin typeface="Calibri (Body)"/>
            </a:rPr>
            <a:t>6</a:t>
          </a:r>
          <a:endParaRPr lang="en-US" sz="1000" b="1" i="0" kern="1200" dirty="0" smtClean="0">
            <a:latin typeface="Calibri (Body)"/>
          </a:endParaRPr>
        </a:p>
      </dsp:txBody>
      <dsp:txXfrm rot="-5400000">
        <a:off x="1" y="3516290"/>
        <a:ext cx="507711" cy="217590"/>
      </dsp:txXfrm>
    </dsp:sp>
    <dsp:sp modelId="{44431459-D2B1-4A10-BA71-8CA74F8407B5}">
      <dsp:nvSpPr>
        <dsp:cNvPr id="0" name=""/>
        <dsp:cNvSpPr/>
      </dsp:nvSpPr>
      <dsp:spPr>
        <a:xfrm rot="5400000">
          <a:off x="4399632" y="-659235"/>
          <a:ext cx="471446" cy="8255288"/>
        </a:xfrm>
        <a:prstGeom prst="round2SameRect">
          <a:avLst/>
        </a:prstGeom>
        <a:solidFill>
          <a:schemeClr val="lt1">
            <a:alpha val="90000"/>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i="1" kern="1200" dirty="0" smtClean="0">
              <a:solidFill>
                <a:schemeClr val="accent1">
                  <a:lumMod val="50000"/>
                </a:schemeClr>
              </a:solidFill>
              <a:latin typeface="+mj-lt"/>
              <a:cs typeface="Times New Roman" pitchFamily="18" charset="0"/>
            </a:rPr>
            <a:t>Methodology for Public Investment Management (PIM)</a:t>
          </a:r>
          <a:r>
            <a:rPr lang="ka-GE" sz="1200" b="1" i="1" kern="1200" dirty="0" smtClean="0">
              <a:solidFill>
                <a:schemeClr val="accent1">
                  <a:lumMod val="50000"/>
                </a:schemeClr>
              </a:solidFill>
              <a:latin typeface="+mj-lt"/>
              <a:cs typeface="Times New Roman" pitchFamily="18" charset="0"/>
            </a:rPr>
            <a:t> </a:t>
          </a:r>
          <a:r>
            <a:rPr lang="en-US" sz="1200" b="1" i="1" kern="1200" dirty="0" smtClean="0">
              <a:solidFill>
                <a:schemeClr val="accent1">
                  <a:lumMod val="50000"/>
                </a:schemeClr>
              </a:solidFill>
              <a:latin typeface="+mj-lt"/>
              <a:cs typeface="Times New Roman" pitchFamily="18" charset="0"/>
            </a:rPr>
            <a:t>became the part of program budget methodology adopted by the Minister of Finance;</a:t>
          </a:r>
          <a:endParaRPr lang="en-US" sz="1200" b="1" i="1" kern="1200" dirty="0">
            <a:solidFill>
              <a:schemeClr val="accent1">
                <a:lumMod val="50000"/>
              </a:schemeClr>
            </a:solidFill>
            <a:latin typeface="+mj-lt"/>
            <a:cs typeface="Times New Roman" pitchFamily="18" charset="0"/>
          </a:endParaRPr>
        </a:p>
      </dsp:txBody>
      <dsp:txXfrm rot="-5400000">
        <a:off x="507711" y="3255700"/>
        <a:ext cx="8232274" cy="425418"/>
      </dsp:txXfrm>
    </dsp:sp>
    <dsp:sp modelId="{8F7C2478-2E84-489A-9323-55C800A776CA}">
      <dsp:nvSpPr>
        <dsp:cNvPr id="0" name=""/>
        <dsp:cNvSpPr/>
      </dsp:nvSpPr>
      <dsp:spPr>
        <a:xfrm rot="5400000">
          <a:off x="-108795" y="4012651"/>
          <a:ext cx="725301" cy="507711"/>
        </a:xfrm>
        <a:prstGeom prst="chevron">
          <a:avLst/>
        </a:prstGeom>
        <a:solidFill>
          <a:srgbClr val="00B0F0"/>
        </a:solidFill>
        <a:ln w="12700" cap="flat" cmpd="sng" algn="ctr">
          <a:no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0" kern="1200" dirty="0" smtClean="0">
              <a:latin typeface="Calibri (Body)"/>
            </a:rPr>
            <a:t>201</a:t>
          </a:r>
          <a:r>
            <a:rPr lang="ka-GE" sz="1000" b="1" i="0" kern="1200" dirty="0" smtClean="0">
              <a:latin typeface="Calibri (Body)"/>
            </a:rPr>
            <a:t>8</a:t>
          </a:r>
          <a:endParaRPr lang="en-US" sz="1000" b="1" i="0" kern="1200" dirty="0">
            <a:latin typeface="Calibri (Body)"/>
          </a:endParaRPr>
        </a:p>
      </dsp:txBody>
      <dsp:txXfrm rot="-5400000">
        <a:off x="1" y="4157712"/>
        <a:ext cx="507711" cy="217590"/>
      </dsp:txXfrm>
    </dsp:sp>
    <dsp:sp modelId="{BAF27222-E4AB-46D9-A62B-08E8EFE87AFC}">
      <dsp:nvSpPr>
        <dsp:cNvPr id="0" name=""/>
        <dsp:cNvSpPr/>
      </dsp:nvSpPr>
      <dsp:spPr>
        <a:xfrm rot="5400000">
          <a:off x="4399632" y="-1072"/>
          <a:ext cx="471446" cy="8255288"/>
        </a:xfrm>
        <a:prstGeom prst="round2SameRect">
          <a:avLst/>
        </a:prstGeom>
        <a:solidFill>
          <a:schemeClr val="lt1">
            <a:alpha val="90000"/>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i="1" kern="1200" dirty="0" smtClean="0">
              <a:solidFill>
                <a:schemeClr val="accent1">
                  <a:lumMod val="50000"/>
                </a:schemeClr>
              </a:solidFill>
              <a:latin typeface="+mj-lt"/>
              <a:cs typeface="Times New Roman" pitchFamily="18" charset="0"/>
            </a:rPr>
            <a:t>Program Budget Methodology  updated </a:t>
          </a:r>
          <a:r>
            <a:rPr lang="ka-GE" sz="1200" b="1" i="1" kern="1200" dirty="0" smtClean="0">
              <a:solidFill>
                <a:schemeClr val="accent1">
                  <a:lumMod val="50000"/>
                </a:schemeClr>
              </a:solidFill>
              <a:latin typeface="+mj-lt"/>
              <a:cs typeface="Times New Roman" pitchFamily="18" charset="0"/>
            </a:rPr>
            <a:t>(</a:t>
          </a:r>
          <a:r>
            <a:rPr lang="en-US" sz="1200" b="1" i="1" kern="1200" dirty="0" smtClean="0">
              <a:solidFill>
                <a:schemeClr val="accent1">
                  <a:lumMod val="50000"/>
                </a:schemeClr>
              </a:solidFill>
              <a:latin typeface="+mj-lt"/>
              <a:cs typeface="Times New Roman" pitchFamily="18" charset="0"/>
            </a:rPr>
            <a:t>MOF Decree N283, July 30, 2018)</a:t>
          </a:r>
          <a:endParaRPr lang="en-US" sz="1200" b="1" i="1" kern="1200" dirty="0">
            <a:solidFill>
              <a:schemeClr val="accent1">
                <a:lumMod val="50000"/>
              </a:schemeClr>
            </a:solidFill>
            <a:latin typeface="+mj-lt"/>
            <a:cs typeface="Times New Roman" pitchFamily="18" charset="0"/>
          </a:endParaRPr>
        </a:p>
      </dsp:txBody>
      <dsp:txXfrm rot="-5400000">
        <a:off x="507711" y="3913863"/>
        <a:ext cx="8232274" cy="425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247DB-0E99-4319-8E12-CFF79A5E07B6}">
      <dsp:nvSpPr>
        <dsp:cNvPr id="0" name=""/>
        <dsp:cNvSpPr/>
      </dsp:nvSpPr>
      <dsp:spPr>
        <a:xfrm>
          <a:off x="34297" y="0"/>
          <a:ext cx="3623294" cy="1645920"/>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i="0" kern="1200" dirty="0" smtClean="0">
              <a:latin typeface="Calibri (Body)"/>
            </a:rPr>
            <a:t>Government </a:t>
          </a:r>
          <a:r>
            <a:rPr lang="en-US" sz="1400" i="0" kern="1200" dirty="0" err="1" smtClean="0">
              <a:latin typeface="Calibri (Body)"/>
            </a:rPr>
            <a:t>Programme</a:t>
          </a:r>
          <a:r>
            <a:rPr lang="en-US" sz="1400" i="0" kern="1200" dirty="0" smtClean="0">
              <a:latin typeface="Calibri (Body)"/>
            </a:rPr>
            <a:t> “FREEDOM, RAPID DEVELOPMENT, PROSPERITY”</a:t>
          </a:r>
          <a:endParaRPr lang="en-US" sz="1400" i="0" kern="1200" dirty="0">
            <a:latin typeface="Calibri (Body)"/>
          </a:endParaRPr>
        </a:p>
      </dsp:txBody>
      <dsp:txXfrm>
        <a:off x="82504" y="48207"/>
        <a:ext cx="1878427" cy="1549506"/>
      </dsp:txXfrm>
    </dsp:sp>
    <dsp:sp modelId="{6967000D-9D01-41DF-B9ED-7C23D13EE06B}">
      <dsp:nvSpPr>
        <dsp:cNvPr id="0" name=""/>
        <dsp:cNvSpPr/>
      </dsp:nvSpPr>
      <dsp:spPr>
        <a:xfrm>
          <a:off x="415264" y="1698106"/>
          <a:ext cx="3623331" cy="1645920"/>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i="0" kern="1200" dirty="0" smtClean="0">
              <a:latin typeface="Calibri (Body)"/>
            </a:rPr>
            <a:t>Basic Data and Direction (BDD) document</a:t>
          </a:r>
          <a:endParaRPr lang="en-US" sz="1400" i="0" kern="1200" dirty="0">
            <a:latin typeface="Calibri (Body)"/>
          </a:endParaRPr>
        </a:p>
      </dsp:txBody>
      <dsp:txXfrm>
        <a:off x="463471" y="1746313"/>
        <a:ext cx="2157230" cy="1549506"/>
      </dsp:txXfrm>
    </dsp:sp>
    <dsp:sp modelId="{EC931ADB-1682-45B9-93B2-17077681954C}">
      <dsp:nvSpPr>
        <dsp:cNvPr id="0" name=""/>
        <dsp:cNvSpPr/>
      </dsp:nvSpPr>
      <dsp:spPr>
        <a:xfrm>
          <a:off x="651509" y="3398254"/>
          <a:ext cx="3691890" cy="1645920"/>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i="0" kern="1200" dirty="0" smtClean="0">
              <a:latin typeface="Calibri (Body)"/>
            </a:rPr>
            <a:t>Medium-Term Action Plans of Line Ministries </a:t>
          </a:r>
          <a:endParaRPr lang="en-US" sz="1400" i="0" kern="1200" dirty="0">
            <a:latin typeface="Calibri (Body)"/>
          </a:endParaRPr>
        </a:p>
      </dsp:txBody>
      <dsp:txXfrm>
        <a:off x="699716" y="3446461"/>
        <a:ext cx="2199873" cy="1549506"/>
      </dsp:txXfrm>
    </dsp:sp>
    <dsp:sp modelId="{20F2E0C4-6C0F-4917-BABE-104E0BD730F4}">
      <dsp:nvSpPr>
        <dsp:cNvPr id="0" name=""/>
        <dsp:cNvSpPr/>
      </dsp:nvSpPr>
      <dsp:spPr>
        <a:xfrm>
          <a:off x="2804156" y="1371600"/>
          <a:ext cx="701039" cy="70103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2961890" y="1371600"/>
        <a:ext cx="385571" cy="527532"/>
      </dsp:txXfrm>
    </dsp:sp>
    <dsp:sp modelId="{A700F920-D417-4A31-B522-8A563621EDB8}">
      <dsp:nvSpPr>
        <dsp:cNvPr id="0" name=""/>
        <dsp:cNvSpPr/>
      </dsp:nvSpPr>
      <dsp:spPr>
        <a:xfrm>
          <a:off x="3111280" y="3047999"/>
          <a:ext cx="742881" cy="692512"/>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3278428" y="3047999"/>
        <a:ext cx="408585" cy="5211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9CD75-07EE-47B8-A1B5-3E995F2F3968}">
      <dsp:nvSpPr>
        <dsp:cNvPr id="0" name=""/>
        <dsp:cNvSpPr/>
      </dsp:nvSpPr>
      <dsp:spPr>
        <a:xfrm>
          <a:off x="2912524" y="1685162"/>
          <a:ext cx="1876213" cy="1872049"/>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Annual Budget</a:t>
          </a:r>
          <a:endParaRPr lang="en-US" sz="1300" kern="1200" dirty="0"/>
        </a:p>
      </dsp:txBody>
      <dsp:txXfrm>
        <a:off x="3289415" y="2123681"/>
        <a:ext cx="1122431" cy="962271"/>
      </dsp:txXfrm>
    </dsp:sp>
    <dsp:sp modelId="{8E9D5A77-D58B-4EE8-8EE3-598D6AD1B328}">
      <dsp:nvSpPr>
        <dsp:cNvPr id="0" name=""/>
        <dsp:cNvSpPr/>
      </dsp:nvSpPr>
      <dsp:spPr>
        <a:xfrm>
          <a:off x="1358629" y="2194559"/>
          <a:ext cx="1463040" cy="1463040"/>
        </a:xfrm>
        <a:prstGeom prst="gear6">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Detailed Action Plans</a:t>
          </a:r>
          <a:endParaRPr lang="en-US" sz="1300" kern="1200" dirty="0"/>
        </a:p>
      </dsp:txBody>
      <dsp:txXfrm>
        <a:off x="1726954" y="2565110"/>
        <a:ext cx="726390" cy="721938"/>
      </dsp:txXfrm>
    </dsp:sp>
    <dsp:sp modelId="{9E35963F-FE94-45C6-87E2-C0C9A0B9F5CA}">
      <dsp:nvSpPr>
        <dsp:cNvPr id="0" name=""/>
        <dsp:cNvSpPr/>
      </dsp:nvSpPr>
      <dsp:spPr>
        <a:xfrm rot="20700000">
          <a:off x="1636452" y="760186"/>
          <a:ext cx="1433480" cy="1433480"/>
        </a:xfrm>
        <a:prstGeom prst="gear6">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Aggregate Framework</a:t>
          </a:r>
          <a:endParaRPr lang="en-US" sz="1300" kern="1200" dirty="0"/>
        </a:p>
      </dsp:txBody>
      <dsp:txXfrm rot="-20700000">
        <a:off x="1950856" y="1074590"/>
        <a:ext cx="804672" cy="804672"/>
      </dsp:txXfrm>
    </dsp:sp>
    <dsp:sp modelId="{8D4F3F1F-4BFB-420E-88D7-04DD78A30D1A}">
      <dsp:nvSpPr>
        <dsp:cNvPr id="0" name=""/>
        <dsp:cNvSpPr/>
      </dsp:nvSpPr>
      <dsp:spPr>
        <a:xfrm>
          <a:off x="1983080" y="780294"/>
          <a:ext cx="2574950" cy="3523227"/>
        </a:xfrm>
        <a:prstGeom prst="circularArrow">
          <a:avLst>
            <a:gd name="adj1" fmla="val 4687"/>
            <a:gd name="adj2" fmla="val 299029"/>
            <a:gd name="adj3" fmla="val 2501982"/>
            <a:gd name="adj4" fmla="val 15892176"/>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B7E4D6-7C2F-4A75-9283-B11E215AAEDF}">
      <dsp:nvSpPr>
        <dsp:cNvPr id="0" name=""/>
        <dsp:cNvSpPr/>
      </dsp:nvSpPr>
      <dsp:spPr>
        <a:xfrm>
          <a:off x="1085123" y="1825850"/>
          <a:ext cx="1870862" cy="1870862"/>
        </a:xfrm>
        <a:prstGeom prst="leftCircularArrow">
          <a:avLst>
            <a:gd name="adj1" fmla="val 6452"/>
            <a:gd name="adj2" fmla="val 429999"/>
            <a:gd name="adj3" fmla="val 10489124"/>
            <a:gd name="adj4" fmla="val 14837806"/>
            <a:gd name="adj5" fmla="val 7527"/>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BCD95F-12CB-4438-B7B5-8FFDC4870284}">
      <dsp:nvSpPr>
        <dsp:cNvPr id="0" name=""/>
        <dsp:cNvSpPr/>
      </dsp:nvSpPr>
      <dsp:spPr>
        <a:xfrm rot="1466935">
          <a:off x="768563" y="951147"/>
          <a:ext cx="2503323" cy="2017166"/>
        </a:xfrm>
        <a:prstGeom prst="circularArrow">
          <a:avLst>
            <a:gd name="adj1" fmla="val 5984"/>
            <a:gd name="adj2" fmla="val 394124"/>
            <a:gd name="adj3" fmla="val 13313824"/>
            <a:gd name="adj4" fmla="val 10508221"/>
            <a:gd name="adj5" fmla="val 6981"/>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D9DE0-83AA-43DD-A7E4-A6C00D2013D1}">
      <dsp:nvSpPr>
        <dsp:cNvPr id="0" name=""/>
        <dsp:cNvSpPr/>
      </dsp:nvSpPr>
      <dsp:spPr>
        <a:xfrm>
          <a:off x="2085743" y="1318742"/>
          <a:ext cx="1634490" cy="1634490"/>
        </a:xfrm>
        <a:prstGeom prst="gear9">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Sector Strategies</a:t>
          </a:r>
          <a:endParaRPr lang="en-US" sz="1200" kern="1200" dirty="0"/>
        </a:p>
      </dsp:txBody>
      <dsp:txXfrm>
        <a:off x="2414348" y="1701613"/>
        <a:ext cx="977280" cy="840162"/>
      </dsp:txXfrm>
    </dsp:sp>
    <dsp:sp modelId="{B97FE939-9624-4351-AD96-2A14DFAEB6F6}">
      <dsp:nvSpPr>
        <dsp:cNvPr id="0" name=""/>
        <dsp:cNvSpPr/>
      </dsp:nvSpPr>
      <dsp:spPr>
        <a:xfrm>
          <a:off x="1186433" y="950975"/>
          <a:ext cx="1188720" cy="1188720"/>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Annual Budget</a:t>
          </a:r>
          <a:endParaRPr lang="en-US" sz="1200" kern="1200" dirty="0"/>
        </a:p>
      </dsp:txBody>
      <dsp:txXfrm>
        <a:off x="1485697" y="1252048"/>
        <a:ext cx="590192" cy="586574"/>
      </dsp:txXfrm>
    </dsp:sp>
    <dsp:sp modelId="{BF9E3BB7-6174-4E84-8795-11E669037859}">
      <dsp:nvSpPr>
        <dsp:cNvPr id="0" name=""/>
        <dsp:cNvSpPr/>
      </dsp:nvSpPr>
      <dsp:spPr>
        <a:xfrm rot="20700000">
          <a:off x="1852238" y="130880"/>
          <a:ext cx="1164702" cy="1164702"/>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Mid-Term Action Plans</a:t>
          </a:r>
          <a:endParaRPr lang="en-US" sz="1200" kern="1200" dirty="0"/>
        </a:p>
      </dsp:txBody>
      <dsp:txXfrm rot="-20700000">
        <a:off x="2107692" y="386333"/>
        <a:ext cx="653796" cy="653796"/>
      </dsp:txXfrm>
    </dsp:sp>
    <dsp:sp modelId="{BED270F5-81CD-4345-9979-F46B5D650E5F}">
      <dsp:nvSpPr>
        <dsp:cNvPr id="0" name=""/>
        <dsp:cNvSpPr/>
      </dsp:nvSpPr>
      <dsp:spPr>
        <a:xfrm>
          <a:off x="1998797" y="1097936"/>
          <a:ext cx="2092147" cy="2092147"/>
        </a:xfrm>
        <a:prstGeom prst="circularArrow">
          <a:avLst>
            <a:gd name="adj1" fmla="val 4688"/>
            <a:gd name="adj2" fmla="val 299029"/>
            <a:gd name="adj3" fmla="val 2477556"/>
            <a:gd name="adj4" fmla="val 15947107"/>
            <a:gd name="adj5" fmla="val 5469"/>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AFCCD46-D6D0-4DB1-A556-ADA01A9A2D95}">
      <dsp:nvSpPr>
        <dsp:cNvPr id="0" name=""/>
        <dsp:cNvSpPr/>
      </dsp:nvSpPr>
      <dsp:spPr>
        <a:xfrm>
          <a:off x="975913" y="693203"/>
          <a:ext cx="1520075" cy="152007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652F01A-A333-4CDB-96FE-CF8092ADC927}">
      <dsp:nvSpPr>
        <dsp:cNvPr id="0" name=""/>
        <dsp:cNvSpPr/>
      </dsp:nvSpPr>
      <dsp:spPr>
        <a:xfrm>
          <a:off x="1582830" y="-118986"/>
          <a:ext cx="1638947" cy="163894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0.06792</cdr:x>
      <cdr:y>0.9052</cdr:y>
    </cdr:from>
    <cdr:to>
      <cdr:x>1</cdr:x>
      <cdr:y>1</cdr:y>
    </cdr:to>
    <cdr:sp macro="" textlink="">
      <cdr:nvSpPr>
        <cdr:cNvPr id="3" name="TextBox 1">
          <a:extLst xmlns:a="http://schemas.openxmlformats.org/drawingml/2006/main">
            <a:ext uri="{FF2B5EF4-FFF2-40B4-BE49-F238E27FC236}">
              <a16:creationId xmlns:a16="http://schemas.microsoft.com/office/drawing/2014/main" id="{633CC94B-3104-414E-8FF9-E7D9676DA870}"/>
            </a:ext>
          </a:extLst>
        </cdr:cNvPr>
        <cdr:cNvSpPr txBox="1"/>
      </cdr:nvSpPr>
      <cdr:spPr>
        <a:xfrm xmlns:a="http://schemas.openxmlformats.org/drawingml/2006/main">
          <a:off x="578711" y="4740874"/>
          <a:ext cx="7824058" cy="491526"/>
        </a:xfrm>
        <a:prstGeom xmlns:a="http://schemas.openxmlformats.org/drawingml/2006/main" prst="rect">
          <a:avLst/>
        </a:prstGeom>
      </cdr:spPr>
      <cdr:txBody>
        <a:bodyPr xmlns:a="http://schemas.openxmlformats.org/drawingml/2006/main" vert="horz" wrap="non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100000"/>
            </a:lnSpc>
            <a:spcAft>
              <a:spcPts val="900"/>
            </a:spcAft>
          </a:pPr>
          <a:r>
            <a:rPr lang="en-US" sz="2400" b="1" cap="none" spc="10200" dirty="0" smtClean="0">
              <a:ln w="0"/>
              <a:solidFill>
                <a:srgbClr val="ECECEC"/>
              </a:solidFill>
              <a:effectLst/>
            </a:rPr>
            <a:t>S  CO RES</a:t>
          </a:r>
          <a:endParaRPr lang="en-US" sz="2400" b="1" spc="10200" dirty="0">
            <a:solidFill>
              <a:srgbClr val="ECECEC"/>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411"/>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850443" y="0"/>
            <a:ext cx="2945660" cy="496411"/>
          </a:xfrm>
          <a:prstGeom prst="rect">
            <a:avLst/>
          </a:prstGeom>
        </p:spPr>
        <p:txBody>
          <a:bodyPr vert="horz" lIns="93287" tIns="46644" rIns="93287" bIns="46644" rtlCol="0"/>
          <a:lstStyle>
            <a:lvl1pPr algn="r">
              <a:defRPr sz="1200"/>
            </a:lvl1pPr>
          </a:lstStyle>
          <a:p>
            <a:fld id="{A8BA5EFC-90F1-4442-A1E6-957A35A25782}" type="datetimeFigureOut">
              <a:rPr lang="en-US" smtClean="0"/>
              <a:t>10/31/2018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60" cy="4964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60" cy="496411"/>
          </a:xfrm>
          <a:prstGeom prst="rect">
            <a:avLst/>
          </a:prstGeom>
        </p:spPr>
        <p:txBody>
          <a:bodyPr vert="horz" lIns="93287" tIns="46644" rIns="93287" bIns="46644" rtlCol="0" anchor="b"/>
          <a:lstStyle>
            <a:lvl1pPr algn="r">
              <a:defRPr sz="1200"/>
            </a:lvl1pPr>
          </a:lstStyle>
          <a:p>
            <a:fld id="{D7F02014-836E-4FE7-ADA9-3E208D4976D5}" type="slidenum">
              <a:rPr lang="en-US" smtClean="0"/>
              <a:t>‹#›</a:t>
            </a:fld>
            <a:endParaRPr lang="en-US"/>
          </a:p>
        </p:txBody>
      </p:sp>
    </p:spTree>
    <p:extLst>
      <p:ext uri="{BB962C8B-B14F-4D97-AF65-F5344CB8AC3E}">
        <p14:creationId xmlns:p14="http://schemas.microsoft.com/office/powerpoint/2010/main" val="49355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02014-836E-4FE7-ADA9-3E208D4976D5}" type="slidenum">
              <a:rPr lang="en-US" smtClean="0"/>
              <a:t>2</a:t>
            </a:fld>
            <a:endParaRPr lang="en-US"/>
          </a:p>
        </p:txBody>
      </p:sp>
    </p:spTree>
    <p:extLst>
      <p:ext uri="{BB962C8B-B14F-4D97-AF65-F5344CB8AC3E}">
        <p14:creationId xmlns:p14="http://schemas.microsoft.com/office/powerpoint/2010/main" val="323808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02014-836E-4FE7-ADA9-3E208D4976D5}" type="slidenum">
              <a:rPr lang="en-US" smtClean="0"/>
              <a:t>3</a:t>
            </a:fld>
            <a:endParaRPr lang="en-US"/>
          </a:p>
        </p:txBody>
      </p:sp>
    </p:spTree>
    <p:extLst>
      <p:ext uri="{BB962C8B-B14F-4D97-AF65-F5344CB8AC3E}">
        <p14:creationId xmlns:p14="http://schemas.microsoft.com/office/powerpoint/2010/main" val="1714519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r>
              <a:rPr lang="ka-GE" dirty="0" smtClean="0"/>
              <a:t>2009 - </a:t>
            </a:r>
            <a:r>
              <a:rPr lang="ka-GE" sz="1200" dirty="0" smtClean="0">
                <a:latin typeface="+mn-lt"/>
                <a:cs typeface="Times New Roman" pitchFamily="18" charset="0"/>
              </a:rPr>
              <a:t>საქართველოს იუსტიციის სამინისტრომ;</a:t>
            </a:r>
          </a:p>
          <a:p>
            <a:pPr lvl="1" algn="just"/>
            <a:r>
              <a:rPr lang="ka-GE" sz="1200" dirty="0" smtClean="0">
                <a:latin typeface="+mn-lt"/>
                <a:cs typeface="Times New Roman" pitchFamily="18" charset="0"/>
              </a:rPr>
              <a:t>საქართველოს განათლებისა და მეცნიერების სამინისტრომ;</a:t>
            </a:r>
          </a:p>
          <a:p>
            <a:pPr lvl="1" algn="just"/>
            <a:r>
              <a:rPr lang="ka-GE" sz="1200" dirty="0" smtClean="0">
                <a:latin typeface="+mn-lt"/>
                <a:cs typeface="Times New Roman" pitchFamily="18" charset="0"/>
              </a:rPr>
              <a:t>საქართველოს შრომის, ჯანმრთელობისა და სოციალური დაცვის სამინისტრომ;</a:t>
            </a:r>
          </a:p>
          <a:p>
            <a:pPr lvl="1" algn="just"/>
            <a:r>
              <a:rPr lang="ka-GE" dirty="0" smtClean="0"/>
              <a:t>2010 - +</a:t>
            </a:r>
            <a:r>
              <a:rPr lang="ka-GE" sz="1200" dirty="0" smtClean="0">
                <a:latin typeface="+mn-lt"/>
                <a:cs typeface="Times New Roman" pitchFamily="18" charset="0"/>
              </a:rPr>
              <a:t>საქართველოს სოფლის მეურნეობის სამინისტროს;</a:t>
            </a:r>
          </a:p>
          <a:p>
            <a:pPr lvl="1" algn="just"/>
            <a:r>
              <a:rPr lang="ka-GE" sz="1200" dirty="0" smtClean="0">
                <a:latin typeface="+mn-lt"/>
                <a:cs typeface="Times New Roman" pitchFamily="18" charset="0"/>
              </a:rPr>
              <a:t>საქართველოს გარემოს დაცვისა და ბუნებრივი რესურსების სამინისტროს;</a:t>
            </a:r>
          </a:p>
          <a:p>
            <a:endParaRPr lang="en-US" b="1"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02014-836E-4FE7-ADA9-3E208D4976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6695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429000"/>
            <a:ext cx="6858000" cy="787400"/>
          </a:xfrm>
        </p:spPr>
        <p:txBody>
          <a:bodyPr anchor="b">
            <a:normAutofit/>
          </a:bodyPr>
          <a:lstStyle>
            <a:lvl1pPr algn="ctr">
              <a:defRPr sz="3600">
                <a:solidFill>
                  <a:schemeClr val="bg1"/>
                </a:solidFill>
                <a:latin typeface="BPG Nino Mtavruli" panose="02000506000000020004" pitchFamily="2" charset="0"/>
              </a:defRPr>
            </a:lvl1pPr>
          </a:lstStyle>
          <a:p>
            <a:r>
              <a:rPr lang="en-US" smtClean="0"/>
              <a:t>Click to edit Master title style</a:t>
            </a:r>
            <a:endParaRPr lang="en-US"/>
          </a:p>
        </p:txBody>
      </p:sp>
      <p:sp>
        <p:nvSpPr>
          <p:cNvPr id="3" name="Subtitle 2"/>
          <p:cNvSpPr>
            <a:spLocks noGrp="1"/>
          </p:cNvSpPr>
          <p:nvPr>
            <p:ph type="subTitle" idx="1"/>
          </p:nvPr>
        </p:nvSpPr>
        <p:spPr>
          <a:xfrm>
            <a:off x="1143000" y="4267200"/>
            <a:ext cx="6858000" cy="533400"/>
          </a:xfrm>
        </p:spPr>
        <p:txBody>
          <a:bodyPr/>
          <a:lstStyle>
            <a:lvl1pPr marL="0" indent="0" algn="ctr">
              <a:buNone/>
              <a:defRPr sz="2400">
                <a:solidFill>
                  <a:schemeClr val="bg1"/>
                </a:solidFill>
                <a:latin typeface="BPG Nino Mtavruli" panose="02000506000000020004" pitchFamily="2" charset="0"/>
                <a:ea typeface="DejaVu Sans" panose="020B0603030804020204" pitchFamily="34" charset="0"/>
                <a:cs typeface="DejaVu Sans" panose="020B0603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972300" y="6553201"/>
            <a:ext cx="2057400" cy="304800"/>
          </a:xfrm>
        </p:spPr>
        <p:txBody>
          <a:bodyPr/>
          <a:lstStyle/>
          <a:p>
            <a:fld id="{F89EDB18-956C-43F4-895B-9B52650D88C7}" type="slidenum">
              <a:rPr lang="en-US" smtClean="0"/>
              <a:t>‹#›</a:t>
            </a:fld>
            <a:endParaRPr lang="en-US"/>
          </a:p>
        </p:txBody>
      </p:sp>
    </p:spTree>
    <p:extLst>
      <p:ext uri="{BB962C8B-B14F-4D97-AF65-F5344CB8AC3E}">
        <p14:creationId xmlns:p14="http://schemas.microsoft.com/office/powerpoint/2010/main" val="17391520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DejaVu Sans" panose="020B0603030804020204" pitchFamily="34" charset="0"/>
                <a:ea typeface="DejaVu Sans" panose="020B0603030804020204" pitchFamily="34" charset="0"/>
                <a:cs typeface="DejaVu Sans" panose="020B0603030804020204" pitchFamily="34" charset="0"/>
              </a:defRPr>
            </a:lvl1pPr>
            <a:lvl2pPr>
              <a:defRPr>
                <a:latin typeface="DejaVu Sans" panose="020B0603030804020204" pitchFamily="34" charset="0"/>
                <a:ea typeface="DejaVu Sans" panose="020B0603030804020204" pitchFamily="34" charset="0"/>
                <a:cs typeface="DejaVu Sans" panose="020B0603030804020204" pitchFamily="34" charset="0"/>
              </a:defRPr>
            </a:lvl2pPr>
            <a:lvl3pPr>
              <a:defRPr>
                <a:latin typeface="DejaVu Sans" panose="020B0603030804020204" pitchFamily="34" charset="0"/>
                <a:ea typeface="DejaVu Sans" panose="020B0603030804020204" pitchFamily="34" charset="0"/>
                <a:cs typeface="DejaVu Sans" panose="020B0603030804020204" pitchFamily="34" charset="0"/>
              </a:defRPr>
            </a:lvl3pPr>
            <a:lvl4pPr>
              <a:defRPr>
                <a:latin typeface="DejaVu Sans" panose="020B0603030804020204" pitchFamily="34" charset="0"/>
                <a:ea typeface="DejaVu Sans" panose="020B0603030804020204" pitchFamily="34" charset="0"/>
                <a:cs typeface="DejaVu Sans" panose="020B0603030804020204" pitchFamily="34" charset="0"/>
              </a:defRPr>
            </a:lvl4pPr>
            <a:lvl5pPr>
              <a:defRPr>
                <a:latin typeface="DejaVu Sans" panose="020B0603030804020204" pitchFamily="34" charset="0"/>
                <a:ea typeface="DejaVu Sans" panose="020B0603030804020204" pitchFamily="34" charset="0"/>
                <a:cs typeface="DejaVu Sans" panose="020B06030308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2"/>
          <p:cNvSpPr>
            <a:spLocks noGrp="1"/>
          </p:cNvSpPr>
          <p:nvPr>
            <p:ph type="title" hasCustomPrompt="1"/>
          </p:nvPr>
        </p:nvSpPr>
        <p:spPr>
          <a:xfrm>
            <a:off x="1219200" y="228600"/>
            <a:ext cx="7467600" cy="487362"/>
          </a:xfrm>
        </p:spPr>
        <p:txBody>
          <a:bodyPr>
            <a:normAutofit/>
          </a:bodyPr>
          <a:lstStyle>
            <a:lvl1pPr>
              <a:defRPr/>
            </a:lvl1pPr>
          </a:lstStyle>
          <a:p>
            <a:pPr algn="l"/>
            <a:r>
              <a:rPr lang="ka-GE" sz="1800" dirty="0" smtClean="0">
                <a:latin typeface="BPG Nino Mtavruli" panose="02000506000000020004" pitchFamily="2" charset="0"/>
              </a:rPr>
              <a:t>სლაიდის სათაური</a:t>
            </a:r>
            <a:endParaRPr lang="en-US" sz="1800" dirty="0">
              <a:latin typeface="BPG Nino Mtavruli" panose="02000506000000020004" pitchFamily="2" charset="0"/>
            </a:endParaRPr>
          </a:p>
        </p:txBody>
      </p:sp>
      <p:sp>
        <p:nvSpPr>
          <p:cNvPr id="8" name="Slide Number Placeholder 5"/>
          <p:cNvSpPr>
            <a:spLocks noGrp="1"/>
          </p:cNvSpPr>
          <p:nvPr>
            <p:ph type="sldNum" sz="quarter" idx="12"/>
          </p:nvPr>
        </p:nvSpPr>
        <p:spPr>
          <a:xfrm>
            <a:off x="6972300" y="6553201"/>
            <a:ext cx="2057400" cy="304800"/>
          </a:xfrm>
        </p:spPr>
        <p:txBody>
          <a:bodyPr/>
          <a:lstStyle/>
          <a:p>
            <a:fld id="{F89EDB18-956C-43F4-895B-9B52650D88C7}" type="slidenum">
              <a:rPr lang="en-US" smtClean="0"/>
              <a:t>‹#›</a:t>
            </a:fld>
            <a:endParaRPr lang="en-US"/>
          </a:p>
        </p:txBody>
      </p:sp>
    </p:spTree>
    <p:extLst>
      <p:ext uri="{BB962C8B-B14F-4D97-AF65-F5344CB8AC3E}">
        <p14:creationId xmlns:p14="http://schemas.microsoft.com/office/powerpoint/2010/main" val="26455380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normAutofit/>
          </a:bodyPr>
          <a:lstStyle>
            <a:lvl1pPr>
              <a:defRPr sz="4400">
                <a:latin typeface="BPG Nino Mtavruli" panose="02000506000000020004" pitchFamily="2"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tint val="75000"/>
                  </a:schemeClr>
                </a:solidFill>
                <a:latin typeface="DejaVu Sans" panose="020B0603030804020204" pitchFamily="34" charset="0"/>
                <a:ea typeface="DejaVu Sans" panose="020B0603030804020204" pitchFamily="34" charset="0"/>
                <a:cs typeface="DejaVu Sans" panose="020B0603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7" name="Title 2"/>
          <p:cNvSpPr txBox="1">
            <a:spLocks/>
          </p:cNvSpPr>
          <p:nvPr userDrawn="1"/>
        </p:nvSpPr>
        <p:spPr>
          <a:xfrm>
            <a:off x="1219200" y="228600"/>
            <a:ext cx="7467600" cy="4873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a-GE" sz="1800" dirty="0" smtClean="0">
                <a:latin typeface="BPG Nino Mtavruli" panose="02000506000000020004" pitchFamily="2" charset="0"/>
              </a:rPr>
              <a:t>სლაიდის სათაური</a:t>
            </a:r>
            <a:endParaRPr lang="en-US" sz="1800" dirty="0">
              <a:latin typeface="BPG Nino Mtavruli" panose="02000506000000020004" pitchFamily="2" charset="0"/>
            </a:endParaRPr>
          </a:p>
        </p:txBody>
      </p:sp>
      <p:sp>
        <p:nvSpPr>
          <p:cNvPr id="8" name="Slide Number Placeholder 5"/>
          <p:cNvSpPr>
            <a:spLocks noGrp="1"/>
          </p:cNvSpPr>
          <p:nvPr>
            <p:ph type="sldNum" sz="quarter" idx="12"/>
          </p:nvPr>
        </p:nvSpPr>
        <p:spPr>
          <a:xfrm>
            <a:off x="6972300" y="6553201"/>
            <a:ext cx="2057400" cy="304800"/>
          </a:xfrm>
        </p:spPr>
        <p:txBody>
          <a:bodyPr/>
          <a:lstStyle/>
          <a:p>
            <a:fld id="{F89EDB18-956C-43F4-895B-9B52650D88C7}" type="slidenum">
              <a:rPr lang="en-US" smtClean="0"/>
              <a:t>‹#›</a:t>
            </a:fld>
            <a:endParaRPr lang="en-US"/>
          </a:p>
        </p:txBody>
      </p:sp>
    </p:spTree>
    <p:extLst>
      <p:ext uri="{BB962C8B-B14F-4D97-AF65-F5344CB8AC3E}">
        <p14:creationId xmlns:p14="http://schemas.microsoft.com/office/powerpoint/2010/main" val="4651923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351338"/>
          </a:xfrm>
        </p:spPr>
        <p:txBody>
          <a:bodyPr>
            <a:normAutofit/>
          </a:bodyPr>
          <a:lstStyle>
            <a:lvl1pPr>
              <a:defRPr sz="2000">
                <a:latin typeface="DejaVu Sans" panose="020B0603030804020204" pitchFamily="34" charset="0"/>
                <a:ea typeface="DejaVu Sans" panose="020B0603030804020204" pitchFamily="34" charset="0"/>
                <a:cs typeface="DejaVu Sans" panose="020B0603030804020204" pitchFamily="34" charset="0"/>
              </a:defRPr>
            </a:lvl1pPr>
            <a:lvl2pPr>
              <a:defRPr sz="1800">
                <a:latin typeface="DejaVu Sans" panose="020B0603030804020204" pitchFamily="34" charset="0"/>
                <a:ea typeface="DejaVu Sans" panose="020B0603030804020204" pitchFamily="34" charset="0"/>
                <a:cs typeface="DejaVu Sans" panose="020B0603030804020204" pitchFamily="34" charset="0"/>
              </a:defRPr>
            </a:lvl2pPr>
            <a:lvl3pPr>
              <a:defRPr sz="1600">
                <a:latin typeface="DejaVu Sans" panose="020B0603030804020204" pitchFamily="34" charset="0"/>
                <a:ea typeface="DejaVu Sans" panose="020B0603030804020204" pitchFamily="34" charset="0"/>
                <a:cs typeface="DejaVu Sans" panose="020B0603030804020204" pitchFamily="34" charset="0"/>
              </a:defRPr>
            </a:lvl3pPr>
            <a:lvl4pPr>
              <a:defRPr sz="1400">
                <a:latin typeface="DejaVu Sans" panose="020B0603030804020204" pitchFamily="34" charset="0"/>
                <a:ea typeface="DejaVu Sans" panose="020B0603030804020204" pitchFamily="34" charset="0"/>
                <a:cs typeface="DejaVu Sans" panose="020B0603030804020204" pitchFamily="34" charset="0"/>
              </a:defRPr>
            </a:lvl4pPr>
            <a:lvl5pPr>
              <a:defRPr sz="1400">
                <a:latin typeface="DejaVu Sans" panose="020B0603030804020204" pitchFamily="34" charset="0"/>
                <a:ea typeface="DejaVu Sans" panose="020B0603030804020204" pitchFamily="34" charset="0"/>
                <a:cs typeface="DejaVu Sans" panose="020B06030308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normAutofit/>
          </a:bodyPr>
          <a:lstStyle>
            <a:lvl1pPr>
              <a:defRPr sz="2000">
                <a:latin typeface="DejaVu Sans" panose="020B0603030804020204" pitchFamily="34" charset="0"/>
                <a:ea typeface="DejaVu Sans" panose="020B0603030804020204" pitchFamily="34" charset="0"/>
                <a:cs typeface="DejaVu Sans" panose="020B0603030804020204" pitchFamily="34" charset="0"/>
              </a:defRPr>
            </a:lvl1pPr>
            <a:lvl2pPr>
              <a:defRPr sz="1800">
                <a:latin typeface="DejaVu Sans" panose="020B0603030804020204" pitchFamily="34" charset="0"/>
                <a:ea typeface="DejaVu Sans" panose="020B0603030804020204" pitchFamily="34" charset="0"/>
                <a:cs typeface="DejaVu Sans" panose="020B0603030804020204" pitchFamily="34" charset="0"/>
              </a:defRPr>
            </a:lvl2pPr>
            <a:lvl3pPr>
              <a:defRPr sz="1600">
                <a:latin typeface="DejaVu Sans" panose="020B0603030804020204" pitchFamily="34" charset="0"/>
                <a:ea typeface="DejaVu Sans" panose="020B0603030804020204" pitchFamily="34" charset="0"/>
                <a:cs typeface="DejaVu Sans" panose="020B0603030804020204" pitchFamily="34" charset="0"/>
              </a:defRPr>
            </a:lvl3pPr>
            <a:lvl4pPr>
              <a:defRPr sz="1400">
                <a:latin typeface="DejaVu Sans" panose="020B0603030804020204" pitchFamily="34" charset="0"/>
                <a:ea typeface="DejaVu Sans" panose="020B0603030804020204" pitchFamily="34" charset="0"/>
                <a:cs typeface="DejaVu Sans" panose="020B0603030804020204" pitchFamily="34" charset="0"/>
              </a:defRPr>
            </a:lvl4pPr>
            <a:lvl5pPr>
              <a:defRPr sz="1400">
                <a:latin typeface="DejaVu Sans" panose="020B0603030804020204" pitchFamily="34" charset="0"/>
                <a:ea typeface="DejaVu Sans" panose="020B0603030804020204" pitchFamily="34" charset="0"/>
                <a:cs typeface="DejaVu Sans" panose="020B06030308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2"/>
          <p:cNvSpPr>
            <a:spLocks noGrp="1"/>
          </p:cNvSpPr>
          <p:nvPr>
            <p:ph type="title" hasCustomPrompt="1"/>
          </p:nvPr>
        </p:nvSpPr>
        <p:spPr>
          <a:xfrm>
            <a:off x="1219200" y="228600"/>
            <a:ext cx="7467600" cy="487362"/>
          </a:xfrm>
        </p:spPr>
        <p:txBody>
          <a:bodyPr>
            <a:normAutofit/>
          </a:bodyPr>
          <a:lstStyle>
            <a:lvl1pPr>
              <a:defRPr/>
            </a:lvl1pPr>
          </a:lstStyle>
          <a:p>
            <a:pPr algn="l"/>
            <a:r>
              <a:rPr lang="ka-GE" sz="1800" dirty="0" smtClean="0">
                <a:latin typeface="BPG Nino Mtavruli" panose="02000506000000020004" pitchFamily="2" charset="0"/>
              </a:rPr>
              <a:t>სლაიდის სათაური</a:t>
            </a:r>
            <a:endParaRPr lang="en-US" sz="1800" dirty="0">
              <a:latin typeface="BPG Nino Mtavruli" panose="02000506000000020004" pitchFamily="2" charset="0"/>
            </a:endParaRPr>
          </a:p>
        </p:txBody>
      </p:sp>
      <p:sp>
        <p:nvSpPr>
          <p:cNvPr id="9" name="Slide Number Placeholder 5"/>
          <p:cNvSpPr>
            <a:spLocks noGrp="1"/>
          </p:cNvSpPr>
          <p:nvPr>
            <p:ph type="sldNum" sz="quarter" idx="12"/>
          </p:nvPr>
        </p:nvSpPr>
        <p:spPr>
          <a:xfrm>
            <a:off x="6972300" y="6553201"/>
            <a:ext cx="2057400" cy="304800"/>
          </a:xfrm>
        </p:spPr>
        <p:txBody>
          <a:bodyPr/>
          <a:lstStyle/>
          <a:p>
            <a:fld id="{F89EDB18-956C-43F4-895B-9B52650D88C7}" type="slidenum">
              <a:rPr lang="en-US" smtClean="0"/>
              <a:t>‹#›</a:t>
            </a:fld>
            <a:endParaRPr lang="en-US"/>
          </a:p>
        </p:txBody>
      </p:sp>
    </p:spTree>
    <p:extLst>
      <p:ext uri="{BB962C8B-B14F-4D97-AF65-F5344CB8AC3E}">
        <p14:creationId xmlns:p14="http://schemas.microsoft.com/office/powerpoint/2010/main" val="1898582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868737" cy="823912"/>
          </a:xfrm>
        </p:spPr>
        <p:txBody>
          <a:bodyPr anchor="b"/>
          <a:lstStyle>
            <a:lvl1pPr marL="0" indent="0">
              <a:buNone/>
              <a:defRPr sz="2400" b="1">
                <a:latin typeface="BPG Nino Mtavruli" panose="02000506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lvl1pPr>
              <a:defRPr>
                <a:latin typeface="DejaVu Sans" panose="020B0603030804020204" pitchFamily="34" charset="0"/>
                <a:ea typeface="DejaVu Sans" panose="020B0603030804020204" pitchFamily="34" charset="0"/>
                <a:cs typeface="DejaVu Sans" panose="020B0603030804020204" pitchFamily="34" charset="0"/>
              </a:defRPr>
            </a:lvl1pPr>
            <a:lvl2pPr>
              <a:defRPr>
                <a:latin typeface="DejaVu Sans" panose="020B0603030804020204" pitchFamily="34" charset="0"/>
                <a:ea typeface="DejaVu Sans" panose="020B0603030804020204" pitchFamily="34" charset="0"/>
                <a:cs typeface="DejaVu Sans" panose="020B0603030804020204" pitchFamily="34" charset="0"/>
              </a:defRPr>
            </a:lvl2pPr>
            <a:lvl3pPr>
              <a:defRPr>
                <a:latin typeface="DejaVu Sans" panose="020B0603030804020204" pitchFamily="34" charset="0"/>
                <a:ea typeface="DejaVu Sans" panose="020B0603030804020204" pitchFamily="34" charset="0"/>
                <a:cs typeface="DejaVu Sans" panose="020B0603030804020204" pitchFamily="34" charset="0"/>
              </a:defRPr>
            </a:lvl3pPr>
            <a:lvl4pPr>
              <a:defRPr>
                <a:latin typeface="DejaVu Sans" panose="020B0603030804020204" pitchFamily="34" charset="0"/>
                <a:ea typeface="DejaVu Sans" panose="020B0603030804020204" pitchFamily="34" charset="0"/>
                <a:cs typeface="DejaVu Sans" panose="020B0603030804020204" pitchFamily="34" charset="0"/>
              </a:defRPr>
            </a:lvl4pPr>
            <a:lvl5pPr>
              <a:defRPr>
                <a:latin typeface="DejaVu Sans" panose="020B0603030804020204" pitchFamily="34" charset="0"/>
                <a:ea typeface="DejaVu Sans" panose="020B0603030804020204" pitchFamily="34" charset="0"/>
                <a:cs typeface="DejaVu Sans" panose="020B06030308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atin typeface="BPG Nino Mtavruli" panose="02000506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lvl1pPr>
              <a:defRPr>
                <a:latin typeface="DejaVu Sans" panose="020B0603030804020204" pitchFamily="34" charset="0"/>
                <a:ea typeface="DejaVu Sans" panose="020B0603030804020204" pitchFamily="34" charset="0"/>
                <a:cs typeface="DejaVu Sans" panose="020B0603030804020204" pitchFamily="34" charset="0"/>
              </a:defRPr>
            </a:lvl1pPr>
            <a:lvl2pPr>
              <a:defRPr>
                <a:latin typeface="DejaVu Sans" panose="020B0603030804020204" pitchFamily="34" charset="0"/>
                <a:ea typeface="DejaVu Sans" panose="020B0603030804020204" pitchFamily="34" charset="0"/>
                <a:cs typeface="DejaVu Sans" panose="020B0603030804020204" pitchFamily="34" charset="0"/>
              </a:defRPr>
            </a:lvl2pPr>
            <a:lvl3pPr>
              <a:defRPr>
                <a:latin typeface="DejaVu Sans" panose="020B0603030804020204" pitchFamily="34" charset="0"/>
                <a:ea typeface="DejaVu Sans" panose="020B0603030804020204" pitchFamily="34" charset="0"/>
                <a:cs typeface="DejaVu Sans" panose="020B0603030804020204" pitchFamily="34" charset="0"/>
              </a:defRPr>
            </a:lvl3pPr>
            <a:lvl4pPr>
              <a:defRPr>
                <a:latin typeface="DejaVu Sans" panose="020B0603030804020204" pitchFamily="34" charset="0"/>
                <a:ea typeface="DejaVu Sans" panose="020B0603030804020204" pitchFamily="34" charset="0"/>
                <a:cs typeface="DejaVu Sans" panose="020B0603030804020204" pitchFamily="34" charset="0"/>
              </a:defRPr>
            </a:lvl4pPr>
            <a:lvl5pPr>
              <a:defRPr>
                <a:latin typeface="DejaVu Sans" panose="020B0603030804020204" pitchFamily="34" charset="0"/>
                <a:ea typeface="DejaVu Sans" panose="020B0603030804020204" pitchFamily="34" charset="0"/>
                <a:cs typeface="DejaVu Sans" panose="020B06030308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2"/>
          <p:cNvSpPr>
            <a:spLocks noGrp="1"/>
          </p:cNvSpPr>
          <p:nvPr>
            <p:ph type="title" hasCustomPrompt="1"/>
          </p:nvPr>
        </p:nvSpPr>
        <p:spPr>
          <a:xfrm>
            <a:off x="1219200" y="228600"/>
            <a:ext cx="7467600" cy="487362"/>
          </a:xfrm>
        </p:spPr>
        <p:txBody>
          <a:bodyPr>
            <a:normAutofit/>
          </a:bodyPr>
          <a:lstStyle>
            <a:lvl1pPr>
              <a:defRPr/>
            </a:lvl1pPr>
          </a:lstStyle>
          <a:p>
            <a:pPr algn="l"/>
            <a:r>
              <a:rPr lang="ka-GE" sz="1800" dirty="0" smtClean="0">
                <a:latin typeface="BPG Nino Mtavruli" panose="02000506000000020004" pitchFamily="2" charset="0"/>
              </a:rPr>
              <a:t>სლაიდის სათაური</a:t>
            </a:r>
            <a:endParaRPr lang="en-US" sz="1800" dirty="0">
              <a:latin typeface="BPG Nino Mtavruli" panose="02000506000000020004" pitchFamily="2" charset="0"/>
            </a:endParaRPr>
          </a:p>
        </p:txBody>
      </p:sp>
      <p:sp>
        <p:nvSpPr>
          <p:cNvPr id="11" name="Slide Number Placeholder 5"/>
          <p:cNvSpPr>
            <a:spLocks noGrp="1"/>
          </p:cNvSpPr>
          <p:nvPr>
            <p:ph type="sldNum" sz="quarter" idx="12"/>
          </p:nvPr>
        </p:nvSpPr>
        <p:spPr>
          <a:xfrm>
            <a:off x="6972300" y="6553201"/>
            <a:ext cx="2057400" cy="304800"/>
          </a:xfrm>
        </p:spPr>
        <p:txBody>
          <a:bodyPr/>
          <a:lstStyle/>
          <a:p>
            <a:fld id="{F89EDB18-956C-43F4-895B-9B52650D88C7}" type="slidenum">
              <a:rPr lang="en-US" smtClean="0"/>
              <a:t>‹#›</a:t>
            </a:fld>
            <a:endParaRPr lang="en-US"/>
          </a:p>
        </p:txBody>
      </p:sp>
    </p:spTree>
    <p:extLst>
      <p:ext uri="{BB962C8B-B14F-4D97-AF65-F5344CB8AC3E}">
        <p14:creationId xmlns:p14="http://schemas.microsoft.com/office/powerpoint/2010/main" val="128487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219200" y="228600"/>
            <a:ext cx="7467600" cy="487362"/>
          </a:xfrm>
        </p:spPr>
        <p:txBody>
          <a:bodyPr>
            <a:normAutofit/>
          </a:bodyPr>
          <a:lstStyle>
            <a:lvl1pPr>
              <a:defRPr/>
            </a:lvl1pPr>
          </a:lstStyle>
          <a:p>
            <a:pPr algn="l"/>
            <a:r>
              <a:rPr lang="ka-GE" sz="1800" dirty="0" smtClean="0">
                <a:latin typeface="BPG Nino Mtavruli" panose="02000506000000020004" pitchFamily="2" charset="0"/>
              </a:rPr>
              <a:t>სლაიდის სათაური</a:t>
            </a:r>
            <a:endParaRPr lang="en-US" sz="1800" dirty="0">
              <a:latin typeface="BPG Nino Mtavruli" panose="02000506000000020004" pitchFamily="2" charset="0"/>
            </a:endParaRPr>
          </a:p>
        </p:txBody>
      </p:sp>
      <p:sp>
        <p:nvSpPr>
          <p:cNvPr id="7" name="Slide Number Placeholder 5"/>
          <p:cNvSpPr>
            <a:spLocks noGrp="1"/>
          </p:cNvSpPr>
          <p:nvPr>
            <p:ph type="sldNum" sz="quarter" idx="12"/>
          </p:nvPr>
        </p:nvSpPr>
        <p:spPr>
          <a:xfrm>
            <a:off x="6972300" y="6553201"/>
            <a:ext cx="2057400" cy="304800"/>
          </a:xfrm>
        </p:spPr>
        <p:txBody>
          <a:bodyPr/>
          <a:lstStyle/>
          <a:p>
            <a:fld id="{F89EDB18-956C-43F4-895B-9B52650D88C7}" type="slidenum">
              <a:rPr lang="en-US" smtClean="0"/>
              <a:t>‹#›</a:t>
            </a:fld>
            <a:endParaRPr lang="en-US"/>
          </a:p>
        </p:txBody>
      </p:sp>
    </p:spTree>
    <p:extLst>
      <p:ext uri="{BB962C8B-B14F-4D97-AF65-F5344CB8AC3E}">
        <p14:creationId xmlns:p14="http://schemas.microsoft.com/office/powerpoint/2010/main" val="3756807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Title 2"/>
          <p:cNvSpPr>
            <a:spLocks noGrp="1"/>
          </p:cNvSpPr>
          <p:nvPr>
            <p:ph type="title" hasCustomPrompt="1"/>
          </p:nvPr>
        </p:nvSpPr>
        <p:spPr>
          <a:xfrm>
            <a:off x="1219200" y="228600"/>
            <a:ext cx="7467600" cy="487362"/>
          </a:xfrm>
        </p:spPr>
        <p:txBody>
          <a:bodyPr>
            <a:normAutofit/>
          </a:bodyPr>
          <a:lstStyle>
            <a:lvl1pPr>
              <a:defRPr/>
            </a:lvl1pPr>
          </a:lstStyle>
          <a:p>
            <a:pPr algn="l"/>
            <a:r>
              <a:rPr lang="ka-GE" sz="1800" dirty="0" smtClean="0">
                <a:latin typeface="BPG Nino Mtavruli" panose="02000506000000020004" pitchFamily="2" charset="0"/>
              </a:rPr>
              <a:t>სლაიდის სათაური</a:t>
            </a:r>
            <a:endParaRPr lang="en-US" sz="1800" dirty="0">
              <a:latin typeface="BPG Nino Mtavruli" panose="02000506000000020004" pitchFamily="2" charset="0"/>
            </a:endParaRPr>
          </a:p>
        </p:txBody>
      </p:sp>
      <p:sp>
        <p:nvSpPr>
          <p:cNvPr id="6" name="Slide Number Placeholder 5"/>
          <p:cNvSpPr>
            <a:spLocks noGrp="1"/>
          </p:cNvSpPr>
          <p:nvPr>
            <p:ph type="sldNum" sz="quarter" idx="12"/>
          </p:nvPr>
        </p:nvSpPr>
        <p:spPr>
          <a:xfrm>
            <a:off x="6972300" y="6553201"/>
            <a:ext cx="2057400" cy="304800"/>
          </a:xfrm>
        </p:spPr>
        <p:txBody>
          <a:bodyPr/>
          <a:lstStyle/>
          <a:p>
            <a:fld id="{F89EDB18-956C-43F4-895B-9B52650D88C7}" type="slidenum">
              <a:rPr lang="en-US" smtClean="0"/>
              <a:t>‹#›</a:t>
            </a:fld>
            <a:endParaRPr lang="en-US"/>
          </a:p>
        </p:txBody>
      </p:sp>
    </p:spTree>
    <p:extLst>
      <p:ext uri="{BB962C8B-B14F-4D97-AF65-F5344CB8AC3E}">
        <p14:creationId xmlns:p14="http://schemas.microsoft.com/office/powerpoint/2010/main" val="28893907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normAutofit/>
          </a:bodyPr>
          <a:lstStyle>
            <a:lvl1pPr>
              <a:defRPr sz="2400">
                <a:latin typeface="BPG Nino Mtavruli" panose="02000506000000020004"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788" y="987425"/>
            <a:ext cx="4629150" cy="4873625"/>
          </a:xfrm>
        </p:spPr>
        <p:txBody>
          <a:bodyPr>
            <a:normAutofit/>
          </a:bodyPr>
          <a:lstStyle>
            <a:lvl1pPr>
              <a:defRPr sz="2400">
                <a:latin typeface="DejaVu Sans" panose="020B0603030804020204" pitchFamily="34" charset="0"/>
                <a:ea typeface="DejaVu Sans" panose="020B0603030804020204" pitchFamily="34" charset="0"/>
                <a:cs typeface="DejaVu Sans" panose="020B0603030804020204" pitchFamily="34" charset="0"/>
              </a:defRPr>
            </a:lvl1pPr>
            <a:lvl2pPr>
              <a:defRPr sz="2000">
                <a:latin typeface="DejaVu Sans" panose="020B0603030804020204" pitchFamily="34" charset="0"/>
                <a:ea typeface="DejaVu Sans" panose="020B0603030804020204" pitchFamily="34" charset="0"/>
                <a:cs typeface="DejaVu Sans" panose="020B0603030804020204" pitchFamily="34" charset="0"/>
              </a:defRPr>
            </a:lvl2pPr>
            <a:lvl3pPr>
              <a:defRPr sz="1800">
                <a:latin typeface="DejaVu Sans" panose="020B0603030804020204" pitchFamily="34" charset="0"/>
                <a:ea typeface="DejaVu Sans" panose="020B0603030804020204" pitchFamily="34" charset="0"/>
                <a:cs typeface="DejaVu Sans" panose="020B0603030804020204" pitchFamily="34" charset="0"/>
              </a:defRPr>
            </a:lvl3pPr>
            <a:lvl4pPr>
              <a:defRPr sz="1600">
                <a:latin typeface="DejaVu Sans" panose="020B0603030804020204" pitchFamily="34" charset="0"/>
                <a:ea typeface="DejaVu Sans" panose="020B0603030804020204" pitchFamily="34" charset="0"/>
                <a:cs typeface="DejaVu Sans" panose="020B0603030804020204" pitchFamily="34" charset="0"/>
              </a:defRPr>
            </a:lvl4pPr>
            <a:lvl5pPr>
              <a:defRPr sz="1600">
                <a:latin typeface="DejaVu Sans" panose="020B0603030804020204" pitchFamily="34" charset="0"/>
                <a:ea typeface="DejaVu Sans" panose="020B0603030804020204" pitchFamily="34" charset="0"/>
                <a:cs typeface="DejaVu Sans" panose="020B0603030804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normAutofit/>
          </a:bodyPr>
          <a:lstStyle>
            <a:lvl1pPr marL="0" indent="0">
              <a:buNone/>
              <a:defRPr sz="1200">
                <a:latin typeface="DejaVu Sans" panose="020B0603030804020204" pitchFamily="34" charset="0"/>
                <a:ea typeface="DejaVu Sans" panose="020B0603030804020204" pitchFamily="34" charset="0"/>
                <a:cs typeface="DejaVu Sans" panose="020B06030308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8" name="Title 2"/>
          <p:cNvSpPr txBox="1">
            <a:spLocks/>
          </p:cNvSpPr>
          <p:nvPr userDrawn="1"/>
        </p:nvSpPr>
        <p:spPr>
          <a:xfrm>
            <a:off x="1219200" y="228600"/>
            <a:ext cx="7467600" cy="4873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a-GE" sz="1800" smtClean="0">
                <a:latin typeface="BPG Nino Mtavruli" panose="02000506000000020004" pitchFamily="2" charset="0"/>
              </a:rPr>
              <a:t>სლაიდის სათაური</a:t>
            </a:r>
            <a:endParaRPr lang="en-US" sz="1800" dirty="0">
              <a:latin typeface="BPG Nino Mtavruli" panose="02000506000000020004" pitchFamily="2" charset="0"/>
            </a:endParaRPr>
          </a:p>
        </p:txBody>
      </p:sp>
      <p:sp>
        <p:nvSpPr>
          <p:cNvPr id="9" name="Slide Number Placeholder 5"/>
          <p:cNvSpPr>
            <a:spLocks noGrp="1"/>
          </p:cNvSpPr>
          <p:nvPr>
            <p:ph type="sldNum" sz="quarter" idx="12"/>
          </p:nvPr>
        </p:nvSpPr>
        <p:spPr>
          <a:xfrm>
            <a:off x="6972300" y="6553201"/>
            <a:ext cx="2057400" cy="304800"/>
          </a:xfrm>
        </p:spPr>
        <p:txBody>
          <a:bodyPr/>
          <a:lstStyle/>
          <a:p>
            <a:fld id="{F89EDB18-956C-43F4-895B-9B52650D88C7}" type="slidenum">
              <a:rPr lang="en-US" smtClean="0"/>
              <a:t>‹#›</a:t>
            </a:fld>
            <a:endParaRPr lang="en-US"/>
          </a:p>
        </p:txBody>
      </p:sp>
    </p:spTree>
    <p:extLst>
      <p:ext uri="{BB962C8B-B14F-4D97-AF65-F5344CB8AC3E}">
        <p14:creationId xmlns:p14="http://schemas.microsoft.com/office/powerpoint/2010/main" val="9409561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987424"/>
            <a:ext cx="2949575" cy="1069975"/>
          </a:xfrm>
        </p:spPr>
        <p:txBody>
          <a:bodyPr anchor="b">
            <a:normAutofit/>
          </a:bodyPr>
          <a:lstStyle>
            <a:lvl1pPr>
              <a:defRPr sz="2400">
                <a:latin typeface="BPG Nino Mtavruli" panose="02000506000000020004" pitchFamily="2"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normAutofit/>
          </a:bodyPr>
          <a:lstStyle>
            <a:lvl1pPr marL="0" indent="0">
              <a:buNone/>
              <a:defRPr sz="2000">
                <a:latin typeface="DejaVu Sans" panose="020B0603030804020204" pitchFamily="34" charset="0"/>
                <a:ea typeface="DejaVu Sans" panose="020B0603030804020204" pitchFamily="34" charset="0"/>
                <a:cs typeface="DejaVu Sans" panose="020B06030308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normAutofit/>
          </a:bodyPr>
          <a:lstStyle>
            <a:lvl1pPr marL="0" indent="0">
              <a:buNone/>
              <a:defRPr sz="1400">
                <a:latin typeface="DejaVu Sans" panose="020B0603030804020204" pitchFamily="34" charset="0"/>
                <a:ea typeface="DejaVu Sans" panose="020B0603030804020204" pitchFamily="34" charset="0"/>
                <a:cs typeface="DejaVu Sans" panose="020B06030308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Title 2"/>
          <p:cNvSpPr txBox="1">
            <a:spLocks/>
          </p:cNvSpPr>
          <p:nvPr userDrawn="1"/>
        </p:nvSpPr>
        <p:spPr>
          <a:xfrm>
            <a:off x="1219200" y="228600"/>
            <a:ext cx="7467600" cy="4873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a-GE" sz="1800" dirty="0" smtClean="0">
                <a:latin typeface="BPG Nino Mtavruli" panose="02000506000000020004" pitchFamily="2" charset="0"/>
              </a:rPr>
              <a:t>სლაიდის სათაური</a:t>
            </a:r>
            <a:endParaRPr lang="en-US" sz="1800" dirty="0">
              <a:latin typeface="BPG Nino Mtavruli" panose="02000506000000020004" pitchFamily="2" charset="0"/>
            </a:endParaRPr>
          </a:p>
        </p:txBody>
      </p:sp>
      <p:sp>
        <p:nvSpPr>
          <p:cNvPr id="9" name="Slide Number Placeholder 5"/>
          <p:cNvSpPr>
            <a:spLocks noGrp="1"/>
          </p:cNvSpPr>
          <p:nvPr>
            <p:ph type="sldNum" sz="quarter" idx="12"/>
          </p:nvPr>
        </p:nvSpPr>
        <p:spPr>
          <a:xfrm>
            <a:off x="6972300" y="6553201"/>
            <a:ext cx="2057400" cy="304800"/>
          </a:xfrm>
        </p:spPr>
        <p:txBody>
          <a:bodyPr/>
          <a:lstStyle/>
          <a:p>
            <a:fld id="{F89EDB18-956C-43F4-895B-9B52650D88C7}" type="slidenum">
              <a:rPr lang="en-US" smtClean="0"/>
              <a:t>‹#›</a:t>
            </a:fld>
            <a:endParaRPr lang="en-US"/>
          </a:p>
        </p:txBody>
      </p:sp>
    </p:spTree>
    <p:extLst>
      <p:ext uri="{BB962C8B-B14F-4D97-AF65-F5344CB8AC3E}">
        <p14:creationId xmlns:p14="http://schemas.microsoft.com/office/powerpoint/2010/main" val="26375138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E025B-C719-4A94-8772-460D189352D7}" type="datetimeFigureOut">
              <a:rPr lang="en-US" smtClean="0"/>
              <a:t>10/31/2018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EDB18-956C-43F4-895B-9B52650D88C7}" type="slidenum">
              <a:rPr lang="en-US" smtClean="0"/>
              <a:t>‹#›</a:t>
            </a:fld>
            <a:endParaRPr lang="en-US"/>
          </a:p>
        </p:txBody>
      </p:sp>
    </p:spTree>
    <p:extLst>
      <p:ext uri="{BB962C8B-B14F-4D97-AF65-F5344CB8AC3E}">
        <p14:creationId xmlns:p14="http://schemas.microsoft.com/office/powerpoint/2010/main" val="3263643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image" Target="../media/image8.png"/><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354033"/>
            <a:ext cx="6858000" cy="787400"/>
          </a:xfrm>
        </p:spPr>
        <p:txBody>
          <a:bodyPr>
            <a:normAutofit/>
          </a:bodyPr>
          <a:lstStyle/>
          <a:p>
            <a:r>
              <a:rPr lang="en-US" sz="2800" b="1" dirty="0" smtClean="0">
                <a:latin typeface="+mj-lt"/>
              </a:rPr>
              <a:t>MINISTRY OF FINANCE OF GEORGIA</a:t>
            </a:r>
            <a:endParaRPr lang="en-US" sz="2800" b="1" dirty="0">
              <a:latin typeface="+mj-lt"/>
            </a:endParaRPr>
          </a:p>
        </p:txBody>
      </p:sp>
      <p:sp>
        <p:nvSpPr>
          <p:cNvPr id="3" name="Subtitle 2"/>
          <p:cNvSpPr>
            <a:spLocks noGrp="1"/>
          </p:cNvSpPr>
          <p:nvPr>
            <p:ph type="subTitle" idx="1"/>
          </p:nvPr>
        </p:nvSpPr>
        <p:spPr>
          <a:xfrm>
            <a:off x="457200" y="4267200"/>
            <a:ext cx="8305800" cy="2362200"/>
          </a:xfrm>
        </p:spPr>
        <p:txBody>
          <a:bodyPr>
            <a:noAutofit/>
          </a:bodyPr>
          <a:lstStyle/>
          <a:p>
            <a:r>
              <a:rPr lang="en-US" sz="2800" b="1" dirty="0" smtClean="0">
                <a:latin typeface="+mj-lt"/>
              </a:rPr>
              <a:t>Public Finance Management Reform</a:t>
            </a:r>
          </a:p>
          <a:p>
            <a:r>
              <a:rPr lang="en-US" sz="2800" b="1" dirty="0" smtClean="0">
                <a:latin typeface="+mj-lt"/>
              </a:rPr>
              <a:t>Program Budgeting</a:t>
            </a:r>
            <a:endParaRPr lang="en-US" sz="2800" dirty="0">
              <a:latin typeface="+mj-lt"/>
            </a:endParaRPr>
          </a:p>
          <a:p>
            <a:endParaRPr lang="en-US" sz="1800" b="1" dirty="0" smtClean="0">
              <a:latin typeface="+mj-lt"/>
            </a:endParaRPr>
          </a:p>
          <a:p>
            <a:r>
              <a:rPr lang="en-US" sz="1800" b="1" dirty="0" smtClean="0">
                <a:latin typeface="+mj-lt"/>
              </a:rPr>
              <a:t>Tbilisi, Georgia</a:t>
            </a:r>
          </a:p>
          <a:p>
            <a:r>
              <a:rPr lang="en-US" sz="1800" b="1" dirty="0" smtClean="0">
                <a:latin typeface="+mj-lt"/>
                <a:ea typeface="+mj-ea"/>
                <a:cs typeface="+mj-cs"/>
              </a:rPr>
              <a:t>November 1, </a:t>
            </a:r>
            <a:r>
              <a:rPr lang="en-US" sz="1800" b="1" dirty="0">
                <a:latin typeface="+mj-lt"/>
                <a:ea typeface="+mj-ea"/>
                <a:cs typeface="+mj-cs"/>
              </a:rPr>
              <a:t>2018</a:t>
            </a:r>
          </a:p>
          <a:p>
            <a:endParaRPr lang="en-US" sz="1600" b="1" dirty="0">
              <a:latin typeface="+mj-lt"/>
              <a:ea typeface="+mj-ea"/>
              <a:cs typeface="+mj-cs"/>
            </a:endParaRPr>
          </a:p>
        </p:txBody>
      </p:sp>
      <p:sp>
        <p:nvSpPr>
          <p:cNvPr id="7" name="TextBox 6"/>
          <p:cNvSpPr txBox="1"/>
          <p:nvPr/>
        </p:nvSpPr>
        <p:spPr>
          <a:xfrm>
            <a:off x="0" y="5257800"/>
            <a:ext cx="2438400" cy="1295400"/>
          </a:xfrm>
          <a:prstGeom prst="rect">
            <a:avLst/>
          </a:prstGeom>
        </p:spPr>
        <p:txBody>
          <a:bodyPr vert="horz" wrap="square" lIns="91440" tIns="45720" rIns="91440" bIns="45720" rtlCol="0" anchor="ctr">
            <a:normAutofit/>
          </a:bodyPr>
          <a:lstStyle/>
          <a:p>
            <a:r>
              <a:rPr lang="en-US" sz="1400" b="1" i="1" dirty="0" smtClean="0">
                <a:latin typeface="+mj-lt"/>
              </a:rPr>
              <a:t>Ekaterine Guntsadze</a:t>
            </a:r>
          </a:p>
          <a:p>
            <a:endParaRPr lang="en-US" sz="1400" b="1" i="1" dirty="0" smtClean="0">
              <a:latin typeface="+mj-lt"/>
            </a:endParaRPr>
          </a:p>
          <a:p>
            <a:r>
              <a:rPr lang="en-US" sz="1400" b="1" i="1" dirty="0" smtClean="0">
                <a:latin typeface="+mj-lt"/>
              </a:rPr>
              <a:t>Head of Budget Department</a:t>
            </a:r>
          </a:p>
          <a:p>
            <a:r>
              <a:rPr lang="en-US" sz="1400" b="1" i="1" dirty="0" smtClean="0">
                <a:latin typeface="+mj-lt"/>
              </a:rPr>
              <a:t>E-mail: </a:t>
            </a:r>
            <a:r>
              <a:rPr lang="en-US" sz="1400" b="1" i="1" dirty="0" err="1" smtClean="0">
                <a:latin typeface="+mj-lt"/>
              </a:rPr>
              <a:t>e.</a:t>
            </a:r>
            <a:r>
              <a:rPr lang="en-US" sz="1400" b="1" i="1" dirty="0" err="1">
                <a:latin typeface="+mj-lt"/>
              </a:rPr>
              <a:t>g</a:t>
            </a:r>
            <a:r>
              <a:rPr lang="en-US" sz="1400" b="1" i="1" dirty="0" err="1" smtClean="0">
                <a:latin typeface="+mj-lt"/>
              </a:rPr>
              <a:t>untsadze@mof.ge</a:t>
            </a:r>
            <a:endParaRPr lang="en-US" sz="1400" b="1" i="1" dirty="0" smtClean="0">
              <a:latin typeface="+mj-lt"/>
            </a:endParaRPr>
          </a:p>
        </p:txBody>
      </p:sp>
      <p:pic>
        <p:nvPicPr>
          <p:cNvPr id="4" name="Picture 3"/>
          <p:cNvPicPr>
            <a:picLocks noChangeAspect="1"/>
          </p:cNvPicPr>
          <p:nvPr/>
        </p:nvPicPr>
        <p:blipFill>
          <a:blip r:embed="rId2"/>
          <a:stretch>
            <a:fillRect/>
          </a:stretch>
        </p:blipFill>
        <p:spPr>
          <a:xfrm>
            <a:off x="36945" y="2768179"/>
            <a:ext cx="2752725" cy="460087"/>
          </a:xfrm>
          <a:prstGeom prst="rect">
            <a:avLst/>
          </a:prstGeom>
        </p:spPr>
      </p:pic>
    </p:spTree>
    <p:extLst>
      <p:ext uri="{BB962C8B-B14F-4D97-AF65-F5344CB8AC3E}">
        <p14:creationId xmlns:p14="http://schemas.microsoft.com/office/powerpoint/2010/main" val="97061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Title 2"/>
          <p:cNvSpPr txBox="1">
            <a:spLocks/>
          </p:cNvSpPr>
          <p:nvPr/>
        </p:nvSpPr>
        <p:spPr>
          <a:xfrm>
            <a:off x="1143000" y="152400"/>
            <a:ext cx="7924800" cy="6858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1" u="none" strike="noStrike" kern="1200" cap="none" spc="0" normalizeH="0" baseline="0" noProof="0" dirty="0" err="1" smtClean="0">
                <a:ln>
                  <a:noFill/>
                </a:ln>
                <a:solidFill>
                  <a:srgbClr val="002060"/>
                </a:solidFill>
                <a:effectLst/>
                <a:uLnTx/>
                <a:uFillTx/>
                <a:latin typeface="Calibri Light" panose="020F0302020204030204"/>
                <a:ea typeface="BPG Algeti Compact"/>
                <a:cs typeface="BPG Algeti Compact"/>
              </a:rPr>
              <a:t>Nex</a:t>
            </a:r>
            <a:r>
              <a:rPr lang="en-US" sz="2400" b="1" i="1" dirty="0" smtClean="0">
                <a:solidFill>
                  <a:srgbClr val="002060"/>
                </a:solidFill>
                <a:latin typeface="Calibri Light" panose="020F0302020204030204"/>
                <a:ea typeface="BPG Algeti Compact"/>
                <a:cs typeface="BPG Algeti Compact"/>
              </a:rPr>
              <a:t>t Stages in the process of Implementation of Program Budgeting in Georgia </a:t>
            </a:r>
            <a:endParaRPr kumimoji="0" lang="en-US" sz="2400" b="0" i="0" u="none" strike="noStrike" kern="1200" cap="none" spc="0" normalizeH="0" baseline="0" noProof="0" dirty="0">
              <a:ln>
                <a:noFill/>
              </a:ln>
              <a:solidFill>
                <a:prstClr val="black"/>
              </a:solidFill>
              <a:effectLst/>
              <a:uLnTx/>
              <a:uFillTx/>
              <a:latin typeface="Calibri (Body)"/>
              <a:ea typeface="+mj-ea"/>
              <a:cs typeface="+mj-cs"/>
            </a:endParaRPr>
          </a:p>
        </p:txBody>
      </p:sp>
      <p:sp>
        <p:nvSpPr>
          <p:cNvPr id="2" name="Content Placeholder 1"/>
          <p:cNvSpPr>
            <a:spLocks noGrp="1"/>
          </p:cNvSpPr>
          <p:nvPr>
            <p:ph idx="1"/>
          </p:nvPr>
        </p:nvSpPr>
        <p:spPr>
          <a:xfrm>
            <a:off x="211015" y="1066800"/>
            <a:ext cx="8915400" cy="5410200"/>
          </a:xfrm>
        </p:spPr>
        <p:txBody>
          <a:bodyPr>
            <a:noAutofit/>
          </a:bodyPr>
          <a:lstStyle/>
          <a:p>
            <a:pPr marL="0" indent="0" algn="just">
              <a:buNone/>
            </a:pPr>
            <a:r>
              <a:rPr lang="en-US" sz="2000" b="1" i="1" dirty="0" smtClean="0">
                <a:solidFill>
                  <a:srgbClr val="002060"/>
                </a:solidFill>
                <a:latin typeface="+mj-lt"/>
                <a:ea typeface="BPG Algeti Compact"/>
                <a:cs typeface="BPG Algeti Compact"/>
              </a:rPr>
              <a:t>Program Budget Methodology:</a:t>
            </a:r>
          </a:p>
          <a:p>
            <a:pPr algn="just">
              <a:buFont typeface="Wingdings" panose="05000000000000000000" pitchFamily="2" charset="2"/>
              <a:buChar char="Ø"/>
            </a:pPr>
            <a:r>
              <a:rPr lang="en-US" sz="1300" b="1" i="1" dirty="0" smtClean="0">
                <a:solidFill>
                  <a:srgbClr val="002060"/>
                </a:solidFill>
                <a:latin typeface="+mj-lt"/>
                <a:ea typeface="BPG Algeti Compact"/>
                <a:cs typeface="BPG Algeti Compact"/>
              </a:rPr>
              <a:t>Role of Internal Financial Management and Control reform as a mechanism of better planning;</a:t>
            </a:r>
          </a:p>
          <a:p>
            <a:pPr algn="just">
              <a:buFont typeface="Wingdings" panose="05000000000000000000" pitchFamily="2" charset="2"/>
              <a:buChar char="Ø"/>
            </a:pPr>
            <a:r>
              <a:rPr lang="en-US" sz="1300" b="1" i="1" dirty="0" smtClean="0">
                <a:solidFill>
                  <a:srgbClr val="002060"/>
                </a:solidFill>
                <a:latin typeface="+mj-lt"/>
                <a:ea typeface="BPG Algeti Compact"/>
                <a:cs typeface="BPG Algeti Compact"/>
              </a:rPr>
              <a:t>Linkages between sector strategies and action plans including line ministries’ action plans and budget documents, as well as compliance with international best practices and recommendations issued by the different International organizations;</a:t>
            </a:r>
          </a:p>
          <a:p>
            <a:pPr algn="just">
              <a:buFont typeface="Wingdings" panose="05000000000000000000" pitchFamily="2" charset="2"/>
              <a:buChar char="Ø"/>
            </a:pPr>
            <a:r>
              <a:rPr lang="en-US" sz="1300" b="1" i="1" dirty="0" smtClean="0">
                <a:solidFill>
                  <a:srgbClr val="002060"/>
                </a:solidFill>
                <a:latin typeface="+mj-lt"/>
                <a:ea typeface="BPG Algeti Compact"/>
                <a:cs typeface="BPG Algeti Compact"/>
              </a:rPr>
              <a:t>Clearly defined new initiatives/new policy  and assessing their impact on Budget revenues and expenditures;</a:t>
            </a:r>
          </a:p>
          <a:p>
            <a:pPr algn="just">
              <a:buFont typeface="Wingdings" panose="05000000000000000000" pitchFamily="2" charset="2"/>
              <a:buChar char="Ø"/>
            </a:pPr>
            <a:r>
              <a:rPr lang="en-US" sz="1300" b="1" i="1" dirty="0" smtClean="0">
                <a:solidFill>
                  <a:srgbClr val="002060"/>
                </a:solidFill>
                <a:latin typeface="+mj-lt"/>
                <a:ea typeface="BPG Algeti Compact"/>
                <a:cs typeface="BPG Algeti Compact"/>
              </a:rPr>
              <a:t>Costing the activities related to policy planning and regulation (administrative type of program).</a:t>
            </a:r>
          </a:p>
          <a:p>
            <a:pPr marL="0" indent="0" algn="just">
              <a:buNone/>
            </a:pPr>
            <a:endParaRPr lang="en-US" sz="1300" b="1" i="1" dirty="0" smtClean="0">
              <a:solidFill>
                <a:srgbClr val="002060"/>
              </a:solidFill>
              <a:latin typeface="+mj-lt"/>
              <a:ea typeface="BPG Algeti Compact"/>
              <a:cs typeface="BPG Algeti Compact"/>
            </a:endParaRPr>
          </a:p>
          <a:p>
            <a:pPr marL="0" indent="0" algn="just">
              <a:buNone/>
            </a:pPr>
            <a:endParaRPr lang="en-US" sz="1300" b="1" i="1" dirty="0">
              <a:solidFill>
                <a:srgbClr val="002060"/>
              </a:solidFill>
              <a:latin typeface="+mj-lt"/>
              <a:ea typeface="BPG Algeti Compact"/>
              <a:cs typeface="BPG Algeti Compact"/>
            </a:endParaRPr>
          </a:p>
          <a:p>
            <a:pPr marL="0" indent="0" algn="just">
              <a:buNone/>
            </a:pPr>
            <a:r>
              <a:rPr lang="en-US" sz="2400" b="1" i="1" dirty="0" smtClean="0">
                <a:solidFill>
                  <a:srgbClr val="002060"/>
                </a:solidFill>
                <a:latin typeface="+mj-lt"/>
                <a:ea typeface="BPG Algeti Compact"/>
                <a:cs typeface="BPG Algeti Compact"/>
              </a:rPr>
              <a:t>Local Budgets</a:t>
            </a:r>
            <a:r>
              <a:rPr lang="en-US" sz="1300" b="1" i="1" dirty="0" smtClean="0">
                <a:solidFill>
                  <a:srgbClr val="002060"/>
                </a:solidFill>
                <a:latin typeface="+mj-lt"/>
                <a:ea typeface="BPG Algeti Compact"/>
                <a:cs typeface="BPG Algeti Compact"/>
              </a:rPr>
              <a:t>:</a:t>
            </a:r>
          </a:p>
          <a:p>
            <a:pPr algn="just">
              <a:buFont typeface="Wingdings" panose="05000000000000000000" pitchFamily="2" charset="2"/>
              <a:buChar char="Ø"/>
            </a:pPr>
            <a:r>
              <a:rPr lang="en-US" sz="1300" b="1" i="1" dirty="0" smtClean="0">
                <a:solidFill>
                  <a:srgbClr val="002060"/>
                </a:solidFill>
                <a:latin typeface="+mj-lt"/>
                <a:ea typeface="BPG Algeti Compact"/>
                <a:cs typeface="BPG Algeti Compact"/>
              </a:rPr>
              <a:t>Improve the role of Priority Documents to become a framework for effective planning;</a:t>
            </a:r>
          </a:p>
          <a:p>
            <a:pPr algn="just">
              <a:buFont typeface="Wingdings" panose="05000000000000000000" pitchFamily="2" charset="2"/>
              <a:buChar char="Ø"/>
            </a:pPr>
            <a:r>
              <a:rPr lang="en-US" sz="1300" b="1" i="1" dirty="0" smtClean="0">
                <a:solidFill>
                  <a:srgbClr val="002060"/>
                </a:solidFill>
                <a:latin typeface="+mj-lt"/>
                <a:ea typeface="BPG Algeti Compact"/>
                <a:cs typeface="BPG Algeti Compact"/>
              </a:rPr>
              <a:t>Introducing medium-term action plans, where the budget program/sub-program is further broken down into activities and costed;</a:t>
            </a:r>
          </a:p>
          <a:p>
            <a:pPr algn="just">
              <a:buFont typeface="Wingdings" panose="05000000000000000000" pitchFamily="2" charset="2"/>
              <a:buChar char="Ø"/>
            </a:pPr>
            <a:r>
              <a:rPr lang="en-US" sz="1300" b="1" i="1" dirty="0" smtClean="0">
                <a:solidFill>
                  <a:srgbClr val="002060"/>
                </a:solidFill>
                <a:latin typeface="+mj-lt"/>
                <a:ea typeface="BPG Algeti Compact"/>
                <a:cs typeface="BPG Algeti Compact"/>
              </a:rPr>
              <a:t>Program budget structure updated as it was presented for the state budget with broader indicator system (baseline and target indicator, possible risks and possible deviation);</a:t>
            </a:r>
          </a:p>
          <a:p>
            <a:pPr algn="just">
              <a:buFont typeface="Wingdings" panose="05000000000000000000" pitchFamily="2" charset="2"/>
              <a:buChar char="Ø"/>
            </a:pPr>
            <a:r>
              <a:rPr lang="en-US" sz="1300" b="1" i="1" dirty="0" smtClean="0">
                <a:solidFill>
                  <a:srgbClr val="002060"/>
                </a:solidFill>
                <a:latin typeface="+mj-lt"/>
                <a:ea typeface="BPG Algeti Compact"/>
                <a:cs typeface="BPG Algeti Compact"/>
              </a:rPr>
              <a:t>Program budget Reporting format changed – links between planned and achieved outputs/outcomes and indicators improved.  </a:t>
            </a:r>
          </a:p>
        </p:txBody>
      </p:sp>
    </p:spTree>
    <p:extLst>
      <p:ext uri="{BB962C8B-B14F-4D97-AF65-F5344CB8AC3E}">
        <p14:creationId xmlns:p14="http://schemas.microsoft.com/office/powerpoint/2010/main" val="369664614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Title 2"/>
          <p:cNvSpPr txBox="1">
            <a:spLocks/>
          </p:cNvSpPr>
          <p:nvPr/>
        </p:nvSpPr>
        <p:spPr>
          <a:xfrm>
            <a:off x="1143000" y="152400"/>
            <a:ext cx="7772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i="1" dirty="0">
                <a:solidFill>
                  <a:srgbClr val="002060"/>
                </a:solidFill>
                <a:latin typeface="Calibri Light" panose="020F0302020204030204"/>
                <a:ea typeface="BPG Algeti Compact"/>
                <a:cs typeface="BPG Algeti Compact"/>
              </a:rPr>
              <a:t>Challenges in Program Budget Implementation process</a:t>
            </a:r>
          </a:p>
        </p:txBody>
      </p:sp>
      <p:sp>
        <p:nvSpPr>
          <p:cNvPr id="2" name="Content Placeholder 1"/>
          <p:cNvSpPr>
            <a:spLocks noGrp="1"/>
          </p:cNvSpPr>
          <p:nvPr>
            <p:ph idx="1"/>
          </p:nvPr>
        </p:nvSpPr>
        <p:spPr>
          <a:xfrm>
            <a:off x="381000" y="1219200"/>
            <a:ext cx="7886700" cy="4351338"/>
          </a:xfrm>
        </p:spPr>
        <p:txBody>
          <a:bodyPr>
            <a:noAutofit/>
          </a:bodyPr>
          <a:lstStyle/>
          <a:p>
            <a:pPr algn="just">
              <a:buClr>
                <a:srgbClr val="2E75B6"/>
              </a:buClr>
              <a:buFont typeface="Wingdings" panose="05000000000000000000" pitchFamily="2" charset="2"/>
              <a:buChar char="Ø"/>
              <a:defRPr sz="1600" b="1">
                <a:latin typeface="Arial"/>
                <a:ea typeface="Arial"/>
                <a:cs typeface="Arial"/>
                <a:sym typeface="Arial"/>
              </a:defRPr>
            </a:pPr>
            <a:r>
              <a:rPr lang="en-US" sz="1800" b="1" i="1" dirty="0">
                <a:solidFill>
                  <a:srgbClr val="002060"/>
                </a:solidFill>
                <a:latin typeface="Calibri Light" panose="020F0302020204030204"/>
                <a:ea typeface="BPG Algeti Compact"/>
                <a:cs typeface="BPG Algeti Compact"/>
              </a:rPr>
              <a:t>Improve linkages between strategy documents (Government Program, BDD, sector strategies and action plans and other strategic documents) and budget documentation (program budget and medium term action plans);</a:t>
            </a:r>
          </a:p>
          <a:p>
            <a:pPr algn="just">
              <a:buClr>
                <a:srgbClr val="2E75B6"/>
              </a:buClr>
              <a:buFont typeface="Wingdings" panose="05000000000000000000" pitchFamily="2" charset="2"/>
              <a:buChar char="Ø"/>
              <a:defRPr sz="1600" b="1">
                <a:latin typeface="Arial"/>
                <a:ea typeface="Arial"/>
                <a:cs typeface="Arial"/>
                <a:sym typeface="Arial"/>
              </a:defRPr>
            </a:pPr>
            <a:endParaRPr lang="ka-GE" sz="1800" b="1" i="1" dirty="0">
              <a:solidFill>
                <a:srgbClr val="002060"/>
              </a:solidFill>
              <a:latin typeface="Calibri Light" panose="020F0302020204030204"/>
              <a:ea typeface="BPG Algeti Compact"/>
              <a:cs typeface="BPG Algeti Compact"/>
            </a:endParaRPr>
          </a:p>
          <a:p>
            <a:pPr algn="just">
              <a:buClr>
                <a:srgbClr val="2E75B6"/>
              </a:buClr>
              <a:buFont typeface="Wingdings" panose="05000000000000000000" pitchFamily="2" charset="2"/>
              <a:buChar char="Ø"/>
              <a:defRPr sz="1600" b="1">
                <a:latin typeface="Arial"/>
                <a:ea typeface="Arial"/>
                <a:cs typeface="Arial"/>
                <a:sym typeface="Arial"/>
              </a:defRPr>
            </a:pPr>
            <a:r>
              <a:rPr lang="en-US" sz="1800" b="1" i="1" dirty="0">
                <a:solidFill>
                  <a:srgbClr val="002060"/>
                </a:solidFill>
                <a:latin typeface="Calibri Light" panose="020F0302020204030204"/>
                <a:ea typeface="BPG Algeti Compact"/>
                <a:cs typeface="BPG Algeti Compact"/>
              </a:rPr>
              <a:t>Clearly defined outputs and outcomes and measurable indicators as well as descriptions and goals of the programs/sub-programs;</a:t>
            </a:r>
            <a:endParaRPr lang="ka-GE" sz="1800" b="1" i="1" dirty="0">
              <a:solidFill>
                <a:srgbClr val="002060"/>
              </a:solidFill>
              <a:latin typeface="Calibri Light" panose="020F0302020204030204"/>
              <a:ea typeface="BPG Algeti Compact"/>
              <a:cs typeface="BPG Algeti Compact"/>
            </a:endParaRPr>
          </a:p>
          <a:p>
            <a:pPr marL="0" indent="0" algn="just">
              <a:buClr>
                <a:srgbClr val="2E75B6"/>
              </a:buClr>
              <a:buNone/>
              <a:defRPr sz="1600" b="1">
                <a:latin typeface="Arial"/>
                <a:ea typeface="Arial"/>
                <a:cs typeface="Arial"/>
                <a:sym typeface="Arial"/>
              </a:defRPr>
            </a:pPr>
            <a:endParaRPr lang="ka-GE" sz="1800" b="1" i="1" dirty="0">
              <a:solidFill>
                <a:srgbClr val="002060"/>
              </a:solidFill>
              <a:latin typeface="Calibri Light" panose="020F0302020204030204"/>
              <a:ea typeface="BPG Algeti Compact"/>
              <a:cs typeface="BPG Algeti Compact"/>
            </a:endParaRPr>
          </a:p>
          <a:p>
            <a:pPr algn="just">
              <a:buClr>
                <a:srgbClr val="2E75B6"/>
              </a:buClr>
              <a:buFont typeface="Wingdings" panose="05000000000000000000" pitchFamily="2" charset="2"/>
              <a:buChar char="Ø"/>
              <a:defRPr sz="1600" b="1">
                <a:latin typeface="Arial"/>
                <a:ea typeface="Arial"/>
                <a:cs typeface="Arial"/>
                <a:sym typeface="Arial"/>
              </a:defRPr>
            </a:pPr>
            <a:r>
              <a:rPr lang="ka-GE" sz="1800" b="1" i="1" dirty="0">
                <a:solidFill>
                  <a:srgbClr val="002060"/>
                </a:solidFill>
                <a:latin typeface="Calibri Light" panose="020F0302020204030204"/>
                <a:ea typeface="BPG Algeti Compact"/>
                <a:cs typeface="BPG Algeti Compact"/>
              </a:rPr>
              <a:t> </a:t>
            </a:r>
            <a:r>
              <a:rPr lang="en-US" sz="1800" b="1" i="1" dirty="0">
                <a:solidFill>
                  <a:srgbClr val="002060"/>
                </a:solidFill>
                <a:latin typeface="Calibri Light" panose="020F0302020204030204"/>
                <a:ea typeface="BPG Algeti Compact"/>
                <a:cs typeface="BPG Algeti Compact"/>
              </a:rPr>
              <a:t>improve the quality of Medium-term action plans of the line ministries; costing of all activities are prepared and in compliance with BDD and Annual Budget law; </a:t>
            </a:r>
          </a:p>
          <a:p>
            <a:pPr marL="0" indent="0" algn="just">
              <a:buClr>
                <a:srgbClr val="2E75B6"/>
              </a:buClr>
              <a:buNone/>
              <a:defRPr sz="1600" b="1">
                <a:latin typeface="Arial"/>
                <a:ea typeface="Arial"/>
                <a:cs typeface="Arial"/>
                <a:sym typeface="Arial"/>
              </a:defRPr>
            </a:pPr>
            <a:endParaRPr lang="en-US" sz="1800" b="1" i="1" dirty="0">
              <a:solidFill>
                <a:srgbClr val="002060"/>
              </a:solidFill>
              <a:latin typeface="Calibri Light" panose="020F0302020204030204"/>
              <a:ea typeface="BPG Algeti Compact"/>
              <a:cs typeface="BPG Algeti Compact"/>
            </a:endParaRPr>
          </a:p>
          <a:p>
            <a:pPr algn="just">
              <a:buClr>
                <a:srgbClr val="2E75B6"/>
              </a:buClr>
              <a:buFont typeface="Wingdings" panose="05000000000000000000" pitchFamily="2" charset="2"/>
              <a:buChar char="Ø"/>
              <a:defRPr sz="1600" b="1">
                <a:latin typeface="Arial"/>
                <a:ea typeface="Arial"/>
                <a:cs typeface="Arial"/>
                <a:sym typeface="Arial"/>
              </a:defRPr>
            </a:pPr>
            <a:r>
              <a:rPr lang="en-US" sz="1800" b="1" i="1" dirty="0">
                <a:solidFill>
                  <a:srgbClr val="002060"/>
                </a:solidFill>
                <a:latin typeface="Calibri Light" panose="020F0302020204030204"/>
                <a:ea typeface="BPG Algeti Compact"/>
                <a:cs typeface="BPG Algeti Compact"/>
              </a:rPr>
              <a:t>Improve monitoring system of program budget execution and in parallel to improve planning and reporting.  </a:t>
            </a:r>
          </a:p>
        </p:txBody>
      </p:sp>
    </p:spTree>
    <p:extLst>
      <p:ext uri="{BB962C8B-B14F-4D97-AF65-F5344CB8AC3E}">
        <p14:creationId xmlns:p14="http://schemas.microsoft.com/office/powerpoint/2010/main" val="222621065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2"/>
          <p:cNvSpPr txBox="1">
            <a:spLocks/>
          </p:cNvSpPr>
          <p:nvPr/>
        </p:nvSpPr>
        <p:spPr>
          <a:xfrm>
            <a:off x="11430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400" dirty="0">
                <a:latin typeface="Calibri (Body)"/>
              </a:rPr>
              <a:t>Medium-Term Planning</a:t>
            </a:r>
            <a:endParaRPr lang="en-US" sz="2400" dirty="0">
              <a:latin typeface="Calibri (Body)"/>
            </a:endParaRPr>
          </a:p>
        </p:txBody>
      </p:sp>
      <p:graphicFrame>
        <p:nvGraphicFramePr>
          <p:cNvPr id="3" name="Diagram 2"/>
          <p:cNvGraphicFramePr/>
          <p:nvPr>
            <p:extLst>
              <p:ext uri="{D42A27DB-BD31-4B8C-83A1-F6EECF244321}">
                <p14:modId xmlns:p14="http://schemas.microsoft.com/office/powerpoint/2010/main" val="3783967096"/>
              </p:ext>
            </p:extLst>
          </p:nvPr>
        </p:nvGraphicFramePr>
        <p:xfrm>
          <a:off x="381000" y="1066800"/>
          <a:ext cx="4343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66499924"/>
              </p:ext>
            </p:extLst>
          </p:nvPr>
        </p:nvGraphicFramePr>
        <p:xfrm>
          <a:off x="3810000" y="2667000"/>
          <a:ext cx="4876800" cy="3657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p14="http://schemas.microsoft.com/office/powerpoint/2010/main" val="3357288901"/>
              </p:ext>
            </p:extLst>
          </p:nvPr>
        </p:nvGraphicFramePr>
        <p:xfrm>
          <a:off x="3811821" y="495300"/>
          <a:ext cx="4572000" cy="2971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TextBox 1"/>
          <p:cNvSpPr txBox="1"/>
          <p:nvPr/>
        </p:nvSpPr>
        <p:spPr>
          <a:xfrm>
            <a:off x="7501444" y="1066800"/>
            <a:ext cx="1307553" cy="81972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normAutofit/>
          </a:bodyPr>
          <a:lstStyle/>
          <a:p>
            <a:pPr>
              <a:defRPr sz="1200" b="1" i="1">
                <a:solidFill>
                  <a:srgbClr val="FF0000"/>
                </a:solidFill>
                <a:latin typeface="BPG Nino Mtavruli"/>
                <a:ea typeface="BPG Nino Mtavruli"/>
                <a:cs typeface="BPG Nino Mtavruli"/>
                <a:sym typeface="BPG Nino Mtavruli"/>
              </a:defRPr>
            </a:pPr>
            <a:r>
              <a:rPr dirty="0"/>
              <a:t>Role of  MOF and the </a:t>
            </a:r>
          </a:p>
          <a:p>
            <a:pPr>
              <a:defRPr sz="1200" b="1" i="1">
                <a:solidFill>
                  <a:srgbClr val="FF0000"/>
                </a:solidFill>
                <a:latin typeface="BPG Nino Mtavruli"/>
                <a:ea typeface="BPG Nino Mtavruli"/>
                <a:cs typeface="BPG Nino Mtavruli"/>
                <a:sym typeface="BPG Nino Mtavruli"/>
              </a:defRPr>
            </a:pPr>
            <a:r>
              <a:rPr dirty="0"/>
              <a:t>Administration of</a:t>
            </a:r>
          </a:p>
          <a:p>
            <a:pPr>
              <a:defRPr sz="1200" b="1" i="1">
                <a:solidFill>
                  <a:srgbClr val="FF0000"/>
                </a:solidFill>
                <a:latin typeface="BPG Nino Mtavruli"/>
                <a:ea typeface="BPG Nino Mtavruli"/>
                <a:cs typeface="BPG Nino Mtavruli"/>
                <a:sym typeface="BPG Nino Mtavruli"/>
              </a:defRPr>
            </a:pPr>
            <a:r>
              <a:rPr dirty="0"/>
              <a:t>Government of Georgia</a:t>
            </a:r>
          </a:p>
        </p:txBody>
      </p:sp>
    </p:spTree>
    <p:extLst>
      <p:ext uri="{BB962C8B-B14F-4D97-AF65-F5344CB8AC3E}">
        <p14:creationId xmlns:p14="http://schemas.microsoft.com/office/powerpoint/2010/main" val="41538936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9" descr="C:\Users\g.japharidze\AppData\Local\Microsoft\Windows\Temporary Internet Files\Content.IE5\42FG2O95\MC90044038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987" y="5106037"/>
            <a:ext cx="1335088" cy="13350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4119073" y="2986191"/>
            <a:ext cx="1675267" cy="1674132"/>
          </a:xfrm>
          <a:prstGeom prst="ellipse">
            <a:avLst/>
          </a:prstGeom>
          <a:gradFill flip="none" rotWithShape="1">
            <a:gsLst>
              <a:gs pos="0">
                <a:schemeClr val="bg2"/>
              </a:gs>
              <a:gs pos="50000">
                <a:schemeClr val="lt1">
                  <a:tint val="98000"/>
                  <a:satMod val="130000"/>
                  <a:shade val="90000"/>
                  <a:lumMod val="103000"/>
                </a:schemeClr>
              </a:gs>
              <a:gs pos="100000">
                <a:schemeClr val="lt1">
                  <a:shade val="63000"/>
                  <a:satMod val="120000"/>
                </a:schemeClr>
              </a:gs>
            </a:gsLst>
            <a:lin ang="2700000" scaled="1"/>
            <a:tileRect/>
          </a:gradFill>
          <a:ln w="25400">
            <a:gradFill flip="none" rotWithShape="1">
              <a:gsLst>
                <a:gs pos="0">
                  <a:schemeClr val="accent1">
                    <a:lumMod val="5000"/>
                    <a:lumOff val="95000"/>
                  </a:schemeClr>
                </a:gs>
                <a:gs pos="100000">
                  <a:schemeClr val="bg1">
                    <a:lumMod val="65000"/>
                  </a:schemeClr>
                </a:gs>
              </a:gsLst>
              <a:lin ang="16200000" scaled="1"/>
              <a:tileRect/>
            </a:gradFill>
          </a:ln>
          <a:effectLst>
            <a:outerShdw blurRad="50800" dist="38100" dir="5400000" algn="t" rotWithShape="0">
              <a:prstClr val="black">
                <a:alpha val="40000"/>
              </a:prstClr>
            </a:outerShdw>
          </a:effectLst>
        </p:spPr>
        <p:style>
          <a:lnRef idx="1">
            <a:schemeClr val="accent5"/>
          </a:lnRef>
          <a:fillRef idx="1003">
            <a:schemeClr val="lt1"/>
          </a:fillRef>
          <a:effectRef idx="2">
            <a:schemeClr val="accent5"/>
          </a:effectRef>
          <a:fontRef idx="minor">
            <a:schemeClr val="lt1"/>
          </a:fontRef>
        </p:style>
        <p:txBody>
          <a:bodyPr anchor="ctr"/>
          <a:lstStyle/>
          <a:p>
            <a:pPr algn="ctr">
              <a:defRPr/>
            </a:pPr>
            <a:endParaRPr lang="ka-GE">
              <a:ln w="0"/>
              <a:solidFill>
                <a:schemeClr val="tx1"/>
              </a:solidFill>
              <a:effectLst>
                <a:outerShdw blurRad="38100" dist="19050" dir="2700000" algn="tl" rotWithShape="0">
                  <a:schemeClr val="dk1">
                    <a:alpha val="40000"/>
                  </a:schemeClr>
                </a:outerShdw>
              </a:effectLst>
            </a:endParaRPr>
          </a:p>
        </p:txBody>
      </p:sp>
      <p:sp>
        <p:nvSpPr>
          <p:cNvPr id="5" name="Oval 4"/>
          <p:cNvSpPr/>
          <p:nvPr/>
        </p:nvSpPr>
        <p:spPr>
          <a:xfrm>
            <a:off x="2297307" y="4700558"/>
            <a:ext cx="1675267" cy="1674132"/>
          </a:xfrm>
          <a:prstGeom prst="ellipse">
            <a:avLst/>
          </a:prstGeom>
          <a:gradFill flip="none" rotWithShape="1">
            <a:gsLst>
              <a:gs pos="0">
                <a:schemeClr val="bg2"/>
              </a:gs>
              <a:gs pos="50000">
                <a:schemeClr val="lt1">
                  <a:tint val="98000"/>
                  <a:satMod val="130000"/>
                  <a:shade val="90000"/>
                  <a:lumMod val="103000"/>
                </a:schemeClr>
              </a:gs>
              <a:gs pos="100000">
                <a:schemeClr val="lt1">
                  <a:shade val="63000"/>
                  <a:satMod val="120000"/>
                </a:schemeClr>
              </a:gs>
            </a:gsLst>
            <a:lin ang="2700000" scaled="1"/>
            <a:tileRect/>
          </a:gradFill>
          <a:ln w="25400">
            <a:gradFill flip="none" rotWithShape="1">
              <a:gsLst>
                <a:gs pos="0">
                  <a:schemeClr val="accent1">
                    <a:lumMod val="5000"/>
                    <a:lumOff val="95000"/>
                  </a:schemeClr>
                </a:gs>
                <a:gs pos="100000">
                  <a:schemeClr val="bg1">
                    <a:lumMod val="65000"/>
                  </a:schemeClr>
                </a:gs>
              </a:gsLst>
              <a:lin ang="16200000" scaled="1"/>
              <a:tileRect/>
            </a:gradFill>
          </a:ln>
          <a:effectLst>
            <a:outerShdw blurRad="50800" dist="38100" dir="5400000" algn="t" rotWithShape="0">
              <a:prstClr val="black">
                <a:alpha val="40000"/>
              </a:prstClr>
            </a:outerShdw>
          </a:effectLst>
        </p:spPr>
        <p:style>
          <a:lnRef idx="1">
            <a:schemeClr val="accent5"/>
          </a:lnRef>
          <a:fillRef idx="1003">
            <a:schemeClr val="lt1"/>
          </a:fillRef>
          <a:effectRef idx="2">
            <a:schemeClr val="accent5"/>
          </a:effectRef>
          <a:fontRef idx="minor">
            <a:schemeClr val="lt1"/>
          </a:fontRef>
        </p:style>
        <p:txBody>
          <a:bodyPr anchor="ctr"/>
          <a:lstStyle/>
          <a:p>
            <a:pPr algn="ctr">
              <a:defRPr/>
            </a:pPr>
            <a:endParaRPr lang="ka-GE">
              <a:ln w="0"/>
              <a:solidFill>
                <a:schemeClr val="tx1"/>
              </a:solidFill>
              <a:effectLst>
                <a:outerShdw blurRad="38100" dist="19050" dir="2700000" algn="tl" rotWithShape="0">
                  <a:schemeClr val="dk1">
                    <a:alpha val="40000"/>
                  </a:schemeClr>
                </a:outerShdw>
              </a:effectLst>
            </a:endParaRPr>
          </a:p>
        </p:txBody>
      </p:sp>
      <p:sp>
        <p:nvSpPr>
          <p:cNvPr id="7" name="Oval 6"/>
          <p:cNvSpPr/>
          <p:nvPr/>
        </p:nvSpPr>
        <p:spPr>
          <a:xfrm>
            <a:off x="304800" y="3040914"/>
            <a:ext cx="1675267" cy="1674132"/>
          </a:xfrm>
          <a:prstGeom prst="ellipse">
            <a:avLst/>
          </a:prstGeom>
          <a:gradFill flip="none" rotWithShape="1">
            <a:gsLst>
              <a:gs pos="0">
                <a:schemeClr val="bg2"/>
              </a:gs>
              <a:gs pos="50000">
                <a:schemeClr val="lt1">
                  <a:tint val="98000"/>
                  <a:satMod val="130000"/>
                  <a:shade val="90000"/>
                  <a:lumMod val="103000"/>
                </a:schemeClr>
              </a:gs>
              <a:gs pos="100000">
                <a:schemeClr val="lt1">
                  <a:shade val="63000"/>
                  <a:satMod val="120000"/>
                </a:schemeClr>
              </a:gs>
            </a:gsLst>
            <a:lin ang="2700000" scaled="1"/>
            <a:tileRect/>
          </a:gradFill>
          <a:ln w="25400">
            <a:gradFill flip="none" rotWithShape="1">
              <a:gsLst>
                <a:gs pos="0">
                  <a:schemeClr val="accent1">
                    <a:lumMod val="5000"/>
                    <a:lumOff val="95000"/>
                  </a:schemeClr>
                </a:gs>
                <a:gs pos="100000">
                  <a:schemeClr val="bg1">
                    <a:lumMod val="65000"/>
                  </a:schemeClr>
                </a:gs>
              </a:gsLst>
              <a:lin ang="16200000" scaled="1"/>
              <a:tileRect/>
            </a:gradFill>
          </a:ln>
          <a:effectLst>
            <a:outerShdw blurRad="50800" dist="38100" dir="5400000" algn="t" rotWithShape="0">
              <a:prstClr val="black">
                <a:alpha val="40000"/>
              </a:prstClr>
            </a:outerShdw>
          </a:effectLst>
        </p:spPr>
        <p:style>
          <a:lnRef idx="1">
            <a:schemeClr val="accent5"/>
          </a:lnRef>
          <a:fillRef idx="1003">
            <a:schemeClr val="lt1"/>
          </a:fillRef>
          <a:effectRef idx="2">
            <a:schemeClr val="accent5"/>
          </a:effectRef>
          <a:fontRef idx="minor">
            <a:schemeClr val="lt1"/>
          </a:fontRef>
        </p:style>
        <p:txBody>
          <a:bodyPr anchor="ctr"/>
          <a:lstStyle/>
          <a:p>
            <a:pPr algn="ctr">
              <a:defRPr/>
            </a:pPr>
            <a:endParaRPr lang="ka-GE">
              <a:ln w="0"/>
              <a:solidFill>
                <a:schemeClr val="tx1"/>
              </a:solidFill>
              <a:effectLst>
                <a:outerShdw blurRad="38100" dist="19050" dir="2700000" algn="tl" rotWithShape="0">
                  <a:schemeClr val="dk1">
                    <a:alpha val="40000"/>
                  </a:schemeClr>
                </a:outerShdw>
              </a:effectLst>
            </a:endParaRPr>
          </a:p>
        </p:txBody>
      </p:sp>
      <p:sp>
        <p:nvSpPr>
          <p:cNvPr id="8" name="Oval 7"/>
          <p:cNvSpPr/>
          <p:nvPr/>
        </p:nvSpPr>
        <p:spPr>
          <a:xfrm>
            <a:off x="7064579" y="1734917"/>
            <a:ext cx="1675267" cy="1674132"/>
          </a:xfrm>
          <a:prstGeom prst="ellipse">
            <a:avLst/>
          </a:prstGeom>
          <a:gradFill flip="none" rotWithShape="1">
            <a:gsLst>
              <a:gs pos="0">
                <a:schemeClr val="bg2"/>
              </a:gs>
              <a:gs pos="50000">
                <a:schemeClr val="lt1">
                  <a:tint val="98000"/>
                  <a:satMod val="130000"/>
                  <a:shade val="90000"/>
                  <a:lumMod val="103000"/>
                </a:schemeClr>
              </a:gs>
              <a:gs pos="100000">
                <a:schemeClr val="lt1">
                  <a:shade val="63000"/>
                  <a:satMod val="120000"/>
                </a:schemeClr>
              </a:gs>
            </a:gsLst>
            <a:lin ang="13500000" scaled="1"/>
            <a:tileRect/>
          </a:gradFill>
          <a:ln w="25400">
            <a:solidFill>
              <a:srgbClr val="D00000"/>
            </a:solidFill>
          </a:ln>
          <a:effectLst>
            <a:outerShdw blurRad="50800" dist="38100" dir="5400000" algn="t" rotWithShape="0">
              <a:prstClr val="black">
                <a:alpha val="40000"/>
              </a:prstClr>
            </a:outerShdw>
          </a:effectLst>
        </p:spPr>
        <p:style>
          <a:lnRef idx="1">
            <a:schemeClr val="accent5"/>
          </a:lnRef>
          <a:fillRef idx="1003">
            <a:schemeClr val="lt1"/>
          </a:fillRef>
          <a:effectRef idx="2">
            <a:schemeClr val="accent5"/>
          </a:effectRef>
          <a:fontRef idx="minor">
            <a:schemeClr val="lt1"/>
          </a:fontRef>
        </p:style>
        <p:txBody>
          <a:bodyPr anchor="ctr"/>
          <a:lstStyle/>
          <a:p>
            <a:pPr algn="ctr">
              <a:defRPr/>
            </a:pPr>
            <a:endParaRPr lang="ka-GE">
              <a:ln w="0"/>
              <a:solidFill>
                <a:schemeClr val="tx1"/>
              </a:solidFill>
              <a:effectLst>
                <a:outerShdw blurRad="38100" dist="19050" dir="2700000" algn="tl" rotWithShape="0">
                  <a:schemeClr val="dk1">
                    <a:alpha val="40000"/>
                  </a:schemeClr>
                </a:outerShdw>
              </a:effectLst>
            </a:endParaRPr>
          </a:p>
        </p:txBody>
      </p:sp>
      <p:sp>
        <p:nvSpPr>
          <p:cNvPr id="9" name="Oval 8"/>
          <p:cNvSpPr/>
          <p:nvPr/>
        </p:nvSpPr>
        <p:spPr>
          <a:xfrm>
            <a:off x="7319451" y="3990998"/>
            <a:ext cx="1675267" cy="1674132"/>
          </a:xfrm>
          <a:prstGeom prst="ellipse">
            <a:avLst/>
          </a:prstGeom>
          <a:gradFill flip="none" rotWithShape="1">
            <a:gsLst>
              <a:gs pos="0">
                <a:schemeClr val="bg2"/>
              </a:gs>
              <a:gs pos="50000">
                <a:schemeClr val="lt1">
                  <a:tint val="98000"/>
                  <a:satMod val="130000"/>
                  <a:shade val="90000"/>
                  <a:lumMod val="103000"/>
                </a:schemeClr>
              </a:gs>
              <a:gs pos="100000">
                <a:schemeClr val="lt1">
                  <a:shade val="63000"/>
                  <a:satMod val="120000"/>
                </a:schemeClr>
              </a:gs>
            </a:gsLst>
            <a:lin ang="13500000" scaled="1"/>
            <a:tileRect/>
          </a:gradFill>
          <a:ln w="25400">
            <a:solidFill>
              <a:srgbClr val="D60000"/>
            </a:solidFill>
          </a:ln>
          <a:effectLst>
            <a:outerShdw blurRad="50800" dist="38100" dir="5400000" algn="t" rotWithShape="0">
              <a:prstClr val="black">
                <a:alpha val="40000"/>
              </a:prstClr>
            </a:outerShdw>
          </a:effectLst>
        </p:spPr>
        <p:style>
          <a:lnRef idx="1">
            <a:schemeClr val="accent5"/>
          </a:lnRef>
          <a:fillRef idx="1003">
            <a:schemeClr val="lt1"/>
          </a:fillRef>
          <a:effectRef idx="2">
            <a:schemeClr val="accent5"/>
          </a:effectRef>
          <a:fontRef idx="minor">
            <a:schemeClr val="lt1"/>
          </a:fontRef>
        </p:style>
        <p:txBody>
          <a:bodyPr anchor="ctr"/>
          <a:lstStyle/>
          <a:p>
            <a:pPr algn="ctr">
              <a:defRPr/>
            </a:pPr>
            <a:endParaRPr lang="ka-GE">
              <a:ln w="0"/>
              <a:solidFill>
                <a:schemeClr val="tx1"/>
              </a:solidFill>
              <a:effectLst>
                <a:outerShdw blurRad="38100" dist="19050" dir="2700000" algn="tl" rotWithShape="0">
                  <a:schemeClr val="dk1">
                    <a:alpha val="40000"/>
                  </a:schemeClr>
                </a:outerShdw>
              </a:effectLst>
            </a:endParaRPr>
          </a:p>
        </p:txBody>
      </p:sp>
      <p:sp>
        <p:nvSpPr>
          <p:cNvPr id="10" name="Oval 9"/>
          <p:cNvSpPr/>
          <p:nvPr/>
        </p:nvSpPr>
        <p:spPr>
          <a:xfrm>
            <a:off x="2273647" y="1256895"/>
            <a:ext cx="1675267" cy="1674132"/>
          </a:xfrm>
          <a:prstGeom prst="ellipse">
            <a:avLst/>
          </a:prstGeom>
          <a:gradFill flip="none" rotWithShape="1">
            <a:gsLst>
              <a:gs pos="0">
                <a:schemeClr val="bg2"/>
              </a:gs>
              <a:gs pos="50000">
                <a:schemeClr val="lt1">
                  <a:tint val="98000"/>
                  <a:satMod val="130000"/>
                  <a:shade val="90000"/>
                  <a:lumMod val="103000"/>
                </a:schemeClr>
              </a:gs>
              <a:gs pos="100000">
                <a:schemeClr val="lt1">
                  <a:shade val="63000"/>
                  <a:satMod val="120000"/>
                </a:schemeClr>
              </a:gs>
            </a:gsLst>
            <a:lin ang="2700000" scaled="1"/>
            <a:tileRect/>
          </a:gradFill>
          <a:ln w="25400">
            <a:gradFill flip="none" rotWithShape="1">
              <a:gsLst>
                <a:gs pos="0">
                  <a:schemeClr val="accent1">
                    <a:lumMod val="5000"/>
                    <a:lumOff val="95000"/>
                  </a:schemeClr>
                </a:gs>
                <a:gs pos="100000">
                  <a:schemeClr val="bg1">
                    <a:lumMod val="65000"/>
                  </a:schemeClr>
                </a:gs>
              </a:gsLst>
              <a:lin ang="16200000" scaled="1"/>
              <a:tileRect/>
            </a:gradFill>
          </a:ln>
          <a:effectLst>
            <a:outerShdw blurRad="50800" dist="38100" dir="5400000" algn="t" rotWithShape="0">
              <a:prstClr val="black">
                <a:alpha val="40000"/>
              </a:prstClr>
            </a:outerShdw>
          </a:effectLst>
        </p:spPr>
        <p:style>
          <a:lnRef idx="1">
            <a:schemeClr val="accent5"/>
          </a:lnRef>
          <a:fillRef idx="1003">
            <a:schemeClr val="lt1"/>
          </a:fillRef>
          <a:effectRef idx="2">
            <a:schemeClr val="accent5"/>
          </a:effectRef>
          <a:fontRef idx="minor">
            <a:schemeClr val="lt1"/>
          </a:fontRef>
        </p:style>
        <p:txBody>
          <a:bodyPr anchor="ctr"/>
          <a:lstStyle/>
          <a:p>
            <a:pPr algn="ctr">
              <a:defRPr/>
            </a:pPr>
            <a:endParaRPr lang="ka-GE">
              <a:ln w="0"/>
              <a:solidFill>
                <a:schemeClr val="tx1"/>
              </a:solidFill>
              <a:effectLst>
                <a:outerShdw blurRad="38100" dist="19050" dir="2700000" algn="tl" rotWithShape="0">
                  <a:schemeClr val="dk1">
                    <a:alpha val="40000"/>
                  </a:schemeClr>
                </a:outerShdw>
              </a:effectLst>
            </a:endParaRPr>
          </a:p>
        </p:txBody>
      </p:sp>
      <p:sp>
        <p:nvSpPr>
          <p:cNvPr id="11" name="Title 1"/>
          <p:cNvSpPr txBox="1">
            <a:spLocks/>
          </p:cNvSpPr>
          <p:nvPr/>
        </p:nvSpPr>
        <p:spPr>
          <a:xfrm>
            <a:off x="2368621" y="5265727"/>
            <a:ext cx="1467578" cy="6025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2000" b="1" dirty="0" err="1">
                <a:solidFill>
                  <a:srgbClr val="C00000"/>
                </a:solidFill>
                <a:latin typeface="Arial" panose="020B0604020202020204" pitchFamily="34" charset="0"/>
                <a:ea typeface="BPG Glaho Arial" pitchFamily="34" charset="0"/>
                <a:cs typeface="Arial" panose="020B0604020202020204" pitchFamily="34" charset="0"/>
              </a:rPr>
              <a:t>e</a:t>
            </a:r>
            <a:r>
              <a:rPr lang="en-US" sz="2000" b="1" dirty="0" err="1">
                <a:solidFill>
                  <a:schemeClr val="tx1">
                    <a:lumMod val="75000"/>
                    <a:lumOff val="25000"/>
                  </a:schemeClr>
                </a:solidFill>
                <a:latin typeface="Arial" panose="020B0604020202020204" pitchFamily="34" charset="0"/>
                <a:ea typeface="BPG Glaho Arial" pitchFamily="34" charset="0"/>
                <a:cs typeface="Arial" panose="020B0604020202020204" pitchFamily="34" charset="0"/>
              </a:rPr>
              <a:t>DMS</a:t>
            </a:r>
            <a:endParaRPr lang="en-US" sz="2000" dirty="0">
              <a:solidFill>
                <a:schemeClr val="tx1">
                  <a:lumMod val="75000"/>
                  <a:lumOff val="25000"/>
                </a:schemeClr>
              </a:solidFill>
              <a:latin typeface="Arial" panose="020B0604020202020204" pitchFamily="34" charset="0"/>
              <a:ea typeface="BPG Glaho Arial" pitchFamily="34" charset="0"/>
              <a:cs typeface="Arial" panose="020B0604020202020204" pitchFamily="34" charset="0"/>
            </a:endParaRPr>
          </a:p>
        </p:txBody>
      </p:sp>
      <p:sp>
        <p:nvSpPr>
          <p:cNvPr id="12" name="Title 1"/>
          <p:cNvSpPr txBox="1">
            <a:spLocks/>
          </p:cNvSpPr>
          <p:nvPr/>
        </p:nvSpPr>
        <p:spPr>
          <a:xfrm>
            <a:off x="7195315" y="2276895"/>
            <a:ext cx="1467578" cy="6025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2000" b="1" dirty="0" smtClean="0">
                <a:solidFill>
                  <a:schemeClr val="tx1">
                    <a:lumMod val="75000"/>
                    <a:lumOff val="25000"/>
                  </a:schemeClr>
                </a:solidFill>
                <a:latin typeface="Arial" panose="020B0604020202020204" pitchFamily="34" charset="0"/>
                <a:ea typeface="BPG Glaho Arial" pitchFamily="34" charset="0"/>
                <a:cs typeface="Arial" panose="020B0604020202020204" pitchFamily="34" charset="0"/>
              </a:rPr>
              <a:t>RS</a:t>
            </a:r>
            <a:endParaRPr lang="en-US" sz="2000" dirty="0" smtClean="0">
              <a:solidFill>
                <a:schemeClr val="tx1">
                  <a:lumMod val="75000"/>
                  <a:lumOff val="25000"/>
                </a:schemeClr>
              </a:solidFill>
              <a:latin typeface="Arial" panose="020B0604020202020204" pitchFamily="34" charset="0"/>
              <a:ea typeface="BPG Glaho Arial" pitchFamily="34" charset="0"/>
              <a:cs typeface="Arial" panose="020B0604020202020204" pitchFamily="34" charset="0"/>
            </a:endParaRPr>
          </a:p>
        </p:txBody>
      </p:sp>
      <p:sp>
        <p:nvSpPr>
          <p:cNvPr id="13" name="Title 1"/>
          <p:cNvSpPr txBox="1">
            <a:spLocks/>
          </p:cNvSpPr>
          <p:nvPr/>
        </p:nvSpPr>
        <p:spPr>
          <a:xfrm>
            <a:off x="7412578" y="4501231"/>
            <a:ext cx="1467578" cy="6025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2000" b="1" dirty="0" err="1" smtClean="0">
                <a:solidFill>
                  <a:srgbClr val="C00000"/>
                </a:solidFill>
                <a:latin typeface="Arial" panose="020B0604020202020204" pitchFamily="34" charset="0"/>
                <a:ea typeface="BPG Glaho Arial" pitchFamily="34" charset="0"/>
                <a:cs typeface="Arial" panose="020B0604020202020204" pitchFamily="34" charset="0"/>
              </a:rPr>
              <a:t>e</a:t>
            </a:r>
            <a:r>
              <a:rPr lang="en-US" sz="2000" b="1" dirty="0" err="1" smtClean="0">
                <a:solidFill>
                  <a:schemeClr val="tx1">
                    <a:lumMod val="75000"/>
                    <a:lumOff val="25000"/>
                  </a:schemeClr>
                </a:solidFill>
                <a:latin typeface="Arial" panose="020B0604020202020204" pitchFamily="34" charset="0"/>
                <a:ea typeface="BPG Glaho Arial" pitchFamily="34" charset="0"/>
                <a:cs typeface="Arial" panose="020B0604020202020204" pitchFamily="34" charset="0"/>
              </a:rPr>
              <a:t>Customs</a:t>
            </a:r>
            <a:endParaRPr lang="en-US" sz="2000" dirty="0" smtClean="0">
              <a:solidFill>
                <a:schemeClr val="tx1">
                  <a:lumMod val="75000"/>
                  <a:lumOff val="25000"/>
                </a:schemeClr>
              </a:solidFill>
              <a:latin typeface="Arial" panose="020B0604020202020204" pitchFamily="34" charset="0"/>
              <a:ea typeface="BPG Glaho Arial" pitchFamily="34" charset="0"/>
              <a:cs typeface="Arial" panose="020B0604020202020204" pitchFamily="34" charset="0"/>
            </a:endParaRPr>
          </a:p>
        </p:txBody>
      </p:sp>
      <p:sp>
        <p:nvSpPr>
          <p:cNvPr id="14" name="Title 1"/>
          <p:cNvSpPr txBox="1">
            <a:spLocks/>
          </p:cNvSpPr>
          <p:nvPr/>
        </p:nvSpPr>
        <p:spPr>
          <a:xfrm>
            <a:off x="2337448" y="1779453"/>
            <a:ext cx="1467578" cy="6025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2000" b="1" dirty="0" err="1" smtClean="0">
                <a:solidFill>
                  <a:srgbClr val="C00000"/>
                </a:solidFill>
                <a:latin typeface="Arial" panose="020B0604020202020204" pitchFamily="34" charset="0"/>
                <a:ea typeface="BPG Glaho Arial" pitchFamily="34" charset="0"/>
                <a:cs typeface="Arial" panose="020B0604020202020204" pitchFamily="34" charset="0"/>
              </a:rPr>
              <a:t>e</a:t>
            </a:r>
            <a:r>
              <a:rPr lang="en-US" sz="2000" b="1" dirty="0" err="1" smtClean="0">
                <a:solidFill>
                  <a:schemeClr val="tx1">
                    <a:lumMod val="75000"/>
                    <a:lumOff val="25000"/>
                  </a:schemeClr>
                </a:solidFill>
                <a:latin typeface="Arial" panose="020B0604020202020204" pitchFamily="34" charset="0"/>
                <a:ea typeface="BPG Glaho Arial" pitchFamily="34" charset="0"/>
                <a:cs typeface="Arial" panose="020B0604020202020204" pitchFamily="34" charset="0"/>
              </a:rPr>
              <a:t>Budget</a:t>
            </a:r>
            <a:endParaRPr lang="en-US" sz="2000" b="1" dirty="0">
              <a:solidFill>
                <a:schemeClr val="tx1">
                  <a:lumMod val="75000"/>
                  <a:lumOff val="25000"/>
                </a:schemeClr>
              </a:solidFill>
              <a:latin typeface="Arial" panose="020B0604020202020204" pitchFamily="34" charset="0"/>
              <a:ea typeface="BPG Glaho Arial" pitchFamily="34" charset="0"/>
              <a:cs typeface="Arial" panose="020B0604020202020204" pitchFamily="34" charset="0"/>
            </a:endParaRPr>
          </a:p>
        </p:txBody>
      </p:sp>
      <p:sp>
        <p:nvSpPr>
          <p:cNvPr id="15" name="Title 1"/>
          <p:cNvSpPr txBox="1">
            <a:spLocks/>
          </p:cNvSpPr>
          <p:nvPr/>
        </p:nvSpPr>
        <p:spPr>
          <a:xfrm>
            <a:off x="4248725" y="3519184"/>
            <a:ext cx="1467578" cy="6025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2000" b="1" dirty="0" err="1" smtClean="0">
                <a:solidFill>
                  <a:srgbClr val="C00000"/>
                </a:solidFill>
                <a:latin typeface="Arial" panose="020B0604020202020204" pitchFamily="34" charset="0"/>
                <a:ea typeface="BPG Glaho Arial" pitchFamily="34" charset="0"/>
                <a:cs typeface="Arial" panose="020B0604020202020204" pitchFamily="34" charset="0"/>
              </a:rPr>
              <a:t>e</a:t>
            </a:r>
            <a:r>
              <a:rPr lang="en-US" sz="2000" b="1" dirty="0" err="1" smtClean="0">
                <a:solidFill>
                  <a:schemeClr val="tx1">
                    <a:lumMod val="75000"/>
                    <a:lumOff val="25000"/>
                  </a:schemeClr>
                </a:solidFill>
                <a:latin typeface="Arial" panose="020B0604020202020204" pitchFamily="34" charset="0"/>
                <a:ea typeface="BPG Glaho Arial" pitchFamily="34" charset="0"/>
                <a:cs typeface="Arial" panose="020B0604020202020204" pitchFamily="34" charset="0"/>
              </a:rPr>
              <a:t>Treasury</a:t>
            </a:r>
            <a:endParaRPr lang="en-US" sz="2000" dirty="0">
              <a:solidFill>
                <a:schemeClr val="tx1">
                  <a:lumMod val="75000"/>
                  <a:lumOff val="25000"/>
                </a:schemeClr>
              </a:solidFill>
              <a:latin typeface="Arial" panose="020B0604020202020204" pitchFamily="34" charset="0"/>
              <a:ea typeface="BPG Glaho Arial" pitchFamily="34" charset="0"/>
              <a:cs typeface="Arial" panose="020B0604020202020204" pitchFamily="34" charset="0"/>
            </a:endParaRPr>
          </a:p>
        </p:txBody>
      </p:sp>
      <p:sp>
        <p:nvSpPr>
          <p:cNvPr id="16" name="Title 1"/>
          <p:cNvSpPr txBox="1">
            <a:spLocks/>
          </p:cNvSpPr>
          <p:nvPr/>
        </p:nvSpPr>
        <p:spPr>
          <a:xfrm>
            <a:off x="368025" y="3615499"/>
            <a:ext cx="1467578" cy="6025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2000" b="1" dirty="0" err="1" smtClean="0">
                <a:solidFill>
                  <a:srgbClr val="C00000"/>
                </a:solidFill>
                <a:latin typeface="Arial" panose="020B0604020202020204" pitchFamily="34" charset="0"/>
                <a:ea typeface="BPG Glaho Arial" pitchFamily="34" charset="0"/>
                <a:cs typeface="Arial" panose="020B0604020202020204" pitchFamily="34" charset="0"/>
              </a:rPr>
              <a:t>e</a:t>
            </a:r>
            <a:r>
              <a:rPr lang="en-US" sz="2000" b="1" dirty="0" err="1" smtClean="0">
                <a:solidFill>
                  <a:schemeClr val="tx1">
                    <a:lumMod val="75000"/>
                    <a:lumOff val="25000"/>
                  </a:schemeClr>
                </a:solidFill>
                <a:latin typeface="Arial" panose="020B0604020202020204" pitchFamily="34" charset="0"/>
                <a:ea typeface="BPG Glaho Arial" pitchFamily="34" charset="0"/>
                <a:cs typeface="Arial" panose="020B0604020202020204" pitchFamily="34" charset="0"/>
              </a:rPr>
              <a:t>HRMS</a:t>
            </a:r>
            <a:endParaRPr lang="en-US" sz="2000" dirty="0">
              <a:solidFill>
                <a:schemeClr val="tx1">
                  <a:lumMod val="75000"/>
                  <a:lumOff val="25000"/>
                </a:schemeClr>
              </a:solidFill>
              <a:latin typeface="Arial" panose="020B0604020202020204" pitchFamily="34" charset="0"/>
              <a:ea typeface="BPG Glaho Arial" pitchFamily="34" charset="0"/>
              <a:cs typeface="Arial" panose="020B0604020202020204" pitchFamily="34" charset="0"/>
            </a:endParaRPr>
          </a:p>
        </p:txBody>
      </p:sp>
      <p:sp>
        <p:nvSpPr>
          <p:cNvPr id="18" name="Title 1"/>
          <p:cNvSpPr txBox="1">
            <a:spLocks/>
          </p:cNvSpPr>
          <p:nvPr/>
        </p:nvSpPr>
        <p:spPr>
          <a:xfrm>
            <a:off x="2362200" y="3581400"/>
            <a:ext cx="1545828" cy="5546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1400" b="1" dirty="0" smtClean="0">
                <a:solidFill>
                  <a:srgbClr val="C00000"/>
                </a:solidFill>
                <a:latin typeface="Calibri (Body)"/>
                <a:ea typeface="BPG Glaho Arial" pitchFamily="34" charset="0"/>
                <a:cs typeface="Arial" pitchFamily="34" charset="0"/>
              </a:rPr>
              <a:t>SPENDING UNIT</a:t>
            </a:r>
            <a:endParaRPr lang="en-US" sz="1400" dirty="0" smtClean="0">
              <a:solidFill>
                <a:srgbClr val="C00000"/>
              </a:solidFill>
              <a:latin typeface="Calibri (Body)"/>
              <a:ea typeface="BPG Glaho Arial" pitchFamily="34" charset="0"/>
              <a:cs typeface="Arial" pitchFamily="34" charset="0"/>
            </a:endParaRPr>
          </a:p>
        </p:txBody>
      </p:sp>
      <p:sp>
        <p:nvSpPr>
          <p:cNvPr id="19" name="Right Arrow 18"/>
          <p:cNvSpPr/>
          <p:nvPr/>
        </p:nvSpPr>
        <p:spPr>
          <a:xfrm rot="16200000">
            <a:off x="2825415" y="3228246"/>
            <a:ext cx="446019" cy="1524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p:cNvSpPr/>
          <p:nvPr/>
        </p:nvSpPr>
        <p:spPr>
          <a:xfrm rot="5400000">
            <a:off x="2996613" y="3250439"/>
            <a:ext cx="446018" cy="1524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Arrow 20"/>
          <p:cNvSpPr/>
          <p:nvPr/>
        </p:nvSpPr>
        <p:spPr>
          <a:xfrm rot="16200000">
            <a:off x="2845908" y="4325574"/>
            <a:ext cx="418979" cy="14780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5400000">
            <a:off x="2989035" y="4343559"/>
            <a:ext cx="418978" cy="14779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3727358" y="3771162"/>
            <a:ext cx="308398" cy="152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0800000">
            <a:off x="3695876" y="3618761"/>
            <a:ext cx="308398" cy="1524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2093968" y="3774124"/>
            <a:ext cx="306507" cy="14943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0800000">
            <a:off x="2040111" y="3621723"/>
            <a:ext cx="306507" cy="14943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16200000">
            <a:off x="7634894" y="3610541"/>
            <a:ext cx="380149" cy="1544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8" name="Right Arrow 27"/>
          <p:cNvSpPr/>
          <p:nvPr/>
        </p:nvSpPr>
        <p:spPr>
          <a:xfrm rot="5400000">
            <a:off x="7805186" y="3649455"/>
            <a:ext cx="380148" cy="154487"/>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9" name="Right Arrow 28"/>
          <p:cNvSpPr/>
          <p:nvPr/>
        </p:nvSpPr>
        <p:spPr>
          <a:xfrm rot="19821199">
            <a:off x="5841054" y="3100180"/>
            <a:ext cx="1269410" cy="17790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9021199">
            <a:off x="5671139" y="2940408"/>
            <a:ext cx="1269405" cy="17790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2922143">
            <a:off x="5524804" y="4770910"/>
            <a:ext cx="815785" cy="17605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3722143">
            <a:off x="5381218" y="4864068"/>
            <a:ext cx="815782" cy="17605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p:cNvSpPr txBox="1">
            <a:spLocks/>
          </p:cNvSpPr>
          <p:nvPr/>
        </p:nvSpPr>
        <p:spPr>
          <a:xfrm>
            <a:off x="5817381" y="6267124"/>
            <a:ext cx="1467578" cy="2630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1400" b="1" dirty="0" smtClean="0">
                <a:solidFill>
                  <a:schemeClr val="tx1">
                    <a:lumMod val="75000"/>
                    <a:lumOff val="25000"/>
                  </a:schemeClr>
                </a:solidFill>
                <a:latin typeface="BPG Nino Mtavruli" panose="02000806000000020004" pitchFamily="2" charset="0"/>
                <a:ea typeface="BPG Glaho Arial" pitchFamily="34" charset="0"/>
                <a:cs typeface="Arial" pitchFamily="34" charset="0"/>
              </a:rPr>
              <a:t>NBG</a:t>
            </a:r>
            <a:endParaRPr lang="en-US" sz="1400" dirty="0" smtClean="0">
              <a:solidFill>
                <a:schemeClr val="tx1">
                  <a:lumMod val="75000"/>
                  <a:lumOff val="25000"/>
                </a:schemeClr>
              </a:solidFill>
              <a:latin typeface="BPG Nino Mtavruli" panose="02000806000000020004" pitchFamily="2" charset="0"/>
              <a:ea typeface="BPG Glaho Arial" pitchFamily="34" charset="0"/>
              <a:cs typeface="Arial" pitchFamily="34" charset="0"/>
            </a:endParaRPr>
          </a:p>
        </p:txBody>
      </p:sp>
      <p:sp>
        <p:nvSpPr>
          <p:cNvPr id="34" name="Right Arrow 33"/>
          <p:cNvSpPr/>
          <p:nvPr/>
        </p:nvSpPr>
        <p:spPr>
          <a:xfrm rot="2922143">
            <a:off x="1898803" y="4713433"/>
            <a:ext cx="574860" cy="17814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rot="13722143">
            <a:off x="1745255" y="4845980"/>
            <a:ext cx="574858" cy="17813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rot="8452378">
            <a:off x="1751699" y="2940288"/>
            <a:ext cx="574860" cy="17814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rot="19252378">
            <a:off x="1638647" y="2764085"/>
            <a:ext cx="574858" cy="17813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rot="13003560">
            <a:off x="3801237" y="2862791"/>
            <a:ext cx="574860" cy="17814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rot="2203560">
            <a:off x="3948649" y="2757200"/>
            <a:ext cx="574858" cy="17813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rot="18900000">
            <a:off x="3813152" y="4713432"/>
            <a:ext cx="574860" cy="17814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8100000">
            <a:off x="3914436" y="4874914"/>
            <a:ext cx="574858" cy="17813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1"/>
          <p:cNvSpPr>
            <a:spLocks noGrp="1"/>
          </p:cNvSpPr>
          <p:nvPr>
            <p:ph type="title"/>
          </p:nvPr>
        </p:nvSpPr>
        <p:spPr>
          <a:xfrm>
            <a:off x="1219200" y="228600"/>
            <a:ext cx="6705600" cy="639762"/>
          </a:xfrm>
        </p:spPr>
        <p:txBody>
          <a:bodyPr>
            <a:normAutofit/>
          </a:bodyPr>
          <a:lstStyle/>
          <a:p>
            <a:r>
              <a:rPr lang="af-ZA" sz="2400" b="1" dirty="0">
                <a:latin typeface="Calibri (Body)"/>
              </a:rPr>
              <a:t>PFMS Modular Structure</a:t>
            </a:r>
            <a:endParaRPr lang="ru-RU" sz="2400" b="1" dirty="0">
              <a:latin typeface="Calibri (Body)"/>
            </a:endParaRPr>
          </a:p>
        </p:txBody>
      </p:sp>
    </p:spTree>
    <p:extLst>
      <p:ext uri="{BB962C8B-B14F-4D97-AF65-F5344CB8AC3E}">
        <p14:creationId xmlns:p14="http://schemas.microsoft.com/office/powerpoint/2010/main" val="317351304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Title 2"/>
          <p:cNvSpPr txBox="1">
            <a:spLocks/>
          </p:cNvSpPr>
          <p:nvPr/>
        </p:nvSpPr>
        <p:spPr>
          <a:xfrm>
            <a:off x="1143000" y="152400"/>
            <a:ext cx="6477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latin typeface="Calibri (Body)"/>
              </a:rPr>
              <a:t>Budget Transparency</a:t>
            </a:r>
            <a:endParaRPr lang="en-US" sz="2400" dirty="0">
              <a:latin typeface="Calibri (Body)"/>
            </a:endParaRPr>
          </a:p>
        </p:txBody>
      </p:sp>
      <p:pic>
        <p:nvPicPr>
          <p:cNvPr id="4" name="Picture 2" descr="D:\tinatin.gugava\Desktop\citizen's guide\2017 year\MATERIAL\Logo icon_featured_800wid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78018"/>
            <a:ext cx="2303857" cy="22644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tinatin.gugava\Desktop\citizen's guide\2017 year\MATERIAL\puzzle_pieces_house_teamwork_1600_cl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581400"/>
            <a:ext cx="2971801" cy="2514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tinatin.gugava\Desktop\Untitled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04613"/>
            <a:ext cx="3148914" cy="25313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Picture 9"/>
          <p:cNvPicPr>
            <a:picLocks noChangeAspect="1"/>
          </p:cNvPicPr>
          <p:nvPr/>
        </p:nvPicPr>
        <p:blipFill>
          <a:blip r:embed="rId6">
            <a:extLst/>
          </a:blip>
          <a:stretch>
            <a:fillRect/>
          </a:stretch>
        </p:blipFill>
        <p:spPr>
          <a:xfrm>
            <a:off x="4430836" y="519700"/>
            <a:ext cx="1600201" cy="2013897"/>
          </a:xfrm>
          <a:prstGeom prst="rect">
            <a:avLst/>
          </a:prstGeom>
          <a:ln w="12700">
            <a:miter lim="400000"/>
          </a:ln>
        </p:spPr>
      </p:pic>
      <p:pic>
        <p:nvPicPr>
          <p:cNvPr id="9" name="Picture 2" descr="Picture 2"/>
          <p:cNvPicPr>
            <a:picLocks noChangeAspect="1"/>
          </p:cNvPicPr>
          <p:nvPr/>
        </p:nvPicPr>
        <p:blipFill>
          <a:blip r:embed="rId7">
            <a:extLst/>
          </a:blip>
          <a:stretch>
            <a:fillRect/>
          </a:stretch>
        </p:blipFill>
        <p:spPr>
          <a:xfrm>
            <a:off x="6475472" y="2909695"/>
            <a:ext cx="2617042" cy="3570992"/>
          </a:xfrm>
          <a:prstGeom prst="rect">
            <a:avLst/>
          </a:prstGeom>
          <a:ln w="12700">
            <a:miter lim="400000"/>
          </a:ln>
        </p:spPr>
      </p:pic>
      <p:sp>
        <p:nvSpPr>
          <p:cNvPr id="3" name="Rectangle 2"/>
          <p:cNvSpPr/>
          <p:nvPr/>
        </p:nvSpPr>
        <p:spPr>
          <a:xfrm>
            <a:off x="113355" y="6242891"/>
            <a:ext cx="4302781" cy="192040"/>
          </a:xfrm>
          <a:prstGeom prst="rect">
            <a:avLst/>
          </a:prstGeom>
        </p:spPr>
        <p:txBody>
          <a:bodyPr wrap="none">
            <a:spAutoFit/>
          </a:bodyPr>
          <a:lstStyle/>
          <a:p>
            <a:pPr algn="just">
              <a:lnSpc>
                <a:spcPct val="72000"/>
              </a:lnSpc>
              <a:buClr>
                <a:srgbClr val="2E75B6"/>
              </a:buClr>
              <a:buFontTx/>
              <a:buChar char="➢"/>
              <a:defRPr sz="900">
                <a:solidFill>
                  <a:srgbClr val="FF0000"/>
                </a:solidFill>
                <a:latin typeface="Arial"/>
                <a:ea typeface="Arial"/>
                <a:cs typeface="Arial"/>
                <a:sym typeface="Arial"/>
              </a:defRPr>
            </a:pPr>
            <a:r>
              <a:rPr lang="en-US" dirty="0"/>
              <a:t>Started to publish budget documentation in a machine readable format in 2018</a:t>
            </a: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67149" y="2680488"/>
            <a:ext cx="2776904" cy="3351436"/>
          </a:xfrm>
          <a:prstGeom prst="rect">
            <a:avLst/>
          </a:prstGeom>
        </p:spPr>
      </p:pic>
    </p:spTree>
    <p:extLst>
      <p:ext uri="{BB962C8B-B14F-4D97-AF65-F5344CB8AC3E}">
        <p14:creationId xmlns:p14="http://schemas.microsoft.com/office/powerpoint/2010/main" val="341697335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5257800"/>
            <a:ext cx="8458200" cy="1371600"/>
          </a:xfrm>
        </p:spPr>
        <p:txBody>
          <a:bodyPr>
            <a:normAutofit/>
          </a:bodyPr>
          <a:lstStyle/>
          <a:p>
            <a:pPr algn="ctr"/>
            <a:r>
              <a:rPr lang="en-US" sz="2800" dirty="0" smtClean="0">
                <a:solidFill>
                  <a:schemeClr val="bg1"/>
                </a:solidFill>
                <a:latin typeface="Calibri (Body)"/>
              </a:rPr>
              <a:t>THANK  YOU</a:t>
            </a:r>
            <a:endParaRPr lang="en-US" sz="2800" dirty="0">
              <a:solidFill>
                <a:schemeClr val="bg1"/>
              </a:solidFill>
              <a:latin typeface="Calibri (Body)"/>
            </a:endParaRPr>
          </a:p>
        </p:txBody>
      </p:sp>
    </p:spTree>
    <p:extLst>
      <p:ext uri="{BB962C8B-B14F-4D97-AF65-F5344CB8AC3E}">
        <p14:creationId xmlns:p14="http://schemas.microsoft.com/office/powerpoint/2010/main" val="117848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Title 2"/>
          <p:cNvSpPr txBox="1"/>
          <p:nvPr/>
        </p:nvSpPr>
        <p:spPr>
          <a:xfrm>
            <a:off x="1143000" y="-7620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defRPr sz="2400" b="1">
                <a:solidFill>
                  <a:srgbClr val="326065"/>
                </a:solidFill>
                <a:latin typeface="Arial"/>
                <a:ea typeface="Arial"/>
                <a:cs typeface="Arial"/>
                <a:sym typeface="Arial"/>
              </a:defRPr>
            </a:lvl1pPr>
          </a:lstStyle>
          <a:p>
            <a:pPr>
              <a:spcBef>
                <a:spcPct val="0"/>
              </a:spcBef>
            </a:pPr>
            <a:r>
              <a:rPr b="0" dirty="0">
                <a:solidFill>
                  <a:schemeClr val="tx1"/>
                </a:solidFill>
                <a:latin typeface="Calibri (Body)"/>
                <a:ea typeface="+mj-ea"/>
                <a:cs typeface="+mj-cs"/>
              </a:rPr>
              <a:t>Public Finance Management (PFM) Reform</a:t>
            </a:r>
          </a:p>
        </p:txBody>
      </p:sp>
      <p:grpSp>
        <p:nvGrpSpPr>
          <p:cNvPr id="490" name="Diagram 3"/>
          <p:cNvGrpSpPr/>
          <p:nvPr/>
        </p:nvGrpSpPr>
        <p:grpSpPr>
          <a:xfrm>
            <a:off x="207956" y="990600"/>
            <a:ext cx="8936044" cy="5423419"/>
            <a:chOff x="-20645" y="0"/>
            <a:chExt cx="8936042" cy="5423417"/>
          </a:xfrm>
        </p:grpSpPr>
        <p:grpSp>
          <p:nvGrpSpPr>
            <p:cNvPr id="438" name="Group"/>
            <p:cNvGrpSpPr/>
            <p:nvPr/>
          </p:nvGrpSpPr>
          <p:grpSpPr>
            <a:xfrm>
              <a:off x="-1" y="0"/>
              <a:ext cx="459454" cy="656360"/>
              <a:chOff x="0" y="0"/>
              <a:chExt cx="459452" cy="656359"/>
            </a:xfrm>
          </p:grpSpPr>
          <p:sp>
            <p:nvSpPr>
              <p:cNvPr id="436" name="Chevron"/>
              <p:cNvSpPr/>
              <p:nvPr/>
            </p:nvSpPr>
            <p:spPr>
              <a:xfrm rot="5400000">
                <a:off x="-98454" y="98453"/>
                <a:ext cx="656360" cy="459453"/>
              </a:xfrm>
              <a:prstGeom prst="chevron">
                <a:avLst>
                  <a:gd name="adj" fmla="val 50000"/>
                </a:avLst>
              </a:prstGeom>
              <a:solidFill>
                <a:schemeClr val="accent1"/>
              </a:solidFill>
              <a:ln w="12700" cap="flat">
                <a:solidFill>
                  <a:schemeClr val="accent1"/>
                </a:solidFill>
                <a:prstDash val="solid"/>
                <a:miter lim="800000"/>
              </a:ln>
              <a:effectLst/>
            </p:spPr>
            <p:txBody>
              <a:bodyPr wrap="square" lIns="45719" tIns="45719" rIns="45719" bIns="45719" numCol="1" anchor="ctr">
                <a:noAutofit/>
              </a:bodyPr>
              <a:lstStyle/>
              <a:p>
                <a:pPr algn="ctr" defTabSz="444500">
                  <a:lnSpc>
                    <a:spcPct val="90000"/>
                  </a:lnSpc>
                  <a:spcBef>
                    <a:spcPts val="700"/>
                  </a:spcBef>
                  <a:defRPr sz="1000" b="1">
                    <a:solidFill>
                      <a:srgbClr val="FFFFFF"/>
                    </a:solidFill>
                    <a:latin typeface="Calibri (Body)"/>
                    <a:ea typeface="Calibri (Body)"/>
                    <a:cs typeface="Calibri (Body)"/>
                    <a:sym typeface="Calibri (Body)"/>
                  </a:defRPr>
                </a:pPr>
                <a:endParaRPr/>
              </a:p>
            </p:txBody>
          </p:sp>
          <p:sp>
            <p:nvSpPr>
              <p:cNvPr id="437" name="2007"/>
              <p:cNvSpPr txBox="1"/>
              <p:nvPr/>
            </p:nvSpPr>
            <p:spPr>
              <a:xfrm>
                <a:off x="0" y="245629"/>
                <a:ext cx="459453" cy="165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350" tIns="6350" rIns="6350" bIns="6350" numCol="1" anchor="ctr">
                <a:spAutoFit/>
              </a:bodyPr>
              <a:lstStyle>
                <a:lvl1pPr algn="ctr" defTabSz="444500">
                  <a:lnSpc>
                    <a:spcPct val="90000"/>
                  </a:lnSpc>
                  <a:spcBef>
                    <a:spcPts val="400"/>
                  </a:spcBef>
                  <a:defRPr sz="1000" b="1">
                    <a:solidFill>
                      <a:srgbClr val="FFFFFF"/>
                    </a:solidFill>
                    <a:latin typeface="Calibri (Body)"/>
                    <a:ea typeface="Calibri (Body)"/>
                    <a:cs typeface="Calibri (Body)"/>
                    <a:sym typeface="Calibri (Body)"/>
                  </a:defRPr>
                </a:lvl1pPr>
              </a:lstStyle>
              <a:p>
                <a:r>
                  <a:t>2007</a:t>
                </a:r>
              </a:p>
            </p:txBody>
          </p:sp>
        </p:grpSp>
        <p:grpSp>
          <p:nvGrpSpPr>
            <p:cNvPr id="441" name="Group"/>
            <p:cNvGrpSpPr/>
            <p:nvPr/>
          </p:nvGrpSpPr>
          <p:grpSpPr>
            <a:xfrm>
              <a:off x="459450" y="72793"/>
              <a:ext cx="8348447" cy="281051"/>
              <a:chOff x="-1" y="0"/>
              <a:chExt cx="8348445" cy="281050"/>
            </a:xfrm>
          </p:grpSpPr>
          <p:sp>
            <p:nvSpPr>
              <p:cNvPr id="439" name="Shape"/>
              <p:cNvSpPr/>
              <p:nvPr/>
            </p:nvSpPr>
            <p:spPr>
              <a:xfrm rot="5400000">
                <a:off x="4033697" y="-4033698"/>
                <a:ext cx="281050" cy="8348445"/>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54"/>
                      <a:pt x="21600" y="121"/>
                    </a:cubicBezTo>
                    <a:lnTo>
                      <a:pt x="21600" y="21600"/>
                    </a:lnTo>
                    <a:lnTo>
                      <a:pt x="0" y="21600"/>
                    </a:lnTo>
                    <a:lnTo>
                      <a:pt x="0" y="121"/>
                    </a:lnTo>
                    <a:cubicBezTo>
                      <a:pt x="0" y="54"/>
                      <a:pt x="1612" y="0"/>
                      <a:pt x="3600" y="0"/>
                    </a:cubicBezTo>
                    <a:close/>
                  </a:path>
                </a:pathLst>
              </a:custGeom>
              <a:solidFill>
                <a:srgbClr val="FFFFFF">
                  <a:alpha val="90000"/>
                </a:srgbClr>
              </a:solidFill>
              <a:ln w="12700" cap="flat">
                <a:solidFill>
                  <a:schemeClr val="accent1"/>
                </a:solidFill>
                <a:prstDash val="solid"/>
                <a:miter lim="800000"/>
              </a:ln>
              <a:effectLst/>
            </p:spPr>
            <p:txBody>
              <a:bodyPr wrap="square" lIns="45719" tIns="45719" rIns="45719" bIns="45719" numCol="1" anchor="ctr">
                <a:noAutofit/>
              </a:bodyPr>
              <a:lstStyle/>
              <a:p>
                <a:pPr defTabSz="444500">
                  <a:lnSpc>
                    <a:spcPct val="90000"/>
                  </a:lnSpc>
                  <a:spcBef>
                    <a:spcPts val="300"/>
                  </a:spcBef>
                  <a:defRPr sz="1000">
                    <a:latin typeface="Arial"/>
                    <a:ea typeface="Arial"/>
                    <a:cs typeface="Arial"/>
                    <a:sym typeface="Arial"/>
                  </a:defRPr>
                </a:pPr>
                <a:endParaRPr/>
              </a:p>
            </p:txBody>
          </p:sp>
          <p:sp>
            <p:nvSpPr>
              <p:cNvPr id="440" name="MTEF - Basic Data and Directions document (BDD Document) strengthened"/>
              <p:cNvSpPr txBox="1"/>
              <p:nvPr/>
            </p:nvSpPr>
            <p:spPr>
              <a:xfrm>
                <a:off x="0" y="57939"/>
                <a:ext cx="8334725" cy="1651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350" tIns="6350" rIns="6350" bIns="6350" numCol="1" anchor="ctr">
                <a:spAutoFit/>
              </a:bodyPr>
              <a:lstStyle/>
              <a:p>
                <a:pPr marL="57150" lvl="1" indent="-57150" defTabSz="444500">
                  <a:lnSpc>
                    <a:spcPct val="90000"/>
                  </a:lnSpc>
                  <a:spcBef>
                    <a:spcPts val="100"/>
                  </a:spcBef>
                  <a:buSzPct val="100000"/>
                  <a:buChar char="•"/>
                  <a:defRPr sz="1000">
                    <a:latin typeface="Arial"/>
                    <a:ea typeface="Arial"/>
                    <a:cs typeface="Arial"/>
                    <a:sym typeface="Arial"/>
                  </a:defRPr>
                </a:pPr>
                <a:r>
                  <a:rPr sz="1100" b="1" dirty="0">
                    <a:latin typeface="+mj-lt"/>
                  </a:rPr>
                  <a:t>MTEF - Basic Data and Directions document (BDD Document) strengthened</a:t>
                </a:r>
              </a:p>
            </p:txBody>
          </p:sp>
        </p:grpSp>
        <p:grpSp>
          <p:nvGrpSpPr>
            <p:cNvPr id="444" name="Group"/>
            <p:cNvGrpSpPr/>
            <p:nvPr/>
          </p:nvGrpSpPr>
          <p:grpSpPr>
            <a:xfrm>
              <a:off x="-7" y="536923"/>
              <a:ext cx="459461" cy="656362"/>
              <a:chOff x="-6" y="-55351"/>
              <a:chExt cx="459459" cy="656360"/>
            </a:xfrm>
          </p:grpSpPr>
          <p:sp>
            <p:nvSpPr>
              <p:cNvPr id="442" name="Chevron"/>
              <p:cNvSpPr/>
              <p:nvPr/>
            </p:nvSpPr>
            <p:spPr>
              <a:xfrm rot="5400000">
                <a:off x="-98459" y="43102"/>
                <a:ext cx="656360" cy="459453"/>
              </a:xfrm>
              <a:prstGeom prst="chevron">
                <a:avLst>
                  <a:gd name="adj" fmla="val 50000"/>
                </a:avLst>
              </a:prstGeom>
              <a:solidFill>
                <a:schemeClr val="accent1"/>
              </a:solidFill>
              <a:ln w="12700" cap="flat">
                <a:solidFill>
                  <a:schemeClr val="accent1"/>
                </a:solidFill>
                <a:prstDash val="solid"/>
                <a:miter lim="800000"/>
              </a:ln>
              <a:effectLst/>
            </p:spPr>
            <p:txBody>
              <a:bodyPr wrap="square" lIns="45719" tIns="45719" rIns="45719" bIns="45719" numCol="1" anchor="ctr">
                <a:noAutofit/>
              </a:bodyPr>
              <a:lstStyle/>
              <a:p>
                <a:pPr algn="ctr" defTabSz="444500">
                  <a:lnSpc>
                    <a:spcPct val="90000"/>
                  </a:lnSpc>
                  <a:spcBef>
                    <a:spcPts val="700"/>
                  </a:spcBef>
                  <a:defRPr sz="1000" b="1">
                    <a:solidFill>
                      <a:srgbClr val="FFFFFF"/>
                    </a:solidFill>
                    <a:latin typeface="Calibri (Body)"/>
                    <a:ea typeface="Calibri (Body)"/>
                    <a:cs typeface="Calibri (Body)"/>
                    <a:sym typeface="Calibri (Body)"/>
                  </a:defRPr>
                </a:pPr>
                <a:endParaRPr/>
              </a:p>
            </p:txBody>
          </p:sp>
          <p:sp>
            <p:nvSpPr>
              <p:cNvPr id="443" name="2008"/>
              <p:cNvSpPr txBox="1"/>
              <p:nvPr/>
            </p:nvSpPr>
            <p:spPr>
              <a:xfrm>
                <a:off x="0" y="245629"/>
                <a:ext cx="459453" cy="165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350" tIns="6350" rIns="6350" bIns="6350" numCol="1" anchor="ctr">
                <a:spAutoFit/>
              </a:bodyPr>
              <a:lstStyle>
                <a:lvl1pPr algn="ctr" defTabSz="444500">
                  <a:lnSpc>
                    <a:spcPct val="90000"/>
                  </a:lnSpc>
                  <a:spcBef>
                    <a:spcPts val="400"/>
                  </a:spcBef>
                  <a:defRPr sz="1000" b="1">
                    <a:solidFill>
                      <a:srgbClr val="FFFFFF"/>
                    </a:solidFill>
                    <a:latin typeface="Calibri (Body)"/>
                    <a:ea typeface="Calibri (Body)"/>
                    <a:cs typeface="Calibri (Body)"/>
                    <a:sym typeface="Calibri (Body)"/>
                  </a:defRPr>
                </a:lvl1pPr>
              </a:lstStyle>
              <a:p>
                <a:r>
                  <a:rPr dirty="0"/>
                  <a:t>2008</a:t>
                </a:r>
              </a:p>
            </p:txBody>
          </p:sp>
        </p:grpSp>
        <p:grpSp>
          <p:nvGrpSpPr>
            <p:cNvPr id="447" name="Group"/>
            <p:cNvGrpSpPr/>
            <p:nvPr/>
          </p:nvGrpSpPr>
          <p:grpSpPr>
            <a:xfrm>
              <a:off x="452772" y="689383"/>
              <a:ext cx="8348447" cy="227972"/>
              <a:chOff x="-1" y="0"/>
              <a:chExt cx="8348445" cy="227971"/>
            </a:xfrm>
          </p:grpSpPr>
          <p:sp>
            <p:nvSpPr>
              <p:cNvPr id="445" name="Shape"/>
              <p:cNvSpPr/>
              <p:nvPr/>
            </p:nvSpPr>
            <p:spPr>
              <a:xfrm rot="5400000">
                <a:off x="4069771" y="-4069772"/>
                <a:ext cx="208902" cy="8348445"/>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40"/>
                      <a:pt x="21600" y="90"/>
                    </a:cubicBezTo>
                    <a:lnTo>
                      <a:pt x="21600" y="21600"/>
                    </a:lnTo>
                    <a:lnTo>
                      <a:pt x="0" y="21600"/>
                    </a:lnTo>
                    <a:lnTo>
                      <a:pt x="0" y="90"/>
                    </a:lnTo>
                    <a:cubicBezTo>
                      <a:pt x="0" y="40"/>
                      <a:pt x="1612" y="0"/>
                      <a:pt x="3600" y="0"/>
                    </a:cubicBezTo>
                    <a:close/>
                  </a:path>
                </a:pathLst>
              </a:custGeom>
              <a:solidFill>
                <a:srgbClr val="FFFFFF">
                  <a:alpha val="90000"/>
                </a:srgbClr>
              </a:solidFill>
              <a:ln w="12700" cap="flat">
                <a:solidFill>
                  <a:schemeClr val="accent1"/>
                </a:solidFill>
                <a:prstDash val="solid"/>
                <a:miter lim="800000"/>
              </a:ln>
              <a:effectLst/>
            </p:spPr>
            <p:txBody>
              <a:bodyPr wrap="square" lIns="45719" tIns="45719" rIns="45719" bIns="45719" numCol="1" anchor="ctr">
                <a:noAutofit/>
              </a:bodyPr>
              <a:lstStyle/>
              <a:p>
                <a:pPr defTabSz="444500">
                  <a:lnSpc>
                    <a:spcPct val="90000"/>
                  </a:lnSpc>
                  <a:spcBef>
                    <a:spcPts val="300"/>
                  </a:spcBef>
                  <a:defRPr sz="1000">
                    <a:latin typeface="Arial"/>
                    <a:ea typeface="Arial"/>
                    <a:cs typeface="Arial"/>
                    <a:sym typeface="Arial"/>
                  </a:defRPr>
                </a:pPr>
                <a:endParaRPr/>
              </a:p>
            </p:txBody>
          </p:sp>
          <p:sp>
            <p:nvSpPr>
              <p:cNvPr id="446" name="GFSM 2001 Classification is Operational"/>
              <p:cNvSpPr txBox="1"/>
              <p:nvPr/>
            </p:nvSpPr>
            <p:spPr>
              <a:xfrm>
                <a:off x="9774" y="76649"/>
                <a:ext cx="8338247" cy="1513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350" tIns="6350" rIns="6350" bIns="6350" numCol="1" anchor="ctr">
                <a:spAutoFit/>
              </a:bodyPr>
              <a:lstStyle/>
              <a:p>
                <a:pPr marL="57150" lvl="1" indent="-57150" defTabSz="444500">
                  <a:lnSpc>
                    <a:spcPct val="90000"/>
                  </a:lnSpc>
                  <a:spcBef>
                    <a:spcPts val="100"/>
                  </a:spcBef>
                  <a:buSzPct val="100000"/>
                  <a:buChar char="•"/>
                  <a:defRPr sz="1000">
                    <a:latin typeface="Arial"/>
                    <a:ea typeface="Arial"/>
                    <a:cs typeface="Arial"/>
                    <a:sym typeface="Arial"/>
                  </a:defRPr>
                </a:pPr>
                <a:r>
                  <a:rPr b="1" dirty="0">
                    <a:latin typeface="+mj-lt"/>
                  </a:rPr>
                  <a:t>GFSM 2001 Classification is Operational</a:t>
                </a:r>
              </a:p>
            </p:txBody>
          </p:sp>
        </p:grpSp>
        <p:grpSp>
          <p:nvGrpSpPr>
            <p:cNvPr id="450" name="Group"/>
            <p:cNvGrpSpPr/>
            <p:nvPr/>
          </p:nvGrpSpPr>
          <p:grpSpPr>
            <a:xfrm>
              <a:off x="10461" y="1130208"/>
              <a:ext cx="459454" cy="656361"/>
              <a:chOff x="0" y="0"/>
              <a:chExt cx="459452" cy="656359"/>
            </a:xfrm>
          </p:grpSpPr>
          <p:sp>
            <p:nvSpPr>
              <p:cNvPr id="448" name="Chevron"/>
              <p:cNvSpPr/>
              <p:nvPr/>
            </p:nvSpPr>
            <p:spPr>
              <a:xfrm rot="5400000">
                <a:off x="-98454" y="98453"/>
                <a:ext cx="656360" cy="459453"/>
              </a:xfrm>
              <a:prstGeom prst="chevron">
                <a:avLst>
                  <a:gd name="adj" fmla="val 50000"/>
                </a:avLst>
              </a:prstGeom>
              <a:solidFill>
                <a:schemeClr val="accent1"/>
              </a:solidFill>
              <a:ln w="12700" cap="flat">
                <a:solidFill>
                  <a:schemeClr val="accent1"/>
                </a:solidFill>
                <a:prstDash val="solid"/>
                <a:miter lim="800000"/>
              </a:ln>
              <a:effectLst/>
            </p:spPr>
            <p:txBody>
              <a:bodyPr wrap="square" lIns="45719" tIns="45719" rIns="45719" bIns="45719" numCol="1" anchor="ctr">
                <a:noAutofit/>
              </a:bodyPr>
              <a:lstStyle/>
              <a:p>
                <a:pPr algn="ctr" defTabSz="444500">
                  <a:lnSpc>
                    <a:spcPct val="90000"/>
                  </a:lnSpc>
                  <a:spcBef>
                    <a:spcPts val="700"/>
                  </a:spcBef>
                  <a:defRPr sz="1000" b="1">
                    <a:solidFill>
                      <a:srgbClr val="FFFFFF"/>
                    </a:solidFill>
                    <a:latin typeface="Calibri (Body)"/>
                    <a:ea typeface="Calibri (Body)"/>
                    <a:cs typeface="Calibri (Body)"/>
                    <a:sym typeface="Calibri (Body)"/>
                  </a:defRPr>
                </a:pPr>
                <a:endParaRPr/>
              </a:p>
            </p:txBody>
          </p:sp>
          <p:sp>
            <p:nvSpPr>
              <p:cNvPr id="449" name="2009"/>
              <p:cNvSpPr txBox="1"/>
              <p:nvPr/>
            </p:nvSpPr>
            <p:spPr>
              <a:xfrm>
                <a:off x="0" y="245630"/>
                <a:ext cx="459452" cy="165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350" tIns="6350" rIns="6350" bIns="6350" numCol="1" anchor="ctr">
                <a:spAutoFit/>
              </a:bodyPr>
              <a:lstStyle>
                <a:lvl1pPr algn="ctr" defTabSz="444500">
                  <a:lnSpc>
                    <a:spcPct val="90000"/>
                  </a:lnSpc>
                  <a:spcBef>
                    <a:spcPts val="400"/>
                  </a:spcBef>
                  <a:defRPr sz="1000" b="1">
                    <a:solidFill>
                      <a:srgbClr val="FFFFFF"/>
                    </a:solidFill>
                    <a:latin typeface="Calibri (Body)"/>
                    <a:ea typeface="Calibri (Body)"/>
                    <a:cs typeface="Calibri (Body)"/>
                    <a:sym typeface="Calibri (Body)"/>
                  </a:defRPr>
                </a:lvl1pPr>
              </a:lstStyle>
              <a:p>
                <a:r>
                  <a:rPr dirty="0"/>
                  <a:t>2009</a:t>
                </a:r>
              </a:p>
            </p:txBody>
          </p:sp>
        </p:grpSp>
        <p:grpSp>
          <p:nvGrpSpPr>
            <p:cNvPr id="453" name="Group"/>
            <p:cNvGrpSpPr/>
            <p:nvPr/>
          </p:nvGrpSpPr>
          <p:grpSpPr>
            <a:xfrm>
              <a:off x="459451" y="1119256"/>
              <a:ext cx="8348446" cy="434499"/>
              <a:chOff x="0" y="-1"/>
              <a:chExt cx="8348444" cy="434497"/>
            </a:xfrm>
          </p:grpSpPr>
          <p:sp>
            <p:nvSpPr>
              <p:cNvPr id="451" name="Shape"/>
              <p:cNvSpPr/>
              <p:nvPr/>
            </p:nvSpPr>
            <p:spPr>
              <a:xfrm rot="5400000">
                <a:off x="3956973" y="-3956974"/>
                <a:ext cx="434497" cy="8348444"/>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84"/>
                      <a:pt x="21600" y="187"/>
                    </a:cubicBezTo>
                    <a:lnTo>
                      <a:pt x="21600" y="21600"/>
                    </a:lnTo>
                    <a:lnTo>
                      <a:pt x="0" y="21600"/>
                    </a:lnTo>
                    <a:lnTo>
                      <a:pt x="0" y="187"/>
                    </a:lnTo>
                    <a:cubicBezTo>
                      <a:pt x="0" y="84"/>
                      <a:pt x="1612" y="0"/>
                      <a:pt x="3600" y="0"/>
                    </a:cubicBezTo>
                    <a:close/>
                  </a:path>
                </a:pathLst>
              </a:custGeom>
              <a:solidFill>
                <a:srgbClr val="FFFFFF">
                  <a:alpha val="90000"/>
                </a:srgbClr>
              </a:solidFill>
              <a:ln w="12700" cap="flat">
                <a:solidFill>
                  <a:schemeClr val="accent1"/>
                </a:solidFill>
                <a:prstDash val="solid"/>
                <a:miter lim="800000"/>
              </a:ln>
              <a:effectLst/>
            </p:spPr>
            <p:txBody>
              <a:bodyPr wrap="square" lIns="45719" tIns="45719" rIns="45719" bIns="45719" numCol="1" anchor="ctr">
                <a:noAutofit/>
              </a:bodyPr>
              <a:lstStyle/>
              <a:p>
                <a:pPr defTabSz="444500">
                  <a:lnSpc>
                    <a:spcPct val="90000"/>
                  </a:lnSpc>
                  <a:spcBef>
                    <a:spcPts val="300"/>
                  </a:spcBef>
                  <a:defRPr sz="1000">
                    <a:latin typeface="Arial"/>
                    <a:ea typeface="Arial"/>
                    <a:cs typeface="Arial"/>
                    <a:sym typeface="Arial"/>
                  </a:defRPr>
                </a:pPr>
                <a:endParaRPr/>
              </a:p>
            </p:txBody>
          </p:sp>
          <p:sp>
            <p:nvSpPr>
              <p:cNvPr id="452" name="New Budget Code approved…"/>
              <p:cNvSpPr txBox="1"/>
              <p:nvPr/>
            </p:nvSpPr>
            <p:spPr>
              <a:xfrm>
                <a:off x="0" y="59001"/>
                <a:ext cx="8327235" cy="3164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350" tIns="6350" rIns="6350" bIns="6350" numCol="1" anchor="ctr">
                <a:spAutoFit/>
              </a:bodyPr>
              <a:lstStyle/>
              <a:p>
                <a:pPr marL="57150" lvl="1" indent="-57150" defTabSz="444500">
                  <a:lnSpc>
                    <a:spcPct val="90000"/>
                  </a:lnSpc>
                  <a:spcBef>
                    <a:spcPts val="100"/>
                  </a:spcBef>
                  <a:buSzPct val="100000"/>
                  <a:buChar char="•"/>
                  <a:defRPr sz="1000">
                    <a:latin typeface="Arial"/>
                    <a:ea typeface="Arial"/>
                    <a:cs typeface="Arial"/>
                    <a:sym typeface="Arial"/>
                  </a:defRPr>
                </a:pPr>
                <a:r>
                  <a:rPr sz="1050" b="1" dirty="0">
                    <a:latin typeface="+mj-lt"/>
                  </a:rPr>
                  <a:t>New Budget Code approved</a:t>
                </a:r>
              </a:p>
              <a:p>
                <a:pPr marL="57150" lvl="1" indent="-57150" defTabSz="444500">
                  <a:lnSpc>
                    <a:spcPct val="90000"/>
                  </a:lnSpc>
                  <a:spcBef>
                    <a:spcPts val="100"/>
                  </a:spcBef>
                  <a:buSzPct val="100000"/>
                  <a:buChar char="•"/>
                  <a:defRPr sz="1000">
                    <a:latin typeface="Arial"/>
                    <a:ea typeface="Arial"/>
                    <a:cs typeface="Arial"/>
                    <a:sym typeface="Arial"/>
                  </a:defRPr>
                </a:pPr>
                <a:r>
                  <a:rPr sz="1050" b="1" dirty="0">
                    <a:latin typeface="+mj-lt"/>
                  </a:rPr>
                  <a:t>Program Budget Piloted</a:t>
                </a:r>
              </a:p>
            </p:txBody>
          </p:sp>
        </p:grpSp>
        <p:grpSp>
          <p:nvGrpSpPr>
            <p:cNvPr id="456" name="Group"/>
            <p:cNvGrpSpPr/>
            <p:nvPr/>
          </p:nvGrpSpPr>
          <p:grpSpPr>
            <a:xfrm>
              <a:off x="-10323" y="1687999"/>
              <a:ext cx="469777" cy="656362"/>
              <a:chOff x="-10322" y="-92756"/>
              <a:chExt cx="469775" cy="656360"/>
            </a:xfrm>
          </p:grpSpPr>
          <p:sp>
            <p:nvSpPr>
              <p:cNvPr id="454" name="Chevron"/>
              <p:cNvSpPr/>
              <p:nvPr/>
            </p:nvSpPr>
            <p:spPr>
              <a:xfrm rot="5400000">
                <a:off x="-108775" y="5697"/>
                <a:ext cx="656360" cy="459453"/>
              </a:xfrm>
              <a:prstGeom prst="chevron">
                <a:avLst>
                  <a:gd name="adj" fmla="val 50000"/>
                </a:avLst>
              </a:prstGeom>
              <a:solidFill>
                <a:schemeClr val="accent1"/>
              </a:solidFill>
              <a:ln w="12700" cap="flat">
                <a:solidFill>
                  <a:schemeClr val="accent1"/>
                </a:solidFill>
                <a:prstDash val="solid"/>
                <a:miter lim="800000"/>
              </a:ln>
              <a:effectLst/>
            </p:spPr>
            <p:txBody>
              <a:bodyPr wrap="square" lIns="45719" tIns="45719" rIns="45719" bIns="45719" numCol="1" anchor="ctr">
                <a:noAutofit/>
              </a:bodyPr>
              <a:lstStyle/>
              <a:p>
                <a:pPr algn="ctr" defTabSz="444500">
                  <a:lnSpc>
                    <a:spcPct val="90000"/>
                  </a:lnSpc>
                  <a:spcBef>
                    <a:spcPts val="700"/>
                  </a:spcBef>
                  <a:defRPr sz="1000" b="1">
                    <a:solidFill>
                      <a:srgbClr val="FFFFFF"/>
                    </a:solidFill>
                    <a:latin typeface="Calibri (Body)"/>
                    <a:ea typeface="Calibri (Body)"/>
                    <a:cs typeface="Calibri (Body)"/>
                    <a:sym typeface="Calibri (Body)"/>
                  </a:defRPr>
                </a:pPr>
                <a:endParaRPr/>
              </a:p>
            </p:txBody>
          </p:sp>
          <p:sp>
            <p:nvSpPr>
              <p:cNvPr id="455" name="2010"/>
              <p:cNvSpPr txBox="1"/>
              <p:nvPr/>
            </p:nvSpPr>
            <p:spPr>
              <a:xfrm>
                <a:off x="0" y="245630"/>
                <a:ext cx="459453" cy="165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350" tIns="6350" rIns="6350" bIns="6350" numCol="1" anchor="ctr">
                <a:spAutoFit/>
              </a:bodyPr>
              <a:lstStyle>
                <a:lvl1pPr algn="ctr" defTabSz="444500">
                  <a:lnSpc>
                    <a:spcPct val="90000"/>
                  </a:lnSpc>
                  <a:spcBef>
                    <a:spcPts val="400"/>
                  </a:spcBef>
                  <a:defRPr sz="1000" b="1">
                    <a:solidFill>
                      <a:srgbClr val="FFFFFF"/>
                    </a:solidFill>
                    <a:latin typeface="Calibri (Body)"/>
                    <a:ea typeface="Calibri (Body)"/>
                    <a:cs typeface="Calibri (Body)"/>
                    <a:sym typeface="Calibri (Body)"/>
                  </a:defRPr>
                </a:lvl1pPr>
              </a:lstStyle>
              <a:p>
                <a:r>
                  <a:t>2010</a:t>
                </a:r>
              </a:p>
            </p:txBody>
          </p:sp>
        </p:grpSp>
        <p:grpSp>
          <p:nvGrpSpPr>
            <p:cNvPr id="459" name="Group"/>
            <p:cNvGrpSpPr/>
            <p:nvPr/>
          </p:nvGrpSpPr>
          <p:grpSpPr>
            <a:xfrm>
              <a:off x="459451" y="1665136"/>
              <a:ext cx="8348447" cy="426636"/>
              <a:chOff x="0" y="-1"/>
              <a:chExt cx="8348445" cy="426635"/>
            </a:xfrm>
          </p:grpSpPr>
          <p:sp>
            <p:nvSpPr>
              <p:cNvPr id="457" name="Shape"/>
              <p:cNvSpPr/>
              <p:nvPr/>
            </p:nvSpPr>
            <p:spPr>
              <a:xfrm rot="5400000">
                <a:off x="3960905" y="-3960906"/>
                <a:ext cx="426635" cy="8348445"/>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82"/>
                      <a:pt x="21600" y="184"/>
                    </a:cubicBezTo>
                    <a:lnTo>
                      <a:pt x="21600" y="21600"/>
                    </a:lnTo>
                    <a:lnTo>
                      <a:pt x="0" y="21600"/>
                    </a:lnTo>
                    <a:lnTo>
                      <a:pt x="0" y="184"/>
                    </a:lnTo>
                    <a:cubicBezTo>
                      <a:pt x="0" y="82"/>
                      <a:pt x="1612" y="0"/>
                      <a:pt x="3600" y="0"/>
                    </a:cubicBezTo>
                    <a:close/>
                  </a:path>
                </a:pathLst>
              </a:custGeom>
              <a:solidFill>
                <a:srgbClr val="FFFFFF">
                  <a:alpha val="90000"/>
                </a:srgbClr>
              </a:solidFill>
              <a:ln w="12700" cap="flat">
                <a:solidFill>
                  <a:schemeClr val="accent1"/>
                </a:solidFill>
                <a:prstDash val="solid"/>
                <a:miter lim="800000"/>
              </a:ln>
              <a:effectLst/>
            </p:spPr>
            <p:txBody>
              <a:bodyPr wrap="square" lIns="45719" tIns="45719" rIns="45719" bIns="45719" numCol="1" anchor="ctr">
                <a:noAutofit/>
              </a:bodyPr>
              <a:lstStyle/>
              <a:p>
                <a:pPr defTabSz="444500">
                  <a:lnSpc>
                    <a:spcPct val="90000"/>
                  </a:lnSpc>
                  <a:spcBef>
                    <a:spcPts val="300"/>
                  </a:spcBef>
                  <a:defRPr sz="1000">
                    <a:latin typeface="Arial"/>
                    <a:ea typeface="Arial"/>
                    <a:cs typeface="Arial"/>
                    <a:sym typeface="Arial"/>
                  </a:defRPr>
                </a:pPr>
                <a:endParaRPr/>
              </a:p>
            </p:txBody>
          </p:sp>
          <p:sp>
            <p:nvSpPr>
              <p:cNvPr id="458" name="Program Budget Piloted…"/>
              <p:cNvSpPr txBox="1"/>
              <p:nvPr/>
            </p:nvSpPr>
            <p:spPr>
              <a:xfrm>
                <a:off x="1" y="61993"/>
                <a:ext cx="8327618" cy="3026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350" tIns="6350" rIns="6350" bIns="6350" numCol="1" anchor="ctr">
                <a:spAutoFit/>
              </a:bodyPr>
              <a:lstStyle/>
              <a:p>
                <a:pPr marL="57150" lvl="1" indent="-57150" defTabSz="444500">
                  <a:lnSpc>
                    <a:spcPct val="90000"/>
                  </a:lnSpc>
                  <a:spcBef>
                    <a:spcPts val="100"/>
                  </a:spcBef>
                  <a:buSzPct val="100000"/>
                  <a:buChar char="•"/>
                  <a:defRPr sz="1000">
                    <a:latin typeface="Arial"/>
                    <a:ea typeface="Arial"/>
                    <a:cs typeface="Arial"/>
                    <a:sym typeface="Arial"/>
                  </a:defRPr>
                </a:pPr>
                <a:r>
                  <a:rPr b="1" dirty="0">
                    <a:latin typeface="+mj-lt"/>
                  </a:rPr>
                  <a:t>Program Budget Piloted</a:t>
                </a:r>
              </a:p>
              <a:p>
                <a:pPr marL="57150" lvl="1" indent="-57150" defTabSz="444500">
                  <a:lnSpc>
                    <a:spcPct val="90000"/>
                  </a:lnSpc>
                  <a:spcBef>
                    <a:spcPts val="100"/>
                  </a:spcBef>
                  <a:buSzPct val="100000"/>
                  <a:buChar char="•"/>
                  <a:defRPr sz="1000">
                    <a:latin typeface="Arial"/>
                    <a:ea typeface="Arial"/>
                    <a:cs typeface="Arial"/>
                    <a:sym typeface="Arial"/>
                  </a:defRPr>
                </a:pPr>
                <a:r>
                  <a:rPr b="1" dirty="0">
                    <a:latin typeface="+mj-lt"/>
                  </a:rPr>
                  <a:t>E-Budget Designed and piloted</a:t>
                </a:r>
              </a:p>
            </p:txBody>
          </p:sp>
        </p:grpSp>
        <p:grpSp>
          <p:nvGrpSpPr>
            <p:cNvPr id="462" name="Group"/>
            <p:cNvGrpSpPr/>
            <p:nvPr/>
          </p:nvGrpSpPr>
          <p:grpSpPr>
            <a:xfrm>
              <a:off x="-20645" y="2280275"/>
              <a:ext cx="480099" cy="656362"/>
              <a:chOff x="-20644" y="-92755"/>
              <a:chExt cx="480097" cy="656360"/>
            </a:xfrm>
          </p:grpSpPr>
          <p:sp>
            <p:nvSpPr>
              <p:cNvPr id="460" name="Chevron"/>
              <p:cNvSpPr/>
              <p:nvPr/>
            </p:nvSpPr>
            <p:spPr>
              <a:xfrm rot="5400000">
                <a:off x="-119097" y="5698"/>
                <a:ext cx="656360" cy="459453"/>
              </a:xfrm>
              <a:prstGeom prst="chevron">
                <a:avLst>
                  <a:gd name="adj" fmla="val 50000"/>
                </a:avLst>
              </a:prstGeom>
              <a:solidFill>
                <a:schemeClr val="accent1"/>
              </a:solidFill>
              <a:ln w="12700" cap="flat">
                <a:solidFill>
                  <a:schemeClr val="accent1"/>
                </a:solidFill>
                <a:prstDash val="solid"/>
                <a:miter lim="800000"/>
              </a:ln>
              <a:effectLst/>
            </p:spPr>
            <p:txBody>
              <a:bodyPr wrap="square" lIns="45719" tIns="45719" rIns="45719" bIns="45719" numCol="1" anchor="ctr">
                <a:noAutofit/>
              </a:bodyPr>
              <a:lstStyle/>
              <a:p>
                <a:pPr algn="ctr" defTabSz="444500">
                  <a:lnSpc>
                    <a:spcPct val="90000"/>
                  </a:lnSpc>
                  <a:spcBef>
                    <a:spcPts val="700"/>
                  </a:spcBef>
                  <a:defRPr sz="1000" b="1">
                    <a:solidFill>
                      <a:srgbClr val="FFFFFF"/>
                    </a:solidFill>
                    <a:latin typeface="Calibri (Body)"/>
                    <a:ea typeface="Calibri (Body)"/>
                    <a:cs typeface="Calibri (Body)"/>
                    <a:sym typeface="Calibri (Body)"/>
                  </a:defRPr>
                </a:pPr>
                <a:endParaRPr/>
              </a:p>
            </p:txBody>
          </p:sp>
          <p:sp>
            <p:nvSpPr>
              <p:cNvPr id="461" name="2011"/>
              <p:cNvSpPr txBox="1"/>
              <p:nvPr/>
            </p:nvSpPr>
            <p:spPr>
              <a:xfrm>
                <a:off x="0" y="245629"/>
                <a:ext cx="459453" cy="165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350" tIns="6350" rIns="6350" bIns="6350" numCol="1" anchor="ctr">
                <a:spAutoFit/>
              </a:bodyPr>
              <a:lstStyle>
                <a:lvl1pPr algn="ctr" defTabSz="444500">
                  <a:lnSpc>
                    <a:spcPct val="90000"/>
                  </a:lnSpc>
                  <a:spcBef>
                    <a:spcPts val="400"/>
                  </a:spcBef>
                  <a:defRPr sz="1000" b="1">
                    <a:solidFill>
                      <a:srgbClr val="FFFFFF"/>
                    </a:solidFill>
                    <a:latin typeface="Calibri (Body)"/>
                    <a:ea typeface="Calibri (Body)"/>
                    <a:cs typeface="Calibri (Body)"/>
                    <a:sym typeface="Calibri (Body)"/>
                  </a:defRPr>
                </a:lvl1pPr>
              </a:lstStyle>
              <a:p>
                <a:r>
                  <a:rPr dirty="0"/>
                  <a:t>2011</a:t>
                </a:r>
              </a:p>
            </p:txBody>
          </p:sp>
        </p:grpSp>
        <p:grpSp>
          <p:nvGrpSpPr>
            <p:cNvPr id="465" name="Group"/>
            <p:cNvGrpSpPr/>
            <p:nvPr/>
          </p:nvGrpSpPr>
          <p:grpSpPr>
            <a:xfrm>
              <a:off x="457448" y="2222879"/>
              <a:ext cx="8348447" cy="426636"/>
              <a:chOff x="0" y="-1"/>
              <a:chExt cx="8348445" cy="426635"/>
            </a:xfrm>
          </p:grpSpPr>
          <p:sp>
            <p:nvSpPr>
              <p:cNvPr id="463" name="Shape"/>
              <p:cNvSpPr/>
              <p:nvPr/>
            </p:nvSpPr>
            <p:spPr>
              <a:xfrm rot="5400000">
                <a:off x="3960905" y="-3960906"/>
                <a:ext cx="426635" cy="8348445"/>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82"/>
                      <a:pt x="21600" y="184"/>
                    </a:cubicBezTo>
                    <a:lnTo>
                      <a:pt x="21600" y="21600"/>
                    </a:lnTo>
                    <a:lnTo>
                      <a:pt x="0" y="21600"/>
                    </a:lnTo>
                    <a:lnTo>
                      <a:pt x="0" y="184"/>
                    </a:lnTo>
                    <a:cubicBezTo>
                      <a:pt x="0" y="82"/>
                      <a:pt x="1612" y="0"/>
                      <a:pt x="3600" y="0"/>
                    </a:cubicBezTo>
                    <a:close/>
                  </a:path>
                </a:pathLst>
              </a:custGeom>
              <a:solidFill>
                <a:srgbClr val="FFFFFF">
                  <a:alpha val="90000"/>
                </a:srgbClr>
              </a:solidFill>
              <a:ln w="12700" cap="flat">
                <a:solidFill>
                  <a:schemeClr val="accent1"/>
                </a:solidFill>
                <a:prstDash val="solid"/>
                <a:miter lim="800000"/>
              </a:ln>
              <a:effectLst/>
            </p:spPr>
            <p:txBody>
              <a:bodyPr wrap="square" lIns="45719" tIns="45719" rIns="45719" bIns="45719" numCol="1" anchor="ctr">
                <a:noAutofit/>
              </a:bodyPr>
              <a:lstStyle/>
              <a:p>
                <a:pPr defTabSz="444500">
                  <a:lnSpc>
                    <a:spcPct val="90000"/>
                  </a:lnSpc>
                  <a:spcBef>
                    <a:spcPts val="300"/>
                  </a:spcBef>
                  <a:defRPr sz="1000">
                    <a:latin typeface="Arial"/>
                    <a:ea typeface="Arial"/>
                    <a:cs typeface="Arial"/>
                    <a:sym typeface="Arial"/>
                  </a:defRPr>
                </a:pPr>
                <a:endParaRPr/>
              </a:p>
            </p:txBody>
          </p:sp>
          <p:sp>
            <p:nvSpPr>
              <p:cNvPr id="464" name="E-Budget is integrated with E-Treasury…"/>
              <p:cNvSpPr txBox="1"/>
              <p:nvPr/>
            </p:nvSpPr>
            <p:spPr>
              <a:xfrm>
                <a:off x="1" y="48144"/>
                <a:ext cx="8327618" cy="3303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350" tIns="6350" rIns="6350" bIns="6350" numCol="1" anchor="ctr">
                <a:spAutoFit/>
              </a:bodyPr>
              <a:lstStyle/>
              <a:p>
                <a:pPr marL="57150" lvl="1" indent="-57150" defTabSz="444500">
                  <a:lnSpc>
                    <a:spcPct val="90000"/>
                  </a:lnSpc>
                  <a:spcBef>
                    <a:spcPts val="100"/>
                  </a:spcBef>
                  <a:buSzPct val="100000"/>
                  <a:buChar char="•"/>
                  <a:defRPr sz="1000">
                    <a:latin typeface="Arial"/>
                    <a:ea typeface="Arial"/>
                    <a:cs typeface="Arial"/>
                    <a:sym typeface="Arial"/>
                  </a:defRPr>
                </a:pPr>
                <a:r>
                  <a:rPr sz="1100" b="1" dirty="0">
                    <a:latin typeface="+mj-lt"/>
                  </a:rPr>
                  <a:t>E-Budget is integrated with E-Treasury</a:t>
                </a:r>
              </a:p>
              <a:p>
                <a:pPr marL="57150" lvl="1" indent="-57150" defTabSz="444500">
                  <a:lnSpc>
                    <a:spcPct val="90000"/>
                  </a:lnSpc>
                  <a:spcBef>
                    <a:spcPts val="100"/>
                  </a:spcBef>
                  <a:buSzPct val="100000"/>
                  <a:buChar char="•"/>
                  <a:defRPr sz="1000">
                    <a:latin typeface="Arial"/>
                    <a:ea typeface="Arial"/>
                    <a:cs typeface="Arial"/>
                    <a:sym typeface="Arial"/>
                  </a:defRPr>
                </a:pPr>
                <a:r>
                  <a:rPr sz="1100" b="1" dirty="0">
                    <a:latin typeface="+mj-lt"/>
                  </a:rPr>
                  <a:t>Program Budget Piloted and BDD Coverage extended</a:t>
                </a:r>
              </a:p>
            </p:txBody>
          </p:sp>
        </p:grpSp>
        <p:grpSp>
          <p:nvGrpSpPr>
            <p:cNvPr id="468" name="Group"/>
            <p:cNvGrpSpPr/>
            <p:nvPr/>
          </p:nvGrpSpPr>
          <p:grpSpPr>
            <a:xfrm>
              <a:off x="-19558" y="2818208"/>
              <a:ext cx="499652" cy="656362"/>
              <a:chOff x="-19557" y="-147096"/>
              <a:chExt cx="499650" cy="656360"/>
            </a:xfrm>
          </p:grpSpPr>
          <p:sp>
            <p:nvSpPr>
              <p:cNvPr id="466" name="Chevron"/>
              <p:cNvSpPr/>
              <p:nvPr/>
            </p:nvSpPr>
            <p:spPr>
              <a:xfrm rot="5400000">
                <a:off x="-77813" y="-48643"/>
                <a:ext cx="656360" cy="459453"/>
              </a:xfrm>
              <a:prstGeom prst="chevron">
                <a:avLst>
                  <a:gd name="adj" fmla="val 50000"/>
                </a:avLst>
              </a:prstGeom>
              <a:solidFill>
                <a:schemeClr val="accent1"/>
              </a:solidFill>
              <a:ln w="12700" cap="flat">
                <a:solidFill>
                  <a:schemeClr val="accent1"/>
                </a:solidFill>
                <a:prstDash val="solid"/>
                <a:miter lim="800000"/>
              </a:ln>
              <a:effectLst/>
            </p:spPr>
            <p:txBody>
              <a:bodyPr wrap="square" lIns="45719" tIns="45719" rIns="45719" bIns="45719" numCol="1" anchor="ctr">
                <a:noAutofit/>
              </a:bodyPr>
              <a:lstStyle/>
              <a:p>
                <a:pPr algn="ctr" defTabSz="444500">
                  <a:lnSpc>
                    <a:spcPct val="90000"/>
                  </a:lnSpc>
                  <a:spcBef>
                    <a:spcPts val="700"/>
                  </a:spcBef>
                  <a:defRPr sz="1000" b="1">
                    <a:solidFill>
                      <a:srgbClr val="FFFFFF"/>
                    </a:solidFill>
                    <a:latin typeface="Calibri (Body)"/>
                    <a:ea typeface="Calibri (Body)"/>
                    <a:cs typeface="Calibri (Body)"/>
                    <a:sym typeface="Calibri (Body)"/>
                  </a:defRPr>
                </a:pPr>
                <a:endParaRPr/>
              </a:p>
            </p:txBody>
          </p:sp>
          <p:sp>
            <p:nvSpPr>
              <p:cNvPr id="467" name="2012"/>
              <p:cNvSpPr txBox="1"/>
              <p:nvPr/>
            </p:nvSpPr>
            <p:spPr>
              <a:xfrm>
                <a:off x="-19557" y="125577"/>
                <a:ext cx="459453" cy="165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350" tIns="6350" rIns="6350" bIns="6350" numCol="1" anchor="ctr">
                <a:spAutoFit/>
              </a:bodyPr>
              <a:lstStyle>
                <a:lvl1pPr algn="ctr" defTabSz="444500">
                  <a:lnSpc>
                    <a:spcPct val="90000"/>
                  </a:lnSpc>
                  <a:spcBef>
                    <a:spcPts val="400"/>
                  </a:spcBef>
                  <a:defRPr sz="1000" b="1">
                    <a:solidFill>
                      <a:srgbClr val="FFFFFF"/>
                    </a:solidFill>
                    <a:latin typeface="Calibri (Body)"/>
                    <a:ea typeface="Calibri (Body)"/>
                    <a:cs typeface="Calibri (Body)"/>
                    <a:sym typeface="Calibri (Body)"/>
                  </a:defRPr>
                </a:lvl1pPr>
              </a:lstStyle>
              <a:p>
                <a:r>
                  <a:rPr dirty="0"/>
                  <a:t>2012</a:t>
                </a:r>
              </a:p>
            </p:txBody>
          </p:sp>
        </p:grpSp>
        <p:grpSp>
          <p:nvGrpSpPr>
            <p:cNvPr id="471" name="Group"/>
            <p:cNvGrpSpPr/>
            <p:nvPr/>
          </p:nvGrpSpPr>
          <p:grpSpPr>
            <a:xfrm>
              <a:off x="459452" y="2831060"/>
              <a:ext cx="8348446" cy="495520"/>
              <a:chOff x="1" y="-24630"/>
              <a:chExt cx="8348444" cy="495519"/>
            </a:xfrm>
          </p:grpSpPr>
          <p:sp>
            <p:nvSpPr>
              <p:cNvPr id="469" name="Shape"/>
              <p:cNvSpPr/>
              <p:nvPr/>
            </p:nvSpPr>
            <p:spPr>
              <a:xfrm rot="5400000">
                <a:off x="3960905" y="-3951093"/>
                <a:ext cx="426635" cy="8348444"/>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82"/>
                      <a:pt x="21600" y="184"/>
                    </a:cubicBezTo>
                    <a:lnTo>
                      <a:pt x="21600" y="21600"/>
                    </a:lnTo>
                    <a:lnTo>
                      <a:pt x="0" y="21600"/>
                    </a:lnTo>
                    <a:lnTo>
                      <a:pt x="0" y="184"/>
                    </a:lnTo>
                    <a:cubicBezTo>
                      <a:pt x="0" y="82"/>
                      <a:pt x="1612" y="0"/>
                      <a:pt x="3600" y="0"/>
                    </a:cubicBezTo>
                    <a:close/>
                  </a:path>
                </a:pathLst>
              </a:custGeom>
              <a:solidFill>
                <a:srgbClr val="FFFFFF">
                  <a:alpha val="90000"/>
                </a:srgbClr>
              </a:solidFill>
              <a:ln w="12700" cap="flat">
                <a:solidFill>
                  <a:schemeClr val="accent1"/>
                </a:solidFill>
                <a:prstDash val="solid"/>
                <a:miter lim="800000"/>
              </a:ln>
              <a:effectLst/>
            </p:spPr>
            <p:txBody>
              <a:bodyPr wrap="square" lIns="45719" tIns="45719" rIns="45719" bIns="45719" numCol="1" anchor="ctr">
                <a:noAutofit/>
              </a:bodyPr>
              <a:lstStyle/>
              <a:p>
                <a:pPr defTabSz="444500">
                  <a:lnSpc>
                    <a:spcPct val="90000"/>
                  </a:lnSpc>
                  <a:spcBef>
                    <a:spcPts val="300"/>
                  </a:spcBef>
                  <a:defRPr sz="1000">
                    <a:latin typeface="Arial"/>
                    <a:ea typeface="Arial"/>
                    <a:cs typeface="Arial"/>
                    <a:sym typeface="Arial"/>
                  </a:defRPr>
                </a:pPr>
                <a:endParaRPr/>
              </a:p>
            </p:txBody>
          </p:sp>
          <p:sp>
            <p:nvSpPr>
              <p:cNvPr id="470" name="Program Budget on State Budget Level Introduced…"/>
              <p:cNvSpPr txBox="1"/>
              <p:nvPr/>
            </p:nvSpPr>
            <p:spPr>
              <a:xfrm>
                <a:off x="1" y="-24630"/>
                <a:ext cx="8327618" cy="4955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350" tIns="6350" rIns="6350" bIns="6350" numCol="1" anchor="ctr">
                <a:spAutoFit/>
              </a:bodyPr>
              <a:lstStyle/>
              <a:p>
                <a:pPr marL="57150" lvl="1" indent="-57150" defTabSz="444500">
                  <a:lnSpc>
                    <a:spcPct val="90000"/>
                  </a:lnSpc>
                  <a:spcBef>
                    <a:spcPts val="100"/>
                  </a:spcBef>
                  <a:buSzPct val="100000"/>
                  <a:buChar char="•"/>
                  <a:defRPr sz="1000">
                    <a:latin typeface="Arial"/>
                    <a:ea typeface="Arial"/>
                    <a:cs typeface="Arial"/>
                    <a:sym typeface="Arial"/>
                  </a:defRPr>
                </a:pPr>
                <a:r>
                  <a:rPr sz="1100" b="1" dirty="0">
                    <a:latin typeface="+mj-lt"/>
                  </a:rPr>
                  <a:t>Program Budget on State Budget Level Introduced</a:t>
                </a:r>
              </a:p>
              <a:p>
                <a:pPr marL="57150" lvl="1" indent="-57150" defTabSz="444500">
                  <a:lnSpc>
                    <a:spcPct val="90000"/>
                  </a:lnSpc>
                  <a:spcBef>
                    <a:spcPts val="100"/>
                  </a:spcBef>
                  <a:buSzPct val="100000"/>
                  <a:buChar char="•"/>
                  <a:defRPr sz="1000">
                    <a:latin typeface="Arial"/>
                    <a:ea typeface="Arial"/>
                    <a:cs typeface="Arial"/>
                    <a:sym typeface="Arial"/>
                  </a:defRPr>
                </a:pPr>
                <a:r>
                  <a:rPr sz="1100" b="1" dirty="0">
                    <a:latin typeface="+mj-lt"/>
                  </a:rPr>
                  <a:t>Reporting on LEPL revenue integrated in </a:t>
                </a:r>
                <a:r>
                  <a:rPr sz="1100" b="1" dirty="0" err="1">
                    <a:latin typeface="+mj-lt"/>
                  </a:rPr>
                  <a:t>ePFMS</a:t>
                </a:r>
                <a:endParaRPr sz="1100" b="1" dirty="0">
                  <a:latin typeface="+mj-lt"/>
                </a:endParaRPr>
              </a:p>
              <a:p>
                <a:pPr marL="57150" lvl="1" indent="-57150" defTabSz="444500">
                  <a:lnSpc>
                    <a:spcPct val="90000"/>
                  </a:lnSpc>
                  <a:spcBef>
                    <a:spcPts val="100"/>
                  </a:spcBef>
                  <a:buSzPct val="100000"/>
                  <a:buChar char="•"/>
                  <a:defRPr sz="1000">
                    <a:latin typeface="Arial"/>
                    <a:ea typeface="Arial"/>
                    <a:cs typeface="Arial"/>
                    <a:sym typeface="Arial"/>
                  </a:defRPr>
                </a:pPr>
                <a:r>
                  <a:rPr sz="1100" b="1" dirty="0">
                    <a:latin typeface="+mj-lt"/>
                  </a:rPr>
                  <a:t>PIFC reform started</a:t>
                </a:r>
              </a:p>
            </p:txBody>
          </p:sp>
        </p:grpSp>
        <p:grpSp>
          <p:nvGrpSpPr>
            <p:cNvPr id="474" name="Group"/>
            <p:cNvGrpSpPr/>
            <p:nvPr/>
          </p:nvGrpSpPr>
          <p:grpSpPr>
            <a:xfrm>
              <a:off x="-8" y="3400146"/>
              <a:ext cx="459455" cy="656362"/>
              <a:chOff x="-7" y="-157432"/>
              <a:chExt cx="459453" cy="656360"/>
            </a:xfrm>
          </p:grpSpPr>
          <p:sp>
            <p:nvSpPr>
              <p:cNvPr id="472" name="Chevron"/>
              <p:cNvSpPr/>
              <p:nvPr/>
            </p:nvSpPr>
            <p:spPr>
              <a:xfrm rot="5400000">
                <a:off x="-98460" y="-58979"/>
                <a:ext cx="656360" cy="459453"/>
              </a:xfrm>
              <a:prstGeom prst="chevron">
                <a:avLst>
                  <a:gd name="adj" fmla="val 50000"/>
                </a:avLst>
              </a:prstGeom>
              <a:solidFill>
                <a:schemeClr val="accent1"/>
              </a:solidFill>
              <a:ln w="12700" cap="flat">
                <a:solidFill>
                  <a:schemeClr val="accent1"/>
                </a:solidFill>
                <a:prstDash val="solid"/>
                <a:miter lim="800000"/>
              </a:ln>
              <a:effectLst/>
            </p:spPr>
            <p:txBody>
              <a:bodyPr wrap="square" lIns="45719" tIns="45719" rIns="45719" bIns="45719" numCol="1" anchor="ctr">
                <a:noAutofit/>
              </a:bodyPr>
              <a:lstStyle/>
              <a:p>
                <a:pPr algn="ctr" defTabSz="444500">
                  <a:lnSpc>
                    <a:spcPct val="90000"/>
                  </a:lnSpc>
                  <a:spcBef>
                    <a:spcPts val="700"/>
                  </a:spcBef>
                  <a:defRPr sz="1000" b="1">
                    <a:solidFill>
                      <a:srgbClr val="FFFFFF"/>
                    </a:solidFill>
                    <a:latin typeface="Calibri (Body)"/>
                    <a:ea typeface="Calibri (Body)"/>
                    <a:cs typeface="Calibri (Body)"/>
                    <a:sym typeface="Calibri (Body)"/>
                  </a:defRPr>
                </a:pPr>
                <a:endParaRPr/>
              </a:p>
            </p:txBody>
          </p:sp>
          <p:sp>
            <p:nvSpPr>
              <p:cNvPr id="473" name="2013"/>
              <p:cNvSpPr txBox="1"/>
              <p:nvPr/>
            </p:nvSpPr>
            <p:spPr>
              <a:xfrm>
                <a:off x="-7" y="107115"/>
                <a:ext cx="459453" cy="165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350" tIns="6350" rIns="6350" bIns="6350" numCol="1" anchor="ctr">
                <a:spAutoFit/>
              </a:bodyPr>
              <a:lstStyle>
                <a:lvl1pPr algn="ctr" defTabSz="444500">
                  <a:lnSpc>
                    <a:spcPct val="90000"/>
                  </a:lnSpc>
                  <a:spcBef>
                    <a:spcPts val="400"/>
                  </a:spcBef>
                  <a:defRPr sz="1000" b="1">
                    <a:solidFill>
                      <a:srgbClr val="FFFFFF"/>
                    </a:solidFill>
                    <a:latin typeface="Calibri (Body)"/>
                    <a:ea typeface="Calibri (Body)"/>
                    <a:cs typeface="Calibri (Body)"/>
                    <a:sym typeface="Calibri (Body)"/>
                  </a:defRPr>
                </a:lvl1pPr>
              </a:lstStyle>
              <a:p>
                <a:r>
                  <a:rPr dirty="0"/>
                  <a:t>2013</a:t>
                </a:r>
              </a:p>
            </p:txBody>
          </p:sp>
        </p:grpSp>
        <p:grpSp>
          <p:nvGrpSpPr>
            <p:cNvPr id="477" name="Group"/>
            <p:cNvGrpSpPr/>
            <p:nvPr/>
          </p:nvGrpSpPr>
          <p:grpSpPr>
            <a:xfrm>
              <a:off x="459451" y="3431614"/>
              <a:ext cx="8348447" cy="426637"/>
              <a:chOff x="0" y="-1"/>
              <a:chExt cx="8348445" cy="426635"/>
            </a:xfrm>
          </p:grpSpPr>
          <p:sp>
            <p:nvSpPr>
              <p:cNvPr id="475" name="Shape"/>
              <p:cNvSpPr/>
              <p:nvPr/>
            </p:nvSpPr>
            <p:spPr>
              <a:xfrm rot="5400000">
                <a:off x="3960905" y="-3960906"/>
                <a:ext cx="426635" cy="8348445"/>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82"/>
                      <a:pt x="21600" y="184"/>
                    </a:cubicBezTo>
                    <a:lnTo>
                      <a:pt x="21600" y="21600"/>
                    </a:lnTo>
                    <a:lnTo>
                      <a:pt x="0" y="21600"/>
                    </a:lnTo>
                    <a:lnTo>
                      <a:pt x="0" y="184"/>
                    </a:lnTo>
                    <a:cubicBezTo>
                      <a:pt x="0" y="82"/>
                      <a:pt x="1612" y="0"/>
                      <a:pt x="3600" y="0"/>
                    </a:cubicBezTo>
                    <a:close/>
                  </a:path>
                </a:pathLst>
              </a:custGeom>
              <a:solidFill>
                <a:srgbClr val="FFFFFF">
                  <a:alpha val="90000"/>
                </a:srgbClr>
              </a:solidFill>
              <a:ln w="12700" cap="flat">
                <a:solidFill>
                  <a:schemeClr val="accent1"/>
                </a:solidFill>
                <a:prstDash val="solid"/>
                <a:miter lim="800000"/>
              </a:ln>
              <a:effectLst/>
            </p:spPr>
            <p:txBody>
              <a:bodyPr wrap="square" lIns="45719" tIns="45719" rIns="45719" bIns="45719" numCol="1" anchor="ctr">
                <a:noAutofit/>
              </a:bodyPr>
              <a:lstStyle/>
              <a:p>
                <a:pPr defTabSz="444500">
                  <a:lnSpc>
                    <a:spcPct val="90000"/>
                  </a:lnSpc>
                  <a:spcBef>
                    <a:spcPts val="300"/>
                  </a:spcBef>
                  <a:defRPr sz="1000">
                    <a:latin typeface="Arial"/>
                    <a:ea typeface="Arial"/>
                    <a:cs typeface="Arial"/>
                    <a:sym typeface="Arial"/>
                  </a:defRPr>
                </a:pPr>
                <a:endParaRPr/>
              </a:p>
            </p:txBody>
          </p:sp>
          <p:sp>
            <p:nvSpPr>
              <p:cNvPr id="476" name="Program Budget on Municipal Level Introduced"/>
              <p:cNvSpPr txBox="1"/>
              <p:nvPr/>
            </p:nvSpPr>
            <p:spPr>
              <a:xfrm>
                <a:off x="1" y="130730"/>
                <a:ext cx="8327618" cy="1651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350" tIns="6350" rIns="6350" bIns="6350" numCol="1" anchor="ctr">
                <a:spAutoFit/>
              </a:bodyPr>
              <a:lstStyle/>
              <a:p>
                <a:pPr marL="57150" lvl="1" indent="-57150" defTabSz="444500">
                  <a:lnSpc>
                    <a:spcPct val="90000"/>
                  </a:lnSpc>
                  <a:spcBef>
                    <a:spcPts val="100"/>
                  </a:spcBef>
                  <a:buSzPct val="100000"/>
                  <a:buChar char="•"/>
                  <a:defRPr sz="1000">
                    <a:latin typeface="Arial"/>
                    <a:ea typeface="Arial"/>
                    <a:cs typeface="Arial"/>
                    <a:sym typeface="Arial"/>
                  </a:defRPr>
                </a:pPr>
                <a:r>
                  <a:rPr sz="1100" b="1" dirty="0">
                    <a:latin typeface="+mj-lt"/>
                  </a:rPr>
                  <a:t>Program Budget on Municipal Level Introduced</a:t>
                </a:r>
              </a:p>
            </p:txBody>
          </p:sp>
        </p:grpSp>
        <p:grpSp>
          <p:nvGrpSpPr>
            <p:cNvPr id="480" name="Group"/>
            <p:cNvGrpSpPr/>
            <p:nvPr/>
          </p:nvGrpSpPr>
          <p:grpSpPr>
            <a:xfrm>
              <a:off x="-10" y="3995709"/>
              <a:ext cx="459455" cy="656362"/>
              <a:chOff x="-9" y="-154145"/>
              <a:chExt cx="459453" cy="656360"/>
            </a:xfrm>
          </p:grpSpPr>
          <p:sp>
            <p:nvSpPr>
              <p:cNvPr id="478" name="Chevron"/>
              <p:cNvSpPr/>
              <p:nvPr/>
            </p:nvSpPr>
            <p:spPr>
              <a:xfrm rot="5400000">
                <a:off x="-98462" y="-55692"/>
                <a:ext cx="656360" cy="459453"/>
              </a:xfrm>
              <a:prstGeom prst="chevron">
                <a:avLst>
                  <a:gd name="adj" fmla="val 50000"/>
                </a:avLst>
              </a:prstGeom>
              <a:solidFill>
                <a:schemeClr val="accent1"/>
              </a:solidFill>
              <a:ln w="12700" cap="flat">
                <a:solidFill>
                  <a:schemeClr val="accent1"/>
                </a:solidFill>
                <a:prstDash val="solid"/>
                <a:miter lim="800000"/>
              </a:ln>
              <a:effectLst/>
            </p:spPr>
            <p:txBody>
              <a:bodyPr wrap="square" lIns="45719" tIns="45719" rIns="45719" bIns="45719" numCol="1" anchor="ctr">
                <a:noAutofit/>
              </a:bodyPr>
              <a:lstStyle/>
              <a:p>
                <a:pPr algn="ctr" defTabSz="444500">
                  <a:lnSpc>
                    <a:spcPct val="90000"/>
                  </a:lnSpc>
                  <a:spcBef>
                    <a:spcPts val="700"/>
                  </a:spcBef>
                  <a:defRPr sz="1000" b="1">
                    <a:solidFill>
                      <a:srgbClr val="FFFFFF"/>
                    </a:solidFill>
                    <a:latin typeface="Calibri (Body)"/>
                    <a:ea typeface="Calibri (Body)"/>
                    <a:cs typeface="Calibri (Body)"/>
                    <a:sym typeface="Calibri (Body)"/>
                  </a:defRPr>
                </a:pPr>
                <a:endParaRPr/>
              </a:p>
            </p:txBody>
          </p:sp>
          <p:sp>
            <p:nvSpPr>
              <p:cNvPr id="479" name="2014"/>
              <p:cNvSpPr txBox="1"/>
              <p:nvPr/>
            </p:nvSpPr>
            <p:spPr>
              <a:xfrm>
                <a:off x="-9" y="88482"/>
                <a:ext cx="459453" cy="165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350" tIns="6350" rIns="6350" bIns="6350" numCol="1" anchor="ctr">
                <a:spAutoFit/>
              </a:bodyPr>
              <a:lstStyle>
                <a:lvl1pPr algn="ctr" defTabSz="444500">
                  <a:lnSpc>
                    <a:spcPct val="90000"/>
                  </a:lnSpc>
                  <a:spcBef>
                    <a:spcPts val="400"/>
                  </a:spcBef>
                  <a:defRPr sz="1000" b="1">
                    <a:solidFill>
                      <a:srgbClr val="FFFFFF"/>
                    </a:solidFill>
                    <a:latin typeface="Calibri (Body)"/>
                    <a:ea typeface="Calibri (Body)"/>
                    <a:cs typeface="Calibri (Body)"/>
                    <a:sym typeface="Calibri (Body)"/>
                  </a:defRPr>
                </a:lvl1pPr>
              </a:lstStyle>
              <a:p>
                <a:r>
                  <a:rPr dirty="0"/>
                  <a:t>2014</a:t>
                </a:r>
              </a:p>
            </p:txBody>
          </p:sp>
        </p:grpSp>
        <p:grpSp>
          <p:nvGrpSpPr>
            <p:cNvPr id="483" name="Group"/>
            <p:cNvGrpSpPr/>
            <p:nvPr/>
          </p:nvGrpSpPr>
          <p:grpSpPr>
            <a:xfrm>
              <a:off x="459451" y="3989356"/>
              <a:ext cx="8348447" cy="426637"/>
              <a:chOff x="0" y="-1"/>
              <a:chExt cx="8348445" cy="426635"/>
            </a:xfrm>
          </p:grpSpPr>
          <p:sp>
            <p:nvSpPr>
              <p:cNvPr id="481" name="Shape"/>
              <p:cNvSpPr/>
              <p:nvPr/>
            </p:nvSpPr>
            <p:spPr>
              <a:xfrm rot="5400000">
                <a:off x="3960905" y="-3960906"/>
                <a:ext cx="426635" cy="8348445"/>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82"/>
                      <a:pt x="21600" y="184"/>
                    </a:cubicBezTo>
                    <a:lnTo>
                      <a:pt x="21600" y="21600"/>
                    </a:lnTo>
                    <a:lnTo>
                      <a:pt x="0" y="21600"/>
                    </a:lnTo>
                    <a:lnTo>
                      <a:pt x="0" y="184"/>
                    </a:lnTo>
                    <a:cubicBezTo>
                      <a:pt x="0" y="82"/>
                      <a:pt x="1612" y="0"/>
                      <a:pt x="3600" y="0"/>
                    </a:cubicBezTo>
                    <a:close/>
                  </a:path>
                </a:pathLst>
              </a:custGeom>
              <a:solidFill>
                <a:srgbClr val="FFFFFF">
                  <a:alpha val="90000"/>
                </a:srgbClr>
              </a:solidFill>
              <a:ln w="12700" cap="flat">
                <a:solidFill>
                  <a:schemeClr val="accent1"/>
                </a:solidFill>
                <a:prstDash val="solid"/>
                <a:miter lim="800000"/>
              </a:ln>
              <a:effectLst/>
            </p:spPr>
            <p:txBody>
              <a:bodyPr wrap="square" lIns="45719" tIns="45719" rIns="45719" bIns="45719" numCol="1" anchor="ctr">
                <a:noAutofit/>
              </a:bodyPr>
              <a:lstStyle/>
              <a:p>
                <a:pPr defTabSz="444500">
                  <a:lnSpc>
                    <a:spcPct val="90000"/>
                  </a:lnSpc>
                  <a:spcBef>
                    <a:spcPts val="300"/>
                  </a:spcBef>
                  <a:defRPr sz="1000">
                    <a:latin typeface="Arial"/>
                    <a:ea typeface="Arial"/>
                    <a:cs typeface="Arial"/>
                    <a:sym typeface="Arial"/>
                  </a:defRPr>
                </a:pPr>
                <a:endParaRPr/>
              </a:p>
            </p:txBody>
          </p:sp>
          <p:sp>
            <p:nvSpPr>
              <p:cNvPr id="482" name="Organic Low on “Economic Freedom” introduced…"/>
              <p:cNvSpPr txBox="1"/>
              <p:nvPr/>
            </p:nvSpPr>
            <p:spPr>
              <a:xfrm>
                <a:off x="1" y="48144"/>
                <a:ext cx="8327618" cy="3303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350" tIns="6350" rIns="6350" bIns="6350" numCol="1" anchor="ctr">
                <a:spAutoFit/>
              </a:bodyPr>
              <a:lstStyle/>
              <a:p>
                <a:pPr marL="57150" lvl="1" indent="-57150" defTabSz="444500">
                  <a:lnSpc>
                    <a:spcPct val="90000"/>
                  </a:lnSpc>
                  <a:spcBef>
                    <a:spcPts val="100"/>
                  </a:spcBef>
                  <a:buSzPct val="100000"/>
                  <a:buChar char="•"/>
                  <a:defRPr sz="1000">
                    <a:latin typeface="Arial"/>
                    <a:ea typeface="Arial"/>
                    <a:cs typeface="Arial"/>
                    <a:sym typeface="Arial"/>
                  </a:defRPr>
                </a:pPr>
                <a:r>
                  <a:rPr sz="1100" b="1" dirty="0">
                    <a:latin typeface="+mj-lt"/>
                  </a:rPr>
                  <a:t>Organic Low on “Economic Freedom” introduced</a:t>
                </a:r>
              </a:p>
              <a:p>
                <a:pPr marL="57150" lvl="1" indent="-57150" defTabSz="444500">
                  <a:lnSpc>
                    <a:spcPct val="90000"/>
                  </a:lnSpc>
                  <a:spcBef>
                    <a:spcPts val="100"/>
                  </a:spcBef>
                  <a:buSzPct val="100000"/>
                  <a:buChar char="•"/>
                  <a:defRPr sz="1000">
                    <a:latin typeface="Arial"/>
                    <a:ea typeface="Arial"/>
                    <a:cs typeface="Arial"/>
                    <a:sym typeface="Arial"/>
                  </a:defRPr>
                </a:pPr>
                <a:r>
                  <a:rPr sz="1100" b="1" dirty="0">
                    <a:latin typeface="+mj-lt"/>
                  </a:rPr>
                  <a:t>Fiscal Governance Practice of Georgia and EU standards reviewed and action plan developed</a:t>
                </a:r>
              </a:p>
            </p:txBody>
          </p:sp>
        </p:grpSp>
        <p:grpSp>
          <p:nvGrpSpPr>
            <p:cNvPr id="486" name="Group"/>
            <p:cNvGrpSpPr/>
            <p:nvPr/>
          </p:nvGrpSpPr>
          <p:grpSpPr>
            <a:xfrm>
              <a:off x="-20644" y="4655122"/>
              <a:ext cx="469776" cy="656362"/>
              <a:chOff x="-20643" y="-165152"/>
              <a:chExt cx="469774" cy="656360"/>
            </a:xfrm>
          </p:grpSpPr>
          <p:sp>
            <p:nvSpPr>
              <p:cNvPr id="484" name="Chevron"/>
              <p:cNvSpPr/>
              <p:nvPr/>
            </p:nvSpPr>
            <p:spPr>
              <a:xfrm rot="5400000">
                <a:off x="-108775" y="-66699"/>
                <a:ext cx="656360" cy="459453"/>
              </a:xfrm>
              <a:prstGeom prst="chevron">
                <a:avLst>
                  <a:gd name="adj" fmla="val 50000"/>
                </a:avLst>
              </a:prstGeom>
              <a:solidFill>
                <a:schemeClr val="accent1"/>
              </a:solidFill>
              <a:ln w="12700" cap="flat">
                <a:solidFill>
                  <a:schemeClr val="accent1"/>
                </a:solidFill>
                <a:prstDash val="solid"/>
                <a:miter lim="800000"/>
              </a:ln>
              <a:effectLst/>
            </p:spPr>
            <p:txBody>
              <a:bodyPr wrap="square" lIns="45719" tIns="45719" rIns="45719" bIns="45719" numCol="1" anchor="ctr">
                <a:noAutofit/>
              </a:bodyPr>
              <a:lstStyle/>
              <a:p>
                <a:pPr algn="ctr" defTabSz="444500">
                  <a:lnSpc>
                    <a:spcPct val="90000"/>
                  </a:lnSpc>
                  <a:spcBef>
                    <a:spcPts val="700"/>
                  </a:spcBef>
                  <a:defRPr sz="1000" b="1">
                    <a:solidFill>
                      <a:srgbClr val="FFFFFF"/>
                    </a:solidFill>
                    <a:latin typeface="Calibri (Body)"/>
                    <a:ea typeface="Calibri (Body)"/>
                    <a:cs typeface="Calibri (Body)"/>
                    <a:sym typeface="Calibri (Body)"/>
                  </a:defRPr>
                </a:pPr>
                <a:endParaRPr/>
              </a:p>
            </p:txBody>
          </p:sp>
          <p:sp>
            <p:nvSpPr>
              <p:cNvPr id="485" name="2015"/>
              <p:cNvSpPr txBox="1"/>
              <p:nvPr/>
            </p:nvSpPr>
            <p:spPr>
              <a:xfrm>
                <a:off x="-20643" y="92897"/>
                <a:ext cx="459453" cy="165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350" tIns="6350" rIns="6350" bIns="6350" numCol="1" anchor="ctr">
                <a:spAutoFit/>
              </a:bodyPr>
              <a:lstStyle>
                <a:lvl1pPr algn="ctr" defTabSz="444500">
                  <a:lnSpc>
                    <a:spcPct val="90000"/>
                  </a:lnSpc>
                  <a:spcBef>
                    <a:spcPts val="400"/>
                  </a:spcBef>
                  <a:defRPr sz="1000" b="1">
                    <a:solidFill>
                      <a:srgbClr val="FFFFFF"/>
                    </a:solidFill>
                    <a:latin typeface="Calibri (Body)"/>
                    <a:ea typeface="Calibri (Body)"/>
                    <a:cs typeface="Calibri (Body)"/>
                    <a:sym typeface="Calibri (Body)"/>
                  </a:defRPr>
                </a:lvl1pPr>
              </a:lstStyle>
              <a:p>
                <a:r>
                  <a:t>2015</a:t>
                </a:r>
              </a:p>
            </p:txBody>
          </p:sp>
        </p:grpSp>
        <p:grpSp>
          <p:nvGrpSpPr>
            <p:cNvPr id="489" name="Group"/>
            <p:cNvGrpSpPr/>
            <p:nvPr/>
          </p:nvGrpSpPr>
          <p:grpSpPr>
            <a:xfrm>
              <a:off x="480094" y="4652070"/>
              <a:ext cx="8435303" cy="771347"/>
              <a:chOff x="20643" y="35978"/>
              <a:chExt cx="8435301" cy="771345"/>
            </a:xfrm>
          </p:grpSpPr>
          <p:sp>
            <p:nvSpPr>
              <p:cNvPr id="487" name="Shape"/>
              <p:cNvSpPr/>
              <p:nvPr/>
            </p:nvSpPr>
            <p:spPr>
              <a:xfrm rot="5400000">
                <a:off x="3852621" y="-3796000"/>
                <a:ext cx="771345" cy="843530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3"/>
                      <a:pt x="21600" y="251"/>
                    </a:cubicBezTo>
                    <a:lnTo>
                      <a:pt x="21600" y="21600"/>
                    </a:lnTo>
                    <a:lnTo>
                      <a:pt x="0" y="21600"/>
                    </a:lnTo>
                    <a:lnTo>
                      <a:pt x="0" y="251"/>
                    </a:lnTo>
                    <a:cubicBezTo>
                      <a:pt x="0" y="113"/>
                      <a:pt x="1612" y="0"/>
                      <a:pt x="3600" y="0"/>
                    </a:cubicBezTo>
                    <a:close/>
                  </a:path>
                </a:pathLst>
              </a:custGeom>
              <a:solidFill>
                <a:srgbClr val="FFFFFF">
                  <a:alpha val="90000"/>
                </a:srgbClr>
              </a:solidFill>
              <a:ln w="12700" cap="flat">
                <a:solidFill>
                  <a:schemeClr val="accent1"/>
                </a:solidFill>
                <a:prstDash val="solid"/>
                <a:miter lim="800000"/>
              </a:ln>
              <a:effectLst/>
            </p:spPr>
            <p:txBody>
              <a:bodyPr wrap="square" lIns="45719" tIns="45719" rIns="45719" bIns="45719" numCol="1" anchor="ctr">
                <a:noAutofit/>
              </a:bodyPr>
              <a:lstStyle/>
              <a:p>
                <a:pPr defTabSz="444500">
                  <a:lnSpc>
                    <a:spcPct val="90000"/>
                  </a:lnSpc>
                  <a:spcBef>
                    <a:spcPts val="300"/>
                  </a:spcBef>
                  <a:defRPr sz="1000">
                    <a:latin typeface="Arial"/>
                    <a:ea typeface="Arial"/>
                    <a:cs typeface="Arial"/>
                    <a:sym typeface="Arial"/>
                  </a:defRPr>
                </a:pPr>
                <a:endParaRPr/>
              </a:p>
            </p:txBody>
          </p:sp>
          <p:sp>
            <p:nvSpPr>
              <p:cNvPr id="488" name="All budget organizations (Including Local Government) are fully integrated in the System of Treasury Accounts and ePFMS…"/>
              <p:cNvSpPr txBox="1"/>
              <p:nvPr/>
            </p:nvSpPr>
            <p:spPr>
              <a:xfrm>
                <a:off x="20643" y="70456"/>
                <a:ext cx="8327801" cy="6606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350" tIns="6350" rIns="6350" bIns="6350" numCol="1" anchor="ctr">
                <a:spAutoFit/>
              </a:bodyPr>
              <a:lstStyle/>
              <a:p>
                <a:pPr marL="57150" lvl="1" indent="-57150" defTabSz="444500">
                  <a:lnSpc>
                    <a:spcPct val="90000"/>
                  </a:lnSpc>
                  <a:spcBef>
                    <a:spcPts val="100"/>
                  </a:spcBef>
                  <a:buSzPct val="100000"/>
                  <a:buChar char="•"/>
                  <a:defRPr sz="1000">
                    <a:latin typeface="Arial"/>
                    <a:ea typeface="Arial"/>
                    <a:cs typeface="Arial"/>
                    <a:sym typeface="Arial"/>
                  </a:defRPr>
                </a:pPr>
                <a:r>
                  <a:rPr sz="1100" b="1" dirty="0">
                    <a:latin typeface="+mj-lt"/>
                  </a:rPr>
                  <a:t>All budget organizations (Including Local Government) are fully integrated in the System of Treasury Accounts and </a:t>
                </a:r>
                <a:r>
                  <a:rPr sz="1100" b="1" dirty="0" err="1">
                    <a:latin typeface="+mj-lt"/>
                  </a:rPr>
                  <a:t>ePFMS</a:t>
                </a:r>
                <a:endParaRPr sz="1100" b="1" dirty="0">
                  <a:latin typeface="+mj-lt"/>
                </a:endParaRPr>
              </a:p>
              <a:p>
                <a:pPr marL="57150" lvl="1" indent="-57150" defTabSz="444500">
                  <a:lnSpc>
                    <a:spcPct val="90000"/>
                  </a:lnSpc>
                  <a:spcBef>
                    <a:spcPts val="100"/>
                  </a:spcBef>
                  <a:buSzPct val="100000"/>
                  <a:buChar char="•"/>
                  <a:defRPr sz="1000">
                    <a:latin typeface="Arial"/>
                    <a:ea typeface="Arial"/>
                    <a:cs typeface="Arial"/>
                    <a:sym typeface="Arial"/>
                  </a:defRPr>
                </a:pPr>
                <a:r>
                  <a:rPr sz="1100" b="1" dirty="0">
                    <a:latin typeface="+mj-lt"/>
                  </a:rPr>
                  <a:t>Mid-term Action Plan Methodology developed and piloted</a:t>
                </a:r>
              </a:p>
              <a:p>
                <a:pPr marL="57150" lvl="1" indent="-57150" defTabSz="444500">
                  <a:lnSpc>
                    <a:spcPct val="90000"/>
                  </a:lnSpc>
                  <a:spcBef>
                    <a:spcPts val="100"/>
                  </a:spcBef>
                  <a:buSzPct val="100000"/>
                  <a:buChar char="•"/>
                  <a:defRPr sz="1000">
                    <a:latin typeface="Arial"/>
                    <a:ea typeface="Arial"/>
                    <a:cs typeface="Arial"/>
                    <a:sym typeface="Arial"/>
                  </a:defRPr>
                </a:pPr>
                <a:r>
                  <a:rPr sz="1100" b="1" dirty="0">
                    <a:latin typeface="+mj-lt"/>
                  </a:rPr>
                  <a:t>2016 State Budget Citizen’s </a:t>
                </a:r>
                <a:r>
                  <a:rPr sz="1100" b="1" dirty="0" smtClean="0">
                    <a:latin typeface="+mj-lt"/>
                  </a:rPr>
                  <a:t>Guide</a:t>
                </a:r>
                <a:r>
                  <a:rPr lang="en-US" sz="1100" b="1" dirty="0" smtClean="0">
                    <a:latin typeface="+mj-lt"/>
                  </a:rPr>
                  <a:t> improved and</a:t>
                </a:r>
                <a:r>
                  <a:rPr sz="1100" b="1" dirty="0" smtClean="0">
                    <a:latin typeface="+mj-lt"/>
                  </a:rPr>
                  <a:t> </a:t>
                </a:r>
                <a:r>
                  <a:rPr sz="1100" b="1" dirty="0">
                    <a:latin typeface="+mj-lt"/>
                  </a:rPr>
                  <a:t>Published</a:t>
                </a:r>
              </a:p>
              <a:p>
                <a:pPr marL="57150" lvl="1" indent="-57150" defTabSz="444500">
                  <a:lnSpc>
                    <a:spcPct val="90000"/>
                  </a:lnSpc>
                  <a:spcBef>
                    <a:spcPts val="100"/>
                  </a:spcBef>
                  <a:buSzPct val="100000"/>
                  <a:buChar char="•"/>
                  <a:defRPr sz="1000">
                    <a:latin typeface="Arial"/>
                    <a:ea typeface="Arial"/>
                    <a:cs typeface="Arial"/>
                    <a:sym typeface="Arial"/>
                  </a:defRPr>
                </a:pPr>
                <a:r>
                  <a:rPr sz="1100" b="1" dirty="0">
                    <a:latin typeface="+mj-lt"/>
                  </a:rPr>
                  <a:t>FMC reform introduced</a:t>
                </a:r>
              </a:p>
            </p:txBody>
          </p:sp>
        </p:grpSp>
      </p:grpSp>
    </p:spTree>
    <p:extLst>
      <p:ext uri="{BB962C8B-B14F-4D97-AF65-F5344CB8AC3E}">
        <p14:creationId xmlns:p14="http://schemas.microsoft.com/office/powerpoint/2010/main" val="1109636137"/>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Title 2"/>
          <p:cNvSpPr txBox="1"/>
          <p:nvPr/>
        </p:nvSpPr>
        <p:spPr>
          <a:xfrm>
            <a:off x="1143000" y="-7620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defRPr sz="2400" b="1">
                <a:solidFill>
                  <a:srgbClr val="326065"/>
                </a:solidFill>
                <a:latin typeface="Arial"/>
                <a:ea typeface="Arial"/>
                <a:cs typeface="Arial"/>
                <a:sym typeface="Arial"/>
              </a:defRPr>
            </a:lvl1pPr>
          </a:lstStyle>
          <a:p>
            <a:pPr>
              <a:spcBef>
                <a:spcPct val="0"/>
              </a:spcBef>
            </a:pPr>
            <a:r>
              <a:rPr b="0" dirty="0">
                <a:solidFill>
                  <a:schemeClr val="tx1"/>
                </a:solidFill>
                <a:latin typeface="Calibri (Body)"/>
                <a:ea typeface="+mj-ea"/>
                <a:cs typeface="+mj-cs"/>
              </a:rPr>
              <a:t>Public Finance Management (PFM) Reform</a:t>
            </a:r>
          </a:p>
        </p:txBody>
      </p:sp>
      <p:grpSp>
        <p:nvGrpSpPr>
          <p:cNvPr id="511" name="Diagram 3"/>
          <p:cNvGrpSpPr/>
          <p:nvPr/>
        </p:nvGrpSpPr>
        <p:grpSpPr>
          <a:xfrm>
            <a:off x="49625" y="971736"/>
            <a:ext cx="8966123" cy="2790165"/>
            <a:chOff x="-1" y="-48536"/>
            <a:chExt cx="8655643" cy="2790164"/>
          </a:xfrm>
        </p:grpSpPr>
        <p:grpSp>
          <p:nvGrpSpPr>
            <p:cNvPr id="495" name="Group"/>
            <p:cNvGrpSpPr/>
            <p:nvPr/>
          </p:nvGrpSpPr>
          <p:grpSpPr>
            <a:xfrm>
              <a:off x="-1" y="12645"/>
              <a:ext cx="710022" cy="1014314"/>
              <a:chOff x="0" y="0"/>
              <a:chExt cx="710020" cy="1014312"/>
            </a:xfrm>
          </p:grpSpPr>
          <p:sp>
            <p:nvSpPr>
              <p:cNvPr id="493" name="Chevron"/>
              <p:cNvSpPr/>
              <p:nvPr/>
            </p:nvSpPr>
            <p:spPr>
              <a:xfrm rot="5400000">
                <a:off x="-152147" y="152146"/>
                <a:ext cx="1014314" cy="710021"/>
              </a:xfrm>
              <a:prstGeom prst="chevron">
                <a:avLst>
                  <a:gd name="adj" fmla="val 50000"/>
                </a:avLst>
              </a:prstGeom>
              <a:solidFill>
                <a:schemeClr val="accent1"/>
              </a:solidFill>
              <a:ln w="12700" cap="flat">
                <a:solidFill>
                  <a:schemeClr val="accent1"/>
                </a:solidFill>
                <a:prstDash val="solid"/>
                <a:miter lim="800000"/>
              </a:ln>
              <a:effectLst/>
            </p:spPr>
            <p:txBody>
              <a:bodyPr wrap="square" lIns="45719" tIns="45719" rIns="45719" bIns="45719" numCol="1" anchor="ctr">
                <a:noAutofit/>
              </a:bodyPr>
              <a:lstStyle/>
              <a:p>
                <a:pPr algn="ctr" defTabSz="444500">
                  <a:lnSpc>
                    <a:spcPct val="90000"/>
                  </a:lnSpc>
                  <a:spcBef>
                    <a:spcPts val="700"/>
                  </a:spcBef>
                  <a:defRPr sz="1000" b="1">
                    <a:solidFill>
                      <a:srgbClr val="FFFFFF"/>
                    </a:solidFill>
                    <a:latin typeface="Calibri (Body)"/>
                    <a:ea typeface="Calibri (Body)"/>
                    <a:cs typeface="Calibri (Body)"/>
                    <a:sym typeface="Calibri (Body)"/>
                  </a:defRPr>
                </a:pPr>
                <a:endParaRPr/>
              </a:p>
            </p:txBody>
          </p:sp>
          <p:sp>
            <p:nvSpPr>
              <p:cNvPr id="494" name="2016"/>
              <p:cNvSpPr txBox="1"/>
              <p:nvPr/>
            </p:nvSpPr>
            <p:spPr>
              <a:xfrm>
                <a:off x="1" y="424606"/>
                <a:ext cx="710020" cy="165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350" tIns="6350" rIns="6350" bIns="6350" numCol="1" anchor="ctr">
                <a:spAutoFit/>
              </a:bodyPr>
              <a:lstStyle>
                <a:lvl1pPr algn="ctr" defTabSz="444500">
                  <a:lnSpc>
                    <a:spcPct val="90000"/>
                  </a:lnSpc>
                  <a:spcBef>
                    <a:spcPts val="400"/>
                  </a:spcBef>
                  <a:defRPr sz="1000" b="1">
                    <a:solidFill>
                      <a:srgbClr val="FFFFFF"/>
                    </a:solidFill>
                    <a:latin typeface="Calibri (Body)"/>
                    <a:ea typeface="Calibri (Body)"/>
                    <a:cs typeface="Calibri (Body)"/>
                    <a:sym typeface="Calibri (Body)"/>
                  </a:defRPr>
                </a:lvl1pPr>
              </a:lstStyle>
              <a:p>
                <a:r>
                  <a:t>2016</a:t>
                </a:r>
              </a:p>
            </p:txBody>
          </p:sp>
        </p:grpSp>
        <p:grpSp>
          <p:nvGrpSpPr>
            <p:cNvPr id="498" name="Group"/>
            <p:cNvGrpSpPr/>
            <p:nvPr/>
          </p:nvGrpSpPr>
          <p:grpSpPr>
            <a:xfrm>
              <a:off x="710019" y="-48536"/>
              <a:ext cx="7945623" cy="729993"/>
              <a:chOff x="0" y="-48535"/>
              <a:chExt cx="7945622" cy="729991"/>
            </a:xfrm>
          </p:grpSpPr>
          <p:sp>
            <p:nvSpPr>
              <p:cNvPr id="496" name="Shape"/>
              <p:cNvSpPr/>
              <p:nvPr/>
            </p:nvSpPr>
            <p:spPr>
              <a:xfrm rot="5400000">
                <a:off x="3632010" y="-3632011"/>
                <a:ext cx="681457" cy="794547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38"/>
                      <a:pt x="21600" y="309"/>
                    </a:cubicBezTo>
                    <a:lnTo>
                      <a:pt x="21600" y="21600"/>
                    </a:lnTo>
                    <a:lnTo>
                      <a:pt x="0" y="21600"/>
                    </a:lnTo>
                    <a:lnTo>
                      <a:pt x="0" y="309"/>
                    </a:lnTo>
                    <a:cubicBezTo>
                      <a:pt x="0" y="138"/>
                      <a:pt x="1612" y="0"/>
                      <a:pt x="3600" y="0"/>
                    </a:cubicBezTo>
                    <a:close/>
                  </a:path>
                </a:pathLst>
              </a:custGeom>
              <a:solidFill>
                <a:srgbClr val="FFFFFF">
                  <a:alpha val="90000"/>
                </a:srgbClr>
              </a:solidFill>
              <a:ln w="12700" cap="flat">
                <a:solidFill>
                  <a:schemeClr val="accent1"/>
                </a:solidFill>
                <a:prstDash val="solid"/>
                <a:miter lim="800000"/>
              </a:ln>
              <a:effectLst/>
            </p:spPr>
            <p:txBody>
              <a:bodyPr wrap="square" lIns="45719" tIns="45719" rIns="45719" bIns="45719" numCol="1" anchor="ctr">
                <a:noAutofit/>
              </a:bodyPr>
              <a:lstStyle/>
              <a:p>
                <a:pPr defTabSz="488950">
                  <a:lnSpc>
                    <a:spcPct val="90000"/>
                  </a:lnSpc>
                  <a:spcBef>
                    <a:spcPts val="300"/>
                  </a:spcBef>
                  <a:defRPr sz="1100">
                    <a:latin typeface="Arial"/>
                    <a:ea typeface="Arial"/>
                    <a:cs typeface="Arial"/>
                    <a:sym typeface="Arial"/>
                  </a:defRPr>
                </a:pPr>
                <a:endParaRPr/>
              </a:p>
            </p:txBody>
          </p:sp>
          <p:sp>
            <p:nvSpPr>
              <p:cNvPr id="497" name="State Budget package expands coverage of performance related data and information…"/>
              <p:cNvSpPr txBox="1"/>
              <p:nvPr/>
            </p:nvSpPr>
            <p:spPr>
              <a:xfrm>
                <a:off x="33410" y="-48535"/>
                <a:ext cx="7912212" cy="6533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350" tIns="6350" rIns="6350" bIns="6350" numCol="1" anchor="ctr">
                <a:spAutoFit/>
              </a:bodyPr>
              <a:lstStyle/>
              <a:p>
                <a:pPr marL="57150" lvl="1" indent="-57150" defTabSz="444500">
                  <a:lnSpc>
                    <a:spcPct val="90000"/>
                  </a:lnSpc>
                  <a:spcBef>
                    <a:spcPts val="300"/>
                  </a:spcBef>
                  <a:buSzPct val="100000"/>
                  <a:buChar char="•"/>
                  <a:defRPr sz="1000">
                    <a:latin typeface="Arial"/>
                    <a:ea typeface="Arial"/>
                    <a:cs typeface="Arial"/>
                    <a:sym typeface="Arial"/>
                  </a:defRPr>
                </a:pPr>
                <a:endParaRPr b="1" dirty="0">
                  <a:latin typeface="+mj-lt"/>
                </a:endParaRPr>
              </a:p>
              <a:p>
                <a:pPr marL="57150" lvl="1" indent="-57150" defTabSz="488950">
                  <a:lnSpc>
                    <a:spcPct val="90000"/>
                  </a:lnSpc>
                  <a:spcBef>
                    <a:spcPts val="100"/>
                  </a:spcBef>
                  <a:buSzPct val="100000"/>
                  <a:buChar char="•"/>
                  <a:defRPr sz="1100">
                    <a:latin typeface="Arial"/>
                    <a:ea typeface="Arial"/>
                    <a:cs typeface="Arial"/>
                    <a:sym typeface="Arial"/>
                  </a:defRPr>
                </a:pPr>
                <a:r>
                  <a:rPr b="1" dirty="0">
                    <a:latin typeface="+mj-lt"/>
                  </a:rPr>
                  <a:t>State Budget package expands coverage of performance related data and information </a:t>
                </a:r>
              </a:p>
              <a:p>
                <a:pPr marL="57150" lvl="1" indent="-57150" defTabSz="488950">
                  <a:lnSpc>
                    <a:spcPct val="90000"/>
                  </a:lnSpc>
                  <a:spcBef>
                    <a:spcPts val="100"/>
                  </a:spcBef>
                  <a:buSzPct val="100000"/>
                  <a:buChar char="•"/>
                  <a:defRPr sz="1100">
                    <a:latin typeface="Arial"/>
                    <a:ea typeface="Arial"/>
                    <a:cs typeface="Arial"/>
                    <a:sym typeface="Arial"/>
                  </a:defRPr>
                </a:pPr>
                <a:r>
                  <a:rPr b="1" dirty="0">
                    <a:latin typeface="+mj-lt"/>
                  </a:rPr>
                  <a:t>Mid-term costed Action Plans are introduced in all line Ministries</a:t>
                </a:r>
              </a:p>
              <a:p>
                <a:pPr marL="57150" lvl="1" indent="-57150" defTabSz="488950">
                  <a:lnSpc>
                    <a:spcPct val="90000"/>
                  </a:lnSpc>
                  <a:spcBef>
                    <a:spcPts val="100"/>
                  </a:spcBef>
                  <a:buSzPct val="100000"/>
                  <a:buChar char="•"/>
                  <a:defRPr sz="1100">
                    <a:latin typeface="Arial"/>
                    <a:ea typeface="Arial"/>
                    <a:cs typeface="Arial"/>
                    <a:sym typeface="Arial"/>
                  </a:defRPr>
                </a:pPr>
                <a:r>
                  <a:rPr b="1" dirty="0">
                    <a:latin typeface="+mj-lt"/>
                  </a:rPr>
                  <a:t>Public Investment </a:t>
                </a:r>
                <a:r>
                  <a:rPr b="1" dirty="0" smtClean="0">
                    <a:latin typeface="+mj-lt"/>
                  </a:rPr>
                  <a:t>Management </a:t>
                </a:r>
                <a:r>
                  <a:rPr b="1" dirty="0">
                    <a:latin typeface="+mj-lt"/>
                  </a:rPr>
                  <a:t>(PIM) Reform - PIM Guideline and Methodology was adopted </a:t>
                </a:r>
              </a:p>
            </p:txBody>
          </p:sp>
        </p:grpSp>
        <p:grpSp>
          <p:nvGrpSpPr>
            <p:cNvPr id="501" name="Group"/>
            <p:cNvGrpSpPr/>
            <p:nvPr/>
          </p:nvGrpSpPr>
          <p:grpSpPr>
            <a:xfrm>
              <a:off x="-1" y="911071"/>
              <a:ext cx="710022" cy="1014314"/>
              <a:chOff x="0" y="0"/>
              <a:chExt cx="710020" cy="1014312"/>
            </a:xfrm>
          </p:grpSpPr>
          <p:sp>
            <p:nvSpPr>
              <p:cNvPr id="499" name="Chevron"/>
              <p:cNvSpPr/>
              <p:nvPr/>
            </p:nvSpPr>
            <p:spPr>
              <a:xfrm rot="5400000">
                <a:off x="-152147" y="152146"/>
                <a:ext cx="1014314" cy="710021"/>
              </a:xfrm>
              <a:prstGeom prst="chevron">
                <a:avLst>
                  <a:gd name="adj" fmla="val 50000"/>
                </a:avLst>
              </a:prstGeom>
              <a:solidFill>
                <a:schemeClr val="accent1"/>
              </a:solidFill>
              <a:ln w="12700" cap="flat">
                <a:solidFill>
                  <a:schemeClr val="accent1"/>
                </a:solidFill>
                <a:prstDash val="solid"/>
                <a:miter lim="800000"/>
              </a:ln>
              <a:effectLst/>
            </p:spPr>
            <p:txBody>
              <a:bodyPr wrap="square" lIns="45719" tIns="45719" rIns="45719" bIns="45719" numCol="1" anchor="ctr">
                <a:noAutofit/>
              </a:bodyPr>
              <a:lstStyle/>
              <a:p>
                <a:pPr algn="ctr" defTabSz="444500">
                  <a:lnSpc>
                    <a:spcPct val="90000"/>
                  </a:lnSpc>
                  <a:spcBef>
                    <a:spcPts val="700"/>
                  </a:spcBef>
                  <a:defRPr sz="1000" b="1">
                    <a:solidFill>
                      <a:srgbClr val="FFFFFF"/>
                    </a:solidFill>
                    <a:latin typeface="Calibri (Body)"/>
                    <a:ea typeface="Calibri (Body)"/>
                    <a:cs typeface="Calibri (Body)"/>
                    <a:sym typeface="Calibri (Body)"/>
                  </a:defRPr>
                </a:pPr>
                <a:endParaRPr/>
              </a:p>
            </p:txBody>
          </p:sp>
          <p:sp>
            <p:nvSpPr>
              <p:cNvPr id="500" name="2017"/>
              <p:cNvSpPr txBox="1"/>
              <p:nvPr/>
            </p:nvSpPr>
            <p:spPr>
              <a:xfrm>
                <a:off x="1" y="424606"/>
                <a:ext cx="710020" cy="165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350" tIns="6350" rIns="6350" bIns="6350" numCol="1" anchor="ctr">
                <a:spAutoFit/>
              </a:bodyPr>
              <a:lstStyle>
                <a:lvl1pPr algn="ctr" defTabSz="444500">
                  <a:lnSpc>
                    <a:spcPct val="90000"/>
                  </a:lnSpc>
                  <a:spcBef>
                    <a:spcPts val="400"/>
                  </a:spcBef>
                  <a:defRPr sz="1000" b="1">
                    <a:solidFill>
                      <a:srgbClr val="FFFFFF"/>
                    </a:solidFill>
                    <a:latin typeface="Calibri (Body)"/>
                    <a:ea typeface="Calibri (Body)"/>
                    <a:cs typeface="Calibri (Body)"/>
                    <a:sym typeface="Calibri (Body)"/>
                  </a:defRPr>
                </a:lvl1pPr>
              </a:lstStyle>
              <a:p>
                <a:r>
                  <a:t>2017</a:t>
                </a:r>
              </a:p>
            </p:txBody>
          </p:sp>
        </p:grpSp>
        <p:grpSp>
          <p:nvGrpSpPr>
            <p:cNvPr id="504" name="Group"/>
            <p:cNvGrpSpPr/>
            <p:nvPr/>
          </p:nvGrpSpPr>
          <p:grpSpPr>
            <a:xfrm>
              <a:off x="743430" y="666220"/>
              <a:ext cx="7841631" cy="991620"/>
              <a:chOff x="0" y="0"/>
              <a:chExt cx="7841630" cy="991618"/>
            </a:xfrm>
          </p:grpSpPr>
          <p:sp>
            <p:nvSpPr>
              <p:cNvPr id="502" name="Shape"/>
              <p:cNvSpPr/>
              <p:nvPr/>
            </p:nvSpPr>
            <p:spPr>
              <a:xfrm rot="5400000">
                <a:off x="3508980" y="-3425006"/>
                <a:ext cx="823669" cy="784163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69"/>
                      <a:pt x="21600" y="378"/>
                    </a:cubicBezTo>
                    <a:lnTo>
                      <a:pt x="21600" y="21600"/>
                    </a:lnTo>
                    <a:lnTo>
                      <a:pt x="0" y="21600"/>
                    </a:lnTo>
                    <a:lnTo>
                      <a:pt x="0" y="378"/>
                    </a:lnTo>
                    <a:cubicBezTo>
                      <a:pt x="0" y="169"/>
                      <a:pt x="1612" y="0"/>
                      <a:pt x="3600" y="0"/>
                    </a:cubicBezTo>
                    <a:close/>
                  </a:path>
                </a:pathLst>
              </a:custGeom>
              <a:solidFill>
                <a:srgbClr val="FFFFFF">
                  <a:alpha val="90000"/>
                </a:srgbClr>
              </a:solidFill>
              <a:ln w="12700" cap="flat">
                <a:solidFill>
                  <a:schemeClr val="accent1"/>
                </a:solidFill>
                <a:prstDash val="solid"/>
                <a:miter lim="800000"/>
              </a:ln>
              <a:effectLst/>
            </p:spPr>
            <p:txBody>
              <a:bodyPr wrap="square" lIns="45719" tIns="45719" rIns="45719" bIns="45719" numCol="1" anchor="ctr">
                <a:noAutofit/>
              </a:bodyPr>
              <a:lstStyle/>
              <a:p>
                <a:pPr defTabSz="488950">
                  <a:lnSpc>
                    <a:spcPct val="90000"/>
                  </a:lnSpc>
                  <a:spcBef>
                    <a:spcPts val="300"/>
                  </a:spcBef>
                  <a:defRPr sz="1100">
                    <a:latin typeface="Arial"/>
                    <a:ea typeface="Arial"/>
                    <a:cs typeface="Arial"/>
                    <a:sym typeface="Arial"/>
                  </a:defRPr>
                </a:pPr>
                <a:endParaRPr/>
              </a:p>
            </p:txBody>
          </p:sp>
          <p:sp>
            <p:nvSpPr>
              <p:cNvPr id="503" name="Public Discussions on Fiscal Governance and Fiscal Discipline…"/>
              <p:cNvSpPr txBox="1"/>
              <p:nvPr/>
            </p:nvSpPr>
            <p:spPr>
              <a:xfrm>
                <a:off x="40208" y="0"/>
                <a:ext cx="7801422" cy="9916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985" tIns="6985" rIns="6985" bIns="6985" numCol="1" anchor="ctr">
                <a:spAutoFit/>
              </a:bodyPr>
              <a:lstStyle/>
              <a:p>
                <a:pPr marL="57150" lvl="1" indent="-57150" defTabSz="488950">
                  <a:lnSpc>
                    <a:spcPct val="90000"/>
                  </a:lnSpc>
                  <a:spcBef>
                    <a:spcPts val="300"/>
                  </a:spcBef>
                  <a:buSzPct val="100000"/>
                  <a:buChar char="•"/>
                  <a:defRPr sz="1100">
                    <a:latin typeface="Arial"/>
                    <a:ea typeface="Arial"/>
                    <a:cs typeface="Arial"/>
                    <a:sym typeface="Arial"/>
                  </a:defRPr>
                </a:pPr>
                <a:endParaRPr b="1" dirty="0" smtClean="0">
                  <a:latin typeface="+mj-lt"/>
                </a:endParaRPr>
              </a:p>
              <a:p>
                <a:pPr marL="57150" lvl="1" indent="-57150" defTabSz="488950">
                  <a:lnSpc>
                    <a:spcPct val="90000"/>
                  </a:lnSpc>
                  <a:spcBef>
                    <a:spcPts val="100"/>
                  </a:spcBef>
                  <a:buSzPct val="100000"/>
                  <a:buChar char="•"/>
                  <a:defRPr sz="1100">
                    <a:latin typeface="Arial"/>
                    <a:ea typeface="Arial"/>
                    <a:cs typeface="Arial"/>
                    <a:sym typeface="Arial"/>
                  </a:defRPr>
                </a:pPr>
                <a:r>
                  <a:rPr b="1" dirty="0" smtClean="0">
                    <a:latin typeface="+mj-lt"/>
                  </a:rPr>
                  <a:t>Public Discussions on Fiscal Governance and Fiscal Discipline </a:t>
                </a:r>
              </a:p>
              <a:p>
                <a:pPr marL="57150" lvl="1" indent="-57150" defTabSz="488950">
                  <a:lnSpc>
                    <a:spcPct val="90000"/>
                  </a:lnSpc>
                  <a:spcBef>
                    <a:spcPts val="100"/>
                  </a:spcBef>
                  <a:buSzPct val="100000"/>
                  <a:buChar char="•"/>
                  <a:defRPr sz="1100">
                    <a:latin typeface="Arial"/>
                    <a:ea typeface="Arial"/>
                    <a:cs typeface="Arial"/>
                    <a:sym typeface="Arial"/>
                  </a:defRPr>
                </a:pPr>
                <a:r>
                  <a:rPr b="1" dirty="0" smtClean="0">
                    <a:latin typeface="+mj-lt"/>
                  </a:rPr>
                  <a:t>Public Investment Management system Piloted</a:t>
                </a:r>
              </a:p>
              <a:p>
                <a:pPr marL="57150" lvl="1" indent="-57150" defTabSz="488950">
                  <a:lnSpc>
                    <a:spcPct val="90000"/>
                  </a:lnSpc>
                  <a:spcBef>
                    <a:spcPts val="100"/>
                  </a:spcBef>
                  <a:buSzPct val="100000"/>
                  <a:buChar char="•"/>
                  <a:defRPr sz="1100">
                    <a:latin typeface="Arial"/>
                    <a:ea typeface="Arial"/>
                    <a:cs typeface="Arial"/>
                    <a:sym typeface="Arial"/>
                  </a:defRPr>
                </a:pPr>
                <a:r>
                  <a:rPr b="1" dirty="0" smtClean="0">
                    <a:latin typeface="+mj-lt"/>
                  </a:rPr>
                  <a:t>PEFA Self-Assessment prepared; </a:t>
                </a:r>
              </a:p>
              <a:p>
                <a:pPr marL="57150" lvl="1" indent="-57150" defTabSz="488950">
                  <a:lnSpc>
                    <a:spcPct val="90000"/>
                  </a:lnSpc>
                  <a:spcBef>
                    <a:spcPts val="100"/>
                  </a:spcBef>
                  <a:buSzPct val="100000"/>
                  <a:buChar char="•"/>
                  <a:defRPr sz="1100">
                    <a:latin typeface="Arial"/>
                    <a:ea typeface="Arial"/>
                    <a:cs typeface="Arial"/>
                    <a:sym typeface="Arial"/>
                  </a:defRPr>
                </a:pPr>
                <a:r>
                  <a:rPr b="1" dirty="0" smtClean="0">
                    <a:latin typeface="+mj-lt"/>
                  </a:rPr>
                  <a:t>FTE and Fiscal Rules report prepared by IMF</a:t>
                </a:r>
              </a:p>
              <a:p>
                <a:pPr marL="57150" lvl="1" indent="-57150" defTabSz="488950">
                  <a:lnSpc>
                    <a:spcPct val="90000"/>
                  </a:lnSpc>
                  <a:spcBef>
                    <a:spcPts val="100"/>
                  </a:spcBef>
                  <a:buSzPct val="100000"/>
                  <a:buChar char="•"/>
                  <a:defRPr sz="1100">
                    <a:latin typeface="Arial"/>
                    <a:ea typeface="Arial"/>
                    <a:cs typeface="Arial"/>
                    <a:sym typeface="Arial"/>
                  </a:defRPr>
                </a:pPr>
                <a:r>
                  <a:rPr b="1" dirty="0" smtClean="0">
                    <a:latin typeface="+mj-lt"/>
                  </a:rPr>
                  <a:t>2016 State Budget Annual Report extends coverage of Performance related data</a:t>
                </a:r>
                <a:endParaRPr b="1" dirty="0">
                  <a:latin typeface="+mj-lt"/>
                </a:endParaRPr>
              </a:p>
            </p:txBody>
          </p:sp>
        </p:grpSp>
        <p:grpSp>
          <p:nvGrpSpPr>
            <p:cNvPr id="507" name="Group"/>
            <p:cNvGrpSpPr/>
            <p:nvPr/>
          </p:nvGrpSpPr>
          <p:grpSpPr>
            <a:xfrm>
              <a:off x="-1" y="1727314"/>
              <a:ext cx="710022" cy="1014314"/>
              <a:chOff x="0" y="0"/>
              <a:chExt cx="710020" cy="1014312"/>
            </a:xfrm>
          </p:grpSpPr>
          <p:sp>
            <p:nvSpPr>
              <p:cNvPr id="505" name="Chevron"/>
              <p:cNvSpPr/>
              <p:nvPr/>
            </p:nvSpPr>
            <p:spPr>
              <a:xfrm rot="5400000">
                <a:off x="-152147" y="152146"/>
                <a:ext cx="1014314" cy="710021"/>
              </a:xfrm>
              <a:prstGeom prst="chevron">
                <a:avLst>
                  <a:gd name="adj" fmla="val 50000"/>
                </a:avLst>
              </a:prstGeom>
              <a:solidFill>
                <a:schemeClr val="accent1"/>
              </a:solidFill>
              <a:ln w="12700" cap="flat">
                <a:solidFill>
                  <a:schemeClr val="accent1"/>
                </a:solidFill>
                <a:prstDash val="solid"/>
                <a:miter lim="800000"/>
              </a:ln>
              <a:effectLst/>
            </p:spPr>
            <p:txBody>
              <a:bodyPr wrap="square" lIns="45719" tIns="45719" rIns="45719" bIns="45719" numCol="1" anchor="ctr">
                <a:noAutofit/>
              </a:bodyPr>
              <a:lstStyle/>
              <a:p>
                <a:pPr algn="ctr" defTabSz="444500">
                  <a:lnSpc>
                    <a:spcPct val="90000"/>
                  </a:lnSpc>
                  <a:spcBef>
                    <a:spcPts val="700"/>
                  </a:spcBef>
                  <a:defRPr sz="1000">
                    <a:solidFill>
                      <a:srgbClr val="FFFFFF"/>
                    </a:solidFill>
                    <a:latin typeface="Arial"/>
                    <a:ea typeface="Arial"/>
                    <a:cs typeface="Arial"/>
                    <a:sym typeface="Arial"/>
                  </a:defRPr>
                </a:pPr>
                <a:endParaRPr/>
              </a:p>
            </p:txBody>
          </p:sp>
          <p:sp>
            <p:nvSpPr>
              <p:cNvPr id="506" name="2018"/>
              <p:cNvSpPr txBox="1"/>
              <p:nvPr/>
            </p:nvSpPr>
            <p:spPr>
              <a:xfrm>
                <a:off x="1" y="433034"/>
                <a:ext cx="710020" cy="148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350" tIns="6350" rIns="6350" bIns="6350" numCol="1" anchor="ctr">
                <a:spAutoFit/>
              </a:bodyPr>
              <a:lstStyle>
                <a:lvl1pPr algn="ctr" defTabSz="444500">
                  <a:lnSpc>
                    <a:spcPct val="90000"/>
                  </a:lnSpc>
                  <a:spcBef>
                    <a:spcPts val="400"/>
                  </a:spcBef>
                  <a:defRPr sz="1000">
                    <a:solidFill>
                      <a:srgbClr val="FFFFFF"/>
                    </a:solidFill>
                    <a:latin typeface="Arial"/>
                    <a:ea typeface="Arial"/>
                    <a:cs typeface="Arial"/>
                    <a:sym typeface="Arial"/>
                  </a:defRPr>
                </a:lvl1pPr>
              </a:lstStyle>
              <a:p>
                <a:r>
                  <a:t>2018</a:t>
                </a:r>
              </a:p>
            </p:txBody>
          </p:sp>
        </p:grpSp>
        <p:grpSp>
          <p:nvGrpSpPr>
            <p:cNvPr id="510" name="Group"/>
            <p:cNvGrpSpPr/>
            <p:nvPr/>
          </p:nvGrpSpPr>
          <p:grpSpPr>
            <a:xfrm>
              <a:off x="710019" y="1727313"/>
              <a:ext cx="7945479" cy="659307"/>
              <a:chOff x="0" y="-1"/>
              <a:chExt cx="7945478" cy="659305"/>
            </a:xfrm>
          </p:grpSpPr>
          <p:sp>
            <p:nvSpPr>
              <p:cNvPr id="508" name="Shape"/>
              <p:cNvSpPr/>
              <p:nvPr/>
            </p:nvSpPr>
            <p:spPr>
              <a:xfrm rot="5400000">
                <a:off x="3643086" y="-3643087"/>
                <a:ext cx="659305" cy="794547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34"/>
                      <a:pt x="21600" y="299"/>
                    </a:cubicBezTo>
                    <a:lnTo>
                      <a:pt x="21600" y="21600"/>
                    </a:lnTo>
                    <a:lnTo>
                      <a:pt x="0" y="21600"/>
                    </a:lnTo>
                    <a:lnTo>
                      <a:pt x="0" y="299"/>
                    </a:lnTo>
                    <a:cubicBezTo>
                      <a:pt x="0" y="134"/>
                      <a:pt x="1612" y="0"/>
                      <a:pt x="3600" y="0"/>
                    </a:cubicBezTo>
                    <a:close/>
                  </a:path>
                </a:pathLst>
              </a:custGeom>
              <a:solidFill>
                <a:srgbClr val="FFFFFF">
                  <a:alpha val="90000"/>
                </a:srgbClr>
              </a:solidFill>
              <a:ln w="12700" cap="flat">
                <a:solidFill>
                  <a:schemeClr val="accent1"/>
                </a:solidFill>
                <a:prstDash val="solid"/>
                <a:miter lim="800000"/>
              </a:ln>
              <a:effectLst/>
            </p:spPr>
            <p:txBody>
              <a:bodyPr wrap="square" lIns="45719" tIns="45719" rIns="45719" bIns="45719" numCol="1" anchor="ctr">
                <a:noAutofit/>
              </a:bodyPr>
              <a:lstStyle/>
              <a:p>
                <a:pPr defTabSz="444500">
                  <a:lnSpc>
                    <a:spcPct val="90000"/>
                  </a:lnSpc>
                  <a:spcBef>
                    <a:spcPts val="300"/>
                  </a:spcBef>
                  <a:defRPr sz="1000"/>
                </a:pPr>
                <a:endParaRPr/>
              </a:p>
            </p:txBody>
          </p:sp>
          <p:sp>
            <p:nvSpPr>
              <p:cNvPr id="509" name="PIMA Assessment;…"/>
              <p:cNvSpPr txBox="1"/>
              <p:nvPr/>
            </p:nvSpPr>
            <p:spPr>
              <a:xfrm>
                <a:off x="0" y="178329"/>
                <a:ext cx="7913293" cy="3026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350" tIns="6350" rIns="6350" bIns="6350" numCol="1" anchor="ctr">
                <a:spAutoFit/>
              </a:bodyPr>
              <a:lstStyle/>
              <a:p>
                <a:pPr marL="57150" lvl="1" indent="-57150" defTabSz="444500">
                  <a:lnSpc>
                    <a:spcPct val="90000"/>
                  </a:lnSpc>
                  <a:spcBef>
                    <a:spcPts val="100"/>
                  </a:spcBef>
                  <a:buSzPct val="100000"/>
                  <a:buChar char="•"/>
                  <a:defRPr sz="1000">
                    <a:latin typeface="Arial"/>
                    <a:ea typeface="Arial"/>
                    <a:cs typeface="Arial"/>
                    <a:sym typeface="Arial"/>
                  </a:defRPr>
                </a:pPr>
                <a:r>
                  <a:rPr b="1" dirty="0" smtClean="0">
                    <a:latin typeface="+mj-lt"/>
                  </a:rPr>
                  <a:t>PIMA Assessment;</a:t>
                </a:r>
              </a:p>
              <a:p>
                <a:pPr marL="57150" lvl="1" indent="-57150" defTabSz="444500">
                  <a:lnSpc>
                    <a:spcPct val="90000"/>
                  </a:lnSpc>
                  <a:spcBef>
                    <a:spcPts val="100"/>
                  </a:spcBef>
                  <a:buSzPct val="100000"/>
                  <a:buChar char="•"/>
                  <a:defRPr sz="1000">
                    <a:latin typeface="Arial"/>
                    <a:ea typeface="Arial"/>
                    <a:cs typeface="Arial"/>
                    <a:sym typeface="Arial"/>
                  </a:defRPr>
                </a:pPr>
                <a:r>
                  <a:rPr b="1" dirty="0" smtClean="0">
                    <a:latin typeface="+mj-lt"/>
                  </a:rPr>
                  <a:t>MTBF – coverage of information for BDD preparation process is increased;</a:t>
                </a:r>
                <a:endParaRPr b="1" dirty="0">
                  <a:latin typeface="+mj-lt"/>
                </a:endParaRPr>
              </a:p>
            </p:txBody>
          </p:sp>
        </p:grpSp>
      </p:grpSp>
      <p:sp>
        <p:nvSpPr>
          <p:cNvPr id="512" name="TextBox 1"/>
          <p:cNvSpPr txBox="1"/>
          <p:nvPr/>
        </p:nvSpPr>
        <p:spPr>
          <a:xfrm>
            <a:off x="152401" y="3657600"/>
            <a:ext cx="8836664" cy="25908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marL="285750" indent="-285750" algn="just">
              <a:buSzPct val="100000"/>
              <a:buChar char="➢"/>
              <a:defRPr sz="1600">
                <a:latin typeface="Arial"/>
                <a:ea typeface="Arial"/>
                <a:cs typeface="Arial"/>
                <a:sym typeface="Arial"/>
              </a:defRPr>
            </a:pPr>
            <a:r>
              <a:rPr sz="1400" dirty="0">
                <a:latin typeface="+mj-lt"/>
              </a:rPr>
              <a:t>PFM coordination Council is operational which involves Parliament, MOF, State Audit Office, Public Procurement Agency, Civil Society and Donor organizations. The council is in charge of approving PFM reform mid-term strategy and annual action plans and performance reports;</a:t>
            </a:r>
          </a:p>
          <a:p>
            <a:pPr marL="285750" indent="-285750" algn="just">
              <a:buSzPct val="100000"/>
              <a:buChar char="➢"/>
              <a:defRPr sz="1600">
                <a:latin typeface="Arial"/>
                <a:ea typeface="Arial"/>
                <a:cs typeface="Arial"/>
                <a:sym typeface="Arial"/>
              </a:defRPr>
            </a:pPr>
            <a:endParaRPr sz="1400" dirty="0">
              <a:latin typeface="+mj-lt"/>
            </a:endParaRPr>
          </a:p>
          <a:p>
            <a:pPr marL="285750" indent="-285750" algn="just">
              <a:buSzPct val="100000"/>
              <a:buChar char="➢"/>
              <a:defRPr sz="1600">
                <a:latin typeface="Arial"/>
                <a:ea typeface="Arial"/>
                <a:cs typeface="Arial"/>
                <a:sym typeface="Arial"/>
              </a:defRPr>
            </a:pPr>
            <a:r>
              <a:rPr sz="1400" dirty="0">
                <a:latin typeface="+mj-lt"/>
              </a:rPr>
              <a:t>Georgia has been supported by the International Donor organizations on this road, not only financially but with the technical expertise. This plays the vital role in the capacity building process and ensuring that the reforms go into the right direction</a:t>
            </a:r>
            <a:r>
              <a:rPr sz="1600" dirty="0">
                <a:latin typeface="+mj-lt"/>
              </a:rPr>
              <a:t>.</a:t>
            </a:r>
          </a:p>
        </p:txBody>
      </p:sp>
    </p:spTree>
    <p:extLst>
      <p:ext uri="{BB962C8B-B14F-4D97-AF65-F5344CB8AC3E}">
        <p14:creationId xmlns:p14="http://schemas.microsoft.com/office/powerpoint/2010/main" val="1720552159"/>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a14="http://schemas.microsoft.com/office/drawing/2010/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Title 2"/>
          <p:cNvSpPr txBox="1"/>
          <p:nvPr/>
        </p:nvSpPr>
        <p:spPr>
          <a:xfrm>
            <a:off x="1187624" y="188639"/>
            <a:ext cx="7272809" cy="6858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defRPr sz="2400" b="1">
                <a:solidFill>
                  <a:srgbClr val="326065"/>
                </a:solidFill>
                <a:latin typeface="Arial"/>
                <a:ea typeface="Arial"/>
                <a:cs typeface="Arial"/>
                <a:sym typeface="Arial"/>
              </a:defRPr>
            </a:lvl1pPr>
          </a:lstStyle>
          <a:p>
            <a:pPr>
              <a:lnSpc>
                <a:spcPct val="90000"/>
              </a:lnSpc>
              <a:spcBef>
                <a:spcPct val="0"/>
              </a:spcBef>
            </a:pPr>
            <a:r>
              <a:rPr dirty="0">
                <a:solidFill>
                  <a:schemeClr val="tx1"/>
                </a:solidFill>
                <a:latin typeface="Calibri (Body)"/>
                <a:ea typeface="+mj-ea"/>
                <a:cs typeface="+mj-cs"/>
              </a:rPr>
              <a:t>Open Budget Index  - Georgia 2006-2017</a:t>
            </a:r>
          </a:p>
        </p:txBody>
      </p:sp>
      <p:graphicFrame>
        <p:nvGraphicFramePr>
          <p:cNvPr id="697" name="Chart 4"/>
          <p:cNvGraphicFramePr/>
          <p:nvPr>
            <p:extLst>
              <p:ext uri="{D42A27DB-BD31-4B8C-83A1-F6EECF244321}">
                <p14:modId xmlns:p14="http://schemas.microsoft.com/office/powerpoint/2010/main" val="231412881"/>
              </p:ext>
            </p:extLst>
          </p:nvPr>
        </p:nvGraphicFramePr>
        <p:xfrm>
          <a:off x="121328" y="874440"/>
          <a:ext cx="5746072" cy="3011760"/>
        </p:xfrm>
        <a:graphic>
          <a:graphicData uri="http://schemas.openxmlformats.org/drawingml/2006/chart">
            <c:chart xmlns:c="http://schemas.openxmlformats.org/drawingml/2006/chart" xmlns:r="http://schemas.openxmlformats.org/officeDocument/2006/relationships" r:id="rId2"/>
          </a:graphicData>
        </a:graphic>
      </p:graphicFrame>
      <p:pic>
        <p:nvPicPr>
          <p:cNvPr id="698" name="Picture 7" descr="Picture 7"/>
          <p:cNvPicPr>
            <a:picLocks noChangeAspect="1"/>
          </p:cNvPicPr>
          <p:nvPr/>
        </p:nvPicPr>
        <p:blipFill>
          <a:blip r:embed="rId3">
            <a:extLst/>
          </a:blip>
          <a:stretch>
            <a:fillRect/>
          </a:stretch>
        </p:blipFill>
        <p:spPr>
          <a:xfrm>
            <a:off x="121328" y="4343400"/>
            <a:ext cx="8978153" cy="2362200"/>
          </a:xfrm>
          <a:prstGeom prst="rect">
            <a:avLst/>
          </a:prstGeom>
          <a:ln w="12700">
            <a:miter lim="400000"/>
          </a:ln>
        </p:spPr>
      </p:pic>
      <p:pic>
        <p:nvPicPr>
          <p:cNvPr id="5" name="Picture 4"/>
          <p:cNvPicPr>
            <a:picLocks noChangeAspect="1"/>
          </p:cNvPicPr>
          <p:nvPr/>
        </p:nvPicPr>
        <p:blipFill>
          <a:blip r:embed="rId4"/>
          <a:stretch>
            <a:fillRect/>
          </a:stretch>
        </p:blipFill>
        <p:spPr>
          <a:xfrm>
            <a:off x="5776161" y="935517"/>
            <a:ext cx="3367839" cy="2856122"/>
          </a:xfrm>
          <a:prstGeom prst="rect">
            <a:avLst/>
          </a:prstGeom>
        </p:spPr>
      </p:pic>
      <p:sp>
        <p:nvSpPr>
          <p:cNvPr id="7" name="TextBox 6"/>
          <p:cNvSpPr txBox="1"/>
          <p:nvPr/>
        </p:nvSpPr>
        <p:spPr>
          <a:xfrm>
            <a:off x="4495800" y="3931113"/>
            <a:ext cx="4850976" cy="266241"/>
          </a:xfrm>
          <a:prstGeom prst="rect">
            <a:avLst/>
          </a:prstGeom>
        </p:spPr>
        <p:txBody>
          <a:bodyPr vert="horz" wrap="square" lIns="91440" tIns="45720" rIns="91440" bIns="45720" rtlCol="0" anchor="ctr">
            <a:noAutofit/>
          </a:bodyPr>
          <a:lstStyle/>
          <a:p>
            <a:r>
              <a:rPr lang="en-US" sz="900" dirty="0" smtClean="0"/>
              <a:t>Source: OECD CESEE SBO, May 25, 2018 “Budgets as Bridges” Insight from the Open Budget Survey 2017, By Elena Mondo, Senior Technical Advisor, IBP </a:t>
            </a:r>
            <a:endParaRPr lang="en-US" sz="400" dirty="0" smtClean="0"/>
          </a:p>
        </p:txBody>
      </p:sp>
    </p:spTree>
    <p:extLst>
      <p:ext uri="{BB962C8B-B14F-4D97-AF65-F5344CB8AC3E}">
        <p14:creationId xmlns:p14="http://schemas.microsoft.com/office/powerpoint/2010/main" val="1406054993"/>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Title 2"/>
          <p:cNvSpPr txBox="1"/>
          <p:nvPr/>
        </p:nvSpPr>
        <p:spPr>
          <a:xfrm>
            <a:off x="1187624" y="188639"/>
            <a:ext cx="6477001" cy="6858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defRPr sz="2400" b="1">
                <a:solidFill>
                  <a:srgbClr val="214043"/>
                </a:solidFill>
                <a:latin typeface="Arial"/>
                <a:ea typeface="Arial"/>
                <a:cs typeface="Arial"/>
                <a:sym typeface="Arial"/>
              </a:defRPr>
            </a:lvl1pPr>
          </a:lstStyle>
          <a:p>
            <a:r>
              <a:rPr dirty="0">
                <a:solidFill>
                  <a:schemeClr val="tx1"/>
                </a:solidFill>
                <a:latin typeface="Calibri (Body)"/>
                <a:ea typeface="+mj-ea"/>
                <a:cs typeface="+mj-cs"/>
              </a:rPr>
              <a:t>Georgia - Open Budget Survey 2006-2017</a:t>
            </a:r>
          </a:p>
        </p:txBody>
      </p:sp>
      <p:pic>
        <p:nvPicPr>
          <p:cNvPr id="735" name="Picture 4" descr="Picture 4"/>
          <p:cNvPicPr>
            <a:picLocks noChangeAspect="1"/>
          </p:cNvPicPr>
          <p:nvPr/>
        </p:nvPicPr>
        <p:blipFill>
          <a:blip r:embed="rId2">
            <a:extLst/>
          </a:blip>
          <a:stretch>
            <a:fillRect/>
          </a:stretch>
        </p:blipFill>
        <p:spPr>
          <a:xfrm>
            <a:off x="4724400" y="1021579"/>
            <a:ext cx="3810000" cy="5429090"/>
          </a:xfrm>
          <a:prstGeom prst="rect">
            <a:avLst/>
          </a:prstGeom>
          <a:ln w="12700">
            <a:miter lim="400000"/>
          </a:ln>
        </p:spPr>
      </p:pic>
      <p:pic>
        <p:nvPicPr>
          <p:cNvPr id="736" name="Content Placeholder 7" descr="Content Placeholder 7"/>
          <p:cNvPicPr>
            <a:picLocks noChangeAspect="1"/>
          </p:cNvPicPr>
          <p:nvPr/>
        </p:nvPicPr>
        <p:blipFill>
          <a:blip r:embed="rId3">
            <a:extLst/>
          </a:blip>
          <a:stretch>
            <a:fillRect/>
          </a:stretch>
        </p:blipFill>
        <p:spPr>
          <a:xfrm>
            <a:off x="179511" y="1021579"/>
            <a:ext cx="4248474" cy="5366812"/>
          </a:xfrm>
          <a:prstGeom prst="rect">
            <a:avLst/>
          </a:prstGeom>
          <a:ln w="12700">
            <a:miter lim="400000"/>
          </a:ln>
        </p:spPr>
      </p:pic>
    </p:spTree>
    <p:extLst>
      <p:ext uri="{BB962C8B-B14F-4D97-AF65-F5344CB8AC3E}">
        <p14:creationId xmlns:p14="http://schemas.microsoft.com/office/powerpoint/2010/main" val="879749376"/>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839200" cy="1447800"/>
          </a:xfrm>
        </p:spPr>
        <p:txBody>
          <a:bodyPr>
            <a:normAutofit fontScale="85000" lnSpcReduction="20000"/>
          </a:bodyPr>
          <a:lstStyle/>
          <a:p>
            <a:pPr marL="0" indent="0">
              <a:buNone/>
            </a:pPr>
            <a:r>
              <a:rPr lang="en-US" sz="1800" dirty="0" smtClean="0">
                <a:latin typeface="Arial" panose="020B0604020202020204" pitchFamily="34" charset="0"/>
                <a:cs typeface="Arial" panose="020B0604020202020204" pitchFamily="34" charset="0"/>
              </a:rPr>
              <a:t>PEFA Assessment report validated by the World Bank published in 2018, which covers 2014-2016 completed year. According to the assessment:</a:t>
            </a:r>
          </a:p>
          <a:p>
            <a:pPr algn="just">
              <a:buFont typeface="Wingdings" panose="05000000000000000000" pitchFamily="2" charset="2"/>
              <a:buChar char="Ø"/>
            </a:pPr>
            <a:r>
              <a:rPr lang="en-US" sz="1800" dirty="0">
                <a:latin typeface="Arial" panose="020B0604020202020204" pitchFamily="34" charset="0"/>
                <a:cs typeface="Arial" panose="020B0604020202020204" pitchFamily="34" charset="0"/>
              </a:rPr>
              <a:t>Georgia has a </a:t>
            </a:r>
            <a:r>
              <a:rPr lang="en-US" sz="1800" dirty="0">
                <a:solidFill>
                  <a:srgbClr val="0070C0"/>
                </a:solidFill>
                <a:latin typeface="Arial" panose="020B0604020202020204" pitchFamily="34" charset="0"/>
                <a:cs typeface="Arial" panose="020B0604020202020204" pitchFamily="34" charset="0"/>
              </a:rPr>
              <a:t>strong performance</a:t>
            </a:r>
            <a:r>
              <a:rPr lang="en-US" sz="1800" dirty="0">
                <a:latin typeface="Arial" panose="020B0604020202020204" pitchFamily="34" charset="0"/>
                <a:cs typeface="Arial" panose="020B0604020202020204" pitchFamily="34" charset="0"/>
              </a:rPr>
              <a:t> on the 7 PEFA pillars compared to average results of 24 countries that have used the 2016 PEFA Framework</a:t>
            </a:r>
            <a:r>
              <a:rPr lang="en-US" sz="1800" dirty="0" smtClean="0">
                <a:latin typeface="Arial" panose="020B0604020202020204" pitchFamily="34" charset="0"/>
                <a:cs typeface="Arial" panose="020B0604020202020204" pitchFamily="34" charset="0"/>
              </a:rPr>
              <a:t>;</a:t>
            </a:r>
          </a:p>
          <a:p>
            <a:pPr algn="just">
              <a:buFont typeface="Wingdings" panose="05000000000000000000" pitchFamily="2" charset="2"/>
              <a:buChar char="Ø"/>
            </a:pPr>
            <a:r>
              <a:rPr lang="en-US" sz="1800" dirty="0">
                <a:latin typeface="Arial" panose="020B0604020202020204" pitchFamily="34" charset="0"/>
                <a:cs typeface="Arial" panose="020B0604020202020204" pitchFamily="34" charset="0"/>
              </a:rPr>
              <a:t>Georgia’s </a:t>
            </a:r>
            <a:r>
              <a:rPr lang="en-US" sz="1800" dirty="0">
                <a:solidFill>
                  <a:srgbClr val="0070C0"/>
                </a:solidFill>
                <a:latin typeface="Arial" panose="020B0604020202020204" pitchFamily="34" charset="0"/>
                <a:cs typeface="Arial" panose="020B0604020202020204" pitchFamily="34" charset="0"/>
              </a:rPr>
              <a:t>29 out of 31 indicators (94%)</a:t>
            </a:r>
            <a:r>
              <a:rPr lang="en-US" sz="1800" dirty="0">
                <a:latin typeface="Arial" panose="020B0604020202020204" pitchFamily="34" charset="0"/>
                <a:cs typeface="Arial" panose="020B0604020202020204" pitchFamily="34" charset="0"/>
              </a:rPr>
              <a:t> scored higher than average scores for 24 </a:t>
            </a:r>
            <a:r>
              <a:rPr lang="en-US" sz="1800" dirty="0" smtClean="0">
                <a:latin typeface="Arial" panose="020B0604020202020204" pitchFamily="34" charset="0"/>
                <a:cs typeface="Arial" panose="020B0604020202020204" pitchFamily="34" charset="0"/>
              </a:rPr>
              <a:t>countries;</a:t>
            </a:r>
          </a:p>
          <a:p>
            <a:pPr algn="just">
              <a:buFont typeface="Wingdings" panose="05000000000000000000" pitchFamily="2" charset="2"/>
              <a:buChar char="Ø"/>
            </a:pPr>
            <a:r>
              <a:rPr lang="en-US" sz="1800" dirty="0">
                <a:solidFill>
                  <a:srgbClr val="0070C0"/>
                </a:solidFill>
                <a:latin typeface="Arial" panose="020B0604020202020204" pitchFamily="34" charset="0"/>
                <a:cs typeface="Arial" panose="020B0604020202020204" pitchFamily="34" charset="0"/>
              </a:rPr>
              <a:t>27 out of 28 (96%) indicators improved or were maintained</a:t>
            </a:r>
            <a:r>
              <a:rPr lang="en-US" sz="1800" dirty="0">
                <a:solidFill>
                  <a:srgbClr val="FF000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in 2017 compared to 2012 PEFA scores</a:t>
            </a:r>
          </a:p>
        </p:txBody>
      </p:sp>
      <p:sp>
        <p:nvSpPr>
          <p:cNvPr id="3" name="Title 2"/>
          <p:cNvSpPr>
            <a:spLocks noGrp="1"/>
          </p:cNvSpPr>
          <p:nvPr>
            <p:ph type="title"/>
          </p:nvPr>
        </p:nvSpPr>
        <p:spPr>
          <a:xfrm>
            <a:off x="990600" y="228600"/>
            <a:ext cx="8001000" cy="487362"/>
          </a:xfrm>
        </p:spPr>
        <p:txBody>
          <a:bodyPr>
            <a:normAutofit/>
          </a:bodyPr>
          <a:lstStyle/>
          <a:p>
            <a:r>
              <a:rPr lang="en-US" sz="2400" b="1" dirty="0" smtClean="0">
                <a:latin typeface="Calibri (Body)"/>
                <a:sym typeface="Arial"/>
              </a:rPr>
              <a:t>PEFA</a:t>
            </a:r>
            <a:r>
              <a:rPr lang="ka-GE" sz="2400" b="1" dirty="0" smtClean="0">
                <a:latin typeface="Calibri (Body)"/>
                <a:sym typeface="Arial"/>
              </a:rPr>
              <a:t> - </a:t>
            </a:r>
            <a:r>
              <a:rPr lang="en-US" sz="2400" b="1" dirty="0" smtClean="0">
                <a:latin typeface="Calibri (Body)"/>
                <a:sym typeface="Arial"/>
              </a:rPr>
              <a:t>FTE – PIMA</a:t>
            </a:r>
            <a:endParaRPr lang="en-US" sz="2400" b="1" dirty="0">
              <a:latin typeface="Calibri (Body)"/>
              <a:sym typeface="Arial"/>
            </a:endParaRPr>
          </a:p>
        </p:txBody>
      </p:sp>
      <p:graphicFrame>
        <p:nvGraphicFramePr>
          <p:cNvPr id="4" name="Chart 3">
            <a:extLst>
              <a:ext uri="{FF2B5EF4-FFF2-40B4-BE49-F238E27FC236}">
                <a16:creationId xmlns:a16="http://schemas.microsoft.com/office/drawing/2014/main" id="{00000000-0008-0000-0300-000005000000}"/>
              </a:ext>
            </a:extLst>
          </p:cNvPr>
          <p:cNvGraphicFramePr>
            <a:graphicFrameLocks noChangeAspect="1"/>
          </p:cNvGraphicFramePr>
          <p:nvPr>
            <p:extLst>
              <p:ext uri="{D42A27DB-BD31-4B8C-83A1-F6EECF244321}">
                <p14:modId xmlns:p14="http://schemas.microsoft.com/office/powerpoint/2010/main" val="65851912"/>
              </p:ext>
            </p:extLst>
          </p:nvPr>
        </p:nvGraphicFramePr>
        <p:xfrm>
          <a:off x="228600" y="2438400"/>
          <a:ext cx="8534400" cy="2286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33400" y="5029200"/>
            <a:ext cx="7848600" cy="1295400"/>
          </a:xfrm>
          <a:prstGeom prst="rect">
            <a:avLst/>
          </a:prstGeom>
        </p:spPr>
        <p:txBody>
          <a:bodyPr vert="horz" wrap="square" lIns="91440" tIns="45720" rIns="91440" bIns="45720" rtlCol="0" anchor="ctr">
            <a:normAutofit/>
          </a:bodyPr>
          <a:lstStyle/>
          <a:p>
            <a:endParaRPr lang="en-US" sz="1800" dirty="0" smtClean="0">
              <a:latin typeface="BPG Nino Mtavruli" panose="02000506000000020004" pitchFamily="2" charset="0"/>
            </a:endParaRPr>
          </a:p>
        </p:txBody>
      </p:sp>
      <p:sp>
        <p:nvSpPr>
          <p:cNvPr id="6" name="TextBox 5"/>
          <p:cNvSpPr txBox="1"/>
          <p:nvPr/>
        </p:nvSpPr>
        <p:spPr>
          <a:xfrm>
            <a:off x="152400" y="4724400"/>
            <a:ext cx="8839200" cy="1676400"/>
          </a:xfrm>
          <a:prstGeom prst="rect">
            <a:avLst/>
          </a:prstGeom>
        </p:spPr>
        <p:txBody>
          <a:bodyPr vert="horz" wrap="square" lIns="91440" tIns="45720" rIns="91440" bIns="45720" rtlCol="0" anchor="ctr">
            <a:normAutofit/>
          </a:bodyPr>
          <a:lstStyle/>
          <a:p>
            <a:r>
              <a:rPr lang="en-US" sz="1600" dirty="0" smtClean="0">
                <a:latin typeface="Arial" panose="020B0604020202020204" pitchFamily="34" charset="0"/>
                <a:cs typeface="Arial" panose="020B0604020202020204" pitchFamily="34" charset="0"/>
              </a:rPr>
              <a:t>With support of IMF technical Assistance: </a:t>
            </a:r>
          </a:p>
          <a:p>
            <a:r>
              <a:rPr lang="en-US" sz="1600" dirty="0" smtClean="0">
                <a:latin typeface="Arial" panose="020B0604020202020204" pitchFamily="34" charset="0"/>
                <a:cs typeface="Arial" panose="020B0604020202020204" pitchFamily="34" charset="0"/>
              </a:rPr>
              <a:t>- Fiscal Transparency Evaluation (FTE) report prepared in 2017  - Georgia </a:t>
            </a:r>
            <a:r>
              <a:rPr lang="en-US" sz="1600" dirty="0">
                <a:latin typeface="Arial" panose="020B0604020202020204" pitchFamily="34" charset="0"/>
                <a:cs typeface="Arial" panose="020B0604020202020204" pitchFamily="34" charset="0"/>
              </a:rPr>
              <a:t>meets the standard of good or advanced practice on 18 of the 36 principles, and the basic standard on a further 10 </a:t>
            </a:r>
            <a:r>
              <a:rPr lang="en-US" sz="1600" dirty="0" smtClean="0">
                <a:latin typeface="Arial" panose="020B0604020202020204" pitchFamily="34" charset="0"/>
                <a:cs typeface="Arial" panose="020B0604020202020204" pitchFamily="34" charset="0"/>
              </a:rPr>
              <a:t>principles;</a:t>
            </a:r>
          </a:p>
          <a:p>
            <a:pPr marL="285750" indent="-285750">
              <a:buFontTx/>
              <a:buChar char="-"/>
            </a:pPr>
            <a:r>
              <a:rPr lang="en-US" sz="1600" dirty="0" smtClean="0">
                <a:latin typeface="Arial" panose="020B0604020202020204" pitchFamily="34" charset="0"/>
                <a:cs typeface="Arial" panose="020B0604020202020204" pitchFamily="34" charset="0"/>
              </a:rPr>
              <a:t>“Enhancing the Fiscal Rules Framework” report prepared and published in 2017;</a:t>
            </a:r>
          </a:p>
          <a:p>
            <a:pPr marL="285750" indent="-285750">
              <a:buFontTx/>
              <a:buChar char="-"/>
            </a:pPr>
            <a:r>
              <a:rPr lang="en-US" sz="1600" dirty="0" smtClean="0">
                <a:latin typeface="Arial" panose="020B0604020202020204" pitchFamily="34" charset="0"/>
                <a:cs typeface="Arial" panose="020B0604020202020204" pitchFamily="34" charset="0"/>
              </a:rPr>
              <a:t>Public Investment Management Assessment (PIMA) report prepared in 2017. </a:t>
            </a:r>
          </a:p>
        </p:txBody>
      </p:sp>
    </p:spTree>
    <p:extLst>
      <p:ext uri="{BB962C8B-B14F-4D97-AF65-F5344CB8AC3E}">
        <p14:creationId xmlns:p14="http://schemas.microsoft.com/office/powerpoint/2010/main" val="2394178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ltLang="en-US" sz="2000" b="1" i="1" dirty="0" smtClean="0">
                <a:solidFill>
                  <a:srgbClr val="002060"/>
                </a:solidFill>
                <a:ea typeface="BPG Algeti Compact"/>
                <a:cs typeface="BPG Algeti Compact"/>
              </a:rPr>
              <a:t>Implementation of Program Budgeting in Georgia</a:t>
            </a:r>
            <a:endParaRPr lang="en-US" sz="2000" b="1" dirty="0"/>
          </a:p>
        </p:txBody>
      </p:sp>
      <p:graphicFrame>
        <p:nvGraphicFramePr>
          <p:cNvPr id="5" name="Diagram 4"/>
          <p:cNvGraphicFramePr/>
          <p:nvPr>
            <p:extLst>
              <p:ext uri="{D42A27DB-BD31-4B8C-83A1-F6EECF244321}">
                <p14:modId xmlns:p14="http://schemas.microsoft.com/office/powerpoint/2010/main" val="1030458398"/>
              </p:ext>
            </p:extLst>
          </p:nvPr>
        </p:nvGraphicFramePr>
        <p:xfrm>
          <a:off x="152400" y="990600"/>
          <a:ext cx="8763000" cy="4631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52400" y="5715000"/>
            <a:ext cx="8763000" cy="609600"/>
          </a:xfrm>
          <a:prstGeom prst="rect">
            <a:avLst/>
          </a:prstGeom>
        </p:spPr>
        <p:txBody>
          <a:bodyPr vert="horz" wrap="square" lIns="91440" tIns="45720" rIns="91440" bIns="45720" rtlCol="0" anchor="ctr">
            <a:normAutofit/>
          </a:bodyPr>
          <a:lstStyle/>
          <a:p>
            <a:pPr lvl="0"/>
            <a:r>
              <a:rPr lang="en-US" sz="1600" b="1" i="1" u="sng" dirty="0">
                <a:solidFill>
                  <a:srgbClr val="00B050"/>
                </a:solidFill>
                <a:latin typeface="+mj-lt"/>
                <a:cs typeface="Times New Roman" pitchFamily="18" charset="0"/>
              </a:rPr>
              <a:t>The role of Internationall partners  (GIZ, EU etc.)was significant in this process</a:t>
            </a:r>
          </a:p>
        </p:txBody>
      </p:sp>
    </p:spTree>
    <p:extLst>
      <p:ext uri="{BB962C8B-B14F-4D97-AF65-F5344CB8AC3E}">
        <p14:creationId xmlns:p14="http://schemas.microsoft.com/office/powerpoint/2010/main" val="598142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Title 2"/>
          <p:cNvSpPr txBox="1"/>
          <p:nvPr/>
        </p:nvSpPr>
        <p:spPr>
          <a:xfrm>
            <a:off x="1143000" y="152400"/>
            <a:ext cx="7848600" cy="6858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a:defRPr sz="2400">
                <a:latin typeface="Arial"/>
                <a:ea typeface="Arial"/>
                <a:cs typeface="Arial"/>
                <a:sym typeface="Arial"/>
              </a:defRPr>
            </a:lvl1pPr>
          </a:lstStyle>
          <a:p>
            <a:r>
              <a:rPr lang="en-US" sz="2000" b="1" i="1" dirty="0">
                <a:solidFill>
                  <a:srgbClr val="002060"/>
                </a:solidFill>
                <a:latin typeface="+mj-lt"/>
                <a:ea typeface="BPG Algeti Compact"/>
                <a:cs typeface="BPG Algeti Compact"/>
              </a:rPr>
              <a:t>Updated Program Budget Methodology – Program Budget Structure</a:t>
            </a:r>
            <a:endParaRPr sz="2000" b="1" i="1" dirty="0">
              <a:solidFill>
                <a:srgbClr val="002060"/>
              </a:solidFill>
              <a:latin typeface="+mj-lt"/>
              <a:ea typeface="BPG Algeti Compact"/>
              <a:cs typeface="BPG Algeti Compact"/>
            </a:endParaRPr>
          </a:p>
        </p:txBody>
      </p:sp>
      <p:sp>
        <p:nvSpPr>
          <p:cNvPr id="743" name="Content Placeholder 1"/>
          <p:cNvSpPr txBox="1">
            <a:spLocks noGrp="1"/>
          </p:cNvSpPr>
          <p:nvPr>
            <p:ph type="body" idx="1"/>
          </p:nvPr>
        </p:nvSpPr>
        <p:spPr>
          <a:xfrm>
            <a:off x="152400" y="1143000"/>
            <a:ext cx="8915400" cy="1981200"/>
          </a:xfrm>
          <a:prstGeom prst="rect">
            <a:avLst/>
          </a:prstGeom>
        </p:spPr>
        <p:txBody>
          <a:bodyPr>
            <a:normAutofit/>
          </a:bodyPr>
          <a:lstStyle/>
          <a:p>
            <a:pPr marL="0" indent="0">
              <a:buNone/>
            </a:pPr>
            <a:r>
              <a:rPr lang="en-GB" sz="1400" b="1" i="1" dirty="0">
                <a:solidFill>
                  <a:srgbClr val="002060"/>
                </a:solidFill>
                <a:latin typeface="+mj-lt"/>
                <a:ea typeface="BPG Algeti Compact"/>
                <a:cs typeface="BPG Algeti Compact"/>
                <a:sym typeface="Arial"/>
              </a:rPr>
              <a:t>The program budget incorporates a broader indicators system</a:t>
            </a:r>
            <a:r>
              <a:rPr lang="ka-GE" sz="1400" b="1" i="1" dirty="0">
                <a:solidFill>
                  <a:srgbClr val="002060"/>
                </a:solidFill>
                <a:latin typeface="+mj-lt"/>
                <a:ea typeface="BPG Algeti Compact"/>
                <a:cs typeface="BPG Algeti Compact"/>
                <a:sym typeface="Arial"/>
              </a:rPr>
              <a:t>:</a:t>
            </a:r>
          </a:p>
          <a:p>
            <a:pPr>
              <a:buFont typeface="Wingdings" panose="05000000000000000000" pitchFamily="2" charset="2"/>
              <a:buChar char="Ø"/>
            </a:pPr>
            <a:r>
              <a:rPr lang="en-US" sz="1400" b="1" i="1" dirty="0">
                <a:solidFill>
                  <a:srgbClr val="002060"/>
                </a:solidFill>
                <a:latin typeface="+mj-lt"/>
                <a:ea typeface="BPG Algeti Compact"/>
                <a:cs typeface="BPG Algeti Compact"/>
                <a:sym typeface="Arial"/>
              </a:rPr>
              <a:t>Basic Indicator </a:t>
            </a:r>
            <a:r>
              <a:rPr lang="ka-GE" sz="1400" b="1" i="1" dirty="0">
                <a:solidFill>
                  <a:srgbClr val="002060"/>
                </a:solidFill>
                <a:latin typeface="+mj-lt"/>
                <a:ea typeface="BPG Algeti Compact"/>
                <a:cs typeface="BPG Algeti Compact"/>
                <a:sym typeface="Arial"/>
              </a:rPr>
              <a:t>(</a:t>
            </a:r>
            <a:r>
              <a:rPr lang="en-US" sz="1400" b="1" i="1" dirty="0">
                <a:solidFill>
                  <a:srgbClr val="002060"/>
                </a:solidFill>
                <a:latin typeface="+mj-lt"/>
                <a:ea typeface="BPG Algeti Compact"/>
                <a:cs typeface="BPG Algeti Compact"/>
                <a:sym typeface="Arial"/>
              </a:rPr>
              <a:t>Baseline</a:t>
            </a:r>
            <a:r>
              <a:rPr lang="ka-GE" sz="1400" b="1" i="1" dirty="0">
                <a:solidFill>
                  <a:srgbClr val="002060"/>
                </a:solidFill>
                <a:latin typeface="+mj-lt"/>
                <a:ea typeface="BPG Algeti Compact"/>
                <a:cs typeface="BPG Algeti Compact"/>
                <a:sym typeface="Arial"/>
              </a:rPr>
              <a:t>);</a:t>
            </a:r>
          </a:p>
          <a:p>
            <a:pPr>
              <a:buFont typeface="Wingdings" panose="05000000000000000000" pitchFamily="2" charset="2"/>
              <a:buChar char="Ø"/>
            </a:pPr>
            <a:r>
              <a:rPr lang="en-US" sz="1400" b="1" i="1" dirty="0">
                <a:solidFill>
                  <a:srgbClr val="002060"/>
                </a:solidFill>
                <a:latin typeface="+mj-lt"/>
                <a:ea typeface="BPG Algeti Compact"/>
                <a:cs typeface="BPG Algeti Compact"/>
                <a:sym typeface="Arial"/>
              </a:rPr>
              <a:t>Targeted Indicator</a:t>
            </a:r>
            <a:r>
              <a:rPr lang="ka-GE" sz="1400" b="1" i="1" dirty="0">
                <a:solidFill>
                  <a:srgbClr val="002060"/>
                </a:solidFill>
                <a:latin typeface="+mj-lt"/>
                <a:ea typeface="BPG Algeti Compact"/>
                <a:cs typeface="BPG Algeti Compact"/>
                <a:sym typeface="Arial"/>
              </a:rPr>
              <a:t>;</a:t>
            </a:r>
          </a:p>
          <a:p>
            <a:pPr>
              <a:buFont typeface="Wingdings" panose="05000000000000000000" pitchFamily="2" charset="2"/>
              <a:buChar char="Ø"/>
            </a:pPr>
            <a:r>
              <a:rPr lang="en-US" sz="1400" b="1" i="1" dirty="0">
                <a:solidFill>
                  <a:srgbClr val="002060"/>
                </a:solidFill>
                <a:latin typeface="+mj-lt"/>
                <a:ea typeface="BPG Algeti Compact"/>
                <a:cs typeface="BPG Algeti Compact"/>
                <a:sym typeface="Arial"/>
              </a:rPr>
              <a:t>Possible Risks</a:t>
            </a:r>
            <a:r>
              <a:rPr lang="ka-GE" sz="1400" b="1" i="1" dirty="0">
                <a:solidFill>
                  <a:srgbClr val="002060"/>
                </a:solidFill>
                <a:latin typeface="+mj-lt"/>
                <a:ea typeface="BPG Algeti Compact"/>
                <a:cs typeface="BPG Algeti Compact"/>
                <a:sym typeface="Arial"/>
              </a:rPr>
              <a:t>;</a:t>
            </a:r>
          </a:p>
          <a:p>
            <a:pPr>
              <a:buFont typeface="Wingdings" panose="05000000000000000000" pitchFamily="2" charset="2"/>
              <a:buChar char="Ø"/>
            </a:pPr>
            <a:r>
              <a:rPr lang="en-US" sz="1400" b="1" i="1" dirty="0">
                <a:solidFill>
                  <a:srgbClr val="002060"/>
                </a:solidFill>
                <a:latin typeface="+mj-lt"/>
                <a:ea typeface="BPG Algeti Compact"/>
                <a:cs typeface="BPG Algeti Compact"/>
                <a:sym typeface="Arial"/>
              </a:rPr>
              <a:t>Possible Deviations.</a:t>
            </a:r>
            <a:endParaRPr lang="ka-GE" sz="1400" b="1" i="1" dirty="0">
              <a:solidFill>
                <a:srgbClr val="002060"/>
              </a:solidFill>
              <a:latin typeface="+mj-lt"/>
              <a:ea typeface="BPG Algeti Compact"/>
              <a:cs typeface="BPG Algeti Compact"/>
              <a:sym typeface="Arial"/>
            </a:endParaRPr>
          </a:p>
          <a:p>
            <a:pPr marL="0" indent="0" algn="just">
              <a:buNone/>
            </a:pPr>
            <a:r>
              <a:rPr lang="en-US" sz="1400" b="1" i="1" dirty="0">
                <a:solidFill>
                  <a:srgbClr val="002060"/>
                </a:solidFill>
                <a:latin typeface="+mj-lt"/>
                <a:ea typeface="BPG Algeti Compact"/>
                <a:cs typeface="BPG Algeti Compact"/>
                <a:sym typeface="Arial"/>
              </a:rPr>
              <a:t>It is important to put data source for measuring relevant indicators</a:t>
            </a:r>
            <a:r>
              <a:rPr lang="ka-GE" sz="1400" b="1" i="1" dirty="0">
                <a:solidFill>
                  <a:srgbClr val="002060"/>
                </a:solidFill>
                <a:latin typeface="+mj-lt"/>
                <a:ea typeface="BPG Algeti Compact"/>
                <a:cs typeface="BPG Algeti Compact"/>
                <a:sym typeface="Arial"/>
              </a:rPr>
              <a:t>.</a:t>
            </a:r>
            <a:endParaRPr lang="en-US" sz="1400" b="1" i="1" dirty="0">
              <a:solidFill>
                <a:srgbClr val="002060"/>
              </a:solidFill>
              <a:latin typeface="+mj-lt"/>
              <a:ea typeface="BPG Algeti Compact"/>
              <a:cs typeface="BPG Algeti Compact"/>
              <a:sym typeface="Arial"/>
            </a:endParaRPr>
          </a:p>
          <a:p>
            <a:pPr>
              <a:buClr>
                <a:srgbClr val="2E75B6"/>
              </a:buClr>
              <a:defRPr sz="1600" b="1">
                <a:latin typeface="Arial"/>
                <a:ea typeface="Arial"/>
                <a:cs typeface="Arial"/>
                <a:sym typeface="Arial"/>
              </a:defRPr>
            </a:pPr>
            <a:endParaRPr dirty="0"/>
          </a:p>
        </p:txBody>
      </p:sp>
      <p:graphicFrame>
        <p:nvGraphicFramePr>
          <p:cNvPr id="4" name="Table 3"/>
          <p:cNvGraphicFramePr>
            <a:graphicFrameLocks noGrp="1"/>
          </p:cNvGraphicFramePr>
          <p:nvPr>
            <p:extLst>
              <p:ext uri="{D42A27DB-BD31-4B8C-83A1-F6EECF244321}">
                <p14:modId xmlns:p14="http://schemas.microsoft.com/office/powerpoint/2010/main" val="3726566739"/>
              </p:ext>
            </p:extLst>
          </p:nvPr>
        </p:nvGraphicFramePr>
        <p:xfrm>
          <a:off x="152400" y="3048001"/>
          <a:ext cx="8586813" cy="2650656"/>
        </p:xfrm>
        <a:graphic>
          <a:graphicData uri="http://schemas.openxmlformats.org/drawingml/2006/table">
            <a:tbl>
              <a:tblPr/>
              <a:tblGrid>
                <a:gridCol w="1466364">
                  <a:extLst>
                    <a:ext uri="{9D8B030D-6E8A-4147-A177-3AD203B41FA5}">
                      <a16:colId xmlns:a16="http://schemas.microsoft.com/office/drawing/2014/main" val="20000"/>
                    </a:ext>
                  </a:extLst>
                </a:gridCol>
                <a:gridCol w="1814239">
                  <a:extLst>
                    <a:ext uri="{9D8B030D-6E8A-4147-A177-3AD203B41FA5}">
                      <a16:colId xmlns:a16="http://schemas.microsoft.com/office/drawing/2014/main" val="20001"/>
                    </a:ext>
                  </a:extLst>
                </a:gridCol>
                <a:gridCol w="1783415">
                  <a:extLst>
                    <a:ext uri="{9D8B030D-6E8A-4147-A177-3AD203B41FA5}">
                      <a16:colId xmlns:a16="http://schemas.microsoft.com/office/drawing/2014/main" val="20002"/>
                    </a:ext>
                  </a:extLst>
                </a:gridCol>
                <a:gridCol w="1814239">
                  <a:extLst>
                    <a:ext uri="{9D8B030D-6E8A-4147-A177-3AD203B41FA5}">
                      <a16:colId xmlns:a16="http://schemas.microsoft.com/office/drawing/2014/main" val="20003"/>
                    </a:ext>
                  </a:extLst>
                </a:gridCol>
                <a:gridCol w="1708556">
                  <a:extLst>
                    <a:ext uri="{9D8B030D-6E8A-4147-A177-3AD203B41FA5}">
                      <a16:colId xmlns:a16="http://schemas.microsoft.com/office/drawing/2014/main" val="20004"/>
                    </a:ext>
                  </a:extLst>
                </a:gridCol>
              </a:tblGrid>
              <a:tr h="166492">
                <a:tc gridSpan="2">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l" fontAlgn="ctr"/>
                      <a:r>
                        <a:rPr lang="en-US" sz="1100" b="1" i="0" u="none" strike="noStrike">
                          <a:solidFill>
                            <a:srgbClr val="16365C"/>
                          </a:solidFill>
                          <a:effectLst/>
                          <a:latin typeface="Calibri"/>
                        </a:rPr>
                        <a:t>Name of Program (Program code)</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3">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ctr" fontAlgn="ctr"/>
                      <a:r>
                        <a:rPr lang="en-US" sz="1100" b="1" i="0" u="none" strike="noStrike">
                          <a:solidFill>
                            <a:srgbClr val="16365C"/>
                          </a:solidFill>
                          <a:effectLst/>
                          <a:latin typeface="Calibri"/>
                        </a:rPr>
                        <a:t> </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1967">
                <a:tc gridSpan="2">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l" fontAlgn="ctr"/>
                      <a:r>
                        <a:rPr lang="en-US" sz="1100" b="1" i="0" u="none" strike="noStrike">
                          <a:solidFill>
                            <a:srgbClr val="16365C"/>
                          </a:solidFill>
                          <a:effectLst/>
                          <a:latin typeface="Calibri"/>
                        </a:rPr>
                        <a:t>Implementing Agency</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3">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ctr" fontAlgn="ctr"/>
                      <a:r>
                        <a:rPr lang="en-US" sz="1100" b="1" i="0" u="none" strike="noStrike">
                          <a:solidFill>
                            <a:srgbClr val="16365C"/>
                          </a:solidFill>
                          <a:effectLst/>
                          <a:latin typeface="Calibri"/>
                        </a:rPr>
                        <a:t> </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51967">
                <a:tc gridSpan="2">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l" fontAlgn="ctr"/>
                      <a:r>
                        <a:rPr lang="en-US" sz="1100" b="1" i="0" u="none" strike="noStrike">
                          <a:solidFill>
                            <a:srgbClr val="16365C"/>
                          </a:solidFill>
                          <a:effectLst/>
                          <a:latin typeface="Calibri"/>
                        </a:rPr>
                        <a:t>Program Description and Goal  </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3">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ctr" fontAlgn="ctr"/>
                      <a:r>
                        <a:rPr lang="en-US" sz="1100" b="1" i="0" u="none" strike="noStrike">
                          <a:solidFill>
                            <a:srgbClr val="16365C"/>
                          </a:solidFill>
                          <a:effectLst/>
                          <a:latin typeface="Calibri"/>
                        </a:rPr>
                        <a:t> </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51967">
                <a:tc gridSpan="2">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l" fontAlgn="ctr"/>
                      <a:r>
                        <a:rPr lang="en-US" sz="1100" b="1" i="0" u="none" strike="noStrike">
                          <a:solidFill>
                            <a:srgbClr val="16365C"/>
                          </a:solidFill>
                          <a:effectLst/>
                          <a:latin typeface="Calibri"/>
                        </a:rPr>
                        <a:t>Expected outcome</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3">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ctr" fontAlgn="ctr"/>
                      <a:r>
                        <a:rPr lang="en-US" sz="1100" b="1" i="0" u="none" strike="noStrike">
                          <a:solidFill>
                            <a:srgbClr val="16365C"/>
                          </a:solidFill>
                          <a:effectLst/>
                          <a:latin typeface="Calibri"/>
                        </a:rPr>
                        <a:t> </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51967">
                <a:tc gridSpan="5">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l" fontAlgn="ctr"/>
                      <a:r>
                        <a:rPr lang="en-US" sz="1100" b="1" i="0" u="none" strike="noStrike">
                          <a:solidFill>
                            <a:srgbClr val="16365C"/>
                          </a:solidFill>
                          <a:effectLst/>
                          <a:latin typeface="Calibri"/>
                        </a:rPr>
                        <a:t>Performace Indicator:</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516688">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ctr" fontAlgn="ctr"/>
                      <a:r>
                        <a:rPr lang="en-US" sz="1100" b="1" i="0" u="none" strike="noStrike">
                          <a:solidFill>
                            <a:srgbClr val="16365C"/>
                          </a:solidFill>
                          <a:effectLst/>
                          <a:latin typeface="Calibri"/>
                        </a:rPr>
                        <a:t>N</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ctr" fontAlgn="ctr"/>
                      <a:r>
                        <a:rPr lang="en-US" sz="1100" b="1" i="0" u="none" strike="noStrike" dirty="0">
                          <a:solidFill>
                            <a:srgbClr val="16365C"/>
                          </a:solidFill>
                          <a:effectLst/>
                          <a:latin typeface="Calibri"/>
                        </a:rPr>
                        <a:t>Basic Indicator (Baseline)</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ctr" fontAlgn="ctr"/>
                      <a:r>
                        <a:rPr lang="en-US" sz="1100" b="1" i="0" u="none" strike="noStrike">
                          <a:solidFill>
                            <a:srgbClr val="16365C"/>
                          </a:solidFill>
                          <a:effectLst/>
                          <a:latin typeface="Calibri"/>
                        </a:rPr>
                        <a:t>Targeted Indicator</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ctr" fontAlgn="ctr"/>
                      <a:r>
                        <a:rPr lang="en-US" sz="1100" b="1" i="0" u="none" strike="noStrike">
                          <a:solidFill>
                            <a:srgbClr val="16365C"/>
                          </a:solidFill>
                          <a:effectLst/>
                          <a:latin typeface="Calibri"/>
                        </a:rPr>
                        <a:t>Possible Deviation (%/Discription)</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ctr" fontAlgn="ctr"/>
                      <a:r>
                        <a:rPr lang="en-US" sz="1100" b="1" i="0" u="none" strike="noStrike">
                          <a:solidFill>
                            <a:srgbClr val="16365C"/>
                          </a:solidFill>
                          <a:effectLst/>
                          <a:latin typeface="Calibri"/>
                        </a:rPr>
                        <a:t>Possible Risks</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51967">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ctr" fontAlgn="ctr"/>
                      <a:r>
                        <a:rPr lang="en-US" sz="1100" b="1" i="0" u="none" strike="noStrike">
                          <a:solidFill>
                            <a:srgbClr val="16365C"/>
                          </a:solidFill>
                          <a:effectLst/>
                          <a:latin typeface="Calibri"/>
                        </a:rPr>
                        <a:t>1</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l" fontAlgn="ctr"/>
                      <a:r>
                        <a:rPr lang="en-US" sz="1100" b="1" i="0" u="none" strike="noStrike">
                          <a:solidFill>
                            <a:srgbClr val="16365C"/>
                          </a:solidFill>
                          <a:effectLst/>
                          <a:latin typeface="Calibri"/>
                        </a:rPr>
                        <a:t> </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l" fontAlgn="ctr"/>
                      <a:r>
                        <a:rPr lang="en-US" sz="1100" b="1" i="0" u="none" strike="noStrike">
                          <a:solidFill>
                            <a:srgbClr val="16365C"/>
                          </a:solidFill>
                          <a:effectLst/>
                          <a:latin typeface="Calibri"/>
                        </a:rPr>
                        <a:t> </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l" fontAlgn="ctr"/>
                      <a:r>
                        <a:rPr lang="en-US" sz="1100" b="1" i="0" u="none" strike="noStrike">
                          <a:solidFill>
                            <a:srgbClr val="16365C"/>
                          </a:solidFill>
                          <a:effectLst/>
                          <a:latin typeface="Calibri"/>
                        </a:rPr>
                        <a:t> </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l" fontAlgn="ctr"/>
                      <a:r>
                        <a:rPr lang="en-US" sz="1100" b="1" i="0" u="none" strike="noStrike">
                          <a:solidFill>
                            <a:srgbClr val="16365C"/>
                          </a:solidFill>
                          <a:effectLst/>
                          <a:latin typeface="Calibri"/>
                        </a:rPr>
                        <a:t> </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51967">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ctr" fontAlgn="ctr"/>
                      <a:r>
                        <a:rPr lang="en-US" sz="1100" b="1" i="0" u="none" strike="noStrike">
                          <a:solidFill>
                            <a:srgbClr val="16365C"/>
                          </a:solidFill>
                          <a:effectLst/>
                          <a:latin typeface="Calibri"/>
                        </a:rPr>
                        <a:t>2</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l" fontAlgn="ctr"/>
                      <a:r>
                        <a:rPr lang="en-US" sz="1100" b="1" i="0" u="none" strike="noStrike" dirty="0">
                          <a:solidFill>
                            <a:srgbClr val="16365C"/>
                          </a:solidFill>
                          <a:effectLst/>
                          <a:latin typeface="Calibri"/>
                        </a:rPr>
                        <a:t> </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l" fontAlgn="ctr"/>
                      <a:r>
                        <a:rPr lang="en-US" sz="1100" b="1" i="0" u="none" strike="noStrike">
                          <a:solidFill>
                            <a:srgbClr val="16365C"/>
                          </a:solidFill>
                          <a:effectLst/>
                          <a:latin typeface="Calibri"/>
                        </a:rPr>
                        <a:t> </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l" fontAlgn="ctr"/>
                      <a:r>
                        <a:rPr lang="en-US" sz="1100" b="1" i="0" u="none" strike="noStrike">
                          <a:solidFill>
                            <a:srgbClr val="16365C"/>
                          </a:solidFill>
                          <a:effectLst/>
                          <a:latin typeface="Calibri"/>
                        </a:rPr>
                        <a:t> </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l" fontAlgn="ctr"/>
                      <a:r>
                        <a:rPr lang="en-US" sz="1100" b="1" i="0" u="none" strike="noStrike">
                          <a:solidFill>
                            <a:srgbClr val="16365C"/>
                          </a:solidFill>
                          <a:effectLst/>
                          <a:latin typeface="Calibri"/>
                        </a:rPr>
                        <a:t> </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51967">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ctr" fontAlgn="ctr"/>
                      <a:r>
                        <a:rPr lang="en-US" sz="1100" b="1" i="0" u="none" strike="noStrike">
                          <a:solidFill>
                            <a:srgbClr val="16365C"/>
                          </a:solidFill>
                          <a:effectLst/>
                          <a:latin typeface="Calibri"/>
                        </a:rPr>
                        <a:t>3</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l" fontAlgn="ctr"/>
                      <a:r>
                        <a:rPr lang="en-US" sz="1100" b="1" i="0" u="none" strike="noStrike">
                          <a:solidFill>
                            <a:srgbClr val="16365C"/>
                          </a:solidFill>
                          <a:effectLst/>
                          <a:latin typeface="Calibri"/>
                        </a:rPr>
                        <a:t> </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l" fontAlgn="ctr"/>
                      <a:r>
                        <a:rPr lang="en-US" sz="1100" b="1" i="0" u="none" strike="noStrike">
                          <a:solidFill>
                            <a:srgbClr val="16365C"/>
                          </a:solidFill>
                          <a:effectLst/>
                          <a:latin typeface="Calibri"/>
                        </a:rPr>
                        <a:t> </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l" fontAlgn="ctr"/>
                      <a:r>
                        <a:rPr lang="en-US" sz="1100" b="1" i="0" u="none" strike="noStrike">
                          <a:solidFill>
                            <a:srgbClr val="16365C"/>
                          </a:solidFill>
                          <a:effectLst/>
                          <a:latin typeface="Calibri"/>
                        </a:rPr>
                        <a:t> </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l" fontAlgn="ctr"/>
                      <a:r>
                        <a:rPr lang="en-US" sz="1100" b="1" i="0" u="none" strike="noStrike">
                          <a:solidFill>
                            <a:srgbClr val="16365C"/>
                          </a:solidFill>
                          <a:effectLst/>
                          <a:latin typeface="Calibri"/>
                        </a:rPr>
                        <a:t> </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51967">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ctr" fontAlgn="ctr"/>
                      <a:r>
                        <a:rPr lang="en-US" sz="1100" b="1" i="0" u="none" strike="noStrike">
                          <a:solidFill>
                            <a:srgbClr val="16365C"/>
                          </a:solidFill>
                          <a:effectLst/>
                          <a:latin typeface="Calibri"/>
                        </a:rPr>
                        <a:t>4</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l" fontAlgn="ctr"/>
                      <a:r>
                        <a:rPr lang="en-US" sz="1100" b="1" i="0" u="none" strike="noStrike">
                          <a:solidFill>
                            <a:srgbClr val="16365C"/>
                          </a:solidFill>
                          <a:effectLst/>
                          <a:latin typeface="Calibri"/>
                        </a:rPr>
                        <a:t> </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l" fontAlgn="ctr"/>
                      <a:r>
                        <a:rPr lang="en-US" sz="1100" b="1" i="0" u="none" strike="noStrike">
                          <a:solidFill>
                            <a:srgbClr val="16365C"/>
                          </a:solidFill>
                          <a:effectLst/>
                          <a:latin typeface="Calibri"/>
                        </a:rPr>
                        <a:t> </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l" fontAlgn="ctr"/>
                      <a:r>
                        <a:rPr lang="en-US" sz="1100" b="1" i="0" u="none" strike="noStrike">
                          <a:solidFill>
                            <a:srgbClr val="16365C"/>
                          </a:solidFill>
                          <a:effectLst/>
                          <a:latin typeface="Calibri"/>
                        </a:rPr>
                        <a:t> </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l" fontAlgn="ctr"/>
                      <a:r>
                        <a:rPr lang="en-US" sz="1100" b="1" i="0" u="none" strike="noStrike">
                          <a:solidFill>
                            <a:srgbClr val="16365C"/>
                          </a:solidFill>
                          <a:effectLst/>
                          <a:latin typeface="Calibri"/>
                        </a:rPr>
                        <a:t> </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539483">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ctr" fontAlgn="ctr"/>
                      <a:r>
                        <a:rPr lang="en-US" sz="1100" b="1" i="0" u="none" strike="noStrike">
                          <a:solidFill>
                            <a:srgbClr val="16365C"/>
                          </a:solidFill>
                          <a:effectLst/>
                          <a:latin typeface="Calibri"/>
                        </a:rPr>
                        <a:t>5. (Gender Indicator if applicable)</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l" fontAlgn="ctr"/>
                      <a:r>
                        <a:rPr lang="en-US" sz="1100" b="1" i="0" u="none" strike="noStrike">
                          <a:solidFill>
                            <a:srgbClr val="16365C"/>
                          </a:solidFill>
                          <a:effectLst/>
                          <a:latin typeface="Calibri"/>
                        </a:rPr>
                        <a:t> </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l" fontAlgn="ctr"/>
                      <a:r>
                        <a:rPr lang="en-US" sz="1100" b="1" i="0" u="none" strike="noStrike">
                          <a:solidFill>
                            <a:srgbClr val="16365C"/>
                          </a:solidFill>
                          <a:effectLst/>
                          <a:latin typeface="Calibri"/>
                        </a:rPr>
                        <a:t> </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l" fontAlgn="ctr"/>
                      <a:r>
                        <a:rPr lang="en-US" sz="1100" b="1" i="0" u="none" strike="noStrike">
                          <a:solidFill>
                            <a:srgbClr val="16365C"/>
                          </a:solidFill>
                          <a:effectLst/>
                          <a:latin typeface="Calibri"/>
                        </a:rPr>
                        <a:t> </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PG Glaho"/>
                        </a:defRPr>
                      </a:lvl1pPr>
                      <a:lvl2pPr marL="457200" algn="l" defTabSz="914400" rtl="0" eaLnBrk="1" latinLnBrk="0" hangingPunct="1">
                        <a:defRPr sz="1800" kern="1200">
                          <a:solidFill>
                            <a:schemeClr val="tx1"/>
                          </a:solidFill>
                          <a:latin typeface="BPG Glaho"/>
                        </a:defRPr>
                      </a:lvl2pPr>
                      <a:lvl3pPr marL="914400" algn="l" defTabSz="914400" rtl="0" eaLnBrk="1" latinLnBrk="0" hangingPunct="1">
                        <a:defRPr sz="1800" kern="1200">
                          <a:solidFill>
                            <a:schemeClr val="tx1"/>
                          </a:solidFill>
                          <a:latin typeface="BPG Glaho"/>
                        </a:defRPr>
                      </a:lvl3pPr>
                      <a:lvl4pPr marL="1371600" algn="l" defTabSz="914400" rtl="0" eaLnBrk="1" latinLnBrk="0" hangingPunct="1">
                        <a:defRPr sz="1800" kern="1200">
                          <a:solidFill>
                            <a:schemeClr val="tx1"/>
                          </a:solidFill>
                          <a:latin typeface="BPG Glaho"/>
                        </a:defRPr>
                      </a:lvl4pPr>
                      <a:lvl5pPr marL="1828800" algn="l" defTabSz="914400" rtl="0" eaLnBrk="1" latinLnBrk="0" hangingPunct="1">
                        <a:defRPr sz="1800" kern="1200">
                          <a:solidFill>
                            <a:schemeClr val="tx1"/>
                          </a:solidFill>
                          <a:latin typeface="BPG Glaho"/>
                        </a:defRPr>
                      </a:lvl5pPr>
                      <a:lvl6pPr marL="2286000" algn="l" defTabSz="914400" rtl="0" eaLnBrk="1" latinLnBrk="0" hangingPunct="1">
                        <a:defRPr sz="1800" kern="1200">
                          <a:solidFill>
                            <a:schemeClr val="tx1"/>
                          </a:solidFill>
                          <a:latin typeface="BPG Glaho"/>
                        </a:defRPr>
                      </a:lvl6pPr>
                      <a:lvl7pPr marL="2743200" algn="l" defTabSz="914400" rtl="0" eaLnBrk="1" latinLnBrk="0" hangingPunct="1">
                        <a:defRPr sz="1800" kern="1200">
                          <a:solidFill>
                            <a:schemeClr val="tx1"/>
                          </a:solidFill>
                          <a:latin typeface="BPG Glaho"/>
                        </a:defRPr>
                      </a:lvl7pPr>
                      <a:lvl8pPr marL="3200400" algn="l" defTabSz="914400" rtl="0" eaLnBrk="1" latinLnBrk="0" hangingPunct="1">
                        <a:defRPr sz="1800" kern="1200">
                          <a:solidFill>
                            <a:schemeClr val="tx1"/>
                          </a:solidFill>
                          <a:latin typeface="BPG Glaho"/>
                        </a:defRPr>
                      </a:lvl8pPr>
                      <a:lvl9pPr marL="3657600" algn="l" defTabSz="914400" rtl="0" eaLnBrk="1" latinLnBrk="0" hangingPunct="1">
                        <a:defRPr sz="1800" kern="1200">
                          <a:solidFill>
                            <a:schemeClr val="tx1"/>
                          </a:solidFill>
                          <a:latin typeface="BPG Glaho"/>
                        </a:defRPr>
                      </a:lvl9pPr>
                    </a:lstStyle>
                    <a:p>
                      <a:pPr algn="l" fontAlgn="ctr"/>
                      <a:r>
                        <a:rPr lang="en-US" sz="1100" b="1" i="0" u="none" strike="noStrike" dirty="0">
                          <a:solidFill>
                            <a:srgbClr val="16365C"/>
                          </a:solidFill>
                          <a:effectLst/>
                          <a:latin typeface="Calibri"/>
                        </a:rPr>
                        <a:t> </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2" name="TextBox 1"/>
          <p:cNvSpPr txBox="1"/>
          <p:nvPr/>
        </p:nvSpPr>
        <p:spPr>
          <a:xfrm>
            <a:off x="228600" y="5867400"/>
            <a:ext cx="8686800" cy="457200"/>
          </a:xfrm>
          <a:prstGeom prst="rect">
            <a:avLst/>
          </a:prstGeom>
        </p:spPr>
        <p:txBody>
          <a:bodyPr vert="horz" wrap="square" lIns="91440" tIns="45720" rIns="91440" bIns="45720" rtlCol="0" anchor="ctr">
            <a:normAutofit fontScale="92500" lnSpcReduction="10000"/>
          </a:bodyPr>
          <a:lstStyle/>
          <a:p>
            <a:r>
              <a:rPr lang="en-US" sz="1400" b="1" i="1" dirty="0">
                <a:solidFill>
                  <a:srgbClr val="002060"/>
                </a:solidFill>
                <a:latin typeface="+mj-lt"/>
                <a:ea typeface="BPG Algeti Compact"/>
                <a:cs typeface="BPG Algeti Compact"/>
              </a:rPr>
              <a:t>Since 2017 All line ministries approve </a:t>
            </a:r>
            <a:r>
              <a:rPr lang="en-US" sz="1400" b="1" i="1" dirty="0" smtClean="0">
                <a:solidFill>
                  <a:srgbClr val="002060"/>
                </a:solidFill>
                <a:latin typeface="+mj-lt"/>
                <a:ea typeface="BPG Algeti Compact"/>
                <a:cs typeface="BPG Algeti Compact"/>
              </a:rPr>
              <a:t>their </a:t>
            </a:r>
            <a:r>
              <a:rPr lang="en-US" sz="1400" b="1" i="1" dirty="0">
                <a:solidFill>
                  <a:srgbClr val="002060"/>
                </a:solidFill>
                <a:latin typeface="+mj-lt"/>
                <a:ea typeface="BPG Algeti Compact"/>
                <a:cs typeface="BPG Algeti Compact"/>
              </a:rPr>
              <a:t>Medium-Term Action Plans which </a:t>
            </a:r>
            <a:r>
              <a:rPr lang="en-US" sz="1400" b="1" i="1" dirty="0" smtClean="0">
                <a:solidFill>
                  <a:srgbClr val="002060"/>
                </a:solidFill>
                <a:latin typeface="+mj-lt"/>
                <a:ea typeface="BPG Algeti Compact"/>
                <a:cs typeface="BPG Algeti Compact"/>
              </a:rPr>
              <a:t>is in compliance with Annual Budget Law and the Basic Data and Direction document (BDD) </a:t>
            </a:r>
            <a:endParaRPr lang="en-US" sz="1400" b="1" i="1" dirty="0">
              <a:solidFill>
                <a:srgbClr val="002060"/>
              </a:solidFill>
              <a:latin typeface="+mj-lt"/>
              <a:ea typeface="BPG Algeti Compact"/>
              <a:cs typeface="BPG Algeti Compact"/>
            </a:endParaRPr>
          </a:p>
        </p:txBody>
      </p:sp>
    </p:spTree>
    <p:extLst>
      <p:ext uri="{BB962C8B-B14F-4D97-AF65-F5344CB8AC3E}">
        <p14:creationId xmlns:p14="http://schemas.microsoft.com/office/powerpoint/2010/main" val="3499775133"/>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a14="http://schemas.microsoft.com/office/drawing/2010/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Title 2"/>
          <p:cNvSpPr txBox="1">
            <a:spLocks/>
          </p:cNvSpPr>
          <p:nvPr/>
        </p:nvSpPr>
        <p:spPr>
          <a:xfrm>
            <a:off x="1143000" y="152400"/>
            <a:ext cx="79248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1" u="none" strike="noStrike" kern="1200" cap="none" spc="0" normalizeH="0" baseline="0" noProof="0" dirty="0" smtClean="0">
                <a:ln>
                  <a:noFill/>
                </a:ln>
                <a:solidFill>
                  <a:srgbClr val="002060"/>
                </a:solidFill>
                <a:effectLst/>
                <a:uLnTx/>
                <a:uFillTx/>
                <a:latin typeface="Calibri Light" panose="020F0302020204030204"/>
                <a:ea typeface="BPG Algeti Compact"/>
                <a:cs typeface="BPG Algeti Compact"/>
              </a:rPr>
              <a:t>Program Budget Execution Report</a:t>
            </a:r>
            <a:endParaRPr kumimoji="0" lang="en-US" sz="2400" b="0" i="0" u="none" strike="noStrike" kern="1200" cap="none" spc="0" normalizeH="0" baseline="0" noProof="0" dirty="0">
              <a:ln>
                <a:noFill/>
              </a:ln>
              <a:solidFill>
                <a:prstClr val="black"/>
              </a:solidFill>
              <a:effectLst/>
              <a:uLnTx/>
              <a:uFillTx/>
              <a:latin typeface="Calibri (Body)"/>
              <a:ea typeface="+mj-ea"/>
              <a:cs typeface="+mj-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8564170" cy="4429743"/>
          </a:xfrm>
          <a:prstGeom prst="rect">
            <a:avLst/>
          </a:prstGeom>
        </p:spPr>
      </p:pic>
    </p:spTree>
    <p:extLst>
      <p:ext uri="{BB962C8B-B14F-4D97-AF65-F5344CB8AC3E}">
        <p14:creationId xmlns:p14="http://schemas.microsoft.com/office/powerpoint/2010/main" val="122635164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z="1800" dirty="0" smtClean="0">
            <a:latin typeface="BPG Nino Mtavruli" panose="02000506000000020004"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3305</TotalTime>
  <Words>1272</Words>
  <Application>Microsoft Office PowerPoint</Application>
  <PresentationFormat>On-screen Show (4:3)</PresentationFormat>
  <Paragraphs>194</Paragraphs>
  <Slides>15</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BPG Algeti Compact</vt:lpstr>
      <vt:lpstr>BPG Glaho Arial</vt:lpstr>
      <vt:lpstr>BPG Nino Mtavruli</vt:lpstr>
      <vt:lpstr>Calibri</vt:lpstr>
      <vt:lpstr>Calibri (Body)</vt:lpstr>
      <vt:lpstr>Calibri Light</vt:lpstr>
      <vt:lpstr>DejaVu Sans</vt:lpstr>
      <vt:lpstr>Sylfaen</vt:lpstr>
      <vt:lpstr>Times New Roman</vt:lpstr>
      <vt:lpstr>Wingdings</vt:lpstr>
      <vt:lpstr>Custom Design</vt:lpstr>
      <vt:lpstr>MINISTRY OF FINANCE OF GEORGIA</vt:lpstr>
      <vt:lpstr>PowerPoint Presentation</vt:lpstr>
      <vt:lpstr>PowerPoint Presentation</vt:lpstr>
      <vt:lpstr>PowerPoint Presentation</vt:lpstr>
      <vt:lpstr>PowerPoint Presentation</vt:lpstr>
      <vt:lpstr>PEFA - FTE – PIMA</vt:lpstr>
      <vt:lpstr>Implementation of Program Budgeting in Georgia</vt:lpstr>
      <vt:lpstr>PowerPoint Presentation</vt:lpstr>
      <vt:lpstr>PowerPoint Presentation</vt:lpstr>
      <vt:lpstr>PowerPoint Presentation</vt:lpstr>
      <vt:lpstr>PowerPoint Presentation</vt:lpstr>
      <vt:lpstr>PowerPoint Presentation</vt:lpstr>
      <vt:lpstr>PFMS Modular Structure</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Tinatin Gugava</dc:creator>
  <cp:lastModifiedBy>Natia Gulua</cp:lastModifiedBy>
  <cp:revision>219</cp:revision>
  <cp:lastPrinted>2017-05-17T07:30:32Z</cp:lastPrinted>
  <dcterms:created xsi:type="dcterms:W3CDTF">2016-12-09T09:00:00Z</dcterms:created>
  <dcterms:modified xsi:type="dcterms:W3CDTF">2018-10-31T10:05:02Z</dcterms:modified>
</cp:coreProperties>
</file>