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27" r:id="rId2"/>
    <p:sldId id="419" r:id="rId3"/>
    <p:sldId id="420" r:id="rId4"/>
    <p:sldId id="424" r:id="rId5"/>
    <p:sldId id="427" r:id="rId6"/>
    <p:sldId id="430" r:id="rId7"/>
    <p:sldId id="437" r:id="rId8"/>
    <p:sldId id="429" r:id="rId9"/>
    <p:sldId id="440" r:id="rId10"/>
    <p:sldId id="438" r:id="rId11"/>
    <p:sldId id="339" r:id="rId12"/>
    <p:sldId id="266" r:id="rId13"/>
    <p:sldId id="421" r:id="rId14"/>
    <p:sldId id="318" r:id="rId15"/>
    <p:sldId id="436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ia Gulua" initials="N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9F0"/>
    <a:srgbClr val="CA6E6C"/>
    <a:srgbClr val="D38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 autoAdjust="0"/>
    <p:restoredTop sz="93917" autoAdjust="0"/>
  </p:normalViewPr>
  <p:slideViewPr>
    <p:cSldViewPr>
      <p:cViewPr varScale="1">
        <p:scale>
          <a:sx n="92" d="100"/>
          <a:sy n="92" d="100"/>
        </p:scale>
        <p:origin x="2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3.4146149784157399E-2"/>
          <c:y val="4.6204448359544098E-2"/>
          <c:w val="0.94495200000000001"/>
          <c:h val="0.82828400000000002"/>
        </c:manualLayout>
      </c:layout>
      <c:barChart>
        <c:barDir val="col"/>
        <c:grouping val="clustered"/>
        <c:varyColors val="0"/>
        <c:ser>
          <c:idx val="0"/>
          <c:order val="0"/>
          <c:tx>
            <c:v/>
          </c:tx>
          <c:spPr>
            <a:solidFill>
              <a:srgbClr val="FF0000"/>
            </a:solidFill>
            <a:ln w="12700" cap="flat">
              <a:noFill/>
              <a:miter lim="400000"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85AC-47D3-A129-8CF6E053C254}"/>
              </c:ext>
            </c:extLst>
          </c:dPt>
          <c:dPt>
            <c:idx val="1"/>
            <c:invertIfNegative val="1"/>
            <c:bubble3D val="0"/>
            <c:spPr>
              <a:solidFill>
                <a:srgbClr val="C00000"/>
              </a:solidFill>
              <a:ln w="12700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AC-47D3-A129-8CF6E053C254}"/>
              </c:ext>
            </c:extLst>
          </c:dPt>
          <c:dPt>
            <c:idx val="2"/>
            <c:invertIfNegative val="1"/>
            <c:bubble3D val="0"/>
            <c:spPr>
              <a:solidFill>
                <a:srgbClr val="C00000"/>
              </a:solidFill>
              <a:ln w="12700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AC-47D3-A129-8CF6E053C254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AC-47D3-A129-8CF6E053C254}"/>
              </c:ext>
            </c:extLst>
          </c:dPt>
          <c:dPt>
            <c:idx val="4"/>
            <c:invertIfNegative val="1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5AC-47D3-A129-8CF6E053C254}"/>
              </c:ext>
            </c:extLst>
          </c:dPt>
          <c:dPt>
            <c:idx val="5"/>
            <c:invertIfNegative val="1"/>
            <c:bubble3D val="0"/>
            <c:spPr>
              <a:solidFill>
                <a:srgbClr val="006600"/>
              </a:solidFill>
              <a:ln w="12700" cap="flat">
                <a:noFill/>
                <a:miter lim="400000"/>
              </a:ln>
              <a:effectLst>
                <a:outerShdw blurRad="38100" dist="23000" dir="5400000" algn="tl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5AC-47D3-A129-8CF6E053C254}"/>
              </c:ext>
            </c:extLst>
          </c:dPt>
          <c:dLbls>
            <c:dLbl>
              <c:idx val="0"/>
              <c:numFmt formatCode="0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404040"/>
                      </a:solidFill>
                      <a:latin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5AC-47D3-A129-8CF6E053C254}"/>
                </c:ext>
              </c:extLst>
            </c:dLbl>
            <c:dLbl>
              <c:idx val="1"/>
              <c:numFmt formatCode="0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404040"/>
                      </a:solidFill>
                      <a:latin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5AC-47D3-A129-8CF6E053C254}"/>
                </c:ext>
              </c:extLst>
            </c:dLbl>
            <c:dLbl>
              <c:idx val="2"/>
              <c:numFmt formatCode="0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404040"/>
                      </a:solidFill>
                      <a:latin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AC-47D3-A129-8CF6E053C254}"/>
                </c:ext>
              </c:extLst>
            </c:dLbl>
            <c:dLbl>
              <c:idx val="3"/>
              <c:numFmt formatCode="0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404040"/>
                      </a:solidFill>
                      <a:latin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5AC-47D3-A129-8CF6E053C254}"/>
                </c:ext>
              </c:extLst>
            </c:dLbl>
            <c:dLbl>
              <c:idx val="4"/>
              <c:numFmt formatCode="0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404040"/>
                      </a:solidFill>
                      <a:latin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5AC-47D3-A129-8CF6E053C254}"/>
                </c:ext>
              </c:extLst>
            </c:dLbl>
            <c:dLbl>
              <c:idx val="5"/>
              <c:numFmt formatCode="0" sourceLinked="0"/>
              <c:spPr/>
              <c:txPr>
                <a:bodyPr/>
                <a:lstStyle/>
                <a:p>
                  <a:pPr>
                    <a:defRPr sz="1000" b="1" i="0" u="none" strike="noStrike">
                      <a:solidFill>
                        <a:srgbClr val="404040"/>
                      </a:solidFill>
                      <a:latin typeface="Arial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85AC-47D3-A129-8CF6E053C254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 i="0" u="none" strike="noStrike">
                    <a:solidFill>
                      <a:srgbClr val="404040"/>
                    </a:solidFill>
                    <a:latin typeface="Arial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6"/>
              <c:pt idx="0">
                <c:v>2006
Minimal Transparency</c:v>
              </c:pt>
              <c:pt idx="1">
                <c:v>2008
Limited Tranparency</c:v>
              </c:pt>
              <c:pt idx="2">
                <c:v>2010
Limited Tranparency</c:v>
              </c:pt>
              <c:pt idx="3">
                <c:v>2012
Limited Tranparency</c:v>
              </c:pt>
              <c:pt idx="4">
                <c:v>2015
Substantial Transparency</c:v>
              </c:pt>
              <c:pt idx="5">
                <c:v>2017
Extensive Transparency</c:v>
              </c:pt>
            </c:strLit>
          </c:cat>
          <c:val>
            <c:numLit>
              <c:formatCode>General</c:formatCode>
              <c:ptCount val="6"/>
              <c:pt idx="0">
                <c:v>34</c:v>
              </c:pt>
              <c:pt idx="1">
                <c:v>53</c:v>
              </c:pt>
              <c:pt idx="2">
                <c:v>55</c:v>
              </c:pt>
              <c:pt idx="3">
                <c:v>55</c:v>
              </c:pt>
              <c:pt idx="4">
                <c:v>66</c:v>
              </c:pt>
              <c:pt idx="5">
                <c:v>82</c:v>
              </c:pt>
            </c:numLit>
          </c:val>
          <c:extLst>
            <c:ext xmlns:c16="http://schemas.microsoft.com/office/drawing/2014/chart" uri="{C3380CC4-5D6E-409C-BE32-E72D297353CC}">
              <c16:uniqueId val="{0000000C-85AC-47D3-A129-8CF6E053C2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2071253504"/>
        <c:axId val="-2071256816"/>
      </c:barChart>
      <c:catAx>
        <c:axId val="-2071253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D9D9D9"/>
            </a:solidFill>
            <a:prstDash val="solid"/>
            <a:round/>
          </a:ln>
        </c:spPr>
        <c:txPr>
          <a:bodyPr rot="0"/>
          <a:lstStyle/>
          <a:p>
            <a:pPr>
              <a:defRPr sz="900" b="1" i="0" u="none" strike="noStrike">
                <a:solidFill>
                  <a:srgbClr val="595959"/>
                </a:solidFill>
                <a:latin typeface="Arial"/>
              </a:defRPr>
            </a:pPr>
            <a:endParaRPr lang="en-US"/>
          </a:p>
        </c:txPr>
        <c:crossAx val="-2071256816"/>
        <c:crosses val="autoZero"/>
        <c:auto val="1"/>
        <c:lblAlgn val="ctr"/>
        <c:lblOffset val="100"/>
        <c:noMultiLvlLbl val="1"/>
      </c:catAx>
      <c:valAx>
        <c:axId val="-2071256816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D9D9D9"/>
              </a:solidFill>
              <a:prstDash val="solid"/>
              <a:round/>
            </a:ln>
          </c:spPr>
        </c:majorGridlines>
        <c:numFmt formatCode="0" sourceLinked="0"/>
        <c:majorTickMark val="none"/>
        <c:minorTickMark val="none"/>
        <c:tickLblPos val="nextTo"/>
        <c:spPr>
          <a:ln w="12700" cap="flat">
            <a:noFill/>
            <a:prstDash val="solid"/>
            <a:round/>
          </a:ln>
        </c:spPr>
        <c:txPr>
          <a:bodyPr rot="0"/>
          <a:lstStyle/>
          <a:p>
            <a:pPr>
              <a:defRPr sz="900" b="0" i="0" u="none" strike="noStrike">
                <a:solidFill>
                  <a:srgbClr val="595959"/>
                </a:solidFill>
                <a:latin typeface="BPG Glaho"/>
              </a:defRPr>
            </a:pPr>
            <a:endParaRPr lang="en-US"/>
          </a:p>
        </c:txPr>
        <c:crossAx val="-2071253504"/>
        <c:crosses val="autoZero"/>
        <c:crossBetween val="between"/>
        <c:majorUnit val="22.5"/>
        <c:minorUnit val="11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143572603533504E-2"/>
          <c:y val="0.25652445450491501"/>
          <c:w val="0.89105003384010995"/>
          <c:h val="0.604162818584975"/>
        </c:manualLayout>
      </c:layout>
      <c:barChart>
        <c:barDir val="col"/>
        <c:grouping val="clustered"/>
        <c:varyColors val="0"/>
        <c:ser>
          <c:idx val="0"/>
          <c:order val="0"/>
          <c:tx>
            <c:v>2012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'PEFA 2013-17 Comparison'!$P$3:$P$11</c:f>
              <c:strCache>
                <c:ptCount val="7"/>
                <c:pt idx="0">
                  <c:v>A</c:v>
                </c:pt>
                <c:pt idx="1">
                  <c:v>B+</c:v>
                </c:pt>
                <c:pt idx="2">
                  <c:v>B</c:v>
                </c:pt>
                <c:pt idx="3">
                  <c:v>C+</c:v>
                </c:pt>
                <c:pt idx="4">
                  <c:v>C</c:v>
                </c:pt>
                <c:pt idx="5">
                  <c:v>D+</c:v>
                </c:pt>
                <c:pt idx="6">
                  <c:v>D</c:v>
                </c:pt>
              </c:strCache>
              <c:extLst/>
            </c:strRef>
          </c:cat>
          <c:val>
            <c:numRef>
              <c:f>'PEFA 2013-17 Comparison'!$Q$3:$Q$11</c:f>
              <c:numCache>
                <c:formatCode>General</c:formatCode>
                <c:ptCount val="7"/>
                <c:pt idx="0">
                  <c:v>14</c:v>
                </c:pt>
                <c:pt idx="1">
                  <c:v>6</c:v>
                </c:pt>
                <c:pt idx="2">
                  <c:v>2</c:v>
                </c:pt>
                <c:pt idx="3">
                  <c:v>3</c:v>
                </c:pt>
                <c:pt idx="4">
                  <c:v>0</c:v>
                </c:pt>
                <c:pt idx="5">
                  <c:v>3</c:v>
                </c:pt>
                <c:pt idx="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96E-43B6-BF37-628FECA9D20D}"/>
            </c:ext>
          </c:extLst>
        </c:ser>
        <c:ser>
          <c:idx val="1"/>
          <c:order val="1"/>
          <c:tx>
            <c:strRef>
              <c:f>'PEFA 2013-17 Comparison'!$R$2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'PEFA 2013-17 Comparison'!$P$3:$P$11</c:f>
              <c:strCache>
                <c:ptCount val="7"/>
                <c:pt idx="0">
                  <c:v>A</c:v>
                </c:pt>
                <c:pt idx="1">
                  <c:v>B+</c:v>
                </c:pt>
                <c:pt idx="2">
                  <c:v>B</c:v>
                </c:pt>
                <c:pt idx="3">
                  <c:v>C+</c:v>
                </c:pt>
                <c:pt idx="4">
                  <c:v>C</c:v>
                </c:pt>
                <c:pt idx="5">
                  <c:v>D+</c:v>
                </c:pt>
                <c:pt idx="6">
                  <c:v>D</c:v>
                </c:pt>
              </c:strCache>
              <c:extLst/>
            </c:strRef>
          </c:cat>
          <c:val>
            <c:numRef>
              <c:f>'PEFA 2013-17 Comparison'!$R$3:$R$11</c:f>
              <c:numCache>
                <c:formatCode>General</c:formatCode>
                <c:ptCount val="7"/>
                <c:pt idx="0">
                  <c:v>20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96E-43B6-BF37-628FECA9D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2119291648"/>
        <c:axId val="-2119300400"/>
      </c:barChart>
      <c:catAx>
        <c:axId val="-211929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300400"/>
        <c:crosses val="autoZero"/>
        <c:auto val="1"/>
        <c:lblAlgn val="ctr"/>
        <c:lblOffset val="100"/>
        <c:noMultiLvlLbl val="0"/>
      </c:catAx>
      <c:valAx>
        <c:axId val="-211930040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291648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68900592219"/>
          <c:y val="0.12995732786488101"/>
          <c:w val="0.35398916298316702"/>
          <c:h val="6.78248773615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F8852-8EED-4C35-ACCB-71EC7ACB71F0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E0BEF9-67B3-49A6-B2D7-0AEE34686E1E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sz="1000" b="1" i="0" dirty="0" smtClean="0">
              <a:latin typeface="Calibri (Body)"/>
            </a:rPr>
            <a:t>2007</a:t>
          </a:r>
          <a:endParaRPr lang="en-US" sz="1000" b="1" i="0" dirty="0">
            <a:latin typeface="Calibri (Body)"/>
          </a:endParaRPr>
        </a:p>
      </dgm:t>
    </dgm:pt>
    <dgm:pt modelId="{13A6D9ED-ABD9-45DF-AC62-7CED1AF5F7B7}" type="parTrans" cxnId="{AF3456B6-867B-45C1-9081-B7493276B421}">
      <dgm:prSet/>
      <dgm:spPr/>
      <dgm:t>
        <a:bodyPr/>
        <a:lstStyle/>
        <a:p>
          <a:endParaRPr lang="en-US"/>
        </a:p>
      </dgm:t>
    </dgm:pt>
    <dgm:pt modelId="{D4799544-87E1-4408-B59A-CBEDE1C2249E}" type="sibTrans" cxnId="{AF3456B6-867B-45C1-9081-B7493276B421}">
      <dgm:prSet/>
      <dgm:spPr/>
      <dgm:t>
        <a:bodyPr/>
        <a:lstStyle/>
        <a:p>
          <a:endParaRPr lang="en-US"/>
        </a:p>
      </dgm:t>
    </dgm:pt>
    <dgm:pt modelId="{F76CD8DB-1CB1-4255-A3F7-E9B069A23D9F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2010 Бюджетные предложения были подготовлены параллельно с организационной структурой в соответствии с структурой бюджета по программам тремя министерствами</a:t>
          </a:r>
          <a:r>
            <a:rPr lang="ka-GE" sz="1200" b="1" dirty="0" smtClean="0">
              <a:solidFill>
                <a:schemeClr val="accent1">
                  <a:lumMod val="50000"/>
                </a:schemeClr>
              </a:solidFill>
              <a:latin typeface="Sylfaen" pitchFamily="18" charset="0"/>
              <a:cs typeface="Times New Roman" pitchFamily="18" charset="0"/>
            </a:rPr>
            <a:t>;</a:t>
          </a:r>
          <a:endParaRPr lang="en-US" sz="1200" b="1" i="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FECF93-6B95-4C5E-B4BB-2CFB3CB8BEC3}" type="parTrans" cxnId="{974E7D12-5C5B-4F3E-9DBD-89E90130B6E9}">
      <dgm:prSet/>
      <dgm:spPr/>
      <dgm:t>
        <a:bodyPr/>
        <a:lstStyle/>
        <a:p>
          <a:endParaRPr lang="en-US"/>
        </a:p>
      </dgm:t>
    </dgm:pt>
    <dgm:pt modelId="{0C04B070-1B73-4F47-81A3-F0424DE3B5A7}" type="sibTrans" cxnId="{974E7D12-5C5B-4F3E-9DBD-89E90130B6E9}">
      <dgm:prSet/>
      <dgm:spPr/>
      <dgm:t>
        <a:bodyPr/>
        <a:lstStyle/>
        <a:p>
          <a:endParaRPr lang="en-US"/>
        </a:p>
      </dgm:t>
    </dgm:pt>
    <dgm:pt modelId="{9A1392FB-CE96-4094-8579-06CB5DFB8412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sz="1000" b="1" i="0" dirty="0" smtClean="0">
              <a:latin typeface="Calibri (Body)"/>
            </a:rPr>
            <a:t>20</a:t>
          </a:r>
          <a:r>
            <a:rPr lang="ka-GE" sz="1000" b="1" i="0" dirty="0" smtClean="0">
              <a:latin typeface="Calibri (Body)"/>
            </a:rPr>
            <a:t>11</a:t>
          </a:r>
          <a:endParaRPr lang="en-US" sz="1000" b="1" i="0" dirty="0">
            <a:latin typeface="Calibri (Body)"/>
          </a:endParaRPr>
        </a:p>
      </dgm:t>
    </dgm:pt>
    <dgm:pt modelId="{4B4C5B01-9213-469F-94C8-13E1848DA328}" type="parTrans" cxnId="{3DE3F02C-F926-41C8-B60E-FCBBCACA13FD}">
      <dgm:prSet/>
      <dgm:spPr/>
      <dgm:t>
        <a:bodyPr/>
        <a:lstStyle/>
        <a:p>
          <a:endParaRPr lang="en-US"/>
        </a:p>
      </dgm:t>
    </dgm:pt>
    <dgm:pt modelId="{015BDAE4-333D-4C3C-9165-FBBFD52E4ADD}" type="sibTrans" cxnId="{3DE3F02C-F926-41C8-B60E-FCBBCACA13FD}">
      <dgm:prSet/>
      <dgm:spPr/>
      <dgm:t>
        <a:bodyPr/>
        <a:lstStyle/>
        <a:p>
          <a:endParaRPr lang="en-US"/>
        </a:p>
      </dgm:t>
    </dgm:pt>
    <dgm:pt modelId="{E33A84FB-7E92-4654-A65F-685EB15D36F4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Методология Бюджета по программам была доработана и утверждена Министром МФ (Постановление Правительства N 385 от 8 июля 2011 г.)</a:t>
          </a:r>
          <a:r>
            <a:rPr lang="ka-GE" sz="12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;</a:t>
          </a:r>
          <a:endParaRPr lang="en-US" sz="1200" b="1" i="1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84546B3D-6DB4-414C-A3F8-2AB4B77E9B68}" type="parTrans" cxnId="{91AEA44D-AEE2-4B0B-9932-A57884013E8D}">
      <dgm:prSet/>
      <dgm:spPr/>
      <dgm:t>
        <a:bodyPr/>
        <a:lstStyle/>
        <a:p>
          <a:endParaRPr lang="en-US"/>
        </a:p>
      </dgm:t>
    </dgm:pt>
    <dgm:pt modelId="{5F4DFCD4-CD0E-45CE-A663-2A37D5B82406}" type="sibTrans" cxnId="{91AEA44D-AEE2-4B0B-9932-A57884013E8D}">
      <dgm:prSet/>
      <dgm:spPr/>
      <dgm:t>
        <a:bodyPr/>
        <a:lstStyle/>
        <a:p>
          <a:endParaRPr lang="en-US"/>
        </a:p>
      </dgm:t>
    </dgm:pt>
    <dgm:pt modelId="{3E77FDB1-30D5-4C99-834B-F0764B2E825F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sz="1000" b="1" i="0" dirty="0" smtClean="0">
              <a:latin typeface="Calibri (Body)"/>
            </a:rPr>
            <a:t>201</a:t>
          </a:r>
          <a:r>
            <a:rPr lang="ka-GE" sz="1000" b="1" i="0" dirty="0" smtClean="0">
              <a:latin typeface="Calibri (Body)"/>
            </a:rPr>
            <a:t>5</a:t>
          </a:r>
          <a:endParaRPr lang="en-US" sz="1000" b="1" i="0" dirty="0">
            <a:latin typeface="Calibri (Body)"/>
          </a:endParaRPr>
        </a:p>
      </dgm:t>
    </dgm:pt>
    <dgm:pt modelId="{0D7C04FC-B063-4C82-AA5E-D81A9EE4EE43}" type="parTrans" cxnId="{594923CB-2183-4454-B551-100141B2D8CD}">
      <dgm:prSet/>
      <dgm:spPr/>
      <dgm:t>
        <a:bodyPr/>
        <a:lstStyle/>
        <a:p>
          <a:endParaRPr lang="en-US"/>
        </a:p>
      </dgm:t>
    </dgm:pt>
    <dgm:pt modelId="{F968E6A2-9584-4D0D-9FC2-D21160B07230}" type="sibTrans" cxnId="{594923CB-2183-4454-B551-100141B2D8CD}">
      <dgm:prSet/>
      <dgm:spPr/>
      <dgm:t>
        <a:bodyPr/>
        <a:lstStyle/>
        <a:p>
          <a:endParaRPr lang="en-US"/>
        </a:p>
      </dgm:t>
    </dgm:pt>
    <dgm:pt modelId="{6E579490-2C6F-4D5D-86EA-7A62056C3B50}">
      <dgm:prSet phldrT="[Text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sz="1000" b="1" i="0" dirty="0" smtClean="0">
              <a:latin typeface="Calibri (Body)"/>
            </a:rPr>
            <a:t>201</a:t>
          </a:r>
          <a:r>
            <a:rPr lang="ka-GE" sz="1000" b="1" i="0" dirty="0" smtClean="0">
              <a:latin typeface="Calibri (Body)"/>
            </a:rPr>
            <a:t>6</a:t>
          </a:r>
          <a:endParaRPr lang="en-US" sz="1000" b="1" i="0" dirty="0" smtClean="0">
            <a:latin typeface="Calibri (Body)"/>
          </a:endParaRPr>
        </a:p>
      </dgm:t>
    </dgm:pt>
    <dgm:pt modelId="{B69A52A8-A3BF-4785-A062-D0862BF1AA4C}" type="parTrans" cxnId="{3051D219-CF66-4EF4-960E-3FA468B7E939}">
      <dgm:prSet/>
      <dgm:spPr/>
      <dgm:t>
        <a:bodyPr/>
        <a:lstStyle/>
        <a:p>
          <a:endParaRPr lang="en-US"/>
        </a:p>
      </dgm:t>
    </dgm:pt>
    <dgm:pt modelId="{D28F5F06-BEBD-46D6-B054-4151FF8A6F30}" type="sibTrans" cxnId="{3051D219-CF66-4EF4-960E-3FA468B7E939}">
      <dgm:prSet/>
      <dgm:spPr/>
      <dgm:t>
        <a:bodyPr/>
        <a:lstStyle/>
        <a:p>
          <a:endParaRPr lang="en-US"/>
        </a:p>
      </dgm:t>
    </dgm:pt>
    <dgm:pt modelId="{6AACA068-728C-4446-98B0-9A5DF782296D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Обновлена методология  Бюджет программы (Декрет Министерства финансов N265 от 14 августа 2015 г.);</a:t>
          </a:r>
          <a:endParaRPr lang="en-US" sz="1200" b="1" i="1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91AD6724-18C9-4026-9021-61E242BAE594}" type="parTrans" cxnId="{FF6BCA8C-A922-416D-9A80-AECD22AB83AD}">
      <dgm:prSet/>
      <dgm:spPr/>
      <dgm:t>
        <a:bodyPr/>
        <a:lstStyle/>
        <a:p>
          <a:endParaRPr lang="en-US"/>
        </a:p>
      </dgm:t>
    </dgm:pt>
    <dgm:pt modelId="{0098CA51-DF01-47FA-AE8C-46A303ABE666}" type="sibTrans" cxnId="{FF6BCA8C-A922-416D-9A80-AECD22AB83AD}">
      <dgm:prSet/>
      <dgm:spPr/>
      <dgm:t>
        <a:bodyPr/>
        <a:lstStyle/>
        <a:p>
          <a:endParaRPr lang="en-US"/>
        </a:p>
      </dgm:t>
    </dgm:pt>
    <dgm:pt modelId="{A2ACC8CD-7851-4A4A-8409-440D2D6883AE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Методология управления государственными инвестициями (</a:t>
          </a:r>
          <a:r>
            <a:rPr lang="en-US" sz="12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Public Investment Management </a:t>
          </a:r>
          <a:r>
            <a:rPr lang="ru-RU" sz="12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- PIM) стала частью методологии бюджета, принятой министром финансов;</a:t>
          </a:r>
          <a:endParaRPr lang="en-US" sz="1200" b="1" i="1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555FAE40-A53D-42EB-8BAF-6E93953BFBAD}" type="parTrans" cxnId="{8E763F5B-FADE-4DC8-B849-74809C116338}">
      <dgm:prSet/>
      <dgm:spPr/>
      <dgm:t>
        <a:bodyPr/>
        <a:lstStyle/>
        <a:p>
          <a:endParaRPr lang="en-US"/>
        </a:p>
      </dgm:t>
    </dgm:pt>
    <dgm:pt modelId="{754B9436-C55D-4518-A2AD-1F6F8EB21F6B}" type="sibTrans" cxnId="{8E763F5B-FADE-4DC8-B849-74809C116338}">
      <dgm:prSet/>
      <dgm:spPr/>
      <dgm:t>
        <a:bodyPr/>
        <a:lstStyle/>
        <a:p>
          <a:endParaRPr lang="en-US"/>
        </a:p>
      </dgm:t>
    </dgm:pt>
    <dgm:pt modelId="{8CB0A624-6641-490E-A0B2-22722D27A88D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sz="1000" b="1" i="0" dirty="0" smtClean="0">
              <a:latin typeface="Calibri (Body)"/>
            </a:rPr>
            <a:t>201</a:t>
          </a:r>
          <a:r>
            <a:rPr lang="ka-GE" sz="1000" b="1" i="0" dirty="0" smtClean="0">
              <a:latin typeface="Calibri (Body)"/>
            </a:rPr>
            <a:t>8</a:t>
          </a:r>
          <a:endParaRPr lang="en-US" sz="1000" b="1" i="0" dirty="0">
            <a:latin typeface="Calibri (Body)"/>
          </a:endParaRPr>
        </a:p>
      </dgm:t>
    </dgm:pt>
    <dgm:pt modelId="{A3CE199C-DA37-4ADE-A6F3-B15A79F4387D}" type="parTrans" cxnId="{1142588C-7E90-4D6A-929A-48DDF51E1958}">
      <dgm:prSet/>
      <dgm:spPr/>
      <dgm:t>
        <a:bodyPr/>
        <a:lstStyle/>
        <a:p>
          <a:endParaRPr lang="en-US"/>
        </a:p>
      </dgm:t>
    </dgm:pt>
    <dgm:pt modelId="{3642A73F-C20A-4C93-BEE5-03C9FE78B3BB}" type="sibTrans" cxnId="{1142588C-7E90-4D6A-929A-48DDF51E1958}">
      <dgm:prSet/>
      <dgm:spPr/>
      <dgm:t>
        <a:bodyPr/>
        <a:lstStyle/>
        <a:p>
          <a:endParaRPr lang="en-US"/>
        </a:p>
      </dgm:t>
    </dgm:pt>
    <dgm:pt modelId="{3AEAC929-4F5A-42A7-B5AD-5E87D454E1A5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Обновлена методология Бюджет программы (Постановление МФ №283 от 30 июля 2018 года)</a:t>
          </a:r>
          <a:endParaRPr lang="en-US" sz="1200" b="1" i="1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D2B1B519-A98F-46E1-A918-3F3932B35A2A}" type="parTrans" cxnId="{58183ECD-84FB-44BE-B218-3D3A78C5CAD6}">
      <dgm:prSet/>
      <dgm:spPr/>
      <dgm:t>
        <a:bodyPr/>
        <a:lstStyle/>
        <a:p>
          <a:endParaRPr lang="en-US"/>
        </a:p>
      </dgm:t>
    </dgm:pt>
    <dgm:pt modelId="{9451BDBF-916D-40A0-AE16-6BE1EE35F9E7}" type="sibTrans" cxnId="{58183ECD-84FB-44BE-B218-3D3A78C5CAD6}">
      <dgm:prSet/>
      <dgm:spPr/>
      <dgm:t>
        <a:bodyPr/>
        <a:lstStyle/>
        <a:p>
          <a:endParaRPr lang="en-US"/>
        </a:p>
      </dgm:t>
    </dgm:pt>
    <dgm:pt modelId="{2F70BF9A-9F34-43AA-80F4-772FB31F72BA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sz="1000" b="1" i="0" dirty="0" smtClean="0">
              <a:latin typeface="Calibri (Body)"/>
            </a:rPr>
            <a:t>20</a:t>
          </a:r>
          <a:r>
            <a:rPr lang="ka-GE" sz="1000" b="1" i="0" dirty="0" smtClean="0">
              <a:latin typeface="Calibri (Body)"/>
            </a:rPr>
            <a:t>10</a:t>
          </a:r>
          <a:endParaRPr lang="en-US" sz="1000" b="1" i="0" dirty="0">
            <a:latin typeface="Calibri (Body)"/>
          </a:endParaRPr>
        </a:p>
      </dgm:t>
    </dgm:pt>
    <dgm:pt modelId="{D0F27B93-0F15-4222-87CB-AF2D0BB3FE42}" type="parTrans" cxnId="{8C41BAC3-EC34-4D8E-9C32-1AF389BF1E32}">
      <dgm:prSet/>
      <dgm:spPr/>
      <dgm:t>
        <a:bodyPr/>
        <a:lstStyle/>
        <a:p>
          <a:endParaRPr lang="en-US"/>
        </a:p>
      </dgm:t>
    </dgm:pt>
    <dgm:pt modelId="{26A31B91-7AD0-42CB-A7FD-914E003AC67A}" type="sibTrans" cxnId="{8C41BAC3-EC34-4D8E-9C32-1AF389BF1E32}">
      <dgm:prSet/>
      <dgm:spPr/>
      <dgm:t>
        <a:bodyPr/>
        <a:lstStyle/>
        <a:p>
          <a:endParaRPr lang="en-US"/>
        </a:p>
      </dgm:t>
    </dgm:pt>
    <dgm:pt modelId="{25EA983D-BEAC-4216-A1D5-3C569367B853}">
      <dgm:prSet custT="1"/>
      <dgm:spPr>
        <a:ln>
          <a:solidFill>
            <a:srgbClr val="00B0F0"/>
          </a:solidFill>
        </a:ln>
      </dgm:spPr>
      <dgm:t>
        <a:bodyPr/>
        <a:lstStyle/>
        <a:p>
          <a:pPr algn="just"/>
          <a:r>
            <a:rPr lang="ru-RU" sz="12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План реализации Бюджета по программам, принятый правительством Грузии в 2010 году N284, согласно которому предложения по бюджету 2011 года были подготовлены параллельно с организационной структурой в соответствии с структурой бюджета по программам еще двумя министерствами</a:t>
          </a:r>
          <a:endParaRPr lang="en-US" sz="1200" b="1" i="1" dirty="0">
            <a:solidFill>
              <a:schemeClr val="accent1">
                <a:lumMod val="50000"/>
              </a:schemeClr>
            </a:solidFill>
            <a:latin typeface="+mj-lt"/>
            <a:cs typeface="Arial" panose="020B0604020202020204" pitchFamily="34" charset="0"/>
          </a:endParaRPr>
        </a:p>
      </dgm:t>
    </dgm:pt>
    <dgm:pt modelId="{478E6AD8-D801-43A9-A3F1-F4B5A4F5CD35}" type="parTrans" cxnId="{5C325080-E277-40D0-BE83-19EBB726547A}">
      <dgm:prSet/>
      <dgm:spPr/>
      <dgm:t>
        <a:bodyPr/>
        <a:lstStyle/>
        <a:p>
          <a:endParaRPr lang="en-US"/>
        </a:p>
      </dgm:t>
    </dgm:pt>
    <dgm:pt modelId="{D65D7A02-B04D-4628-82C4-606C3262F2A0}" type="sibTrans" cxnId="{5C325080-E277-40D0-BE83-19EBB726547A}">
      <dgm:prSet/>
      <dgm:spPr/>
      <dgm:t>
        <a:bodyPr/>
        <a:lstStyle/>
        <a:p>
          <a:endParaRPr lang="en-US"/>
        </a:p>
      </dgm:t>
    </dgm:pt>
    <dgm:pt modelId="{6503189F-DA8A-4743-853E-4B41A5704F23}">
      <dgm:prSet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sz="1000" b="1" i="0" dirty="0" smtClean="0">
              <a:latin typeface="Calibri (Body)"/>
            </a:rPr>
            <a:t>201</a:t>
          </a:r>
          <a:r>
            <a:rPr lang="ka-GE" sz="1000" b="1" i="0" dirty="0" smtClean="0">
              <a:latin typeface="Calibri (Body)"/>
            </a:rPr>
            <a:t>2</a:t>
          </a:r>
          <a:endParaRPr lang="en-US" sz="1000" b="1" i="0" dirty="0">
            <a:latin typeface="Calibri (Body)"/>
          </a:endParaRPr>
        </a:p>
      </dgm:t>
    </dgm:pt>
    <dgm:pt modelId="{181FA688-B1D4-4536-962E-51F7B1BE3547}" type="parTrans" cxnId="{9D5BC076-FE79-4C3A-9A46-709556657F25}">
      <dgm:prSet/>
      <dgm:spPr/>
      <dgm:t>
        <a:bodyPr/>
        <a:lstStyle/>
        <a:p>
          <a:endParaRPr lang="en-US"/>
        </a:p>
      </dgm:t>
    </dgm:pt>
    <dgm:pt modelId="{9C6D7CC6-1578-43A8-86E1-03599117E5BD}" type="sibTrans" cxnId="{9D5BC076-FE79-4C3A-9A46-709556657F25}">
      <dgm:prSet/>
      <dgm:spPr/>
      <dgm:t>
        <a:bodyPr/>
        <a:lstStyle/>
        <a:p>
          <a:endParaRPr lang="en-US"/>
        </a:p>
      </dgm:t>
    </dgm:pt>
    <dgm:pt modelId="{BAEE41B5-7E31-41FC-A4C1-48F5A93E4FB0}">
      <dgm:prSet custT="1"/>
      <dgm:spPr>
        <a:ln>
          <a:solidFill>
            <a:srgbClr val="00B0F0"/>
          </a:solidFill>
        </a:ln>
      </dgm:spPr>
      <dgm:t>
        <a:bodyPr/>
        <a:lstStyle/>
        <a:p>
          <a:r>
            <a:rPr lang="ru-RU" sz="1200" b="1" i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Предложения Государственного бюджета 2012 года были представлены в Министерство финансов в формате бюджета по программам; Проект государственного бюджета 2012 года, представленный парламенту в формате бюджета по программам</a:t>
          </a:r>
          <a:endParaRPr lang="en-US" sz="1200" b="1" i="1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gm:t>
    </dgm:pt>
    <dgm:pt modelId="{2F6D0281-A4AB-4632-9353-EA75CC9D9A32}" type="parTrans" cxnId="{C0E13CFC-13B3-42D0-8A71-BAC5258024AE}">
      <dgm:prSet/>
      <dgm:spPr/>
      <dgm:t>
        <a:bodyPr/>
        <a:lstStyle/>
        <a:p>
          <a:endParaRPr lang="en-US"/>
        </a:p>
      </dgm:t>
    </dgm:pt>
    <dgm:pt modelId="{8F5627A5-272F-43EF-81E9-EEBF55E4C907}" type="sibTrans" cxnId="{C0E13CFC-13B3-42D0-8A71-BAC5258024AE}">
      <dgm:prSet/>
      <dgm:spPr/>
      <dgm:t>
        <a:bodyPr/>
        <a:lstStyle/>
        <a:p>
          <a:endParaRPr lang="en-US"/>
        </a:p>
      </dgm:t>
    </dgm:pt>
    <dgm:pt modelId="{818A04F7-92B8-4EB2-B14A-D7E59E706F22}" type="pres">
      <dgm:prSet presAssocID="{905F8852-8EED-4C35-ACCB-71EC7ACB71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99D4AF-7DF3-43C3-98FC-6C8CAE68E54F}" type="pres">
      <dgm:prSet presAssocID="{2BE0BEF9-67B3-49A6-B2D7-0AEE34686E1E}" presName="composite" presStyleCnt="0"/>
      <dgm:spPr/>
      <dgm:t>
        <a:bodyPr/>
        <a:lstStyle/>
        <a:p>
          <a:endParaRPr lang="en-US"/>
        </a:p>
      </dgm:t>
    </dgm:pt>
    <dgm:pt modelId="{BCBF60AF-6849-488C-87EE-B2BFE4D89256}" type="pres">
      <dgm:prSet presAssocID="{2BE0BEF9-67B3-49A6-B2D7-0AEE34686E1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32F98-43CE-4755-B870-05780A978DB6}" type="pres">
      <dgm:prSet presAssocID="{2BE0BEF9-67B3-49A6-B2D7-0AEE34686E1E}" presName="descendantText" presStyleLbl="alignAcc1" presStyleIdx="0" presStyleCnt="7" custScaleY="104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DD2A-97E5-4A51-8A09-5ED3B2C45282}" type="pres">
      <dgm:prSet presAssocID="{D4799544-87E1-4408-B59A-CBEDE1C2249E}" presName="sp" presStyleCnt="0"/>
      <dgm:spPr/>
      <dgm:t>
        <a:bodyPr/>
        <a:lstStyle/>
        <a:p>
          <a:endParaRPr lang="en-US"/>
        </a:p>
      </dgm:t>
    </dgm:pt>
    <dgm:pt modelId="{BB9DDCAA-FDF5-4652-9678-785BC08F7699}" type="pres">
      <dgm:prSet presAssocID="{2F70BF9A-9F34-43AA-80F4-772FB31F72BA}" presName="composite" presStyleCnt="0"/>
      <dgm:spPr/>
      <dgm:t>
        <a:bodyPr/>
        <a:lstStyle/>
        <a:p>
          <a:endParaRPr lang="en-US"/>
        </a:p>
      </dgm:t>
    </dgm:pt>
    <dgm:pt modelId="{1ACCA6E1-84AD-40A9-9E7F-1AC11649CCBD}" type="pres">
      <dgm:prSet presAssocID="{2F70BF9A-9F34-43AA-80F4-772FB31F72BA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A973B-4BCB-40D4-B0F2-6BF22CCF0C52}" type="pres">
      <dgm:prSet presAssocID="{2F70BF9A-9F34-43AA-80F4-772FB31F72BA}" presName="descendantText" presStyleLbl="alignAcc1" presStyleIdx="1" presStyleCnt="7" custScaleY="116069" custLinFactNeighborX="405" custLinFactNeighborY="-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27A925-F159-4AAE-AF4A-72799A8A5DB7}" type="pres">
      <dgm:prSet presAssocID="{26A31B91-7AD0-42CB-A7FD-914E003AC67A}" presName="sp" presStyleCnt="0"/>
      <dgm:spPr/>
      <dgm:t>
        <a:bodyPr/>
        <a:lstStyle/>
        <a:p>
          <a:endParaRPr lang="en-US"/>
        </a:p>
      </dgm:t>
    </dgm:pt>
    <dgm:pt modelId="{43B4BAE9-55D2-4CE4-A86A-12C5500325E0}" type="pres">
      <dgm:prSet presAssocID="{9A1392FB-CE96-4094-8579-06CB5DFB8412}" presName="composite" presStyleCnt="0"/>
      <dgm:spPr/>
      <dgm:t>
        <a:bodyPr/>
        <a:lstStyle/>
        <a:p>
          <a:endParaRPr lang="en-US"/>
        </a:p>
      </dgm:t>
    </dgm:pt>
    <dgm:pt modelId="{64B8AD13-DFE3-4B2B-959A-198176932A15}" type="pres">
      <dgm:prSet presAssocID="{9A1392FB-CE96-4094-8579-06CB5DFB8412}" presName="parentText" presStyleLbl="alignNode1" presStyleIdx="2" presStyleCnt="7" custLinFactNeighborX="2277" custLinFactNeighborY="-88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DA230-1F29-4745-983A-A9ED73B022B2}" type="pres">
      <dgm:prSet presAssocID="{9A1392FB-CE96-4094-8579-06CB5DFB8412}" presName="descendantText" presStyleLbl="alignAcc1" presStyleIdx="2" presStyleCnt="7" custScaleY="101843" custLinFactNeighborX="405" custLinFactNeighborY="1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8039E-F62D-42ED-81EE-A5110A924F36}" type="pres">
      <dgm:prSet presAssocID="{015BDAE4-333D-4C3C-9165-FBBFD52E4ADD}" presName="sp" presStyleCnt="0"/>
      <dgm:spPr/>
      <dgm:t>
        <a:bodyPr/>
        <a:lstStyle/>
        <a:p>
          <a:endParaRPr lang="en-US"/>
        </a:p>
      </dgm:t>
    </dgm:pt>
    <dgm:pt modelId="{F7D6CC48-BDA8-46E6-945E-0309BD77545F}" type="pres">
      <dgm:prSet presAssocID="{6503189F-DA8A-4743-853E-4B41A5704F23}" presName="composite" presStyleCnt="0"/>
      <dgm:spPr/>
      <dgm:t>
        <a:bodyPr/>
        <a:lstStyle/>
        <a:p>
          <a:endParaRPr lang="en-US"/>
        </a:p>
      </dgm:t>
    </dgm:pt>
    <dgm:pt modelId="{1CC5D8FA-E632-4EEF-9AE3-5E8DDE45C8D9}" type="pres">
      <dgm:prSet presAssocID="{6503189F-DA8A-4743-853E-4B41A5704F23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EAE0A-08A1-4CF9-9BCC-B384D32765AD}" type="pres">
      <dgm:prSet presAssocID="{6503189F-DA8A-4743-853E-4B41A5704F23}" presName="descendantText" presStyleLbl="alignAcc1" presStyleIdx="3" presStyleCnt="7" custLinFactNeighborX="205" custLinFactNeighborY="43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4C519-C33C-43AE-AB52-BCAD655E3DBD}" type="pres">
      <dgm:prSet presAssocID="{9C6D7CC6-1578-43A8-86E1-03599117E5BD}" presName="sp" presStyleCnt="0"/>
      <dgm:spPr/>
      <dgm:t>
        <a:bodyPr/>
        <a:lstStyle/>
        <a:p>
          <a:endParaRPr lang="en-US"/>
        </a:p>
      </dgm:t>
    </dgm:pt>
    <dgm:pt modelId="{2468AEA4-3F1A-403B-AE2D-3DF0D29A62A8}" type="pres">
      <dgm:prSet presAssocID="{3E77FDB1-30D5-4C99-834B-F0764B2E825F}" presName="composite" presStyleCnt="0"/>
      <dgm:spPr/>
      <dgm:t>
        <a:bodyPr/>
        <a:lstStyle/>
        <a:p>
          <a:endParaRPr lang="en-US"/>
        </a:p>
      </dgm:t>
    </dgm:pt>
    <dgm:pt modelId="{A7CE6A44-6961-4FEC-A4F2-771ECA7DF89A}" type="pres">
      <dgm:prSet presAssocID="{3E77FDB1-30D5-4C99-834B-F0764B2E825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FC1955-2EE3-4AA2-B08F-527508CAA45E}" type="pres">
      <dgm:prSet presAssocID="{3E77FDB1-30D5-4C99-834B-F0764B2E825F}" presName="descendantText" presStyleLbl="alignAcc1" presStyleIdx="4" presStyleCnt="7" custLinFactNeighborX="405" custLinFactNeighborY="-7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6E84EE-BD87-458F-9DD8-F02C1540EFFF}" type="pres">
      <dgm:prSet presAssocID="{F968E6A2-9584-4D0D-9FC2-D21160B07230}" presName="sp" presStyleCnt="0"/>
      <dgm:spPr/>
      <dgm:t>
        <a:bodyPr/>
        <a:lstStyle/>
        <a:p>
          <a:endParaRPr lang="en-US"/>
        </a:p>
      </dgm:t>
    </dgm:pt>
    <dgm:pt modelId="{3BB0B917-7EED-4CBD-990D-EABB37A4423A}" type="pres">
      <dgm:prSet presAssocID="{6E579490-2C6F-4D5D-86EA-7A62056C3B50}" presName="composite" presStyleCnt="0"/>
      <dgm:spPr/>
      <dgm:t>
        <a:bodyPr/>
        <a:lstStyle/>
        <a:p>
          <a:endParaRPr lang="en-US"/>
        </a:p>
      </dgm:t>
    </dgm:pt>
    <dgm:pt modelId="{AC2B55C4-4522-4007-8153-9594BFE1D4CF}" type="pres">
      <dgm:prSet presAssocID="{6E579490-2C6F-4D5D-86EA-7A62056C3B50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31459-D2B1-4A10-BA71-8CA74F8407B5}" type="pres">
      <dgm:prSet presAssocID="{6E579490-2C6F-4D5D-86EA-7A62056C3B50}" presName="descendantText" presStyleLbl="alignAcc1" presStyleIdx="5" presStyleCnt="7" custLinFactNeighborX="0" custLinFactNeighborY="-6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65C99-479C-4939-BCC5-4614DB99A659}" type="pres">
      <dgm:prSet presAssocID="{D28F5F06-BEBD-46D6-B054-4151FF8A6F30}" presName="sp" presStyleCnt="0"/>
      <dgm:spPr/>
      <dgm:t>
        <a:bodyPr/>
        <a:lstStyle/>
        <a:p>
          <a:endParaRPr lang="en-US"/>
        </a:p>
      </dgm:t>
    </dgm:pt>
    <dgm:pt modelId="{722BD726-D1F8-4838-9C3F-522F8D50967E}" type="pres">
      <dgm:prSet presAssocID="{8CB0A624-6641-490E-A0B2-22722D27A88D}" presName="composite" presStyleCnt="0"/>
      <dgm:spPr/>
      <dgm:t>
        <a:bodyPr/>
        <a:lstStyle/>
        <a:p>
          <a:endParaRPr lang="en-US"/>
        </a:p>
      </dgm:t>
    </dgm:pt>
    <dgm:pt modelId="{8F7C2478-2E84-489A-9323-55C800A776CA}" type="pres">
      <dgm:prSet presAssocID="{8CB0A624-6641-490E-A0B2-22722D27A88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27222-E4AB-46D9-A62B-08E8EFE87AFC}" type="pres">
      <dgm:prSet presAssocID="{8CB0A624-6641-490E-A0B2-22722D27A88D}" presName="descendantText" presStyleLbl="alignAcc1" presStyleIdx="6" presStyleCnt="7" custLinFactNeighborX="405" custLinFactNeighborY="-27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4DB250-8FAD-4669-993B-641583091C1D}" type="presOf" srcId="{A2ACC8CD-7851-4A4A-8409-440D2D6883AE}" destId="{44431459-D2B1-4A10-BA71-8CA74F8407B5}" srcOrd="0" destOrd="0" presId="urn:microsoft.com/office/officeart/2005/8/layout/chevron2"/>
    <dgm:cxn modelId="{D72DBEF3-6415-404E-9A76-18EC34BB0809}" type="presOf" srcId="{6AACA068-728C-4446-98B0-9A5DF782296D}" destId="{F8FC1955-2EE3-4AA2-B08F-527508CAA45E}" srcOrd="0" destOrd="0" presId="urn:microsoft.com/office/officeart/2005/8/layout/chevron2"/>
    <dgm:cxn modelId="{9D5BC076-FE79-4C3A-9A46-709556657F25}" srcId="{905F8852-8EED-4C35-ACCB-71EC7ACB71F0}" destId="{6503189F-DA8A-4743-853E-4B41A5704F23}" srcOrd="3" destOrd="0" parTransId="{181FA688-B1D4-4536-962E-51F7B1BE3547}" sibTransId="{9C6D7CC6-1578-43A8-86E1-03599117E5BD}"/>
    <dgm:cxn modelId="{99E82F39-BF8F-45FA-9BA2-91F84040330B}" type="presOf" srcId="{3E77FDB1-30D5-4C99-834B-F0764B2E825F}" destId="{A7CE6A44-6961-4FEC-A4F2-771ECA7DF89A}" srcOrd="0" destOrd="0" presId="urn:microsoft.com/office/officeart/2005/8/layout/chevron2"/>
    <dgm:cxn modelId="{FF6BCA8C-A922-416D-9A80-AECD22AB83AD}" srcId="{3E77FDB1-30D5-4C99-834B-F0764B2E825F}" destId="{6AACA068-728C-4446-98B0-9A5DF782296D}" srcOrd="0" destOrd="0" parTransId="{91AD6724-18C9-4026-9021-61E242BAE594}" sibTransId="{0098CA51-DF01-47FA-AE8C-46A303ABE666}"/>
    <dgm:cxn modelId="{D3CEFEA0-E1EC-4C32-9183-FFE8FC13B301}" type="presOf" srcId="{2F70BF9A-9F34-43AA-80F4-772FB31F72BA}" destId="{1ACCA6E1-84AD-40A9-9E7F-1AC11649CCBD}" srcOrd="0" destOrd="0" presId="urn:microsoft.com/office/officeart/2005/8/layout/chevron2"/>
    <dgm:cxn modelId="{3051D219-CF66-4EF4-960E-3FA468B7E939}" srcId="{905F8852-8EED-4C35-ACCB-71EC7ACB71F0}" destId="{6E579490-2C6F-4D5D-86EA-7A62056C3B50}" srcOrd="5" destOrd="0" parTransId="{B69A52A8-A3BF-4785-A062-D0862BF1AA4C}" sibTransId="{D28F5F06-BEBD-46D6-B054-4151FF8A6F30}"/>
    <dgm:cxn modelId="{F0B9572D-C9DE-4751-BF15-91F2A000C22D}" type="presOf" srcId="{8CB0A624-6641-490E-A0B2-22722D27A88D}" destId="{8F7C2478-2E84-489A-9323-55C800A776CA}" srcOrd="0" destOrd="0" presId="urn:microsoft.com/office/officeart/2005/8/layout/chevron2"/>
    <dgm:cxn modelId="{91AEA44D-AEE2-4B0B-9932-A57884013E8D}" srcId="{9A1392FB-CE96-4094-8579-06CB5DFB8412}" destId="{E33A84FB-7E92-4654-A65F-685EB15D36F4}" srcOrd="0" destOrd="0" parTransId="{84546B3D-6DB4-414C-A3F8-2AB4B77E9B68}" sibTransId="{5F4DFCD4-CD0E-45CE-A663-2A37D5B82406}"/>
    <dgm:cxn modelId="{D283EC9C-7079-4D1D-BD01-2994B42E95D3}" type="presOf" srcId="{25EA983D-BEAC-4216-A1D5-3C569367B853}" destId="{66BA973B-4BCB-40D4-B0F2-6BF22CCF0C52}" srcOrd="0" destOrd="0" presId="urn:microsoft.com/office/officeart/2005/8/layout/chevron2"/>
    <dgm:cxn modelId="{C0E13CFC-13B3-42D0-8A71-BAC5258024AE}" srcId="{6503189F-DA8A-4743-853E-4B41A5704F23}" destId="{BAEE41B5-7E31-41FC-A4C1-48F5A93E4FB0}" srcOrd="0" destOrd="0" parTransId="{2F6D0281-A4AB-4632-9353-EA75CC9D9A32}" sibTransId="{8F5627A5-272F-43EF-81E9-EEBF55E4C907}"/>
    <dgm:cxn modelId="{C84B4500-1802-44FD-B3B5-773D9551A7C4}" type="presOf" srcId="{905F8852-8EED-4C35-ACCB-71EC7ACB71F0}" destId="{818A04F7-92B8-4EB2-B14A-D7E59E706F22}" srcOrd="0" destOrd="0" presId="urn:microsoft.com/office/officeart/2005/8/layout/chevron2"/>
    <dgm:cxn modelId="{58183ECD-84FB-44BE-B218-3D3A78C5CAD6}" srcId="{8CB0A624-6641-490E-A0B2-22722D27A88D}" destId="{3AEAC929-4F5A-42A7-B5AD-5E87D454E1A5}" srcOrd="0" destOrd="0" parTransId="{D2B1B519-A98F-46E1-A918-3F3932B35A2A}" sibTransId="{9451BDBF-916D-40A0-AE16-6BE1EE35F9E7}"/>
    <dgm:cxn modelId="{3DE3F02C-F926-41C8-B60E-FCBBCACA13FD}" srcId="{905F8852-8EED-4C35-ACCB-71EC7ACB71F0}" destId="{9A1392FB-CE96-4094-8579-06CB5DFB8412}" srcOrd="2" destOrd="0" parTransId="{4B4C5B01-9213-469F-94C8-13E1848DA328}" sibTransId="{015BDAE4-333D-4C3C-9165-FBBFD52E4ADD}"/>
    <dgm:cxn modelId="{15FB0AB8-07F3-4197-B631-5F58400A8C5C}" type="presOf" srcId="{9A1392FB-CE96-4094-8579-06CB5DFB8412}" destId="{64B8AD13-DFE3-4B2B-959A-198176932A15}" srcOrd="0" destOrd="0" presId="urn:microsoft.com/office/officeart/2005/8/layout/chevron2"/>
    <dgm:cxn modelId="{8E41E355-71C8-48D4-9F5E-9483FD7AD3DB}" type="presOf" srcId="{6E579490-2C6F-4D5D-86EA-7A62056C3B50}" destId="{AC2B55C4-4522-4007-8153-9594BFE1D4CF}" srcOrd="0" destOrd="0" presId="urn:microsoft.com/office/officeart/2005/8/layout/chevron2"/>
    <dgm:cxn modelId="{8E763F5B-FADE-4DC8-B849-74809C116338}" srcId="{6E579490-2C6F-4D5D-86EA-7A62056C3B50}" destId="{A2ACC8CD-7851-4A4A-8409-440D2D6883AE}" srcOrd="0" destOrd="0" parTransId="{555FAE40-A53D-42EB-8BAF-6E93953BFBAD}" sibTransId="{754B9436-C55D-4518-A2AD-1F6F8EB21F6B}"/>
    <dgm:cxn modelId="{72F4E442-EDFB-4407-ACAB-DCA148FA33F8}" type="presOf" srcId="{F76CD8DB-1CB1-4255-A3F7-E9B069A23D9F}" destId="{57D32F98-43CE-4755-B870-05780A978DB6}" srcOrd="0" destOrd="0" presId="urn:microsoft.com/office/officeart/2005/8/layout/chevron2"/>
    <dgm:cxn modelId="{8C41BAC3-EC34-4D8E-9C32-1AF389BF1E32}" srcId="{905F8852-8EED-4C35-ACCB-71EC7ACB71F0}" destId="{2F70BF9A-9F34-43AA-80F4-772FB31F72BA}" srcOrd="1" destOrd="0" parTransId="{D0F27B93-0F15-4222-87CB-AF2D0BB3FE42}" sibTransId="{26A31B91-7AD0-42CB-A7FD-914E003AC67A}"/>
    <dgm:cxn modelId="{5C325080-E277-40D0-BE83-19EBB726547A}" srcId="{2F70BF9A-9F34-43AA-80F4-772FB31F72BA}" destId="{25EA983D-BEAC-4216-A1D5-3C569367B853}" srcOrd="0" destOrd="0" parTransId="{478E6AD8-D801-43A9-A3F1-F4B5A4F5CD35}" sibTransId="{D65D7A02-B04D-4628-82C4-606C3262F2A0}"/>
    <dgm:cxn modelId="{974E7D12-5C5B-4F3E-9DBD-89E90130B6E9}" srcId="{2BE0BEF9-67B3-49A6-B2D7-0AEE34686E1E}" destId="{F76CD8DB-1CB1-4255-A3F7-E9B069A23D9F}" srcOrd="0" destOrd="0" parTransId="{1CFECF93-6B95-4C5E-B4BB-2CFB3CB8BEC3}" sibTransId="{0C04B070-1B73-4F47-81A3-F0424DE3B5A7}"/>
    <dgm:cxn modelId="{E0B3C7BA-DCFB-4080-AE86-09EA88F2DD56}" type="presOf" srcId="{E33A84FB-7E92-4654-A65F-685EB15D36F4}" destId="{535DA230-1F29-4745-983A-A9ED73B022B2}" srcOrd="0" destOrd="0" presId="urn:microsoft.com/office/officeart/2005/8/layout/chevron2"/>
    <dgm:cxn modelId="{B140292A-1EB1-4218-A963-6CED02BB3C14}" type="presOf" srcId="{2BE0BEF9-67B3-49A6-B2D7-0AEE34686E1E}" destId="{BCBF60AF-6849-488C-87EE-B2BFE4D89256}" srcOrd="0" destOrd="0" presId="urn:microsoft.com/office/officeart/2005/8/layout/chevron2"/>
    <dgm:cxn modelId="{22301BFF-16EE-498D-9CC9-B077A1F0F7BE}" type="presOf" srcId="{3AEAC929-4F5A-42A7-B5AD-5E87D454E1A5}" destId="{BAF27222-E4AB-46D9-A62B-08E8EFE87AFC}" srcOrd="0" destOrd="0" presId="urn:microsoft.com/office/officeart/2005/8/layout/chevron2"/>
    <dgm:cxn modelId="{B1BA26EA-0E4C-41A9-9FC7-E879AB1C8382}" type="presOf" srcId="{BAEE41B5-7E31-41FC-A4C1-48F5A93E4FB0}" destId="{531EAE0A-08A1-4CF9-9BCC-B384D32765AD}" srcOrd="0" destOrd="0" presId="urn:microsoft.com/office/officeart/2005/8/layout/chevron2"/>
    <dgm:cxn modelId="{AF3456B6-867B-45C1-9081-B7493276B421}" srcId="{905F8852-8EED-4C35-ACCB-71EC7ACB71F0}" destId="{2BE0BEF9-67B3-49A6-B2D7-0AEE34686E1E}" srcOrd="0" destOrd="0" parTransId="{13A6D9ED-ABD9-45DF-AC62-7CED1AF5F7B7}" sibTransId="{D4799544-87E1-4408-B59A-CBEDE1C2249E}"/>
    <dgm:cxn modelId="{594923CB-2183-4454-B551-100141B2D8CD}" srcId="{905F8852-8EED-4C35-ACCB-71EC7ACB71F0}" destId="{3E77FDB1-30D5-4C99-834B-F0764B2E825F}" srcOrd="4" destOrd="0" parTransId="{0D7C04FC-B063-4C82-AA5E-D81A9EE4EE43}" sibTransId="{F968E6A2-9584-4D0D-9FC2-D21160B07230}"/>
    <dgm:cxn modelId="{92B4D23A-120D-46C0-90D2-73E5F080F895}" type="presOf" srcId="{6503189F-DA8A-4743-853E-4B41A5704F23}" destId="{1CC5D8FA-E632-4EEF-9AE3-5E8DDE45C8D9}" srcOrd="0" destOrd="0" presId="urn:microsoft.com/office/officeart/2005/8/layout/chevron2"/>
    <dgm:cxn modelId="{1142588C-7E90-4D6A-929A-48DDF51E1958}" srcId="{905F8852-8EED-4C35-ACCB-71EC7ACB71F0}" destId="{8CB0A624-6641-490E-A0B2-22722D27A88D}" srcOrd="6" destOrd="0" parTransId="{A3CE199C-DA37-4ADE-A6F3-B15A79F4387D}" sibTransId="{3642A73F-C20A-4C93-BEE5-03C9FE78B3BB}"/>
    <dgm:cxn modelId="{9153C8BF-CFEB-4E5C-A85F-4166A904828F}" type="presParOf" srcId="{818A04F7-92B8-4EB2-B14A-D7E59E706F22}" destId="{5999D4AF-7DF3-43C3-98FC-6C8CAE68E54F}" srcOrd="0" destOrd="0" presId="urn:microsoft.com/office/officeart/2005/8/layout/chevron2"/>
    <dgm:cxn modelId="{87BA1298-0DB7-492D-9221-B028B20987AB}" type="presParOf" srcId="{5999D4AF-7DF3-43C3-98FC-6C8CAE68E54F}" destId="{BCBF60AF-6849-488C-87EE-B2BFE4D89256}" srcOrd="0" destOrd="0" presId="urn:microsoft.com/office/officeart/2005/8/layout/chevron2"/>
    <dgm:cxn modelId="{94429C23-54A8-4CEF-9B72-ECE0F2F324B5}" type="presParOf" srcId="{5999D4AF-7DF3-43C3-98FC-6C8CAE68E54F}" destId="{57D32F98-43CE-4755-B870-05780A978DB6}" srcOrd="1" destOrd="0" presId="urn:microsoft.com/office/officeart/2005/8/layout/chevron2"/>
    <dgm:cxn modelId="{0B60C7D7-3FCD-439F-8CFC-78DEA5ED71E8}" type="presParOf" srcId="{818A04F7-92B8-4EB2-B14A-D7E59E706F22}" destId="{14D1DD2A-97E5-4A51-8A09-5ED3B2C45282}" srcOrd="1" destOrd="0" presId="urn:microsoft.com/office/officeart/2005/8/layout/chevron2"/>
    <dgm:cxn modelId="{0AC2F0B9-8128-4ECE-972E-EA1A3E8DED8B}" type="presParOf" srcId="{818A04F7-92B8-4EB2-B14A-D7E59E706F22}" destId="{BB9DDCAA-FDF5-4652-9678-785BC08F7699}" srcOrd="2" destOrd="0" presId="urn:microsoft.com/office/officeart/2005/8/layout/chevron2"/>
    <dgm:cxn modelId="{D06F4D5B-01AF-4273-9404-FEDDB6729E84}" type="presParOf" srcId="{BB9DDCAA-FDF5-4652-9678-785BC08F7699}" destId="{1ACCA6E1-84AD-40A9-9E7F-1AC11649CCBD}" srcOrd="0" destOrd="0" presId="urn:microsoft.com/office/officeart/2005/8/layout/chevron2"/>
    <dgm:cxn modelId="{40CEF4C8-5DD6-479A-8B79-F70EEE94C5BD}" type="presParOf" srcId="{BB9DDCAA-FDF5-4652-9678-785BC08F7699}" destId="{66BA973B-4BCB-40D4-B0F2-6BF22CCF0C52}" srcOrd="1" destOrd="0" presId="urn:microsoft.com/office/officeart/2005/8/layout/chevron2"/>
    <dgm:cxn modelId="{70D3EE9F-D176-41FF-8E9D-1D5C3B5E6AB3}" type="presParOf" srcId="{818A04F7-92B8-4EB2-B14A-D7E59E706F22}" destId="{4F27A925-F159-4AAE-AF4A-72799A8A5DB7}" srcOrd="3" destOrd="0" presId="urn:microsoft.com/office/officeart/2005/8/layout/chevron2"/>
    <dgm:cxn modelId="{E4539AB9-D9B3-4430-9F68-A4FFF53E8534}" type="presParOf" srcId="{818A04F7-92B8-4EB2-B14A-D7E59E706F22}" destId="{43B4BAE9-55D2-4CE4-A86A-12C5500325E0}" srcOrd="4" destOrd="0" presId="urn:microsoft.com/office/officeart/2005/8/layout/chevron2"/>
    <dgm:cxn modelId="{C4DDE255-E771-43B1-84E0-60A3864B3D13}" type="presParOf" srcId="{43B4BAE9-55D2-4CE4-A86A-12C5500325E0}" destId="{64B8AD13-DFE3-4B2B-959A-198176932A15}" srcOrd="0" destOrd="0" presId="urn:microsoft.com/office/officeart/2005/8/layout/chevron2"/>
    <dgm:cxn modelId="{EA871D5C-7DBB-4116-93C8-086F1A320E07}" type="presParOf" srcId="{43B4BAE9-55D2-4CE4-A86A-12C5500325E0}" destId="{535DA230-1F29-4745-983A-A9ED73B022B2}" srcOrd="1" destOrd="0" presId="urn:microsoft.com/office/officeart/2005/8/layout/chevron2"/>
    <dgm:cxn modelId="{8B9DEEFA-8AB2-4C9E-92A6-8E413C3F6646}" type="presParOf" srcId="{818A04F7-92B8-4EB2-B14A-D7E59E706F22}" destId="{0488039E-F62D-42ED-81EE-A5110A924F36}" srcOrd="5" destOrd="0" presId="urn:microsoft.com/office/officeart/2005/8/layout/chevron2"/>
    <dgm:cxn modelId="{482330CB-048B-4558-86BC-CA81740CEEF5}" type="presParOf" srcId="{818A04F7-92B8-4EB2-B14A-D7E59E706F22}" destId="{F7D6CC48-BDA8-46E6-945E-0309BD77545F}" srcOrd="6" destOrd="0" presId="urn:microsoft.com/office/officeart/2005/8/layout/chevron2"/>
    <dgm:cxn modelId="{1115B7E4-EFD2-4DA7-B879-FF24203B928E}" type="presParOf" srcId="{F7D6CC48-BDA8-46E6-945E-0309BD77545F}" destId="{1CC5D8FA-E632-4EEF-9AE3-5E8DDE45C8D9}" srcOrd="0" destOrd="0" presId="urn:microsoft.com/office/officeart/2005/8/layout/chevron2"/>
    <dgm:cxn modelId="{B53BFCA5-B185-4529-8CD8-1F7AB85042E3}" type="presParOf" srcId="{F7D6CC48-BDA8-46E6-945E-0309BD77545F}" destId="{531EAE0A-08A1-4CF9-9BCC-B384D32765AD}" srcOrd="1" destOrd="0" presId="urn:microsoft.com/office/officeart/2005/8/layout/chevron2"/>
    <dgm:cxn modelId="{66EC4FD1-BEE3-4CFD-A0C2-150A07F09ACC}" type="presParOf" srcId="{818A04F7-92B8-4EB2-B14A-D7E59E706F22}" destId="{3F84C519-C33C-43AE-AB52-BCAD655E3DBD}" srcOrd="7" destOrd="0" presId="urn:microsoft.com/office/officeart/2005/8/layout/chevron2"/>
    <dgm:cxn modelId="{107A88CF-D433-4676-89A8-024621AB4B0D}" type="presParOf" srcId="{818A04F7-92B8-4EB2-B14A-D7E59E706F22}" destId="{2468AEA4-3F1A-403B-AE2D-3DF0D29A62A8}" srcOrd="8" destOrd="0" presId="urn:microsoft.com/office/officeart/2005/8/layout/chevron2"/>
    <dgm:cxn modelId="{861D64B7-2239-457C-9C5F-EC9394A6425C}" type="presParOf" srcId="{2468AEA4-3F1A-403B-AE2D-3DF0D29A62A8}" destId="{A7CE6A44-6961-4FEC-A4F2-771ECA7DF89A}" srcOrd="0" destOrd="0" presId="urn:microsoft.com/office/officeart/2005/8/layout/chevron2"/>
    <dgm:cxn modelId="{6C80B530-1436-406E-A731-EFDE812215FD}" type="presParOf" srcId="{2468AEA4-3F1A-403B-AE2D-3DF0D29A62A8}" destId="{F8FC1955-2EE3-4AA2-B08F-527508CAA45E}" srcOrd="1" destOrd="0" presId="urn:microsoft.com/office/officeart/2005/8/layout/chevron2"/>
    <dgm:cxn modelId="{CEC96773-A3F1-403C-BF12-EF6D68A4B570}" type="presParOf" srcId="{818A04F7-92B8-4EB2-B14A-D7E59E706F22}" destId="{B86E84EE-BD87-458F-9DD8-F02C1540EFFF}" srcOrd="9" destOrd="0" presId="urn:microsoft.com/office/officeart/2005/8/layout/chevron2"/>
    <dgm:cxn modelId="{41020CF7-3300-4035-979C-B472E25EC1AC}" type="presParOf" srcId="{818A04F7-92B8-4EB2-B14A-D7E59E706F22}" destId="{3BB0B917-7EED-4CBD-990D-EABB37A4423A}" srcOrd="10" destOrd="0" presId="urn:microsoft.com/office/officeart/2005/8/layout/chevron2"/>
    <dgm:cxn modelId="{4CEDCAAC-F582-46FD-A891-1347753DD447}" type="presParOf" srcId="{3BB0B917-7EED-4CBD-990D-EABB37A4423A}" destId="{AC2B55C4-4522-4007-8153-9594BFE1D4CF}" srcOrd="0" destOrd="0" presId="urn:microsoft.com/office/officeart/2005/8/layout/chevron2"/>
    <dgm:cxn modelId="{2567AB41-A303-4EFB-9922-8D7272DC658C}" type="presParOf" srcId="{3BB0B917-7EED-4CBD-990D-EABB37A4423A}" destId="{44431459-D2B1-4A10-BA71-8CA74F8407B5}" srcOrd="1" destOrd="0" presId="urn:microsoft.com/office/officeart/2005/8/layout/chevron2"/>
    <dgm:cxn modelId="{ABFC4D74-B4AE-4B90-970D-BE3A1C903F27}" type="presParOf" srcId="{818A04F7-92B8-4EB2-B14A-D7E59E706F22}" destId="{FDA65C99-479C-4939-BCC5-4614DB99A659}" srcOrd="11" destOrd="0" presId="urn:microsoft.com/office/officeart/2005/8/layout/chevron2"/>
    <dgm:cxn modelId="{3B7302A4-BFAB-4E7F-B8F4-E18A2CD75E8B}" type="presParOf" srcId="{818A04F7-92B8-4EB2-B14A-D7E59E706F22}" destId="{722BD726-D1F8-4838-9C3F-522F8D50967E}" srcOrd="12" destOrd="0" presId="urn:microsoft.com/office/officeart/2005/8/layout/chevron2"/>
    <dgm:cxn modelId="{EBE95284-11A7-4D92-A8C6-D35E2F030CF1}" type="presParOf" srcId="{722BD726-D1F8-4838-9C3F-522F8D50967E}" destId="{8F7C2478-2E84-489A-9323-55C800A776CA}" srcOrd="0" destOrd="0" presId="urn:microsoft.com/office/officeart/2005/8/layout/chevron2"/>
    <dgm:cxn modelId="{225F2C63-B275-41B7-B46D-39359D9ED1D3}" type="presParOf" srcId="{722BD726-D1F8-4838-9C3F-522F8D50967E}" destId="{BAF27222-E4AB-46D9-A62B-08E8EFE87A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FECB6D-3782-479C-9343-0DB8DB9018C4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9055A0-7F58-4769-B124-F9C3170ED6F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ru-RU" sz="1400" i="0" dirty="0" smtClean="0">
              <a:latin typeface="Calibri (Body)"/>
            </a:rPr>
            <a:t>Государственная программа </a:t>
          </a:r>
          <a:r>
            <a:rPr lang="en-US" sz="1400" i="0" dirty="0" smtClean="0">
              <a:latin typeface="Calibri (Body)"/>
            </a:rPr>
            <a:t>“</a:t>
          </a:r>
          <a:r>
            <a:rPr lang="ru-RU" sz="1400" i="0" dirty="0" smtClean="0">
              <a:latin typeface="Calibri (Body)"/>
            </a:rPr>
            <a:t>СВОБОДА, БЫСТРОЕ РАЗВИТИЕ, ПРОЦВЕТАНИЕ "</a:t>
          </a:r>
          <a:endParaRPr lang="en-US" sz="1400" i="0" dirty="0">
            <a:latin typeface="Calibri (Body)"/>
          </a:endParaRPr>
        </a:p>
      </dgm:t>
    </dgm:pt>
    <dgm:pt modelId="{71FEF187-5A5E-4182-A80A-42D5A7EEA0A3}" type="parTrans" cxnId="{7DA6B7FF-6E32-4A9B-8C11-EEA0C9C730B8}">
      <dgm:prSet/>
      <dgm:spPr/>
      <dgm:t>
        <a:bodyPr/>
        <a:lstStyle/>
        <a:p>
          <a:endParaRPr lang="en-US"/>
        </a:p>
      </dgm:t>
    </dgm:pt>
    <dgm:pt modelId="{B3E0F45C-E25A-40D0-884C-6A1CAB7EDCCC}" type="sibTrans" cxnId="{7DA6B7FF-6E32-4A9B-8C11-EEA0C9C730B8}">
      <dgm:prSet/>
      <dgm:spPr/>
      <dgm:t>
        <a:bodyPr/>
        <a:lstStyle/>
        <a:p>
          <a:endParaRPr lang="en-US"/>
        </a:p>
      </dgm:t>
    </dgm:pt>
    <dgm:pt modelId="{7661763A-7A42-498E-A700-B7923ABD76F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i="0" dirty="0" smtClean="0">
              <a:latin typeface="Calibri (Body)"/>
            </a:rPr>
            <a:t>Документ </a:t>
          </a:r>
          <a:r>
            <a:rPr lang="en-US" sz="1400" i="0" dirty="0" smtClean="0">
              <a:latin typeface="Calibri (Body)"/>
            </a:rPr>
            <a:t>Basic Data and Direction (BDD) </a:t>
          </a:r>
          <a:endParaRPr lang="en-US" sz="1400" i="0" dirty="0">
            <a:latin typeface="Calibri (Body)"/>
          </a:endParaRPr>
        </a:p>
      </dgm:t>
    </dgm:pt>
    <dgm:pt modelId="{E232C471-4A10-4DC8-B0FE-1CC50361DCA4}" type="parTrans" cxnId="{7303F816-CFFA-43F3-8DCD-D838D1B96B27}">
      <dgm:prSet/>
      <dgm:spPr/>
      <dgm:t>
        <a:bodyPr/>
        <a:lstStyle/>
        <a:p>
          <a:endParaRPr lang="en-US"/>
        </a:p>
      </dgm:t>
    </dgm:pt>
    <dgm:pt modelId="{6499E1F6-17D9-47E9-ACA0-4E1028B824A6}" type="sibTrans" cxnId="{7303F816-CFFA-43F3-8DCD-D838D1B96B27}">
      <dgm:prSet/>
      <dgm:spPr/>
      <dgm:t>
        <a:bodyPr/>
        <a:lstStyle/>
        <a:p>
          <a:endParaRPr lang="en-US"/>
        </a:p>
      </dgm:t>
    </dgm:pt>
    <dgm:pt modelId="{D2AF35A2-7A6C-4758-A554-3F88B1D66E50}">
      <dgm:prSet custT="1"/>
      <dgm:spPr>
        <a:solidFill>
          <a:srgbClr val="00B050"/>
        </a:solidFill>
      </dgm:spPr>
      <dgm:t>
        <a:bodyPr/>
        <a:lstStyle/>
        <a:p>
          <a:r>
            <a:rPr lang="ru-RU" sz="1400" i="0" dirty="0" smtClean="0">
              <a:latin typeface="Calibri (Body)"/>
            </a:rPr>
            <a:t>Среднесрочные планы действий отраслевых министерств</a:t>
          </a:r>
          <a:endParaRPr lang="en-US" sz="1400" i="0" dirty="0">
            <a:latin typeface="Calibri (Body)"/>
          </a:endParaRPr>
        </a:p>
      </dgm:t>
    </dgm:pt>
    <dgm:pt modelId="{09DBEB33-26AD-4DD2-9238-F498ED206B1D}" type="parTrans" cxnId="{770DA7E0-208F-479D-9DCE-9F926C7F914A}">
      <dgm:prSet/>
      <dgm:spPr/>
      <dgm:t>
        <a:bodyPr/>
        <a:lstStyle/>
        <a:p>
          <a:endParaRPr lang="en-US"/>
        </a:p>
      </dgm:t>
    </dgm:pt>
    <dgm:pt modelId="{AA5F968A-A8AC-4345-B17F-5CC5EF496E51}" type="sibTrans" cxnId="{770DA7E0-208F-479D-9DCE-9F926C7F914A}">
      <dgm:prSet/>
      <dgm:spPr/>
      <dgm:t>
        <a:bodyPr/>
        <a:lstStyle/>
        <a:p>
          <a:endParaRPr lang="en-US"/>
        </a:p>
      </dgm:t>
    </dgm:pt>
    <dgm:pt modelId="{C52F1145-E342-4AF8-87E1-7E9121AE54F2}" type="pres">
      <dgm:prSet presAssocID="{06FECB6D-3782-479C-9343-0DB8DB9018C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A8E879-239B-4BA8-926B-56199291B7DC}" type="pres">
      <dgm:prSet presAssocID="{06FECB6D-3782-479C-9343-0DB8DB9018C4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DF247DB-0E99-4319-8E12-CFF79A5E07B6}" type="pres">
      <dgm:prSet presAssocID="{06FECB6D-3782-479C-9343-0DB8DB9018C4}" presName="ThreeNodes_1" presStyleLbl="node1" presStyleIdx="0" presStyleCnt="3" custScaleX="98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7000D-9D01-41DF-B9ED-7C23D13EE06B}" type="pres">
      <dgm:prSet presAssocID="{06FECB6D-3782-479C-9343-0DB8DB9018C4}" presName="ThreeNodes_2" presStyleLbl="node1" presStyleIdx="1" presStyleCnt="3" custScaleX="98143" custLinFactNeighborX="1496" custLinFactNeighborY="-134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31ADB-1682-45B9-93B2-17077681954C}" type="pres">
      <dgm:prSet presAssocID="{06FECB6D-3782-479C-9343-0DB8DB9018C4}" presName="ThreeNodes_3" presStyleLbl="node1" presStyleIdx="2" presStyleCnt="3" custLinFactNeighborY="-26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F2E0C4-6C0F-4917-BABE-104E0BD730F4}" type="pres">
      <dgm:prSet presAssocID="{06FECB6D-3782-479C-9343-0DB8DB9018C4}" presName="ThreeConn_1-2" presStyleLbl="fgAccFollowNode1" presStyleIdx="0" presStyleCnt="2" custScaleX="65527" custScaleY="65527" custLinFactNeighborX="-214" custLinFactNeighborY="-5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0F920-D417-4A31-B522-8A563621EDB8}" type="pres">
      <dgm:prSet presAssocID="{06FECB6D-3782-479C-9343-0DB8DB9018C4}" presName="ThreeConn_2-3" presStyleLbl="fgAccFollowNode1" presStyleIdx="1" presStyleCnt="2" custScaleX="69438" custScaleY="64730" custLinFactNeighborY="-278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0898A-6886-4818-BBA8-4C3B79560290}" type="pres">
      <dgm:prSet presAssocID="{06FECB6D-3782-479C-9343-0DB8DB9018C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7258A-294C-4F32-B40B-7784DBEDAF77}" type="pres">
      <dgm:prSet presAssocID="{06FECB6D-3782-479C-9343-0DB8DB9018C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9B0E71-A6D9-40F8-9F08-FB00166F0F41}" type="pres">
      <dgm:prSet presAssocID="{06FECB6D-3782-479C-9343-0DB8DB9018C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98DB9-E9D0-436D-9BB8-E70AC3CCE81F}" type="presOf" srcId="{D2AF35A2-7A6C-4758-A554-3F88B1D66E50}" destId="{359B0E71-A6D9-40F8-9F08-FB00166F0F41}" srcOrd="1" destOrd="0" presId="urn:microsoft.com/office/officeart/2005/8/layout/vProcess5"/>
    <dgm:cxn modelId="{770DA7E0-208F-479D-9DCE-9F926C7F914A}" srcId="{06FECB6D-3782-479C-9343-0DB8DB9018C4}" destId="{D2AF35A2-7A6C-4758-A554-3F88B1D66E50}" srcOrd="2" destOrd="0" parTransId="{09DBEB33-26AD-4DD2-9238-F498ED206B1D}" sibTransId="{AA5F968A-A8AC-4345-B17F-5CC5EF496E51}"/>
    <dgm:cxn modelId="{F59625D5-2FA6-4368-BE5F-6990F965FFE5}" type="presOf" srcId="{7661763A-7A42-498E-A700-B7923ABD76F2}" destId="{6967000D-9D01-41DF-B9ED-7C23D13EE06B}" srcOrd="0" destOrd="0" presId="urn:microsoft.com/office/officeart/2005/8/layout/vProcess5"/>
    <dgm:cxn modelId="{7DA6B7FF-6E32-4A9B-8C11-EEA0C9C730B8}" srcId="{06FECB6D-3782-479C-9343-0DB8DB9018C4}" destId="{E99055A0-7F58-4769-B124-F9C3170ED6F2}" srcOrd="0" destOrd="0" parTransId="{71FEF187-5A5E-4182-A80A-42D5A7EEA0A3}" sibTransId="{B3E0F45C-E25A-40D0-884C-6A1CAB7EDCCC}"/>
    <dgm:cxn modelId="{6CDE89EA-8A9B-4349-90B8-C4E3E666E49F}" type="presOf" srcId="{7661763A-7A42-498E-A700-B7923ABD76F2}" destId="{C8B7258A-294C-4F32-B40B-7784DBEDAF77}" srcOrd="1" destOrd="0" presId="urn:microsoft.com/office/officeart/2005/8/layout/vProcess5"/>
    <dgm:cxn modelId="{ACC1C3D1-88C5-467A-84CD-C5A4C49BF409}" type="presOf" srcId="{B3E0F45C-E25A-40D0-884C-6A1CAB7EDCCC}" destId="{20F2E0C4-6C0F-4917-BABE-104E0BD730F4}" srcOrd="0" destOrd="0" presId="urn:microsoft.com/office/officeart/2005/8/layout/vProcess5"/>
    <dgm:cxn modelId="{692A0F2E-247C-463E-B60F-698BE3FA58BA}" type="presOf" srcId="{D2AF35A2-7A6C-4758-A554-3F88B1D66E50}" destId="{EC931ADB-1682-45B9-93B2-17077681954C}" srcOrd="0" destOrd="0" presId="urn:microsoft.com/office/officeart/2005/8/layout/vProcess5"/>
    <dgm:cxn modelId="{5216514B-496C-49AD-9034-384D9439CEDA}" type="presOf" srcId="{6499E1F6-17D9-47E9-ACA0-4E1028B824A6}" destId="{A700F920-D417-4A31-B522-8A563621EDB8}" srcOrd="0" destOrd="0" presId="urn:microsoft.com/office/officeart/2005/8/layout/vProcess5"/>
    <dgm:cxn modelId="{EC09C75A-92A0-4ACE-ADC0-D5EAF59A614D}" type="presOf" srcId="{E99055A0-7F58-4769-B124-F9C3170ED6F2}" destId="{7DF247DB-0E99-4319-8E12-CFF79A5E07B6}" srcOrd="0" destOrd="0" presId="urn:microsoft.com/office/officeart/2005/8/layout/vProcess5"/>
    <dgm:cxn modelId="{7303F816-CFFA-43F3-8DCD-D838D1B96B27}" srcId="{06FECB6D-3782-479C-9343-0DB8DB9018C4}" destId="{7661763A-7A42-498E-A700-B7923ABD76F2}" srcOrd="1" destOrd="0" parTransId="{E232C471-4A10-4DC8-B0FE-1CC50361DCA4}" sibTransId="{6499E1F6-17D9-47E9-ACA0-4E1028B824A6}"/>
    <dgm:cxn modelId="{6B08B268-E969-4ACB-89A4-4FA26B6709C0}" type="presOf" srcId="{06FECB6D-3782-479C-9343-0DB8DB9018C4}" destId="{C52F1145-E342-4AF8-87E1-7E9121AE54F2}" srcOrd="0" destOrd="0" presId="urn:microsoft.com/office/officeart/2005/8/layout/vProcess5"/>
    <dgm:cxn modelId="{DBF24E4F-1F6E-4A8C-AED3-BF6741472FD6}" type="presOf" srcId="{E99055A0-7F58-4769-B124-F9C3170ED6F2}" destId="{F9F0898A-6886-4818-BBA8-4C3B79560290}" srcOrd="1" destOrd="0" presId="urn:microsoft.com/office/officeart/2005/8/layout/vProcess5"/>
    <dgm:cxn modelId="{63D5B25D-5E79-41A4-817B-D5D60EF8AB8D}" type="presParOf" srcId="{C52F1145-E342-4AF8-87E1-7E9121AE54F2}" destId="{3CA8E879-239B-4BA8-926B-56199291B7DC}" srcOrd="0" destOrd="0" presId="urn:microsoft.com/office/officeart/2005/8/layout/vProcess5"/>
    <dgm:cxn modelId="{2DE3DEF1-7887-4CD8-8C06-5C2997B02B81}" type="presParOf" srcId="{C52F1145-E342-4AF8-87E1-7E9121AE54F2}" destId="{7DF247DB-0E99-4319-8E12-CFF79A5E07B6}" srcOrd="1" destOrd="0" presId="urn:microsoft.com/office/officeart/2005/8/layout/vProcess5"/>
    <dgm:cxn modelId="{AA0C9E6D-19BB-4359-8918-526821E44EF1}" type="presParOf" srcId="{C52F1145-E342-4AF8-87E1-7E9121AE54F2}" destId="{6967000D-9D01-41DF-B9ED-7C23D13EE06B}" srcOrd="2" destOrd="0" presId="urn:microsoft.com/office/officeart/2005/8/layout/vProcess5"/>
    <dgm:cxn modelId="{7BAD548D-7478-408B-AA81-B54223E5F408}" type="presParOf" srcId="{C52F1145-E342-4AF8-87E1-7E9121AE54F2}" destId="{EC931ADB-1682-45B9-93B2-17077681954C}" srcOrd="3" destOrd="0" presId="urn:microsoft.com/office/officeart/2005/8/layout/vProcess5"/>
    <dgm:cxn modelId="{A17D665E-5B86-464E-B86A-FA8A30372445}" type="presParOf" srcId="{C52F1145-E342-4AF8-87E1-7E9121AE54F2}" destId="{20F2E0C4-6C0F-4917-BABE-104E0BD730F4}" srcOrd="4" destOrd="0" presId="urn:microsoft.com/office/officeart/2005/8/layout/vProcess5"/>
    <dgm:cxn modelId="{DE0E99EA-DBFC-479E-A175-B99976899D5F}" type="presParOf" srcId="{C52F1145-E342-4AF8-87E1-7E9121AE54F2}" destId="{A700F920-D417-4A31-B522-8A563621EDB8}" srcOrd="5" destOrd="0" presId="urn:microsoft.com/office/officeart/2005/8/layout/vProcess5"/>
    <dgm:cxn modelId="{CD6CF521-9CD3-4E1B-8037-A5B63F832939}" type="presParOf" srcId="{C52F1145-E342-4AF8-87E1-7E9121AE54F2}" destId="{F9F0898A-6886-4818-BBA8-4C3B79560290}" srcOrd="6" destOrd="0" presId="urn:microsoft.com/office/officeart/2005/8/layout/vProcess5"/>
    <dgm:cxn modelId="{552C30F1-3ED9-4F2A-9000-E2B8583570F4}" type="presParOf" srcId="{C52F1145-E342-4AF8-87E1-7E9121AE54F2}" destId="{C8B7258A-294C-4F32-B40B-7784DBEDAF77}" srcOrd="7" destOrd="0" presId="urn:microsoft.com/office/officeart/2005/8/layout/vProcess5"/>
    <dgm:cxn modelId="{4BF039C6-2594-4648-8EB4-44C1C14FF6E0}" type="presParOf" srcId="{C52F1145-E342-4AF8-87E1-7E9121AE54F2}" destId="{359B0E71-A6D9-40F8-9F08-FB00166F0F4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4ED4C6-EC82-4112-A1BB-018370DF4621}" type="doc">
      <dgm:prSet loTypeId="urn:microsoft.com/office/officeart/2005/8/layout/gear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129FCC-9995-4842-A9B6-3D9A297729ED}">
      <dgm:prSet phldrT="[Text]"/>
      <dgm:spPr/>
      <dgm:t>
        <a:bodyPr/>
        <a:lstStyle/>
        <a:p>
          <a:r>
            <a:rPr lang="en-US" dirty="0" smtClean="0"/>
            <a:t>Annual Budget</a:t>
          </a:r>
          <a:endParaRPr lang="en-US" dirty="0"/>
        </a:p>
      </dgm:t>
    </dgm:pt>
    <dgm:pt modelId="{267098F5-081E-41AD-AE0E-196025EF8ED7}" type="parTrans" cxnId="{33B5DD56-E0FF-467A-8D0F-5B1DB496CE8D}">
      <dgm:prSet/>
      <dgm:spPr/>
      <dgm:t>
        <a:bodyPr/>
        <a:lstStyle/>
        <a:p>
          <a:endParaRPr lang="en-US"/>
        </a:p>
      </dgm:t>
    </dgm:pt>
    <dgm:pt modelId="{BA74C126-31E4-4084-9AF8-1AF31768D4AE}" type="sibTrans" cxnId="{33B5DD56-E0FF-467A-8D0F-5B1DB496CE8D}">
      <dgm:prSet/>
      <dgm:spPr/>
      <dgm:t>
        <a:bodyPr/>
        <a:lstStyle/>
        <a:p>
          <a:endParaRPr lang="en-US"/>
        </a:p>
      </dgm:t>
    </dgm:pt>
    <dgm:pt modelId="{7A39063D-7EE0-4F8D-9537-F7B880C560AC}">
      <dgm:prSet phldrT="[Text]"/>
      <dgm:spPr/>
      <dgm:t>
        <a:bodyPr/>
        <a:lstStyle/>
        <a:p>
          <a:r>
            <a:rPr lang="en-US" dirty="0" smtClean="0"/>
            <a:t>Detailed Action Plans</a:t>
          </a:r>
          <a:endParaRPr lang="en-US" dirty="0"/>
        </a:p>
      </dgm:t>
    </dgm:pt>
    <dgm:pt modelId="{6361B6B5-EAB4-43B9-B309-297C277C3203}" type="parTrans" cxnId="{DE2391E3-68AA-4179-B124-B5B3A5F0EFC6}">
      <dgm:prSet/>
      <dgm:spPr/>
      <dgm:t>
        <a:bodyPr/>
        <a:lstStyle/>
        <a:p>
          <a:endParaRPr lang="en-US"/>
        </a:p>
      </dgm:t>
    </dgm:pt>
    <dgm:pt modelId="{E2B57B49-5028-44A9-AB08-7D0F655E23CD}" type="sibTrans" cxnId="{DE2391E3-68AA-4179-B124-B5B3A5F0EFC6}">
      <dgm:prSet/>
      <dgm:spPr/>
      <dgm:t>
        <a:bodyPr/>
        <a:lstStyle/>
        <a:p>
          <a:endParaRPr lang="en-US"/>
        </a:p>
      </dgm:t>
    </dgm:pt>
    <dgm:pt modelId="{F98C7690-45D7-4C0D-A96F-41516DB29A4D}">
      <dgm:prSet phldrT="[Text]"/>
      <dgm:spPr/>
      <dgm:t>
        <a:bodyPr/>
        <a:lstStyle/>
        <a:p>
          <a:r>
            <a:rPr lang="en-US" dirty="0" smtClean="0"/>
            <a:t>Aggregate Framework</a:t>
          </a:r>
          <a:endParaRPr lang="en-US" dirty="0"/>
        </a:p>
      </dgm:t>
    </dgm:pt>
    <dgm:pt modelId="{52BAAD7B-786C-47B5-8EF7-C0D8FE13EDE6}" type="parTrans" cxnId="{2F60B165-EF57-4147-BB76-3A58FC0A8B24}">
      <dgm:prSet/>
      <dgm:spPr/>
      <dgm:t>
        <a:bodyPr/>
        <a:lstStyle/>
        <a:p>
          <a:endParaRPr lang="en-US"/>
        </a:p>
      </dgm:t>
    </dgm:pt>
    <dgm:pt modelId="{29EF4425-7266-492C-8EEF-511C7E9364C8}" type="sibTrans" cxnId="{2F60B165-EF57-4147-BB76-3A58FC0A8B24}">
      <dgm:prSet/>
      <dgm:spPr/>
      <dgm:t>
        <a:bodyPr/>
        <a:lstStyle/>
        <a:p>
          <a:endParaRPr lang="en-US"/>
        </a:p>
      </dgm:t>
    </dgm:pt>
    <dgm:pt modelId="{83FCA11C-686F-4840-A935-81390ADD230C}" type="pres">
      <dgm:prSet presAssocID="{AB4ED4C6-EC82-4112-A1BB-018370DF4621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9CD75-07EE-47B8-A1B5-3E995F2F3968}" type="pres">
      <dgm:prSet presAssocID="{AA129FCC-9995-4842-A9B6-3D9A297729ED}" presName="gear1" presStyleLbl="node1" presStyleIdx="0" presStyleCnt="3" custScaleX="93266" custScaleY="93059" custLinFactNeighborX="27609" custLinFactNeighborY="-32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7A3165-E497-4564-92B1-03E68A622C74}" type="pres">
      <dgm:prSet presAssocID="{AA129FCC-9995-4842-A9B6-3D9A297729ED}" presName="gear1srcNode" presStyleLbl="node1" presStyleIdx="0" presStyleCnt="3"/>
      <dgm:spPr/>
      <dgm:t>
        <a:bodyPr/>
        <a:lstStyle/>
        <a:p>
          <a:endParaRPr lang="en-US"/>
        </a:p>
      </dgm:t>
    </dgm:pt>
    <dgm:pt modelId="{CDA8E5D5-ADAE-4977-A9E1-380D64DDCED2}" type="pres">
      <dgm:prSet presAssocID="{AA129FCC-9995-4842-A9B6-3D9A297729ED}" presName="gear1dstNode" presStyleLbl="node1" presStyleIdx="0" presStyleCnt="3"/>
      <dgm:spPr/>
      <dgm:t>
        <a:bodyPr/>
        <a:lstStyle/>
        <a:p>
          <a:endParaRPr lang="en-US"/>
        </a:p>
      </dgm:t>
    </dgm:pt>
    <dgm:pt modelId="{8E9D5A77-D58B-4EE8-8EE3-598D6AD1B328}" type="pres">
      <dgm:prSet presAssocID="{7A39063D-7EE0-4F8D-9537-F7B880C560AC}" presName="gear2" presStyleLbl="node1" presStyleIdx="1" presStyleCnt="3" custLinFactNeighborX="16382" custLinFactNeighborY="7797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2E115-8874-432A-952B-1EF644284BDB}" type="pres">
      <dgm:prSet presAssocID="{7A39063D-7EE0-4F8D-9537-F7B880C560AC}" presName="gear2srcNode" presStyleLbl="node1" presStyleIdx="1" presStyleCnt="3"/>
      <dgm:spPr/>
      <dgm:t>
        <a:bodyPr/>
        <a:lstStyle/>
        <a:p>
          <a:endParaRPr lang="en-US"/>
        </a:p>
      </dgm:t>
    </dgm:pt>
    <dgm:pt modelId="{B773C4C8-E923-4A91-91E8-6342F5240C4B}" type="pres">
      <dgm:prSet presAssocID="{7A39063D-7EE0-4F8D-9537-F7B880C560AC}" presName="gear2dstNode" presStyleLbl="node1" presStyleIdx="1" presStyleCnt="3"/>
      <dgm:spPr/>
      <dgm:t>
        <a:bodyPr/>
        <a:lstStyle/>
        <a:p>
          <a:endParaRPr lang="en-US"/>
        </a:p>
      </dgm:t>
    </dgm:pt>
    <dgm:pt modelId="{9E35963F-FE94-45C6-87E2-C0C9A0B9F5CA}" type="pres">
      <dgm:prSet presAssocID="{F98C7690-45D7-4C0D-A96F-41516DB29A4D}" presName="gear3" presStyleLbl="node1" presStyleIdx="2" presStyleCnt="3" custLinFactNeighborX="-17199" custLinFactNeighborY="32136"/>
      <dgm:spPr/>
      <dgm:t>
        <a:bodyPr/>
        <a:lstStyle/>
        <a:p>
          <a:endParaRPr lang="en-US"/>
        </a:p>
      </dgm:t>
    </dgm:pt>
    <dgm:pt modelId="{C04BDE7A-429C-4D61-9BBF-1BB9F8F2AB93}" type="pres">
      <dgm:prSet presAssocID="{F98C7690-45D7-4C0D-A96F-41516DB29A4D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FBF41E-1F2F-477F-ABEA-E81D7421BD50}" type="pres">
      <dgm:prSet presAssocID="{F98C7690-45D7-4C0D-A96F-41516DB29A4D}" presName="gear3srcNode" presStyleLbl="node1" presStyleIdx="2" presStyleCnt="3"/>
      <dgm:spPr/>
      <dgm:t>
        <a:bodyPr/>
        <a:lstStyle/>
        <a:p>
          <a:endParaRPr lang="en-US"/>
        </a:p>
      </dgm:t>
    </dgm:pt>
    <dgm:pt modelId="{FEF68774-9DC3-4411-A706-A9EC54EAAE71}" type="pres">
      <dgm:prSet presAssocID="{F98C7690-45D7-4C0D-A96F-41516DB29A4D}" presName="gear3dstNode" presStyleLbl="node1" presStyleIdx="2" presStyleCnt="3"/>
      <dgm:spPr/>
      <dgm:t>
        <a:bodyPr/>
        <a:lstStyle/>
        <a:p>
          <a:endParaRPr lang="en-US"/>
        </a:p>
      </dgm:t>
    </dgm:pt>
    <dgm:pt modelId="{8D4F3F1F-4BFB-420E-88D7-04DD78A30D1A}" type="pres">
      <dgm:prSet presAssocID="{BA74C126-31E4-4084-9AF8-1AF31768D4AE}" presName="connector1" presStyleLbl="sibTrans2D1" presStyleIdx="0" presStyleCnt="3" custScaleY="136827" custLinFactNeighborX="-5663" custLinFactNeighborY="-4898"/>
      <dgm:spPr/>
      <dgm:t>
        <a:bodyPr/>
        <a:lstStyle/>
        <a:p>
          <a:endParaRPr lang="en-US"/>
        </a:p>
      </dgm:t>
    </dgm:pt>
    <dgm:pt modelId="{73B7E4D6-7C2F-4A75-9283-B11E215AAEDF}" type="pres">
      <dgm:prSet presAssocID="{E2B57B49-5028-44A9-AB08-7D0F655E23CD}" presName="connector2" presStyleLbl="sibTrans2D1" presStyleIdx="1" presStyleCnt="3" custLinFactNeighborX="12041" custLinFactNeighborY="50347"/>
      <dgm:spPr/>
      <dgm:t>
        <a:bodyPr/>
        <a:lstStyle/>
        <a:p>
          <a:endParaRPr lang="en-US"/>
        </a:p>
      </dgm:t>
    </dgm:pt>
    <dgm:pt modelId="{F0BCD95F-12CB-4438-B7B5-8FFDC4870284}" type="pres">
      <dgm:prSet presAssocID="{29EF4425-7266-492C-8EEF-511C7E9364C8}" presName="connector3" presStyleLbl="sibTrans2D1" presStyleIdx="2" presStyleCnt="3" custAng="1466935" custScaleX="124101" custLinFactNeighborX="-29506" custLinFactNeighborY="52888"/>
      <dgm:spPr/>
      <dgm:t>
        <a:bodyPr/>
        <a:lstStyle/>
        <a:p>
          <a:endParaRPr lang="en-US"/>
        </a:p>
      </dgm:t>
    </dgm:pt>
  </dgm:ptLst>
  <dgm:cxnLst>
    <dgm:cxn modelId="{00587B80-7377-43BE-BED2-CFE2E70D4D09}" type="presOf" srcId="{F98C7690-45D7-4C0D-A96F-41516DB29A4D}" destId="{9E35963F-FE94-45C6-87E2-C0C9A0B9F5CA}" srcOrd="0" destOrd="0" presId="urn:microsoft.com/office/officeart/2005/8/layout/gear1"/>
    <dgm:cxn modelId="{0B530296-319D-4617-AF01-00A6D1E55C75}" type="presOf" srcId="{7A39063D-7EE0-4F8D-9537-F7B880C560AC}" destId="{B773C4C8-E923-4A91-91E8-6342F5240C4B}" srcOrd="2" destOrd="0" presId="urn:microsoft.com/office/officeart/2005/8/layout/gear1"/>
    <dgm:cxn modelId="{2F60B165-EF57-4147-BB76-3A58FC0A8B24}" srcId="{AB4ED4C6-EC82-4112-A1BB-018370DF4621}" destId="{F98C7690-45D7-4C0D-A96F-41516DB29A4D}" srcOrd="2" destOrd="0" parTransId="{52BAAD7B-786C-47B5-8EF7-C0D8FE13EDE6}" sibTransId="{29EF4425-7266-492C-8EEF-511C7E9364C8}"/>
    <dgm:cxn modelId="{D16B4BA6-E0E7-4481-96FE-C53EC0C58931}" type="presOf" srcId="{F98C7690-45D7-4C0D-A96F-41516DB29A4D}" destId="{FEF68774-9DC3-4411-A706-A9EC54EAAE71}" srcOrd="3" destOrd="0" presId="urn:microsoft.com/office/officeart/2005/8/layout/gear1"/>
    <dgm:cxn modelId="{33B5DD56-E0FF-467A-8D0F-5B1DB496CE8D}" srcId="{AB4ED4C6-EC82-4112-A1BB-018370DF4621}" destId="{AA129FCC-9995-4842-A9B6-3D9A297729ED}" srcOrd="0" destOrd="0" parTransId="{267098F5-081E-41AD-AE0E-196025EF8ED7}" sibTransId="{BA74C126-31E4-4084-9AF8-1AF31768D4AE}"/>
    <dgm:cxn modelId="{BA7A9193-5422-4680-A3AE-D7A4C349E494}" type="presOf" srcId="{BA74C126-31E4-4084-9AF8-1AF31768D4AE}" destId="{8D4F3F1F-4BFB-420E-88D7-04DD78A30D1A}" srcOrd="0" destOrd="0" presId="urn:microsoft.com/office/officeart/2005/8/layout/gear1"/>
    <dgm:cxn modelId="{A3D38F3A-86F2-4E46-80C3-441EDB63D0C4}" type="presOf" srcId="{AA129FCC-9995-4842-A9B6-3D9A297729ED}" destId="{427A3165-E497-4564-92B1-03E68A622C74}" srcOrd="1" destOrd="0" presId="urn:microsoft.com/office/officeart/2005/8/layout/gear1"/>
    <dgm:cxn modelId="{0437FAC5-8520-4E55-A674-C8AD4C1A2571}" type="presOf" srcId="{7A39063D-7EE0-4F8D-9537-F7B880C560AC}" destId="{01F2E115-8874-432A-952B-1EF644284BDB}" srcOrd="1" destOrd="0" presId="urn:microsoft.com/office/officeart/2005/8/layout/gear1"/>
    <dgm:cxn modelId="{5CF98109-0123-47CD-A8FA-7350695F8683}" type="presOf" srcId="{AB4ED4C6-EC82-4112-A1BB-018370DF4621}" destId="{83FCA11C-686F-4840-A935-81390ADD230C}" srcOrd="0" destOrd="0" presId="urn:microsoft.com/office/officeart/2005/8/layout/gear1"/>
    <dgm:cxn modelId="{1D6D3AF4-CC35-46F3-9C30-20FB4E7AE44B}" type="presOf" srcId="{7A39063D-7EE0-4F8D-9537-F7B880C560AC}" destId="{8E9D5A77-D58B-4EE8-8EE3-598D6AD1B328}" srcOrd="0" destOrd="0" presId="urn:microsoft.com/office/officeart/2005/8/layout/gear1"/>
    <dgm:cxn modelId="{B3B5151B-DED1-40EF-93CB-F26B172102A8}" type="presOf" srcId="{29EF4425-7266-492C-8EEF-511C7E9364C8}" destId="{F0BCD95F-12CB-4438-B7B5-8FFDC4870284}" srcOrd="0" destOrd="0" presId="urn:microsoft.com/office/officeart/2005/8/layout/gear1"/>
    <dgm:cxn modelId="{EDE0C376-FEC7-427F-B81C-914401745846}" type="presOf" srcId="{AA129FCC-9995-4842-A9B6-3D9A297729ED}" destId="{47F9CD75-07EE-47B8-A1B5-3E995F2F3968}" srcOrd="0" destOrd="0" presId="urn:microsoft.com/office/officeart/2005/8/layout/gear1"/>
    <dgm:cxn modelId="{1AF58902-7D3C-43FD-8505-492846B0F70C}" type="presOf" srcId="{AA129FCC-9995-4842-A9B6-3D9A297729ED}" destId="{CDA8E5D5-ADAE-4977-A9E1-380D64DDCED2}" srcOrd="2" destOrd="0" presId="urn:microsoft.com/office/officeart/2005/8/layout/gear1"/>
    <dgm:cxn modelId="{DE2391E3-68AA-4179-B124-B5B3A5F0EFC6}" srcId="{AB4ED4C6-EC82-4112-A1BB-018370DF4621}" destId="{7A39063D-7EE0-4F8D-9537-F7B880C560AC}" srcOrd="1" destOrd="0" parTransId="{6361B6B5-EAB4-43B9-B309-297C277C3203}" sibTransId="{E2B57B49-5028-44A9-AB08-7D0F655E23CD}"/>
    <dgm:cxn modelId="{3055D906-12F3-438B-ABB7-18B3529B56AA}" type="presOf" srcId="{F98C7690-45D7-4C0D-A96F-41516DB29A4D}" destId="{C04BDE7A-429C-4D61-9BBF-1BB9F8F2AB93}" srcOrd="1" destOrd="0" presId="urn:microsoft.com/office/officeart/2005/8/layout/gear1"/>
    <dgm:cxn modelId="{60252B08-82F6-422E-9D0A-4CC654B115E8}" type="presOf" srcId="{F98C7690-45D7-4C0D-A96F-41516DB29A4D}" destId="{71FBF41E-1F2F-477F-ABEA-E81D7421BD50}" srcOrd="2" destOrd="0" presId="urn:microsoft.com/office/officeart/2005/8/layout/gear1"/>
    <dgm:cxn modelId="{728E0035-C2CE-454B-9572-FDC3ABC97EC4}" type="presOf" srcId="{E2B57B49-5028-44A9-AB08-7D0F655E23CD}" destId="{73B7E4D6-7C2F-4A75-9283-B11E215AAEDF}" srcOrd="0" destOrd="0" presId="urn:microsoft.com/office/officeart/2005/8/layout/gear1"/>
    <dgm:cxn modelId="{CFF8BAE1-48D2-4AD1-8BA1-82289AA97CB0}" type="presParOf" srcId="{83FCA11C-686F-4840-A935-81390ADD230C}" destId="{47F9CD75-07EE-47B8-A1B5-3E995F2F3968}" srcOrd="0" destOrd="0" presId="urn:microsoft.com/office/officeart/2005/8/layout/gear1"/>
    <dgm:cxn modelId="{BF867037-6A40-4023-B2C6-AB393BB4A3C9}" type="presParOf" srcId="{83FCA11C-686F-4840-A935-81390ADD230C}" destId="{427A3165-E497-4564-92B1-03E68A622C74}" srcOrd="1" destOrd="0" presId="urn:microsoft.com/office/officeart/2005/8/layout/gear1"/>
    <dgm:cxn modelId="{8BCBE0A0-EE61-4920-A027-36310807AFEF}" type="presParOf" srcId="{83FCA11C-686F-4840-A935-81390ADD230C}" destId="{CDA8E5D5-ADAE-4977-A9E1-380D64DDCED2}" srcOrd="2" destOrd="0" presId="urn:microsoft.com/office/officeart/2005/8/layout/gear1"/>
    <dgm:cxn modelId="{2F04BEFB-ED39-41FA-B80D-ED780560B13D}" type="presParOf" srcId="{83FCA11C-686F-4840-A935-81390ADD230C}" destId="{8E9D5A77-D58B-4EE8-8EE3-598D6AD1B328}" srcOrd="3" destOrd="0" presId="urn:microsoft.com/office/officeart/2005/8/layout/gear1"/>
    <dgm:cxn modelId="{295ACE8F-E227-4F1F-94F2-507B39C1934E}" type="presParOf" srcId="{83FCA11C-686F-4840-A935-81390ADD230C}" destId="{01F2E115-8874-432A-952B-1EF644284BDB}" srcOrd="4" destOrd="0" presId="urn:microsoft.com/office/officeart/2005/8/layout/gear1"/>
    <dgm:cxn modelId="{AAFEDC92-87DE-4B13-A3AD-8C181EDF65E7}" type="presParOf" srcId="{83FCA11C-686F-4840-A935-81390ADD230C}" destId="{B773C4C8-E923-4A91-91E8-6342F5240C4B}" srcOrd="5" destOrd="0" presId="urn:microsoft.com/office/officeart/2005/8/layout/gear1"/>
    <dgm:cxn modelId="{C0F6510E-21A9-46AA-A421-0C9C9B902FCF}" type="presParOf" srcId="{83FCA11C-686F-4840-A935-81390ADD230C}" destId="{9E35963F-FE94-45C6-87E2-C0C9A0B9F5CA}" srcOrd="6" destOrd="0" presId="urn:microsoft.com/office/officeart/2005/8/layout/gear1"/>
    <dgm:cxn modelId="{ABA944D7-1F93-43EA-9131-E47CC7B6BBE3}" type="presParOf" srcId="{83FCA11C-686F-4840-A935-81390ADD230C}" destId="{C04BDE7A-429C-4D61-9BBF-1BB9F8F2AB93}" srcOrd="7" destOrd="0" presId="urn:microsoft.com/office/officeart/2005/8/layout/gear1"/>
    <dgm:cxn modelId="{96F60429-CB9C-42C1-923E-81BF50CF3FE9}" type="presParOf" srcId="{83FCA11C-686F-4840-A935-81390ADD230C}" destId="{71FBF41E-1F2F-477F-ABEA-E81D7421BD50}" srcOrd="8" destOrd="0" presId="urn:microsoft.com/office/officeart/2005/8/layout/gear1"/>
    <dgm:cxn modelId="{E6B149A2-E989-47CB-80DB-B6855BFCDF18}" type="presParOf" srcId="{83FCA11C-686F-4840-A935-81390ADD230C}" destId="{FEF68774-9DC3-4411-A706-A9EC54EAAE71}" srcOrd="9" destOrd="0" presId="urn:microsoft.com/office/officeart/2005/8/layout/gear1"/>
    <dgm:cxn modelId="{51840947-895D-4EBB-B725-BC7C88E37742}" type="presParOf" srcId="{83FCA11C-686F-4840-A935-81390ADD230C}" destId="{8D4F3F1F-4BFB-420E-88D7-04DD78A30D1A}" srcOrd="10" destOrd="0" presId="urn:microsoft.com/office/officeart/2005/8/layout/gear1"/>
    <dgm:cxn modelId="{D070874E-E908-4DB2-B1FD-86606842E00F}" type="presParOf" srcId="{83FCA11C-686F-4840-A935-81390ADD230C}" destId="{73B7E4D6-7C2F-4A75-9283-B11E215AAEDF}" srcOrd="11" destOrd="0" presId="urn:microsoft.com/office/officeart/2005/8/layout/gear1"/>
    <dgm:cxn modelId="{B8A771DF-CDB4-4AE5-A32F-DD793F6E9409}" type="presParOf" srcId="{83FCA11C-686F-4840-A935-81390ADD230C}" destId="{F0BCD95F-12CB-4438-B7B5-8FFDC487028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A6073-4310-4A79-AFC7-CA79867C63EB}" type="doc">
      <dgm:prSet loTypeId="urn:microsoft.com/office/officeart/2005/8/layout/gear1" loCatId="relationship" qsTypeId="urn:microsoft.com/office/officeart/2005/8/quickstyle/3d5" qsCatId="3D" csTypeId="urn:microsoft.com/office/officeart/2005/8/colors/accent1_2" csCatId="accent1" phldr="1"/>
      <dgm:spPr/>
    </dgm:pt>
    <dgm:pt modelId="{30AAE7BE-5C42-4095-8667-A7A53500F2E3}">
      <dgm:prSet phldrT="[Text]"/>
      <dgm:spPr/>
      <dgm:t>
        <a:bodyPr/>
        <a:lstStyle/>
        <a:p>
          <a:r>
            <a:rPr lang="en-US" dirty="0" smtClean="0"/>
            <a:t>Sector Strategies</a:t>
          </a:r>
          <a:endParaRPr lang="en-US" dirty="0"/>
        </a:p>
      </dgm:t>
    </dgm:pt>
    <dgm:pt modelId="{6138D5E1-64E7-4B38-A0EE-6B39B9A9443E}" type="parTrans" cxnId="{8A7B8FC7-332D-4FDB-8EE7-FFFE50DC57AF}">
      <dgm:prSet/>
      <dgm:spPr/>
      <dgm:t>
        <a:bodyPr/>
        <a:lstStyle/>
        <a:p>
          <a:endParaRPr lang="en-US"/>
        </a:p>
      </dgm:t>
    </dgm:pt>
    <dgm:pt modelId="{51ADCAC2-CB9B-4994-901A-2A2D038C1816}" type="sibTrans" cxnId="{8A7B8FC7-332D-4FDB-8EE7-FFFE50DC57AF}">
      <dgm:prSet/>
      <dgm:spPr/>
      <dgm:t>
        <a:bodyPr/>
        <a:lstStyle/>
        <a:p>
          <a:endParaRPr lang="en-US"/>
        </a:p>
      </dgm:t>
    </dgm:pt>
    <dgm:pt modelId="{F5C0C909-5EA5-4393-BC25-07F16F8726F6}">
      <dgm:prSet phldrT="[Text]"/>
      <dgm:spPr/>
      <dgm:t>
        <a:bodyPr/>
        <a:lstStyle/>
        <a:p>
          <a:r>
            <a:rPr lang="en-US" dirty="0" smtClean="0"/>
            <a:t>Annual Budget</a:t>
          </a:r>
          <a:endParaRPr lang="en-US" dirty="0"/>
        </a:p>
      </dgm:t>
    </dgm:pt>
    <dgm:pt modelId="{87D547FB-49D5-491E-B990-CD9064693079}" type="parTrans" cxnId="{6C7EF3A8-A247-4625-8EA3-1A2979EDBB0A}">
      <dgm:prSet/>
      <dgm:spPr/>
      <dgm:t>
        <a:bodyPr/>
        <a:lstStyle/>
        <a:p>
          <a:endParaRPr lang="en-US"/>
        </a:p>
      </dgm:t>
    </dgm:pt>
    <dgm:pt modelId="{55B0C67B-7D1D-4588-9457-36F776490D44}" type="sibTrans" cxnId="{6C7EF3A8-A247-4625-8EA3-1A2979EDBB0A}">
      <dgm:prSet/>
      <dgm:spPr/>
      <dgm:t>
        <a:bodyPr/>
        <a:lstStyle/>
        <a:p>
          <a:endParaRPr lang="en-US"/>
        </a:p>
      </dgm:t>
    </dgm:pt>
    <dgm:pt modelId="{60638C4F-BFA5-4EAC-8638-ECF6940139D0}">
      <dgm:prSet phldrT="[Text]"/>
      <dgm:spPr/>
      <dgm:t>
        <a:bodyPr/>
        <a:lstStyle/>
        <a:p>
          <a:r>
            <a:rPr lang="en-US" dirty="0" smtClean="0"/>
            <a:t>Mid-Term Action Plans</a:t>
          </a:r>
          <a:endParaRPr lang="en-US" dirty="0"/>
        </a:p>
      </dgm:t>
    </dgm:pt>
    <dgm:pt modelId="{F9314E61-87AC-43B6-83FB-FEF5BA5FE0EF}" type="parTrans" cxnId="{6D7AFC66-A8E0-4838-9B90-23CAF4F06DBA}">
      <dgm:prSet/>
      <dgm:spPr/>
      <dgm:t>
        <a:bodyPr/>
        <a:lstStyle/>
        <a:p>
          <a:endParaRPr lang="en-US"/>
        </a:p>
      </dgm:t>
    </dgm:pt>
    <dgm:pt modelId="{E45A230E-67CF-4DA8-9CA9-00F3E9A195B5}" type="sibTrans" cxnId="{6D7AFC66-A8E0-4838-9B90-23CAF4F06DBA}">
      <dgm:prSet/>
      <dgm:spPr/>
      <dgm:t>
        <a:bodyPr/>
        <a:lstStyle/>
        <a:p>
          <a:endParaRPr lang="en-US"/>
        </a:p>
      </dgm:t>
    </dgm:pt>
    <dgm:pt modelId="{06DC2A1C-8086-4A11-9B07-6AB005BB497E}" type="pres">
      <dgm:prSet presAssocID="{27AA6073-4310-4A79-AFC7-CA79867C63E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26D9DE0-83AA-43DD-A7E4-A6C00D2013D1}" type="pres">
      <dgm:prSet presAssocID="{30AAE7BE-5C42-4095-8667-A7A53500F2E3}" presName="gear1" presStyleLbl="node1" presStyleIdx="0" presStyleCnt="3" custLinFactNeighborX="-3161" custLinFactNeighborY="-11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FCB0-D216-4BF5-9A39-E502571B1CD1}" type="pres">
      <dgm:prSet presAssocID="{30AAE7BE-5C42-4095-8667-A7A53500F2E3}" presName="gear1srcNode" presStyleLbl="node1" presStyleIdx="0" presStyleCnt="3"/>
      <dgm:spPr/>
      <dgm:t>
        <a:bodyPr/>
        <a:lstStyle/>
        <a:p>
          <a:endParaRPr lang="en-US"/>
        </a:p>
      </dgm:t>
    </dgm:pt>
    <dgm:pt modelId="{079C3CA6-31C1-450F-A94E-045441C98D40}" type="pres">
      <dgm:prSet presAssocID="{30AAE7BE-5C42-4095-8667-A7A53500F2E3}" presName="gear1dstNode" presStyleLbl="node1" presStyleIdx="0" presStyleCnt="3"/>
      <dgm:spPr/>
      <dgm:t>
        <a:bodyPr/>
        <a:lstStyle/>
        <a:p>
          <a:endParaRPr lang="en-US"/>
        </a:p>
      </dgm:t>
    </dgm:pt>
    <dgm:pt modelId="{B97FE939-9624-4351-AD96-2A14DFAEB6F6}" type="pres">
      <dgm:prSet presAssocID="{F5C0C909-5EA5-4393-BC25-07F16F8726F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7C0EC-F807-4C57-9324-11898D5FC19E}" type="pres">
      <dgm:prSet presAssocID="{F5C0C909-5EA5-4393-BC25-07F16F8726F6}" presName="gear2srcNode" presStyleLbl="node1" presStyleIdx="1" presStyleCnt="3"/>
      <dgm:spPr/>
      <dgm:t>
        <a:bodyPr/>
        <a:lstStyle/>
        <a:p>
          <a:endParaRPr lang="en-US"/>
        </a:p>
      </dgm:t>
    </dgm:pt>
    <dgm:pt modelId="{7A84E233-89C1-4F6B-A38B-6B37FDFBB02A}" type="pres">
      <dgm:prSet presAssocID="{F5C0C909-5EA5-4393-BC25-07F16F8726F6}" presName="gear2dstNode" presStyleLbl="node1" presStyleIdx="1" presStyleCnt="3"/>
      <dgm:spPr/>
      <dgm:t>
        <a:bodyPr/>
        <a:lstStyle/>
        <a:p>
          <a:endParaRPr lang="en-US"/>
        </a:p>
      </dgm:t>
    </dgm:pt>
    <dgm:pt modelId="{BF9E3BB7-6174-4E84-8795-11E669037859}" type="pres">
      <dgm:prSet presAssocID="{60638C4F-BFA5-4EAC-8638-ECF6940139D0}" presName="gear3" presStyleLbl="node1" presStyleIdx="2" presStyleCnt="3"/>
      <dgm:spPr/>
      <dgm:t>
        <a:bodyPr/>
        <a:lstStyle/>
        <a:p>
          <a:endParaRPr lang="en-US"/>
        </a:p>
      </dgm:t>
    </dgm:pt>
    <dgm:pt modelId="{1DADDF35-FB43-45F1-AC7B-FE305CB51D15}" type="pres">
      <dgm:prSet presAssocID="{60638C4F-BFA5-4EAC-8638-ECF6940139D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5535D4-E99B-4800-9969-BFBEA6842C59}" type="pres">
      <dgm:prSet presAssocID="{60638C4F-BFA5-4EAC-8638-ECF6940139D0}" presName="gear3srcNode" presStyleLbl="node1" presStyleIdx="2" presStyleCnt="3"/>
      <dgm:spPr/>
      <dgm:t>
        <a:bodyPr/>
        <a:lstStyle/>
        <a:p>
          <a:endParaRPr lang="en-US"/>
        </a:p>
      </dgm:t>
    </dgm:pt>
    <dgm:pt modelId="{97475244-CE0E-4740-9F7E-A5456EF7ED1B}" type="pres">
      <dgm:prSet presAssocID="{60638C4F-BFA5-4EAC-8638-ECF6940139D0}" presName="gear3dstNode" presStyleLbl="node1" presStyleIdx="2" presStyleCnt="3"/>
      <dgm:spPr/>
      <dgm:t>
        <a:bodyPr/>
        <a:lstStyle/>
        <a:p>
          <a:endParaRPr lang="en-US"/>
        </a:p>
      </dgm:t>
    </dgm:pt>
    <dgm:pt modelId="{BED270F5-81CD-4345-9979-F46B5D650E5F}" type="pres">
      <dgm:prSet presAssocID="{51ADCAC2-CB9B-4994-901A-2A2D038C181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AFCCD46-D6D0-4DB1-A556-ADA01A9A2D95}" type="pres">
      <dgm:prSet presAssocID="{55B0C67B-7D1D-4588-9457-36F776490D4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C652F01A-A333-4CDB-96FE-CF8092ADC927}" type="pres">
      <dgm:prSet presAssocID="{E45A230E-67CF-4DA8-9CA9-00F3E9A195B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8BCEF76-F5CB-4716-8CCF-E7F48A71F058}" type="presOf" srcId="{60638C4F-BFA5-4EAC-8638-ECF6940139D0}" destId="{E95535D4-E99B-4800-9969-BFBEA6842C59}" srcOrd="2" destOrd="0" presId="urn:microsoft.com/office/officeart/2005/8/layout/gear1"/>
    <dgm:cxn modelId="{ED495456-772C-452B-946B-8DFEF36D6B6A}" type="presOf" srcId="{F5C0C909-5EA5-4393-BC25-07F16F8726F6}" destId="{B6E7C0EC-F807-4C57-9324-11898D5FC19E}" srcOrd="1" destOrd="0" presId="urn:microsoft.com/office/officeart/2005/8/layout/gear1"/>
    <dgm:cxn modelId="{747A8AC1-13AA-46E1-AC41-D109781D5C6B}" type="presOf" srcId="{27AA6073-4310-4A79-AFC7-CA79867C63EB}" destId="{06DC2A1C-8086-4A11-9B07-6AB005BB497E}" srcOrd="0" destOrd="0" presId="urn:microsoft.com/office/officeart/2005/8/layout/gear1"/>
    <dgm:cxn modelId="{C76ACD77-480A-42F9-91BC-9902932D70A4}" type="presOf" srcId="{60638C4F-BFA5-4EAC-8638-ECF6940139D0}" destId="{97475244-CE0E-4740-9F7E-A5456EF7ED1B}" srcOrd="3" destOrd="0" presId="urn:microsoft.com/office/officeart/2005/8/layout/gear1"/>
    <dgm:cxn modelId="{8A7B8FC7-332D-4FDB-8EE7-FFFE50DC57AF}" srcId="{27AA6073-4310-4A79-AFC7-CA79867C63EB}" destId="{30AAE7BE-5C42-4095-8667-A7A53500F2E3}" srcOrd="0" destOrd="0" parTransId="{6138D5E1-64E7-4B38-A0EE-6B39B9A9443E}" sibTransId="{51ADCAC2-CB9B-4994-901A-2A2D038C1816}"/>
    <dgm:cxn modelId="{6D7AFC66-A8E0-4838-9B90-23CAF4F06DBA}" srcId="{27AA6073-4310-4A79-AFC7-CA79867C63EB}" destId="{60638C4F-BFA5-4EAC-8638-ECF6940139D0}" srcOrd="2" destOrd="0" parTransId="{F9314E61-87AC-43B6-83FB-FEF5BA5FE0EF}" sibTransId="{E45A230E-67CF-4DA8-9CA9-00F3E9A195B5}"/>
    <dgm:cxn modelId="{6EBAE042-F3B6-4766-95C7-1A40346034D1}" type="presOf" srcId="{30AAE7BE-5C42-4095-8667-A7A53500F2E3}" destId="{1929FCB0-D216-4BF5-9A39-E502571B1CD1}" srcOrd="1" destOrd="0" presId="urn:microsoft.com/office/officeart/2005/8/layout/gear1"/>
    <dgm:cxn modelId="{8C5F5AE2-0D44-4F1F-868A-29759CF234F6}" type="presOf" srcId="{55B0C67B-7D1D-4588-9457-36F776490D44}" destId="{6AFCCD46-D6D0-4DB1-A556-ADA01A9A2D95}" srcOrd="0" destOrd="0" presId="urn:microsoft.com/office/officeart/2005/8/layout/gear1"/>
    <dgm:cxn modelId="{38B83377-309E-4197-BE6E-DA946A9FE233}" type="presOf" srcId="{51ADCAC2-CB9B-4994-901A-2A2D038C1816}" destId="{BED270F5-81CD-4345-9979-F46B5D650E5F}" srcOrd="0" destOrd="0" presId="urn:microsoft.com/office/officeart/2005/8/layout/gear1"/>
    <dgm:cxn modelId="{7E0653BE-E3FA-4226-ADBF-4320DFB2202E}" type="presOf" srcId="{60638C4F-BFA5-4EAC-8638-ECF6940139D0}" destId="{BF9E3BB7-6174-4E84-8795-11E669037859}" srcOrd="0" destOrd="0" presId="urn:microsoft.com/office/officeart/2005/8/layout/gear1"/>
    <dgm:cxn modelId="{254E6343-BC5A-4F9C-89AB-2CB72BF8D475}" type="presOf" srcId="{F5C0C909-5EA5-4393-BC25-07F16F8726F6}" destId="{7A84E233-89C1-4F6B-A38B-6B37FDFBB02A}" srcOrd="2" destOrd="0" presId="urn:microsoft.com/office/officeart/2005/8/layout/gear1"/>
    <dgm:cxn modelId="{92817451-7D5D-462E-962E-4ABB4574B5D1}" type="presOf" srcId="{F5C0C909-5EA5-4393-BC25-07F16F8726F6}" destId="{B97FE939-9624-4351-AD96-2A14DFAEB6F6}" srcOrd="0" destOrd="0" presId="urn:microsoft.com/office/officeart/2005/8/layout/gear1"/>
    <dgm:cxn modelId="{514112C4-7CF8-4D48-BBAB-2094CD32E950}" type="presOf" srcId="{60638C4F-BFA5-4EAC-8638-ECF6940139D0}" destId="{1DADDF35-FB43-45F1-AC7B-FE305CB51D15}" srcOrd="1" destOrd="0" presId="urn:microsoft.com/office/officeart/2005/8/layout/gear1"/>
    <dgm:cxn modelId="{AE6EF062-D133-4763-847E-33224BA7AD40}" type="presOf" srcId="{E45A230E-67CF-4DA8-9CA9-00F3E9A195B5}" destId="{C652F01A-A333-4CDB-96FE-CF8092ADC927}" srcOrd="0" destOrd="0" presId="urn:microsoft.com/office/officeart/2005/8/layout/gear1"/>
    <dgm:cxn modelId="{A94E9DCF-98FE-4273-AA13-0ADFF681EAB5}" type="presOf" srcId="{30AAE7BE-5C42-4095-8667-A7A53500F2E3}" destId="{079C3CA6-31C1-450F-A94E-045441C98D40}" srcOrd="2" destOrd="0" presId="urn:microsoft.com/office/officeart/2005/8/layout/gear1"/>
    <dgm:cxn modelId="{9B8FC171-E61F-49D8-A5C6-9272614B8FDC}" type="presOf" srcId="{30AAE7BE-5C42-4095-8667-A7A53500F2E3}" destId="{626D9DE0-83AA-43DD-A7E4-A6C00D2013D1}" srcOrd="0" destOrd="0" presId="urn:microsoft.com/office/officeart/2005/8/layout/gear1"/>
    <dgm:cxn modelId="{6C7EF3A8-A247-4625-8EA3-1A2979EDBB0A}" srcId="{27AA6073-4310-4A79-AFC7-CA79867C63EB}" destId="{F5C0C909-5EA5-4393-BC25-07F16F8726F6}" srcOrd="1" destOrd="0" parTransId="{87D547FB-49D5-491E-B990-CD9064693079}" sibTransId="{55B0C67B-7D1D-4588-9457-36F776490D44}"/>
    <dgm:cxn modelId="{5D044045-E0E7-4773-B549-4102E1BF0639}" type="presParOf" srcId="{06DC2A1C-8086-4A11-9B07-6AB005BB497E}" destId="{626D9DE0-83AA-43DD-A7E4-A6C00D2013D1}" srcOrd="0" destOrd="0" presId="urn:microsoft.com/office/officeart/2005/8/layout/gear1"/>
    <dgm:cxn modelId="{00460373-B2A1-420B-BE65-97DC716339B4}" type="presParOf" srcId="{06DC2A1C-8086-4A11-9B07-6AB005BB497E}" destId="{1929FCB0-D216-4BF5-9A39-E502571B1CD1}" srcOrd="1" destOrd="0" presId="urn:microsoft.com/office/officeart/2005/8/layout/gear1"/>
    <dgm:cxn modelId="{BEE6145D-1921-47A8-BF8C-DC1C5C1E80F4}" type="presParOf" srcId="{06DC2A1C-8086-4A11-9B07-6AB005BB497E}" destId="{079C3CA6-31C1-450F-A94E-045441C98D40}" srcOrd="2" destOrd="0" presId="urn:microsoft.com/office/officeart/2005/8/layout/gear1"/>
    <dgm:cxn modelId="{95A20D89-D42D-4A27-8083-9811AE925125}" type="presParOf" srcId="{06DC2A1C-8086-4A11-9B07-6AB005BB497E}" destId="{B97FE939-9624-4351-AD96-2A14DFAEB6F6}" srcOrd="3" destOrd="0" presId="urn:microsoft.com/office/officeart/2005/8/layout/gear1"/>
    <dgm:cxn modelId="{B94B3C60-91F3-44EB-946F-B0B290A64239}" type="presParOf" srcId="{06DC2A1C-8086-4A11-9B07-6AB005BB497E}" destId="{B6E7C0EC-F807-4C57-9324-11898D5FC19E}" srcOrd="4" destOrd="0" presId="urn:microsoft.com/office/officeart/2005/8/layout/gear1"/>
    <dgm:cxn modelId="{B62E6B4D-048D-4862-9A89-B49437CB739D}" type="presParOf" srcId="{06DC2A1C-8086-4A11-9B07-6AB005BB497E}" destId="{7A84E233-89C1-4F6B-A38B-6B37FDFBB02A}" srcOrd="5" destOrd="0" presId="urn:microsoft.com/office/officeart/2005/8/layout/gear1"/>
    <dgm:cxn modelId="{194F0A8C-5059-4E8E-8ED3-4D212A7CCEB7}" type="presParOf" srcId="{06DC2A1C-8086-4A11-9B07-6AB005BB497E}" destId="{BF9E3BB7-6174-4E84-8795-11E669037859}" srcOrd="6" destOrd="0" presId="urn:microsoft.com/office/officeart/2005/8/layout/gear1"/>
    <dgm:cxn modelId="{8637AF77-04D1-4736-A82C-8A3F50601C46}" type="presParOf" srcId="{06DC2A1C-8086-4A11-9B07-6AB005BB497E}" destId="{1DADDF35-FB43-45F1-AC7B-FE305CB51D15}" srcOrd="7" destOrd="0" presId="urn:microsoft.com/office/officeart/2005/8/layout/gear1"/>
    <dgm:cxn modelId="{65976589-15F8-462F-BE2E-968C031E74F6}" type="presParOf" srcId="{06DC2A1C-8086-4A11-9B07-6AB005BB497E}" destId="{E95535D4-E99B-4800-9969-BFBEA6842C59}" srcOrd="8" destOrd="0" presId="urn:microsoft.com/office/officeart/2005/8/layout/gear1"/>
    <dgm:cxn modelId="{2633BE11-DE3B-4B84-955D-ACD3270B47D3}" type="presParOf" srcId="{06DC2A1C-8086-4A11-9B07-6AB005BB497E}" destId="{97475244-CE0E-4740-9F7E-A5456EF7ED1B}" srcOrd="9" destOrd="0" presId="urn:microsoft.com/office/officeart/2005/8/layout/gear1"/>
    <dgm:cxn modelId="{7B3F3AA5-EB1C-4E8C-AC5C-81CE10ACC60E}" type="presParOf" srcId="{06DC2A1C-8086-4A11-9B07-6AB005BB497E}" destId="{BED270F5-81CD-4345-9979-F46B5D650E5F}" srcOrd="10" destOrd="0" presId="urn:microsoft.com/office/officeart/2005/8/layout/gear1"/>
    <dgm:cxn modelId="{7AD52F67-22D5-4A24-AEE9-BDCE9F00513E}" type="presParOf" srcId="{06DC2A1C-8086-4A11-9B07-6AB005BB497E}" destId="{6AFCCD46-D6D0-4DB1-A556-ADA01A9A2D95}" srcOrd="11" destOrd="0" presId="urn:microsoft.com/office/officeart/2005/8/layout/gear1"/>
    <dgm:cxn modelId="{7CA01994-5911-464C-97A6-F34CE87FE517}" type="presParOf" srcId="{06DC2A1C-8086-4A11-9B07-6AB005BB497E}" destId="{C652F01A-A333-4CDB-96FE-CF8092ADC92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F60AF-6849-488C-87EE-B2BFE4D89256}">
      <dsp:nvSpPr>
        <dsp:cNvPr id="0" name=""/>
        <dsp:cNvSpPr/>
      </dsp:nvSpPr>
      <dsp:spPr>
        <a:xfrm rot="5400000">
          <a:off x="-108795" y="121896"/>
          <a:ext cx="725301" cy="507711"/>
        </a:xfrm>
        <a:prstGeom prst="chevron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dirty="0" smtClean="0">
              <a:latin typeface="Calibri (Body)"/>
            </a:rPr>
            <a:t>2007</a:t>
          </a:r>
          <a:endParaRPr lang="en-US" sz="1000" b="1" i="0" kern="1200" dirty="0">
            <a:latin typeface="Calibri (Body)"/>
          </a:endParaRPr>
        </a:p>
      </dsp:txBody>
      <dsp:txXfrm rot="-5400000">
        <a:off x="1" y="266957"/>
        <a:ext cx="507711" cy="217590"/>
      </dsp:txXfrm>
    </dsp:sp>
    <dsp:sp modelId="{57D32F98-43CE-4755-B870-05780A978DB6}">
      <dsp:nvSpPr>
        <dsp:cNvPr id="0" name=""/>
        <dsp:cNvSpPr/>
      </dsp:nvSpPr>
      <dsp:spPr>
        <a:xfrm rot="5400000">
          <a:off x="4389366" y="-3878820"/>
          <a:ext cx="491977" cy="8255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2010 Бюджетные предложения были подготовлены параллельно с организационной структурой в соответствии с структурой бюджета по программам тремя министерствами</a:t>
          </a:r>
          <a:r>
            <a:rPr lang="ka-GE" sz="1200" b="1" kern="1200" dirty="0" smtClean="0">
              <a:solidFill>
                <a:schemeClr val="accent1">
                  <a:lumMod val="50000"/>
                </a:schemeClr>
              </a:solidFill>
              <a:latin typeface="Sylfaen" pitchFamily="18" charset="0"/>
              <a:cs typeface="Times New Roman" pitchFamily="18" charset="0"/>
            </a:rPr>
            <a:t>;</a:t>
          </a:r>
          <a:endParaRPr lang="en-US" sz="1200" b="1" i="0" kern="1200" dirty="0">
            <a:solidFill>
              <a:schemeClr val="accent1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507711" y="26851"/>
        <a:ext cx="8231272" cy="443945"/>
      </dsp:txXfrm>
    </dsp:sp>
    <dsp:sp modelId="{1ACCA6E1-84AD-40A9-9E7F-1AC11649CCBD}">
      <dsp:nvSpPr>
        <dsp:cNvPr id="0" name=""/>
        <dsp:cNvSpPr/>
      </dsp:nvSpPr>
      <dsp:spPr>
        <a:xfrm rot="5400000">
          <a:off x="-108795" y="801196"/>
          <a:ext cx="725301" cy="507711"/>
        </a:xfrm>
        <a:prstGeom prst="chevron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dirty="0" smtClean="0">
              <a:latin typeface="Calibri (Body)"/>
            </a:rPr>
            <a:t>20</a:t>
          </a:r>
          <a:r>
            <a:rPr lang="ka-GE" sz="1000" b="1" i="0" kern="1200" dirty="0" smtClean="0">
              <a:latin typeface="Calibri (Body)"/>
            </a:rPr>
            <a:t>10</a:t>
          </a:r>
          <a:endParaRPr lang="en-US" sz="1000" b="1" i="0" kern="1200" dirty="0">
            <a:latin typeface="Calibri (Body)"/>
          </a:endParaRPr>
        </a:p>
      </dsp:txBody>
      <dsp:txXfrm rot="-5400000">
        <a:off x="1" y="946257"/>
        <a:ext cx="507711" cy="217590"/>
      </dsp:txXfrm>
    </dsp:sp>
    <dsp:sp modelId="{66BA973B-4BCB-40D4-B0F2-6BF22CCF0C52}">
      <dsp:nvSpPr>
        <dsp:cNvPr id="0" name=""/>
        <dsp:cNvSpPr/>
      </dsp:nvSpPr>
      <dsp:spPr>
        <a:xfrm rot="5400000">
          <a:off x="4361754" y="-3203673"/>
          <a:ext cx="547202" cy="8255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План реализации Бюджета по программам, принятый правительством Грузии в 2010 году N284, согласно которому предложения по бюджету 2011 года были подготовлены параллельно с организационной структурой в соответствии с структурой бюджета по программам еще двумя министерствами</a:t>
          </a:r>
          <a:endParaRPr lang="en-US" sz="1200" b="1" i="1" kern="1200" dirty="0">
            <a:solidFill>
              <a:schemeClr val="accent1">
                <a:lumMod val="50000"/>
              </a:schemeClr>
            </a:solidFill>
            <a:latin typeface="+mj-lt"/>
            <a:cs typeface="Arial" panose="020B0604020202020204" pitchFamily="34" charset="0"/>
          </a:endParaRPr>
        </a:p>
      </dsp:txBody>
      <dsp:txXfrm rot="-5400000">
        <a:off x="507711" y="677082"/>
        <a:ext cx="8228576" cy="493778"/>
      </dsp:txXfrm>
    </dsp:sp>
    <dsp:sp modelId="{64B8AD13-DFE3-4B2B-959A-198176932A15}">
      <dsp:nvSpPr>
        <dsp:cNvPr id="0" name=""/>
        <dsp:cNvSpPr/>
      </dsp:nvSpPr>
      <dsp:spPr>
        <a:xfrm rot="5400000">
          <a:off x="-97234" y="1382570"/>
          <a:ext cx="725301" cy="507711"/>
        </a:xfrm>
        <a:prstGeom prst="chevron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dirty="0" smtClean="0">
              <a:latin typeface="Calibri (Body)"/>
            </a:rPr>
            <a:t>20</a:t>
          </a:r>
          <a:r>
            <a:rPr lang="ka-GE" sz="1000" b="1" i="0" kern="1200" dirty="0" smtClean="0">
              <a:latin typeface="Calibri (Body)"/>
            </a:rPr>
            <a:t>11</a:t>
          </a:r>
          <a:endParaRPr lang="en-US" sz="1000" b="1" i="0" kern="1200" dirty="0">
            <a:latin typeface="Calibri (Body)"/>
          </a:endParaRPr>
        </a:p>
      </dsp:txBody>
      <dsp:txXfrm rot="-5400000">
        <a:off x="11562" y="1527631"/>
        <a:ext cx="507711" cy="217590"/>
      </dsp:txXfrm>
    </dsp:sp>
    <dsp:sp modelId="{535DA230-1F29-4745-983A-A9ED73B022B2}">
      <dsp:nvSpPr>
        <dsp:cNvPr id="0" name=""/>
        <dsp:cNvSpPr/>
      </dsp:nvSpPr>
      <dsp:spPr>
        <a:xfrm rot="5400000">
          <a:off x="4395288" y="-2545437"/>
          <a:ext cx="480134" cy="8255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Методология Бюджета по программам была доработана и утверждена Министром МФ (Постановление Правительства N 385 от 8 июля 2011 г.)</a:t>
          </a:r>
          <a:r>
            <a:rPr lang="ka-GE" sz="1200" b="1" i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;</a:t>
          </a:r>
          <a:endParaRPr lang="en-US" sz="1200" b="1" i="1" kern="12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 rot="-5400000">
        <a:off x="507711" y="1365578"/>
        <a:ext cx="8231850" cy="433258"/>
      </dsp:txXfrm>
    </dsp:sp>
    <dsp:sp modelId="{1CC5D8FA-E632-4EEF-9AE3-5E8DDE45C8D9}">
      <dsp:nvSpPr>
        <dsp:cNvPr id="0" name=""/>
        <dsp:cNvSpPr/>
      </dsp:nvSpPr>
      <dsp:spPr>
        <a:xfrm rot="5400000">
          <a:off x="-108795" y="2088385"/>
          <a:ext cx="725301" cy="507711"/>
        </a:xfrm>
        <a:prstGeom prst="chevron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dirty="0" smtClean="0">
              <a:latin typeface="Calibri (Body)"/>
            </a:rPr>
            <a:t>201</a:t>
          </a:r>
          <a:r>
            <a:rPr lang="ka-GE" sz="1000" b="1" i="0" kern="1200" dirty="0" smtClean="0">
              <a:latin typeface="Calibri (Body)"/>
            </a:rPr>
            <a:t>2</a:t>
          </a:r>
          <a:endParaRPr lang="en-US" sz="1000" b="1" i="0" kern="1200" dirty="0">
            <a:latin typeface="Calibri (Body)"/>
          </a:endParaRPr>
        </a:p>
      </dsp:txBody>
      <dsp:txXfrm rot="-5400000">
        <a:off x="1" y="2233446"/>
        <a:ext cx="507711" cy="217590"/>
      </dsp:txXfrm>
    </dsp:sp>
    <dsp:sp modelId="{531EAE0A-08A1-4CF9-9BCC-B384D32765AD}">
      <dsp:nvSpPr>
        <dsp:cNvPr id="0" name=""/>
        <dsp:cNvSpPr/>
      </dsp:nvSpPr>
      <dsp:spPr>
        <a:xfrm rot="5400000">
          <a:off x="4399632" y="-1891620"/>
          <a:ext cx="471446" cy="8255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Предложения Государственного бюджета 2012 года были представлены в Министерство финансов в формате бюджета по программам; Проект государственного бюджета 2012 года, представленный парламенту в формате бюджета по программам</a:t>
          </a:r>
          <a:endParaRPr lang="en-US" sz="1200" b="1" i="1" kern="12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 rot="-5400000">
        <a:off x="507711" y="2023315"/>
        <a:ext cx="8232274" cy="425418"/>
      </dsp:txXfrm>
    </dsp:sp>
    <dsp:sp modelId="{A7CE6A44-6961-4FEC-A4F2-771ECA7DF89A}">
      <dsp:nvSpPr>
        <dsp:cNvPr id="0" name=""/>
        <dsp:cNvSpPr/>
      </dsp:nvSpPr>
      <dsp:spPr>
        <a:xfrm rot="5400000">
          <a:off x="-108795" y="2729807"/>
          <a:ext cx="725301" cy="507711"/>
        </a:xfrm>
        <a:prstGeom prst="chevron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dirty="0" smtClean="0">
              <a:latin typeface="Calibri (Body)"/>
            </a:rPr>
            <a:t>201</a:t>
          </a:r>
          <a:r>
            <a:rPr lang="ka-GE" sz="1000" b="1" i="0" kern="1200" dirty="0" smtClean="0">
              <a:latin typeface="Calibri (Body)"/>
            </a:rPr>
            <a:t>5</a:t>
          </a:r>
          <a:endParaRPr lang="en-US" sz="1000" b="1" i="0" kern="1200" dirty="0">
            <a:latin typeface="Calibri (Body)"/>
          </a:endParaRPr>
        </a:p>
      </dsp:txBody>
      <dsp:txXfrm rot="-5400000">
        <a:off x="1" y="2874868"/>
        <a:ext cx="507711" cy="217590"/>
      </dsp:txXfrm>
    </dsp:sp>
    <dsp:sp modelId="{F8FC1955-2EE3-4AA2-B08F-527508CAA45E}">
      <dsp:nvSpPr>
        <dsp:cNvPr id="0" name=""/>
        <dsp:cNvSpPr/>
      </dsp:nvSpPr>
      <dsp:spPr>
        <a:xfrm rot="5400000">
          <a:off x="4399632" y="-1304481"/>
          <a:ext cx="471446" cy="8255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Обновлена методология  Бюджет программы (Декрет Министерства финансов N265 от 14 августа 2015 г.);</a:t>
          </a:r>
          <a:endParaRPr lang="en-US" sz="1200" b="1" i="1" kern="12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 rot="-5400000">
        <a:off x="507711" y="2610454"/>
        <a:ext cx="8232274" cy="425418"/>
      </dsp:txXfrm>
    </dsp:sp>
    <dsp:sp modelId="{AC2B55C4-4522-4007-8153-9594BFE1D4CF}">
      <dsp:nvSpPr>
        <dsp:cNvPr id="0" name=""/>
        <dsp:cNvSpPr/>
      </dsp:nvSpPr>
      <dsp:spPr>
        <a:xfrm rot="5400000">
          <a:off x="-108795" y="3371229"/>
          <a:ext cx="725301" cy="507711"/>
        </a:xfrm>
        <a:prstGeom prst="chevron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dirty="0" smtClean="0">
              <a:latin typeface="Calibri (Body)"/>
            </a:rPr>
            <a:t>201</a:t>
          </a:r>
          <a:r>
            <a:rPr lang="ka-GE" sz="1000" b="1" i="0" kern="1200" dirty="0" smtClean="0">
              <a:latin typeface="Calibri (Body)"/>
            </a:rPr>
            <a:t>6</a:t>
          </a:r>
          <a:endParaRPr lang="en-US" sz="1000" b="1" i="0" kern="1200" dirty="0" smtClean="0">
            <a:latin typeface="Calibri (Body)"/>
          </a:endParaRPr>
        </a:p>
      </dsp:txBody>
      <dsp:txXfrm rot="-5400000">
        <a:off x="1" y="3516290"/>
        <a:ext cx="507711" cy="217590"/>
      </dsp:txXfrm>
    </dsp:sp>
    <dsp:sp modelId="{44431459-D2B1-4A10-BA71-8CA74F8407B5}">
      <dsp:nvSpPr>
        <dsp:cNvPr id="0" name=""/>
        <dsp:cNvSpPr/>
      </dsp:nvSpPr>
      <dsp:spPr>
        <a:xfrm rot="5400000">
          <a:off x="4399632" y="-659235"/>
          <a:ext cx="471446" cy="8255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Методология управления государственными инвестициями (</a:t>
          </a:r>
          <a:r>
            <a:rPr lang="en-US" sz="1200" b="1" i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Public Investment Management </a:t>
          </a:r>
          <a:r>
            <a:rPr lang="ru-RU" sz="1200" b="1" i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- PIM) стала частью методологии бюджета, принятой министром финансов;</a:t>
          </a:r>
          <a:endParaRPr lang="en-US" sz="1200" b="1" i="1" kern="12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 rot="-5400000">
        <a:off x="507711" y="3255700"/>
        <a:ext cx="8232274" cy="425418"/>
      </dsp:txXfrm>
    </dsp:sp>
    <dsp:sp modelId="{8F7C2478-2E84-489A-9323-55C800A776CA}">
      <dsp:nvSpPr>
        <dsp:cNvPr id="0" name=""/>
        <dsp:cNvSpPr/>
      </dsp:nvSpPr>
      <dsp:spPr>
        <a:xfrm rot="5400000">
          <a:off x="-108795" y="4012651"/>
          <a:ext cx="725301" cy="507711"/>
        </a:xfrm>
        <a:prstGeom prst="chevron">
          <a:avLst/>
        </a:prstGeom>
        <a:solidFill>
          <a:srgbClr val="00B0F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i="0" kern="1200" dirty="0" smtClean="0">
              <a:latin typeface="Calibri (Body)"/>
            </a:rPr>
            <a:t>201</a:t>
          </a:r>
          <a:r>
            <a:rPr lang="ka-GE" sz="1000" b="1" i="0" kern="1200" dirty="0" smtClean="0">
              <a:latin typeface="Calibri (Body)"/>
            </a:rPr>
            <a:t>8</a:t>
          </a:r>
          <a:endParaRPr lang="en-US" sz="1000" b="1" i="0" kern="1200" dirty="0">
            <a:latin typeface="Calibri (Body)"/>
          </a:endParaRPr>
        </a:p>
      </dsp:txBody>
      <dsp:txXfrm rot="-5400000">
        <a:off x="1" y="4157712"/>
        <a:ext cx="507711" cy="217590"/>
      </dsp:txXfrm>
    </dsp:sp>
    <dsp:sp modelId="{BAF27222-E4AB-46D9-A62B-08E8EFE87AFC}">
      <dsp:nvSpPr>
        <dsp:cNvPr id="0" name=""/>
        <dsp:cNvSpPr/>
      </dsp:nvSpPr>
      <dsp:spPr>
        <a:xfrm rot="5400000">
          <a:off x="4399632" y="-1072"/>
          <a:ext cx="471446" cy="8255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rPr>
            <a:t>Обновлена методология Бюджет программы (Постановление МФ №283 от 30 июля 2018 года)</a:t>
          </a:r>
          <a:endParaRPr lang="en-US" sz="1200" b="1" i="1" kern="1200" dirty="0">
            <a:solidFill>
              <a:schemeClr val="accent1">
                <a:lumMod val="50000"/>
              </a:schemeClr>
            </a:solidFill>
            <a:latin typeface="+mj-lt"/>
            <a:cs typeface="Times New Roman" pitchFamily="18" charset="0"/>
          </a:endParaRPr>
        </a:p>
      </dsp:txBody>
      <dsp:txXfrm rot="-5400000">
        <a:off x="507711" y="3913863"/>
        <a:ext cx="8232274" cy="4254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247DB-0E99-4319-8E12-CFF79A5E07B6}">
      <dsp:nvSpPr>
        <dsp:cNvPr id="0" name=""/>
        <dsp:cNvSpPr/>
      </dsp:nvSpPr>
      <dsp:spPr>
        <a:xfrm>
          <a:off x="34297" y="0"/>
          <a:ext cx="3623294" cy="164592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Calibri (Body)"/>
            </a:rPr>
            <a:t>Государственная программа </a:t>
          </a:r>
          <a:r>
            <a:rPr lang="en-US" sz="1400" i="0" kern="1200" dirty="0" smtClean="0">
              <a:latin typeface="Calibri (Body)"/>
            </a:rPr>
            <a:t>“</a:t>
          </a:r>
          <a:r>
            <a:rPr lang="ru-RU" sz="1400" i="0" kern="1200" dirty="0" smtClean="0">
              <a:latin typeface="Calibri (Body)"/>
            </a:rPr>
            <a:t>СВОБОДА, БЫСТРОЕ РАЗВИТИЕ, ПРОЦВЕТАНИЕ "</a:t>
          </a:r>
          <a:endParaRPr lang="en-US" sz="1400" i="0" kern="1200" dirty="0">
            <a:latin typeface="Calibri (Body)"/>
          </a:endParaRPr>
        </a:p>
      </dsp:txBody>
      <dsp:txXfrm>
        <a:off x="82504" y="48207"/>
        <a:ext cx="1878427" cy="1549506"/>
      </dsp:txXfrm>
    </dsp:sp>
    <dsp:sp modelId="{6967000D-9D01-41DF-B9ED-7C23D13EE06B}">
      <dsp:nvSpPr>
        <dsp:cNvPr id="0" name=""/>
        <dsp:cNvSpPr/>
      </dsp:nvSpPr>
      <dsp:spPr>
        <a:xfrm>
          <a:off x="415264" y="1698106"/>
          <a:ext cx="3623331" cy="164592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Calibri (Body)"/>
            </a:rPr>
            <a:t>Документ </a:t>
          </a:r>
          <a:r>
            <a:rPr lang="en-US" sz="1400" i="0" kern="1200" dirty="0" smtClean="0">
              <a:latin typeface="Calibri (Body)"/>
            </a:rPr>
            <a:t>Basic Data and Direction (BDD) </a:t>
          </a:r>
          <a:endParaRPr lang="en-US" sz="1400" i="0" kern="1200" dirty="0">
            <a:latin typeface="Calibri (Body)"/>
          </a:endParaRPr>
        </a:p>
      </dsp:txBody>
      <dsp:txXfrm>
        <a:off x="463471" y="1746313"/>
        <a:ext cx="2157230" cy="1549506"/>
      </dsp:txXfrm>
    </dsp:sp>
    <dsp:sp modelId="{EC931ADB-1682-45B9-93B2-17077681954C}">
      <dsp:nvSpPr>
        <dsp:cNvPr id="0" name=""/>
        <dsp:cNvSpPr/>
      </dsp:nvSpPr>
      <dsp:spPr>
        <a:xfrm>
          <a:off x="651509" y="3398254"/>
          <a:ext cx="3691890" cy="16459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Calibri (Body)"/>
            </a:rPr>
            <a:t>Среднесрочные планы действий отраслевых министерств</a:t>
          </a:r>
          <a:endParaRPr lang="en-US" sz="1400" i="0" kern="1200" dirty="0">
            <a:latin typeface="Calibri (Body)"/>
          </a:endParaRPr>
        </a:p>
      </dsp:txBody>
      <dsp:txXfrm>
        <a:off x="699716" y="3446461"/>
        <a:ext cx="2199873" cy="1549506"/>
      </dsp:txXfrm>
    </dsp:sp>
    <dsp:sp modelId="{20F2E0C4-6C0F-4917-BABE-104E0BD730F4}">
      <dsp:nvSpPr>
        <dsp:cNvPr id="0" name=""/>
        <dsp:cNvSpPr/>
      </dsp:nvSpPr>
      <dsp:spPr>
        <a:xfrm>
          <a:off x="2804156" y="1371600"/>
          <a:ext cx="701039" cy="7010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2961890" y="1371600"/>
        <a:ext cx="385571" cy="527532"/>
      </dsp:txXfrm>
    </dsp:sp>
    <dsp:sp modelId="{A700F920-D417-4A31-B522-8A563621EDB8}">
      <dsp:nvSpPr>
        <dsp:cNvPr id="0" name=""/>
        <dsp:cNvSpPr/>
      </dsp:nvSpPr>
      <dsp:spPr>
        <a:xfrm>
          <a:off x="3111280" y="3047999"/>
          <a:ext cx="742881" cy="6925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278428" y="3047999"/>
        <a:ext cx="408585" cy="521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9CD75-07EE-47B8-A1B5-3E995F2F3968}">
      <dsp:nvSpPr>
        <dsp:cNvPr id="0" name=""/>
        <dsp:cNvSpPr/>
      </dsp:nvSpPr>
      <dsp:spPr>
        <a:xfrm>
          <a:off x="2912524" y="1685162"/>
          <a:ext cx="1876213" cy="1872049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Annual Budget</a:t>
          </a:r>
          <a:endParaRPr lang="en-US" sz="1300" kern="1200" dirty="0"/>
        </a:p>
      </dsp:txBody>
      <dsp:txXfrm>
        <a:off x="3289415" y="2123681"/>
        <a:ext cx="1122431" cy="962271"/>
      </dsp:txXfrm>
    </dsp:sp>
    <dsp:sp modelId="{8E9D5A77-D58B-4EE8-8EE3-598D6AD1B328}">
      <dsp:nvSpPr>
        <dsp:cNvPr id="0" name=""/>
        <dsp:cNvSpPr/>
      </dsp:nvSpPr>
      <dsp:spPr>
        <a:xfrm>
          <a:off x="1358629" y="2194559"/>
          <a:ext cx="1463040" cy="1463040"/>
        </a:xfrm>
        <a:prstGeom prst="gear6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Detailed Action Plans</a:t>
          </a:r>
          <a:endParaRPr lang="en-US" sz="1300" kern="1200" dirty="0"/>
        </a:p>
      </dsp:txBody>
      <dsp:txXfrm>
        <a:off x="1726954" y="2565110"/>
        <a:ext cx="726390" cy="721938"/>
      </dsp:txXfrm>
    </dsp:sp>
    <dsp:sp modelId="{9E35963F-FE94-45C6-87E2-C0C9A0B9F5CA}">
      <dsp:nvSpPr>
        <dsp:cNvPr id="0" name=""/>
        <dsp:cNvSpPr/>
      </dsp:nvSpPr>
      <dsp:spPr>
        <a:xfrm rot="20700000">
          <a:off x="1636452" y="760186"/>
          <a:ext cx="1433480" cy="1433480"/>
        </a:xfrm>
        <a:prstGeom prst="gear6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Aggregate Framework</a:t>
          </a:r>
          <a:endParaRPr lang="en-US" sz="1300" kern="1200" dirty="0"/>
        </a:p>
      </dsp:txBody>
      <dsp:txXfrm rot="-20700000">
        <a:off x="1950856" y="1074590"/>
        <a:ext cx="804672" cy="804672"/>
      </dsp:txXfrm>
    </dsp:sp>
    <dsp:sp modelId="{8D4F3F1F-4BFB-420E-88D7-04DD78A30D1A}">
      <dsp:nvSpPr>
        <dsp:cNvPr id="0" name=""/>
        <dsp:cNvSpPr/>
      </dsp:nvSpPr>
      <dsp:spPr>
        <a:xfrm>
          <a:off x="1983080" y="780294"/>
          <a:ext cx="2574950" cy="3523227"/>
        </a:xfrm>
        <a:prstGeom prst="circularArrow">
          <a:avLst>
            <a:gd name="adj1" fmla="val 4687"/>
            <a:gd name="adj2" fmla="val 299029"/>
            <a:gd name="adj3" fmla="val 2501982"/>
            <a:gd name="adj4" fmla="val 15892176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7E4D6-7C2F-4A75-9283-B11E215AAEDF}">
      <dsp:nvSpPr>
        <dsp:cNvPr id="0" name=""/>
        <dsp:cNvSpPr/>
      </dsp:nvSpPr>
      <dsp:spPr>
        <a:xfrm>
          <a:off x="1085123" y="1825850"/>
          <a:ext cx="1870862" cy="187086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CD95F-12CB-4438-B7B5-8FFDC4870284}">
      <dsp:nvSpPr>
        <dsp:cNvPr id="0" name=""/>
        <dsp:cNvSpPr/>
      </dsp:nvSpPr>
      <dsp:spPr>
        <a:xfrm rot="1466935">
          <a:off x="768563" y="951147"/>
          <a:ext cx="2503323" cy="201716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D9DE0-83AA-43DD-A7E4-A6C00D2013D1}">
      <dsp:nvSpPr>
        <dsp:cNvPr id="0" name=""/>
        <dsp:cNvSpPr/>
      </dsp:nvSpPr>
      <dsp:spPr>
        <a:xfrm>
          <a:off x="2085743" y="1318742"/>
          <a:ext cx="1634490" cy="16344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Sector Strategies</a:t>
          </a:r>
          <a:endParaRPr lang="en-US" sz="1200" kern="1200" dirty="0"/>
        </a:p>
      </dsp:txBody>
      <dsp:txXfrm>
        <a:off x="2414348" y="1701613"/>
        <a:ext cx="977280" cy="840162"/>
      </dsp:txXfrm>
    </dsp:sp>
    <dsp:sp modelId="{B97FE939-9624-4351-AD96-2A14DFAEB6F6}">
      <dsp:nvSpPr>
        <dsp:cNvPr id="0" name=""/>
        <dsp:cNvSpPr/>
      </dsp:nvSpPr>
      <dsp:spPr>
        <a:xfrm>
          <a:off x="1186433" y="950975"/>
          <a:ext cx="1188720" cy="11887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Annual Budget</a:t>
          </a:r>
          <a:endParaRPr lang="en-US" sz="1200" kern="1200" dirty="0"/>
        </a:p>
      </dsp:txBody>
      <dsp:txXfrm>
        <a:off x="1485697" y="1252048"/>
        <a:ext cx="590192" cy="586574"/>
      </dsp:txXfrm>
    </dsp:sp>
    <dsp:sp modelId="{BF9E3BB7-6174-4E84-8795-11E669037859}">
      <dsp:nvSpPr>
        <dsp:cNvPr id="0" name=""/>
        <dsp:cNvSpPr/>
      </dsp:nvSpPr>
      <dsp:spPr>
        <a:xfrm rot="20700000">
          <a:off x="1852238" y="130880"/>
          <a:ext cx="1164702" cy="116470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Mid-Term Action Plans</a:t>
          </a:r>
          <a:endParaRPr lang="en-US" sz="1200" kern="1200" dirty="0"/>
        </a:p>
      </dsp:txBody>
      <dsp:txXfrm rot="-20700000">
        <a:off x="2107692" y="386333"/>
        <a:ext cx="653796" cy="653796"/>
      </dsp:txXfrm>
    </dsp:sp>
    <dsp:sp modelId="{BED270F5-81CD-4345-9979-F46B5D650E5F}">
      <dsp:nvSpPr>
        <dsp:cNvPr id="0" name=""/>
        <dsp:cNvSpPr/>
      </dsp:nvSpPr>
      <dsp:spPr>
        <a:xfrm>
          <a:off x="1998797" y="1097936"/>
          <a:ext cx="2092147" cy="2092147"/>
        </a:xfrm>
        <a:prstGeom prst="circularArrow">
          <a:avLst>
            <a:gd name="adj1" fmla="val 4688"/>
            <a:gd name="adj2" fmla="val 299029"/>
            <a:gd name="adj3" fmla="val 2477556"/>
            <a:gd name="adj4" fmla="val 1594710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CCD46-D6D0-4DB1-A556-ADA01A9A2D95}">
      <dsp:nvSpPr>
        <dsp:cNvPr id="0" name=""/>
        <dsp:cNvSpPr/>
      </dsp:nvSpPr>
      <dsp:spPr>
        <a:xfrm>
          <a:off x="975913" y="693203"/>
          <a:ext cx="1520075" cy="152007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2F01A-A333-4CDB-96FE-CF8092ADC927}">
      <dsp:nvSpPr>
        <dsp:cNvPr id="0" name=""/>
        <dsp:cNvSpPr/>
      </dsp:nvSpPr>
      <dsp:spPr>
        <a:xfrm>
          <a:off x="1582830" y="-118986"/>
          <a:ext cx="1638947" cy="16389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0.06792</cdr:x>
      <cdr:y>0.9052</cdr:y>
    </cdr:from>
    <cdr:to>
      <cdr:x>1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33CC94B-3104-414E-8FF9-E7D9676DA870}"/>
            </a:ext>
          </a:extLst>
        </cdr:cNvPr>
        <cdr:cNvSpPr txBox="1"/>
      </cdr:nvSpPr>
      <cdr:spPr>
        <a:xfrm xmlns:a="http://schemas.openxmlformats.org/drawingml/2006/main">
          <a:off x="578711" y="4740874"/>
          <a:ext cx="7824058" cy="491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none" rtlCol="0" anchor="ctr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00000"/>
            </a:lnSpc>
            <a:spcAft>
              <a:spcPts val="900"/>
            </a:spcAft>
          </a:pPr>
          <a:r>
            <a:rPr lang="en-US" sz="2400" b="1" cap="none" spc="10200" dirty="0" smtClean="0">
              <a:ln w="0"/>
              <a:solidFill>
                <a:srgbClr val="ECECEC"/>
              </a:solidFill>
              <a:effectLst/>
            </a:rPr>
            <a:t>S  CO RES</a:t>
          </a:r>
          <a:endParaRPr lang="en-US" sz="2400" b="1" spc="10200" dirty="0">
            <a:solidFill>
              <a:srgbClr val="ECECEC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1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411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A8BA5EFC-90F1-4442-A1E6-957A35A25782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D7F02014-836E-4FE7-ADA9-3E208D497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2014-836E-4FE7-ADA9-3E208D4976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8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02014-836E-4FE7-ADA9-3E208D4976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9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ka-GE" dirty="0" smtClean="0"/>
              <a:t>2009 - </a:t>
            </a:r>
            <a:r>
              <a:rPr lang="ka-GE" sz="1200" dirty="0" smtClean="0">
                <a:latin typeface="+mn-lt"/>
                <a:cs typeface="Times New Roman" pitchFamily="18" charset="0"/>
              </a:rPr>
              <a:t>საქართველოს იუსტიციის სამინისტრომ;</a:t>
            </a:r>
          </a:p>
          <a:p>
            <a:pPr lvl="1" algn="just"/>
            <a:r>
              <a:rPr lang="ka-GE" sz="1200" dirty="0" smtClean="0">
                <a:latin typeface="+mn-lt"/>
                <a:cs typeface="Times New Roman" pitchFamily="18" charset="0"/>
              </a:rPr>
              <a:t>საქართველოს განათლებისა და მეცნიერების სამინისტრომ;</a:t>
            </a:r>
          </a:p>
          <a:p>
            <a:pPr lvl="1" algn="just"/>
            <a:r>
              <a:rPr lang="ka-GE" sz="1200" dirty="0" smtClean="0">
                <a:latin typeface="+mn-lt"/>
                <a:cs typeface="Times New Roman" pitchFamily="18" charset="0"/>
              </a:rPr>
              <a:t>საქართველოს შრომის, ჯანმრთელობისა და სოციალური დაცვის სამინისტრომ;</a:t>
            </a:r>
          </a:p>
          <a:p>
            <a:pPr lvl="1" algn="just"/>
            <a:r>
              <a:rPr lang="ka-GE" dirty="0" smtClean="0"/>
              <a:t>2010 - +</a:t>
            </a:r>
            <a:r>
              <a:rPr lang="ka-GE" sz="1200" dirty="0" smtClean="0">
                <a:latin typeface="+mn-lt"/>
                <a:cs typeface="Times New Roman" pitchFamily="18" charset="0"/>
              </a:rPr>
              <a:t>საქართველოს სოფლის მეურნეობის სამინისტროს;</a:t>
            </a:r>
          </a:p>
          <a:p>
            <a:pPr lvl="1" algn="just"/>
            <a:r>
              <a:rPr lang="ka-GE" sz="1200" dirty="0" smtClean="0">
                <a:latin typeface="+mn-lt"/>
                <a:cs typeface="Times New Roman" pitchFamily="18" charset="0"/>
              </a:rPr>
              <a:t>საქართველოს გარემოს დაცვისა და ბუნებრივი რესურსების სამინისტროს;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02014-836E-4FE7-ADA9-3E208D4976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669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429000"/>
            <a:ext cx="6858000" cy="7874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BPG Nino Mtavruli" panose="0200050600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67200"/>
            <a:ext cx="6858000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BPG Nino Mtavruli" panose="02000506000000020004" pitchFamily="2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2pPr>
            <a:lvl3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3pPr>
            <a:lvl4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4pPr>
            <a:lvl5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219200" y="228600"/>
            <a:ext cx="7467600" cy="4873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ka-GE" sz="1800" dirty="0" smtClean="0">
                <a:latin typeface="BPG Nino Mtavruli" panose="02000506000000020004" pitchFamily="2" charset="0"/>
              </a:rPr>
              <a:t>სლაიდის სათაური</a:t>
            </a:r>
            <a:endParaRPr lang="en-US" sz="1800" dirty="0">
              <a:latin typeface="BPG Nino Mtavruli" panose="02000506000000020004" pitchFamily="2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latin typeface="BPG Nino Mtavruli" panose="02000506000000020004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2"/>
          <p:cNvSpPr txBox="1">
            <a:spLocks/>
          </p:cNvSpPr>
          <p:nvPr userDrawn="1"/>
        </p:nvSpPr>
        <p:spPr>
          <a:xfrm>
            <a:off x="1219200" y="228600"/>
            <a:ext cx="7467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dirty="0" smtClean="0">
                <a:latin typeface="BPG Nino Mtavruli" panose="02000506000000020004" pitchFamily="2" charset="0"/>
              </a:rPr>
              <a:t>სლაიდის სათაური</a:t>
            </a:r>
            <a:endParaRPr lang="en-US" sz="1800" dirty="0">
              <a:latin typeface="BPG Nino Mtavruli" panose="02000506000000020004" pitchFamily="2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92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>
            <a:normAutofit/>
          </a:bodyPr>
          <a:lstStyle>
            <a:lvl1pPr>
              <a:defRPr sz="20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>
              <a:defRPr sz="18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2pPr>
            <a:lvl3pPr>
              <a:defRPr sz="16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3pPr>
            <a:lvl4pPr>
              <a:defRPr sz="14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4pPr>
            <a:lvl5pPr>
              <a:defRPr sz="14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>
              <a:defRPr sz="20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>
              <a:defRPr sz="18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2pPr>
            <a:lvl3pPr>
              <a:defRPr sz="16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3pPr>
            <a:lvl4pPr>
              <a:defRPr sz="14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4pPr>
            <a:lvl5pPr>
              <a:defRPr sz="14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>
          <a:xfrm>
            <a:off x="1219200" y="228600"/>
            <a:ext cx="7467600" cy="4873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ka-GE" sz="1800" dirty="0" smtClean="0">
                <a:latin typeface="BPG Nino Mtavruli" panose="02000506000000020004" pitchFamily="2" charset="0"/>
              </a:rPr>
              <a:t>სლაიდის სათაური</a:t>
            </a:r>
            <a:endParaRPr lang="en-US" sz="1800" dirty="0">
              <a:latin typeface="BPG Nino Mtavruli" panose="02000506000000020004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latin typeface="BPG Nino Mtavruli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2pPr>
            <a:lvl3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3pPr>
            <a:lvl4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4pPr>
            <a:lvl5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latin typeface="BPG Nino Mtavruli" panose="02000506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2pPr>
            <a:lvl3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3pPr>
            <a:lvl4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4pPr>
            <a:lvl5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1219200" y="228600"/>
            <a:ext cx="7467600" cy="4873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ka-GE" sz="1800" dirty="0" smtClean="0">
                <a:latin typeface="BPG Nino Mtavruli" panose="02000506000000020004" pitchFamily="2" charset="0"/>
              </a:rPr>
              <a:t>სლაიდის სათაური</a:t>
            </a:r>
            <a:endParaRPr lang="en-US" sz="1800" dirty="0">
              <a:latin typeface="BPG Nino Mtavruli" panose="02000506000000020004" pitchFamily="2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70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1219200" y="228600"/>
            <a:ext cx="7467600" cy="4873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ka-GE" sz="1800" dirty="0" smtClean="0">
                <a:latin typeface="BPG Nino Mtavruli" panose="02000506000000020004" pitchFamily="2" charset="0"/>
              </a:rPr>
              <a:t>სლაიდის სათაური</a:t>
            </a:r>
            <a:endParaRPr lang="en-US" sz="1800" dirty="0">
              <a:latin typeface="BPG Nino Mtavruli" panose="02000506000000020004" pitchFamily="2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07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1219200" y="228600"/>
            <a:ext cx="7467600" cy="4873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ka-GE" sz="1800" dirty="0" smtClean="0">
                <a:latin typeface="BPG Nino Mtavruli" panose="02000506000000020004" pitchFamily="2" charset="0"/>
              </a:rPr>
              <a:t>სლაიდის სათაური</a:t>
            </a:r>
            <a:endParaRPr lang="en-US" sz="1800" dirty="0">
              <a:latin typeface="BPG Nino Mtavruli" panose="02000506000000020004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9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400">
                <a:latin typeface="BPG Nino Mtavruli" panose="02000506000000020004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4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>
              <a:defRPr sz="20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2pPr>
            <a:lvl3pPr>
              <a:defRPr sz="18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3pPr>
            <a:lvl4pPr>
              <a:defRPr sz="16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4pPr>
            <a:lvl5pPr>
              <a:defRPr sz="16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1219200" y="228600"/>
            <a:ext cx="7467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smtClean="0">
                <a:latin typeface="BPG Nino Mtavruli" panose="02000506000000020004" pitchFamily="2" charset="0"/>
              </a:rPr>
              <a:t>სლაიდის სათაური</a:t>
            </a:r>
            <a:endParaRPr lang="en-US" sz="1800" dirty="0">
              <a:latin typeface="BPG Nino Mtavruli" panose="02000506000000020004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6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987424"/>
            <a:ext cx="2949575" cy="1069975"/>
          </a:xfrm>
        </p:spPr>
        <p:txBody>
          <a:bodyPr anchor="b">
            <a:normAutofit/>
          </a:bodyPr>
          <a:lstStyle>
            <a:lvl1pPr>
              <a:defRPr sz="2400">
                <a:latin typeface="BPG Nino Mtavruli" panose="02000506000000020004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2"/>
          <p:cNvSpPr txBox="1">
            <a:spLocks/>
          </p:cNvSpPr>
          <p:nvPr userDrawn="1"/>
        </p:nvSpPr>
        <p:spPr>
          <a:xfrm>
            <a:off x="1219200" y="228600"/>
            <a:ext cx="7467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dirty="0" smtClean="0">
                <a:latin typeface="BPG Nino Mtavruli" panose="02000506000000020004" pitchFamily="2" charset="0"/>
              </a:rPr>
              <a:t>სლაიდის სათაური</a:t>
            </a:r>
            <a:endParaRPr lang="en-US" sz="1800" dirty="0">
              <a:latin typeface="BPG Nino Mtavruli" panose="02000506000000020004" pitchFamily="2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1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025B-C719-4A94-8772-460D189352D7}" type="datetimeFigureOut">
              <a:rPr lang="en-US" smtClean="0"/>
              <a:t>11/1/2018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EDB18-956C-43F4-895B-9B52650D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4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8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354033"/>
            <a:ext cx="6858000" cy="787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j-lt"/>
              </a:rPr>
              <a:t>Министерство финансов Грузий</a:t>
            </a:r>
            <a:endParaRPr lang="en-US" sz="2800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67200"/>
            <a:ext cx="8305800" cy="2362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j-lt"/>
              </a:rPr>
              <a:t>Реформа </a:t>
            </a:r>
            <a:r>
              <a:rPr lang="ru-RU" sz="2800" b="1" dirty="0">
                <a:latin typeface="+mj-lt"/>
              </a:rPr>
              <a:t>управления государственными </a:t>
            </a:r>
            <a:r>
              <a:rPr lang="ru-RU" sz="2800" b="1" dirty="0" smtClean="0">
                <a:latin typeface="+mj-lt"/>
              </a:rPr>
              <a:t>финансами</a:t>
            </a:r>
            <a:endParaRPr lang="en-US" sz="2800" b="1" dirty="0" smtClean="0">
              <a:latin typeface="+mj-lt"/>
            </a:endParaRPr>
          </a:p>
          <a:p>
            <a:r>
              <a:rPr lang="ru-RU" sz="2800" b="1" dirty="0" smtClean="0">
                <a:latin typeface="+mj-lt"/>
              </a:rPr>
              <a:t>Програмное бюджетирование</a:t>
            </a:r>
            <a:endParaRPr lang="en-US" sz="2800" dirty="0">
              <a:latin typeface="+mj-lt"/>
            </a:endParaRPr>
          </a:p>
          <a:p>
            <a:endParaRPr lang="en-US" sz="1800" b="1" dirty="0" smtClean="0">
              <a:latin typeface="+mj-lt"/>
            </a:endParaRPr>
          </a:p>
          <a:p>
            <a:r>
              <a:rPr lang="ru-RU" sz="1800" b="1" dirty="0" smtClean="0">
                <a:latin typeface="+mj-lt"/>
              </a:rPr>
              <a:t>Тбилиси, Грузия</a:t>
            </a:r>
            <a:endParaRPr lang="en-US" sz="1800" b="1" dirty="0" smtClean="0">
              <a:latin typeface="+mj-lt"/>
            </a:endParaRPr>
          </a:p>
          <a:p>
            <a:r>
              <a:rPr lang="ru-RU" sz="1800" b="1" dirty="0" smtClean="0">
                <a:latin typeface="+mj-lt"/>
                <a:ea typeface="+mj-ea"/>
                <a:cs typeface="+mj-cs"/>
              </a:rPr>
              <a:t>Ноябрь</a:t>
            </a:r>
            <a:r>
              <a:rPr lang="en-US" sz="1800" b="1" dirty="0" smtClean="0">
                <a:latin typeface="+mj-lt"/>
                <a:ea typeface="+mj-ea"/>
                <a:cs typeface="+mj-cs"/>
              </a:rPr>
              <a:t>, </a:t>
            </a:r>
            <a:r>
              <a:rPr lang="en-US" sz="1800" b="1" dirty="0">
                <a:latin typeface="+mj-lt"/>
                <a:ea typeface="+mj-ea"/>
                <a:cs typeface="+mj-cs"/>
              </a:rPr>
              <a:t>2018</a:t>
            </a:r>
          </a:p>
          <a:p>
            <a:endParaRPr lang="en-US" sz="16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57800"/>
            <a:ext cx="3048000" cy="1295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ru-RU" sz="1400" b="1" i="1" dirty="0" smtClean="0">
                <a:latin typeface="+mj-lt"/>
              </a:rPr>
              <a:t>Екатерина Гунцадзе</a:t>
            </a:r>
            <a:endParaRPr lang="en-US" sz="1400" b="1" i="1" dirty="0" smtClean="0">
              <a:latin typeface="+mj-lt"/>
            </a:endParaRPr>
          </a:p>
          <a:p>
            <a:endParaRPr lang="en-US" sz="1400" b="1" i="1" dirty="0" smtClean="0">
              <a:latin typeface="+mj-lt"/>
            </a:endParaRPr>
          </a:p>
          <a:p>
            <a:r>
              <a:rPr lang="ru-RU" sz="1400" b="1" i="1" dirty="0" smtClean="0">
                <a:latin typeface="+mj-lt"/>
              </a:rPr>
              <a:t>Глава бюджетного департамента</a:t>
            </a:r>
            <a:endParaRPr lang="en-US" sz="1400" b="1" i="1" dirty="0" smtClean="0">
              <a:latin typeface="+mj-lt"/>
            </a:endParaRPr>
          </a:p>
          <a:p>
            <a:r>
              <a:rPr lang="en-US" sz="1400" b="1" i="1" dirty="0" smtClean="0">
                <a:latin typeface="+mj-lt"/>
              </a:rPr>
              <a:t>E-mail: </a:t>
            </a:r>
            <a:r>
              <a:rPr lang="en-US" sz="1400" b="1" i="1" dirty="0" err="1" smtClean="0">
                <a:latin typeface="+mj-lt"/>
              </a:rPr>
              <a:t>e.</a:t>
            </a:r>
            <a:r>
              <a:rPr lang="en-US" sz="1400" b="1" i="1" dirty="0" err="1">
                <a:latin typeface="+mj-lt"/>
              </a:rPr>
              <a:t>g</a:t>
            </a:r>
            <a:r>
              <a:rPr lang="en-US" sz="1400" b="1" i="1" dirty="0" err="1" smtClean="0">
                <a:latin typeface="+mj-lt"/>
              </a:rPr>
              <a:t>untsadze@mof.ge</a:t>
            </a:r>
            <a:endParaRPr lang="en-US" sz="1400" b="1" i="1" dirty="0" smtClean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" y="2768179"/>
            <a:ext cx="2752725" cy="4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43000" y="1524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sz="2400" b="1" i="1" dirty="0">
                <a:solidFill>
                  <a:srgbClr val="002060"/>
                </a:solidFill>
                <a:ea typeface="BPG Algeti Compact"/>
                <a:cs typeface="BPG Algeti Compact"/>
              </a:rPr>
              <a:t>Следующие этапы в процессе внедрения программного бюджетирования в Грузии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+mj-ea"/>
              <a:cs typeface="+mj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015" y="1066800"/>
            <a:ext cx="8915400" cy="541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Методология бюджета по программам</a:t>
            </a:r>
            <a:r>
              <a:rPr lang="en-US" sz="20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Роль реформы внутреннего финансового управления и контроля как механизма лучшего </a:t>
            </a:r>
            <a:r>
              <a:rPr lang="ru-RU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планирования</a:t>
            </a:r>
            <a:r>
              <a:rPr lang="en-US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Связи между отраслевыми стратегиями и планами действий, включая планы действий и бюджетные документы отраслевых министерств, а также соответствие международным передовым методам и рекомендациям, </a:t>
            </a:r>
            <a:r>
              <a:rPr lang="ru-RU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выданным </a:t>
            </a:r>
            <a:r>
              <a:rPr lang="ru-RU" sz="13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различными международными организациями</a:t>
            </a:r>
            <a:r>
              <a:rPr lang="en-US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Четко определенные новые инициативы / новая политика и оценка их влияния на доходы и расходы </a:t>
            </a:r>
            <a:r>
              <a:rPr lang="ru-RU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бюджета</a:t>
            </a:r>
            <a:r>
              <a:rPr lang="en-US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Расходы на мероприятия, связанные с политическим планированием и регулированием (административный тип программы).</a:t>
            </a:r>
            <a:endParaRPr lang="en-US" sz="1300" b="1" i="1" dirty="0" smtClean="0">
              <a:solidFill>
                <a:srgbClr val="002060"/>
              </a:solidFill>
              <a:latin typeface="+mj-lt"/>
              <a:ea typeface="BPG Algeti Compact"/>
              <a:cs typeface="BPG Algeti Compact"/>
            </a:endParaRPr>
          </a:p>
          <a:p>
            <a:pPr marL="0" indent="0" algn="just">
              <a:buNone/>
            </a:pPr>
            <a:endParaRPr lang="en-US" sz="1300" b="1" i="1" dirty="0">
              <a:solidFill>
                <a:srgbClr val="002060"/>
              </a:solidFill>
              <a:latin typeface="+mj-lt"/>
              <a:ea typeface="BPG Algeti Compact"/>
              <a:cs typeface="BPG Algeti Compact"/>
            </a:endParaRPr>
          </a:p>
          <a:p>
            <a:pPr marL="0" indent="0" algn="just">
              <a:buNone/>
            </a:pPr>
            <a:r>
              <a:rPr lang="ru-RU" sz="24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Местные бюджеты</a:t>
            </a:r>
            <a:r>
              <a:rPr lang="en-US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Улучшить роль Приоритетных документов, чтобы стать основой для эффективного планирования</a:t>
            </a:r>
            <a:r>
              <a:rPr lang="en-US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Внедрение среднесрочных планов действий, в которых бюджетная программа / подпрограмма дополнительно подразделяется на виды деятельности </a:t>
            </a:r>
            <a:r>
              <a:rPr lang="ru-RU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и затрат</a:t>
            </a:r>
            <a:r>
              <a:rPr lang="en-US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Обновлена структура бюджета по программам, поскольку она была представлена для государственного бюджета с более широкой системой индикаторов (базовый и целевой показатель, возможные риски и возможные отклонения</a:t>
            </a:r>
            <a:r>
              <a:rPr lang="ru-RU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3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Бюджет программы Изменен формат отчетности - улучшены связи между запланированными и достигнутыми результатами / результатами и индикаторами</a:t>
            </a:r>
            <a:r>
              <a:rPr lang="ru-RU" sz="13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.</a:t>
            </a:r>
            <a:endParaRPr lang="en-US" sz="1300" b="1" i="1" dirty="0" smtClean="0">
              <a:solidFill>
                <a:srgbClr val="002060"/>
              </a:solidFill>
              <a:latin typeface="+mj-lt"/>
              <a:ea typeface="BPG Algeti Compact"/>
              <a:cs typeface="BPG Algeti Compact"/>
            </a:endParaRPr>
          </a:p>
        </p:txBody>
      </p:sp>
    </p:spTree>
    <p:extLst>
      <p:ext uri="{BB962C8B-B14F-4D97-AF65-F5344CB8AC3E}">
        <p14:creationId xmlns:p14="http://schemas.microsoft.com/office/powerpoint/2010/main" val="3696646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43000" y="1524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i="1" dirty="0">
                <a:solidFill>
                  <a:srgbClr val="002060"/>
                </a:solidFill>
                <a:ea typeface="BPG Algeti Compact"/>
                <a:cs typeface="BPG Algeti Compact"/>
              </a:rPr>
              <a:t>Проблемы в процессе реализации бюджета по программам</a:t>
            </a:r>
            <a:endParaRPr lang="en-US" sz="2400" b="1" i="1" dirty="0">
              <a:solidFill>
                <a:srgbClr val="002060"/>
              </a:solidFill>
              <a:latin typeface="Calibri Light" panose="020F0302020204030204"/>
              <a:ea typeface="BPG Algeti Compact"/>
              <a:cs typeface="BPG Algeti Compac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7886700" cy="4351338"/>
          </a:xfrm>
        </p:spPr>
        <p:txBody>
          <a:bodyPr>
            <a:noAutofit/>
          </a:bodyPr>
          <a:lstStyle/>
          <a:p>
            <a:pPr algn="just">
              <a:buClr>
                <a:srgbClr val="2E75B6"/>
              </a:buClr>
              <a:buFont typeface="Wingdings" panose="05000000000000000000" pitchFamily="2" charset="2"/>
              <a:buChar char="Ø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1" i="1" dirty="0">
                <a:solidFill>
                  <a:srgbClr val="002060"/>
                </a:solidFill>
                <a:latin typeface="Calibri Light" panose="020F0302020204030204"/>
                <a:ea typeface="BPG Algeti Compact"/>
                <a:cs typeface="BPG Algeti Compact"/>
              </a:rPr>
              <a:t>Улучшить связь между стратегическими документами (правительственная программа, BDD, отраслевые стратегии и планы действий и другие стратегические документы) и бюджетной документацией (бюджет по программам и среднесрочные планы действий);</a:t>
            </a:r>
            <a:endParaRPr lang="ka-GE" sz="1800" b="1" i="1" dirty="0">
              <a:solidFill>
                <a:srgbClr val="002060"/>
              </a:solidFill>
              <a:latin typeface="Calibri Light" panose="020F0302020204030204"/>
              <a:ea typeface="BPG Algeti Compact"/>
              <a:cs typeface="BPG Algeti Compact"/>
            </a:endParaRPr>
          </a:p>
          <a:p>
            <a:pPr algn="just">
              <a:buClr>
                <a:srgbClr val="2E75B6"/>
              </a:buClr>
              <a:buFont typeface="Wingdings" panose="05000000000000000000" pitchFamily="2" charset="2"/>
              <a:buChar char="Ø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1" i="1" dirty="0">
                <a:solidFill>
                  <a:srgbClr val="002060"/>
                </a:solidFill>
                <a:latin typeface="Calibri Light" panose="020F0302020204030204"/>
                <a:ea typeface="BPG Algeti Compact"/>
                <a:cs typeface="BPG Algeti Compact"/>
              </a:rPr>
              <a:t>Четко определенные результаты и </a:t>
            </a:r>
            <a:r>
              <a:rPr lang="ru-RU" sz="1800" b="1" i="1" dirty="0" smtClean="0">
                <a:solidFill>
                  <a:srgbClr val="002060"/>
                </a:solidFill>
                <a:latin typeface="Calibri Light" panose="020F0302020204030204"/>
                <a:ea typeface="BPG Algeti Compact"/>
                <a:cs typeface="BPG Algeti Compact"/>
              </a:rPr>
              <a:t>общие результаты </a:t>
            </a:r>
            <a:r>
              <a:rPr lang="ru-RU" sz="1800" b="1" i="1" dirty="0">
                <a:solidFill>
                  <a:srgbClr val="002060"/>
                </a:solidFill>
                <a:latin typeface="Calibri Light" panose="020F0302020204030204"/>
                <a:ea typeface="BPG Algeti Compact"/>
                <a:cs typeface="BPG Algeti Compact"/>
              </a:rPr>
              <a:t>и измеримые показатели, а также описания и цели программ / подпрограмм;</a:t>
            </a:r>
            <a:endParaRPr lang="ka-GE" sz="1800" b="1" i="1" dirty="0">
              <a:solidFill>
                <a:srgbClr val="002060"/>
              </a:solidFill>
              <a:latin typeface="Calibri Light" panose="020F0302020204030204"/>
              <a:ea typeface="BPG Algeti Compact"/>
              <a:cs typeface="BPG Algeti Compact"/>
            </a:endParaRPr>
          </a:p>
          <a:p>
            <a:pPr algn="just">
              <a:buClr>
                <a:srgbClr val="2E75B6"/>
              </a:buClr>
              <a:buFont typeface="Wingdings" panose="05000000000000000000" pitchFamily="2" charset="2"/>
              <a:buChar char="Ø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ka-GE" sz="1800" b="1" i="1" dirty="0">
                <a:solidFill>
                  <a:srgbClr val="002060"/>
                </a:solidFill>
                <a:latin typeface="Calibri Light" panose="020F0302020204030204"/>
                <a:ea typeface="BPG Algeti Compact"/>
                <a:cs typeface="BPG Algeti Compact"/>
              </a:rPr>
              <a:t> </a:t>
            </a:r>
            <a:r>
              <a:rPr lang="ru-RU" sz="1800" b="1" i="1" dirty="0" smtClean="0">
                <a:solidFill>
                  <a:srgbClr val="002060"/>
                </a:solidFill>
                <a:latin typeface="Calibri Light" panose="020F0302020204030204"/>
                <a:ea typeface="BPG Algeti Compact"/>
                <a:cs typeface="BPG Algeti Compact"/>
              </a:rPr>
              <a:t>Улучшить </a:t>
            </a:r>
            <a:r>
              <a:rPr lang="ru-RU" sz="1800" b="1" i="1" dirty="0">
                <a:solidFill>
                  <a:srgbClr val="002060"/>
                </a:solidFill>
                <a:latin typeface="Calibri Light" panose="020F0302020204030204"/>
                <a:ea typeface="BPG Algeti Compact"/>
                <a:cs typeface="BPG Algeti Compact"/>
              </a:rPr>
              <a:t>качество среднесрочных планов действий отраслевых министерств; составление калькуляции всех видов деятельности и соблюдение законов BDD и годового бюджета;</a:t>
            </a:r>
            <a:endParaRPr lang="en-US" sz="1800" b="1" i="1" dirty="0">
              <a:solidFill>
                <a:srgbClr val="002060"/>
              </a:solidFill>
              <a:latin typeface="Calibri Light" panose="020F0302020204030204"/>
              <a:ea typeface="BPG Algeti Compact"/>
              <a:cs typeface="BPG Algeti Compact"/>
            </a:endParaRPr>
          </a:p>
          <a:p>
            <a:pPr algn="just">
              <a:buClr>
                <a:srgbClr val="2E75B6"/>
              </a:buClr>
              <a:buFont typeface="Wingdings" panose="05000000000000000000" pitchFamily="2" charset="2"/>
              <a:buChar char="Ø"/>
              <a:defRPr sz="1600" b="1">
                <a:latin typeface="Arial"/>
                <a:ea typeface="Arial"/>
                <a:cs typeface="Arial"/>
                <a:sym typeface="Arial"/>
              </a:defRPr>
            </a:pPr>
            <a:r>
              <a:rPr lang="ru-RU" sz="1800" b="1" i="1" dirty="0">
                <a:solidFill>
                  <a:srgbClr val="002060"/>
                </a:solidFill>
                <a:latin typeface="Calibri Light" panose="020F0302020204030204"/>
                <a:ea typeface="BPG Algeti Compact"/>
                <a:cs typeface="BPG Algeti Compact"/>
              </a:rPr>
              <a:t>Совершенствовать систему мониторинга исполнения бюджета по программам и параллельно улучшать планирование и отчетность.</a:t>
            </a:r>
            <a:endParaRPr lang="en-US" sz="1800" b="1" i="1" dirty="0">
              <a:solidFill>
                <a:srgbClr val="002060"/>
              </a:solidFill>
              <a:latin typeface="Calibri Light" panose="020F0302020204030204"/>
              <a:ea typeface="BPG Algeti Compact"/>
              <a:cs typeface="BPG Algeti Compact"/>
            </a:endParaRPr>
          </a:p>
        </p:txBody>
      </p:sp>
    </p:spTree>
    <p:extLst>
      <p:ext uri="{BB962C8B-B14F-4D97-AF65-F5344CB8AC3E}">
        <p14:creationId xmlns:p14="http://schemas.microsoft.com/office/powerpoint/2010/main" val="2226210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1430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dirty="0">
                <a:latin typeface="Calibri (Body)"/>
              </a:rPr>
              <a:t>Medium-Term Planning</a:t>
            </a:r>
            <a:endParaRPr lang="en-US" sz="2400" dirty="0">
              <a:latin typeface="Calibri (Body)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50458821"/>
              </p:ext>
            </p:extLst>
          </p:nvPr>
        </p:nvGraphicFramePr>
        <p:xfrm>
          <a:off x="381000" y="1066800"/>
          <a:ext cx="434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6499924"/>
              </p:ext>
            </p:extLst>
          </p:nvPr>
        </p:nvGraphicFramePr>
        <p:xfrm>
          <a:off x="3810000" y="2667000"/>
          <a:ext cx="48768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7288901"/>
              </p:ext>
            </p:extLst>
          </p:nvPr>
        </p:nvGraphicFramePr>
        <p:xfrm>
          <a:off x="3811821" y="495300"/>
          <a:ext cx="45720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7086600" y="1066800"/>
            <a:ext cx="1905000" cy="819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normAutofit/>
          </a:bodyPr>
          <a:lstStyle/>
          <a:p>
            <a:pPr>
              <a:defRPr sz="1200" b="1" i="1">
                <a:solidFill>
                  <a:srgbClr val="FF0000"/>
                </a:solidFill>
                <a:latin typeface="BPG Nino Mtavruli"/>
                <a:ea typeface="BPG Nino Mtavruli"/>
                <a:cs typeface="BPG Nino Mtavruli"/>
                <a:sym typeface="BPG Nino Mtavruli"/>
              </a:defRPr>
            </a:pPr>
            <a:r>
              <a:rPr lang="ru-RU" dirty="0"/>
              <a:t>Роль МФ </a:t>
            </a:r>
            <a:r>
              <a:rPr lang="ru-RU" dirty="0" smtClean="0"/>
              <a:t>и Управление</a:t>
            </a:r>
            <a:endParaRPr lang="ru-RU" dirty="0"/>
          </a:p>
          <a:p>
            <a:pPr>
              <a:defRPr sz="1200" b="1" i="1">
                <a:solidFill>
                  <a:srgbClr val="FF0000"/>
                </a:solidFill>
                <a:latin typeface="BPG Nino Mtavruli"/>
                <a:ea typeface="BPG Nino Mtavruli"/>
                <a:cs typeface="BPG Nino Mtavruli"/>
                <a:sym typeface="BPG Nino Mtavruli"/>
              </a:defRPr>
            </a:pPr>
            <a:r>
              <a:rPr lang="ru-RU" dirty="0"/>
              <a:t>Правительство Грузии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89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9" descr="C:\Users\g.japharidze\AppData\Local\Microsoft\Windows\Temporary Internet Files\Content.IE5\42FG2O95\MC9004403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987" y="5106037"/>
            <a:ext cx="1335088" cy="13350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119073" y="2986191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2297307" y="4700558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04800" y="3040914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7064579" y="1734917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13500000" scaled="1"/>
            <a:tileRect/>
          </a:gradFill>
          <a:ln w="25400">
            <a:solidFill>
              <a:srgbClr val="D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7319451" y="3990998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13500000" scaled="1"/>
            <a:tileRect/>
          </a:gradFill>
          <a:ln w="25400">
            <a:solidFill>
              <a:srgbClr val="D6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273647" y="1256895"/>
            <a:ext cx="1675267" cy="1674132"/>
          </a:xfrm>
          <a:prstGeom prst="ellipse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lt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lt1">
                  <a:shade val="63000"/>
                  <a:satMod val="120000"/>
                </a:schemeClr>
              </a:gs>
            </a:gsLst>
            <a:lin ang="2700000" scaled="1"/>
            <a:tileRect/>
          </a:gra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a-GE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73678" y="5259975"/>
            <a:ext cx="2139006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1600" b="1" dirty="0"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система управления документами</a:t>
            </a:r>
            <a:endParaRPr lang="en-US" sz="1600" dirty="0">
              <a:latin typeface="Arial" panose="020B0604020202020204" pitchFamily="34" charset="0"/>
              <a:ea typeface="BPG Glaho Arial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090108" y="2276895"/>
            <a:ext cx="1649738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Налоговая служба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412578" y="4501231"/>
            <a:ext cx="1582140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1600" b="1" dirty="0" smtClean="0"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Таможня</a:t>
            </a:r>
            <a:endParaRPr lang="en-US" sz="1600" dirty="0" smtClean="0">
              <a:latin typeface="Arial" panose="020B0604020202020204" pitchFamily="34" charset="0"/>
              <a:ea typeface="BPG Glaho Arial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37448" y="1779453"/>
            <a:ext cx="1611466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Электронный </a:t>
            </a:r>
          </a:p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Бюджет</a:t>
            </a:r>
            <a:endParaRPr lang="en-US" sz="1600" b="1" dirty="0">
              <a:latin typeface="Arial" panose="020B0604020202020204" pitchFamily="34" charset="0"/>
              <a:ea typeface="BPG Glaho Arial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077942" y="3519184"/>
            <a:ext cx="1783469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Электронное </a:t>
            </a:r>
            <a:r>
              <a:rPr lang="ru-RU" sz="1600" b="1" dirty="0" smtClean="0"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Казначеиство</a:t>
            </a:r>
            <a:endParaRPr lang="en-US" sz="1600" dirty="0">
              <a:latin typeface="Arial" panose="020B0604020202020204" pitchFamily="34" charset="0"/>
              <a:ea typeface="BPG Glaho Arial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3798" y="3615499"/>
            <a:ext cx="1897984" cy="602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Электронная </a:t>
            </a:r>
            <a:r>
              <a:rPr lang="ru-RU" sz="1600" b="1" dirty="0" smtClean="0"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Система </a:t>
            </a:r>
            <a:r>
              <a:rPr lang="ru-RU" sz="1600" b="1" dirty="0"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управления человеческими ресурсами</a:t>
            </a:r>
            <a:endParaRPr lang="en-US" sz="1600" dirty="0">
              <a:latin typeface="Arial" panose="020B0604020202020204" pitchFamily="34" charset="0"/>
              <a:ea typeface="BPG Glaho Arial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62200" y="3581400"/>
            <a:ext cx="1545828" cy="554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1400" b="1" dirty="0">
                <a:solidFill>
                  <a:srgbClr val="C00000"/>
                </a:solidFill>
                <a:latin typeface="Calibri (Body)"/>
                <a:ea typeface="BPG Glaho Arial" pitchFamily="34" charset="0"/>
                <a:cs typeface="Arial" pitchFamily="34" charset="0"/>
              </a:rPr>
              <a:t>Расходная единица</a:t>
            </a:r>
            <a:endParaRPr lang="en-US" sz="1400" dirty="0" smtClean="0">
              <a:solidFill>
                <a:srgbClr val="C00000"/>
              </a:solidFill>
              <a:latin typeface="Calibri (Body)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6200000">
            <a:off x="2825415" y="3228246"/>
            <a:ext cx="446019" cy="15240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5400000">
            <a:off x="2996613" y="3250439"/>
            <a:ext cx="446018" cy="152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6200000">
            <a:off x="2845908" y="4325574"/>
            <a:ext cx="418979" cy="14780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5400000">
            <a:off x="2989035" y="4343559"/>
            <a:ext cx="418978" cy="14779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3727358" y="3771162"/>
            <a:ext cx="308398" cy="15240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695876" y="3618761"/>
            <a:ext cx="308398" cy="1524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2093968" y="3774124"/>
            <a:ext cx="306507" cy="1494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10800000">
            <a:off x="2040111" y="3621723"/>
            <a:ext cx="306507" cy="14943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6200000">
            <a:off x="7634894" y="3610541"/>
            <a:ext cx="380149" cy="15448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8" name="Right Arrow 27"/>
          <p:cNvSpPr/>
          <p:nvPr/>
        </p:nvSpPr>
        <p:spPr>
          <a:xfrm rot="5400000">
            <a:off x="7805186" y="3649455"/>
            <a:ext cx="380148" cy="154487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29" name="Right Arrow 28"/>
          <p:cNvSpPr/>
          <p:nvPr/>
        </p:nvSpPr>
        <p:spPr>
          <a:xfrm rot="19821199">
            <a:off x="5841054" y="3100180"/>
            <a:ext cx="1269410" cy="17790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9021199">
            <a:off x="5671139" y="2940408"/>
            <a:ext cx="1269405" cy="17790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2922143">
            <a:off x="5524804" y="4770910"/>
            <a:ext cx="815785" cy="176059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13722143">
            <a:off x="5381218" y="4864068"/>
            <a:ext cx="815782" cy="17605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5817381" y="6267124"/>
            <a:ext cx="1467578" cy="263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PG Nino Mtavruli" panose="02000806000000020004" pitchFamily="2" charset="0"/>
                <a:ea typeface="BPG Glaho Arial" pitchFamily="34" charset="0"/>
                <a:cs typeface="Arial" pitchFamily="34" charset="0"/>
              </a:rPr>
              <a:t>NBG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BPG Nino Mtavruli" panose="02000806000000020004" pitchFamily="2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2922143">
            <a:off x="1898803" y="4713433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3722143">
            <a:off x="1745255" y="4845980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8452378">
            <a:off x="1751699" y="2940288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/>
          <p:cNvSpPr/>
          <p:nvPr/>
        </p:nvSpPr>
        <p:spPr>
          <a:xfrm rot="19252378">
            <a:off x="1638647" y="2764085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 rot="13003560">
            <a:off x="3801237" y="2862791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2203560">
            <a:off x="3948649" y="2757200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8900000">
            <a:off x="3813152" y="4713432"/>
            <a:ext cx="574860" cy="1781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8100000">
            <a:off x="3914436" y="4874914"/>
            <a:ext cx="574858" cy="17813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639762"/>
          </a:xfrm>
        </p:spPr>
        <p:txBody>
          <a:bodyPr>
            <a:normAutofit/>
          </a:bodyPr>
          <a:lstStyle/>
          <a:p>
            <a:r>
              <a:rPr lang="af-ZA" sz="2400" b="1" dirty="0">
                <a:latin typeface="Calibri (Body)"/>
              </a:rPr>
              <a:t>PFMS Modular Structure</a:t>
            </a:r>
            <a:endParaRPr lang="ru-RU" sz="2400" b="1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173513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43000" y="152400"/>
            <a:ext cx="6477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>
                <a:latin typeface="Calibri (Body)"/>
              </a:rPr>
              <a:t>Прозрачность бюджета</a:t>
            </a:r>
            <a:endParaRPr lang="en-US" sz="2400" dirty="0">
              <a:latin typeface="Calibri (Body)"/>
            </a:endParaRPr>
          </a:p>
        </p:txBody>
      </p:sp>
      <p:pic>
        <p:nvPicPr>
          <p:cNvPr id="4" name="Picture 2" descr="D:\tinatin.gugava\Desktop\citizen's guide\2017 year\MATERIAL\Logo icon_featured_800wid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8018"/>
            <a:ext cx="2303857" cy="226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tinatin.gugava\Desktop\citizen's guide\2017 year\MATERIAL\puzzle_pieces_house_teamwork_1600_cl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297180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tinatin.gugava\Desktop\Untitled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613"/>
            <a:ext cx="3148914" cy="253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Picture 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30836" y="519700"/>
            <a:ext cx="1600201" cy="20138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75472" y="2909695"/>
            <a:ext cx="2617042" cy="35709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113355" y="6242891"/>
            <a:ext cx="4302781" cy="192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72000"/>
              </a:lnSpc>
              <a:buClr>
                <a:srgbClr val="2E75B6"/>
              </a:buClr>
              <a:buFontTx/>
              <a:buChar char="➢"/>
              <a:defRPr sz="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Started to publish budget documentation in a machine readable format in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49" y="2680488"/>
            <a:ext cx="2776904" cy="33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73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8458200" cy="1371600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Calibri (Body)"/>
              </a:rPr>
              <a:t>Спасибо за внимание</a:t>
            </a:r>
            <a:br>
              <a:rPr lang="ru-RU" sz="2800">
                <a:solidFill>
                  <a:schemeClr val="bg1"/>
                </a:solidFill>
                <a:latin typeface="Calibri (Body)"/>
              </a:rPr>
            </a:br>
            <a:endParaRPr lang="ru-RU" sz="280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17848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Title 2"/>
          <p:cNvSpPr txBox="1"/>
          <p:nvPr/>
        </p:nvSpPr>
        <p:spPr>
          <a:xfrm>
            <a:off x="1147506" y="46707"/>
            <a:ext cx="8229600" cy="1162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400" b="1">
                <a:solidFill>
                  <a:srgbClr val="3260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Bef>
                <a:spcPct val="0"/>
              </a:spcBef>
            </a:pPr>
            <a:r>
              <a:rPr lang="ru-RU" sz="2000" b="0" dirty="0">
                <a:solidFill>
                  <a:schemeClr val="tx1"/>
                </a:solidFill>
                <a:latin typeface="Calibri (Body)"/>
                <a:ea typeface="+mj-ea"/>
                <a:cs typeface="+mj-cs"/>
              </a:rPr>
              <a:t>Реформа управления государственными финансами (PFM)</a:t>
            </a:r>
            <a:endParaRPr sz="2000" b="0" dirty="0">
              <a:solidFill>
                <a:schemeClr val="tx1"/>
              </a:solidFill>
              <a:latin typeface="Calibri (Body)"/>
              <a:ea typeface="+mj-ea"/>
              <a:cs typeface="+mj-cs"/>
            </a:endParaRPr>
          </a:p>
        </p:txBody>
      </p:sp>
      <p:grpSp>
        <p:nvGrpSpPr>
          <p:cNvPr id="490" name="Diagram 3"/>
          <p:cNvGrpSpPr/>
          <p:nvPr/>
        </p:nvGrpSpPr>
        <p:grpSpPr>
          <a:xfrm>
            <a:off x="207956" y="990600"/>
            <a:ext cx="8936044" cy="5423419"/>
            <a:chOff x="-20645" y="0"/>
            <a:chExt cx="8936042" cy="5423417"/>
          </a:xfrm>
        </p:grpSpPr>
        <p:grpSp>
          <p:nvGrpSpPr>
            <p:cNvPr id="438" name="Group"/>
            <p:cNvGrpSpPr/>
            <p:nvPr/>
          </p:nvGrpSpPr>
          <p:grpSpPr>
            <a:xfrm>
              <a:off x="-1" y="0"/>
              <a:ext cx="459454" cy="656360"/>
              <a:chOff x="0" y="0"/>
              <a:chExt cx="459452" cy="656359"/>
            </a:xfrm>
          </p:grpSpPr>
          <p:sp>
            <p:nvSpPr>
              <p:cNvPr id="436" name="Chevron"/>
              <p:cNvSpPr/>
              <p:nvPr/>
            </p:nvSpPr>
            <p:spPr>
              <a:xfrm rot="5400000">
                <a:off x="-98454" y="98453"/>
                <a:ext cx="656360" cy="45945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437" name="2007"/>
              <p:cNvSpPr txBox="1"/>
              <p:nvPr/>
            </p:nvSpPr>
            <p:spPr>
              <a:xfrm>
                <a:off x="0" y="245629"/>
                <a:ext cx="459453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t>2007</a:t>
                </a:r>
              </a:p>
            </p:txBody>
          </p:sp>
        </p:grpSp>
        <p:grpSp>
          <p:nvGrpSpPr>
            <p:cNvPr id="441" name="Group"/>
            <p:cNvGrpSpPr/>
            <p:nvPr/>
          </p:nvGrpSpPr>
          <p:grpSpPr>
            <a:xfrm>
              <a:off x="459450" y="72793"/>
              <a:ext cx="8348447" cy="281051"/>
              <a:chOff x="-1" y="0"/>
              <a:chExt cx="8348445" cy="281050"/>
            </a:xfrm>
          </p:grpSpPr>
          <p:sp>
            <p:nvSpPr>
              <p:cNvPr id="439" name="Shape"/>
              <p:cNvSpPr/>
              <p:nvPr/>
            </p:nvSpPr>
            <p:spPr>
              <a:xfrm rot="5400000">
                <a:off x="4033697" y="-4033698"/>
                <a:ext cx="281050" cy="8348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54"/>
                      <a:pt x="21600" y="121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21"/>
                    </a:lnTo>
                    <a:cubicBezTo>
                      <a:pt x="0" y="5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300"/>
                  </a:spcBef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40" name="MTEF - Basic Data and Directions document (BDD Document) strengthened"/>
              <p:cNvSpPr txBox="1"/>
              <p:nvPr/>
            </p:nvSpPr>
            <p:spPr>
              <a:xfrm>
                <a:off x="0" y="57939"/>
                <a:ext cx="8334725" cy="16517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100" b="1" dirty="0">
                    <a:latin typeface="+mj-lt"/>
                  </a:rPr>
                  <a:t>MTEF - </a:t>
                </a:r>
                <a:r>
                  <a:rPr lang="ru-RU" sz="1100" b="1" dirty="0" smtClean="0">
                    <a:latin typeface="+mj-lt"/>
                  </a:rPr>
                  <a:t>Документ </a:t>
                </a:r>
                <a:r>
                  <a:rPr lang="ru-RU" sz="1100" b="1" dirty="0">
                    <a:latin typeface="+mj-lt"/>
                  </a:rPr>
                  <a:t>«Основные данные и направления» (документ BDD) укреплен</a:t>
                </a:r>
                <a:endParaRPr sz="1100" b="1" dirty="0">
                  <a:latin typeface="+mj-lt"/>
                </a:endParaRPr>
              </a:p>
            </p:txBody>
          </p:sp>
        </p:grpSp>
        <p:grpSp>
          <p:nvGrpSpPr>
            <p:cNvPr id="444" name="Group"/>
            <p:cNvGrpSpPr/>
            <p:nvPr/>
          </p:nvGrpSpPr>
          <p:grpSpPr>
            <a:xfrm>
              <a:off x="-7" y="536923"/>
              <a:ext cx="459461" cy="656362"/>
              <a:chOff x="-6" y="-55351"/>
              <a:chExt cx="459459" cy="656360"/>
            </a:xfrm>
          </p:grpSpPr>
          <p:sp>
            <p:nvSpPr>
              <p:cNvPr id="442" name="Chevron"/>
              <p:cNvSpPr/>
              <p:nvPr/>
            </p:nvSpPr>
            <p:spPr>
              <a:xfrm rot="5400000">
                <a:off x="-98459" y="43102"/>
                <a:ext cx="656360" cy="45945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443" name="2008"/>
              <p:cNvSpPr txBox="1"/>
              <p:nvPr/>
            </p:nvSpPr>
            <p:spPr>
              <a:xfrm>
                <a:off x="0" y="245629"/>
                <a:ext cx="459453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rPr dirty="0"/>
                  <a:t>2008</a:t>
                </a:r>
              </a:p>
            </p:txBody>
          </p:sp>
        </p:grpSp>
        <p:grpSp>
          <p:nvGrpSpPr>
            <p:cNvPr id="447" name="Group"/>
            <p:cNvGrpSpPr/>
            <p:nvPr/>
          </p:nvGrpSpPr>
          <p:grpSpPr>
            <a:xfrm>
              <a:off x="438811" y="689383"/>
              <a:ext cx="8362408" cy="312753"/>
              <a:chOff x="-13962" y="0"/>
              <a:chExt cx="8362406" cy="312752"/>
            </a:xfrm>
          </p:grpSpPr>
          <p:sp>
            <p:nvSpPr>
              <p:cNvPr id="445" name="Shape"/>
              <p:cNvSpPr/>
              <p:nvPr/>
            </p:nvSpPr>
            <p:spPr>
              <a:xfrm rot="5400000">
                <a:off x="4069771" y="-4069772"/>
                <a:ext cx="208902" cy="8348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40"/>
                      <a:pt x="21600" y="9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90"/>
                    </a:lnTo>
                    <a:cubicBezTo>
                      <a:pt x="0" y="40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300"/>
                  </a:spcBef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46" name="GFSM 2001 Classification is Operational"/>
              <p:cNvSpPr txBox="1"/>
              <p:nvPr/>
            </p:nvSpPr>
            <p:spPr>
              <a:xfrm>
                <a:off x="-13962" y="161430"/>
                <a:ext cx="8338247" cy="15132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b="1" dirty="0">
                    <a:latin typeface="+mj-lt"/>
                  </a:rPr>
                  <a:t>GFSM 2001 </a:t>
                </a:r>
                <a:r>
                  <a:rPr lang="ru-RU" b="1" dirty="0">
                    <a:latin typeface="+mj-lt"/>
                  </a:rPr>
                  <a:t>Классификация является оперативной</a:t>
                </a:r>
                <a:endParaRPr b="1" dirty="0">
                  <a:latin typeface="+mj-lt"/>
                </a:endParaRPr>
              </a:p>
            </p:txBody>
          </p:sp>
        </p:grpSp>
        <p:grpSp>
          <p:nvGrpSpPr>
            <p:cNvPr id="450" name="Group"/>
            <p:cNvGrpSpPr/>
            <p:nvPr/>
          </p:nvGrpSpPr>
          <p:grpSpPr>
            <a:xfrm>
              <a:off x="10461" y="1130208"/>
              <a:ext cx="459454" cy="656361"/>
              <a:chOff x="0" y="0"/>
              <a:chExt cx="459452" cy="656359"/>
            </a:xfrm>
          </p:grpSpPr>
          <p:sp>
            <p:nvSpPr>
              <p:cNvPr id="448" name="Chevron"/>
              <p:cNvSpPr/>
              <p:nvPr/>
            </p:nvSpPr>
            <p:spPr>
              <a:xfrm rot="5400000">
                <a:off x="-98454" y="98453"/>
                <a:ext cx="656360" cy="45945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449" name="2009"/>
              <p:cNvSpPr txBox="1"/>
              <p:nvPr/>
            </p:nvSpPr>
            <p:spPr>
              <a:xfrm>
                <a:off x="0" y="245630"/>
                <a:ext cx="459452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rPr dirty="0"/>
                  <a:t>2009</a:t>
                </a:r>
              </a:p>
            </p:txBody>
          </p:sp>
        </p:grpSp>
        <p:grpSp>
          <p:nvGrpSpPr>
            <p:cNvPr id="453" name="Group"/>
            <p:cNvGrpSpPr/>
            <p:nvPr/>
          </p:nvGrpSpPr>
          <p:grpSpPr>
            <a:xfrm>
              <a:off x="459451" y="1119256"/>
              <a:ext cx="8348446" cy="434499"/>
              <a:chOff x="0" y="-1"/>
              <a:chExt cx="8348444" cy="434497"/>
            </a:xfrm>
          </p:grpSpPr>
          <p:sp>
            <p:nvSpPr>
              <p:cNvPr id="451" name="Shape"/>
              <p:cNvSpPr/>
              <p:nvPr/>
            </p:nvSpPr>
            <p:spPr>
              <a:xfrm rot="5400000">
                <a:off x="3956973" y="-3956974"/>
                <a:ext cx="434497" cy="834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84"/>
                      <a:pt x="21600" y="187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87"/>
                    </a:lnTo>
                    <a:cubicBezTo>
                      <a:pt x="0" y="8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300"/>
                  </a:spcBef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2" name="New Budget Code approved…"/>
              <p:cNvSpPr txBox="1"/>
              <p:nvPr/>
            </p:nvSpPr>
            <p:spPr>
              <a:xfrm>
                <a:off x="0" y="59001"/>
                <a:ext cx="8327235" cy="3164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050" b="1" dirty="0" smtClean="0">
                    <a:latin typeface="+mj-lt"/>
                  </a:rPr>
                  <a:t>Код нового бюджета утверждён</a:t>
                </a:r>
                <a:endParaRPr sz="1050" b="1" dirty="0">
                  <a:latin typeface="+mj-lt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050" b="1" dirty="0" smtClean="0">
                    <a:latin typeface="+mj-lt"/>
                  </a:rPr>
                  <a:t>Пилотная версия програмного бюджета </a:t>
                </a:r>
                <a:endParaRPr sz="1050" b="1" dirty="0">
                  <a:latin typeface="+mj-lt"/>
                </a:endParaRPr>
              </a:p>
            </p:txBody>
          </p:sp>
        </p:grpSp>
        <p:grpSp>
          <p:nvGrpSpPr>
            <p:cNvPr id="456" name="Group"/>
            <p:cNvGrpSpPr/>
            <p:nvPr/>
          </p:nvGrpSpPr>
          <p:grpSpPr>
            <a:xfrm>
              <a:off x="-10323" y="1687999"/>
              <a:ext cx="469777" cy="656362"/>
              <a:chOff x="-10322" y="-92756"/>
              <a:chExt cx="469775" cy="656360"/>
            </a:xfrm>
          </p:grpSpPr>
          <p:sp>
            <p:nvSpPr>
              <p:cNvPr id="454" name="Chevron"/>
              <p:cNvSpPr/>
              <p:nvPr/>
            </p:nvSpPr>
            <p:spPr>
              <a:xfrm rot="5400000">
                <a:off x="-108775" y="5697"/>
                <a:ext cx="656360" cy="45945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455" name="2010"/>
              <p:cNvSpPr txBox="1"/>
              <p:nvPr/>
            </p:nvSpPr>
            <p:spPr>
              <a:xfrm>
                <a:off x="0" y="245630"/>
                <a:ext cx="459453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t>2010</a:t>
                </a:r>
              </a:p>
            </p:txBody>
          </p:sp>
        </p:grpSp>
        <p:grpSp>
          <p:nvGrpSpPr>
            <p:cNvPr id="459" name="Group"/>
            <p:cNvGrpSpPr/>
            <p:nvPr/>
          </p:nvGrpSpPr>
          <p:grpSpPr>
            <a:xfrm>
              <a:off x="459451" y="1665136"/>
              <a:ext cx="8348447" cy="426636"/>
              <a:chOff x="0" y="-1"/>
              <a:chExt cx="8348445" cy="426635"/>
            </a:xfrm>
          </p:grpSpPr>
          <p:sp>
            <p:nvSpPr>
              <p:cNvPr id="457" name="Shape"/>
              <p:cNvSpPr/>
              <p:nvPr/>
            </p:nvSpPr>
            <p:spPr>
              <a:xfrm rot="5400000">
                <a:off x="3960905" y="-3960906"/>
                <a:ext cx="426635" cy="8348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82"/>
                      <a:pt x="21600" y="18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84"/>
                    </a:lnTo>
                    <a:cubicBezTo>
                      <a:pt x="0" y="8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300"/>
                  </a:spcBef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58" name="Program Budget Piloted…"/>
              <p:cNvSpPr txBox="1"/>
              <p:nvPr/>
            </p:nvSpPr>
            <p:spPr>
              <a:xfrm>
                <a:off x="1" y="61993"/>
                <a:ext cx="8327618" cy="3026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b="1" dirty="0" smtClean="0">
                    <a:latin typeface="+mj-lt"/>
                  </a:rPr>
                  <a:t>Пилотная </a:t>
                </a:r>
                <a:r>
                  <a:rPr lang="ru-RU" b="1" dirty="0">
                    <a:latin typeface="+mj-lt"/>
                  </a:rPr>
                  <a:t>версия </a:t>
                </a:r>
                <a:r>
                  <a:rPr lang="ru-RU" b="1" dirty="0" smtClean="0">
                    <a:latin typeface="+mj-lt"/>
                  </a:rPr>
                  <a:t>програмного бюджета </a:t>
                </a:r>
                <a:endParaRPr lang="ru-RU" b="1" dirty="0">
                  <a:latin typeface="+mj-lt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b="1" dirty="0" smtClean="0">
                    <a:latin typeface="+mj-lt"/>
                  </a:rPr>
                  <a:t>Электронный бюджет разработан также как и пилотная версия</a:t>
                </a:r>
                <a:endParaRPr b="1" dirty="0">
                  <a:latin typeface="+mj-lt"/>
                </a:endParaRPr>
              </a:p>
            </p:txBody>
          </p:sp>
        </p:grpSp>
        <p:grpSp>
          <p:nvGrpSpPr>
            <p:cNvPr id="462" name="Group"/>
            <p:cNvGrpSpPr/>
            <p:nvPr/>
          </p:nvGrpSpPr>
          <p:grpSpPr>
            <a:xfrm>
              <a:off x="-20645" y="2280275"/>
              <a:ext cx="480099" cy="656362"/>
              <a:chOff x="-20644" y="-92755"/>
              <a:chExt cx="480097" cy="656360"/>
            </a:xfrm>
          </p:grpSpPr>
          <p:sp>
            <p:nvSpPr>
              <p:cNvPr id="460" name="Chevron"/>
              <p:cNvSpPr/>
              <p:nvPr/>
            </p:nvSpPr>
            <p:spPr>
              <a:xfrm rot="5400000">
                <a:off x="-119097" y="5698"/>
                <a:ext cx="656360" cy="45945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461" name="2011"/>
              <p:cNvSpPr txBox="1"/>
              <p:nvPr/>
            </p:nvSpPr>
            <p:spPr>
              <a:xfrm>
                <a:off x="0" y="245629"/>
                <a:ext cx="459453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rPr dirty="0"/>
                  <a:t>2011</a:t>
                </a:r>
              </a:p>
            </p:txBody>
          </p:sp>
        </p:grpSp>
        <p:grpSp>
          <p:nvGrpSpPr>
            <p:cNvPr id="465" name="Group"/>
            <p:cNvGrpSpPr/>
            <p:nvPr/>
          </p:nvGrpSpPr>
          <p:grpSpPr>
            <a:xfrm>
              <a:off x="457448" y="2222879"/>
              <a:ext cx="8348447" cy="426636"/>
              <a:chOff x="0" y="-1"/>
              <a:chExt cx="8348445" cy="426635"/>
            </a:xfrm>
          </p:grpSpPr>
          <p:sp>
            <p:nvSpPr>
              <p:cNvPr id="463" name="Shape"/>
              <p:cNvSpPr/>
              <p:nvPr/>
            </p:nvSpPr>
            <p:spPr>
              <a:xfrm rot="5400000">
                <a:off x="3960905" y="-3960906"/>
                <a:ext cx="426635" cy="8348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82"/>
                      <a:pt x="21600" y="18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84"/>
                    </a:lnTo>
                    <a:cubicBezTo>
                      <a:pt x="0" y="8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300"/>
                  </a:spcBef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64" name="E-Budget is integrated with E-Treasury…"/>
              <p:cNvSpPr txBox="1"/>
              <p:nvPr/>
            </p:nvSpPr>
            <p:spPr>
              <a:xfrm>
                <a:off x="1" y="48144"/>
                <a:ext cx="8327618" cy="330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100" b="1" dirty="0" smtClean="0">
                    <a:latin typeface="+mj-lt"/>
                  </a:rPr>
                  <a:t>Электронный бюджет (</a:t>
                </a:r>
                <a:r>
                  <a:rPr lang="en-US" sz="1100" b="1" dirty="0" smtClean="0">
                    <a:latin typeface="+mj-lt"/>
                  </a:rPr>
                  <a:t>E-Budget </a:t>
                </a:r>
                <a:r>
                  <a:rPr lang="ru-RU" sz="1100" b="1" dirty="0" smtClean="0">
                    <a:latin typeface="+mj-lt"/>
                  </a:rPr>
                  <a:t>)</a:t>
                </a:r>
                <a:r>
                  <a:rPr sz="1100" b="1" dirty="0" smtClean="0">
                    <a:latin typeface="+mj-lt"/>
                  </a:rPr>
                  <a:t> </a:t>
                </a:r>
                <a:r>
                  <a:rPr lang="ru-RU" sz="1100" b="1" dirty="0" smtClean="0">
                    <a:latin typeface="+mj-lt"/>
                  </a:rPr>
                  <a:t>интегрирован с </a:t>
                </a:r>
                <a:r>
                  <a:rPr lang="ru-RU" sz="1100" b="1" dirty="0">
                    <a:latin typeface="+mj-lt"/>
                  </a:rPr>
                  <a:t>электронным </a:t>
                </a:r>
                <a:r>
                  <a:rPr lang="ru-RU" sz="1100" b="1" dirty="0" smtClean="0">
                    <a:latin typeface="+mj-lt"/>
                  </a:rPr>
                  <a:t>казначеиством (</a:t>
                </a:r>
                <a:r>
                  <a:rPr lang="en-US" sz="1100" b="1" dirty="0">
                    <a:latin typeface="+mj-lt"/>
                  </a:rPr>
                  <a:t>E-Treasury</a:t>
                </a:r>
                <a:r>
                  <a:rPr lang="ru-RU" sz="1100" b="1" dirty="0" smtClean="0">
                    <a:latin typeface="+mj-lt"/>
                  </a:rPr>
                  <a:t>)</a:t>
                </a:r>
                <a:endParaRPr sz="1100" b="1" dirty="0">
                  <a:latin typeface="+mj-lt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100" b="1" dirty="0" smtClean="0">
                    <a:latin typeface="+mj-lt"/>
                  </a:rPr>
                  <a:t>Пилотная версия бюджета и </a:t>
                </a:r>
                <a:r>
                  <a:rPr sz="1100" b="1" dirty="0" smtClean="0">
                    <a:latin typeface="+mj-lt"/>
                  </a:rPr>
                  <a:t>BDD </a:t>
                </a:r>
                <a:r>
                  <a:rPr lang="ru-RU" sz="1100" b="1" dirty="0" smtClean="0">
                    <a:latin typeface="+mj-lt"/>
                  </a:rPr>
                  <a:t>поддержка продлена</a:t>
                </a:r>
                <a:endParaRPr sz="1100" b="1" dirty="0">
                  <a:latin typeface="+mj-lt"/>
                </a:endParaRPr>
              </a:p>
            </p:txBody>
          </p:sp>
        </p:grpSp>
        <p:grpSp>
          <p:nvGrpSpPr>
            <p:cNvPr id="468" name="Group"/>
            <p:cNvGrpSpPr/>
            <p:nvPr/>
          </p:nvGrpSpPr>
          <p:grpSpPr>
            <a:xfrm>
              <a:off x="-19558" y="2818208"/>
              <a:ext cx="499652" cy="656362"/>
              <a:chOff x="-19557" y="-147096"/>
              <a:chExt cx="499650" cy="656360"/>
            </a:xfrm>
          </p:grpSpPr>
          <p:sp>
            <p:nvSpPr>
              <p:cNvPr id="466" name="Chevron"/>
              <p:cNvSpPr/>
              <p:nvPr/>
            </p:nvSpPr>
            <p:spPr>
              <a:xfrm rot="5400000">
                <a:off x="-77813" y="-48643"/>
                <a:ext cx="656360" cy="45945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467" name="2012"/>
              <p:cNvSpPr txBox="1"/>
              <p:nvPr/>
            </p:nvSpPr>
            <p:spPr>
              <a:xfrm>
                <a:off x="-19557" y="125577"/>
                <a:ext cx="459453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rPr dirty="0"/>
                  <a:t>2012</a:t>
                </a:r>
              </a:p>
            </p:txBody>
          </p:sp>
        </p:grpSp>
        <p:grpSp>
          <p:nvGrpSpPr>
            <p:cNvPr id="471" name="Group"/>
            <p:cNvGrpSpPr/>
            <p:nvPr/>
          </p:nvGrpSpPr>
          <p:grpSpPr>
            <a:xfrm>
              <a:off x="459452" y="2831060"/>
              <a:ext cx="8348446" cy="495520"/>
              <a:chOff x="1" y="-24630"/>
              <a:chExt cx="8348444" cy="495519"/>
            </a:xfrm>
          </p:grpSpPr>
          <p:sp>
            <p:nvSpPr>
              <p:cNvPr id="469" name="Shape"/>
              <p:cNvSpPr/>
              <p:nvPr/>
            </p:nvSpPr>
            <p:spPr>
              <a:xfrm rot="5400000">
                <a:off x="3960905" y="-3951093"/>
                <a:ext cx="426635" cy="8348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82"/>
                      <a:pt x="21600" y="18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84"/>
                    </a:lnTo>
                    <a:cubicBezTo>
                      <a:pt x="0" y="8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300"/>
                  </a:spcBef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0" name="Program Budget on State Budget Level Introduced…"/>
              <p:cNvSpPr txBox="1"/>
              <p:nvPr/>
            </p:nvSpPr>
            <p:spPr>
              <a:xfrm>
                <a:off x="1" y="-24630"/>
                <a:ext cx="8327618" cy="4955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0" lvl="1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100" b="1" dirty="0" smtClean="0">
                    <a:latin typeface="+mj-lt"/>
                  </a:rPr>
                  <a:t>Бюджет </a:t>
                </a:r>
                <a:r>
                  <a:rPr lang="ru-RU" sz="1100" b="1" dirty="0">
                    <a:latin typeface="+mj-lt"/>
                  </a:rPr>
                  <a:t>программы </a:t>
                </a:r>
                <a:r>
                  <a:rPr lang="ru-RU" sz="1100" b="1" dirty="0" smtClean="0">
                    <a:latin typeface="+mj-lt"/>
                  </a:rPr>
                  <a:t>представлен на </a:t>
                </a:r>
                <a:r>
                  <a:rPr lang="ru-RU" sz="1100" b="1" dirty="0">
                    <a:latin typeface="+mj-lt"/>
                  </a:rPr>
                  <a:t>уровне государственного бюджета</a:t>
                </a:r>
                <a:endParaRPr sz="1100" b="1" dirty="0">
                  <a:latin typeface="+mj-lt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100" b="1" dirty="0" smtClean="0">
                    <a:latin typeface="+mj-lt"/>
                  </a:rPr>
                  <a:t>Отчётность по </a:t>
                </a:r>
                <a:r>
                  <a:rPr sz="1100" b="1" dirty="0" smtClean="0">
                    <a:latin typeface="+mj-lt"/>
                  </a:rPr>
                  <a:t>LEPL </a:t>
                </a:r>
                <a:r>
                  <a:rPr lang="ru-RU" sz="1100" b="1" dirty="0" smtClean="0">
                    <a:latin typeface="+mj-lt"/>
                  </a:rPr>
                  <a:t>доходом интегррованна в</a:t>
                </a:r>
                <a:r>
                  <a:rPr sz="1100" b="1" dirty="0" smtClean="0">
                    <a:latin typeface="+mj-lt"/>
                  </a:rPr>
                  <a:t> </a:t>
                </a:r>
                <a:r>
                  <a:rPr sz="1100" b="1" dirty="0" err="1">
                    <a:latin typeface="+mj-lt"/>
                  </a:rPr>
                  <a:t>ePFMS</a:t>
                </a:r>
                <a:endParaRPr sz="1100" b="1" dirty="0">
                  <a:latin typeface="+mj-lt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sz="1100" b="1" dirty="0">
                    <a:latin typeface="+mj-lt"/>
                  </a:rPr>
                  <a:t>PIFC </a:t>
                </a:r>
                <a:r>
                  <a:rPr lang="ru-RU" sz="1100" b="1" dirty="0" smtClean="0">
                    <a:latin typeface="+mj-lt"/>
                  </a:rPr>
                  <a:t>реформа начата</a:t>
                </a:r>
                <a:endParaRPr sz="1100" b="1" dirty="0">
                  <a:latin typeface="+mj-lt"/>
                </a:endParaRPr>
              </a:p>
            </p:txBody>
          </p:sp>
        </p:grpSp>
        <p:grpSp>
          <p:nvGrpSpPr>
            <p:cNvPr id="474" name="Group"/>
            <p:cNvGrpSpPr/>
            <p:nvPr/>
          </p:nvGrpSpPr>
          <p:grpSpPr>
            <a:xfrm>
              <a:off x="-8" y="3400146"/>
              <a:ext cx="459455" cy="656362"/>
              <a:chOff x="-7" y="-157432"/>
              <a:chExt cx="459453" cy="656360"/>
            </a:xfrm>
          </p:grpSpPr>
          <p:sp>
            <p:nvSpPr>
              <p:cNvPr id="472" name="Chevron"/>
              <p:cNvSpPr/>
              <p:nvPr/>
            </p:nvSpPr>
            <p:spPr>
              <a:xfrm rot="5400000">
                <a:off x="-98460" y="-58979"/>
                <a:ext cx="656360" cy="45945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473" name="2013"/>
              <p:cNvSpPr txBox="1"/>
              <p:nvPr/>
            </p:nvSpPr>
            <p:spPr>
              <a:xfrm>
                <a:off x="-7" y="107115"/>
                <a:ext cx="459453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rPr dirty="0"/>
                  <a:t>2013</a:t>
                </a:r>
              </a:p>
            </p:txBody>
          </p:sp>
        </p:grpSp>
        <p:grpSp>
          <p:nvGrpSpPr>
            <p:cNvPr id="477" name="Group"/>
            <p:cNvGrpSpPr/>
            <p:nvPr/>
          </p:nvGrpSpPr>
          <p:grpSpPr>
            <a:xfrm>
              <a:off x="459451" y="3431614"/>
              <a:ext cx="8348447" cy="426637"/>
              <a:chOff x="0" y="-1"/>
              <a:chExt cx="8348445" cy="426635"/>
            </a:xfrm>
          </p:grpSpPr>
          <p:sp>
            <p:nvSpPr>
              <p:cNvPr id="475" name="Shape"/>
              <p:cNvSpPr/>
              <p:nvPr/>
            </p:nvSpPr>
            <p:spPr>
              <a:xfrm rot="5400000">
                <a:off x="3960905" y="-3960906"/>
                <a:ext cx="426635" cy="8348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82"/>
                      <a:pt x="21600" y="18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84"/>
                    </a:lnTo>
                    <a:cubicBezTo>
                      <a:pt x="0" y="8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300"/>
                  </a:spcBef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76" name="Program Budget on Municipal Level Introduced"/>
              <p:cNvSpPr txBox="1"/>
              <p:nvPr/>
            </p:nvSpPr>
            <p:spPr>
              <a:xfrm>
                <a:off x="1" y="130730"/>
                <a:ext cx="8327618" cy="16517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100" b="1" dirty="0" smtClean="0">
                    <a:latin typeface="+mj-lt"/>
                  </a:rPr>
                  <a:t>Програма бюджета представлена на Муниципальном уровне</a:t>
                </a:r>
                <a:endParaRPr sz="1100" b="1" dirty="0">
                  <a:latin typeface="+mj-lt"/>
                </a:endParaRPr>
              </a:p>
            </p:txBody>
          </p:sp>
        </p:grpSp>
        <p:grpSp>
          <p:nvGrpSpPr>
            <p:cNvPr id="480" name="Group"/>
            <p:cNvGrpSpPr/>
            <p:nvPr/>
          </p:nvGrpSpPr>
          <p:grpSpPr>
            <a:xfrm>
              <a:off x="-10" y="3995709"/>
              <a:ext cx="459455" cy="656362"/>
              <a:chOff x="-9" y="-154145"/>
              <a:chExt cx="459453" cy="656360"/>
            </a:xfrm>
          </p:grpSpPr>
          <p:sp>
            <p:nvSpPr>
              <p:cNvPr id="478" name="Chevron"/>
              <p:cNvSpPr/>
              <p:nvPr/>
            </p:nvSpPr>
            <p:spPr>
              <a:xfrm rot="5400000">
                <a:off x="-98462" y="-55692"/>
                <a:ext cx="656360" cy="45945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479" name="2014"/>
              <p:cNvSpPr txBox="1"/>
              <p:nvPr/>
            </p:nvSpPr>
            <p:spPr>
              <a:xfrm>
                <a:off x="-9" y="88482"/>
                <a:ext cx="459453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rPr dirty="0"/>
                  <a:t>2014</a:t>
                </a:r>
              </a:p>
            </p:txBody>
          </p:sp>
        </p:grpSp>
        <p:grpSp>
          <p:nvGrpSpPr>
            <p:cNvPr id="483" name="Group"/>
            <p:cNvGrpSpPr/>
            <p:nvPr/>
          </p:nvGrpSpPr>
          <p:grpSpPr>
            <a:xfrm>
              <a:off x="459451" y="3989356"/>
              <a:ext cx="8348447" cy="426637"/>
              <a:chOff x="0" y="-1"/>
              <a:chExt cx="8348445" cy="426635"/>
            </a:xfrm>
          </p:grpSpPr>
          <p:sp>
            <p:nvSpPr>
              <p:cNvPr id="481" name="Shape"/>
              <p:cNvSpPr/>
              <p:nvPr/>
            </p:nvSpPr>
            <p:spPr>
              <a:xfrm rot="5400000">
                <a:off x="3960905" y="-3960906"/>
                <a:ext cx="426635" cy="8348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82"/>
                      <a:pt x="21600" y="18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184"/>
                    </a:lnTo>
                    <a:cubicBezTo>
                      <a:pt x="0" y="82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300"/>
                  </a:spcBef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82" name="Organic Low on “Economic Freedom” introduced…"/>
              <p:cNvSpPr txBox="1"/>
              <p:nvPr/>
            </p:nvSpPr>
            <p:spPr>
              <a:xfrm>
                <a:off x="1" y="48144"/>
                <a:ext cx="8327618" cy="3303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100" b="1" dirty="0" smtClean="0">
                    <a:latin typeface="+mj-lt"/>
                  </a:rPr>
                  <a:t>Органический закон об «Экономической свободе» представлен 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100" b="1" dirty="0" smtClean="0">
                    <a:latin typeface="+mj-lt"/>
                  </a:rPr>
                  <a:t>Изучена </a:t>
                </a:r>
                <a:r>
                  <a:rPr lang="ru-RU" sz="1100" b="1" dirty="0">
                    <a:latin typeface="+mj-lt"/>
                  </a:rPr>
                  <a:t>практика бюджетного управления Грузии и стандартов ЕС и план действий</a:t>
                </a:r>
                <a:endParaRPr sz="1100" b="1" dirty="0">
                  <a:latin typeface="+mj-lt"/>
                </a:endParaRPr>
              </a:p>
            </p:txBody>
          </p:sp>
        </p:grpSp>
        <p:grpSp>
          <p:nvGrpSpPr>
            <p:cNvPr id="486" name="Group"/>
            <p:cNvGrpSpPr/>
            <p:nvPr/>
          </p:nvGrpSpPr>
          <p:grpSpPr>
            <a:xfrm>
              <a:off x="-20644" y="4655122"/>
              <a:ext cx="469776" cy="656362"/>
              <a:chOff x="-20643" y="-165152"/>
              <a:chExt cx="469774" cy="656360"/>
            </a:xfrm>
          </p:grpSpPr>
          <p:sp>
            <p:nvSpPr>
              <p:cNvPr id="484" name="Chevron"/>
              <p:cNvSpPr/>
              <p:nvPr/>
            </p:nvSpPr>
            <p:spPr>
              <a:xfrm rot="5400000">
                <a:off x="-108775" y="-66699"/>
                <a:ext cx="656360" cy="459453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485" name="2015"/>
              <p:cNvSpPr txBox="1"/>
              <p:nvPr/>
            </p:nvSpPr>
            <p:spPr>
              <a:xfrm>
                <a:off x="-20643" y="92897"/>
                <a:ext cx="459453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t>2015</a:t>
                </a:r>
              </a:p>
            </p:txBody>
          </p:sp>
        </p:grpSp>
        <p:grpSp>
          <p:nvGrpSpPr>
            <p:cNvPr id="489" name="Group"/>
            <p:cNvGrpSpPr/>
            <p:nvPr/>
          </p:nvGrpSpPr>
          <p:grpSpPr>
            <a:xfrm>
              <a:off x="480094" y="4652070"/>
              <a:ext cx="8435303" cy="771347"/>
              <a:chOff x="20643" y="35978"/>
              <a:chExt cx="8435301" cy="771345"/>
            </a:xfrm>
          </p:grpSpPr>
          <p:sp>
            <p:nvSpPr>
              <p:cNvPr id="487" name="Shape"/>
              <p:cNvSpPr/>
              <p:nvPr/>
            </p:nvSpPr>
            <p:spPr>
              <a:xfrm rot="5400000">
                <a:off x="3852621" y="-3796000"/>
                <a:ext cx="771345" cy="8435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13"/>
                      <a:pt x="21600" y="251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51"/>
                    </a:lnTo>
                    <a:cubicBezTo>
                      <a:pt x="0" y="113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300"/>
                  </a:spcBef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88" name="All budget organizations (Including Local Government) are fully integrated in the System of Treasury Accounts and ePFMS…"/>
              <p:cNvSpPr txBox="1"/>
              <p:nvPr/>
            </p:nvSpPr>
            <p:spPr>
              <a:xfrm>
                <a:off x="20643" y="76868"/>
                <a:ext cx="8327801" cy="6478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100" b="1" dirty="0">
                    <a:latin typeface="+mj-lt"/>
                  </a:rPr>
                  <a:t>Все бюджетные организации (включая местное самоуправление) полностью интегрированы в Систему казначейских счетов и </a:t>
                </a:r>
                <a:r>
                  <a:rPr lang="ru-RU" sz="1100" b="1" dirty="0" smtClean="0">
                    <a:latin typeface="+mj-lt"/>
                  </a:rPr>
                  <a:t>ePFMS, разработана </a:t>
                </a:r>
                <a:r>
                  <a:rPr lang="ru-RU" sz="1100" b="1" dirty="0">
                    <a:latin typeface="+mj-lt"/>
                  </a:rPr>
                  <a:t>методология среднесрочного плана </a:t>
                </a:r>
                <a:r>
                  <a:rPr lang="ru-RU" sz="1100" b="1" dirty="0" smtClean="0">
                    <a:latin typeface="+mj-lt"/>
                  </a:rPr>
                  <a:t>действий и пилотной версий</a:t>
                </a:r>
                <a:endParaRPr sz="1100" b="1" dirty="0">
                  <a:latin typeface="+mj-lt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100" b="1" dirty="0" smtClean="0">
                    <a:latin typeface="+mj-lt"/>
                  </a:rPr>
                  <a:t>Путеводитель государственного бюджета для граждан 2016 года </a:t>
                </a:r>
                <a:r>
                  <a:rPr lang="ru-RU" sz="1100" b="1" dirty="0">
                    <a:latin typeface="+mj-lt"/>
                  </a:rPr>
                  <a:t>улучшен и опубликован</a:t>
                </a:r>
                <a:endParaRPr sz="1100" b="1" dirty="0">
                  <a:latin typeface="+mj-lt"/>
                </a:endParaRP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sz="1100" b="1" dirty="0" smtClean="0">
                    <a:latin typeface="+mj-lt"/>
                  </a:rPr>
                  <a:t>Представлены </a:t>
                </a:r>
                <a:r>
                  <a:rPr sz="1100" b="1" dirty="0" smtClean="0">
                    <a:latin typeface="+mj-lt"/>
                  </a:rPr>
                  <a:t>FMC </a:t>
                </a:r>
                <a:r>
                  <a:rPr lang="ru-RU" sz="1100" b="1" dirty="0" smtClean="0">
                    <a:latin typeface="+mj-lt"/>
                  </a:rPr>
                  <a:t>реформы</a:t>
                </a:r>
                <a:endParaRPr sz="1100" b="1" dirty="0">
                  <a:latin typeface="+mj-lt"/>
                </a:endParaRPr>
              </a:p>
            </p:txBody>
          </p:sp>
        </p:grpSp>
      </p:grp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en-US" sz="1200" b="0" i="0" u="none" strike="noStrike" cap="none" normalizeH="0" baseline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</a:rPr>
              <a:t>Бюджет программы на уровне государственного бюджета</a:t>
            </a:r>
            <a:r>
              <a:rPr kumimoji="0" lang="ru-RU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3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Title 2"/>
          <p:cNvSpPr txBox="1"/>
          <p:nvPr/>
        </p:nvSpPr>
        <p:spPr>
          <a:xfrm>
            <a:off x="1143000" y="-76200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400" b="1">
                <a:solidFill>
                  <a:srgbClr val="3260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spcBef>
                <a:spcPct val="0"/>
              </a:spcBef>
            </a:pPr>
            <a:r>
              <a:rPr lang="ru-RU" b="0" dirty="0">
                <a:solidFill>
                  <a:schemeClr val="tx1"/>
                </a:solidFill>
                <a:latin typeface="Calibri (Body)"/>
                <a:ea typeface="+mj-ea"/>
                <a:cs typeface="+mj-cs"/>
              </a:rPr>
              <a:t>Реформа управления государственными финансами (PFM)</a:t>
            </a:r>
            <a:endParaRPr b="0" dirty="0">
              <a:solidFill>
                <a:schemeClr val="tx1"/>
              </a:solidFill>
              <a:latin typeface="Calibri (Body)"/>
              <a:ea typeface="+mj-ea"/>
              <a:cs typeface="+mj-cs"/>
            </a:endParaRPr>
          </a:p>
        </p:txBody>
      </p:sp>
      <p:grpSp>
        <p:nvGrpSpPr>
          <p:cNvPr id="511" name="Diagram 3"/>
          <p:cNvGrpSpPr/>
          <p:nvPr/>
        </p:nvGrpSpPr>
        <p:grpSpPr>
          <a:xfrm>
            <a:off x="49625" y="971736"/>
            <a:ext cx="8966123" cy="2790165"/>
            <a:chOff x="-1" y="-48536"/>
            <a:chExt cx="8655643" cy="2790164"/>
          </a:xfrm>
        </p:grpSpPr>
        <p:grpSp>
          <p:nvGrpSpPr>
            <p:cNvPr id="495" name="Group"/>
            <p:cNvGrpSpPr/>
            <p:nvPr/>
          </p:nvGrpSpPr>
          <p:grpSpPr>
            <a:xfrm>
              <a:off x="-1" y="12645"/>
              <a:ext cx="710022" cy="1014314"/>
              <a:chOff x="0" y="0"/>
              <a:chExt cx="710020" cy="1014312"/>
            </a:xfrm>
          </p:grpSpPr>
          <p:sp>
            <p:nvSpPr>
              <p:cNvPr id="493" name="Chevron"/>
              <p:cNvSpPr/>
              <p:nvPr/>
            </p:nvSpPr>
            <p:spPr>
              <a:xfrm rot="5400000">
                <a:off x="-152147" y="152146"/>
                <a:ext cx="1014314" cy="710021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494" name="2016"/>
              <p:cNvSpPr txBox="1"/>
              <p:nvPr/>
            </p:nvSpPr>
            <p:spPr>
              <a:xfrm>
                <a:off x="1" y="424606"/>
                <a:ext cx="710020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t>2016</a:t>
                </a:r>
              </a:p>
            </p:txBody>
          </p:sp>
        </p:grpSp>
        <p:grpSp>
          <p:nvGrpSpPr>
            <p:cNvPr id="498" name="Group"/>
            <p:cNvGrpSpPr/>
            <p:nvPr/>
          </p:nvGrpSpPr>
          <p:grpSpPr>
            <a:xfrm>
              <a:off x="710019" y="-48536"/>
              <a:ext cx="7945623" cy="729993"/>
              <a:chOff x="0" y="-48535"/>
              <a:chExt cx="7945622" cy="729991"/>
            </a:xfrm>
          </p:grpSpPr>
          <p:sp>
            <p:nvSpPr>
              <p:cNvPr id="496" name="Shape"/>
              <p:cNvSpPr/>
              <p:nvPr/>
            </p:nvSpPr>
            <p:spPr>
              <a:xfrm rot="5400000">
                <a:off x="3632010" y="-3632011"/>
                <a:ext cx="681457" cy="7945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38"/>
                      <a:pt x="21600" y="30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09"/>
                    </a:lnTo>
                    <a:cubicBezTo>
                      <a:pt x="0" y="138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300"/>
                  </a:spcBef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97" name="State Budget package expands coverage of performance related data and information…"/>
              <p:cNvSpPr txBox="1"/>
              <p:nvPr/>
            </p:nvSpPr>
            <p:spPr>
              <a:xfrm>
                <a:off x="33410" y="-48535"/>
                <a:ext cx="7912212" cy="6533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endParaRPr b="1" dirty="0">
                  <a:latin typeface="+mj-lt"/>
                </a:endParaRPr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b="1" dirty="0">
                    <a:latin typeface="+mj-lt"/>
                  </a:rPr>
                  <a:t>Пакет государственного бюджета </a:t>
                </a:r>
                <a:r>
                  <a:rPr lang="ru-RU" b="1" dirty="0" smtClean="0">
                    <a:latin typeface="+mj-lt"/>
                  </a:rPr>
                  <a:t>расширен, охват </a:t>
                </a:r>
                <a:r>
                  <a:rPr lang="ru-RU" b="1" dirty="0">
                    <a:latin typeface="+mj-lt"/>
                  </a:rPr>
                  <a:t>данных и информации, связанных с </a:t>
                </a:r>
                <a:r>
                  <a:rPr lang="ru-RU" b="1" dirty="0" smtClean="0">
                    <a:latin typeface="+mj-lt"/>
                  </a:rPr>
                  <a:t>производительностью</a:t>
                </a:r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b="1" dirty="0">
                    <a:latin typeface="+mj-lt"/>
                  </a:rPr>
                  <a:t>Планы действий, рассчитанные на среднесрочные затраты, внедряются во всех отраслевых </a:t>
                </a:r>
                <a:r>
                  <a:rPr lang="ru-RU" b="1" dirty="0" smtClean="0">
                    <a:latin typeface="+mj-lt"/>
                  </a:rPr>
                  <a:t>министерствах</a:t>
                </a:r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b="1" dirty="0">
                    <a:latin typeface="+mj-lt"/>
                  </a:rPr>
                  <a:t>Реформа управления государственными инвестициями (PIM) - Руководство и методология PIM были приняты</a:t>
                </a:r>
                <a:endParaRPr b="1" dirty="0">
                  <a:latin typeface="+mj-lt"/>
                </a:endParaRPr>
              </a:p>
            </p:txBody>
          </p:sp>
        </p:grpSp>
        <p:grpSp>
          <p:nvGrpSpPr>
            <p:cNvPr id="501" name="Group"/>
            <p:cNvGrpSpPr/>
            <p:nvPr/>
          </p:nvGrpSpPr>
          <p:grpSpPr>
            <a:xfrm>
              <a:off x="-1" y="911071"/>
              <a:ext cx="710022" cy="1014314"/>
              <a:chOff x="0" y="0"/>
              <a:chExt cx="710020" cy="1014312"/>
            </a:xfrm>
          </p:grpSpPr>
          <p:sp>
            <p:nvSpPr>
              <p:cNvPr id="499" name="Chevron"/>
              <p:cNvSpPr/>
              <p:nvPr/>
            </p:nvSpPr>
            <p:spPr>
              <a:xfrm rot="5400000">
                <a:off x="-152147" y="152146"/>
                <a:ext cx="1014314" cy="710021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pPr>
                <a:endParaRPr/>
              </a:p>
            </p:txBody>
          </p:sp>
          <p:sp>
            <p:nvSpPr>
              <p:cNvPr id="500" name="2017"/>
              <p:cNvSpPr txBox="1"/>
              <p:nvPr/>
            </p:nvSpPr>
            <p:spPr>
              <a:xfrm>
                <a:off x="1" y="424606"/>
                <a:ext cx="710020" cy="1651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 b="1">
                    <a:solidFill>
                      <a:srgbClr val="FFFFFF"/>
                    </a:solidFill>
                    <a:latin typeface="Calibri (Body)"/>
                    <a:ea typeface="Calibri (Body)"/>
                    <a:cs typeface="Calibri (Body)"/>
                    <a:sym typeface="Calibri (Body)"/>
                  </a:defRPr>
                </a:lvl1pPr>
              </a:lstStyle>
              <a:p>
                <a:r>
                  <a:t>2017</a:t>
                </a:r>
              </a:p>
            </p:txBody>
          </p:sp>
        </p:grpSp>
        <p:grpSp>
          <p:nvGrpSpPr>
            <p:cNvPr id="504" name="Group"/>
            <p:cNvGrpSpPr/>
            <p:nvPr/>
          </p:nvGrpSpPr>
          <p:grpSpPr>
            <a:xfrm>
              <a:off x="743430" y="665869"/>
              <a:ext cx="7841631" cy="992323"/>
              <a:chOff x="0" y="-351"/>
              <a:chExt cx="7841630" cy="992321"/>
            </a:xfrm>
          </p:grpSpPr>
          <p:sp>
            <p:nvSpPr>
              <p:cNvPr id="502" name="Shape"/>
              <p:cNvSpPr/>
              <p:nvPr/>
            </p:nvSpPr>
            <p:spPr>
              <a:xfrm rot="5400000">
                <a:off x="3508980" y="-3425006"/>
                <a:ext cx="823669" cy="78416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69"/>
                      <a:pt x="21600" y="378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378"/>
                    </a:lnTo>
                    <a:cubicBezTo>
                      <a:pt x="0" y="16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300"/>
                  </a:spcBef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3" name="Public Discussions on Fiscal Governance and Fiscal Discipline…"/>
              <p:cNvSpPr txBox="1"/>
              <p:nvPr/>
            </p:nvSpPr>
            <p:spPr>
              <a:xfrm>
                <a:off x="40208" y="-351"/>
                <a:ext cx="7801422" cy="992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985" tIns="6985" rIns="6985" bIns="6985" numCol="1" anchor="ctr">
                <a:spAutoFit/>
              </a:bodyPr>
              <a:lstStyle/>
              <a:p>
                <a:pPr marL="57150" lvl="1" indent="-57150" defTabSz="48895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endParaRPr b="1" dirty="0" smtClean="0">
                  <a:latin typeface="+mj-lt"/>
                </a:endParaRPr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b="1" dirty="0">
                    <a:latin typeface="+mj-lt"/>
                  </a:rPr>
                  <a:t>Публичные обсуждения по вопросам финансового управления и налоговой </a:t>
                </a:r>
                <a:r>
                  <a:rPr lang="ru-RU" b="1" dirty="0" smtClean="0">
                    <a:latin typeface="+mj-lt"/>
                  </a:rPr>
                  <a:t>дисциплины</a:t>
                </a:r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b="1" dirty="0" smtClean="0">
                    <a:latin typeface="+mj-lt"/>
                  </a:rPr>
                  <a:t>Пилотируемая версия системы </a:t>
                </a:r>
                <a:r>
                  <a:rPr lang="ru-RU" b="1" dirty="0">
                    <a:latin typeface="+mj-lt"/>
                  </a:rPr>
                  <a:t>управления государственными инвестициями</a:t>
                </a:r>
                <a:r>
                  <a:rPr b="1" dirty="0" smtClean="0">
                    <a:latin typeface="+mj-lt"/>
                  </a:rPr>
                  <a:t> </a:t>
                </a:r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b="1" dirty="0" smtClean="0">
                    <a:latin typeface="+mj-lt"/>
                  </a:rPr>
                  <a:t>PEFA </a:t>
                </a:r>
                <a:r>
                  <a:rPr lang="ru-RU" b="1" dirty="0">
                    <a:latin typeface="+mj-lt"/>
                  </a:rPr>
                  <a:t>Самооценка подготовлена</a:t>
                </a:r>
                <a:r>
                  <a:rPr b="1" dirty="0" smtClean="0">
                    <a:latin typeface="+mj-lt"/>
                  </a:rPr>
                  <a:t>; </a:t>
                </a:r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b="1" dirty="0" smtClean="0">
                    <a:latin typeface="+mj-lt"/>
                  </a:rPr>
                  <a:t>FTE </a:t>
                </a:r>
                <a:r>
                  <a:rPr lang="ru-RU" b="1" dirty="0" smtClean="0">
                    <a:latin typeface="+mj-lt"/>
                  </a:rPr>
                  <a:t>и финансовые правила пдоготовлены при содеиствий</a:t>
                </a:r>
                <a:r>
                  <a:rPr b="1" dirty="0" smtClean="0">
                    <a:latin typeface="+mj-lt"/>
                  </a:rPr>
                  <a:t> IMF</a:t>
                </a:r>
              </a:p>
              <a:p>
                <a:pPr marL="57150" lvl="1" indent="-57150" defTabSz="48895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1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lang="ru-RU" b="1" dirty="0">
                    <a:latin typeface="+mj-lt"/>
                  </a:rPr>
                  <a:t>Годовой отчет годового бюджета 2016 года расширяет охват данных, касающихся эффективности</a:t>
                </a:r>
                <a:endParaRPr b="1" dirty="0">
                  <a:latin typeface="+mj-lt"/>
                </a:endParaRPr>
              </a:p>
            </p:txBody>
          </p:sp>
        </p:grpSp>
        <p:grpSp>
          <p:nvGrpSpPr>
            <p:cNvPr id="507" name="Group"/>
            <p:cNvGrpSpPr/>
            <p:nvPr/>
          </p:nvGrpSpPr>
          <p:grpSpPr>
            <a:xfrm>
              <a:off x="-1" y="1727314"/>
              <a:ext cx="710022" cy="1014314"/>
              <a:chOff x="0" y="0"/>
              <a:chExt cx="710020" cy="1014312"/>
            </a:xfrm>
          </p:grpSpPr>
          <p:sp>
            <p:nvSpPr>
              <p:cNvPr id="505" name="Chevron"/>
              <p:cNvSpPr/>
              <p:nvPr/>
            </p:nvSpPr>
            <p:spPr>
              <a:xfrm rot="5400000">
                <a:off x="-152147" y="152146"/>
                <a:ext cx="1014314" cy="710021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444500">
                  <a:lnSpc>
                    <a:spcPct val="90000"/>
                  </a:lnSpc>
                  <a:spcBef>
                    <a:spcPts val="700"/>
                  </a:spcBef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6" name="2018"/>
              <p:cNvSpPr txBox="1"/>
              <p:nvPr/>
            </p:nvSpPr>
            <p:spPr>
              <a:xfrm>
                <a:off x="1" y="433034"/>
                <a:ext cx="710020" cy="1482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>
                <a:lvl1pPr algn="ctr" defTabSz="444500">
                  <a:lnSpc>
                    <a:spcPct val="90000"/>
                  </a:lnSpc>
                  <a:spcBef>
                    <a:spcPts val="400"/>
                  </a:spcBef>
                  <a:defRPr sz="10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2018</a:t>
                </a:r>
              </a:p>
            </p:txBody>
          </p:sp>
        </p:grpSp>
        <p:grpSp>
          <p:nvGrpSpPr>
            <p:cNvPr id="510" name="Group"/>
            <p:cNvGrpSpPr/>
            <p:nvPr/>
          </p:nvGrpSpPr>
          <p:grpSpPr>
            <a:xfrm>
              <a:off x="710019" y="1727313"/>
              <a:ext cx="7945479" cy="659307"/>
              <a:chOff x="0" y="-1"/>
              <a:chExt cx="7945478" cy="659305"/>
            </a:xfrm>
          </p:grpSpPr>
          <p:sp>
            <p:nvSpPr>
              <p:cNvPr id="508" name="Shape"/>
              <p:cNvSpPr/>
              <p:nvPr/>
            </p:nvSpPr>
            <p:spPr>
              <a:xfrm rot="5400000">
                <a:off x="3643086" y="-3643087"/>
                <a:ext cx="659305" cy="79454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134"/>
                      <a:pt x="21600" y="299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99"/>
                    </a:lnTo>
                    <a:cubicBezTo>
                      <a:pt x="0" y="134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12700" cap="flat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ts val="300"/>
                  </a:spcBef>
                  <a:defRPr sz="1000"/>
                </a:pPr>
                <a:endParaRPr/>
              </a:p>
            </p:txBody>
          </p:sp>
          <p:sp>
            <p:nvSpPr>
              <p:cNvPr id="509" name="PIMA Assessment;…"/>
              <p:cNvSpPr txBox="1"/>
              <p:nvPr/>
            </p:nvSpPr>
            <p:spPr>
              <a:xfrm>
                <a:off x="0" y="178329"/>
                <a:ext cx="7913293" cy="3026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6350" tIns="6350" rIns="6350" bIns="6350" numCol="1" anchor="ctr">
                <a:spAutoFit/>
              </a:bodyPr>
              <a:lstStyle/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b="1" dirty="0" smtClean="0">
                    <a:latin typeface="+mj-lt"/>
                  </a:rPr>
                  <a:t>PIMA </a:t>
                </a:r>
                <a:r>
                  <a:rPr lang="ru-RU" b="1" dirty="0" smtClean="0">
                    <a:latin typeface="+mj-lt"/>
                  </a:rPr>
                  <a:t>оценка</a:t>
                </a:r>
                <a:r>
                  <a:rPr b="1" dirty="0" smtClean="0">
                    <a:latin typeface="+mj-lt"/>
                  </a:rPr>
                  <a:t>;</a:t>
                </a:r>
              </a:p>
              <a:p>
                <a:pPr marL="57150" lvl="1" indent="-57150" defTabSz="444500">
                  <a:lnSpc>
                    <a:spcPct val="90000"/>
                  </a:lnSpc>
                  <a:spcBef>
                    <a:spcPts val="100"/>
                  </a:spcBef>
                  <a:buSzPct val="100000"/>
                  <a:buChar char="•"/>
                  <a:defRPr sz="1000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rPr b="1" dirty="0" smtClean="0">
                    <a:latin typeface="+mj-lt"/>
                  </a:rPr>
                  <a:t>MTBF – </a:t>
                </a:r>
                <a:r>
                  <a:rPr lang="ru-RU" b="1" dirty="0">
                    <a:latin typeface="+mj-lt"/>
                  </a:rPr>
                  <a:t>увеличивается охват информации для процесса подготовки BDD</a:t>
                </a:r>
                <a:r>
                  <a:rPr b="1" dirty="0" smtClean="0">
                    <a:latin typeface="+mj-lt"/>
                  </a:rPr>
                  <a:t>;</a:t>
                </a:r>
                <a:endParaRPr b="1" dirty="0">
                  <a:latin typeface="+mj-lt"/>
                </a:endParaRPr>
              </a:p>
            </p:txBody>
          </p:sp>
        </p:grpSp>
      </p:grpSp>
      <p:sp>
        <p:nvSpPr>
          <p:cNvPr id="512" name="TextBox 1"/>
          <p:cNvSpPr txBox="1"/>
          <p:nvPr/>
        </p:nvSpPr>
        <p:spPr>
          <a:xfrm>
            <a:off x="152401" y="3657600"/>
            <a:ext cx="8836664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marL="285750" indent="-285750" algn="just">
              <a:buSzPct val="100000"/>
              <a:buChar char="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+mj-lt"/>
              </a:rPr>
              <a:t>В настоящее время действует Координационный совет </a:t>
            </a:r>
            <a:r>
              <a:rPr lang="ru-RU" sz="1400" dirty="0" smtClean="0">
                <a:latin typeface="+mj-lt"/>
              </a:rPr>
              <a:t>УГФ (</a:t>
            </a:r>
            <a:r>
              <a:rPr lang="en-US" sz="1400" dirty="0" smtClean="0">
                <a:latin typeface="+mj-lt"/>
              </a:rPr>
              <a:t>PFM)</a:t>
            </a:r>
            <a:r>
              <a:rPr lang="ru-RU" sz="1400" dirty="0" smtClean="0">
                <a:latin typeface="+mj-lt"/>
              </a:rPr>
              <a:t>, </a:t>
            </a:r>
            <a:r>
              <a:rPr lang="ru-RU" sz="1400" dirty="0">
                <a:latin typeface="+mj-lt"/>
              </a:rPr>
              <a:t>в который входят Парламент, Министерство финансов, Государственное контрольно-ревизионное управление, Агентство государственных закупок, Организации гражданского общества и доноров</a:t>
            </a:r>
            <a:r>
              <a:rPr sz="1400" dirty="0" smtClean="0">
                <a:latin typeface="+mj-lt"/>
              </a:rPr>
              <a:t>. </a:t>
            </a:r>
            <a:r>
              <a:rPr lang="ru-RU" sz="1400" dirty="0">
                <a:latin typeface="+mj-lt"/>
              </a:rPr>
              <a:t>Совет отвечает за утверждение среднесрочной стратегии реформы </a:t>
            </a:r>
            <a:r>
              <a:rPr lang="ru-RU" sz="1400" dirty="0" smtClean="0">
                <a:latin typeface="+mj-lt"/>
              </a:rPr>
              <a:t>УГФ</a:t>
            </a:r>
            <a:r>
              <a:rPr lang="en-US" sz="1400" dirty="0" smtClean="0">
                <a:latin typeface="+mj-lt"/>
              </a:rPr>
              <a:t> (</a:t>
            </a:r>
            <a:r>
              <a:rPr lang="en-US" sz="1400" dirty="0">
                <a:latin typeface="+mj-lt"/>
              </a:rPr>
              <a:t>PFM)</a:t>
            </a:r>
            <a:r>
              <a:rPr lang="ru-RU" sz="1400" dirty="0" smtClean="0">
                <a:latin typeface="+mj-lt"/>
              </a:rPr>
              <a:t> </a:t>
            </a:r>
            <a:r>
              <a:rPr lang="ru-RU" sz="1400" dirty="0">
                <a:latin typeface="+mj-lt"/>
              </a:rPr>
              <a:t>и годовых планов действий и отчетов об исполнении бюджета</a:t>
            </a:r>
            <a:r>
              <a:rPr sz="1400" dirty="0" smtClean="0">
                <a:latin typeface="+mj-lt"/>
              </a:rPr>
              <a:t>;</a:t>
            </a:r>
            <a:endParaRPr sz="1400" dirty="0">
              <a:latin typeface="+mj-lt"/>
            </a:endParaRPr>
          </a:p>
          <a:p>
            <a:pPr marL="285750" indent="-285750" algn="just">
              <a:buSzPct val="100000"/>
              <a:buChar char="➢"/>
              <a:defRPr sz="1600">
                <a:latin typeface="Arial"/>
                <a:ea typeface="Arial"/>
                <a:cs typeface="Arial"/>
                <a:sym typeface="Arial"/>
              </a:defRPr>
            </a:pPr>
            <a:endParaRPr sz="1400" dirty="0">
              <a:latin typeface="+mj-lt"/>
            </a:endParaRPr>
          </a:p>
          <a:p>
            <a:pPr marL="285750" indent="-285750" algn="just">
              <a:buSzPct val="100000"/>
              <a:buChar char="➢"/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>
                <a:latin typeface="+mj-lt"/>
              </a:rPr>
              <a:t>Грузию поддержали международные донорские организации по этому пути не только финансово, но и с технической экспертизой. Это играет жизненно важную роль в процессе наращивания потенциала и обеспечения того, чтобы реформы шли в правильном направлении.</a:t>
            </a:r>
            <a:endParaRPr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055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Title 2"/>
          <p:cNvSpPr txBox="1"/>
          <p:nvPr/>
        </p:nvSpPr>
        <p:spPr>
          <a:xfrm>
            <a:off x="1187624" y="188639"/>
            <a:ext cx="727280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>
              <a:defRPr sz="2400" b="1">
                <a:solidFill>
                  <a:srgbClr val="32606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000" dirty="0">
                <a:solidFill>
                  <a:schemeClr val="tx1"/>
                </a:solidFill>
                <a:latin typeface="Calibri (Body)"/>
                <a:ea typeface="+mj-ea"/>
                <a:cs typeface="+mj-cs"/>
              </a:rPr>
              <a:t>Открытый бюджетный индекс - Грузия 2006-2017</a:t>
            </a:r>
            <a:endParaRPr sz="2000" dirty="0">
              <a:solidFill>
                <a:schemeClr val="tx1"/>
              </a:solidFill>
              <a:latin typeface="Calibri (Body)"/>
              <a:ea typeface="+mj-ea"/>
              <a:cs typeface="+mj-cs"/>
            </a:endParaRPr>
          </a:p>
        </p:txBody>
      </p:sp>
      <p:graphicFrame>
        <p:nvGraphicFramePr>
          <p:cNvPr id="697" name="Chart 4"/>
          <p:cNvGraphicFramePr/>
          <p:nvPr>
            <p:extLst>
              <p:ext uri="{D42A27DB-BD31-4B8C-83A1-F6EECF244321}">
                <p14:modId xmlns:p14="http://schemas.microsoft.com/office/powerpoint/2010/main" val="231412881"/>
              </p:ext>
            </p:extLst>
          </p:nvPr>
        </p:nvGraphicFramePr>
        <p:xfrm>
          <a:off x="121328" y="874440"/>
          <a:ext cx="5746072" cy="301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98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328" y="4343400"/>
            <a:ext cx="8978153" cy="236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161" y="935517"/>
            <a:ext cx="3367839" cy="28561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5800" y="3931113"/>
            <a:ext cx="4850976" cy="26624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900" dirty="0" smtClean="0"/>
              <a:t>Source: OECD CESEE SBO, May 25, 2018 “Budgets as Bridges” Insight from the Open Budget Survey 2017, By Elena Mondo, Senior Technical Advisor, IBP </a:t>
            </a:r>
            <a:endParaRPr lang="en-US" sz="400" dirty="0" smtClean="0"/>
          </a:p>
        </p:txBody>
      </p:sp>
    </p:spTree>
    <p:extLst>
      <p:ext uri="{BB962C8B-B14F-4D97-AF65-F5344CB8AC3E}">
        <p14:creationId xmlns:p14="http://schemas.microsoft.com/office/powerpoint/2010/main" val="140605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Title 2"/>
          <p:cNvSpPr txBox="1"/>
          <p:nvPr/>
        </p:nvSpPr>
        <p:spPr>
          <a:xfrm>
            <a:off x="1187624" y="188639"/>
            <a:ext cx="647700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fontScale="92500" lnSpcReduction="20000"/>
          </a:bodyPr>
          <a:lstStyle>
            <a:lvl1pPr>
              <a:defRPr sz="2400" b="1">
                <a:solidFill>
                  <a:srgbClr val="21404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Calibri (Body)"/>
                <a:ea typeface="+mj-ea"/>
                <a:cs typeface="+mj-cs"/>
              </a:rPr>
              <a:t>Грузия - Обзор открытого бюджета на 2006-2017 гг.</a:t>
            </a:r>
            <a:endParaRPr dirty="0">
              <a:solidFill>
                <a:schemeClr val="tx1"/>
              </a:solidFill>
              <a:latin typeface="Calibri (Body)"/>
              <a:ea typeface="+mj-ea"/>
              <a:cs typeface="+mj-cs"/>
            </a:endParaRPr>
          </a:p>
        </p:txBody>
      </p:sp>
      <p:pic>
        <p:nvPicPr>
          <p:cNvPr id="73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4400" y="1021579"/>
            <a:ext cx="3810000" cy="5429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6" name="Content Placeholder 7" descr="Content Placeholder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511" y="1021579"/>
            <a:ext cx="4248474" cy="53668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797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839200" cy="1447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Отчет PEFA по оценке, утвержденный Всемирным банком, опубликованный в 2018 году, который охватывает 2014-2016 год, завершенный год. Согласно оценке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Грузия имеет высокие показатели по 7 позициям PEFA по сравнению со средними результатами 24 стран, которые использовали Рамочную программу PEFA в 2016 году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Georgia’s 29 out of 31 indicators (94%) scored higher than average scores for 24 countries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из 28 (96%) показателей улучшились или были сохранены в 2017 году по сравнению с оценками PEFA 2012 года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228600"/>
            <a:ext cx="8001000" cy="4873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Calibri (Body)"/>
                <a:sym typeface="Arial"/>
              </a:rPr>
              <a:t>PEFA</a:t>
            </a:r>
            <a:r>
              <a:rPr lang="ka-GE" sz="2400" b="1" dirty="0" smtClean="0">
                <a:latin typeface="Calibri (Body)"/>
                <a:sym typeface="Arial"/>
              </a:rPr>
              <a:t> - </a:t>
            </a:r>
            <a:r>
              <a:rPr lang="en-US" sz="2400" b="1" dirty="0" smtClean="0">
                <a:latin typeface="Calibri (Body)"/>
                <a:sym typeface="Arial"/>
              </a:rPr>
              <a:t>FTE – PIMA</a:t>
            </a:r>
            <a:endParaRPr lang="en-US" sz="2400" b="1" dirty="0">
              <a:latin typeface="Calibri (Body)"/>
              <a:sym typeface="Arial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1912"/>
              </p:ext>
            </p:extLst>
          </p:nvPr>
        </p:nvGraphicFramePr>
        <p:xfrm>
          <a:off x="228600" y="2438400"/>
          <a:ext cx="8534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5029200"/>
            <a:ext cx="7848600" cy="1295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endParaRPr lang="en-US" sz="1800" dirty="0" smtClean="0">
              <a:latin typeface="BPG Nino Mtavruli" panose="02000506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724400"/>
            <a:ext cx="8839200" cy="1676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технической помощью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IMF: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о финансовой прозрачности (FTE), подготовленный в 2017 году, - Грузия соответствует стандарту хорошей или передовой практики по 18 из 36 принципов и основному стандарту на следующих 10 принципах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«Подготовка рамочной основы фискальных правил», подготовленный и опубликованный в 2017 году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Отчет об оценке управления государственными инвестициями (PIMA), подготовленный в 2017 году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9417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en-US" sz="2000" b="1" i="1" dirty="0">
                <a:solidFill>
                  <a:srgbClr val="002060"/>
                </a:solidFill>
                <a:ea typeface="BPG Algeti Compact"/>
                <a:cs typeface="BPG Algeti Compact"/>
              </a:rPr>
              <a:t>Внедрение </a:t>
            </a:r>
            <a:r>
              <a:rPr lang="ru-RU" altLang="en-US" sz="2000" b="1" i="1" dirty="0" smtClean="0">
                <a:solidFill>
                  <a:srgbClr val="002060"/>
                </a:solidFill>
                <a:ea typeface="BPG Algeti Compact"/>
                <a:cs typeface="BPG Algeti Compact"/>
              </a:rPr>
              <a:t>программ бюджетирования в </a:t>
            </a:r>
            <a:r>
              <a:rPr lang="ru-RU" altLang="en-US" sz="2000" b="1" i="1" dirty="0">
                <a:solidFill>
                  <a:srgbClr val="002060"/>
                </a:solidFill>
                <a:ea typeface="BPG Algeti Compact"/>
                <a:cs typeface="BPG Algeti Compact"/>
              </a:rPr>
              <a:t>Грузии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88203233"/>
              </p:ext>
            </p:extLst>
          </p:nvPr>
        </p:nvGraphicFramePr>
        <p:xfrm>
          <a:off x="152400" y="990600"/>
          <a:ext cx="8763000" cy="4631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5715000"/>
            <a:ext cx="8763000" cy="609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lvl="0"/>
            <a:r>
              <a:rPr lang="ru-RU" sz="1600" b="1" i="1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Роль международных партнеров (GIZ, EU и т. Д.) Была значительной в этом процессе</a:t>
            </a:r>
            <a:endParaRPr lang="en-US" sz="1600" b="1" i="1" u="sng" dirty="0">
              <a:solidFill>
                <a:srgbClr val="00B05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4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Title 2"/>
          <p:cNvSpPr txBox="1"/>
          <p:nvPr/>
        </p:nvSpPr>
        <p:spPr>
          <a:xfrm>
            <a:off x="1143000" y="152400"/>
            <a:ext cx="7848600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sz="20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Обновленная методология бюджета по программам - Структура бюджета по программам</a:t>
            </a:r>
            <a:endParaRPr sz="2000" b="1" i="1" dirty="0">
              <a:solidFill>
                <a:srgbClr val="002060"/>
              </a:solidFill>
              <a:latin typeface="+mj-lt"/>
              <a:ea typeface="BPG Algeti Compact"/>
              <a:cs typeface="BPG Algeti Compact"/>
            </a:endParaRPr>
          </a:p>
        </p:txBody>
      </p:sp>
      <p:sp>
        <p:nvSpPr>
          <p:cNvPr id="743" name="Content Placeholder 1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9154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Бюджет по программам включает более широкую систему показателей</a:t>
            </a:r>
            <a:r>
              <a:rPr lang="ka-GE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:</a:t>
            </a:r>
            <a:endParaRPr lang="ka-GE" sz="1400" b="1" i="1" dirty="0">
              <a:solidFill>
                <a:srgbClr val="002060"/>
              </a:solidFill>
              <a:latin typeface="+mj-lt"/>
              <a:ea typeface="BPG Algeti Compact"/>
              <a:cs typeface="BPG Algeti Compact"/>
              <a:sym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Основные индикаторы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 </a:t>
            </a:r>
            <a:r>
              <a:rPr lang="ka-GE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(</a:t>
            </a:r>
            <a:r>
              <a:rPr lang="en-US" sz="14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Baseline</a:t>
            </a:r>
            <a:r>
              <a:rPr lang="ka-GE" sz="14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Запланированые индикаторы</a:t>
            </a:r>
            <a:r>
              <a:rPr lang="ka-GE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;</a:t>
            </a:r>
            <a:endParaRPr lang="ka-GE" sz="1400" b="1" i="1" dirty="0">
              <a:solidFill>
                <a:srgbClr val="002060"/>
              </a:solidFill>
              <a:latin typeface="+mj-lt"/>
              <a:ea typeface="BPG Algeti Compact"/>
              <a:cs typeface="BPG Algeti Compact"/>
              <a:sym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Возможные риски</a:t>
            </a:r>
            <a:r>
              <a:rPr lang="ka-GE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;</a:t>
            </a:r>
            <a:endParaRPr lang="ka-GE" sz="1400" b="1" i="1" dirty="0">
              <a:solidFill>
                <a:srgbClr val="002060"/>
              </a:solidFill>
              <a:latin typeface="+mj-lt"/>
              <a:ea typeface="BPG Algeti Compact"/>
              <a:cs typeface="BPG Algeti Compact"/>
              <a:sym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Возможные отклонения</a:t>
            </a:r>
            <a:r>
              <a:rPr lang="en-US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.</a:t>
            </a:r>
            <a:endParaRPr lang="ka-GE" sz="1400" b="1" i="1" dirty="0">
              <a:solidFill>
                <a:srgbClr val="002060"/>
              </a:solidFill>
              <a:latin typeface="+mj-lt"/>
              <a:ea typeface="BPG Algeti Compact"/>
              <a:cs typeface="BPG Algeti Compact"/>
              <a:sym typeface="Arial"/>
            </a:endParaRPr>
          </a:p>
          <a:p>
            <a:pPr marL="0" indent="0" algn="just">
              <a:buNone/>
            </a:pP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Очень </a:t>
            </a:r>
            <a:r>
              <a:rPr lang="ru-RU" sz="14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важно </a:t>
            </a:r>
            <a:r>
              <a:rPr lang="ru-RU" sz="1400" b="1" i="1" dirty="0" smtClean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указать </a:t>
            </a:r>
            <a:r>
              <a:rPr lang="ru-RU" sz="14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  <a:sym typeface="Arial"/>
              </a:rPr>
              <a:t>источник данных для измерения соответствующих индикаторов.</a:t>
            </a:r>
            <a:endParaRPr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158686"/>
              </p:ext>
            </p:extLst>
          </p:nvPr>
        </p:nvGraphicFramePr>
        <p:xfrm>
          <a:off x="152400" y="3048001"/>
          <a:ext cx="8586813" cy="2650656"/>
        </p:xfrm>
        <a:graphic>
          <a:graphicData uri="http://schemas.openxmlformats.org/drawingml/2006/table">
            <a:tbl>
              <a:tblPr/>
              <a:tblGrid>
                <a:gridCol w="1466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3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2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85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649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Наименование</a:t>
                      </a:r>
                      <a:r>
                        <a:rPr lang="ru-RU" sz="1100" b="1" i="0" u="none" strike="noStrike" baseline="0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 программы</a:t>
                      </a:r>
                      <a:r>
                        <a:rPr lang="en-US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Код программы</a:t>
                      </a:r>
                      <a:r>
                        <a:rPr lang="en-US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96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Агенство ответственное за исполнение</a:t>
                      </a:r>
                      <a:endParaRPr lang="en-US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6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Описание программы и цель</a:t>
                      </a:r>
                      <a:endParaRPr lang="en-US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6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Ожидаемый результат</a:t>
                      </a:r>
                      <a:endParaRPr lang="en-US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67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Показатель эффективности:</a:t>
                      </a:r>
                      <a:endParaRPr lang="en-US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6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Основные индикаторы </a:t>
                      </a:r>
                      <a:r>
                        <a:rPr lang="en-US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(Baseline</a:t>
                      </a:r>
                      <a:r>
                        <a:rPr lang="en-US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Целевой индикатор</a:t>
                      </a:r>
                      <a:endParaRPr lang="en-US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Возможное отклонение </a:t>
                      </a:r>
                    </a:p>
                    <a:p>
                      <a:pPr algn="ctr" fontAlgn="ctr"/>
                      <a:r>
                        <a:rPr lang="en-US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(%/</a:t>
                      </a:r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Описание</a:t>
                      </a:r>
                      <a:r>
                        <a:rPr lang="en-US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Возможные риски</a:t>
                      </a:r>
                      <a:endParaRPr lang="en-US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9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9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5. </a:t>
                      </a:r>
                      <a:r>
                        <a:rPr lang="en-US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ru-RU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Гендерный индикатор, если применимо</a:t>
                      </a:r>
                      <a:r>
                        <a:rPr lang="en-US" sz="1100" b="1" i="0" u="none" strike="noStrike" dirty="0" smtClean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16365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PG Glaho"/>
                        </a:defRPr>
                      </a:lvl9pPr>
                    </a:lstStyle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16365C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18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5867400"/>
            <a:ext cx="8686800" cy="4572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ru-RU" sz="1400" b="1" i="1" dirty="0">
                <a:solidFill>
                  <a:srgbClr val="002060"/>
                </a:solidFill>
                <a:latin typeface="+mj-lt"/>
                <a:ea typeface="BPG Algeti Compact"/>
                <a:cs typeface="BPG Algeti Compact"/>
              </a:rPr>
              <a:t>С 2017 года все отраслевые министерства утверждают свои среднесрочные планы действий, которые соответствуют закону о годовом бюджете и документу «Основные данные и направление» (BDD)</a:t>
            </a:r>
            <a:endParaRPr lang="en-US" sz="1400" b="1" i="1" dirty="0">
              <a:solidFill>
                <a:srgbClr val="002060"/>
              </a:solidFill>
              <a:latin typeface="+mj-lt"/>
              <a:ea typeface="BPG Algeti Compact"/>
              <a:cs typeface="BPG Algeti Compact"/>
            </a:endParaRPr>
          </a:p>
        </p:txBody>
      </p:sp>
    </p:spTree>
    <p:extLst>
      <p:ext uri="{BB962C8B-B14F-4D97-AF65-F5344CB8AC3E}">
        <p14:creationId xmlns:p14="http://schemas.microsoft.com/office/powerpoint/2010/main" val="349977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wip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43000" y="152400"/>
            <a:ext cx="7924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ru-RU" sz="2400" b="1" i="1" dirty="0">
                <a:solidFill>
                  <a:srgbClr val="002060"/>
                </a:solidFill>
                <a:ea typeface="BPG Algeti Compact"/>
                <a:cs typeface="BPG Algeti Compact"/>
              </a:rPr>
              <a:t>Отчет об исполнении бюджета по программам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(Body)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5641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51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1800" dirty="0" smtClean="0">
            <a:latin typeface="BPG Nino Mtavruli" panose="02000506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d Violet">
    <a:dk1>
      <a:sysClr val="windowText" lastClr="000000"/>
    </a:dk1>
    <a:lt1>
      <a:sysClr val="window" lastClr="FFFFFF"/>
    </a:lt1>
    <a:dk2>
      <a:srgbClr val="454551"/>
    </a:dk2>
    <a:lt2>
      <a:srgbClr val="D8D9DC"/>
    </a:lt2>
    <a:accent1>
      <a:srgbClr val="E32D91"/>
    </a:accent1>
    <a:accent2>
      <a:srgbClr val="C830CC"/>
    </a:accent2>
    <a:accent3>
      <a:srgbClr val="4EA6DC"/>
    </a:accent3>
    <a:accent4>
      <a:srgbClr val="4775E7"/>
    </a:accent4>
    <a:accent5>
      <a:srgbClr val="8971E1"/>
    </a:accent5>
    <a:accent6>
      <a:srgbClr val="D54773"/>
    </a:accent6>
    <a:hlink>
      <a:srgbClr val="6B9F25"/>
    </a:hlink>
    <a:folHlink>
      <a:srgbClr val="8C8C8C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3427</TotalTime>
  <Words>1296</Words>
  <Application>Microsoft Office PowerPoint</Application>
  <PresentationFormat>On-screen Show (4:3)</PresentationFormat>
  <Paragraphs>185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BPG Algeti Compact</vt:lpstr>
      <vt:lpstr>BPG Glaho Arial</vt:lpstr>
      <vt:lpstr>BPG Nino Mtavruli</vt:lpstr>
      <vt:lpstr>Calibri</vt:lpstr>
      <vt:lpstr>Calibri (Body)</vt:lpstr>
      <vt:lpstr>Calibri Light</vt:lpstr>
      <vt:lpstr>DejaVu Sans</vt:lpstr>
      <vt:lpstr>inherit</vt:lpstr>
      <vt:lpstr>Sylfaen</vt:lpstr>
      <vt:lpstr>Times New Roman</vt:lpstr>
      <vt:lpstr>Wingdings</vt:lpstr>
      <vt:lpstr>Custom Design</vt:lpstr>
      <vt:lpstr>Министерство финансов Грузий</vt:lpstr>
      <vt:lpstr>PowerPoint Presentation</vt:lpstr>
      <vt:lpstr>PowerPoint Presentation</vt:lpstr>
      <vt:lpstr>PowerPoint Presentation</vt:lpstr>
      <vt:lpstr>PowerPoint Presentation</vt:lpstr>
      <vt:lpstr>PEFA - FTE – PIMA</vt:lpstr>
      <vt:lpstr>Внедрение программ бюджетирования в Грузии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PFMS Modular Structure</vt:lpstr>
      <vt:lpstr>PowerPoint Presentation</vt:lpstr>
      <vt:lpstr>Спасибо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Tinatin Gugava</dc:creator>
  <cp:lastModifiedBy>Windows User</cp:lastModifiedBy>
  <cp:revision>238</cp:revision>
  <cp:lastPrinted>2017-05-17T07:30:32Z</cp:lastPrinted>
  <dcterms:created xsi:type="dcterms:W3CDTF">2016-12-09T09:00:00Z</dcterms:created>
  <dcterms:modified xsi:type="dcterms:W3CDTF">2018-11-01T04:38:27Z</dcterms:modified>
</cp:coreProperties>
</file>