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tmp" ContentType="image/p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2" r:id="rId1"/>
  </p:sldMasterIdLst>
  <p:notesMasterIdLst>
    <p:notesMasterId r:id="rId19"/>
  </p:notesMasterIdLst>
  <p:handoutMasterIdLst>
    <p:handoutMasterId r:id="rId20"/>
  </p:handoutMasterIdLst>
  <p:sldIdLst>
    <p:sldId id="280" r:id="rId2"/>
    <p:sldId id="338" r:id="rId3"/>
    <p:sldId id="339" r:id="rId4"/>
    <p:sldId id="340" r:id="rId5"/>
    <p:sldId id="342" r:id="rId6"/>
    <p:sldId id="343" r:id="rId7"/>
    <p:sldId id="344" r:id="rId8"/>
    <p:sldId id="349" r:id="rId9"/>
    <p:sldId id="348" r:id="rId10"/>
    <p:sldId id="350" r:id="rId11"/>
    <p:sldId id="351" r:id="rId12"/>
    <p:sldId id="353" r:id="rId13"/>
    <p:sldId id="354" r:id="rId14"/>
    <p:sldId id="357" r:id="rId15"/>
    <p:sldId id="359" r:id="rId16"/>
    <p:sldId id="362" r:id="rId17"/>
    <p:sldId id="296" r:id="rId18"/>
  </p:sldIdLst>
  <p:sldSz cx="9144000" cy="6858000" type="screen4x3"/>
  <p:notesSz cx="6805613" cy="4575175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LitNusx" pitchFamily="2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LitNusx" pitchFamily="2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LitNusx" pitchFamily="2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LitNusx" pitchFamily="2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LitNusx" pitchFamily="2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LitNusx" pitchFamily="2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LitNusx" pitchFamily="2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LitNusx" pitchFamily="2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LitNusx" pitchFamily="2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1441">
          <p15:clr>
            <a:srgbClr val="A4A3A4"/>
          </p15:clr>
        </p15:guide>
        <p15:guide id="2" pos="2144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0000"/>
    <a:srgbClr val="006699"/>
    <a:srgbClr val="990000"/>
    <a:srgbClr val="FF0000"/>
    <a:srgbClr val="0066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CB9FA11-2E63-46EA-BF61-3FA048E1DD05}" v="519" dt="2021-10-07T16:07:33.09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6838" autoAdjust="0"/>
    <p:restoredTop sz="94660" autoAdjust="0"/>
  </p:normalViewPr>
  <p:slideViewPr>
    <p:cSldViewPr>
      <p:cViewPr varScale="1">
        <p:scale>
          <a:sx n="59" d="100"/>
          <a:sy n="59" d="100"/>
        </p:scale>
        <p:origin x="220" y="5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4350"/>
    </p:cViewPr>
  </p:sorterViewPr>
  <p:notesViewPr>
    <p:cSldViewPr>
      <p:cViewPr varScale="1">
        <p:scale>
          <a:sx n="77" d="100"/>
          <a:sy n="77" d="100"/>
        </p:scale>
        <p:origin x="-2418" y="-84"/>
      </p:cViewPr>
      <p:guideLst>
        <p:guide orient="horz" pos="1441"/>
        <p:guide pos="2144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FC75A46-9D0A-4DEE-888F-A1C066C2B7D4}" type="doc">
      <dgm:prSet loTypeId="urn:microsoft.com/office/officeart/2005/8/layout/radial4" loCatId="relationship" qsTypeId="urn:microsoft.com/office/officeart/2005/8/quickstyle/simple2" qsCatId="simple" csTypeId="urn:microsoft.com/office/officeart/2005/8/colors/accent1_1" csCatId="accent1" phldr="1"/>
      <dgm:spPr/>
      <dgm:t>
        <a:bodyPr/>
        <a:lstStyle/>
        <a:p>
          <a:endParaRPr lang="en-US"/>
        </a:p>
      </dgm:t>
    </dgm:pt>
    <dgm:pt modelId="{16DDAA46-EB12-4C7B-94F2-5CC8970F2597}">
      <dgm:prSet>
        <dgm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dirty="0"/>
            <a:t>Единый казначейский счёт</a:t>
          </a:r>
          <a:endParaRPr lang="ka-GE" dirty="0">
            <a:solidFill>
              <a:schemeClr val="tx1"/>
            </a:solidFill>
            <a:latin typeface="+mn-lt"/>
          </a:endParaRPr>
        </a:p>
      </dgm:t>
    </dgm:pt>
    <dgm:pt modelId="{2D0549C5-FF6F-4A01-B32D-B88A8F42D70C}" type="parTrans" cxnId="{A2521E45-429E-4DF9-BCB8-CE310757F3ED}">
      <dgm:prSet/>
      <dgm:spPr/>
      <dgm:t>
        <a:bodyPr/>
        <a:lstStyle/>
        <a:p>
          <a:endParaRPr lang="en-US">
            <a:latin typeface="+mn-lt"/>
          </a:endParaRPr>
        </a:p>
      </dgm:t>
    </dgm:pt>
    <dgm:pt modelId="{BD33B9B1-8C2B-4447-98F0-9ECBDA1BFE8A}" type="sibTrans" cxnId="{A2521E45-429E-4DF9-BCB8-CE310757F3ED}">
      <dgm:prSet/>
      <dgm:spPr/>
      <dgm:t>
        <a:bodyPr/>
        <a:lstStyle/>
        <a:p>
          <a:endParaRPr lang="en-US">
            <a:latin typeface="+mn-lt"/>
          </a:endParaRPr>
        </a:p>
      </dgm:t>
    </dgm:pt>
    <dgm:pt modelId="{9C5249AE-9DD6-41EF-82A2-AAC4C05A1756}">
      <dgm:prSet custT="1"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2000" dirty="0">
              <a:solidFill>
                <a:schemeClr val="tx1"/>
              </a:solidFill>
              <a:latin typeface="+mn-lt"/>
            </a:rPr>
            <a:t>Доходы и расходы государственного бюджета</a:t>
          </a:r>
          <a:endParaRPr lang="ka-GE" sz="2000" dirty="0">
            <a:latin typeface="+mn-lt"/>
          </a:endParaRPr>
        </a:p>
      </dgm:t>
    </dgm:pt>
    <dgm:pt modelId="{FF0EAA04-FEBE-466F-9BAC-6D9C90D4E0E0}" type="parTrans" cxnId="{EEC45E82-EAE7-48F1-BE6B-A9FFC21BFA8C}">
      <dgm:prSet/>
      <dgm:spPr/>
      <dgm:t>
        <a:bodyPr/>
        <a:lstStyle/>
        <a:p>
          <a:endParaRPr lang="en-US">
            <a:latin typeface="+mn-lt"/>
          </a:endParaRPr>
        </a:p>
      </dgm:t>
    </dgm:pt>
    <dgm:pt modelId="{5734E0F9-4BB7-4ECF-A26B-039F65ADA400}" type="sibTrans" cxnId="{EEC45E82-EAE7-48F1-BE6B-A9FFC21BFA8C}">
      <dgm:prSet/>
      <dgm:spPr/>
      <dgm:t>
        <a:bodyPr/>
        <a:lstStyle/>
        <a:p>
          <a:endParaRPr lang="en-US">
            <a:latin typeface="+mn-lt"/>
          </a:endParaRPr>
        </a:p>
      </dgm:t>
    </dgm:pt>
    <dgm:pt modelId="{1BD8B26D-CDB5-49B8-AAE5-8C394407DED4}">
      <dgm:prSet custT="1"/>
      <dgm:spPr/>
      <dgm:t>
        <a:bodyPr/>
        <a:lstStyle/>
        <a:p>
          <a:r>
            <a:rPr lang="ru-RU" sz="2000" dirty="0">
              <a:latin typeface="+mn-lt"/>
            </a:rPr>
            <a:t>Доходы и расходы бюджетов автономных республик</a:t>
          </a:r>
          <a:endParaRPr lang="ka-GE" sz="2000" dirty="0">
            <a:latin typeface="+mn-lt"/>
          </a:endParaRPr>
        </a:p>
      </dgm:t>
    </dgm:pt>
    <dgm:pt modelId="{3755300F-E312-4C4A-BF66-DAA9D4DF074D}" type="parTrans" cxnId="{635234F0-DB5B-44D7-ADB1-07F7A81281ED}">
      <dgm:prSet/>
      <dgm:spPr/>
      <dgm:t>
        <a:bodyPr/>
        <a:lstStyle/>
        <a:p>
          <a:endParaRPr lang="en-US">
            <a:latin typeface="+mn-lt"/>
          </a:endParaRPr>
        </a:p>
      </dgm:t>
    </dgm:pt>
    <dgm:pt modelId="{12D938DE-50BA-4C2F-8D51-801B8F51F428}" type="sibTrans" cxnId="{635234F0-DB5B-44D7-ADB1-07F7A81281ED}">
      <dgm:prSet/>
      <dgm:spPr/>
      <dgm:t>
        <a:bodyPr/>
        <a:lstStyle/>
        <a:p>
          <a:endParaRPr lang="en-US">
            <a:latin typeface="+mn-lt"/>
          </a:endParaRPr>
        </a:p>
      </dgm:t>
    </dgm:pt>
    <dgm:pt modelId="{284BA49E-110D-445D-BF77-770634E5F857}">
      <dgm:prSet custT="1"/>
      <dgm:spPr/>
      <dgm:t>
        <a:bodyPr/>
        <a:lstStyle/>
        <a:p>
          <a:r>
            <a:rPr lang="ru-RU" sz="2000" dirty="0">
              <a:latin typeface="+mn-lt"/>
            </a:rPr>
            <a:t>Доходы и расходы ЮЛПП и  НКО</a:t>
          </a:r>
          <a:endParaRPr lang="ka-GE" sz="2000" dirty="0">
            <a:latin typeface="+mn-lt"/>
          </a:endParaRPr>
        </a:p>
      </dgm:t>
    </dgm:pt>
    <dgm:pt modelId="{3D4DE2AD-10FF-4EA3-AA66-E45BF0DAABBA}" type="parTrans" cxnId="{8DCF7AFA-FB8B-45E3-A115-8D2AD6533415}">
      <dgm:prSet/>
      <dgm:spPr/>
      <dgm:t>
        <a:bodyPr/>
        <a:lstStyle/>
        <a:p>
          <a:endParaRPr lang="en-US">
            <a:latin typeface="+mn-lt"/>
          </a:endParaRPr>
        </a:p>
      </dgm:t>
    </dgm:pt>
    <dgm:pt modelId="{9D69AA27-B917-4400-96AE-3E3BCB241FB2}" type="sibTrans" cxnId="{8DCF7AFA-FB8B-45E3-A115-8D2AD6533415}">
      <dgm:prSet/>
      <dgm:spPr/>
      <dgm:t>
        <a:bodyPr/>
        <a:lstStyle/>
        <a:p>
          <a:endParaRPr lang="en-US">
            <a:latin typeface="+mn-lt"/>
          </a:endParaRPr>
        </a:p>
      </dgm:t>
    </dgm:pt>
    <dgm:pt modelId="{D348EA66-7949-4416-9C85-CB7AF164164C}">
      <dgm:prSet custT="1"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2000" dirty="0">
              <a:latin typeface="+mn-lt"/>
            </a:rPr>
            <a:t>Доходы и расходы местных бюджетов</a:t>
          </a:r>
          <a:endParaRPr lang="ka-GE" sz="2000" dirty="0">
            <a:latin typeface="+mn-lt"/>
          </a:endParaRPr>
        </a:p>
      </dgm:t>
    </dgm:pt>
    <dgm:pt modelId="{04F49FC2-5E4B-4C6D-800E-53DBCA98F061}" type="sibTrans" cxnId="{2F78842B-B8C5-443F-9371-9B2F37FFC234}">
      <dgm:prSet/>
      <dgm:spPr/>
      <dgm:t>
        <a:bodyPr/>
        <a:lstStyle/>
        <a:p>
          <a:endParaRPr lang="en-US"/>
        </a:p>
      </dgm:t>
    </dgm:pt>
    <dgm:pt modelId="{8F43FCCE-AC6A-4823-9B43-5479757101C4}" type="parTrans" cxnId="{2F78842B-B8C5-443F-9371-9B2F37FFC234}">
      <dgm:prSet/>
      <dgm:spPr/>
      <dgm:t>
        <a:bodyPr/>
        <a:lstStyle/>
        <a:p>
          <a:endParaRPr lang="en-US"/>
        </a:p>
      </dgm:t>
    </dgm:pt>
    <dgm:pt modelId="{9C3A0BFB-8927-4FE4-A9B1-F44D6D9EAE49}" type="pres">
      <dgm:prSet presAssocID="{AFC75A46-9D0A-4DEE-888F-A1C066C2B7D4}" presName="cycle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FAD25AB6-48F0-4816-95CA-8FCC1BA7FB9D}" type="pres">
      <dgm:prSet presAssocID="{16DDAA46-EB12-4C7B-94F2-5CC8970F2597}" presName="centerShape" presStyleLbl="node0" presStyleIdx="0" presStyleCnt="1"/>
      <dgm:spPr/>
    </dgm:pt>
    <dgm:pt modelId="{1DD84549-FAA7-425C-8D5C-23B3CC9B8517}" type="pres">
      <dgm:prSet presAssocID="{FF0EAA04-FEBE-466F-9BAC-6D9C90D4E0E0}" presName="parTrans" presStyleLbl="bgSibTrans2D1" presStyleIdx="0" presStyleCnt="4"/>
      <dgm:spPr/>
    </dgm:pt>
    <dgm:pt modelId="{DD9D67C4-56EA-4FFF-929A-E146EDA43A50}" type="pres">
      <dgm:prSet presAssocID="{9C5249AE-9DD6-41EF-82A2-AAC4C05A1756}" presName="node" presStyleLbl="node1" presStyleIdx="0" presStyleCnt="4">
        <dgm:presLayoutVars>
          <dgm:bulletEnabled val="1"/>
        </dgm:presLayoutVars>
      </dgm:prSet>
      <dgm:spPr/>
    </dgm:pt>
    <dgm:pt modelId="{A907DC24-E239-43E1-8723-34FF7D5C7A30}" type="pres">
      <dgm:prSet presAssocID="{3755300F-E312-4C4A-BF66-DAA9D4DF074D}" presName="parTrans" presStyleLbl="bgSibTrans2D1" presStyleIdx="1" presStyleCnt="4"/>
      <dgm:spPr/>
    </dgm:pt>
    <dgm:pt modelId="{B135A413-EC72-49D9-B76A-2E8B321663A6}" type="pres">
      <dgm:prSet presAssocID="{1BD8B26D-CDB5-49B8-AAE5-8C394407DED4}" presName="node" presStyleLbl="node1" presStyleIdx="1" presStyleCnt="4">
        <dgm:presLayoutVars>
          <dgm:bulletEnabled val="1"/>
        </dgm:presLayoutVars>
      </dgm:prSet>
      <dgm:spPr/>
    </dgm:pt>
    <dgm:pt modelId="{57DE953E-0776-4AC0-8006-C742CC95D4B9}" type="pres">
      <dgm:prSet presAssocID="{3D4DE2AD-10FF-4EA3-AA66-E45BF0DAABBA}" presName="parTrans" presStyleLbl="bgSibTrans2D1" presStyleIdx="2" presStyleCnt="4"/>
      <dgm:spPr/>
    </dgm:pt>
    <dgm:pt modelId="{C0949C54-23D2-4CD6-8CA4-CA9D445D2B87}" type="pres">
      <dgm:prSet presAssocID="{284BA49E-110D-445D-BF77-770634E5F857}" presName="node" presStyleLbl="node1" presStyleIdx="2" presStyleCnt="4" custRadScaleRad="94948" custRadScaleInc="118191">
        <dgm:presLayoutVars>
          <dgm:bulletEnabled val="1"/>
        </dgm:presLayoutVars>
      </dgm:prSet>
      <dgm:spPr/>
    </dgm:pt>
    <dgm:pt modelId="{39CBFBB7-7EF9-400A-B772-DCE97BA37C15}" type="pres">
      <dgm:prSet presAssocID="{8F43FCCE-AC6A-4823-9B43-5479757101C4}" presName="parTrans" presStyleLbl="bgSibTrans2D1" presStyleIdx="3" presStyleCnt="4"/>
      <dgm:spPr/>
    </dgm:pt>
    <dgm:pt modelId="{225B2B80-73F2-4BC4-832E-E2FA4C3642DB}" type="pres">
      <dgm:prSet presAssocID="{D348EA66-7949-4416-9C85-CB7AF164164C}" presName="node" presStyleLbl="node1" presStyleIdx="3" presStyleCnt="4" custRadScaleRad="109268" custRadScaleInc="-91229">
        <dgm:presLayoutVars>
          <dgm:bulletEnabled val="1"/>
        </dgm:presLayoutVars>
      </dgm:prSet>
      <dgm:spPr/>
    </dgm:pt>
  </dgm:ptLst>
  <dgm:cxnLst>
    <dgm:cxn modelId="{1F51F00C-87BF-4ACF-A3E7-69EAA4100C67}" type="presOf" srcId="{AFC75A46-9D0A-4DEE-888F-A1C066C2B7D4}" destId="{9C3A0BFB-8927-4FE4-A9B1-F44D6D9EAE49}" srcOrd="0" destOrd="0" presId="urn:microsoft.com/office/officeart/2005/8/layout/radial4"/>
    <dgm:cxn modelId="{531F220E-837F-4C52-9338-E5202498832B}" type="presOf" srcId="{D348EA66-7949-4416-9C85-CB7AF164164C}" destId="{225B2B80-73F2-4BC4-832E-E2FA4C3642DB}" srcOrd="0" destOrd="0" presId="urn:microsoft.com/office/officeart/2005/8/layout/radial4"/>
    <dgm:cxn modelId="{2F78842B-B8C5-443F-9371-9B2F37FFC234}" srcId="{16DDAA46-EB12-4C7B-94F2-5CC8970F2597}" destId="{D348EA66-7949-4416-9C85-CB7AF164164C}" srcOrd="3" destOrd="0" parTransId="{8F43FCCE-AC6A-4823-9B43-5479757101C4}" sibTransId="{04F49FC2-5E4B-4C6D-800E-53DBCA98F061}"/>
    <dgm:cxn modelId="{70AF3A42-0B1D-4171-9317-C4506F41FD60}" type="presOf" srcId="{1BD8B26D-CDB5-49B8-AAE5-8C394407DED4}" destId="{B135A413-EC72-49D9-B76A-2E8B321663A6}" srcOrd="0" destOrd="0" presId="urn:microsoft.com/office/officeart/2005/8/layout/radial4"/>
    <dgm:cxn modelId="{A2521E45-429E-4DF9-BCB8-CE310757F3ED}" srcId="{AFC75A46-9D0A-4DEE-888F-A1C066C2B7D4}" destId="{16DDAA46-EB12-4C7B-94F2-5CC8970F2597}" srcOrd="0" destOrd="0" parTransId="{2D0549C5-FF6F-4A01-B32D-B88A8F42D70C}" sibTransId="{BD33B9B1-8C2B-4447-98F0-9ECBDA1BFE8A}"/>
    <dgm:cxn modelId="{EEC45E82-EAE7-48F1-BE6B-A9FFC21BFA8C}" srcId="{16DDAA46-EB12-4C7B-94F2-5CC8970F2597}" destId="{9C5249AE-9DD6-41EF-82A2-AAC4C05A1756}" srcOrd="0" destOrd="0" parTransId="{FF0EAA04-FEBE-466F-9BAC-6D9C90D4E0E0}" sibTransId="{5734E0F9-4BB7-4ECF-A26B-039F65ADA400}"/>
    <dgm:cxn modelId="{50B88F9C-9349-48E7-AC41-C0AC8C01DB29}" type="presOf" srcId="{8F43FCCE-AC6A-4823-9B43-5479757101C4}" destId="{39CBFBB7-7EF9-400A-B772-DCE97BA37C15}" srcOrd="0" destOrd="0" presId="urn:microsoft.com/office/officeart/2005/8/layout/radial4"/>
    <dgm:cxn modelId="{BED80BC2-04CD-428D-9827-F26539CB02D6}" type="presOf" srcId="{3D4DE2AD-10FF-4EA3-AA66-E45BF0DAABBA}" destId="{57DE953E-0776-4AC0-8006-C742CC95D4B9}" srcOrd="0" destOrd="0" presId="urn:microsoft.com/office/officeart/2005/8/layout/radial4"/>
    <dgm:cxn modelId="{21E1D5C7-EE1A-4419-AB94-9BEF206EB0FC}" type="presOf" srcId="{FF0EAA04-FEBE-466F-9BAC-6D9C90D4E0E0}" destId="{1DD84549-FAA7-425C-8D5C-23B3CC9B8517}" srcOrd="0" destOrd="0" presId="urn:microsoft.com/office/officeart/2005/8/layout/radial4"/>
    <dgm:cxn modelId="{A0CEF4D9-639D-4277-9E65-27463DD841A9}" type="presOf" srcId="{9C5249AE-9DD6-41EF-82A2-AAC4C05A1756}" destId="{DD9D67C4-56EA-4FFF-929A-E146EDA43A50}" srcOrd="0" destOrd="0" presId="urn:microsoft.com/office/officeart/2005/8/layout/radial4"/>
    <dgm:cxn modelId="{635234F0-DB5B-44D7-ADB1-07F7A81281ED}" srcId="{16DDAA46-EB12-4C7B-94F2-5CC8970F2597}" destId="{1BD8B26D-CDB5-49B8-AAE5-8C394407DED4}" srcOrd="1" destOrd="0" parTransId="{3755300F-E312-4C4A-BF66-DAA9D4DF074D}" sibTransId="{12D938DE-50BA-4C2F-8D51-801B8F51F428}"/>
    <dgm:cxn modelId="{12C713F8-373B-40CC-90F4-6878ACA44F18}" type="presOf" srcId="{3755300F-E312-4C4A-BF66-DAA9D4DF074D}" destId="{A907DC24-E239-43E1-8723-34FF7D5C7A30}" srcOrd="0" destOrd="0" presId="urn:microsoft.com/office/officeart/2005/8/layout/radial4"/>
    <dgm:cxn modelId="{8DCF7AFA-FB8B-45E3-A115-8D2AD6533415}" srcId="{16DDAA46-EB12-4C7B-94F2-5CC8970F2597}" destId="{284BA49E-110D-445D-BF77-770634E5F857}" srcOrd="2" destOrd="0" parTransId="{3D4DE2AD-10FF-4EA3-AA66-E45BF0DAABBA}" sibTransId="{9D69AA27-B917-4400-96AE-3E3BCB241FB2}"/>
    <dgm:cxn modelId="{77F204FB-96F1-4C4B-A819-EC2DD3EBB53F}" type="presOf" srcId="{284BA49E-110D-445D-BF77-770634E5F857}" destId="{C0949C54-23D2-4CD6-8CA4-CA9D445D2B87}" srcOrd="0" destOrd="0" presId="urn:microsoft.com/office/officeart/2005/8/layout/radial4"/>
    <dgm:cxn modelId="{A4BA30FE-FD8F-4EBB-B3E7-346B8B6098B5}" type="presOf" srcId="{16DDAA46-EB12-4C7B-94F2-5CC8970F2597}" destId="{FAD25AB6-48F0-4816-95CA-8FCC1BA7FB9D}" srcOrd="0" destOrd="0" presId="urn:microsoft.com/office/officeart/2005/8/layout/radial4"/>
    <dgm:cxn modelId="{F15EB344-732C-4209-ADCF-C06B23E0317E}" type="presParOf" srcId="{9C3A0BFB-8927-4FE4-A9B1-F44D6D9EAE49}" destId="{FAD25AB6-48F0-4816-95CA-8FCC1BA7FB9D}" srcOrd="0" destOrd="0" presId="urn:microsoft.com/office/officeart/2005/8/layout/radial4"/>
    <dgm:cxn modelId="{553A35F1-0975-4894-8C70-84E1B7644D7B}" type="presParOf" srcId="{9C3A0BFB-8927-4FE4-A9B1-F44D6D9EAE49}" destId="{1DD84549-FAA7-425C-8D5C-23B3CC9B8517}" srcOrd="1" destOrd="0" presId="urn:microsoft.com/office/officeart/2005/8/layout/radial4"/>
    <dgm:cxn modelId="{6AC0B933-EF0B-4655-AF68-EB0E9FF9CA57}" type="presParOf" srcId="{9C3A0BFB-8927-4FE4-A9B1-F44D6D9EAE49}" destId="{DD9D67C4-56EA-4FFF-929A-E146EDA43A50}" srcOrd="2" destOrd="0" presId="urn:microsoft.com/office/officeart/2005/8/layout/radial4"/>
    <dgm:cxn modelId="{539D18F6-2E87-4500-8BAD-DE75E90A60A3}" type="presParOf" srcId="{9C3A0BFB-8927-4FE4-A9B1-F44D6D9EAE49}" destId="{A907DC24-E239-43E1-8723-34FF7D5C7A30}" srcOrd="3" destOrd="0" presId="urn:microsoft.com/office/officeart/2005/8/layout/radial4"/>
    <dgm:cxn modelId="{A9A33D60-A7B3-47C2-90D5-6BA50C089BF0}" type="presParOf" srcId="{9C3A0BFB-8927-4FE4-A9B1-F44D6D9EAE49}" destId="{B135A413-EC72-49D9-B76A-2E8B321663A6}" srcOrd="4" destOrd="0" presId="urn:microsoft.com/office/officeart/2005/8/layout/radial4"/>
    <dgm:cxn modelId="{3561B411-A78F-4D1D-9D61-ED8040AE124A}" type="presParOf" srcId="{9C3A0BFB-8927-4FE4-A9B1-F44D6D9EAE49}" destId="{57DE953E-0776-4AC0-8006-C742CC95D4B9}" srcOrd="5" destOrd="0" presId="urn:microsoft.com/office/officeart/2005/8/layout/radial4"/>
    <dgm:cxn modelId="{2EFB8E5D-CE46-40C5-82D5-25FDAA2FF0F2}" type="presParOf" srcId="{9C3A0BFB-8927-4FE4-A9B1-F44D6D9EAE49}" destId="{C0949C54-23D2-4CD6-8CA4-CA9D445D2B87}" srcOrd="6" destOrd="0" presId="urn:microsoft.com/office/officeart/2005/8/layout/radial4"/>
    <dgm:cxn modelId="{E215FDB7-8FAE-4E7F-A243-ABD5D50AD73B}" type="presParOf" srcId="{9C3A0BFB-8927-4FE4-A9B1-F44D6D9EAE49}" destId="{39CBFBB7-7EF9-400A-B772-DCE97BA37C15}" srcOrd="7" destOrd="0" presId="urn:microsoft.com/office/officeart/2005/8/layout/radial4"/>
    <dgm:cxn modelId="{374839F0-8987-4316-84CE-DA07E6B0A98A}" type="presParOf" srcId="{9C3A0BFB-8927-4FE4-A9B1-F44D6D9EAE49}" destId="{225B2B80-73F2-4BC4-832E-E2FA4C3642DB}" srcOrd="8" destOrd="0" presId="urn:microsoft.com/office/officeart/2005/8/layout/radial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A05415D-A136-40CC-B2DC-E2A016AE305E}" type="doc">
      <dgm:prSet loTypeId="urn:microsoft.com/office/officeart/2005/8/layout/cycle8" loCatId="cycle" qsTypeId="urn:microsoft.com/office/officeart/2005/8/quickstyle/simple1" qsCatId="simple" csTypeId="urn:microsoft.com/office/officeart/2005/8/colors/accent1_2" csCatId="accent1" phldr="1"/>
      <dgm:spPr/>
    </dgm:pt>
    <dgm:pt modelId="{B3B94EEB-57F0-46F2-B9B2-00B65C3EB9C9}">
      <dgm:prSet phldrT="[Text]" custT="1"/>
      <dgm:spPr>
        <a:solidFill>
          <a:srgbClr val="FFC000"/>
        </a:solidFill>
      </dgm:spPr>
      <dgm:t>
        <a:bodyPr/>
        <a:lstStyle/>
        <a:p>
          <a:r>
            <a:rPr lang="ru-RU" sz="2600" b="1" dirty="0">
              <a:solidFill>
                <a:schemeClr val="bg1"/>
              </a:solidFill>
              <a:latin typeface="+mj-lt"/>
            </a:rPr>
            <a:t>Расходование </a:t>
          </a:r>
          <a:endParaRPr lang="en-US" sz="2600" dirty="0">
            <a:solidFill>
              <a:schemeClr val="bg1"/>
            </a:solidFill>
            <a:latin typeface="+mj-lt"/>
          </a:endParaRPr>
        </a:p>
      </dgm:t>
    </dgm:pt>
    <dgm:pt modelId="{B5DB95DB-70B9-497B-8099-E613BCA13287}" type="parTrans" cxnId="{0B5948EF-9DA6-4AFA-87EC-62554392E335}">
      <dgm:prSet/>
      <dgm:spPr/>
      <dgm:t>
        <a:bodyPr/>
        <a:lstStyle/>
        <a:p>
          <a:endParaRPr lang="en-US"/>
        </a:p>
      </dgm:t>
    </dgm:pt>
    <dgm:pt modelId="{CDBFCA45-3EE1-46B3-9BC0-F8E9EFB6E30C}" type="sibTrans" cxnId="{0B5948EF-9DA6-4AFA-87EC-62554392E335}">
      <dgm:prSet/>
      <dgm:spPr/>
      <dgm:t>
        <a:bodyPr/>
        <a:lstStyle/>
        <a:p>
          <a:endParaRPr lang="en-US"/>
        </a:p>
      </dgm:t>
    </dgm:pt>
    <dgm:pt modelId="{D445FB4C-5CB4-460C-8208-5494C9F24821}">
      <dgm:prSet phldrT="[Text]" custT="1"/>
      <dgm:spPr>
        <a:solidFill>
          <a:srgbClr val="FFC000"/>
        </a:solidFill>
      </dgm:spPr>
      <dgm:t>
        <a:bodyPr/>
        <a:lstStyle/>
        <a:p>
          <a:r>
            <a:rPr lang="ru-RU" sz="2400" b="1" dirty="0">
              <a:latin typeface="+mj-lt"/>
            </a:rPr>
            <a:t>Управление ликвидностью</a:t>
          </a:r>
          <a:endParaRPr lang="en-US" sz="2400" b="1" dirty="0"/>
        </a:p>
      </dgm:t>
    </dgm:pt>
    <dgm:pt modelId="{BD9263DA-58DA-4301-A50A-7941F3DF6A3B}" type="parTrans" cxnId="{2EDBB8A5-2E7E-4F84-A922-31FBCBE4FDDB}">
      <dgm:prSet/>
      <dgm:spPr/>
      <dgm:t>
        <a:bodyPr/>
        <a:lstStyle/>
        <a:p>
          <a:endParaRPr lang="en-US"/>
        </a:p>
      </dgm:t>
    </dgm:pt>
    <dgm:pt modelId="{159F1651-0C1D-411B-A27B-53C80D90CF33}" type="sibTrans" cxnId="{2EDBB8A5-2E7E-4F84-A922-31FBCBE4FDDB}">
      <dgm:prSet/>
      <dgm:spPr/>
      <dgm:t>
        <a:bodyPr/>
        <a:lstStyle/>
        <a:p>
          <a:endParaRPr lang="en-US"/>
        </a:p>
      </dgm:t>
    </dgm:pt>
    <dgm:pt modelId="{77D340FA-7255-4382-AD72-CCFD33C39586}">
      <dgm:prSet phldrT="[Text]" custT="1"/>
      <dgm:spPr>
        <a:solidFill>
          <a:srgbClr val="FFC000"/>
        </a:solidFill>
      </dgm:spPr>
      <dgm:t>
        <a:bodyPr/>
        <a:lstStyle/>
        <a:p>
          <a:r>
            <a:rPr lang="ru-RU" sz="2600" b="1" dirty="0">
              <a:solidFill>
                <a:schemeClr val="bg1"/>
              </a:solidFill>
              <a:latin typeface="+mj-lt"/>
            </a:rPr>
            <a:t>Сбор поступлений</a:t>
          </a:r>
          <a:endParaRPr lang="en-US" sz="2600" b="1" dirty="0">
            <a:solidFill>
              <a:schemeClr val="bg1"/>
            </a:solidFill>
            <a:latin typeface="+mj-lt"/>
          </a:endParaRPr>
        </a:p>
      </dgm:t>
    </dgm:pt>
    <dgm:pt modelId="{C38A29D5-06E0-45F5-BFB1-070DA25B17FD}" type="parTrans" cxnId="{6DB39280-4182-4CCE-B68C-1118F76A4590}">
      <dgm:prSet/>
      <dgm:spPr/>
      <dgm:t>
        <a:bodyPr/>
        <a:lstStyle/>
        <a:p>
          <a:endParaRPr lang="en-US"/>
        </a:p>
      </dgm:t>
    </dgm:pt>
    <dgm:pt modelId="{3A7BDFFE-233D-4192-B51B-0BBFE72C0B50}" type="sibTrans" cxnId="{6DB39280-4182-4CCE-B68C-1118F76A4590}">
      <dgm:prSet/>
      <dgm:spPr/>
      <dgm:t>
        <a:bodyPr/>
        <a:lstStyle/>
        <a:p>
          <a:endParaRPr lang="en-US"/>
        </a:p>
      </dgm:t>
    </dgm:pt>
    <dgm:pt modelId="{F113BF1F-EC8C-402B-8258-4964AD653F7D}" type="pres">
      <dgm:prSet presAssocID="{FA05415D-A136-40CC-B2DC-E2A016AE305E}" presName="compositeShape" presStyleCnt="0">
        <dgm:presLayoutVars>
          <dgm:chMax val="7"/>
          <dgm:dir/>
          <dgm:resizeHandles val="exact"/>
        </dgm:presLayoutVars>
      </dgm:prSet>
      <dgm:spPr/>
    </dgm:pt>
    <dgm:pt modelId="{21C28E49-0783-4C65-B1C2-079B806DF89C}" type="pres">
      <dgm:prSet presAssocID="{FA05415D-A136-40CC-B2DC-E2A016AE305E}" presName="wedge1" presStyleLbl="node1" presStyleIdx="0" presStyleCnt="3" custLinFactNeighborX="-899" custLinFactNeighborY="481"/>
      <dgm:spPr/>
    </dgm:pt>
    <dgm:pt modelId="{C5C6844E-36D0-4D5D-ABFC-66124D74A937}" type="pres">
      <dgm:prSet presAssocID="{FA05415D-A136-40CC-B2DC-E2A016AE305E}" presName="dummy1a" presStyleCnt="0"/>
      <dgm:spPr/>
    </dgm:pt>
    <dgm:pt modelId="{CE1028DE-814F-4048-85F4-0622117353AC}" type="pres">
      <dgm:prSet presAssocID="{FA05415D-A136-40CC-B2DC-E2A016AE305E}" presName="dummy1b" presStyleCnt="0"/>
      <dgm:spPr/>
    </dgm:pt>
    <dgm:pt modelId="{EA6BFE3E-DE6A-4FF4-811D-B74871EEDE4E}" type="pres">
      <dgm:prSet presAssocID="{FA05415D-A136-40CC-B2DC-E2A016AE305E}" presName="wedge1Tx" presStyleLbl="node1" presStyleIdx="0" presStyleCnt="3">
        <dgm:presLayoutVars>
          <dgm:chMax val="0"/>
          <dgm:chPref val="0"/>
          <dgm:bulletEnabled val="1"/>
        </dgm:presLayoutVars>
      </dgm:prSet>
      <dgm:spPr/>
    </dgm:pt>
    <dgm:pt modelId="{1B4946F2-0BAB-4401-8DA3-BA8D35523F52}" type="pres">
      <dgm:prSet presAssocID="{FA05415D-A136-40CC-B2DC-E2A016AE305E}" presName="wedge2" presStyleLbl="node1" presStyleIdx="1" presStyleCnt="3"/>
      <dgm:spPr/>
    </dgm:pt>
    <dgm:pt modelId="{919A6665-92F2-4D3E-9632-CEC4A153830F}" type="pres">
      <dgm:prSet presAssocID="{FA05415D-A136-40CC-B2DC-E2A016AE305E}" presName="dummy2a" presStyleCnt="0"/>
      <dgm:spPr/>
    </dgm:pt>
    <dgm:pt modelId="{D9CC3B08-78A0-404E-9CDA-430B9BD0EA3B}" type="pres">
      <dgm:prSet presAssocID="{FA05415D-A136-40CC-B2DC-E2A016AE305E}" presName="dummy2b" presStyleCnt="0"/>
      <dgm:spPr/>
    </dgm:pt>
    <dgm:pt modelId="{F2D6B96F-7137-455D-9523-5828D66622C1}" type="pres">
      <dgm:prSet presAssocID="{FA05415D-A136-40CC-B2DC-E2A016AE305E}" presName="wedge2Tx" presStyleLbl="node1" presStyleIdx="1" presStyleCnt="3">
        <dgm:presLayoutVars>
          <dgm:chMax val="0"/>
          <dgm:chPref val="0"/>
          <dgm:bulletEnabled val="1"/>
        </dgm:presLayoutVars>
      </dgm:prSet>
      <dgm:spPr/>
    </dgm:pt>
    <dgm:pt modelId="{64200B04-12AC-456A-A67F-82DD4386906F}" type="pres">
      <dgm:prSet presAssocID="{FA05415D-A136-40CC-B2DC-E2A016AE305E}" presName="wedge3" presStyleLbl="node1" presStyleIdx="2" presStyleCnt="3"/>
      <dgm:spPr/>
    </dgm:pt>
    <dgm:pt modelId="{9EEB6F0B-C006-4414-ACE3-A876E07AC192}" type="pres">
      <dgm:prSet presAssocID="{FA05415D-A136-40CC-B2DC-E2A016AE305E}" presName="dummy3a" presStyleCnt="0"/>
      <dgm:spPr/>
    </dgm:pt>
    <dgm:pt modelId="{CF5221BB-2F0F-4707-B9A4-8B674C4D1BDD}" type="pres">
      <dgm:prSet presAssocID="{FA05415D-A136-40CC-B2DC-E2A016AE305E}" presName="dummy3b" presStyleCnt="0"/>
      <dgm:spPr/>
    </dgm:pt>
    <dgm:pt modelId="{995BE290-C8AD-4EB5-BEBA-04A13947898C}" type="pres">
      <dgm:prSet presAssocID="{FA05415D-A136-40CC-B2DC-E2A016AE305E}" presName="wedge3Tx" presStyleLbl="node1" presStyleIdx="2" presStyleCnt="3">
        <dgm:presLayoutVars>
          <dgm:chMax val="0"/>
          <dgm:chPref val="0"/>
          <dgm:bulletEnabled val="1"/>
        </dgm:presLayoutVars>
      </dgm:prSet>
      <dgm:spPr/>
    </dgm:pt>
    <dgm:pt modelId="{695E6A2B-59CF-44D1-8896-26317084B207}" type="pres">
      <dgm:prSet presAssocID="{CDBFCA45-3EE1-46B3-9BC0-F8E9EFB6E30C}" presName="arrowWedge1" presStyleLbl="fgSibTrans2D1" presStyleIdx="0" presStyleCnt="3" custLinFactNeighborY="-459"/>
      <dgm:spPr>
        <a:solidFill>
          <a:srgbClr val="00B0F0"/>
        </a:solidFill>
      </dgm:spPr>
    </dgm:pt>
    <dgm:pt modelId="{A16B1C4F-C17E-48E0-B45B-A29D5A752683}" type="pres">
      <dgm:prSet presAssocID="{159F1651-0C1D-411B-A27B-53C80D90CF33}" presName="arrowWedge2" presStyleLbl="fgSibTrans2D1" presStyleIdx="1" presStyleCnt="3"/>
      <dgm:spPr>
        <a:solidFill>
          <a:srgbClr val="00B0F0"/>
        </a:solidFill>
      </dgm:spPr>
    </dgm:pt>
    <dgm:pt modelId="{C638EF3D-94FF-41C2-9CF1-84D7F1EFA35A}" type="pres">
      <dgm:prSet presAssocID="{3A7BDFFE-233D-4192-B51B-0BBFE72C0B50}" presName="arrowWedge3" presStyleLbl="fgSibTrans2D1" presStyleIdx="2" presStyleCnt="3" custLinFactNeighborX="664"/>
      <dgm:spPr>
        <a:solidFill>
          <a:srgbClr val="00B0F0"/>
        </a:solidFill>
      </dgm:spPr>
    </dgm:pt>
  </dgm:ptLst>
  <dgm:cxnLst>
    <dgm:cxn modelId="{A4D8A631-272B-4A93-B909-47B70F32C07D}" type="presOf" srcId="{77D340FA-7255-4382-AD72-CCFD33C39586}" destId="{64200B04-12AC-456A-A67F-82DD4386906F}" srcOrd="0" destOrd="0" presId="urn:microsoft.com/office/officeart/2005/8/layout/cycle8"/>
    <dgm:cxn modelId="{346F6640-5942-488B-9DC7-6A406F048332}" type="presOf" srcId="{FA05415D-A136-40CC-B2DC-E2A016AE305E}" destId="{F113BF1F-EC8C-402B-8258-4964AD653F7D}" srcOrd="0" destOrd="0" presId="urn:microsoft.com/office/officeart/2005/8/layout/cycle8"/>
    <dgm:cxn modelId="{2A3E3D79-9E25-4357-A7C0-85108ABF5BC8}" type="presOf" srcId="{D445FB4C-5CB4-460C-8208-5494C9F24821}" destId="{1B4946F2-0BAB-4401-8DA3-BA8D35523F52}" srcOrd="0" destOrd="0" presId="urn:microsoft.com/office/officeart/2005/8/layout/cycle8"/>
    <dgm:cxn modelId="{6DB39280-4182-4CCE-B68C-1118F76A4590}" srcId="{FA05415D-A136-40CC-B2DC-E2A016AE305E}" destId="{77D340FA-7255-4382-AD72-CCFD33C39586}" srcOrd="2" destOrd="0" parTransId="{C38A29D5-06E0-45F5-BFB1-070DA25B17FD}" sibTransId="{3A7BDFFE-233D-4192-B51B-0BBFE72C0B50}"/>
    <dgm:cxn modelId="{C09F4C92-A74D-4065-A930-C6FF07B16048}" type="presOf" srcId="{B3B94EEB-57F0-46F2-B9B2-00B65C3EB9C9}" destId="{21C28E49-0783-4C65-B1C2-079B806DF89C}" srcOrd="0" destOrd="0" presId="urn:microsoft.com/office/officeart/2005/8/layout/cycle8"/>
    <dgm:cxn modelId="{1B92129C-FF62-4EA7-9106-E9A15F4CBE19}" type="presOf" srcId="{B3B94EEB-57F0-46F2-B9B2-00B65C3EB9C9}" destId="{EA6BFE3E-DE6A-4FF4-811D-B74871EEDE4E}" srcOrd="1" destOrd="0" presId="urn:microsoft.com/office/officeart/2005/8/layout/cycle8"/>
    <dgm:cxn modelId="{2EDBB8A5-2E7E-4F84-A922-31FBCBE4FDDB}" srcId="{FA05415D-A136-40CC-B2DC-E2A016AE305E}" destId="{D445FB4C-5CB4-460C-8208-5494C9F24821}" srcOrd="1" destOrd="0" parTransId="{BD9263DA-58DA-4301-A50A-7941F3DF6A3B}" sibTransId="{159F1651-0C1D-411B-A27B-53C80D90CF33}"/>
    <dgm:cxn modelId="{1A2100AC-967E-4559-9120-7286C6B9E236}" type="presOf" srcId="{77D340FA-7255-4382-AD72-CCFD33C39586}" destId="{995BE290-C8AD-4EB5-BEBA-04A13947898C}" srcOrd="1" destOrd="0" presId="urn:microsoft.com/office/officeart/2005/8/layout/cycle8"/>
    <dgm:cxn modelId="{6BE67DB1-FF16-4381-8E9B-F05E7A092683}" type="presOf" srcId="{D445FB4C-5CB4-460C-8208-5494C9F24821}" destId="{F2D6B96F-7137-455D-9523-5828D66622C1}" srcOrd="1" destOrd="0" presId="urn:microsoft.com/office/officeart/2005/8/layout/cycle8"/>
    <dgm:cxn modelId="{0B5948EF-9DA6-4AFA-87EC-62554392E335}" srcId="{FA05415D-A136-40CC-B2DC-E2A016AE305E}" destId="{B3B94EEB-57F0-46F2-B9B2-00B65C3EB9C9}" srcOrd="0" destOrd="0" parTransId="{B5DB95DB-70B9-497B-8099-E613BCA13287}" sibTransId="{CDBFCA45-3EE1-46B3-9BC0-F8E9EFB6E30C}"/>
    <dgm:cxn modelId="{B987A59C-1C3C-4886-85FC-9BBD3810724B}" type="presParOf" srcId="{F113BF1F-EC8C-402B-8258-4964AD653F7D}" destId="{21C28E49-0783-4C65-B1C2-079B806DF89C}" srcOrd="0" destOrd="0" presId="urn:microsoft.com/office/officeart/2005/8/layout/cycle8"/>
    <dgm:cxn modelId="{458B2CE1-0DB8-472C-B796-7BE6BA19429A}" type="presParOf" srcId="{F113BF1F-EC8C-402B-8258-4964AD653F7D}" destId="{C5C6844E-36D0-4D5D-ABFC-66124D74A937}" srcOrd="1" destOrd="0" presId="urn:microsoft.com/office/officeart/2005/8/layout/cycle8"/>
    <dgm:cxn modelId="{737E5E2B-56C8-419D-91D5-656450D8E0F7}" type="presParOf" srcId="{F113BF1F-EC8C-402B-8258-4964AD653F7D}" destId="{CE1028DE-814F-4048-85F4-0622117353AC}" srcOrd="2" destOrd="0" presId="urn:microsoft.com/office/officeart/2005/8/layout/cycle8"/>
    <dgm:cxn modelId="{677C6A8F-E43D-457F-B382-FD10C8E8B4B0}" type="presParOf" srcId="{F113BF1F-EC8C-402B-8258-4964AD653F7D}" destId="{EA6BFE3E-DE6A-4FF4-811D-B74871EEDE4E}" srcOrd="3" destOrd="0" presId="urn:microsoft.com/office/officeart/2005/8/layout/cycle8"/>
    <dgm:cxn modelId="{0E9D0683-4151-4859-8C21-ED746AC3A0BF}" type="presParOf" srcId="{F113BF1F-EC8C-402B-8258-4964AD653F7D}" destId="{1B4946F2-0BAB-4401-8DA3-BA8D35523F52}" srcOrd="4" destOrd="0" presId="urn:microsoft.com/office/officeart/2005/8/layout/cycle8"/>
    <dgm:cxn modelId="{7D20F916-5FAE-463F-AAD6-A9450ECD1DFC}" type="presParOf" srcId="{F113BF1F-EC8C-402B-8258-4964AD653F7D}" destId="{919A6665-92F2-4D3E-9632-CEC4A153830F}" srcOrd="5" destOrd="0" presId="urn:microsoft.com/office/officeart/2005/8/layout/cycle8"/>
    <dgm:cxn modelId="{7403968F-2A62-48B4-93A0-83A1426BDC3E}" type="presParOf" srcId="{F113BF1F-EC8C-402B-8258-4964AD653F7D}" destId="{D9CC3B08-78A0-404E-9CDA-430B9BD0EA3B}" srcOrd="6" destOrd="0" presId="urn:microsoft.com/office/officeart/2005/8/layout/cycle8"/>
    <dgm:cxn modelId="{DAA58E09-8116-4289-A778-E68E31B9BDE0}" type="presParOf" srcId="{F113BF1F-EC8C-402B-8258-4964AD653F7D}" destId="{F2D6B96F-7137-455D-9523-5828D66622C1}" srcOrd="7" destOrd="0" presId="urn:microsoft.com/office/officeart/2005/8/layout/cycle8"/>
    <dgm:cxn modelId="{3C08B703-723F-4207-B1DD-86957E074B4B}" type="presParOf" srcId="{F113BF1F-EC8C-402B-8258-4964AD653F7D}" destId="{64200B04-12AC-456A-A67F-82DD4386906F}" srcOrd="8" destOrd="0" presId="urn:microsoft.com/office/officeart/2005/8/layout/cycle8"/>
    <dgm:cxn modelId="{2A37E609-9E77-4CE2-969B-D85EF6F4C774}" type="presParOf" srcId="{F113BF1F-EC8C-402B-8258-4964AD653F7D}" destId="{9EEB6F0B-C006-4414-ACE3-A876E07AC192}" srcOrd="9" destOrd="0" presId="urn:microsoft.com/office/officeart/2005/8/layout/cycle8"/>
    <dgm:cxn modelId="{523EFF79-010E-47B4-93E8-D89643730509}" type="presParOf" srcId="{F113BF1F-EC8C-402B-8258-4964AD653F7D}" destId="{CF5221BB-2F0F-4707-B9A4-8B674C4D1BDD}" srcOrd="10" destOrd="0" presId="urn:microsoft.com/office/officeart/2005/8/layout/cycle8"/>
    <dgm:cxn modelId="{02D02409-208E-496B-8FF7-EBAA20996C3F}" type="presParOf" srcId="{F113BF1F-EC8C-402B-8258-4964AD653F7D}" destId="{995BE290-C8AD-4EB5-BEBA-04A13947898C}" srcOrd="11" destOrd="0" presId="urn:microsoft.com/office/officeart/2005/8/layout/cycle8"/>
    <dgm:cxn modelId="{97611B19-C2BE-4CA4-83DE-921D35BE28F8}" type="presParOf" srcId="{F113BF1F-EC8C-402B-8258-4964AD653F7D}" destId="{695E6A2B-59CF-44D1-8896-26317084B207}" srcOrd="12" destOrd="0" presId="urn:microsoft.com/office/officeart/2005/8/layout/cycle8"/>
    <dgm:cxn modelId="{B2F4A621-DC98-4F2C-86C1-1CE162DCDDB5}" type="presParOf" srcId="{F113BF1F-EC8C-402B-8258-4964AD653F7D}" destId="{A16B1C4F-C17E-48E0-B45B-A29D5A752683}" srcOrd="13" destOrd="0" presId="urn:microsoft.com/office/officeart/2005/8/layout/cycle8"/>
    <dgm:cxn modelId="{EF4640E5-F72F-4E60-8DCD-219FF723AB13}" type="presParOf" srcId="{F113BF1F-EC8C-402B-8258-4964AD653F7D}" destId="{C638EF3D-94FF-41C2-9CF1-84D7F1EFA35A}" srcOrd="14" destOrd="0" presId="urn:microsoft.com/office/officeart/2005/8/layout/cycle8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AD25AB6-48F0-4816-95CA-8FCC1BA7FB9D}">
      <dsp:nvSpPr>
        <dsp:cNvPr id="0" name=""/>
        <dsp:cNvSpPr/>
      </dsp:nvSpPr>
      <dsp:spPr>
        <a:xfrm>
          <a:off x="3226307" y="2871395"/>
          <a:ext cx="2386584" cy="2386584"/>
        </a:xfrm>
        <a:prstGeom prst="ellipse">
          <a:avLst/>
        </a:prstGeom>
        <a:gradFill rotWithShape="1">
          <a:gsLst>
            <a:gs pos="0">
              <a:schemeClr val="accent1">
                <a:shade val="51000"/>
                <a:satMod val="130000"/>
              </a:schemeClr>
            </a:gs>
            <a:gs pos="80000">
              <a:schemeClr val="accent1">
                <a:shade val="93000"/>
                <a:satMod val="130000"/>
              </a:schemeClr>
            </a:gs>
            <a:gs pos="100000">
              <a:schemeClr val="accent1"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1">
              <a:shade val="95000"/>
              <a:satMod val="10500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200" kern="1200" dirty="0"/>
            <a:t>Единый казначейский счёт</a:t>
          </a:r>
          <a:endParaRPr lang="ka-GE" sz="2200" kern="1200" dirty="0">
            <a:solidFill>
              <a:schemeClr val="tx1"/>
            </a:solidFill>
            <a:latin typeface="+mn-lt"/>
          </a:endParaRPr>
        </a:p>
      </dsp:txBody>
      <dsp:txXfrm>
        <a:off x="3575814" y="3220902"/>
        <a:ext cx="1687570" cy="1687570"/>
      </dsp:txXfrm>
    </dsp:sp>
    <dsp:sp modelId="{1DD84549-FAA7-425C-8D5C-23B3CC9B8517}">
      <dsp:nvSpPr>
        <dsp:cNvPr id="0" name=""/>
        <dsp:cNvSpPr/>
      </dsp:nvSpPr>
      <dsp:spPr>
        <a:xfrm rot="11700000">
          <a:off x="1099578" y="3114429"/>
          <a:ext cx="2085671" cy="680176"/>
        </a:xfrm>
        <a:prstGeom prst="lef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DD9D67C4-56EA-4FFF-929A-E146EDA43A50}">
      <dsp:nvSpPr>
        <dsp:cNvPr id="0" name=""/>
        <dsp:cNvSpPr/>
      </dsp:nvSpPr>
      <dsp:spPr>
        <a:xfrm>
          <a:off x="1484" y="2277709"/>
          <a:ext cx="2267254" cy="1813803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2000" kern="1200" dirty="0">
              <a:solidFill>
                <a:schemeClr val="tx1"/>
              </a:solidFill>
              <a:latin typeface="+mn-lt"/>
            </a:rPr>
            <a:t>Доходы и расходы государственного бюджета</a:t>
          </a:r>
          <a:endParaRPr lang="ka-GE" sz="2000" kern="1200" dirty="0">
            <a:latin typeface="+mn-lt"/>
          </a:endParaRPr>
        </a:p>
      </dsp:txBody>
      <dsp:txXfrm>
        <a:off x="54608" y="2330833"/>
        <a:ext cx="2161006" cy="1707555"/>
      </dsp:txXfrm>
    </dsp:sp>
    <dsp:sp modelId="{A907DC24-E239-43E1-8723-34FF7D5C7A30}">
      <dsp:nvSpPr>
        <dsp:cNvPr id="0" name=""/>
        <dsp:cNvSpPr/>
      </dsp:nvSpPr>
      <dsp:spPr>
        <a:xfrm rot="14700000">
          <a:off x="2380434" y="1587964"/>
          <a:ext cx="2085671" cy="680176"/>
        </a:xfrm>
        <a:prstGeom prst="lef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B135A413-EC72-49D9-B76A-2E8B321663A6}">
      <dsp:nvSpPr>
        <dsp:cNvPr id="0" name=""/>
        <dsp:cNvSpPr/>
      </dsp:nvSpPr>
      <dsp:spPr>
        <a:xfrm>
          <a:off x="1848921" y="76020"/>
          <a:ext cx="2267254" cy="1813803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kern="1200" dirty="0">
              <a:latin typeface="+mn-lt"/>
            </a:rPr>
            <a:t>Доходы и расходы бюджетов автономных республик</a:t>
          </a:r>
          <a:endParaRPr lang="ka-GE" sz="2000" kern="1200" dirty="0">
            <a:latin typeface="+mn-lt"/>
          </a:endParaRPr>
        </a:p>
      </dsp:txBody>
      <dsp:txXfrm>
        <a:off x="1902045" y="129144"/>
        <a:ext cx="2161006" cy="1707555"/>
      </dsp:txXfrm>
    </dsp:sp>
    <dsp:sp modelId="{57DE953E-0776-4AC0-8006-C742CC95D4B9}">
      <dsp:nvSpPr>
        <dsp:cNvPr id="0" name=""/>
        <dsp:cNvSpPr/>
      </dsp:nvSpPr>
      <dsp:spPr>
        <a:xfrm rot="20891157">
          <a:off x="5676812" y="3260483"/>
          <a:ext cx="1923334" cy="680176"/>
        </a:xfrm>
        <a:prstGeom prst="lef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C0949C54-23D2-4CD6-8CA4-CA9D445D2B87}">
      <dsp:nvSpPr>
        <dsp:cNvPr id="0" name=""/>
        <dsp:cNvSpPr/>
      </dsp:nvSpPr>
      <dsp:spPr>
        <a:xfrm>
          <a:off x="6446148" y="2496781"/>
          <a:ext cx="2267254" cy="1813803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kern="1200" dirty="0">
              <a:latin typeface="+mn-lt"/>
            </a:rPr>
            <a:t>Доходы и расходы ЮЛПП и  НКО</a:t>
          </a:r>
          <a:endParaRPr lang="ka-GE" sz="2000" kern="1200" dirty="0">
            <a:latin typeface="+mn-lt"/>
          </a:endParaRPr>
        </a:p>
      </dsp:txBody>
      <dsp:txXfrm>
        <a:off x="6499272" y="2549905"/>
        <a:ext cx="2161006" cy="1707555"/>
      </dsp:txXfrm>
    </dsp:sp>
    <dsp:sp modelId="{39CBFBB7-7EF9-400A-B772-DCE97BA37C15}">
      <dsp:nvSpPr>
        <dsp:cNvPr id="0" name=""/>
        <dsp:cNvSpPr/>
      </dsp:nvSpPr>
      <dsp:spPr>
        <a:xfrm rot="18236817">
          <a:off x="4637186" y="1631006"/>
          <a:ext cx="2383483" cy="680176"/>
        </a:xfrm>
        <a:prstGeom prst="lef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225B2B80-73F2-4BC4-832E-E2FA4C3642DB}">
      <dsp:nvSpPr>
        <dsp:cNvPr id="0" name=""/>
        <dsp:cNvSpPr/>
      </dsp:nvSpPr>
      <dsp:spPr>
        <a:xfrm>
          <a:off x="5360799" y="75577"/>
          <a:ext cx="2267254" cy="1813803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2000" kern="1200" dirty="0">
              <a:latin typeface="+mn-lt"/>
            </a:rPr>
            <a:t>Доходы и расходы местных бюджетов</a:t>
          </a:r>
          <a:endParaRPr lang="ka-GE" sz="2000" kern="1200" dirty="0">
            <a:latin typeface="+mn-lt"/>
          </a:endParaRPr>
        </a:p>
      </dsp:txBody>
      <dsp:txXfrm>
        <a:off x="5413923" y="128701"/>
        <a:ext cx="2161006" cy="170755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1C28E49-0783-4C65-B1C2-079B806DF89C}">
      <dsp:nvSpPr>
        <dsp:cNvPr id="0" name=""/>
        <dsp:cNvSpPr/>
      </dsp:nvSpPr>
      <dsp:spPr>
        <a:xfrm>
          <a:off x="1905014" y="333409"/>
          <a:ext cx="4056524" cy="4056524"/>
        </a:xfrm>
        <a:prstGeom prst="pie">
          <a:avLst>
            <a:gd name="adj1" fmla="val 16200000"/>
            <a:gd name="adj2" fmla="val 1800000"/>
          </a:avLst>
        </a:prstGeom>
        <a:solidFill>
          <a:srgbClr val="FFC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3020" tIns="33020" rIns="33020" bIns="3302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600" b="1" kern="1200" dirty="0">
              <a:solidFill>
                <a:schemeClr val="bg1"/>
              </a:solidFill>
              <a:latin typeface="+mj-lt"/>
            </a:rPr>
            <a:t>Расходование </a:t>
          </a:r>
          <a:endParaRPr lang="en-US" sz="2600" kern="1200" dirty="0">
            <a:solidFill>
              <a:schemeClr val="bg1"/>
            </a:solidFill>
            <a:latin typeface="+mj-lt"/>
          </a:endParaRPr>
        </a:p>
      </dsp:txBody>
      <dsp:txXfrm>
        <a:off x="4042899" y="1193006"/>
        <a:ext cx="1448758" cy="1207298"/>
      </dsp:txXfrm>
    </dsp:sp>
    <dsp:sp modelId="{1B4946F2-0BAB-4401-8DA3-BA8D35523F52}">
      <dsp:nvSpPr>
        <dsp:cNvPr id="0" name=""/>
        <dsp:cNvSpPr/>
      </dsp:nvSpPr>
      <dsp:spPr>
        <a:xfrm>
          <a:off x="1857937" y="458773"/>
          <a:ext cx="4056524" cy="4056524"/>
        </a:xfrm>
        <a:prstGeom prst="pie">
          <a:avLst>
            <a:gd name="adj1" fmla="val 1800000"/>
            <a:gd name="adj2" fmla="val 9000000"/>
          </a:avLst>
        </a:prstGeom>
        <a:solidFill>
          <a:srgbClr val="FFC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400" b="1" kern="1200" dirty="0">
              <a:latin typeface="+mj-lt"/>
            </a:rPr>
            <a:t>Управление ликвидностью</a:t>
          </a:r>
          <a:endParaRPr lang="en-US" sz="2400" b="1" kern="1200" dirty="0"/>
        </a:p>
      </dsp:txBody>
      <dsp:txXfrm>
        <a:off x="2823776" y="3090685"/>
        <a:ext cx="2173138" cy="1062423"/>
      </dsp:txXfrm>
    </dsp:sp>
    <dsp:sp modelId="{64200B04-12AC-456A-A67F-82DD4386906F}">
      <dsp:nvSpPr>
        <dsp:cNvPr id="0" name=""/>
        <dsp:cNvSpPr/>
      </dsp:nvSpPr>
      <dsp:spPr>
        <a:xfrm>
          <a:off x="1774392" y="313897"/>
          <a:ext cx="4056524" cy="4056524"/>
        </a:xfrm>
        <a:prstGeom prst="pie">
          <a:avLst>
            <a:gd name="adj1" fmla="val 9000000"/>
            <a:gd name="adj2" fmla="val 16200000"/>
          </a:avLst>
        </a:prstGeom>
        <a:solidFill>
          <a:srgbClr val="FFC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3020" tIns="33020" rIns="33020" bIns="3302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600" b="1" kern="1200" dirty="0">
              <a:solidFill>
                <a:schemeClr val="bg1"/>
              </a:solidFill>
              <a:latin typeface="+mj-lt"/>
            </a:rPr>
            <a:t>Сбор поступлений</a:t>
          </a:r>
          <a:endParaRPr lang="en-US" sz="2600" b="1" kern="1200" dirty="0">
            <a:solidFill>
              <a:schemeClr val="bg1"/>
            </a:solidFill>
            <a:latin typeface="+mj-lt"/>
          </a:endParaRPr>
        </a:p>
      </dsp:txBody>
      <dsp:txXfrm>
        <a:off x="2244273" y="1173494"/>
        <a:ext cx="1448758" cy="1207298"/>
      </dsp:txXfrm>
    </dsp:sp>
    <dsp:sp modelId="{695E6A2B-59CF-44D1-8896-26317084B207}">
      <dsp:nvSpPr>
        <dsp:cNvPr id="0" name=""/>
        <dsp:cNvSpPr/>
      </dsp:nvSpPr>
      <dsp:spPr>
        <a:xfrm>
          <a:off x="1654231" y="61366"/>
          <a:ext cx="4558761" cy="4558761"/>
        </a:xfrm>
        <a:prstGeom prst="circularArrow">
          <a:avLst>
            <a:gd name="adj1" fmla="val 5085"/>
            <a:gd name="adj2" fmla="val 327528"/>
            <a:gd name="adj3" fmla="val 1472472"/>
            <a:gd name="adj4" fmla="val 16199432"/>
            <a:gd name="adj5" fmla="val 5932"/>
          </a:avLst>
        </a:prstGeom>
        <a:solidFill>
          <a:srgbClr val="00B0F0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16B1C4F-C17E-48E0-B45B-A29D5A752683}">
      <dsp:nvSpPr>
        <dsp:cNvPr id="0" name=""/>
        <dsp:cNvSpPr/>
      </dsp:nvSpPr>
      <dsp:spPr>
        <a:xfrm>
          <a:off x="1606819" y="207398"/>
          <a:ext cx="4558761" cy="4558761"/>
        </a:xfrm>
        <a:prstGeom prst="circularArrow">
          <a:avLst>
            <a:gd name="adj1" fmla="val 5085"/>
            <a:gd name="adj2" fmla="val 327528"/>
            <a:gd name="adj3" fmla="val 8671970"/>
            <a:gd name="adj4" fmla="val 1800502"/>
            <a:gd name="adj5" fmla="val 5932"/>
          </a:avLst>
        </a:prstGeom>
        <a:solidFill>
          <a:srgbClr val="00B0F0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638EF3D-94FF-41C2-9CF1-84D7F1EFA35A}">
      <dsp:nvSpPr>
        <dsp:cNvPr id="0" name=""/>
        <dsp:cNvSpPr/>
      </dsp:nvSpPr>
      <dsp:spPr>
        <a:xfrm>
          <a:off x="1553209" y="62779"/>
          <a:ext cx="4558761" cy="4558761"/>
        </a:xfrm>
        <a:prstGeom prst="circularArrow">
          <a:avLst>
            <a:gd name="adj1" fmla="val 5085"/>
            <a:gd name="adj2" fmla="val 327528"/>
            <a:gd name="adj3" fmla="val 15873039"/>
            <a:gd name="adj4" fmla="val 9000000"/>
            <a:gd name="adj5" fmla="val 5932"/>
          </a:avLst>
        </a:prstGeom>
        <a:solidFill>
          <a:srgbClr val="00B0F0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ycle8">
  <dgm:title val=""/>
  <dgm:desc val=""/>
  <dgm:catLst>
    <dgm:cat type="cycle" pri="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clrData>
  <dgm:layoutNode name="compositeShape">
    <dgm:varLst>
      <dgm:chMax val="7"/>
      <dgm:dir/>
      <dgm:resizeHandles val="exact"/>
    </dgm:varLst>
    <dgm:alg type="composite">
      <dgm:param type="horzAlign" val="ctr"/>
      <dgm:param type="vertAlign" val="mid"/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equ" val="1">
        <dgm:constrLst>
          <dgm:constr type="l" for="ch" forName="wedge1" refType="w" fact="0.08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"/>
          <dgm:constr type="t" for="ch" forName="dummy1a" refType="h" fact="0.08"/>
          <dgm:constr type="l" for="ch" forName="dummy1b" refType="w" fact="0.5"/>
          <dgm:constr type="t" for="ch" forName="dummy1b" refType="h" fact="0.08"/>
          <dgm:constr type="l" for="ch" forName="wedge1Tx" refType="w" fact="0.22"/>
          <dgm:constr type="t" for="ch" forName="wedge1Tx" refType="h" fact="0.22"/>
          <dgm:constr type="w" for="ch" forName="wedge1Tx" refType="w" fact="0.56"/>
          <dgm:constr type="h" for="ch" forName="wedge1Tx" refType="h" fact="0.56"/>
          <dgm:constr type="h" for="ch" forName="arrowWedge1single" refType="w" fact="0.08"/>
          <dgm:constr type="diam" for="ch" forName="arrowWedge1single" refType="w" fact="0.84"/>
          <dgm:constr type="l" for="ch" forName="arrowWedge1single" refType="w" fact="0.5"/>
          <dgm:constr type="t" for="ch" forName="arrowWedge1single" refType="w" fact="0.5"/>
          <dgm:constr type="primFontSz" for="ch" ptType="node" op="equ"/>
        </dgm:constrLst>
      </dgm:if>
      <dgm:if name="Name2" axis="ch" ptType="node" func="cnt" op="equ" val="2">
        <dgm:constrLst>
          <dgm:constr type="l" for="ch" forName="wedge1" refType="w" fact="0.1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2"/>
          <dgm:constr type="t" for="ch" forName="dummy1a" refType="h" fact="0.08"/>
          <dgm:constr type="l" for="ch" forName="dummy1b" refType="w" fact="0.52"/>
          <dgm:constr type="t" for="ch" forName="dummy1b" refType="h" fact="0.92"/>
          <dgm:constr type="l" for="ch" forName="wedge1Tx" refType="w" fact="0.559"/>
          <dgm:constr type="t" for="ch" forName="wedge1Tx" refType="h" fact="0.3"/>
          <dgm:constr type="w" for="ch" forName="wedge1Tx" refType="w" fact="0.3"/>
          <dgm:constr type="h" for="ch" forName="wedge1Tx" refType="h" fact="0.4"/>
          <dgm:constr type="l" for="ch" forName="wedge2" refType="w" fact="0.06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48"/>
          <dgm:constr type="t" for="ch" forName="dummy2a" refType="h" fact="0.92"/>
          <dgm:constr type="l" for="ch" forName="dummy2b" refType="w" fact="0.48"/>
          <dgm:constr type="t" for="ch" forName="dummy2b" refType="h" fact="0.08"/>
          <dgm:constr type="r" for="ch" forName="wedge2Tx" refType="w" fact="0.441"/>
          <dgm:constr type="t" for="ch" forName="wedge2Tx" refType="h" fact="0.3"/>
          <dgm:constr type="w" for="ch" forName="wedge2Tx" refType="w" fact="0.3"/>
          <dgm:constr type="h" for="ch" forName="wedge2Tx" refType="h" fact="0.4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primFontSz" for="ch" ptType="node" op="equ"/>
        </dgm:constrLst>
      </dgm:if>
      <dgm:if name="Name3" axis="ch" ptType="node" func="cnt" op="equ" val="3">
        <dgm:constrLst>
          <dgm:constr type="l" for="ch" forName="wedge1" refType="w" fact="0.0973"/>
          <dgm:constr type="t" for="ch" forName="wedge1" refType="w" fact="0.07"/>
          <dgm:constr type="w" for="ch" forName="wedge1" refType="w" fact="0.84"/>
          <dgm:constr type="h" for="ch" forName="wedge1" refType="h" fact="0.84"/>
          <dgm:constr type="l" for="ch" forName="dummy1a" refType="w" fact="0.5173"/>
          <dgm:constr type="t" for="ch" forName="dummy1a" refType="h" fact="0.07"/>
          <dgm:constr type="l" for="ch" forName="dummy1b" refType="w" fact="0.8811"/>
          <dgm:constr type="t" for="ch" forName="dummy1b" refType="h" fact="0.7"/>
          <dgm:constr type="l" for="ch" forName="wedge1Tx" refType="w" fact="0.54"/>
          <dgm:constr type="t" for="ch" forName="wedge1Tx" refType="h" fact="0.248"/>
          <dgm:constr type="w" for="ch" forName="wedge1Tx" refType="w" fact="0.3"/>
          <dgm:constr type="h" for="ch" forName="wedge1Tx" refType="h" fact="0.25"/>
          <dgm:constr type="l" for="ch" forName="wedge2" refType="w" fact="0.08"/>
          <dgm:constr type="t" for="ch" forName="wedge2" refType="w" fact="0.1"/>
          <dgm:constr type="w" for="ch" forName="wedge2" refType="w" fact="0.84"/>
          <dgm:constr type="h" for="ch" forName="wedge2" refType="h" fact="0.84"/>
          <dgm:constr type="l" for="ch" forName="dummy2a" refType="w" fact="0.8637"/>
          <dgm:constr type="t" for="ch" forName="dummy2a" refType="h" fact="0.73"/>
          <dgm:constr type="l" for="ch" forName="dummy2b" refType="w" fact="0.1363"/>
          <dgm:constr type="t" for="ch" forName="dummy2b" refType="h" fact="0.73"/>
          <dgm:constr type="l" for="ch" forName="wedge2Tx" refType="w" fact="0.28"/>
          <dgm:constr type="t" for="ch" forName="wedge2Tx" refType="h" fact="0.645"/>
          <dgm:constr type="w" for="ch" forName="wedge2Tx" refType="w" fact="0.45"/>
          <dgm:constr type="h" for="ch" forName="wedge2Tx" refType="h" fact="0.22"/>
          <dgm:constr type="l" for="ch" forName="wedge3" refType="w" fact="0.0627"/>
          <dgm:constr type="t" for="ch" forName="wedge3" refType="w" fact="0.07"/>
          <dgm:constr type="w" for="ch" forName="wedge3" refType="w" fact="0.84"/>
          <dgm:constr type="h" for="ch" forName="wedge3" refType="h" fact="0.84"/>
          <dgm:constr type="l" for="ch" forName="dummy3a" refType="w" fact="0.1189"/>
          <dgm:constr type="t" for="ch" forName="dummy3a" refType="h" fact="0.7"/>
          <dgm:constr type="l" for="ch" forName="dummy3b" refType="w" fact="0.4827"/>
          <dgm:constr type="t" for="ch" forName="dummy3b" refType="h" fact="0.07"/>
          <dgm:constr type="r" for="ch" forName="wedge3Tx" refType="w" fact="0.46"/>
          <dgm:constr type="t" for="ch" forName="wedge3Tx" refType="h" fact="0.248"/>
          <dgm:constr type="w" for="ch" forName="wedge3Tx" refType="w" fact="0.3"/>
          <dgm:constr type="h" for="ch" forName="wedge3Tx" refType="h" fact="0.25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primFontSz" for="ch" ptType="node" op="equ"/>
        </dgm:constrLst>
      </dgm:if>
      <dgm:if name="Name4" axis="ch" ptType="node" func="cnt" op="equ" val="4">
        <dgm:constrLst>
          <dgm:constr type="l" for="ch" forName="wedge1" refType="w" fact="0.0941"/>
          <dgm:constr type="t" for="ch" forName="wedge1" refType="w" fact="0.0659"/>
          <dgm:constr type="w" for="ch" forName="wedge1" refType="w" fact="0.84"/>
          <dgm:constr type="h" for="ch" forName="wedge1" refType="h" fact="0.84"/>
          <dgm:constr type="l" for="ch" forName="dummy1a" refType="w" fact="0.5141"/>
          <dgm:constr type="t" for="ch" forName="dummy1a" refType="h" fact="0.0659"/>
          <dgm:constr type="l" for="ch" forName="dummy1b" refType="w" fact="0.9341"/>
          <dgm:constr type="t" for="ch" forName="dummy1b" refType="h" fact="0.4859"/>
          <dgm:constr type="l" for="ch" forName="wedge1Tx" refType="w" fact="0.54"/>
          <dgm:constr type="t" for="ch" forName="wedge1Tx" refType="h" fact="0.24"/>
          <dgm:constr type="w" for="ch" forName="wedge1Tx" refType="w" fact="0.31"/>
          <dgm:constr type="h" for="ch" forName="wedge1Tx" refType="h" fact="0.23"/>
          <dgm:constr type="l" for="ch" forName="wedge2" refType="w" fact="0.0941"/>
          <dgm:constr type="t" for="ch" forName="wedge2" refType="w" fact="0.0941"/>
          <dgm:constr type="w" for="ch" forName="wedge2" refType="w" fact="0.84"/>
          <dgm:constr type="h" for="ch" forName="wedge2" refType="h" fact="0.84"/>
          <dgm:constr type="l" for="ch" forName="dummy2a" refType="w" fact="0.9341"/>
          <dgm:constr type="t" for="ch" forName="dummy2a" refType="h" fact="0.5141"/>
          <dgm:constr type="l" for="ch" forName="dummy2b" refType="w" fact="0.5141"/>
          <dgm:constr type="t" for="ch" forName="dummy2b" refType="h" fact="0.9341"/>
          <dgm:constr type="l" for="ch" forName="wedge2Tx" refType="w" fact="0.54"/>
          <dgm:constr type="t" for="ch" forName="wedge2Tx" refType="h" fact="0.53"/>
          <dgm:constr type="w" for="ch" forName="wedge2Tx" refType="w" fact="0.31"/>
          <dgm:constr type="h" for="ch" forName="wedge2Tx" refType="h" fact="0.23"/>
          <dgm:constr type="l" for="ch" forName="wedge3" refType="w" fact="0.0659"/>
          <dgm:constr type="t" for="ch" forName="wedge3" refType="w" fact="0.0941"/>
          <dgm:constr type="w" for="ch" forName="wedge3" refType="w" fact="0.84"/>
          <dgm:constr type="h" for="ch" forName="wedge3" refType="h" fact="0.84"/>
          <dgm:constr type="l" for="ch" forName="dummy3a" refType="w" fact="0.4859"/>
          <dgm:constr type="t" for="ch" forName="dummy3a" refType="h" fact="0.9341"/>
          <dgm:constr type="l" for="ch" forName="dummy3b" refType="w" fact="0.0659"/>
          <dgm:constr type="t" for="ch" forName="dummy3b" refType="h" fact="0.5141"/>
          <dgm:constr type="r" for="ch" forName="wedge3Tx" refType="w" fact="0.46"/>
          <dgm:constr type="t" for="ch" forName="wedge3Tx" refType="h" fact="0.53"/>
          <dgm:constr type="w" for="ch" forName="wedge3Tx" refType="w" fact="0.31"/>
          <dgm:constr type="h" for="ch" forName="wedge3Tx" refType="h" fact="0.23"/>
          <dgm:constr type="l" for="ch" forName="wedge4" refType="w" fact="0.0659"/>
          <dgm:constr type="t" for="ch" forName="wedge4" refType="h" fact="0.0659"/>
          <dgm:constr type="w" for="ch" forName="wedge4" refType="w" fact="0.84"/>
          <dgm:constr type="h" for="ch" forName="wedge4" refType="h" fact="0.84"/>
          <dgm:constr type="l" for="ch" forName="dummy4a" refType="w" fact="0.0659"/>
          <dgm:constr type="t" for="ch" forName="dummy4a" refType="h" fact="0.4859"/>
          <dgm:constr type="l" for="ch" forName="dummy4b" refType="w" fact="0.4859"/>
          <dgm:constr type="t" for="ch" forName="dummy4b" refType="h" fact="0.0659"/>
          <dgm:constr type="r" for="ch" forName="wedge4Tx" refType="w" fact="0.46"/>
          <dgm:constr type="t" for="ch" forName="wedge4Tx" refType="h" fact="0.24"/>
          <dgm:constr type="w" for="ch" forName="wedge4Tx" refType="w" fact="0.31"/>
          <dgm:constr type="h" for="ch" forName="wedge4Tx" refType="h" fact="0.23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primFontSz" for="ch" ptType="node" op="equ"/>
        </dgm:constrLst>
      </dgm:if>
      <dgm:if name="Name5" axis="ch" ptType="node" func="cnt" op="equ" val="5">
        <dgm:constrLst>
          <dgm:constr type="l" for="ch" forName="wedge1" refType="w" fact="0.0918"/>
          <dgm:constr type="t" for="ch" forName="wedge1" refType="w" fact="0.0638"/>
          <dgm:constr type="w" for="ch" forName="wedge1" refType="w" fact="0.84"/>
          <dgm:constr type="h" for="ch" forName="wedge1" refType="h" fact="0.84"/>
          <dgm:constr type="l" for="ch" forName="dummy1a" refType="w" fact="0.5118"/>
          <dgm:constr type="t" for="ch" forName="dummy1a" refType="h" fact="0.0638"/>
          <dgm:constr type="l" for="ch" forName="dummy1b" refType="w" fact="0.9112"/>
          <dgm:constr type="t" for="ch" forName="dummy1b" refType="h" fact="0.354"/>
          <dgm:constr type="l" for="ch" forName="wedge1Tx" refType="w" fact="0.53"/>
          <dgm:constr type="t" for="ch" forName="wedge1Tx" refType="h" fact="0.205"/>
          <dgm:constr type="w" for="ch" forName="wedge1Tx" refType="w" fact="0.27"/>
          <dgm:constr type="h" for="ch" forName="wedge1Tx" refType="h" fact="0.18"/>
          <dgm:constr type="l" for="ch" forName="wedge2" refType="w" fact="0.099"/>
          <dgm:constr type="t" for="ch" forName="wedge2" refType="w" fact="0.0862"/>
          <dgm:constr type="w" for="ch" forName="wedge2" refType="w" fact="0.84"/>
          <dgm:constr type="h" for="ch" forName="wedge2" refType="h" fact="0.84"/>
          <dgm:constr type="l" for="ch" forName="dummy2a" refType="w" fact="0.9185"/>
          <dgm:constr type="t" for="ch" forName="dummy2a" refType="h" fact="0.3764"/>
          <dgm:constr type="l" for="ch" forName="dummy2b" refType="w" fact="0.7659"/>
          <dgm:constr type="t" for="ch" forName="dummy2b" refType="h" fact="0.846"/>
          <dgm:constr type="l" for="ch" forName="wedge2Tx" refType="w" fact="0.64"/>
          <dgm:constr type="t" for="ch" forName="wedge2Tx" refType="h" fact="0.47"/>
          <dgm:constr type="w" for="ch" forName="wedge2Tx" refType="w" fact="0.25"/>
          <dgm:constr type="h" for="ch" forName="wedge2Tx" refType="h" fact="0.2"/>
          <dgm:constr type="l" for="ch" forName="wedge3" refType="w" fact="0.08"/>
          <dgm:constr type="t" for="ch" forName="wedge3" refType="w" fact="0.1"/>
          <dgm:constr type="w" for="ch" forName="wedge3" refType="w" fact="0.84"/>
          <dgm:constr type="h" for="ch" forName="wedge3" refType="h" fact="0.84"/>
          <dgm:constr type="l" for="ch" forName="dummy3a" refType="w" fact="0.7469"/>
          <dgm:constr type="t" for="ch" forName="dummy3a" refType="h" fact="0.8598"/>
          <dgm:constr type="l" for="ch" forName="dummy3b" refType="w" fact="0.2531"/>
          <dgm:constr type="t" for="ch" forName="dummy3b" refType="h" fact="0.8598"/>
          <dgm:constr type="l" for="ch" forName="wedge3Tx" refType="w" fact="0.38"/>
          <dgm:constr type="t" for="ch" forName="wedge3Tx" refType="h" fact="0.69"/>
          <dgm:constr type="w" for="ch" forName="wedge3Tx" refType="w" fact="0.24"/>
          <dgm:constr type="h" for="ch" forName="wedge3Tx" refType="h" fact="0.22"/>
          <dgm:constr type="l" for="ch" forName="wedge4" refType="w" fact="0.061"/>
          <dgm:constr type="t" for="ch" forName="wedge4" refType="h" fact="0.0862"/>
          <dgm:constr type="w" for="ch" forName="wedge4" refType="w" fact="0.84"/>
          <dgm:constr type="h" for="ch" forName="wedge4" refType="h" fact="0.84"/>
          <dgm:constr type="l" for="ch" forName="dummy4a" refType="w" fact="0.2341"/>
          <dgm:constr type="t" for="ch" forName="dummy4a" refType="h" fact="0.846"/>
          <dgm:constr type="l" for="ch" forName="dummy4b" refType="w" fact="0.0815"/>
          <dgm:constr type="t" for="ch" forName="dummy4b" refType="h" fact="0.3764"/>
          <dgm:constr type="r" for="ch" forName="wedge4Tx" refType="w" fact="0.36"/>
          <dgm:constr type="t" for="ch" forName="wedge4Tx" refType="h" fact="0.47"/>
          <dgm:constr type="w" for="ch" forName="wedge4Tx" refType="w" fact="0.25"/>
          <dgm:constr type="h" for="ch" forName="wedge4Tx" refType="h" fact="0.2"/>
          <dgm:constr type="l" for="ch" forName="wedge5" refType="w" fact="0.0682"/>
          <dgm:constr type="t" for="ch" forName="wedge5" refType="h" fact="0.0638"/>
          <dgm:constr type="w" for="ch" forName="wedge5" refType="w" fact="0.84"/>
          <dgm:constr type="h" for="ch" forName="wedge5" refType="h" fact="0.84"/>
          <dgm:constr type="l" for="ch" forName="dummy5a" refType="w" fact="0.0888"/>
          <dgm:constr type="t" for="ch" forName="dummy5a" refType="h" fact="0.354"/>
          <dgm:constr type="l" for="ch" forName="dummy5b" refType="w" fact="0.4882"/>
          <dgm:constr type="t" for="ch" forName="dummy5b" refType="h" fact="0.0638"/>
          <dgm:constr type="r" for="ch" forName="wedge5Tx" refType="w" fact="0.47"/>
          <dgm:constr type="t" for="ch" forName="wedge5Tx" refType="h" fact="0.205"/>
          <dgm:constr type="w" for="ch" forName="wedge5Tx" refType="w" fact="0.27"/>
          <dgm:constr type="h" for="ch" forName="wedge5Tx" refType="h" fact="0.18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primFontSz" for="ch" ptType="node" op="equ"/>
        </dgm:constrLst>
      </dgm:if>
      <dgm:if name="Name6" axis="ch" ptType="node" func="cnt" op="equ" val="6">
        <dgm:constrLst>
          <dgm:constr type="l" for="ch" forName="wedge1" refType="w" fact="0.09"/>
          <dgm:constr type="t" for="ch" forName="wedge1" refType="w" fact="0.0627"/>
          <dgm:constr type="w" for="ch" forName="wedge1" refType="w" fact="0.84"/>
          <dgm:constr type="h" for="ch" forName="wedge1" refType="h" fact="0.84"/>
          <dgm:constr type="l" for="ch" forName="dummy1a" refType="w" fact="0.51"/>
          <dgm:constr type="t" for="ch" forName="dummy1a" refType="h" fact="0.0627"/>
          <dgm:constr type="l" for="ch" forName="dummy1b" refType="w" fact="0.8737"/>
          <dgm:constr type="t" for="ch" forName="dummy1b" refType="h" fact="0.2727"/>
          <dgm:constr type="l" for="ch" forName="wedge1Tx" refType="w" fact="0.53"/>
          <dgm:constr type="t" for="ch" forName="wedge1Tx" refType="h" fact="0.17"/>
          <dgm:constr type="w" for="ch" forName="wedge1Tx" refType="w" fact="0.22"/>
          <dgm:constr type="h" for="ch" forName="wedge1Tx" refType="h" fact="0.17"/>
          <dgm:constr type="l" for="ch" forName="wedge2" refType="w" fact="0.1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8837"/>
          <dgm:constr type="t" for="ch" forName="dummy2a" refType="h" fact="0.29"/>
          <dgm:constr type="l" for="ch" forName="dummy2b" refType="w" fact="0.8837"/>
          <dgm:constr type="t" for="ch" forName="dummy2b" refType="h" fact="0.71"/>
          <dgm:constr type="l" for="ch" forName="wedge2Tx" refType="w" fact="0.67"/>
          <dgm:constr type="t" for="ch" forName="wedge2Tx" refType="h" fact="0.42"/>
          <dgm:constr type="w" for="ch" forName="wedge2Tx" refType="w" fact="0.23"/>
          <dgm:constr type="h" for="ch" forName="wedge2Tx" refType="h" fact="0.165"/>
          <dgm:constr type="l" for="ch" forName="wedge3" refType="w" fact="0.09"/>
          <dgm:constr type="t" for="ch" forName="wedge3" refType="w" fact="0.0973"/>
          <dgm:constr type="w" for="ch" forName="wedge3" refType="w" fact="0.84"/>
          <dgm:constr type="h" for="ch" forName="wedge3" refType="h" fact="0.84"/>
          <dgm:constr type="l" for="ch" forName="dummy3a" refType="w" fact="0.8737"/>
          <dgm:constr type="t" for="ch" forName="dummy3a" refType="h" fact="0.7273"/>
          <dgm:constr type="l" for="ch" forName="dummy3b" refType="w" fact="0.51"/>
          <dgm:constr type="t" for="ch" forName="dummy3b" refType="h" fact="0.9373"/>
          <dgm:constr type="l" for="ch" forName="wedge3Tx" refType="w" fact="0.53"/>
          <dgm:constr type="t" for="ch" forName="wedge3Tx" refType="h" fact="0.665"/>
          <dgm:constr type="w" for="ch" forName="wedge3Tx" refType="w" fact="0.22"/>
          <dgm:constr type="h" for="ch" forName="wedge3Tx" refType="h" fact="0.17"/>
          <dgm:constr type="l" for="ch" forName="wedge4" refType="w" fact="0.07"/>
          <dgm:constr type="t" for="ch" forName="wedge4" refType="h" fact="0.0973"/>
          <dgm:constr type="w" for="ch" forName="wedge4" refType="w" fact="0.84"/>
          <dgm:constr type="h" for="ch" forName="wedge4" refType="h" fact="0.84"/>
          <dgm:constr type="l" for="ch" forName="dummy4a" refType="w" fact="0.49"/>
          <dgm:constr type="t" for="ch" forName="dummy4a" refType="h" fact="0.9373"/>
          <dgm:constr type="l" for="ch" forName="dummy4b" refType="w" fact="0.1263"/>
          <dgm:constr type="t" for="ch" forName="dummy4b" refType="h" fact="0.7273"/>
          <dgm:constr type="r" for="ch" forName="wedge4Tx" refType="w" fact="0.47"/>
          <dgm:constr type="t" for="ch" forName="wedge4Tx" refType="h" fact="0.665"/>
          <dgm:constr type="w" for="ch" forName="wedge4Tx" refType="w" fact="0.22"/>
          <dgm:constr type="h" for="ch" forName="wedge4Tx" refType="h" fact="0.17"/>
          <dgm:constr type="l" for="ch" forName="wedge5" refType="w" fact="0.06"/>
          <dgm:constr type="t" for="ch" forName="wedge5" refType="h" fact="0.08"/>
          <dgm:constr type="w" for="ch" forName="wedge5" refType="w" fact="0.84"/>
          <dgm:constr type="h" for="ch" forName="wedge5" refType="h" fact="0.84"/>
          <dgm:constr type="l" for="ch" forName="dummy5a" refType="w" fact="0.1163"/>
          <dgm:constr type="t" for="ch" forName="dummy5a" refType="h" fact="0.71"/>
          <dgm:constr type="l" for="ch" forName="dummy5b" refType="w" fact="0.1163"/>
          <dgm:constr type="t" for="ch" forName="dummy5b" refType="h" fact="0.29"/>
          <dgm:constr type="r" for="ch" forName="wedge5Tx" refType="w" fact="0.33"/>
          <dgm:constr type="t" for="ch" forName="wedge5Tx" refType="h" fact="0.42"/>
          <dgm:constr type="w" for="ch" forName="wedge5Tx" refType="w" fact="0.23"/>
          <dgm:constr type="h" for="ch" forName="wedge5Tx" refType="h" fact="0.165"/>
          <dgm:constr type="l" for="ch" forName="wedge6" refType="w" fact="0.07"/>
          <dgm:constr type="t" for="ch" forName="wedge6" refType="h" fact="0.0627"/>
          <dgm:constr type="w" for="ch" forName="wedge6" refType="w" fact="0.84"/>
          <dgm:constr type="h" for="ch" forName="wedge6" refType="h" fact="0.84"/>
          <dgm:constr type="l" for="ch" forName="dummy6a" refType="w" fact="0.1263"/>
          <dgm:constr type="t" for="ch" forName="dummy6a" refType="h" fact="0.2727"/>
          <dgm:constr type="l" for="ch" forName="dummy6b" refType="w" fact="0.49"/>
          <dgm:constr type="t" for="ch" forName="dummy6b" refType="h" fact="0.0627"/>
          <dgm:constr type="r" for="ch" forName="wedge6Tx" refType="w" fact="0.47"/>
          <dgm:constr type="t" for="ch" forName="wedge6Tx" refType="h" fact="0.17"/>
          <dgm:constr type="w" for="ch" forName="wedge6Tx" refType="w" fact="0.22"/>
          <dgm:constr type="h" for="ch" forName="wedge6Tx" refType="h" fact="0.17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primFontSz" for="ch" ptType="node" op="equ"/>
        </dgm:constrLst>
      </dgm:if>
      <dgm:else name="Name7">
        <dgm:constrLst>
          <dgm:constr type="l" for="ch" forName="wedge1" refType="w" fact="0.0887"/>
          <dgm:constr type="t" for="ch" forName="wedge1" refType="w" fact="0.062"/>
          <dgm:constr type="w" for="ch" forName="wedge1" refType="w" fact="0.84"/>
          <dgm:constr type="h" for="ch" forName="wedge1" refType="h" fact="0.84"/>
          <dgm:constr type="l" for="ch" forName="dummy1a" refType="w" fact="0.5087"/>
          <dgm:constr type="t" for="ch" forName="dummy1a" refType="h" fact="0.062"/>
          <dgm:constr type="l" for="ch" forName="dummy1b" refType="w" fact="0.837"/>
          <dgm:constr type="t" for="ch" forName="dummy1b" refType="h" fact="0.2201"/>
          <dgm:constr type="l" for="ch" forName="wedge1Tx" refType="w" fact="0.53"/>
          <dgm:constr type="t" for="ch" forName="wedge1Tx" refType="h" fact="0.14"/>
          <dgm:constr type="w" for="ch" forName="wedge1Tx" refType="w" fact="0.2"/>
          <dgm:constr type="h" for="ch" forName="wedge1Tx" refType="h" fact="0.16"/>
          <dgm:constr type="l" for="ch" forName="wedge2" refType="w" fact="0.0995"/>
          <dgm:constr type="t" for="ch" forName="wedge2" refType="w" fact="0.0755"/>
          <dgm:constr type="w" for="ch" forName="wedge2" refType="w" fact="0.84"/>
          <dgm:constr type="h" for="ch" forName="wedge2" refType="h" fact="0.84"/>
          <dgm:constr type="l" for="ch" forName="dummy2a" refType="w" fact="0.8479"/>
          <dgm:constr type="t" for="ch" forName="dummy2a" refType="h" fact="0.2337"/>
          <dgm:constr type="l" for="ch" forName="dummy2b" refType="w" fact="0.929"/>
          <dgm:constr type="t" for="ch" forName="dummy2b" refType="h" fact="0.589"/>
          <dgm:constr type="l" for="ch" forName="wedge2Tx" refType="w" fact="0.67"/>
          <dgm:constr type="t" for="ch" forName="wedge2Tx" refType="h" fact="0.38"/>
          <dgm:constr type="w" for="ch" forName="wedge2Tx" refType="w" fact="0.23"/>
          <dgm:constr type="h" for="ch" forName="wedge2Tx" refType="h" fact="0.14"/>
          <dgm:constr type="l" for="ch" forName="wedge3" refType="w" fact="0.0956"/>
          <dgm:constr type="t" for="ch" forName="wedge3" refType="w" fact="0.0925"/>
          <dgm:constr type="w" for="ch" forName="wedge3" refType="w" fact="0.84"/>
          <dgm:constr type="h" for="ch" forName="wedge3" refType="h" fact="0.84"/>
          <dgm:constr type="l" for="ch" forName="dummy3a" refType="w" fact="0.9251"/>
          <dgm:constr type="t" for="ch" forName="dummy3a" refType="h" fact="0.6059"/>
          <dgm:constr type="l" for="ch" forName="dummy3b" refType="w" fact="0.6979"/>
          <dgm:constr type="t" for="ch" forName="dummy3b" refType="h" fact="0.8909"/>
          <dgm:constr type="l" for="ch" forName="wedge3Tx" refType="w" fact="0.635"/>
          <dgm:constr type="t" for="ch" forName="wedge3Tx" refType="h" fact="0.59"/>
          <dgm:constr type="w" for="ch" forName="wedge3Tx" refType="w" fact="0.2"/>
          <dgm:constr type="h" for="ch" forName="wedge3Tx" refType="h" fact="0.155"/>
          <dgm:constr type="l" for="ch" forName="wedge4" refType="w" fact="0.08"/>
          <dgm:constr type="t" for="ch" forName="wedge4" refType="h" fact="0.1"/>
          <dgm:constr type="w" for="ch" forName="wedge4" refType="w" fact="0.84"/>
          <dgm:constr type="h" for="ch" forName="wedge4" refType="h" fact="0.84"/>
          <dgm:constr type="l" for="ch" forName="dummy4a" refType="w" fact="0.6822"/>
          <dgm:constr type="t" for="ch" forName="dummy4a" refType="h" fact="0.8984"/>
          <dgm:constr type="l" for="ch" forName="dummy4b" refType="w" fact="0.3178"/>
          <dgm:constr type="t" for="ch" forName="dummy4b" refType="h" fact="0.8984"/>
          <dgm:constr type="l" for="ch" forName="wedge4Tx" refType="w" fact="0.4025"/>
          <dgm:constr type="t" for="ch" forName="wedge4Tx" refType="h" fact="0.76"/>
          <dgm:constr type="w" for="ch" forName="wedge4Tx" refType="w" fact="0.195"/>
          <dgm:constr type="h" for="ch" forName="wedge4Tx" refType="h" fact="0.14"/>
          <dgm:constr type="l" for="ch" forName="wedge5" refType="w" fact="0.0644"/>
          <dgm:constr type="t" for="ch" forName="wedge5" refType="h" fact="0.0925"/>
          <dgm:constr type="w" for="ch" forName="wedge5" refType="w" fact="0.84"/>
          <dgm:constr type="h" for="ch" forName="wedge5" refType="h" fact="0.84"/>
          <dgm:constr type="l" for="ch" forName="dummy5a" refType="w" fact="0.3021"/>
          <dgm:constr type="t" for="ch" forName="dummy5a" refType="h" fact="0.8909"/>
          <dgm:constr type="l" for="ch" forName="dummy5b" refType="w" fact="0.0749"/>
          <dgm:constr type="t" for="ch" forName="dummy5b" refType="h" fact="0.6059"/>
          <dgm:constr type="r" for="ch" forName="wedge5Tx" refType="w" fact="0.365"/>
          <dgm:constr type="t" for="ch" forName="wedge5Tx" refType="h" fact="0.59"/>
          <dgm:constr type="w" for="ch" forName="wedge5Tx" refType="w" fact="0.2"/>
          <dgm:constr type="h" for="ch" forName="wedge5Tx" refType="h" fact="0.155"/>
          <dgm:constr type="l" for="ch" forName="wedge6" refType="w" fact="0.0605"/>
          <dgm:constr type="t" for="ch" forName="wedge6" refType="h" fact="0.0755"/>
          <dgm:constr type="w" for="ch" forName="wedge6" refType="w" fact="0.84"/>
          <dgm:constr type="h" for="ch" forName="wedge6" refType="h" fact="0.84"/>
          <dgm:constr type="l" for="ch" forName="dummy6a" refType="w" fact="0.071"/>
          <dgm:constr type="t" for="ch" forName="dummy6a" refType="h" fact="0.589"/>
          <dgm:constr type="l" for="ch" forName="dummy6b" refType="w" fact="0.1521"/>
          <dgm:constr type="t" for="ch" forName="dummy6b" refType="h" fact="0.2337"/>
          <dgm:constr type="r" for="ch" forName="wedge6Tx" refType="w" fact="0.33"/>
          <dgm:constr type="t" for="ch" forName="wedge6Tx" refType="h" fact="0.38"/>
          <dgm:constr type="w" for="ch" forName="wedge6Tx" refType="w" fact="0.23"/>
          <dgm:constr type="h" for="ch" forName="wedge6Tx" refType="h" fact="0.14"/>
          <dgm:constr type="l" for="ch" forName="wedge7" refType="w" fact="0.0713"/>
          <dgm:constr type="t" for="ch" forName="wedge7" refType="h" fact="0.062"/>
          <dgm:constr type="w" for="ch" forName="wedge7" refType="w" fact="0.84"/>
          <dgm:constr type="h" for="ch" forName="wedge7" refType="h" fact="0.84"/>
          <dgm:constr type="l" for="ch" forName="dummy7a" refType="w" fact="0.163"/>
          <dgm:constr type="t" for="ch" forName="dummy7a" refType="h" fact="0.2201"/>
          <dgm:constr type="l" for="ch" forName="dummy7b" refType="w" fact="0.4913"/>
          <dgm:constr type="t" for="ch" forName="dummy7b" refType="h" fact="0.062"/>
          <dgm:constr type="r" for="ch" forName="wedge7Tx" refType="w" fact="0.47"/>
          <dgm:constr type="t" for="ch" forName="wedge7Tx" refType="h" fact="0.14"/>
          <dgm:constr type="w" for="ch" forName="wedge7Tx" refType="w" fact="0.2"/>
          <dgm:constr type="h" for="ch" forName="wedge7Tx" refType="h" fact="0.16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h" for="ch" forName="arrowWedge7" refType="w" fact="0.08"/>
          <dgm:constr type="diam" for="ch" forName="arrowWedge7" refType="w" fact="0.84"/>
          <dgm:constr type="l" for="ch" forName="arrowWedge7" refType="w" fact="0.5"/>
          <dgm:constr type="t" for="ch" forName="arrowWedge7" refType="w" fact="0.5"/>
          <dgm:constr type="primFontSz" for="ch" ptType="node" op="equ"/>
        </dgm:constrLst>
      </dgm:else>
    </dgm:choose>
    <dgm:ruleLst/>
    <dgm:choose name="Name8">
      <dgm:if name="Name9" axis="ch" ptType="node" func="cnt" op="gte" val="1">
        <dgm:layoutNode name="wedge1">
          <dgm:alg type="sp"/>
          <dgm:choose name="Name10">
            <dgm:if name="Name11" axis="ch" ptType="node" func="cnt" op="equ" val="1">
              <dgm:shape xmlns:r="http://schemas.openxmlformats.org/officeDocument/2006/relationships" type="ellipse" r:blip="">
                <dgm:adjLst/>
              </dgm:shape>
            </dgm:if>
            <dgm:if name="Name12" axis="ch" ptType="node" func="cnt" op="equ" val="2">
              <dgm:shape xmlns:r="http://schemas.openxmlformats.org/officeDocument/2006/relationships" type="pie" r:blip="">
                <dgm:adjLst>
                  <dgm:adj idx="1" val="270"/>
                  <dgm:adj idx="2" val="90"/>
                </dgm:adjLst>
              </dgm:shape>
            </dgm:if>
            <dgm:if name="Name13" axis="ch" ptType="node" func="cnt" op="equ" val="3">
              <dgm:shape xmlns:r="http://schemas.openxmlformats.org/officeDocument/2006/relationships" type="pie" r:blip="">
                <dgm:adjLst>
                  <dgm:adj idx="1" val="270"/>
                  <dgm:adj idx="2" val="30"/>
                </dgm:adjLst>
              </dgm:shape>
            </dgm:if>
            <dgm:if name="Name14" axis="ch" ptType="node" func="cnt" op="equ" val="4">
              <dgm:shape xmlns:r="http://schemas.openxmlformats.org/officeDocument/2006/relationships" type="pie" r:blip="">
                <dgm:adjLst>
                  <dgm:adj idx="1" val="270"/>
                  <dgm:adj idx="2" val="0"/>
                </dgm:adjLst>
              </dgm:shape>
            </dgm:if>
            <dgm:if name="Name15" axis="ch" ptType="node" func="cnt" op="equ" val="5">
              <dgm:shape xmlns:r="http://schemas.openxmlformats.org/officeDocument/2006/relationships" type="pie" r:blip="">
                <dgm:adjLst>
                  <dgm:adj idx="1" val="270"/>
                  <dgm:adj idx="2" val="342"/>
                </dgm:adjLst>
              </dgm:shape>
            </dgm:if>
            <dgm:if name="Name16" axis="ch" ptType="node" func="cnt" op="equ" val="6">
              <dgm:shape xmlns:r="http://schemas.openxmlformats.org/officeDocument/2006/relationships" type="pie" r:blip="">
                <dgm:adjLst>
                  <dgm:adj idx="1" val="270"/>
                  <dgm:adj idx="2" val="330"/>
                </dgm:adjLst>
              </dgm:shape>
            </dgm:if>
            <dgm:else name="Name17">
              <dgm:shape xmlns:r="http://schemas.openxmlformats.org/officeDocument/2006/relationships" type="pie" r:blip="">
                <dgm:adjLst>
                  <dgm:adj idx="1" val="270"/>
                  <dgm:adj idx="2" val="321.4286"/>
                </dgm:adjLst>
              </dgm:shape>
            </dgm:else>
          </dgm:choose>
          <dgm:choose name="Name18">
            <dgm:if name="Name19" func="var" arg="dir" op="equ" val="norm">
              <dgm:presOf axis="ch desOrSelf" ptType="node node" st="1 1" cnt="1 0"/>
            </dgm:if>
            <dgm:else name="Name20">
              <dgm:choose name="Name21">
                <dgm:if name="Name22" axis="ch" ptType="node" func="cnt" op="equ" val="1">
                  <dgm:presOf axis="ch desOrSelf" ptType="node node" st="1 1" cnt="1 0"/>
                </dgm:if>
                <dgm:if name="Name23" axis="ch" ptType="node" func="cnt" op="equ" val="2">
                  <dgm:presOf axis="ch desOrSelf" ptType="node node" st="2 1" cnt="1 0"/>
                </dgm:if>
                <dgm:if name="Name24" axis="ch" ptType="node" func="cnt" op="equ" val="3">
                  <dgm:presOf axis="ch desOrSelf" ptType="node node" st="3 1" cnt="1 0"/>
                </dgm:if>
                <dgm:if name="Name25" axis="ch" ptType="node" func="cnt" op="equ" val="4">
                  <dgm:presOf axis="ch desOrSelf" ptType="node node" st="4 1" cnt="1 0"/>
                </dgm:if>
                <dgm:if name="Name26" axis="ch" ptType="node" func="cnt" op="equ" val="5">
                  <dgm:presOf axis="ch desOrSelf" ptType="node node" st="5 1" cnt="1 0"/>
                </dgm:if>
                <dgm:if name="Name27" axis="ch" ptType="node" func="cnt" op="equ" val="6">
                  <dgm:presOf axis="ch desOrSelf" ptType="node node" st="6 1" cnt="1 0"/>
                </dgm:if>
                <dgm:else name="Name28">
                  <dgm:presOf axis="ch desOrSelf" ptType="node node" st="7 1" cnt="1 0"/>
                </dgm:else>
              </dgm:choose>
            </dgm:else>
          </dgm:choose>
          <dgm:constrLst/>
          <dgm:ruleLst/>
        </dgm:layoutNode>
        <dgm:layoutNode name="dummy1a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1b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1Tx" moveWith="wedg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29">
            <dgm:if name="Name30" func="var" arg="dir" op="equ" val="norm">
              <dgm:presOf axis="ch desOrSelf" ptType="node node" st="1 1" cnt="1 0"/>
            </dgm:if>
            <dgm:else name="Name31">
              <dgm:choose name="Name32">
                <dgm:if name="Name33" axis="ch" ptType="node" func="cnt" op="equ" val="1">
                  <dgm:presOf axis="ch desOrSelf" ptType="node node" st="1 1" cnt="1 0"/>
                </dgm:if>
                <dgm:if name="Name34" axis="ch" ptType="node" func="cnt" op="equ" val="2">
                  <dgm:presOf axis="ch desOrSelf" ptType="node node" st="2 1" cnt="1 0"/>
                </dgm:if>
                <dgm:if name="Name35" axis="ch" ptType="node" func="cnt" op="equ" val="3">
                  <dgm:presOf axis="ch desOrSelf" ptType="node node" st="3 1" cnt="1 0"/>
                </dgm:if>
                <dgm:if name="Name36" axis="ch" ptType="node" func="cnt" op="equ" val="4">
                  <dgm:presOf axis="ch desOrSelf" ptType="node node" st="4 1" cnt="1 0"/>
                </dgm:if>
                <dgm:if name="Name37" axis="ch" ptType="node" func="cnt" op="equ" val="5">
                  <dgm:presOf axis="ch desOrSelf" ptType="node node" st="5 1" cnt="1 0"/>
                </dgm:if>
                <dgm:if name="Name38" axis="ch" ptType="node" func="cnt" op="equ" val="6">
                  <dgm:presOf axis="ch desOrSelf" ptType="node node" st="6 1" cnt="1 0"/>
                </dgm:if>
                <dgm:else name="Name39">
                  <dgm:presOf axis="ch desOrSelf" ptType="node node" st="7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40"/>
    </dgm:choose>
    <dgm:choose name="Name41">
      <dgm:if name="Name42" axis="ch" ptType="node" func="cnt" op="gte" val="2">
        <dgm:layoutNode name="wedge2">
          <dgm:alg type="sp"/>
          <dgm:choose name="Name43">
            <dgm:if name="Name44" axis="ch" ptType="node" func="cnt" op="equ" val="2">
              <dgm:shape xmlns:r="http://schemas.openxmlformats.org/officeDocument/2006/relationships" type="pie" r:blip="">
                <dgm:adjLst>
                  <dgm:adj idx="1" val="90"/>
                  <dgm:adj idx="2" val="270"/>
                </dgm:adjLst>
              </dgm:shape>
            </dgm:if>
            <dgm:if name="Name45" axis="ch" ptType="node" func="cnt" op="equ" val="3">
              <dgm:shape xmlns:r="http://schemas.openxmlformats.org/officeDocument/2006/relationships" type="pie" r:blip="">
                <dgm:adjLst>
                  <dgm:adj idx="1" val="30"/>
                  <dgm:adj idx="2" val="150"/>
                </dgm:adjLst>
              </dgm:shape>
            </dgm:if>
            <dgm:if name="Name46" axis="ch" ptType="node" func="cnt" op="equ" val="4">
              <dgm:shape xmlns:r="http://schemas.openxmlformats.org/officeDocument/2006/relationships" type="pie" r:blip="">
                <dgm:adjLst>
                  <dgm:adj idx="1" val="0"/>
                  <dgm:adj idx="2" val="90"/>
                </dgm:adjLst>
              </dgm:shape>
            </dgm:if>
            <dgm:if name="Name47" axis="ch" ptType="node" func="cnt" op="equ" val="5">
              <dgm:shape xmlns:r="http://schemas.openxmlformats.org/officeDocument/2006/relationships" type="pie" r:blip="">
                <dgm:adjLst>
                  <dgm:adj idx="1" val="342"/>
                  <dgm:adj idx="2" val="54"/>
                </dgm:adjLst>
              </dgm:shape>
            </dgm:if>
            <dgm:if name="Name48" axis="ch" ptType="node" func="cnt" op="equ" val="6">
              <dgm:shape xmlns:r="http://schemas.openxmlformats.org/officeDocument/2006/relationships" type="pie" r:blip="">
                <dgm:adjLst>
                  <dgm:adj idx="1" val="330"/>
                  <dgm:adj idx="2" val="30"/>
                </dgm:adjLst>
              </dgm:shape>
            </dgm:if>
            <dgm:else name="Name49">
              <dgm:shape xmlns:r="http://schemas.openxmlformats.org/officeDocument/2006/relationships" type="pie" r:blip="">
                <dgm:adjLst>
                  <dgm:adj idx="1" val="321.4286"/>
                  <dgm:adj idx="2" val="12.85714"/>
                </dgm:adjLst>
              </dgm:shape>
            </dgm:else>
          </dgm:choose>
          <dgm:choose name="Name50">
            <dgm:if name="Name51" func="var" arg="dir" op="equ" val="norm">
              <dgm:presOf axis="ch desOrSelf" ptType="node node" st="2 1" cnt="1 0"/>
            </dgm:if>
            <dgm:else name="Name52">
              <dgm:choose name="Name53">
                <dgm:if name="Name54" axis="ch" ptType="node" func="cnt" op="equ" val="2">
                  <dgm:presOf axis="ch desOrSelf" ptType="node node" st="1 1" cnt="1 0"/>
                </dgm:if>
                <dgm:if name="Name55" axis="ch" ptType="node" func="cnt" op="equ" val="3">
                  <dgm:presOf axis="ch desOrSelf" ptType="node node" st="2 1" cnt="1 0"/>
                </dgm:if>
                <dgm:if name="Name56" axis="ch" ptType="node" func="cnt" op="equ" val="4">
                  <dgm:presOf axis="ch desOrSelf" ptType="node node" st="3 1" cnt="1 0"/>
                </dgm:if>
                <dgm:if name="Name57" axis="ch" ptType="node" func="cnt" op="equ" val="5">
                  <dgm:presOf axis="ch desOrSelf" ptType="node node" st="4 1" cnt="1 0"/>
                </dgm:if>
                <dgm:if name="Name58" axis="ch" ptType="node" func="cnt" op="equ" val="6">
                  <dgm:presOf axis="ch desOrSelf" ptType="node node" st="5 1" cnt="1 0"/>
                </dgm:if>
                <dgm:else name="Name59">
                  <dgm:presOf axis="ch desOrSelf" ptType="node node" st="6 1" cnt="1 0"/>
                </dgm:else>
              </dgm:choose>
            </dgm:else>
          </dgm:choose>
          <dgm:constrLst/>
          <dgm:ruleLst/>
        </dgm:layoutNode>
        <dgm:layoutNode name="dummy2a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2b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2Tx" moveWith="wedge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60">
            <dgm:if name="Name61" func="var" arg="dir" op="equ" val="norm">
              <dgm:presOf axis="ch desOrSelf" ptType="node node" st="2 1" cnt="1 0"/>
            </dgm:if>
            <dgm:else name="Name62">
              <dgm:choose name="Name63">
                <dgm:if name="Name64" axis="ch" ptType="node" func="cnt" op="equ" val="2">
                  <dgm:presOf axis="ch desOrSelf" ptType="node node" st="1 1" cnt="1 0"/>
                </dgm:if>
                <dgm:if name="Name65" axis="ch" ptType="node" func="cnt" op="equ" val="3">
                  <dgm:presOf axis="ch desOrSelf" ptType="node node" st="2 1" cnt="1 0"/>
                </dgm:if>
                <dgm:if name="Name66" axis="ch" ptType="node" func="cnt" op="equ" val="4">
                  <dgm:presOf axis="ch desOrSelf" ptType="node node" st="3 1" cnt="1 0"/>
                </dgm:if>
                <dgm:if name="Name67" axis="ch" ptType="node" func="cnt" op="equ" val="5">
                  <dgm:presOf axis="ch desOrSelf" ptType="node node" st="4 1" cnt="1 0"/>
                </dgm:if>
                <dgm:if name="Name68" axis="ch" ptType="node" func="cnt" op="equ" val="6">
                  <dgm:presOf axis="ch desOrSelf" ptType="node node" st="5 1" cnt="1 0"/>
                </dgm:if>
                <dgm:else name="Name69">
                  <dgm:presOf axis="ch desOrSelf" ptType="node node" st="6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70"/>
    </dgm:choose>
    <dgm:choose name="Name71">
      <dgm:if name="Name72" axis="ch" ptType="node" func="cnt" op="gte" val="3">
        <dgm:layoutNode name="wedge3">
          <dgm:alg type="sp"/>
          <dgm:choose name="Name73">
            <dgm:if name="Name74" axis="ch" ptType="node" func="cnt" op="equ" val="3">
              <dgm:shape xmlns:r="http://schemas.openxmlformats.org/officeDocument/2006/relationships" type="pie" r:blip="">
                <dgm:adjLst>
                  <dgm:adj idx="1" val="150"/>
                  <dgm:adj idx="2" val="270"/>
                </dgm:adjLst>
              </dgm:shape>
            </dgm:if>
            <dgm:if name="Name75" axis="ch" ptType="node" func="cnt" op="equ" val="4">
              <dgm:shape xmlns:r="http://schemas.openxmlformats.org/officeDocument/2006/relationships" type="pie" r:blip="">
                <dgm:adjLst>
                  <dgm:adj idx="1" val="90"/>
                  <dgm:adj idx="2" val="180"/>
                </dgm:adjLst>
              </dgm:shape>
            </dgm:if>
            <dgm:if name="Name76" axis="ch" ptType="node" func="cnt" op="equ" val="5">
              <dgm:shape xmlns:r="http://schemas.openxmlformats.org/officeDocument/2006/relationships" type="pie" r:blip="">
                <dgm:adjLst>
                  <dgm:adj idx="1" val="54"/>
                  <dgm:adj idx="2" val="126"/>
                </dgm:adjLst>
              </dgm:shape>
            </dgm:if>
            <dgm:if name="Name77" axis="ch" ptType="node" func="cnt" op="equ" val="6">
              <dgm:shape xmlns:r="http://schemas.openxmlformats.org/officeDocument/2006/relationships" type="pie" r:blip="">
                <dgm:adjLst>
                  <dgm:adj idx="1" val="30"/>
                  <dgm:adj idx="2" val="90"/>
                </dgm:adjLst>
              </dgm:shape>
            </dgm:if>
            <dgm:else name="Name78">
              <dgm:shape xmlns:r="http://schemas.openxmlformats.org/officeDocument/2006/relationships" type="pie" r:blip="">
                <dgm:adjLst>
                  <dgm:adj idx="1" val="12.85714"/>
                  <dgm:adj idx="2" val="64.28571"/>
                </dgm:adjLst>
              </dgm:shape>
            </dgm:else>
          </dgm:choose>
          <dgm:choose name="Name79">
            <dgm:if name="Name80" func="var" arg="dir" op="equ" val="norm">
              <dgm:presOf axis="ch desOrSelf" ptType="node node" st="3 1" cnt="1 0"/>
            </dgm:if>
            <dgm:else name="Name81">
              <dgm:choose name="Name82">
                <dgm:if name="Name83" axis="ch" ptType="node" func="cnt" op="equ" val="3">
                  <dgm:presOf axis="ch desOrSelf" ptType="node node" st="1 1" cnt="1 0"/>
                </dgm:if>
                <dgm:if name="Name84" axis="ch" ptType="node" func="cnt" op="equ" val="4">
                  <dgm:presOf axis="ch desOrSelf" ptType="node node" st="2 1" cnt="1 0"/>
                </dgm:if>
                <dgm:if name="Name85" axis="ch" ptType="node" func="cnt" op="equ" val="5">
                  <dgm:presOf axis="ch desOrSelf" ptType="node node" st="3 1" cnt="1 0"/>
                </dgm:if>
                <dgm:if name="Name86" axis="ch" ptType="node" func="cnt" op="equ" val="6">
                  <dgm:presOf axis="ch desOrSelf" ptType="node node" st="4 1" cnt="1 0"/>
                </dgm:if>
                <dgm:else name="Name87">
                  <dgm:presOf axis="ch desOrSelf" ptType="node node" st="5 1" cnt="1 0"/>
                </dgm:else>
              </dgm:choose>
            </dgm:else>
          </dgm:choose>
          <dgm:constrLst/>
          <dgm:ruleLst/>
        </dgm:layoutNode>
        <dgm:layoutNode name="dummy3a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3b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3Tx" moveWith="wedge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88">
            <dgm:if name="Name89" func="var" arg="dir" op="equ" val="norm">
              <dgm:presOf axis="ch desOrSelf" ptType="node node" st="3 1" cnt="1 0"/>
            </dgm:if>
            <dgm:else name="Name90">
              <dgm:choose name="Name91">
                <dgm:if name="Name92" axis="ch" ptType="node" func="cnt" op="equ" val="3">
                  <dgm:presOf axis="ch desOrSelf" ptType="node node" st="1 1" cnt="1 0"/>
                </dgm:if>
                <dgm:if name="Name93" axis="ch" ptType="node" func="cnt" op="equ" val="4">
                  <dgm:presOf axis="ch desOrSelf" ptType="node node" st="2 1" cnt="1 0"/>
                </dgm:if>
                <dgm:if name="Name94" axis="ch" ptType="node" func="cnt" op="equ" val="5">
                  <dgm:presOf axis="ch desOrSelf" ptType="node node" st="3 1" cnt="1 0"/>
                </dgm:if>
                <dgm:if name="Name95" axis="ch" ptType="node" func="cnt" op="equ" val="6">
                  <dgm:presOf axis="ch desOrSelf" ptType="node node" st="4 1" cnt="1 0"/>
                </dgm:if>
                <dgm:else name="Name96">
                  <dgm:presOf axis="ch desOrSelf" ptType="node node" st="5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97"/>
    </dgm:choose>
    <dgm:choose name="Name98">
      <dgm:if name="Name99" axis="ch" ptType="node" func="cnt" op="gte" val="4">
        <dgm:layoutNode name="wedge4">
          <dgm:alg type="sp"/>
          <dgm:choose name="Name100">
            <dgm:if name="Name101" axis="ch" ptType="node" func="cnt" op="equ" val="4">
              <dgm:shape xmlns:r="http://schemas.openxmlformats.org/officeDocument/2006/relationships" type="pie" r:blip="">
                <dgm:adjLst>
                  <dgm:adj idx="1" val="180"/>
                  <dgm:adj idx="2" val="270"/>
                </dgm:adjLst>
              </dgm:shape>
            </dgm:if>
            <dgm:if name="Name102" axis="ch" ptType="node" func="cnt" op="equ" val="5">
              <dgm:shape xmlns:r="http://schemas.openxmlformats.org/officeDocument/2006/relationships" type="pie" r:blip="">
                <dgm:adjLst>
                  <dgm:adj idx="1" val="126"/>
                  <dgm:adj idx="2" val="198"/>
                </dgm:adjLst>
              </dgm:shape>
            </dgm:if>
            <dgm:if name="Name103" axis="ch" ptType="node" func="cnt" op="equ" val="6">
              <dgm:shape xmlns:r="http://schemas.openxmlformats.org/officeDocument/2006/relationships" type="pie" r:blip="">
                <dgm:adjLst>
                  <dgm:adj idx="1" val="90"/>
                  <dgm:adj idx="2" val="150"/>
                </dgm:adjLst>
              </dgm:shape>
            </dgm:if>
            <dgm:else name="Name104">
              <dgm:shape xmlns:r="http://schemas.openxmlformats.org/officeDocument/2006/relationships" type="pie" r:blip="">
                <dgm:adjLst>
                  <dgm:adj idx="1" val="64.2871"/>
                  <dgm:adj idx="2" val="115.7143"/>
                </dgm:adjLst>
              </dgm:shape>
            </dgm:else>
          </dgm:choose>
          <dgm:choose name="Name105">
            <dgm:if name="Name106" func="var" arg="dir" op="equ" val="norm">
              <dgm:presOf axis="ch desOrSelf" ptType="node node" st="4 1" cnt="1 0"/>
            </dgm:if>
            <dgm:else name="Name107">
              <dgm:choose name="Name108">
                <dgm:if name="Name109" axis="ch" ptType="node" func="cnt" op="equ" val="4">
                  <dgm:presOf axis="ch desOrSelf" ptType="node node" st="1 1" cnt="1 0"/>
                </dgm:if>
                <dgm:if name="Name110" axis="ch" ptType="node" func="cnt" op="equ" val="5">
                  <dgm:presOf axis="ch desOrSelf" ptType="node node" st="2 1" cnt="1 0"/>
                </dgm:if>
                <dgm:if name="Name111" axis="ch" ptType="node" func="cnt" op="equ" val="6">
                  <dgm:presOf axis="ch desOrSelf" ptType="node node" st="3 1" cnt="1 0"/>
                </dgm:if>
                <dgm:else name="Name112">
                  <dgm:presOf axis="ch desOrSelf" ptType="node node" st="4 1" cnt="1 0"/>
                </dgm:else>
              </dgm:choose>
            </dgm:else>
          </dgm:choose>
          <dgm:constrLst/>
          <dgm:ruleLst/>
        </dgm:layoutNode>
        <dgm:layoutNode name="dummy4a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4b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4Tx" moveWith="wedge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13">
            <dgm:if name="Name114" func="var" arg="dir" op="equ" val="norm">
              <dgm:presOf axis="ch desOrSelf" ptType="node node" st="4 1" cnt="1 0"/>
            </dgm:if>
            <dgm:else name="Name115">
              <dgm:choose name="Name116">
                <dgm:if name="Name117" axis="ch" ptType="node" func="cnt" op="equ" val="4">
                  <dgm:presOf axis="ch desOrSelf" ptType="node node" st="1 1" cnt="1 0"/>
                </dgm:if>
                <dgm:if name="Name118" axis="ch" ptType="node" func="cnt" op="equ" val="5">
                  <dgm:presOf axis="ch desOrSelf" ptType="node node" st="2 1" cnt="1 0"/>
                </dgm:if>
                <dgm:if name="Name119" axis="ch" ptType="node" func="cnt" op="equ" val="6">
                  <dgm:presOf axis="ch desOrSelf" ptType="node node" st="3 1" cnt="1 0"/>
                </dgm:if>
                <dgm:else name="Name120">
                  <dgm:presOf axis="ch desOrSelf" ptType="node node" st="4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21"/>
    </dgm:choose>
    <dgm:choose name="Name122">
      <dgm:if name="Name123" axis="ch" ptType="node" func="cnt" op="gte" val="5">
        <dgm:layoutNode name="wedge5">
          <dgm:alg type="sp"/>
          <dgm:choose name="Name124">
            <dgm:if name="Name125" axis="ch" ptType="node" func="cnt" op="equ" val="5">
              <dgm:shape xmlns:r="http://schemas.openxmlformats.org/officeDocument/2006/relationships" type="pie" r:blip="">
                <dgm:adjLst>
                  <dgm:adj idx="1" val="198"/>
                  <dgm:adj idx="2" val="270"/>
                </dgm:adjLst>
              </dgm:shape>
            </dgm:if>
            <dgm:if name="Name126" axis="ch" ptType="node" func="cnt" op="equ" val="6">
              <dgm:shape xmlns:r="http://schemas.openxmlformats.org/officeDocument/2006/relationships" type="pie" r:blip="">
                <dgm:adjLst>
                  <dgm:adj idx="1" val="150"/>
                  <dgm:adj idx="2" val="210"/>
                </dgm:adjLst>
              </dgm:shape>
            </dgm:if>
            <dgm:else name="Name127">
              <dgm:shape xmlns:r="http://schemas.openxmlformats.org/officeDocument/2006/relationships" type="pie" r:blip="">
                <dgm:adjLst>
                  <dgm:adj idx="1" val="115.7143"/>
                  <dgm:adj idx="2" val="167.1429"/>
                </dgm:adjLst>
              </dgm:shape>
            </dgm:else>
          </dgm:choose>
          <dgm:choose name="Name128">
            <dgm:if name="Name129" func="var" arg="dir" op="equ" val="norm">
              <dgm:presOf axis="ch desOrSelf" ptType="node node" st="5 1" cnt="1 0"/>
            </dgm:if>
            <dgm:else name="Name130">
              <dgm:choose name="Name131">
                <dgm:if name="Name132" axis="ch" ptType="node" func="cnt" op="equ" val="5">
                  <dgm:presOf axis="ch desOrSelf" ptType="node node" st="1 1" cnt="1 0"/>
                </dgm:if>
                <dgm:if name="Name133" axis="ch" ptType="node" func="cnt" op="equ" val="6">
                  <dgm:presOf axis="ch desOrSelf" ptType="node node" st="2 1" cnt="1 0"/>
                </dgm:if>
                <dgm:else name="Name134">
                  <dgm:presOf axis="ch desOrSelf" ptType="node node" st="3 1" cnt="1 0"/>
                </dgm:else>
              </dgm:choose>
            </dgm:else>
          </dgm:choose>
          <dgm:constrLst/>
          <dgm:ruleLst/>
        </dgm:layoutNode>
        <dgm:layoutNode name="dummy5a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5b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5Tx" moveWith="wedge5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35">
            <dgm:if name="Name136" func="var" arg="dir" op="equ" val="norm">
              <dgm:presOf axis="ch desOrSelf" ptType="node node" st="5 1" cnt="1 0"/>
            </dgm:if>
            <dgm:else name="Name137">
              <dgm:choose name="Name138">
                <dgm:if name="Name139" axis="ch" ptType="node" func="cnt" op="equ" val="5">
                  <dgm:presOf axis="ch desOrSelf" ptType="node node" st="1 1" cnt="1 0"/>
                </dgm:if>
                <dgm:if name="Name140" axis="ch" ptType="node" func="cnt" op="equ" val="6">
                  <dgm:presOf axis="ch desOrSelf" ptType="node node" st="2 1" cnt="1 0"/>
                </dgm:if>
                <dgm:else name="Name141">
                  <dgm:presOf axis="ch desOrSelf" ptType="node node" st="3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42"/>
    </dgm:choose>
    <dgm:choose name="Name143">
      <dgm:if name="Name144" axis="ch" ptType="node" func="cnt" op="gte" val="6">
        <dgm:layoutNode name="wedge6">
          <dgm:alg type="sp"/>
          <dgm:choose name="Name145">
            <dgm:if name="Name146" axis="ch" ptType="node" func="cnt" op="equ" val="6">
              <dgm:shape xmlns:r="http://schemas.openxmlformats.org/officeDocument/2006/relationships" type="pie" r:blip="">
                <dgm:adjLst>
                  <dgm:adj idx="1" val="210"/>
                  <dgm:adj idx="2" val="270"/>
                </dgm:adjLst>
              </dgm:shape>
            </dgm:if>
            <dgm:else name="Name147">
              <dgm:shape xmlns:r="http://schemas.openxmlformats.org/officeDocument/2006/relationships" type="pie" r:blip="">
                <dgm:adjLst>
                  <dgm:adj idx="1" val="167.1429"/>
                  <dgm:adj idx="2" val="218.5714"/>
                </dgm:adjLst>
              </dgm:shape>
            </dgm:else>
          </dgm:choose>
          <dgm:choose name="Name148">
            <dgm:if name="Name149" func="var" arg="dir" op="equ" val="norm">
              <dgm:presOf axis="ch desOrSelf" ptType="node node" st="6 1" cnt="1 0"/>
            </dgm:if>
            <dgm:else name="Name150">
              <dgm:choose name="Name151">
                <dgm:if name="Name152" axis="ch" ptType="node" func="cnt" op="equ" val="6">
                  <dgm:presOf axis="ch desOrSelf" ptType="node node" st="1 1" cnt="1 0"/>
                </dgm:if>
                <dgm:else name="Name153">
                  <dgm:presOf axis="ch desOrSelf" ptType="node node" st="2 1" cnt="1 0"/>
                </dgm:else>
              </dgm:choose>
            </dgm:else>
          </dgm:choose>
          <dgm:constrLst/>
          <dgm:ruleLst/>
        </dgm:layoutNode>
        <dgm:layoutNode name="dummy6a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6b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6Tx" moveWith="wedge6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54">
            <dgm:if name="Name155" func="var" arg="dir" op="equ" val="norm">
              <dgm:presOf axis="ch desOrSelf" ptType="node node" st="6 1" cnt="1 0"/>
            </dgm:if>
            <dgm:else name="Name156">
              <dgm:choose name="Name157">
                <dgm:if name="Name158" axis="ch" ptType="node" func="cnt" op="equ" val="6">
                  <dgm:presOf axis="ch desOrSelf" ptType="node node" st="1 1" cnt="1 0"/>
                </dgm:if>
                <dgm:else name="Name159">
                  <dgm:presOf axis="ch desOrSelf" ptType="node node" st="2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0"/>
    </dgm:choose>
    <dgm:choose name="Name161">
      <dgm:if name="Name162" axis="ch" ptType="node" func="cnt" op="gte" val="7">
        <dgm:layoutNode name="wedge7">
          <dgm:alg type="sp"/>
          <dgm:shape xmlns:r="http://schemas.openxmlformats.org/officeDocument/2006/relationships" type="pie" r:blip="">
            <dgm:adjLst>
              <dgm:adj idx="1" val="218.5714"/>
              <dgm:adj idx="2" val="270"/>
            </dgm:adjLst>
          </dgm:shape>
          <dgm:choose name="Name163">
            <dgm:if name="Name164" func="var" arg="dir" op="equ" val="norm">
              <dgm:presOf axis="ch desOrSelf" ptType="node node" st="7 1" cnt="1 0"/>
            </dgm:if>
            <dgm:else name="Name165">
              <dgm:presOf axis="ch desOrSelf" ptType="node node" st="1 1" cnt="1 0"/>
            </dgm:else>
          </dgm:choose>
          <dgm:constrLst/>
          <dgm:ruleLst/>
        </dgm:layoutNode>
        <dgm:layoutNode name="dummy7a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7b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7Tx" moveWith="wedge7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66">
            <dgm:if name="Name167" func="var" arg="dir" op="equ" val="norm">
              <dgm:presOf axis="ch desOrSelf" ptType="node node" st="7 1" cnt="1 0"/>
            </dgm:if>
            <dgm:else name="Name168">
              <dgm:presOf axis="ch desOrSelf" ptType="node node" st="1 1" cnt="1 0"/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9"/>
    </dgm:choose>
    <dgm:choose name="Name170">
      <dgm:if name="Name171" axis="ch" ptType="node" func="cnt" op="equ" val="1">
        <dgm:forEach name="Name172" axis="ch" ptType="sibTrans" hideLastTrans="0" cnt="1">
          <dgm:layoutNode name="arrowWedge1single" styleLbl="fgSibTrans2D1">
            <dgm:choose name="Name173">
              <dgm:if name="Name174" func="var" arg="dir" op="equ" val="norm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arr"/>
                  <dgm:param type="endSty" val="noArr"/>
                </dgm:alg>
              </dgm:if>
              <dgm:else name="Name175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noArr"/>
                  <dgm:param type="endSty" val="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if name="Name176" axis="ch" ptType="node" func="cnt" op="gte" val="2">
        <dgm:forEach name="Name177" axis="ch" ptType="sibTrans" hideLastTrans="0" cnt="1">
          <dgm:layoutNode name="arrowWedge1" styleLbl="fgSibTrans2D1">
            <dgm:choose name="Name178">
              <dgm:if name="Name179" func="var" arg="dir" op="equ" val="norm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noArr"/>
                  <dgm:param type="endSty" val="arr"/>
                </dgm:alg>
              </dgm:if>
              <dgm:else name="Name180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arr"/>
                  <dgm:param type="endSty" val="no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else name="Name181"/>
    </dgm:choose>
    <dgm:forEach name="Name182" axis="ch" ptType="sibTrans" hideLastTrans="0" st="2" cnt="1">
      <dgm:layoutNode name="arrowWedge2" styleLbl="fgSibTrans2D1">
        <dgm:choose name="Name183">
          <dgm:if name="Name184" func="var" arg="dir" op="equ" val="norm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5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86" axis="ch" ptType="sibTrans" hideLastTrans="0" st="3" cnt="1">
      <dgm:layoutNode name="arrowWedge3" styleLbl="fgSibTrans2D1">
        <dgm:choose name="Name187">
          <dgm:if name="Name188" func="var" arg="dir" op="equ" val="norm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9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0" axis="ch" ptType="sibTrans" hideLastTrans="0" st="4" cnt="1">
      <dgm:layoutNode name="arrowWedge4" styleLbl="fgSibTrans2D1">
        <dgm:choose name="Name191">
          <dgm:if name="Name192" func="var" arg="dir" op="equ" val="norm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3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4" axis="ch" ptType="sibTrans" hideLastTrans="0" st="5" cnt="1">
      <dgm:layoutNode name="arrowWedge5" styleLbl="fgSibTrans2D1">
        <dgm:choose name="Name195">
          <dgm:if name="Name196" func="var" arg="dir" op="equ" val="norm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7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8" axis="ch" ptType="sibTrans" hideLastTrans="0" st="6" cnt="1">
      <dgm:layoutNode name="arrowWedge6" styleLbl="fgSibTrans2D1">
        <dgm:choose name="Name199">
          <dgm:if name="Name200" func="var" arg="dir" op="equ" val="norm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1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202" axis="ch" ptType="sibTrans" hideLastTrans="0" st="7" cnt="1">
      <dgm:layoutNode name="arrowWedge7" styleLbl="fgSibTrans2D1">
        <dgm:choose name="Name203">
          <dgm:if name="Name204" func="var" arg="dir" op="equ" val="norm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5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575" cy="2286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LitNusx" pitchFamily="34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4450" y="0"/>
            <a:ext cx="2949575" cy="2286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LitNusx" pitchFamily="34" charset="0"/>
              </a:defRPr>
            </a:lvl1pPr>
          </a:lstStyle>
          <a:p>
            <a:pPr>
              <a:defRPr/>
            </a:pPr>
            <a:fld id="{DD1779DA-467C-4693-896E-A48E37FC3B6D}" type="datetimeFigureOut">
              <a:rPr lang="en-US"/>
              <a:pPr>
                <a:defRPr/>
              </a:pPr>
              <a:t>10/7/2021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4344988"/>
            <a:ext cx="2949575" cy="2286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LitNusx" pitchFamily="34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4450" y="4344988"/>
            <a:ext cx="2949575" cy="2286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LitNusx" pitchFamily="34" charset="0"/>
              </a:defRPr>
            </a:lvl1pPr>
          </a:lstStyle>
          <a:p>
            <a:pPr>
              <a:defRPr/>
            </a:pPr>
            <a:fld id="{5231C00A-5306-449C-8A18-AD003D8D491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575" cy="228600"/>
          </a:xfrm>
          <a:prstGeom prst="rect">
            <a:avLst/>
          </a:prstGeom>
        </p:spPr>
        <p:txBody>
          <a:bodyPr vert="horz" lIns="61893" tIns="30946" rIns="61893" bIns="30946" rtlCol="0"/>
          <a:lstStyle>
            <a:lvl1pPr algn="l">
              <a:defRPr sz="800">
                <a:latin typeface="LitNusx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4450" y="0"/>
            <a:ext cx="2949575" cy="228600"/>
          </a:xfrm>
          <a:prstGeom prst="rect">
            <a:avLst/>
          </a:prstGeom>
        </p:spPr>
        <p:txBody>
          <a:bodyPr vert="horz" lIns="61893" tIns="30946" rIns="61893" bIns="30946" rtlCol="0"/>
          <a:lstStyle>
            <a:lvl1pPr algn="r">
              <a:defRPr sz="800">
                <a:latin typeface="LitNusx" pitchFamily="34" charset="0"/>
              </a:defRPr>
            </a:lvl1pPr>
          </a:lstStyle>
          <a:p>
            <a:pPr>
              <a:defRPr/>
            </a:pPr>
            <a:fld id="{D02AAFF4-8663-4713-8720-49D2F11B1459}" type="datetimeFigureOut">
              <a:rPr lang="ru-RU"/>
              <a:pPr>
                <a:defRPr/>
              </a:pPr>
              <a:t>07.10.2021</a:t>
            </a:fld>
            <a:endParaRPr lang="ru-R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59013" y="342900"/>
            <a:ext cx="2289175" cy="17160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61893" tIns="30946" rIns="61893" bIns="30946" rtlCol="0" anchor="ctr"/>
          <a:lstStyle/>
          <a:p>
            <a:pPr lvl="0"/>
            <a:endParaRPr lang="ru-RU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1038" y="2173288"/>
            <a:ext cx="5443537" cy="2058987"/>
          </a:xfrm>
          <a:prstGeom prst="rect">
            <a:avLst/>
          </a:prstGeom>
        </p:spPr>
        <p:txBody>
          <a:bodyPr vert="horz" lIns="61893" tIns="30946" rIns="61893" bIns="30946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ru-RU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4344988"/>
            <a:ext cx="2949575" cy="230187"/>
          </a:xfrm>
          <a:prstGeom prst="rect">
            <a:avLst/>
          </a:prstGeom>
        </p:spPr>
        <p:txBody>
          <a:bodyPr vert="horz" lIns="61893" tIns="30946" rIns="61893" bIns="30946" rtlCol="0" anchor="b"/>
          <a:lstStyle>
            <a:lvl1pPr algn="l">
              <a:defRPr sz="800">
                <a:latin typeface="LitNusx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4450" y="4344988"/>
            <a:ext cx="2949575" cy="230187"/>
          </a:xfrm>
          <a:prstGeom prst="rect">
            <a:avLst/>
          </a:prstGeom>
        </p:spPr>
        <p:txBody>
          <a:bodyPr vert="horz" lIns="61893" tIns="30946" rIns="61893" bIns="30946" rtlCol="0" anchor="b"/>
          <a:lstStyle>
            <a:lvl1pPr algn="r">
              <a:defRPr sz="800">
                <a:latin typeface="LitNusx" pitchFamily="34" charset="0"/>
              </a:defRPr>
            </a:lvl1pPr>
          </a:lstStyle>
          <a:p>
            <a:pPr>
              <a:defRPr/>
            </a:pPr>
            <a:fld id="{50653BAF-C33F-4AC9-9B27-803206E52EB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386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/>
          </a:p>
        </p:txBody>
      </p:sp>
      <p:sp>
        <p:nvSpPr>
          <p:cNvPr id="16387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456E7213-9378-4F7B-91A7-B06D956D9EBE}" type="slidenum">
              <a:rPr lang="ru-RU" smtClean="0">
                <a:latin typeface="LitNusx" pitchFamily="2" charset="0"/>
              </a:rPr>
              <a:pPr/>
              <a:t>1</a:t>
            </a:fld>
            <a:endParaRPr lang="ru-RU">
              <a:latin typeface="LitNusx" pitchFamily="2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bg>
      <p:bgPr>
        <a:blipFill dpi="0" rotWithShape="0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14348" y="3244859"/>
            <a:ext cx="7772400" cy="1470025"/>
          </a:xfrm>
        </p:spPr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714884"/>
            <a:ext cx="6400800" cy="785818"/>
          </a:xfrm>
        </p:spPr>
        <p:txBody>
          <a:bodyPr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ka-GE"/>
              <a:t>Tax and Non-Tax Refund Mechanisms</a:t>
            </a: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06D474CE-60B0-433A-BE13-E11EE9FAAAA9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3"/>
          </p:nvPr>
        </p:nvSpPr>
        <p:spPr>
          <a:xfrm>
            <a:off x="2643174" y="5500702"/>
            <a:ext cx="3643312" cy="500066"/>
          </a:xfrm>
        </p:spPr>
        <p:txBody>
          <a:bodyPr/>
          <a:lstStyle>
            <a:lvl1pPr marL="0" indent="0" algn="ctr">
              <a:buNone/>
              <a:defRPr sz="1200">
                <a:solidFill>
                  <a:schemeClr val="bg1"/>
                </a:solidFill>
              </a:defRPr>
            </a:lvl1pPr>
            <a:lvl2pPr>
              <a:defRPr sz="1200">
                <a:solidFill>
                  <a:schemeClr val="bg1"/>
                </a:solidFill>
              </a:defRPr>
            </a:lvl2pPr>
            <a:lvl3pPr>
              <a:defRPr sz="1200">
                <a:solidFill>
                  <a:schemeClr val="bg1"/>
                </a:solidFill>
              </a:defRPr>
            </a:lvl3pPr>
            <a:lvl4pPr>
              <a:defRPr sz="1200">
                <a:solidFill>
                  <a:schemeClr val="bg1"/>
                </a:solidFill>
              </a:defRPr>
            </a:lvl4pPr>
            <a:lvl5pPr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ka-GE"/>
              <a:t>Tax and Non-Tax Refund Mechanisms</a:t>
            </a: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65F993E-1ABA-499F-B912-92CEFD1E2631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ka-GE"/>
              <a:t>Tax and Non-Tax Refund Mechanisms</a:t>
            </a: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37492D0-585A-4D39-ADB5-5A90D0EC9809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14348" y="3244859"/>
            <a:ext cx="7772400" cy="1470025"/>
          </a:xfrm>
        </p:spPr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714884"/>
            <a:ext cx="6400800" cy="785818"/>
          </a:xfrm>
        </p:spPr>
        <p:txBody>
          <a:bodyPr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3"/>
          </p:nvPr>
        </p:nvSpPr>
        <p:spPr>
          <a:xfrm>
            <a:off x="2643174" y="5500702"/>
            <a:ext cx="3643312" cy="500066"/>
          </a:xfrm>
        </p:spPr>
        <p:txBody>
          <a:bodyPr/>
          <a:lstStyle>
            <a:lvl1pPr marL="0" indent="0" algn="ctr">
              <a:buNone/>
              <a:defRPr sz="1200">
                <a:solidFill>
                  <a:schemeClr val="bg1"/>
                </a:solidFill>
              </a:defRPr>
            </a:lvl1pPr>
            <a:lvl2pPr>
              <a:defRPr sz="1200">
                <a:solidFill>
                  <a:schemeClr val="bg1"/>
                </a:solidFill>
              </a:defRPr>
            </a:lvl2pPr>
            <a:lvl3pPr>
              <a:defRPr sz="1200">
                <a:solidFill>
                  <a:schemeClr val="bg1"/>
                </a:solidFill>
              </a:defRPr>
            </a:lvl3pPr>
            <a:lvl4pPr>
              <a:defRPr sz="1200">
                <a:solidFill>
                  <a:schemeClr val="bg1"/>
                </a:solidFill>
              </a:defRPr>
            </a:lvl4pPr>
            <a:lvl5pPr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4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5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ka-GE"/>
              <a:t>Tax and Non-Tax Refund Mechanisms</a:t>
            </a:r>
            <a:endParaRPr lang="en-U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6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06D474CE-60B0-433A-BE13-E11EE9FAAAA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85852" y="142852"/>
            <a:ext cx="6643734" cy="1000124"/>
          </a:xfrm>
        </p:spPr>
        <p:txBody>
          <a:bodyPr/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lang="en-US" sz="3200" cap="all" baseline="0" dirty="0">
                <a:solidFill>
                  <a:srgbClr val="12203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57298"/>
            <a:ext cx="8229600" cy="476886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153176" y="6429396"/>
            <a:ext cx="1633534" cy="292078"/>
          </a:xfrm>
          <a:ln/>
        </p:spPr>
        <p:txBody>
          <a:bodyPr/>
          <a:lstStyle>
            <a:lvl1pPr algn="r">
              <a:defRPr sz="105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7858148" y="6429396"/>
            <a:ext cx="828652" cy="292078"/>
          </a:xfrm>
          <a:ln/>
        </p:spPr>
        <p:txBody>
          <a:bodyPr/>
          <a:lstStyle>
            <a:lvl1pPr>
              <a:defRPr sz="1050"/>
            </a:lvl1pPr>
          </a:lstStyle>
          <a:p>
            <a:pPr>
              <a:defRPr/>
            </a:pPr>
            <a:fld id="{C8C45F4A-9343-4308-B8D2-5D21968A4508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7" name="Footer Placeholder 3"/>
          <p:cNvSpPr>
            <a:spLocks noGrp="1"/>
          </p:cNvSpPr>
          <p:nvPr>
            <p:ph type="ftr" sz="quarter" idx="12"/>
          </p:nvPr>
        </p:nvSpPr>
        <p:spPr>
          <a:xfrm>
            <a:off x="457200" y="6400800"/>
            <a:ext cx="5610225" cy="292100"/>
          </a:xfrm>
        </p:spPr>
        <p:txBody>
          <a:bodyPr/>
          <a:lstStyle>
            <a:lvl1pPr algn="l">
              <a:defRPr sz="1100"/>
            </a:lvl1pPr>
          </a:lstStyle>
          <a:p>
            <a:pPr>
              <a:defRPr/>
            </a:pPr>
            <a:r>
              <a:rPr lang="ka-GE" dirty="0"/>
              <a:t>Tax and Non-Tax Refund Mechanisms</a:t>
            </a:r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ka-GE"/>
              <a:t>Tax and Non-Tax Refund Mechanisms</a:t>
            </a: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DB18B7A-7BD6-468D-925D-26E2BCA2A5FE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ka-GE"/>
              <a:t>Tax and Non-Tax Refund Mechanisms</a:t>
            </a:r>
            <a:endParaRPr lang="en-U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4526FDD-8C8D-4BD8-A4D6-59CFB9CEF6E1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ka-GE"/>
              <a:t>Tax and Non-Tax Refund Mechanisms</a:t>
            </a:r>
            <a:endParaRPr lang="en-US" dirty="0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008AEC4-EC9D-4588-B3F5-013878CFCBF0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ka-GE"/>
              <a:t>Tax and Non-Tax Refund Mechanisms</a:t>
            </a:r>
            <a:endParaRPr lang="en-US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B425F5D-D535-4DD1-B151-2FF65A7B3F67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ka-GE"/>
              <a:t>Tax and Non-Tax Refund Mechanisms</a:t>
            </a:r>
            <a:endParaRPr lang="en-US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839F499-888E-486E-A32D-EB5D3644243C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ka-GE"/>
              <a:t>Tax and Non-Tax Refund Mechanisms</a:t>
            </a:r>
            <a:endParaRPr lang="en-U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DD9855E-0095-4D08-847A-6ACC4F717122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ka-GE"/>
              <a:t>Tax and Non-Tax Refund Mechanisms</a:t>
            </a:r>
            <a:endParaRPr lang="en-U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E1277D-45CB-4667-9419-9C874571E2ED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+mn-lt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+mn-lt"/>
              </a:defRPr>
            </a:lvl1pPr>
          </a:lstStyle>
          <a:p>
            <a:pPr>
              <a:defRPr/>
            </a:pPr>
            <a:r>
              <a:rPr lang="ka-GE"/>
              <a:t>Tax and Non-Tax Refund Mechanisms</a:t>
            </a:r>
            <a:endParaRPr lang="en-US" dirty="0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+mn-lt"/>
              </a:defRPr>
            </a:lvl1pPr>
          </a:lstStyle>
          <a:p>
            <a:pPr>
              <a:defRPr/>
            </a:pPr>
            <a:fld id="{E7C9A312-818C-4B1C-A0A6-FD719F477548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  <p:sldLayoutId id="2147483660" r:id="rId12"/>
  </p:sldLayoutIdLst>
  <p:hf sldNum="0" hdr="0" ft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tmp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treasury.gov.ge/" TargetMode="External"/><Relationship Id="rId2" Type="http://schemas.openxmlformats.org/officeDocument/2006/relationships/hyperlink" Target="http://www.mof.ge/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Title 1"/>
          <p:cNvSpPr>
            <a:spLocks noGrp="1"/>
          </p:cNvSpPr>
          <p:nvPr>
            <p:ph type="ctrTitle"/>
          </p:nvPr>
        </p:nvSpPr>
        <p:spPr>
          <a:xfrm>
            <a:off x="714375" y="3321050"/>
            <a:ext cx="7772400" cy="2089150"/>
          </a:xfrm>
        </p:spPr>
        <p:txBody>
          <a:bodyPr/>
          <a:lstStyle/>
          <a:p>
            <a:r>
              <a:rPr lang="ru-RU" sz="3200" dirty="0">
                <a:solidFill>
                  <a:srgbClr val="FFC000"/>
                </a:solidFill>
              </a:rPr>
              <a:t>Единый казначейский счёт</a:t>
            </a:r>
            <a:br>
              <a:rPr lang="en-US" sz="3200" dirty="0">
                <a:solidFill>
                  <a:srgbClr val="FFC000"/>
                </a:solidFill>
              </a:rPr>
            </a:br>
            <a:r>
              <a:rPr lang="ru-RU" sz="3200" dirty="0"/>
              <a:t>и</a:t>
            </a:r>
            <a:br>
              <a:rPr lang="en-US" sz="3200" b="0" dirty="0"/>
            </a:br>
            <a:r>
              <a:rPr lang="ru-RU" sz="3200" dirty="0">
                <a:solidFill>
                  <a:srgbClr val="FFC000"/>
                </a:solidFill>
              </a:rPr>
              <a:t>прогнозирование/управление ликвидностью</a:t>
            </a:r>
          </a:p>
        </p:txBody>
      </p:sp>
      <p:sp>
        <p:nvSpPr>
          <p:cNvPr id="15362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2667000" y="5924550"/>
            <a:ext cx="3643313" cy="704850"/>
          </a:xfrm>
        </p:spPr>
        <p:txBody>
          <a:bodyPr/>
          <a:lstStyle/>
          <a:p>
            <a:r>
              <a:rPr lang="ro-RO" sz="2400" dirty="0"/>
              <a:t> </a:t>
            </a:r>
            <a:endParaRPr lang="ru-RU" sz="1600" dirty="0"/>
          </a:p>
        </p:txBody>
      </p:sp>
      <p:sp>
        <p:nvSpPr>
          <p:cNvPr id="4" name="Text Placeholder 3"/>
          <p:cNvSpPr txBox="1">
            <a:spLocks/>
          </p:cNvSpPr>
          <p:nvPr/>
        </p:nvSpPr>
        <p:spPr bwMode="auto">
          <a:xfrm>
            <a:off x="2714612" y="5486400"/>
            <a:ext cx="3643312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ctr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1200">
                <a:solidFill>
                  <a:schemeClr val="bg1"/>
                </a:solidFill>
                <a:latin typeface="+mn-lt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1200">
                <a:solidFill>
                  <a:schemeClr val="bg1"/>
                </a:solidFill>
                <a:latin typeface="+mn-lt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1200">
                <a:solidFill>
                  <a:schemeClr val="bg1"/>
                </a:solidFill>
                <a:latin typeface="+mn-lt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chemeClr val="bg1"/>
                </a:solidFill>
                <a:latin typeface="+mn-lt"/>
                <a:cs typeface="+mn-cs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r>
              <a:rPr lang="ru-RU" sz="2000" kern="0" dirty="0"/>
              <a:t>Леван Тодуа</a:t>
            </a:r>
            <a:endParaRPr lang="en-US" sz="2000" kern="0" dirty="0"/>
          </a:p>
          <a:p>
            <a:r>
              <a:rPr lang="ru-RU" sz="2000" kern="0" dirty="0"/>
              <a:t>Давит Гамкрелидзе</a:t>
            </a:r>
            <a:endParaRPr lang="en-US" sz="2000" kern="0" dirty="0"/>
          </a:p>
          <a:p>
            <a:endParaRPr lang="en-US" sz="500" kern="0" dirty="0"/>
          </a:p>
          <a:p>
            <a:r>
              <a:rPr lang="en-US" sz="2000" kern="0" dirty="0"/>
              <a:t>O</a:t>
            </a:r>
            <a:r>
              <a:rPr lang="ru-RU" sz="2000" kern="0" dirty="0" err="1"/>
              <a:t>ктябрь</a:t>
            </a:r>
            <a:r>
              <a:rPr lang="ru-RU" sz="2000" kern="0" dirty="0"/>
              <a:t> </a:t>
            </a:r>
            <a:r>
              <a:rPr lang="en-US" sz="2000" kern="0" dirty="0"/>
              <a:t>2021</a:t>
            </a:r>
            <a:endParaRPr lang="ru-RU" sz="2000" kern="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600" b="1" dirty="0">
                <a:solidFill>
                  <a:srgbClr val="002060"/>
                </a:solidFill>
              </a:rPr>
              <a:t>Управление ликвидностью</a:t>
            </a:r>
            <a:br>
              <a:rPr lang="en-US" sz="2600" b="1" dirty="0">
                <a:solidFill>
                  <a:srgbClr val="FF0000"/>
                </a:solidFill>
              </a:rPr>
            </a:br>
            <a:r>
              <a:rPr lang="ru-RU" sz="2600" b="1" dirty="0">
                <a:solidFill>
                  <a:srgbClr val="FFC000"/>
                </a:solidFill>
              </a:rPr>
              <a:t>задачи</a:t>
            </a:r>
            <a:endParaRPr lang="en-US" sz="2600" b="1" dirty="0">
              <a:solidFill>
                <a:srgbClr val="FFC000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lvl="1" indent="0">
              <a:buNone/>
            </a:pPr>
            <a:r>
              <a:rPr lang="ru-RU" dirty="0"/>
              <a:t>Одинаково важны и в корпоративном, и в государственном секторе</a:t>
            </a:r>
            <a:endParaRPr lang="en-US" dirty="0"/>
          </a:p>
          <a:p>
            <a:pPr marL="0" lvl="1" indent="0">
              <a:buNone/>
            </a:pPr>
            <a:endParaRPr lang="en-US" dirty="0"/>
          </a:p>
          <a:p>
            <a:pPr marL="512763" lvl="1" indent="-512763">
              <a:buFont typeface="Wingdings" panose="05000000000000000000" pitchFamily="2" charset="2"/>
              <a:buChar char="Ø"/>
            </a:pPr>
            <a:r>
              <a:rPr lang="ru-RU" dirty="0"/>
              <a:t>Основные задачи</a:t>
            </a:r>
            <a:r>
              <a:rPr lang="en-US" dirty="0"/>
              <a:t>:</a:t>
            </a:r>
          </a:p>
          <a:p>
            <a:pPr marL="914400" lvl="2" indent="-396875">
              <a:buFont typeface="Wingdings" panose="05000000000000000000" pitchFamily="2" charset="2"/>
              <a:buChar char="ü"/>
            </a:pPr>
            <a:r>
              <a:rPr lang="ru-RU" dirty="0"/>
              <a:t>Наличие ликвидности в достаточном объёме</a:t>
            </a:r>
            <a:r>
              <a:rPr lang="en-US" dirty="0"/>
              <a:t> </a:t>
            </a:r>
          </a:p>
          <a:p>
            <a:pPr marL="914400" lvl="2" indent="-396875">
              <a:buFont typeface="Wingdings" panose="05000000000000000000" pitchFamily="2" charset="2"/>
              <a:buChar char="ü"/>
            </a:pPr>
            <a:r>
              <a:rPr lang="ru-RU" dirty="0"/>
              <a:t>Осуществление заимствований только при необходимости</a:t>
            </a:r>
            <a:r>
              <a:rPr lang="en-US" dirty="0"/>
              <a:t> </a:t>
            </a:r>
          </a:p>
          <a:p>
            <a:pPr marL="914400" lvl="2" indent="-396875">
              <a:buFont typeface="Wingdings" panose="05000000000000000000" pitchFamily="2" charset="2"/>
              <a:buChar char="ü"/>
            </a:pPr>
            <a:r>
              <a:rPr lang="ru-RU" dirty="0"/>
              <a:t>Получение максимального дохода на временно свободные средства</a:t>
            </a:r>
            <a:r>
              <a:rPr lang="en-US" dirty="0"/>
              <a:t> </a:t>
            </a:r>
          </a:p>
          <a:p>
            <a:pPr marL="914400" lvl="2" indent="-396875">
              <a:buFont typeface="Wingdings" panose="05000000000000000000" pitchFamily="2" charset="2"/>
              <a:buChar char="ü"/>
            </a:pPr>
            <a:r>
              <a:rPr lang="ru-RU" dirty="0"/>
              <a:t>Управление рисками</a:t>
            </a:r>
            <a:r>
              <a:rPr lang="en-US" dirty="0"/>
              <a:t> 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666808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600" b="1" dirty="0">
                <a:solidFill>
                  <a:srgbClr val="002060"/>
                </a:solidFill>
              </a:rPr>
              <a:t>Управление ликвидностью</a:t>
            </a:r>
            <a:br>
              <a:rPr lang="en-US" sz="2600" b="1" dirty="0">
                <a:solidFill>
                  <a:srgbClr val="FF0000"/>
                </a:solidFill>
              </a:rPr>
            </a:br>
            <a:r>
              <a:rPr lang="ru-RU" sz="2600" b="1" dirty="0">
                <a:solidFill>
                  <a:srgbClr val="FFC000"/>
                </a:solidFill>
              </a:rPr>
              <a:t>развитие системы</a:t>
            </a:r>
            <a:endParaRPr lang="en-US" sz="2600" b="1" dirty="0">
              <a:solidFill>
                <a:srgbClr val="FFC000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4768865"/>
          </a:xfrm>
        </p:spPr>
        <p:txBody>
          <a:bodyPr/>
          <a:lstStyle/>
          <a:p>
            <a:pPr marL="457200" lvl="1" indent="-457200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ru-RU" sz="2400" dirty="0"/>
              <a:t>Начало</a:t>
            </a:r>
            <a:r>
              <a:rPr lang="en-US" sz="2400" dirty="0"/>
              <a:t> 2000</a:t>
            </a:r>
            <a:r>
              <a:rPr lang="ru-RU" sz="2400" dirty="0"/>
              <a:t>-х годов</a:t>
            </a:r>
            <a:r>
              <a:rPr lang="en-US" sz="2400" dirty="0"/>
              <a:t>: </a:t>
            </a:r>
            <a:r>
              <a:rPr lang="ru-RU" sz="2400" dirty="0"/>
              <a:t>первые попытки</a:t>
            </a:r>
            <a:endParaRPr lang="en-US" sz="2400" dirty="0"/>
          </a:p>
          <a:p>
            <a:pPr marL="457200" lvl="1" indent="-457200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sz="2400" dirty="0"/>
              <a:t>2005 – 2015: </a:t>
            </a:r>
            <a:r>
              <a:rPr lang="ru-RU" sz="2400" dirty="0"/>
              <a:t>Электронное казначейство</a:t>
            </a:r>
            <a:r>
              <a:rPr lang="en-US" sz="2400" dirty="0"/>
              <a:t>; RTGS </a:t>
            </a:r>
            <a:r>
              <a:rPr lang="ru-RU" sz="2400" dirty="0"/>
              <a:t>и</a:t>
            </a:r>
            <a:r>
              <a:rPr lang="en-US" sz="2400" dirty="0"/>
              <a:t> SWIFT; </a:t>
            </a:r>
            <a:r>
              <a:rPr lang="ru-RU" sz="2400" dirty="0"/>
              <a:t>ЕКС</a:t>
            </a:r>
            <a:r>
              <a:rPr lang="en-US" sz="2400" dirty="0"/>
              <a:t>; </a:t>
            </a:r>
            <a:r>
              <a:rPr lang="ru-RU" sz="2400" dirty="0"/>
              <a:t>новые модули</a:t>
            </a:r>
            <a:endParaRPr lang="en-US" sz="2400" dirty="0"/>
          </a:p>
          <a:p>
            <a:pPr marL="457200" lvl="2" indent="-457200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dirty="0" err="1"/>
              <a:t>DeMPA</a:t>
            </a:r>
            <a:r>
              <a:rPr lang="en-US" dirty="0"/>
              <a:t> 2013 – </a:t>
            </a:r>
            <a:r>
              <a:rPr lang="en-US" i="1" dirty="0"/>
              <a:t>…</a:t>
            </a:r>
            <a:r>
              <a:rPr lang="ru-RU" i="1" dirty="0"/>
              <a:t>весьма далеко от практики передовых стран</a:t>
            </a:r>
            <a:r>
              <a:rPr lang="en-US" i="1" dirty="0"/>
              <a:t>…</a:t>
            </a:r>
          </a:p>
          <a:p>
            <a:pPr marL="457200" lvl="2" indent="-457200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ru-RU" i="1" dirty="0"/>
              <a:t>Новый этап совершенствования ЕКС в</a:t>
            </a:r>
            <a:r>
              <a:rPr lang="en-US" i="1" dirty="0"/>
              <a:t> 2015</a:t>
            </a:r>
            <a:r>
              <a:rPr lang="ru-RU" i="1" dirty="0"/>
              <a:t> г.</a:t>
            </a:r>
            <a:r>
              <a:rPr lang="en-US" i="1" dirty="0"/>
              <a:t>:</a:t>
            </a:r>
          </a:p>
          <a:p>
            <a:pPr marL="919163" lvl="4" indent="-461963"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ru-RU" sz="1800" dirty="0"/>
              <a:t>Отчёты об исполнении бюджета доступны в реальном времени</a:t>
            </a:r>
            <a:r>
              <a:rPr lang="en-US" sz="1800" dirty="0"/>
              <a:t> </a:t>
            </a:r>
          </a:p>
          <a:p>
            <a:pPr marL="919163" lvl="4" indent="-461963"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ru-RU" sz="1800" dirty="0"/>
              <a:t>Экономия в использовании ресурсов</a:t>
            </a:r>
            <a:endParaRPr lang="en-US" sz="1800" dirty="0"/>
          </a:p>
          <a:p>
            <a:pPr marL="919163" lvl="4" indent="-461963"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ru-RU" sz="1800" dirty="0"/>
              <a:t>Сотни новых организаций и пользователей в системе</a:t>
            </a:r>
            <a:endParaRPr lang="en-US" sz="1800" dirty="0"/>
          </a:p>
          <a:p>
            <a:pPr marL="919163" lvl="4" indent="-461963"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ru-RU" sz="1800" dirty="0"/>
              <a:t>Более высокий уровень остатков</a:t>
            </a:r>
            <a:endParaRPr lang="en-US" sz="1800" dirty="0"/>
          </a:p>
          <a:p>
            <a:pPr marL="457200" lvl="2" indent="-457200">
              <a:buFont typeface="Wingdings" panose="05000000000000000000" pitchFamily="2" charset="2"/>
              <a:buChar char="Ø"/>
            </a:pPr>
            <a:endParaRPr lang="en-US" i="1" dirty="0"/>
          </a:p>
          <a:p>
            <a:pPr marL="400050" lvl="2" indent="0">
              <a:buNone/>
            </a:pPr>
            <a:endParaRPr lang="en-US" dirty="0"/>
          </a:p>
          <a:p>
            <a:pPr marL="512763" lvl="1" indent="-512763">
              <a:buFont typeface="Wingdings" panose="05000000000000000000" pitchFamily="2" charset="2"/>
              <a:buChar char="Ø"/>
            </a:pPr>
            <a:endParaRPr lang="en-US" dirty="0"/>
          </a:p>
          <a:p>
            <a:pPr lvl="1"/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533400" y="5867400"/>
            <a:ext cx="8458200" cy="762000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Функция управления ликвидностью актуализирована</a:t>
            </a:r>
            <a:endParaRPr lang="en-US" sz="28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579365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142852"/>
            <a:ext cx="7696200" cy="1000124"/>
          </a:xfrm>
        </p:spPr>
        <p:txBody>
          <a:bodyPr/>
          <a:lstStyle/>
          <a:p>
            <a:r>
              <a:rPr lang="ru-RU" sz="2200" b="1" dirty="0">
                <a:solidFill>
                  <a:srgbClr val="002060"/>
                </a:solidFill>
              </a:rPr>
              <a:t>Развитие системы управления ликвидностью</a:t>
            </a:r>
            <a:br>
              <a:rPr lang="en-US" sz="2200" b="1" dirty="0">
                <a:solidFill>
                  <a:srgbClr val="002060"/>
                </a:solidFill>
              </a:rPr>
            </a:br>
            <a:r>
              <a:rPr lang="ru-RU" sz="2200" b="1" dirty="0">
                <a:solidFill>
                  <a:srgbClr val="FFC000"/>
                </a:solidFill>
              </a:rPr>
              <a:t>подготовительный этап</a:t>
            </a:r>
            <a:r>
              <a:rPr lang="en-US" sz="2200" b="1" dirty="0">
                <a:solidFill>
                  <a:srgbClr val="FFC000"/>
                </a:solidFill>
              </a:rPr>
              <a:t> </a:t>
            </a:r>
            <a:r>
              <a:rPr lang="en-US" sz="2200" b="1" u="sng" dirty="0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46FE861-12BB-4E7C-8C4A-8F4CD69F3A70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12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219176"/>
            <a:ext cx="8686800" cy="5334024"/>
          </a:xfrm>
        </p:spPr>
        <p:txBody>
          <a:bodyPr/>
          <a:lstStyle/>
          <a:p>
            <a:pPr marL="347663" lvl="1" indent="0">
              <a:spcAft>
                <a:spcPts val="600"/>
              </a:spcAft>
              <a:buNone/>
            </a:pPr>
            <a:r>
              <a:rPr lang="ru-RU" sz="2000" u="sng" dirty="0"/>
              <a:t>ЦЕЛЬ</a:t>
            </a:r>
            <a:r>
              <a:rPr lang="en-US" sz="2000" u="sng" dirty="0"/>
              <a:t>: </a:t>
            </a:r>
            <a:r>
              <a:rPr lang="ru-RU" sz="2000" u="sng" dirty="0"/>
              <a:t>повысить эффективность системы управления ликвидностью в Казначействе</a:t>
            </a:r>
            <a:endParaRPr lang="en-US" sz="2000" u="sng" dirty="0"/>
          </a:p>
          <a:p>
            <a:pPr marL="0" indent="0">
              <a:buNone/>
            </a:pPr>
            <a:endParaRPr lang="en-US" sz="2400" dirty="0">
              <a:solidFill>
                <a:srgbClr val="FF0000"/>
              </a:solidFill>
            </a:endParaRPr>
          </a:p>
          <a:p>
            <a:pPr marL="798513" lvl="1" indent="-450850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sz="2000" dirty="0"/>
              <a:t>2015 – </a:t>
            </a:r>
            <a:r>
              <a:rPr lang="ru-RU" sz="2000" dirty="0"/>
              <a:t>сформирован Департамент прогнозирования ликвидности и управления ликвидностью (6 сотрудников)</a:t>
            </a:r>
            <a:endParaRPr lang="en-US" sz="2000" dirty="0"/>
          </a:p>
          <a:p>
            <a:pPr marL="1085850" lvl="1" indent="-342900" algn="just">
              <a:buFont typeface="Wingdings" panose="05000000000000000000" pitchFamily="2" charset="2"/>
              <a:buChar char="ü"/>
            </a:pPr>
            <a:r>
              <a:rPr lang="ru-RU" sz="1600" dirty="0"/>
              <a:t>Отдел прогнозирования ликвидности</a:t>
            </a:r>
            <a:endParaRPr lang="ka-GE" sz="1600" dirty="0"/>
          </a:p>
          <a:p>
            <a:pPr marL="1085850" lvl="1" indent="-342900" algn="just">
              <a:buFont typeface="Wingdings" panose="05000000000000000000" pitchFamily="2" charset="2"/>
              <a:buChar char="ü"/>
            </a:pPr>
            <a:r>
              <a:rPr lang="ru-RU" sz="1600" dirty="0"/>
              <a:t>Отдел управления ликвидностью</a:t>
            </a:r>
            <a:endParaRPr lang="ka-GE" sz="1600" dirty="0"/>
          </a:p>
          <a:p>
            <a:pPr marL="1198563" lvl="2" indent="-450850">
              <a:spcAft>
                <a:spcPts val="600"/>
              </a:spcAft>
              <a:buFont typeface="Wingdings" panose="05000000000000000000" pitchFamily="2" charset="2"/>
              <a:buChar char="Ø"/>
            </a:pPr>
            <a:endParaRPr lang="en-US" sz="1600" dirty="0"/>
          </a:p>
          <a:p>
            <a:pPr marL="690563" lvl="1" indent="-342900">
              <a:spcAft>
                <a:spcPts val="600"/>
              </a:spcAft>
              <a:buFont typeface="Wingdings" panose="05000000000000000000" pitchFamily="2" charset="2"/>
              <a:buChar char="Ø"/>
            </a:pPr>
            <a:endParaRPr lang="en-US" sz="2000" dirty="0"/>
          </a:p>
          <a:p>
            <a:pPr marL="798513" lvl="1" indent="-450850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ru-RU" sz="2000" dirty="0"/>
              <a:t>Выпущено постановление Правительства, регламентирующее проведение денежных аукционов</a:t>
            </a:r>
            <a:r>
              <a:rPr lang="en-US" sz="2000" dirty="0"/>
              <a:t>:</a:t>
            </a:r>
          </a:p>
          <a:p>
            <a:pPr marL="1085850" lvl="2" indent="-338138"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ru-RU" sz="1600" dirty="0"/>
              <a:t>Тип</a:t>
            </a:r>
            <a:endParaRPr lang="en-US" sz="1600" dirty="0"/>
          </a:p>
          <a:p>
            <a:pPr marL="1085850" lvl="2" indent="-338138"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ru-RU" sz="1600" dirty="0"/>
              <a:t>Срок</a:t>
            </a:r>
            <a:r>
              <a:rPr lang="en-US" sz="1600" dirty="0"/>
              <a:t> </a:t>
            </a:r>
          </a:p>
          <a:p>
            <a:pPr marL="1085850" lvl="2" indent="-338138"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ru-RU" sz="1600" dirty="0"/>
              <a:t>Сумма</a:t>
            </a:r>
            <a:endParaRPr lang="en-US" sz="1600" dirty="0"/>
          </a:p>
          <a:p>
            <a:pPr marL="1085850" lvl="2" indent="-338138"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ru-RU" sz="1600" dirty="0"/>
              <a:t>Обеспечение</a:t>
            </a:r>
            <a:endParaRPr lang="en-US" sz="1600" dirty="0"/>
          </a:p>
          <a:p>
            <a:pPr marL="1198563" lvl="2" indent="-450850">
              <a:spcAft>
                <a:spcPts val="600"/>
              </a:spcAft>
              <a:buFont typeface="Wingdings" panose="05000000000000000000" pitchFamily="2" charset="2"/>
              <a:buChar char="ü"/>
            </a:pPr>
            <a:endParaRPr lang="en-US" sz="1600" dirty="0"/>
          </a:p>
          <a:p>
            <a:pPr marL="1198563" lvl="2" indent="-450850">
              <a:spcAft>
                <a:spcPts val="600"/>
              </a:spcAft>
              <a:buFont typeface="Wingdings" panose="05000000000000000000" pitchFamily="2" charset="2"/>
              <a:buChar char="ü"/>
            </a:pPr>
            <a:endParaRPr lang="en-US" sz="1600" dirty="0"/>
          </a:p>
          <a:p>
            <a:endParaRPr lang="en-US" sz="2800" dirty="0"/>
          </a:p>
          <a:p>
            <a:endParaRPr lang="en-US" sz="2800" dirty="0"/>
          </a:p>
          <a:p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61270245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200" b="1" dirty="0">
                <a:solidFill>
                  <a:srgbClr val="002060"/>
                </a:solidFill>
              </a:rPr>
              <a:t>Развитие системы управления ликвидностью</a:t>
            </a:r>
            <a:br>
              <a:rPr lang="en-US" sz="2200" b="1" dirty="0">
                <a:solidFill>
                  <a:srgbClr val="002060"/>
                </a:solidFill>
              </a:rPr>
            </a:br>
            <a:r>
              <a:rPr lang="ru-RU" sz="2200" b="1" dirty="0">
                <a:solidFill>
                  <a:srgbClr val="FFC000"/>
                </a:solidFill>
              </a:rPr>
              <a:t>подготовительный этап</a:t>
            </a:r>
            <a:r>
              <a:rPr lang="en-US" sz="2200" b="1" dirty="0">
                <a:solidFill>
                  <a:srgbClr val="FFC000"/>
                </a:solidFill>
              </a:rPr>
              <a:t> </a:t>
            </a:r>
            <a:r>
              <a:rPr lang="en-US" sz="2200" b="1" u="sng" dirty="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654555" y="6523039"/>
            <a:ext cx="828652" cy="292078"/>
          </a:xfrm>
        </p:spPr>
        <p:txBody>
          <a:bodyPr/>
          <a:lstStyle/>
          <a:p>
            <a:pPr>
              <a:defRPr/>
            </a:pPr>
            <a:fld id="{046FE861-12BB-4E7C-8C4A-8F4CD69F3A70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13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219175"/>
            <a:ext cx="8686800" cy="3779991"/>
          </a:xfrm>
        </p:spPr>
        <p:txBody>
          <a:bodyPr/>
          <a:lstStyle/>
          <a:p>
            <a:pPr marL="347663" lvl="1" indent="0">
              <a:spcAft>
                <a:spcPts val="600"/>
              </a:spcAft>
              <a:buNone/>
            </a:pPr>
            <a:r>
              <a:rPr lang="ru-RU" sz="2000" b="1" dirty="0"/>
              <a:t>Модели прогнозирования ликвидности разрабатывались в два промежуточных этапа</a:t>
            </a:r>
            <a:r>
              <a:rPr lang="en-US" sz="2000" dirty="0"/>
              <a:t>:</a:t>
            </a:r>
          </a:p>
          <a:p>
            <a:pPr marL="798513" lvl="1" indent="-450850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ru-RU" sz="2000" dirty="0"/>
              <a:t>Промежуточный этап</a:t>
            </a:r>
            <a:r>
              <a:rPr lang="en-US" sz="2000" dirty="0"/>
              <a:t> 1:</a:t>
            </a:r>
          </a:p>
          <a:p>
            <a:pPr marL="1198563" lvl="2" indent="-450850"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ru-RU" sz="1600" dirty="0"/>
              <a:t>Данные об исполнении бюджета</a:t>
            </a:r>
            <a:endParaRPr lang="en-US" sz="1600" dirty="0"/>
          </a:p>
          <a:p>
            <a:pPr marL="1198563" lvl="2" indent="-450850"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ru-RU" sz="1600" dirty="0"/>
              <a:t>Закон о годовом бюджете</a:t>
            </a:r>
            <a:endParaRPr lang="en-US" sz="1600" dirty="0"/>
          </a:p>
          <a:p>
            <a:pPr marL="1198563" lvl="2" indent="-450850"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ru-RU" sz="1600" dirty="0"/>
              <a:t>Тесное сотрудничество с департаментами: бюджетным, долга, бюджетного прогнозирования</a:t>
            </a:r>
            <a:r>
              <a:rPr lang="en-US" sz="1600" dirty="0"/>
              <a:t> </a:t>
            </a:r>
          </a:p>
          <a:p>
            <a:pPr marL="1198563" lvl="2" indent="-450850">
              <a:spcAft>
                <a:spcPts val="600"/>
              </a:spcAft>
              <a:buFont typeface="Wingdings" panose="05000000000000000000" pitchFamily="2" charset="2"/>
              <a:buChar char="Ø"/>
            </a:pPr>
            <a:endParaRPr lang="en-US" sz="1600" dirty="0"/>
          </a:p>
          <a:p>
            <a:pPr marL="798513" lvl="1" indent="-450850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ru-RU" sz="2000" dirty="0"/>
              <a:t>Промежуточный этап</a:t>
            </a:r>
            <a:r>
              <a:rPr lang="en-US" sz="2000" dirty="0"/>
              <a:t> 2:</a:t>
            </a:r>
          </a:p>
          <a:p>
            <a:pPr marL="1198563" lvl="2" indent="-450850"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ru-RU" sz="1600" dirty="0"/>
              <a:t>Выстраивание стандартной процедуры</a:t>
            </a:r>
            <a:r>
              <a:rPr lang="en-US" sz="1600" dirty="0"/>
              <a:t>:</a:t>
            </a:r>
            <a:endParaRPr lang="ka-GE" sz="1600" dirty="0"/>
          </a:p>
          <a:p>
            <a:pPr marL="0" indent="0">
              <a:buNone/>
            </a:pPr>
            <a:endParaRPr lang="en-US" sz="2800" dirty="0"/>
          </a:p>
          <a:p>
            <a:pPr marL="0" indent="0">
              <a:buNone/>
            </a:pPr>
            <a:endParaRPr lang="en-US" sz="2800" dirty="0"/>
          </a:p>
        </p:txBody>
      </p:sp>
      <p:sp>
        <p:nvSpPr>
          <p:cNvPr id="7" name="TextBox 6"/>
          <p:cNvSpPr txBox="1"/>
          <p:nvPr/>
        </p:nvSpPr>
        <p:spPr>
          <a:xfrm>
            <a:off x="152400" y="5175274"/>
            <a:ext cx="1371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/>
              <a:t>Анализ временных рядов прежних периодов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981200" y="5175274"/>
            <a:ext cx="1600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/>
              <a:t>Устранение разовых операций, совершённых в прошлом, для получения очищенных трендов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886200" y="5175274"/>
            <a:ext cx="14478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/>
              <a:t>Выведение конкретных коэффициентов и показателей, отражающих </a:t>
            </a:r>
            <a:r>
              <a:rPr lang="ru-RU" sz="1200" dirty="0" err="1"/>
              <a:t>взаимозави-симость</a:t>
            </a:r>
            <a:r>
              <a:rPr lang="ru-RU" sz="1200" dirty="0"/>
              <a:t> разных переменных</a:t>
            </a:r>
          </a:p>
        </p:txBody>
      </p:sp>
      <p:sp>
        <p:nvSpPr>
          <p:cNvPr id="11" name="Стрелка вправо 10"/>
          <p:cNvSpPr/>
          <p:nvPr/>
        </p:nvSpPr>
        <p:spPr>
          <a:xfrm>
            <a:off x="1524000" y="5334001"/>
            <a:ext cx="381000" cy="22859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Стрелка вправо 11"/>
          <p:cNvSpPr/>
          <p:nvPr/>
        </p:nvSpPr>
        <p:spPr>
          <a:xfrm>
            <a:off x="3657600" y="5334001"/>
            <a:ext cx="228600" cy="2286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TextBox 14"/>
          <p:cNvSpPr txBox="1"/>
          <p:nvPr/>
        </p:nvSpPr>
        <p:spPr>
          <a:xfrm>
            <a:off x="5562599" y="5075366"/>
            <a:ext cx="1920607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/>
              <a:t>Применение этих оценок к прогнозируемым бюджетным данным и выведение краткосрочного плана потоков средств на основании очищенных трендов прошлых периодов</a:t>
            </a:r>
          </a:p>
        </p:txBody>
      </p:sp>
      <p:sp>
        <p:nvSpPr>
          <p:cNvPr id="18" name="Стрелка вправо 17"/>
          <p:cNvSpPr/>
          <p:nvPr/>
        </p:nvSpPr>
        <p:spPr>
          <a:xfrm>
            <a:off x="5105400" y="5334002"/>
            <a:ext cx="457200" cy="19811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TextBox 18"/>
          <p:cNvSpPr txBox="1"/>
          <p:nvPr/>
        </p:nvSpPr>
        <p:spPr>
          <a:xfrm>
            <a:off x="7620000" y="5075366"/>
            <a:ext cx="1371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/>
              <a:t>Добавление будущих разовых статей, выявленных в ходе обсуждений с учреждениями</a:t>
            </a:r>
          </a:p>
        </p:txBody>
      </p:sp>
      <p:sp>
        <p:nvSpPr>
          <p:cNvPr id="20" name="Стрелка вправо 19"/>
          <p:cNvSpPr/>
          <p:nvPr/>
        </p:nvSpPr>
        <p:spPr>
          <a:xfrm>
            <a:off x="7239000" y="5334001"/>
            <a:ext cx="381000" cy="19812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0881928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42852"/>
            <a:ext cx="7924800" cy="1000124"/>
          </a:xfrm>
        </p:spPr>
        <p:txBody>
          <a:bodyPr/>
          <a:lstStyle/>
          <a:p>
            <a:r>
              <a:rPr lang="ru-RU" sz="2000" b="1" dirty="0">
                <a:solidFill>
                  <a:srgbClr val="002060"/>
                </a:solidFill>
              </a:rPr>
              <a:t>Развитие системы управления ликвидностью</a:t>
            </a:r>
            <a:br>
              <a:rPr lang="en-US" sz="2000" b="1" dirty="0">
                <a:solidFill>
                  <a:srgbClr val="002060"/>
                </a:solidFill>
              </a:rPr>
            </a:br>
            <a:r>
              <a:rPr lang="ru-RU" sz="2000" b="1" dirty="0">
                <a:solidFill>
                  <a:srgbClr val="FFC000"/>
                </a:solidFill>
              </a:rPr>
              <a:t>подготовительный этап</a:t>
            </a:r>
            <a:r>
              <a:rPr lang="en-US" sz="2000" b="1" dirty="0">
                <a:solidFill>
                  <a:srgbClr val="FFC000"/>
                </a:solidFill>
              </a:rPr>
              <a:t> </a:t>
            </a:r>
            <a:r>
              <a:rPr lang="en-US" sz="2000" b="1" u="sng" dirty="0">
                <a:solidFill>
                  <a:srgbClr val="FF0000"/>
                </a:solidFill>
              </a:rPr>
              <a:t>3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46FE861-12BB-4E7C-8C4A-8F4CD69F3A70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14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219176"/>
            <a:ext cx="8686800" cy="5334024"/>
          </a:xfrm>
          <a:ln>
            <a:noFill/>
          </a:ln>
        </p:spPr>
        <p:txBody>
          <a:bodyPr/>
          <a:lstStyle/>
          <a:p>
            <a:pPr marL="0" indent="0">
              <a:buNone/>
            </a:pPr>
            <a:endParaRPr lang="en-US" sz="2400" dirty="0">
              <a:solidFill>
                <a:srgbClr val="FF0000"/>
              </a:solidFill>
            </a:endParaRPr>
          </a:p>
          <a:p>
            <a:pPr marL="798513" lvl="1" indent="-450850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ru-RU" sz="2600" b="1" dirty="0">
                <a:solidFill>
                  <a:srgbClr val="002060"/>
                </a:solidFill>
              </a:rPr>
              <a:t>Внедрённый технический инструментарий</a:t>
            </a:r>
            <a:endParaRPr lang="en-US" sz="2600" b="1" dirty="0">
              <a:solidFill>
                <a:srgbClr val="002060"/>
              </a:solidFill>
            </a:endParaRPr>
          </a:p>
          <a:p>
            <a:pPr marL="1198563" lvl="2" indent="-450850"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en-GB" sz="1600" dirty="0"/>
              <a:t>Bloomberg</a:t>
            </a:r>
          </a:p>
          <a:p>
            <a:pPr marL="1198563" lvl="2" indent="-450850"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en-GB" sz="1600" dirty="0"/>
              <a:t>CSD</a:t>
            </a:r>
          </a:p>
          <a:p>
            <a:pPr marL="1198563" lvl="2" indent="-450850"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en-GB" sz="1600" dirty="0"/>
              <a:t>eTreasury</a:t>
            </a:r>
          </a:p>
          <a:p>
            <a:pPr marL="798513" lvl="1" indent="-450850">
              <a:spcAft>
                <a:spcPts val="600"/>
              </a:spcAft>
              <a:buFont typeface="Wingdings" panose="05000000000000000000" pitchFamily="2" charset="2"/>
              <a:buChar char="ü"/>
            </a:pPr>
            <a:endParaRPr lang="en-GB" sz="2000" dirty="0"/>
          </a:p>
          <a:p>
            <a:pPr marL="798513" lvl="1" indent="-450850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ru-RU" sz="2600" b="1" dirty="0">
                <a:solidFill>
                  <a:srgbClr val="002060"/>
                </a:solidFill>
              </a:rPr>
              <a:t>Июль </a:t>
            </a:r>
            <a:r>
              <a:rPr lang="en-GB" sz="2600" b="1" dirty="0">
                <a:solidFill>
                  <a:srgbClr val="002060"/>
                </a:solidFill>
              </a:rPr>
              <a:t>2017 </a:t>
            </a:r>
            <a:r>
              <a:rPr lang="ru-RU" sz="2600" b="1" dirty="0">
                <a:solidFill>
                  <a:srgbClr val="002060"/>
                </a:solidFill>
              </a:rPr>
              <a:t>г. </a:t>
            </a:r>
            <a:r>
              <a:rPr lang="en-GB" sz="2600" b="1" dirty="0">
                <a:solidFill>
                  <a:srgbClr val="002060"/>
                </a:solidFill>
              </a:rPr>
              <a:t>– </a:t>
            </a:r>
            <a:r>
              <a:rPr lang="ru-RU" sz="2600" b="1" dirty="0">
                <a:solidFill>
                  <a:srgbClr val="002060"/>
                </a:solidFill>
              </a:rPr>
              <a:t>Казначейство успешно провело первый депозитный аукцион </a:t>
            </a:r>
            <a:endParaRPr lang="en-US" sz="2600" b="1" dirty="0">
              <a:solidFill>
                <a:srgbClr val="002060"/>
              </a:solidFill>
            </a:endParaRPr>
          </a:p>
          <a:p>
            <a:pPr marL="798513" lvl="1" indent="-450850">
              <a:buFont typeface="Wingdings" panose="05000000000000000000" pitchFamily="2" charset="2"/>
              <a:buChar char="ü"/>
            </a:pPr>
            <a:endParaRPr lang="en-US" sz="2000" dirty="0"/>
          </a:p>
          <a:p>
            <a:endParaRPr lang="en-US" sz="2800" dirty="0"/>
          </a:p>
          <a:p>
            <a:endParaRPr lang="en-US" sz="2800" dirty="0"/>
          </a:p>
          <a:p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76731497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142852"/>
            <a:ext cx="7543800" cy="1000124"/>
          </a:xfrm>
        </p:spPr>
        <p:txBody>
          <a:bodyPr/>
          <a:lstStyle/>
          <a:p>
            <a:r>
              <a:rPr lang="ru-RU" sz="2400" b="1" dirty="0">
                <a:solidFill>
                  <a:srgbClr val="002060"/>
                </a:solidFill>
              </a:rPr>
              <a:t>Аукционы в ходе управления ликвидностью</a:t>
            </a:r>
            <a:br>
              <a:rPr lang="en-US" sz="2400" b="1" dirty="0">
                <a:solidFill>
                  <a:srgbClr val="002060"/>
                </a:solidFill>
              </a:rPr>
            </a:br>
            <a:r>
              <a:rPr lang="en-US" sz="2400" b="1" dirty="0">
                <a:solidFill>
                  <a:srgbClr val="FF0000"/>
                </a:solidFill>
              </a:rPr>
              <a:t>E</a:t>
            </a:r>
            <a:r>
              <a:rPr lang="ru-RU" sz="2400" b="1" dirty="0" err="1">
                <a:solidFill>
                  <a:srgbClr val="FF0000"/>
                </a:solidFill>
              </a:rPr>
              <a:t>женедельно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46FE861-12BB-4E7C-8C4A-8F4CD69F3A70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15</a:t>
            </a:fld>
            <a:endParaRPr lang="en-US" dirty="0">
              <a:solidFill>
                <a:srgbClr val="000000"/>
              </a:solidFill>
            </a:endParaRPr>
          </a:p>
        </p:txBody>
      </p:sp>
      <p:pic>
        <p:nvPicPr>
          <p:cNvPr id="4" name="Picture 3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1275179"/>
            <a:ext cx="8913326" cy="50494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3191173"/>
      </p:ext>
    </p:extLst>
  </p:cSld>
  <p:clrMapOvr>
    <a:masterClrMapping/>
  </p:clrMapOvr>
  <p:transition spd="slow">
    <p:wip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400" b="1" dirty="0">
                <a:solidFill>
                  <a:srgbClr val="002060"/>
                </a:solidFill>
              </a:rPr>
              <a:t>Управление ликвидностью</a:t>
            </a:r>
            <a:br>
              <a:rPr lang="en-US" sz="2400" b="1" dirty="0">
                <a:solidFill>
                  <a:srgbClr val="002060"/>
                </a:solidFill>
              </a:rPr>
            </a:br>
            <a:r>
              <a:rPr lang="en-US" sz="2400" b="1" dirty="0">
                <a:solidFill>
                  <a:srgbClr val="FF0000"/>
                </a:solidFill>
              </a:rPr>
              <a:t>B</a:t>
            </a:r>
            <a:r>
              <a:rPr lang="ru-RU" sz="2400" b="1" dirty="0" err="1">
                <a:solidFill>
                  <a:srgbClr val="FF0000"/>
                </a:solidFill>
              </a:rPr>
              <a:t>ыгоды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46FE861-12BB-4E7C-8C4A-8F4CD69F3A70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16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542" y="1219176"/>
            <a:ext cx="9067800" cy="5334024"/>
          </a:xfrm>
        </p:spPr>
        <p:txBody>
          <a:bodyPr/>
          <a:lstStyle/>
          <a:p>
            <a:pPr marL="0" indent="0">
              <a:buNone/>
            </a:pPr>
            <a:r>
              <a:rPr lang="en-US" sz="2400" dirty="0"/>
              <a:t>A</a:t>
            </a:r>
            <a:r>
              <a:rPr lang="ru-RU" sz="2400" dirty="0" err="1"/>
              <a:t>ктивное</a:t>
            </a:r>
            <a:r>
              <a:rPr lang="ru-RU" sz="2400" dirty="0"/>
              <a:t> управление ликвидностью</a:t>
            </a:r>
            <a:r>
              <a:rPr lang="en-US" sz="2400" dirty="0"/>
              <a:t>:</a:t>
            </a:r>
          </a:p>
          <a:p>
            <a:pPr marL="0" indent="0">
              <a:buNone/>
            </a:pPr>
            <a:endParaRPr lang="en-US" sz="1000" dirty="0">
              <a:solidFill>
                <a:srgbClr val="FF0000"/>
              </a:solidFill>
            </a:endParaRPr>
          </a:p>
          <a:p>
            <a:pPr indent="-285750"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ru-RU" sz="1800" dirty="0"/>
              <a:t>Эффективное управление излишком средств</a:t>
            </a:r>
            <a:endParaRPr lang="en-US" sz="1800" dirty="0"/>
          </a:p>
          <a:p>
            <a:pPr indent="-285750"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ru-RU" sz="1800" dirty="0"/>
              <a:t>Дополнительный доход для центрального бюджета</a:t>
            </a:r>
            <a:endParaRPr lang="en-US" sz="1800" dirty="0"/>
          </a:p>
          <a:p>
            <a:pPr indent="-285750"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ru-RU" sz="1800" dirty="0"/>
              <a:t>Дополнительный источник ликвидности в национальной валюте на разных условиях </a:t>
            </a:r>
            <a:endParaRPr lang="en-US" sz="1800" dirty="0"/>
          </a:p>
          <a:p>
            <a:pPr indent="-285750"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ru-RU" sz="1800" dirty="0"/>
              <a:t>Институциональное развитие</a:t>
            </a:r>
            <a:r>
              <a:rPr lang="en-US" sz="1800" dirty="0"/>
              <a:t> </a:t>
            </a:r>
          </a:p>
          <a:p>
            <a:pPr>
              <a:spcAft>
                <a:spcPts val="600"/>
              </a:spcAft>
              <a:buFont typeface="Wingdings" panose="05000000000000000000" pitchFamily="2" charset="2"/>
              <a:buChar char="ü"/>
            </a:pPr>
            <a:endParaRPr lang="en-US" sz="1800" dirty="0"/>
          </a:p>
          <a:p>
            <a:pPr marL="0" indent="0">
              <a:spcAft>
                <a:spcPts val="600"/>
              </a:spcAft>
              <a:buNone/>
            </a:pPr>
            <a:r>
              <a:rPr lang="ru-RU" sz="2400" dirty="0"/>
              <a:t>Краткая информация</a:t>
            </a:r>
            <a:r>
              <a:rPr lang="en-US" sz="2400" dirty="0"/>
              <a:t>:</a:t>
            </a:r>
          </a:p>
          <a:p>
            <a:pPr marL="57150" lvl="1" indent="0">
              <a:buNone/>
            </a:pPr>
            <a:r>
              <a:rPr lang="en-US" sz="1800" dirty="0">
                <a:ea typeface="+mn-ea"/>
              </a:rPr>
              <a:t>2017-2021		</a:t>
            </a:r>
            <a:r>
              <a:rPr lang="ru-RU" sz="1800" dirty="0">
                <a:ea typeface="+mn-ea"/>
              </a:rPr>
              <a:t>Общее количество аукционов</a:t>
            </a:r>
            <a:r>
              <a:rPr lang="en-US" sz="1800" dirty="0"/>
              <a:t> = 270 </a:t>
            </a:r>
          </a:p>
          <a:p>
            <a:pPr marL="57150" lvl="1" indent="0">
              <a:buNone/>
            </a:pPr>
            <a:r>
              <a:rPr lang="en-US" sz="1800" dirty="0">
                <a:ea typeface="+mn-ea"/>
              </a:rPr>
              <a:t>			</a:t>
            </a:r>
            <a:r>
              <a:rPr lang="ru-RU" sz="1800" dirty="0">
                <a:ea typeface="+mn-ea"/>
              </a:rPr>
              <a:t>Общий процентный доход</a:t>
            </a:r>
            <a:r>
              <a:rPr lang="en-US" sz="1800" dirty="0">
                <a:ea typeface="+mn-ea"/>
              </a:rPr>
              <a:t> &gt; 100</a:t>
            </a:r>
            <a:r>
              <a:rPr lang="ru-RU" sz="1800" dirty="0">
                <a:ea typeface="+mn-ea"/>
              </a:rPr>
              <a:t> млн долл. США</a:t>
            </a:r>
            <a:endParaRPr lang="en-US" sz="1000" dirty="0">
              <a:ea typeface="+mn-ea"/>
            </a:endParaRPr>
          </a:p>
          <a:p>
            <a:pPr marL="57150" lvl="1" indent="0">
              <a:buNone/>
            </a:pPr>
            <a:r>
              <a:rPr lang="en-US" sz="1800" dirty="0">
                <a:ea typeface="+mn-ea"/>
              </a:rPr>
              <a:t>			</a:t>
            </a:r>
            <a:r>
              <a:rPr lang="ru-RU" sz="1800" dirty="0">
                <a:ea typeface="+mn-ea"/>
              </a:rPr>
              <a:t>Текущий портфель</a:t>
            </a:r>
            <a:r>
              <a:rPr lang="en-US" sz="1800" dirty="0">
                <a:ea typeface="+mn-ea"/>
              </a:rPr>
              <a:t> = 300</a:t>
            </a:r>
            <a:r>
              <a:rPr lang="ru-RU" sz="1800" dirty="0">
                <a:ea typeface="+mn-ea"/>
              </a:rPr>
              <a:t> млн долл. США</a:t>
            </a:r>
            <a:endParaRPr lang="en-US" sz="1800" dirty="0">
              <a:ea typeface="+mn-ea"/>
            </a:endParaRPr>
          </a:p>
          <a:p>
            <a:pPr marL="342900" lvl="1">
              <a:buFont typeface="Wingdings" panose="05000000000000000000" pitchFamily="2" charset="2"/>
              <a:buChar char="ü"/>
            </a:pPr>
            <a:endParaRPr lang="en-US" sz="1800" dirty="0">
              <a:ea typeface="+mn-ea"/>
            </a:endParaRPr>
          </a:p>
          <a:p>
            <a:pPr>
              <a:spcAft>
                <a:spcPts val="600"/>
              </a:spcAft>
              <a:buFont typeface="Wingdings" panose="05000000000000000000" pitchFamily="2" charset="2"/>
              <a:buChar char="ü"/>
            </a:pPr>
            <a:endParaRPr lang="en-US" sz="1800" dirty="0"/>
          </a:p>
          <a:p>
            <a:endParaRPr lang="en-US" sz="2300" dirty="0"/>
          </a:p>
          <a:p>
            <a:endParaRPr lang="en-US" sz="23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432808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602163"/>
          </a:xfrm>
        </p:spPr>
        <p:txBody>
          <a:bodyPr/>
          <a:lstStyle/>
          <a:p>
            <a:pPr algn="ctr" eaLnBrk="1" hangingPunct="1">
              <a:buFontTx/>
              <a:buNone/>
            </a:pPr>
            <a:endParaRPr lang="en-US" sz="1600" dirty="0">
              <a:solidFill>
                <a:srgbClr val="1E4649"/>
              </a:solidFill>
              <a:latin typeface="BPG Algeti Compact" pitchFamily="2" charset="0"/>
            </a:endParaRPr>
          </a:p>
          <a:p>
            <a:pPr algn="ctr" eaLnBrk="1" hangingPunct="1">
              <a:buFontTx/>
              <a:buNone/>
            </a:pPr>
            <a:endParaRPr lang="en-US" sz="1600" dirty="0">
              <a:solidFill>
                <a:srgbClr val="1E4649"/>
              </a:solidFill>
              <a:latin typeface="BPG Algeti Compact" pitchFamily="2" charset="0"/>
            </a:endParaRPr>
          </a:p>
          <a:p>
            <a:pPr algn="ctr" eaLnBrk="1" hangingPunct="1">
              <a:buFontTx/>
              <a:buNone/>
            </a:pPr>
            <a:endParaRPr lang="ka-GE" sz="1600" dirty="0">
              <a:solidFill>
                <a:srgbClr val="1E4649"/>
              </a:solidFill>
              <a:latin typeface="BPG Algeti Compact" pitchFamily="2" charset="0"/>
            </a:endParaRPr>
          </a:p>
          <a:p>
            <a:pPr algn="ctr" eaLnBrk="1" hangingPunct="1">
              <a:buFontTx/>
              <a:buNone/>
            </a:pPr>
            <a:r>
              <a:rPr lang="ru-RU" sz="4000" b="1" dirty="0">
                <a:solidFill>
                  <a:srgbClr val="CC0000"/>
                </a:solidFill>
              </a:rPr>
              <a:t>Спасибо за внимание</a:t>
            </a:r>
            <a:r>
              <a:rPr lang="ka-GE" sz="4400" b="1" dirty="0">
                <a:solidFill>
                  <a:srgbClr val="CC0000"/>
                </a:solidFill>
              </a:rPr>
              <a:t>!</a:t>
            </a:r>
          </a:p>
          <a:p>
            <a:pPr algn="ctr" eaLnBrk="1" hangingPunct="1">
              <a:buFontTx/>
              <a:buNone/>
            </a:pPr>
            <a:endParaRPr lang="ka-GE" sz="2400" dirty="0"/>
          </a:p>
          <a:p>
            <a:pPr algn="ctr" eaLnBrk="1" hangingPunct="1">
              <a:buFontTx/>
              <a:buNone/>
            </a:pPr>
            <a:r>
              <a:rPr lang="en-US" sz="2400" dirty="0">
                <a:solidFill>
                  <a:srgbClr val="19194D"/>
                </a:solidFill>
                <a:latin typeface="Calibri" pitchFamily="34" charset="0"/>
                <a:hlinkClick r:id="rId2"/>
              </a:rPr>
              <a:t>www.mof.ge</a:t>
            </a:r>
            <a:endParaRPr lang="ka-GE" sz="2400" dirty="0">
              <a:solidFill>
                <a:srgbClr val="19194D"/>
              </a:solidFill>
            </a:endParaRPr>
          </a:p>
          <a:p>
            <a:pPr algn="ctr" eaLnBrk="1" hangingPunct="1">
              <a:buFontTx/>
              <a:buNone/>
            </a:pPr>
            <a:r>
              <a:rPr lang="en-US" sz="2400" dirty="0">
                <a:solidFill>
                  <a:srgbClr val="19194D"/>
                </a:solidFill>
                <a:latin typeface="Calibri" pitchFamily="34" charset="0"/>
                <a:hlinkClick r:id="rId3"/>
              </a:rPr>
              <a:t>www.treasury.gov.ge</a:t>
            </a:r>
            <a:endParaRPr lang="en-US" sz="2400" dirty="0">
              <a:solidFill>
                <a:srgbClr val="19194D"/>
              </a:solidFill>
              <a:latin typeface="Calibri" pitchFamily="34" charset="0"/>
            </a:endParaRPr>
          </a:p>
          <a:p>
            <a:pPr algn="ctr" eaLnBrk="1" hangingPunct="1">
              <a:buFontTx/>
              <a:buNone/>
            </a:pPr>
            <a:endParaRPr lang="en-US" sz="2400" dirty="0">
              <a:solidFill>
                <a:srgbClr val="19194D"/>
              </a:solidFill>
              <a:latin typeface="Calibri" pitchFamily="34" charset="0"/>
            </a:endParaRPr>
          </a:p>
          <a:p>
            <a:pPr algn="ctr" eaLnBrk="1" hangingPunct="1">
              <a:buFontTx/>
              <a:buNone/>
            </a:pPr>
            <a:endParaRPr lang="en-US" sz="24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85852" y="142852"/>
            <a:ext cx="6643734" cy="695348"/>
          </a:xfrm>
        </p:spPr>
        <p:txBody>
          <a:bodyPr/>
          <a:lstStyle/>
          <a:p>
            <a:r>
              <a:rPr lang="ru-RU" sz="2800" dirty="0"/>
              <a:t>Краткая информация о казначействе</a:t>
            </a:r>
            <a:endParaRPr lang="en-US" sz="2800" dirty="0">
              <a:solidFill>
                <a:srgbClr val="12203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4754563"/>
          </a:xfrm>
        </p:spPr>
        <p:txBody>
          <a:bodyPr/>
          <a:lstStyle/>
          <a:p>
            <a:pPr marL="457200" indent="-457200">
              <a:lnSpc>
                <a:spcPct val="114000"/>
              </a:lnSpc>
              <a:buFont typeface="Wingdings" panose="05000000000000000000" pitchFamily="2" charset="2"/>
              <a:buChar char="Ø"/>
            </a:pPr>
            <a:r>
              <a:rPr lang="ru-RU" sz="2800" dirty="0"/>
              <a:t>Сформировано в</a:t>
            </a:r>
            <a:r>
              <a:rPr lang="en-US" sz="2800" dirty="0"/>
              <a:t> 1995</a:t>
            </a:r>
            <a:r>
              <a:rPr lang="ru-RU" sz="2800" dirty="0"/>
              <a:t> г.</a:t>
            </a:r>
            <a:endParaRPr lang="ka-GE" sz="2800" dirty="0"/>
          </a:p>
          <a:p>
            <a:pPr marL="457200" indent="-457200">
              <a:lnSpc>
                <a:spcPct val="114000"/>
              </a:lnSpc>
              <a:buFont typeface="Wingdings" panose="05000000000000000000" pitchFamily="2" charset="2"/>
              <a:buChar char="Ø"/>
            </a:pPr>
            <a:r>
              <a:rPr lang="ru-RU" sz="2800" dirty="0"/>
              <a:t>ЕКС введён в </a:t>
            </a:r>
            <a:r>
              <a:rPr lang="en-US" sz="2800" dirty="0"/>
              <a:t>2006</a:t>
            </a:r>
            <a:r>
              <a:rPr lang="ru-RU" sz="2800" dirty="0"/>
              <a:t> г.</a:t>
            </a:r>
            <a:endParaRPr lang="en-US" sz="2800" dirty="0"/>
          </a:p>
          <a:p>
            <a:pPr marL="457200" indent="-457200">
              <a:lnSpc>
                <a:spcPct val="114000"/>
              </a:lnSpc>
              <a:buFont typeface="Wingdings" panose="05000000000000000000" pitchFamily="2" charset="2"/>
              <a:buChar char="Ø"/>
            </a:pPr>
            <a:r>
              <a:rPr lang="ru-RU" sz="2800" dirty="0"/>
              <a:t>Обслуживает до 1500 бюджетных организаций</a:t>
            </a:r>
            <a:endParaRPr lang="ka-GE" sz="2800" dirty="0"/>
          </a:p>
          <a:p>
            <a:pPr marL="457200" indent="-457200">
              <a:lnSpc>
                <a:spcPct val="114000"/>
              </a:lnSpc>
              <a:buFont typeface="Wingdings" panose="05000000000000000000" pitchFamily="2" charset="2"/>
              <a:buChar char="Ø"/>
            </a:pPr>
            <a:r>
              <a:rPr lang="ru-RU" sz="2800" dirty="0"/>
              <a:t>Имеет в своём составе 5 департаментов + административный отдел</a:t>
            </a:r>
            <a:endParaRPr lang="ka-GE" sz="2800" dirty="0"/>
          </a:p>
          <a:p>
            <a:pPr marL="457200" indent="-457200">
              <a:lnSpc>
                <a:spcPct val="114000"/>
              </a:lnSpc>
              <a:buFont typeface="Wingdings" panose="05000000000000000000" pitchFamily="2" charset="2"/>
              <a:buChar char="Ø"/>
            </a:pPr>
            <a:r>
              <a:rPr lang="ru-RU" sz="2800" dirty="0"/>
              <a:t>Около 80 сотрудников</a:t>
            </a:r>
            <a:endParaRPr lang="ka-GE" sz="2800" dirty="0"/>
          </a:p>
          <a:p>
            <a:pPr marL="457200" indent="-457200">
              <a:lnSpc>
                <a:spcPct val="114000"/>
              </a:lnSpc>
              <a:buFont typeface="Wingdings" panose="05000000000000000000" pitchFamily="2" charset="2"/>
              <a:buChar char="Ø"/>
            </a:pPr>
            <a:r>
              <a:rPr lang="ru-RU" sz="2800" dirty="0"/>
              <a:t>Охватывает все уровни бюджета</a:t>
            </a:r>
            <a:endParaRPr lang="en-US" sz="2800" dirty="0"/>
          </a:p>
          <a:p>
            <a:pPr>
              <a:lnSpc>
                <a:spcPct val="114000"/>
              </a:lnSpc>
              <a:buNone/>
            </a:pPr>
            <a:endParaRPr lang="en-US" sz="2400" dirty="0"/>
          </a:p>
          <a:p>
            <a:pPr>
              <a:lnSpc>
                <a:spcPct val="114000"/>
              </a:lnSpc>
              <a:buNone/>
            </a:pPr>
            <a:endParaRPr lang="en-US" sz="2400" dirty="0"/>
          </a:p>
          <a:p>
            <a:pPr>
              <a:lnSpc>
                <a:spcPct val="114000"/>
              </a:lnSpc>
              <a:buNone/>
            </a:pP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ЕДИНЫЙ КАЗНАЧЕЙСКИЙ СЧЁТ</a:t>
            </a:r>
            <a:endParaRPr lang="en-US" dirty="0">
              <a:solidFill>
                <a:srgbClr val="122031"/>
              </a:solidFill>
            </a:endParaRPr>
          </a:p>
        </p:txBody>
      </p:sp>
      <p:graphicFrame>
        <p:nvGraphicFramePr>
          <p:cNvPr id="7" name="Content Placeholder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9301236"/>
              </p:ext>
            </p:extLst>
          </p:nvPr>
        </p:nvGraphicFramePr>
        <p:xfrm>
          <a:off x="152400" y="1295400"/>
          <a:ext cx="8839200" cy="533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" grpId="0">
        <p:bldAsOne/>
      </p:bldGraphic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85852" y="76200"/>
            <a:ext cx="6643734" cy="1000124"/>
          </a:xfrm>
        </p:spPr>
        <p:txBody>
          <a:bodyPr/>
          <a:lstStyle/>
          <a:p>
            <a:r>
              <a:rPr lang="ru-RU" sz="2800" dirty="0"/>
              <a:t>ЕДИНЫЙ </a:t>
            </a:r>
            <a:r>
              <a:rPr lang="ru-RU" sz="2800" dirty="0" err="1"/>
              <a:t>КАЗНАЧЕЙСкИЙ</a:t>
            </a:r>
            <a:r>
              <a:rPr lang="ru-RU" sz="2800" dirty="0"/>
              <a:t> СЧЁТ</a:t>
            </a:r>
            <a:endParaRPr lang="en-US" sz="2800" dirty="0">
              <a:solidFill>
                <a:srgbClr val="12203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423399"/>
            <a:ext cx="8610600" cy="4768865"/>
          </a:xfrm>
        </p:spPr>
        <p:txBody>
          <a:bodyPr/>
          <a:lstStyle/>
          <a:p>
            <a:pPr>
              <a:spcBef>
                <a:spcPts val="300"/>
              </a:spcBef>
              <a:spcAft>
                <a:spcPts val="300"/>
              </a:spcAft>
              <a:buFont typeface="Wingdings" panose="05000000000000000000" pitchFamily="2" charset="2"/>
              <a:buChar char="Ø"/>
            </a:pPr>
            <a:r>
              <a:rPr lang="ru-RU" sz="2400" dirty="0"/>
              <a:t>Казначейство является участником системы валовых расчетов в режиме реального времени (</a:t>
            </a:r>
            <a:r>
              <a:rPr lang="en-US" sz="2400" dirty="0"/>
              <a:t>RTGS</a:t>
            </a:r>
            <a:r>
              <a:rPr lang="ru-RU" sz="2400" dirty="0"/>
              <a:t>)</a:t>
            </a:r>
            <a:endParaRPr lang="en-US" sz="2400" dirty="0"/>
          </a:p>
          <a:p>
            <a:pPr>
              <a:spcBef>
                <a:spcPts val="300"/>
              </a:spcBef>
              <a:spcAft>
                <a:spcPts val="300"/>
              </a:spcAft>
              <a:buFont typeface="Wingdings" panose="05000000000000000000" pitchFamily="2" charset="2"/>
              <a:buChar char="Ø"/>
            </a:pPr>
            <a:r>
              <a:rPr lang="ru-RU" sz="2400" dirty="0"/>
              <a:t>У Казначейства есть код </a:t>
            </a:r>
            <a:r>
              <a:rPr lang="en-US" sz="2400" dirty="0"/>
              <a:t>BIC / Swift Code</a:t>
            </a:r>
          </a:p>
          <a:p>
            <a:pPr>
              <a:spcBef>
                <a:spcPts val="300"/>
              </a:spcBef>
              <a:spcAft>
                <a:spcPts val="300"/>
              </a:spcAft>
              <a:buFont typeface="Wingdings" panose="05000000000000000000" pitchFamily="2" charset="2"/>
              <a:buChar char="Ø"/>
            </a:pPr>
            <a:r>
              <a:rPr lang="ru-RU" sz="2400" dirty="0"/>
              <a:t>ЕКС соответствует стандартам </a:t>
            </a:r>
            <a:r>
              <a:rPr lang="en-US" sz="2400" dirty="0"/>
              <a:t>IBAN</a:t>
            </a:r>
            <a:endParaRPr lang="ru-RU" sz="2400" dirty="0"/>
          </a:p>
          <a:p>
            <a:pPr>
              <a:spcBef>
                <a:spcPts val="300"/>
              </a:spcBef>
              <a:spcAft>
                <a:spcPts val="300"/>
              </a:spcAft>
              <a:buFont typeface="Wingdings" panose="05000000000000000000" pitchFamily="2" charset="2"/>
              <a:buChar char="Ø"/>
            </a:pPr>
            <a:r>
              <a:rPr lang="ru-RU" sz="2400" dirty="0"/>
              <a:t>ЕКС открыт в Национальном банке Грузии (НБГ)</a:t>
            </a:r>
            <a:endParaRPr lang="ka-GE" sz="2400" dirty="0"/>
          </a:p>
          <a:p>
            <a:pPr>
              <a:spcBef>
                <a:spcPts val="300"/>
              </a:spcBef>
              <a:spcAft>
                <a:spcPts val="300"/>
              </a:spcAft>
              <a:buFont typeface="Wingdings" panose="05000000000000000000" pitchFamily="2" charset="2"/>
              <a:buChar char="Ø"/>
            </a:pPr>
            <a:r>
              <a:rPr lang="ru-RU" sz="2400" dirty="0"/>
              <a:t>НБГ обслуживает Казначейство без </a:t>
            </a:r>
            <a:r>
              <a:rPr lang="ru-RU" sz="2400" dirty="0" err="1"/>
              <a:t>вознагражения</a:t>
            </a:r>
            <a:endParaRPr lang="ka-GE" sz="2400" dirty="0"/>
          </a:p>
          <a:p>
            <a:pPr>
              <a:spcBef>
                <a:spcPts val="300"/>
              </a:spcBef>
              <a:spcAft>
                <a:spcPts val="300"/>
              </a:spcAft>
              <a:buFont typeface="Wingdings" panose="05000000000000000000" pitchFamily="2" charset="2"/>
              <a:buChar char="Ø"/>
            </a:pPr>
            <a:r>
              <a:rPr lang="ru-RU" sz="2400" dirty="0"/>
              <a:t>Имеется единственный общий счёт Казначейства</a:t>
            </a:r>
            <a:endParaRPr lang="ka-GE" sz="2400" dirty="0"/>
          </a:p>
          <a:p>
            <a:pPr>
              <a:spcBef>
                <a:spcPts val="300"/>
              </a:spcBef>
              <a:spcAft>
                <a:spcPts val="300"/>
              </a:spcAft>
              <a:buFont typeface="Wingdings" panose="05000000000000000000" pitchFamily="2" charset="2"/>
              <a:buChar char="Ø"/>
            </a:pPr>
            <a:r>
              <a:rPr lang="ru-RU" sz="2400" dirty="0"/>
              <a:t>Доходы и платежи всех уровней бюджета проводятся через ЕКС</a:t>
            </a:r>
            <a:endParaRPr lang="en-US" sz="2400" dirty="0"/>
          </a:p>
          <a:p>
            <a:pPr>
              <a:spcBef>
                <a:spcPts val="300"/>
              </a:spcBef>
              <a:spcAft>
                <a:spcPts val="300"/>
              </a:spcAft>
              <a:buFont typeface="Wingdings" panose="05000000000000000000" pitchFamily="2" charset="2"/>
              <a:buChar char="Ø"/>
            </a:pPr>
            <a:r>
              <a:rPr lang="ru-RU" sz="2400" dirty="0"/>
              <a:t>Бюджетным организациям запрещено открывать счета в коммерческих банках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38214" y="66676"/>
            <a:ext cx="6938986" cy="1000124"/>
          </a:xfrm>
        </p:spPr>
        <p:txBody>
          <a:bodyPr/>
          <a:lstStyle/>
          <a:p>
            <a:r>
              <a:rPr lang="ru-RU" dirty="0"/>
              <a:t>Субсчета СИСТЕМЫ Е-КАЗНАЧЕЙСТВО</a:t>
            </a:r>
            <a:endParaRPr lang="en-US" dirty="0">
              <a:solidFill>
                <a:srgbClr val="12203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458200" cy="5181600"/>
          </a:xfrm>
        </p:spPr>
        <p:txBody>
          <a:bodyPr/>
          <a:lstStyle/>
          <a:p>
            <a:pPr marL="0" indent="0">
              <a:buNone/>
            </a:pPr>
            <a:r>
              <a:rPr lang="ru-RU" sz="2800" dirty="0"/>
              <a:t>Типы субсчетов</a:t>
            </a:r>
            <a:r>
              <a:rPr lang="en-US" sz="2800" dirty="0"/>
              <a:t>:</a:t>
            </a:r>
          </a:p>
          <a:p>
            <a:pPr marL="514350" indent="-514350">
              <a:buFont typeface="Wingdings" panose="05000000000000000000" pitchFamily="2" charset="2"/>
              <a:buChar char="Ø"/>
            </a:pPr>
            <a:r>
              <a:rPr lang="ru-RU" sz="2800" dirty="0"/>
              <a:t>Государственный бюджет</a:t>
            </a:r>
            <a:endParaRPr lang="en-US" sz="2800" dirty="0"/>
          </a:p>
          <a:p>
            <a:pPr marL="514350" indent="-514350">
              <a:buFont typeface="Wingdings" panose="05000000000000000000" pitchFamily="2" charset="2"/>
              <a:buChar char="Ø"/>
            </a:pPr>
            <a:r>
              <a:rPr lang="en-US" sz="2800" dirty="0"/>
              <a:t>A</a:t>
            </a:r>
            <a:r>
              <a:rPr lang="ru-RU" sz="2800" dirty="0" err="1"/>
              <a:t>втономная</a:t>
            </a:r>
            <a:r>
              <a:rPr lang="ru-RU" sz="2800" dirty="0"/>
              <a:t> республика</a:t>
            </a:r>
            <a:endParaRPr lang="en-US" sz="2800" dirty="0"/>
          </a:p>
          <a:p>
            <a:pPr marL="514350" indent="-514350">
              <a:buFont typeface="Wingdings" panose="05000000000000000000" pitchFamily="2" charset="2"/>
              <a:buChar char="Ø"/>
            </a:pPr>
            <a:r>
              <a:rPr lang="ru-RU" sz="2800" dirty="0"/>
              <a:t>Местный бюджет</a:t>
            </a:r>
          </a:p>
          <a:p>
            <a:pPr marL="514350" indent="-514350">
              <a:buFont typeface="Wingdings" panose="05000000000000000000" pitchFamily="2" charset="2"/>
              <a:buChar char="Ø"/>
            </a:pPr>
            <a:r>
              <a:rPr lang="ru-RU" sz="2800" dirty="0"/>
              <a:t>Юр. лица публичного права и некоммерческие организации</a:t>
            </a:r>
            <a:endParaRPr lang="en-US" sz="2800" dirty="0"/>
          </a:p>
          <a:p>
            <a:pPr marL="514350" indent="-514350">
              <a:buFont typeface="Wingdings" panose="05000000000000000000" pitchFamily="2" charset="2"/>
              <a:buChar char="Ø"/>
            </a:pPr>
            <a:r>
              <a:rPr lang="ru-RU" sz="2800" dirty="0"/>
              <a:t>Целевые гранты организаций центрального правительства</a:t>
            </a:r>
            <a:endParaRPr lang="en-US" sz="2800" dirty="0"/>
          </a:p>
          <a:p>
            <a:pPr marL="514350" indent="-514350">
              <a:buFont typeface="Wingdings" panose="05000000000000000000" pitchFamily="2" charset="2"/>
              <a:buChar char="Ø"/>
            </a:pPr>
            <a:r>
              <a:rPr lang="ru-RU" sz="2800" dirty="0"/>
              <a:t>Депозиты бюджетных организаций</a:t>
            </a:r>
            <a:r>
              <a:rPr lang="en-US" sz="2800" dirty="0"/>
              <a:t> </a:t>
            </a:r>
          </a:p>
          <a:p>
            <a:pPr marL="514350" indent="-514350">
              <a:buFont typeface="Wingdings" panose="05000000000000000000" pitchFamily="2" charset="2"/>
              <a:buChar char="Ø"/>
            </a:pPr>
            <a:r>
              <a:rPr lang="ru-RU" sz="2800" dirty="0"/>
              <a:t>Возмещение налога</a:t>
            </a:r>
            <a:endParaRPr lang="en-US" sz="2800" dirty="0"/>
          </a:p>
          <a:p>
            <a:pPr marL="514350" indent="-514350">
              <a:buFont typeface="Wingdings" panose="05000000000000000000" pitchFamily="2" charset="2"/>
              <a:buChar char="Ø"/>
            </a:pPr>
            <a:r>
              <a:rPr lang="ru-RU" sz="2800" dirty="0"/>
              <a:t>Целевые гранты, переданные местным бюджетам</a:t>
            </a:r>
            <a:endParaRPr lang="en-US" sz="2800" dirty="0"/>
          </a:p>
          <a:p>
            <a:pPr marL="0" indent="0">
              <a:buNone/>
            </a:pPr>
            <a:endParaRPr lang="ka-GE" sz="2800" dirty="0"/>
          </a:p>
          <a:p>
            <a:endParaRPr lang="en-US" sz="2800" dirty="0"/>
          </a:p>
          <a:p>
            <a:endParaRPr lang="en-US" sz="2800" dirty="0"/>
          </a:p>
          <a:p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75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75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75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75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75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75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75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75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75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75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75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75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75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75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75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75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75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75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75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75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75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75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75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75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75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75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75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85852" y="76200"/>
            <a:ext cx="6643734" cy="1000124"/>
          </a:xfrm>
        </p:spPr>
        <p:txBody>
          <a:bodyPr/>
          <a:lstStyle/>
          <a:p>
            <a:r>
              <a:rPr lang="ru-RU" dirty="0"/>
              <a:t>управление остатками на субсчетах</a:t>
            </a:r>
            <a:endParaRPr lang="en-US" dirty="0">
              <a:solidFill>
                <a:srgbClr val="12203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57298"/>
            <a:ext cx="8229600" cy="4967301"/>
          </a:xfrm>
        </p:spPr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en-US" sz="2400" dirty="0"/>
              <a:t>A</a:t>
            </a:r>
            <a:r>
              <a:rPr lang="ru-RU" sz="2400" dirty="0" err="1"/>
              <a:t>втономные</a:t>
            </a:r>
            <a:r>
              <a:rPr lang="ru-RU" sz="2400" dirty="0"/>
              <a:t> республики, местные бюджеты, ЮЛПП и НКО могут управлять остатками на своих субсчетах самостоятельно</a:t>
            </a:r>
          </a:p>
          <a:p>
            <a:pPr marL="0" indent="0">
              <a:buNone/>
            </a:pPr>
            <a:endParaRPr lang="en-US" sz="2400" dirty="0"/>
          </a:p>
          <a:p>
            <a:pPr>
              <a:buFont typeface="Wingdings" panose="05000000000000000000" pitchFamily="2" charset="2"/>
              <a:buChar char="Ø"/>
            </a:pPr>
            <a:r>
              <a:rPr lang="ru-RU" sz="2400" dirty="0"/>
              <a:t>Государственное казначейство может управлять как остатком на собственном субсчёте, так и остатком на ЕКС в целом</a:t>
            </a:r>
            <a:endParaRPr lang="ka-GE" sz="2400" dirty="0"/>
          </a:p>
          <a:p>
            <a:pPr>
              <a:buFont typeface="Wingdings" panose="05000000000000000000" pitchFamily="2" charset="2"/>
              <a:buChar char="Ø"/>
            </a:pPr>
            <a:endParaRPr lang="en-US" sz="2400" dirty="0"/>
          </a:p>
          <a:p>
            <a:pPr>
              <a:buFont typeface="Wingdings" panose="05000000000000000000" pitchFamily="2" charset="2"/>
              <a:buChar char="Ø"/>
            </a:pPr>
            <a:r>
              <a:rPr lang="ru-RU" sz="2400" dirty="0"/>
              <a:t>Местные власти и власти автономных республик не могут управлять субсчетами целевых грантов, переданных местным бюджетам и бюджетам автономных республик </a:t>
            </a:r>
            <a:endParaRPr lang="en-US" sz="2400" dirty="0"/>
          </a:p>
          <a:p>
            <a:pPr marL="0" indent="0">
              <a:buNone/>
            </a:pPr>
            <a:endParaRPr lang="en-US" sz="2000" dirty="0"/>
          </a:p>
          <a:p>
            <a:endParaRPr lang="en-US" sz="2000" dirty="0"/>
          </a:p>
          <a:p>
            <a:endParaRPr lang="en-US" sz="2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85852" y="76200"/>
            <a:ext cx="6643734" cy="1000124"/>
          </a:xfrm>
        </p:spPr>
        <p:txBody>
          <a:bodyPr/>
          <a:lstStyle/>
          <a:p>
            <a:r>
              <a:rPr lang="ru-RU" dirty="0"/>
              <a:t>Управление остатком на субсчёте</a:t>
            </a:r>
            <a:endParaRPr lang="en-US" dirty="0">
              <a:solidFill>
                <a:srgbClr val="12203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357298"/>
            <a:ext cx="8763000" cy="4891101"/>
          </a:xfrm>
        </p:spPr>
        <p:txBody>
          <a:bodyPr/>
          <a:lstStyle/>
          <a:p>
            <a:pPr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</a:pPr>
            <a:r>
              <a:rPr lang="ru-RU" sz="2200" dirty="0"/>
              <a:t>Автономные республики, местные власти, ЮЛПП и НКО не имеют отдельных структурных подразделений для управления остатками на их </a:t>
            </a:r>
            <a:r>
              <a:rPr lang="ru-RU" sz="2200" dirty="0" err="1"/>
              <a:t>субсчётах</a:t>
            </a:r>
            <a:endParaRPr lang="en-US" sz="2200" dirty="0"/>
          </a:p>
          <a:p>
            <a:pPr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</a:pPr>
            <a:r>
              <a:rPr lang="ru-RU" sz="2200" dirty="0"/>
              <a:t>Автономные республики, местные власти, ЮЛПП и НКО открыли обычные расчётные счета в коммерческих банках, на которые они переводят временно свободные средства без проведения аукциона или конкурса; для этого используется специальный модуль системы </a:t>
            </a:r>
            <a:r>
              <a:rPr lang="en-US" sz="2200" dirty="0" err="1"/>
              <a:t>eTreasury</a:t>
            </a:r>
            <a:endParaRPr lang="en-US" sz="2200" dirty="0"/>
          </a:p>
          <a:p>
            <a:pPr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</a:pPr>
            <a:r>
              <a:rPr lang="ru-RU" sz="2200" dirty="0"/>
              <a:t>Автономные республики, местные власти, ЮЛПП и НКО могут открывать обычные расчётные счета без предварительной санкции Государственного казначейства</a:t>
            </a:r>
            <a:endParaRPr lang="en-US" sz="2200" dirty="0"/>
          </a:p>
          <a:p>
            <a:pPr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</a:pPr>
            <a:r>
              <a:rPr lang="ru-RU" sz="2200" dirty="0"/>
              <a:t>Согласно положениям соответствующих законов, средства на такие счета могут зачисляться только с ЕКС или переводиться с них только на ЕКС. </a:t>
            </a:r>
            <a:endParaRPr lang="en-US" sz="2200" dirty="0"/>
          </a:p>
          <a:p>
            <a:pPr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</a:pPr>
            <a:endParaRPr lang="en-US" sz="2000" dirty="0"/>
          </a:p>
          <a:p>
            <a:pPr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</a:pPr>
            <a:endParaRPr lang="en-US" sz="2000" dirty="0"/>
          </a:p>
          <a:p>
            <a:pPr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</a:pPr>
            <a:endParaRPr lang="en-US" sz="2000" dirty="0"/>
          </a:p>
          <a:p>
            <a:pPr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</a:pPr>
            <a:endParaRPr lang="en-US" sz="2000" dirty="0"/>
          </a:p>
          <a:p>
            <a:pPr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</a:pPr>
            <a:endParaRPr lang="en-US" sz="2000" dirty="0"/>
          </a:p>
          <a:p>
            <a:pPr marL="0" indent="0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None/>
            </a:pPr>
            <a:endParaRPr lang="en-US" sz="2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2514" y="1676400"/>
            <a:ext cx="6643734" cy="2057400"/>
          </a:xfrm>
        </p:spPr>
        <p:txBody>
          <a:bodyPr/>
          <a:lstStyle/>
          <a:p>
            <a:r>
              <a:rPr lang="ru-RU" sz="4000" b="1" dirty="0">
                <a:solidFill>
                  <a:srgbClr val="002060"/>
                </a:solidFill>
              </a:rPr>
              <a:t>Прогнозирование ликвидности и управление ликвидностью</a:t>
            </a:r>
            <a:endParaRPr lang="en-US" sz="4000" b="1" dirty="0">
              <a:solidFill>
                <a:srgbClr val="00206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46FE861-12BB-4E7C-8C4A-8F4CD69F3A70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8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067406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a-GE" sz="2400" b="1" dirty="0">
                <a:solidFill>
                  <a:srgbClr val="002060"/>
                </a:solidFill>
              </a:rPr>
              <a:t> </a:t>
            </a:r>
            <a:r>
              <a:rPr lang="ru-RU" sz="2400" b="1" dirty="0">
                <a:solidFill>
                  <a:srgbClr val="002060"/>
                </a:solidFill>
              </a:rPr>
              <a:t>УГФ</a:t>
            </a:r>
            <a:r>
              <a:rPr lang="en-US" sz="2400" b="1" dirty="0">
                <a:solidFill>
                  <a:srgbClr val="002060"/>
                </a:solidFill>
              </a:rPr>
              <a:t> </a:t>
            </a:r>
            <a:r>
              <a:rPr lang="ka-GE" sz="2400" b="1" dirty="0">
                <a:solidFill>
                  <a:srgbClr val="002060"/>
                </a:solidFill>
              </a:rPr>
              <a:t>- </a:t>
            </a:r>
            <a:r>
              <a:rPr lang="ru-RU" sz="2400" b="1" dirty="0">
                <a:solidFill>
                  <a:srgbClr val="002060"/>
                </a:solidFill>
              </a:rPr>
              <a:t>казначейство</a:t>
            </a:r>
            <a:br>
              <a:rPr lang="en-US" sz="2400" b="1" dirty="0">
                <a:solidFill>
                  <a:srgbClr val="002060"/>
                </a:solidFill>
              </a:rPr>
            </a:br>
            <a:r>
              <a:rPr lang="en-US" sz="2400" b="1" dirty="0">
                <a:solidFill>
                  <a:srgbClr val="FFC000"/>
                </a:solidFill>
              </a:rPr>
              <a:t>K</a:t>
            </a:r>
            <a:r>
              <a:rPr lang="ru-RU" sz="2400" b="1" dirty="0" err="1">
                <a:solidFill>
                  <a:srgbClr val="FFC000"/>
                </a:solidFill>
              </a:rPr>
              <a:t>лючевые</a:t>
            </a:r>
            <a:r>
              <a:rPr lang="ru-RU" sz="2400" b="1" dirty="0">
                <a:solidFill>
                  <a:srgbClr val="FFC000"/>
                </a:solidFill>
              </a:rPr>
              <a:t> области</a:t>
            </a:r>
            <a:endParaRPr lang="en-US" sz="2200" b="1" dirty="0">
              <a:solidFill>
                <a:srgbClr val="FFC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46FE861-12BB-4E7C-8C4A-8F4CD69F3A70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9</a:t>
            </a:fld>
            <a:endParaRPr lang="en-US" dirty="0">
              <a:solidFill>
                <a:srgbClr val="000000"/>
              </a:solidFill>
            </a:endParaRPr>
          </a:p>
        </p:txBody>
      </p:sp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3212392925"/>
              </p:ext>
            </p:extLst>
          </p:nvPr>
        </p:nvGraphicFramePr>
        <p:xfrm>
          <a:off x="685800" y="1571604"/>
          <a:ext cx="7772400" cy="48291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6778277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3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Graphic spid="3" grpId="0">
        <p:bldAsOne/>
      </p:bldGraphic>
    </p:bldLst>
  </p:timing>
</p:sld>
</file>

<file path=ppt/theme/theme1.xml><?xml version="1.0" encoding="utf-8"?>
<a:theme xmlns:a="http://schemas.openxmlformats.org/drawingml/2006/main" name="Tresury-Presentatio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Tresury-Presentation-en</Template>
  <TotalTime>1964</TotalTime>
  <Words>746</Words>
  <Application>Microsoft Office PowerPoint</Application>
  <PresentationFormat>On-screen Show (4:3)</PresentationFormat>
  <Paragraphs>153</Paragraphs>
  <Slides>17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3" baseType="lpstr">
      <vt:lpstr>Arial</vt:lpstr>
      <vt:lpstr>BPG Algeti Compact</vt:lpstr>
      <vt:lpstr>Calibri</vt:lpstr>
      <vt:lpstr>LitNusx</vt:lpstr>
      <vt:lpstr>Wingdings</vt:lpstr>
      <vt:lpstr>Tresury-Presentation</vt:lpstr>
      <vt:lpstr>Единый казначейский счёт и прогнозирование/управление ликвидностью</vt:lpstr>
      <vt:lpstr>Краткая информация о казначействе</vt:lpstr>
      <vt:lpstr>ЕДИНЫЙ КАЗНАЧЕЙСКИЙ СЧЁТ</vt:lpstr>
      <vt:lpstr>ЕДИНЫЙ КАЗНАЧЕЙСкИЙ СЧЁТ</vt:lpstr>
      <vt:lpstr>Субсчета СИСТЕМЫ Е-КАЗНАЧЕЙСТВО</vt:lpstr>
      <vt:lpstr>управление остатками на субсчетах</vt:lpstr>
      <vt:lpstr>Управление остатком на субсчёте</vt:lpstr>
      <vt:lpstr>Прогнозирование ликвидности и управление ликвидностью</vt:lpstr>
      <vt:lpstr> УГФ - казначейство Kлючевые области</vt:lpstr>
      <vt:lpstr>Управление ликвидностью задачи</vt:lpstr>
      <vt:lpstr>Управление ликвидностью развитие системы</vt:lpstr>
      <vt:lpstr>Развитие системы управления ликвидностью подготовительный этап 1</vt:lpstr>
      <vt:lpstr>Развитие системы управления ликвидностью подготовительный этап 2</vt:lpstr>
      <vt:lpstr>Развитие системы управления ликвидностью подготовительный этап 3</vt:lpstr>
      <vt:lpstr>Аукционы в ходе управления ликвидностью Eженедельно</vt:lpstr>
      <vt:lpstr>Управление ликвидностью Bыгоды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სახაზინო სამსახურის 2011 …………………</dc:title>
  <dc:creator>ekatamadze</dc:creator>
  <cp:lastModifiedBy>Yelena Slizhevskaya</cp:lastModifiedBy>
  <cp:revision>216</cp:revision>
  <dcterms:created xsi:type="dcterms:W3CDTF">2011-06-01T15:53:17Z</dcterms:created>
  <dcterms:modified xsi:type="dcterms:W3CDTF">2021-10-07T16:08:19Z</dcterms:modified>
</cp:coreProperties>
</file>