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80" r:id="rId2"/>
    <p:sldId id="338" r:id="rId3"/>
    <p:sldId id="339" r:id="rId4"/>
    <p:sldId id="340" r:id="rId5"/>
    <p:sldId id="342" r:id="rId6"/>
    <p:sldId id="343" r:id="rId7"/>
    <p:sldId id="344" r:id="rId8"/>
    <p:sldId id="349" r:id="rId9"/>
    <p:sldId id="348" r:id="rId10"/>
    <p:sldId id="350" r:id="rId11"/>
    <p:sldId id="351" r:id="rId12"/>
    <p:sldId id="353" r:id="rId13"/>
    <p:sldId id="354" r:id="rId14"/>
    <p:sldId id="357" r:id="rId15"/>
    <p:sldId id="359" r:id="rId16"/>
    <p:sldId id="362" r:id="rId17"/>
    <p:sldId id="296" r:id="rId18"/>
  </p:sldIdLst>
  <p:sldSz cx="9144000" cy="6858000" type="screen4x3"/>
  <p:notesSz cx="6805613" cy="4575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itNusx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44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27B"/>
    <a:srgbClr val="CC0000"/>
    <a:srgbClr val="006699"/>
    <a:srgbClr val="990000"/>
    <a:srgbClr val="FF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3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50"/>
    </p:cViewPr>
  </p:sorterViewPr>
  <p:notesViewPr>
    <p:cSldViewPr>
      <p:cViewPr varScale="1">
        <p:scale>
          <a:sx n="77" d="100"/>
          <a:sy n="77" d="100"/>
        </p:scale>
        <p:origin x="-2418" y="-84"/>
      </p:cViewPr>
      <p:guideLst>
        <p:guide orient="horz" pos="144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75A46-9D0A-4DEE-888F-A1C066C2B7D4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6DDAA46-EB12-4C7B-94F2-5CC8970F259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/>
            <a:t>Jedinstveni račun riznice</a:t>
          </a:r>
        </a:p>
      </dgm:t>
    </dgm:pt>
    <dgm:pt modelId="{2D0549C5-FF6F-4A01-B32D-B88A8F42D70C}" type="par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33B9B1-8C2B-4447-98F0-9ECBDA1BFE8A}" type="sib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5249AE-9DD6-41EF-82A2-AAC4C05A17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>
              <a:latin typeface="+mn-lt"/>
            </a:rPr>
            <a:t>PRIHODI I RASHODI DRŽAVNOG PRORAČUNA</a:t>
          </a:r>
        </a:p>
      </dgm:t>
    </dgm:pt>
    <dgm:pt modelId="{FF0EAA04-FEBE-466F-9BAC-6D9C90D4E0E0}" type="par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734E0F9-4BB7-4ECF-A26B-039F65ADA400}" type="sib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BD8B26D-CDB5-49B8-AAE5-8C394407DED4}">
      <dgm:prSet custT="1"/>
      <dgm:spPr/>
      <dgm:t>
        <a:bodyPr/>
        <a:lstStyle/>
        <a:p>
          <a:r>
            <a:rPr lang="hr-HR" sz="2000">
              <a:latin typeface="+mn-lt"/>
            </a:rPr>
            <a:t>PRIHODI I RASHODI PRORAČUNA AUTONOMNIH REPUBLIKA</a:t>
          </a:r>
        </a:p>
      </dgm:t>
    </dgm:pt>
    <dgm:pt modelId="{3755300F-E312-4C4A-BF66-DAA9D4DF074D}" type="parTrans" cxnId="{635234F0-DB5B-44D7-ADB1-07F7A81281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D938DE-50BA-4C2F-8D51-801B8F51F428}" type="sibTrans" cxnId="{635234F0-DB5B-44D7-ADB1-07F7A81281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4BA49E-110D-445D-BF77-770634E5F857}">
      <dgm:prSet custT="1"/>
      <dgm:spPr/>
      <dgm:t>
        <a:bodyPr/>
        <a:lstStyle/>
        <a:p>
          <a:r>
            <a:rPr lang="hr-HR" sz="2000">
              <a:latin typeface="+mn-lt"/>
            </a:rPr>
            <a:t>PRIHODI I RASHODI PRAVNIH OSOBA JAVNOG PRAVA I NEKOMERCIJALNIH ORGANIZACIJA</a:t>
          </a:r>
        </a:p>
      </dgm:t>
    </dgm:pt>
    <dgm:pt modelId="{3D4DE2AD-10FF-4EA3-AA66-E45BF0DAABBA}" type="par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69AA27-B917-4400-96AE-3E3BCB241FB2}" type="sib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48EA66-7949-4416-9C85-CB7AF16416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>
              <a:latin typeface="+mn-lt"/>
            </a:rPr>
            <a:t>PRIHODI I RASHODI LOKALNIH PRORAČUNA</a:t>
          </a:r>
        </a:p>
      </dgm:t>
    </dgm:pt>
    <dgm:pt modelId="{04F49FC2-5E4B-4C6D-800E-53DBCA98F061}" type="sibTrans" cxnId="{2F78842B-B8C5-443F-9371-9B2F37FFC234}">
      <dgm:prSet/>
      <dgm:spPr/>
      <dgm:t>
        <a:bodyPr/>
        <a:lstStyle/>
        <a:p>
          <a:endParaRPr lang="en-US"/>
        </a:p>
      </dgm:t>
    </dgm:pt>
    <dgm:pt modelId="{8F43FCCE-AC6A-4823-9B43-5479757101C4}" type="parTrans" cxnId="{2F78842B-B8C5-443F-9371-9B2F37FFC234}">
      <dgm:prSet/>
      <dgm:spPr/>
      <dgm:t>
        <a:bodyPr/>
        <a:lstStyle/>
        <a:p>
          <a:endParaRPr lang="en-US"/>
        </a:p>
      </dgm:t>
    </dgm:pt>
    <dgm:pt modelId="{9C3A0BFB-8927-4FE4-A9B1-F44D6D9EAE49}" type="pres">
      <dgm:prSet presAssocID="{AFC75A46-9D0A-4DEE-888F-A1C066C2B7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25AB6-48F0-4816-95CA-8FCC1BA7FB9D}" type="pres">
      <dgm:prSet presAssocID="{16DDAA46-EB12-4C7B-94F2-5CC8970F2597}" presName="centerShape" presStyleLbl="node0" presStyleIdx="0" presStyleCnt="1"/>
      <dgm:spPr/>
    </dgm:pt>
    <dgm:pt modelId="{1DD84549-FAA7-425C-8D5C-23B3CC9B8517}" type="pres">
      <dgm:prSet presAssocID="{FF0EAA04-FEBE-466F-9BAC-6D9C90D4E0E0}" presName="parTrans" presStyleLbl="bgSibTrans2D1" presStyleIdx="0" presStyleCnt="4"/>
      <dgm:spPr/>
    </dgm:pt>
    <dgm:pt modelId="{DD9D67C4-56EA-4FFF-929A-E146EDA43A50}" type="pres">
      <dgm:prSet presAssocID="{9C5249AE-9DD6-41EF-82A2-AAC4C05A1756}" presName="node" presStyleLbl="node1" presStyleIdx="0" presStyleCnt="4">
        <dgm:presLayoutVars>
          <dgm:bulletEnabled val="1"/>
        </dgm:presLayoutVars>
      </dgm:prSet>
      <dgm:spPr/>
    </dgm:pt>
    <dgm:pt modelId="{A907DC24-E239-43E1-8723-34FF7D5C7A30}" type="pres">
      <dgm:prSet presAssocID="{3755300F-E312-4C4A-BF66-DAA9D4DF074D}" presName="parTrans" presStyleLbl="bgSibTrans2D1" presStyleIdx="1" presStyleCnt="4"/>
      <dgm:spPr/>
    </dgm:pt>
    <dgm:pt modelId="{B135A413-EC72-49D9-B76A-2E8B321663A6}" type="pres">
      <dgm:prSet presAssocID="{1BD8B26D-CDB5-49B8-AAE5-8C394407DED4}" presName="node" presStyleLbl="node1" presStyleIdx="1" presStyleCnt="4">
        <dgm:presLayoutVars>
          <dgm:bulletEnabled val="1"/>
        </dgm:presLayoutVars>
      </dgm:prSet>
      <dgm:spPr/>
    </dgm:pt>
    <dgm:pt modelId="{57DE953E-0776-4AC0-8006-C742CC95D4B9}" type="pres">
      <dgm:prSet presAssocID="{3D4DE2AD-10FF-4EA3-AA66-E45BF0DAABBA}" presName="parTrans" presStyleLbl="bgSibTrans2D1" presStyleIdx="2" presStyleCnt="4"/>
      <dgm:spPr/>
    </dgm:pt>
    <dgm:pt modelId="{C0949C54-23D2-4CD6-8CA4-CA9D445D2B87}" type="pres">
      <dgm:prSet presAssocID="{284BA49E-110D-445D-BF77-770634E5F857}" presName="node" presStyleLbl="node1" presStyleIdx="2" presStyleCnt="4" custRadScaleRad="94948" custRadScaleInc="118191">
        <dgm:presLayoutVars>
          <dgm:bulletEnabled val="1"/>
        </dgm:presLayoutVars>
      </dgm:prSet>
      <dgm:spPr/>
    </dgm:pt>
    <dgm:pt modelId="{39CBFBB7-7EF9-400A-B772-DCE97BA37C15}" type="pres">
      <dgm:prSet presAssocID="{8F43FCCE-AC6A-4823-9B43-5479757101C4}" presName="parTrans" presStyleLbl="bgSibTrans2D1" presStyleIdx="3" presStyleCnt="4"/>
      <dgm:spPr/>
    </dgm:pt>
    <dgm:pt modelId="{225B2B80-73F2-4BC4-832E-E2FA4C3642DB}" type="pres">
      <dgm:prSet presAssocID="{D348EA66-7949-4416-9C85-CB7AF164164C}" presName="node" presStyleLbl="node1" presStyleIdx="3" presStyleCnt="4" custRadScaleRad="109268" custRadScaleInc="-91229">
        <dgm:presLayoutVars>
          <dgm:bulletEnabled val="1"/>
        </dgm:presLayoutVars>
      </dgm:prSet>
      <dgm:spPr/>
    </dgm:pt>
  </dgm:ptLst>
  <dgm:cxnLst>
    <dgm:cxn modelId="{1F51F00C-87BF-4ACF-A3E7-69EAA4100C67}" type="presOf" srcId="{AFC75A46-9D0A-4DEE-888F-A1C066C2B7D4}" destId="{9C3A0BFB-8927-4FE4-A9B1-F44D6D9EAE49}" srcOrd="0" destOrd="0" presId="urn:microsoft.com/office/officeart/2005/8/layout/radial4"/>
    <dgm:cxn modelId="{531F220E-837F-4C52-9338-E5202498832B}" type="presOf" srcId="{D348EA66-7949-4416-9C85-CB7AF164164C}" destId="{225B2B80-73F2-4BC4-832E-E2FA4C3642DB}" srcOrd="0" destOrd="0" presId="urn:microsoft.com/office/officeart/2005/8/layout/radial4"/>
    <dgm:cxn modelId="{2F78842B-B8C5-443F-9371-9B2F37FFC234}" srcId="{16DDAA46-EB12-4C7B-94F2-5CC8970F2597}" destId="{D348EA66-7949-4416-9C85-CB7AF164164C}" srcOrd="3" destOrd="0" parTransId="{8F43FCCE-AC6A-4823-9B43-5479757101C4}" sibTransId="{04F49FC2-5E4B-4C6D-800E-53DBCA98F061}"/>
    <dgm:cxn modelId="{70AF3A42-0B1D-4171-9317-C4506F41FD60}" type="presOf" srcId="{1BD8B26D-CDB5-49B8-AAE5-8C394407DED4}" destId="{B135A413-EC72-49D9-B76A-2E8B321663A6}" srcOrd="0" destOrd="0" presId="urn:microsoft.com/office/officeart/2005/8/layout/radial4"/>
    <dgm:cxn modelId="{A2521E45-429E-4DF9-BCB8-CE310757F3ED}" srcId="{AFC75A46-9D0A-4DEE-888F-A1C066C2B7D4}" destId="{16DDAA46-EB12-4C7B-94F2-5CC8970F2597}" srcOrd="0" destOrd="0" parTransId="{2D0549C5-FF6F-4A01-B32D-B88A8F42D70C}" sibTransId="{BD33B9B1-8C2B-4447-98F0-9ECBDA1BFE8A}"/>
    <dgm:cxn modelId="{EEC45E82-EAE7-48F1-BE6B-A9FFC21BFA8C}" srcId="{16DDAA46-EB12-4C7B-94F2-5CC8970F2597}" destId="{9C5249AE-9DD6-41EF-82A2-AAC4C05A1756}" srcOrd="0" destOrd="0" parTransId="{FF0EAA04-FEBE-466F-9BAC-6D9C90D4E0E0}" sibTransId="{5734E0F9-4BB7-4ECF-A26B-039F65ADA400}"/>
    <dgm:cxn modelId="{50B88F9C-9349-48E7-AC41-C0AC8C01DB29}" type="presOf" srcId="{8F43FCCE-AC6A-4823-9B43-5479757101C4}" destId="{39CBFBB7-7EF9-400A-B772-DCE97BA37C15}" srcOrd="0" destOrd="0" presId="urn:microsoft.com/office/officeart/2005/8/layout/radial4"/>
    <dgm:cxn modelId="{BED80BC2-04CD-428D-9827-F26539CB02D6}" type="presOf" srcId="{3D4DE2AD-10FF-4EA3-AA66-E45BF0DAABBA}" destId="{57DE953E-0776-4AC0-8006-C742CC95D4B9}" srcOrd="0" destOrd="0" presId="urn:microsoft.com/office/officeart/2005/8/layout/radial4"/>
    <dgm:cxn modelId="{21E1D5C7-EE1A-4419-AB94-9BEF206EB0FC}" type="presOf" srcId="{FF0EAA04-FEBE-466F-9BAC-6D9C90D4E0E0}" destId="{1DD84549-FAA7-425C-8D5C-23B3CC9B8517}" srcOrd="0" destOrd="0" presId="urn:microsoft.com/office/officeart/2005/8/layout/radial4"/>
    <dgm:cxn modelId="{A0CEF4D9-639D-4277-9E65-27463DD841A9}" type="presOf" srcId="{9C5249AE-9DD6-41EF-82A2-AAC4C05A1756}" destId="{DD9D67C4-56EA-4FFF-929A-E146EDA43A50}" srcOrd="0" destOrd="0" presId="urn:microsoft.com/office/officeart/2005/8/layout/radial4"/>
    <dgm:cxn modelId="{635234F0-DB5B-44D7-ADB1-07F7A81281ED}" srcId="{16DDAA46-EB12-4C7B-94F2-5CC8970F2597}" destId="{1BD8B26D-CDB5-49B8-AAE5-8C394407DED4}" srcOrd="1" destOrd="0" parTransId="{3755300F-E312-4C4A-BF66-DAA9D4DF074D}" sibTransId="{12D938DE-50BA-4C2F-8D51-801B8F51F428}"/>
    <dgm:cxn modelId="{12C713F8-373B-40CC-90F4-6878ACA44F18}" type="presOf" srcId="{3755300F-E312-4C4A-BF66-DAA9D4DF074D}" destId="{A907DC24-E239-43E1-8723-34FF7D5C7A30}" srcOrd="0" destOrd="0" presId="urn:microsoft.com/office/officeart/2005/8/layout/radial4"/>
    <dgm:cxn modelId="{8DCF7AFA-FB8B-45E3-A115-8D2AD6533415}" srcId="{16DDAA46-EB12-4C7B-94F2-5CC8970F2597}" destId="{284BA49E-110D-445D-BF77-770634E5F857}" srcOrd="2" destOrd="0" parTransId="{3D4DE2AD-10FF-4EA3-AA66-E45BF0DAABBA}" sibTransId="{9D69AA27-B917-4400-96AE-3E3BCB241FB2}"/>
    <dgm:cxn modelId="{77F204FB-96F1-4C4B-A819-EC2DD3EBB53F}" type="presOf" srcId="{284BA49E-110D-445D-BF77-770634E5F857}" destId="{C0949C54-23D2-4CD6-8CA4-CA9D445D2B87}" srcOrd="0" destOrd="0" presId="urn:microsoft.com/office/officeart/2005/8/layout/radial4"/>
    <dgm:cxn modelId="{A4BA30FE-FD8F-4EBB-B3E7-346B8B6098B5}" type="presOf" srcId="{16DDAA46-EB12-4C7B-94F2-5CC8970F2597}" destId="{FAD25AB6-48F0-4816-95CA-8FCC1BA7FB9D}" srcOrd="0" destOrd="0" presId="urn:microsoft.com/office/officeart/2005/8/layout/radial4"/>
    <dgm:cxn modelId="{F15EB344-732C-4209-ADCF-C06B23E0317E}" type="presParOf" srcId="{9C3A0BFB-8927-4FE4-A9B1-F44D6D9EAE49}" destId="{FAD25AB6-48F0-4816-95CA-8FCC1BA7FB9D}" srcOrd="0" destOrd="0" presId="urn:microsoft.com/office/officeart/2005/8/layout/radial4"/>
    <dgm:cxn modelId="{553A35F1-0975-4894-8C70-84E1B7644D7B}" type="presParOf" srcId="{9C3A0BFB-8927-4FE4-A9B1-F44D6D9EAE49}" destId="{1DD84549-FAA7-425C-8D5C-23B3CC9B8517}" srcOrd="1" destOrd="0" presId="urn:microsoft.com/office/officeart/2005/8/layout/radial4"/>
    <dgm:cxn modelId="{6AC0B933-EF0B-4655-AF68-EB0E9FF9CA57}" type="presParOf" srcId="{9C3A0BFB-8927-4FE4-A9B1-F44D6D9EAE49}" destId="{DD9D67C4-56EA-4FFF-929A-E146EDA43A50}" srcOrd="2" destOrd="0" presId="urn:microsoft.com/office/officeart/2005/8/layout/radial4"/>
    <dgm:cxn modelId="{539D18F6-2E87-4500-8BAD-DE75E90A60A3}" type="presParOf" srcId="{9C3A0BFB-8927-4FE4-A9B1-F44D6D9EAE49}" destId="{A907DC24-E239-43E1-8723-34FF7D5C7A30}" srcOrd="3" destOrd="0" presId="urn:microsoft.com/office/officeart/2005/8/layout/radial4"/>
    <dgm:cxn modelId="{A9A33D60-A7B3-47C2-90D5-6BA50C089BF0}" type="presParOf" srcId="{9C3A0BFB-8927-4FE4-A9B1-F44D6D9EAE49}" destId="{B135A413-EC72-49D9-B76A-2E8B321663A6}" srcOrd="4" destOrd="0" presId="urn:microsoft.com/office/officeart/2005/8/layout/radial4"/>
    <dgm:cxn modelId="{3561B411-A78F-4D1D-9D61-ED8040AE124A}" type="presParOf" srcId="{9C3A0BFB-8927-4FE4-A9B1-F44D6D9EAE49}" destId="{57DE953E-0776-4AC0-8006-C742CC95D4B9}" srcOrd="5" destOrd="0" presId="urn:microsoft.com/office/officeart/2005/8/layout/radial4"/>
    <dgm:cxn modelId="{2EFB8E5D-CE46-40C5-82D5-25FDAA2FF0F2}" type="presParOf" srcId="{9C3A0BFB-8927-4FE4-A9B1-F44D6D9EAE49}" destId="{C0949C54-23D2-4CD6-8CA4-CA9D445D2B87}" srcOrd="6" destOrd="0" presId="urn:microsoft.com/office/officeart/2005/8/layout/radial4"/>
    <dgm:cxn modelId="{E215FDB7-8FAE-4E7F-A243-ABD5D50AD73B}" type="presParOf" srcId="{9C3A0BFB-8927-4FE4-A9B1-F44D6D9EAE49}" destId="{39CBFBB7-7EF9-400A-B772-DCE97BA37C15}" srcOrd="7" destOrd="0" presId="urn:microsoft.com/office/officeart/2005/8/layout/radial4"/>
    <dgm:cxn modelId="{374839F0-8987-4316-84CE-DA07E6B0A98A}" type="presParOf" srcId="{9C3A0BFB-8927-4FE4-A9B1-F44D6D9EAE49}" destId="{225B2B80-73F2-4BC4-832E-E2FA4C3642DB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05415D-A136-40CC-B2DC-E2A016AE305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3B94EEB-57F0-46F2-B9B2-00B65C3EB9C9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2600" b="1">
              <a:solidFill>
                <a:schemeClr val="bg1"/>
              </a:solidFill>
              <a:latin typeface="+mj-lt"/>
            </a:rPr>
            <a:t>Potrošnja</a:t>
          </a:r>
        </a:p>
      </dgm:t>
    </dgm:pt>
    <dgm:pt modelId="{B5DB95DB-70B9-497B-8099-E613BCA13287}" type="parTrans" cxnId="{0B5948EF-9DA6-4AFA-87EC-62554392E335}">
      <dgm:prSet/>
      <dgm:spPr/>
      <dgm:t>
        <a:bodyPr/>
        <a:lstStyle/>
        <a:p>
          <a:endParaRPr lang="en-US"/>
        </a:p>
      </dgm:t>
    </dgm:pt>
    <dgm:pt modelId="{CDBFCA45-3EE1-46B3-9BC0-F8E9EFB6E30C}" type="sibTrans" cxnId="{0B5948EF-9DA6-4AFA-87EC-62554392E335}">
      <dgm:prSet/>
      <dgm:spPr/>
      <dgm:t>
        <a:bodyPr/>
        <a:lstStyle/>
        <a:p>
          <a:endParaRPr lang="en-US"/>
        </a:p>
      </dgm:t>
    </dgm:pt>
    <dgm:pt modelId="{D445FB4C-5CB4-460C-8208-5494C9F24821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2800" b="1" dirty="0"/>
            <a:t>Upravljanje gotovinskim sredstvima</a:t>
          </a:r>
        </a:p>
      </dgm:t>
    </dgm:pt>
    <dgm:pt modelId="{BD9263DA-58DA-4301-A50A-7941F3DF6A3B}" type="parTrans" cxnId="{2EDBB8A5-2E7E-4F84-A922-31FBCBE4FDDB}">
      <dgm:prSet/>
      <dgm:spPr/>
      <dgm:t>
        <a:bodyPr/>
        <a:lstStyle/>
        <a:p>
          <a:endParaRPr lang="en-US"/>
        </a:p>
      </dgm:t>
    </dgm:pt>
    <dgm:pt modelId="{159F1651-0C1D-411B-A27B-53C80D90CF33}" type="sibTrans" cxnId="{2EDBB8A5-2E7E-4F84-A922-31FBCBE4FDDB}">
      <dgm:prSet/>
      <dgm:spPr/>
      <dgm:t>
        <a:bodyPr/>
        <a:lstStyle/>
        <a:p>
          <a:endParaRPr lang="en-US"/>
        </a:p>
      </dgm:t>
    </dgm:pt>
    <dgm:pt modelId="{77D340FA-7255-4382-AD72-CCFD33C39586}">
      <dgm:prSet phldrT="[Text]" custT="1"/>
      <dgm:spPr>
        <a:solidFill>
          <a:srgbClr val="FFC000"/>
        </a:solidFill>
      </dgm:spPr>
      <dgm:t>
        <a:bodyPr/>
        <a:lstStyle/>
        <a:p>
          <a:r>
            <a:rPr lang="hr-HR" sz="2600" b="1">
              <a:solidFill>
                <a:schemeClr val="bg1"/>
              </a:solidFill>
              <a:latin typeface="+mj-lt"/>
            </a:rPr>
            <a:t>Naplata</a:t>
          </a:r>
        </a:p>
      </dgm:t>
    </dgm:pt>
    <dgm:pt modelId="{C38A29D5-06E0-45F5-BFB1-070DA25B17FD}" type="parTrans" cxnId="{6DB39280-4182-4CCE-B68C-1118F76A4590}">
      <dgm:prSet/>
      <dgm:spPr/>
      <dgm:t>
        <a:bodyPr/>
        <a:lstStyle/>
        <a:p>
          <a:endParaRPr lang="en-US"/>
        </a:p>
      </dgm:t>
    </dgm:pt>
    <dgm:pt modelId="{3A7BDFFE-233D-4192-B51B-0BBFE72C0B50}" type="sibTrans" cxnId="{6DB39280-4182-4CCE-B68C-1118F76A4590}">
      <dgm:prSet/>
      <dgm:spPr/>
      <dgm:t>
        <a:bodyPr/>
        <a:lstStyle/>
        <a:p>
          <a:endParaRPr lang="en-US"/>
        </a:p>
      </dgm:t>
    </dgm:pt>
    <dgm:pt modelId="{F113BF1F-EC8C-402B-8258-4964AD653F7D}" type="pres">
      <dgm:prSet presAssocID="{FA05415D-A136-40CC-B2DC-E2A016AE305E}" presName="compositeShape" presStyleCnt="0">
        <dgm:presLayoutVars>
          <dgm:chMax val="7"/>
          <dgm:dir/>
          <dgm:resizeHandles val="exact"/>
        </dgm:presLayoutVars>
      </dgm:prSet>
      <dgm:spPr/>
    </dgm:pt>
    <dgm:pt modelId="{21C28E49-0783-4C65-B1C2-079B806DF89C}" type="pres">
      <dgm:prSet presAssocID="{FA05415D-A136-40CC-B2DC-E2A016AE305E}" presName="wedge1" presStyleLbl="node1" presStyleIdx="0" presStyleCnt="3"/>
      <dgm:spPr/>
    </dgm:pt>
    <dgm:pt modelId="{C5C6844E-36D0-4D5D-ABFC-66124D74A937}" type="pres">
      <dgm:prSet presAssocID="{FA05415D-A136-40CC-B2DC-E2A016AE305E}" presName="dummy1a" presStyleCnt="0"/>
      <dgm:spPr/>
    </dgm:pt>
    <dgm:pt modelId="{CE1028DE-814F-4048-85F4-0622117353AC}" type="pres">
      <dgm:prSet presAssocID="{FA05415D-A136-40CC-B2DC-E2A016AE305E}" presName="dummy1b" presStyleCnt="0"/>
      <dgm:spPr/>
    </dgm:pt>
    <dgm:pt modelId="{EA6BFE3E-DE6A-4FF4-811D-B74871EEDE4E}" type="pres">
      <dgm:prSet presAssocID="{FA05415D-A136-40CC-B2DC-E2A016AE305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B4946F2-0BAB-4401-8DA3-BA8D35523F52}" type="pres">
      <dgm:prSet presAssocID="{FA05415D-A136-40CC-B2DC-E2A016AE305E}" presName="wedge2" presStyleLbl="node1" presStyleIdx="1" presStyleCnt="3"/>
      <dgm:spPr/>
    </dgm:pt>
    <dgm:pt modelId="{919A6665-92F2-4D3E-9632-CEC4A153830F}" type="pres">
      <dgm:prSet presAssocID="{FA05415D-A136-40CC-B2DC-E2A016AE305E}" presName="dummy2a" presStyleCnt="0"/>
      <dgm:spPr/>
    </dgm:pt>
    <dgm:pt modelId="{D9CC3B08-78A0-404E-9CDA-430B9BD0EA3B}" type="pres">
      <dgm:prSet presAssocID="{FA05415D-A136-40CC-B2DC-E2A016AE305E}" presName="dummy2b" presStyleCnt="0"/>
      <dgm:spPr/>
    </dgm:pt>
    <dgm:pt modelId="{F2D6B96F-7137-455D-9523-5828D66622C1}" type="pres">
      <dgm:prSet presAssocID="{FA05415D-A136-40CC-B2DC-E2A016AE305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200B04-12AC-456A-A67F-82DD4386906F}" type="pres">
      <dgm:prSet presAssocID="{FA05415D-A136-40CC-B2DC-E2A016AE305E}" presName="wedge3" presStyleLbl="node1" presStyleIdx="2" presStyleCnt="3"/>
      <dgm:spPr/>
    </dgm:pt>
    <dgm:pt modelId="{9EEB6F0B-C006-4414-ACE3-A876E07AC192}" type="pres">
      <dgm:prSet presAssocID="{FA05415D-A136-40CC-B2DC-E2A016AE305E}" presName="dummy3a" presStyleCnt="0"/>
      <dgm:spPr/>
    </dgm:pt>
    <dgm:pt modelId="{CF5221BB-2F0F-4707-B9A4-8B674C4D1BDD}" type="pres">
      <dgm:prSet presAssocID="{FA05415D-A136-40CC-B2DC-E2A016AE305E}" presName="dummy3b" presStyleCnt="0"/>
      <dgm:spPr/>
    </dgm:pt>
    <dgm:pt modelId="{995BE290-C8AD-4EB5-BEBA-04A13947898C}" type="pres">
      <dgm:prSet presAssocID="{FA05415D-A136-40CC-B2DC-E2A016AE305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95E6A2B-59CF-44D1-8896-26317084B207}" type="pres">
      <dgm:prSet presAssocID="{CDBFCA45-3EE1-46B3-9BC0-F8E9EFB6E30C}" presName="arrowWedge1" presStyleLbl="fgSibTrans2D1" presStyleIdx="0" presStyleCnt="3" custLinFactNeighborY="-459"/>
      <dgm:spPr>
        <a:solidFill>
          <a:srgbClr val="00B0F0"/>
        </a:solidFill>
      </dgm:spPr>
    </dgm:pt>
    <dgm:pt modelId="{A16B1C4F-C17E-48E0-B45B-A29D5A752683}" type="pres">
      <dgm:prSet presAssocID="{159F1651-0C1D-411B-A27B-53C80D90CF33}" presName="arrowWedge2" presStyleLbl="fgSibTrans2D1" presStyleIdx="1" presStyleCnt="3"/>
      <dgm:spPr>
        <a:solidFill>
          <a:srgbClr val="00B0F0"/>
        </a:solidFill>
      </dgm:spPr>
    </dgm:pt>
    <dgm:pt modelId="{C638EF3D-94FF-41C2-9CF1-84D7F1EFA35A}" type="pres">
      <dgm:prSet presAssocID="{3A7BDFFE-233D-4192-B51B-0BBFE72C0B50}" presName="arrowWedge3" presStyleLbl="fgSibTrans2D1" presStyleIdx="2" presStyleCnt="3" custLinFactNeighborX="664"/>
      <dgm:spPr>
        <a:solidFill>
          <a:srgbClr val="00B0F0"/>
        </a:solidFill>
      </dgm:spPr>
    </dgm:pt>
  </dgm:ptLst>
  <dgm:cxnLst>
    <dgm:cxn modelId="{A4D8A631-272B-4A93-B909-47B70F32C07D}" type="presOf" srcId="{77D340FA-7255-4382-AD72-CCFD33C39586}" destId="{64200B04-12AC-456A-A67F-82DD4386906F}" srcOrd="0" destOrd="0" presId="urn:microsoft.com/office/officeart/2005/8/layout/cycle8"/>
    <dgm:cxn modelId="{346F6640-5942-488B-9DC7-6A406F048332}" type="presOf" srcId="{FA05415D-A136-40CC-B2DC-E2A016AE305E}" destId="{F113BF1F-EC8C-402B-8258-4964AD653F7D}" srcOrd="0" destOrd="0" presId="urn:microsoft.com/office/officeart/2005/8/layout/cycle8"/>
    <dgm:cxn modelId="{2A3E3D79-9E25-4357-A7C0-85108ABF5BC8}" type="presOf" srcId="{D445FB4C-5CB4-460C-8208-5494C9F24821}" destId="{1B4946F2-0BAB-4401-8DA3-BA8D35523F52}" srcOrd="0" destOrd="0" presId="urn:microsoft.com/office/officeart/2005/8/layout/cycle8"/>
    <dgm:cxn modelId="{6DB39280-4182-4CCE-B68C-1118F76A4590}" srcId="{FA05415D-A136-40CC-B2DC-E2A016AE305E}" destId="{77D340FA-7255-4382-AD72-CCFD33C39586}" srcOrd="2" destOrd="0" parTransId="{C38A29D5-06E0-45F5-BFB1-070DA25B17FD}" sibTransId="{3A7BDFFE-233D-4192-B51B-0BBFE72C0B50}"/>
    <dgm:cxn modelId="{C09F4C92-A74D-4065-A930-C6FF07B16048}" type="presOf" srcId="{B3B94EEB-57F0-46F2-B9B2-00B65C3EB9C9}" destId="{21C28E49-0783-4C65-B1C2-079B806DF89C}" srcOrd="0" destOrd="0" presId="urn:microsoft.com/office/officeart/2005/8/layout/cycle8"/>
    <dgm:cxn modelId="{1B92129C-FF62-4EA7-9106-E9A15F4CBE19}" type="presOf" srcId="{B3B94EEB-57F0-46F2-B9B2-00B65C3EB9C9}" destId="{EA6BFE3E-DE6A-4FF4-811D-B74871EEDE4E}" srcOrd="1" destOrd="0" presId="urn:microsoft.com/office/officeart/2005/8/layout/cycle8"/>
    <dgm:cxn modelId="{2EDBB8A5-2E7E-4F84-A922-31FBCBE4FDDB}" srcId="{FA05415D-A136-40CC-B2DC-E2A016AE305E}" destId="{D445FB4C-5CB4-460C-8208-5494C9F24821}" srcOrd="1" destOrd="0" parTransId="{BD9263DA-58DA-4301-A50A-7941F3DF6A3B}" sibTransId="{159F1651-0C1D-411B-A27B-53C80D90CF33}"/>
    <dgm:cxn modelId="{1A2100AC-967E-4559-9120-7286C6B9E236}" type="presOf" srcId="{77D340FA-7255-4382-AD72-CCFD33C39586}" destId="{995BE290-C8AD-4EB5-BEBA-04A13947898C}" srcOrd="1" destOrd="0" presId="urn:microsoft.com/office/officeart/2005/8/layout/cycle8"/>
    <dgm:cxn modelId="{6BE67DB1-FF16-4381-8E9B-F05E7A092683}" type="presOf" srcId="{D445FB4C-5CB4-460C-8208-5494C9F24821}" destId="{F2D6B96F-7137-455D-9523-5828D66622C1}" srcOrd="1" destOrd="0" presId="urn:microsoft.com/office/officeart/2005/8/layout/cycle8"/>
    <dgm:cxn modelId="{0B5948EF-9DA6-4AFA-87EC-62554392E335}" srcId="{FA05415D-A136-40CC-B2DC-E2A016AE305E}" destId="{B3B94EEB-57F0-46F2-B9B2-00B65C3EB9C9}" srcOrd="0" destOrd="0" parTransId="{B5DB95DB-70B9-497B-8099-E613BCA13287}" sibTransId="{CDBFCA45-3EE1-46B3-9BC0-F8E9EFB6E30C}"/>
    <dgm:cxn modelId="{B987A59C-1C3C-4886-85FC-9BBD3810724B}" type="presParOf" srcId="{F113BF1F-EC8C-402B-8258-4964AD653F7D}" destId="{21C28E49-0783-4C65-B1C2-079B806DF89C}" srcOrd="0" destOrd="0" presId="urn:microsoft.com/office/officeart/2005/8/layout/cycle8"/>
    <dgm:cxn modelId="{458B2CE1-0DB8-472C-B796-7BE6BA19429A}" type="presParOf" srcId="{F113BF1F-EC8C-402B-8258-4964AD653F7D}" destId="{C5C6844E-36D0-4D5D-ABFC-66124D74A937}" srcOrd="1" destOrd="0" presId="urn:microsoft.com/office/officeart/2005/8/layout/cycle8"/>
    <dgm:cxn modelId="{737E5E2B-56C8-419D-91D5-656450D8E0F7}" type="presParOf" srcId="{F113BF1F-EC8C-402B-8258-4964AD653F7D}" destId="{CE1028DE-814F-4048-85F4-0622117353AC}" srcOrd="2" destOrd="0" presId="urn:microsoft.com/office/officeart/2005/8/layout/cycle8"/>
    <dgm:cxn modelId="{677C6A8F-E43D-457F-B382-FD10C8E8B4B0}" type="presParOf" srcId="{F113BF1F-EC8C-402B-8258-4964AD653F7D}" destId="{EA6BFE3E-DE6A-4FF4-811D-B74871EEDE4E}" srcOrd="3" destOrd="0" presId="urn:microsoft.com/office/officeart/2005/8/layout/cycle8"/>
    <dgm:cxn modelId="{0E9D0683-4151-4859-8C21-ED746AC3A0BF}" type="presParOf" srcId="{F113BF1F-EC8C-402B-8258-4964AD653F7D}" destId="{1B4946F2-0BAB-4401-8DA3-BA8D35523F52}" srcOrd="4" destOrd="0" presId="urn:microsoft.com/office/officeart/2005/8/layout/cycle8"/>
    <dgm:cxn modelId="{7D20F916-5FAE-463F-AAD6-A9450ECD1DFC}" type="presParOf" srcId="{F113BF1F-EC8C-402B-8258-4964AD653F7D}" destId="{919A6665-92F2-4D3E-9632-CEC4A153830F}" srcOrd="5" destOrd="0" presId="urn:microsoft.com/office/officeart/2005/8/layout/cycle8"/>
    <dgm:cxn modelId="{7403968F-2A62-48B4-93A0-83A1426BDC3E}" type="presParOf" srcId="{F113BF1F-EC8C-402B-8258-4964AD653F7D}" destId="{D9CC3B08-78A0-404E-9CDA-430B9BD0EA3B}" srcOrd="6" destOrd="0" presId="urn:microsoft.com/office/officeart/2005/8/layout/cycle8"/>
    <dgm:cxn modelId="{DAA58E09-8116-4289-A778-E68E31B9BDE0}" type="presParOf" srcId="{F113BF1F-EC8C-402B-8258-4964AD653F7D}" destId="{F2D6B96F-7137-455D-9523-5828D66622C1}" srcOrd="7" destOrd="0" presId="urn:microsoft.com/office/officeart/2005/8/layout/cycle8"/>
    <dgm:cxn modelId="{3C08B703-723F-4207-B1DD-86957E074B4B}" type="presParOf" srcId="{F113BF1F-EC8C-402B-8258-4964AD653F7D}" destId="{64200B04-12AC-456A-A67F-82DD4386906F}" srcOrd="8" destOrd="0" presId="urn:microsoft.com/office/officeart/2005/8/layout/cycle8"/>
    <dgm:cxn modelId="{2A37E609-9E77-4CE2-969B-D85EF6F4C774}" type="presParOf" srcId="{F113BF1F-EC8C-402B-8258-4964AD653F7D}" destId="{9EEB6F0B-C006-4414-ACE3-A876E07AC192}" srcOrd="9" destOrd="0" presId="urn:microsoft.com/office/officeart/2005/8/layout/cycle8"/>
    <dgm:cxn modelId="{523EFF79-010E-47B4-93E8-D89643730509}" type="presParOf" srcId="{F113BF1F-EC8C-402B-8258-4964AD653F7D}" destId="{CF5221BB-2F0F-4707-B9A4-8B674C4D1BDD}" srcOrd="10" destOrd="0" presId="urn:microsoft.com/office/officeart/2005/8/layout/cycle8"/>
    <dgm:cxn modelId="{02D02409-208E-496B-8FF7-EBAA20996C3F}" type="presParOf" srcId="{F113BF1F-EC8C-402B-8258-4964AD653F7D}" destId="{995BE290-C8AD-4EB5-BEBA-04A13947898C}" srcOrd="11" destOrd="0" presId="urn:microsoft.com/office/officeart/2005/8/layout/cycle8"/>
    <dgm:cxn modelId="{97611B19-C2BE-4CA4-83DE-921D35BE28F8}" type="presParOf" srcId="{F113BF1F-EC8C-402B-8258-4964AD653F7D}" destId="{695E6A2B-59CF-44D1-8896-26317084B207}" srcOrd="12" destOrd="0" presId="urn:microsoft.com/office/officeart/2005/8/layout/cycle8"/>
    <dgm:cxn modelId="{B2F4A621-DC98-4F2C-86C1-1CE162DCDDB5}" type="presParOf" srcId="{F113BF1F-EC8C-402B-8258-4964AD653F7D}" destId="{A16B1C4F-C17E-48E0-B45B-A29D5A752683}" srcOrd="13" destOrd="0" presId="urn:microsoft.com/office/officeart/2005/8/layout/cycle8"/>
    <dgm:cxn modelId="{EF4640E5-F72F-4E60-8DCD-219FF723AB13}" type="presParOf" srcId="{F113BF1F-EC8C-402B-8258-4964AD653F7D}" destId="{C638EF3D-94FF-41C2-9CF1-84D7F1EFA35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5AB6-48F0-4816-95CA-8FCC1BA7FB9D}">
      <dsp:nvSpPr>
        <dsp:cNvPr id="0" name=""/>
        <dsp:cNvSpPr/>
      </dsp:nvSpPr>
      <dsp:spPr>
        <a:xfrm>
          <a:off x="3226307" y="2871395"/>
          <a:ext cx="2386584" cy="238658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/>
            <a:t>Jedinstveni račun riznice</a:t>
          </a:r>
        </a:p>
      </dsp:txBody>
      <dsp:txXfrm>
        <a:off x="3575814" y="3220902"/>
        <a:ext cx="1687570" cy="1687570"/>
      </dsp:txXfrm>
    </dsp:sp>
    <dsp:sp modelId="{1DD84549-FAA7-425C-8D5C-23B3CC9B8517}">
      <dsp:nvSpPr>
        <dsp:cNvPr id="0" name=""/>
        <dsp:cNvSpPr/>
      </dsp:nvSpPr>
      <dsp:spPr>
        <a:xfrm rot="11700000">
          <a:off x="1099578" y="3114429"/>
          <a:ext cx="2085671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9D67C4-56EA-4FFF-929A-E146EDA43A50}">
      <dsp:nvSpPr>
        <dsp:cNvPr id="0" name=""/>
        <dsp:cNvSpPr/>
      </dsp:nvSpPr>
      <dsp:spPr>
        <a:xfrm>
          <a:off x="1484" y="2277709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>
              <a:latin typeface="+mn-lt"/>
            </a:rPr>
            <a:t>PRIHODI I RASHODI DRŽAVNOG PRORAČUNA</a:t>
          </a:r>
        </a:p>
      </dsp:txBody>
      <dsp:txXfrm>
        <a:off x="54608" y="2330833"/>
        <a:ext cx="2161006" cy="1707555"/>
      </dsp:txXfrm>
    </dsp:sp>
    <dsp:sp modelId="{A907DC24-E239-43E1-8723-34FF7D5C7A30}">
      <dsp:nvSpPr>
        <dsp:cNvPr id="0" name=""/>
        <dsp:cNvSpPr/>
      </dsp:nvSpPr>
      <dsp:spPr>
        <a:xfrm rot="14700000">
          <a:off x="2380434" y="1587964"/>
          <a:ext cx="2085671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35A413-EC72-49D9-B76A-2E8B321663A6}">
      <dsp:nvSpPr>
        <dsp:cNvPr id="0" name=""/>
        <dsp:cNvSpPr/>
      </dsp:nvSpPr>
      <dsp:spPr>
        <a:xfrm>
          <a:off x="1848921" y="76020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latin typeface="+mn-lt"/>
            </a:rPr>
            <a:t>PRIHODI I RASHODI PRORAČUNA AUTONOMNIH REPUBLIKA</a:t>
          </a:r>
        </a:p>
      </dsp:txBody>
      <dsp:txXfrm>
        <a:off x="1902045" y="129144"/>
        <a:ext cx="2161006" cy="1707555"/>
      </dsp:txXfrm>
    </dsp:sp>
    <dsp:sp modelId="{57DE953E-0776-4AC0-8006-C742CC95D4B9}">
      <dsp:nvSpPr>
        <dsp:cNvPr id="0" name=""/>
        <dsp:cNvSpPr/>
      </dsp:nvSpPr>
      <dsp:spPr>
        <a:xfrm rot="20891157">
          <a:off x="5676812" y="3260483"/>
          <a:ext cx="1923334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949C54-23D2-4CD6-8CA4-CA9D445D2B87}">
      <dsp:nvSpPr>
        <dsp:cNvPr id="0" name=""/>
        <dsp:cNvSpPr/>
      </dsp:nvSpPr>
      <dsp:spPr>
        <a:xfrm>
          <a:off x="6446148" y="2496781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latin typeface="+mn-lt"/>
            </a:rPr>
            <a:t>PRIHODI I RASHODI PRAVNIH OSOBA JAVNOG PRAVA I NEKOMERCIJALNIH ORGANIZACIJA</a:t>
          </a:r>
        </a:p>
      </dsp:txBody>
      <dsp:txXfrm>
        <a:off x="6499272" y="2549905"/>
        <a:ext cx="2161006" cy="1707555"/>
      </dsp:txXfrm>
    </dsp:sp>
    <dsp:sp modelId="{39CBFBB7-7EF9-400A-B772-DCE97BA37C15}">
      <dsp:nvSpPr>
        <dsp:cNvPr id="0" name=""/>
        <dsp:cNvSpPr/>
      </dsp:nvSpPr>
      <dsp:spPr>
        <a:xfrm rot="18236817">
          <a:off x="4637186" y="1631006"/>
          <a:ext cx="2383483" cy="6801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B2B80-73F2-4BC4-832E-E2FA4C3642DB}">
      <dsp:nvSpPr>
        <dsp:cNvPr id="0" name=""/>
        <dsp:cNvSpPr/>
      </dsp:nvSpPr>
      <dsp:spPr>
        <a:xfrm>
          <a:off x="5360799" y="75577"/>
          <a:ext cx="2267254" cy="18138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kern="1200">
              <a:latin typeface="+mn-lt"/>
            </a:rPr>
            <a:t>PRIHODI I RASHODI LOKALNIH PRORAČUNA</a:t>
          </a:r>
        </a:p>
      </dsp:txBody>
      <dsp:txXfrm>
        <a:off x="5413923" y="128701"/>
        <a:ext cx="2161006" cy="1707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28E49-0783-4C65-B1C2-079B806DF89C}">
      <dsp:nvSpPr>
        <dsp:cNvPr id="0" name=""/>
        <dsp:cNvSpPr/>
      </dsp:nvSpPr>
      <dsp:spPr>
        <a:xfrm>
          <a:off x="1941482" y="313897"/>
          <a:ext cx="4056524" cy="4056524"/>
        </a:xfrm>
        <a:prstGeom prst="pie">
          <a:avLst>
            <a:gd name="adj1" fmla="val 16200000"/>
            <a:gd name="adj2" fmla="val 1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>
              <a:solidFill>
                <a:schemeClr val="bg1"/>
              </a:solidFill>
              <a:latin typeface="+mj-lt"/>
            </a:rPr>
            <a:t>Potrošnja</a:t>
          </a:r>
        </a:p>
      </dsp:txBody>
      <dsp:txXfrm>
        <a:off x="4079367" y="1173494"/>
        <a:ext cx="1448758" cy="1207298"/>
      </dsp:txXfrm>
    </dsp:sp>
    <dsp:sp modelId="{1B4946F2-0BAB-4401-8DA3-BA8D35523F52}">
      <dsp:nvSpPr>
        <dsp:cNvPr id="0" name=""/>
        <dsp:cNvSpPr/>
      </dsp:nvSpPr>
      <dsp:spPr>
        <a:xfrm>
          <a:off x="1857937" y="458773"/>
          <a:ext cx="4056524" cy="4056524"/>
        </a:xfrm>
        <a:prstGeom prst="pie">
          <a:avLst>
            <a:gd name="adj1" fmla="val 1800000"/>
            <a:gd name="adj2" fmla="val 90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Upravljanje gotovinskim sredstvima</a:t>
          </a:r>
        </a:p>
      </dsp:txBody>
      <dsp:txXfrm>
        <a:off x="2823776" y="3090685"/>
        <a:ext cx="2173138" cy="1062423"/>
      </dsp:txXfrm>
    </dsp:sp>
    <dsp:sp modelId="{64200B04-12AC-456A-A67F-82DD4386906F}">
      <dsp:nvSpPr>
        <dsp:cNvPr id="0" name=""/>
        <dsp:cNvSpPr/>
      </dsp:nvSpPr>
      <dsp:spPr>
        <a:xfrm>
          <a:off x="1774392" y="313897"/>
          <a:ext cx="4056524" cy="4056524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>
              <a:solidFill>
                <a:schemeClr val="bg1"/>
              </a:solidFill>
              <a:latin typeface="+mj-lt"/>
            </a:rPr>
            <a:t>Naplata</a:t>
          </a:r>
        </a:p>
      </dsp:txBody>
      <dsp:txXfrm>
        <a:off x="2244273" y="1173494"/>
        <a:ext cx="1448758" cy="1207298"/>
      </dsp:txXfrm>
    </dsp:sp>
    <dsp:sp modelId="{695E6A2B-59CF-44D1-8896-26317084B207}">
      <dsp:nvSpPr>
        <dsp:cNvPr id="0" name=""/>
        <dsp:cNvSpPr/>
      </dsp:nvSpPr>
      <dsp:spPr>
        <a:xfrm>
          <a:off x="1690699" y="41854"/>
          <a:ext cx="4558761" cy="455876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B1C4F-C17E-48E0-B45B-A29D5A752683}">
      <dsp:nvSpPr>
        <dsp:cNvPr id="0" name=""/>
        <dsp:cNvSpPr/>
      </dsp:nvSpPr>
      <dsp:spPr>
        <a:xfrm>
          <a:off x="1606819" y="207398"/>
          <a:ext cx="4558761" cy="455876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8EF3D-94FF-41C2-9CF1-84D7F1EFA35A}">
      <dsp:nvSpPr>
        <dsp:cNvPr id="0" name=""/>
        <dsp:cNvSpPr/>
      </dsp:nvSpPr>
      <dsp:spPr>
        <a:xfrm>
          <a:off x="1553209" y="62779"/>
          <a:ext cx="4558761" cy="455876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fld id="{DD1779DA-467C-4693-896E-A48E37FC3B6D}" type="datetimeFigureOut">
              <a:rPr lang="en-US"/>
              <a:pPr>
                <a:defRPr/>
              </a:pPr>
              <a:t>10/8/2021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344988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4344988"/>
            <a:ext cx="2949575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itNusx" pitchFamily="34" charset="0"/>
              </a:defRPr>
            </a:lvl1pPr>
          </a:lstStyle>
          <a:p>
            <a:pPr>
              <a:defRPr/>
            </a:pPr>
            <a:fld id="{5231C00A-5306-449C-8A18-AD003D8D4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228600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l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228600"/>
          </a:xfrm>
          <a:prstGeom prst="rect">
            <a:avLst/>
          </a:prstGeom>
        </p:spPr>
        <p:txBody>
          <a:bodyPr vert="horz" lIns="61893" tIns="30946" rIns="61893" bIns="30946" rtlCol="0"/>
          <a:lstStyle>
            <a:lvl1pPr algn="r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fld id="{D02AAFF4-8663-4713-8720-49D2F11B1459}" type="datetimeFigureOut">
              <a:rPr lang="ru-RU"/>
              <a:pPr>
                <a:defRPr/>
              </a:pPr>
              <a:t>08.10.2021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9013" y="342900"/>
            <a:ext cx="2289175" cy="1716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893" tIns="30946" rIns="61893" bIns="30946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2173288"/>
            <a:ext cx="5443537" cy="2058987"/>
          </a:xfrm>
          <a:prstGeom prst="rect">
            <a:avLst/>
          </a:prstGeom>
        </p:spPr>
        <p:txBody>
          <a:bodyPr vert="horz" lIns="61893" tIns="30946" rIns="61893" bIns="309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44988"/>
            <a:ext cx="2949575" cy="230187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l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4344988"/>
            <a:ext cx="2949575" cy="230187"/>
          </a:xfrm>
          <a:prstGeom prst="rect">
            <a:avLst/>
          </a:prstGeom>
        </p:spPr>
        <p:txBody>
          <a:bodyPr vert="horz" lIns="61893" tIns="30946" rIns="61893" bIns="30946" rtlCol="0" anchor="b"/>
          <a:lstStyle>
            <a:lvl1pPr algn="r">
              <a:defRPr sz="800">
                <a:latin typeface="LitNusx" pitchFamily="34" charset="0"/>
              </a:defRPr>
            </a:lvl1pPr>
          </a:lstStyle>
          <a:p>
            <a:pPr>
              <a:defRPr/>
            </a:pPr>
            <a:fld id="{50653BAF-C33F-4AC9-9B27-803206E52E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6E7213-9378-4F7B-91A7-B06D956D9EBE}" type="slidenum">
              <a:rPr lang="ru-RU" smtClean="0">
                <a:latin typeface="LitNusx" pitchFamily="2" charset="0"/>
              </a:rPr>
              <a:pPr/>
              <a:t>1</a:t>
            </a:fld>
            <a:endParaRPr lang="ru-RU">
              <a:latin typeface="LitNusx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D474CE-60B0-433A-BE13-E11EE9FAAA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993E-1ABA-499F-B912-92CEFD1E26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492D0-585A-4D39-ADB5-5A90D0EC98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244859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6400800" cy="785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643174" y="5500702"/>
            <a:ext cx="3643312" cy="50006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D474CE-60B0-433A-BE13-E11EE9FAA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1000124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cap="all" baseline="0" dirty="0">
                <a:solidFill>
                  <a:srgbClr val="12203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53176" y="6429396"/>
            <a:ext cx="1633534" cy="292078"/>
          </a:xfrm>
          <a:ln/>
        </p:spPr>
        <p:txBody>
          <a:bodyPr/>
          <a:lstStyle>
            <a:lvl1pPr algn="r">
              <a:defRPr sz="105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58148" y="6429396"/>
            <a:ext cx="828652" cy="292078"/>
          </a:xfr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C8C45F4A-9343-4308-B8D2-5D21968A45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610225" cy="29210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r>
              <a:rPr lang="ka-GE" dirty="0"/>
              <a:t>Tax and Non-Tax Refund Mechanisms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18B7A-7BD6-468D-925D-26E2BCA2A5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6FDD-8C8D-4BD8-A4D6-59CFB9CEF6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8AEC4-EC9D-4588-B3F5-013878CFCB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25F5D-D535-4DD1-B151-2FF65A7B3F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F499-888E-486E-A32D-EB5D364424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855E-0095-4D08-847A-6ACC4F7171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1277D-45CB-4667-9419-9C874571E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ka-GE"/>
              <a:t>Tax and Non-Tax Refund Mechanisms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7C9A312-818C-4B1C-A0A6-FD719F4775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ov.ge/" TargetMode="External"/><Relationship Id="rId2" Type="http://schemas.openxmlformats.org/officeDocument/2006/relationships/hyperlink" Target="http://www.mof.g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714375" y="3321050"/>
            <a:ext cx="7772400" cy="2089150"/>
          </a:xfrm>
        </p:spPr>
        <p:txBody>
          <a:bodyPr/>
          <a:lstStyle/>
          <a:p>
            <a:r>
              <a:rPr lang="hr-HR" sz="3200" dirty="0">
                <a:solidFill>
                  <a:srgbClr val="FFC000"/>
                </a:solidFill>
              </a:rPr>
              <a:t>Jedinstveni račun riznice</a:t>
            </a:r>
            <a:br>
              <a:rPr lang="hr-HR" sz="3200" dirty="0">
                <a:solidFill>
                  <a:srgbClr val="FFC000"/>
                </a:solidFill>
              </a:rPr>
            </a:br>
            <a:r>
              <a:rPr lang="hr-HR" sz="3200" b="0" dirty="0"/>
              <a:t>i</a:t>
            </a:r>
            <a:br>
              <a:rPr lang="hr-HR" sz="3200" b="0" dirty="0"/>
            </a:br>
            <a:r>
              <a:rPr lang="hr-HR" sz="3200" dirty="0">
                <a:solidFill>
                  <a:srgbClr val="FFC000"/>
                </a:solidFill>
              </a:rPr>
              <a:t>izrada projekcija gotovinskih sredstava te upravljanje gotovinskim sredstvima</a:t>
            </a:r>
          </a:p>
        </p:txBody>
      </p:sp>
      <p:sp>
        <p:nvSpPr>
          <p:cNvPr id="1536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67000" y="5924550"/>
            <a:ext cx="3643313" cy="704850"/>
          </a:xfrm>
        </p:spPr>
        <p:txBody>
          <a:bodyPr/>
          <a:lstStyle/>
          <a:p>
            <a:r>
              <a:rPr lang="hr-HR" sz="2400"/>
              <a:t> 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2714612" y="5486400"/>
            <a:ext cx="36433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bg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bg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bg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hr-HR" sz="2000" dirty="0"/>
              <a:t>Levan Todua</a:t>
            </a:r>
          </a:p>
          <a:p>
            <a:r>
              <a:rPr lang="hr-HR" sz="2000" dirty="0"/>
              <a:t>Davit Gamkrelidze</a:t>
            </a:r>
          </a:p>
          <a:p>
            <a:endParaRPr lang="en-US" sz="500" kern="0" dirty="0"/>
          </a:p>
          <a:p>
            <a:r>
              <a:rPr lang="hr-HR" sz="2000" dirty="0"/>
              <a:t>listopad/oktobar 2021.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8DE01-323D-49CB-8957-49FEF07256C9}"/>
              </a:ext>
            </a:extLst>
          </p:cNvPr>
          <p:cNvSpPr txBox="1"/>
          <p:nvPr/>
        </p:nvSpPr>
        <p:spPr>
          <a:xfrm>
            <a:off x="2095500" y="1816031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>
                <a:solidFill>
                  <a:srgbClr val="29527B"/>
                </a:solidFill>
                <a:latin typeface="Georgia" panose="02040502050405020303" pitchFamily="18" charset="0"/>
              </a:rPr>
              <a:t>Ministarstvo financija Gruzije</a:t>
            </a:r>
          </a:p>
          <a:p>
            <a:pPr algn="ctr"/>
            <a:r>
              <a:rPr lang="hr-HR" sz="3200" dirty="0">
                <a:solidFill>
                  <a:srgbClr val="29527B"/>
                </a:solidFill>
                <a:latin typeface="Georgia" panose="02040502050405020303" pitchFamily="18" charset="0"/>
              </a:rPr>
              <a:t>Državna riznica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600" b="1"/>
              <a:t>Upravljanja gotovinskim sredstvima</a:t>
            </a:r>
            <a:br>
              <a:rPr lang="hr-HR" sz="2600" b="1"/>
            </a:br>
            <a:r>
              <a:rPr lang="hr-HR" sz="2600" b="1"/>
              <a:t>Ciljevi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hr-HR" dirty="0"/>
              <a:t>Jednako važni u korporativnom sektoru i sektoru vlade</a:t>
            </a:r>
          </a:p>
          <a:p>
            <a:pPr marL="0" lvl="1" indent="0">
              <a:buNone/>
            </a:pPr>
            <a:endParaRPr lang="en-US" dirty="0"/>
          </a:p>
          <a:p>
            <a:pPr marL="512763" lvl="1" indent="-512763">
              <a:buFont typeface="Wingdings" panose="05000000000000000000" pitchFamily="2" charset="2"/>
              <a:buChar char="Ø"/>
            </a:pPr>
            <a:r>
              <a:rPr lang="hr-HR" dirty="0"/>
              <a:t>Glavni ciljevi: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hr-HR" dirty="0"/>
              <a:t>dostupnost dovoljne količine gotovinskih sredstava 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hr-HR" dirty="0"/>
              <a:t>zaduživanje samo ako je to potrebno 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hr-HR" dirty="0"/>
              <a:t>maksimiziranje povrata na neangažirana gotovinska sredstva </a:t>
            </a:r>
          </a:p>
          <a:p>
            <a:pPr marL="914400" lvl="2" indent="-396875">
              <a:buFont typeface="Wingdings" panose="05000000000000000000" pitchFamily="2" charset="2"/>
              <a:buChar char="ü"/>
            </a:pPr>
            <a:r>
              <a:rPr lang="hr-HR" dirty="0"/>
              <a:t>upravljanje rizicima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68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600" b="1"/>
              <a:t>Razvoj upravljanja gotovinom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/>
              <a:t>početak 2000-ih: prvi pokušaji</a:t>
            </a:r>
          </a:p>
          <a:p>
            <a:pPr marL="4572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400"/>
              <a:t>2005. – 2015.: e-Riznica; RTGS i SWIFT; JRR; novi moduli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/>
              <a:t>DeMPA 2013. – </a:t>
            </a:r>
            <a:r>
              <a:rPr lang="hr-HR" i="1"/>
              <a:t>…jako daleko od prakse naprednih zemalja…</a:t>
            </a:r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i="1" dirty="0"/>
          </a:p>
          <a:p>
            <a:pPr marL="457200" lvl="2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i="1"/>
              <a:t>Novi krug poboljšanja u pogledu JRR-a 2015.:</a:t>
            </a:r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izvještaji o izvršenju proračuna dostupni u stvarnom vremenu </a:t>
            </a:r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ekonomičnost u upotrebi resursa</a:t>
            </a:r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stotine novih organizacija i korisnika sustava</a:t>
            </a:r>
          </a:p>
          <a:p>
            <a:pPr marL="919163" lvl="4" indent="-461963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akumulacija većih gotovinskih salda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400050" lvl="2" indent="0">
              <a:buNone/>
            </a:pPr>
            <a:endParaRPr lang="en-US" dirty="0"/>
          </a:p>
          <a:p>
            <a:pPr marL="512763" lvl="1" indent="-512763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867400"/>
            <a:ext cx="76962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>
                <a:solidFill>
                  <a:schemeClr val="tx1">
                    <a:lumMod val="95000"/>
                    <a:lumOff val="5000"/>
                  </a:schemeClr>
                </a:solidFill>
              </a:rPr>
              <a:t>Pokrenuta funkcija upravljanja gotovinom</a:t>
            </a:r>
          </a:p>
        </p:txBody>
      </p:sp>
    </p:spTree>
    <p:extLst>
      <p:ext uri="{BB962C8B-B14F-4D97-AF65-F5344CB8AC3E}">
        <p14:creationId xmlns:p14="http://schemas.microsoft.com/office/powerpoint/2010/main" val="3005793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600" b="1" dirty="0">
                <a:solidFill>
                  <a:srgbClr val="002060"/>
                </a:solidFill>
              </a:rPr>
              <a:t>RAZVOJ UPRAVLJANJA GOTOVINOM</a:t>
            </a:r>
            <a:br>
              <a:rPr lang="hr-HR" sz="2600" b="1" dirty="0">
                <a:solidFill>
                  <a:srgbClr val="002060"/>
                </a:solidFill>
              </a:rPr>
            </a:br>
            <a:r>
              <a:rPr lang="hr-HR" sz="2400" b="1" u="sng" dirty="0">
                <a:solidFill>
                  <a:srgbClr val="FF0000"/>
                </a:solidFill>
              </a:rPr>
              <a:t>1. </a:t>
            </a:r>
            <a:r>
              <a:rPr lang="hr-HR" sz="2400" b="1" dirty="0">
                <a:solidFill>
                  <a:srgbClr val="FFC000"/>
                </a:solidFill>
              </a:rPr>
              <a:t>PRIPREMNA FAZA</a:t>
            </a:r>
            <a:endParaRPr lang="hr-H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</p:spPr>
        <p:txBody>
          <a:bodyPr/>
          <a:lstStyle/>
          <a:p>
            <a:pPr marL="347663" lvl="1" indent="0">
              <a:spcAft>
                <a:spcPts val="600"/>
              </a:spcAft>
              <a:buNone/>
            </a:pPr>
            <a:r>
              <a:rPr lang="hr-HR" sz="2000" u="sng"/>
              <a:t>CILJ: Povećanje efikasnosti sustava upravljanja gotovinom Riznice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/>
              <a:t>2015. – osnovan Odjel za projekcije gotovinskih tokova i upravljanje gotovinom (6 zaposlenika)</a:t>
            </a:r>
          </a:p>
          <a:p>
            <a:pPr marL="1085850" lvl="1" indent="-342900" algn="just">
              <a:buFont typeface="Wingdings" panose="05000000000000000000" pitchFamily="2" charset="2"/>
              <a:buChar char="ü"/>
            </a:pPr>
            <a:r>
              <a:rPr lang="hr-HR" sz="1600"/>
              <a:t>Odjel za izradu projekcija gotovinskih tokova</a:t>
            </a:r>
          </a:p>
          <a:p>
            <a:pPr marL="1085850" lvl="1" indent="-342900" algn="just">
              <a:buFont typeface="Wingdings" panose="05000000000000000000" pitchFamily="2" charset="2"/>
              <a:buChar char="ü"/>
            </a:pPr>
            <a:r>
              <a:rPr lang="hr-HR" sz="1600"/>
              <a:t>Odjel za upravljanje gotovinskim sredstvima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690563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/>
              <a:t>Donošenje vladine odluke o uređenju novčanih aukcija:</a:t>
            </a:r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/>
              <a:t>Vrsta</a:t>
            </a:r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/>
              <a:t>Trajanje </a:t>
            </a:r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/>
              <a:t>Iznos</a:t>
            </a:r>
          </a:p>
          <a:p>
            <a:pPr marL="1085850" lvl="2" indent="-33813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/>
              <a:t>Kolateral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6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702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600" b="1" dirty="0">
                <a:solidFill>
                  <a:srgbClr val="002060"/>
                </a:solidFill>
              </a:rPr>
              <a:t>RAZVOJ UPRAVLJANJA GOTOVINOM</a:t>
            </a:r>
            <a:br>
              <a:rPr lang="hr-HR" sz="2600" b="1" dirty="0">
                <a:solidFill>
                  <a:srgbClr val="002060"/>
                </a:solidFill>
              </a:rPr>
            </a:br>
            <a:r>
              <a:rPr lang="hr-HR" sz="2400" b="1" u="sng" dirty="0">
                <a:solidFill>
                  <a:srgbClr val="FF0000"/>
                </a:solidFill>
              </a:rPr>
              <a:t>2. </a:t>
            </a:r>
            <a:r>
              <a:rPr lang="hr-HR" sz="2400" b="1" dirty="0">
                <a:solidFill>
                  <a:srgbClr val="FFC000"/>
                </a:solidFill>
              </a:rPr>
              <a:t>PRIPREMNA FAZA</a:t>
            </a:r>
            <a:endParaRPr lang="hr-H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</p:spPr>
        <p:txBody>
          <a:bodyPr/>
          <a:lstStyle/>
          <a:p>
            <a:pPr marL="347663" lvl="1" indent="0">
              <a:spcAft>
                <a:spcPts val="600"/>
              </a:spcAft>
              <a:buNone/>
            </a:pPr>
            <a:r>
              <a:rPr lang="hr-HR" sz="2000" b="1" dirty="0"/>
              <a:t>Razvoj modela izrade projekcija gotovinskih tokova</a:t>
            </a:r>
            <a:r>
              <a:rPr lang="hr-HR" sz="2000" dirty="0"/>
              <a:t> u dvije faze:</a:t>
            </a: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Podfaza 1: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podaci o izvršenju proračuna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zakon o godišnjem proračunu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bliska suradnja s: odjelima za proračun, dug i fiskalne projekcije 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Podfaza 2: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osmišljavanje standardnog obrasca:</a:t>
            </a:r>
          </a:p>
          <a:p>
            <a:pPr marL="798513" lvl="1" indent="-450850">
              <a:buFont typeface="Wingdings" panose="05000000000000000000" pitchFamily="2" charset="2"/>
              <a:buChar char="ü"/>
            </a:pPr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6E2D7-1035-4248-B462-A77650C0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892827"/>
            <a:ext cx="8958853" cy="1536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CF4C7-2FB0-4B54-BD6B-BB4930DB8A7E}"/>
              </a:ext>
            </a:extLst>
          </p:cNvPr>
          <p:cNvSpPr txBox="1"/>
          <p:nvPr/>
        </p:nvSpPr>
        <p:spPr>
          <a:xfrm>
            <a:off x="125083" y="5333998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chemeClr val="bg1"/>
                </a:solidFill>
              </a:rPr>
              <a:t>Analiza povijesnih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vremenskih serija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7A947-3913-439C-BB41-423B07BB2BC0}"/>
              </a:ext>
            </a:extLst>
          </p:cNvPr>
          <p:cNvSpPr txBox="1"/>
          <p:nvPr/>
        </p:nvSpPr>
        <p:spPr>
          <a:xfrm>
            <a:off x="1981200" y="5169464"/>
            <a:ext cx="13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chemeClr val="bg1"/>
                </a:solidFill>
              </a:rPr>
              <a:t>Uklanjanje prošlih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jednokratnih transakcija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radi dobivanja jasnih trendova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0593C-2CD8-4B04-A441-83FC08DEAB27}"/>
              </a:ext>
            </a:extLst>
          </p:cNvPr>
          <p:cNvSpPr txBox="1"/>
          <p:nvPr/>
        </p:nvSpPr>
        <p:spPr>
          <a:xfrm>
            <a:off x="3787338" y="5070464"/>
            <a:ext cx="1432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>
                <a:solidFill>
                  <a:schemeClr val="bg1"/>
                </a:solidFill>
              </a:rPr>
              <a:t>Izrada specifičnih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pretpostavki i metrike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koji pokazuju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međuovisnost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različitih</a:t>
            </a:r>
            <a:br>
              <a:rPr lang="hr-HR" sz="1100" dirty="0">
                <a:solidFill>
                  <a:schemeClr val="bg1"/>
                </a:solidFill>
              </a:rPr>
            </a:br>
            <a:r>
              <a:rPr lang="hr-HR" sz="1100" dirty="0">
                <a:solidFill>
                  <a:schemeClr val="bg1"/>
                </a:solidFill>
              </a:rPr>
              <a:t>varijabli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05661-93A4-4902-881D-1F357E6D30FF}"/>
              </a:ext>
            </a:extLst>
          </p:cNvPr>
          <p:cNvSpPr txBox="1"/>
          <p:nvPr/>
        </p:nvSpPr>
        <p:spPr>
          <a:xfrm>
            <a:off x="5673556" y="5009474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bg1"/>
                </a:solidFill>
              </a:rPr>
              <a:t>Primjena tih</a:t>
            </a:r>
            <a:br>
              <a:rPr lang="hr-HR" sz="900" dirty="0">
                <a:solidFill>
                  <a:schemeClr val="bg1"/>
                </a:solidFill>
              </a:rPr>
            </a:br>
            <a:r>
              <a:rPr lang="hr-HR" sz="900" dirty="0">
                <a:solidFill>
                  <a:schemeClr val="bg1"/>
                </a:solidFill>
              </a:rPr>
              <a:t>procjena na</a:t>
            </a:r>
            <a:br>
              <a:rPr lang="hr-HR" sz="900" dirty="0">
                <a:solidFill>
                  <a:schemeClr val="bg1"/>
                </a:solidFill>
              </a:rPr>
            </a:br>
            <a:r>
              <a:rPr lang="hr-HR" sz="900" dirty="0">
                <a:solidFill>
                  <a:schemeClr val="bg1"/>
                </a:solidFill>
              </a:rPr>
              <a:t>projekcije proračunskih</a:t>
            </a:r>
            <a:br>
              <a:rPr lang="hr-HR" sz="900" dirty="0">
                <a:solidFill>
                  <a:schemeClr val="bg1"/>
                </a:solidFill>
              </a:rPr>
            </a:br>
            <a:r>
              <a:rPr lang="hr-HR" sz="900" dirty="0">
                <a:solidFill>
                  <a:schemeClr val="bg1"/>
                </a:solidFill>
              </a:rPr>
              <a:t>podataka i derivacija</a:t>
            </a:r>
            <a:br>
              <a:rPr lang="hr-HR" sz="900" dirty="0">
                <a:solidFill>
                  <a:schemeClr val="bg1"/>
                </a:solidFill>
              </a:rPr>
            </a:br>
            <a:r>
              <a:rPr lang="hr-HR" sz="900" dirty="0">
                <a:solidFill>
                  <a:schemeClr val="bg1"/>
                </a:solidFill>
              </a:rPr>
              <a:t>kratkoročnog plana</a:t>
            </a:r>
            <a:br>
              <a:rPr lang="hr-HR" sz="900" dirty="0">
                <a:solidFill>
                  <a:schemeClr val="bg1"/>
                </a:solidFill>
              </a:rPr>
            </a:br>
            <a:r>
              <a:rPr lang="hr-HR" sz="900" dirty="0">
                <a:solidFill>
                  <a:schemeClr val="bg1"/>
                </a:solidFill>
              </a:rPr>
              <a:t>gotovinskih tokova na temelju</a:t>
            </a:r>
            <a:br>
              <a:rPr lang="hr-HR" sz="900" dirty="0">
                <a:solidFill>
                  <a:schemeClr val="bg1"/>
                </a:solidFill>
              </a:rPr>
            </a:br>
            <a:r>
              <a:rPr lang="hr-HR" sz="900" dirty="0">
                <a:solidFill>
                  <a:schemeClr val="bg1"/>
                </a:solidFill>
              </a:rPr>
              <a:t>jasnih prošlih trendova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41121-11BD-4F86-BECC-B4DE887386E8}"/>
              </a:ext>
            </a:extLst>
          </p:cNvPr>
          <p:cNvSpPr txBox="1"/>
          <p:nvPr/>
        </p:nvSpPr>
        <p:spPr>
          <a:xfrm>
            <a:off x="7501970" y="5037710"/>
            <a:ext cx="1371600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>
                <a:solidFill>
                  <a:schemeClr val="bg1"/>
                </a:solidFill>
              </a:rPr>
              <a:t>Dodavanje budućih</a:t>
            </a:r>
            <a:br>
              <a:rPr lang="hr-HR" sz="1050" dirty="0">
                <a:solidFill>
                  <a:schemeClr val="bg1"/>
                </a:solidFill>
              </a:rPr>
            </a:br>
            <a:r>
              <a:rPr lang="hr-HR" sz="1050" dirty="0">
                <a:solidFill>
                  <a:schemeClr val="bg1"/>
                </a:solidFill>
              </a:rPr>
              <a:t>jednokratnih stavki koje su</a:t>
            </a:r>
            <a:br>
              <a:rPr lang="hr-HR" sz="1050" dirty="0">
                <a:solidFill>
                  <a:schemeClr val="bg1"/>
                </a:solidFill>
              </a:rPr>
            </a:br>
            <a:r>
              <a:rPr lang="hr-HR" sz="1050" dirty="0">
                <a:solidFill>
                  <a:schemeClr val="bg1"/>
                </a:solidFill>
              </a:rPr>
              <a:t>utvrđene kao temelj</a:t>
            </a:r>
            <a:br>
              <a:rPr lang="hr-HR" sz="1050" dirty="0">
                <a:solidFill>
                  <a:schemeClr val="bg1"/>
                </a:solidFill>
              </a:rPr>
            </a:br>
            <a:r>
              <a:rPr lang="hr-HR" sz="1050" dirty="0">
                <a:solidFill>
                  <a:schemeClr val="bg1"/>
                </a:solidFill>
              </a:rPr>
              <a:t>za diskusiju s</a:t>
            </a:r>
            <a:br>
              <a:rPr lang="hr-HR" sz="1050" dirty="0">
                <a:solidFill>
                  <a:schemeClr val="bg1"/>
                </a:solidFill>
              </a:rPr>
            </a:br>
            <a:r>
              <a:rPr lang="hr-HR" sz="1050" dirty="0">
                <a:solidFill>
                  <a:schemeClr val="bg1"/>
                </a:solidFill>
              </a:rPr>
              <a:t>proračunskim korisnicima</a:t>
            </a:r>
          </a:p>
        </p:txBody>
      </p:sp>
    </p:spTree>
    <p:extLst>
      <p:ext uri="{BB962C8B-B14F-4D97-AF65-F5344CB8AC3E}">
        <p14:creationId xmlns:p14="http://schemas.microsoft.com/office/powerpoint/2010/main" val="708819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600" b="1" dirty="0">
                <a:solidFill>
                  <a:srgbClr val="002060"/>
                </a:solidFill>
              </a:rPr>
              <a:t>RAZVOJ UPRAVLJANJA GOTOVINOM</a:t>
            </a:r>
            <a:br>
              <a:rPr lang="hr-HR" sz="2600" b="1" dirty="0">
                <a:solidFill>
                  <a:srgbClr val="002060"/>
                </a:solidFill>
              </a:rPr>
            </a:br>
            <a:r>
              <a:rPr lang="hr-HR" sz="2400" b="1" u="sng" dirty="0">
                <a:solidFill>
                  <a:srgbClr val="FF0000"/>
                </a:solidFill>
              </a:rPr>
              <a:t>3. </a:t>
            </a:r>
            <a:r>
              <a:rPr lang="hr-HR" sz="2400" b="1" dirty="0">
                <a:solidFill>
                  <a:srgbClr val="FFC000"/>
                </a:solidFill>
              </a:rPr>
              <a:t>PRIPREMNA FAZA</a:t>
            </a:r>
            <a:endParaRPr lang="hr-HR" sz="2400" b="1" u="sng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176"/>
            <a:ext cx="8686800" cy="533402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b="1" dirty="0">
                <a:solidFill>
                  <a:srgbClr val="002060"/>
                </a:solidFill>
              </a:rPr>
              <a:t>Usvojeni tehnički alati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Bloomberg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CSD</a:t>
            </a:r>
          </a:p>
          <a:p>
            <a:pPr marL="1198563" lvl="2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600" dirty="0"/>
              <a:t>eRiznica</a:t>
            </a:r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2000" dirty="0"/>
          </a:p>
          <a:p>
            <a:pPr marL="798513" lvl="1" indent="-4508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600" b="1" dirty="0">
                <a:solidFill>
                  <a:srgbClr val="002060"/>
                </a:solidFill>
              </a:rPr>
              <a:t>srpanj/juli 2017. – Riznica uspješno pokreće prvu aukciju depozita</a:t>
            </a:r>
          </a:p>
          <a:p>
            <a:pPr marL="798513" lvl="1" indent="-450850">
              <a:buFont typeface="Wingdings" panose="05000000000000000000" pitchFamily="2" charset="2"/>
              <a:buChar char="ü"/>
            </a:pPr>
            <a:endParaRPr lang="en-US" sz="20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314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>
                <a:solidFill>
                  <a:srgbClr val="002060"/>
                </a:solidFill>
              </a:rPr>
              <a:t>AUKCIJA UPRAVLJANJA GOTOVINOM</a:t>
            </a:r>
            <a:br>
              <a:rPr lang="hr-HR" sz="2400" b="1">
                <a:solidFill>
                  <a:srgbClr val="002060"/>
                </a:solidFill>
              </a:rPr>
            </a:br>
            <a:r>
              <a:rPr lang="hr-HR" sz="2400" b="1">
                <a:solidFill>
                  <a:srgbClr val="FF0000"/>
                </a:solidFill>
              </a:rPr>
              <a:t>SVAKOG TJEDNA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5179"/>
            <a:ext cx="8913326" cy="50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9117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/>
              <a:t>Prednosti upravljanja gotovinskim sredstvima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2" y="1219176"/>
            <a:ext cx="9067800" cy="5334024"/>
          </a:xfrm>
        </p:spPr>
        <p:txBody>
          <a:bodyPr/>
          <a:lstStyle/>
          <a:p>
            <a:pPr marL="0" indent="0">
              <a:buNone/>
            </a:pPr>
            <a:r>
              <a:rPr lang="hr-HR" sz="2400"/>
              <a:t>Aktivno upravljanje gotovinskim sredstvima:</a:t>
            </a:r>
          </a:p>
          <a:p>
            <a:pPr marL="0" indent="0">
              <a:buNone/>
            </a:pPr>
            <a:endParaRPr lang="en-US" sz="1000" dirty="0">
              <a:solidFill>
                <a:srgbClr val="FF0000"/>
              </a:solidFill>
            </a:endParaRP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Učinkovito upravljanje viškom sredstava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Dodatni prihodi u središnjem proračunu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Dodatni izvor likvidnosti u GEL uz različite uvjete</a:t>
            </a:r>
          </a:p>
          <a:p>
            <a:pPr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sz="1800"/>
              <a:t>Institucionalni razvoj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r>
              <a:rPr lang="hr-HR" sz="2400"/>
              <a:t>Ukratko:</a:t>
            </a:r>
          </a:p>
          <a:p>
            <a:pPr marL="57150" lvl="1" indent="0">
              <a:buNone/>
            </a:pPr>
            <a:r>
              <a:rPr lang="hr-HR" sz="1800">
                <a:ea typeface="+mn-ea"/>
              </a:rPr>
              <a:t>2017.–2021.		</a:t>
            </a:r>
            <a:r>
              <a:rPr lang="hr-HR" sz="1800"/>
              <a:t>Ukupan broj aukcija = 270 </a:t>
            </a:r>
          </a:p>
          <a:p>
            <a:pPr marL="57150" lvl="1" indent="0">
              <a:buNone/>
            </a:pPr>
            <a:r>
              <a:rPr lang="hr-HR" sz="1800">
                <a:ea typeface="+mn-ea"/>
              </a:rPr>
              <a:t>			Ukupan % prihoda &gt; 100 mil. USD</a:t>
            </a:r>
          </a:p>
          <a:p>
            <a:pPr marL="57150" lvl="1" indent="0">
              <a:buNone/>
            </a:pPr>
            <a:r>
              <a:rPr lang="hr-HR" sz="1800">
                <a:ea typeface="+mn-ea"/>
              </a:rPr>
              <a:t>			Trenutačni portfelj = 300 mil. USD</a:t>
            </a:r>
          </a:p>
          <a:p>
            <a:pPr marL="342900" lvl="1">
              <a:buFont typeface="Wingdings" panose="05000000000000000000" pitchFamily="2" charset="2"/>
              <a:buChar char="ü"/>
            </a:pPr>
            <a:endParaRPr lang="en-US" sz="1800" dirty="0">
              <a:ea typeface="+mn-ea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800" dirty="0"/>
          </a:p>
          <a:p>
            <a:endParaRPr lang="en-US" sz="2300" dirty="0"/>
          </a:p>
          <a:p>
            <a:endParaRPr lang="en-US" sz="23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2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algn="ctr" eaLnBrk="1" hangingPunct="1">
              <a:buFontTx/>
              <a:buNone/>
            </a:pPr>
            <a:endParaRPr lang="en-US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algn="ctr" eaLnBrk="1" hangingPunct="1">
              <a:buFontTx/>
              <a:buNone/>
            </a:pPr>
            <a:endParaRPr lang="ka-GE" sz="1600" dirty="0">
              <a:solidFill>
                <a:srgbClr val="1E4649"/>
              </a:solidFill>
              <a:latin typeface="BPG Algeti Compact" pitchFamily="2" charset="0"/>
            </a:endParaRPr>
          </a:p>
          <a:p>
            <a:pPr algn="ctr" eaLnBrk="1" hangingPunct="1">
              <a:buFontTx/>
              <a:buNone/>
            </a:pPr>
            <a:r>
              <a:rPr lang="hr-HR" sz="4000" b="1">
                <a:solidFill>
                  <a:srgbClr val="CC0000"/>
                </a:solidFill>
              </a:rPr>
              <a:t>Hvala na pažnji!</a:t>
            </a:r>
          </a:p>
          <a:p>
            <a:pPr algn="ctr" eaLnBrk="1" hangingPunct="1">
              <a:buFontTx/>
              <a:buNone/>
            </a:pPr>
            <a:endParaRPr lang="ka-GE" sz="2400" dirty="0"/>
          </a:p>
          <a:p>
            <a:pPr algn="ctr" eaLnBrk="1" hangingPunct="1">
              <a:buFontTx/>
              <a:buNone/>
            </a:pPr>
            <a:r>
              <a:rPr lang="hr-HR" sz="2400">
                <a:solidFill>
                  <a:srgbClr val="19194D"/>
                </a:solidFill>
                <a:latin typeface="Calibri" pitchFamily="34" charset="0"/>
                <a:hlinkClick r:id="rId2"/>
              </a:rPr>
              <a:t>www.mof.ge</a:t>
            </a:r>
          </a:p>
          <a:p>
            <a:pPr algn="ctr" eaLnBrk="1" hangingPunct="1">
              <a:buFontTx/>
              <a:buNone/>
            </a:pPr>
            <a:r>
              <a:rPr lang="hr-HR" sz="2400">
                <a:solidFill>
                  <a:srgbClr val="19194D"/>
                </a:solidFill>
                <a:latin typeface="Calibri" pitchFamily="34" charset="0"/>
                <a:hlinkClick r:id="rId3"/>
              </a:rPr>
              <a:t>www.treasury.gov.ge</a:t>
            </a:r>
          </a:p>
          <a:p>
            <a:pPr algn="ctr" eaLnBrk="1" hangingPunct="1">
              <a:buFontTx/>
              <a:buNone/>
            </a:pPr>
            <a:endParaRPr lang="en-US" sz="2400" dirty="0">
              <a:solidFill>
                <a:srgbClr val="19194D"/>
              </a:solidFill>
              <a:latin typeface="Calibri" pitchFamily="34" charset="0"/>
            </a:endParaRPr>
          </a:p>
          <a:p>
            <a:pPr algn="ctr" eaLnBrk="1" hangingPunct="1"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643734" cy="695348"/>
          </a:xfrm>
        </p:spPr>
        <p:txBody>
          <a:bodyPr/>
          <a:lstStyle/>
          <a:p>
            <a:r>
              <a:rPr lang="hr-HR" sz="2800"/>
              <a:t>Ukratko o riznici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r-HR" sz="2800" b="0"/>
              <a:t>osnovana</a:t>
            </a:r>
            <a:r>
              <a:rPr lang="hr-HR" sz="2800"/>
              <a:t> 1995.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r-HR" sz="2800"/>
              <a:t>JRR uveden 2006.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r-HR" sz="2800"/>
              <a:t>pruža usluge do 1.500 proračunskih organizacija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r-HR" sz="2800"/>
              <a:t>sastoji se od 5 odjela i 1 administrativne jedinice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r-HR" sz="2800"/>
              <a:t>ima oko 80 zaposlenika</a:t>
            </a:r>
          </a:p>
          <a:p>
            <a:pPr marL="457200" indent="-45720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hr-HR" sz="2800"/>
              <a:t>obuhvaća sve razine proračuna</a:t>
            </a:r>
          </a:p>
          <a:p>
            <a:pPr>
              <a:lnSpc>
                <a:spcPct val="114000"/>
              </a:lnSpc>
              <a:buNone/>
            </a:pPr>
            <a:endParaRPr lang="en-US" sz="2400" dirty="0"/>
          </a:p>
          <a:p>
            <a:pPr>
              <a:lnSpc>
                <a:spcPct val="114000"/>
              </a:lnSpc>
              <a:buNone/>
            </a:pPr>
            <a:endParaRPr lang="en-US" sz="2400" dirty="0"/>
          </a:p>
          <a:p>
            <a:pPr>
              <a:lnSpc>
                <a:spcPct val="114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Jedinstveni račun riznice</a:t>
            </a: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185439"/>
              </p:ext>
            </p:extLst>
          </p:nvPr>
        </p:nvGraphicFramePr>
        <p:xfrm>
          <a:off x="152400" y="1219200"/>
          <a:ext cx="8839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hr-HR" sz="2800"/>
              <a:t>Jedinstveni račun riznice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7298"/>
            <a:ext cx="8534400" cy="476886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Riznica je sudionik sustava RTGS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Riznica ima međunarodnu identifikacijsku šifru banke (BIC) / SWIFT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Jedinstveni račun riznice u skladu je sa standardima IBAN-a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JRR otvoren u Narodnoj banci Gruzije (NBG)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NBG pruža usluge Riznici bez naknade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Riznica ima samo jedan jedinstveni račun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Sve razine proračunskih prihoda i plaćanja vrše se putem JRR-a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Proračunskim organizacijama zabranjeno je otvaranje računa u poslovnim bankama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hr-HR"/>
              <a:t>Podračuni u </a:t>
            </a:r>
            <a:r>
              <a:rPr lang="hr-HR">
                <a:solidFill>
                  <a:srgbClr val="FF0000"/>
                </a:solidFill>
              </a:rPr>
              <a:t>sustavu e-Riznice</a:t>
            </a:r>
            <a:br>
              <a:rPr lang="hr-HR">
                <a:solidFill>
                  <a:srgbClr val="FF0000"/>
                </a:solidFill>
              </a:rPr>
            </a:br>
            <a:endParaRPr lang="hr-HR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Vrste podračuna: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Državni proračun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Autonomna republika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Lokalni proračun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Pravne osobe javnog prava i nekomercijalne organizacije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Namjenska bespovratna sredstva organizacija središnje razine vlasti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Depoziti proračunskih organizacija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Povrat poreza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hr-HR" sz="2400" dirty="0"/>
              <a:t>Ciljana bespovratna sredstva delegirana lokalnim proračunima</a:t>
            </a:r>
          </a:p>
          <a:p>
            <a:pPr marL="0" indent="0">
              <a:buNone/>
            </a:pPr>
            <a:endParaRPr lang="ka-GE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hr-HR"/>
              <a:t>Upravljanje</a:t>
            </a:r>
            <a:br>
              <a:rPr lang="hr-HR"/>
            </a:br>
            <a:r>
              <a:rPr lang="hr-HR"/>
              <a:t>saldom podračuna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Autonomne republike, lokalni proračuni, pravne osobe javnog prava i nekomercijalne organizacije mogu samostalno upravljati saldima svojih podračuna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Državna riznica može upravljati saldom svojeg podračuna i saldom JRR-a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Lokalne razine vlasti i autonomne republike ne mogu upravljati podračunima ciljanih bespovratnih sredstava delegiranih lokalnim proračunima i proračunima autonomnih republika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6200"/>
            <a:ext cx="6643734" cy="1000124"/>
          </a:xfrm>
        </p:spPr>
        <p:txBody>
          <a:bodyPr/>
          <a:lstStyle/>
          <a:p>
            <a:r>
              <a:rPr lang="hr-HR"/>
              <a:t>Upravljanje</a:t>
            </a:r>
            <a:br>
              <a:rPr lang="hr-HR"/>
            </a:br>
            <a:r>
              <a:rPr lang="hr-HR"/>
              <a:t>saldom podračuna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9110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sz="1600" dirty="0"/>
              <a:t>Autonomne republike, lokalni proračuni, pravne osobe javnog prava i nekomercijalne organizacije nemaju zasebnu strukturnu jedinicu za upravljanje saldom podračuna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sz="1600" dirty="0"/>
              <a:t>Autonomne republike, lokalni proračuni, pravne osobe javnog prava i nekomercijalne organizacije otvorili su redovne tekuće račune u poslovnim bankama na koje bez aukcija ili natjecanja, putem posebnog modula e-Riznice, prenose privremeno slobodna sredstva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sz="1600" dirty="0"/>
              <a:t>Autonomne republike, lokalni proračuni, pravne osobe javnog prava i nekomercijalne organizacije mogu otvarati redovne tekuće račune bez prethodnog odobrenja Državne riznice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ka-GE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sz="1600" dirty="0"/>
              <a:t>Relevantnim zakonima propisano je da se sredstva na tim računima mogu prenositi samo s JRR-a ili na JRR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hr-HR" sz="1600" dirty="0"/>
              <a:t>projekcije likvidnosti i upravljanje saldom u okviru Državne riznice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1600" dirty="0">
                <a:latin typeface="+mj-lt"/>
              </a:rPr>
              <a:t>Odjel: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514" y="1676400"/>
            <a:ext cx="6643734" cy="2057400"/>
          </a:xfrm>
        </p:spPr>
        <p:txBody>
          <a:bodyPr/>
          <a:lstStyle/>
          <a:p>
            <a:r>
              <a:rPr lang="hr-HR" sz="4000" b="1">
                <a:solidFill>
                  <a:srgbClr val="002060"/>
                </a:solidFill>
              </a:rPr>
              <a:t>Izrada projekcija gotovinskih sredstava i upravljanje gotovinskim sredstvima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74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>
                <a:solidFill>
                  <a:srgbClr val="002060"/>
                </a:solidFill>
              </a:rPr>
              <a:t> Upravljanje javnim financijama – Riznica</a:t>
            </a:r>
            <a:br>
              <a:rPr lang="hr-HR" sz="2400" b="1">
                <a:solidFill>
                  <a:srgbClr val="002060"/>
                </a:solidFill>
              </a:rPr>
            </a:br>
            <a:r>
              <a:rPr lang="hr-HR" sz="2400" b="1">
                <a:solidFill>
                  <a:srgbClr val="FFC000"/>
                </a:solidFill>
              </a:rPr>
              <a:t>Ključna područja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E861-12BB-4E7C-8C4A-8F4CD69F3A7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8105630"/>
              </p:ext>
            </p:extLst>
          </p:nvPr>
        </p:nvGraphicFramePr>
        <p:xfrm>
          <a:off x="685800" y="1571604"/>
          <a:ext cx="7772400" cy="482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82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resury-Presentati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Tresury-Presentation-en</Template>
  <TotalTime>2352</TotalTime>
  <Words>787</Words>
  <Application>Microsoft Office PowerPoint</Application>
  <PresentationFormat>On-screen Show (4:3)</PresentationFormat>
  <Paragraphs>166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BPG Algeti Compact</vt:lpstr>
      <vt:lpstr>Calibri</vt:lpstr>
      <vt:lpstr>Georgia</vt:lpstr>
      <vt:lpstr>LitNusx</vt:lpstr>
      <vt:lpstr>Segoe UI</vt:lpstr>
      <vt:lpstr>Wingdings</vt:lpstr>
      <vt:lpstr>Tresury-Presentation</vt:lpstr>
      <vt:lpstr>Jedinstveni račun riznice i izrada projekcija gotovinskih sredstava te upravljanje gotovinskim sredstvima</vt:lpstr>
      <vt:lpstr>Ukratko o riznici</vt:lpstr>
      <vt:lpstr>Jedinstveni račun riznice</vt:lpstr>
      <vt:lpstr>Jedinstveni račun riznice</vt:lpstr>
      <vt:lpstr>Podračuni u sustavu e-Riznice </vt:lpstr>
      <vt:lpstr>Upravljanje saldom podračuna</vt:lpstr>
      <vt:lpstr>Upravljanje saldom podračuna</vt:lpstr>
      <vt:lpstr>Izrada projekcija gotovinskih sredstava i upravljanje gotovinskim sredstvima</vt:lpstr>
      <vt:lpstr> Upravljanje javnim financijama – Riznica Ključna područja</vt:lpstr>
      <vt:lpstr>Upravljanja gotovinskim sredstvima Ciljevi</vt:lpstr>
      <vt:lpstr>Razvoj upravljanja gotovinom</vt:lpstr>
      <vt:lpstr>RAZVOJ UPRAVLJANJA GOTOVINOM 1. PRIPREMNA FAZA</vt:lpstr>
      <vt:lpstr>RAZVOJ UPRAVLJANJA GOTOVINOM 2. PRIPREMNA FAZA</vt:lpstr>
      <vt:lpstr>RAZVOJ UPRAVLJANJA GOTOVINOM 3. PRIPREMNA FAZA</vt:lpstr>
      <vt:lpstr>AUKCIJA UPRAVLJANJA GOTOVINOM SVAKOG TJEDNA</vt:lpstr>
      <vt:lpstr>Prednosti upravljanja gotovinskim sredstvima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სახაზინო სამსახურის 2011 …………………</dc:title>
  <dc:creator>ekatamadze</dc:creator>
  <cp:lastModifiedBy>Željka Sauka</cp:lastModifiedBy>
  <cp:revision>225</cp:revision>
  <dcterms:created xsi:type="dcterms:W3CDTF">2011-06-01T15:53:17Z</dcterms:created>
  <dcterms:modified xsi:type="dcterms:W3CDTF">2021-10-08T07:34:48Z</dcterms:modified>
</cp:coreProperties>
</file>