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74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60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38875-7B62-41EE-B324-22B4DD26BD89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9C293-882F-4C59-9A19-345670544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61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E41E-8A39-4E5B-AE7A-6A13A6D4955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293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BE64-83A3-4ACF-AEB3-13777A711F29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C248-18BF-461B-929F-AE62127EA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78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BE64-83A3-4ACF-AEB3-13777A711F29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C248-18BF-461B-929F-AE62127EA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31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BE64-83A3-4ACF-AEB3-13777A711F29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C248-18BF-461B-929F-AE62127EA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88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BE64-83A3-4ACF-AEB3-13777A711F29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C248-18BF-461B-929F-AE62127EA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78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BE64-83A3-4ACF-AEB3-13777A711F29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C248-18BF-461B-929F-AE62127EA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11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BE64-83A3-4ACF-AEB3-13777A711F29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C248-18BF-461B-929F-AE62127EA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46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BE64-83A3-4ACF-AEB3-13777A711F29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C248-18BF-461B-929F-AE62127EA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22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BE64-83A3-4ACF-AEB3-13777A711F29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C248-18BF-461B-929F-AE62127EA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0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BE64-83A3-4ACF-AEB3-13777A711F29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C248-18BF-461B-929F-AE62127EA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037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BE64-83A3-4ACF-AEB3-13777A711F29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C248-18BF-461B-929F-AE62127EA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93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BE64-83A3-4ACF-AEB3-13777A711F29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C248-18BF-461B-929F-AE62127EA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13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1BE64-83A3-4ACF-AEB3-13777A711F29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AC248-18BF-461B-929F-AE62127EA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31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1.jp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59427" y="3693337"/>
            <a:ext cx="6091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Опыт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Казахстана в области взаимодействия с провайдерами услуг по поддержке ИСУГФ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484784"/>
            <a:ext cx="1994718" cy="1994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9151" y="6135687"/>
            <a:ext cx="5225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Комитет казначейства Министерства финансов Республики Казахстан. 2016г.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www.kazyna.gov.kz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76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7892" y="249908"/>
            <a:ext cx="2459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Комитет казначейства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67892" y="476940"/>
            <a:ext cx="6096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Министерства финансов Республики Казахстан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340453" y="8655966"/>
            <a:ext cx="173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AEC5E0"/>
                </a:solidFill>
                <a:latin typeface="Arial" pitchFamily="34" charset="0"/>
                <a:cs typeface="Arial" pitchFamily="34" charset="0"/>
              </a:rPr>
              <a:t>www.kazyna.gov.kz</a:t>
            </a:r>
            <a:endParaRPr lang="ru-RU" sz="1400" dirty="0">
              <a:solidFill>
                <a:srgbClr val="AEC5E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1520" y="1285637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 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27984" y="1272857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После</a:t>
            </a:r>
            <a:endParaRPr lang="ru-RU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2857" y="1772235"/>
            <a:ext cx="3851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Возможность использования самостоятельных удостоверяющих центров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72000" y="1772235"/>
            <a:ext cx="4320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Обязательный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переход на использование регистрационных свидетельств Национального удостоверяющего центра Республики Казахстан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2855" y="2710080"/>
            <a:ext cx="38511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Отсутствие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Единой транспортной среды государственных органов (ЕТС ГО) Республики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Казахстан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0" y="2728664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Электронное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взаимодействие между государственными органами производиться посредством ЕТС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ГО. Согласно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законодательству сопряжение ЕТС ГО и сети Интернет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запрещено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23528" y="1835532"/>
            <a:ext cx="72008" cy="6753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23528" y="2773377"/>
            <a:ext cx="72008" cy="6753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499992" y="1844243"/>
            <a:ext cx="72008" cy="6753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499992" y="2800672"/>
            <a:ext cx="72008" cy="6753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359532" y="1628219"/>
            <a:ext cx="831692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95536" y="3769876"/>
            <a:ext cx="4032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Отсутствие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единого шлюза доступа в интернет (ЕШДИ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 для государственных органов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72000" y="3773938"/>
            <a:ext cx="44644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Доступ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 интернет для всех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ГО,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 целях обеспечения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ИБ должен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проходить через ЕШДИ. Данное положение на регулярной основе контролируется уполномоченным органом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РК в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сфере информационной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безопасности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23528" y="3862208"/>
            <a:ext cx="72008" cy="6753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499992" y="3862208"/>
            <a:ext cx="72008" cy="6753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395536" y="5013176"/>
            <a:ext cx="4032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ввода  информационной системы в промышленную эксплуатацию достаточно приказа самого государственного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органа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72000" y="5021004"/>
            <a:ext cx="44644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ввода в промышленную эксплуатацию необходимо получить акт о соответствии стандартам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ИБ РК 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 положительное заключение по прохождению испытания программного кода 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экспертизы нормативно – технической документации от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уполномоченного органа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РК в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сфере информационной безопасности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3528" y="5013176"/>
            <a:ext cx="72008" cy="6753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499992" y="5109854"/>
            <a:ext cx="72008" cy="6753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Равнобедренный треугольник 54"/>
          <p:cNvSpPr/>
          <p:nvPr/>
        </p:nvSpPr>
        <p:spPr>
          <a:xfrm rot="5400000">
            <a:off x="4238809" y="2077945"/>
            <a:ext cx="206271" cy="17207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авнобедренный треугольник 55"/>
          <p:cNvSpPr/>
          <p:nvPr/>
        </p:nvSpPr>
        <p:spPr>
          <a:xfrm rot="5400000">
            <a:off x="4249173" y="3024559"/>
            <a:ext cx="206271" cy="17207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Равнобедренный треугольник 56"/>
          <p:cNvSpPr/>
          <p:nvPr/>
        </p:nvSpPr>
        <p:spPr>
          <a:xfrm rot="5400000">
            <a:off x="4254997" y="4129794"/>
            <a:ext cx="206271" cy="17207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Равнобедренный треугольник 57"/>
          <p:cNvSpPr/>
          <p:nvPr/>
        </p:nvSpPr>
        <p:spPr>
          <a:xfrm rot="5400000">
            <a:off x="4266872" y="5342395"/>
            <a:ext cx="206271" cy="17207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224644"/>
            <a:ext cx="540060" cy="54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8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78"/>
          <p:cNvSpPr>
            <a:spLocks noChangeArrowheads="1"/>
          </p:cNvSpPr>
          <p:nvPr/>
        </p:nvSpPr>
        <p:spPr bwMode="auto">
          <a:xfrm>
            <a:off x="4835758" y="1118929"/>
            <a:ext cx="4308241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None/>
            </a:pPr>
            <a:r>
              <a:rPr lang="ru-RU" altLang="ru-RU" sz="1200" b="1" dirty="0" smtClean="0">
                <a:solidFill>
                  <a:srgbClr val="5B9BD5"/>
                </a:solidFill>
                <a:ea typeface="Calibri" pitchFamily="34" charset="0"/>
              </a:rPr>
              <a:t>ГОСУДАРСТВЕННЫЙ </a:t>
            </a:r>
            <a:r>
              <a:rPr lang="ru-RU" altLang="ru-RU" sz="1200" b="1" dirty="0">
                <a:solidFill>
                  <a:srgbClr val="5B9BD5"/>
                </a:solidFill>
                <a:ea typeface="Calibri" pitchFamily="34" charset="0"/>
              </a:rPr>
              <a:t>ОРГАН</a:t>
            </a: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ru-RU" sz="1200" dirty="0">
                <a:solidFill>
                  <a:srgbClr val="000000"/>
                </a:solidFill>
                <a:ea typeface="Calibri" pitchFamily="34" charset="0"/>
              </a:rPr>
              <a:t>Утверждение архитектуры ГО</a:t>
            </a: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ru-RU" sz="1200" dirty="0">
                <a:solidFill>
                  <a:srgbClr val="000000"/>
                </a:solidFill>
                <a:ea typeface="Calibri" pitchFamily="34" charset="0"/>
              </a:rPr>
              <a:t>Инициация создания сервисов </a:t>
            </a: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ru-RU" sz="1200" dirty="0">
                <a:solidFill>
                  <a:srgbClr val="000000"/>
                </a:solidFill>
                <a:ea typeface="Calibri" pitchFamily="34" charset="0"/>
              </a:rPr>
              <a:t>Закуп сервисов </a:t>
            </a:r>
            <a:endParaRPr lang="en-US" altLang="ru-RU" sz="1200" dirty="0">
              <a:solidFill>
                <a:srgbClr val="000000"/>
              </a:solidFill>
              <a:ea typeface="Calibri" pitchFamily="34" charset="0"/>
            </a:endParaRP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ru-RU" altLang="ru-RU" sz="800" b="1" dirty="0">
              <a:solidFill>
                <a:srgbClr val="70AD47"/>
              </a:solidFill>
              <a:ea typeface="Calibri" pitchFamily="34" charset="0"/>
            </a:endParaRP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None/>
            </a:pPr>
            <a:r>
              <a:rPr lang="ru-RU" altLang="ru-RU" sz="1200" b="1" dirty="0">
                <a:solidFill>
                  <a:srgbClr val="70AD47"/>
                </a:solidFill>
                <a:ea typeface="Calibri" pitchFamily="34" charset="0"/>
              </a:rPr>
              <a:t>УПОЛНОМОЧЕННЫЙ ОРГАН</a:t>
            </a: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ru-RU" sz="1200" dirty="0">
                <a:solidFill>
                  <a:srgbClr val="000000"/>
                </a:solidFill>
                <a:ea typeface="Calibri" pitchFamily="34" charset="0"/>
              </a:rPr>
              <a:t>Контроль реализации ИКТ политики</a:t>
            </a: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ru-RU" sz="1200" dirty="0">
                <a:solidFill>
                  <a:srgbClr val="000000"/>
                </a:solidFill>
                <a:ea typeface="Calibri" pitchFamily="34" charset="0"/>
              </a:rPr>
              <a:t>Разработка и утверждение методологической </a:t>
            </a:r>
            <a:br>
              <a:rPr lang="ru-RU" altLang="ru-RU" sz="1200" dirty="0">
                <a:solidFill>
                  <a:srgbClr val="000000"/>
                </a:solidFill>
                <a:ea typeface="Calibri" pitchFamily="34" charset="0"/>
              </a:rPr>
            </a:br>
            <a:r>
              <a:rPr lang="ru-RU" altLang="ru-RU" sz="1200" dirty="0">
                <a:solidFill>
                  <a:srgbClr val="000000"/>
                </a:solidFill>
                <a:ea typeface="Calibri" pitchFamily="34" charset="0"/>
              </a:rPr>
              <a:t>документации по СМИ ГО </a:t>
            </a: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ru-RU" altLang="ru-RU" sz="1200" b="1" dirty="0">
              <a:solidFill>
                <a:srgbClr val="70AD47"/>
              </a:solidFill>
              <a:ea typeface="Calibri" pitchFamily="34" charset="0"/>
            </a:endParaRP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None/>
            </a:pPr>
            <a:r>
              <a:rPr lang="ru-RU" altLang="ru-RU" sz="1200" b="1" dirty="0">
                <a:solidFill>
                  <a:srgbClr val="70AD47"/>
                </a:solidFill>
                <a:ea typeface="Calibri" pitchFamily="34" charset="0"/>
              </a:rPr>
              <a:t>СЕРВИСНЫЙ ИНТЕГРАТОР</a:t>
            </a: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ru-RU" sz="1200" dirty="0">
                <a:solidFill>
                  <a:srgbClr val="000000"/>
                </a:solidFill>
                <a:ea typeface="Calibri" pitchFamily="34" charset="0"/>
              </a:rPr>
              <a:t>Разработка и сопровождение архитектуры ГО</a:t>
            </a: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ru-RU" sz="1200" dirty="0">
                <a:solidFill>
                  <a:srgbClr val="000000"/>
                </a:solidFill>
                <a:ea typeface="Calibri" pitchFamily="34" charset="0"/>
              </a:rPr>
              <a:t>Привлечение поставщиков сервисов</a:t>
            </a: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ru-RU" sz="1200" dirty="0">
                <a:solidFill>
                  <a:srgbClr val="000000"/>
                </a:solidFill>
                <a:ea typeface="Calibri" pitchFamily="34" charset="0"/>
              </a:rPr>
              <a:t>Управление проектом по созданию ИК-услуги</a:t>
            </a:r>
            <a:endParaRPr lang="en-US" altLang="ru-RU" sz="1200" dirty="0">
              <a:solidFill>
                <a:srgbClr val="000000"/>
              </a:solidFill>
              <a:ea typeface="Calibri" pitchFamily="34" charset="0"/>
            </a:endParaRP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altLang="ru-RU" sz="1200" dirty="0">
              <a:solidFill>
                <a:srgbClr val="000000"/>
              </a:solidFill>
              <a:ea typeface="Calibri" pitchFamily="34" charset="0"/>
            </a:endParaRP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None/>
            </a:pPr>
            <a:r>
              <a:rPr lang="ru-RU" altLang="ru-RU" sz="1200" b="1" dirty="0">
                <a:solidFill>
                  <a:srgbClr val="70AD47"/>
                </a:solidFill>
                <a:ea typeface="Calibri" pitchFamily="34" charset="0"/>
              </a:rPr>
              <a:t>ОПЕРАТОР </a:t>
            </a:r>
            <a:endParaRPr lang="en-US" altLang="ru-RU" sz="1200" b="1" u="sng" dirty="0">
              <a:solidFill>
                <a:srgbClr val="5B9BD5"/>
              </a:solidFill>
              <a:ea typeface="Calibri" pitchFamily="34" charset="0"/>
            </a:endParaRP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ru-RU" sz="1200" dirty="0">
                <a:solidFill>
                  <a:srgbClr val="000000"/>
                </a:solidFill>
                <a:ea typeface="Calibri" pitchFamily="34" charset="0"/>
              </a:rPr>
              <a:t>Предоставление защищенной и гибкой ИК инфраструктуры </a:t>
            </a:r>
            <a:br>
              <a:rPr lang="ru-RU" altLang="ru-RU" sz="1200" dirty="0">
                <a:solidFill>
                  <a:srgbClr val="000000"/>
                </a:solidFill>
                <a:ea typeface="Calibri" pitchFamily="34" charset="0"/>
              </a:rPr>
            </a:br>
            <a:r>
              <a:rPr lang="ru-RU" altLang="ru-RU" sz="1200" dirty="0">
                <a:solidFill>
                  <a:srgbClr val="000000"/>
                </a:solidFill>
                <a:ea typeface="Calibri" pitchFamily="34" charset="0"/>
              </a:rPr>
              <a:t>для ГО (в </a:t>
            </a:r>
            <a:r>
              <a:rPr lang="ru-RU" altLang="ru-RU" sz="1200" dirty="0" err="1">
                <a:solidFill>
                  <a:srgbClr val="000000"/>
                </a:solidFill>
                <a:ea typeface="Calibri" pitchFamily="34" charset="0"/>
              </a:rPr>
              <a:t>т.ч</a:t>
            </a:r>
            <a:r>
              <a:rPr lang="ru-RU" altLang="ru-RU" sz="1200" dirty="0">
                <a:solidFill>
                  <a:srgbClr val="000000"/>
                </a:solidFill>
                <a:ea typeface="Calibri" pitchFamily="34" charset="0"/>
              </a:rPr>
              <a:t>. каналы связи)  </a:t>
            </a: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ru-RU" sz="1200" dirty="0">
                <a:solidFill>
                  <a:srgbClr val="000000"/>
                </a:solidFill>
                <a:ea typeface="Calibri" pitchFamily="34" charset="0"/>
              </a:rPr>
              <a:t>Обеспечение сохранности и безопасности данных</a:t>
            </a:r>
            <a:endParaRPr lang="en-US" altLang="ru-RU" sz="1200" dirty="0">
              <a:solidFill>
                <a:srgbClr val="000000"/>
              </a:solidFill>
              <a:ea typeface="Calibri" pitchFamily="34" charset="0"/>
            </a:endParaRP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ru-RU" sz="1200" dirty="0">
                <a:solidFill>
                  <a:srgbClr val="000000"/>
                </a:solidFill>
                <a:ea typeface="Calibri" pitchFamily="34" charset="0"/>
              </a:rPr>
              <a:t>Предоставление качественных сервисов для ГО</a:t>
            </a:r>
            <a:endParaRPr lang="en-US" altLang="ru-RU" sz="1200" dirty="0">
              <a:solidFill>
                <a:srgbClr val="000000"/>
              </a:solidFill>
              <a:ea typeface="Calibri" pitchFamily="34" charset="0"/>
            </a:endParaRP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altLang="ru-RU" sz="1600" dirty="0">
              <a:solidFill>
                <a:srgbClr val="000000"/>
              </a:solidFill>
              <a:ea typeface="Calibri" pitchFamily="34" charset="0"/>
            </a:endParaRP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None/>
            </a:pPr>
            <a:r>
              <a:rPr lang="ru-RU" altLang="ru-RU" sz="1200" b="1" dirty="0">
                <a:solidFill>
                  <a:srgbClr val="70AD47"/>
                </a:solidFill>
                <a:ea typeface="Calibri" pitchFamily="34" charset="0"/>
              </a:rPr>
              <a:t>РГП  «ГТС»</a:t>
            </a:r>
            <a:endParaRPr lang="en-US" altLang="ru-RU" sz="1200" b="1" dirty="0">
              <a:solidFill>
                <a:srgbClr val="70AD47"/>
              </a:solidFill>
              <a:ea typeface="Calibri" pitchFamily="34" charset="0"/>
            </a:endParaRP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ru-RU" sz="1200" dirty="0">
                <a:solidFill>
                  <a:srgbClr val="000000"/>
                </a:solidFill>
                <a:ea typeface="Calibri" pitchFamily="34" charset="0"/>
              </a:rPr>
              <a:t>Испытание сервисных продуктов на ИБ</a:t>
            </a:r>
            <a:endParaRPr lang="en-US" altLang="ru-RU" sz="1200" dirty="0">
              <a:solidFill>
                <a:srgbClr val="000000"/>
              </a:solidFill>
              <a:ea typeface="Calibri" pitchFamily="34" charset="0"/>
            </a:endParaRP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ru-RU" sz="1200" dirty="0">
                <a:solidFill>
                  <a:srgbClr val="000000"/>
                </a:solidFill>
                <a:ea typeface="Calibri" pitchFamily="34" charset="0"/>
              </a:rPr>
              <a:t>Мониторинг ИБ инфраструктуры Оператора</a:t>
            </a:r>
            <a:endParaRPr lang="en-US" altLang="ru-RU" sz="1200" dirty="0">
              <a:solidFill>
                <a:srgbClr val="000000"/>
              </a:solidFill>
              <a:ea typeface="Calibri" pitchFamily="34" charset="0"/>
            </a:endParaRP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altLang="ru-RU" sz="1600" dirty="0">
              <a:solidFill>
                <a:srgbClr val="000000"/>
              </a:solidFill>
              <a:ea typeface="Calibri" pitchFamily="34" charset="0"/>
            </a:endParaRP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None/>
            </a:pPr>
            <a:r>
              <a:rPr lang="ru-RU" altLang="ru-RU" sz="1200" b="1" dirty="0">
                <a:solidFill>
                  <a:srgbClr val="70AD47"/>
                </a:solidFill>
                <a:ea typeface="Calibri" pitchFamily="34" charset="0"/>
              </a:rPr>
              <a:t>ПОСТАВЩИКИ</a:t>
            </a:r>
            <a:endParaRPr lang="ru-RU" altLang="ru-RU" sz="1200" b="1" dirty="0">
              <a:solidFill>
                <a:srgbClr val="000000"/>
              </a:solidFill>
              <a:ea typeface="Calibri" pitchFamily="34" charset="0"/>
            </a:endParaRP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ru-RU" sz="1200" dirty="0">
                <a:solidFill>
                  <a:srgbClr val="000000"/>
                </a:solidFill>
                <a:ea typeface="Calibri" pitchFamily="34" charset="0"/>
              </a:rPr>
              <a:t>Разработка и развитие сервисов</a:t>
            </a: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ru-RU" sz="1200" dirty="0">
                <a:solidFill>
                  <a:srgbClr val="000000"/>
                </a:solidFill>
                <a:ea typeface="Calibri" pitchFamily="34" charset="0"/>
              </a:rPr>
              <a:t>Предоставление в аренду сервисов для Оператора</a:t>
            </a:r>
          </a:p>
        </p:txBody>
      </p:sp>
      <p:sp>
        <p:nvSpPr>
          <p:cNvPr id="8196" name="Заголовок 1"/>
          <p:cNvSpPr>
            <a:spLocks noGrp="1"/>
          </p:cNvSpPr>
          <p:nvPr>
            <p:ph type="title"/>
          </p:nvPr>
        </p:nvSpPr>
        <p:spPr>
          <a:xfrm>
            <a:off x="108362" y="187325"/>
            <a:ext cx="8927277" cy="3492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kk-KZ" altLang="ru-RU" sz="28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СЕРВИСНАЯ МОДЕЛЬ ИНФОРМАТИЗАЦИИ</a:t>
            </a:r>
            <a:endParaRPr lang="ru-RU" altLang="ru-RU" sz="2800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278" name="Прямая соединительная линия 277"/>
          <p:cNvCxnSpPr/>
          <p:nvPr/>
        </p:nvCxnSpPr>
        <p:spPr>
          <a:xfrm>
            <a:off x="4847666" y="1988840"/>
            <a:ext cx="41879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847666" y="2924944"/>
            <a:ext cx="41879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847666" y="3861048"/>
            <a:ext cx="41879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838041" y="5013176"/>
            <a:ext cx="41879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857291" y="5805264"/>
            <a:ext cx="41879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0" name="AutoShape 2" descr="Image result for герб казахстан"/>
          <p:cNvSpPr>
            <a:spLocks noChangeAspect="1" noChangeArrowheads="1"/>
          </p:cNvSpPr>
          <p:nvPr/>
        </p:nvSpPr>
        <p:spPr bwMode="auto">
          <a:xfrm>
            <a:off x="117887" y="-144463"/>
            <a:ext cx="22863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51518" y="1988840"/>
            <a:ext cx="4176467" cy="4074028"/>
            <a:chOff x="-114501" y="907137"/>
            <a:chExt cx="5405387" cy="5796612"/>
          </a:xfrm>
        </p:grpSpPr>
        <p:sp>
          <p:nvSpPr>
            <p:cNvPr id="8198" name="TextBox 42"/>
            <p:cNvSpPr txBox="1">
              <a:spLocks noChangeArrowheads="1"/>
            </p:cNvSpPr>
            <p:nvPr/>
          </p:nvSpPr>
          <p:spPr bwMode="auto">
            <a:xfrm flipH="1">
              <a:off x="1595646" y="4360863"/>
              <a:ext cx="1727820" cy="338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1600">
                  <a:solidFill>
                    <a:srgbClr val="5B9BD5"/>
                  </a:solidFill>
                </a:rPr>
                <a:t>ГО</a:t>
              </a:r>
            </a:p>
          </p:txBody>
        </p:sp>
        <p:sp>
          <p:nvSpPr>
            <p:cNvPr id="8199" name="TextBox 44"/>
            <p:cNvSpPr txBox="1">
              <a:spLocks noChangeArrowheads="1"/>
            </p:cNvSpPr>
            <p:nvPr/>
          </p:nvSpPr>
          <p:spPr bwMode="auto">
            <a:xfrm flipH="1">
              <a:off x="93281" y="3929331"/>
              <a:ext cx="1130436" cy="502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ts val="1600"/>
                </a:lnSpc>
              </a:pPr>
              <a:r>
                <a:rPr lang="kk-KZ" altLang="ru-RU" sz="1400">
                  <a:solidFill>
                    <a:srgbClr val="00B050"/>
                  </a:solidFill>
                </a:rPr>
                <a:t>Сервисный</a:t>
              </a:r>
              <a:br>
                <a:rPr lang="kk-KZ" altLang="ru-RU" sz="1400">
                  <a:solidFill>
                    <a:srgbClr val="00B050"/>
                  </a:solidFill>
                </a:rPr>
              </a:br>
              <a:r>
                <a:rPr lang="kk-KZ" altLang="ru-RU" sz="1400">
                  <a:solidFill>
                    <a:srgbClr val="00B050"/>
                  </a:solidFill>
                </a:rPr>
                <a:t>интегратор</a:t>
              </a:r>
              <a:endParaRPr lang="ru-RU" altLang="ru-RU" sz="1400">
                <a:solidFill>
                  <a:srgbClr val="00B050"/>
                </a:solidFill>
              </a:endParaRPr>
            </a:p>
          </p:txBody>
        </p:sp>
        <p:grpSp>
          <p:nvGrpSpPr>
            <p:cNvPr id="8200" name="Группа 7"/>
            <p:cNvGrpSpPr>
              <a:grpSpLocks/>
            </p:cNvGrpSpPr>
            <p:nvPr/>
          </p:nvGrpSpPr>
          <p:grpSpPr bwMode="auto">
            <a:xfrm flipH="1">
              <a:off x="678741" y="5394321"/>
              <a:ext cx="799014" cy="828677"/>
              <a:chOff x="4563918" y="5268168"/>
              <a:chExt cx="1157706" cy="820671"/>
            </a:xfrm>
          </p:grpSpPr>
          <p:pic>
            <p:nvPicPr>
              <p:cNvPr id="8230" name="Picture 39" descr="G:\! WORK\For prezentations\CD &amp; DVD\box_software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3918" y="5268168"/>
                <a:ext cx="756031" cy="756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31" name="Picture 36" descr="G:\! WORK\For prezentations\peoples\seller_256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3992" y="5301207"/>
                <a:ext cx="787632" cy="787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01" name="Группа 15"/>
            <p:cNvGrpSpPr>
              <a:grpSpLocks/>
            </p:cNvGrpSpPr>
            <p:nvPr/>
          </p:nvGrpSpPr>
          <p:grpSpPr bwMode="auto">
            <a:xfrm flipH="1">
              <a:off x="3947560" y="3192461"/>
              <a:ext cx="1343326" cy="973230"/>
              <a:chOff x="7415869" y="3460070"/>
              <a:chExt cx="1478705" cy="1058227"/>
            </a:xfrm>
          </p:grpSpPr>
          <p:sp>
            <p:nvSpPr>
              <p:cNvPr id="8228" name="TextBox 45"/>
              <p:cNvSpPr txBox="1">
                <a:spLocks noChangeArrowheads="1"/>
              </p:cNvSpPr>
              <p:nvPr/>
            </p:nvSpPr>
            <p:spPr bwMode="auto">
              <a:xfrm>
                <a:off x="7415869" y="4183640"/>
                <a:ext cx="1478705" cy="334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kk-KZ" altLang="ru-RU" sz="1400" dirty="0">
                    <a:solidFill>
                      <a:srgbClr val="00B050"/>
                    </a:solidFill>
                  </a:rPr>
                  <a:t>РГП “ГТС”</a:t>
                </a:r>
                <a:endParaRPr lang="ru-RU" altLang="ru-RU" sz="1400" dirty="0">
                  <a:solidFill>
                    <a:srgbClr val="00B050"/>
                  </a:solidFill>
                </a:endParaRPr>
              </a:p>
            </p:txBody>
          </p:sp>
          <p:pic>
            <p:nvPicPr>
              <p:cNvPr id="8229" name="Picture 2" descr="F:\biz\For prezentations\shield_64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6995" y="3460070"/>
                <a:ext cx="689010" cy="68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202" name="TextBox 37"/>
            <p:cNvSpPr txBox="1">
              <a:spLocks noChangeArrowheads="1"/>
            </p:cNvSpPr>
            <p:nvPr/>
          </p:nvSpPr>
          <p:spPr bwMode="auto">
            <a:xfrm flipH="1">
              <a:off x="1574714" y="1936422"/>
              <a:ext cx="1904238" cy="297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ts val="1600"/>
                </a:lnSpc>
              </a:pPr>
              <a:r>
                <a:rPr lang="ru-RU" altLang="ru-RU" sz="1400" dirty="0">
                  <a:solidFill>
                    <a:srgbClr val="00B050"/>
                  </a:solidFill>
                </a:rPr>
                <a:t>Уполномоченный ГО</a:t>
              </a:r>
              <a:endParaRPr lang="kk-KZ" altLang="ru-RU" sz="1400" dirty="0">
                <a:solidFill>
                  <a:srgbClr val="00B050"/>
                </a:solidFill>
              </a:endParaRPr>
            </a:p>
          </p:txBody>
        </p:sp>
        <p:cxnSp>
          <p:nvCxnSpPr>
            <p:cNvPr id="176" name="Прямая со стрелкой 175"/>
            <p:cNvCxnSpPr>
              <a:cxnSpLocks/>
            </p:cNvCxnSpPr>
            <p:nvPr/>
          </p:nvCxnSpPr>
          <p:spPr>
            <a:xfrm flipH="1">
              <a:off x="1211023" y="4498978"/>
              <a:ext cx="610873" cy="739774"/>
            </a:xfrm>
            <a:prstGeom prst="straightConnector1">
              <a:avLst/>
            </a:prstGeom>
            <a:ln w="381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Прямая со стрелкой 177"/>
            <p:cNvCxnSpPr>
              <a:cxnSpLocks/>
            </p:cNvCxnSpPr>
            <p:nvPr/>
          </p:nvCxnSpPr>
          <p:spPr>
            <a:xfrm flipH="1">
              <a:off x="724268" y="3565526"/>
              <a:ext cx="1000238" cy="0"/>
            </a:xfrm>
            <a:prstGeom prst="straightConnector1">
              <a:avLst/>
            </a:prstGeom>
            <a:ln w="381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Прямая со стрелкой 183"/>
            <p:cNvCxnSpPr>
              <a:cxnSpLocks/>
            </p:cNvCxnSpPr>
            <p:nvPr/>
          </p:nvCxnSpPr>
          <p:spPr>
            <a:xfrm flipH="1">
              <a:off x="3276503" y="3565526"/>
              <a:ext cx="1082419" cy="0"/>
            </a:xfrm>
            <a:prstGeom prst="straightConnector1">
              <a:avLst/>
            </a:prstGeom>
            <a:ln w="381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Прямая со стрелкой 284"/>
            <p:cNvCxnSpPr>
              <a:cxnSpLocks/>
            </p:cNvCxnSpPr>
            <p:nvPr/>
          </p:nvCxnSpPr>
          <p:spPr>
            <a:xfrm flipV="1">
              <a:off x="2447051" y="2249490"/>
              <a:ext cx="8331" cy="771524"/>
            </a:xfrm>
            <a:prstGeom prst="straightConnector1">
              <a:avLst/>
            </a:prstGeom>
            <a:ln w="381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07" name="TextBox 46"/>
            <p:cNvSpPr txBox="1">
              <a:spLocks noChangeArrowheads="1"/>
            </p:cNvSpPr>
            <p:nvPr/>
          </p:nvSpPr>
          <p:spPr bwMode="auto">
            <a:xfrm flipH="1">
              <a:off x="3500725" y="6349998"/>
              <a:ext cx="994627" cy="297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ts val="1600"/>
                </a:lnSpc>
              </a:pPr>
              <a:r>
                <a:rPr lang="ru-RU" altLang="ru-RU" sz="1400">
                  <a:solidFill>
                    <a:srgbClr val="00B050"/>
                  </a:solidFill>
                </a:rPr>
                <a:t>Оператор</a:t>
              </a:r>
            </a:p>
          </p:txBody>
        </p:sp>
        <p:grpSp>
          <p:nvGrpSpPr>
            <p:cNvPr id="8208" name="Группа 6"/>
            <p:cNvGrpSpPr>
              <a:grpSpLocks/>
            </p:cNvGrpSpPr>
            <p:nvPr/>
          </p:nvGrpSpPr>
          <p:grpSpPr bwMode="auto">
            <a:xfrm flipH="1">
              <a:off x="3581864" y="5578474"/>
              <a:ext cx="791870" cy="733422"/>
              <a:chOff x="3291579" y="4950318"/>
              <a:chExt cx="1152276" cy="826669"/>
            </a:xfrm>
          </p:grpSpPr>
          <p:pic>
            <p:nvPicPr>
              <p:cNvPr id="8226" name="Picture 38" descr="G:\! WORK\For prezentations\Technics\comp\10_44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1579" y="4950318"/>
                <a:ext cx="697507" cy="697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27" name="Picture 36" descr="G:\! WORK\For prezentations\peoples\seller_256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6225" y="4989354"/>
                <a:ext cx="787630" cy="787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93" name="Прямая со стрелкой 292"/>
            <p:cNvCxnSpPr>
              <a:cxnSpLocks/>
            </p:cNvCxnSpPr>
            <p:nvPr/>
          </p:nvCxnSpPr>
          <p:spPr>
            <a:xfrm flipH="1" flipV="1">
              <a:off x="2916218" y="4491040"/>
              <a:ext cx="840690" cy="1020761"/>
            </a:xfrm>
            <a:prstGeom prst="straightConnector1">
              <a:avLst/>
            </a:prstGeom>
            <a:ln w="381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10" name="TextBox 47"/>
            <p:cNvSpPr txBox="1">
              <a:spLocks noChangeArrowheads="1"/>
            </p:cNvSpPr>
            <p:nvPr/>
          </p:nvSpPr>
          <p:spPr bwMode="auto">
            <a:xfrm flipH="1">
              <a:off x="505713" y="6201043"/>
              <a:ext cx="1206994" cy="502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ts val="1600"/>
                </a:lnSpc>
              </a:pPr>
              <a:r>
                <a:rPr lang="kk-KZ" altLang="ru-RU" sz="1400">
                  <a:solidFill>
                    <a:srgbClr val="00B050"/>
                  </a:solidFill>
                </a:rPr>
                <a:t>Поставщики</a:t>
              </a:r>
              <a:br>
                <a:rPr lang="kk-KZ" altLang="ru-RU" sz="1400">
                  <a:solidFill>
                    <a:srgbClr val="00B050"/>
                  </a:solidFill>
                </a:rPr>
              </a:br>
              <a:r>
                <a:rPr lang="ru-RU" altLang="ru-RU" sz="1400">
                  <a:solidFill>
                    <a:srgbClr val="00B050"/>
                  </a:solidFill>
                </a:rPr>
                <a:t>сервисов</a:t>
              </a:r>
            </a:p>
          </p:txBody>
        </p:sp>
        <p:sp>
          <p:nvSpPr>
            <p:cNvPr id="8211" name="TextBox 44"/>
            <p:cNvSpPr txBox="1">
              <a:spLocks noChangeArrowheads="1"/>
            </p:cNvSpPr>
            <p:nvPr/>
          </p:nvSpPr>
          <p:spPr bwMode="auto">
            <a:xfrm>
              <a:off x="3508040" y="4772026"/>
              <a:ext cx="1727316" cy="788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1000" dirty="0">
                  <a:solidFill>
                    <a:srgbClr val="000000"/>
                  </a:solidFill>
                </a:rPr>
                <a:t>Предоставление </a:t>
              </a:r>
              <a:endParaRPr lang="en-US" altLang="ru-RU" sz="1000" dirty="0">
                <a:solidFill>
                  <a:srgbClr val="000000"/>
                </a:solidFill>
              </a:endParaRPr>
            </a:p>
            <a:p>
              <a:pPr algn="ctr" eaLnBrk="1" hangingPunct="1"/>
              <a:r>
                <a:rPr lang="ru-RU" altLang="ru-RU" sz="1000" dirty="0">
                  <a:solidFill>
                    <a:srgbClr val="000000"/>
                  </a:solidFill>
                </a:rPr>
                <a:t>инфраструктуры для сервисов</a:t>
              </a:r>
            </a:p>
          </p:txBody>
        </p:sp>
        <p:sp>
          <p:nvSpPr>
            <p:cNvPr id="8212" name="TextBox 47"/>
            <p:cNvSpPr txBox="1">
              <a:spLocks noChangeArrowheads="1"/>
            </p:cNvSpPr>
            <p:nvPr/>
          </p:nvSpPr>
          <p:spPr bwMode="auto">
            <a:xfrm>
              <a:off x="2572902" y="2331963"/>
              <a:ext cx="1674232" cy="400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000" dirty="0">
                  <a:solidFill>
                    <a:srgbClr val="000000"/>
                  </a:solidFill>
                </a:rPr>
                <a:t>Контроль реализации </a:t>
              </a:r>
              <a:r>
                <a:rPr lang="en-US" altLang="ru-RU" sz="1000" dirty="0">
                  <a:solidFill>
                    <a:srgbClr val="000000"/>
                  </a:solidFill>
                </a:rPr>
                <a:t>IT </a:t>
              </a:r>
              <a:r>
                <a:rPr lang="ru-RU" altLang="ru-RU" sz="1000" dirty="0">
                  <a:solidFill>
                    <a:srgbClr val="000000"/>
                  </a:solidFill>
                </a:rPr>
                <a:t>политики</a:t>
              </a:r>
            </a:p>
          </p:txBody>
        </p:sp>
        <p:sp>
          <p:nvSpPr>
            <p:cNvPr id="8213" name="TextBox 48"/>
            <p:cNvSpPr txBox="1">
              <a:spLocks noChangeArrowheads="1"/>
            </p:cNvSpPr>
            <p:nvPr/>
          </p:nvSpPr>
          <p:spPr bwMode="auto">
            <a:xfrm>
              <a:off x="671500" y="2806401"/>
              <a:ext cx="1288423" cy="400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1000" dirty="0">
                  <a:solidFill>
                    <a:srgbClr val="000000"/>
                  </a:solidFill>
                </a:rPr>
                <a:t>Построение архитектуры ГО</a:t>
              </a:r>
            </a:p>
          </p:txBody>
        </p:sp>
        <p:sp>
          <p:nvSpPr>
            <p:cNvPr id="8214" name="TextBox 49"/>
            <p:cNvSpPr txBox="1">
              <a:spLocks noChangeArrowheads="1"/>
            </p:cNvSpPr>
            <p:nvPr/>
          </p:nvSpPr>
          <p:spPr bwMode="auto">
            <a:xfrm>
              <a:off x="3246730" y="3021015"/>
              <a:ext cx="1372492" cy="400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1000" dirty="0">
                  <a:solidFill>
                    <a:srgbClr val="000000"/>
                  </a:solidFill>
                </a:rPr>
                <a:t>Мониторинг </a:t>
              </a:r>
              <a:endParaRPr lang="en-US" altLang="ru-RU" sz="1000" dirty="0">
                <a:solidFill>
                  <a:srgbClr val="000000"/>
                </a:solidFill>
              </a:endParaRPr>
            </a:p>
            <a:p>
              <a:pPr algn="ctr" eaLnBrk="1" hangingPunct="1"/>
              <a:r>
                <a:rPr lang="ru-RU" altLang="ru-RU" sz="1000" dirty="0">
                  <a:solidFill>
                    <a:srgbClr val="000000"/>
                  </a:solidFill>
                </a:rPr>
                <a:t>на соответствие ИБ</a:t>
              </a:r>
            </a:p>
          </p:txBody>
        </p:sp>
        <p:sp>
          <p:nvSpPr>
            <p:cNvPr id="8215" name="TextBox 53"/>
            <p:cNvSpPr txBox="1">
              <a:spLocks noChangeArrowheads="1"/>
            </p:cNvSpPr>
            <p:nvPr/>
          </p:nvSpPr>
          <p:spPr bwMode="auto">
            <a:xfrm>
              <a:off x="1544527" y="4786313"/>
              <a:ext cx="906013" cy="400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solidFill>
                    <a:srgbClr val="000000"/>
                  </a:solidFill>
                </a:rPr>
                <a:t>Разработка </a:t>
              </a:r>
              <a:endParaRPr lang="en-US" altLang="ru-RU" sz="1000">
                <a:solidFill>
                  <a:srgbClr val="000000"/>
                </a:solidFill>
              </a:endParaRPr>
            </a:p>
            <a:p>
              <a:pPr algn="ctr" eaLnBrk="1" hangingPunct="1"/>
              <a:r>
                <a:rPr lang="ru-RU" altLang="ru-RU" sz="1000">
                  <a:solidFill>
                    <a:srgbClr val="000000"/>
                  </a:solidFill>
                </a:rPr>
                <a:t>сервиса</a:t>
              </a:r>
            </a:p>
          </p:txBody>
        </p:sp>
        <p:pic>
          <p:nvPicPr>
            <p:cNvPr id="8221" name="Рисунок 43" descr="герб.jpg"/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9192" y="3200884"/>
              <a:ext cx="1040762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22" name="Группа 6"/>
            <p:cNvGrpSpPr>
              <a:grpSpLocks/>
            </p:cNvGrpSpPr>
            <p:nvPr/>
          </p:nvGrpSpPr>
          <p:grpSpPr bwMode="auto">
            <a:xfrm flipH="1">
              <a:off x="-114501" y="2971799"/>
              <a:ext cx="758214" cy="733422"/>
              <a:chOff x="3549140" y="4950318"/>
              <a:chExt cx="1104960" cy="826669"/>
            </a:xfrm>
          </p:grpSpPr>
          <p:pic>
            <p:nvPicPr>
              <p:cNvPr id="8224" name="Picture 38" descr="G:\! WORK\For prezentations\Technics\comp\10_44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140" y="4950318"/>
                <a:ext cx="697506" cy="6975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25" name="Picture 36" descr="G:\! WORK\For prezentations\peoples\seller_256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6469" y="4989354"/>
                <a:ext cx="787631" cy="787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223" name="Рисунок 144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987" y="907137"/>
              <a:ext cx="745465" cy="982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1067892" y="249908"/>
            <a:ext cx="2459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Комитет казначейства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067892" y="476940"/>
            <a:ext cx="6096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Министерства финансов Республики Казахстан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224644"/>
            <a:ext cx="540060" cy="54006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17887" y="1244293"/>
            <a:ext cx="4598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Сервисная модель информатизации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408396" y="6550223"/>
            <a:ext cx="173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AEC5E0"/>
                </a:solidFill>
                <a:latin typeface="Arial" pitchFamily="34" charset="0"/>
                <a:cs typeface="Arial" pitchFamily="34" charset="0"/>
              </a:rPr>
              <a:t>www.kazyna.gov.kz</a:t>
            </a:r>
            <a:endParaRPr lang="ru-RU" sz="1400" dirty="0">
              <a:solidFill>
                <a:srgbClr val="AEC5E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5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Заголовок 1"/>
          <p:cNvSpPr>
            <a:spLocks noGrp="1"/>
          </p:cNvSpPr>
          <p:nvPr>
            <p:ph type="title"/>
          </p:nvPr>
        </p:nvSpPr>
        <p:spPr>
          <a:xfrm>
            <a:off x="108362" y="187325"/>
            <a:ext cx="8927277" cy="3492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kk-KZ" altLang="ru-RU" sz="28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СЕРВИСНАЯ МОДЕЛЬ ИНФОРМАТИЗАЦИИ</a:t>
            </a:r>
            <a:endParaRPr lang="ru-RU" altLang="ru-RU" sz="2800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278" name="Прямая соединительная линия 277"/>
          <p:cNvCxnSpPr/>
          <p:nvPr/>
        </p:nvCxnSpPr>
        <p:spPr>
          <a:xfrm>
            <a:off x="432855" y="4149080"/>
            <a:ext cx="3851111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220" name="AutoShape 2" descr="Image result for герб казахстан"/>
          <p:cNvSpPr>
            <a:spLocks noChangeAspect="1" noChangeArrowheads="1"/>
          </p:cNvSpPr>
          <p:nvPr/>
        </p:nvSpPr>
        <p:spPr bwMode="auto">
          <a:xfrm>
            <a:off x="117887" y="-144463"/>
            <a:ext cx="22863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67892" y="249908"/>
            <a:ext cx="2459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Комитет казначейства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067892" y="476940"/>
            <a:ext cx="6096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Министерства финансов Республики Казахстан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224644"/>
            <a:ext cx="540060" cy="54006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17887" y="1124744"/>
            <a:ext cx="8918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Критерии выбора модели создания сервиса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408396" y="6550223"/>
            <a:ext cx="173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AEC5E0"/>
                </a:solidFill>
                <a:latin typeface="Arial" pitchFamily="34" charset="0"/>
                <a:cs typeface="Arial" pitchFamily="34" charset="0"/>
              </a:rPr>
              <a:t>www.kazyna.gov.kz</a:t>
            </a:r>
            <a:endParaRPr lang="ru-RU" sz="1400" dirty="0">
              <a:solidFill>
                <a:srgbClr val="AEC5E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1683" y="1888607"/>
            <a:ext cx="3434082" cy="277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6213" lvl="1" indent="-176213">
              <a:lnSpc>
                <a:spcPts val="1500"/>
              </a:lnSpc>
              <a:buClr>
                <a:prstClr val="black"/>
              </a:buClr>
            </a:pPr>
            <a:r>
              <a:rPr lang="ru-RU" altLang="ru-RU" sz="1200" b="1" dirty="0">
                <a:solidFill>
                  <a:srgbClr val="70AD47"/>
                </a:solidFill>
                <a:ea typeface="Calibri" pitchFamily="34" charset="0"/>
              </a:rPr>
              <a:t>ГОСУДАРСТВЕННО-ЧАСТНОЕ ПАРТНЕРСТВО (ГЧП</a:t>
            </a:r>
            <a:r>
              <a:rPr lang="ru-RU" altLang="ru-RU" sz="1200" b="1" dirty="0" smtClean="0">
                <a:solidFill>
                  <a:srgbClr val="70AD47"/>
                </a:solidFill>
                <a:ea typeface="Calibri" pitchFamily="34" charset="0"/>
              </a:rPr>
              <a:t>)</a:t>
            </a:r>
            <a:endParaRPr lang="ru-RU" altLang="ru-RU" sz="1200" b="1" dirty="0">
              <a:solidFill>
                <a:srgbClr val="70AD47"/>
              </a:solidFill>
              <a:ea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5144" y="1888608"/>
            <a:ext cx="3223511" cy="277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6213" lvl="1" indent="-176213">
              <a:lnSpc>
                <a:spcPts val="1500"/>
              </a:lnSpc>
              <a:buClr>
                <a:prstClr val="black"/>
              </a:buClr>
            </a:pPr>
            <a:r>
              <a:rPr lang="ru-RU" altLang="ru-RU" sz="1200" b="1" dirty="0" smtClean="0">
                <a:solidFill>
                  <a:srgbClr val="5B9BD5"/>
                </a:solidFill>
                <a:ea typeface="Calibri" pitchFamily="34" charset="0"/>
              </a:rPr>
              <a:t>СЕРВИСНЫЙ ПРОГРАММНЫЙ ПРОДУКТ (СПП)</a:t>
            </a:r>
            <a:endParaRPr lang="ru-RU" altLang="ru-RU" sz="1200" b="1" dirty="0">
              <a:solidFill>
                <a:srgbClr val="5B9BD5"/>
              </a:solidFill>
              <a:ea typeface="Calibri" pitchFamily="34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84027" y="2165863"/>
            <a:ext cx="834213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32857" y="2710080"/>
            <a:ext cx="38511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Arial" pitchFamily="34" charset="0"/>
                <a:cs typeface="Arial" pitchFamily="34" charset="0"/>
              </a:rPr>
              <a:t>Типовой сервис:</a:t>
            </a:r>
          </a:p>
          <a:p>
            <a:pPr algn="just"/>
            <a:r>
              <a:rPr lang="ru-RU" sz="1200" dirty="0">
                <a:latin typeface="Arial" pitchFamily="34" charset="0"/>
                <a:cs typeface="Arial" pitchFamily="34" charset="0"/>
              </a:rPr>
              <a:t>Программное обеспечение автоматизирует типовые (справочник НПА, справочник стандартов) и поддерживающие (бухгалтерия, кадры, управление активами) функции и процессы и уже имеется в готовом виде на рынке, не требуя существенной доработки</a:t>
            </a:r>
          </a:p>
          <a:p>
            <a:pPr algn="just"/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dirty="0">
                <a:latin typeface="Arial" pitchFamily="34" charset="0"/>
                <a:cs typeface="Arial" pitchFamily="34" charset="0"/>
              </a:rPr>
              <a:t>Уникальный сервис:</a:t>
            </a:r>
          </a:p>
          <a:p>
            <a:pPr algn="just"/>
            <a:r>
              <a:rPr lang="ru-RU" sz="1200" dirty="0">
                <a:latin typeface="Arial" pitchFamily="34" charset="0"/>
                <a:cs typeface="Arial" pitchFamily="34" charset="0"/>
              </a:rPr>
              <a:t>Существует модель монетизации выгодная и для ИТ компании и для Государства</a:t>
            </a:r>
          </a:p>
          <a:p>
            <a:pPr algn="just"/>
            <a:r>
              <a:rPr lang="ru-RU" sz="1200" dirty="0">
                <a:latin typeface="Arial" pitchFamily="34" charset="0"/>
                <a:cs typeface="Arial" pitchFamily="34" charset="0"/>
              </a:rPr>
              <a:t>Срок окупаемости не более 3-х лет</a:t>
            </a:r>
          </a:p>
          <a:p>
            <a:pPr algn="just"/>
            <a:r>
              <a:rPr lang="ru-RU" sz="1200" dirty="0">
                <a:latin typeface="Arial" pitchFamily="34" charset="0"/>
                <a:cs typeface="Arial" pitchFamily="34" charset="0"/>
              </a:rPr>
              <a:t>Отсутствие потребности в уникальном оборудовании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874654" y="2705535"/>
            <a:ext cx="38511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Значительные инвестиции срок окупаемости которых более 3-х лет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Необходимо принятие/корректировка законом или подзаконных актов для реализации проекта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Создание программного продукта в рамках партнерства экономически выгоднее для Государства, чем прямое государственное финансирование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Дорогостоящий инфраструктурный проект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5789" y="5549170"/>
            <a:ext cx="8918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Традиционная модель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3729" y="6063679"/>
            <a:ext cx="3880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 algn="just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Информационная система обрабатывающая информацию с грифом «СЕКРЕТНО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75729" y="6063679"/>
            <a:ext cx="3472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1450" algn="just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Нет модели монетизации выгодной и для ИТ компании и для Государства</a:t>
            </a: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4874653" y="3212976"/>
            <a:ext cx="3851111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4875051" y="3789040"/>
            <a:ext cx="3851111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875051" y="4653136"/>
            <a:ext cx="3851111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00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8110" y="2987660"/>
            <a:ext cx="2747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303" y="6104329"/>
            <a:ext cx="4752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Комитет казначейства Министерства финансов Республики Казахстан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www.kazyna.gov.kz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0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556792"/>
            <a:ext cx="8276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счет средств займа и на условиях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Международного банка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реконструкции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и развития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была создана информационная система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базе готового программного продукта компании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Oracle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для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централизованного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кассового  обслуживания государственного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бюджета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Республики Казахстан.</a:t>
            </a: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67892" y="188640"/>
            <a:ext cx="2459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Комитет казначейства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67892" y="414224"/>
            <a:ext cx="6096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Министерства финансов Республики Казахстан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1588" y="6093296"/>
            <a:ext cx="9144000" cy="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228885" y="6361583"/>
            <a:ext cx="173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AEC5E0"/>
                </a:solidFill>
                <a:latin typeface="Arial" pitchFamily="34" charset="0"/>
                <a:cs typeface="Arial" pitchFamily="34" charset="0"/>
              </a:rPr>
              <a:t>www.kazyna.gov.kz</a:t>
            </a:r>
            <a:endParaRPr lang="ru-RU" sz="1400" dirty="0">
              <a:solidFill>
                <a:srgbClr val="AEC5E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224644"/>
            <a:ext cx="540060" cy="540060"/>
          </a:xfrm>
          <a:prstGeom prst="rect">
            <a:avLst/>
          </a:prstGeom>
        </p:spPr>
      </p:pic>
      <p:sp>
        <p:nvSpPr>
          <p:cNvPr id="14" name="Равнобедренный треугольник 13"/>
          <p:cNvSpPr/>
          <p:nvPr/>
        </p:nvSpPr>
        <p:spPr>
          <a:xfrm rot="10800000" flipV="1">
            <a:off x="3059831" y="3818035"/>
            <a:ext cx="3312368" cy="115212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Users\User\Desktop\скачанные файл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22091"/>
            <a:ext cx="110201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User\Desktop\663px-Oracle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598" y="4257306"/>
            <a:ext cx="1271682" cy="18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User\Desktop\6282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30" y="4536297"/>
            <a:ext cx="821339" cy="100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965" y="2996952"/>
            <a:ext cx="1109115" cy="110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7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092919"/>
            <a:ext cx="9145588" cy="506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70979" y="1313473"/>
            <a:ext cx="4573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качестве аппаратного обеспечения было выбрано серверное оборудование компании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Hewlett-Packard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в частности промышленные сервера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SuperDom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на базе процессора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Itanium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и дисковые массивы серии XP</a:t>
            </a:r>
          </a:p>
        </p:txBody>
      </p:sp>
      <p:pic>
        <p:nvPicPr>
          <p:cNvPr id="3" name="Picture 9" descr="C:\Users\User\Desktop\hp_blue_rgb_150_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48637"/>
            <a:ext cx="775172" cy="77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7892" y="249908"/>
            <a:ext cx="2459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Комитет казначейства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67892" y="476940"/>
            <a:ext cx="6096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Министерства финансов Республики Казахстан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079024"/>
            <a:ext cx="9144000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1588" y="6118696"/>
            <a:ext cx="914400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User\Desktop\104px-Itani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80928"/>
            <a:ext cx="595659" cy="86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228885" y="6361583"/>
            <a:ext cx="173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AEC5E0"/>
                </a:solidFill>
                <a:latin typeface="Arial" pitchFamily="34" charset="0"/>
                <a:cs typeface="Arial" pitchFamily="34" charset="0"/>
              </a:rPr>
              <a:t>www.kazyna.gov.kz</a:t>
            </a:r>
            <a:endParaRPr lang="ru-RU" sz="1400" dirty="0">
              <a:solidFill>
                <a:srgbClr val="AEC5E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224644"/>
            <a:ext cx="540060" cy="54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4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51520" y="1844825"/>
            <a:ext cx="72008" cy="544706"/>
          </a:xfrm>
          <a:prstGeom prst="rect">
            <a:avLst/>
          </a:prstGeom>
          <a:solidFill>
            <a:srgbClr val="9A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1520" y="2552702"/>
            <a:ext cx="72008" cy="544706"/>
          </a:xfrm>
          <a:prstGeom prst="rect">
            <a:avLst/>
          </a:prstGeom>
          <a:solidFill>
            <a:srgbClr val="9A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51520" y="3277670"/>
            <a:ext cx="72008" cy="544706"/>
          </a:xfrm>
          <a:prstGeom prst="rect">
            <a:avLst/>
          </a:prstGeom>
          <a:solidFill>
            <a:srgbClr val="9A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1520" y="4011184"/>
            <a:ext cx="72008" cy="544706"/>
          </a:xfrm>
          <a:prstGeom prst="rect">
            <a:avLst/>
          </a:prstGeom>
          <a:solidFill>
            <a:srgbClr val="9A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51519" y="4725145"/>
            <a:ext cx="72883" cy="792086"/>
          </a:xfrm>
          <a:prstGeom prst="rect">
            <a:avLst/>
          </a:prstGeom>
          <a:solidFill>
            <a:srgbClr val="9A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3528" y="1844824"/>
            <a:ext cx="2344191" cy="543600"/>
          </a:xfrm>
          <a:prstGeom prst="rect">
            <a:avLst/>
          </a:prstGeom>
          <a:solidFill>
            <a:srgbClr val="7CA1CE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0000"/>
              </a:buClr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Областных департаментов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23528" y="2552702"/>
            <a:ext cx="2344191" cy="543600"/>
          </a:xfrm>
          <a:prstGeom prst="rect">
            <a:avLst/>
          </a:prstGeom>
          <a:solidFill>
            <a:srgbClr val="7CA1CE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188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районных отделов казначейства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24403" y="4726250"/>
            <a:ext cx="2344191" cy="790981"/>
          </a:xfrm>
          <a:prstGeom prst="rect">
            <a:avLst/>
          </a:prstGeom>
          <a:solidFill>
            <a:srgbClr val="7CA1CE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45 000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внешних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пользователей (работников ГУ/СКС)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23528" y="4011184"/>
            <a:ext cx="2344191" cy="543600"/>
          </a:xfrm>
          <a:prstGeom prst="rect">
            <a:avLst/>
          </a:prstGeom>
          <a:solidFill>
            <a:srgbClr val="7CA1CE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13 000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обслуживаемых ГУ/СКС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23528" y="3277670"/>
            <a:ext cx="2344191" cy="543600"/>
          </a:xfrm>
          <a:prstGeom prst="rect">
            <a:avLst/>
          </a:prstGeom>
          <a:solidFill>
            <a:srgbClr val="7CA1CE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3 000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Сотрудников казначейства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67892" y="249908"/>
            <a:ext cx="2459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Комитет казначейства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067892" y="476940"/>
            <a:ext cx="6096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Министерства финансов Республики Казахстан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-1588" y="6093296"/>
            <a:ext cx="9144000" cy="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7228885" y="6361583"/>
            <a:ext cx="173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AEC5E0"/>
                </a:solidFill>
                <a:latin typeface="Arial" pitchFamily="34" charset="0"/>
                <a:cs typeface="Arial" pitchFamily="34" charset="0"/>
              </a:rPr>
              <a:t>www.kazyna.gov.kz</a:t>
            </a:r>
            <a:endParaRPr lang="ru-RU" sz="1400" dirty="0">
              <a:solidFill>
                <a:srgbClr val="AEC5E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1"/>
          <p:cNvSpPr>
            <a:spLocks noChangeArrowheads="1"/>
          </p:cNvSpPr>
          <p:nvPr/>
        </p:nvSpPr>
        <p:spPr bwMode="auto">
          <a:xfrm>
            <a:off x="2399251" y="2625746"/>
            <a:ext cx="59423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6" name="Picture 3" descr="C:\Users\User\Desktop\karta-kz-k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2132856"/>
            <a:ext cx="6165621" cy="310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224644"/>
            <a:ext cx="540060" cy="54006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62" y="2478826"/>
            <a:ext cx="618582" cy="61858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171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0684" y="2636912"/>
            <a:ext cx="63077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период с 2004 по 2010 года договора на сопровождение  информационной системы казначейства производилось методом государственных закупок способом открытого конкурса с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авторизированными партнерами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Oracle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7892" y="249908"/>
            <a:ext cx="2459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Комитет казначейства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67892" y="476940"/>
            <a:ext cx="6096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Министерства финансов Республики Казахстан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1588" y="6093296"/>
            <a:ext cx="9144000" cy="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467544" y="2708920"/>
            <a:ext cx="1973140" cy="1440160"/>
            <a:chOff x="2987824" y="4005064"/>
            <a:chExt cx="2512279" cy="2094361"/>
          </a:xfrm>
        </p:grpSpPr>
        <p:pic>
          <p:nvPicPr>
            <p:cNvPr id="9" name="Picture 2" descr="C:\Users\User\Desktop\Artwork_BluecurveLibrary_bluecurve-certificat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4221088"/>
              <a:ext cx="2512279" cy="1878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C:\Users\User\Desktop\663px-Oracle_logo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0533" y="4005064"/>
              <a:ext cx="2031547" cy="288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7228885" y="6361583"/>
            <a:ext cx="173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AEC5E0"/>
                </a:solidFill>
                <a:latin typeface="Arial" pitchFamily="34" charset="0"/>
                <a:cs typeface="Arial" pitchFamily="34" charset="0"/>
              </a:rPr>
              <a:t>www.kazyna.gov.kz</a:t>
            </a:r>
            <a:endParaRPr lang="ru-RU" sz="1400" dirty="0">
              <a:solidFill>
                <a:srgbClr val="AEC5E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224644"/>
            <a:ext cx="540060" cy="54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06741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Отрицательные моменты и риски при проведении государственных закупок способом конкурса: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3541" y="1919009"/>
            <a:ext cx="721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Временные затраты и трудозатраты на проведение конкурсных процедур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7892" y="249908"/>
            <a:ext cx="2459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Комитет казначейства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67892" y="476940"/>
            <a:ext cx="6096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Министерства финансов Республики Казахстан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243541" y="2276872"/>
            <a:ext cx="72168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Непреднамеренное нарушение законодательства при проведении государственных закупок способом конкурса, т.к. могут быть выставлены завышенные требования к поставщику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43541" y="2996952"/>
            <a:ext cx="721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Коррупционные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риски: в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частности, возможный  сговор поставщика с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заказчиком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541" y="3501008"/>
            <a:ext cx="7216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Информационная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безопасность: невозможность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обязать прохождение специальной проверки в органах национальной безопасности, сотрудников поставщика</a:t>
            </a:r>
          </a:p>
        </p:txBody>
      </p:sp>
      <p:pic>
        <p:nvPicPr>
          <p:cNvPr id="4098" name="Picture 2" descr="C:\Users\User\Desktop\time_money-5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426789" cy="42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icon_tw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6" y="2348880"/>
            <a:ext cx="360041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15279-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78" y="3005754"/>
            <a:ext cx="423246" cy="42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icon_information_securit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25" y="3564508"/>
            <a:ext cx="340691" cy="34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231057" y="4077072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Вероятность заключения договора в результате конкурса с  недобросовестным поставщиком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25724" y="4581128"/>
            <a:ext cx="7650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Вероятность срыва конкурсных процедур, что может повлиять на непрерывность обеспечения деятельности Комитета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224644"/>
            <a:ext cx="540060" cy="540060"/>
          </a:xfrm>
          <a:prstGeom prst="rect">
            <a:avLst/>
          </a:prstGeom>
        </p:spPr>
      </p:pic>
      <p:pic>
        <p:nvPicPr>
          <p:cNvPr id="1026" name="Picture 2" descr="C:\Users\User\Desktop\1395229105_111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11816"/>
            <a:ext cx="415404" cy="41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Business-Continuity-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01" y="4606529"/>
            <a:ext cx="406648" cy="40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229172" y="5139189"/>
            <a:ext cx="7650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Законодательство РК в области государственных закупок не позволяло обеспечить договор с одним поставщиком в целях сохранения качества, т.к. поставщик оказывавший услуги в предыдущем году имел опыт работы в сопровождении ИС казначейства  и смена поставщика сказалась бы на качестве и оперативности оказываемых услуг.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3541" y="6093296"/>
            <a:ext cx="7216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Необходимость сохранения качества и оперативности оказываемых услуг ставило казначейство в зависимость от поставщика.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User\Desktop\GDM-Icon-Admin-Client-e137756782219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71" y="5270794"/>
            <a:ext cx="690896" cy="69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monitor-call-qualityy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69" y="6123132"/>
            <a:ext cx="392297" cy="39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4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>
            <a:endCxn id="20" idx="1"/>
          </p:cNvCxnSpPr>
          <p:nvPr/>
        </p:nvCxnSpPr>
        <p:spPr>
          <a:xfrm flipV="1">
            <a:off x="2817833" y="2554850"/>
            <a:ext cx="1106095" cy="3117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923928" y="2112747"/>
            <a:ext cx="3930816" cy="88420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4" y="3815169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Информационная система казначейства была включена в перечень Национальных информационных систем, утвержденный Постановлением Правительства Республики Казахстан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Согласно законодательству Республики Казахстан  - информационные ресурсы включенные в данный перечень и должны сопровождаться Единым оператором информационно-коммуникационной инфраструктуры «Электронного правительства», со 100% долей участия государства в уставном капитале – АО «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Национальные информационные технологии»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7892" y="249908"/>
            <a:ext cx="2459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Комитет казначейства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67892" y="476940"/>
            <a:ext cx="6096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Министерства финансов Республики Казахстан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User\Desktop\gtg_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34488"/>
            <a:ext cx="1194512" cy="119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4301955" y="2246816"/>
            <a:ext cx="3424083" cy="619795"/>
            <a:chOff x="2411760" y="1761545"/>
            <a:chExt cx="3424083" cy="619795"/>
          </a:xfrm>
        </p:grpSpPr>
        <p:pic>
          <p:nvPicPr>
            <p:cNvPr id="8" name="Picture 13" descr="C:\Users\User\Desktop\62825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1761545"/>
              <a:ext cx="504056" cy="619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Группа 10"/>
            <p:cNvGrpSpPr/>
            <p:nvPr/>
          </p:nvGrpSpPr>
          <p:grpSpPr>
            <a:xfrm>
              <a:off x="2993590" y="1818287"/>
              <a:ext cx="2842253" cy="563053"/>
              <a:chOff x="3005687" y="1906093"/>
              <a:chExt cx="2842253" cy="563053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005687" y="1906093"/>
                <a:ext cx="28422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Информационная система </a:t>
                </a:r>
                <a:endParaRPr lang="ru-RU" dirty="0" smtClean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011574" y="2099814"/>
                <a:ext cx="148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казначейства</a:t>
                </a:r>
                <a:endParaRPr lang="ru-RU" dirty="0"/>
              </a:p>
            </p:txBody>
          </p:sp>
        </p:grpSp>
      </p:grpSp>
      <p:pic>
        <p:nvPicPr>
          <p:cNvPr id="3075" name="Picture 3" descr="C:\Users\User\Desktop\Emblem_of_Kazakhstan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91" y="2060848"/>
            <a:ext cx="567627" cy="56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-1588" y="6165304"/>
            <a:ext cx="9145588" cy="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228885" y="6361583"/>
            <a:ext cx="173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AEC5E0"/>
                </a:solidFill>
                <a:latin typeface="Arial" pitchFamily="34" charset="0"/>
                <a:cs typeface="Arial" pitchFamily="34" charset="0"/>
              </a:rPr>
              <a:t>www.kazyna.gov.kz</a:t>
            </a:r>
            <a:endParaRPr lang="ru-RU" sz="1400" dirty="0">
              <a:solidFill>
                <a:srgbClr val="AEC5E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224644"/>
            <a:ext cx="540060" cy="5400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5536" y="1268760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Принятые меры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05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67892" y="249908"/>
            <a:ext cx="2459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Комитет казначейства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67892" y="476940"/>
            <a:ext cx="6096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Министерства финансов Республики Казахстан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95536" y="1268760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Положительные стороны заключения договора с Единым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оператором: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5549" y="2132856"/>
            <a:ext cx="7360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Сотрудники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Единого оператора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проходят специальную проверку в органах национальной безопасности Республики Казахстан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15549" y="2706743"/>
            <a:ext cx="73609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Единый оператор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является интегратором электронного правительства,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что позволило организовать эффективный информационный обмен с компонентами электронного правительства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5549" y="3498831"/>
            <a:ext cx="73609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Приобретение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услуг методом государственных закупок без применения норм закона «О государственных закупках»  позволяет обеспечить бесперебойность деятельности заказчика, т.к.  услуги на сопровождение носят характер ежедневной потребности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15549" y="4290919"/>
            <a:ext cx="73609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В рамках договора с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Единым оператором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производятся доработки не требующие изменения ядра программного обеспечения.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Также составляется План-график технической поддержки</a:t>
            </a:r>
          </a:p>
        </p:txBody>
      </p:sp>
      <p:pic>
        <p:nvPicPr>
          <p:cNvPr id="5122" name="Picture 2" descr="C:\Users\User\Desktop\security-icon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86" y="2217266"/>
            <a:ext cx="347638" cy="34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e1fc16cb.logo_2010@2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51" y="2924944"/>
            <a:ext cx="610081" cy="18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icon-returnpolicy-wdm-e141796340366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8" y="3645024"/>
            <a:ext cx="352276" cy="2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tool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86" y="4365104"/>
            <a:ext cx="347638" cy="34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315549" y="5070135"/>
            <a:ext cx="7360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Отсутствует коррупционная составляющая и риск заключения договора с недобросовестным поставщиком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331640" y="5661248"/>
            <a:ext cx="73448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На случай наступления непредвиденных ситуаций с функционированием информационных систем Комитета казначейства единый оператор обладает большим штатом квалифицированных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специалистов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4" descr="C:\Users\User\Desktop\15279-2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47" y="5157192"/>
            <a:ext cx="345413" cy="34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Знак запрета 27"/>
          <p:cNvSpPr/>
          <p:nvPr/>
        </p:nvSpPr>
        <p:spPr>
          <a:xfrm>
            <a:off x="803076" y="5162636"/>
            <a:ext cx="328137" cy="326758"/>
          </a:xfrm>
          <a:prstGeom prst="noSmoking">
            <a:avLst>
              <a:gd name="adj" fmla="val 7788"/>
            </a:avLst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6" name="Picture 6" descr="C:\Users\User\Desktop\contact-center-workforce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784991"/>
            <a:ext cx="378634" cy="38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224644"/>
            <a:ext cx="540060" cy="54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8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7892" y="249908"/>
            <a:ext cx="2459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Комитет казначейства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67892" y="476940"/>
            <a:ext cx="6096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Министерства финансов Республики Казахстан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528" y="1244293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Изменения принятые в законодательстве Республики Казахстан касающиеся приобретения услуг для обеспечения бесперебойного функционирования деятельности государственных органов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243366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 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984" y="242088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После</a:t>
            </a:r>
            <a:endParaRPr lang="ru-RU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2857" y="2920266"/>
            <a:ext cx="38511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Инфраструктура серверных помещений создает и сопровождает государственный орган самостоятельно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2920266"/>
            <a:ext cx="43204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Единый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оператор обеспечивает размещение серверного оборудования в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Серверном центре государственных органов,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соответствующего международному стандарту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TIER-3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2855" y="4000386"/>
            <a:ext cx="38511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Закуп услуг по предоставлению каналов связи на конкурсной основе закупает государственный орган самостоятельно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4018970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Договора на услуги по предоставлению каналов связи для всех государственных органов производятся уполномоченным органов Республики Казахстан в сфере информатизации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2983563"/>
            <a:ext cx="72008" cy="6753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4063683"/>
            <a:ext cx="72008" cy="6753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499992" y="2992274"/>
            <a:ext cx="72008" cy="6753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499992" y="4090978"/>
            <a:ext cx="72008" cy="6753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95536" y="5055836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Отсутствие обязательного сканирования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на наличие уязвимостей информационной безопасности  в информационных ресурсах государственных органов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0" y="5064244"/>
            <a:ext cx="44644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Уполномоченный орган РК в сфере ИБ на ежемесячной основе производит сканирование на наличие уязвимостей ИБ информационных ресурсов государственных органов и следит за их обязательным устранением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3528" y="5152514"/>
            <a:ext cx="72008" cy="6753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499992" y="5152514"/>
            <a:ext cx="72008" cy="6753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59532" y="2776250"/>
            <a:ext cx="831692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Равнобедренный треугольник 29"/>
          <p:cNvSpPr/>
          <p:nvPr/>
        </p:nvSpPr>
        <p:spPr>
          <a:xfrm rot="5400000">
            <a:off x="4238809" y="3239825"/>
            <a:ext cx="206271" cy="17207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 rot="5400000">
            <a:off x="4249173" y="4310193"/>
            <a:ext cx="206271" cy="17207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 rot="5400000">
            <a:off x="4254997" y="5400065"/>
            <a:ext cx="206271" cy="17207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224644"/>
            <a:ext cx="540060" cy="54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976</Words>
  <Application>Microsoft Office PowerPoint</Application>
  <PresentationFormat>On-screen Show (4:3)</PresentationFormat>
  <Paragraphs>152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СЕРВИСНАЯ МОДЕЛЬ ИНФОРМАТИЗАЦИИ</vt:lpstr>
      <vt:lpstr>СЕРВИСНАЯ МОДЕЛЬ ИНФОРМАТИЗАЦИИ</vt:lpstr>
      <vt:lpstr>PowerPoint Presentation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Ion Chicu</cp:lastModifiedBy>
  <cp:revision>21</cp:revision>
  <dcterms:created xsi:type="dcterms:W3CDTF">2016-03-11T05:38:14Z</dcterms:created>
  <dcterms:modified xsi:type="dcterms:W3CDTF">2016-03-29T16:14:49Z</dcterms:modified>
</cp:coreProperties>
</file>