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8"/>
  </p:notesMasterIdLst>
  <p:handoutMasterIdLst>
    <p:handoutMasterId r:id="rId19"/>
  </p:handoutMasterIdLst>
  <p:sldIdLst>
    <p:sldId id="256" r:id="rId3"/>
    <p:sldId id="272" r:id="rId4"/>
    <p:sldId id="273" r:id="rId5"/>
    <p:sldId id="265" r:id="rId6"/>
    <p:sldId id="261" r:id="rId7"/>
    <p:sldId id="283" r:id="rId8"/>
    <p:sldId id="258" r:id="rId9"/>
    <p:sldId id="277" r:id="rId10"/>
    <p:sldId id="281" r:id="rId11"/>
    <p:sldId id="263" r:id="rId12"/>
    <p:sldId id="284" r:id="rId13"/>
    <p:sldId id="280" r:id="rId14"/>
    <p:sldId id="279" r:id="rId15"/>
    <p:sldId id="267" r:id="rId16"/>
    <p:sldId id="285" r:id="rId17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ladean Dan" initials="BD" lastIdx="1" clrIdx="0">
    <p:extLst/>
  </p:cmAuthor>
  <p:cmAuthor id="2" name="Elena Nikulina" initials="EN" lastIdx="5" clrIdx="1">
    <p:extLst/>
  </p:cmAuthor>
  <p:cmAuthor id="3" name="Ion Chicu" initials="IC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7B6"/>
    <a:srgbClr val="C9D4D7"/>
    <a:srgbClr val="BDDC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94660"/>
  </p:normalViewPr>
  <p:slideViewPr>
    <p:cSldViewPr snapToGrid="0">
      <p:cViewPr>
        <p:scale>
          <a:sx n="87" d="100"/>
          <a:sy n="87" d="100"/>
        </p:scale>
        <p:origin x="-51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2015</a:t>
            </a:r>
            <a:r>
              <a:rPr lang="en-US" baseline="0" dirty="0" smtClean="0">
                <a:solidFill>
                  <a:schemeClr val="tx1"/>
                </a:solidFill>
              </a:rPr>
              <a:t> year</a:t>
            </a:r>
          </a:p>
          <a:p>
            <a:pPr>
              <a:defRPr sz="2128" b="1" i="0" u="none" strike="noStrike" kern="1200" spc="100" baseline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79054719621224423"/>
          <c:y val="5.1997513126813139E-3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474245526642864E-2"/>
          <c:y val="8.6276157154499572E-2"/>
          <c:w val="0.9641260657319195"/>
          <c:h val="0.91372384284550068"/>
        </c:manualLayout>
      </c:layout>
      <c:pie3DChart>
        <c:varyColors val="1"/>
        <c:ser>
          <c:idx val="0"/>
          <c:order val="0"/>
          <c:tx>
            <c:strRef>
              <c:f>Sheet1!$C$1</c:f>
              <c:strCache>
                <c:ptCount val="1"/>
                <c:pt idx="0">
                  <c:v>               Suma</c:v>
                </c:pt>
              </c:strCache>
            </c:strRef>
          </c:tx>
          <c:explosion val="2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2.879790188010723E-3"/>
                  <c:y val="-7.692537917549109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State Budget</a:t>
                    </a:r>
                    <a:r>
                      <a:rPr lang="en-US" dirty="0"/>
                      <a:t>
44%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3554562450304386"/>
                  <c:y val="-5.979714009583510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Local Budgets </a:t>
                    </a:r>
                    <a:r>
                      <a:rPr lang="en-US" dirty="0"/>
                      <a:t>
23%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1677692068116804E-2"/>
                  <c:y val="5.65627788055081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Health </a:t>
                    </a:r>
                    <a:r>
                      <a:rPr lang="en-US" dirty="0" smtClean="0"/>
                      <a:t>Funds </a:t>
                    </a:r>
                    <a:r>
                      <a:rPr lang="en-US" dirty="0"/>
                      <a:t>
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0158531316074323E-2"/>
                  <c:y val="-5.203775650106751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Social Fund</a:t>
                    </a:r>
                    <a:r>
                      <a:rPr lang="en-US" dirty="0"/>
                      <a:t>
20%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9363660643291977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State Buget</c:v>
                </c:pt>
                <c:pt idx="1">
                  <c:v>Locals Budgets </c:v>
                </c:pt>
                <c:pt idx="2">
                  <c:v>Health Fund </c:v>
                </c:pt>
                <c:pt idx="3">
                  <c:v>Social Fund</c:v>
                </c:pt>
                <c:pt idx="4">
                  <c:v>Extrabugetary  Institutions </c:v>
                </c:pt>
              </c:strCache>
            </c:strRef>
          </c:cat>
          <c:val>
            <c:numRef>
              <c:f>Sheet1!$C$2:$C$6</c:f>
              <c:numCache>
                <c:formatCode>#,##0.00</c:formatCode>
                <c:ptCount val="5"/>
                <c:pt idx="0">
                  <c:v>20.9664</c:v>
                </c:pt>
                <c:pt idx="1">
                  <c:v>11.039099999999999</c:v>
                </c:pt>
                <c:pt idx="2">
                  <c:v>2.8651999999999997</c:v>
                </c:pt>
                <c:pt idx="3">
                  <c:v>9.2756000000000007</c:v>
                </c:pt>
                <c:pt idx="4">
                  <c:v>3.3928910000000001</c:v>
                </c:pt>
              </c:numCache>
            </c:numRef>
          </c:val>
        </c:ser>
        <c:ser>
          <c:idx val="1"/>
          <c:order val="1"/>
          <c:tx>
            <c:strRef>
              <c:f>Sheet1!$A$1</c:f>
              <c:strCache>
                <c:ptCount val="1"/>
                <c:pt idx="0">
                  <c:v>Denumirea 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State Buget</c:v>
                </c:pt>
                <c:pt idx="1">
                  <c:v>Locals Budgets </c:v>
                </c:pt>
                <c:pt idx="2">
                  <c:v>Health Fund </c:v>
                </c:pt>
                <c:pt idx="3">
                  <c:v>Social Fund</c:v>
                </c:pt>
                <c:pt idx="4">
                  <c:v>Extrabugetary  Institutions </c:v>
                </c:pt>
              </c:strCache>
            </c:strRef>
          </c:cat>
          <c: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solidFill>
          <a:schemeClr val="accent6">
            <a:alpha val="0"/>
          </a:schemeClr>
        </a:solidFill>
        <a:ln>
          <a:noFill/>
        </a:ln>
        <a:effectLst/>
      </c:spPr>
    </c:plotArea>
    <c:plotVisOnly val="1"/>
    <c:dispBlanksAs val="zero"/>
    <c:showDLblsOverMax val="0"/>
  </c:chart>
  <c:spPr>
    <a:solidFill>
      <a:schemeClr val="accent6">
        <a:alpha val="29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02B84F-B96E-4D51-ABE6-106AA0F58E34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840DEDD4-1955-47FC-8725-078048522BFA}" type="pres">
      <dgm:prSet presAssocID="{EB02B84F-B96E-4D51-ABE6-106AA0F58E34}" presName="Name0" presStyleCnt="0">
        <dgm:presLayoutVars>
          <dgm:dir/>
          <dgm:animLvl val="lvl"/>
          <dgm:resizeHandles val="exact"/>
        </dgm:presLayoutVars>
      </dgm:prSet>
      <dgm:spPr/>
    </dgm:pt>
    <dgm:pt modelId="{DC931CFC-2702-4C24-8DD5-555DF3C6BE67}" type="pres">
      <dgm:prSet presAssocID="{EB02B84F-B96E-4D51-ABE6-106AA0F58E34}" presName="dummy" presStyleCnt="0"/>
      <dgm:spPr/>
    </dgm:pt>
    <dgm:pt modelId="{0B64A90A-F57A-4A3A-BF81-7AA5225A4C88}" type="pres">
      <dgm:prSet presAssocID="{EB02B84F-B96E-4D51-ABE6-106AA0F58E34}" presName="linH" presStyleCnt="0"/>
      <dgm:spPr/>
    </dgm:pt>
    <dgm:pt modelId="{2D819E21-F9D1-41D1-88C7-051F3BC4C46A}" type="pres">
      <dgm:prSet presAssocID="{EB02B84F-B96E-4D51-ABE6-106AA0F58E34}" presName="padding1" presStyleCnt="0"/>
      <dgm:spPr/>
    </dgm:pt>
    <dgm:pt modelId="{C2854204-F081-4BEA-9DEB-18FB96E0CE13}" type="pres">
      <dgm:prSet presAssocID="{EB02B84F-B96E-4D51-ABE6-106AA0F58E34}" presName="padding2" presStyleCnt="0"/>
      <dgm:spPr/>
    </dgm:pt>
    <dgm:pt modelId="{1076F5DB-7239-40EF-9DC7-0054A86D9220}" type="pres">
      <dgm:prSet presAssocID="{EB02B84F-B96E-4D51-ABE6-106AA0F58E34}" presName="negArrow" presStyleCnt="0"/>
      <dgm:spPr/>
    </dgm:pt>
    <dgm:pt modelId="{BA088D23-D90B-4676-BF1B-B502165D53E3}" type="pres">
      <dgm:prSet presAssocID="{EB02B84F-B96E-4D51-ABE6-106AA0F58E34}" presName="backgroundArrow" presStyleLbl="nod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93A34AB5-FFCD-4678-96CA-F8DC25A6DA83}" type="presOf" srcId="{EB02B84F-B96E-4D51-ABE6-106AA0F58E34}" destId="{840DEDD4-1955-47FC-8725-078048522BFA}" srcOrd="0" destOrd="0" presId="urn:microsoft.com/office/officeart/2005/8/layout/hProcess3"/>
    <dgm:cxn modelId="{08DF331E-0A27-4727-885D-D275CF8D219D}" type="presParOf" srcId="{840DEDD4-1955-47FC-8725-078048522BFA}" destId="{DC931CFC-2702-4C24-8DD5-555DF3C6BE67}" srcOrd="0" destOrd="0" presId="urn:microsoft.com/office/officeart/2005/8/layout/hProcess3"/>
    <dgm:cxn modelId="{5BF45E44-1545-4B18-88AE-41E869088645}" type="presParOf" srcId="{840DEDD4-1955-47FC-8725-078048522BFA}" destId="{0B64A90A-F57A-4A3A-BF81-7AA5225A4C88}" srcOrd="1" destOrd="0" presId="urn:microsoft.com/office/officeart/2005/8/layout/hProcess3"/>
    <dgm:cxn modelId="{05CA5EFA-B6C2-4FE4-B150-9160CC887A4A}" type="presParOf" srcId="{0B64A90A-F57A-4A3A-BF81-7AA5225A4C88}" destId="{2D819E21-F9D1-41D1-88C7-051F3BC4C46A}" srcOrd="0" destOrd="0" presId="urn:microsoft.com/office/officeart/2005/8/layout/hProcess3"/>
    <dgm:cxn modelId="{A79C1DEC-62F0-4E04-9F9E-50D0361CB470}" type="presParOf" srcId="{0B64A90A-F57A-4A3A-BF81-7AA5225A4C88}" destId="{C2854204-F081-4BEA-9DEB-18FB96E0CE13}" srcOrd="1" destOrd="0" presId="urn:microsoft.com/office/officeart/2005/8/layout/hProcess3"/>
    <dgm:cxn modelId="{B6F64A3A-8CA2-4580-82F8-8DFFC19A8A1E}" type="presParOf" srcId="{0B64A90A-F57A-4A3A-BF81-7AA5225A4C88}" destId="{1076F5DB-7239-40EF-9DC7-0054A86D9220}" srcOrd="2" destOrd="0" presId="urn:microsoft.com/office/officeart/2005/8/layout/hProcess3"/>
    <dgm:cxn modelId="{FCB493A2-4B9E-4A5E-91A9-4A1B3D873415}" type="presParOf" srcId="{0B64A90A-F57A-4A3A-BF81-7AA5225A4C88}" destId="{BA088D23-D90B-4676-BF1B-B502165D53E3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02B84F-B96E-4D51-ABE6-106AA0F58E34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840DEDD4-1955-47FC-8725-078048522BFA}" type="pres">
      <dgm:prSet presAssocID="{EB02B84F-B96E-4D51-ABE6-106AA0F58E34}" presName="Name0" presStyleCnt="0">
        <dgm:presLayoutVars>
          <dgm:dir/>
          <dgm:animLvl val="lvl"/>
          <dgm:resizeHandles val="exact"/>
        </dgm:presLayoutVars>
      </dgm:prSet>
      <dgm:spPr/>
    </dgm:pt>
    <dgm:pt modelId="{DC931CFC-2702-4C24-8DD5-555DF3C6BE67}" type="pres">
      <dgm:prSet presAssocID="{EB02B84F-B96E-4D51-ABE6-106AA0F58E34}" presName="dummy" presStyleCnt="0"/>
      <dgm:spPr/>
    </dgm:pt>
    <dgm:pt modelId="{0B64A90A-F57A-4A3A-BF81-7AA5225A4C88}" type="pres">
      <dgm:prSet presAssocID="{EB02B84F-B96E-4D51-ABE6-106AA0F58E34}" presName="linH" presStyleCnt="0"/>
      <dgm:spPr/>
    </dgm:pt>
    <dgm:pt modelId="{2D819E21-F9D1-41D1-88C7-051F3BC4C46A}" type="pres">
      <dgm:prSet presAssocID="{EB02B84F-B96E-4D51-ABE6-106AA0F58E34}" presName="padding1" presStyleCnt="0"/>
      <dgm:spPr/>
    </dgm:pt>
    <dgm:pt modelId="{C2854204-F081-4BEA-9DEB-18FB96E0CE13}" type="pres">
      <dgm:prSet presAssocID="{EB02B84F-B96E-4D51-ABE6-106AA0F58E34}" presName="padding2" presStyleCnt="0"/>
      <dgm:spPr/>
    </dgm:pt>
    <dgm:pt modelId="{1076F5DB-7239-40EF-9DC7-0054A86D9220}" type="pres">
      <dgm:prSet presAssocID="{EB02B84F-B96E-4D51-ABE6-106AA0F58E34}" presName="negArrow" presStyleCnt="0"/>
      <dgm:spPr/>
    </dgm:pt>
    <dgm:pt modelId="{BA088D23-D90B-4676-BF1B-B502165D53E3}" type="pres">
      <dgm:prSet presAssocID="{EB02B84F-B96E-4D51-ABE6-106AA0F58E34}" presName="backgroundArrow" presStyleLbl="nod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scene3d>
          <a:camera prst="orthographicFront">
            <a:rot lat="0" lon="0" rev="20099999"/>
          </a:camera>
          <a:lightRig rig="threePt" dir="t"/>
        </a:scene3d>
      </dgm:spPr>
      <dgm:t>
        <a:bodyPr/>
        <a:lstStyle/>
        <a:p>
          <a:endParaRPr lang="en-US"/>
        </a:p>
      </dgm:t>
    </dgm:pt>
  </dgm:ptLst>
  <dgm:cxnLst>
    <dgm:cxn modelId="{92EEED6B-E2B9-4255-AC59-59C649AE2C40}" type="presOf" srcId="{EB02B84F-B96E-4D51-ABE6-106AA0F58E34}" destId="{840DEDD4-1955-47FC-8725-078048522BFA}" srcOrd="0" destOrd="0" presId="urn:microsoft.com/office/officeart/2005/8/layout/hProcess3"/>
    <dgm:cxn modelId="{BDD6B8D3-A15B-4462-9157-E1D9F0898E09}" type="presParOf" srcId="{840DEDD4-1955-47FC-8725-078048522BFA}" destId="{DC931CFC-2702-4C24-8DD5-555DF3C6BE67}" srcOrd="0" destOrd="0" presId="urn:microsoft.com/office/officeart/2005/8/layout/hProcess3"/>
    <dgm:cxn modelId="{458B679D-CBDD-4CC8-B07D-E29ABCCA0634}" type="presParOf" srcId="{840DEDD4-1955-47FC-8725-078048522BFA}" destId="{0B64A90A-F57A-4A3A-BF81-7AA5225A4C88}" srcOrd="1" destOrd="0" presId="urn:microsoft.com/office/officeart/2005/8/layout/hProcess3"/>
    <dgm:cxn modelId="{B4CA9C1D-A10E-45C0-BC0F-E86FB152C729}" type="presParOf" srcId="{0B64A90A-F57A-4A3A-BF81-7AA5225A4C88}" destId="{2D819E21-F9D1-41D1-88C7-051F3BC4C46A}" srcOrd="0" destOrd="0" presId="urn:microsoft.com/office/officeart/2005/8/layout/hProcess3"/>
    <dgm:cxn modelId="{BEA1D1A1-E393-4DE1-A19F-B84AC490DC1F}" type="presParOf" srcId="{0B64A90A-F57A-4A3A-BF81-7AA5225A4C88}" destId="{C2854204-F081-4BEA-9DEB-18FB96E0CE13}" srcOrd="1" destOrd="0" presId="urn:microsoft.com/office/officeart/2005/8/layout/hProcess3"/>
    <dgm:cxn modelId="{5167BA17-4E51-4BB3-A479-5D8AA778D7AB}" type="presParOf" srcId="{0B64A90A-F57A-4A3A-BF81-7AA5225A4C88}" destId="{1076F5DB-7239-40EF-9DC7-0054A86D9220}" srcOrd="2" destOrd="0" presId="urn:microsoft.com/office/officeart/2005/8/layout/hProcess3"/>
    <dgm:cxn modelId="{51065665-97A3-4DCD-BC5E-25B8C9D50521}" type="presParOf" srcId="{0B64A90A-F57A-4A3A-BF81-7AA5225A4C88}" destId="{BA088D23-D90B-4676-BF1B-B502165D53E3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02B84F-B96E-4D51-ABE6-106AA0F58E34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840DEDD4-1955-47FC-8725-078048522BFA}" type="pres">
      <dgm:prSet presAssocID="{EB02B84F-B96E-4D51-ABE6-106AA0F58E34}" presName="Name0" presStyleCnt="0">
        <dgm:presLayoutVars>
          <dgm:dir/>
          <dgm:animLvl val="lvl"/>
          <dgm:resizeHandles val="exact"/>
        </dgm:presLayoutVars>
      </dgm:prSet>
      <dgm:spPr/>
    </dgm:pt>
    <dgm:pt modelId="{DC931CFC-2702-4C24-8DD5-555DF3C6BE67}" type="pres">
      <dgm:prSet presAssocID="{EB02B84F-B96E-4D51-ABE6-106AA0F58E34}" presName="dummy" presStyleCnt="0"/>
      <dgm:spPr/>
    </dgm:pt>
    <dgm:pt modelId="{0B64A90A-F57A-4A3A-BF81-7AA5225A4C88}" type="pres">
      <dgm:prSet presAssocID="{EB02B84F-B96E-4D51-ABE6-106AA0F58E34}" presName="linH" presStyleCnt="0"/>
      <dgm:spPr/>
    </dgm:pt>
    <dgm:pt modelId="{2D819E21-F9D1-41D1-88C7-051F3BC4C46A}" type="pres">
      <dgm:prSet presAssocID="{EB02B84F-B96E-4D51-ABE6-106AA0F58E34}" presName="padding1" presStyleCnt="0"/>
      <dgm:spPr/>
    </dgm:pt>
    <dgm:pt modelId="{C2854204-F081-4BEA-9DEB-18FB96E0CE13}" type="pres">
      <dgm:prSet presAssocID="{EB02B84F-B96E-4D51-ABE6-106AA0F58E34}" presName="padding2" presStyleCnt="0"/>
      <dgm:spPr/>
    </dgm:pt>
    <dgm:pt modelId="{1076F5DB-7239-40EF-9DC7-0054A86D9220}" type="pres">
      <dgm:prSet presAssocID="{EB02B84F-B96E-4D51-ABE6-106AA0F58E34}" presName="negArrow" presStyleCnt="0"/>
      <dgm:spPr/>
    </dgm:pt>
    <dgm:pt modelId="{BA088D23-D90B-4676-BF1B-B502165D53E3}" type="pres">
      <dgm:prSet presAssocID="{EB02B84F-B96E-4D51-ABE6-106AA0F58E34}" presName="backgroundArrow" presStyleLbl="nod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E28E92F3-E9A9-4C2A-BF1A-D92C34380C94}" type="presOf" srcId="{EB02B84F-B96E-4D51-ABE6-106AA0F58E34}" destId="{840DEDD4-1955-47FC-8725-078048522BFA}" srcOrd="0" destOrd="0" presId="urn:microsoft.com/office/officeart/2005/8/layout/hProcess3"/>
    <dgm:cxn modelId="{3910FE75-4FD1-445A-B635-EC97CE6F1629}" type="presParOf" srcId="{840DEDD4-1955-47FC-8725-078048522BFA}" destId="{DC931CFC-2702-4C24-8DD5-555DF3C6BE67}" srcOrd="0" destOrd="0" presId="urn:microsoft.com/office/officeart/2005/8/layout/hProcess3"/>
    <dgm:cxn modelId="{6C4306AA-6F2C-4475-B819-D36212D21839}" type="presParOf" srcId="{840DEDD4-1955-47FC-8725-078048522BFA}" destId="{0B64A90A-F57A-4A3A-BF81-7AA5225A4C88}" srcOrd="1" destOrd="0" presId="urn:microsoft.com/office/officeart/2005/8/layout/hProcess3"/>
    <dgm:cxn modelId="{38FB69C4-FF36-4020-94F6-F0A8A3958031}" type="presParOf" srcId="{0B64A90A-F57A-4A3A-BF81-7AA5225A4C88}" destId="{2D819E21-F9D1-41D1-88C7-051F3BC4C46A}" srcOrd="0" destOrd="0" presId="urn:microsoft.com/office/officeart/2005/8/layout/hProcess3"/>
    <dgm:cxn modelId="{5412692E-6FE6-4F0B-A358-1393FE83071B}" type="presParOf" srcId="{0B64A90A-F57A-4A3A-BF81-7AA5225A4C88}" destId="{C2854204-F081-4BEA-9DEB-18FB96E0CE13}" srcOrd="1" destOrd="0" presId="urn:microsoft.com/office/officeart/2005/8/layout/hProcess3"/>
    <dgm:cxn modelId="{EFCDADA5-5C9E-431C-B3B6-794F75D1755E}" type="presParOf" srcId="{0B64A90A-F57A-4A3A-BF81-7AA5225A4C88}" destId="{1076F5DB-7239-40EF-9DC7-0054A86D9220}" srcOrd="2" destOrd="0" presId="urn:microsoft.com/office/officeart/2005/8/layout/hProcess3"/>
    <dgm:cxn modelId="{4FE03608-9267-4E87-9573-AEF3AA5AAD37}" type="presParOf" srcId="{0B64A90A-F57A-4A3A-BF81-7AA5225A4C88}" destId="{BA088D23-D90B-4676-BF1B-B502165D53E3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2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A4473D-D2FB-4816-8EED-C8CF4C2DACAD}" type="doc">
      <dgm:prSet loTypeId="urn:microsoft.com/office/officeart/2009/3/layout/StepUpProcess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D64F94-E8E8-4F0D-8391-E7EC849F9EB3}">
      <dgm:prSet phldrT="[Text]" custT="1"/>
      <dgm:spPr/>
      <dgm:t>
        <a:bodyPr/>
        <a:lstStyle/>
        <a:p>
          <a:pPr algn="just">
            <a:lnSpc>
              <a:spcPct val="90000"/>
            </a:lnSpc>
          </a:pPr>
          <a:r>
            <a:rPr lang="en-US" sz="1600" b="1" u="none" dirty="0" smtClean="0">
              <a:latin typeface="+mj-lt"/>
              <a:cs typeface="Tahoma" pitchFamily="34" charset="0"/>
            </a:rPr>
            <a:t>1. State Budget, </a:t>
          </a:r>
          <a:r>
            <a:rPr lang="en-US" sz="1600" b="1" dirty="0" smtClean="0">
              <a:latin typeface="+mj-lt"/>
              <a:cs typeface="Tahoma" pitchFamily="34" charset="0"/>
            </a:rPr>
            <a:t>Social Fund, Health Funds (only revenues)</a:t>
          </a:r>
        </a:p>
        <a:p>
          <a:pPr algn="l">
            <a:lnSpc>
              <a:spcPct val="90000"/>
            </a:lnSpc>
          </a:pPr>
          <a:r>
            <a:rPr lang="en-US" sz="1600" b="1" u="none" dirty="0" smtClean="0">
              <a:latin typeface="+mj-lt"/>
              <a:cs typeface="Tahoma" pitchFamily="34" charset="0"/>
            </a:rPr>
            <a:t>2. 31.12.2007 - closing accounts in commercial banks</a:t>
          </a:r>
          <a:endParaRPr lang="en-US" sz="1600" b="1" u="none" dirty="0">
            <a:latin typeface="+mj-lt"/>
            <a:cs typeface="Tahoma" pitchFamily="34" charset="0"/>
          </a:endParaRPr>
        </a:p>
      </dgm:t>
    </dgm:pt>
    <dgm:pt modelId="{031260B1-FF7F-4598-8FE3-64939C7397C9}" type="parTrans" cxnId="{7BB96348-D62C-4200-AD64-14C7013EC1D3}">
      <dgm:prSet/>
      <dgm:spPr/>
      <dgm:t>
        <a:bodyPr/>
        <a:lstStyle/>
        <a:p>
          <a:endParaRPr lang="en-US" sz="1600"/>
        </a:p>
      </dgm:t>
    </dgm:pt>
    <dgm:pt modelId="{6D618B7C-B066-4279-B1D3-B49FE51CFBEA}" type="sibTrans" cxnId="{7BB96348-D62C-4200-AD64-14C7013EC1D3}">
      <dgm:prSet/>
      <dgm:spPr/>
      <dgm:t>
        <a:bodyPr/>
        <a:lstStyle/>
        <a:p>
          <a:endParaRPr lang="en-US" sz="1600"/>
        </a:p>
      </dgm:t>
    </dgm:pt>
    <dgm:pt modelId="{4F2EB799-64D4-409E-BAA7-5F3B78029350}">
      <dgm:prSet phldrT="[Text]" custT="1"/>
      <dgm:spPr/>
      <dgm:t>
        <a:bodyPr/>
        <a:lstStyle/>
        <a:p>
          <a:pPr algn="l">
            <a:lnSpc>
              <a:spcPct val="100000"/>
            </a:lnSpc>
          </a:pPr>
          <a:r>
            <a:rPr lang="en-US" sz="1600" b="1" u="none" dirty="0" smtClean="0">
              <a:latin typeface="+mj-lt"/>
              <a:cs typeface="Tahoma" pitchFamily="34" charset="0"/>
            </a:rPr>
            <a:t>1. State Budget, </a:t>
          </a:r>
          <a:r>
            <a:rPr lang="en-US" sz="1600" b="1" dirty="0" smtClean="0">
              <a:latin typeface="+mj-lt"/>
              <a:cs typeface="Tahoma" pitchFamily="34" charset="0"/>
            </a:rPr>
            <a:t>Social Fund, Health Funds </a:t>
          </a:r>
          <a:r>
            <a:rPr lang="en-US" sz="1600" b="1" u="none" dirty="0" smtClean="0">
              <a:latin typeface="+mj-lt"/>
              <a:cs typeface="Tahoma" pitchFamily="34" charset="0"/>
            </a:rPr>
            <a:t>and Local Budgets –</a:t>
          </a:r>
          <a:r>
            <a:rPr lang="en-US" sz="1600" b="1" dirty="0" smtClean="0">
              <a:latin typeface="+mj-lt"/>
              <a:cs typeface="Tahoma" pitchFamily="34" charset="0"/>
            </a:rPr>
            <a:t>revenues </a:t>
          </a:r>
          <a:r>
            <a:rPr lang="en-US" sz="1600" b="1" u="none" dirty="0" smtClean="0">
              <a:latin typeface="+mj-lt"/>
              <a:cs typeface="Tahoma" pitchFamily="34" charset="0"/>
            </a:rPr>
            <a:t>and expenditures</a:t>
          </a:r>
          <a:endParaRPr lang="en-US" sz="1600" b="1" u="sng" dirty="0" smtClean="0">
            <a:latin typeface="+mj-lt"/>
            <a:cs typeface="Tahoma" pitchFamily="34" charset="0"/>
          </a:endParaRPr>
        </a:p>
        <a:p>
          <a:pPr algn="l">
            <a:lnSpc>
              <a:spcPct val="90000"/>
            </a:lnSpc>
          </a:pPr>
          <a:endParaRPr lang="en-US" sz="1400" b="1" dirty="0"/>
        </a:p>
      </dgm:t>
    </dgm:pt>
    <dgm:pt modelId="{57681401-396D-49FE-BEC1-7830ACCDC5B4}" type="parTrans" cxnId="{65D4EC88-9657-4BEE-A400-590C0D5C1639}">
      <dgm:prSet/>
      <dgm:spPr/>
      <dgm:t>
        <a:bodyPr/>
        <a:lstStyle/>
        <a:p>
          <a:endParaRPr lang="en-US" sz="1600"/>
        </a:p>
      </dgm:t>
    </dgm:pt>
    <dgm:pt modelId="{1737BA1C-281D-49C4-9E36-D8728DDD84DF}" type="sibTrans" cxnId="{65D4EC88-9657-4BEE-A400-590C0D5C1639}">
      <dgm:prSet/>
      <dgm:spPr/>
      <dgm:t>
        <a:bodyPr/>
        <a:lstStyle/>
        <a:p>
          <a:endParaRPr lang="en-US" sz="1600"/>
        </a:p>
      </dgm:t>
    </dgm:pt>
    <dgm:pt modelId="{1952BF01-2E53-42B0-928F-32DFCFAE825B}">
      <dgm:prSet phldrT="[Text]" custT="1"/>
      <dgm:spPr/>
      <dgm:t>
        <a:bodyPr/>
        <a:lstStyle/>
        <a:p>
          <a:r>
            <a:rPr lang="ro-RO" sz="1600" b="1" dirty="0" smtClean="0">
              <a:latin typeface="+mj-lt"/>
            </a:rPr>
            <a:t>1.</a:t>
          </a:r>
          <a:r>
            <a:rPr lang="en-US" sz="1600" b="1" dirty="0" smtClean="0">
              <a:latin typeface="+mj-lt"/>
            </a:rPr>
            <a:t> Serving of Investment projects</a:t>
          </a:r>
          <a:r>
            <a:rPr lang="ro-RO" sz="1600" b="1" dirty="0" smtClean="0">
              <a:latin typeface="+mj-lt"/>
            </a:rPr>
            <a:t> </a:t>
          </a:r>
          <a:r>
            <a:rPr lang="en-US" sz="1600" b="1" dirty="0" smtClean="0">
              <a:latin typeface="+mj-lt"/>
            </a:rPr>
            <a:t>and</a:t>
          </a:r>
          <a:r>
            <a:rPr lang="ro-RO" sz="1600" b="1" dirty="0" smtClean="0">
              <a:latin typeface="+mj-lt"/>
            </a:rPr>
            <a:t> </a:t>
          </a:r>
          <a:r>
            <a:rPr lang="en-US" sz="1600" b="1" dirty="0" smtClean="0">
              <a:latin typeface="+mj-lt"/>
            </a:rPr>
            <a:t> self-managed Budgetary </a:t>
          </a:r>
          <a:r>
            <a:rPr lang="en-US" sz="1600" b="1" dirty="0" smtClean="0">
              <a:latin typeface="+mj-lt"/>
            </a:rPr>
            <a:t>Institutions</a:t>
          </a:r>
          <a:endParaRPr lang="en-US" sz="1600" b="1" dirty="0" smtClean="0">
            <a:latin typeface="+mj-lt"/>
          </a:endParaRPr>
        </a:p>
        <a:p>
          <a:r>
            <a:rPr lang="en-US" sz="1600" b="1" dirty="0" smtClean="0">
              <a:latin typeface="+mj-lt"/>
            </a:rPr>
            <a:t>2. E-</a:t>
          </a:r>
          <a:r>
            <a:rPr lang="en-US" sz="1600" b="1" dirty="0" err="1" smtClean="0">
              <a:latin typeface="+mj-lt"/>
            </a:rPr>
            <a:t>docplat</a:t>
          </a:r>
          <a:r>
            <a:rPr lang="en-US" sz="1600" b="1" dirty="0" smtClean="0">
              <a:latin typeface="+mj-lt"/>
            </a:rPr>
            <a:t> (</a:t>
          </a:r>
          <a:r>
            <a:rPr lang="en-US" sz="1600" b="1" dirty="0" err="1" smtClean="0">
              <a:latin typeface="+mj-lt"/>
            </a:rPr>
            <a:t>paydoc</a:t>
          </a:r>
          <a:r>
            <a:rPr lang="en-US" sz="1600" b="1" dirty="0" smtClean="0">
              <a:latin typeface="+mj-lt"/>
            </a:rPr>
            <a:t>)</a:t>
          </a:r>
        </a:p>
        <a:p>
          <a:endParaRPr lang="en-US" sz="1600" b="1" dirty="0">
            <a:latin typeface="+mj-lt"/>
          </a:endParaRPr>
        </a:p>
      </dgm:t>
    </dgm:pt>
    <dgm:pt modelId="{E50E5200-77A4-4CC1-97EC-FBA963C40AC5}" type="parTrans" cxnId="{325915A1-0F19-4250-90DC-E36A87A876CD}">
      <dgm:prSet/>
      <dgm:spPr/>
      <dgm:t>
        <a:bodyPr/>
        <a:lstStyle/>
        <a:p>
          <a:endParaRPr lang="en-US" sz="1600"/>
        </a:p>
      </dgm:t>
    </dgm:pt>
    <dgm:pt modelId="{D5CB2314-A9F0-4A54-B25A-B32B63ED10BA}" type="sibTrans" cxnId="{325915A1-0F19-4250-90DC-E36A87A876CD}">
      <dgm:prSet/>
      <dgm:spPr/>
      <dgm:t>
        <a:bodyPr/>
        <a:lstStyle/>
        <a:p>
          <a:endParaRPr lang="en-US" sz="1600"/>
        </a:p>
      </dgm:t>
    </dgm:pt>
    <dgm:pt modelId="{BC76B035-5E1A-4C20-9FBA-55D4A882FCBF}">
      <dgm:prSet phldrT="[Text]" custT="1"/>
      <dgm:spPr/>
      <dgm:t>
        <a:bodyPr/>
        <a:lstStyle/>
        <a:p>
          <a:r>
            <a:rPr lang="en-US" sz="1600" b="1" dirty="0" smtClean="0">
              <a:latin typeface="+mj-lt"/>
            </a:rPr>
            <a:t>1. </a:t>
          </a:r>
          <a:r>
            <a:rPr lang="en-US" sz="1600" b="1" dirty="0" smtClean="0">
              <a:latin typeface="+mj-lt"/>
            </a:rPr>
            <a:t>Consolidation  </a:t>
          </a:r>
          <a:r>
            <a:rPr lang="en-US" sz="1600" b="1" dirty="0" smtClean="0">
              <a:latin typeface="+mj-lt"/>
            </a:rPr>
            <a:t>of special means and special funds with the core component</a:t>
          </a:r>
          <a:r>
            <a:rPr lang="ro-RO" sz="1600" b="1" dirty="0" smtClean="0">
              <a:latin typeface="+mj-lt"/>
            </a:rPr>
            <a:t>. </a:t>
          </a:r>
          <a:r>
            <a:rPr lang="en-US" sz="1600" b="1" dirty="0" smtClean="0">
              <a:latin typeface="+mj-lt"/>
            </a:rPr>
            <a:t>Opening of the separate accounts for the </a:t>
          </a:r>
          <a:r>
            <a:rPr lang="en-US" sz="1600" b="1" dirty="0" smtClean="0">
              <a:latin typeface="+mj-lt"/>
            </a:rPr>
            <a:t>temporary entries  </a:t>
          </a:r>
          <a:r>
            <a:rPr lang="en-US" sz="1600" b="1" dirty="0" smtClean="0">
              <a:latin typeface="+mj-lt"/>
            </a:rPr>
            <a:t>of public </a:t>
          </a:r>
          <a:r>
            <a:rPr lang="en-US" sz="1600" b="1" dirty="0" smtClean="0">
              <a:latin typeface="+mj-lt"/>
            </a:rPr>
            <a:t>institutions’ means</a:t>
          </a:r>
          <a:endParaRPr lang="en-US" sz="1600" b="1" dirty="0">
            <a:latin typeface="+mj-lt"/>
          </a:endParaRPr>
        </a:p>
      </dgm:t>
    </dgm:pt>
    <dgm:pt modelId="{AD941768-D4AE-4888-9FCA-2D38B93B7A4A}" type="parTrans" cxnId="{64E7D2F7-1F26-4693-88B4-560236C56FF8}">
      <dgm:prSet/>
      <dgm:spPr/>
      <dgm:t>
        <a:bodyPr/>
        <a:lstStyle/>
        <a:p>
          <a:endParaRPr lang="en-US" sz="1600"/>
        </a:p>
      </dgm:t>
    </dgm:pt>
    <dgm:pt modelId="{1C6E6EFB-660A-42EF-8FB0-7FBAB32247C7}" type="sibTrans" cxnId="{64E7D2F7-1F26-4693-88B4-560236C56FF8}">
      <dgm:prSet/>
      <dgm:spPr/>
      <dgm:t>
        <a:bodyPr/>
        <a:lstStyle/>
        <a:p>
          <a:endParaRPr lang="en-US" sz="1600"/>
        </a:p>
      </dgm:t>
    </dgm:pt>
    <dgm:pt modelId="{7877F97E-3805-471F-9329-F93C48C7E17C}">
      <dgm:prSet custT="1"/>
      <dgm:spPr/>
      <dgm:t>
        <a:bodyPr/>
        <a:lstStyle/>
        <a:p>
          <a:r>
            <a:rPr lang="en-US" sz="1600" b="1" dirty="0" smtClean="0">
              <a:latin typeface="+mj-lt"/>
            </a:rPr>
            <a:t>1. “Client-Treasury system”</a:t>
          </a:r>
        </a:p>
        <a:p>
          <a:r>
            <a:rPr lang="en-US" sz="1600" b="1" dirty="0" smtClean="0">
              <a:latin typeface="+mj-lt"/>
            </a:rPr>
            <a:t>2   Digital signature</a:t>
          </a:r>
        </a:p>
        <a:p>
          <a:r>
            <a:rPr lang="en-US" sz="1600" b="1" dirty="0" smtClean="0">
              <a:latin typeface="+mj-lt"/>
            </a:rPr>
            <a:t>3.  Investment projects: from C.B. to Territorial Treasuries </a:t>
          </a:r>
          <a:endParaRPr lang="en-US" sz="1600" b="1" dirty="0">
            <a:latin typeface="+mj-lt"/>
          </a:endParaRPr>
        </a:p>
      </dgm:t>
    </dgm:pt>
    <dgm:pt modelId="{8B872DC9-2793-4F75-A779-6C95D5AD9138}" type="parTrans" cxnId="{8E2AE3DA-B45C-4227-B9A9-7B1267AC19F6}">
      <dgm:prSet/>
      <dgm:spPr/>
      <dgm:t>
        <a:bodyPr/>
        <a:lstStyle/>
        <a:p>
          <a:endParaRPr lang="en-US"/>
        </a:p>
      </dgm:t>
    </dgm:pt>
    <dgm:pt modelId="{71A4402B-998A-4875-8AAD-C85E4F4BE5EB}" type="sibTrans" cxnId="{8E2AE3DA-B45C-4227-B9A9-7B1267AC19F6}">
      <dgm:prSet/>
      <dgm:spPr/>
      <dgm:t>
        <a:bodyPr/>
        <a:lstStyle/>
        <a:p>
          <a:endParaRPr lang="en-US"/>
        </a:p>
      </dgm:t>
    </dgm:pt>
    <dgm:pt modelId="{13FAEC99-1EAD-4338-AD9F-B61000BB7742}" type="pres">
      <dgm:prSet presAssocID="{1AA4473D-D2FB-4816-8EED-C8CF4C2DACA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B35E971-5FFA-443D-927F-699FE6D7CF44}" type="pres">
      <dgm:prSet presAssocID="{5BD64F94-E8E8-4F0D-8391-E7EC849F9EB3}" presName="composite" presStyleCnt="0"/>
      <dgm:spPr/>
      <dgm:t>
        <a:bodyPr/>
        <a:lstStyle/>
        <a:p>
          <a:endParaRPr lang="en-US"/>
        </a:p>
      </dgm:t>
    </dgm:pt>
    <dgm:pt modelId="{F174AE9E-1ADF-4C64-BEF2-63742AE4DBDE}" type="pres">
      <dgm:prSet presAssocID="{5BD64F94-E8E8-4F0D-8391-E7EC849F9EB3}" presName="LShape" presStyleLbl="alignNode1" presStyleIdx="0" presStyleCnt="9"/>
      <dgm:spPr/>
      <dgm:t>
        <a:bodyPr/>
        <a:lstStyle/>
        <a:p>
          <a:endParaRPr lang="en-US"/>
        </a:p>
      </dgm:t>
    </dgm:pt>
    <dgm:pt modelId="{229B736C-A2C2-4473-9646-5DB9F3041926}" type="pres">
      <dgm:prSet presAssocID="{5BD64F94-E8E8-4F0D-8391-E7EC849F9EB3}" presName="ParentText" presStyleLbl="revTx" presStyleIdx="0" presStyleCnt="5" custScaleY="91945" custLinFactNeighborX="424" custLinFactNeighborY="-46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EE7EDC-49CF-4A20-B72F-B231AEA2EA29}" type="pres">
      <dgm:prSet presAssocID="{5BD64F94-E8E8-4F0D-8391-E7EC849F9EB3}" presName="Triangle" presStyleLbl="alignNode1" presStyleIdx="1" presStyleCnt="9"/>
      <dgm:spPr/>
      <dgm:t>
        <a:bodyPr/>
        <a:lstStyle/>
        <a:p>
          <a:endParaRPr lang="en-US"/>
        </a:p>
      </dgm:t>
    </dgm:pt>
    <dgm:pt modelId="{80F7DA31-79D5-4A25-B0FD-D8BF35604806}" type="pres">
      <dgm:prSet presAssocID="{6D618B7C-B066-4279-B1D3-B49FE51CFBEA}" presName="sibTrans" presStyleCnt="0"/>
      <dgm:spPr/>
      <dgm:t>
        <a:bodyPr/>
        <a:lstStyle/>
        <a:p>
          <a:endParaRPr lang="en-US"/>
        </a:p>
      </dgm:t>
    </dgm:pt>
    <dgm:pt modelId="{EA31BB06-0E85-445B-AFC6-AEF65C5AF50E}" type="pres">
      <dgm:prSet presAssocID="{6D618B7C-B066-4279-B1D3-B49FE51CFBEA}" presName="space" presStyleCnt="0"/>
      <dgm:spPr/>
      <dgm:t>
        <a:bodyPr/>
        <a:lstStyle/>
        <a:p>
          <a:endParaRPr lang="en-US"/>
        </a:p>
      </dgm:t>
    </dgm:pt>
    <dgm:pt modelId="{68C98FA5-7558-4C7C-8FDC-0EC9CC7C9F46}" type="pres">
      <dgm:prSet presAssocID="{4F2EB799-64D4-409E-BAA7-5F3B78029350}" presName="composite" presStyleCnt="0"/>
      <dgm:spPr/>
      <dgm:t>
        <a:bodyPr/>
        <a:lstStyle/>
        <a:p>
          <a:endParaRPr lang="en-US"/>
        </a:p>
      </dgm:t>
    </dgm:pt>
    <dgm:pt modelId="{C8CBC488-34D2-4D58-A061-6EFD26B03A5B}" type="pres">
      <dgm:prSet presAssocID="{4F2EB799-64D4-409E-BAA7-5F3B78029350}" presName="LShape" presStyleLbl="alignNode1" presStyleIdx="2" presStyleCnt="9"/>
      <dgm:spPr/>
      <dgm:t>
        <a:bodyPr/>
        <a:lstStyle/>
        <a:p>
          <a:endParaRPr lang="en-US"/>
        </a:p>
      </dgm:t>
    </dgm:pt>
    <dgm:pt modelId="{C3CC1E29-444C-4E44-9CDC-0D9BC177765D}" type="pres">
      <dgm:prSet presAssocID="{4F2EB799-64D4-409E-BAA7-5F3B78029350}" presName="ParentText" presStyleLbl="revTx" presStyleIdx="1" presStyleCnt="5" custScaleY="110723" custLinFactNeighborX="1709" custLinFactNeighborY="90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D9F535-69EE-40B9-A875-E151A9C828B9}" type="pres">
      <dgm:prSet presAssocID="{4F2EB799-64D4-409E-BAA7-5F3B78029350}" presName="Triangle" presStyleLbl="alignNode1" presStyleIdx="3" presStyleCnt="9"/>
      <dgm:spPr/>
      <dgm:t>
        <a:bodyPr/>
        <a:lstStyle/>
        <a:p>
          <a:endParaRPr lang="en-US"/>
        </a:p>
      </dgm:t>
    </dgm:pt>
    <dgm:pt modelId="{92DF4B4B-E2CC-482C-8B26-D4668424B0E0}" type="pres">
      <dgm:prSet presAssocID="{1737BA1C-281D-49C4-9E36-D8728DDD84DF}" presName="sibTrans" presStyleCnt="0"/>
      <dgm:spPr/>
      <dgm:t>
        <a:bodyPr/>
        <a:lstStyle/>
        <a:p>
          <a:endParaRPr lang="en-US"/>
        </a:p>
      </dgm:t>
    </dgm:pt>
    <dgm:pt modelId="{692012B1-D0C7-4A88-904E-7C086AA4B154}" type="pres">
      <dgm:prSet presAssocID="{1737BA1C-281D-49C4-9E36-D8728DDD84DF}" presName="space" presStyleCnt="0"/>
      <dgm:spPr/>
      <dgm:t>
        <a:bodyPr/>
        <a:lstStyle/>
        <a:p>
          <a:endParaRPr lang="en-US"/>
        </a:p>
      </dgm:t>
    </dgm:pt>
    <dgm:pt modelId="{5EDAA8B4-9EEA-4FCC-A9A5-3A306E25276E}" type="pres">
      <dgm:prSet presAssocID="{7877F97E-3805-471F-9329-F93C48C7E17C}" presName="composite" presStyleCnt="0"/>
      <dgm:spPr/>
      <dgm:t>
        <a:bodyPr/>
        <a:lstStyle/>
        <a:p>
          <a:endParaRPr lang="en-US"/>
        </a:p>
      </dgm:t>
    </dgm:pt>
    <dgm:pt modelId="{9446D3E8-0989-4C23-A068-E05E6A7FE098}" type="pres">
      <dgm:prSet presAssocID="{7877F97E-3805-471F-9329-F93C48C7E17C}" presName="LShape" presStyleLbl="alignNode1" presStyleIdx="4" presStyleCnt="9"/>
      <dgm:spPr/>
      <dgm:t>
        <a:bodyPr/>
        <a:lstStyle/>
        <a:p>
          <a:endParaRPr lang="en-US"/>
        </a:p>
      </dgm:t>
    </dgm:pt>
    <dgm:pt modelId="{93DBD3F2-6A13-45E4-ADAB-548C8CB0CE3E}" type="pres">
      <dgm:prSet presAssocID="{7877F97E-3805-471F-9329-F93C48C7E17C}" presName="ParentText" presStyleLbl="revTx" presStyleIdx="2" presStyleCnt="5" custLinFactNeighborX="-2434" custLinFactNeighborY="-15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ED2047-469E-4BA0-A9D7-61B78EAC033F}" type="pres">
      <dgm:prSet presAssocID="{7877F97E-3805-471F-9329-F93C48C7E17C}" presName="Triangle" presStyleLbl="alignNode1" presStyleIdx="5" presStyleCnt="9"/>
      <dgm:spPr/>
      <dgm:t>
        <a:bodyPr/>
        <a:lstStyle/>
        <a:p>
          <a:endParaRPr lang="en-US"/>
        </a:p>
      </dgm:t>
    </dgm:pt>
    <dgm:pt modelId="{2D88378E-9BB6-4B4C-BB35-ACD1CD55295D}" type="pres">
      <dgm:prSet presAssocID="{71A4402B-998A-4875-8AAD-C85E4F4BE5EB}" presName="sibTrans" presStyleCnt="0"/>
      <dgm:spPr/>
      <dgm:t>
        <a:bodyPr/>
        <a:lstStyle/>
        <a:p>
          <a:endParaRPr lang="en-US"/>
        </a:p>
      </dgm:t>
    </dgm:pt>
    <dgm:pt modelId="{23DC4E9B-AB41-434A-B159-6CAB44144D95}" type="pres">
      <dgm:prSet presAssocID="{71A4402B-998A-4875-8AAD-C85E4F4BE5EB}" presName="space" presStyleCnt="0"/>
      <dgm:spPr/>
      <dgm:t>
        <a:bodyPr/>
        <a:lstStyle/>
        <a:p>
          <a:endParaRPr lang="en-US"/>
        </a:p>
      </dgm:t>
    </dgm:pt>
    <dgm:pt modelId="{B045AE35-C17E-4A69-BF24-7B979E890661}" type="pres">
      <dgm:prSet presAssocID="{1952BF01-2E53-42B0-928F-32DFCFAE825B}" presName="composite" presStyleCnt="0"/>
      <dgm:spPr/>
      <dgm:t>
        <a:bodyPr/>
        <a:lstStyle/>
        <a:p>
          <a:endParaRPr lang="en-US"/>
        </a:p>
      </dgm:t>
    </dgm:pt>
    <dgm:pt modelId="{2C8EEC55-2EC4-4B99-B50F-B156E26F4C84}" type="pres">
      <dgm:prSet presAssocID="{1952BF01-2E53-42B0-928F-32DFCFAE825B}" presName="LShape" presStyleLbl="alignNode1" presStyleIdx="6" presStyleCnt="9"/>
      <dgm:spPr/>
      <dgm:t>
        <a:bodyPr/>
        <a:lstStyle/>
        <a:p>
          <a:endParaRPr lang="en-US"/>
        </a:p>
      </dgm:t>
    </dgm:pt>
    <dgm:pt modelId="{82E8A5A5-8298-4B77-9090-2CD1CD6472EB}" type="pres">
      <dgm:prSet presAssocID="{1952BF01-2E53-42B0-928F-32DFCFAE825B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DDDEE-54BC-4B1A-B8B1-2A99E807EB88}" type="pres">
      <dgm:prSet presAssocID="{1952BF01-2E53-42B0-928F-32DFCFAE825B}" presName="Triangle" presStyleLbl="alignNode1" presStyleIdx="7" presStyleCnt="9"/>
      <dgm:spPr/>
      <dgm:t>
        <a:bodyPr/>
        <a:lstStyle/>
        <a:p>
          <a:endParaRPr lang="en-US"/>
        </a:p>
      </dgm:t>
    </dgm:pt>
    <dgm:pt modelId="{064661F8-2EED-45D8-9913-E574A3032367}" type="pres">
      <dgm:prSet presAssocID="{D5CB2314-A9F0-4A54-B25A-B32B63ED10BA}" presName="sibTrans" presStyleCnt="0"/>
      <dgm:spPr/>
      <dgm:t>
        <a:bodyPr/>
        <a:lstStyle/>
        <a:p>
          <a:endParaRPr lang="en-US"/>
        </a:p>
      </dgm:t>
    </dgm:pt>
    <dgm:pt modelId="{34E2CEE4-511A-4CD4-93A5-8278C458300F}" type="pres">
      <dgm:prSet presAssocID="{D5CB2314-A9F0-4A54-B25A-B32B63ED10BA}" presName="space" presStyleCnt="0"/>
      <dgm:spPr/>
      <dgm:t>
        <a:bodyPr/>
        <a:lstStyle/>
        <a:p>
          <a:endParaRPr lang="en-US"/>
        </a:p>
      </dgm:t>
    </dgm:pt>
    <dgm:pt modelId="{24B61082-2C66-4387-9095-496D2D94D4E8}" type="pres">
      <dgm:prSet presAssocID="{BC76B035-5E1A-4C20-9FBA-55D4A882FCBF}" presName="composite" presStyleCnt="0"/>
      <dgm:spPr/>
      <dgm:t>
        <a:bodyPr/>
        <a:lstStyle/>
        <a:p>
          <a:endParaRPr lang="en-US"/>
        </a:p>
      </dgm:t>
    </dgm:pt>
    <dgm:pt modelId="{8DEFCF4B-4006-477C-995A-06B0BD00D5D3}" type="pres">
      <dgm:prSet presAssocID="{BC76B035-5E1A-4C20-9FBA-55D4A882FCBF}" presName="LShape" presStyleLbl="alignNode1" presStyleIdx="8" presStyleCnt="9"/>
      <dgm:spPr/>
      <dgm:t>
        <a:bodyPr/>
        <a:lstStyle/>
        <a:p>
          <a:endParaRPr lang="en-US"/>
        </a:p>
      </dgm:t>
    </dgm:pt>
    <dgm:pt modelId="{0595B1C0-0EC2-4E68-9109-240382666169}" type="pres">
      <dgm:prSet presAssocID="{BC76B035-5E1A-4C20-9FBA-55D4A882FCBF}" presName="ParentText" presStyleLbl="revTx" presStyleIdx="4" presStyleCnt="5" custScaleY="155609" custLinFactNeighborX="55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2AE3DA-B45C-4227-B9A9-7B1267AC19F6}" srcId="{1AA4473D-D2FB-4816-8EED-C8CF4C2DACAD}" destId="{7877F97E-3805-471F-9329-F93C48C7E17C}" srcOrd="2" destOrd="0" parTransId="{8B872DC9-2793-4F75-A779-6C95D5AD9138}" sibTransId="{71A4402B-998A-4875-8AAD-C85E4F4BE5EB}"/>
    <dgm:cxn modelId="{5C740298-E34E-4BC4-BE66-1D3D5F9B3907}" type="presOf" srcId="{5BD64F94-E8E8-4F0D-8391-E7EC849F9EB3}" destId="{229B736C-A2C2-4473-9646-5DB9F3041926}" srcOrd="0" destOrd="0" presId="urn:microsoft.com/office/officeart/2009/3/layout/StepUpProcess"/>
    <dgm:cxn modelId="{65D4EC88-9657-4BEE-A400-590C0D5C1639}" srcId="{1AA4473D-D2FB-4816-8EED-C8CF4C2DACAD}" destId="{4F2EB799-64D4-409E-BAA7-5F3B78029350}" srcOrd="1" destOrd="0" parTransId="{57681401-396D-49FE-BEC1-7830ACCDC5B4}" sibTransId="{1737BA1C-281D-49C4-9E36-D8728DDD84DF}"/>
    <dgm:cxn modelId="{7B304EBF-2983-4A99-B4B7-9A47B71EB53B}" type="presOf" srcId="{7877F97E-3805-471F-9329-F93C48C7E17C}" destId="{93DBD3F2-6A13-45E4-ADAB-548C8CB0CE3E}" srcOrd="0" destOrd="0" presId="urn:microsoft.com/office/officeart/2009/3/layout/StepUpProcess"/>
    <dgm:cxn modelId="{7BB96348-D62C-4200-AD64-14C7013EC1D3}" srcId="{1AA4473D-D2FB-4816-8EED-C8CF4C2DACAD}" destId="{5BD64F94-E8E8-4F0D-8391-E7EC849F9EB3}" srcOrd="0" destOrd="0" parTransId="{031260B1-FF7F-4598-8FE3-64939C7397C9}" sibTransId="{6D618B7C-B066-4279-B1D3-B49FE51CFBEA}"/>
    <dgm:cxn modelId="{A3FFD27C-D56B-425D-ABB9-C58A3FE1A325}" type="presOf" srcId="{BC76B035-5E1A-4C20-9FBA-55D4A882FCBF}" destId="{0595B1C0-0EC2-4E68-9109-240382666169}" srcOrd="0" destOrd="0" presId="urn:microsoft.com/office/officeart/2009/3/layout/StepUpProcess"/>
    <dgm:cxn modelId="{DC934D97-5999-4A42-964C-25E0FF723774}" type="presOf" srcId="{1952BF01-2E53-42B0-928F-32DFCFAE825B}" destId="{82E8A5A5-8298-4B77-9090-2CD1CD6472EB}" srcOrd="0" destOrd="0" presId="urn:microsoft.com/office/officeart/2009/3/layout/StepUpProcess"/>
    <dgm:cxn modelId="{325915A1-0F19-4250-90DC-E36A87A876CD}" srcId="{1AA4473D-D2FB-4816-8EED-C8CF4C2DACAD}" destId="{1952BF01-2E53-42B0-928F-32DFCFAE825B}" srcOrd="3" destOrd="0" parTransId="{E50E5200-77A4-4CC1-97EC-FBA963C40AC5}" sibTransId="{D5CB2314-A9F0-4A54-B25A-B32B63ED10BA}"/>
    <dgm:cxn modelId="{58356452-0C97-4E60-8431-E77B86A3C43D}" type="presOf" srcId="{1AA4473D-D2FB-4816-8EED-C8CF4C2DACAD}" destId="{13FAEC99-1EAD-4338-AD9F-B61000BB7742}" srcOrd="0" destOrd="0" presId="urn:microsoft.com/office/officeart/2009/3/layout/StepUpProcess"/>
    <dgm:cxn modelId="{C62842D8-5804-467B-AAF7-5441E4FEC5F3}" type="presOf" srcId="{4F2EB799-64D4-409E-BAA7-5F3B78029350}" destId="{C3CC1E29-444C-4E44-9CDC-0D9BC177765D}" srcOrd="0" destOrd="0" presId="urn:microsoft.com/office/officeart/2009/3/layout/StepUpProcess"/>
    <dgm:cxn modelId="{64E7D2F7-1F26-4693-88B4-560236C56FF8}" srcId="{1AA4473D-D2FB-4816-8EED-C8CF4C2DACAD}" destId="{BC76B035-5E1A-4C20-9FBA-55D4A882FCBF}" srcOrd="4" destOrd="0" parTransId="{AD941768-D4AE-4888-9FCA-2D38B93B7A4A}" sibTransId="{1C6E6EFB-660A-42EF-8FB0-7FBAB32247C7}"/>
    <dgm:cxn modelId="{5306A693-C41D-4BFF-8761-3ADE3AC6F2E5}" type="presParOf" srcId="{13FAEC99-1EAD-4338-AD9F-B61000BB7742}" destId="{DB35E971-5FFA-443D-927F-699FE6D7CF44}" srcOrd="0" destOrd="0" presId="urn:microsoft.com/office/officeart/2009/3/layout/StepUpProcess"/>
    <dgm:cxn modelId="{E788EA92-D8D1-4FE6-83B2-00B72E355AA3}" type="presParOf" srcId="{DB35E971-5FFA-443D-927F-699FE6D7CF44}" destId="{F174AE9E-1ADF-4C64-BEF2-63742AE4DBDE}" srcOrd="0" destOrd="0" presId="urn:microsoft.com/office/officeart/2009/3/layout/StepUpProcess"/>
    <dgm:cxn modelId="{C3340376-8213-4D7F-BF69-D2579E22FC22}" type="presParOf" srcId="{DB35E971-5FFA-443D-927F-699FE6D7CF44}" destId="{229B736C-A2C2-4473-9646-5DB9F3041926}" srcOrd="1" destOrd="0" presId="urn:microsoft.com/office/officeart/2009/3/layout/StepUpProcess"/>
    <dgm:cxn modelId="{9CBC1AD3-AC30-4E79-8949-84CFEB37D457}" type="presParOf" srcId="{DB35E971-5FFA-443D-927F-699FE6D7CF44}" destId="{7FEE7EDC-49CF-4A20-B72F-B231AEA2EA29}" srcOrd="2" destOrd="0" presId="urn:microsoft.com/office/officeart/2009/3/layout/StepUpProcess"/>
    <dgm:cxn modelId="{EE0AA48D-D6E5-4475-8A7D-86A852DE238C}" type="presParOf" srcId="{13FAEC99-1EAD-4338-AD9F-B61000BB7742}" destId="{80F7DA31-79D5-4A25-B0FD-D8BF35604806}" srcOrd="1" destOrd="0" presId="urn:microsoft.com/office/officeart/2009/3/layout/StepUpProcess"/>
    <dgm:cxn modelId="{955334B3-6EA3-454A-8454-B486DC372117}" type="presParOf" srcId="{80F7DA31-79D5-4A25-B0FD-D8BF35604806}" destId="{EA31BB06-0E85-445B-AFC6-AEF65C5AF50E}" srcOrd="0" destOrd="0" presId="urn:microsoft.com/office/officeart/2009/3/layout/StepUpProcess"/>
    <dgm:cxn modelId="{2E70DFED-17F0-4CDE-8B45-DB424E6B36C8}" type="presParOf" srcId="{13FAEC99-1EAD-4338-AD9F-B61000BB7742}" destId="{68C98FA5-7558-4C7C-8FDC-0EC9CC7C9F46}" srcOrd="2" destOrd="0" presId="urn:microsoft.com/office/officeart/2009/3/layout/StepUpProcess"/>
    <dgm:cxn modelId="{2B6C5FD8-8DD4-438F-AFBB-EF614E5500A1}" type="presParOf" srcId="{68C98FA5-7558-4C7C-8FDC-0EC9CC7C9F46}" destId="{C8CBC488-34D2-4D58-A061-6EFD26B03A5B}" srcOrd="0" destOrd="0" presId="urn:microsoft.com/office/officeart/2009/3/layout/StepUpProcess"/>
    <dgm:cxn modelId="{B5459736-72C9-40D9-9BB4-30581DBEC274}" type="presParOf" srcId="{68C98FA5-7558-4C7C-8FDC-0EC9CC7C9F46}" destId="{C3CC1E29-444C-4E44-9CDC-0D9BC177765D}" srcOrd="1" destOrd="0" presId="urn:microsoft.com/office/officeart/2009/3/layout/StepUpProcess"/>
    <dgm:cxn modelId="{9CAFEF6E-638C-496D-9910-CA8C58FA9CF7}" type="presParOf" srcId="{68C98FA5-7558-4C7C-8FDC-0EC9CC7C9F46}" destId="{1BD9F535-69EE-40B9-A875-E151A9C828B9}" srcOrd="2" destOrd="0" presId="urn:microsoft.com/office/officeart/2009/3/layout/StepUpProcess"/>
    <dgm:cxn modelId="{9D9ED9D7-3EED-462B-9AF2-B8440C65718F}" type="presParOf" srcId="{13FAEC99-1EAD-4338-AD9F-B61000BB7742}" destId="{92DF4B4B-E2CC-482C-8B26-D4668424B0E0}" srcOrd="3" destOrd="0" presId="urn:microsoft.com/office/officeart/2009/3/layout/StepUpProcess"/>
    <dgm:cxn modelId="{664C4DE4-C499-447F-AD64-FABAC694CE58}" type="presParOf" srcId="{92DF4B4B-E2CC-482C-8B26-D4668424B0E0}" destId="{692012B1-D0C7-4A88-904E-7C086AA4B154}" srcOrd="0" destOrd="0" presId="urn:microsoft.com/office/officeart/2009/3/layout/StepUpProcess"/>
    <dgm:cxn modelId="{9DEAE54F-DF67-47D4-9DE2-49815DC979FF}" type="presParOf" srcId="{13FAEC99-1EAD-4338-AD9F-B61000BB7742}" destId="{5EDAA8B4-9EEA-4FCC-A9A5-3A306E25276E}" srcOrd="4" destOrd="0" presId="urn:microsoft.com/office/officeart/2009/3/layout/StepUpProcess"/>
    <dgm:cxn modelId="{222D9C93-E865-4DA6-A19A-AC0BA8DA07EC}" type="presParOf" srcId="{5EDAA8B4-9EEA-4FCC-A9A5-3A306E25276E}" destId="{9446D3E8-0989-4C23-A068-E05E6A7FE098}" srcOrd="0" destOrd="0" presId="urn:microsoft.com/office/officeart/2009/3/layout/StepUpProcess"/>
    <dgm:cxn modelId="{D89D1976-4AC5-4C38-B1B2-2E3AC281E7EC}" type="presParOf" srcId="{5EDAA8B4-9EEA-4FCC-A9A5-3A306E25276E}" destId="{93DBD3F2-6A13-45E4-ADAB-548C8CB0CE3E}" srcOrd="1" destOrd="0" presId="urn:microsoft.com/office/officeart/2009/3/layout/StepUpProcess"/>
    <dgm:cxn modelId="{2A21DB0C-AC4F-4F32-95C8-66B64350F31B}" type="presParOf" srcId="{5EDAA8B4-9EEA-4FCC-A9A5-3A306E25276E}" destId="{23ED2047-469E-4BA0-A9D7-61B78EAC033F}" srcOrd="2" destOrd="0" presId="urn:microsoft.com/office/officeart/2009/3/layout/StepUpProcess"/>
    <dgm:cxn modelId="{E582C93B-E827-479B-AD02-9BD06604340A}" type="presParOf" srcId="{13FAEC99-1EAD-4338-AD9F-B61000BB7742}" destId="{2D88378E-9BB6-4B4C-BB35-ACD1CD55295D}" srcOrd="5" destOrd="0" presId="urn:microsoft.com/office/officeart/2009/3/layout/StepUpProcess"/>
    <dgm:cxn modelId="{83B9CBB9-F0C8-4950-A1CB-BF779359260E}" type="presParOf" srcId="{2D88378E-9BB6-4B4C-BB35-ACD1CD55295D}" destId="{23DC4E9B-AB41-434A-B159-6CAB44144D95}" srcOrd="0" destOrd="0" presId="urn:microsoft.com/office/officeart/2009/3/layout/StepUpProcess"/>
    <dgm:cxn modelId="{DB49CD35-3B75-42B7-B389-7E9CDDBD633F}" type="presParOf" srcId="{13FAEC99-1EAD-4338-AD9F-B61000BB7742}" destId="{B045AE35-C17E-4A69-BF24-7B979E890661}" srcOrd="6" destOrd="0" presId="urn:microsoft.com/office/officeart/2009/3/layout/StepUpProcess"/>
    <dgm:cxn modelId="{6E875B9C-C8E5-4C86-8B6B-E0DFBDAF9E90}" type="presParOf" srcId="{B045AE35-C17E-4A69-BF24-7B979E890661}" destId="{2C8EEC55-2EC4-4B99-B50F-B156E26F4C84}" srcOrd="0" destOrd="0" presId="urn:microsoft.com/office/officeart/2009/3/layout/StepUpProcess"/>
    <dgm:cxn modelId="{0415AE45-019A-44C7-A0C1-F6A09985C0A1}" type="presParOf" srcId="{B045AE35-C17E-4A69-BF24-7B979E890661}" destId="{82E8A5A5-8298-4B77-9090-2CD1CD6472EB}" srcOrd="1" destOrd="0" presId="urn:microsoft.com/office/officeart/2009/3/layout/StepUpProcess"/>
    <dgm:cxn modelId="{8AF21BDB-5D89-465D-8239-F53C96F6E95D}" type="presParOf" srcId="{B045AE35-C17E-4A69-BF24-7B979E890661}" destId="{A33DDDEE-54BC-4B1A-B8B1-2A99E807EB88}" srcOrd="2" destOrd="0" presId="urn:microsoft.com/office/officeart/2009/3/layout/StepUpProcess"/>
    <dgm:cxn modelId="{4959BC89-EE5A-45E9-A0BE-5FBEB47BB780}" type="presParOf" srcId="{13FAEC99-1EAD-4338-AD9F-B61000BB7742}" destId="{064661F8-2EED-45D8-9913-E574A3032367}" srcOrd="7" destOrd="0" presId="urn:microsoft.com/office/officeart/2009/3/layout/StepUpProcess"/>
    <dgm:cxn modelId="{F6984E8A-0B01-4D3A-8CC9-DAD5A5F904CC}" type="presParOf" srcId="{064661F8-2EED-45D8-9913-E574A3032367}" destId="{34E2CEE4-511A-4CD4-93A5-8278C458300F}" srcOrd="0" destOrd="0" presId="urn:microsoft.com/office/officeart/2009/3/layout/StepUpProcess"/>
    <dgm:cxn modelId="{62B172FC-F75E-47EF-AB9C-E798E7DBB1C3}" type="presParOf" srcId="{13FAEC99-1EAD-4338-AD9F-B61000BB7742}" destId="{24B61082-2C66-4387-9095-496D2D94D4E8}" srcOrd="8" destOrd="0" presId="urn:microsoft.com/office/officeart/2009/3/layout/StepUpProcess"/>
    <dgm:cxn modelId="{BF727FCD-9E44-41BC-BF60-491F9CC54C97}" type="presParOf" srcId="{24B61082-2C66-4387-9095-496D2D94D4E8}" destId="{8DEFCF4B-4006-477C-995A-06B0BD00D5D3}" srcOrd="0" destOrd="0" presId="urn:microsoft.com/office/officeart/2009/3/layout/StepUpProcess"/>
    <dgm:cxn modelId="{D28E7646-E0DA-4604-9597-9053FAD09F45}" type="presParOf" srcId="{24B61082-2C66-4387-9095-496D2D94D4E8}" destId="{0595B1C0-0EC2-4E68-9109-240382666169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B1F8F68-0561-4838-9A34-2316B7547929}" type="doc">
      <dgm:prSet loTypeId="urn:microsoft.com/office/officeart/2005/8/layout/radial5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B4B20C-9E6B-4C30-991A-44E10F65B7BE}">
      <dgm:prSet phldrT="[Text]" custT="1"/>
      <dgm:spPr>
        <a:solidFill>
          <a:srgbClr val="00B0F0">
            <a:alpha val="27000"/>
          </a:srgbClr>
        </a:solidFill>
        <a:ln>
          <a:noFill/>
        </a:ln>
      </dgm:spPr>
      <dgm:t>
        <a:bodyPr/>
        <a:lstStyle/>
        <a:p>
          <a:endParaRPr lang="ro-RO" sz="4400" b="1" dirty="0" smtClean="0">
            <a:solidFill>
              <a:schemeClr val="tx1"/>
            </a:solidFill>
          </a:endParaRPr>
        </a:p>
        <a:p>
          <a:r>
            <a:rPr lang="ro-RO" sz="4400" b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</a:rPr>
            <a:t>AIPS</a:t>
          </a:r>
          <a:r>
            <a:rPr lang="ro-RO" sz="1600" b="1" dirty="0" smtClean="0">
              <a:solidFill>
                <a:schemeClr val="tx1"/>
              </a:solidFill>
            </a:rPr>
            <a:t> </a:t>
          </a:r>
          <a:endParaRPr lang="en-US" sz="1600" b="1" dirty="0" smtClean="0">
            <a:solidFill>
              <a:schemeClr val="tx1"/>
            </a:solidFill>
          </a:endParaRPr>
        </a:p>
        <a:p>
          <a:endParaRPr lang="en-US" sz="4400" b="1" dirty="0">
            <a:solidFill>
              <a:schemeClr val="tx1"/>
            </a:solidFill>
          </a:endParaRPr>
        </a:p>
      </dgm:t>
    </dgm:pt>
    <dgm:pt modelId="{6DFDE42C-8164-4F49-9DC4-200DC9D481FB}" type="parTrans" cxnId="{8F8D4294-D217-4461-916D-5BA41CE8434C}">
      <dgm:prSet/>
      <dgm:spPr/>
      <dgm:t>
        <a:bodyPr/>
        <a:lstStyle/>
        <a:p>
          <a:endParaRPr lang="en-US" sz="1200" b="1">
            <a:solidFill>
              <a:schemeClr val="tx1"/>
            </a:solidFill>
          </a:endParaRPr>
        </a:p>
      </dgm:t>
    </dgm:pt>
    <dgm:pt modelId="{88A2F775-F3E5-4C2D-BC8E-EE0339945CBE}" type="sibTrans" cxnId="{8F8D4294-D217-4461-916D-5BA41CE8434C}">
      <dgm:prSet/>
      <dgm:spPr/>
      <dgm:t>
        <a:bodyPr/>
        <a:lstStyle/>
        <a:p>
          <a:endParaRPr lang="en-US" sz="1200" b="1">
            <a:solidFill>
              <a:schemeClr val="tx1"/>
            </a:solidFill>
          </a:endParaRPr>
        </a:p>
      </dgm:t>
    </dgm:pt>
    <dgm:pt modelId="{E0653B59-C728-49AB-846F-E4A96AC83A1F}">
      <dgm:prSet phldrT="[Text]"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CB</a:t>
          </a:r>
          <a:endParaRPr lang="en-US" sz="2800" b="1" dirty="0">
            <a:solidFill>
              <a:schemeClr val="tx1"/>
            </a:solidFill>
          </a:endParaRPr>
        </a:p>
      </dgm:t>
    </dgm:pt>
    <dgm:pt modelId="{73266CF2-2B56-4B3E-8217-3408C72E6B39}" type="parTrans" cxnId="{FF8F359C-F6B8-49FF-8417-A00A70D65EDB}">
      <dgm:prSet custT="1"/>
      <dgm:spPr>
        <a:solidFill>
          <a:schemeClr val="tx1"/>
        </a:solidFill>
      </dgm:spPr>
      <dgm:t>
        <a:bodyPr/>
        <a:lstStyle/>
        <a:p>
          <a:endParaRPr lang="en-US" sz="400" b="1">
            <a:solidFill>
              <a:schemeClr val="tx1"/>
            </a:solidFill>
          </a:endParaRPr>
        </a:p>
      </dgm:t>
    </dgm:pt>
    <dgm:pt modelId="{A6007B6F-119E-4F8A-84E3-A1D5AC1BECD2}" type="sibTrans" cxnId="{FF8F359C-F6B8-49FF-8417-A00A70D65EDB}">
      <dgm:prSet/>
      <dgm:spPr/>
      <dgm:t>
        <a:bodyPr/>
        <a:lstStyle/>
        <a:p>
          <a:endParaRPr lang="en-US" sz="1200" b="1">
            <a:solidFill>
              <a:schemeClr val="tx1"/>
            </a:solidFill>
          </a:endParaRPr>
        </a:p>
      </dgm:t>
    </dgm:pt>
    <dgm:pt modelId="{DC5C5309-2BF2-493B-BC62-F01302F5E87C}">
      <dgm:prSet phldrT="[Text]"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CB</a:t>
          </a:r>
          <a:endParaRPr lang="en-US" sz="2800" b="1" dirty="0">
            <a:solidFill>
              <a:schemeClr val="tx1"/>
            </a:solidFill>
          </a:endParaRPr>
        </a:p>
      </dgm:t>
    </dgm:pt>
    <dgm:pt modelId="{ACD2071D-1716-4426-B268-2671C13E6809}" type="parTrans" cxnId="{913A5DC3-750C-4160-A3D1-25A3178F2094}">
      <dgm:prSet custT="1"/>
      <dgm:spPr>
        <a:solidFill>
          <a:schemeClr val="tx1"/>
        </a:solidFill>
      </dgm:spPr>
      <dgm:t>
        <a:bodyPr/>
        <a:lstStyle/>
        <a:p>
          <a:endParaRPr lang="en-US" sz="400" b="1">
            <a:solidFill>
              <a:schemeClr val="tx1"/>
            </a:solidFill>
          </a:endParaRPr>
        </a:p>
      </dgm:t>
    </dgm:pt>
    <dgm:pt modelId="{C3E02C01-77CF-4944-B3B2-0466BDC038B8}" type="sibTrans" cxnId="{913A5DC3-750C-4160-A3D1-25A3178F2094}">
      <dgm:prSet/>
      <dgm:spPr>
        <a:noFill/>
      </dgm:spPr>
      <dgm:t>
        <a:bodyPr/>
        <a:lstStyle/>
        <a:p>
          <a:endParaRPr lang="en-US" sz="1200" b="1">
            <a:solidFill>
              <a:schemeClr val="tx1"/>
            </a:solidFill>
          </a:endParaRPr>
        </a:p>
      </dgm:t>
    </dgm:pt>
    <dgm:pt modelId="{DCB1CCD6-D170-434F-8521-D11EDE11C158}">
      <dgm:prSet phldrT="[Text]" custT="1"/>
      <dgm:spPr>
        <a:solidFill>
          <a:schemeClr val="accent2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o-RO" sz="2800" b="1" dirty="0" smtClean="0">
              <a:solidFill>
                <a:schemeClr val="tx1"/>
              </a:solidFill>
            </a:rPr>
            <a:t>NBM</a:t>
          </a:r>
          <a:endParaRPr lang="en-US" sz="3200" b="1" dirty="0">
            <a:solidFill>
              <a:schemeClr val="tx1"/>
            </a:solidFill>
          </a:endParaRPr>
        </a:p>
      </dgm:t>
    </dgm:pt>
    <dgm:pt modelId="{1C97903D-5E45-4DAE-AAF7-46408A46F557}" type="parTrans" cxnId="{D5CAF1E9-2BC9-41E6-B02E-C88A61BEABEA}">
      <dgm:prSet custT="1"/>
      <dgm:spPr>
        <a:solidFill>
          <a:schemeClr val="tx1"/>
        </a:solidFill>
      </dgm:spPr>
      <dgm:t>
        <a:bodyPr/>
        <a:lstStyle/>
        <a:p>
          <a:endParaRPr lang="en-US" sz="400" b="1">
            <a:solidFill>
              <a:schemeClr val="tx1"/>
            </a:solidFill>
          </a:endParaRPr>
        </a:p>
      </dgm:t>
    </dgm:pt>
    <dgm:pt modelId="{4972421F-B75F-4B6C-8125-39EE5470120E}" type="sibTrans" cxnId="{D5CAF1E9-2BC9-41E6-B02E-C88A61BEABEA}">
      <dgm:prSet/>
      <dgm:spPr/>
      <dgm:t>
        <a:bodyPr/>
        <a:lstStyle/>
        <a:p>
          <a:endParaRPr lang="en-US" sz="1200" b="1">
            <a:solidFill>
              <a:schemeClr val="tx1"/>
            </a:solidFill>
          </a:endParaRPr>
        </a:p>
      </dgm:t>
    </dgm:pt>
    <dgm:pt modelId="{B4BD9426-4E2A-4BC7-A603-F39E6115BCE0}">
      <dgm:prSet custT="1"/>
      <dgm:spPr/>
      <dgm:t>
        <a:bodyPr/>
        <a:lstStyle/>
        <a:p>
          <a:r>
            <a:rPr lang="en-US" sz="2800" b="1" smtClean="0">
              <a:solidFill>
                <a:schemeClr val="tx1"/>
              </a:solidFill>
            </a:rPr>
            <a:t>CB</a:t>
          </a:r>
          <a:endParaRPr lang="en-US" sz="2800" b="1">
            <a:solidFill>
              <a:schemeClr val="tx1"/>
            </a:solidFill>
          </a:endParaRPr>
        </a:p>
      </dgm:t>
    </dgm:pt>
    <dgm:pt modelId="{93E9F8C0-B0BE-4746-B395-E8F73ECE3A02}" type="parTrans" cxnId="{58D5170C-4E76-4501-8156-5C46DAB4E8B0}">
      <dgm:prSet custT="1"/>
      <dgm:spPr>
        <a:solidFill>
          <a:schemeClr val="tx1"/>
        </a:solidFill>
      </dgm:spPr>
      <dgm:t>
        <a:bodyPr/>
        <a:lstStyle/>
        <a:p>
          <a:endParaRPr lang="en-US" sz="400" b="1">
            <a:solidFill>
              <a:schemeClr val="tx1"/>
            </a:solidFill>
          </a:endParaRPr>
        </a:p>
      </dgm:t>
    </dgm:pt>
    <dgm:pt modelId="{DE0715AF-CAE8-4655-9F49-196EEE552ABF}" type="sibTrans" cxnId="{58D5170C-4E76-4501-8156-5C46DAB4E8B0}">
      <dgm:prSet/>
      <dgm:spPr/>
      <dgm:t>
        <a:bodyPr/>
        <a:lstStyle/>
        <a:p>
          <a:endParaRPr lang="en-US" sz="1200" b="1">
            <a:solidFill>
              <a:schemeClr val="tx1"/>
            </a:solidFill>
          </a:endParaRPr>
        </a:p>
      </dgm:t>
    </dgm:pt>
    <dgm:pt modelId="{798CA390-7677-44D1-ABDF-52E32871F46E}" type="pres">
      <dgm:prSet presAssocID="{8B1F8F68-0561-4838-9A34-2316B754792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317C5E-F075-4559-BE8E-996981C10D65}" type="pres">
      <dgm:prSet presAssocID="{70B4B20C-9E6B-4C30-991A-44E10F65B7BE}" presName="centerShape" presStyleLbl="node0" presStyleIdx="0" presStyleCnt="1" custScaleX="358729" custScaleY="353562" custLinFactNeighborX="1551" custLinFactNeighborY="3923"/>
      <dgm:spPr/>
      <dgm:t>
        <a:bodyPr/>
        <a:lstStyle/>
        <a:p>
          <a:endParaRPr lang="en-US"/>
        </a:p>
      </dgm:t>
    </dgm:pt>
    <dgm:pt modelId="{45CD377D-D5F2-45A5-ABCF-A22916A588FF}" type="pres">
      <dgm:prSet presAssocID="{73266CF2-2B56-4B3E-8217-3408C72E6B39}" presName="parTrans" presStyleLbl="sibTrans2D1" presStyleIdx="0" presStyleCnt="4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3A803431-7560-4231-86DE-CABC538E21E0}" type="pres">
      <dgm:prSet presAssocID="{73266CF2-2B56-4B3E-8217-3408C72E6B39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458C47D-42EF-4A19-AB81-146FB4677919}" type="pres">
      <dgm:prSet presAssocID="{E0653B59-C728-49AB-846F-E4A96AC83A1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EE87F3-0479-4530-9D9A-B69D821756AF}" type="pres">
      <dgm:prSet presAssocID="{93E9F8C0-B0BE-4746-B395-E8F73ECE3A02}" presName="parTrans" presStyleLbl="sibTrans2D1" presStyleIdx="1" presStyleCnt="4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88DC1279-835F-4F04-8320-0FE84EF09CF7}" type="pres">
      <dgm:prSet presAssocID="{93E9F8C0-B0BE-4746-B395-E8F73ECE3A02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698C9E07-073D-4E86-94ED-7D78FB0E404A}" type="pres">
      <dgm:prSet presAssocID="{B4BD9426-4E2A-4BC7-A603-F39E6115BCE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688773-591C-4FF0-82CE-71EA1B59A79F}" type="pres">
      <dgm:prSet presAssocID="{ACD2071D-1716-4426-B268-2671C13E6809}" presName="parTrans" presStyleLbl="sibTrans2D1" presStyleIdx="2" presStyleCnt="4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9D6C1E4D-AA80-4755-99DE-760127E41102}" type="pres">
      <dgm:prSet presAssocID="{ACD2071D-1716-4426-B268-2671C13E6809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4626BD25-5810-4308-BE48-CAD691655927}" type="pres">
      <dgm:prSet presAssocID="{DC5C5309-2BF2-493B-BC62-F01302F5E87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7718A-8B4F-4359-B245-BD766BE619CA}" type="pres">
      <dgm:prSet presAssocID="{1C97903D-5E45-4DAE-AAF7-46408A46F557}" presName="parTrans" presStyleLbl="sibTrans2D1" presStyleIdx="3" presStyleCnt="4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C8D307C3-D1D0-44B3-83BF-A49176CE2A26}" type="pres">
      <dgm:prSet presAssocID="{1C97903D-5E45-4DAE-AAF7-46408A46F557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59DB3862-3E3F-4B87-8E5D-8C4ACD2376E5}" type="pres">
      <dgm:prSet presAssocID="{DCB1CCD6-D170-434F-8521-D11EDE11C158}" presName="node" presStyleLbl="node1" presStyleIdx="3" presStyleCnt="4" custScaleX="130316" custScaleY="1333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8F359C-F6B8-49FF-8417-A00A70D65EDB}" srcId="{70B4B20C-9E6B-4C30-991A-44E10F65B7BE}" destId="{E0653B59-C728-49AB-846F-E4A96AC83A1F}" srcOrd="0" destOrd="0" parTransId="{73266CF2-2B56-4B3E-8217-3408C72E6B39}" sibTransId="{A6007B6F-119E-4F8A-84E3-A1D5AC1BECD2}"/>
    <dgm:cxn modelId="{66932A3C-AC1F-45E3-94AC-0E5CC405232A}" type="presOf" srcId="{93E9F8C0-B0BE-4746-B395-E8F73ECE3A02}" destId="{88DC1279-835F-4F04-8320-0FE84EF09CF7}" srcOrd="1" destOrd="0" presId="urn:microsoft.com/office/officeart/2005/8/layout/radial5"/>
    <dgm:cxn modelId="{4EDFCFC5-D976-4AE3-82A4-CC0A2000251A}" type="presOf" srcId="{1C97903D-5E45-4DAE-AAF7-46408A46F557}" destId="{C8D307C3-D1D0-44B3-83BF-A49176CE2A26}" srcOrd="1" destOrd="0" presId="urn:microsoft.com/office/officeart/2005/8/layout/radial5"/>
    <dgm:cxn modelId="{E8878122-40BF-4C0E-A52F-C338CE0BD68D}" type="presOf" srcId="{70B4B20C-9E6B-4C30-991A-44E10F65B7BE}" destId="{30317C5E-F075-4559-BE8E-996981C10D65}" srcOrd="0" destOrd="0" presId="urn:microsoft.com/office/officeart/2005/8/layout/radial5"/>
    <dgm:cxn modelId="{E5F8AAF6-BAD4-4729-A371-C7E10DE59794}" type="presOf" srcId="{DCB1CCD6-D170-434F-8521-D11EDE11C158}" destId="{59DB3862-3E3F-4B87-8E5D-8C4ACD2376E5}" srcOrd="0" destOrd="0" presId="urn:microsoft.com/office/officeart/2005/8/layout/radial5"/>
    <dgm:cxn modelId="{F4EA7464-72D1-45BE-A007-9883A61550DF}" type="presOf" srcId="{ACD2071D-1716-4426-B268-2671C13E6809}" destId="{9D6C1E4D-AA80-4755-99DE-760127E41102}" srcOrd="1" destOrd="0" presId="urn:microsoft.com/office/officeart/2005/8/layout/radial5"/>
    <dgm:cxn modelId="{F979C36B-38A9-460F-9669-87B955AB3D30}" type="presOf" srcId="{E0653B59-C728-49AB-846F-E4A96AC83A1F}" destId="{5458C47D-42EF-4A19-AB81-146FB4677919}" srcOrd="0" destOrd="0" presId="urn:microsoft.com/office/officeart/2005/8/layout/radial5"/>
    <dgm:cxn modelId="{D5CAF1E9-2BC9-41E6-B02E-C88A61BEABEA}" srcId="{70B4B20C-9E6B-4C30-991A-44E10F65B7BE}" destId="{DCB1CCD6-D170-434F-8521-D11EDE11C158}" srcOrd="3" destOrd="0" parTransId="{1C97903D-5E45-4DAE-AAF7-46408A46F557}" sibTransId="{4972421F-B75F-4B6C-8125-39EE5470120E}"/>
    <dgm:cxn modelId="{B4BD1EC9-5FA4-421D-8905-48A0512B7B90}" type="presOf" srcId="{8B1F8F68-0561-4838-9A34-2316B7547929}" destId="{798CA390-7677-44D1-ABDF-52E32871F46E}" srcOrd="0" destOrd="0" presId="urn:microsoft.com/office/officeart/2005/8/layout/radial5"/>
    <dgm:cxn modelId="{02E1A26A-3072-415E-AFB9-E9B4AB0AA4B0}" type="presOf" srcId="{73266CF2-2B56-4B3E-8217-3408C72E6B39}" destId="{3A803431-7560-4231-86DE-CABC538E21E0}" srcOrd="1" destOrd="0" presId="urn:microsoft.com/office/officeart/2005/8/layout/radial5"/>
    <dgm:cxn modelId="{913A5DC3-750C-4160-A3D1-25A3178F2094}" srcId="{70B4B20C-9E6B-4C30-991A-44E10F65B7BE}" destId="{DC5C5309-2BF2-493B-BC62-F01302F5E87C}" srcOrd="2" destOrd="0" parTransId="{ACD2071D-1716-4426-B268-2671C13E6809}" sibTransId="{C3E02C01-77CF-4944-B3B2-0466BDC038B8}"/>
    <dgm:cxn modelId="{58D5170C-4E76-4501-8156-5C46DAB4E8B0}" srcId="{70B4B20C-9E6B-4C30-991A-44E10F65B7BE}" destId="{B4BD9426-4E2A-4BC7-A603-F39E6115BCE0}" srcOrd="1" destOrd="0" parTransId="{93E9F8C0-B0BE-4746-B395-E8F73ECE3A02}" sibTransId="{DE0715AF-CAE8-4655-9F49-196EEE552ABF}"/>
    <dgm:cxn modelId="{35E0D499-5838-4CDF-A7A1-84BABC25DF9E}" type="presOf" srcId="{93E9F8C0-B0BE-4746-B395-E8F73ECE3A02}" destId="{9EEE87F3-0479-4530-9D9A-B69D821756AF}" srcOrd="0" destOrd="0" presId="urn:microsoft.com/office/officeart/2005/8/layout/radial5"/>
    <dgm:cxn modelId="{29A90E8F-FFB1-484D-AA1F-E415E7F4AF5C}" type="presOf" srcId="{73266CF2-2B56-4B3E-8217-3408C72E6B39}" destId="{45CD377D-D5F2-45A5-ABCF-A22916A588FF}" srcOrd="0" destOrd="0" presId="urn:microsoft.com/office/officeart/2005/8/layout/radial5"/>
    <dgm:cxn modelId="{34D247B9-63EF-4A8B-BA86-1AC42A9787CC}" type="presOf" srcId="{DC5C5309-2BF2-493B-BC62-F01302F5E87C}" destId="{4626BD25-5810-4308-BE48-CAD691655927}" srcOrd="0" destOrd="0" presId="urn:microsoft.com/office/officeart/2005/8/layout/radial5"/>
    <dgm:cxn modelId="{8F8D4294-D217-4461-916D-5BA41CE8434C}" srcId="{8B1F8F68-0561-4838-9A34-2316B7547929}" destId="{70B4B20C-9E6B-4C30-991A-44E10F65B7BE}" srcOrd="0" destOrd="0" parTransId="{6DFDE42C-8164-4F49-9DC4-200DC9D481FB}" sibTransId="{88A2F775-F3E5-4C2D-BC8E-EE0339945CBE}"/>
    <dgm:cxn modelId="{FD454576-7CD6-44EB-B5C2-32F8A26D3671}" type="presOf" srcId="{ACD2071D-1716-4426-B268-2671C13E6809}" destId="{D9688773-591C-4FF0-82CE-71EA1B59A79F}" srcOrd="0" destOrd="0" presId="urn:microsoft.com/office/officeart/2005/8/layout/radial5"/>
    <dgm:cxn modelId="{6DE3EAAC-ACAA-4FA1-806E-009115357D12}" type="presOf" srcId="{1C97903D-5E45-4DAE-AAF7-46408A46F557}" destId="{0EC7718A-8B4F-4359-B245-BD766BE619CA}" srcOrd="0" destOrd="0" presId="urn:microsoft.com/office/officeart/2005/8/layout/radial5"/>
    <dgm:cxn modelId="{31268B2C-7A5B-43DA-9DE9-D76DDED3E380}" type="presOf" srcId="{B4BD9426-4E2A-4BC7-A603-F39E6115BCE0}" destId="{698C9E07-073D-4E86-94ED-7D78FB0E404A}" srcOrd="0" destOrd="0" presId="urn:microsoft.com/office/officeart/2005/8/layout/radial5"/>
    <dgm:cxn modelId="{4A67B1AD-85BF-44E0-A077-75C3F0C5EEF6}" type="presParOf" srcId="{798CA390-7677-44D1-ABDF-52E32871F46E}" destId="{30317C5E-F075-4559-BE8E-996981C10D65}" srcOrd="0" destOrd="0" presId="urn:microsoft.com/office/officeart/2005/8/layout/radial5"/>
    <dgm:cxn modelId="{B8E817EF-9400-45C1-AC9F-745D4BE10E32}" type="presParOf" srcId="{798CA390-7677-44D1-ABDF-52E32871F46E}" destId="{45CD377D-D5F2-45A5-ABCF-A22916A588FF}" srcOrd="1" destOrd="0" presId="urn:microsoft.com/office/officeart/2005/8/layout/radial5"/>
    <dgm:cxn modelId="{385AAFC1-EFDB-44A0-9D03-45F732F4BA5D}" type="presParOf" srcId="{45CD377D-D5F2-45A5-ABCF-A22916A588FF}" destId="{3A803431-7560-4231-86DE-CABC538E21E0}" srcOrd="0" destOrd="0" presId="urn:microsoft.com/office/officeart/2005/8/layout/radial5"/>
    <dgm:cxn modelId="{A9FD5234-76DD-48AD-B134-824B9116E8A6}" type="presParOf" srcId="{798CA390-7677-44D1-ABDF-52E32871F46E}" destId="{5458C47D-42EF-4A19-AB81-146FB4677919}" srcOrd="2" destOrd="0" presId="urn:microsoft.com/office/officeart/2005/8/layout/radial5"/>
    <dgm:cxn modelId="{91A2A446-3E8A-45A0-BC29-6F3886667D47}" type="presParOf" srcId="{798CA390-7677-44D1-ABDF-52E32871F46E}" destId="{9EEE87F3-0479-4530-9D9A-B69D821756AF}" srcOrd="3" destOrd="0" presId="urn:microsoft.com/office/officeart/2005/8/layout/radial5"/>
    <dgm:cxn modelId="{5E3DDAC0-85D5-457C-8439-BBCF20BD5EE3}" type="presParOf" srcId="{9EEE87F3-0479-4530-9D9A-B69D821756AF}" destId="{88DC1279-835F-4F04-8320-0FE84EF09CF7}" srcOrd="0" destOrd="0" presId="urn:microsoft.com/office/officeart/2005/8/layout/radial5"/>
    <dgm:cxn modelId="{6BCEB16F-3BEF-41A8-9FBB-A51B5EE053ED}" type="presParOf" srcId="{798CA390-7677-44D1-ABDF-52E32871F46E}" destId="{698C9E07-073D-4E86-94ED-7D78FB0E404A}" srcOrd="4" destOrd="0" presId="urn:microsoft.com/office/officeart/2005/8/layout/radial5"/>
    <dgm:cxn modelId="{0F51D9E2-6A52-487E-A9F6-D62951179014}" type="presParOf" srcId="{798CA390-7677-44D1-ABDF-52E32871F46E}" destId="{D9688773-591C-4FF0-82CE-71EA1B59A79F}" srcOrd="5" destOrd="0" presId="urn:microsoft.com/office/officeart/2005/8/layout/radial5"/>
    <dgm:cxn modelId="{93861536-59FD-4A4B-BE2E-9D5B77FE6DFD}" type="presParOf" srcId="{D9688773-591C-4FF0-82CE-71EA1B59A79F}" destId="{9D6C1E4D-AA80-4755-99DE-760127E41102}" srcOrd="0" destOrd="0" presId="urn:microsoft.com/office/officeart/2005/8/layout/radial5"/>
    <dgm:cxn modelId="{F06177D4-E27A-488C-95FA-EEBEC73DC8C6}" type="presParOf" srcId="{798CA390-7677-44D1-ABDF-52E32871F46E}" destId="{4626BD25-5810-4308-BE48-CAD691655927}" srcOrd="6" destOrd="0" presId="urn:microsoft.com/office/officeart/2005/8/layout/radial5"/>
    <dgm:cxn modelId="{AF2FBE84-47BA-4367-82B7-56E9A789EED1}" type="presParOf" srcId="{798CA390-7677-44D1-ABDF-52E32871F46E}" destId="{0EC7718A-8B4F-4359-B245-BD766BE619CA}" srcOrd="7" destOrd="0" presId="urn:microsoft.com/office/officeart/2005/8/layout/radial5"/>
    <dgm:cxn modelId="{4C9F8E65-2090-4D64-A884-A827457F7DA2}" type="presParOf" srcId="{0EC7718A-8B4F-4359-B245-BD766BE619CA}" destId="{C8D307C3-D1D0-44B3-83BF-A49176CE2A26}" srcOrd="0" destOrd="0" presId="urn:microsoft.com/office/officeart/2005/8/layout/radial5"/>
    <dgm:cxn modelId="{29193149-4349-4613-B523-081F8AD6D5F0}" type="presParOf" srcId="{798CA390-7677-44D1-ABDF-52E32871F46E}" destId="{59DB3862-3E3F-4B87-8E5D-8C4ACD2376E5}" srcOrd="8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B1F8F68-0561-4838-9A34-2316B7547929}" type="doc">
      <dgm:prSet loTypeId="urn:microsoft.com/office/officeart/2005/8/layout/radial5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B4B20C-9E6B-4C30-991A-44E10F65B7BE}">
      <dgm:prSet phldrT="[Text]" custT="1"/>
      <dgm:spPr>
        <a:solidFill>
          <a:srgbClr val="00B0F0">
            <a:alpha val="27000"/>
          </a:srgbClr>
        </a:solidFill>
        <a:ln>
          <a:noFill/>
        </a:ln>
      </dgm:spPr>
      <dgm:t>
        <a:bodyPr/>
        <a:lstStyle/>
        <a:p>
          <a:endParaRPr lang="ro-RO" sz="2800" b="1" dirty="0" smtClean="0">
            <a:solidFill>
              <a:schemeClr val="tx1"/>
            </a:solidFill>
          </a:endParaRPr>
        </a:p>
        <a:p>
          <a:r>
            <a:rPr lang="ro-RO" sz="4400" b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</a:rPr>
            <a:t>AIPS</a:t>
          </a:r>
          <a:r>
            <a:rPr lang="ro-RO" sz="4400" b="1" dirty="0" smtClean="0">
              <a:solidFill>
                <a:schemeClr val="tx1"/>
              </a:solidFill>
            </a:rPr>
            <a:t> </a:t>
          </a:r>
          <a:endParaRPr lang="en-US" sz="4400" b="1" dirty="0" smtClean="0">
            <a:solidFill>
              <a:schemeClr val="tx1"/>
            </a:solidFill>
          </a:endParaRPr>
        </a:p>
        <a:p>
          <a:endParaRPr lang="en-US" sz="2800" b="1" dirty="0">
            <a:solidFill>
              <a:schemeClr val="tx1"/>
            </a:solidFill>
          </a:endParaRPr>
        </a:p>
      </dgm:t>
    </dgm:pt>
    <dgm:pt modelId="{6DFDE42C-8164-4F49-9DC4-200DC9D481FB}" type="parTrans" cxnId="{8F8D4294-D217-4461-916D-5BA41CE8434C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88A2F775-F3E5-4C2D-BC8E-EE0339945CBE}" type="sibTrans" cxnId="{8F8D4294-D217-4461-916D-5BA41CE8434C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E0653B59-C728-49AB-846F-E4A96AC83A1F}">
      <dgm:prSet phldrT="[Text]"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CB</a:t>
          </a:r>
          <a:endParaRPr lang="en-US" sz="2800" b="1" dirty="0">
            <a:solidFill>
              <a:schemeClr val="tx1"/>
            </a:solidFill>
          </a:endParaRPr>
        </a:p>
      </dgm:t>
    </dgm:pt>
    <dgm:pt modelId="{73266CF2-2B56-4B3E-8217-3408C72E6B39}" type="parTrans" cxnId="{FF8F359C-F6B8-49FF-8417-A00A70D65EDB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A6007B6F-119E-4F8A-84E3-A1D5AC1BECD2}" type="sibTrans" cxnId="{FF8F359C-F6B8-49FF-8417-A00A70D65EDB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DC5C5309-2BF2-493B-BC62-F01302F5E87C}">
      <dgm:prSet phldrT="[Text]" custT="1"/>
      <dgm:spPr/>
      <dgm:t>
        <a:bodyPr/>
        <a:lstStyle/>
        <a:p>
          <a:r>
            <a:rPr lang="en-US" sz="2800" b="1" smtClean="0">
              <a:solidFill>
                <a:schemeClr val="tx1"/>
              </a:solidFill>
            </a:rPr>
            <a:t>CB</a:t>
          </a:r>
          <a:endParaRPr lang="en-US" sz="2800" b="1">
            <a:solidFill>
              <a:schemeClr val="tx1"/>
            </a:solidFill>
          </a:endParaRPr>
        </a:p>
      </dgm:t>
    </dgm:pt>
    <dgm:pt modelId="{ACD2071D-1716-4426-B268-2671C13E6809}" type="parTrans" cxnId="{913A5DC3-750C-4160-A3D1-25A3178F2094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C3E02C01-77CF-4944-B3B2-0466BDC038B8}" type="sibTrans" cxnId="{913A5DC3-750C-4160-A3D1-25A3178F2094}">
      <dgm:prSet/>
      <dgm:spPr>
        <a:noFill/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DCB1CCD6-D170-434F-8521-D11EDE11C158}">
      <dgm:prSet phldrT="[Text]" custT="1"/>
      <dgm:spPr>
        <a:solidFill>
          <a:schemeClr val="accent2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o-RO" sz="2800" b="1" dirty="0" smtClean="0">
              <a:solidFill>
                <a:schemeClr val="tx1"/>
              </a:solidFill>
            </a:rPr>
            <a:t>NBM</a:t>
          </a:r>
          <a:endParaRPr lang="en-US" sz="2800" b="1" dirty="0">
            <a:solidFill>
              <a:schemeClr val="tx1"/>
            </a:solidFill>
          </a:endParaRPr>
        </a:p>
      </dgm:t>
    </dgm:pt>
    <dgm:pt modelId="{1C97903D-5E45-4DAE-AAF7-46408A46F557}" type="parTrans" cxnId="{D5CAF1E9-2BC9-41E6-B02E-C88A61BEABEA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4972421F-B75F-4B6C-8125-39EE5470120E}" type="sibTrans" cxnId="{D5CAF1E9-2BC9-41E6-B02E-C88A61BEABEA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B4BD9426-4E2A-4BC7-A603-F39E6115BCE0}">
      <dgm:prSet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CB</a:t>
          </a:r>
          <a:endParaRPr lang="en-US" sz="2800" b="1" dirty="0">
            <a:solidFill>
              <a:schemeClr val="tx1"/>
            </a:solidFill>
          </a:endParaRPr>
        </a:p>
      </dgm:t>
    </dgm:pt>
    <dgm:pt modelId="{93E9F8C0-B0BE-4746-B395-E8F73ECE3A02}" type="parTrans" cxnId="{58D5170C-4E76-4501-8156-5C46DAB4E8B0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DE0715AF-CAE8-4655-9F49-196EEE552ABF}" type="sibTrans" cxnId="{58D5170C-4E76-4501-8156-5C46DAB4E8B0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FBB79904-4285-4786-AD26-86C5F0E52784}">
      <dgm:prSet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o-RO" sz="2800" b="1" dirty="0" smtClean="0">
              <a:solidFill>
                <a:schemeClr val="tx1"/>
              </a:solidFill>
            </a:rPr>
            <a:t>MF</a:t>
          </a:r>
          <a:endParaRPr lang="en-US" sz="2800" b="1" dirty="0">
            <a:solidFill>
              <a:schemeClr val="tx1"/>
            </a:solidFill>
          </a:endParaRPr>
        </a:p>
      </dgm:t>
    </dgm:pt>
    <dgm:pt modelId="{E18659F3-468A-4840-87EB-151B330EA96C}" type="sibTrans" cxnId="{005CAA3B-3B02-4A3C-9D33-1A68A8F132BF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78659DE7-44EE-4216-A04C-0B957C51FA15}" type="parTrans" cxnId="{005CAA3B-3B02-4A3C-9D33-1A68A8F132BF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916E9391-B588-409D-ACC2-34E232F76FE2}">
      <dgm:prSet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CB</a:t>
          </a:r>
        </a:p>
      </dgm:t>
    </dgm:pt>
    <dgm:pt modelId="{8E95D14D-4ED2-42B5-AE58-338C20A5B55D}" type="parTrans" cxnId="{4AA99B33-3077-4CDC-9DB6-35C10A161A19}">
      <dgm:prSet/>
      <dgm:spPr/>
      <dgm:t>
        <a:bodyPr/>
        <a:lstStyle/>
        <a:p>
          <a:endParaRPr lang="en-US"/>
        </a:p>
      </dgm:t>
    </dgm:pt>
    <dgm:pt modelId="{BE599061-17A1-4FE2-9C04-263B1C031B97}" type="sibTrans" cxnId="{4AA99B33-3077-4CDC-9DB6-35C10A161A19}">
      <dgm:prSet/>
      <dgm:spPr/>
      <dgm:t>
        <a:bodyPr/>
        <a:lstStyle/>
        <a:p>
          <a:endParaRPr lang="en-US"/>
        </a:p>
      </dgm:t>
    </dgm:pt>
    <dgm:pt modelId="{798CA390-7677-44D1-ABDF-52E32871F46E}" type="pres">
      <dgm:prSet presAssocID="{8B1F8F68-0561-4838-9A34-2316B754792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317C5E-F075-4559-BE8E-996981C10D65}" type="pres">
      <dgm:prSet presAssocID="{70B4B20C-9E6B-4C30-991A-44E10F65B7BE}" presName="centerShape" presStyleLbl="node0" presStyleIdx="0" presStyleCnt="1" custScaleX="358729" custScaleY="353562" custLinFactNeighborX="2622"/>
      <dgm:spPr/>
      <dgm:t>
        <a:bodyPr/>
        <a:lstStyle/>
        <a:p>
          <a:endParaRPr lang="en-US"/>
        </a:p>
      </dgm:t>
    </dgm:pt>
    <dgm:pt modelId="{45CD377D-D5F2-45A5-ABCF-A22916A588FF}" type="pres">
      <dgm:prSet presAssocID="{73266CF2-2B56-4B3E-8217-3408C72E6B39}" presName="parTrans" presStyleLbl="sibTrans2D1" presStyleIdx="0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3A803431-7560-4231-86DE-CABC538E21E0}" type="pres">
      <dgm:prSet presAssocID="{73266CF2-2B56-4B3E-8217-3408C72E6B39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5458C47D-42EF-4A19-AB81-146FB4677919}" type="pres">
      <dgm:prSet presAssocID="{E0653B59-C728-49AB-846F-E4A96AC83A1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CEAEC8-13D3-41CF-8156-3D474A7CB3B0}" type="pres">
      <dgm:prSet presAssocID="{78659DE7-44EE-4216-A04C-0B957C51FA15}" presName="parTrans" presStyleLbl="sibTrans2D1" presStyleIdx="1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DC3CE40C-329B-4DB3-B5B9-ED28673A6FE7}" type="pres">
      <dgm:prSet presAssocID="{78659DE7-44EE-4216-A04C-0B957C51FA15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F9612B6D-23E1-4ADF-8E83-CF905A87C55C}" type="pres">
      <dgm:prSet presAssocID="{FBB79904-4285-4786-AD26-86C5F0E52784}" presName="node" presStyleLbl="node1" presStyleIdx="1" presStyleCnt="6" custRadScaleRad="97305" custRadScaleInc="2006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AB6D81-D008-482C-832E-1217CA0FB6AB}" type="pres">
      <dgm:prSet presAssocID="{8E95D14D-4ED2-42B5-AE58-338C20A5B55D}" presName="parTrans" presStyleLbl="sibTrans2D1" presStyleIdx="2" presStyleCnt="6"/>
      <dgm:spPr/>
      <dgm:t>
        <a:bodyPr/>
        <a:lstStyle/>
        <a:p>
          <a:endParaRPr lang="en-US"/>
        </a:p>
      </dgm:t>
    </dgm:pt>
    <dgm:pt modelId="{6048B03A-CDD4-491F-908B-CC960D0FCE47}" type="pres">
      <dgm:prSet presAssocID="{8E95D14D-4ED2-42B5-AE58-338C20A5B55D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3DC9521D-949B-4DE1-A87C-B61037934C2D}" type="pres">
      <dgm:prSet presAssocID="{916E9391-B588-409D-ACC2-34E232F76FE2}" presName="node" presStyleLbl="node1" presStyleIdx="2" presStyleCnt="6" custRadScaleRad="103666" custRadScaleInc="-2136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EE87F3-0479-4530-9D9A-B69D821756AF}" type="pres">
      <dgm:prSet presAssocID="{93E9F8C0-B0BE-4746-B395-E8F73ECE3A02}" presName="parTrans" presStyleLbl="sibTrans2D1" presStyleIdx="3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88DC1279-835F-4F04-8320-0FE84EF09CF7}" type="pres">
      <dgm:prSet presAssocID="{93E9F8C0-B0BE-4746-B395-E8F73ECE3A02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698C9E07-073D-4E86-94ED-7D78FB0E404A}" type="pres">
      <dgm:prSet presAssocID="{B4BD9426-4E2A-4BC7-A603-F39E6115BCE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688773-591C-4FF0-82CE-71EA1B59A79F}" type="pres">
      <dgm:prSet presAssocID="{ACD2071D-1716-4426-B268-2671C13E6809}" presName="parTrans" presStyleLbl="sibTrans2D1" presStyleIdx="4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9D6C1E4D-AA80-4755-99DE-760127E41102}" type="pres">
      <dgm:prSet presAssocID="{ACD2071D-1716-4426-B268-2671C13E6809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4626BD25-5810-4308-BE48-CAD691655927}" type="pres">
      <dgm:prSet presAssocID="{DC5C5309-2BF2-493B-BC62-F01302F5E87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7718A-8B4F-4359-B245-BD766BE619CA}" type="pres">
      <dgm:prSet presAssocID="{1C97903D-5E45-4DAE-AAF7-46408A46F557}" presName="parTrans" presStyleLbl="sibTrans2D1" presStyleIdx="5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C8D307C3-D1D0-44B3-83BF-A49176CE2A26}" type="pres">
      <dgm:prSet presAssocID="{1C97903D-5E45-4DAE-AAF7-46408A46F557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59DB3862-3E3F-4B87-8E5D-8C4ACD2376E5}" type="pres">
      <dgm:prSet presAssocID="{DCB1CCD6-D170-434F-8521-D11EDE11C158}" presName="node" presStyleLbl="node1" presStyleIdx="5" presStyleCnt="6" custScaleX="136347" custScaleY="1376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57686E-AC18-486E-BDCD-881257B79C0A}" type="presOf" srcId="{B4BD9426-4E2A-4BC7-A603-F39E6115BCE0}" destId="{698C9E07-073D-4E86-94ED-7D78FB0E404A}" srcOrd="0" destOrd="0" presId="urn:microsoft.com/office/officeart/2005/8/layout/radial5"/>
    <dgm:cxn modelId="{10FD4DC5-77D4-4754-ADAF-78F3B47352E7}" type="presOf" srcId="{8B1F8F68-0561-4838-9A34-2316B7547929}" destId="{798CA390-7677-44D1-ABDF-52E32871F46E}" srcOrd="0" destOrd="0" presId="urn:microsoft.com/office/officeart/2005/8/layout/radial5"/>
    <dgm:cxn modelId="{4AA99B33-3077-4CDC-9DB6-35C10A161A19}" srcId="{70B4B20C-9E6B-4C30-991A-44E10F65B7BE}" destId="{916E9391-B588-409D-ACC2-34E232F76FE2}" srcOrd="2" destOrd="0" parTransId="{8E95D14D-4ED2-42B5-AE58-338C20A5B55D}" sibTransId="{BE599061-17A1-4FE2-9C04-263B1C031B97}"/>
    <dgm:cxn modelId="{988D5220-E2D5-4F4A-8E8F-D5B58BD1EB65}" type="presOf" srcId="{ACD2071D-1716-4426-B268-2671C13E6809}" destId="{9D6C1E4D-AA80-4755-99DE-760127E41102}" srcOrd="1" destOrd="0" presId="urn:microsoft.com/office/officeart/2005/8/layout/radial5"/>
    <dgm:cxn modelId="{AD7154A3-6A2E-4DF5-BCA4-F2292C96C62F}" type="presOf" srcId="{1C97903D-5E45-4DAE-AAF7-46408A46F557}" destId="{C8D307C3-D1D0-44B3-83BF-A49176CE2A26}" srcOrd="1" destOrd="0" presId="urn:microsoft.com/office/officeart/2005/8/layout/radial5"/>
    <dgm:cxn modelId="{D2AFC4C0-5765-4D7B-B234-66337765B691}" type="presOf" srcId="{DCB1CCD6-D170-434F-8521-D11EDE11C158}" destId="{59DB3862-3E3F-4B87-8E5D-8C4ACD2376E5}" srcOrd="0" destOrd="0" presId="urn:microsoft.com/office/officeart/2005/8/layout/radial5"/>
    <dgm:cxn modelId="{F00AA619-0828-4F54-BD38-63F5DC3EC5D3}" type="presOf" srcId="{8E95D14D-4ED2-42B5-AE58-338C20A5B55D}" destId="{24AB6D81-D008-482C-832E-1217CA0FB6AB}" srcOrd="0" destOrd="0" presId="urn:microsoft.com/office/officeart/2005/8/layout/radial5"/>
    <dgm:cxn modelId="{27C84E3D-7469-4530-8C48-72B6DB6FC3E5}" type="presOf" srcId="{93E9F8C0-B0BE-4746-B395-E8F73ECE3A02}" destId="{88DC1279-835F-4F04-8320-0FE84EF09CF7}" srcOrd="1" destOrd="0" presId="urn:microsoft.com/office/officeart/2005/8/layout/radial5"/>
    <dgm:cxn modelId="{14FA379C-EBCD-4954-AFBC-2466E195AFEF}" type="presOf" srcId="{73266CF2-2B56-4B3E-8217-3408C72E6B39}" destId="{3A803431-7560-4231-86DE-CABC538E21E0}" srcOrd="1" destOrd="0" presId="urn:microsoft.com/office/officeart/2005/8/layout/radial5"/>
    <dgm:cxn modelId="{79F42ACC-A2A2-4C9C-9FFB-015D5ABDE1F0}" type="presOf" srcId="{E0653B59-C728-49AB-846F-E4A96AC83A1F}" destId="{5458C47D-42EF-4A19-AB81-146FB4677919}" srcOrd="0" destOrd="0" presId="urn:microsoft.com/office/officeart/2005/8/layout/radial5"/>
    <dgm:cxn modelId="{FC567291-8056-4F54-9460-AD2C167AADC8}" type="presOf" srcId="{ACD2071D-1716-4426-B268-2671C13E6809}" destId="{D9688773-591C-4FF0-82CE-71EA1B59A79F}" srcOrd="0" destOrd="0" presId="urn:microsoft.com/office/officeart/2005/8/layout/radial5"/>
    <dgm:cxn modelId="{F4AB0549-CBCE-48A9-93A8-E9C3B0FA128E}" type="presOf" srcId="{DC5C5309-2BF2-493B-BC62-F01302F5E87C}" destId="{4626BD25-5810-4308-BE48-CAD691655927}" srcOrd="0" destOrd="0" presId="urn:microsoft.com/office/officeart/2005/8/layout/radial5"/>
    <dgm:cxn modelId="{3EDF0DBE-34CE-4D87-A969-3A2DF422C8CC}" type="presOf" srcId="{78659DE7-44EE-4216-A04C-0B957C51FA15}" destId="{DC3CE40C-329B-4DB3-B5B9-ED28673A6FE7}" srcOrd="1" destOrd="0" presId="urn:microsoft.com/office/officeart/2005/8/layout/radial5"/>
    <dgm:cxn modelId="{FF8F359C-F6B8-49FF-8417-A00A70D65EDB}" srcId="{70B4B20C-9E6B-4C30-991A-44E10F65B7BE}" destId="{E0653B59-C728-49AB-846F-E4A96AC83A1F}" srcOrd="0" destOrd="0" parTransId="{73266CF2-2B56-4B3E-8217-3408C72E6B39}" sibTransId="{A6007B6F-119E-4F8A-84E3-A1D5AC1BECD2}"/>
    <dgm:cxn modelId="{005CAA3B-3B02-4A3C-9D33-1A68A8F132BF}" srcId="{70B4B20C-9E6B-4C30-991A-44E10F65B7BE}" destId="{FBB79904-4285-4786-AD26-86C5F0E52784}" srcOrd="1" destOrd="0" parTransId="{78659DE7-44EE-4216-A04C-0B957C51FA15}" sibTransId="{E18659F3-468A-4840-87EB-151B330EA96C}"/>
    <dgm:cxn modelId="{DE6B4E2A-06B7-4FB8-88CC-AB1A430517F2}" type="presOf" srcId="{73266CF2-2B56-4B3E-8217-3408C72E6B39}" destId="{45CD377D-D5F2-45A5-ABCF-A22916A588FF}" srcOrd="0" destOrd="0" presId="urn:microsoft.com/office/officeart/2005/8/layout/radial5"/>
    <dgm:cxn modelId="{962CA3B9-DC95-4CB0-9699-FD95ED5ED6F5}" type="presOf" srcId="{78659DE7-44EE-4216-A04C-0B957C51FA15}" destId="{58CEAEC8-13D3-41CF-8156-3D474A7CB3B0}" srcOrd="0" destOrd="0" presId="urn:microsoft.com/office/officeart/2005/8/layout/radial5"/>
    <dgm:cxn modelId="{AE4456BB-067E-4B17-B163-B37382D3EBF9}" type="presOf" srcId="{FBB79904-4285-4786-AD26-86C5F0E52784}" destId="{F9612B6D-23E1-4ADF-8E83-CF905A87C55C}" srcOrd="0" destOrd="0" presId="urn:microsoft.com/office/officeart/2005/8/layout/radial5"/>
    <dgm:cxn modelId="{74EB061F-29FA-4F38-B2B7-C7DCF1703AC3}" type="presOf" srcId="{70B4B20C-9E6B-4C30-991A-44E10F65B7BE}" destId="{30317C5E-F075-4559-BE8E-996981C10D65}" srcOrd="0" destOrd="0" presId="urn:microsoft.com/office/officeart/2005/8/layout/radial5"/>
    <dgm:cxn modelId="{D5CAF1E9-2BC9-41E6-B02E-C88A61BEABEA}" srcId="{70B4B20C-9E6B-4C30-991A-44E10F65B7BE}" destId="{DCB1CCD6-D170-434F-8521-D11EDE11C158}" srcOrd="5" destOrd="0" parTransId="{1C97903D-5E45-4DAE-AAF7-46408A46F557}" sibTransId="{4972421F-B75F-4B6C-8125-39EE5470120E}"/>
    <dgm:cxn modelId="{C46A20CA-51E1-4074-80DF-9B7AF04766BB}" type="presOf" srcId="{93E9F8C0-B0BE-4746-B395-E8F73ECE3A02}" destId="{9EEE87F3-0479-4530-9D9A-B69D821756AF}" srcOrd="0" destOrd="0" presId="urn:microsoft.com/office/officeart/2005/8/layout/radial5"/>
    <dgm:cxn modelId="{8F8D4294-D217-4461-916D-5BA41CE8434C}" srcId="{8B1F8F68-0561-4838-9A34-2316B7547929}" destId="{70B4B20C-9E6B-4C30-991A-44E10F65B7BE}" srcOrd="0" destOrd="0" parTransId="{6DFDE42C-8164-4F49-9DC4-200DC9D481FB}" sibTransId="{88A2F775-F3E5-4C2D-BC8E-EE0339945CBE}"/>
    <dgm:cxn modelId="{A66E35FC-638A-4DFA-BF97-AED2727BCDF4}" type="presOf" srcId="{8E95D14D-4ED2-42B5-AE58-338C20A5B55D}" destId="{6048B03A-CDD4-491F-908B-CC960D0FCE47}" srcOrd="1" destOrd="0" presId="urn:microsoft.com/office/officeart/2005/8/layout/radial5"/>
    <dgm:cxn modelId="{A5DC4503-914C-4942-AAF3-405BBD1D0014}" type="presOf" srcId="{916E9391-B588-409D-ACC2-34E232F76FE2}" destId="{3DC9521D-949B-4DE1-A87C-B61037934C2D}" srcOrd="0" destOrd="0" presId="urn:microsoft.com/office/officeart/2005/8/layout/radial5"/>
    <dgm:cxn modelId="{C68DD74A-5592-4CC7-BDF7-03223612DA5D}" type="presOf" srcId="{1C97903D-5E45-4DAE-AAF7-46408A46F557}" destId="{0EC7718A-8B4F-4359-B245-BD766BE619CA}" srcOrd="0" destOrd="0" presId="urn:microsoft.com/office/officeart/2005/8/layout/radial5"/>
    <dgm:cxn modelId="{913A5DC3-750C-4160-A3D1-25A3178F2094}" srcId="{70B4B20C-9E6B-4C30-991A-44E10F65B7BE}" destId="{DC5C5309-2BF2-493B-BC62-F01302F5E87C}" srcOrd="4" destOrd="0" parTransId="{ACD2071D-1716-4426-B268-2671C13E6809}" sibTransId="{C3E02C01-77CF-4944-B3B2-0466BDC038B8}"/>
    <dgm:cxn modelId="{58D5170C-4E76-4501-8156-5C46DAB4E8B0}" srcId="{70B4B20C-9E6B-4C30-991A-44E10F65B7BE}" destId="{B4BD9426-4E2A-4BC7-A603-F39E6115BCE0}" srcOrd="3" destOrd="0" parTransId="{93E9F8C0-B0BE-4746-B395-E8F73ECE3A02}" sibTransId="{DE0715AF-CAE8-4655-9F49-196EEE552ABF}"/>
    <dgm:cxn modelId="{55C8680C-02D6-47BE-9E4A-7584B102F2E1}" type="presParOf" srcId="{798CA390-7677-44D1-ABDF-52E32871F46E}" destId="{30317C5E-F075-4559-BE8E-996981C10D65}" srcOrd="0" destOrd="0" presId="urn:microsoft.com/office/officeart/2005/8/layout/radial5"/>
    <dgm:cxn modelId="{6E9EECB8-8E51-4AAD-8EB7-C8B9006A0FA5}" type="presParOf" srcId="{798CA390-7677-44D1-ABDF-52E32871F46E}" destId="{45CD377D-D5F2-45A5-ABCF-A22916A588FF}" srcOrd="1" destOrd="0" presId="urn:microsoft.com/office/officeart/2005/8/layout/radial5"/>
    <dgm:cxn modelId="{6BE6ADD1-E2F0-40E0-B60B-5F358F3E69FE}" type="presParOf" srcId="{45CD377D-D5F2-45A5-ABCF-A22916A588FF}" destId="{3A803431-7560-4231-86DE-CABC538E21E0}" srcOrd="0" destOrd="0" presId="urn:microsoft.com/office/officeart/2005/8/layout/radial5"/>
    <dgm:cxn modelId="{32D67CD3-63D6-4CEA-A0AF-C24CC26BA59A}" type="presParOf" srcId="{798CA390-7677-44D1-ABDF-52E32871F46E}" destId="{5458C47D-42EF-4A19-AB81-146FB4677919}" srcOrd="2" destOrd="0" presId="urn:microsoft.com/office/officeart/2005/8/layout/radial5"/>
    <dgm:cxn modelId="{3E8C5700-3BC8-4DC6-B61D-93C0BBDDC56B}" type="presParOf" srcId="{798CA390-7677-44D1-ABDF-52E32871F46E}" destId="{58CEAEC8-13D3-41CF-8156-3D474A7CB3B0}" srcOrd="3" destOrd="0" presId="urn:microsoft.com/office/officeart/2005/8/layout/radial5"/>
    <dgm:cxn modelId="{38E00C70-664F-498B-952D-371E9497376A}" type="presParOf" srcId="{58CEAEC8-13D3-41CF-8156-3D474A7CB3B0}" destId="{DC3CE40C-329B-4DB3-B5B9-ED28673A6FE7}" srcOrd="0" destOrd="0" presId="urn:microsoft.com/office/officeart/2005/8/layout/radial5"/>
    <dgm:cxn modelId="{2D77515B-5E49-44C6-A87B-2C60DE8F7AA4}" type="presParOf" srcId="{798CA390-7677-44D1-ABDF-52E32871F46E}" destId="{F9612B6D-23E1-4ADF-8E83-CF905A87C55C}" srcOrd="4" destOrd="0" presId="urn:microsoft.com/office/officeart/2005/8/layout/radial5"/>
    <dgm:cxn modelId="{8D23A334-BFB4-40DD-8D45-A1BA4B049C0F}" type="presParOf" srcId="{798CA390-7677-44D1-ABDF-52E32871F46E}" destId="{24AB6D81-D008-482C-832E-1217CA0FB6AB}" srcOrd="5" destOrd="0" presId="urn:microsoft.com/office/officeart/2005/8/layout/radial5"/>
    <dgm:cxn modelId="{6A698F68-9F34-47CB-B78B-B77DB6320755}" type="presParOf" srcId="{24AB6D81-D008-482C-832E-1217CA0FB6AB}" destId="{6048B03A-CDD4-491F-908B-CC960D0FCE47}" srcOrd="0" destOrd="0" presId="urn:microsoft.com/office/officeart/2005/8/layout/radial5"/>
    <dgm:cxn modelId="{0ED7140C-9688-41C5-904A-64718A64423F}" type="presParOf" srcId="{798CA390-7677-44D1-ABDF-52E32871F46E}" destId="{3DC9521D-949B-4DE1-A87C-B61037934C2D}" srcOrd="6" destOrd="0" presId="urn:microsoft.com/office/officeart/2005/8/layout/radial5"/>
    <dgm:cxn modelId="{593642E9-3A5E-40F6-B449-ABB13F946F66}" type="presParOf" srcId="{798CA390-7677-44D1-ABDF-52E32871F46E}" destId="{9EEE87F3-0479-4530-9D9A-B69D821756AF}" srcOrd="7" destOrd="0" presId="urn:microsoft.com/office/officeart/2005/8/layout/radial5"/>
    <dgm:cxn modelId="{7BDA52C5-531E-4828-8150-9D347D7AF3FE}" type="presParOf" srcId="{9EEE87F3-0479-4530-9D9A-B69D821756AF}" destId="{88DC1279-835F-4F04-8320-0FE84EF09CF7}" srcOrd="0" destOrd="0" presId="urn:microsoft.com/office/officeart/2005/8/layout/radial5"/>
    <dgm:cxn modelId="{8C3913BD-529E-4A84-9248-59CDF5315424}" type="presParOf" srcId="{798CA390-7677-44D1-ABDF-52E32871F46E}" destId="{698C9E07-073D-4E86-94ED-7D78FB0E404A}" srcOrd="8" destOrd="0" presId="urn:microsoft.com/office/officeart/2005/8/layout/radial5"/>
    <dgm:cxn modelId="{26AC3404-15F7-42A3-9D20-402080E83D55}" type="presParOf" srcId="{798CA390-7677-44D1-ABDF-52E32871F46E}" destId="{D9688773-591C-4FF0-82CE-71EA1B59A79F}" srcOrd="9" destOrd="0" presId="urn:microsoft.com/office/officeart/2005/8/layout/radial5"/>
    <dgm:cxn modelId="{F2288372-1102-4BA2-8B24-21AB67C4D908}" type="presParOf" srcId="{D9688773-591C-4FF0-82CE-71EA1B59A79F}" destId="{9D6C1E4D-AA80-4755-99DE-760127E41102}" srcOrd="0" destOrd="0" presId="urn:microsoft.com/office/officeart/2005/8/layout/radial5"/>
    <dgm:cxn modelId="{271F15C9-AD23-40F7-B9EC-FC408183A406}" type="presParOf" srcId="{798CA390-7677-44D1-ABDF-52E32871F46E}" destId="{4626BD25-5810-4308-BE48-CAD691655927}" srcOrd="10" destOrd="0" presId="urn:microsoft.com/office/officeart/2005/8/layout/radial5"/>
    <dgm:cxn modelId="{D9EFDEDD-D195-4706-BEDE-516189D06C2F}" type="presParOf" srcId="{798CA390-7677-44D1-ABDF-52E32871F46E}" destId="{0EC7718A-8B4F-4359-B245-BD766BE619CA}" srcOrd="11" destOrd="0" presId="urn:microsoft.com/office/officeart/2005/8/layout/radial5"/>
    <dgm:cxn modelId="{A4F19C11-5213-4248-9879-B1CB7AD4A382}" type="presParOf" srcId="{0EC7718A-8B4F-4359-B245-BD766BE619CA}" destId="{C8D307C3-D1D0-44B3-83BF-A49176CE2A26}" srcOrd="0" destOrd="0" presId="urn:microsoft.com/office/officeart/2005/8/layout/radial5"/>
    <dgm:cxn modelId="{2C92669A-8859-4C97-8E9F-8FC88576D7BE}" type="presParOf" srcId="{798CA390-7677-44D1-ABDF-52E32871F46E}" destId="{59DB3862-3E3F-4B87-8E5D-8C4ACD2376E5}" srcOrd="12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1F8F68-0561-4838-9A34-2316B7547929}" type="doc">
      <dgm:prSet loTypeId="urn:microsoft.com/office/officeart/2005/8/layout/radial5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B4B20C-9E6B-4C30-991A-44E10F65B7BE}">
      <dgm:prSet phldrT="[Text]" custT="1"/>
      <dgm:spPr>
        <a:solidFill>
          <a:srgbClr val="00B0F0">
            <a:alpha val="27000"/>
          </a:srgbClr>
        </a:solidFill>
        <a:ln>
          <a:noFill/>
        </a:ln>
      </dgm:spPr>
      <dgm:t>
        <a:bodyPr/>
        <a:lstStyle/>
        <a:p>
          <a:endParaRPr lang="ro-RO" sz="2800" b="1" dirty="0" smtClean="0">
            <a:solidFill>
              <a:schemeClr val="tx1"/>
            </a:solidFill>
          </a:endParaRPr>
        </a:p>
        <a:p>
          <a:r>
            <a:rPr lang="ro-RO" sz="4400" b="1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</a:rPr>
            <a:t>AIPS</a:t>
          </a:r>
          <a:r>
            <a:rPr lang="ro-RO" sz="4400" b="1" dirty="0" smtClean="0">
              <a:solidFill>
                <a:schemeClr val="tx1"/>
              </a:solidFill>
            </a:rPr>
            <a:t> </a:t>
          </a:r>
          <a:endParaRPr lang="en-US" sz="4400" b="1" dirty="0" smtClean="0">
            <a:solidFill>
              <a:schemeClr val="tx1"/>
            </a:solidFill>
          </a:endParaRPr>
        </a:p>
        <a:p>
          <a:endParaRPr lang="en-US" sz="2800" b="1" dirty="0">
            <a:solidFill>
              <a:schemeClr val="tx1"/>
            </a:solidFill>
          </a:endParaRPr>
        </a:p>
      </dgm:t>
    </dgm:pt>
    <dgm:pt modelId="{6DFDE42C-8164-4F49-9DC4-200DC9D481FB}" type="parTrans" cxnId="{8F8D4294-D217-4461-916D-5BA41CE8434C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88A2F775-F3E5-4C2D-BC8E-EE0339945CBE}" type="sibTrans" cxnId="{8F8D4294-D217-4461-916D-5BA41CE8434C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E0653B59-C728-49AB-846F-E4A96AC83A1F}">
      <dgm:prSet phldrT="[Text]"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CB</a:t>
          </a:r>
          <a:endParaRPr lang="en-US" sz="2800" b="1" dirty="0">
            <a:solidFill>
              <a:schemeClr val="tx1"/>
            </a:solidFill>
          </a:endParaRPr>
        </a:p>
      </dgm:t>
    </dgm:pt>
    <dgm:pt modelId="{73266CF2-2B56-4B3E-8217-3408C72E6B39}" type="parTrans" cxnId="{FF8F359C-F6B8-49FF-8417-A00A70D65EDB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A6007B6F-119E-4F8A-84E3-A1D5AC1BECD2}" type="sibTrans" cxnId="{FF8F359C-F6B8-49FF-8417-A00A70D65EDB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DC5C5309-2BF2-493B-BC62-F01302F5E87C}">
      <dgm:prSet phldrT="[Text]" custT="1"/>
      <dgm:spPr/>
      <dgm:t>
        <a:bodyPr/>
        <a:lstStyle/>
        <a:p>
          <a:r>
            <a:rPr lang="en-US" sz="2800" b="1" smtClean="0">
              <a:solidFill>
                <a:schemeClr val="tx1"/>
              </a:solidFill>
            </a:rPr>
            <a:t>CB</a:t>
          </a:r>
          <a:endParaRPr lang="en-US" sz="2800" b="1">
            <a:solidFill>
              <a:schemeClr val="tx1"/>
            </a:solidFill>
          </a:endParaRPr>
        </a:p>
      </dgm:t>
    </dgm:pt>
    <dgm:pt modelId="{ACD2071D-1716-4426-B268-2671C13E6809}" type="parTrans" cxnId="{913A5DC3-750C-4160-A3D1-25A3178F2094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C3E02C01-77CF-4944-B3B2-0466BDC038B8}" type="sibTrans" cxnId="{913A5DC3-750C-4160-A3D1-25A3178F2094}">
      <dgm:prSet/>
      <dgm:spPr>
        <a:noFill/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DCB1CCD6-D170-434F-8521-D11EDE11C158}">
      <dgm:prSet phldrT="[Text]" custT="1"/>
      <dgm:spPr>
        <a:solidFill>
          <a:schemeClr val="accent2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o-RO" sz="2800" b="1" dirty="0" smtClean="0">
              <a:solidFill>
                <a:schemeClr val="tx1"/>
              </a:solidFill>
            </a:rPr>
            <a:t>NBM</a:t>
          </a:r>
          <a:endParaRPr lang="en-US" sz="2800" b="1" dirty="0">
            <a:solidFill>
              <a:schemeClr val="tx1"/>
            </a:solidFill>
          </a:endParaRPr>
        </a:p>
      </dgm:t>
    </dgm:pt>
    <dgm:pt modelId="{1C97903D-5E45-4DAE-AAF7-46408A46F557}" type="parTrans" cxnId="{D5CAF1E9-2BC9-41E6-B02E-C88A61BEABEA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4972421F-B75F-4B6C-8125-39EE5470120E}" type="sibTrans" cxnId="{D5CAF1E9-2BC9-41E6-B02E-C88A61BEABEA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B4BD9426-4E2A-4BC7-A603-F39E6115BCE0}">
      <dgm:prSet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CB</a:t>
          </a:r>
          <a:endParaRPr lang="en-US" sz="2800" b="1" dirty="0">
            <a:solidFill>
              <a:schemeClr val="tx1"/>
            </a:solidFill>
          </a:endParaRPr>
        </a:p>
      </dgm:t>
    </dgm:pt>
    <dgm:pt modelId="{93E9F8C0-B0BE-4746-B395-E8F73ECE3A02}" type="parTrans" cxnId="{58D5170C-4E76-4501-8156-5C46DAB4E8B0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DE0715AF-CAE8-4655-9F49-196EEE552ABF}" type="sibTrans" cxnId="{58D5170C-4E76-4501-8156-5C46DAB4E8B0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FBB79904-4285-4786-AD26-86C5F0E52784}">
      <dgm:prSet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o-RO" sz="2800" b="1" dirty="0" smtClean="0">
              <a:solidFill>
                <a:schemeClr val="tx1"/>
              </a:solidFill>
            </a:rPr>
            <a:t>MF</a:t>
          </a:r>
          <a:endParaRPr lang="en-US" sz="2800" b="1" dirty="0">
            <a:solidFill>
              <a:schemeClr val="tx1"/>
            </a:solidFill>
          </a:endParaRPr>
        </a:p>
      </dgm:t>
    </dgm:pt>
    <dgm:pt modelId="{E18659F3-468A-4840-87EB-151B330EA96C}" type="sibTrans" cxnId="{005CAA3B-3B02-4A3C-9D33-1A68A8F132BF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78659DE7-44EE-4216-A04C-0B957C51FA15}" type="parTrans" cxnId="{005CAA3B-3B02-4A3C-9D33-1A68A8F132BF}">
      <dgm:prSet custT="1"/>
      <dgm:spPr>
        <a:solidFill>
          <a:schemeClr val="tx1"/>
        </a:solidFill>
      </dgm:spPr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916E9391-B588-409D-ACC2-34E232F76FE2}">
      <dgm:prSet custT="1"/>
      <dgm:spPr/>
      <dgm:t>
        <a:bodyPr/>
        <a:lstStyle/>
        <a:p>
          <a:r>
            <a:rPr lang="en-US" sz="2800" b="1" dirty="0" smtClean="0">
              <a:solidFill>
                <a:schemeClr val="tx1"/>
              </a:solidFill>
            </a:rPr>
            <a:t>CB</a:t>
          </a:r>
        </a:p>
      </dgm:t>
    </dgm:pt>
    <dgm:pt modelId="{8E95D14D-4ED2-42B5-AE58-338C20A5B55D}" type="parTrans" cxnId="{4AA99B33-3077-4CDC-9DB6-35C10A161A19}">
      <dgm:prSet/>
      <dgm:spPr/>
      <dgm:t>
        <a:bodyPr/>
        <a:lstStyle/>
        <a:p>
          <a:endParaRPr lang="en-US"/>
        </a:p>
      </dgm:t>
    </dgm:pt>
    <dgm:pt modelId="{BE599061-17A1-4FE2-9C04-263B1C031B97}" type="sibTrans" cxnId="{4AA99B33-3077-4CDC-9DB6-35C10A161A19}">
      <dgm:prSet/>
      <dgm:spPr/>
      <dgm:t>
        <a:bodyPr/>
        <a:lstStyle/>
        <a:p>
          <a:endParaRPr lang="en-US"/>
        </a:p>
      </dgm:t>
    </dgm:pt>
    <dgm:pt modelId="{798CA390-7677-44D1-ABDF-52E32871F46E}" type="pres">
      <dgm:prSet presAssocID="{8B1F8F68-0561-4838-9A34-2316B754792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317C5E-F075-4559-BE8E-996981C10D65}" type="pres">
      <dgm:prSet presAssocID="{70B4B20C-9E6B-4C30-991A-44E10F65B7BE}" presName="centerShape" presStyleLbl="node0" presStyleIdx="0" presStyleCnt="1" custScaleX="358729" custScaleY="353562" custLinFactNeighborX="2622"/>
      <dgm:spPr/>
      <dgm:t>
        <a:bodyPr/>
        <a:lstStyle/>
        <a:p>
          <a:endParaRPr lang="en-US"/>
        </a:p>
      </dgm:t>
    </dgm:pt>
    <dgm:pt modelId="{45CD377D-D5F2-45A5-ABCF-A22916A588FF}" type="pres">
      <dgm:prSet presAssocID="{73266CF2-2B56-4B3E-8217-3408C72E6B39}" presName="parTrans" presStyleLbl="sibTrans2D1" presStyleIdx="0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3A803431-7560-4231-86DE-CABC538E21E0}" type="pres">
      <dgm:prSet presAssocID="{73266CF2-2B56-4B3E-8217-3408C72E6B39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5458C47D-42EF-4A19-AB81-146FB4677919}" type="pres">
      <dgm:prSet presAssocID="{E0653B59-C728-49AB-846F-E4A96AC83A1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CEAEC8-13D3-41CF-8156-3D474A7CB3B0}" type="pres">
      <dgm:prSet presAssocID="{78659DE7-44EE-4216-A04C-0B957C51FA15}" presName="parTrans" presStyleLbl="sibTrans2D1" presStyleIdx="1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DC3CE40C-329B-4DB3-B5B9-ED28673A6FE7}" type="pres">
      <dgm:prSet presAssocID="{78659DE7-44EE-4216-A04C-0B957C51FA15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F9612B6D-23E1-4ADF-8E83-CF905A87C55C}" type="pres">
      <dgm:prSet presAssocID="{FBB79904-4285-4786-AD26-86C5F0E52784}" presName="node" presStyleLbl="node1" presStyleIdx="1" presStyleCnt="6" custRadScaleRad="97305" custRadScaleInc="2006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AB6D81-D008-482C-832E-1217CA0FB6AB}" type="pres">
      <dgm:prSet presAssocID="{8E95D14D-4ED2-42B5-AE58-338C20A5B55D}" presName="parTrans" presStyleLbl="sibTrans2D1" presStyleIdx="2" presStyleCnt="6"/>
      <dgm:spPr/>
      <dgm:t>
        <a:bodyPr/>
        <a:lstStyle/>
        <a:p>
          <a:endParaRPr lang="en-US"/>
        </a:p>
      </dgm:t>
    </dgm:pt>
    <dgm:pt modelId="{6048B03A-CDD4-491F-908B-CC960D0FCE47}" type="pres">
      <dgm:prSet presAssocID="{8E95D14D-4ED2-42B5-AE58-338C20A5B55D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3DC9521D-949B-4DE1-A87C-B61037934C2D}" type="pres">
      <dgm:prSet presAssocID="{916E9391-B588-409D-ACC2-34E232F76FE2}" presName="node" presStyleLbl="node1" presStyleIdx="2" presStyleCnt="6" custRadScaleRad="103666" custRadScaleInc="-2136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EE87F3-0479-4530-9D9A-B69D821756AF}" type="pres">
      <dgm:prSet presAssocID="{93E9F8C0-B0BE-4746-B395-E8F73ECE3A02}" presName="parTrans" presStyleLbl="sibTrans2D1" presStyleIdx="3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88DC1279-835F-4F04-8320-0FE84EF09CF7}" type="pres">
      <dgm:prSet presAssocID="{93E9F8C0-B0BE-4746-B395-E8F73ECE3A02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698C9E07-073D-4E86-94ED-7D78FB0E404A}" type="pres">
      <dgm:prSet presAssocID="{B4BD9426-4E2A-4BC7-A603-F39E6115BCE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688773-591C-4FF0-82CE-71EA1B59A79F}" type="pres">
      <dgm:prSet presAssocID="{ACD2071D-1716-4426-B268-2671C13E6809}" presName="parTrans" presStyleLbl="sibTrans2D1" presStyleIdx="4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9D6C1E4D-AA80-4755-99DE-760127E41102}" type="pres">
      <dgm:prSet presAssocID="{ACD2071D-1716-4426-B268-2671C13E6809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4626BD25-5810-4308-BE48-CAD691655927}" type="pres">
      <dgm:prSet presAssocID="{DC5C5309-2BF2-493B-BC62-F01302F5E87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7718A-8B4F-4359-B245-BD766BE619CA}" type="pres">
      <dgm:prSet presAssocID="{1C97903D-5E45-4DAE-AAF7-46408A46F557}" presName="parTrans" presStyleLbl="sibTrans2D1" presStyleIdx="5" presStyleCnt="6" custScaleX="167274" custScaleY="53245"/>
      <dgm:spPr>
        <a:prstGeom prst="leftRightArrow">
          <a:avLst/>
        </a:prstGeom>
      </dgm:spPr>
      <dgm:t>
        <a:bodyPr/>
        <a:lstStyle/>
        <a:p>
          <a:endParaRPr lang="en-US"/>
        </a:p>
      </dgm:t>
    </dgm:pt>
    <dgm:pt modelId="{C8D307C3-D1D0-44B3-83BF-A49176CE2A26}" type="pres">
      <dgm:prSet presAssocID="{1C97903D-5E45-4DAE-AAF7-46408A46F557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59DB3862-3E3F-4B87-8E5D-8C4ACD2376E5}" type="pres">
      <dgm:prSet presAssocID="{DCB1CCD6-D170-434F-8521-D11EDE11C158}" presName="node" presStyleLbl="node1" presStyleIdx="5" presStyleCnt="6" custScaleX="136347" custScaleY="1376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5CAA3B-3B02-4A3C-9D33-1A68A8F132BF}" srcId="{70B4B20C-9E6B-4C30-991A-44E10F65B7BE}" destId="{FBB79904-4285-4786-AD26-86C5F0E52784}" srcOrd="1" destOrd="0" parTransId="{78659DE7-44EE-4216-A04C-0B957C51FA15}" sibTransId="{E18659F3-468A-4840-87EB-151B330EA96C}"/>
    <dgm:cxn modelId="{7AC662B8-8B45-477C-9430-597D91190BE2}" type="presOf" srcId="{1C97903D-5E45-4DAE-AAF7-46408A46F557}" destId="{C8D307C3-D1D0-44B3-83BF-A49176CE2A26}" srcOrd="1" destOrd="0" presId="urn:microsoft.com/office/officeart/2005/8/layout/radial5"/>
    <dgm:cxn modelId="{4AA99B33-3077-4CDC-9DB6-35C10A161A19}" srcId="{70B4B20C-9E6B-4C30-991A-44E10F65B7BE}" destId="{916E9391-B588-409D-ACC2-34E232F76FE2}" srcOrd="2" destOrd="0" parTransId="{8E95D14D-4ED2-42B5-AE58-338C20A5B55D}" sibTransId="{BE599061-17A1-4FE2-9C04-263B1C031B97}"/>
    <dgm:cxn modelId="{4A6F2D0B-E979-4005-83C1-FBFC3E175F8A}" type="presOf" srcId="{E0653B59-C728-49AB-846F-E4A96AC83A1F}" destId="{5458C47D-42EF-4A19-AB81-146FB4677919}" srcOrd="0" destOrd="0" presId="urn:microsoft.com/office/officeart/2005/8/layout/radial5"/>
    <dgm:cxn modelId="{D374A09E-6538-4635-AC89-B6F26561C8C3}" type="presOf" srcId="{8E95D14D-4ED2-42B5-AE58-338C20A5B55D}" destId="{24AB6D81-D008-482C-832E-1217CA0FB6AB}" srcOrd="0" destOrd="0" presId="urn:microsoft.com/office/officeart/2005/8/layout/radial5"/>
    <dgm:cxn modelId="{913A5DC3-750C-4160-A3D1-25A3178F2094}" srcId="{70B4B20C-9E6B-4C30-991A-44E10F65B7BE}" destId="{DC5C5309-2BF2-493B-BC62-F01302F5E87C}" srcOrd="4" destOrd="0" parTransId="{ACD2071D-1716-4426-B268-2671C13E6809}" sibTransId="{C3E02C01-77CF-4944-B3B2-0466BDC038B8}"/>
    <dgm:cxn modelId="{582C86C7-D60B-4305-99DF-C54E9B92BB7A}" type="presOf" srcId="{FBB79904-4285-4786-AD26-86C5F0E52784}" destId="{F9612B6D-23E1-4ADF-8E83-CF905A87C55C}" srcOrd="0" destOrd="0" presId="urn:microsoft.com/office/officeart/2005/8/layout/radial5"/>
    <dgm:cxn modelId="{D5CAF1E9-2BC9-41E6-B02E-C88A61BEABEA}" srcId="{70B4B20C-9E6B-4C30-991A-44E10F65B7BE}" destId="{DCB1CCD6-D170-434F-8521-D11EDE11C158}" srcOrd="5" destOrd="0" parTransId="{1C97903D-5E45-4DAE-AAF7-46408A46F557}" sibTransId="{4972421F-B75F-4B6C-8125-39EE5470120E}"/>
    <dgm:cxn modelId="{A747C2D7-DB4E-46A5-8A3B-86287D0BED8D}" type="presOf" srcId="{93E9F8C0-B0BE-4746-B395-E8F73ECE3A02}" destId="{88DC1279-835F-4F04-8320-0FE84EF09CF7}" srcOrd="1" destOrd="0" presId="urn:microsoft.com/office/officeart/2005/8/layout/radial5"/>
    <dgm:cxn modelId="{C9C9C288-C663-4FA9-AA01-D1428C604781}" type="presOf" srcId="{DC5C5309-2BF2-493B-BC62-F01302F5E87C}" destId="{4626BD25-5810-4308-BE48-CAD691655927}" srcOrd="0" destOrd="0" presId="urn:microsoft.com/office/officeart/2005/8/layout/radial5"/>
    <dgm:cxn modelId="{189ED7E3-F773-48F7-B127-FBEB0D542950}" type="presOf" srcId="{ACD2071D-1716-4426-B268-2671C13E6809}" destId="{9D6C1E4D-AA80-4755-99DE-760127E41102}" srcOrd="1" destOrd="0" presId="urn:microsoft.com/office/officeart/2005/8/layout/radial5"/>
    <dgm:cxn modelId="{00CD1F0D-F606-4B15-88D7-8447E67EF373}" type="presOf" srcId="{93E9F8C0-B0BE-4746-B395-E8F73ECE3A02}" destId="{9EEE87F3-0479-4530-9D9A-B69D821756AF}" srcOrd="0" destOrd="0" presId="urn:microsoft.com/office/officeart/2005/8/layout/radial5"/>
    <dgm:cxn modelId="{F37C919C-583C-464F-8914-BDC7D15CBB4F}" type="presOf" srcId="{8E95D14D-4ED2-42B5-AE58-338C20A5B55D}" destId="{6048B03A-CDD4-491F-908B-CC960D0FCE47}" srcOrd="1" destOrd="0" presId="urn:microsoft.com/office/officeart/2005/8/layout/radial5"/>
    <dgm:cxn modelId="{58D5170C-4E76-4501-8156-5C46DAB4E8B0}" srcId="{70B4B20C-9E6B-4C30-991A-44E10F65B7BE}" destId="{B4BD9426-4E2A-4BC7-A603-F39E6115BCE0}" srcOrd="3" destOrd="0" parTransId="{93E9F8C0-B0BE-4746-B395-E8F73ECE3A02}" sibTransId="{DE0715AF-CAE8-4655-9F49-196EEE552ABF}"/>
    <dgm:cxn modelId="{5352CF84-3EF2-4481-82D9-1722CD5E83F1}" type="presOf" srcId="{73266CF2-2B56-4B3E-8217-3408C72E6B39}" destId="{45CD377D-D5F2-45A5-ABCF-A22916A588FF}" srcOrd="0" destOrd="0" presId="urn:microsoft.com/office/officeart/2005/8/layout/radial5"/>
    <dgm:cxn modelId="{F993491D-1C2A-4F68-A395-AB48B935EE90}" type="presOf" srcId="{78659DE7-44EE-4216-A04C-0B957C51FA15}" destId="{58CEAEC8-13D3-41CF-8156-3D474A7CB3B0}" srcOrd="0" destOrd="0" presId="urn:microsoft.com/office/officeart/2005/8/layout/radial5"/>
    <dgm:cxn modelId="{BCDB5DE5-D67B-4FFE-B0EF-680957514458}" type="presOf" srcId="{ACD2071D-1716-4426-B268-2671C13E6809}" destId="{D9688773-591C-4FF0-82CE-71EA1B59A79F}" srcOrd="0" destOrd="0" presId="urn:microsoft.com/office/officeart/2005/8/layout/radial5"/>
    <dgm:cxn modelId="{8F8D4294-D217-4461-916D-5BA41CE8434C}" srcId="{8B1F8F68-0561-4838-9A34-2316B7547929}" destId="{70B4B20C-9E6B-4C30-991A-44E10F65B7BE}" srcOrd="0" destOrd="0" parTransId="{6DFDE42C-8164-4F49-9DC4-200DC9D481FB}" sibTransId="{88A2F775-F3E5-4C2D-BC8E-EE0339945CBE}"/>
    <dgm:cxn modelId="{8836B4DB-DAEE-4204-A330-9CA36675CE2A}" type="presOf" srcId="{73266CF2-2B56-4B3E-8217-3408C72E6B39}" destId="{3A803431-7560-4231-86DE-CABC538E21E0}" srcOrd="1" destOrd="0" presId="urn:microsoft.com/office/officeart/2005/8/layout/radial5"/>
    <dgm:cxn modelId="{ECC2483A-2140-4B2E-89AB-6BC142924EB9}" type="presOf" srcId="{70B4B20C-9E6B-4C30-991A-44E10F65B7BE}" destId="{30317C5E-F075-4559-BE8E-996981C10D65}" srcOrd="0" destOrd="0" presId="urn:microsoft.com/office/officeart/2005/8/layout/radial5"/>
    <dgm:cxn modelId="{3F1EC4D4-09C5-4FAD-BD65-7ED02970CE4E}" type="presOf" srcId="{78659DE7-44EE-4216-A04C-0B957C51FA15}" destId="{DC3CE40C-329B-4DB3-B5B9-ED28673A6FE7}" srcOrd="1" destOrd="0" presId="urn:microsoft.com/office/officeart/2005/8/layout/radial5"/>
    <dgm:cxn modelId="{9B564094-AA8B-4EC5-84BC-BEDE19E87CB1}" type="presOf" srcId="{DCB1CCD6-D170-434F-8521-D11EDE11C158}" destId="{59DB3862-3E3F-4B87-8E5D-8C4ACD2376E5}" srcOrd="0" destOrd="0" presId="urn:microsoft.com/office/officeart/2005/8/layout/radial5"/>
    <dgm:cxn modelId="{0EBC59DC-3397-469B-81A3-97805A97B349}" type="presOf" srcId="{8B1F8F68-0561-4838-9A34-2316B7547929}" destId="{798CA390-7677-44D1-ABDF-52E32871F46E}" srcOrd="0" destOrd="0" presId="urn:microsoft.com/office/officeart/2005/8/layout/radial5"/>
    <dgm:cxn modelId="{814CDE02-4BB8-4842-971C-0A367BFA39B4}" type="presOf" srcId="{B4BD9426-4E2A-4BC7-A603-F39E6115BCE0}" destId="{698C9E07-073D-4E86-94ED-7D78FB0E404A}" srcOrd="0" destOrd="0" presId="urn:microsoft.com/office/officeart/2005/8/layout/radial5"/>
    <dgm:cxn modelId="{9F389343-9CC1-4D5C-997D-3E95C51B0943}" type="presOf" srcId="{916E9391-B588-409D-ACC2-34E232F76FE2}" destId="{3DC9521D-949B-4DE1-A87C-B61037934C2D}" srcOrd="0" destOrd="0" presId="urn:microsoft.com/office/officeart/2005/8/layout/radial5"/>
    <dgm:cxn modelId="{FF8F359C-F6B8-49FF-8417-A00A70D65EDB}" srcId="{70B4B20C-9E6B-4C30-991A-44E10F65B7BE}" destId="{E0653B59-C728-49AB-846F-E4A96AC83A1F}" srcOrd="0" destOrd="0" parTransId="{73266CF2-2B56-4B3E-8217-3408C72E6B39}" sibTransId="{A6007B6F-119E-4F8A-84E3-A1D5AC1BECD2}"/>
    <dgm:cxn modelId="{82764E04-F2A9-490F-81C6-934236FB71FC}" type="presOf" srcId="{1C97903D-5E45-4DAE-AAF7-46408A46F557}" destId="{0EC7718A-8B4F-4359-B245-BD766BE619CA}" srcOrd="0" destOrd="0" presId="urn:microsoft.com/office/officeart/2005/8/layout/radial5"/>
    <dgm:cxn modelId="{EC3FA969-2F60-48B6-A973-D926298ED161}" type="presParOf" srcId="{798CA390-7677-44D1-ABDF-52E32871F46E}" destId="{30317C5E-F075-4559-BE8E-996981C10D65}" srcOrd="0" destOrd="0" presId="urn:microsoft.com/office/officeart/2005/8/layout/radial5"/>
    <dgm:cxn modelId="{3B52291F-9F06-47E3-91D3-35B00219C947}" type="presParOf" srcId="{798CA390-7677-44D1-ABDF-52E32871F46E}" destId="{45CD377D-D5F2-45A5-ABCF-A22916A588FF}" srcOrd="1" destOrd="0" presId="urn:microsoft.com/office/officeart/2005/8/layout/radial5"/>
    <dgm:cxn modelId="{EA33D6E8-C495-4BA5-B594-492189AD4061}" type="presParOf" srcId="{45CD377D-D5F2-45A5-ABCF-A22916A588FF}" destId="{3A803431-7560-4231-86DE-CABC538E21E0}" srcOrd="0" destOrd="0" presId="urn:microsoft.com/office/officeart/2005/8/layout/radial5"/>
    <dgm:cxn modelId="{0F859998-19A3-4FEA-AD4A-E56890BEEE2A}" type="presParOf" srcId="{798CA390-7677-44D1-ABDF-52E32871F46E}" destId="{5458C47D-42EF-4A19-AB81-146FB4677919}" srcOrd="2" destOrd="0" presId="urn:microsoft.com/office/officeart/2005/8/layout/radial5"/>
    <dgm:cxn modelId="{3CC1885E-9D7B-4C3F-BEE6-B4C3941906E5}" type="presParOf" srcId="{798CA390-7677-44D1-ABDF-52E32871F46E}" destId="{58CEAEC8-13D3-41CF-8156-3D474A7CB3B0}" srcOrd="3" destOrd="0" presId="urn:microsoft.com/office/officeart/2005/8/layout/radial5"/>
    <dgm:cxn modelId="{49DDE51E-351F-47B7-9821-2282A2499064}" type="presParOf" srcId="{58CEAEC8-13D3-41CF-8156-3D474A7CB3B0}" destId="{DC3CE40C-329B-4DB3-B5B9-ED28673A6FE7}" srcOrd="0" destOrd="0" presId="urn:microsoft.com/office/officeart/2005/8/layout/radial5"/>
    <dgm:cxn modelId="{33EF6026-83AC-48E2-82C2-3B5AE0A48D60}" type="presParOf" srcId="{798CA390-7677-44D1-ABDF-52E32871F46E}" destId="{F9612B6D-23E1-4ADF-8E83-CF905A87C55C}" srcOrd="4" destOrd="0" presId="urn:microsoft.com/office/officeart/2005/8/layout/radial5"/>
    <dgm:cxn modelId="{45F83F2C-172E-40ED-8798-8B43F63DA7BF}" type="presParOf" srcId="{798CA390-7677-44D1-ABDF-52E32871F46E}" destId="{24AB6D81-D008-482C-832E-1217CA0FB6AB}" srcOrd="5" destOrd="0" presId="urn:microsoft.com/office/officeart/2005/8/layout/radial5"/>
    <dgm:cxn modelId="{3D2776DC-0B09-4C08-BFE9-BF2D5EDEE29C}" type="presParOf" srcId="{24AB6D81-D008-482C-832E-1217CA0FB6AB}" destId="{6048B03A-CDD4-491F-908B-CC960D0FCE47}" srcOrd="0" destOrd="0" presId="urn:microsoft.com/office/officeart/2005/8/layout/radial5"/>
    <dgm:cxn modelId="{5F46E5A4-FA74-4937-B71D-E82E38E56DE7}" type="presParOf" srcId="{798CA390-7677-44D1-ABDF-52E32871F46E}" destId="{3DC9521D-949B-4DE1-A87C-B61037934C2D}" srcOrd="6" destOrd="0" presId="urn:microsoft.com/office/officeart/2005/8/layout/radial5"/>
    <dgm:cxn modelId="{E5272F84-0F1F-477A-906A-B8B541C14DE5}" type="presParOf" srcId="{798CA390-7677-44D1-ABDF-52E32871F46E}" destId="{9EEE87F3-0479-4530-9D9A-B69D821756AF}" srcOrd="7" destOrd="0" presId="urn:microsoft.com/office/officeart/2005/8/layout/radial5"/>
    <dgm:cxn modelId="{C0948C12-591E-4AC2-9C2F-5DD5C83EB5D9}" type="presParOf" srcId="{9EEE87F3-0479-4530-9D9A-B69D821756AF}" destId="{88DC1279-835F-4F04-8320-0FE84EF09CF7}" srcOrd="0" destOrd="0" presId="urn:microsoft.com/office/officeart/2005/8/layout/radial5"/>
    <dgm:cxn modelId="{62D5410E-7FBA-40AC-92C5-55128E9EFAA9}" type="presParOf" srcId="{798CA390-7677-44D1-ABDF-52E32871F46E}" destId="{698C9E07-073D-4E86-94ED-7D78FB0E404A}" srcOrd="8" destOrd="0" presId="urn:microsoft.com/office/officeart/2005/8/layout/radial5"/>
    <dgm:cxn modelId="{71F790C6-06CF-48FE-9F01-3066C6DF6BE5}" type="presParOf" srcId="{798CA390-7677-44D1-ABDF-52E32871F46E}" destId="{D9688773-591C-4FF0-82CE-71EA1B59A79F}" srcOrd="9" destOrd="0" presId="urn:microsoft.com/office/officeart/2005/8/layout/radial5"/>
    <dgm:cxn modelId="{3790B719-42D9-438F-8F94-6829D4504808}" type="presParOf" srcId="{D9688773-591C-4FF0-82CE-71EA1B59A79F}" destId="{9D6C1E4D-AA80-4755-99DE-760127E41102}" srcOrd="0" destOrd="0" presId="urn:microsoft.com/office/officeart/2005/8/layout/radial5"/>
    <dgm:cxn modelId="{935076D8-8E73-4C11-8515-4ADEC68A3C58}" type="presParOf" srcId="{798CA390-7677-44D1-ABDF-52E32871F46E}" destId="{4626BD25-5810-4308-BE48-CAD691655927}" srcOrd="10" destOrd="0" presId="urn:microsoft.com/office/officeart/2005/8/layout/radial5"/>
    <dgm:cxn modelId="{84991941-468B-4E72-8968-82A7E78D183C}" type="presParOf" srcId="{798CA390-7677-44D1-ABDF-52E32871F46E}" destId="{0EC7718A-8B4F-4359-B245-BD766BE619CA}" srcOrd="11" destOrd="0" presId="urn:microsoft.com/office/officeart/2005/8/layout/radial5"/>
    <dgm:cxn modelId="{BEB5AB0D-412A-456A-ADDC-DBCFA32A020E}" type="presParOf" srcId="{0EC7718A-8B4F-4359-B245-BD766BE619CA}" destId="{C8D307C3-D1D0-44B3-83BF-A49176CE2A26}" srcOrd="0" destOrd="0" presId="urn:microsoft.com/office/officeart/2005/8/layout/radial5"/>
    <dgm:cxn modelId="{C49954EB-E775-4A3F-96E7-8036025C35FA}" type="presParOf" srcId="{798CA390-7677-44D1-ABDF-52E32871F46E}" destId="{59DB3862-3E3F-4B87-8E5D-8C4ACD2376E5}" srcOrd="12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5F501DC-703F-4337-A59F-59C24E526105}" type="doc">
      <dgm:prSet loTypeId="urn:diagrams.loki3.com/TabbedArc+Icon" loCatId="relationship" qsTypeId="urn:microsoft.com/office/officeart/2005/8/quickstyle/simple1" qsCatId="simple" csTypeId="urn:microsoft.com/office/officeart/2005/8/colors/accent1_2" csCatId="accent1" phldr="1"/>
      <dgm:spPr/>
    </dgm:pt>
    <dgm:pt modelId="{8A87DE63-E4FD-4595-8B48-043600695366}">
      <dgm:prSet phldrT="[Text]" custT="1"/>
      <dgm:spPr>
        <a:solidFill>
          <a:schemeClr val="accent2">
            <a:lumMod val="50000"/>
            <a:alpha val="24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+mj-lt"/>
            </a:rPr>
            <a:t>Revenues administrators</a:t>
          </a:r>
          <a:r>
            <a:rPr lang="ro-RO" sz="1800" b="1" dirty="0" smtClean="0">
              <a:solidFill>
                <a:schemeClr val="tx1"/>
              </a:solidFill>
              <a:latin typeface="+mj-lt"/>
            </a:rPr>
            <a:t>-informa</a:t>
          </a:r>
          <a:r>
            <a:rPr lang="en-US" sz="1800" b="1" dirty="0" err="1" smtClean="0">
              <a:solidFill>
                <a:schemeClr val="tx1"/>
              </a:solidFill>
              <a:latin typeface="+mj-lt"/>
            </a:rPr>
            <a:t>tion</a:t>
          </a:r>
          <a:r>
            <a:rPr lang="en-US" sz="1800" b="1" dirty="0" smtClean="0">
              <a:solidFill>
                <a:schemeClr val="tx1"/>
              </a:solidFill>
              <a:latin typeface="+mj-lt"/>
            </a:rPr>
            <a:t> about expected revenues</a:t>
          </a:r>
          <a:endParaRPr lang="en-US" sz="1800" dirty="0">
            <a:latin typeface="+mj-lt"/>
          </a:endParaRPr>
        </a:p>
      </dgm:t>
    </dgm:pt>
    <dgm:pt modelId="{0FAF32B3-A060-4A76-8555-49DE0BA9D43B}" type="parTrans" cxnId="{A81BE4B2-31CA-4292-994B-2F4A4F15EDE2}">
      <dgm:prSet/>
      <dgm:spPr/>
      <dgm:t>
        <a:bodyPr/>
        <a:lstStyle/>
        <a:p>
          <a:endParaRPr lang="en-US"/>
        </a:p>
      </dgm:t>
    </dgm:pt>
    <dgm:pt modelId="{FB15DF7B-D01A-4E12-A68D-7C11D8E4EAFF}" type="sibTrans" cxnId="{A81BE4B2-31CA-4292-994B-2F4A4F15EDE2}">
      <dgm:prSet/>
      <dgm:spPr/>
      <dgm:t>
        <a:bodyPr/>
        <a:lstStyle/>
        <a:p>
          <a:endParaRPr lang="en-US"/>
        </a:p>
      </dgm:t>
    </dgm:pt>
    <dgm:pt modelId="{A9D19367-5EC2-42EB-A184-B682EB48581A}">
      <dgm:prSet phldrT="[Text]" custT="1"/>
      <dgm:spPr>
        <a:solidFill>
          <a:schemeClr val="accent2">
            <a:lumMod val="50000"/>
            <a:alpha val="24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+mj-lt"/>
            </a:rPr>
            <a:t>Budget Limits  </a:t>
          </a:r>
        </a:p>
        <a:p>
          <a:r>
            <a:rPr lang="en-US" sz="1800" b="1" dirty="0" smtClean="0">
              <a:solidFill>
                <a:schemeClr val="tx1"/>
              </a:solidFill>
              <a:latin typeface="+mj-lt"/>
            </a:rPr>
            <a:t>(Annual)   </a:t>
          </a:r>
          <a:endParaRPr lang="en-US" sz="1800" dirty="0">
            <a:latin typeface="+mj-lt"/>
          </a:endParaRPr>
        </a:p>
      </dgm:t>
    </dgm:pt>
    <dgm:pt modelId="{65286589-334E-439B-B99F-E7B83B78C85B}" type="parTrans" cxnId="{DE91A22D-B1E5-44D1-A6D4-4F2DC7AA0251}">
      <dgm:prSet/>
      <dgm:spPr/>
      <dgm:t>
        <a:bodyPr/>
        <a:lstStyle/>
        <a:p>
          <a:endParaRPr lang="en-US"/>
        </a:p>
      </dgm:t>
    </dgm:pt>
    <dgm:pt modelId="{0DC81A99-7D80-4114-8834-87684CF42537}" type="sibTrans" cxnId="{DE91A22D-B1E5-44D1-A6D4-4F2DC7AA0251}">
      <dgm:prSet/>
      <dgm:spPr/>
      <dgm:t>
        <a:bodyPr/>
        <a:lstStyle/>
        <a:p>
          <a:endParaRPr lang="en-US"/>
        </a:p>
      </dgm:t>
    </dgm:pt>
    <dgm:pt modelId="{C2C5A187-34E1-41C4-ADBC-941DACE7FA2A}">
      <dgm:prSet phldrT="[Text]" custT="1"/>
      <dgm:spPr>
        <a:solidFill>
          <a:schemeClr val="accent2">
            <a:lumMod val="50000"/>
            <a:alpha val="24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+mj-lt"/>
            </a:rPr>
            <a:t>Statistics</a:t>
          </a:r>
          <a:endParaRPr lang="en-US" sz="1800" dirty="0">
            <a:latin typeface="+mj-lt"/>
          </a:endParaRPr>
        </a:p>
      </dgm:t>
    </dgm:pt>
    <dgm:pt modelId="{DEF8A37A-8FFE-44EA-9F9D-43BF49EA71B1}" type="parTrans" cxnId="{271B31F5-DA1A-44C8-A990-BB420C5BB52C}">
      <dgm:prSet/>
      <dgm:spPr/>
      <dgm:t>
        <a:bodyPr/>
        <a:lstStyle/>
        <a:p>
          <a:endParaRPr lang="en-US"/>
        </a:p>
      </dgm:t>
    </dgm:pt>
    <dgm:pt modelId="{6F1CE730-8C09-4804-959E-DB1DE6DD6383}" type="sibTrans" cxnId="{271B31F5-DA1A-44C8-A990-BB420C5BB52C}">
      <dgm:prSet/>
      <dgm:spPr/>
      <dgm:t>
        <a:bodyPr/>
        <a:lstStyle/>
        <a:p>
          <a:endParaRPr lang="en-US"/>
        </a:p>
      </dgm:t>
    </dgm:pt>
    <dgm:pt modelId="{0510DF4A-5E6D-4852-A216-9E0AC22B99DA}" type="pres">
      <dgm:prSet presAssocID="{E5F501DC-703F-4337-A59F-59C24E526105}" presName="Name0" presStyleCnt="0">
        <dgm:presLayoutVars>
          <dgm:dir/>
          <dgm:resizeHandles val="exact"/>
        </dgm:presLayoutVars>
      </dgm:prSet>
      <dgm:spPr/>
    </dgm:pt>
    <dgm:pt modelId="{CAB64C36-1C43-43D3-8F7D-1ED190AC3E88}" type="pres">
      <dgm:prSet presAssocID="{8A87DE63-E4FD-4595-8B48-043600695366}" presName="twoplus" presStyleLbl="node1" presStyleIdx="0" presStyleCnt="3" custAng="2400000" custRadScaleRad="114850" custRadScaleInc="-48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CBC430-8110-40D6-AC92-67B3BD8C0D35}" type="pres">
      <dgm:prSet presAssocID="{A9D19367-5EC2-42EB-A184-B682EB48581A}" presName="twoplus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8E73B3-8792-4CDE-B68C-3C455556107B}" type="pres">
      <dgm:prSet presAssocID="{C2C5A187-34E1-41C4-ADBC-941DACE7FA2A}" presName="twoplus" presStyleLbl="node1" presStyleIdx="2" presStyleCnt="3" custAng="19200000" custRadScaleRad="112452" custRadScaleInc="34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E91A22D-B1E5-44D1-A6D4-4F2DC7AA0251}" srcId="{E5F501DC-703F-4337-A59F-59C24E526105}" destId="{A9D19367-5EC2-42EB-A184-B682EB48581A}" srcOrd="1" destOrd="0" parTransId="{65286589-334E-439B-B99F-E7B83B78C85B}" sibTransId="{0DC81A99-7D80-4114-8834-87684CF42537}"/>
    <dgm:cxn modelId="{271B31F5-DA1A-44C8-A990-BB420C5BB52C}" srcId="{E5F501DC-703F-4337-A59F-59C24E526105}" destId="{C2C5A187-34E1-41C4-ADBC-941DACE7FA2A}" srcOrd="2" destOrd="0" parTransId="{DEF8A37A-8FFE-44EA-9F9D-43BF49EA71B1}" sibTransId="{6F1CE730-8C09-4804-959E-DB1DE6DD6383}"/>
    <dgm:cxn modelId="{1747A2F6-BCB6-4591-B2BF-58A719270B7B}" type="presOf" srcId="{E5F501DC-703F-4337-A59F-59C24E526105}" destId="{0510DF4A-5E6D-4852-A216-9E0AC22B99DA}" srcOrd="0" destOrd="0" presId="urn:diagrams.loki3.com/TabbedArc+Icon"/>
    <dgm:cxn modelId="{1675DBFA-A623-45BF-B5AA-616703D03210}" type="presOf" srcId="{A9D19367-5EC2-42EB-A184-B682EB48581A}" destId="{DECBC430-8110-40D6-AC92-67B3BD8C0D35}" srcOrd="0" destOrd="0" presId="urn:diagrams.loki3.com/TabbedArc+Icon"/>
    <dgm:cxn modelId="{32AF1357-1EE3-4B99-938E-0EC025DCC82B}" type="presOf" srcId="{8A87DE63-E4FD-4595-8B48-043600695366}" destId="{CAB64C36-1C43-43D3-8F7D-1ED190AC3E88}" srcOrd="0" destOrd="0" presId="urn:diagrams.loki3.com/TabbedArc+Icon"/>
    <dgm:cxn modelId="{A81BE4B2-31CA-4292-994B-2F4A4F15EDE2}" srcId="{E5F501DC-703F-4337-A59F-59C24E526105}" destId="{8A87DE63-E4FD-4595-8B48-043600695366}" srcOrd="0" destOrd="0" parTransId="{0FAF32B3-A060-4A76-8555-49DE0BA9D43B}" sibTransId="{FB15DF7B-D01A-4E12-A68D-7C11D8E4EAFF}"/>
    <dgm:cxn modelId="{C0695E51-AA6B-4089-96FF-0E1395C62F3B}" type="presOf" srcId="{C2C5A187-34E1-41C4-ADBC-941DACE7FA2A}" destId="{E58E73B3-8792-4CDE-B68C-3C455556107B}" srcOrd="0" destOrd="0" presId="urn:diagrams.loki3.com/TabbedArc+Icon"/>
    <dgm:cxn modelId="{D8A455B1-7CE6-4C3D-97A1-CFE230AA8D5B}" type="presParOf" srcId="{0510DF4A-5E6D-4852-A216-9E0AC22B99DA}" destId="{CAB64C36-1C43-43D3-8F7D-1ED190AC3E88}" srcOrd="0" destOrd="0" presId="urn:diagrams.loki3.com/TabbedArc+Icon"/>
    <dgm:cxn modelId="{D375AD02-BF1C-44D3-A5C6-9979DF14FEFD}" type="presParOf" srcId="{0510DF4A-5E6D-4852-A216-9E0AC22B99DA}" destId="{DECBC430-8110-40D6-AC92-67B3BD8C0D35}" srcOrd="1" destOrd="0" presId="urn:diagrams.loki3.com/TabbedArc+Icon"/>
    <dgm:cxn modelId="{299E1CAD-9A61-4359-A021-4B69DF4BB7DB}" type="presParOf" srcId="{0510DF4A-5E6D-4852-A216-9E0AC22B99DA}" destId="{E58E73B3-8792-4CDE-B68C-3C455556107B}" srcOrd="2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9F1F7A2-F03A-40BC-A9FF-E69B5B966327}" type="doc">
      <dgm:prSet loTypeId="urn:microsoft.com/office/officeart/2008/layout/VerticalCurv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5F5C52-BAB9-49EA-8D8D-9495B8BE503E}">
      <dgm:prSet phldrT="[Text]" custT="1"/>
      <dgm:spPr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Priorities for financing;</a:t>
          </a:r>
          <a:endParaRPr lang="en-US" sz="2000" b="1" dirty="0">
            <a:solidFill>
              <a:schemeClr val="tx1"/>
            </a:solidFill>
          </a:endParaRPr>
        </a:p>
      </dgm:t>
    </dgm:pt>
    <dgm:pt modelId="{1C564091-156B-4284-B9B1-BE0455FF6C08}" type="parTrans" cxnId="{09E3B238-5307-4171-A082-2DB659A3FAFF}">
      <dgm:prSet/>
      <dgm:spPr/>
      <dgm:t>
        <a:bodyPr/>
        <a:lstStyle/>
        <a:p>
          <a:endParaRPr lang="en-US"/>
        </a:p>
      </dgm:t>
    </dgm:pt>
    <dgm:pt modelId="{AED844DB-3797-41AE-B434-4370FEFE1FCE}" type="sibTrans" cxnId="{09E3B238-5307-4171-A082-2DB659A3FAFF}">
      <dgm:prSet/>
      <dgm:spPr/>
      <dgm:t>
        <a:bodyPr/>
        <a:lstStyle/>
        <a:p>
          <a:endParaRPr lang="en-US"/>
        </a:p>
      </dgm:t>
    </dgm:pt>
    <dgm:pt modelId="{48445A2E-1BD5-4682-A486-EF6A62AACAAC}">
      <dgm:prSet phldrT="[Text]" custT="1"/>
      <dgm:spPr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Borrowing funds from investment projects financed by donors and from self-management</a:t>
          </a:r>
          <a:r>
            <a:rPr lang="en-US" sz="2000" b="0" dirty="0" smtClean="0">
              <a:solidFill>
                <a:schemeClr val="tx1"/>
              </a:solidFill>
            </a:rPr>
            <a:t> </a:t>
          </a:r>
          <a:r>
            <a:rPr lang="en-US" sz="2000" b="1" dirty="0" smtClean="0">
              <a:solidFill>
                <a:schemeClr val="tx1"/>
              </a:solidFill>
            </a:rPr>
            <a:t>institutions;  </a:t>
          </a:r>
          <a:endParaRPr lang="en-US" sz="2000" b="1" dirty="0">
            <a:solidFill>
              <a:schemeClr val="tx1"/>
            </a:solidFill>
          </a:endParaRPr>
        </a:p>
      </dgm:t>
    </dgm:pt>
    <dgm:pt modelId="{83665ACC-E1E8-45FD-93E8-29B1EB2BBA7E}" type="parTrans" cxnId="{2C3EF305-27EE-44B0-977A-63D6EF69B7D9}">
      <dgm:prSet/>
      <dgm:spPr/>
      <dgm:t>
        <a:bodyPr/>
        <a:lstStyle/>
        <a:p>
          <a:endParaRPr lang="en-US"/>
        </a:p>
      </dgm:t>
    </dgm:pt>
    <dgm:pt modelId="{19FFC8CE-1726-48F5-9446-7E1EF6207E5B}" type="sibTrans" cxnId="{2C3EF305-27EE-44B0-977A-63D6EF69B7D9}">
      <dgm:prSet/>
      <dgm:spPr/>
      <dgm:t>
        <a:bodyPr/>
        <a:lstStyle/>
        <a:p>
          <a:endParaRPr lang="en-US"/>
        </a:p>
      </dgm:t>
    </dgm:pt>
    <dgm:pt modelId="{D4A4D109-949A-4E14-8AC2-5AB02BAB4670}">
      <dgm:prSet phldrT="[Text]" custT="1"/>
      <dgm:spPr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Loans from financial institutions;</a:t>
          </a:r>
          <a:endParaRPr lang="en-US" sz="2000" b="1" dirty="0">
            <a:solidFill>
              <a:schemeClr val="tx1"/>
            </a:solidFill>
          </a:endParaRPr>
        </a:p>
      </dgm:t>
    </dgm:pt>
    <dgm:pt modelId="{BF8FD76C-D2DD-4038-A3CE-15CCA2FEE5AC}" type="parTrans" cxnId="{BFCC0EF2-B229-4234-9177-76F8F60226EA}">
      <dgm:prSet/>
      <dgm:spPr/>
      <dgm:t>
        <a:bodyPr/>
        <a:lstStyle/>
        <a:p>
          <a:endParaRPr lang="en-US"/>
        </a:p>
      </dgm:t>
    </dgm:pt>
    <dgm:pt modelId="{6CBD0BF0-60C8-4013-97EC-3D4E60FF07A3}" type="sibTrans" cxnId="{BFCC0EF2-B229-4234-9177-76F8F60226EA}">
      <dgm:prSet/>
      <dgm:spPr/>
      <dgm:t>
        <a:bodyPr/>
        <a:lstStyle/>
        <a:p>
          <a:endParaRPr lang="en-US"/>
        </a:p>
      </dgm:t>
    </dgm:pt>
    <dgm:pt modelId="{6FE83490-7536-40F6-AFBD-3BE2A8F1CCD1}">
      <dgm:prSet phldrT="[Text]" custT="1"/>
      <dgm:spPr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Placements in deposit of the free temporary balance.</a:t>
          </a:r>
        </a:p>
      </dgm:t>
    </dgm:pt>
    <dgm:pt modelId="{404A42DD-CC20-42E3-89D3-40D0A1E68C65}" type="parTrans" cxnId="{1793E39A-20A6-4BB0-999D-A349796066D8}">
      <dgm:prSet/>
      <dgm:spPr/>
      <dgm:t>
        <a:bodyPr/>
        <a:lstStyle/>
        <a:p>
          <a:endParaRPr lang="en-US"/>
        </a:p>
      </dgm:t>
    </dgm:pt>
    <dgm:pt modelId="{B684157A-5418-477C-B899-3F7C09421D30}" type="sibTrans" cxnId="{1793E39A-20A6-4BB0-999D-A349796066D8}">
      <dgm:prSet/>
      <dgm:spPr/>
      <dgm:t>
        <a:bodyPr/>
        <a:lstStyle/>
        <a:p>
          <a:endParaRPr lang="en-US"/>
        </a:p>
      </dgm:t>
    </dgm:pt>
    <dgm:pt modelId="{4D3EE9D5-E162-4FF2-A5ED-427DD6C2D35C}">
      <dgm:prSet custT="1"/>
      <dgm:spPr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Receiving/granting loans from/to budgets, managed in TSA, to cover the temporary cash gap;</a:t>
          </a:r>
          <a:endParaRPr lang="en-US" sz="2000" b="1" dirty="0">
            <a:solidFill>
              <a:schemeClr val="tx1"/>
            </a:solidFill>
          </a:endParaRPr>
        </a:p>
      </dgm:t>
    </dgm:pt>
    <dgm:pt modelId="{52D95704-25F9-4F60-8805-069A8DEC9555}" type="parTrans" cxnId="{011CD25D-6F77-4BAE-83F6-2B6F2605C258}">
      <dgm:prSet/>
      <dgm:spPr/>
      <dgm:t>
        <a:bodyPr/>
        <a:lstStyle/>
        <a:p>
          <a:endParaRPr lang="en-US"/>
        </a:p>
      </dgm:t>
    </dgm:pt>
    <dgm:pt modelId="{DC91B03C-1734-4CCE-A9C9-C04D191FC06B}" type="sibTrans" cxnId="{011CD25D-6F77-4BAE-83F6-2B6F2605C258}">
      <dgm:prSet/>
      <dgm:spPr/>
      <dgm:t>
        <a:bodyPr/>
        <a:lstStyle/>
        <a:p>
          <a:endParaRPr lang="en-US"/>
        </a:p>
      </dgm:t>
    </dgm:pt>
    <dgm:pt modelId="{D3A29679-6E3A-4E59-A515-B3475953546E}">
      <dgm:prSet custT="1"/>
      <dgm:spPr>
        <a:gradFill rotWithShape="0">
          <a:gsLst>
            <a:gs pos="13000">
              <a:schemeClr val="accent1">
                <a:alpha val="36000"/>
                <a:lumMod val="40000"/>
                <a:lumOff val="60000"/>
              </a:schemeClr>
            </a:gs>
            <a:gs pos="77000">
              <a:schemeClr val="accent1">
                <a:alpha val="51000"/>
                <a:lumMod val="100000"/>
              </a:schemeClr>
            </a:gs>
            <a:gs pos="100000">
              <a:schemeClr val="accent1">
                <a:alpha val="63000"/>
                <a:lumMod val="99000"/>
              </a:schemeClr>
            </a:gs>
          </a:gsLst>
          <a:lin ang="0" scaled="0"/>
        </a:gradFill>
        <a:ln>
          <a:solidFill>
            <a:schemeClr val="accent1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Attraction of foreign loans, state securities issuance;</a:t>
          </a:r>
          <a:endParaRPr lang="en-US" sz="2000" b="1" dirty="0">
            <a:solidFill>
              <a:schemeClr val="tx1"/>
            </a:solidFill>
          </a:endParaRPr>
        </a:p>
      </dgm:t>
    </dgm:pt>
    <dgm:pt modelId="{04FE2B23-AD42-43C4-96EB-046EADE71674}" type="parTrans" cxnId="{C2A8DF7B-9276-446C-967E-BF4F66629C8E}">
      <dgm:prSet/>
      <dgm:spPr/>
      <dgm:t>
        <a:bodyPr/>
        <a:lstStyle/>
        <a:p>
          <a:endParaRPr lang="en-US"/>
        </a:p>
      </dgm:t>
    </dgm:pt>
    <dgm:pt modelId="{D34650EC-9338-44E9-9586-F28D190D6106}" type="sibTrans" cxnId="{C2A8DF7B-9276-446C-967E-BF4F66629C8E}">
      <dgm:prSet/>
      <dgm:spPr/>
      <dgm:t>
        <a:bodyPr/>
        <a:lstStyle/>
        <a:p>
          <a:endParaRPr lang="en-US"/>
        </a:p>
      </dgm:t>
    </dgm:pt>
    <dgm:pt modelId="{3E4A632D-0BE6-42CC-85B1-704C3C629B5D}" type="pres">
      <dgm:prSet presAssocID="{19F1F7A2-F03A-40BC-A9FF-E69B5B96632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69E5AC8-7A67-4491-A197-6B70EA761825}" type="pres">
      <dgm:prSet presAssocID="{19F1F7A2-F03A-40BC-A9FF-E69B5B966327}" presName="Name1" presStyleCnt="0"/>
      <dgm:spPr/>
    </dgm:pt>
    <dgm:pt modelId="{14EA2D9E-AE5D-4AAE-9120-02650F26EEC8}" type="pres">
      <dgm:prSet presAssocID="{19F1F7A2-F03A-40BC-A9FF-E69B5B966327}" presName="cycle" presStyleCnt="0"/>
      <dgm:spPr/>
    </dgm:pt>
    <dgm:pt modelId="{BBD0CACC-E5F6-4CF2-8D0D-5AFD9F2CA83C}" type="pres">
      <dgm:prSet presAssocID="{19F1F7A2-F03A-40BC-A9FF-E69B5B966327}" presName="srcNode" presStyleLbl="node1" presStyleIdx="0" presStyleCnt="6"/>
      <dgm:spPr/>
    </dgm:pt>
    <dgm:pt modelId="{2815CE4F-C7BF-4A16-BBDC-4FE2A093E084}" type="pres">
      <dgm:prSet presAssocID="{19F1F7A2-F03A-40BC-A9FF-E69B5B966327}" presName="conn" presStyleLbl="parChTrans1D2" presStyleIdx="0" presStyleCnt="1"/>
      <dgm:spPr/>
      <dgm:t>
        <a:bodyPr/>
        <a:lstStyle/>
        <a:p>
          <a:endParaRPr lang="en-US"/>
        </a:p>
      </dgm:t>
    </dgm:pt>
    <dgm:pt modelId="{29DF2306-DEB4-4D86-BD23-4BF772A4C061}" type="pres">
      <dgm:prSet presAssocID="{19F1F7A2-F03A-40BC-A9FF-E69B5B966327}" presName="extraNode" presStyleLbl="node1" presStyleIdx="0" presStyleCnt="6"/>
      <dgm:spPr/>
    </dgm:pt>
    <dgm:pt modelId="{5CAF72C7-B3F4-4B71-8B5E-5F2C8D66492C}" type="pres">
      <dgm:prSet presAssocID="{19F1F7A2-F03A-40BC-A9FF-E69B5B966327}" presName="dstNode" presStyleLbl="node1" presStyleIdx="0" presStyleCnt="6"/>
      <dgm:spPr/>
    </dgm:pt>
    <dgm:pt modelId="{051411A5-8ED8-4FD9-8EDE-D0C615D7D9CB}" type="pres">
      <dgm:prSet presAssocID="{0F5F5C52-BAB9-49EA-8D8D-9495B8BE503E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A3BE89-AFE3-4633-BF91-01EB08909EC8}" type="pres">
      <dgm:prSet presAssocID="{0F5F5C52-BAB9-49EA-8D8D-9495B8BE503E}" presName="accent_1" presStyleCnt="0"/>
      <dgm:spPr/>
    </dgm:pt>
    <dgm:pt modelId="{E7950520-D908-46D4-A46E-D81AB04EF001}" type="pres">
      <dgm:prSet presAssocID="{0F5F5C52-BAB9-49EA-8D8D-9495B8BE503E}" presName="accentRepeatNode" presStyleLbl="solidFgAcc1" presStyleIdx="0" presStyleCnt="6" custScaleX="112267" custScaleY="114064"/>
      <dgm:spPr>
        <a:prstGeom prst="rect">
          <a:avLst/>
        </a:prstGeom>
      </dgm:spPr>
    </dgm:pt>
    <dgm:pt modelId="{BDE107A1-F843-417A-805E-E253474CA9D5}" type="pres">
      <dgm:prSet presAssocID="{D3A29679-6E3A-4E59-A515-B3475953546E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60EB61-2C30-4CFC-9C35-D65FD4A1E43D}" type="pres">
      <dgm:prSet presAssocID="{D3A29679-6E3A-4E59-A515-B3475953546E}" presName="accent_2" presStyleCnt="0"/>
      <dgm:spPr/>
    </dgm:pt>
    <dgm:pt modelId="{50BF7912-961E-4A62-8570-BBF4B736CB38}" type="pres">
      <dgm:prSet presAssocID="{D3A29679-6E3A-4E59-A515-B3475953546E}" presName="accentRepeatNode" presStyleLbl="solidFgAcc1" presStyleIdx="1" presStyleCnt="6" custScaleX="160663" custScaleY="117912" custLinFactNeighborX="-24487" custLinFactNeighborY="-191"/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2C1E8A12-3B25-4C3D-B472-998BE7350B65}" type="pres">
      <dgm:prSet presAssocID="{4D3EE9D5-E162-4FF2-A5ED-427DD6C2D35C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09242A-3558-411F-884C-48D468F66662}" type="pres">
      <dgm:prSet presAssocID="{4D3EE9D5-E162-4FF2-A5ED-427DD6C2D35C}" presName="accent_3" presStyleCnt="0"/>
      <dgm:spPr/>
    </dgm:pt>
    <dgm:pt modelId="{ADCE1F3C-8826-4E9F-9413-AE292C403655}" type="pres">
      <dgm:prSet presAssocID="{4D3EE9D5-E162-4FF2-A5ED-427DD6C2D35C}" presName="accentRepeatNode" presStyleLbl="solidFgAcc1" presStyleIdx="2" presStyleCnt="6" custScaleX="129452" custScaleY="114064" custLinFactNeighborX="-12191" custLinFactNeighborY="865"/>
      <dgm:spPr>
        <a:prstGeom prst="rect">
          <a:avLst/>
        </a:prstGeom>
      </dgm:spPr>
    </dgm:pt>
    <dgm:pt modelId="{EA42AFD7-03C4-4D61-8701-9F9809D07D05}" type="pres">
      <dgm:prSet presAssocID="{48445A2E-1BD5-4682-A486-EF6A62AACAAC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BD6F14-131E-452C-B7DD-37E3E5270D9B}" type="pres">
      <dgm:prSet presAssocID="{48445A2E-1BD5-4682-A486-EF6A62AACAAC}" presName="accent_4" presStyleCnt="0"/>
      <dgm:spPr/>
    </dgm:pt>
    <dgm:pt modelId="{BE6DC038-3059-40DA-A0FF-090D34544481}" type="pres">
      <dgm:prSet presAssocID="{48445A2E-1BD5-4682-A486-EF6A62AACAAC}" presName="accentRepeatNode" presStyleLbl="solidFgAcc1" presStyleIdx="3" presStyleCnt="6" custScaleX="113994" custScaleY="112748" custLinFactNeighborX="-10545" custLinFactNeighborY="-1285"/>
      <dgm:spPr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4DA01D83-DC71-4B43-B801-7AC836E10C40}" type="pres">
      <dgm:prSet presAssocID="{D4A4D109-949A-4E14-8AC2-5AB02BAB4670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0AA7AA-AB2E-45F0-A467-D96F7C6EE828}" type="pres">
      <dgm:prSet presAssocID="{D4A4D109-949A-4E14-8AC2-5AB02BAB4670}" presName="accent_5" presStyleCnt="0"/>
      <dgm:spPr/>
    </dgm:pt>
    <dgm:pt modelId="{EC994361-27F2-40DA-95FA-69EB43D27930}" type="pres">
      <dgm:prSet presAssocID="{D4A4D109-949A-4E14-8AC2-5AB02BAB4670}" presName="accentRepeatNode" presStyleLbl="solidFgAcc1" presStyleIdx="4" presStyleCnt="6" custScaleX="148463" custScaleY="114064" custLinFactNeighborX="-35049" custLinFactNeighborY="-1758"/>
      <dgm:spPr>
        <a:prstGeom prst="rect">
          <a:avLst/>
        </a:prstGeom>
      </dgm:spPr>
    </dgm:pt>
    <dgm:pt modelId="{8EEFE546-9FCD-4EAA-9BE5-EC269E47BF72}" type="pres">
      <dgm:prSet presAssocID="{6FE83490-7536-40F6-AFBD-3BE2A8F1CCD1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52A933-3D02-4594-A1E5-01348796DF4C}" type="pres">
      <dgm:prSet presAssocID="{6FE83490-7536-40F6-AFBD-3BE2A8F1CCD1}" presName="accent_6" presStyleCnt="0"/>
      <dgm:spPr/>
    </dgm:pt>
    <dgm:pt modelId="{739850F6-4C8C-4366-9B0B-1E3DACC70A7D}" type="pres">
      <dgm:prSet presAssocID="{6FE83490-7536-40F6-AFBD-3BE2A8F1CCD1}" presName="accentRepeatNode" presStyleLbl="solidFgAcc1" presStyleIdx="5" presStyleCnt="6" custScaleX="112267" custScaleY="114064"/>
      <dgm:spPr>
        <a:prstGeom prst="rect">
          <a:avLst/>
        </a:prstGeom>
      </dgm:spPr>
    </dgm:pt>
  </dgm:ptLst>
  <dgm:cxnLst>
    <dgm:cxn modelId="{C2A8DF7B-9276-446C-967E-BF4F66629C8E}" srcId="{19F1F7A2-F03A-40BC-A9FF-E69B5B966327}" destId="{D3A29679-6E3A-4E59-A515-B3475953546E}" srcOrd="1" destOrd="0" parTransId="{04FE2B23-AD42-43C4-96EB-046EADE71674}" sibTransId="{D34650EC-9338-44E9-9586-F28D190D6106}"/>
    <dgm:cxn modelId="{9C392EAD-A311-418D-A62F-3B2FF9C14C86}" type="presOf" srcId="{6FE83490-7536-40F6-AFBD-3BE2A8F1CCD1}" destId="{8EEFE546-9FCD-4EAA-9BE5-EC269E47BF72}" srcOrd="0" destOrd="0" presId="urn:microsoft.com/office/officeart/2008/layout/VerticalCurvedList"/>
    <dgm:cxn modelId="{6261FAB2-C20E-4FF1-B35E-1EA279844977}" type="presOf" srcId="{D4A4D109-949A-4E14-8AC2-5AB02BAB4670}" destId="{4DA01D83-DC71-4B43-B801-7AC836E10C40}" srcOrd="0" destOrd="0" presId="urn:microsoft.com/office/officeart/2008/layout/VerticalCurvedList"/>
    <dgm:cxn modelId="{252D76EF-266E-42B2-A9ED-A080167FD01E}" type="presOf" srcId="{AED844DB-3797-41AE-B434-4370FEFE1FCE}" destId="{2815CE4F-C7BF-4A16-BBDC-4FE2A093E084}" srcOrd="0" destOrd="0" presId="urn:microsoft.com/office/officeart/2008/layout/VerticalCurvedList"/>
    <dgm:cxn modelId="{2C3EF305-27EE-44B0-977A-63D6EF69B7D9}" srcId="{19F1F7A2-F03A-40BC-A9FF-E69B5B966327}" destId="{48445A2E-1BD5-4682-A486-EF6A62AACAAC}" srcOrd="3" destOrd="0" parTransId="{83665ACC-E1E8-45FD-93E8-29B1EB2BBA7E}" sibTransId="{19FFC8CE-1726-48F5-9446-7E1EF6207E5B}"/>
    <dgm:cxn modelId="{BFCC0EF2-B229-4234-9177-76F8F60226EA}" srcId="{19F1F7A2-F03A-40BC-A9FF-E69B5B966327}" destId="{D4A4D109-949A-4E14-8AC2-5AB02BAB4670}" srcOrd="4" destOrd="0" parTransId="{BF8FD76C-D2DD-4038-A3CE-15CCA2FEE5AC}" sibTransId="{6CBD0BF0-60C8-4013-97EC-3D4E60FF07A3}"/>
    <dgm:cxn modelId="{1793E39A-20A6-4BB0-999D-A349796066D8}" srcId="{19F1F7A2-F03A-40BC-A9FF-E69B5B966327}" destId="{6FE83490-7536-40F6-AFBD-3BE2A8F1CCD1}" srcOrd="5" destOrd="0" parTransId="{404A42DD-CC20-42E3-89D3-40D0A1E68C65}" sibTransId="{B684157A-5418-477C-B899-3F7C09421D30}"/>
    <dgm:cxn modelId="{09E3B238-5307-4171-A082-2DB659A3FAFF}" srcId="{19F1F7A2-F03A-40BC-A9FF-E69B5B966327}" destId="{0F5F5C52-BAB9-49EA-8D8D-9495B8BE503E}" srcOrd="0" destOrd="0" parTransId="{1C564091-156B-4284-B9B1-BE0455FF6C08}" sibTransId="{AED844DB-3797-41AE-B434-4370FEFE1FCE}"/>
    <dgm:cxn modelId="{CD403DC1-31D2-4CBD-B581-9A05C8781036}" type="presOf" srcId="{0F5F5C52-BAB9-49EA-8D8D-9495B8BE503E}" destId="{051411A5-8ED8-4FD9-8EDE-D0C615D7D9CB}" srcOrd="0" destOrd="0" presId="urn:microsoft.com/office/officeart/2008/layout/VerticalCurvedList"/>
    <dgm:cxn modelId="{D96B9A5B-25D2-4158-A420-96FFFC959C04}" type="presOf" srcId="{19F1F7A2-F03A-40BC-A9FF-E69B5B966327}" destId="{3E4A632D-0BE6-42CC-85B1-704C3C629B5D}" srcOrd="0" destOrd="0" presId="urn:microsoft.com/office/officeart/2008/layout/VerticalCurvedList"/>
    <dgm:cxn modelId="{F8F5488F-C6D6-407D-BCB5-ABF35E6ECC2F}" type="presOf" srcId="{48445A2E-1BD5-4682-A486-EF6A62AACAAC}" destId="{EA42AFD7-03C4-4D61-8701-9F9809D07D05}" srcOrd="0" destOrd="0" presId="urn:microsoft.com/office/officeart/2008/layout/VerticalCurvedList"/>
    <dgm:cxn modelId="{011CD25D-6F77-4BAE-83F6-2B6F2605C258}" srcId="{19F1F7A2-F03A-40BC-A9FF-E69B5B966327}" destId="{4D3EE9D5-E162-4FF2-A5ED-427DD6C2D35C}" srcOrd="2" destOrd="0" parTransId="{52D95704-25F9-4F60-8805-069A8DEC9555}" sibTransId="{DC91B03C-1734-4CCE-A9C9-C04D191FC06B}"/>
    <dgm:cxn modelId="{8B1A1868-D89C-4D58-A42B-AC92F4023E66}" type="presOf" srcId="{4D3EE9D5-E162-4FF2-A5ED-427DD6C2D35C}" destId="{2C1E8A12-3B25-4C3D-B472-998BE7350B65}" srcOrd="0" destOrd="0" presId="urn:microsoft.com/office/officeart/2008/layout/VerticalCurvedList"/>
    <dgm:cxn modelId="{9F7A621E-62D5-424C-880F-E54799938725}" type="presOf" srcId="{D3A29679-6E3A-4E59-A515-B3475953546E}" destId="{BDE107A1-F843-417A-805E-E253474CA9D5}" srcOrd="0" destOrd="0" presId="urn:microsoft.com/office/officeart/2008/layout/VerticalCurvedList"/>
    <dgm:cxn modelId="{344ED0E4-1935-4B9B-8876-E76876F3B0C5}" type="presParOf" srcId="{3E4A632D-0BE6-42CC-85B1-704C3C629B5D}" destId="{369E5AC8-7A67-4491-A197-6B70EA761825}" srcOrd="0" destOrd="0" presId="urn:microsoft.com/office/officeart/2008/layout/VerticalCurvedList"/>
    <dgm:cxn modelId="{1D9CB333-A374-4952-8B08-B08908A5FDE7}" type="presParOf" srcId="{369E5AC8-7A67-4491-A197-6B70EA761825}" destId="{14EA2D9E-AE5D-4AAE-9120-02650F26EEC8}" srcOrd="0" destOrd="0" presId="urn:microsoft.com/office/officeart/2008/layout/VerticalCurvedList"/>
    <dgm:cxn modelId="{2936D991-254A-49B6-B861-8F15E6DD124E}" type="presParOf" srcId="{14EA2D9E-AE5D-4AAE-9120-02650F26EEC8}" destId="{BBD0CACC-E5F6-4CF2-8D0D-5AFD9F2CA83C}" srcOrd="0" destOrd="0" presId="urn:microsoft.com/office/officeart/2008/layout/VerticalCurvedList"/>
    <dgm:cxn modelId="{25BA68DC-F2F1-46A3-86BB-89BBEFFB4FEE}" type="presParOf" srcId="{14EA2D9E-AE5D-4AAE-9120-02650F26EEC8}" destId="{2815CE4F-C7BF-4A16-BBDC-4FE2A093E084}" srcOrd="1" destOrd="0" presId="urn:microsoft.com/office/officeart/2008/layout/VerticalCurvedList"/>
    <dgm:cxn modelId="{46881351-9F82-4EC1-8DFF-5D6520D4D94B}" type="presParOf" srcId="{14EA2D9E-AE5D-4AAE-9120-02650F26EEC8}" destId="{29DF2306-DEB4-4D86-BD23-4BF772A4C061}" srcOrd="2" destOrd="0" presId="urn:microsoft.com/office/officeart/2008/layout/VerticalCurvedList"/>
    <dgm:cxn modelId="{77F80B72-FA7E-4D28-921B-D542C1EF6C0C}" type="presParOf" srcId="{14EA2D9E-AE5D-4AAE-9120-02650F26EEC8}" destId="{5CAF72C7-B3F4-4B71-8B5E-5F2C8D66492C}" srcOrd="3" destOrd="0" presId="urn:microsoft.com/office/officeart/2008/layout/VerticalCurvedList"/>
    <dgm:cxn modelId="{B3DF8D18-E53B-42AD-95A0-49A33A5AB943}" type="presParOf" srcId="{369E5AC8-7A67-4491-A197-6B70EA761825}" destId="{051411A5-8ED8-4FD9-8EDE-D0C615D7D9CB}" srcOrd="1" destOrd="0" presId="urn:microsoft.com/office/officeart/2008/layout/VerticalCurvedList"/>
    <dgm:cxn modelId="{4E168E75-D135-4B77-B3F3-7F59C5D50164}" type="presParOf" srcId="{369E5AC8-7A67-4491-A197-6B70EA761825}" destId="{92A3BE89-AFE3-4633-BF91-01EB08909EC8}" srcOrd="2" destOrd="0" presId="urn:microsoft.com/office/officeart/2008/layout/VerticalCurvedList"/>
    <dgm:cxn modelId="{16665653-8B8D-4AF8-9A69-46A40FAF144B}" type="presParOf" srcId="{92A3BE89-AFE3-4633-BF91-01EB08909EC8}" destId="{E7950520-D908-46D4-A46E-D81AB04EF001}" srcOrd="0" destOrd="0" presId="urn:microsoft.com/office/officeart/2008/layout/VerticalCurvedList"/>
    <dgm:cxn modelId="{E570111B-E39B-4C40-A82A-1FC7465E7FBB}" type="presParOf" srcId="{369E5AC8-7A67-4491-A197-6B70EA761825}" destId="{BDE107A1-F843-417A-805E-E253474CA9D5}" srcOrd="3" destOrd="0" presId="urn:microsoft.com/office/officeart/2008/layout/VerticalCurvedList"/>
    <dgm:cxn modelId="{CAE19634-3322-4523-AB38-866396C0C066}" type="presParOf" srcId="{369E5AC8-7A67-4491-A197-6B70EA761825}" destId="{5A60EB61-2C30-4CFC-9C35-D65FD4A1E43D}" srcOrd="4" destOrd="0" presId="urn:microsoft.com/office/officeart/2008/layout/VerticalCurvedList"/>
    <dgm:cxn modelId="{4AF78677-1B2F-48B4-9148-5F6FBE1845A0}" type="presParOf" srcId="{5A60EB61-2C30-4CFC-9C35-D65FD4A1E43D}" destId="{50BF7912-961E-4A62-8570-BBF4B736CB38}" srcOrd="0" destOrd="0" presId="urn:microsoft.com/office/officeart/2008/layout/VerticalCurvedList"/>
    <dgm:cxn modelId="{CB04133B-A53C-4298-9EA8-A9784D8437A6}" type="presParOf" srcId="{369E5AC8-7A67-4491-A197-6B70EA761825}" destId="{2C1E8A12-3B25-4C3D-B472-998BE7350B65}" srcOrd="5" destOrd="0" presId="urn:microsoft.com/office/officeart/2008/layout/VerticalCurvedList"/>
    <dgm:cxn modelId="{0A10CFDD-29D2-4350-A2F8-AD7BDBC8F440}" type="presParOf" srcId="{369E5AC8-7A67-4491-A197-6B70EA761825}" destId="{8309242A-3558-411F-884C-48D468F66662}" srcOrd="6" destOrd="0" presId="urn:microsoft.com/office/officeart/2008/layout/VerticalCurvedList"/>
    <dgm:cxn modelId="{52053AE1-F9ED-48A3-B492-16D0252E5538}" type="presParOf" srcId="{8309242A-3558-411F-884C-48D468F66662}" destId="{ADCE1F3C-8826-4E9F-9413-AE292C403655}" srcOrd="0" destOrd="0" presId="urn:microsoft.com/office/officeart/2008/layout/VerticalCurvedList"/>
    <dgm:cxn modelId="{C9D08F53-7675-40FE-9F63-3DE464255081}" type="presParOf" srcId="{369E5AC8-7A67-4491-A197-6B70EA761825}" destId="{EA42AFD7-03C4-4D61-8701-9F9809D07D05}" srcOrd="7" destOrd="0" presId="urn:microsoft.com/office/officeart/2008/layout/VerticalCurvedList"/>
    <dgm:cxn modelId="{145AF7A2-9C30-495B-AE17-80742CF4F99C}" type="presParOf" srcId="{369E5AC8-7A67-4491-A197-6B70EA761825}" destId="{D1BD6F14-131E-452C-B7DD-37E3E5270D9B}" srcOrd="8" destOrd="0" presId="urn:microsoft.com/office/officeart/2008/layout/VerticalCurvedList"/>
    <dgm:cxn modelId="{B4D7E457-4BE8-4DDF-8F64-1130B923412D}" type="presParOf" srcId="{D1BD6F14-131E-452C-B7DD-37E3E5270D9B}" destId="{BE6DC038-3059-40DA-A0FF-090D34544481}" srcOrd="0" destOrd="0" presId="urn:microsoft.com/office/officeart/2008/layout/VerticalCurvedList"/>
    <dgm:cxn modelId="{A1B90118-24E5-4854-BCA1-07C4E513B011}" type="presParOf" srcId="{369E5AC8-7A67-4491-A197-6B70EA761825}" destId="{4DA01D83-DC71-4B43-B801-7AC836E10C40}" srcOrd="9" destOrd="0" presId="urn:microsoft.com/office/officeart/2008/layout/VerticalCurvedList"/>
    <dgm:cxn modelId="{A36C927C-B609-43C2-8E9E-296EDB1EF9F1}" type="presParOf" srcId="{369E5AC8-7A67-4491-A197-6B70EA761825}" destId="{7B0AA7AA-AB2E-45F0-A467-D96F7C6EE828}" srcOrd="10" destOrd="0" presId="urn:microsoft.com/office/officeart/2008/layout/VerticalCurvedList"/>
    <dgm:cxn modelId="{05C6B46A-B758-4394-93C4-2499F4615DE7}" type="presParOf" srcId="{7B0AA7AA-AB2E-45F0-A467-D96F7C6EE828}" destId="{EC994361-27F2-40DA-95FA-69EB43D27930}" srcOrd="0" destOrd="0" presId="urn:microsoft.com/office/officeart/2008/layout/VerticalCurvedList"/>
    <dgm:cxn modelId="{7BF56235-94ED-4D6C-A912-BD3C848B6EAB}" type="presParOf" srcId="{369E5AC8-7A67-4491-A197-6B70EA761825}" destId="{8EEFE546-9FCD-4EAA-9BE5-EC269E47BF72}" srcOrd="11" destOrd="0" presId="urn:microsoft.com/office/officeart/2008/layout/VerticalCurvedList"/>
    <dgm:cxn modelId="{38AF830C-FFCE-428D-A5A1-F13423FD5B64}" type="presParOf" srcId="{369E5AC8-7A67-4491-A197-6B70EA761825}" destId="{5152A933-3D02-4594-A1E5-01348796DF4C}" srcOrd="12" destOrd="0" presId="urn:microsoft.com/office/officeart/2008/layout/VerticalCurvedList"/>
    <dgm:cxn modelId="{437CF485-65FD-49CB-B30E-FBEC53FC8ED6}" type="presParOf" srcId="{5152A933-3D02-4594-A1E5-01348796DF4C}" destId="{739850F6-4C8C-4366-9B0B-1E3DACC70A7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88D23-D90B-4676-BF1B-B502165D53E3}">
      <dsp:nvSpPr>
        <dsp:cNvPr id="0" name=""/>
        <dsp:cNvSpPr/>
      </dsp:nvSpPr>
      <dsp:spPr>
        <a:xfrm>
          <a:off x="174" y="0"/>
          <a:ext cx="356839" cy="214313"/>
        </a:xfrm>
        <a:prstGeom prst="rightArrow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88D23-D90B-4676-BF1B-B502165D53E3}">
      <dsp:nvSpPr>
        <dsp:cNvPr id="0" name=""/>
        <dsp:cNvSpPr/>
      </dsp:nvSpPr>
      <dsp:spPr>
        <a:xfrm>
          <a:off x="174" y="0"/>
          <a:ext cx="356839" cy="214313"/>
        </a:xfrm>
        <a:prstGeom prst="rightArrow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20099999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88D23-D90B-4676-BF1B-B502165D53E3}">
      <dsp:nvSpPr>
        <dsp:cNvPr id="0" name=""/>
        <dsp:cNvSpPr/>
      </dsp:nvSpPr>
      <dsp:spPr>
        <a:xfrm>
          <a:off x="174" y="0"/>
          <a:ext cx="356838" cy="214313"/>
        </a:xfrm>
        <a:prstGeom prst="rightArrow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74AE9E-1ADF-4C64-BEF2-63742AE4DBDE}">
      <dsp:nvSpPr>
        <dsp:cNvPr id="0" name=""/>
        <dsp:cNvSpPr/>
      </dsp:nvSpPr>
      <dsp:spPr>
        <a:xfrm rot="5400000">
          <a:off x="444246" y="2936384"/>
          <a:ext cx="1323641" cy="2202509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29B736C-A2C2-4473-9646-5DB9F3041926}">
      <dsp:nvSpPr>
        <dsp:cNvPr id="0" name=""/>
        <dsp:cNvSpPr/>
      </dsp:nvSpPr>
      <dsp:spPr>
        <a:xfrm>
          <a:off x="231728" y="3583523"/>
          <a:ext cx="1988438" cy="1602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none" kern="1200" dirty="0" smtClean="0">
              <a:latin typeface="+mj-lt"/>
              <a:cs typeface="Tahoma" pitchFamily="34" charset="0"/>
            </a:rPr>
            <a:t>1. State Budget, </a:t>
          </a:r>
          <a:r>
            <a:rPr lang="en-US" sz="1600" b="1" kern="1200" dirty="0" smtClean="0">
              <a:latin typeface="+mj-lt"/>
              <a:cs typeface="Tahoma" pitchFamily="34" charset="0"/>
            </a:rPr>
            <a:t>Social Fund, Health Funds (only revenues)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none" kern="1200" dirty="0" smtClean="0">
              <a:latin typeface="+mj-lt"/>
              <a:cs typeface="Tahoma" pitchFamily="34" charset="0"/>
            </a:rPr>
            <a:t>2. 31.12.2007 - closing accounts in commercial banks</a:t>
          </a:r>
          <a:endParaRPr lang="en-US" sz="1600" b="1" u="none" kern="1200" dirty="0">
            <a:latin typeface="+mj-lt"/>
            <a:cs typeface="Tahoma" pitchFamily="34" charset="0"/>
          </a:endParaRPr>
        </a:p>
      </dsp:txBody>
      <dsp:txXfrm>
        <a:off x="231728" y="3583523"/>
        <a:ext cx="1988438" cy="1602585"/>
      </dsp:txXfrm>
    </dsp:sp>
    <dsp:sp modelId="{7FEE7EDC-49CF-4A20-B72F-B231AEA2EA29}">
      <dsp:nvSpPr>
        <dsp:cNvPr id="0" name=""/>
        <dsp:cNvSpPr/>
      </dsp:nvSpPr>
      <dsp:spPr>
        <a:xfrm>
          <a:off x="1836559" y="2774233"/>
          <a:ext cx="375177" cy="375177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8CBC488-34D2-4D58-A061-6EFD26B03A5B}">
      <dsp:nvSpPr>
        <dsp:cNvPr id="0" name=""/>
        <dsp:cNvSpPr/>
      </dsp:nvSpPr>
      <dsp:spPr>
        <a:xfrm rot="5400000">
          <a:off x="2878483" y="2240580"/>
          <a:ext cx="1323641" cy="2202509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3CC1E29-444C-4E44-9CDC-0D9BC177765D}">
      <dsp:nvSpPr>
        <dsp:cNvPr id="0" name=""/>
        <dsp:cNvSpPr/>
      </dsp:nvSpPr>
      <dsp:spPr>
        <a:xfrm>
          <a:off x="2691517" y="2962336"/>
          <a:ext cx="1988438" cy="1929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none" kern="1200" dirty="0" smtClean="0">
              <a:latin typeface="+mj-lt"/>
              <a:cs typeface="Tahoma" pitchFamily="34" charset="0"/>
            </a:rPr>
            <a:t>1. State Budget, </a:t>
          </a:r>
          <a:r>
            <a:rPr lang="en-US" sz="1600" b="1" kern="1200" dirty="0" smtClean="0">
              <a:latin typeface="+mj-lt"/>
              <a:cs typeface="Tahoma" pitchFamily="34" charset="0"/>
            </a:rPr>
            <a:t>Social Fund, Health Funds </a:t>
          </a:r>
          <a:r>
            <a:rPr lang="en-US" sz="1600" b="1" u="none" kern="1200" dirty="0" smtClean="0">
              <a:latin typeface="+mj-lt"/>
              <a:cs typeface="Tahoma" pitchFamily="34" charset="0"/>
            </a:rPr>
            <a:t>and Local Budgets –</a:t>
          </a:r>
          <a:r>
            <a:rPr lang="en-US" sz="1600" b="1" kern="1200" dirty="0" smtClean="0">
              <a:latin typeface="+mj-lt"/>
              <a:cs typeface="Tahoma" pitchFamily="34" charset="0"/>
            </a:rPr>
            <a:t>revenues </a:t>
          </a:r>
          <a:r>
            <a:rPr lang="en-US" sz="1600" b="1" u="none" kern="1200" dirty="0" smtClean="0">
              <a:latin typeface="+mj-lt"/>
              <a:cs typeface="Tahoma" pitchFamily="34" charset="0"/>
            </a:rPr>
            <a:t>and expenditures</a:t>
          </a:r>
          <a:endParaRPr lang="en-US" sz="1600" b="1" u="sng" kern="1200" dirty="0" smtClean="0">
            <a:latin typeface="+mj-lt"/>
            <a:cs typeface="Tahoma" pitchFamily="34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/>
        </a:p>
      </dsp:txBody>
      <dsp:txXfrm>
        <a:off x="2691517" y="2962336"/>
        <a:ext cx="1988438" cy="1929882"/>
      </dsp:txXfrm>
    </dsp:sp>
    <dsp:sp modelId="{1BD9F535-69EE-40B9-A875-E151A9C828B9}">
      <dsp:nvSpPr>
        <dsp:cNvPr id="0" name=""/>
        <dsp:cNvSpPr/>
      </dsp:nvSpPr>
      <dsp:spPr>
        <a:xfrm>
          <a:off x="4270795" y="2078429"/>
          <a:ext cx="375177" cy="375177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446D3E8-0989-4C23-A068-E05E6A7FE098}">
      <dsp:nvSpPr>
        <dsp:cNvPr id="0" name=""/>
        <dsp:cNvSpPr/>
      </dsp:nvSpPr>
      <dsp:spPr>
        <a:xfrm rot="5400000">
          <a:off x="5312720" y="1638226"/>
          <a:ext cx="1323641" cy="2202509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3DBD3F2-6A13-45E4-ADAB-548C8CB0CE3E}">
      <dsp:nvSpPr>
        <dsp:cNvPr id="0" name=""/>
        <dsp:cNvSpPr/>
      </dsp:nvSpPr>
      <dsp:spPr>
        <a:xfrm>
          <a:off x="5043373" y="2268693"/>
          <a:ext cx="1988438" cy="1742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+mj-lt"/>
            </a:rPr>
            <a:t>1. “Client-Treasury system”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+mj-lt"/>
            </a:rPr>
            <a:t>2   Digital signature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+mj-lt"/>
            </a:rPr>
            <a:t>3.  Investment projects: from C.B. to Territorial Treasuries </a:t>
          </a:r>
          <a:endParaRPr lang="en-US" sz="1600" b="1" kern="1200" dirty="0">
            <a:latin typeface="+mj-lt"/>
          </a:endParaRPr>
        </a:p>
      </dsp:txBody>
      <dsp:txXfrm>
        <a:off x="5043373" y="2268693"/>
        <a:ext cx="1988438" cy="1742982"/>
      </dsp:txXfrm>
    </dsp:sp>
    <dsp:sp modelId="{23ED2047-469E-4BA0-A9D7-61B78EAC033F}">
      <dsp:nvSpPr>
        <dsp:cNvPr id="0" name=""/>
        <dsp:cNvSpPr/>
      </dsp:nvSpPr>
      <dsp:spPr>
        <a:xfrm>
          <a:off x="6705032" y="1476074"/>
          <a:ext cx="375177" cy="375177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C8EEC55-2EC4-4B99-B50F-B156E26F4C84}">
      <dsp:nvSpPr>
        <dsp:cNvPr id="0" name=""/>
        <dsp:cNvSpPr/>
      </dsp:nvSpPr>
      <dsp:spPr>
        <a:xfrm rot="5400000">
          <a:off x="7746957" y="1035871"/>
          <a:ext cx="1323641" cy="2202509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2E8A5A5-8298-4B77-9090-2CD1CD6472EB}">
      <dsp:nvSpPr>
        <dsp:cNvPr id="0" name=""/>
        <dsp:cNvSpPr/>
      </dsp:nvSpPr>
      <dsp:spPr>
        <a:xfrm>
          <a:off x="7526008" y="1693947"/>
          <a:ext cx="1988438" cy="1742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600" b="1" kern="1200" dirty="0" smtClean="0">
              <a:latin typeface="+mj-lt"/>
            </a:rPr>
            <a:t>1.</a:t>
          </a:r>
          <a:r>
            <a:rPr lang="en-US" sz="1600" b="1" kern="1200" dirty="0" smtClean="0">
              <a:latin typeface="+mj-lt"/>
            </a:rPr>
            <a:t> Serving of Investment projects</a:t>
          </a:r>
          <a:r>
            <a:rPr lang="ro-RO" sz="1600" b="1" kern="1200" dirty="0" smtClean="0">
              <a:latin typeface="+mj-lt"/>
            </a:rPr>
            <a:t> </a:t>
          </a:r>
          <a:r>
            <a:rPr lang="en-US" sz="1600" b="1" kern="1200" dirty="0" smtClean="0">
              <a:latin typeface="+mj-lt"/>
            </a:rPr>
            <a:t>and</a:t>
          </a:r>
          <a:r>
            <a:rPr lang="ro-RO" sz="1600" b="1" kern="1200" dirty="0" smtClean="0">
              <a:latin typeface="+mj-lt"/>
            </a:rPr>
            <a:t> </a:t>
          </a:r>
          <a:r>
            <a:rPr lang="en-US" sz="1600" b="1" kern="1200" dirty="0" smtClean="0">
              <a:latin typeface="+mj-lt"/>
            </a:rPr>
            <a:t> self-managed Budgetary </a:t>
          </a:r>
          <a:r>
            <a:rPr lang="en-US" sz="1600" b="1" kern="1200" dirty="0" smtClean="0">
              <a:latin typeface="+mj-lt"/>
            </a:rPr>
            <a:t>Institutions</a:t>
          </a:r>
          <a:endParaRPr lang="en-US" sz="1600" b="1" kern="1200" dirty="0" smtClean="0">
            <a:latin typeface="+mj-lt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+mj-lt"/>
            </a:rPr>
            <a:t>2. E-</a:t>
          </a:r>
          <a:r>
            <a:rPr lang="en-US" sz="1600" b="1" kern="1200" dirty="0" err="1" smtClean="0">
              <a:latin typeface="+mj-lt"/>
            </a:rPr>
            <a:t>docplat</a:t>
          </a:r>
          <a:r>
            <a:rPr lang="en-US" sz="1600" b="1" kern="1200" dirty="0" smtClean="0">
              <a:latin typeface="+mj-lt"/>
            </a:rPr>
            <a:t> (</a:t>
          </a:r>
          <a:r>
            <a:rPr lang="en-US" sz="1600" b="1" kern="1200" dirty="0" err="1" smtClean="0">
              <a:latin typeface="+mj-lt"/>
            </a:rPr>
            <a:t>paydoc</a:t>
          </a:r>
          <a:r>
            <a:rPr lang="en-US" sz="1600" b="1" kern="1200" dirty="0" smtClean="0">
              <a:latin typeface="+mj-lt"/>
            </a:rPr>
            <a:t>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>
            <a:latin typeface="+mj-lt"/>
          </a:endParaRPr>
        </a:p>
      </dsp:txBody>
      <dsp:txXfrm>
        <a:off x="7526008" y="1693947"/>
        <a:ext cx="1988438" cy="1742982"/>
      </dsp:txXfrm>
    </dsp:sp>
    <dsp:sp modelId="{A33DDDEE-54BC-4B1A-B8B1-2A99E807EB88}">
      <dsp:nvSpPr>
        <dsp:cNvPr id="0" name=""/>
        <dsp:cNvSpPr/>
      </dsp:nvSpPr>
      <dsp:spPr>
        <a:xfrm>
          <a:off x="9139269" y="873720"/>
          <a:ext cx="375177" cy="375177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DEFCF4B-4006-477C-995A-06B0BD00D5D3}">
      <dsp:nvSpPr>
        <dsp:cNvPr id="0" name=""/>
        <dsp:cNvSpPr/>
      </dsp:nvSpPr>
      <dsp:spPr>
        <a:xfrm rot="5400000">
          <a:off x="10181193" y="-51110"/>
          <a:ext cx="1323641" cy="2202509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595B1C0-0EC2-4E68-9109-240382666169}">
      <dsp:nvSpPr>
        <dsp:cNvPr id="0" name=""/>
        <dsp:cNvSpPr/>
      </dsp:nvSpPr>
      <dsp:spPr>
        <a:xfrm>
          <a:off x="9965057" y="122338"/>
          <a:ext cx="1988438" cy="2712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+mj-lt"/>
            </a:rPr>
            <a:t>1. </a:t>
          </a:r>
          <a:r>
            <a:rPr lang="en-US" sz="1600" b="1" kern="1200" dirty="0" smtClean="0">
              <a:latin typeface="+mj-lt"/>
            </a:rPr>
            <a:t>Consolidation  </a:t>
          </a:r>
          <a:r>
            <a:rPr lang="en-US" sz="1600" b="1" kern="1200" dirty="0" smtClean="0">
              <a:latin typeface="+mj-lt"/>
            </a:rPr>
            <a:t>of special means and special funds with the core component</a:t>
          </a:r>
          <a:r>
            <a:rPr lang="ro-RO" sz="1600" b="1" kern="1200" dirty="0" smtClean="0">
              <a:latin typeface="+mj-lt"/>
            </a:rPr>
            <a:t>. </a:t>
          </a:r>
          <a:r>
            <a:rPr lang="en-US" sz="1600" b="1" kern="1200" dirty="0" smtClean="0">
              <a:latin typeface="+mj-lt"/>
            </a:rPr>
            <a:t>Opening of the separate accounts for the </a:t>
          </a:r>
          <a:r>
            <a:rPr lang="en-US" sz="1600" b="1" kern="1200" dirty="0" smtClean="0">
              <a:latin typeface="+mj-lt"/>
            </a:rPr>
            <a:t>temporary entries  </a:t>
          </a:r>
          <a:r>
            <a:rPr lang="en-US" sz="1600" b="1" kern="1200" dirty="0" smtClean="0">
              <a:latin typeface="+mj-lt"/>
            </a:rPr>
            <a:t>of public </a:t>
          </a:r>
          <a:r>
            <a:rPr lang="en-US" sz="1600" b="1" kern="1200" dirty="0" smtClean="0">
              <a:latin typeface="+mj-lt"/>
            </a:rPr>
            <a:t>institutions’ means</a:t>
          </a:r>
          <a:endParaRPr lang="en-US" sz="1600" b="1" kern="1200" dirty="0">
            <a:latin typeface="+mj-lt"/>
          </a:endParaRPr>
        </a:p>
      </dsp:txBody>
      <dsp:txXfrm>
        <a:off x="9965057" y="122338"/>
        <a:ext cx="1988438" cy="27122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17C5E-F075-4559-BE8E-996981C10D65}">
      <dsp:nvSpPr>
        <dsp:cNvPr id="0" name=""/>
        <dsp:cNvSpPr/>
      </dsp:nvSpPr>
      <dsp:spPr>
        <a:xfrm>
          <a:off x="912436" y="280176"/>
          <a:ext cx="3383082" cy="3334354"/>
        </a:xfrm>
        <a:prstGeom prst="ellipse">
          <a:avLst/>
        </a:prstGeom>
        <a:solidFill>
          <a:srgbClr val="00B0F0">
            <a:alpha val="27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4400" b="1" kern="1200" dirty="0" smtClean="0">
            <a:solidFill>
              <a:schemeClr val="tx1"/>
            </a:solidFill>
          </a:endParaRP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4400" b="1" kern="12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</a:rPr>
            <a:t>AIPS</a:t>
          </a:r>
          <a:r>
            <a:rPr lang="ro-RO" sz="1600" b="1" kern="1200" dirty="0" smtClean="0">
              <a:solidFill>
                <a:schemeClr val="tx1"/>
              </a:solidFill>
            </a:rPr>
            <a:t> </a:t>
          </a:r>
          <a:endParaRPr lang="en-US" sz="1600" b="1" kern="1200" dirty="0" smtClean="0">
            <a:solidFill>
              <a:schemeClr val="tx1"/>
            </a:solidFill>
          </a:endParaRP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400" b="1" kern="1200" dirty="0">
            <a:solidFill>
              <a:schemeClr val="tx1"/>
            </a:solidFill>
          </a:endParaRPr>
        </a:p>
      </dsp:txBody>
      <dsp:txXfrm>
        <a:off x="1407877" y="768481"/>
        <a:ext cx="2392200" cy="2357744"/>
      </dsp:txXfrm>
    </dsp:sp>
    <dsp:sp modelId="{45CD377D-D5F2-45A5-ABCF-A22916A588FF}">
      <dsp:nvSpPr>
        <dsp:cNvPr id="0" name=""/>
        <dsp:cNvSpPr/>
      </dsp:nvSpPr>
      <dsp:spPr>
        <a:xfrm rot="5301147">
          <a:off x="2260553" y="526960"/>
          <a:ext cx="610175" cy="175105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b="1" kern="1200">
            <a:solidFill>
              <a:schemeClr val="tx1"/>
            </a:solidFill>
          </a:endParaRPr>
        </a:p>
      </dsp:txBody>
      <dsp:txXfrm>
        <a:off x="2286063" y="535726"/>
        <a:ext cx="557644" cy="105063"/>
      </dsp:txXfrm>
    </dsp:sp>
    <dsp:sp modelId="{5458C47D-42EF-4A19-AB81-146FB4677919}">
      <dsp:nvSpPr>
        <dsp:cNvPr id="0" name=""/>
        <dsp:cNvSpPr/>
      </dsp:nvSpPr>
      <dsp:spPr>
        <a:xfrm>
          <a:off x="2078299" y="1762"/>
          <a:ext cx="967256" cy="967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CB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2219950" y="143413"/>
        <a:ext cx="683954" cy="683954"/>
      </dsp:txXfrm>
    </dsp:sp>
    <dsp:sp modelId="{9EEE87F3-0479-4530-9D9A-B69D821756AF}">
      <dsp:nvSpPr>
        <dsp:cNvPr id="0" name=""/>
        <dsp:cNvSpPr/>
      </dsp:nvSpPr>
      <dsp:spPr>
        <a:xfrm rot="10522246">
          <a:off x="3495518" y="1756845"/>
          <a:ext cx="759914" cy="175105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b="1" kern="1200">
            <a:solidFill>
              <a:schemeClr val="tx1"/>
            </a:solidFill>
          </a:endParaRPr>
        </a:p>
      </dsp:txBody>
      <dsp:txXfrm rot="10800000">
        <a:off x="3547963" y="1789746"/>
        <a:ext cx="707383" cy="105063"/>
      </dsp:txXfrm>
    </dsp:sp>
    <dsp:sp modelId="{698C9E07-073D-4E86-94ED-7D78FB0E404A}">
      <dsp:nvSpPr>
        <dsp:cNvPr id="0" name=""/>
        <dsp:cNvSpPr/>
      </dsp:nvSpPr>
      <dsp:spPr>
        <a:xfrm>
          <a:off x="3433901" y="1357364"/>
          <a:ext cx="967256" cy="967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>
              <a:solidFill>
                <a:schemeClr val="tx1"/>
              </a:solidFill>
            </a:rPr>
            <a:t>CB</a:t>
          </a:r>
          <a:endParaRPr lang="en-US" sz="2800" b="1" kern="1200">
            <a:solidFill>
              <a:schemeClr val="tx1"/>
            </a:solidFill>
          </a:endParaRPr>
        </a:p>
      </dsp:txBody>
      <dsp:txXfrm>
        <a:off x="3575552" y="1499015"/>
        <a:ext cx="683954" cy="683954"/>
      </dsp:txXfrm>
    </dsp:sp>
    <dsp:sp modelId="{D9688773-591C-4FF0-82CE-71EA1B59A79F}">
      <dsp:nvSpPr>
        <dsp:cNvPr id="0" name=""/>
        <dsp:cNvSpPr/>
      </dsp:nvSpPr>
      <dsp:spPr>
        <a:xfrm rot="16315674">
          <a:off x="2163249" y="3089380"/>
          <a:ext cx="798679" cy="175105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b="1" kern="1200">
            <a:solidFill>
              <a:schemeClr val="tx1"/>
            </a:solidFill>
          </a:endParaRPr>
        </a:p>
      </dsp:txBody>
      <dsp:txXfrm>
        <a:off x="2188631" y="3150652"/>
        <a:ext cx="746148" cy="105063"/>
      </dsp:txXfrm>
    </dsp:sp>
    <dsp:sp modelId="{4626BD25-5810-4308-BE48-CAD691655927}">
      <dsp:nvSpPr>
        <dsp:cNvPr id="0" name=""/>
        <dsp:cNvSpPr/>
      </dsp:nvSpPr>
      <dsp:spPr>
        <a:xfrm>
          <a:off x="2078299" y="2712967"/>
          <a:ext cx="967256" cy="967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CB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2219950" y="2854618"/>
        <a:ext cx="683954" cy="683954"/>
      </dsp:txXfrm>
    </dsp:sp>
    <dsp:sp modelId="{0EC7718A-8B4F-4359-B245-BD766BE619CA}">
      <dsp:nvSpPr>
        <dsp:cNvPr id="0" name=""/>
        <dsp:cNvSpPr/>
      </dsp:nvSpPr>
      <dsp:spPr>
        <a:xfrm rot="261107">
          <a:off x="954557" y="1765316"/>
          <a:ext cx="815654" cy="175105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b="1" kern="1200">
            <a:solidFill>
              <a:schemeClr val="tx1"/>
            </a:solidFill>
          </a:endParaRPr>
        </a:p>
      </dsp:txBody>
      <dsp:txXfrm>
        <a:off x="954633" y="1798344"/>
        <a:ext cx="763123" cy="105063"/>
      </dsp:txXfrm>
    </dsp:sp>
    <dsp:sp modelId="{59DB3862-3E3F-4B87-8E5D-8C4ACD2376E5}">
      <dsp:nvSpPr>
        <dsp:cNvPr id="0" name=""/>
        <dsp:cNvSpPr/>
      </dsp:nvSpPr>
      <dsp:spPr>
        <a:xfrm>
          <a:off x="576080" y="1196195"/>
          <a:ext cx="1260489" cy="1289594"/>
        </a:xfrm>
        <a:prstGeom prst="ellipse">
          <a:avLst/>
        </a:prstGeom>
        <a:solidFill>
          <a:schemeClr val="accent2"/>
        </a:solidFill>
        <a:ln w="1905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b="1" kern="1200" dirty="0" smtClean="0">
              <a:solidFill>
                <a:schemeClr val="tx1"/>
              </a:solidFill>
            </a:rPr>
            <a:t>NBM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760674" y="1385052"/>
        <a:ext cx="891301" cy="9118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17C5E-F075-4559-BE8E-996981C10D65}">
      <dsp:nvSpPr>
        <dsp:cNvPr id="0" name=""/>
        <dsp:cNvSpPr/>
      </dsp:nvSpPr>
      <dsp:spPr>
        <a:xfrm>
          <a:off x="1129728" y="173603"/>
          <a:ext cx="3368333" cy="3319817"/>
        </a:xfrm>
        <a:prstGeom prst="ellipse">
          <a:avLst/>
        </a:prstGeom>
        <a:solidFill>
          <a:srgbClr val="00B0F0">
            <a:alpha val="27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2800" b="1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4400" b="1" kern="12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</a:rPr>
            <a:t>AIPS</a:t>
          </a:r>
          <a:r>
            <a:rPr lang="ro-RO" sz="4400" b="1" kern="1200" dirty="0" smtClean="0">
              <a:solidFill>
                <a:schemeClr val="tx1"/>
              </a:solidFill>
            </a:rPr>
            <a:t> </a:t>
          </a:r>
          <a:endParaRPr lang="en-US" sz="4400" b="1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>
            <a:solidFill>
              <a:schemeClr val="tx1"/>
            </a:solidFill>
          </a:endParaRPr>
        </a:p>
      </dsp:txBody>
      <dsp:txXfrm>
        <a:off x="1623009" y="659779"/>
        <a:ext cx="2381771" cy="2347465"/>
      </dsp:txXfrm>
    </dsp:sp>
    <dsp:sp modelId="{45CD377D-D5F2-45A5-ABCF-A22916A588FF}">
      <dsp:nvSpPr>
        <dsp:cNvPr id="0" name=""/>
        <dsp:cNvSpPr/>
      </dsp:nvSpPr>
      <dsp:spPr>
        <a:xfrm rot="5219890">
          <a:off x="2396863" y="471244"/>
          <a:ext cx="700330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>
        <a:off x="2421645" y="479997"/>
        <a:ext cx="648028" cy="104605"/>
      </dsp:txXfrm>
    </dsp:sp>
    <dsp:sp modelId="{5458C47D-42EF-4A19-AB81-146FB4677919}">
      <dsp:nvSpPr>
        <dsp:cNvPr id="0" name=""/>
        <dsp:cNvSpPr/>
      </dsp:nvSpPr>
      <dsp:spPr>
        <a:xfrm>
          <a:off x="2261597" y="2302"/>
          <a:ext cx="963039" cy="9630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CB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2402631" y="143336"/>
        <a:ext cx="680971" cy="680971"/>
      </dsp:txXfrm>
    </dsp:sp>
    <dsp:sp modelId="{58CEAEC8-13D3-41CF-8156-3D474A7CB3B0}">
      <dsp:nvSpPr>
        <dsp:cNvPr id="0" name=""/>
        <dsp:cNvSpPr/>
      </dsp:nvSpPr>
      <dsp:spPr>
        <a:xfrm rot="12710085">
          <a:off x="3463823" y="2399253"/>
          <a:ext cx="803372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 rot="10800000">
        <a:off x="3512191" y="2447915"/>
        <a:ext cx="751070" cy="104605"/>
      </dsp:txXfrm>
    </dsp:sp>
    <dsp:sp modelId="{F9612B6D-23E1-4ADF-8E83-CF905A87C55C}">
      <dsp:nvSpPr>
        <dsp:cNvPr id="0" name=""/>
        <dsp:cNvSpPr/>
      </dsp:nvSpPr>
      <dsp:spPr>
        <a:xfrm>
          <a:off x="3396597" y="2012731"/>
          <a:ext cx="963039" cy="963039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b="1" kern="1200" dirty="0" smtClean="0">
              <a:solidFill>
                <a:schemeClr val="tx1"/>
              </a:solidFill>
            </a:rPr>
            <a:t>MF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3537631" y="2153765"/>
        <a:ext cx="680971" cy="680971"/>
      </dsp:txXfrm>
    </dsp:sp>
    <dsp:sp modelId="{24AB6D81-D008-482C-832E-1217CA0FB6AB}">
      <dsp:nvSpPr>
        <dsp:cNvPr id="0" name=""/>
        <dsp:cNvSpPr/>
      </dsp:nvSpPr>
      <dsp:spPr>
        <a:xfrm rot="8653336">
          <a:off x="3636012" y="921494"/>
          <a:ext cx="432553" cy="327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3724974" y="958266"/>
        <a:ext cx="334323" cy="196459"/>
      </dsp:txXfrm>
    </dsp:sp>
    <dsp:sp modelId="{3DC9521D-949B-4DE1-A87C-B61037934C2D}">
      <dsp:nvSpPr>
        <dsp:cNvPr id="0" name=""/>
        <dsp:cNvSpPr/>
      </dsp:nvSpPr>
      <dsp:spPr>
        <a:xfrm>
          <a:off x="3420427" y="567906"/>
          <a:ext cx="963039" cy="9630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CB</a:t>
          </a:r>
        </a:p>
      </dsp:txBody>
      <dsp:txXfrm>
        <a:off x="3561461" y="708940"/>
        <a:ext cx="680971" cy="680971"/>
      </dsp:txXfrm>
    </dsp:sp>
    <dsp:sp modelId="{9EEE87F3-0479-4530-9D9A-B69D821756AF}">
      <dsp:nvSpPr>
        <dsp:cNvPr id="0" name=""/>
        <dsp:cNvSpPr/>
      </dsp:nvSpPr>
      <dsp:spPr>
        <a:xfrm rot="16380110">
          <a:off x="2396863" y="3021437"/>
          <a:ext cx="700330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>
        <a:off x="2421645" y="3082420"/>
        <a:ext cx="648028" cy="104605"/>
      </dsp:txXfrm>
    </dsp:sp>
    <dsp:sp modelId="{698C9E07-073D-4E86-94ED-7D78FB0E404A}">
      <dsp:nvSpPr>
        <dsp:cNvPr id="0" name=""/>
        <dsp:cNvSpPr/>
      </dsp:nvSpPr>
      <dsp:spPr>
        <a:xfrm>
          <a:off x="2261597" y="2701682"/>
          <a:ext cx="963039" cy="9630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CB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2402631" y="2842716"/>
        <a:ext cx="680971" cy="680971"/>
      </dsp:txXfrm>
    </dsp:sp>
    <dsp:sp modelId="{D9688773-591C-4FF0-82CE-71EA1B59A79F}">
      <dsp:nvSpPr>
        <dsp:cNvPr id="0" name=""/>
        <dsp:cNvSpPr/>
      </dsp:nvSpPr>
      <dsp:spPr>
        <a:xfrm rot="19886204">
          <a:off x="1326706" y="2375294"/>
          <a:ext cx="663688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>
        <a:off x="1329889" y="2422666"/>
        <a:ext cx="611386" cy="104605"/>
      </dsp:txXfrm>
    </dsp:sp>
    <dsp:sp modelId="{4626BD25-5810-4308-BE48-CAD691655927}">
      <dsp:nvSpPr>
        <dsp:cNvPr id="0" name=""/>
        <dsp:cNvSpPr/>
      </dsp:nvSpPr>
      <dsp:spPr>
        <a:xfrm>
          <a:off x="1092731" y="2026837"/>
          <a:ext cx="963039" cy="9630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>
              <a:solidFill>
                <a:schemeClr val="tx1"/>
              </a:solidFill>
            </a:rPr>
            <a:t>CB</a:t>
          </a:r>
          <a:endParaRPr lang="en-US" sz="2800" b="1" kern="1200">
            <a:solidFill>
              <a:schemeClr val="tx1"/>
            </a:solidFill>
          </a:endParaRPr>
        </a:p>
      </dsp:txBody>
      <dsp:txXfrm>
        <a:off x="1233765" y="2167871"/>
        <a:ext cx="680971" cy="680971"/>
      </dsp:txXfrm>
    </dsp:sp>
    <dsp:sp modelId="{0EC7718A-8B4F-4359-B245-BD766BE619CA}">
      <dsp:nvSpPr>
        <dsp:cNvPr id="0" name=""/>
        <dsp:cNvSpPr/>
      </dsp:nvSpPr>
      <dsp:spPr>
        <a:xfrm rot="1713796">
          <a:off x="1323653" y="1158298"/>
          <a:ext cx="820096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>
        <a:off x="1326836" y="1180662"/>
        <a:ext cx="767794" cy="104605"/>
      </dsp:txXfrm>
    </dsp:sp>
    <dsp:sp modelId="{59DB3862-3E3F-4B87-8E5D-8C4ACD2376E5}">
      <dsp:nvSpPr>
        <dsp:cNvPr id="0" name=""/>
        <dsp:cNvSpPr/>
      </dsp:nvSpPr>
      <dsp:spPr>
        <a:xfrm>
          <a:off x="917713" y="495917"/>
          <a:ext cx="1313075" cy="1325498"/>
        </a:xfrm>
        <a:prstGeom prst="ellipse">
          <a:avLst/>
        </a:prstGeom>
        <a:solidFill>
          <a:schemeClr val="accent2"/>
        </a:solidFill>
        <a:ln w="1905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b="1" kern="1200" dirty="0" smtClean="0">
              <a:solidFill>
                <a:schemeClr val="tx1"/>
              </a:solidFill>
            </a:rPr>
            <a:t>NBM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1110008" y="690032"/>
        <a:ext cx="928485" cy="9372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17C5E-F075-4559-BE8E-996981C10D65}">
      <dsp:nvSpPr>
        <dsp:cNvPr id="0" name=""/>
        <dsp:cNvSpPr/>
      </dsp:nvSpPr>
      <dsp:spPr>
        <a:xfrm>
          <a:off x="1129728" y="173603"/>
          <a:ext cx="3368333" cy="3319817"/>
        </a:xfrm>
        <a:prstGeom prst="ellipse">
          <a:avLst/>
        </a:prstGeom>
        <a:solidFill>
          <a:srgbClr val="00B0F0">
            <a:alpha val="27000"/>
          </a:srgbClr>
        </a:solidFill>
        <a:ln w="19050" cap="flat" cmpd="sng" algn="ctr">
          <a:noFill/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o-RO" sz="2800" b="1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4400" b="1" kern="12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</a:rPr>
            <a:t>AIPS</a:t>
          </a:r>
          <a:r>
            <a:rPr lang="ro-RO" sz="4400" b="1" kern="1200" dirty="0" smtClean="0">
              <a:solidFill>
                <a:schemeClr val="tx1"/>
              </a:solidFill>
            </a:rPr>
            <a:t> </a:t>
          </a:r>
          <a:endParaRPr lang="en-US" sz="4400" b="1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>
            <a:solidFill>
              <a:schemeClr val="tx1"/>
            </a:solidFill>
          </a:endParaRPr>
        </a:p>
      </dsp:txBody>
      <dsp:txXfrm>
        <a:off x="1623009" y="659779"/>
        <a:ext cx="2381771" cy="2347465"/>
      </dsp:txXfrm>
    </dsp:sp>
    <dsp:sp modelId="{45CD377D-D5F2-45A5-ABCF-A22916A588FF}">
      <dsp:nvSpPr>
        <dsp:cNvPr id="0" name=""/>
        <dsp:cNvSpPr/>
      </dsp:nvSpPr>
      <dsp:spPr>
        <a:xfrm rot="5219890">
          <a:off x="2396863" y="471244"/>
          <a:ext cx="700330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>
        <a:off x="2421645" y="479997"/>
        <a:ext cx="648028" cy="104605"/>
      </dsp:txXfrm>
    </dsp:sp>
    <dsp:sp modelId="{5458C47D-42EF-4A19-AB81-146FB4677919}">
      <dsp:nvSpPr>
        <dsp:cNvPr id="0" name=""/>
        <dsp:cNvSpPr/>
      </dsp:nvSpPr>
      <dsp:spPr>
        <a:xfrm>
          <a:off x="2261597" y="2302"/>
          <a:ext cx="963039" cy="9630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CB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2402631" y="143336"/>
        <a:ext cx="680971" cy="680971"/>
      </dsp:txXfrm>
    </dsp:sp>
    <dsp:sp modelId="{58CEAEC8-13D3-41CF-8156-3D474A7CB3B0}">
      <dsp:nvSpPr>
        <dsp:cNvPr id="0" name=""/>
        <dsp:cNvSpPr/>
      </dsp:nvSpPr>
      <dsp:spPr>
        <a:xfrm rot="12710085">
          <a:off x="3463823" y="2399253"/>
          <a:ext cx="803372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 rot="10800000">
        <a:off x="3512191" y="2447915"/>
        <a:ext cx="751070" cy="104605"/>
      </dsp:txXfrm>
    </dsp:sp>
    <dsp:sp modelId="{F9612B6D-23E1-4ADF-8E83-CF905A87C55C}">
      <dsp:nvSpPr>
        <dsp:cNvPr id="0" name=""/>
        <dsp:cNvSpPr/>
      </dsp:nvSpPr>
      <dsp:spPr>
        <a:xfrm>
          <a:off x="3396597" y="2012731"/>
          <a:ext cx="963039" cy="963039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b="1" kern="1200" dirty="0" smtClean="0">
              <a:solidFill>
                <a:schemeClr val="tx1"/>
              </a:solidFill>
            </a:rPr>
            <a:t>MF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3537631" y="2153765"/>
        <a:ext cx="680971" cy="680971"/>
      </dsp:txXfrm>
    </dsp:sp>
    <dsp:sp modelId="{24AB6D81-D008-482C-832E-1217CA0FB6AB}">
      <dsp:nvSpPr>
        <dsp:cNvPr id="0" name=""/>
        <dsp:cNvSpPr/>
      </dsp:nvSpPr>
      <dsp:spPr>
        <a:xfrm rot="8653336">
          <a:off x="3636012" y="921494"/>
          <a:ext cx="432553" cy="327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10800000">
        <a:off x="3724974" y="958266"/>
        <a:ext cx="334323" cy="196459"/>
      </dsp:txXfrm>
    </dsp:sp>
    <dsp:sp modelId="{3DC9521D-949B-4DE1-A87C-B61037934C2D}">
      <dsp:nvSpPr>
        <dsp:cNvPr id="0" name=""/>
        <dsp:cNvSpPr/>
      </dsp:nvSpPr>
      <dsp:spPr>
        <a:xfrm>
          <a:off x="3420427" y="567906"/>
          <a:ext cx="963039" cy="9630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CB</a:t>
          </a:r>
        </a:p>
      </dsp:txBody>
      <dsp:txXfrm>
        <a:off x="3561461" y="708940"/>
        <a:ext cx="680971" cy="680971"/>
      </dsp:txXfrm>
    </dsp:sp>
    <dsp:sp modelId="{9EEE87F3-0479-4530-9D9A-B69D821756AF}">
      <dsp:nvSpPr>
        <dsp:cNvPr id="0" name=""/>
        <dsp:cNvSpPr/>
      </dsp:nvSpPr>
      <dsp:spPr>
        <a:xfrm rot="16380110">
          <a:off x="2396863" y="3021437"/>
          <a:ext cx="700330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>
        <a:off x="2421645" y="3082420"/>
        <a:ext cx="648028" cy="104605"/>
      </dsp:txXfrm>
    </dsp:sp>
    <dsp:sp modelId="{698C9E07-073D-4E86-94ED-7D78FB0E404A}">
      <dsp:nvSpPr>
        <dsp:cNvPr id="0" name=""/>
        <dsp:cNvSpPr/>
      </dsp:nvSpPr>
      <dsp:spPr>
        <a:xfrm>
          <a:off x="2261597" y="2701682"/>
          <a:ext cx="963039" cy="9630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</a:rPr>
            <a:t>CB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2402631" y="2842716"/>
        <a:ext cx="680971" cy="680971"/>
      </dsp:txXfrm>
    </dsp:sp>
    <dsp:sp modelId="{D9688773-591C-4FF0-82CE-71EA1B59A79F}">
      <dsp:nvSpPr>
        <dsp:cNvPr id="0" name=""/>
        <dsp:cNvSpPr/>
      </dsp:nvSpPr>
      <dsp:spPr>
        <a:xfrm rot="19886204">
          <a:off x="1326706" y="2375294"/>
          <a:ext cx="663688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>
        <a:off x="1329889" y="2422666"/>
        <a:ext cx="611386" cy="104605"/>
      </dsp:txXfrm>
    </dsp:sp>
    <dsp:sp modelId="{4626BD25-5810-4308-BE48-CAD691655927}">
      <dsp:nvSpPr>
        <dsp:cNvPr id="0" name=""/>
        <dsp:cNvSpPr/>
      </dsp:nvSpPr>
      <dsp:spPr>
        <a:xfrm>
          <a:off x="1092731" y="2026837"/>
          <a:ext cx="963039" cy="9630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>
              <a:solidFill>
                <a:schemeClr val="tx1"/>
              </a:solidFill>
            </a:rPr>
            <a:t>CB</a:t>
          </a:r>
          <a:endParaRPr lang="en-US" sz="2800" b="1" kern="1200">
            <a:solidFill>
              <a:schemeClr val="tx1"/>
            </a:solidFill>
          </a:endParaRPr>
        </a:p>
      </dsp:txBody>
      <dsp:txXfrm>
        <a:off x="1233765" y="2167871"/>
        <a:ext cx="680971" cy="680971"/>
      </dsp:txXfrm>
    </dsp:sp>
    <dsp:sp modelId="{0EC7718A-8B4F-4359-B245-BD766BE619CA}">
      <dsp:nvSpPr>
        <dsp:cNvPr id="0" name=""/>
        <dsp:cNvSpPr/>
      </dsp:nvSpPr>
      <dsp:spPr>
        <a:xfrm rot="1713796">
          <a:off x="1323653" y="1158298"/>
          <a:ext cx="820096" cy="174341"/>
        </a:xfrm>
        <a:prstGeom prst="leftRightArrow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>
            <a:solidFill>
              <a:schemeClr val="tx1"/>
            </a:solidFill>
          </a:endParaRPr>
        </a:p>
      </dsp:txBody>
      <dsp:txXfrm>
        <a:off x="1326836" y="1180662"/>
        <a:ext cx="767794" cy="104605"/>
      </dsp:txXfrm>
    </dsp:sp>
    <dsp:sp modelId="{59DB3862-3E3F-4B87-8E5D-8C4ACD2376E5}">
      <dsp:nvSpPr>
        <dsp:cNvPr id="0" name=""/>
        <dsp:cNvSpPr/>
      </dsp:nvSpPr>
      <dsp:spPr>
        <a:xfrm>
          <a:off x="917713" y="495917"/>
          <a:ext cx="1313075" cy="1325498"/>
        </a:xfrm>
        <a:prstGeom prst="ellipse">
          <a:avLst/>
        </a:prstGeom>
        <a:solidFill>
          <a:schemeClr val="accent2"/>
        </a:solidFill>
        <a:ln w="1905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b="1" kern="1200" dirty="0" smtClean="0">
              <a:solidFill>
                <a:schemeClr val="tx1"/>
              </a:solidFill>
            </a:rPr>
            <a:t>NBM</a:t>
          </a:r>
          <a:endParaRPr lang="en-US" sz="2800" b="1" kern="1200" dirty="0">
            <a:solidFill>
              <a:schemeClr val="tx1"/>
            </a:solidFill>
          </a:endParaRPr>
        </a:p>
      </dsp:txBody>
      <dsp:txXfrm>
        <a:off x="1110008" y="690032"/>
        <a:ext cx="928485" cy="9372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B64C36-1C43-43D3-8F7D-1ED190AC3E88}">
      <dsp:nvSpPr>
        <dsp:cNvPr id="0" name=""/>
        <dsp:cNvSpPr/>
      </dsp:nvSpPr>
      <dsp:spPr>
        <a:xfrm>
          <a:off x="2020345" y="716616"/>
          <a:ext cx="2034652" cy="1322524"/>
        </a:xfrm>
        <a:prstGeom prst="round2SameRect">
          <a:avLst/>
        </a:prstGeom>
        <a:solidFill>
          <a:schemeClr val="accent2">
            <a:lumMod val="50000"/>
            <a:alpha val="24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22860" rIns="6858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</a:rPr>
            <a:t>Revenues administrators</a:t>
          </a:r>
          <a:r>
            <a:rPr lang="ro-RO" sz="1800" b="1" kern="1200" dirty="0" smtClean="0">
              <a:solidFill>
                <a:schemeClr val="tx1"/>
              </a:solidFill>
              <a:latin typeface="+mj-lt"/>
            </a:rPr>
            <a:t>-informa</a:t>
          </a:r>
          <a:r>
            <a:rPr lang="en-US" sz="1800" b="1" kern="1200" dirty="0" err="1" smtClean="0">
              <a:solidFill>
                <a:schemeClr val="tx1"/>
              </a:solidFill>
              <a:latin typeface="+mj-lt"/>
            </a:rPr>
            <a:t>tion</a:t>
          </a:r>
          <a:r>
            <a:rPr lang="en-US" sz="1800" b="1" kern="1200" dirty="0" smtClean="0">
              <a:solidFill>
                <a:schemeClr val="tx1"/>
              </a:solidFill>
              <a:latin typeface="+mj-lt"/>
            </a:rPr>
            <a:t> about expected revenues</a:t>
          </a:r>
          <a:endParaRPr lang="en-US" sz="1800" kern="1200" dirty="0">
            <a:latin typeface="+mj-lt"/>
          </a:endParaRPr>
        </a:p>
      </dsp:txBody>
      <dsp:txXfrm>
        <a:off x="2084905" y="781176"/>
        <a:ext cx="1905532" cy="1257964"/>
      </dsp:txXfrm>
    </dsp:sp>
    <dsp:sp modelId="{DECBC430-8110-40D6-AC92-67B3BD8C0D35}">
      <dsp:nvSpPr>
        <dsp:cNvPr id="0" name=""/>
        <dsp:cNvSpPr/>
      </dsp:nvSpPr>
      <dsp:spPr>
        <a:xfrm>
          <a:off x="4978312" y="293"/>
          <a:ext cx="2034652" cy="1322524"/>
        </a:xfrm>
        <a:prstGeom prst="round2SameRect">
          <a:avLst/>
        </a:prstGeom>
        <a:solidFill>
          <a:schemeClr val="accent2">
            <a:lumMod val="50000"/>
            <a:alpha val="24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22860" rIns="6858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</a:rPr>
            <a:t>Budget Limits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</a:rPr>
            <a:t>(Annual)   </a:t>
          </a:r>
          <a:endParaRPr lang="en-US" sz="1800" kern="1200" dirty="0">
            <a:latin typeface="+mj-lt"/>
          </a:endParaRPr>
        </a:p>
      </dsp:txBody>
      <dsp:txXfrm>
        <a:off x="5042872" y="64853"/>
        <a:ext cx="1905532" cy="1257964"/>
      </dsp:txXfrm>
    </dsp:sp>
    <dsp:sp modelId="{E58E73B3-8792-4CDE-B68C-3C455556107B}">
      <dsp:nvSpPr>
        <dsp:cNvPr id="0" name=""/>
        <dsp:cNvSpPr/>
      </dsp:nvSpPr>
      <dsp:spPr>
        <a:xfrm>
          <a:off x="7792183" y="694374"/>
          <a:ext cx="2034652" cy="1322524"/>
        </a:xfrm>
        <a:prstGeom prst="round2SameRect">
          <a:avLst/>
        </a:prstGeom>
        <a:solidFill>
          <a:schemeClr val="accent2">
            <a:lumMod val="50000"/>
            <a:alpha val="24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22860" rIns="6858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</a:rPr>
            <a:t>Statistics</a:t>
          </a:r>
          <a:endParaRPr lang="en-US" sz="1800" kern="1200" dirty="0">
            <a:latin typeface="+mj-lt"/>
          </a:endParaRPr>
        </a:p>
      </dsp:txBody>
      <dsp:txXfrm>
        <a:off x="7856743" y="758934"/>
        <a:ext cx="1905532" cy="12579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15CE4F-C7BF-4A16-BBDC-4FE2A093E084}">
      <dsp:nvSpPr>
        <dsp:cNvPr id="0" name=""/>
        <dsp:cNvSpPr/>
      </dsp:nvSpPr>
      <dsp:spPr>
        <a:xfrm>
          <a:off x="-6455757" y="-990885"/>
          <a:ext cx="7711336" cy="7711336"/>
        </a:xfrm>
        <a:prstGeom prst="blockArc">
          <a:avLst>
            <a:gd name="adj1" fmla="val 18900000"/>
            <a:gd name="adj2" fmla="val 2700000"/>
            <a:gd name="adj3" fmla="val 280"/>
          </a:avLst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1411A5-8ED8-4FD9-8EDE-D0C615D7D9CB}">
      <dsp:nvSpPr>
        <dsp:cNvPr id="0" name=""/>
        <dsp:cNvSpPr/>
      </dsp:nvSpPr>
      <dsp:spPr>
        <a:xfrm>
          <a:off x="481775" y="301718"/>
          <a:ext cx="11112476" cy="603208"/>
        </a:xfrm>
        <a:prstGeom prst="rect">
          <a:avLst/>
        </a:prstGeom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879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Priorities for financing;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481775" y="301718"/>
        <a:ext cx="11112476" cy="603208"/>
      </dsp:txXfrm>
    </dsp:sp>
    <dsp:sp modelId="{E7950520-D908-46D4-A46E-D81AB04EF001}">
      <dsp:nvSpPr>
        <dsp:cNvPr id="0" name=""/>
        <dsp:cNvSpPr/>
      </dsp:nvSpPr>
      <dsp:spPr>
        <a:xfrm>
          <a:off x="58522" y="173295"/>
          <a:ext cx="846505" cy="8600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E107A1-F843-417A-805E-E253474CA9D5}">
      <dsp:nvSpPr>
        <dsp:cNvPr id="0" name=""/>
        <dsp:cNvSpPr/>
      </dsp:nvSpPr>
      <dsp:spPr>
        <a:xfrm>
          <a:off x="977955" y="1206417"/>
          <a:ext cx="10616296" cy="603208"/>
        </a:xfrm>
        <a:prstGeom prst="rect">
          <a:avLst/>
        </a:prstGeom>
        <a:gradFill rotWithShape="0">
          <a:gsLst>
            <a:gs pos="13000">
              <a:schemeClr val="accent1">
                <a:alpha val="36000"/>
                <a:lumMod val="40000"/>
                <a:lumOff val="60000"/>
              </a:schemeClr>
            </a:gs>
            <a:gs pos="77000">
              <a:schemeClr val="accent1">
                <a:alpha val="51000"/>
                <a:lumMod val="100000"/>
              </a:schemeClr>
            </a:gs>
            <a:gs pos="100000">
              <a:schemeClr val="accent1">
                <a:alpha val="63000"/>
                <a:lumMod val="99000"/>
              </a:schemeClr>
            </a:gs>
          </a:gsLst>
          <a:lin ang="0" scaled="0"/>
        </a:gradFill>
        <a:ln>
          <a:solidFill>
            <a:schemeClr val="accent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879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Attraction of foreign loans, state securities issuance;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977955" y="1206417"/>
        <a:ext cx="10616296" cy="603208"/>
      </dsp:txXfrm>
    </dsp:sp>
    <dsp:sp modelId="{50BF7912-961E-4A62-8570-BBF4B736CB38}">
      <dsp:nvSpPr>
        <dsp:cNvPr id="0" name=""/>
        <dsp:cNvSpPr/>
      </dsp:nvSpPr>
      <dsp:spPr>
        <a:xfrm>
          <a:off x="187612" y="1062046"/>
          <a:ext cx="1211416" cy="8890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1E8A12-3B25-4C3D-B472-998BE7350B65}">
      <dsp:nvSpPr>
        <dsp:cNvPr id="0" name=""/>
        <dsp:cNvSpPr/>
      </dsp:nvSpPr>
      <dsp:spPr>
        <a:xfrm>
          <a:off x="1204846" y="2111115"/>
          <a:ext cx="10389405" cy="603208"/>
        </a:xfrm>
        <a:prstGeom prst="rect">
          <a:avLst/>
        </a:prstGeom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879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Receiving/granting loans from/to budgets, managed in TSA, to cover the temporary cash gap;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1204846" y="2111115"/>
        <a:ext cx="10389405" cy="603208"/>
      </dsp:txXfrm>
    </dsp:sp>
    <dsp:sp modelId="{ADCE1F3C-8826-4E9F-9413-AE292C403655}">
      <dsp:nvSpPr>
        <dsp:cNvPr id="0" name=""/>
        <dsp:cNvSpPr/>
      </dsp:nvSpPr>
      <dsp:spPr>
        <a:xfrm>
          <a:off x="624884" y="1989214"/>
          <a:ext cx="976082" cy="8600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42AFD7-03C4-4D61-8701-9F9809D07D05}">
      <dsp:nvSpPr>
        <dsp:cNvPr id="0" name=""/>
        <dsp:cNvSpPr/>
      </dsp:nvSpPr>
      <dsp:spPr>
        <a:xfrm>
          <a:off x="1204846" y="3015241"/>
          <a:ext cx="10389405" cy="603208"/>
        </a:xfrm>
        <a:prstGeom prst="rect">
          <a:avLst/>
        </a:prstGeom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879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Borrowing funds from investment projects financed by donors and from self-management</a:t>
          </a:r>
          <a:r>
            <a:rPr lang="en-US" sz="2000" b="0" kern="1200" dirty="0" smtClean="0">
              <a:solidFill>
                <a:schemeClr val="tx1"/>
              </a:solidFill>
            </a:rPr>
            <a:t> </a:t>
          </a:r>
          <a:r>
            <a:rPr lang="en-US" sz="2000" b="1" kern="1200" dirty="0" smtClean="0">
              <a:solidFill>
                <a:schemeClr val="tx1"/>
              </a:solidFill>
            </a:rPr>
            <a:t>institutions;  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1204846" y="3015241"/>
        <a:ext cx="10389405" cy="603208"/>
      </dsp:txXfrm>
    </dsp:sp>
    <dsp:sp modelId="{BE6DC038-3059-40DA-A0FF-090D34544481}">
      <dsp:nvSpPr>
        <dsp:cNvPr id="0" name=""/>
        <dsp:cNvSpPr/>
      </dsp:nvSpPr>
      <dsp:spPr>
        <a:xfrm>
          <a:off x="695572" y="2882090"/>
          <a:ext cx="859527" cy="850132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A01D83-DC71-4B43-B801-7AC836E10C40}">
      <dsp:nvSpPr>
        <dsp:cNvPr id="0" name=""/>
        <dsp:cNvSpPr/>
      </dsp:nvSpPr>
      <dsp:spPr>
        <a:xfrm>
          <a:off x="977955" y="3919939"/>
          <a:ext cx="10616296" cy="603208"/>
        </a:xfrm>
        <a:prstGeom prst="rect">
          <a:avLst/>
        </a:prstGeom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879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Loans from financial institutions;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977955" y="3919939"/>
        <a:ext cx="10616296" cy="603208"/>
      </dsp:txXfrm>
    </dsp:sp>
    <dsp:sp modelId="{EC994361-27F2-40DA-95FA-69EB43D27930}">
      <dsp:nvSpPr>
        <dsp:cNvPr id="0" name=""/>
        <dsp:cNvSpPr/>
      </dsp:nvSpPr>
      <dsp:spPr>
        <a:xfrm>
          <a:off x="153968" y="3778261"/>
          <a:ext cx="1119427" cy="8600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EFE546-9FCD-4EAA-9BE5-EC269E47BF72}">
      <dsp:nvSpPr>
        <dsp:cNvPr id="0" name=""/>
        <dsp:cNvSpPr/>
      </dsp:nvSpPr>
      <dsp:spPr>
        <a:xfrm>
          <a:off x="481775" y="4824638"/>
          <a:ext cx="11112476" cy="603208"/>
        </a:xfrm>
        <a:prstGeom prst="rect">
          <a:avLst/>
        </a:prstGeom>
        <a:gradFill flip="none" rotWithShape="1">
          <a:gsLst>
            <a:gs pos="13000">
              <a:schemeClr val="accent1">
                <a:lumMod val="40000"/>
                <a:lumOff val="60000"/>
                <a:alpha val="36000"/>
              </a:schemeClr>
            </a:gs>
            <a:gs pos="77000">
              <a:schemeClr val="accent1">
                <a:hueOff val="0"/>
                <a:satOff val="0"/>
                <a:lumOff val="0"/>
                <a:satMod val="110000"/>
                <a:lumMod val="100000"/>
                <a:shade val="100000"/>
                <a:alpha val="51000"/>
              </a:schemeClr>
            </a:gs>
            <a:gs pos="100000">
              <a:schemeClr val="accent1">
                <a:hueOff val="0"/>
                <a:satOff val="0"/>
                <a:lumOff val="0"/>
                <a:lumMod val="99000"/>
                <a:satMod val="120000"/>
                <a:shade val="78000"/>
                <a:alpha val="63000"/>
              </a:schemeClr>
            </a:gs>
          </a:gsLst>
          <a:lin ang="0" scaled="1"/>
          <a:tileRect/>
        </a:gradFill>
        <a:ln>
          <a:solidFill>
            <a:schemeClr val="accent1">
              <a:hueOff val="0"/>
              <a:satOff val="0"/>
              <a:lumOff val="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7879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Placements in deposit of the free temporary balance.</a:t>
          </a:r>
        </a:p>
      </dsp:txBody>
      <dsp:txXfrm>
        <a:off x="481775" y="4824638"/>
        <a:ext cx="11112476" cy="603208"/>
      </dsp:txXfrm>
    </dsp:sp>
    <dsp:sp modelId="{739850F6-4C8C-4366-9B0B-1E3DACC70A7D}">
      <dsp:nvSpPr>
        <dsp:cNvPr id="0" name=""/>
        <dsp:cNvSpPr/>
      </dsp:nvSpPr>
      <dsp:spPr>
        <a:xfrm>
          <a:off x="58522" y="4696215"/>
          <a:ext cx="846505" cy="8600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diagrams.loki3.com/TabbedArc+Icon">
  <dgm:title val="Tabbed Arc"/>
  <dgm:desc val="Use to show a set of related items arcing over a common area.  Best with small amounts of text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BFDC9-F164-4BAC-88F4-EE8760C54A71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C6022-004F-4641-8087-5DAFFEE601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022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86D41-0735-4F12-A995-9843561774CA}" type="datetimeFigureOut">
              <a:rPr lang="en-US" smtClean="0"/>
              <a:pPr/>
              <a:t>2/22/2016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50DA2-CBCD-4089-AEA7-ABD040ED8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248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70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94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685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50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4981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chemeClr val="bg2"/>
          </a:fgClr>
          <a:bgClr>
            <a:srgbClr val="BDDCA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120012" y="6302273"/>
            <a:ext cx="1240980" cy="467831"/>
          </a:xfrm>
          <a:prstGeom prst="rect">
            <a:avLst/>
          </a:prstGeom>
        </p:spPr>
      </p:pic>
      <p:sp>
        <p:nvSpPr>
          <p:cNvPr id="29" name="TextBox 28"/>
          <p:cNvSpPr txBox="1"/>
          <p:nvPr userDrawn="1"/>
        </p:nvSpPr>
        <p:spPr>
          <a:xfrm>
            <a:off x="10047852" y="6298440"/>
            <a:ext cx="2004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Ministry of Finance </a:t>
            </a:r>
          </a:p>
          <a:p>
            <a:pPr algn="ctr"/>
            <a:r>
              <a:rPr lang="en-US" sz="1200" b="1" i="1" dirty="0" smtClean="0"/>
              <a:t>of the Republic of Moldova</a:t>
            </a:r>
            <a:endParaRPr lang="en-US" sz="1200" b="1" i="1" dirty="0"/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190" y="6298440"/>
            <a:ext cx="935662" cy="46783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1360992" y="6302273"/>
            <a:ext cx="1240980" cy="46783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2601972" y="6302272"/>
            <a:ext cx="1240980" cy="46783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3842952" y="6302272"/>
            <a:ext cx="1240980" cy="46783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5083932" y="6302272"/>
            <a:ext cx="1240980" cy="467831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6324912" y="6302272"/>
            <a:ext cx="1240980" cy="46783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 flipH="1">
            <a:off x="7565892" y="6302271"/>
            <a:ext cx="1240980" cy="467831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0" y="683881"/>
            <a:ext cx="12192000" cy="5308600"/>
          </a:xfrm>
          <a:prstGeom prst="rect">
            <a:avLst/>
          </a:prstGeom>
          <a:solidFill>
            <a:schemeClr val="accent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93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20">
          <a:fgClr>
            <a:schemeClr val="bg2"/>
          </a:fgClr>
          <a:bgClr>
            <a:srgbClr val="BDDCA8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590548" y="6574423"/>
            <a:ext cx="514349" cy="2326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1104897" y="6574423"/>
            <a:ext cx="514349" cy="2326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1619246" y="6574423"/>
            <a:ext cx="514349" cy="2326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2133595" y="6574423"/>
            <a:ext cx="514349" cy="2326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2647944" y="6574423"/>
            <a:ext cx="514349" cy="2326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3162293" y="6574423"/>
            <a:ext cx="514349" cy="2326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3676642" y="6574423"/>
            <a:ext cx="514349" cy="2326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4190991" y="6574423"/>
            <a:ext cx="514349" cy="2326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4705340" y="6574423"/>
            <a:ext cx="514349" cy="2326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5219689" y="6574423"/>
            <a:ext cx="514349" cy="23262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5734038" y="6574423"/>
            <a:ext cx="514349" cy="23262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6248387" y="6574423"/>
            <a:ext cx="514349" cy="23262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6762736" y="6574423"/>
            <a:ext cx="514349" cy="23262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8305783" y="6574423"/>
            <a:ext cx="514349" cy="23262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609598" y="6574423"/>
            <a:ext cx="514349" cy="23262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7277085" y="6574423"/>
            <a:ext cx="514349" cy="23262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7791434" y="6574423"/>
            <a:ext cx="514349" cy="23262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8820132" y="6574423"/>
            <a:ext cx="514349" cy="23262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9334481" y="6574423"/>
            <a:ext cx="514349" cy="23262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 flipH="1">
            <a:off x="9848830" y="6574423"/>
            <a:ext cx="514349" cy="232625"/>
          </a:xfrm>
          <a:prstGeom prst="rect">
            <a:avLst/>
          </a:prstGeom>
        </p:spPr>
      </p:pic>
      <p:sp>
        <p:nvSpPr>
          <p:cNvPr id="29" name="TextBox 28"/>
          <p:cNvSpPr txBox="1"/>
          <p:nvPr userDrawn="1"/>
        </p:nvSpPr>
        <p:spPr>
          <a:xfrm>
            <a:off x="10822419" y="6519446"/>
            <a:ext cx="13695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i="1" dirty="0" smtClean="0"/>
              <a:t>Ministry of Finance </a:t>
            </a:r>
          </a:p>
          <a:p>
            <a:pPr algn="ctr"/>
            <a:r>
              <a:rPr lang="en-US" sz="800" b="1" i="1" dirty="0" smtClean="0"/>
              <a:t>of the Republic of Moldova</a:t>
            </a:r>
            <a:endParaRPr lang="en-US" sz="800" b="1" i="1" dirty="0"/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411" y="6574423"/>
            <a:ext cx="457200" cy="228600"/>
          </a:xfrm>
          <a:prstGeom prst="rect">
            <a:avLst/>
          </a:prstGeom>
        </p:spPr>
      </p:pic>
      <p:sp>
        <p:nvSpPr>
          <p:cNvPr id="5" name="Rounded Rectangle 4"/>
          <p:cNvSpPr/>
          <p:nvPr userDrawn="1"/>
        </p:nvSpPr>
        <p:spPr>
          <a:xfrm>
            <a:off x="197964" y="763868"/>
            <a:ext cx="11736370" cy="54849"/>
          </a:xfrm>
          <a:prstGeom prst="roundRect">
            <a:avLst/>
          </a:prstGeom>
          <a:gradFill flip="none" rotWithShape="1">
            <a:gsLst>
              <a:gs pos="11000">
                <a:schemeClr val="accent6">
                  <a:lumMod val="40000"/>
                  <a:lumOff val="60000"/>
                </a:schemeClr>
              </a:gs>
              <a:gs pos="6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114299" y="6495246"/>
            <a:ext cx="4493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E653E03-A3D2-4F91-852F-B65B7EDA22C9}" type="slidenum">
              <a:rPr lang="en-US" sz="1600" b="1" smtClean="0"/>
              <a:t>‹#›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24813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diagramLayout" Target="../diagrams/layout9.xml"/><Relationship Id="rId7" Type="http://schemas.openxmlformats.org/officeDocument/2006/relationships/image" Target="../media/image12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openxmlformats.org/officeDocument/2006/relationships/image" Target="../media/image16.jpeg"/><Relationship Id="rId5" Type="http://schemas.openxmlformats.org/officeDocument/2006/relationships/diagramColors" Target="../diagrams/colors9.xml"/><Relationship Id="rId10" Type="http://schemas.openxmlformats.org/officeDocument/2006/relationships/image" Target="../media/image15.jpeg"/><Relationship Id="rId4" Type="http://schemas.openxmlformats.org/officeDocument/2006/relationships/diagramQuickStyle" Target="../diagrams/quickStyle9.xml"/><Relationship Id="rId9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Layout" Target="../diagrams/layout2.xml"/><Relationship Id="rId18" Type="http://schemas.openxmlformats.org/officeDocument/2006/relationships/image" Target="../media/image10.wmf"/><Relationship Id="rId3" Type="http://schemas.openxmlformats.org/officeDocument/2006/relationships/slide" Target="slide2.xml"/><Relationship Id="rId21" Type="http://schemas.openxmlformats.org/officeDocument/2006/relationships/diagramQuickStyle" Target="../diagrams/quickStyle3.xml"/><Relationship Id="rId7" Type="http://schemas.openxmlformats.org/officeDocument/2006/relationships/diagramLayout" Target="../diagrams/layout1.xml"/><Relationship Id="rId12" Type="http://schemas.openxmlformats.org/officeDocument/2006/relationships/diagramData" Target="../diagrams/data2.xml"/><Relationship Id="rId17" Type="http://schemas.openxmlformats.org/officeDocument/2006/relationships/image" Target="../media/image9.wmf"/><Relationship Id="rId2" Type="http://schemas.openxmlformats.org/officeDocument/2006/relationships/notesSlide" Target="../notesSlides/notesSlide2.xml"/><Relationship Id="rId16" Type="http://schemas.microsoft.com/office/2007/relationships/diagramDrawing" Target="../diagrams/drawing2.xml"/><Relationship Id="rId20" Type="http://schemas.openxmlformats.org/officeDocument/2006/relationships/diagramLayout" Target="../diagrams/layout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11" Type="http://schemas.openxmlformats.org/officeDocument/2006/relationships/image" Target="../media/image8.png"/><Relationship Id="rId5" Type="http://schemas.openxmlformats.org/officeDocument/2006/relationships/image" Target="../media/image7.png"/><Relationship Id="rId15" Type="http://schemas.openxmlformats.org/officeDocument/2006/relationships/diagramColors" Target="../diagrams/colors2.xml"/><Relationship Id="rId23" Type="http://schemas.microsoft.com/office/2007/relationships/diagramDrawing" Target="../diagrams/drawing3.xml"/><Relationship Id="rId10" Type="http://schemas.microsoft.com/office/2007/relationships/diagramDrawing" Target="../diagrams/drawing1.xml"/><Relationship Id="rId19" Type="http://schemas.openxmlformats.org/officeDocument/2006/relationships/diagramData" Target="../diagrams/data3.xml"/><Relationship Id="rId4" Type="http://schemas.openxmlformats.org/officeDocument/2006/relationships/image" Target="../media/image6.wmf"/><Relationship Id="rId9" Type="http://schemas.openxmlformats.org/officeDocument/2006/relationships/diagramColors" Target="../diagrams/colors1.xml"/><Relationship Id="rId14" Type="http://schemas.openxmlformats.org/officeDocument/2006/relationships/diagramQuickStyle" Target="../diagrams/quickStyle2.xml"/><Relationship Id="rId22" Type="http://schemas.openxmlformats.org/officeDocument/2006/relationships/diagramColors" Target="../diagrams/colors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diagramLayout" Target="../diagrams/layout5.xml"/><Relationship Id="rId7" Type="http://schemas.openxmlformats.org/officeDocument/2006/relationships/image" Target="../media/image6.w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diagramLayout" Target="../diagrams/layout6.xml"/><Relationship Id="rId7" Type="http://schemas.openxmlformats.org/officeDocument/2006/relationships/image" Target="../media/image10.wm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diagramLayout" Target="../diagrams/layout7.xml"/><Relationship Id="rId7" Type="http://schemas.openxmlformats.org/officeDocument/2006/relationships/image" Target="../media/image10.wmf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502" y="923731"/>
            <a:ext cx="12041875" cy="332398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9525" cap="rnd"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REPUBLIC OF MOLDOVA</a:t>
            </a:r>
          </a:p>
          <a:p>
            <a:pPr algn="ctr"/>
            <a:r>
              <a:rPr lang="en-US" sz="5400" b="1" dirty="0" smtClean="0">
                <a:ln w="9525" cap="rnd"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MINISTRY OF FINANCE</a:t>
            </a:r>
          </a:p>
          <a:p>
            <a:pPr algn="ctr"/>
            <a:endParaRPr lang="en-US" sz="5400" b="1" dirty="0" smtClean="0">
              <a:ln w="9525" cap="rnd">
                <a:solidFill>
                  <a:schemeClr val="tx1"/>
                </a:solidFill>
              </a:ln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 smtClean="0">
                <a:ln w="9525" cap="rnd"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en-US" sz="4800" b="1" dirty="0">
                <a:ln w="9525" cap="rnd"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Directorate of </a:t>
            </a:r>
            <a:r>
              <a:rPr lang="en-US" sz="4800" b="1" dirty="0" smtClean="0">
                <a:ln w="9525" cap="rnd"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State Treasury</a:t>
            </a:r>
            <a:endParaRPr lang="en-US" sz="4800" b="1" dirty="0">
              <a:ln w="9525" cap="rnd">
                <a:solidFill>
                  <a:schemeClr val="tx1"/>
                </a:solidFill>
              </a:ln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444" y="4917688"/>
            <a:ext cx="117389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i="1" dirty="0">
                <a:ln/>
              </a:rPr>
              <a:t>16-18 </a:t>
            </a:r>
            <a:r>
              <a:rPr lang="en-US" sz="2800" b="1" i="1" dirty="0" smtClean="0">
                <a:ln/>
              </a:rPr>
              <a:t>of </a:t>
            </a:r>
            <a:r>
              <a:rPr lang="en-US" sz="2800" b="1" i="1" dirty="0" smtClean="0">
                <a:ln/>
              </a:rPr>
              <a:t>March </a:t>
            </a:r>
            <a:r>
              <a:rPr lang="en-US" sz="2800" b="1" i="1" dirty="0">
                <a:ln/>
              </a:rPr>
              <a:t>2016</a:t>
            </a:r>
          </a:p>
          <a:p>
            <a:endParaRPr lang="en-US" dirty="0"/>
          </a:p>
        </p:txBody>
      </p:sp>
      <p:pic>
        <p:nvPicPr>
          <p:cNvPr id="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76113" y="535664"/>
            <a:ext cx="567831" cy="567830"/>
          </a:xfrm>
          <a:prstGeom prst="rect">
            <a:avLst/>
          </a:prstGeom>
          <a:noFill/>
        </p:spPr>
      </p:pic>
      <p:pic>
        <p:nvPicPr>
          <p:cNvPr id="6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11481794" y="535666"/>
            <a:ext cx="567831" cy="56783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2833725"/>
            <a:ext cx="12192000" cy="1996068"/>
          </a:xfrm>
          <a:prstGeom prst="rect">
            <a:avLst/>
          </a:prstGeom>
          <a:solidFill>
            <a:srgbClr val="FF0000">
              <a:alpha val="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30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49217"/>
            <a:ext cx="1183712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600" b="1" dirty="0" smtClean="0">
                <a:ln/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600" b="1" dirty="0" smtClean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THE PRINCIPLES OF CASH FORECAST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86867" y="977516"/>
            <a:ext cx="11991278" cy="5246002"/>
            <a:chOff x="200722" y="977516"/>
            <a:chExt cx="11991278" cy="5246002"/>
          </a:xfrm>
        </p:grpSpPr>
        <p:sp>
          <p:nvSpPr>
            <p:cNvPr id="9" name="Rounded Rectangle 8"/>
            <p:cNvSpPr/>
            <p:nvPr/>
          </p:nvSpPr>
          <p:spPr>
            <a:xfrm>
              <a:off x="5241073" y="3080160"/>
              <a:ext cx="1940311" cy="1142262"/>
            </a:xfrm>
            <a:prstGeom prst="roundRect">
              <a:avLst/>
            </a:prstGeom>
            <a:solidFill>
              <a:schemeClr val="accent2">
                <a:lumMod val="75000"/>
                <a:alpha val="33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solidFill>
                    <a:schemeClr val="tx1"/>
                  </a:solidFill>
                  <a:latin typeface="+mj-lt"/>
                </a:rPr>
                <a:t>Revenues and expenditure forecast</a:t>
              </a:r>
              <a:endParaRPr lang="ru-RU" sz="32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" name="Round Same Side Corner Rectangle 9"/>
            <p:cNvSpPr/>
            <p:nvPr/>
          </p:nvSpPr>
          <p:spPr>
            <a:xfrm>
              <a:off x="2373984" y="4146349"/>
              <a:ext cx="1728787" cy="792162"/>
            </a:xfrm>
            <a:prstGeom prst="round2SameRect">
              <a:avLst/>
            </a:prstGeom>
            <a:solidFill>
              <a:schemeClr val="accent6">
                <a:lumMod val="50000"/>
                <a:alpha val="12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b="1" dirty="0">
                  <a:solidFill>
                    <a:schemeClr val="tx1"/>
                  </a:solidFill>
                  <a:latin typeface="Verdana" pitchFamily="34" charset="0"/>
                </a:rPr>
                <a:t>Bank statements</a:t>
              </a:r>
              <a:endParaRPr lang="ru-RU" dirty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1" name="Round Same Side Corner Rectangle 10"/>
            <p:cNvSpPr/>
            <p:nvPr/>
          </p:nvSpPr>
          <p:spPr>
            <a:xfrm>
              <a:off x="8590962" y="4078752"/>
              <a:ext cx="1728787" cy="792163"/>
            </a:xfrm>
            <a:prstGeom prst="round2SameRect">
              <a:avLst/>
            </a:prstGeom>
            <a:solidFill>
              <a:schemeClr val="accent6">
                <a:lumMod val="50000"/>
                <a:alpha val="12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b="1" dirty="0">
                  <a:solidFill>
                    <a:schemeClr val="tx1"/>
                  </a:solidFill>
                  <a:latin typeface="Verdana" pitchFamily="34" charset="0"/>
                </a:rPr>
                <a:t>Government Debt</a:t>
              </a:r>
              <a:endParaRPr lang="ru-RU" dirty="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853648" y="4855093"/>
              <a:ext cx="2736850" cy="1368425"/>
            </a:xfrm>
            <a:prstGeom prst="roundRect">
              <a:avLst/>
            </a:prstGeom>
            <a:solidFill>
              <a:schemeClr val="accent6">
                <a:lumMod val="75000"/>
                <a:alpha val="36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solidFill>
                    <a:schemeClr val="tx1"/>
                  </a:solidFill>
                  <a:latin typeface="+mj-lt"/>
                </a:rPr>
                <a:t>Cash Flow Forecast </a:t>
              </a:r>
            </a:p>
            <a:p>
              <a:pPr algn="ctr">
                <a:defRPr/>
              </a:pPr>
              <a:r>
                <a:rPr lang="en-US" sz="2000" b="1" dirty="0">
                  <a:solidFill>
                    <a:schemeClr val="tx1"/>
                  </a:solidFill>
                  <a:latin typeface="+mj-lt"/>
                </a:rPr>
                <a:t>(annual, </a:t>
              </a:r>
              <a:r>
                <a:rPr lang="en-US" sz="2000" b="1" dirty="0" smtClean="0">
                  <a:solidFill>
                    <a:schemeClr val="tx1"/>
                  </a:solidFill>
                  <a:latin typeface="+mj-lt"/>
                </a:rPr>
                <a:t>monthly, weekly and </a:t>
              </a:r>
              <a:r>
                <a:rPr lang="en-US" sz="2000" b="1" dirty="0">
                  <a:solidFill>
                    <a:schemeClr val="tx1"/>
                  </a:solidFill>
                  <a:latin typeface="+mj-lt"/>
                </a:rPr>
                <a:t>daily)</a:t>
              </a:r>
              <a:endParaRPr lang="ru-RU" sz="20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3" name="Striped Right Arrow 12"/>
            <p:cNvSpPr/>
            <p:nvPr/>
          </p:nvSpPr>
          <p:spPr>
            <a:xfrm rot="9755808">
              <a:off x="7272170" y="3231566"/>
              <a:ext cx="865188" cy="215900"/>
            </a:xfrm>
            <a:prstGeom prst="stripedRightArrow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4" name="Striped Right Arrow 13"/>
            <p:cNvSpPr/>
            <p:nvPr/>
          </p:nvSpPr>
          <p:spPr>
            <a:xfrm rot="11880852" flipH="1">
              <a:off x="4215001" y="3208404"/>
              <a:ext cx="863600" cy="215900"/>
            </a:xfrm>
            <a:prstGeom prst="stripedRightArrow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5" name="Striped Right Arrow 14"/>
            <p:cNvSpPr>
              <a:spLocks noChangeArrowheads="1"/>
            </p:cNvSpPr>
            <p:nvPr/>
          </p:nvSpPr>
          <p:spPr bwMode="auto">
            <a:xfrm rot="5400000">
              <a:off x="5923634" y="2508235"/>
              <a:ext cx="504825" cy="288925"/>
            </a:xfrm>
            <a:custGeom>
              <a:avLst/>
              <a:gdLst>
                <a:gd name="T0" fmla="*/ 360040 w 504056"/>
                <a:gd name="T1" fmla="*/ 0 h 288032"/>
                <a:gd name="T2" fmla="*/ 0 w 504056"/>
                <a:gd name="T3" fmla="*/ 144016 h 288032"/>
                <a:gd name="T4" fmla="*/ 360040 w 504056"/>
                <a:gd name="T5" fmla="*/ 288032 h 288032"/>
                <a:gd name="T6" fmla="*/ 504056 w 504056"/>
                <a:gd name="T7" fmla="*/ 144016 h 288032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45005 w 504056"/>
                <a:gd name="T13" fmla="*/ 72008 h 288032"/>
                <a:gd name="T14" fmla="*/ 432048 w 504056"/>
                <a:gd name="T15" fmla="*/ 216024 h 2880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4056" h="288032">
                  <a:moveTo>
                    <a:pt x="0" y="72008"/>
                  </a:moveTo>
                  <a:lnTo>
                    <a:pt x="9001" y="72008"/>
                  </a:lnTo>
                  <a:lnTo>
                    <a:pt x="9001" y="216024"/>
                  </a:lnTo>
                  <a:lnTo>
                    <a:pt x="0" y="216024"/>
                  </a:lnTo>
                  <a:close/>
                  <a:moveTo>
                    <a:pt x="18002" y="72008"/>
                  </a:moveTo>
                  <a:lnTo>
                    <a:pt x="36004" y="72008"/>
                  </a:lnTo>
                  <a:lnTo>
                    <a:pt x="36004" y="216024"/>
                  </a:lnTo>
                  <a:lnTo>
                    <a:pt x="18002" y="216024"/>
                  </a:lnTo>
                  <a:close/>
                  <a:moveTo>
                    <a:pt x="45005" y="72008"/>
                  </a:moveTo>
                  <a:lnTo>
                    <a:pt x="360040" y="72008"/>
                  </a:lnTo>
                  <a:lnTo>
                    <a:pt x="360040" y="0"/>
                  </a:lnTo>
                  <a:lnTo>
                    <a:pt x="504056" y="144016"/>
                  </a:lnTo>
                  <a:lnTo>
                    <a:pt x="360040" y="288032"/>
                  </a:lnTo>
                  <a:lnTo>
                    <a:pt x="360040" y="216024"/>
                  </a:lnTo>
                  <a:lnTo>
                    <a:pt x="45005" y="216024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ot="10800000" vert="eaVert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6" name="Striped Right Arrow 15"/>
            <p:cNvSpPr>
              <a:spLocks noChangeArrowheads="1"/>
            </p:cNvSpPr>
            <p:nvPr/>
          </p:nvSpPr>
          <p:spPr bwMode="auto">
            <a:xfrm rot="5400000">
              <a:off x="5911547" y="4398973"/>
              <a:ext cx="504825" cy="287337"/>
            </a:xfrm>
            <a:custGeom>
              <a:avLst/>
              <a:gdLst>
                <a:gd name="T0" fmla="*/ 360040 w 504056"/>
                <a:gd name="T1" fmla="*/ 0 h 288032"/>
                <a:gd name="T2" fmla="*/ 0 w 504056"/>
                <a:gd name="T3" fmla="*/ 144016 h 288032"/>
                <a:gd name="T4" fmla="*/ 360040 w 504056"/>
                <a:gd name="T5" fmla="*/ 288032 h 288032"/>
                <a:gd name="T6" fmla="*/ 504056 w 504056"/>
                <a:gd name="T7" fmla="*/ 144016 h 288032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45005 w 504056"/>
                <a:gd name="T13" fmla="*/ 72008 h 288032"/>
                <a:gd name="T14" fmla="*/ 432048 w 504056"/>
                <a:gd name="T15" fmla="*/ 216024 h 2880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4056" h="288032">
                  <a:moveTo>
                    <a:pt x="0" y="72008"/>
                  </a:moveTo>
                  <a:lnTo>
                    <a:pt x="9001" y="72008"/>
                  </a:lnTo>
                  <a:lnTo>
                    <a:pt x="9001" y="216024"/>
                  </a:lnTo>
                  <a:lnTo>
                    <a:pt x="0" y="216024"/>
                  </a:lnTo>
                  <a:close/>
                  <a:moveTo>
                    <a:pt x="18002" y="72008"/>
                  </a:moveTo>
                  <a:lnTo>
                    <a:pt x="36004" y="72008"/>
                  </a:lnTo>
                  <a:lnTo>
                    <a:pt x="36004" y="216024"/>
                  </a:lnTo>
                  <a:lnTo>
                    <a:pt x="18002" y="216024"/>
                  </a:lnTo>
                  <a:close/>
                  <a:moveTo>
                    <a:pt x="45005" y="72008"/>
                  </a:moveTo>
                  <a:lnTo>
                    <a:pt x="360040" y="72008"/>
                  </a:lnTo>
                  <a:lnTo>
                    <a:pt x="360040" y="0"/>
                  </a:lnTo>
                  <a:lnTo>
                    <a:pt x="504056" y="144016"/>
                  </a:lnTo>
                  <a:lnTo>
                    <a:pt x="360040" y="288032"/>
                  </a:lnTo>
                  <a:lnTo>
                    <a:pt x="360040" y="216024"/>
                  </a:lnTo>
                  <a:lnTo>
                    <a:pt x="45005" y="216024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ot="10800000" vert="eaVert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7" name="Left-Right Arrow 16"/>
            <p:cNvSpPr/>
            <p:nvPr/>
          </p:nvSpPr>
          <p:spPr>
            <a:xfrm rot="1267209">
              <a:off x="4203572" y="4792387"/>
              <a:ext cx="649288" cy="125413"/>
            </a:xfrm>
            <a:prstGeom prst="leftRightArrow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8" name="Left-Right Arrow 17"/>
            <p:cNvSpPr>
              <a:spLocks noChangeArrowheads="1"/>
            </p:cNvSpPr>
            <p:nvPr/>
          </p:nvSpPr>
          <p:spPr bwMode="auto">
            <a:xfrm rot="20332791" flipV="1">
              <a:off x="7669043" y="4700619"/>
              <a:ext cx="647700" cy="125413"/>
            </a:xfrm>
            <a:prstGeom prst="leftRightArrow">
              <a:avLst>
                <a:gd name="adj1" fmla="val 50000"/>
                <a:gd name="adj2" fmla="val 50091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ot="10800000" anchor="ctr"/>
            <a:lstStyle/>
            <a:p>
              <a:pPr algn="ctr">
                <a:defRPr/>
              </a:pPr>
              <a:endParaRPr lang="ru-RU"/>
            </a:p>
          </p:txBody>
        </p:sp>
        <p:graphicFrame>
          <p:nvGraphicFramePr>
            <p:cNvPr id="2" name="Diagram 1"/>
            <p:cNvGraphicFramePr/>
            <p:nvPr>
              <p:extLst>
                <p:ext uri="{D42A27DB-BD31-4B8C-83A1-F6EECF244321}">
                  <p14:modId xmlns:p14="http://schemas.microsoft.com/office/powerpoint/2010/main" val="3463057647"/>
                </p:ext>
              </p:extLst>
            </p:nvPr>
          </p:nvGraphicFramePr>
          <p:xfrm>
            <a:off x="200722" y="977516"/>
            <a:ext cx="11991278" cy="216348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5767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 txBox="1">
            <a:spLocks/>
          </p:cNvSpPr>
          <p:nvPr/>
        </p:nvSpPr>
        <p:spPr>
          <a:xfrm>
            <a:off x="0" y="62947"/>
            <a:ext cx="1183712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600" b="1" dirty="0" smtClean="0">
                <a:ln/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6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CASH BALANCE – ONLY AT THE END OF THE MONTH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717922" y="2101384"/>
            <a:ext cx="10632282" cy="3748217"/>
            <a:chOff x="629646" y="1957005"/>
            <a:chExt cx="10632282" cy="3748217"/>
          </a:xfrm>
        </p:grpSpPr>
        <p:sp>
          <p:nvSpPr>
            <p:cNvPr id="22" name="Rectangle 21"/>
            <p:cNvSpPr/>
            <p:nvPr/>
          </p:nvSpPr>
          <p:spPr>
            <a:xfrm>
              <a:off x="629646" y="1957005"/>
              <a:ext cx="2178188" cy="897924"/>
            </a:xfrm>
            <a:prstGeom prst="rect">
              <a:avLst/>
            </a:prstGeom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Balance at the end of the month </a:t>
              </a:r>
              <a:endParaRPr lang="ru-RU" dirty="0"/>
            </a:p>
          </p:txBody>
        </p:sp>
        <p:sp>
          <p:nvSpPr>
            <p:cNvPr id="23" name="Right Arrow 22"/>
            <p:cNvSpPr/>
            <p:nvPr/>
          </p:nvSpPr>
          <p:spPr>
            <a:xfrm>
              <a:off x="3134563" y="2345136"/>
              <a:ext cx="1315989" cy="197708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827197" y="1957005"/>
              <a:ext cx="2532144" cy="897925"/>
            </a:xfrm>
            <a:prstGeom prst="rect">
              <a:avLst/>
            </a:prstGeom>
            <a:gradFill>
              <a:gsLst>
                <a:gs pos="0">
                  <a:schemeClr val="accent6">
                    <a:lumMod val="110000"/>
                    <a:satMod val="105000"/>
                    <a:tint val="67000"/>
                  </a:schemeClr>
                </a:gs>
                <a:gs pos="65000">
                  <a:schemeClr val="accent6">
                    <a:alpha val="41000"/>
                    <a:lumMod val="83000"/>
                  </a:schemeClr>
                </a:gs>
                <a:gs pos="100000">
                  <a:schemeClr val="accent6">
                    <a:lumMod val="50000"/>
                  </a:schemeClr>
                </a:gs>
              </a:gsLst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About 700 MM lei (35 MM $)</a:t>
              </a:r>
              <a:endParaRPr lang="ru-RU" b="1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2748844" y="3637525"/>
              <a:ext cx="2768114" cy="8896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SF transfers – about 300 (15$) MM lei</a:t>
              </a:r>
              <a:endParaRPr lang="ru-RU" dirty="0"/>
            </a:p>
          </p:txBody>
        </p:sp>
        <p:sp>
          <p:nvSpPr>
            <p:cNvPr id="26" name="Down Arrow 25"/>
            <p:cNvSpPr/>
            <p:nvPr/>
          </p:nvSpPr>
          <p:spPr>
            <a:xfrm>
              <a:off x="6052428" y="2953784"/>
              <a:ext cx="172441" cy="1606379"/>
            </a:xfrm>
            <a:prstGeom prst="down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 26"/>
            <p:cNvSpPr/>
            <p:nvPr/>
          </p:nvSpPr>
          <p:spPr>
            <a:xfrm>
              <a:off x="4745515" y="4708443"/>
              <a:ext cx="2786265" cy="996779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Wages – about 200 (10$) MM lei</a:t>
              </a:r>
              <a:endParaRPr lang="ru-RU" dirty="0"/>
            </a:p>
          </p:txBody>
        </p:sp>
        <p:sp>
          <p:nvSpPr>
            <p:cNvPr id="28" name="Right Arrow 27"/>
            <p:cNvSpPr/>
            <p:nvPr/>
          </p:nvSpPr>
          <p:spPr>
            <a:xfrm rot="2998812">
              <a:off x="6694879" y="3237503"/>
              <a:ext cx="790541" cy="104469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Oval 28"/>
            <p:cNvSpPr/>
            <p:nvPr/>
          </p:nvSpPr>
          <p:spPr>
            <a:xfrm>
              <a:off x="6760339" y="3637525"/>
              <a:ext cx="2731812" cy="9144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HF transfer – 50 (2.5$) MM lei</a:t>
              </a:r>
              <a:endParaRPr lang="ru-RU" dirty="0"/>
            </a:p>
          </p:txBody>
        </p:sp>
        <p:sp>
          <p:nvSpPr>
            <p:cNvPr id="30" name="Right Arrow 29"/>
            <p:cNvSpPr/>
            <p:nvPr/>
          </p:nvSpPr>
          <p:spPr>
            <a:xfrm rot="669193">
              <a:off x="7512026" y="2854255"/>
              <a:ext cx="1255739" cy="81649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Oval 30"/>
            <p:cNvSpPr/>
            <p:nvPr/>
          </p:nvSpPr>
          <p:spPr>
            <a:xfrm>
              <a:off x="8829618" y="2571087"/>
              <a:ext cx="2432310" cy="98030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Local budgets – about 150 (7.5$)MM lei  </a:t>
              </a:r>
              <a:endParaRPr lang="ru-RU" dirty="0"/>
            </a:p>
          </p:txBody>
        </p:sp>
        <p:sp>
          <p:nvSpPr>
            <p:cNvPr id="32" name="Right Arrow 31"/>
            <p:cNvSpPr/>
            <p:nvPr/>
          </p:nvSpPr>
          <p:spPr>
            <a:xfrm rot="8292028">
              <a:off x="4759792" y="3205175"/>
              <a:ext cx="790541" cy="94824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26140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25129" y="179068"/>
            <a:ext cx="11837120" cy="514475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600" b="1" dirty="0" smtClean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TOOLS FOR CASH MANAGEMENT IN  THE TSA</a:t>
            </a:r>
            <a:endParaRPr lang="en-US" sz="3600" b="1" dirty="0">
              <a:ln/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860986228"/>
              </p:ext>
            </p:extLst>
          </p:nvPr>
        </p:nvGraphicFramePr>
        <p:xfrm>
          <a:off x="184344" y="801278"/>
          <a:ext cx="11652775" cy="5729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14" y="1006695"/>
            <a:ext cx="788050" cy="7880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19" y="4630178"/>
            <a:ext cx="1025840" cy="7926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20638"/>
            <a:ext cx="901244" cy="7836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14" y="5534461"/>
            <a:ext cx="813330" cy="81333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97" y="1906417"/>
            <a:ext cx="963884" cy="82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38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49217"/>
            <a:ext cx="1183712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600" b="1" dirty="0" smtClean="0">
                <a:ln/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600" b="1" dirty="0" smtClean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ISSUES AND CHALLENGES</a:t>
            </a:r>
            <a:endParaRPr lang="en-US" sz="3600" b="1" dirty="0">
              <a:ln/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1232451"/>
            <a:ext cx="1122752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Resistance from </a:t>
            </a:r>
            <a:r>
              <a:rPr lang="en-US" sz="2400" b="1" dirty="0" smtClean="0"/>
              <a:t>central and local authorities to </a:t>
            </a:r>
            <a:r>
              <a:rPr lang="en-US" sz="2400" b="1" dirty="0" smtClean="0"/>
              <a:t>transfer </a:t>
            </a:r>
            <a:r>
              <a:rPr lang="en-US" sz="2400" b="1" dirty="0" smtClean="0"/>
              <a:t>of </a:t>
            </a:r>
            <a:r>
              <a:rPr lang="en-US" sz="2400" b="1" dirty="0" smtClean="0"/>
              <a:t>cash to </a:t>
            </a:r>
            <a:r>
              <a:rPr lang="en-US" sz="2400" b="1" dirty="0" smtClean="0"/>
              <a:t>TSA;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Imperfect </a:t>
            </a:r>
            <a:r>
              <a:rPr lang="en-US" sz="2400" b="1" dirty="0"/>
              <a:t>legal basis</a:t>
            </a:r>
            <a:r>
              <a:rPr lang="en-US" sz="2400" b="1" dirty="0" smtClean="0"/>
              <a:t>;</a:t>
            </a:r>
            <a:endParaRPr lang="en-US" sz="2400" b="1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Imperfect </a:t>
            </a:r>
            <a:r>
              <a:rPr lang="en-US" sz="2400" b="1" dirty="0"/>
              <a:t>information </a:t>
            </a:r>
            <a:r>
              <a:rPr lang="en-US" sz="2400" b="1" dirty="0" smtClean="0"/>
              <a:t>systems;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it-IT" sz="2400" b="1" dirty="0" smtClean="0"/>
              <a:t>Treasury </a:t>
            </a:r>
            <a:r>
              <a:rPr lang="it-IT" sz="2400" b="1" dirty="0" smtClean="0"/>
              <a:t>requirement, record control (</a:t>
            </a:r>
            <a:r>
              <a:rPr lang="it-IT" sz="2400" b="1" dirty="0" smtClean="0"/>
              <a:t>application </a:t>
            </a:r>
            <a:r>
              <a:rPr lang="it-IT" sz="2400" b="1" dirty="0" smtClean="0"/>
              <a:t>of </a:t>
            </a:r>
            <a:r>
              <a:rPr lang="it-IT" sz="2400" b="1" dirty="0" smtClean="0"/>
              <a:t>BC,CA);</a:t>
            </a:r>
            <a:endParaRPr lang="it-IT" sz="2400" b="1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Political </a:t>
            </a:r>
            <a:r>
              <a:rPr lang="en-US" sz="2400" b="1" dirty="0"/>
              <a:t>and economic </a:t>
            </a:r>
            <a:r>
              <a:rPr lang="en-US" sz="2400" b="1" dirty="0" smtClean="0"/>
              <a:t>instability</a:t>
            </a:r>
            <a:r>
              <a:rPr lang="en-US" sz="2400" b="1" dirty="0"/>
              <a:t>;</a:t>
            </a:r>
            <a:endParaRPr lang="it-IT" sz="2400" b="1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Instability of financial-banking sector;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Lack </a:t>
            </a:r>
            <a:r>
              <a:rPr lang="en-US" sz="2400" b="1" dirty="0"/>
              <a:t>of qualified </a:t>
            </a:r>
            <a:r>
              <a:rPr lang="en-US" sz="2400" b="1" dirty="0" smtClean="0"/>
              <a:t>staff.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122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49217"/>
            <a:ext cx="1183712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600" b="1" dirty="0" smtClean="0">
                <a:ln/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 </a:t>
            </a:r>
            <a:r>
              <a:rPr lang="ro-RO" sz="36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FUTURE PLANS</a:t>
            </a:r>
            <a:endParaRPr lang="en-US" sz="3600" b="1" dirty="0">
              <a:ln/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 flipH="1">
            <a:off x="143504" y="5460087"/>
            <a:ext cx="170699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Franklin Gothic Medium Cond" pitchFamily="34" charset="0"/>
              </a:rPr>
              <a:t>We are going to </a:t>
            </a:r>
            <a:endParaRPr lang="en-US" sz="3600" dirty="0">
              <a:solidFill>
                <a:srgbClr val="C00000"/>
              </a:solidFill>
              <a:latin typeface="Franklin Gothic Medium Cond" pitchFamily="34" charset="0"/>
            </a:endParaRPr>
          </a:p>
        </p:txBody>
      </p:sp>
      <p:grpSp>
        <p:nvGrpSpPr>
          <p:cNvPr id="9" name="Group 62"/>
          <p:cNvGrpSpPr/>
          <p:nvPr/>
        </p:nvGrpSpPr>
        <p:grpSpPr>
          <a:xfrm>
            <a:off x="1537219" y="5148045"/>
            <a:ext cx="5357481" cy="1993651"/>
            <a:chOff x="609600" y="5321549"/>
            <a:chExt cx="5357481" cy="1993651"/>
          </a:xfrm>
        </p:grpSpPr>
        <p:pic>
          <p:nvPicPr>
            <p:cNvPr id="10" name="Picture 9" descr="Right foot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9600" y="5321549"/>
              <a:ext cx="1536508" cy="1993651"/>
            </a:xfrm>
            <a:prstGeom prst="rect">
              <a:avLst/>
            </a:prstGeom>
          </p:spPr>
        </p:pic>
        <p:grpSp>
          <p:nvGrpSpPr>
            <p:cNvPr id="11" name="Group 35"/>
            <p:cNvGrpSpPr/>
            <p:nvPr/>
          </p:nvGrpSpPr>
          <p:grpSpPr>
            <a:xfrm>
              <a:off x="1828800" y="5953780"/>
              <a:ext cx="4138281" cy="461665"/>
              <a:chOff x="1828800" y="5801380"/>
              <a:chExt cx="4138281" cy="46166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2178864" y="5801380"/>
                <a:ext cx="37882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improve </a:t>
                </a:r>
                <a:r>
                  <a:rPr lang="en-US" sz="2400" dirty="0"/>
                  <a:t>the legal framework</a:t>
                </a:r>
                <a:endParaRPr lang="en-US" sz="2400" dirty="0">
                  <a:latin typeface="Calibri" pitchFamily="34" charset="0"/>
                </a:endParaRPr>
              </a:p>
            </p:txBody>
          </p:sp>
          <p:grpSp>
            <p:nvGrpSpPr>
              <p:cNvPr id="13" name="Group 34"/>
              <p:cNvGrpSpPr/>
              <p:nvPr/>
            </p:nvGrpSpPr>
            <p:grpSpPr>
              <a:xfrm>
                <a:off x="1828800" y="5867400"/>
                <a:ext cx="304800" cy="304800"/>
                <a:chOff x="8001000" y="4419600"/>
                <a:chExt cx="304800" cy="304800"/>
              </a:xfrm>
            </p:grpSpPr>
            <p:sp>
              <p:nvSpPr>
                <p:cNvPr id="14" name="Oval 13"/>
                <p:cNvSpPr/>
                <p:nvPr/>
              </p:nvSpPr>
              <p:spPr>
                <a:xfrm>
                  <a:off x="8001000" y="4419600"/>
                  <a:ext cx="304800" cy="3048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8077200" y="4495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</p:grpSp>
        </p:grpSp>
      </p:grpSp>
      <p:grpSp>
        <p:nvGrpSpPr>
          <p:cNvPr id="16" name="Group 64"/>
          <p:cNvGrpSpPr/>
          <p:nvPr/>
        </p:nvGrpSpPr>
        <p:grpSpPr>
          <a:xfrm>
            <a:off x="4399705" y="3602915"/>
            <a:ext cx="4643388" cy="1993651"/>
            <a:chOff x="3048000" y="3733800"/>
            <a:chExt cx="4643388" cy="1993651"/>
          </a:xfrm>
        </p:grpSpPr>
        <p:pic>
          <p:nvPicPr>
            <p:cNvPr id="17" name="Picture 16" descr="Right foot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8000" y="3733800"/>
              <a:ext cx="1536508" cy="1993651"/>
            </a:xfrm>
            <a:prstGeom prst="rect">
              <a:avLst/>
            </a:prstGeom>
          </p:spPr>
        </p:pic>
        <p:grpSp>
          <p:nvGrpSpPr>
            <p:cNvPr id="18" name="Group 36"/>
            <p:cNvGrpSpPr/>
            <p:nvPr/>
          </p:nvGrpSpPr>
          <p:grpSpPr>
            <a:xfrm>
              <a:off x="4114800" y="4429780"/>
              <a:ext cx="3576588" cy="461665"/>
              <a:chOff x="1828800" y="5801380"/>
              <a:chExt cx="3576588" cy="461665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2178864" y="5801380"/>
                <a:ext cx="32265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Calibri" pitchFamily="34" charset="0"/>
                  </a:rPr>
                  <a:t>develop human capacity</a:t>
                </a:r>
                <a:endParaRPr lang="en-US" sz="2400" dirty="0">
                  <a:latin typeface="Calibri" pitchFamily="34" charset="0"/>
                </a:endParaRPr>
              </a:p>
            </p:txBody>
          </p:sp>
          <p:grpSp>
            <p:nvGrpSpPr>
              <p:cNvPr id="20" name="Group 38"/>
              <p:cNvGrpSpPr/>
              <p:nvPr/>
            </p:nvGrpSpPr>
            <p:grpSpPr>
              <a:xfrm>
                <a:off x="1828800" y="5867400"/>
                <a:ext cx="304800" cy="304800"/>
                <a:chOff x="8001000" y="4419600"/>
                <a:chExt cx="304800" cy="304800"/>
              </a:xfrm>
            </p:grpSpPr>
            <p:sp>
              <p:nvSpPr>
                <p:cNvPr id="21" name="Oval 20"/>
                <p:cNvSpPr/>
                <p:nvPr/>
              </p:nvSpPr>
              <p:spPr>
                <a:xfrm>
                  <a:off x="8001000" y="4419600"/>
                  <a:ext cx="304800" cy="3048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8077200" y="4495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</p:grpSp>
        </p:grpSp>
      </p:grpSp>
      <p:grpSp>
        <p:nvGrpSpPr>
          <p:cNvPr id="23" name="Group 66"/>
          <p:cNvGrpSpPr/>
          <p:nvPr/>
        </p:nvGrpSpPr>
        <p:grpSpPr>
          <a:xfrm>
            <a:off x="6894700" y="2247886"/>
            <a:ext cx="5079598" cy="1993651"/>
            <a:chOff x="5334000" y="1981200"/>
            <a:chExt cx="5079598" cy="1993651"/>
          </a:xfrm>
        </p:grpSpPr>
        <p:pic>
          <p:nvPicPr>
            <p:cNvPr id="24" name="Picture 23" descr="Right foot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34000" y="1981200"/>
              <a:ext cx="1536508" cy="1993651"/>
            </a:xfrm>
            <a:prstGeom prst="rect">
              <a:avLst/>
            </a:prstGeom>
          </p:spPr>
        </p:pic>
        <p:grpSp>
          <p:nvGrpSpPr>
            <p:cNvPr id="25" name="Group 41"/>
            <p:cNvGrpSpPr/>
            <p:nvPr/>
          </p:nvGrpSpPr>
          <p:grpSpPr>
            <a:xfrm>
              <a:off x="6400800" y="2667000"/>
              <a:ext cx="4012798" cy="461665"/>
              <a:chOff x="1828800" y="5801380"/>
              <a:chExt cx="4012798" cy="461665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2178864" y="5801380"/>
                <a:ext cx="366273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develop information system</a:t>
                </a:r>
              </a:p>
            </p:txBody>
          </p:sp>
          <p:grpSp>
            <p:nvGrpSpPr>
              <p:cNvPr id="27" name="Group 43"/>
              <p:cNvGrpSpPr/>
              <p:nvPr/>
            </p:nvGrpSpPr>
            <p:grpSpPr>
              <a:xfrm>
                <a:off x="1828800" y="5867400"/>
                <a:ext cx="304800" cy="304800"/>
                <a:chOff x="8001000" y="4419600"/>
                <a:chExt cx="304800" cy="304800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8001000" y="4419600"/>
                  <a:ext cx="304800" cy="3048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8077200" y="4495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</p:grpSp>
        </p:grpSp>
      </p:grpSp>
      <p:grpSp>
        <p:nvGrpSpPr>
          <p:cNvPr id="30" name="Group 65"/>
          <p:cNvGrpSpPr/>
          <p:nvPr/>
        </p:nvGrpSpPr>
        <p:grpSpPr>
          <a:xfrm>
            <a:off x="477842" y="1468457"/>
            <a:ext cx="6513293" cy="1739683"/>
            <a:chOff x="-1353870" y="1719938"/>
            <a:chExt cx="6513293" cy="1739683"/>
          </a:xfrm>
        </p:grpSpPr>
        <p:pic>
          <p:nvPicPr>
            <p:cNvPr id="31" name="Picture 30" descr="Left foo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504674">
              <a:off x="3394344" y="1719938"/>
              <a:ext cx="1765079" cy="1739683"/>
            </a:xfrm>
            <a:prstGeom prst="rect">
              <a:avLst/>
            </a:prstGeom>
          </p:spPr>
        </p:pic>
        <p:grpSp>
          <p:nvGrpSpPr>
            <p:cNvPr id="32" name="Group 56"/>
            <p:cNvGrpSpPr/>
            <p:nvPr/>
          </p:nvGrpSpPr>
          <p:grpSpPr>
            <a:xfrm>
              <a:off x="-1353870" y="2155150"/>
              <a:ext cx="5347206" cy="830997"/>
              <a:chOff x="-1232406" y="2155150"/>
              <a:chExt cx="5347206" cy="830997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-1232406" y="2155150"/>
                <a:ext cx="504240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400" dirty="0"/>
                  <a:t>divide responsibilities between TT and </a:t>
                </a:r>
              </a:p>
              <a:p>
                <a:pPr algn="r"/>
                <a:r>
                  <a:rPr lang="en-US" sz="2400" dirty="0"/>
                  <a:t>authority/public institutions </a:t>
                </a:r>
                <a:endParaRPr lang="en-US" sz="2400" dirty="0">
                  <a:latin typeface="Calibri" pitchFamily="34" charset="0"/>
                </a:endParaRPr>
              </a:p>
            </p:txBody>
          </p:sp>
          <p:grpSp>
            <p:nvGrpSpPr>
              <p:cNvPr id="34" name="Group 53"/>
              <p:cNvGrpSpPr/>
              <p:nvPr/>
            </p:nvGrpSpPr>
            <p:grpSpPr>
              <a:xfrm>
                <a:off x="3810000" y="2362200"/>
                <a:ext cx="304800" cy="304800"/>
                <a:chOff x="8001000" y="4419600"/>
                <a:chExt cx="304800" cy="304800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8001000" y="4419600"/>
                  <a:ext cx="304800" cy="3048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8077200" y="4495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</p:grpSp>
        </p:grpSp>
      </p:grpSp>
      <p:grpSp>
        <p:nvGrpSpPr>
          <p:cNvPr id="37" name="Group 63"/>
          <p:cNvGrpSpPr/>
          <p:nvPr/>
        </p:nvGrpSpPr>
        <p:grpSpPr>
          <a:xfrm>
            <a:off x="185919" y="3157383"/>
            <a:ext cx="4019841" cy="1739683"/>
            <a:chOff x="-1070217" y="3322178"/>
            <a:chExt cx="4019841" cy="1739683"/>
          </a:xfrm>
        </p:grpSpPr>
        <p:pic>
          <p:nvPicPr>
            <p:cNvPr id="38" name="Picture 37" descr="Left foo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504674">
              <a:off x="1184545" y="3322178"/>
              <a:ext cx="1765079" cy="1739683"/>
            </a:xfrm>
            <a:prstGeom prst="rect">
              <a:avLst/>
            </a:prstGeom>
          </p:spPr>
        </p:pic>
        <p:grpSp>
          <p:nvGrpSpPr>
            <p:cNvPr id="39" name="Group 57"/>
            <p:cNvGrpSpPr/>
            <p:nvPr/>
          </p:nvGrpSpPr>
          <p:grpSpPr>
            <a:xfrm>
              <a:off x="-1070217" y="3382722"/>
              <a:ext cx="2948499" cy="884478"/>
              <a:chOff x="1261047" y="1782522"/>
              <a:chExt cx="2948499" cy="884478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1261047" y="1782522"/>
                <a:ext cx="29484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improve methodology</a:t>
                </a:r>
                <a:endParaRPr lang="en-US" sz="2400" dirty="0">
                  <a:latin typeface="Calibri" pitchFamily="34" charset="0"/>
                </a:endParaRPr>
              </a:p>
            </p:txBody>
          </p:sp>
          <p:grpSp>
            <p:nvGrpSpPr>
              <p:cNvPr id="41" name="Group 59"/>
              <p:cNvGrpSpPr/>
              <p:nvPr/>
            </p:nvGrpSpPr>
            <p:grpSpPr>
              <a:xfrm>
                <a:off x="3810000" y="2362200"/>
                <a:ext cx="304800" cy="304800"/>
                <a:chOff x="8001000" y="4419600"/>
                <a:chExt cx="304800" cy="30480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8001000" y="4419600"/>
                  <a:ext cx="304800" cy="3048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8077200" y="4495800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</p:grpSp>
        </p:grpSp>
      </p:grpSp>
      <p:grpSp>
        <p:nvGrpSpPr>
          <p:cNvPr id="50" name="Group 65"/>
          <p:cNvGrpSpPr/>
          <p:nvPr/>
        </p:nvGrpSpPr>
        <p:grpSpPr>
          <a:xfrm>
            <a:off x="4139178" y="260701"/>
            <a:ext cx="4978294" cy="1739683"/>
            <a:chOff x="181129" y="1719938"/>
            <a:chExt cx="4978294" cy="1739683"/>
          </a:xfrm>
        </p:grpSpPr>
        <p:pic>
          <p:nvPicPr>
            <p:cNvPr id="51" name="Picture 50" descr="Left foo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504674">
              <a:off x="3394344" y="1719938"/>
              <a:ext cx="1765079" cy="1739683"/>
            </a:xfrm>
            <a:prstGeom prst="rect">
              <a:avLst/>
            </a:prstGeom>
          </p:spPr>
        </p:pic>
        <p:grpSp>
          <p:nvGrpSpPr>
            <p:cNvPr id="52" name="Group 56"/>
            <p:cNvGrpSpPr/>
            <p:nvPr/>
          </p:nvGrpSpPr>
          <p:grpSpPr>
            <a:xfrm>
              <a:off x="181129" y="2223335"/>
              <a:ext cx="3812207" cy="830997"/>
              <a:chOff x="302593" y="2223335"/>
              <a:chExt cx="3812207" cy="830997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302593" y="2223335"/>
                <a:ext cx="3373873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400" dirty="0" smtClean="0"/>
                  <a:t>implement </a:t>
                </a:r>
                <a:r>
                  <a:rPr lang="en-US" sz="2400" dirty="0"/>
                  <a:t>international </a:t>
                </a:r>
              </a:p>
              <a:p>
                <a:pPr algn="r"/>
                <a:r>
                  <a:rPr lang="en-US" sz="2400" dirty="0"/>
                  <a:t>standards</a:t>
                </a:r>
              </a:p>
            </p:txBody>
          </p:sp>
          <p:grpSp>
            <p:nvGrpSpPr>
              <p:cNvPr id="54" name="Group 53"/>
              <p:cNvGrpSpPr/>
              <p:nvPr/>
            </p:nvGrpSpPr>
            <p:grpSpPr>
              <a:xfrm>
                <a:off x="3810000" y="2362200"/>
                <a:ext cx="304800" cy="304800"/>
                <a:chOff x="8001000" y="4419600"/>
                <a:chExt cx="304800" cy="304800"/>
              </a:xfrm>
            </p:grpSpPr>
            <p:sp>
              <p:nvSpPr>
                <p:cNvPr id="55" name="Oval 54"/>
                <p:cNvSpPr/>
                <p:nvPr/>
              </p:nvSpPr>
              <p:spPr>
                <a:xfrm>
                  <a:off x="8001000" y="4419600"/>
                  <a:ext cx="304800" cy="3048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  <p:sp>
              <p:nvSpPr>
                <p:cNvPr id="56" name="Oval 55"/>
                <p:cNvSpPr/>
                <p:nvPr/>
              </p:nvSpPr>
              <p:spPr>
                <a:xfrm>
                  <a:off x="8077200" y="4493703"/>
                  <a:ext cx="152400" cy="1524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latin typeface="Calibri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50701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valeriudgbarbu.files.wordpress.com/2013/12/thankyo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1" cy="650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38425" y="173254"/>
            <a:ext cx="578483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tr-TR" sz="7200" b="1" dirty="0">
                <a:ln/>
                <a:solidFill>
                  <a:schemeClr val="accent4"/>
                </a:solidFill>
              </a:rPr>
              <a:t>teşekkürler</a:t>
            </a:r>
            <a:endParaRPr lang="en-US" sz="7200" b="1" dirty="0">
              <a:ln/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62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9834" y="51834"/>
            <a:ext cx="11837120" cy="640237"/>
          </a:xfrm>
          <a:prstGeom prst="rect">
            <a:avLst/>
          </a:prstGeom>
          <a:noFill/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600" b="1" dirty="0" smtClean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ro-RO" sz="3600" b="1" dirty="0" smtClean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BACKGROUND OF THE </a:t>
            </a:r>
            <a:r>
              <a:rPr lang="ro-RO" sz="36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TREASURY SINGLE ACCOUNT </a:t>
            </a:r>
            <a:endParaRPr lang="en-US" sz="3600" b="1" dirty="0">
              <a:ln/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Chevron 3"/>
          <p:cNvSpPr/>
          <p:nvPr/>
        </p:nvSpPr>
        <p:spPr>
          <a:xfrm flipV="1">
            <a:off x="242881" y="3838651"/>
            <a:ext cx="11803753" cy="636443"/>
          </a:xfrm>
          <a:prstGeom prst="chevron">
            <a:avLst>
              <a:gd name="adj" fmla="val 30408"/>
            </a:avLst>
          </a:prstGeom>
          <a:gradFill>
            <a:gsLst>
              <a:gs pos="100000">
                <a:schemeClr val="bg1">
                  <a:alpha val="16000"/>
                </a:schemeClr>
              </a:gs>
              <a:gs pos="6000">
                <a:schemeClr val="bg1">
                  <a:lumMod val="75000"/>
                </a:schemeClr>
              </a:gs>
              <a:gs pos="96000">
                <a:srgbClr val="B2BEC2"/>
              </a:gs>
              <a:gs pos="100000">
                <a:srgbClr val="D5DBDD"/>
              </a:gs>
            </a:gsLst>
            <a:lin ang="162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508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95607" y="3954976"/>
            <a:ext cx="1692998" cy="369332"/>
          </a:xfrm>
          <a:prstGeom prst="rect">
            <a:avLst/>
          </a:prstGeom>
          <a:gradFill flip="none" rotWithShape="1">
            <a:gsLst>
              <a:gs pos="29000">
                <a:srgbClr val="D5DBDD"/>
              </a:gs>
              <a:gs pos="76000">
                <a:srgbClr val="D5DBDD"/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 prstMaterial="plastic"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Marth</a:t>
            </a:r>
            <a:r>
              <a:rPr lang="en-US" b="1" dirty="0" smtClean="0"/>
              <a:t> 10, 1993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155669" y="1214356"/>
            <a:ext cx="2401163" cy="1710755"/>
          </a:xfrm>
          <a:prstGeom prst="rect">
            <a:avLst/>
          </a:prstGeom>
          <a:solidFill>
            <a:schemeClr val="accent1">
              <a:lumMod val="60000"/>
              <a:lumOff val="40000"/>
              <a:alpha val="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Presidential </a:t>
            </a:r>
            <a:r>
              <a:rPr lang="en-US" sz="2200" dirty="0" smtClean="0">
                <a:solidFill>
                  <a:schemeClr val="tx1"/>
                </a:solidFill>
              </a:rPr>
              <a:t>Decree  regarding </a:t>
            </a:r>
            <a:r>
              <a:rPr lang="en-US" sz="2200" dirty="0">
                <a:solidFill>
                  <a:schemeClr val="tx1"/>
                </a:solidFill>
              </a:rPr>
              <a:t>State </a:t>
            </a:r>
            <a:r>
              <a:rPr lang="en-US" sz="2200" dirty="0" smtClean="0">
                <a:solidFill>
                  <a:schemeClr val="tx1"/>
                </a:solidFill>
              </a:rPr>
              <a:t>Treasury</a:t>
            </a:r>
            <a:endParaRPr lang="en-US" sz="2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7" idx="2"/>
            <a:endCxn id="2" idx="0"/>
          </p:cNvCxnSpPr>
          <p:nvPr/>
        </p:nvCxnSpPr>
        <p:spPr>
          <a:xfrm flipH="1">
            <a:off x="1342106" y="2925111"/>
            <a:ext cx="14145" cy="1029865"/>
          </a:xfrm>
          <a:prstGeom prst="line">
            <a:avLst/>
          </a:prstGeom>
          <a:ln w="41275">
            <a:solidFill>
              <a:schemeClr val="accent2">
                <a:lumMod val="75000"/>
                <a:alpha val="32000"/>
              </a:schemeClr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62771" y="3772812"/>
            <a:ext cx="971502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en-US" sz="40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Arial Black" pitchFamily="34" charset="0"/>
              </a:rPr>
              <a:t>&gt;         &gt;          &gt;         &gt;         &gt;      </a:t>
            </a:r>
            <a:endParaRPr lang="en-US" sz="4000" b="1" dirty="0">
              <a:ln/>
              <a:solidFill>
                <a:schemeClr val="accent5">
                  <a:tint val="50000"/>
                  <a:satMod val="18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02454" y="3954976"/>
            <a:ext cx="1294523" cy="369332"/>
          </a:xfrm>
          <a:prstGeom prst="rect">
            <a:avLst/>
          </a:prstGeom>
          <a:gradFill flip="none" rotWithShape="1">
            <a:gsLst>
              <a:gs pos="29000">
                <a:srgbClr val="D5DBDD"/>
              </a:gs>
              <a:gs pos="76000">
                <a:srgbClr val="D5DBDD"/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 prstMaterial="plastic"/>
        </p:spPr>
        <p:txBody>
          <a:bodyPr wrap="square" rtlCol="0">
            <a:spAutoFit/>
          </a:bodyPr>
          <a:lstStyle/>
          <a:p>
            <a:r>
              <a:rPr lang="en-US" b="1" dirty="0" smtClean="0"/>
              <a:t>1993  -1997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084084" y="4941546"/>
            <a:ext cx="2531261" cy="1338424"/>
          </a:xfrm>
          <a:prstGeom prst="rect">
            <a:avLst/>
          </a:prstGeom>
          <a:solidFill>
            <a:schemeClr val="accent1">
              <a:lumMod val="60000"/>
              <a:lumOff val="40000"/>
              <a:alpha val="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200" dirty="0" smtClean="0">
                <a:solidFill>
                  <a:schemeClr val="tx1"/>
                </a:solidFill>
              </a:rPr>
              <a:t>Account </a:t>
            </a:r>
            <a:r>
              <a:rPr lang="en-US" sz="2200" dirty="0">
                <a:solidFill>
                  <a:schemeClr val="tx1"/>
                </a:solidFill>
              </a:rPr>
              <a:t>in NBM </a:t>
            </a:r>
            <a:r>
              <a:rPr lang="en-US" sz="2200" dirty="0" smtClean="0">
                <a:solidFill>
                  <a:schemeClr val="tx1"/>
                </a:solidFill>
              </a:rPr>
              <a:t>- State Budget</a:t>
            </a:r>
            <a:endParaRPr lang="en-US" sz="2200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>
            <a:stCxn id="14" idx="2"/>
            <a:endCxn id="15" idx="0"/>
          </p:cNvCxnSpPr>
          <p:nvPr/>
        </p:nvCxnSpPr>
        <p:spPr>
          <a:xfrm flipH="1">
            <a:off x="3349715" y="4324308"/>
            <a:ext cx="1" cy="617238"/>
          </a:xfrm>
          <a:prstGeom prst="line">
            <a:avLst/>
          </a:prstGeom>
          <a:ln w="41275">
            <a:solidFill>
              <a:schemeClr val="accent2">
                <a:lumMod val="75000"/>
                <a:alpha val="32000"/>
              </a:schemeClr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17956" y="3953088"/>
            <a:ext cx="1316375" cy="369332"/>
          </a:xfrm>
          <a:prstGeom prst="rect">
            <a:avLst/>
          </a:prstGeom>
          <a:gradFill flip="none" rotWithShape="1">
            <a:gsLst>
              <a:gs pos="29000">
                <a:srgbClr val="D5DBDD"/>
              </a:gs>
              <a:gs pos="76000">
                <a:srgbClr val="D5DBDD"/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 prstMaterial="plastic"/>
        </p:spPr>
        <p:txBody>
          <a:bodyPr wrap="square" rtlCol="0">
            <a:spAutoFit/>
          </a:bodyPr>
          <a:lstStyle/>
          <a:p>
            <a:r>
              <a:rPr lang="en-US" b="1" dirty="0" smtClean="0"/>
              <a:t>1997  -1998</a:t>
            </a:r>
            <a:endParaRPr lang="en-US" b="1" dirty="0"/>
          </a:p>
        </p:txBody>
      </p:sp>
      <p:sp>
        <p:nvSpPr>
          <p:cNvPr id="22" name="Rectangle 21">
            <a:hlinkClick r:id="rId2" action="ppaction://hlinksldjump" highlightClick="1"/>
          </p:cNvPr>
          <p:cNvSpPr/>
          <p:nvPr/>
        </p:nvSpPr>
        <p:spPr>
          <a:xfrm>
            <a:off x="3065862" y="947787"/>
            <a:ext cx="5589190" cy="2569308"/>
          </a:xfrm>
          <a:prstGeom prst="rect">
            <a:avLst/>
          </a:prstGeom>
          <a:solidFill>
            <a:schemeClr val="accent1">
              <a:lumMod val="60000"/>
              <a:lumOff val="40000"/>
              <a:alpha val="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dirty="0">
                <a:solidFill>
                  <a:schemeClr val="tx1"/>
                </a:solidFill>
              </a:rPr>
              <a:t>1</a:t>
            </a:r>
            <a:r>
              <a:rPr lang="en-US" sz="2200" dirty="0" smtClean="0">
                <a:solidFill>
                  <a:schemeClr val="tx1"/>
                </a:solidFill>
              </a:rPr>
              <a:t>. </a:t>
            </a:r>
            <a:r>
              <a:rPr lang="en-US" sz="2200" dirty="0">
                <a:solidFill>
                  <a:schemeClr val="tx1"/>
                </a:solidFill>
              </a:rPr>
              <a:t>Public institutions </a:t>
            </a:r>
            <a:r>
              <a:rPr lang="en-US" sz="2200" dirty="0" smtClean="0">
                <a:solidFill>
                  <a:schemeClr val="tx1"/>
                </a:solidFill>
              </a:rPr>
              <a:t>accounts in commercial banks - closed. </a:t>
            </a:r>
            <a:r>
              <a:rPr lang="en-US" sz="2200" dirty="0">
                <a:solidFill>
                  <a:schemeClr val="tx1"/>
                </a:solidFill>
              </a:rPr>
              <a:t>Accounts </a:t>
            </a:r>
            <a:r>
              <a:rPr lang="en-US" sz="2200" dirty="0" smtClean="0">
                <a:solidFill>
                  <a:schemeClr val="tx1"/>
                </a:solidFill>
              </a:rPr>
              <a:t>for </a:t>
            </a:r>
            <a:r>
              <a:rPr lang="en-US" sz="2200" dirty="0">
                <a:solidFill>
                  <a:schemeClr val="tx1"/>
                </a:solidFill>
              </a:rPr>
              <a:t>territorial </a:t>
            </a:r>
            <a:r>
              <a:rPr lang="en-US" sz="2200" dirty="0" smtClean="0">
                <a:solidFill>
                  <a:schemeClr val="tx1"/>
                </a:solidFill>
              </a:rPr>
              <a:t>treasuries – opened;</a:t>
            </a:r>
          </a:p>
          <a:p>
            <a:pPr algn="just"/>
            <a:r>
              <a:rPr lang="en-US" sz="2200" dirty="0" smtClean="0">
                <a:solidFill>
                  <a:schemeClr val="tx1"/>
                </a:solidFill>
              </a:rPr>
              <a:t>2. 5000 Treasury Accounts for State Budget (SB) revenues; </a:t>
            </a:r>
          </a:p>
          <a:p>
            <a:pPr algn="just"/>
            <a:r>
              <a:rPr lang="en-US" sz="2200" dirty="0" smtClean="0">
                <a:solidFill>
                  <a:schemeClr val="tx1"/>
                </a:solidFill>
              </a:rPr>
              <a:t>3. </a:t>
            </a:r>
            <a:r>
              <a:rPr lang="en-US" sz="2200" dirty="0">
                <a:solidFill>
                  <a:schemeClr val="tx1"/>
                </a:solidFill>
              </a:rPr>
              <a:t>Treasury </a:t>
            </a:r>
            <a:r>
              <a:rPr lang="en-US" sz="2200" dirty="0" smtClean="0">
                <a:solidFill>
                  <a:schemeClr val="tx1"/>
                </a:solidFill>
              </a:rPr>
              <a:t>Accounts for budgetary institutions.</a:t>
            </a:r>
            <a:endParaRPr lang="en-US" sz="2200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>
            <a:stCxn id="21" idx="0"/>
            <a:endCxn id="22" idx="2"/>
          </p:cNvCxnSpPr>
          <p:nvPr/>
        </p:nvCxnSpPr>
        <p:spPr>
          <a:xfrm flipV="1">
            <a:off x="5276144" y="3517095"/>
            <a:ext cx="584313" cy="435993"/>
          </a:xfrm>
          <a:prstGeom prst="line">
            <a:avLst/>
          </a:prstGeom>
          <a:ln w="41275">
            <a:solidFill>
              <a:schemeClr val="accent2">
                <a:lumMod val="75000"/>
                <a:alpha val="32000"/>
              </a:schemeClr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543568" y="3947277"/>
            <a:ext cx="1301876" cy="369332"/>
          </a:xfrm>
          <a:prstGeom prst="rect">
            <a:avLst/>
          </a:prstGeom>
          <a:gradFill flip="none" rotWithShape="1">
            <a:gsLst>
              <a:gs pos="29000">
                <a:srgbClr val="D5DBDD"/>
              </a:gs>
              <a:gs pos="76000">
                <a:srgbClr val="D5DBDD"/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 prstMaterial="plastic"/>
        </p:spPr>
        <p:txBody>
          <a:bodyPr wrap="square" rtlCol="0">
            <a:spAutoFit/>
          </a:bodyPr>
          <a:lstStyle/>
          <a:p>
            <a:r>
              <a:rPr lang="en-US" b="1" dirty="0" smtClean="0"/>
              <a:t>1998 -2000</a:t>
            </a:r>
            <a:endParaRPr lang="en-US" b="1" dirty="0"/>
          </a:p>
        </p:txBody>
      </p:sp>
      <p:sp>
        <p:nvSpPr>
          <p:cNvPr id="45" name="Rectangle 44"/>
          <p:cNvSpPr/>
          <p:nvPr/>
        </p:nvSpPr>
        <p:spPr>
          <a:xfrm>
            <a:off x="5860457" y="4941546"/>
            <a:ext cx="2668098" cy="1338424"/>
          </a:xfrm>
          <a:prstGeom prst="rect">
            <a:avLst/>
          </a:prstGeom>
          <a:solidFill>
            <a:schemeClr val="accent1">
              <a:lumMod val="60000"/>
              <a:lumOff val="40000"/>
              <a:alpha val="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38 </a:t>
            </a:r>
            <a:r>
              <a:rPr lang="en-US" sz="2200" dirty="0">
                <a:solidFill>
                  <a:schemeClr val="tx1"/>
                </a:solidFill>
              </a:rPr>
              <a:t>Territorial </a:t>
            </a:r>
            <a:r>
              <a:rPr lang="en-US" sz="2200" dirty="0" smtClean="0">
                <a:solidFill>
                  <a:schemeClr val="tx1"/>
                </a:solidFill>
              </a:rPr>
              <a:t>Treasuries. Local Budgets  </a:t>
            </a:r>
            <a:endParaRPr lang="en-US" sz="2200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>
            <a:stCxn id="44" idx="2"/>
            <a:endCxn id="45" idx="0"/>
          </p:cNvCxnSpPr>
          <p:nvPr/>
        </p:nvCxnSpPr>
        <p:spPr>
          <a:xfrm>
            <a:off x="7194506" y="4316609"/>
            <a:ext cx="0" cy="624937"/>
          </a:xfrm>
          <a:prstGeom prst="line">
            <a:avLst/>
          </a:prstGeom>
          <a:ln w="41275">
            <a:solidFill>
              <a:schemeClr val="accent2">
                <a:lumMod val="75000"/>
                <a:alpha val="32000"/>
              </a:schemeClr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445523" y="3941673"/>
            <a:ext cx="1301876" cy="369332"/>
          </a:xfrm>
          <a:prstGeom prst="rect">
            <a:avLst/>
          </a:prstGeom>
          <a:gradFill flip="none" rotWithShape="1">
            <a:gsLst>
              <a:gs pos="29000">
                <a:srgbClr val="D5DBDD"/>
              </a:gs>
              <a:gs pos="76000">
                <a:srgbClr val="D5DBDD"/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 prstMaterial="plastic"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 2004</a:t>
            </a:r>
            <a:endParaRPr lang="en-US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10317393" y="3941673"/>
            <a:ext cx="1301876" cy="369332"/>
          </a:xfrm>
          <a:prstGeom prst="rect">
            <a:avLst/>
          </a:prstGeom>
          <a:gradFill flip="none" rotWithShape="1">
            <a:gsLst>
              <a:gs pos="29000">
                <a:srgbClr val="D5DBDD"/>
              </a:gs>
              <a:gs pos="76000">
                <a:srgbClr val="D5DBDD"/>
              </a:gs>
            </a:gsLst>
            <a:lin ang="16200000" scaled="1"/>
            <a:tileRect/>
          </a:gradFill>
          <a:ln>
            <a:solidFill>
              <a:schemeClr val="bg1">
                <a:lumMod val="65000"/>
              </a:schemeClr>
            </a:solidFill>
          </a:ln>
          <a:scene3d>
            <a:camera prst="orthographicFront"/>
            <a:lightRig rig="threePt" dir="t"/>
          </a:scene3d>
          <a:sp3d prstMaterial="plastic"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 2006</a:t>
            </a:r>
            <a:endParaRPr lang="en-US" b="1" dirty="0"/>
          </a:p>
        </p:txBody>
      </p:sp>
      <p:sp>
        <p:nvSpPr>
          <p:cNvPr id="53" name="Rectangle 52"/>
          <p:cNvSpPr/>
          <p:nvPr/>
        </p:nvSpPr>
        <p:spPr>
          <a:xfrm>
            <a:off x="9076008" y="1214356"/>
            <a:ext cx="2801791" cy="1710755"/>
          </a:xfrm>
          <a:prstGeom prst="rect">
            <a:avLst/>
          </a:prstGeom>
          <a:solidFill>
            <a:schemeClr val="accent1">
              <a:lumMod val="60000"/>
              <a:lumOff val="40000"/>
              <a:alpha val="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Health Funds (revenues)</a:t>
            </a:r>
            <a:endParaRPr lang="en-US" sz="2200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53"/>
          <p:cNvCxnSpPr>
            <a:stCxn id="53" idx="2"/>
            <a:endCxn id="51" idx="0"/>
          </p:cNvCxnSpPr>
          <p:nvPr/>
        </p:nvCxnSpPr>
        <p:spPr>
          <a:xfrm flipH="1">
            <a:off x="9096461" y="2925111"/>
            <a:ext cx="1380443" cy="1016562"/>
          </a:xfrm>
          <a:prstGeom prst="line">
            <a:avLst/>
          </a:prstGeom>
          <a:ln w="41275">
            <a:solidFill>
              <a:schemeClr val="accent2">
                <a:lumMod val="75000"/>
                <a:alpha val="32000"/>
              </a:schemeClr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9844450" y="4941546"/>
            <a:ext cx="2247762" cy="1338424"/>
          </a:xfrm>
          <a:prstGeom prst="rect">
            <a:avLst/>
          </a:prstGeom>
          <a:solidFill>
            <a:schemeClr val="accent1">
              <a:lumMod val="60000"/>
              <a:lumOff val="40000"/>
              <a:alpha val="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Social Fund (revenues)</a:t>
            </a:r>
            <a:endParaRPr lang="en-US" sz="2200" dirty="0">
              <a:solidFill>
                <a:schemeClr val="tx1"/>
              </a:solidFill>
            </a:endParaRPr>
          </a:p>
        </p:txBody>
      </p:sp>
      <p:cxnSp>
        <p:nvCxnSpPr>
          <p:cNvPr id="81" name="Straight Connector 80"/>
          <p:cNvCxnSpPr>
            <a:stCxn id="52" idx="2"/>
            <a:endCxn id="80" idx="0"/>
          </p:cNvCxnSpPr>
          <p:nvPr/>
        </p:nvCxnSpPr>
        <p:spPr>
          <a:xfrm>
            <a:off x="10968331" y="4311005"/>
            <a:ext cx="0" cy="630541"/>
          </a:xfrm>
          <a:prstGeom prst="line">
            <a:avLst/>
          </a:prstGeom>
          <a:ln w="41275">
            <a:solidFill>
              <a:schemeClr val="accent2">
                <a:lumMod val="75000"/>
                <a:alpha val="32000"/>
              </a:schemeClr>
            </a:solidFill>
            <a:headEnd type="oval"/>
            <a:tailEnd type="oval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0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0BD0EB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FFFF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  <p:bldLst>
      <p:bldP spid="7" grpId="0" animBg="1"/>
      <p:bldP spid="34" grpId="0" build="p" bldLvl="3"/>
      <p:bldP spid="15" grpId="0" animBg="1"/>
      <p:bldP spid="22" grpId="0" animBg="1"/>
      <p:bldP spid="45" grpId="0" animBg="1"/>
      <p:bldP spid="53" grpId="0" animBg="1"/>
      <p:bldP spid="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hlinkHover r:id="rId3" action="ppaction://hlinksldjump"/>
          </p:cNvPr>
          <p:cNvSpPr/>
          <p:nvPr/>
        </p:nvSpPr>
        <p:spPr>
          <a:xfrm>
            <a:off x="0" y="1"/>
            <a:ext cx="12192000" cy="6504494"/>
          </a:xfrm>
          <a:prstGeom prst="rect">
            <a:avLst/>
          </a:prstGeom>
          <a:solidFill>
            <a:schemeClr val="bg2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1549101" y="951716"/>
            <a:ext cx="4055129" cy="4152452"/>
          </a:xfrm>
          <a:prstGeom prst="roundRect">
            <a:avLst/>
          </a:prstGeom>
          <a:solidFill>
            <a:schemeClr val="accent2">
              <a:lumMod val="75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5604230" y="955658"/>
            <a:ext cx="5380036" cy="4154317"/>
          </a:xfrm>
          <a:prstGeom prst="roundRect">
            <a:avLst/>
          </a:prstGeom>
          <a:solidFill>
            <a:schemeClr val="accent1">
              <a:alpha val="53000"/>
            </a:schemeClr>
          </a:solidFill>
          <a:ln>
            <a:solidFill>
              <a:schemeClr val="accent1">
                <a:shade val="50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39"/>
          <p:cNvSpPr txBox="1">
            <a:spLocks noChangeArrowheads="1"/>
          </p:cNvSpPr>
          <p:nvPr/>
        </p:nvSpPr>
        <p:spPr bwMode="auto">
          <a:xfrm>
            <a:off x="5769329" y="5163536"/>
            <a:ext cx="5214937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1400" dirty="0">
                <a:latin typeface="Tahoma" pitchFamily="34" charset="0"/>
                <a:cs typeface="Tahoma" pitchFamily="34" charset="0"/>
              </a:rPr>
              <a:t>*</a:t>
            </a:r>
            <a:r>
              <a:rPr lang="en-US" sz="1400" dirty="0"/>
              <a:t> Closing the current accounts of public institutions in commercial banks and opening current </a:t>
            </a:r>
            <a:r>
              <a:rPr lang="en-US" sz="1400" dirty="0" smtClean="0"/>
              <a:t>accounts </a:t>
            </a:r>
            <a:r>
              <a:rPr lang="en-US" sz="1400" dirty="0"/>
              <a:t>of territorial treasuries in commercial banks</a:t>
            </a:r>
            <a:endParaRPr lang="en-US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40"/>
          <p:cNvSpPr txBox="1">
            <a:spLocks noChangeArrowheads="1"/>
          </p:cNvSpPr>
          <p:nvPr/>
        </p:nvSpPr>
        <p:spPr bwMode="auto">
          <a:xfrm>
            <a:off x="5793935" y="5936848"/>
            <a:ext cx="5000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Tahoma" pitchFamily="34" charset="0"/>
                <a:cs typeface="Tahoma" pitchFamily="34" charset="0"/>
              </a:rPr>
              <a:t> *</a:t>
            </a:r>
            <a:r>
              <a:rPr lang="en-US" sz="1400" dirty="0"/>
              <a:t> Central Treasury Serving - National Bank</a:t>
            </a:r>
            <a:endParaRPr lang="ro-RO" sz="1400" dirty="0">
              <a:latin typeface="Tahoma" pitchFamily="34" charset="0"/>
              <a:cs typeface="Tahoma" pitchFamily="34" charset="0"/>
            </a:endParaRPr>
          </a:p>
          <a:p>
            <a:r>
              <a:rPr lang="en-US" sz="1400" dirty="0"/>
              <a:t>Territorial Treasuries Serving - Commercial Banks</a:t>
            </a:r>
            <a:endParaRPr lang="en-US" sz="1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1948217" y="1523898"/>
            <a:ext cx="8858250" cy="2886074"/>
            <a:chOff x="142875" y="1785937"/>
            <a:chExt cx="8858250" cy="2886074"/>
          </a:xfrm>
        </p:grpSpPr>
        <p:grpSp>
          <p:nvGrpSpPr>
            <p:cNvPr id="9" name="Group 21"/>
            <p:cNvGrpSpPr>
              <a:grpSpLocks/>
            </p:cNvGrpSpPr>
            <p:nvPr/>
          </p:nvGrpSpPr>
          <p:grpSpPr bwMode="auto">
            <a:xfrm>
              <a:off x="2857500" y="1928812"/>
              <a:ext cx="785813" cy="2662235"/>
              <a:chOff x="285720" y="1928802"/>
              <a:chExt cx="785788" cy="2661951"/>
            </a:xfrm>
          </p:grpSpPr>
          <p:pic>
            <p:nvPicPr>
              <p:cNvPr id="40" name="Picture 2" descr="C:\Program Files\Microsoft Office\MEDIA\CAGCAT10\j0235319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85720" y="1928803"/>
                <a:ext cx="785788" cy="804776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1" name="Picture 2" descr="C:\Program Files\Microsoft Office\MEDIA\CAGCAT10\j0235319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85720" y="2857391"/>
                <a:ext cx="785788" cy="80477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pic>
          <p:pic>
            <p:nvPicPr>
              <p:cNvPr id="42" name="Picture 2" descr="C:\Program Files\Microsoft Office\MEDIA\CAGCAT10\j0235319.wmf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85720" y="3785980"/>
                <a:ext cx="785788" cy="804776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pic>
        </p:grpSp>
        <p:grpSp>
          <p:nvGrpSpPr>
            <p:cNvPr id="10" name="Group 23"/>
            <p:cNvGrpSpPr>
              <a:grpSpLocks/>
            </p:cNvGrpSpPr>
            <p:nvPr/>
          </p:nvGrpSpPr>
          <p:grpSpPr bwMode="auto">
            <a:xfrm>
              <a:off x="1357313" y="1857374"/>
              <a:ext cx="857250" cy="2786064"/>
              <a:chOff x="1714480" y="1857364"/>
              <a:chExt cx="857245" cy="2786050"/>
            </a:xfrm>
          </p:grpSpPr>
          <p:pic>
            <p:nvPicPr>
              <p:cNvPr id="37" name="Picture 10" descr="C:\Documents and Settings\rcheltuiala\My Documents\My Pictures\Microsoft Clip Organizer\j0440380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714480" y="1857364"/>
                <a:ext cx="857245" cy="857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8" name="Picture 10" descr="C:\Documents and Settings\rcheltuiala\My Documents\My Pictures\Microsoft Clip Organizer\j0440380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714480" y="2857496"/>
                <a:ext cx="857245" cy="857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9" name="Picture 10" descr="C:\Documents and Settings\rcheltuiala\My Documents\My Pictures\Microsoft Clip Organizer\j0440380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714480" y="3786190"/>
                <a:ext cx="857245" cy="857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1" name="Group 22"/>
            <p:cNvGrpSpPr>
              <a:grpSpLocks/>
            </p:cNvGrpSpPr>
            <p:nvPr/>
          </p:nvGrpSpPr>
          <p:grpSpPr bwMode="auto">
            <a:xfrm>
              <a:off x="1000125" y="2214566"/>
              <a:ext cx="357188" cy="2143128"/>
              <a:chOff x="1214414" y="2214554"/>
              <a:chExt cx="357190" cy="2143139"/>
            </a:xfrm>
          </p:grpSpPr>
          <p:graphicFrame>
            <p:nvGraphicFramePr>
              <p:cNvPr id="34" name="Diagram 13"/>
              <p:cNvGraphicFramePr/>
              <p:nvPr/>
            </p:nvGraphicFramePr>
            <p:xfrm>
              <a:off x="1214414" y="2214554"/>
              <a:ext cx="357190" cy="21431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6" r:lo="rId7" r:qs="rId8" r:cs="rId9"/>
              </a:graphicData>
            </a:graphic>
          </p:graphicFrame>
          <p:sp>
            <p:nvSpPr>
              <p:cNvPr id="35" name="Right Arrow 34"/>
              <p:cNvSpPr/>
              <p:nvPr/>
            </p:nvSpPr>
            <p:spPr>
              <a:xfrm>
                <a:off x="1214414" y="3214681"/>
                <a:ext cx="357190" cy="214313"/>
              </a:xfrm>
              <a:prstGeom prst="rightArrow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6" name="Right Arrow 35"/>
              <p:cNvSpPr/>
              <p:nvPr/>
            </p:nvSpPr>
            <p:spPr>
              <a:xfrm>
                <a:off x="1214414" y="4143373"/>
                <a:ext cx="357190" cy="214314"/>
              </a:xfrm>
              <a:prstGeom prst="rightArrow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pic>
          <p:nvPicPr>
            <p:cNvPr id="12" name="Picture 2" descr="C:\Program Files\Microsoft Office\MEDIA\CAGCAT10\j0235319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215313" y="2857500"/>
              <a:ext cx="785812" cy="80486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grpSp>
          <p:nvGrpSpPr>
            <p:cNvPr id="13" name="Group 29"/>
            <p:cNvGrpSpPr>
              <a:grpSpLocks/>
            </p:cNvGrpSpPr>
            <p:nvPr/>
          </p:nvGrpSpPr>
          <p:grpSpPr bwMode="auto">
            <a:xfrm>
              <a:off x="5000625" y="2214566"/>
              <a:ext cx="357188" cy="2143128"/>
              <a:chOff x="1214414" y="2214554"/>
              <a:chExt cx="357190" cy="2143139"/>
            </a:xfrm>
          </p:grpSpPr>
          <p:graphicFrame>
            <p:nvGraphicFramePr>
              <p:cNvPr id="31" name="Diagram 30"/>
              <p:cNvGraphicFramePr/>
              <p:nvPr/>
            </p:nvGraphicFramePr>
            <p:xfrm>
              <a:off x="1214414" y="2214554"/>
              <a:ext cx="357190" cy="21431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2" r:lo="rId13" r:qs="rId14" r:cs="rId15"/>
              </a:graphicData>
            </a:graphic>
          </p:graphicFrame>
          <p:sp>
            <p:nvSpPr>
              <p:cNvPr id="32" name="Right Arrow 31"/>
              <p:cNvSpPr/>
              <p:nvPr/>
            </p:nvSpPr>
            <p:spPr>
              <a:xfrm>
                <a:off x="1214414" y="3214681"/>
                <a:ext cx="357190" cy="214313"/>
              </a:xfrm>
              <a:prstGeom prst="rightArrow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3" name="Right Arrow 32"/>
              <p:cNvSpPr/>
              <p:nvPr/>
            </p:nvSpPr>
            <p:spPr>
              <a:xfrm>
                <a:off x="1214414" y="4143380"/>
                <a:ext cx="356841" cy="214313"/>
              </a:xfrm>
              <a:prstGeom prst="rightArrow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  <a:scene3d>
                <a:camera prst="orthographicFront">
                  <a:rot lat="0" lon="0" rev="1500000"/>
                </a:camera>
                <a:lightRig rig="threePt" dir="t"/>
              </a:scene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14" name="Right Arrow 13"/>
            <p:cNvSpPr/>
            <p:nvPr/>
          </p:nvSpPr>
          <p:spPr>
            <a:xfrm>
              <a:off x="6429375" y="3214688"/>
              <a:ext cx="357188" cy="214312"/>
            </a:xfrm>
            <a:prstGeom prst="rightArrow">
              <a:avLst/>
            </a:prstGeom>
            <a:blipFill rotWithShape="0">
              <a:blip r:embed="rId11" cstate="print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pic>
          <p:nvPicPr>
            <p:cNvPr id="15" name="Picture 10" descr="C:\Documents and Settings\rcheltuiala\My Documents\My Pictures\Microsoft Clip Organizer\j0440380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786563" y="2928938"/>
              <a:ext cx="85725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51" descr="C:\Documents and Settings\rcheltuiala\My Documents\My Pictures\Microsoft Clip Organizer\j0234526.wmf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5357813" y="2786063"/>
              <a:ext cx="1071562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8" name="Group 68"/>
            <p:cNvGrpSpPr>
              <a:grpSpLocks/>
            </p:cNvGrpSpPr>
            <p:nvPr/>
          </p:nvGrpSpPr>
          <p:grpSpPr bwMode="auto">
            <a:xfrm>
              <a:off x="142875" y="1785937"/>
              <a:ext cx="857250" cy="2743199"/>
              <a:chOff x="142844" y="1785926"/>
              <a:chExt cx="857256" cy="2742464"/>
            </a:xfrm>
          </p:grpSpPr>
          <p:pic>
            <p:nvPicPr>
              <p:cNvPr id="28" name="Picture 48" descr="C:\Program Files\Microsoft Office\MEDIA\CAGCAT10\j0292020.wmf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42844" y="1785926"/>
                <a:ext cx="857256" cy="813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" name="Picture 48" descr="C:\Program Files\Microsoft Office\MEDIA\CAGCAT10\j0292020.wmf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42844" y="2786058"/>
                <a:ext cx="857256" cy="813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" name="Picture 48" descr="C:\Program Files\Microsoft Office\MEDIA\CAGCAT10\j0292020.wmf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42844" y="3714752"/>
                <a:ext cx="857256" cy="813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9" name="Group 69"/>
            <p:cNvGrpSpPr>
              <a:grpSpLocks/>
            </p:cNvGrpSpPr>
            <p:nvPr/>
          </p:nvGrpSpPr>
          <p:grpSpPr bwMode="auto">
            <a:xfrm>
              <a:off x="4071938" y="1928812"/>
              <a:ext cx="857250" cy="2743199"/>
              <a:chOff x="142844" y="1785926"/>
              <a:chExt cx="857256" cy="2742464"/>
            </a:xfrm>
          </p:grpSpPr>
          <p:pic>
            <p:nvPicPr>
              <p:cNvPr id="25" name="Picture 48" descr="C:\Program Files\Microsoft Office\MEDIA\CAGCAT10\j0292020.wmf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42844" y="1785926"/>
                <a:ext cx="857256" cy="813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6" name="Picture 48" descr="C:\Program Files\Microsoft Office\MEDIA\CAGCAT10\j0292020.wmf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42844" y="2786058"/>
                <a:ext cx="857256" cy="813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7" name="Picture 48" descr="C:\Program Files\Microsoft Office\MEDIA\CAGCAT10\j0292020.wmf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142844" y="3714752"/>
                <a:ext cx="857256" cy="813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0" name="Group 22"/>
            <p:cNvGrpSpPr>
              <a:grpSpLocks/>
            </p:cNvGrpSpPr>
            <p:nvPr/>
          </p:nvGrpSpPr>
          <p:grpSpPr bwMode="auto">
            <a:xfrm>
              <a:off x="2357438" y="2214566"/>
              <a:ext cx="357187" cy="2143128"/>
              <a:chOff x="1214414" y="2214554"/>
              <a:chExt cx="357190" cy="2143139"/>
            </a:xfrm>
          </p:grpSpPr>
          <p:graphicFrame>
            <p:nvGraphicFramePr>
              <p:cNvPr id="22" name="Diagram 21"/>
              <p:cNvGraphicFramePr/>
              <p:nvPr/>
            </p:nvGraphicFramePr>
            <p:xfrm>
              <a:off x="1214414" y="2214554"/>
              <a:ext cx="357190" cy="21431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9" r:lo="rId20" r:qs="rId21" r:cs="rId22"/>
              </a:graphicData>
            </a:graphic>
          </p:graphicFrame>
          <p:sp>
            <p:nvSpPr>
              <p:cNvPr id="23" name="Right Arrow 22"/>
              <p:cNvSpPr/>
              <p:nvPr/>
            </p:nvSpPr>
            <p:spPr>
              <a:xfrm>
                <a:off x="1214414" y="3214681"/>
                <a:ext cx="357190" cy="214313"/>
              </a:xfrm>
              <a:prstGeom prst="rightArrow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Right Arrow 23"/>
              <p:cNvSpPr/>
              <p:nvPr/>
            </p:nvSpPr>
            <p:spPr>
              <a:xfrm>
                <a:off x="1214414" y="4143373"/>
                <a:ext cx="357190" cy="214314"/>
              </a:xfrm>
              <a:prstGeom prst="rightArrow">
                <a:avLst/>
              </a:prstGeom>
              <a:blipFill rotWithShape="0">
                <a:blip r:embed="rId11" cstate="print"/>
                <a:stretch>
                  <a:fillRect/>
                </a:stretch>
              </a:blip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21" name="Right Arrow 20"/>
            <p:cNvSpPr/>
            <p:nvPr/>
          </p:nvSpPr>
          <p:spPr>
            <a:xfrm>
              <a:off x="7715250" y="3214688"/>
              <a:ext cx="357188" cy="214312"/>
            </a:xfrm>
            <a:prstGeom prst="rightArrow">
              <a:avLst/>
            </a:prstGeom>
            <a:blipFill rotWithShape="0">
              <a:blip r:embed="rId11" cstate="print"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43" name="TextBox 39"/>
          <p:cNvSpPr txBox="1">
            <a:spLocks noChangeArrowheads="1"/>
          </p:cNvSpPr>
          <p:nvPr/>
        </p:nvSpPr>
        <p:spPr bwMode="auto">
          <a:xfrm>
            <a:off x="5841840" y="4408183"/>
            <a:ext cx="107154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>
                <a:latin typeface="Tahoma" pitchFamily="34" charset="0"/>
                <a:cs typeface="Tahoma" pitchFamily="34" charset="0"/>
              </a:rPr>
              <a:t>Public Institutions</a:t>
            </a:r>
            <a:endParaRPr lang="ro-RO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4" name="TextBox 42"/>
          <p:cNvSpPr txBox="1">
            <a:spLocks noChangeArrowheads="1"/>
          </p:cNvSpPr>
          <p:nvPr/>
        </p:nvSpPr>
        <p:spPr bwMode="auto">
          <a:xfrm>
            <a:off x="3032456" y="4347274"/>
            <a:ext cx="11429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>
                <a:latin typeface="Tahoma" pitchFamily="34" charset="0"/>
                <a:cs typeface="Tahoma" pitchFamily="34" charset="0"/>
              </a:rPr>
              <a:t>Commercial Banks</a:t>
            </a:r>
            <a:endParaRPr lang="ro-RO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5" name="TextBox 43"/>
          <p:cNvSpPr txBox="1">
            <a:spLocks noChangeArrowheads="1"/>
          </p:cNvSpPr>
          <p:nvPr/>
        </p:nvSpPr>
        <p:spPr bwMode="auto">
          <a:xfrm>
            <a:off x="9984141" y="3453885"/>
            <a:ext cx="100012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 b="1" dirty="0" smtClean="0">
                <a:latin typeface="Tahoma" pitchFamily="34" charset="0"/>
                <a:cs typeface="Tahoma" pitchFamily="34" charset="0"/>
              </a:rPr>
              <a:t>Economic Agents</a:t>
            </a:r>
            <a:endParaRPr lang="ro-RO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6" name="TextBox 44"/>
          <p:cNvSpPr txBox="1">
            <a:spLocks noChangeArrowheads="1"/>
          </p:cNvSpPr>
          <p:nvPr/>
        </p:nvSpPr>
        <p:spPr bwMode="auto">
          <a:xfrm>
            <a:off x="7188555" y="3501582"/>
            <a:ext cx="100012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 b="1" dirty="0" smtClean="0">
                <a:latin typeface="Tahoma" pitchFamily="34" charset="0"/>
                <a:cs typeface="Tahoma" pitchFamily="34" charset="0"/>
              </a:rPr>
              <a:t>Territorial</a:t>
            </a:r>
            <a:endParaRPr lang="en-US" sz="1100" b="1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cs typeface="Tahoma" pitchFamily="34" charset="0"/>
              </a:rPr>
              <a:t>Treasuries </a:t>
            </a:r>
            <a:endParaRPr lang="ro-RO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" name="TextBox 42"/>
          <p:cNvSpPr txBox="1">
            <a:spLocks noChangeArrowheads="1"/>
          </p:cNvSpPr>
          <p:nvPr/>
        </p:nvSpPr>
        <p:spPr bwMode="auto">
          <a:xfrm>
            <a:off x="8377607" y="3481029"/>
            <a:ext cx="11429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>
                <a:latin typeface="Tahoma" pitchFamily="34" charset="0"/>
                <a:cs typeface="Tahoma" pitchFamily="34" charset="0"/>
              </a:rPr>
              <a:t>Commercial Banks</a:t>
            </a:r>
            <a:endParaRPr lang="ro-RO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605998" y="1034882"/>
            <a:ext cx="137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After  1998</a:t>
            </a:r>
            <a:endParaRPr lang="en-US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2908028" y="1010479"/>
            <a:ext cx="1366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Before 1998</a:t>
            </a:r>
            <a:endParaRPr lang="en-US" b="1" dirty="0"/>
          </a:p>
        </p:txBody>
      </p:sp>
      <p:sp>
        <p:nvSpPr>
          <p:cNvPr id="49" name="TextBox 39"/>
          <p:cNvSpPr txBox="1">
            <a:spLocks noChangeArrowheads="1"/>
          </p:cNvSpPr>
          <p:nvPr/>
        </p:nvSpPr>
        <p:spPr bwMode="auto">
          <a:xfrm>
            <a:off x="1831837" y="4364925"/>
            <a:ext cx="107154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100" b="1" dirty="0" smtClean="0">
                <a:latin typeface="Tahoma" pitchFamily="34" charset="0"/>
                <a:cs typeface="Tahoma" pitchFamily="34" charset="0"/>
              </a:rPr>
              <a:t>Public Institutions</a:t>
            </a:r>
            <a:endParaRPr lang="ro-RO" sz="1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" name="TextBox 43"/>
          <p:cNvSpPr txBox="1">
            <a:spLocks noChangeArrowheads="1"/>
          </p:cNvSpPr>
          <p:nvPr/>
        </p:nvSpPr>
        <p:spPr bwMode="auto">
          <a:xfrm>
            <a:off x="4532668" y="4408183"/>
            <a:ext cx="100012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 b="1" dirty="0" smtClean="0">
                <a:latin typeface="Tahoma" pitchFamily="34" charset="0"/>
                <a:cs typeface="Tahoma" pitchFamily="34" charset="0"/>
              </a:rPr>
              <a:t>Economic Agents</a:t>
            </a:r>
            <a:endParaRPr lang="ro-RO" sz="1100" b="1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2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4570120"/>
              </p:ext>
            </p:extLst>
          </p:nvPr>
        </p:nvGraphicFramePr>
        <p:xfrm>
          <a:off x="133492" y="931415"/>
          <a:ext cx="11953496" cy="5389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91680" y="84841"/>
            <a:ext cx="1183712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600" b="1" dirty="0" smtClean="0">
                <a:ln/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3600" b="1" dirty="0" smtClean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TSA </a:t>
            </a:r>
            <a:r>
              <a:rPr lang="ro-RO" sz="3600" b="1" dirty="0" smtClean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CREATI</a:t>
            </a:r>
            <a:r>
              <a:rPr lang="en-US" sz="3600" b="1" dirty="0" smtClean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ON </a:t>
            </a:r>
            <a:r>
              <a:rPr lang="ro-RO" sz="36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AND </a:t>
            </a:r>
            <a:r>
              <a:rPr lang="ro-RO" sz="3600" b="1" dirty="0" smtClean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DEVELOPMENT</a:t>
            </a:r>
            <a:endParaRPr lang="en-US" sz="3600" b="1" dirty="0">
              <a:ln/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2074" y="3364452"/>
            <a:ext cx="1523395" cy="369332"/>
          </a:xfrm>
          <a:prstGeom prst="rect">
            <a:avLst/>
          </a:prstGeom>
          <a:solidFill>
            <a:schemeClr val="accent6">
              <a:alpha val="1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o-RO" b="1" dirty="0" smtClean="0">
                <a:solidFill>
                  <a:schemeClr val="tx1"/>
                </a:solidFill>
              </a:rPr>
              <a:t> 2007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93207" y="2651462"/>
            <a:ext cx="1584357" cy="369332"/>
          </a:xfrm>
          <a:prstGeom prst="rect">
            <a:avLst/>
          </a:prstGeom>
          <a:solidFill>
            <a:schemeClr val="accent4">
              <a:lumMod val="60000"/>
              <a:lumOff val="40000"/>
              <a:alpha val="22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o-RO" b="1" dirty="0" smtClean="0">
                <a:solidFill>
                  <a:schemeClr val="tx1"/>
                </a:solidFill>
              </a:rPr>
              <a:t>200</a:t>
            </a:r>
            <a:r>
              <a:rPr lang="en-US" b="1" dirty="0" smtClean="0">
                <a:solidFill>
                  <a:schemeClr val="tx1"/>
                </a:solidFill>
              </a:rPr>
              <a:t>8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15823" y="1452221"/>
            <a:ext cx="1638778" cy="369332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o-RO" b="1" dirty="0" smtClean="0">
                <a:solidFill>
                  <a:schemeClr val="tx1"/>
                </a:solidFill>
              </a:rPr>
              <a:t> 20</a:t>
            </a:r>
            <a:r>
              <a:rPr lang="en-US" b="1" dirty="0" smtClean="0">
                <a:solidFill>
                  <a:schemeClr val="tx1"/>
                </a:solidFill>
              </a:rPr>
              <a:t>15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93084" y="903983"/>
            <a:ext cx="1767272" cy="369332"/>
          </a:xfrm>
          <a:prstGeom prst="rect">
            <a:avLst/>
          </a:prstGeom>
          <a:solidFill>
            <a:srgbClr val="FF0000">
              <a:alpha val="32000"/>
            </a:srgb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o-RO" b="1" dirty="0" smtClean="0">
                <a:solidFill>
                  <a:schemeClr val="tx1"/>
                </a:solidFill>
              </a:rPr>
              <a:t>20</a:t>
            </a:r>
            <a:r>
              <a:rPr lang="en-US" b="1" dirty="0" smtClean="0">
                <a:solidFill>
                  <a:schemeClr val="tx1"/>
                </a:solidFill>
              </a:rPr>
              <a:t>16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1680" y="1199815"/>
            <a:ext cx="2139414" cy="1754326"/>
          </a:xfrm>
          <a:prstGeom prst="rect">
            <a:avLst/>
          </a:prstGeom>
          <a:solidFill>
            <a:schemeClr val="accent1">
              <a:lumMod val="60000"/>
              <a:lumOff val="40000"/>
              <a:alpha val="2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ctr"/>
            <a:endParaRPr lang="en-US" i="1" dirty="0" smtClean="0">
              <a:latin typeface="Tahoma" pitchFamily="34" charset="0"/>
              <a:cs typeface="Tahoma" pitchFamily="34" charset="0"/>
            </a:endParaRPr>
          </a:p>
          <a:p>
            <a:pPr lvl="0" algn="ctr"/>
            <a:r>
              <a:rPr lang="en-US" b="1" i="1" dirty="0" smtClean="0">
                <a:latin typeface="+mj-lt"/>
                <a:cs typeface="Tahoma" pitchFamily="34" charset="0"/>
              </a:rPr>
              <a:t>01.04.2007 -</a:t>
            </a:r>
          </a:p>
          <a:p>
            <a:pPr lvl="0" algn="ctr"/>
            <a:r>
              <a:rPr lang="en-US" b="1" i="1" dirty="0">
                <a:latin typeface="+mj-lt"/>
                <a:cs typeface="Tahoma" pitchFamily="34" charset="0"/>
              </a:rPr>
              <a:t>d</a:t>
            </a:r>
            <a:r>
              <a:rPr lang="en-US" b="1" i="1" dirty="0" smtClean="0">
                <a:latin typeface="+mj-lt"/>
                <a:cs typeface="Tahoma" pitchFamily="34" charset="0"/>
              </a:rPr>
              <a:t>irect </a:t>
            </a:r>
            <a:r>
              <a:rPr lang="en-US" b="1" i="1" dirty="0">
                <a:latin typeface="+mj-lt"/>
                <a:cs typeface="Tahoma" pitchFamily="34" charset="0"/>
              </a:rPr>
              <a:t>participant </a:t>
            </a:r>
            <a:r>
              <a:rPr lang="en-US" b="1" i="1" dirty="0" smtClean="0">
                <a:latin typeface="+mj-lt"/>
                <a:cs typeface="Tahoma" pitchFamily="34" charset="0"/>
              </a:rPr>
              <a:t>of the  AUTOMATED </a:t>
            </a:r>
            <a:r>
              <a:rPr lang="en-US" b="1" i="1" dirty="0">
                <a:latin typeface="+mj-lt"/>
                <a:cs typeface="Tahoma" pitchFamily="34" charset="0"/>
              </a:rPr>
              <a:t>INTERBANK PAYMENT SYSTEM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80821" y="2098552"/>
            <a:ext cx="1539087" cy="369332"/>
          </a:xfrm>
          <a:prstGeom prst="rect">
            <a:avLst/>
          </a:prstGeom>
          <a:solidFill>
            <a:schemeClr val="accent4">
              <a:lumMod val="60000"/>
              <a:lumOff val="40000"/>
              <a:alpha val="3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o-RO" b="1" dirty="0" smtClean="0">
                <a:solidFill>
                  <a:schemeClr val="tx1"/>
                </a:solidFill>
              </a:rPr>
              <a:t>200</a:t>
            </a:r>
            <a:r>
              <a:rPr lang="en-US" b="1" dirty="0" smtClean="0">
                <a:solidFill>
                  <a:schemeClr val="tx1"/>
                </a:solidFill>
              </a:rPr>
              <a:t>9-2014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7089979">
            <a:off x="1003252" y="1050300"/>
            <a:ext cx="516270" cy="5162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4672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4546" y="12097"/>
            <a:ext cx="1183712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600" b="1" dirty="0" smtClean="0">
                <a:ln/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 </a:t>
            </a:r>
            <a:r>
              <a:rPr lang="ro-RO" sz="36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STRUCTURE OF THE </a:t>
            </a:r>
            <a:r>
              <a:rPr lang="en-US" sz="3600" b="1" dirty="0" smtClean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TSA</a:t>
            </a:r>
            <a:endParaRPr lang="en-US" sz="3600" b="1" dirty="0">
              <a:ln/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693573"/>
            <a:ext cx="12192000" cy="4824023"/>
          </a:xfrm>
          <a:prstGeom prst="rect">
            <a:avLst/>
          </a:prstGeom>
          <a:pattFill prst="pct50">
            <a:fgClr>
              <a:schemeClr val="accent4">
                <a:lumMod val="75000"/>
              </a:schemeClr>
            </a:fgClr>
            <a:bgClr>
              <a:schemeClr val="bg1"/>
            </a:bgClr>
          </a:patt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1831958"/>
            <a:ext cx="12180113" cy="1323439"/>
          </a:xfrm>
          <a:prstGeom prst="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2000" b="1" dirty="0" smtClean="0"/>
          </a:p>
          <a:p>
            <a:r>
              <a:rPr lang="en-US" sz="2000" b="1" dirty="0" smtClean="0"/>
              <a:t>State Treasury</a:t>
            </a:r>
          </a:p>
          <a:p>
            <a:endParaRPr lang="en-US" sz="2000" b="1" dirty="0"/>
          </a:p>
          <a:p>
            <a:endParaRPr lang="en-US" sz="20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3542171" y="1799331"/>
            <a:ext cx="1517714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</a:t>
            </a:r>
            <a:r>
              <a:rPr lang="en-US" sz="1600" b="1" dirty="0" smtClean="0">
                <a:solidFill>
                  <a:schemeClr val="tx1"/>
                </a:solidFill>
              </a:rPr>
              <a:t>tate budget -  </a:t>
            </a:r>
            <a:r>
              <a:rPr lang="en-US" sz="1600" b="1" i="1" dirty="0" smtClean="0">
                <a:solidFill>
                  <a:schemeClr val="tx1"/>
                </a:solidFill>
              </a:rPr>
              <a:t>1 account</a:t>
            </a:r>
            <a:endParaRPr lang="en-US" sz="1600" b="1" i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275215" y="1804692"/>
            <a:ext cx="1840585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Revenues of the  Health Funds - </a:t>
            </a:r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i="1" dirty="0">
                <a:solidFill>
                  <a:schemeClr val="tx1"/>
                </a:solidFill>
              </a:rPr>
              <a:t>1 account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465269" y="1804692"/>
            <a:ext cx="1721857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Revenues of the Social Fund -</a:t>
            </a:r>
          </a:p>
          <a:p>
            <a:pPr algn="ctr"/>
            <a:r>
              <a:rPr lang="en-US" sz="1600" b="1" i="1" dirty="0">
                <a:solidFill>
                  <a:schemeClr val="tx1"/>
                </a:solidFill>
              </a:rPr>
              <a:t>1 account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619948" y="1806275"/>
            <a:ext cx="1329180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Technical -  3</a:t>
            </a:r>
            <a:r>
              <a:rPr lang="en-US" sz="1600" b="1" i="1" dirty="0" smtClean="0">
                <a:solidFill>
                  <a:schemeClr val="tx1"/>
                </a:solidFill>
              </a:rPr>
              <a:t> accounts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860" y="3577124"/>
            <a:ext cx="12194027" cy="1323439"/>
          </a:xfrm>
          <a:prstGeom prst="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</p:spPr>
        <p:txBody>
          <a:bodyPr wrap="square" rtlCol="0">
            <a:spAutoFit/>
          </a:bodyPr>
          <a:lstStyle/>
          <a:p>
            <a:endParaRPr lang="en-US" sz="2000" b="1" dirty="0" smtClean="0"/>
          </a:p>
          <a:p>
            <a:r>
              <a:rPr lang="en-US" sz="2000" b="1" dirty="0" err="1" smtClean="0"/>
              <a:t>Teritorial</a:t>
            </a:r>
            <a:r>
              <a:rPr lang="en-US" sz="2000" b="1" dirty="0" smtClean="0"/>
              <a:t> </a:t>
            </a:r>
          </a:p>
          <a:p>
            <a:r>
              <a:rPr lang="en-US" sz="2000" b="1" dirty="0" smtClean="0"/>
              <a:t>Treasuries (38)</a:t>
            </a:r>
            <a:endParaRPr lang="en-US" sz="2000" b="1" dirty="0"/>
          </a:p>
          <a:p>
            <a:endParaRPr lang="en-US" sz="20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2020477" y="3551597"/>
            <a:ext cx="1524001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Local Budgets – 39 accounts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727612" y="3546236"/>
            <a:ext cx="1329180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i="1" dirty="0" smtClean="0">
                <a:solidFill>
                  <a:schemeClr val="tx1"/>
                </a:solidFill>
              </a:rPr>
              <a:t>37 accounts – for SB execution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8341729" y="3546236"/>
            <a:ext cx="1358451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TEPIM – </a:t>
            </a:r>
            <a:r>
              <a:rPr lang="en-US" sz="1600" b="1" i="1" dirty="0" smtClean="0">
                <a:solidFill>
                  <a:schemeClr val="tx1"/>
                </a:solidFill>
              </a:rPr>
              <a:t>74 accounts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213562" y="3544012"/>
            <a:ext cx="1546333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</a:t>
            </a:r>
            <a:r>
              <a:rPr lang="en-US" sz="1600" b="1" dirty="0" smtClean="0">
                <a:solidFill>
                  <a:schemeClr val="tx1"/>
                </a:solidFill>
              </a:rPr>
              <a:t>ccounts for </a:t>
            </a:r>
            <a:r>
              <a:rPr lang="en-US" sz="1500" b="1" dirty="0" smtClean="0">
                <a:solidFill>
                  <a:schemeClr val="tx1"/>
                </a:solidFill>
              </a:rPr>
              <a:t>self-managed</a:t>
            </a:r>
            <a:endParaRPr lang="en-US" sz="15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institutions -  </a:t>
            </a:r>
            <a:r>
              <a:rPr lang="en-US" sz="1600" b="1" i="1" dirty="0" smtClean="0">
                <a:solidFill>
                  <a:schemeClr val="tx1"/>
                </a:solidFill>
              </a:rPr>
              <a:t>38 accounts</a:t>
            </a:r>
            <a:endParaRPr lang="en-US" b="1" i="1" dirty="0" smtClean="0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4872279" y="1957120"/>
            <a:ext cx="197474" cy="282227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 rot="10800000">
            <a:off x="3553162" y="1932782"/>
            <a:ext cx="155834" cy="112179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0" y="5119393"/>
            <a:ext cx="12192000" cy="369332"/>
          </a:xfrm>
          <a:prstGeom prst="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National </a:t>
            </a:r>
            <a:r>
              <a:rPr lang="en-US" b="1" dirty="0" smtClean="0"/>
              <a:t>Socials </a:t>
            </a:r>
            <a:r>
              <a:rPr lang="en-US" b="1" dirty="0"/>
              <a:t>Insurance House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-11887" y="6094860"/>
            <a:ext cx="12192000" cy="369332"/>
          </a:xfrm>
          <a:prstGeom prst="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National Health Insurance </a:t>
            </a:r>
            <a:r>
              <a:rPr lang="ro-RO" b="1" dirty="0" smtClean="0"/>
              <a:t>Company</a:t>
            </a:r>
            <a:endParaRPr lang="en-US" b="1" dirty="0" smtClean="0"/>
          </a:p>
        </p:txBody>
      </p:sp>
      <p:sp>
        <p:nvSpPr>
          <p:cNvPr id="21" name="Rounded Rectangle 20"/>
          <p:cNvSpPr/>
          <p:nvPr/>
        </p:nvSpPr>
        <p:spPr>
          <a:xfrm>
            <a:off x="8465268" y="5108671"/>
            <a:ext cx="1721857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Expenditures of the  Social Fund-</a:t>
            </a:r>
          </a:p>
          <a:p>
            <a:pPr algn="ctr"/>
            <a:r>
              <a:rPr lang="en-US" sz="1600" b="1" i="1" dirty="0" smtClean="0">
                <a:solidFill>
                  <a:schemeClr val="tx1"/>
                </a:solidFill>
              </a:rPr>
              <a:t>27 accounts</a:t>
            </a:r>
            <a:endParaRPr lang="en-US" sz="1600" b="1" i="1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0275214" y="5119393"/>
            <a:ext cx="1840585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Expenditures of the Health Funds - </a:t>
            </a:r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i="1" dirty="0" smtClean="0">
                <a:solidFill>
                  <a:schemeClr val="tx1"/>
                </a:solidFill>
              </a:rPr>
              <a:t>7 accounts</a:t>
            </a:r>
            <a:endParaRPr lang="en-US" sz="1600" b="1" i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845325" y="3556958"/>
            <a:ext cx="1329180" cy="134896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IP -  </a:t>
            </a:r>
            <a:r>
              <a:rPr lang="en-US" sz="1600" b="1" i="1" dirty="0" smtClean="0">
                <a:solidFill>
                  <a:schemeClr val="tx1"/>
                </a:solidFill>
              </a:rPr>
              <a:t>28 accounts</a:t>
            </a:r>
          </a:p>
        </p:txBody>
      </p:sp>
      <p:sp>
        <p:nvSpPr>
          <p:cNvPr id="27" name="Down Arrow 26"/>
          <p:cNvSpPr/>
          <p:nvPr/>
        </p:nvSpPr>
        <p:spPr>
          <a:xfrm>
            <a:off x="9990835" y="2021079"/>
            <a:ext cx="208178" cy="441000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11902116" y="2010357"/>
            <a:ext cx="233407" cy="442072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0800000">
            <a:off x="8478230" y="1920347"/>
            <a:ext cx="155834" cy="112179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 rot="10800000">
            <a:off x="10296528" y="1914965"/>
            <a:ext cx="155834" cy="112179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2050925" y="3646286"/>
            <a:ext cx="155834" cy="112179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6590710" y="3624309"/>
            <a:ext cx="189025" cy="115508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9511046" y="3686517"/>
            <a:ext cx="189025" cy="115508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10800000">
            <a:off x="8387243" y="3657600"/>
            <a:ext cx="155834" cy="112179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3342444" y="3673420"/>
            <a:ext cx="189025" cy="115508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 rot="10800000">
            <a:off x="5204574" y="3665184"/>
            <a:ext cx="155834" cy="112179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-1" y="857999"/>
            <a:ext cx="5325287" cy="835328"/>
          </a:xfrm>
          <a:prstGeom prst="rect">
            <a:avLst/>
          </a:prstGeom>
          <a:pattFill prst="pct50">
            <a:fgClr>
              <a:schemeClr val="accent4">
                <a:lumMod val="75000"/>
              </a:schemeClr>
            </a:fgClr>
            <a:bgClr>
              <a:schemeClr val="bg1"/>
            </a:bgClr>
          </a:patt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-2" y="865087"/>
            <a:ext cx="5306758" cy="646331"/>
          </a:xfrm>
          <a:prstGeom prst="rect">
            <a:avLst/>
          </a:prstGeom>
          <a:solidFill>
            <a:schemeClr val="accent1">
              <a:lumMod val="20000"/>
              <a:lumOff val="80000"/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National Bank </a:t>
            </a:r>
            <a:endParaRPr lang="ro-RO" b="1" dirty="0" smtClean="0"/>
          </a:p>
          <a:p>
            <a:r>
              <a:rPr lang="en-US" b="1" dirty="0" smtClean="0"/>
              <a:t>of Moldova</a:t>
            </a:r>
            <a:endParaRPr lang="en-US" sz="2000" b="1" dirty="0"/>
          </a:p>
        </p:txBody>
      </p:sp>
      <p:sp>
        <p:nvSpPr>
          <p:cNvPr id="41" name="Rounded Rectangle 40"/>
          <p:cNvSpPr/>
          <p:nvPr/>
        </p:nvSpPr>
        <p:spPr>
          <a:xfrm>
            <a:off x="2050924" y="853019"/>
            <a:ext cx="3184096" cy="664626"/>
          </a:xfrm>
          <a:prstGeom prst="roundRect">
            <a:avLst/>
          </a:prstGeom>
          <a:solidFill>
            <a:srgbClr val="00B0F0">
              <a:alpha val="1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Nostro</a:t>
            </a:r>
            <a:r>
              <a:rPr lang="en-US" sz="2000" b="1" dirty="0" smtClean="0">
                <a:solidFill>
                  <a:schemeClr val="tx1"/>
                </a:solidFill>
              </a:rPr>
              <a:t> account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5477601" y="861511"/>
            <a:ext cx="2337034" cy="664626"/>
          </a:xfrm>
          <a:prstGeom prst="roundRect">
            <a:avLst/>
          </a:prstGeom>
          <a:solidFill>
            <a:schemeClr val="accent4">
              <a:lumMod val="60000"/>
              <a:lumOff val="40000"/>
              <a:alpha val="18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State budget – 4 accounts (euro and dollars)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985480" y="852110"/>
            <a:ext cx="2337034" cy="664626"/>
          </a:xfrm>
          <a:prstGeom prst="roundRect">
            <a:avLst/>
          </a:prstGeom>
          <a:solidFill>
            <a:schemeClr val="accent4">
              <a:lumMod val="60000"/>
              <a:lumOff val="40000"/>
              <a:alpha val="18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   IP (currency)  -  120 accounts</a:t>
            </a:r>
          </a:p>
        </p:txBody>
      </p:sp>
      <p:sp>
        <p:nvSpPr>
          <p:cNvPr id="33" name="Down Arrow 32"/>
          <p:cNvSpPr/>
          <p:nvPr/>
        </p:nvSpPr>
        <p:spPr>
          <a:xfrm>
            <a:off x="7985480" y="942680"/>
            <a:ext cx="224169" cy="385587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6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63629" y="75414"/>
            <a:ext cx="11751851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ro-RO" sz="3600" b="1" dirty="0">
                <a:ln/>
                <a:solidFill>
                  <a:schemeClr val="accent4">
                    <a:lumMod val="75000"/>
                  </a:schemeClr>
                </a:solidFill>
              </a:rPr>
              <a:t>COVERAGE OF THE </a:t>
            </a:r>
            <a:r>
              <a:rPr lang="ro-RO" sz="3600" b="1" dirty="0" smtClean="0">
                <a:ln/>
                <a:solidFill>
                  <a:schemeClr val="accent4">
                    <a:lumMod val="75000"/>
                  </a:schemeClr>
                </a:solidFill>
              </a:rPr>
              <a:t>TSA</a:t>
            </a:r>
            <a:endParaRPr lang="en-US" sz="3600" b="1" dirty="0">
              <a:ln/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574474336"/>
              </p:ext>
            </p:extLst>
          </p:nvPr>
        </p:nvGraphicFramePr>
        <p:xfrm>
          <a:off x="232410" y="1029903"/>
          <a:ext cx="11805619" cy="5295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578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3631"/>
            <a:ext cx="1219200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2800" b="1" dirty="0">
                <a:ln/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8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</a:t>
            </a:r>
            <a:r>
              <a:rPr lang="ro-RO" sz="28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INISTRY OF FINANCE</a:t>
            </a:r>
            <a:r>
              <a:rPr lang="en-US" sz="28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ro-RO" sz="28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sz="28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AUTOMATED INTERBANK PAYMENT SYSTEM (AIPS)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0014" y="998541"/>
            <a:ext cx="1892971" cy="461665"/>
          </a:xfrm>
          <a:prstGeom prst="rect">
            <a:avLst/>
          </a:prstGeom>
          <a:solidFill>
            <a:schemeClr val="accent2">
              <a:lumMod val="75000"/>
              <a:alpha val="3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Before 2007</a:t>
            </a:r>
            <a:endParaRPr lang="en-US" sz="2400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431355" y="1187133"/>
            <a:ext cx="11012516" cy="5064403"/>
            <a:chOff x="431355" y="1187133"/>
            <a:chExt cx="11012516" cy="5064403"/>
          </a:xfrm>
        </p:grpSpPr>
        <p:cxnSp>
          <p:nvCxnSpPr>
            <p:cNvPr id="56" name="Straight Arrow Connector 55"/>
            <p:cNvCxnSpPr/>
            <p:nvPr/>
          </p:nvCxnSpPr>
          <p:spPr>
            <a:xfrm>
              <a:off x="4373203" y="4779859"/>
              <a:ext cx="5890636" cy="22991"/>
            </a:xfrm>
            <a:prstGeom prst="straightConnector1">
              <a:avLst/>
            </a:prstGeom>
            <a:ln w="34925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endCxn id="32" idx="1"/>
            </p:cNvCxnSpPr>
            <p:nvPr/>
          </p:nvCxnSpPr>
          <p:spPr>
            <a:xfrm flipV="1">
              <a:off x="4939478" y="1713882"/>
              <a:ext cx="4758086" cy="2503"/>
            </a:xfrm>
            <a:prstGeom prst="straightConnector1">
              <a:avLst/>
            </a:prstGeom>
            <a:ln w="34925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Left-Right Arrow 7"/>
            <p:cNvSpPr/>
            <p:nvPr/>
          </p:nvSpPr>
          <p:spPr>
            <a:xfrm rot="10800000">
              <a:off x="5486399" y="3307869"/>
              <a:ext cx="1500292" cy="255161"/>
            </a:xfrm>
            <a:prstGeom prst="leftRightArrow">
              <a:avLst/>
            </a:prstGeom>
            <a:gradFill flip="none" rotWithShape="1">
              <a:gsLst>
                <a:gs pos="33000">
                  <a:schemeClr val="accent1">
                    <a:lumMod val="60000"/>
                    <a:lumOff val="40000"/>
                  </a:schemeClr>
                </a:gs>
                <a:gs pos="75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rgbClr val="00B050"/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6" name="Diagram 15"/>
            <p:cNvGraphicFramePr/>
            <p:nvPr>
              <p:extLst>
                <p:ext uri="{D42A27DB-BD31-4B8C-83A1-F6EECF244321}">
                  <p14:modId xmlns:p14="http://schemas.microsoft.com/office/powerpoint/2010/main" val="24040630"/>
                </p:ext>
              </p:extLst>
            </p:nvPr>
          </p:nvGraphicFramePr>
          <p:xfrm>
            <a:off x="3627748" y="1561185"/>
            <a:ext cx="4977238" cy="368198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20" name="Flowchart: Connector 19"/>
            <p:cNvSpPr/>
            <p:nvPr/>
          </p:nvSpPr>
          <p:spPr>
            <a:xfrm>
              <a:off x="431355" y="2618108"/>
              <a:ext cx="1558495" cy="1485389"/>
            </a:xfrm>
            <a:prstGeom prst="flowChartConnector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o-RO" sz="2800" b="1" dirty="0">
                  <a:solidFill>
                    <a:schemeClr val="tx1"/>
                  </a:solidFill>
                </a:rPr>
                <a:t>MF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Left-Right Arrow 9"/>
            <p:cNvSpPr/>
            <p:nvPr/>
          </p:nvSpPr>
          <p:spPr>
            <a:xfrm rot="10800000">
              <a:off x="2156059" y="3264052"/>
              <a:ext cx="1874604" cy="251464"/>
            </a:xfrm>
            <a:prstGeom prst="leftRightArrow">
              <a:avLst/>
            </a:prstGeom>
            <a:gradFill flip="none" rotWithShape="1">
              <a:gsLst>
                <a:gs pos="33000">
                  <a:schemeClr val="accent1">
                    <a:lumMod val="60000"/>
                    <a:lumOff val="40000"/>
                  </a:schemeClr>
                </a:gs>
                <a:gs pos="75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rgbClr val="00B050"/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eft-Right Arrow 10"/>
            <p:cNvSpPr/>
            <p:nvPr/>
          </p:nvSpPr>
          <p:spPr>
            <a:xfrm rot="12854350">
              <a:off x="4964939" y="4162566"/>
              <a:ext cx="866051" cy="166139"/>
            </a:xfrm>
            <a:prstGeom prst="leftRightArrow">
              <a:avLst/>
            </a:prstGeom>
            <a:gradFill flip="none" rotWithShape="1">
              <a:gsLst>
                <a:gs pos="33000">
                  <a:schemeClr val="accent1">
                    <a:lumMod val="60000"/>
                    <a:lumOff val="40000"/>
                  </a:schemeClr>
                </a:gs>
                <a:gs pos="75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rgbClr val="00B050"/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Left-Right Arrow 28"/>
            <p:cNvSpPr/>
            <p:nvPr/>
          </p:nvSpPr>
          <p:spPr>
            <a:xfrm rot="8410216">
              <a:off x="5009375" y="2391451"/>
              <a:ext cx="830617" cy="184428"/>
            </a:xfrm>
            <a:prstGeom prst="leftRightArrow">
              <a:avLst/>
            </a:prstGeom>
            <a:gradFill flip="none" rotWithShape="1">
              <a:gsLst>
                <a:gs pos="33000">
                  <a:schemeClr val="accent1">
                    <a:lumMod val="60000"/>
                    <a:lumOff val="40000"/>
                  </a:schemeClr>
                </a:gs>
                <a:gs pos="75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rgbClr val="00B050"/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2" descr="C:\Program Files\Microsoft Office\MEDIA\CAGCAT10\j0235319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0075861" y="4525809"/>
              <a:ext cx="785813" cy="80486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1" name="Picture 2" descr="C:\Program Files\Microsoft Office\MEDIA\CAGCAT10\j0235319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0468768" y="2819542"/>
              <a:ext cx="785813" cy="80486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2" name="Picture 2" descr="C:\Program Files\Microsoft Office\MEDIA\CAGCAT10\j0235319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9697564" y="1311451"/>
              <a:ext cx="785813" cy="80486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34" name="Picture 48" descr="C:\Program Files\Microsoft Office\MEDIA\CAGCAT10\j0292020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590727" y="1333047"/>
              <a:ext cx="857250" cy="813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48" descr="C:\Program Files\Microsoft Office\MEDIA\CAGCAT10\j0292020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576860" y="5437680"/>
              <a:ext cx="857250" cy="813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61" name="Straight Arrow Connector 60"/>
            <p:cNvCxnSpPr>
              <a:endCxn id="31" idx="1"/>
            </p:cNvCxnSpPr>
            <p:nvPr/>
          </p:nvCxnSpPr>
          <p:spPr>
            <a:xfrm flipV="1">
              <a:off x="8020524" y="3221973"/>
              <a:ext cx="2448244" cy="28325"/>
            </a:xfrm>
            <a:prstGeom prst="straightConnector1">
              <a:avLst/>
            </a:prstGeom>
            <a:ln w="34925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2" name="Picture 48" descr="C:\Program Files\Microsoft Office\MEDIA\CAGCAT10\j0292020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980812" y="4427654"/>
              <a:ext cx="857250" cy="813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78" name="Straight Arrow Connector 77"/>
            <p:cNvCxnSpPr>
              <a:endCxn id="93" idx="1"/>
            </p:cNvCxnSpPr>
            <p:nvPr/>
          </p:nvCxnSpPr>
          <p:spPr>
            <a:xfrm flipV="1">
              <a:off x="3162372" y="4979984"/>
              <a:ext cx="859636" cy="234424"/>
            </a:xfrm>
            <a:prstGeom prst="straightConnector1">
              <a:avLst/>
            </a:prstGeom>
            <a:ln w="34925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43"/>
            <p:cNvSpPr txBox="1">
              <a:spLocks noChangeArrowheads="1"/>
            </p:cNvSpPr>
            <p:nvPr/>
          </p:nvSpPr>
          <p:spPr bwMode="auto">
            <a:xfrm>
              <a:off x="10443746" y="3672610"/>
              <a:ext cx="100012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100" b="1" dirty="0" smtClean="0">
                  <a:latin typeface="Tahoma" pitchFamily="34" charset="0"/>
                  <a:cs typeface="Tahoma" pitchFamily="34" charset="0"/>
                </a:rPr>
                <a:t>Economic Agents</a:t>
              </a:r>
              <a:endParaRPr lang="ro-RO" sz="11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5" name="TextBox 43"/>
            <p:cNvSpPr txBox="1">
              <a:spLocks noChangeArrowheads="1"/>
            </p:cNvSpPr>
            <p:nvPr/>
          </p:nvSpPr>
          <p:spPr bwMode="auto">
            <a:xfrm>
              <a:off x="9672145" y="2125005"/>
              <a:ext cx="100012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100" b="1" dirty="0" smtClean="0">
                  <a:latin typeface="Tahoma" pitchFamily="34" charset="0"/>
                  <a:cs typeface="Tahoma" pitchFamily="34" charset="0"/>
                </a:rPr>
                <a:t>Economic Agents</a:t>
              </a:r>
              <a:endParaRPr lang="ro-RO" sz="11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6" name="TextBox 43"/>
            <p:cNvSpPr txBox="1">
              <a:spLocks noChangeArrowheads="1"/>
            </p:cNvSpPr>
            <p:nvPr/>
          </p:nvSpPr>
          <p:spPr bwMode="auto">
            <a:xfrm>
              <a:off x="9983314" y="5362299"/>
              <a:ext cx="1000125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100" b="1" dirty="0" smtClean="0">
                  <a:latin typeface="Tahoma" pitchFamily="34" charset="0"/>
                  <a:cs typeface="Tahoma" pitchFamily="34" charset="0"/>
                </a:rPr>
                <a:t>Economic Agents</a:t>
              </a:r>
              <a:endParaRPr lang="ro-RO" sz="1100" b="1" dirty="0">
                <a:latin typeface="Tahoma" pitchFamily="34" charset="0"/>
                <a:cs typeface="Tahoma" pitchFamily="34" charset="0"/>
              </a:endParaRPr>
            </a:p>
          </p:txBody>
        </p:sp>
        <p:pic>
          <p:nvPicPr>
            <p:cNvPr id="92" name="Picture 51" descr="C:\Documents and Settings\rcheltuiala\My Documents\My Pictures\Microsoft Clip Organizer\j0234526.wmf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921683" y="1223179"/>
              <a:ext cx="1071562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" name="Picture 51" descr="C:\Documents and Settings\rcheltuiala\My Documents\My Pictures\Microsoft Clip Organizer\j0234526.wmf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022008" y="4471190"/>
              <a:ext cx="1071562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" name="TextBox 39"/>
            <p:cNvSpPr txBox="1">
              <a:spLocks noChangeArrowheads="1"/>
            </p:cNvSpPr>
            <p:nvPr/>
          </p:nvSpPr>
          <p:spPr bwMode="auto">
            <a:xfrm>
              <a:off x="2483582" y="2204720"/>
              <a:ext cx="107154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smtClean="0">
                  <a:latin typeface="Tahoma" pitchFamily="34" charset="0"/>
                  <a:cs typeface="Tahoma" pitchFamily="34" charset="0"/>
                </a:rPr>
                <a:t>Budgetary Institutions</a:t>
              </a:r>
              <a:endParaRPr lang="ro-RO" sz="11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7" name="TextBox 39"/>
            <p:cNvSpPr txBox="1">
              <a:spLocks noChangeArrowheads="1"/>
            </p:cNvSpPr>
            <p:nvPr/>
          </p:nvSpPr>
          <p:spPr bwMode="auto">
            <a:xfrm>
              <a:off x="1617215" y="5293988"/>
              <a:ext cx="107154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smtClean="0">
                  <a:latin typeface="Tahoma" pitchFamily="34" charset="0"/>
                  <a:cs typeface="Tahoma" pitchFamily="34" charset="0"/>
                </a:rPr>
                <a:t>Budgetary Institutions</a:t>
              </a:r>
              <a:endParaRPr lang="ro-RO" sz="1100" b="1" dirty="0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99" name="Straight Arrow Connector 98"/>
            <p:cNvCxnSpPr/>
            <p:nvPr/>
          </p:nvCxnSpPr>
          <p:spPr>
            <a:xfrm flipH="1">
              <a:off x="6646922" y="1916647"/>
              <a:ext cx="2940197" cy="10596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8020524" y="3464467"/>
              <a:ext cx="2423222" cy="11463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 flipH="1" flipV="1">
              <a:off x="6646922" y="5050724"/>
              <a:ext cx="3415272" cy="8968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pic>
          <p:nvPicPr>
            <p:cNvPr id="114" name="Picture 51" descr="C:\Documents and Settings\rcheltuiala\My Documents\My Pictures\Microsoft Clip Organizer\j0234526.wmf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921683" y="1187133"/>
              <a:ext cx="1071562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" name="TextBox 44"/>
            <p:cNvSpPr txBox="1">
              <a:spLocks noChangeArrowheads="1"/>
            </p:cNvSpPr>
            <p:nvPr/>
          </p:nvSpPr>
          <p:spPr bwMode="auto">
            <a:xfrm>
              <a:off x="3825542" y="2145495"/>
              <a:ext cx="119442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smtClean="0"/>
                <a:t>Territorial </a:t>
              </a:r>
              <a:r>
                <a:rPr lang="ro-RO" sz="1600" b="1" dirty="0"/>
                <a:t>Tr</a:t>
              </a:r>
              <a:r>
                <a:rPr lang="en-US" sz="1600" b="1" dirty="0" err="1"/>
                <a:t>easury</a:t>
              </a:r>
              <a:endParaRPr lang="ro-RO" sz="1600" b="1" dirty="0"/>
            </a:p>
          </p:txBody>
        </p:sp>
        <p:sp>
          <p:nvSpPr>
            <p:cNvPr id="37" name="TextBox 44"/>
            <p:cNvSpPr txBox="1">
              <a:spLocks noChangeArrowheads="1"/>
            </p:cNvSpPr>
            <p:nvPr/>
          </p:nvSpPr>
          <p:spPr bwMode="auto">
            <a:xfrm>
              <a:off x="3960578" y="5443174"/>
              <a:ext cx="119442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smtClean="0"/>
                <a:t>Territorial </a:t>
              </a:r>
              <a:r>
                <a:rPr lang="ro-RO" sz="1600" b="1" dirty="0"/>
                <a:t>Tr</a:t>
              </a:r>
              <a:r>
                <a:rPr lang="en-US" sz="1600" b="1" dirty="0" err="1"/>
                <a:t>easury</a:t>
              </a:r>
              <a:endParaRPr lang="ro-RO" sz="1600" b="1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776003" y="1903195"/>
              <a:ext cx="1086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revenues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000952" y="4992967"/>
              <a:ext cx="1086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revenues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628351" y="3403389"/>
              <a:ext cx="1086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revenues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1633" y="1356126"/>
              <a:ext cx="1620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expenditures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828889" y="4471190"/>
              <a:ext cx="1620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expenditures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442125" y="2855449"/>
              <a:ext cx="1620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expenditures</a:t>
              </a:r>
              <a:endParaRPr lang="en-US" dirty="0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3512703" y="1713882"/>
              <a:ext cx="548272" cy="2188"/>
            </a:xfrm>
            <a:prstGeom prst="straightConnector1">
              <a:avLst/>
            </a:prstGeom>
            <a:ln w="34925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4721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3631"/>
            <a:ext cx="1219200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2800" b="1" dirty="0">
                <a:ln/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8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</a:t>
            </a:r>
            <a:r>
              <a:rPr lang="ro-RO" sz="28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INISTRY OF FINANCE</a:t>
            </a:r>
            <a:r>
              <a:rPr lang="en-US" sz="28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ro-RO" sz="28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sz="28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AUTOMATED INTERBANK PAYMENT SYSTEM (AIPS)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9071" y="1025631"/>
            <a:ext cx="2457502" cy="461665"/>
          </a:xfrm>
          <a:prstGeom prst="rect">
            <a:avLst/>
          </a:prstGeom>
          <a:solidFill>
            <a:schemeClr val="accent2">
              <a:lumMod val="75000"/>
              <a:alpha val="44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Since 01.04.2007 </a:t>
            </a:r>
            <a:endParaRPr lang="en-US" sz="2400" b="1" dirty="0"/>
          </a:p>
        </p:txBody>
      </p:sp>
      <p:grpSp>
        <p:nvGrpSpPr>
          <p:cNvPr id="2" name="Group 1"/>
          <p:cNvGrpSpPr/>
          <p:nvPr/>
        </p:nvGrpSpPr>
        <p:grpSpPr>
          <a:xfrm>
            <a:off x="416820" y="1256464"/>
            <a:ext cx="11775180" cy="5055812"/>
            <a:chOff x="416820" y="1256464"/>
            <a:chExt cx="11775180" cy="5055812"/>
          </a:xfrm>
        </p:grpSpPr>
        <p:graphicFrame>
          <p:nvGraphicFramePr>
            <p:cNvPr id="9" name="Diagram 8"/>
            <p:cNvGraphicFramePr/>
            <p:nvPr>
              <p:extLst>
                <p:ext uri="{D42A27DB-BD31-4B8C-83A1-F6EECF244321}">
                  <p14:modId xmlns:p14="http://schemas.microsoft.com/office/powerpoint/2010/main" val="1112013022"/>
                </p:ext>
              </p:extLst>
            </p:nvPr>
          </p:nvGraphicFramePr>
          <p:xfrm>
            <a:off x="534162" y="2066846"/>
            <a:ext cx="5344998" cy="366702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pic>
          <p:nvPicPr>
            <p:cNvPr id="19" name="Picture 48" descr="C:\Program Files\Microsoft Office\MEDIA\CAGCAT10\j0292020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1124459" y="4680849"/>
              <a:ext cx="857250" cy="813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51" descr="C:\Documents and Settings\rcheltuiala\My Documents\My Pictures\Microsoft Clip Organizer\j0234526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9233450" y="1369922"/>
              <a:ext cx="1071562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51" descr="C:\Documents and Settings\rcheltuiala\My Documents\My Pictures\Microsoft Clip Organizer\j0234526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9232823" y="4717127"/>
              <a:ext cx="1071562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51" descr="C:\Documents and Settings\rcheltuiala\My Documents\My Pictures\Microsoft Clip Organizer\j0234526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9194276" y="2984971"/>
              <a:ext cx="1071562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TextBox 44"/>
            <p:cNvSpPr txBox="1">
              <a:spLocks noChangeArrowheads="1"/>
            </p:cNvSpPr>
            <p:nvPr/>
          </p:nvSpPr>
          <p:spPr bwMode="auto">
            <a:xfrm>
              <a:off x="9232823" y="5665945"/>
              <a:ext cx="1194421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/>
                <a:t>Territorial </a:t>
              </a:r>
              <a:r>
                <a:rPr lang="ro-RO" b="1" dirty="0" smtClean="0"/>
                <a:t>T</a:t>
              </a:r>
              <a:r>
                <a:rPr lang="en-US" b="1" dirty="0" err="1" smtClean="0"/>
                <a:t>reasuries</a:t>
              </a:r>
              <a:r>
                <a:rPr lang="en-US" b="1" dirty="0" smtClean="0"/>
                <a:t> </a:t>
              </a:r>
              <a:endParaRPr lang="ro-RO" b="1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9194276" y="3900358"/>
              <a:ext cx="29977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Social Fund</a:t>
              </a:r>
              <a:endParaRPr lang="en-US" b="1" dirty="0"/>
            </a:p>
            <a:p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233450" y="2306011"/>
              <a:ext cx="29529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Health Funds</a:t>
              </a:r>
              <a:endParaRPr lang="en-US" dirty="0"/>
            </a:p>
          </p:txBody>
        </p:sp>
        <p:sp>
          <p:nvSpPr>
            <p:cNvPr id="6" name="Line Callout 2 5"/>
            <p:cNvSpPr/>
            <p:nvPr/>
          </p:nvSpPr>
          <p:spPr>
            <a:xfrm>
              <a:off x="4829363" y="1256464"/>
              <a:ext cx="3530865" cy="1118849"/>
            </a:xfrm>
            <a:prstGeom prst="borderCallout2">
              <a:avLst>
                <a:gd name="adj1" fmla="val 51073"/>
                <a:gd name="adj2" fmla="val -848"/>
                <a:gd name="adj3" fmla="val 64283"/>
                <a:gd name="adj4" fmla="val -20759"/>
                <a:gd name="adj5" fmla="val 208187"/>
                <a:gd name="adj6" fmla="val -38818"/>
              </a:avLst>
            </a:prstGeom>
            <a:solidFill>
              <a:schemeClr val="accent1">
                <a:alpha val="3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SETTLEMENT PAYMENT </a:t>
              </a:r>
              <a:r>
                <a:rPr lang="en-US" sz="1600" b="1" dirty="0" smtClean="0">
                  <a:solidFill>
                    <a:schemeClr val="tx1"/>
                  </a:solidFill>
                </a:rPr>
                <a:t>SYSTEMS: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sz="1600" b="1" dirty="0">
                  <a:solidFill>
                    <a:schemeClr val="tx1"/>
                  </a:solidFill>
                </a:rPr>
                <a:t>Real-time gross </a:t>
              </a:r>
              <a:r>
                <a:rPr lang="en-US" sz="1600" b="1" dirty="0" smtClean="0">
                  <a:solidFill>
                    <a:schemeClr val="tx1"/>
                  </a:solidFill>
                </a:rPr>
                <a:t>settlement (RTGS);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sz="1600" b="1" dirty="0">
                  <a:solidFill>
                    <a:schemeClr val="tx1"/>
                  </a:solidFill>
                </a:rPr>
                <a:t>Designated-time Net Settlement system (</a:t>
              </a:r>
              <a:r>
                <a:rPr lang="en-US" sz="1600" b="1" dirty="0" smtClean="0">
                  <a:solidFill>
                    <a:schemeClr val="tx1"/>
                  </a:solidFill>
                </a:rPr>
                <a:t>DNS).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5005896" y="2675343"/>
              <a:ext cx="4112450" cy="1871346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30" idx="1"/>
            </p:cNvCxnSpPr>
            <p:nvPr/>
          </p:nvCxnSpPr>
          <p:spPr>
            <a:xfrm flipH="1" flipV="1">
              <a:off x="4945224" y="4795935"/>
              <a:ext cx="4287599" cy="429986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>
              <a:off x="5005896" y="3982272"/>
              <a:ext cx="4112450" cy="698577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endCxn id="30" idx="3"/>
            </p:cNvCxnSpPr>
            <p:nvPr/>
          </p:nvCxnSpPr>
          <p:spPr>
            <a:xfrm flipH="1">
              <a:off x="10304385" y="5225921"/>
              <a:ext cx="707162" cy="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39"/>
            <p:cNvSpPr txBox="1">
              <a:spLocks noChangeArrowheads="1"/>
            </p:cNvSpPr>
            <p:nvPr/>
          </p:nvSpPr>
          <p:spPr bwMode="auto">
            <a:xfrm>
              <a:off x="11011547" y="5494705"/>
              <a:ext cx="107154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smtClean="0">
                  <a:latin typeface="Tahoma" pitchFamily="34" charset="0"/>
                  <a:cs typeface="Tahoma" pitchFamily="34" charset="0"/>
                </a:rPr>
                <a:t>Budgetary Institutions</a:t>
              </a:r>
              <a:endParaRPr lang="ro-RO" sz="11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6820" y="4178197"/>
              <a:ext cx="108466" cy="1071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3416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3631"/>
            <a:ext cx="12192000" cy="640237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2800" b="1" dirty="0">
                <a:ln/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8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</a:t>
            </a:r>
            <a:r>
              <a:rPr lang="ro-RO" sz="28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INISTRY OF FINANCE</a:t>
            </a:r>
            <a:r>
              <a:rPr lang="en-US" sz="28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ro-RO" sz="28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sz="2800" b="1" dirty="0">
                <a:ln/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AUTOMATED INTERBANK PAYMENT SYSTEM (AIPS)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62177" y="1062808"/>
            <a:ext cx="11471473" cy="4476772"/>
            <a:chOff x="162177" y="1062808"/>
            <a:chExt cx="11471473" cy="4476772"/>
          </a:xfrm>
        </p:grpSpPr>
        <p:graphicFrame>
          <p:nvGraphicFramePr>
            <p:cNvPr id="9" name="Diagram 8"/>
            <p:cNvGraphicFramePr/>
            <p:nvPr>
              <p:extLst>
                <p:ext uri="{D42A27DB-BD31-4B8C-83A1-F6EECF244321}">
                  <p14:modId xmlns:p14="http://schemas.microsoft.com/office/powerpoint/2010/main" val="30123666"/>
                </p:ext>
              </p:extLst>
            </p:nvPr>
          </p:nvGraphicFramePr>
          <p:xfrm>
            <a:off x="225231" y="1672210"/>
            <a:ext cx="5344998" cy="366702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pic>
          <p:nvPicPr>
            <p:cNvPr id="19" name="Picture 48" descr="C:\Program Files\Microsoft Office\MEDIA\CAGCAT10\j0292020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0698830" y="3883514"/>
              <a:ext cx="857250" cy="813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51" descr="C:\Documents and Settings\rcheltuiala\My Documents\My Pictures\Microsoft Clip Organizer\j0234526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027152" y="3803305"/>
              <a:ext cx="1071562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TextBox 44"/>
            <p:cNvSpPr txBox="1">
              <a:spLocks noChangeArrowheads="1"/>
            </p:cNvSpPr>
            <p:nvPr/>
          </p:nvSpPr>
          <p:spPr bwMode="auto">
            <a:xfrm>
              <a:off x="6991714" y="4893249"/>
              <a:ext cx="1194421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 smtClean="0"/>
                <a:t>Territorial </a:t>
              </a:r>
              <a:r>
                <a:rPr lang="ro-RO" b="1" dirty="0"/>
                <a:t>Tr</a:t>
              </a:r>
              <a:r>
                <a:rPr lang="en-US" b="1" dirty="0" err="1" smtClean="0"/>
                <a:t>easuries</a:t>
              </a:r>
              <a:endParaRPr lang="ro-RO" b="1" dirty="0"/>
            </a:p>
          </p:txBody>
        </p:sp>
        <p:cxnSp>
          <p:nvCxnSpPr>
            <p:cNvPr id="33" name="Straight Arrow Connector 32"/>
            <p:cNvCxnSpPr>
              <a:stCxn id="30" idx="1"/>
            </p:cNvCxnSpPr>
            <p:nvPr/>
          </p:nvCxnSpPr>
          <p:spPr>
            <a:xfrm flipH="1" flipV="1">
              <a:off x="4615740" y="4312098"/>
              <a:ext cx="2411412" cy="1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9" idx="1"/>
              <a:endCxn id="30" idx="3"/>
            </p:cNvCxnSpPr>
            <p:nvPr/>
          </p:nvCxnSpPr>
          <p:spPr>
            <a:xfrm flipH="1">
              <a:off x="8098714" y="4290442"/>
              <a:ext cx="2600116" cy="21657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39"/>
            <p:cNvSpPr txBox="1">
              <a:spLocks noChangeArrowheads="1"/>
            </p:cNvSpPr>
            <p:nvPr/>
          </p:nvSpPr>
          <p:spPr bwMode="auto">
            <a:xfrm>
              <a:off x="10562110" y="4714150"/>
              <a:ext cx="107154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smtClean="0">
                  <a:latin typeface="Tahoma" pitchFamily="34" charset="0"/>
                  <a:cs typeface="Tahoma" pitchFamily="34" charset="0"/>
                </a:rPr>
                <a:t>Budgetary Institutions</a:t>
              </a:r>
              <a:endParaRPr lang="ro-RO" sz="11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2177" y="4178197"/>
              <a:ext cx="108466" cy="1071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23" name="Line Callout 2 22"/>
            <p:cNvSpPr/>
            <p:nvPr/>
          </p:nvSpPr>
          <p:spPr>
            <a:xfrm>
              <a:off x="5200362" y="1062808"/>
              <a:ext cx="3530865" cy="1118849"/>
            </a:xfrm>
            <a:prstGeom prst="borderCallout2">
              <a:avLst>
                <a:gd name="adj1" fmla="val 51073"/>
                <a:gd name="adj2" fmla="val -848"/>
                <a:gd name="adj3" fmla="val 64283"/>
                <a:gd name="adj4" fmla="val -20759"/>
                <a:gd name="adj5" fmla="val 128181"/>
                <a:gd name="adj6" fmla="val -29549"/>
              </a:avLst>
            </a:prstGeom>
            <a:solidFill>
              <a:schemeClr val="accent1">
                <a:alpha val="3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b="1" dirty="0" smtClean="0">
                  <a:solidFill>
                    <a:schemeClr val="tx1"/>
                  </a:solidFill>
                </a:rPr>
                <a:t>Territorial Treasuries accounts in C.B. for: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sz="1600" b="1" dirty="0" smtClean="0">
                  <a:solidFill>
                    <a:schemeClr val="tx1"/>
                  </a:solidFill>
                </a:rPr>
                <a:t>Cash operations 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n-US" sz="1600" b="1" dirty="0" smtClean="0">
                  <a:solidFill>
                    <a:schemeClr val="tx1"/>
                  </a:solidFill>
                </a:rPr>
                <a:t>Currency operations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186638" y="3869577"/>
              <a:ext cx="2512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cash advance requests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899369" y="3862208"/>
              <a:ext cx="2512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funding request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4615740" y="2782653"/>
              <a:ext cx="5946370" cy="948295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V="1">
              <a:off x="4212216" y="3009418"/>
              <a:ext cx="0" cy="874096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 rot="539996">
              <a:off x="6435524" y="2867669"/>
              <a:ext cx="24965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  <a:r>
                <a:rPr lang="en-US" dirty="0" smtClean="0"/>
                <a:t>ash, currency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9616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tetl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3125</TotalTime>
  <Words>807</Words>
  <Application>Microsoft Office PowerPoint</Application>
  <PresentationFormat>Custom</PresentationFormat>
  <Paragraphs>192</Paragraphs>
  <Slides>15</Slides>
  <Notes>3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Antetlu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Berladean Dan</dc:creator>
  <cp:lastModifiedBy>Ion Chicu</cp:lastModifiedBy>
  <cp:revision>228</cp:revision>
  <cp:lastPrinted>2016-02-16T13:43:12Z</cp:lastPrinted>
  <dcterms:created xsi:type="dcterms:W3CDTF">2016-02-02T11:11:21Z</dcterms:created>
  <dcterms:modified xsi:type="dcterms:W3CDTF">2016-02-22T19:46:47Z</dcterms:modified>
</cp:coreProperties>
</file>