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0" r:id="rId2"/>
    <p:sldId id="339" r:id="rId3"/>
    <p:sldId id="342" r:id="rId4"/>
    <p:sldId id="340" r:id="rId5"/>
    <p:sldId id="341" r:id="rId6"/>
    <p:sldId id="343" r:id="rId7"/>
    <p:sldId id="344" r:id="rId8"/>
    <p:sldId id="345" r:id="rId9"/>
    <p:sldId id="296" r:id="rId10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8" autoAdjust="0"/>
    <p:restoredTop sz="94660" autoAdjust="0"/>
  </p:normalViewPr>
  <p:slideViewPr>
    <p:cSldViewPr>
      <p:cViewPr varScale="1">
        <p:scale>
          <a:sx n="72" d="100"/>
          <a:sy n="72" d="100"/>
        </p:scale>
        <p:origin x="12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2208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6F8578BE-AC3B-4249-9DF5-B7C72FF02842}" type="datetimeFigureOut">
              <a:rPr lang="en-US"/>
              <a:pPr>
                <a:defRPr/>
              </a:pPr>
              <a:t>5/31/2018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F04EB588-39CE-47CF-A09F-35A7AEE218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81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DE5E26E5-E4E4-4A1F-AAF5-B64A12234A6D}" type="datetimeFigureOut">
              <a:rPr lang="ru-RU"/>
              <a:pPr>
                <a:defRPr/>
              </a:pPr>
              <a:t>31.05.2018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80" tIns="44339" rIns="88680" bIns="44339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92" y="3330063"/>
            <a:ext cx="7435818" cy="3154922"/>
          </a:xfrm>
          <a:prstGeom prst="rect">
            <a:avLst/>
          </a:prstGeom>
        </p:spPr>
        <p:txBody>
          <a:bodyPr vert="horz" lIns="88680" tIns="44339" rIns="88680" bIns="4433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14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211358AA-55BA-466D-89A8-AAAA536C3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74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D5084D-4E43-43B5-ACD4-8C101665D352}" type="slidenum">
              <a:rPr lang="ru-RU" smtClean="0">
                <a:latin typeface="LitNusx" pitchFamily="2" charset="0"/>
              </a:rPr>
              <a:pPr/>
              <a:t>1</a:t>
            </a:fld>
            <a:endParaRPr lang="ru-RU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75F4F4-E81D-466B-99AA-011D3D4B5D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2673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838200"/>
            <a:ext cx="5087937" cy="1508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BD00A-97A7-4E14-9C1E-110B650BC8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1A063-B741-4FCA-9343-F7A6EE86F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>
              <a:defRPr sz="3200">
                <a:solidFill>
                  <a:schemeClr val="accent1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50" y="6429375"/>
            <a:ext cx="1633538" cy="292100"/>
          </a:xfrm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58125" y="6429375"/>
            <a:ext cx="828675" cy="292100"/>
          </a:xfrm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FB37BDE2-F7DD-4EE2-B88F-71F03CA7AA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 userDrawn="1">
            <p:ph type="ftr" sz="quarter" idx="12"/>
          </p:nvPr>
        </p:nvSpPr>
        <p:spPr>
          <a:xfrm>
            <a:off x="461963" y="6423025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FCB66-A2DF-4226-9AB0-32F04189EF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EA5B6-504B-4EC2-AE44-F04717D63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6789D-84EB-4EA4-969B-3C860DB6E7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88394-A3F2-4853-BE12-B530C82E1C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4CF8F-111D-4134-91A9-AB075F967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494A-24EC-4542-9952-987EF12848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E24DE-63C0-49A8-BB57-DE504662C2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FA1668F-C1C3-4803-AAF3-C34E6B1069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244850"/>
            <a:ext cx="7772400" cy="3384550"/>
          </a:xfrm>
        </p:spPr>
        <p:txBody>
          <a:bodyPr/>
          <a:lstStyle/>
          <a:p>
            <a:pPr eaLnBrk="1" hangingPunct="1"/>
            <a:r>
              <a:rPr lang="en-US" sz="3200" b="0" dirty="0"/>
              <a:t>Treasury of Georgia </a:t>
            </a:r>
            <a:br>
              <a:rPr lang="en-US" sz="3200" b="0" dirty="0"/>
            </a:br>
            <a:r>
              <a:rPr lang="en-US" sz="3200" b="0" dirty="0"/>
              <a:t>Performance Measurement and Monitoring</a:t>
            </a:r>
            <a:endParaRPr lang="ru-RU" sz="3200" b="0" dirty="0"/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714625" y="6000750"/>
            <a:ext cx="3686175" cy="628650"/>
          </a:xfrm>
        </p:spPr>
        <p:txBody>
          <a:bodyPr/>
          <a:lstStyle/>
          <a:p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P</a:t>
            </a:r>
            <a:r>
              <a:rPr lang="en-US" altLang="en-US" sz="1600" dirty="0">
                <a:solidFill>
                  <a:srgbClr val="FFFFFF"/>
                </a:solidFill>
                <a:latin typeface="BPG Glaho"/>
              </a:rPr>
              <a:t>EMPAL</a:t>
            </a:r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 </a:t>
            </a:r>
            <a:r>
              <a:rPr lang="en-US" altLang="en-US" sz="1600" dirty="0">
                <a:solidFill>
                  <a:srgbClr val="FFFFFF"/>
                </a:solidFill>
                <a:latin typeface="BPG Glaho"/>
              </a:rPr>
              <a:t>Tirana</a:t>
            </a:r>
          </a:p>
          <a:p>
            <a:r>
              <a:rPr lang="en-US" altLang="en-US" sz="1600" dirty="0">
                <a:solidFill>
                  <a:srgbClr val="FFFFFF"/>
                </a:solidFill>
                <a:latin typeface="BPG Glaho"/>
              </a:rPr>
              <a:t>May</a:t>
            </a:r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 201</a:t>
            </a:r>
            <a:r>
              <a:rPr lang="en-US" altLang="en-US" sz="1600" dirty="0">
                <a:solidFill>
                  <a:srgbClr val="FFFFFF"/>
                </a:solidFill>
                <a:latin typeface="BPG Glaho"/>
              </a:rPr>
              <a:t>8</a:t>
            </a:r>
            <a:endParaRPr lang="ru-RU" altLang="en-US" sz="1600" dirty="0">
              <a:solidFill>
                <a:srgbClr val="FFFFFF"/>
              </a:solidFill>
              <a:latin typeface="BPG Glah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6F10FC-04C3-4815-9BAE-90472A2138DC}"/>
              </a:ext>
            </a:extLst>
          </p:cNvPr>
          <p:cNvSpPr txBox="1"/>
          <p:nvPr/>
        </p:nvSpPr>
        <p:spPr>
          <a:xfrm>
            <a:off x="1905000" y="609600"/>
            <a:ext cx="54102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Ministry of Finance of Georgia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63D7AA-24DF-44A6-9777-DA015E265B3F}"/>
              </a:ext>
            </a:extLst>
          </p:cNvPr>
          <p:cNvSpPr txBox="1"/>
          <p:nvPr/>
        </p:nvSpPr>
        <p:spPr>
          <a:xfrm>
            <a:off x="2133600" y="990600"/>
            <a:ext cx="49530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State</a:t>
            </a:r>
          </a:p>
          <a:p>
            <a:pPr algn="ctr"/>
            <a:r>
              <a:rPr lang="en-US" sz="4000" dirty="0"/>
              <a:t>Treasury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2060"/>
                </a:solidFill>
              </a:rPr>
              <a:t>Strategic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433902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Key Country Development Areas and Indicators</a:t>
            </a:r>
            <a:r>
              <a:rPr lang="az-Cyrl-AZ" sz="2000" dirty="0">
                <a:solidFill>
                  <a:srgbClr val="002060"/>
                </a:solidFill>
              </a:rPr>
              <a:t> </a:t>
            </a:r>
            <a:r>
              <a:rPr lang="ka-GE" sz="2000" dirty="0">
                <a:solidFill>
                  <a:srgbClr val="002060"/>
                </a:solidFill>
              </a:rPr>
              <a:t>(</a:t>
            </a:r>
            <a:r>
              <a:rPr lang="en-US" sz="2000" dirty="0">
                <a:solidFill>
                  <a:srgbClr val="002060"/>
                </a:solidFill>
              </a:rPr>
              <a:t>BDD)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Public Finance Management Strategy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Annual PFM Action Plan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Program-based Budget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  <a:endParaRPr lang="en-US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Anticorruption Strategy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  <a:endParaRPr lang="ka-GE" sz="2400" dirty="0"/>
          </a:p>
          <a:p>
            <a:endParaRPr lang="ka-GE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7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Goals and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sz="28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Introduction of IPSAS-based accrual accounting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Developing a unified public finance management information system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Finance management reform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1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ka-GE" sz="2800" dirty="0"/>
            </a:br>
            <a:br>
              <a:rPr lang="ka-GE" sz="2800" dirty="0"/>
            </a:br>
            <a:r>
              <a:rPr lang="en-US" sz="2800" b="1" dirty="0">
                <a:solidFill>
                  <a:srgbClr val="002060"/>
                </a:solidFill>
              </a:rPr>
              <a:t>Key Performance Indicators</a:t>
            </a:r>
            <a:br>
              <a:rPr lang="ru-RU" sz="2800" dirty="0"/>
            </a:b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2976"/>
            <a:ext cx="8229600" cy="4921289"/>
          </a:xfrm>
        </p:spPr>
        <p:txBody>
          <a:bodyPr/>
          <a:lstStyle/>
          <a:p>
            <a:pPr algn="just"/>
            <a:endParaRPr lang="ka-GE" sz="20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All IPSAS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standards </a:t>
            </a:r>
            <a:r>
              <a:rPr lang="ka-GE" sz="2000" dirty="0">
                <a:solidFill>
                  <a:srgbClr val="002060"/>
                </a:solidFill>
              </a:rPr>
              <a:t>(IPSAS 18, IPSAS 20, IPSAS 25, IPSAS 26, IPSAS 32)</a:t>
            </a:r>
            <a:r>
              <a:rPr lang="en-US" sz="2000" dirty="0">
                <a:solidFill>
                  <a:srgbClr val="002060"/>
                </a:solidFill>
              </a:rPr>
              <a:t> mentioned in action plans have been implemented in all budget institutions</a:t>
            </a:r>
            <a:r>
              <a:rPr lang="az-Cyrl-AZ" sz="2000" dirty="0">
                <a:solidFill>
                  <a:srgbClr val="002060"/>
                </a:solidFill>
              </a:rPr>
              <a:t>;</a:t>
            </a: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Guidelines have been drafted for further (2019)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implementation of IPSAS standards mentioned in action plans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  <a:endParaRPr lang="en-US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As a result of workshops and working meetings held, local government officials are aware of IPSAS standards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  <a:endParaRPr lang="en-US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Analytical data have been prepared on revenue accrual accounting in the unified treasury book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E-treasury Finance Management Module has been upgraded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Accounting and reporting are continuously being improved in terms of information capacity, timeliness and transparency.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endParaRPr lang="ka-GE" sz="2800" dirty="0"/>
          </a:p>
          <a:p>
            <a:endParaRPr lang="ka-GE" sz="2800" dirty="0"/>
          </a:p>
          <a:p>
            <a:endParaRPr lang="ka-GE" sz="2800" dirty="0"/>
          </a:p>
          <a:p>
            <a:endParaRPr lang="ka-GE" sz="2800" dirty="0"/>
          </a:p>
          <a:p>
            <a:endParaRPr lang="ka-GE" sz="2800" dirty="0"/>
          </a:p>
          <a:p>
            <a:endParaRPr lang="ka-GE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2060"/>
                </a:solidFill>
              </a:rPr>
              <a:t>Tools Used for Performance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endParaRPr lang="ka-GE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PFM Working Group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  <a:endParaRPr lang="en-US" sz="2000" dirty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Budget users’ report on programs and sub-programs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Quarterly Report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endParaRPr lang="ka-GE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Anticorruption Working Group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Self-assessment based on PEFA indicators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75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1000125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solidFill>
                  <a:srgbClr val="002060"/>
                </a:solidFill>
              </a:rPr>
              <a:t>Expenditure Arrears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13" y="1219200"/>
            <a:ext cx="8229600" cy="492125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Payments and debt accounting are regulated by the following documents: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</a:p>
          <a:p>
            <a:pPr lvl="1" eaLnBrk="1" hangingPunct="1">
              <a:defRPr/>
            </a:pPr>
            <a:r>
              <a:rPr lang="en-US" sz="1800" dirty="0">
                <a:solidFill>
                  <a:srgbClr val="002060"/>
                </a:solidFill>
              </a:rPr>
              <a:t>Georgia’s Budget Code</a:t>
            </a:r>
            <a:r>
              <a:rPr lang="ru-RU" altLang="en-US" sz="1800" dirty="0">
                <a:solidFill>
                  <a:srgbClr val="002060"/>
                </a:solidFill>
              </a:rPr>
              <a:t>;</a:t>
            </a:r>
            <a:endParaRPr lang="ka-GE" altLang="en-US" sz="1800" dirty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en-US" sz="1800" dirty="0">
                <a:solidFill>
                  <a:srgbClr val="002060"/>
                </a:solidFill>
              </a:rPr>
              <a:t>Annual Budget</a:t>
            </a:r>
            <a:r>
              <a:rPr lang="ru-RU" altLang="en-US" sz="1800" dirty="0">
                <a:solidFill>
                  <a:srgbClr val="002060"/>
                </a:solidFill>
              </a:rPr>
              <a:t>;</a:t>
            </a:r>
            <a:endParaRPr lang="ka-GE" sz="1800" dirty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en-US" sz="1800" dirty="0">
                <a:solidFill>
                  <a:srgbClr val="002060"/>
                </a:solidFill>
              </a:rPr>
              <a:t>Guidelines on Payments</a:t>
            </a:r>
            <a:r>
              <a:rPr lang="ru-RU" altLang="en-US" sz="1800" dirty="0">
                <a:solidFill>
                  <a:srgbClr val="002060"/>
                </a:solidFill>
              </a:rPr>
              <a:t>;</a:t>
            </a:r>
            <a:endParaRPr lang="ka-GE" altLang="en-US" sz="1800" dirty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en-US" sz="1800" dirty="0">
                <a:solidFill>
                  <a:srgbClr val="002060"/>
                </a:solidFill>
              </a:rPr>
              <a:t>Guidelines on Accounting</a:t>
            </a:r>
            <a:r>
              <a:rPr lang="ru-RU" altLang="en-US" sz="1800" dirty="0">
                <a:solidFill>
                  <a:srgbClr val="002060"/>
                </a:solidFill>
              </a:rPr>
              <a:t>;</a:t>
            </a:r>
            <a:endParaRPr lang="ka-GE" sz="1800" dirty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en-US" sz="1800" dirty="0">
                <a:solidFill>
                  <a:srgbClr val="002060"/>
                </a:solidFill>
              </a:rPr>
              <a:t>Contract terms </a:t>
            </a:r>
            <a:r>
              <a:rPr lang="ru-RU" sz="1800" dirty="0">
                <a:solidFill>
                  <a:srgbClr val="002060"/>
                </a:solidFill>
              </a:rPr>
              <a:t>(</a:t>
            </a:r>
            <a:r>
              <a:rPr lang="en-US" sz="1800" dirty="0">
                <a:solidFill>
                  <a:srgbClr val="002060"/>
                </a:solidFill>
              </a:rPr>
              <a:t>number of days from arrival of documents, </a:t>
            </a:r>
            <a:r>
              <a:rPr lang="ru-RU" sz="1800" dirty="0">
                <a:solidFill>
                  <a:srgbClr val="002060"/>
                </a:solidFill>
              </a:rPr>
              <a:t>количество дней с момента прибытия документов, </a:t>
            </a:r>
            <a:r>
              <a:rPr lang="en-US" sz="1800" dirty="0">
                <a:solidFill>
                  <a:srgbClr val="002060"/>
                </a:solidFill>
              </a:rPr>
              <a:t>guaranteed custody</a:t>
            </a:r>
            <a:r>
              <a:rPr lang="ru-RU" sz="1800" dirty="0">
                <a:solidFill>
                  <a:srgbClr val="002060"/>
                </a:solidFill>
              </a:rPr>
              <a:t>)</a:t>
            </a:r>
            <a:r>
              <a:rPr lang="ru-RU" altLang="en-US" sz="1800" dirty="0">
                <a:solidFill>
                  <a:srgbClr val="002060"/>
                </a:solidFill>
              </a:rPr>
              <a:t>;</a:t>
            </a:r>
            <a:endParaRPr lang="ru-RU" sz="1800" dirty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en-US" sz="1800" dirty="0">
                <a:solidFill>
                  <a:srgbClr val="002060"/>
                </a:solidFill>
              </a:rPr>
              <a:t>Expert Evaluation Bureau’s Conclusion</a:t>
            </a:r>
            <a:r>
              <a:rPr lang="ru-RU" altLang="en-US" sz="1800" dirty="0">
                <a:solidFill>
                  <a:srgbClr val="002060"/>
                </a:solidFill>
              </a:rPr>
              <a:t>;</a:t>
            </a:r>
            <a:endParaRPr lang="ka-GE" altLang="en-US" sz="1800" dirty="0">
              <a:solidFill>
                <a:srgbClr val="002060"/>
              </a:solidFill>
            </a:endParaRP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ea typeface="+mn-ea"/>
              </a:rPr>
              <a:t>The State Treasury has information on commitments registered in the IT system</a:t>
            </a:r>
            <a:r>
              <a:rPr lang="ru-RU" sz="2000" dirty="0">
                <a:solidFill>
                  <a:srgbClr val="002060"/>
                </a:solidFill>
                <a:ea typeface="+mn-ea"/>
              </a:rPr>
              <a:t>;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ea typeface="+mn-ea"/>
              </a:rPr>
              <a:t>Institutions provide information on expenditure arrears in reference articles of their financial statements</a:t>
            </a:r>
            <a:r>
              <a:rPr lang="ru-RU" sz="2000" dirty="0">
                <a:solidFill>
                  <a:srgbClr val="002060"/>
                </a:solidFill>
                <a:ea typeface="+mn-ea"/>
              </a:rPr>
              <a:t>.</a:t>
            </a:r>
            <a:endParaRPr lang="ka-GE" sz="2000" dirty="0">
              <a:solidFill>
                <a:srgbClr val="002060"/>
              </a:solidFill>
              <a:ea typeface="+mn-ea"/>
            </a:endParaRP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ea typeface="+mn-ea"/>
              </a:rPr>
              <a:t>Indicator </a:t>
            </a:r>
            <a:r>
              <a:rPr lang="ka-GE" sz="2000" dirty="0">
                <a:solidFill>
                  <a:srgbClr val="002060"/>
                </a:solidFill>
                <a:ea typeface="+mn-ea"/>
              </a:rPr>
              <a:t>22.1.</a:t>
            </a:r>
            <a:r>
              <a:rPr lang="en-US" sz="2000" dirty="0">
                <a:solidFill>
                  <a:srgbClr val="002060"/>
                </a:solidFill>
                <a:ea typeface="+mn-ea"/>
              </a:rPr>
              <a:t> score </a:t>
            </a:r>
            <a:r>
              <a:rPr lang="ka-GE" sz="2000" dirty="0">
                <a:solidFill>
                  <a:srgbClr val="002060"/>
                </a:solidFill>
                <a:ea typeface="+mn-ea"/>
              </a:rPr>
              <a:t> </a:t>
            </a:r>
            <a:r>
              <a:rPr lang="ru-RU" sz="2000" dirty="0">
                <a:solidFill>
                  <a:srgbClr val="002060"/>
                </a:solidFill>
                <a:ea typeface="+mn-ea"/>
              </a:rPr>
              <a:t>- «</a:t>
            </a:r>
            <a:r>
              <a:rPr lang="en-US" sz="2000" dirty="0">
                <a:solidFill>
                  <a:srgbClr val="002060"/>
                </a:solidFill>
                <a:ea typeface="+mn-ea"/>
              </a:rPr>
              <a:t>A».</a:t>
            </a:r>
            <a:endParaRPr lang="ru-RU" sz="2000" dirty="0">
              <a:solidFill>
                <a:srgbClr val="00206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5791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1000125"/>
          </a:xfrm>
        </p:spPr>
        <p:txBody>
          <a:bodyPr/>
          <a:lstStyle/>
          <a:p>
            <a:pPr>
              <a:defRPr/>
            </a:pPr>
            <a:r>
              <a:rPr lang="en-US" b="1" cap="none" dirty="0">
                <a:solidFill>
                  <a:srgbClr val="002060"/>
                </a:solidFill>
              </a:rPr>
              <a:t>Expenditure Arrears Monitoring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/>
          <a:lstStyle/>
          <a:p>
            <a:pPr eaLnBrk="1" hangingPunct="1"/>
            <a:endParaRPr lang="ka-GE" altLang="en-US" sz="2000" dirty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rgbClr val="002060"/>
                </a:solidFill>
              </a:rPr>
              <a:t>The Treasury receives data on expenditure arrears annually upon completion of each fiscal year;</a:t>
            </a:r>
            <a:endParaRPr lang="ka-GE" altLang="en-US" sz="2000" dirty="0">
              <a:solidFill>
                <a:srgbClr val="002060"/>
              </a:solidFill>
            </a:endParaRPr>
          </a:p>
          <a:p>
            <a:pPr eaLnBrk="1" hangingPunct="1"/>
            <a:endParaRPr lang="ru-RU" altLang="en-US" sz="2000" dirty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rgbClr val="002060"/>
                </a:solidFill>
              </a:rPr>
              <a:t>Debt repayment rule is an effective arrears monitoring mechanism;</a:t>
            </a:r>
            <a:endParaRPr lang="ka-GE" altLang="en-US" sz="2000" dirty="0">
              <a:solidFill>
                <a:srgbClr val="002060"/>
              </a:solidFill>
            </a:endParaRPr>
          </a:p>
          <a:p>
            <a:pPr eaLnBrk="1" hangingPunct="1"/>
            <a:endParaRPr lang="ka-GE" altLang="en-US" sz="2000" dirty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rgbClr val="002060"/>
                </a:solidFill>
              </a:rPr>
              <a:t>Indicator </a:t>
            </a:r>
            <a:r>
              <a:rPr lang="ka-GE" altLang="en-US" sz="2000" dirty="0">
                <a:solidFill>
                  <a:srgbClr val="002060"/>
                </a:solidFill>
              </a:rPr>
              <a:t>22.2.</a:t>
            </a:r>
            <a:r>
              <a:rPr lang="en-US" altLang="en-US" sz="2000" dirty="0">
                <a:solidFill>
                  <a:srgbClr val="002060"/>
                </a:solidFill>
              </a:rPr>
              <a:t> score</a:t>
            </a:r>
            <a:r>
              <a:rPr lang="ka-GE" altLang="en-US" sz="2000" dirty="0">
                <a:solidFill>
                  <a:srgbClr val="002060"/>
                </a:solidFill>
              </a:rPr>
              <a:t> </a:t>
            </a:r>
            <a:r>
              <a:rPr lang="ru-RU" altLang="en-US" sz="2000" dirty="0">
                <a:solidFill>
                  <a:srgbClr val="002060"/>
                </a:solidFill>
              </a:rPr>
              <a:t>- «С</a:t>
            </a:r>
            <a:r>
              <a:rPr lang="en-US" altLang="en-US" sz="2000" dirty="0">
                <a:solidFill>
                  <a:srgbClr val="002060"/>
                </a:solidFill>
              </a:rPr>
              <a:t>»;</a:t>
            </a:r>
            <a:endParaRPr lang="ka-GE" altLang="en-US" sz="2000" dirty="0">
              <a:solidFill>
                <a:srgbClr val="002060"/>
              </a:solidFill>
            </a:endParaRPr>
          </a:p>
          <a:p>
            <a:pPr eaLnBrk="1" hangingPunct="1"/>
            <a:endParaRPr lang="ka-GE" altLang="en-US" sz="2000" dirty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rgbClr val="002060"/>
                </a:solidFill>
              </a:rPr>
              <a:t>Within the framework of on-going reforms, on January </a:t>
            </a:r>
            <a:r>
              <a:rPr lang="ru-RU" altLang="en-US" sz="2000" dirty="0">
                <a:solidFill>
                  <a:srgbClr val="002060"/>
                </a:solidFill>
              </a:rPr>
              <a:t>1</a:t>
            </a:r>
            <a:r>
              <a:rPr lang="en-US" altLang="en-US" sz="2000" dirty="0">
                <a:solidFill>
                  <a:srgbClr val="002060"/>
                </a:solidFill>
              </a:rPr>
              <a:t>, </a:t>
            </a:r>
            <a:r>
              <a:rPr lang="ru-RU" altLang="en-US" sz="2000" dirty="0">
                <a:solidFill>
                  <a:srgbClr val="002060"/>
                </a:solidFill>
              </a:rPr>
              <a:t>2018</a:t>
            </a:r>
            <a:r>
              <a:rPr lang="en-US" altLang="en-US" sz="2000" dirty="0">
                <a:solidFill>
                  <a:srgbClr val="002060"/>
                </a:solidFill>
              </a:rPr>
              <a:t>, an Invoice Module providing real-time information on expenditure arrears was launched.</a:t>
            </a:r>
          </a:p>
        </p:txBody>
      </p:sp>
    </p:spTree>
    <p:extLst>
      <p:ext uri="{BB962C8B-B14F-4D97-AF65-F5344CB8AC3E}">
        <p14:creationId xmlns:p14="http://schemas.microsoft.com/office/powerpoint/2010/main" val="3481427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1000125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solidFill>
                  <a:srgbClr val="002060"/>
                </a:solidFill>
              </a:rPr>
              <a:t>Information on Expenditure Arrears and PEFA Statistics</a:t>
            </a:r>
            <a:endParaRPr lang="ru-RU" altLang="en-US" sz="2800" b="1" cap="none" dirty="0">
              <a:solidFill>
                <a:srgbClr val="00206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312694"/>
              </p:ext>
            </p:extLst>
          </p:nvPr>
        </p:nvGraphicFramePr>
        <p:xfrm>
          <a:off x="228600" y="1295400"/>
          <a:ext cx="8382000" cy="2289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7380913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6148137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955273173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463977393"/>
                    </a:ext>
                  </a:extLst>
                </a:gridCol>
              </a:tblGrid>
              <a:tr h="114334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Arrears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registered commitment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payment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)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Payments</a:t>
                      </a:r>
                      <a:r>
                        <a:rPr lang="ka-GE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Lari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Arrears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Payments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381797"/>
                  </a:ext>
                </a:extLst>
              </a:tr>
              <a:tr h="381942"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2015</a:t>
                      </a:r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15,650,169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9,703,127,142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0,16%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641670"/>
                  </a:ext>
                </a:extLst>
              </a:tr>
              <a:tr h="381942"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2016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,786.025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10,292,234,097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0,21%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451280"/>
                  </a:ext>
                </a:extLst>
              </a:tr>
              <a:tr h="381942"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2017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39</a:t>
                      </a:r>
                      <a:r>
                        <a:rPr lang="ka-GE" sz="1800" dirty="0"/>
                        <a:t>,</a:t>
                      </a:r>
                      <a:r>
                        <a:rPr lang="en-US" sz="1800" dirty="0"/>
                        <a:t>853</a:t>
                      </a:r>
                      <a:r>
                        <a:rPr lang="ka-GE" sz="1800" dirty="0"/>
                        <a:t>,</a:t>
                      </a:r>
                      <a:r>
                        <a:rPr lang="en-US" sz="1800" dirty="0"/>
                        <a:t>964</a:t>
                      </a:r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ka-G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764</a:t>
                      </a:r>
                      <a:r>
                        <a:rPr lang="ka-G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835</a:t>
                      </a:r>
                      <a:r>
                        <a:rPr lang="ka-G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r>
                        <a:rPr lang="ka-G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0,34%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69733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775054"/>
              </p:ext>
            </p:extLst>
          </p:nvPr>
        </p:nvGraphicFramePr>
        <p:xfrm>
          <a:off x="228600" y="4038600"/>
          <a:ext cx="8381999" cy="2011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747">
                  <a:extLst>
                    <a:ext uri="{9D8B030D-6E8A-4147-A177-3AD203B41FA5}">
                      <a16:colId xmlns:a16="http://schemas.microsoft.com/office/drawing/2014/main" val="2995564548"/>
                    </a:ext>
                  </a:extLst>
                </a:gridCol>
                <a:gridCol w="1632852">
                  <a:extLst>
                    <a:ext uri="{9D8B030D-6E8A-4147-A177-3AD203B41FA5}">
                      <a16:colId xmlns:a16="http://schemas.microsoft.com/office/drawing/2014/main" val="42521876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4883175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159659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04235921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114382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63546737"/>
                    </a:ext>
                  </a:extLst>
                </a:gridCol>
              </a:tblGrid>
              <a:tr h="6399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sz="1800" dirty="0"/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of indicators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B&amp;B+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C&amp;C+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D&amp;D+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726723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2008</a:t>
                      </a:r>
                      <a:endParaRPr lang="en-US" sz="1800" dirty="0"/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31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799210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2012</a:t>
                      </a:r>
                      <a:endParaRPr lang="en-US" sz="1800" dirty="0"/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31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14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8162099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2017</a:t>
                      </a:r>
                      <a:endParaRPr lang="en-US" sz="1800" dirty="0"/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31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03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840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ka-GE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4400" b="1" dirty="0">
                <a:solidFill>
                  <a:srgbClr val="C00000"/>
                </a:solidFill>
              </a:rPr>
              <a:t>Thank you for your attention</a:t>
            </a:r>
            <a:r>
              <a:rPr lang="ka-GE" sz="4400" b="1" dirty="0">
                <a:solidFill>
                  <a:srgbClr val="C00000"/>
                </a:solidFill>
              </a:rPr>
              <a:t>!</a:t>
            </a: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  <a:hlinkClick r:id="rId2"/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hlinkClick r:id="rId2"/>
              </a:rPr>
              <a:t>www.mof.ge</a:t>
            </a:r>
            <a:endParaRPr lang="ka-GE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hlinkClick r:id="rId3"/>
              </a:rPr>
              <a:t>www.treasury.gov.ge</a:t>
            </a:r>
            <a:endParaRPr lang="en-US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/>
          </a:p>
          <a:p>
            <a:pPr algn="ctr" eaLnBrk="1" hangingPunct="1">
              <a:buNone/>
            </a:pPr>
            <a:endParaRPr lang="en-US" sz="2400" dirty="0"/>
          </a:p>
          <a:p>
            <a:pPr algn="ctr" eaLnBrk="1" hangingPunct="1">
              <a:buFontTx/>
              <a:buNone/>
            </a:pPr>
            <a:r>
              <a:rPr lang="en-US" sz="2400" dirty="0"/>
              <a:t>May</a:t>
            </a:r>
            <a:r>
              <a:rPr lang="ru-RU" sz="2400" dirty="0"/>
              <a:t>, </a:t>
            </a:r>
            <a:r>
              <a:rPr lang="en-US" sz="2400" dirty="0"/>
              <a:t>2018</a:t>
            </a:r>
            <a:endParaRPr lang="en-US" sz="1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85875" y="76200"/>
            <a:ext cx="6643688" cy="1000125"/>
          </a:xfrm>
        </p:spPr>
        <p:txBody>
          <a:bodyPr/>
          <a:lstStyle/>
          <a:p>
            <a:pPr eaLnBrk="1" hangingPunct="1"/>
            <a:r>
              <a:rPr lang="en-US" sz="2800" dirty="0"/>
              <a:t>Treasury of Georgia </a:t>
            </a:r>
            <a:br>
              <a:rPr lang="en-US" sz="2800" dirty="0"/>
            </a:br>
            <a:r>
              <a:rPr lang="en-US" sz="2800" dirty="0"/>
              <a:t>Performance Measurement and Monitoring</a:t>
            </a:r>
            <a:br>
              <a:rPr lang="en-US" sz="2800" dirty="0"/>
            </a:br>
            <a:r>
              <a:rPr lang="en-US" sz="2800" dirty="0"/>
              <a:t> 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</Template>
  <TotalTime>14732</TotalTime>
  <Words>474</Words>
  <Application>Microsoft Office PowerPoint</Application>
  <PresentationFormat>On-screen Show (4:3)</PresentationFormat>
  <Paragraphs>127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BPG Algeti Compact</vt:lpstr>
      <vt:lpstr>BPG Glaho</vt:lpstr>
      <vt:lpstr>Calibri</vt:lpstr>
      <vt:lpstr>LitNusx</vt:lpstr>
      <vt:lpstr>Sylfaen</vt:lpstr>
      <vt:lpstr>Tresury-Presentation</vt:lpstr>
      <vt:lpstr>Treasury of Georgia  Performance Measurement and Monitoring</vt:lpstr>
      <vt:lpstr>Strategic Documents</vt:lpstr>
      <vt:lpstr>Goals and Priorities</vt:lpstr>
      <vt:lpstr>  Key Performance Indicators  </vt:lpstr>
      <vt:lpstr>Tools Used for Performance Monitoring</vt:lpstr>
      <vt:lpstr>Expenditure Arrears Assessment</vt:lpstr>
      <vt:lpstr>Expenditure Arrears Monitoring</vt:lpstr>
      <vt:lpstr>Information on Expenditure Arrears and PEFA Statistics</vt:lpstr>
      <vt:lpstr>Treasury of Georgia  Performance Measurement and Monitoring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Alexander Rezanov</cp:lastModifiedBy>
  <cp:revision>225</cp:revision>
  <cp:lastPrinted>2018-05-15T14:14:58Z</cp:lastPrinted>
  <dcterms:created xsi:type="dcterms:W3CDTF">2011-06-01T15:53:17Z</dcterms:created>
  <dcterms:modified xsi:type="dcterms:W3CDTF">2018-05-31T12:28:29Z</dcterms:modified>
</cp:coreProperties>
</file>