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80" r:id="rId2"/>
    <p:sldId id="339" r:id="rId3"/>
    <p:sldId id="342" r:id="rId4"/>
    <p:sldId id="340" r:id="rId5"/>
    <p:sldId id="341" r:id="rId6"/>
    <p:sldId id="343" r:id="rId7"/>
    <p:sldId id="344" r:id="rId8"/>
    <p:sldId id="345" r:id="rId9"/>
    <p:sldId id="296" r:id="rId10"/>
  </p:sldIdLst>
  <p:sldSz cx="9144000" cy="6858000" type="screen4x3"/>
  <p:notesSz cx="9296400" cy="7010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ylfae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ylfae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ylfae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ylfae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Sylfaen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Sylfaen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Sylfaen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Sylfaen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Sylfae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8" userDrawn="1">
          <p15:clr>
            <a:srgbClr val="A4A3A4"/>
          </p15:clr>
        </p15:guide>
        <p15:guide id="2" pos="29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99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88" autoAdjust="0"/>
    <p:restoredTop sz="94660" autoAdjust="0"/>
  </p:normalViewPr>
  <p:slideViewPr>
    <p:cSldViewPr>
      <p:cViewPr varScale="1">
        <p:scale>
          <a:sx n="68" d="100"/>
          <a:sy n="68" d="100"/>
        </p:scale>
        <p:origin x="1184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350"/>
    </p:cViewPr>
  </p:sorterViewPr>
  <p:notesViewPr>
    <p:cSldViewPr>
      <p:cViewPr varScale="1">
        <p:scale>
          <a:sx n="77" d="100"/>
          <a:sy n="77" d="100"/>
        </p:scale>
        <p:origin x="-2418" y="-84"/>
      </p:cViewPr>
      <p:guideLst>
        <p:guide orient="horz" pos="2208"/>
        <p:guide pos="29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090" cy="350277"/>
          </a:xfrm>
          <a:prstGeom prst="rect">
            <a:avLst/>
          </a:prstGeom>
        </p:spPr>
        <p:txBody>
          <a:bodyPr vert="horz" lIns="131015" tIns="65508" rIns="131015" bIns="65508" rtlCol="0"/>
          <a:lstStyle>
            <a:lvl1pPr algn="l">
              <a:defRPr sz="1700">
                <a:latin typeface="LitNusx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141" y="0"/>
            <a:ext cx="4029090" cy="350277"/>
          </a:xfrm>
          <a:prstGeom prst="rect">
            <a:avLst/>
          </a:prstGeom>
        </p:spPr>
        <p:txBody>
          <a:bodyPr vert="horz" lIns="131015" tIns="65508" rIns="131015" bIns="65508" rtlCol="0"/>
          <a:lstStyle>
            <a:lvl1pPr algn="r">
              <a:defRPr sz="1700">
                <a:latin typeface="LitNusx" pitchFamily="34" charset="0"/>
              </a:defRPr>
            </a:lvl1pPr>
          </a:lstStyle>
          <a:p>
            <a:pPr>
              <a:defRPr/>
            </a:pPr>
            <a:fld id="{6F8578BE-AC3B-4249-9DF5-B7C72FF02842}" type="datetimeFigureOut">
              <a:rPr lang="en-US"/>
              <a:pPr>
                <a:defRPr/>
              </a:pPr>
              <a:t>5/17/2018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7691"/>
            <a:ext cx="4029090" cy="350277"/>
          </a:xfrm>
          <a:prstGeom prst="rect">
            <a:avLst/>
          </a:prstGeom>
        </p:spPr>
        <p:txBody>
          <a:bodyPr vert="horz" lIns="131015" tIns="65508" rIns="131015" bIns="65508" rtlCol="0" anchor="b"/>
          <a:lstStyle>
            <a:lvl1pPr algn="l">
              <a:defRPr sz="1700">
                <a:latin typeface="LitNusx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141" y="6657691"/>
            <a:ext cx="4029090" cy="350277"/>
          </a:xfrm>
          <a:prstGeom prst="rect">
            <a:avLst/>
          </a:prstGeom>
        </p:spPr>
        <p:txBody>
          <a:bodyPr vert="horz" lIns="131015" tIns="65508" rIns="131015" bIns="65508" rtlCol="0" anchor="b"/>
          <a:lstStyle>
            <a:lvl1pPr algn="r">
              <a:defRPr sz="1700">
                <a:latin typeface="LitNusx" pitchFamily="34" charset="0"/>
              </a:defRPr>
            </a:lvl1pPr>
          </a:lstStyle>
          <a:p>
            <a:pPr>
              <a:defRPr/>
            </a:pPr>
            <a:fld id="{F04EB588-39CE-47CF-A09F-35A7AEE2181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81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090" cy="350277"/>
          </a:xfrm>
          <a:prstGeom prst="rect">
            <a:avLst/>
          </a:prstGeom>
        </p:spPr>
        <p:txBody>
          <a:bodyPr vert="horz" lIns="88680" tIns="44339" rIns="88680" bIns="44339" rtlCol="0"/>
          <a:lstStyle>
            <a:lvl1pPr algn="l">
              <a:defRPr sz="1100">
                <a:latin typeface="LitNusx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141" y="0"/>
            <a:ext cx="4029090" cy="350277"/>
          </a:xfrm>
          <a:prstGeom prst="rect">
            <a:avLst/>
          </a:prstGeom>
        </p:spPr>
        <p:txBody>
          <a:bodyPr vert="horz" lIns="88680" tIns="44339" rIns="88680" bIns="44339" rtlCol="0"/>
          <a:lstStyle>
            <a:lvl1pPr algn="r">
              <a:defRPr sz="1100">
                <a:latin typeface="LitNusx" pitchFamily="34" charset="0"/>
              </a:defRPr>
            </a:lvl1pPr>
          </a:lstStyle>
          <a:p>
            <a:pPr>
              <a:defRPr/>
            </a:pPr>
            <a:fld id="{DE5E26E5-E4E4-4A1F-AAF5-B64A12234A6D}" type="datetimeFigureOut">
              <a:rPr lang="ru-RU"/>
              <a:pPr>
                <a:defRPr/>
              </a:pPr>
              <a:t>17.05.2018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7188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680" tIns="44339" rIns="88680" bIns="44339" rtlCol="0" anchor="ctr"/>
          <a:lstStyle/>
          <a:p>
            <a:pPr lvl="0"/>
            <a:endParaRPr lang="ru-R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292" y="3330063"/>
            <a:ext cx="7435818" cy="3154922"/>
          </a:xfrm>
          <a:prstGeom prst="rect">
            <a:avLst/>
          </a:prstGeom>
        </p:spPr>
        <p:txBody>
          <a:bodyPr vert="horz" lIns="88680" tIns="44339" rIns="88680" bIns="44339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ru-R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657693"/>
            <a:ext cx="4029090" cy="352708"/>
          </a:xfrm>
          <a:prstGeom prst="rect">
            <a:avLst/>
          </a:prstGeom>
        </p:spPr>
        <p:txBody>
          <a:bodyPr vert="horz" lIns="88680" tIns="44339" rIns="88680" bIns="44339" rtlCol="0" anchor="b"/>
          <a:lstStyle>
            <a:lvl1pPr algn="l">
              <a:defRPr sz="1100">
                <a:latin typeface="LitNusx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141" y="6657693"/>
            <a:ext cx="4029090" cy="352708"/>
          </a:xfrm>
          <a:prstGeom prst="rect">
            <a:avLst/>
          </a:prstGeom>
        </p:spPr>
        <p:txBody>
          <a:bodyPr vert="horz" lIns="88680" tIns="44339" rIns="88680" bIns="44339" rtlCol="0" anchor="b"/>
          <a:lstStyle>
            <a:lvl1pPr algn="r">
              <a:defRPr sz="1100">
                <a:latin typeface="LitNusx" pitchFamily="34" charset="0"/>
              </a:defRPr>
            </a:lvl1pPr>
          </a:lstStyle>
          <a:p>
            <a:pPr>
              <a:defRPr/>
            </a:pPr>
            <a:fld id="{211358AA-55BA-466D-89A8-AAAA536C34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8749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D5084D-4E43-43B5-ACD4-8C101665D352}" type="slidenum">
              <a:rPr lang="ru-RU" smtClean="0">
                <a:latin typeface="LitNusx" pitchFamily="2" charset="0"/>
              </a:rPr>
              <a:pPr/>
              <a:t>1</a:t>
            </a:fld>
            <a:endParaRPr lang="ru-RU">
              <a:latin typeface="LitNusx" pitchFamily="2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w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3244859"/>
            <a:ext cx="7772400" cy="14700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14884"/>
            <a:ext cx="6400800" cy="785818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2643174" y="5500702"/>
            <a:ext cx="3643312" cy="500066"/>
          </a:xfrm>
        </p:spPr>
        <p:txBody>
          <a:bodyPr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ru-RU"/>
              <a:t>Механизмы налогового и неналогового возмещения в Грузии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775F4F4-E81D-466B-99AA-011D3D4B5D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304800"/>
            <a:ext cx="52673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9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7400" y="838200"/>
            <a:ext cx="5087937" cy="1508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Механизмы налогового и неналогового возмещения в Грузии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BBD00A-97A7-4E14-9C1E-110B650BC8B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Механизмы налогового и неналогового возмещения в Грузии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81A063-B741-4FCA-9343-F7A6EE86FA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52" y="142852"/>
            <a:ext cx="6643734" cy="1000124"/>
          </a:xfrm>
        </p:spPr>
        <p:txBody>
          <a:bodyPr/>
          <a:lstStyle>
            <a:lvl1pPr>
              <a:defRPr sz="3200">
                <a:solidFill>
                  <a:schemeClr val="accent1">
                    <a:lumMod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153150" y="6429375"/>
            <a:ext cx="1633538" cy="292100"/>
          </a:xfrm>
        </p:spPr>
        <p:txBody>
          <a:bodyPr/>
          <a:lstStyle>
            <a:lvl1pPr algn="r">
              <a:defRPr sz="105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858125" y="6429375"/>
            <a:ext cx="828675" cy="292100"/>
          </a:xfrm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fld id="{FB37BDE2-F7DD-4EE2-B88F-71F03CA7AA1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 userDrawn="1">
            <p:ph type="ftr" sz="quarter" idx="12"/>
          </p:nvPr>
        </p:nvSpPr>
        <p:spPr>
          <a:xfrm>
            <a:off x="461963" y="6423025"/>
            <a:ext cx="5610225" cy="292100"/>
          </a:xfrm>
        </p:spPr>
        <p:txBody>
          <a:bodyPr/>
          <a:lstStyle>
            <a:lvl1pPr algn="l">
              <a:defRPr sz="1100"/>
            </a:lvl1pPr>
          </a:lstStyle>
          <a:p>
            <a:pPr>
              <a:defRPr/>
            </a:pPr>
            <a:r>
              <a:rPr lang="ru-RU"/>
              <a:t>Механизмы налогового и неналогового возмещения в Грузии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Механизмы налогового и неналогового возмещения в Грузии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DFCB66-A2DF-4226-9AB0-32F04189EF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Механизмы налогового и неналогового возмещения в Грузии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DEA5B6-504B-4EC2-AE44-F04717D6396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Механизмы налогового и неналогового возмещения в Грузии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B6789D-84EB-4EA4-969B-3C860DB6E7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Механизмы налогового и неналогового возмещения в Грузии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988394-A3F2-4853-BE12-B530C82E1C4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Механизмы налогового и неналогового возмещения в Грузии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D4CF8F-111D-4134-91A9-AB075F9672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Механизмы налогового и неналогового возмещения в Грузии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E494A-24EC-4542-9952-987EF12848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Механизмы налогового и неналогового возмещения в Грузии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E24DE-63C0-49A8-BB57-DE504662C25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ru-RU"/>
              <a:t>Механизмы налогового и неналогового возмещения в Грузии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AFA1668F-C1C3-4803-AAF3-C34E6B1069C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PG Algeti Compact" pitchFamily="2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PG Algeti Compact" pitchFamily="2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PG Algeti Compact" pitchFamily="2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PG Algeti Compact" pitchFamily="2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reasury.gov.ge/" TargetMode="External"/><Relationship Id="rId2" Type="http://schemas.openxmlformats.org/officeDocument/2006/relationships/hyperlink" Target="http://www.mof.g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714375" y="3244850"/>
            <a:ext cx="7772400" cy="3384550"/>
          </a:xfrm>
        </p:spPr>
        <p:txBody>
          <a:bodyPr/>
          <a:lstStyle/>
          <a:p>
            <a:pPr eaLnBrk="1" hangingPunct="1"/>
            <a:r>
              <a:rPr lang="ru-RU" sz="3200" b="0" dirty="0"/>
              <a:t>Измерение и мониторинг эффективности работы Казначейства</a:t>
            </a:r>
            <a:r>
              <a:rPr lang="en-US" sz="3200" b="0" dirty="0"/>
              <a:t> </a:t>
            </a:r>
            <a:r>
              <a:rPr lang="ru-RU" sz="3200" b="0" dirty="0"/>
              <a:t>Грузии</a:t>
            </a:r>
          </a:p>
        </p:txBody>
      </p:sp>
      <p:sp>
        <p:nvSpPr>
          <p:cNvPr id="15362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2714625" y="6000750"/>
            <a:ext cx="3686175" cy="628650"/>
          </a:xfrm>
        </p:spPr>
        <p:txBody>
          <a:bodyPr/>
          <a:lstStyle/>
          <a:p>
            <a:r>
              <a:rPr lang="ru-RU" altLang="en-US" sz="1600">
                <a:solidFill>
                  <a:srgbClr val="FFFFFF"/>
                </a:solidFill>
                <a:latin typeface="BPG Glaho"/>
              </a:rPr>
              <a:t>P</a:t>
            </a:r>
            <a:r>
              <a:rPr lang="en-US" altLang="en-US" sz="1600">
                <a:solidFill>
                  <a:srgbClr val="FFFFFF"/>
                </a:solidFill>
                <a:latin typeface="BPG Glaho"/>
              </a:rPr>
              <a:t>EMPAL</a:t>
            </a:r>
            <a:r>
              <a:rPr lang="ru-RU" altLang="en-US" sz="1600">
                <a:solidFill>
                  <a:srgbClr val="FFFFFF"/>
                </a:solidFill>
                <a:latin typeface="BPG Glaho"/>
              </a:rPr>
              <a:t> Тирана</a:t>
            </a:r>
            <a:endParaRPr lang="en-US" altLang="en-US" sz="1600">
              <a:solidFill>
                <a:srgbClr val="FFFFFF"/>
              </a:solidFill>
              <a:latin typeface="BPG Glaho"/>
            </a:endParaRPr>
          </a:p>
          <a:p>
            <a:r>
              <a:rPr lang="ru-RU" altLang="en-US" sz="1600">
                <a:solidFill>
                  <a:srgbClr val="FFFFFF"/>
                </a:solidFill>
                <a:latin typeface="BPG Glaho"/>
              </a:rPr>
              <a:t>Май 201</a:t>
            </a:r>
            <a:r>
              <a:rPr lang="en-US" altLang="en-US" sz="1600">
                <a:solidFill>
                  <a:srgbClr val="FFFFFF"/>
                </a:solidFill>
                <a:latin typeface="BPG Glaho"/>
              </a:rPr>
              <a:t>8</a:t>
            </a:r>
            <a:r>
              <a:rPr lang="ru-RU" altLang="en-US" sz="1600">
                <a:solidFill>
                  <a:srgbClr val="FFFFFF"/>
                </a:solidFill>
                <a:latin typeface="BPG Glaho"/>
              </a:rPr>
              <a:t> г.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Cyrl-AZ" sz="2800" b="1" dirty="0">
                <a:solidFill>
                  <a:srgbClr val="002060"/>
                </a:solidFill>
              </a:rPr>
              <a:t>Стратегические документы</a:t>
            </a: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9"/>
            <a:ext cx="8229600" cy="4433902"/>
          </a:xfrm>
        </p:spPr>
        <p:txBody>
          <a:bodyPr/>
          <a:lstStyle/>
          <a:p>
            <a:pPr eaLnBrk="1" hangingPunct="1">
              <a:defRPr/>
            </a:pPr>
            <a:r>
              <a:rPr lang="ru-RU" sz="2000" dirty="0">
                <a:solidFill>
                  <a:srgbClr val="002060"/>
                </a:solidFill>
              </a:rPr>
              <a:t>О</a:t>
            </a:r>
            <a:r>
              <a:rPr lang="az-Cyrl-AZ" sz="2000" dirty="0">
                <a:solidFill>
                  <a:srgbClr val="002060"/>
                </a:solidFill>
              </a:rPr>
              <a:t>сновные направления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az-Cyrl-AZ" sz="2000" dirty="0">
                <a:solidFill>
                  <a:srgbClr val="002060"/>
                </a:solidFill>
              </a:rPr>
              <a:t>и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az-Cyrl-AZ" sz="2000" dirty="0">
                <a:solidFill>
                  <a:srgbClr val="002060"/>
                </a:solidFill>
              </a:rPr>
              <a:t>показатели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az-Cyrl-AZ" sz="2000" dirty="0">
                <a:solidFill>
                  <a:srgbClr val="002060"/>
                </a:solidFill>
              </a:rPr>
              <a:t>развития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az-Cyrl-AZ" sz="2000" dirty="0">
                <a:solidFill>
                  <a:srgbClr val="002060"/>
                </a:solidFill>
              </a:rPr>
              <a:t>Страны </a:t>
            </a:r>
            <a:r>
              <a:rPr lang="ka-GE" sz="2000" dirty="0">
                <a:solidFill>
                  <a:srgbClr val="002060"/>
                </a:solidFill>
              </a:rPr>
              <a:t>(</a:t>
            </a:r>
            <a:r>
              <a:rPr lang="en-US" sz="2000" dirty="0">
                <a:solidFill>
                  <a:srgbClr val="002060"/>
                </a:solidFill>
              </a:rPr>
              <a:t>BDD)</a:t>
            </a:r>
            <a:r>
              <a:rPr lang="ka-GE" sz="2000" dirty="0">
                <a:solidFill>
                  <a:srgbClr val="002060"/>
                </a:solidFill>
              </a:rPr>
              <a:t>;</a:t>
            </a:r>
          </a:p>
          <a:p>
            <a:pPr eaLnBrk="1" hangingPunct="1">
              <a:defRPr/>
            </a:pPr>
            <a:endParaRPr lang="ka-GE" sz="2000" dirty="0">
              <a:solidFill>
                <a:srgbClr val="002060"/>
              </a:solidFill>
            </a:endParaRPr>
          </a:p>
          <a:p>
            <a:pPr eaLnBrk="1" hangingPunct="1">
              <a:defRPr/>
            </a:pPr>
            <a:r>
              <a:rPr lang="ru-RU" sz="2000" dirty="0">
                <a:solidFill>
                  <a:srgbClr val="002060"/>
                </a:solidFill>
              </a:rPr>
              <a:t>Стратегия по управлению Гос</a:t>
            </a:r>
            <a:r>
              <a:rPr lang="ka-GE" sz="2000" dirty="0">
                <a:solidFill>
                  <a:srgbClr val="002060"/>
                </a:solidFill>
              </a:rPr>
              <a:t>. </a:t>
            </a:r>
            <a:r>
              <a:rPr lang="ru-RU" sz="2000" dirty="0">
                <a:solidFill>
                  <a:srgbClr val="002060"/>
                </a:solidFill>
              </a:rPr>
              <a:t>финансами </a:t>
            </a:r>
            <a:r>
              <a:rPr lang="ka-GE" sz="2000" dirty="0">
                <a:solidFill>
                  <a:srgbClr val="002060"/>
                </a:solidFill>
              </a:rPr>
              <a:t>;</a:t>
            </a:r>
          </a:p>
          <a:p>
            <a:pPr eaLnBrk="1" hangingPunct="1">
              <a:defRPr/>
            </a:pPr>
            <a:endParaRPr lang="ka-GE" sz="2000" dirty="0">
              <a:solidFill>
                <a:srgbClr val="002060"/>
              </a:solidFill>
            </a:endParaRPr>
          </a:p>
          <a:p>
            <a:pPr eaLnBrk="1" hangingPunct="1">
              <a:defRPr/>
            </a:pPr>
            <a:r>
              <a:rPr lang="ru-RU" sz="2000" dirty="0">
                <a:solidFill>
                  <a:srgbClr val="002060"/>
                </a:solidFill>
              </a:rPr>
              <a:t>Ежегодный план действий</a:t>
            </a:r>
            <a:r>
              <a:rPr lang="ka-GE" sz="2000" dirty="0">
                <a:solidFill>
                  <a:srgbClr val="002060"/>
                </a:solidFill>
              </a:rPr>
              <a:t> </a:t>
            </a:r>
            <a:r>
              <a:rPr lang="az-Cyrl-AZ" sz="2000" dirty="0">
                <a:solidFill>
                  <a:srgbClr val="002060"/>
                </a:solidFill>
              </a:rPr>
              <a:t>по</a:t>
            </a:r>
            <a:r>
              <a:rPr lang="ru-RU" sz="2000" dirty="0">
                <a:solidFill>
                  <a:srgbClr val="002060"/>
                </a:solidFill>
              </a:rPr>
              <a:t> управлению финансами</a:t>
            </a:r>
            <a:r>
              <a:rPr lang="ka-GE" sz="2000" dirty="0">
                <a:solidFill>
                  <a:srgbClr val="002060"/>
                </a:solidFill>
              </a:rPr>
              <a:t> </a:t>
            </a:r>
            <a:r>
              <a:rPr lang="ru-RU" sz="2000" dirty="0">
                <a:solidFill>
                  <a:srgbClr val="002060"/>
                </a:solidFill>
              </a:rPr>
              <a:t>Государственного сектора</a:t>
            </a:r>
            <a:r>
              <a:rPr lang="ka-GE" sz="2000" dirty="0">
                <a:solidFill>
                  <a:srgbClr val="002060"/>
                </a:solidFill>
              </a:rPr>
              <a:t>;</a:t>
            </a:r>
          </a:p>
          <a:p>
            <a:pPr eaLnBrk="1" hangingPunct="1">
              <a:defRPr/>
            </a:pPr>
            <a:endParaRPr lang="ka-GE" sz="2000" dirty="0">
              <a:solidFill>
                <a:srgbClr val="002060"/>
              </a:solidFill>
            </a:endParaRPr>
          </a:p>
          <a:p>
            <a:pPr eaLnBrk="1" hangingPunct="1">
              <a:defRPr/>
            </a:pPr>
            <a:r>
              <a:rPr lang="az-Cyrl-AZ" sz="2000" dirty="0">
                <a:solidFill>
                  <a:srgbClr val="002060"/>
                </a:solidFill>
              </a:rPr>
              <a:t>Программный бюджет</a:t>
            </a:r>
            <a:r>
              <a:rPr lang="ka-GE" sz="2000" dirty="0">
                <a:solidFill>
                  <a:srgbClr val="002060"/>
                </a:solidFill>
              </a:rPr>
              <a:t>;</a:t>
            </a:r>
            <a:endParaRPr lang="en-US" sz="2000" dirty="0">
              <a:solidFill>
                <a:srgbClr val="002060"/>
              </a:solidFill>
            </a:endParaRPr>
          </a:p>
          <a:p>
            <a:pPr eaLnBrk="1" hangingPunct="1">
              <a:defRPr/>
            </a:pPr>
            <a:endParaRPr lang="ka-GE" sz="2000" dirty="0">
              <a:solidFill>
                <a:srgbClr val="002060"/>
              </a:solidFill>
            </a:endParaRPr>
          </a:p>
          <a:p>
            <a:pPr eaLnBrk="1" hangingPunct="1">
              <a:defRPr/>
            </a:pPr>
            <a:r>
              <a:rPr lang="az-Cyrl-AZ" sz="2000" dirty="0">
                <a:solidFill>
                  <a:srgbClr val="002060"/>
                </a:solidFill>
              </a:rPr>
              <a:t>Антикоррупционная стратегия</a:t>
            </a:r>
            <a:r>
              <a:rPr lang="ka-GE" sz="2000" dirty="0">
                <a:solidFill>
                  <a:srgbClr val="002060"/>
                </a:solidFill>
              </a:rPr>
              <a:t>.</a:t>
            </a:r>
            <a:endParaRPr lang="ka-GE" sz="2400" dirty="0"/>
          </a:p>
          <a:p>
            <a:endParaRPr lang="ka-GE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7973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Cyrl-AZ" b="1" dirty="0">
                <a:solidFill>
                  <a:srgbClr val="002060"/>
                </a:solidFill>
              </a:rPr>
              <a:t>Цели и приоритеты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a-GE" sz="2800" dirty="0"/>
          </a:p>
          <a:p>
            <a:pPr eaLnBrk="1" hangingPunct="1">
              <a:defRPr/>
            </a:pPr>
            <a:r>
              <a:rPr lang="az-Cyrl-AZ" sz="2000" dirty="0">
                <a:solidFill>
                  <a:srgbClr val="002060"/>
                </a:solidFill>
              </a:rPr>
              <a:t>В</a:t>
            </a:r>
            <a:r>
              <a:rPr lang="ru-RU" sz="2000" dirty="0">
                <a:solidFill>
                  <a:srgbClr val="002060"/>
                </a:solidFill>
              </a:rPr>
              <a:t>недрение метода начисления по стандартам</a:t>
            </a:r>
            <a:r>
              <a:rPr lang="ka-GE" sz="2000" dirty="0">
                <a:solidFill>
                  <a:srgbClr val="002060"/>
                </a:solidFill>
              </a:rPr>
              <a:t> </a:t>
            </a:r>
            <a:r>
              <a:rPr lang="en-US" sz="2000" dirty="0">
                <a:solidFill>
                  <a:srgbClr val="002060"/>
                </a:solidFill>
              </a:rPr>
              <a:t>IPSAS</a:t>
            </a:r>
            <a:r>
              <a:rPr lang="ka-GE" sz="2000" dirty="0">
                <a:solidFill>
                  <a:srgbClr val="002060"/>
                </a:solidFill>
              </a:rPr>
              <a:t>;</a:t>
            </a:r>
          </a:p>
          <a:p>
            <a:pPr eaLnBrk="1" hangingPunct="1">
              <a:defRPr/>
            </a:pPr>
            <a:endParaRPr lang="ka-GE" sz="2000" dirty="0">
              <a:solidFill>
                <a:srgbClr val="002060"/>
              </a:solidFill>
            </a:endParaRPr>
          </a:p>
          <a:p>
            <a:pPr eaLnBrk="1" hangingPunct="1">
              <a:defRPr/>
            </a:pPr>
            <a:endParaRPr lang="en-US" sz="2000" dirty="0">
              <a:solidFill>
                <a:srgbClr val="002060"/>
              </a:solidFill>
            </a:endParaRPr>
          </a:p>
          <a:p>
            <a:pPr eaLnBrk="1" hangingPunct="1">
              <a:defRPr/>
            </a:pPr>
            <a:r>
              <a:rPr lang="az-Cyrl-AZ" sz="2000" dirty="0">
                <a:solidFill>
                  <a:srgbClr val="002060"/>
                </a:solidFill>
              </a:rPr>
              <a:t>Р</a:t>
            </a:r>
            <a:r>
              <a:rPr lang="ru-RU" sz="2000" dirty="0">
                <a:solidFill>
                  <a:srgbClr val="002060"/>
                </a:solidFill>
              </a:rPr>
              <a:t>азвитие единой информационной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az-Cyrl-AZ" sz="2000" dirty="0">
                <a:solidFill>
                  <a:srgbClr val="002060"/>
                </a:solidFill>
              </a:rPr>
              <a:t>систем</a:t>
            </a:r>
            <a:r>
              <a:rPr lang="ru-RU" sz="2000" dirty="0">
                <a:solidFill>
                  <a:srgbClr val="002060"/>
                </a:solidFill>
              </a:rPr>
              <a:t>ы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az-Cyrl-AZ" sz="2000" dirty="0">
                <a:solidFill>
                  <a:srgbClr val="002060"/>
                </a:solidFill>
              </a:rPr>
              <a:t>по управлению </a:t>
            </a:r>
            <a:r>
              <a:rPr lang="ru-RU" sz="2000" dirty="0">
                <a:solidFill>
                  <a:srgbClr val="002060"/>
                </a:solidFill>
              </a:rPr>
              <a:t>Го</a:t>
            </a:r>
            <a:r>
              <a:rPr lang="az-Cyrl-AZ" sz="2000" dirty="0">
                <a:solidFill>
                  <a:srgbClr val="002060"/>
                </a:solidFill>
              </a:rPr>
              <a:t>с</a:t>
            </a:r>
            <a:r>
              <a:rPr lang="ka-GE" sz="2000" dirty="0">
                <a:solidFill>
                  <a:srgbClr val="002060"/>
                </a:solidFill>
              </a:rPr>
              <a:t>.</a:t>
            </a:r>
            <a:r>
              <a:rPr lang="az-Cyrl-AZ" sz="2000" dirty="0">
                <a:solidFill>
                  <a:srgbClr val="002060"/>
                </a:solidFill>
              </a:rPr>
              <a:t> финансами</a:t>
            </a:r>
            <a:r>
              <a:rPr lang="ka-GE" sz="2000" dirty="0">
                <a:solidFill>
                  <a:srgbClr val="002060"/>
                </a:solidFill>
              </a:rPr>
              <a:t>;</a:t>
            </a:r>
          </a:p>
          <a:p>
            <a:pPr eaLnBrk="1" hangingPunct="1">
              <a:defRPr/>
            </a:pPr>
            <a:endParaRPr lang="ka-GE" sz="2000" dirty="0">
              <a:solidFill>
                <a:srgbClr val="002060"/>
              </a:solidFill>
            </a:endParaRPr>
          </a:p>
          <a:p>
            <a:pPr eaLnBrk="1" hangingPunct="1">
              <a:defRPr/>
            </a:pPr>
            <a:endParaRPr lang="ka-GE" sz="2000" dirty="0">
              <a:solidFill>
                <a:srgbClr val="002060"/>
              </a:solidFill>
            </a:endParaRPr>
          </a:p>
          <a:p>
            <a:pPr eaLnBrk="1" hangingPunct="1">
              <a:defRPr/>
            </a:pPr>
            <a:r>
              <a:rPr lang="az-Cyrl-AZ" sz="2000" dirty="0">
                <a:solidFill>
                  <a:srgbClr val="002060"/>
                </a:solidFill>
              </a:rPr>
              <a:t>Реформа управления денежными средствами</a:t>
            </a:r>
            <a:r>
              <a:rPr lang="ka-GE" sz="2000" dirty="0">
                <a:solidFill>
                  <a:srgbClr val="002060"/>
                </a:solidFill>
              </a:rPr>
              <a:t>.</a:t>
            </a:r>
            <a:endParaRPr lang="en-US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714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ka-GE" sz="2800" dirty="0"/>
            </a:br>
            <a:br>
              <a:rPr lang="ka-GE" sz="2800" dirty="0"/>
            </a:br>
            <a:r>
              <a:rPr lang="az-Cyrl-AZ" sz="2800" b="1" dirty="0">
                <a:solidFill>
                  <a:srgbClr val="002060"/>
                </a:solidFill>
              </a:rPr>
              <a:t>К</a:t>
            </a:r>
            <a:r>
              <a:rPr lang="ru-RU" sz="2800" b="1" dirty="0">
                <a:solidFill>
                  <a:srgbClr val="002060"/>
                </a:solidFill>
              </a:rPr>
              <a:t>лючевые показатели эффективности </a:t>
            </a:r>
            <a:br>
              <a:rPr lang="ru-RU" sz="2800" dirty="0"/>
            </a:br>
            <a:br>
              <a:rPr lang="ru-RU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2976"/>
            <a:ext cx="8229600" cy="4921289"/>
          </a:xfrm>
        </p:spPr>
        <p:txBody>
          <a:bodyPr/>
          <a:lstStyle/>
          <a:p>
            <a:pPr algn="just"/>
            <a:endParaRPr lang="ka-GE" sz="2000" dirty="0"/>
          </a:p>
          <a:p>
            <a:pPr eaLnBrk="1" hangingPunct="1">
              <a:defRPr/>
            </a:pPr>
            <a:r>
              <a:rPr lang="ru-RU" sz="2000" dirty="0">
                <a:solidFill>
                  <a:srgbClr val="002060"/>
                </a:solidFill>
              </a:rPr>
              <a:t>Все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ru-RU" sz="2000" dirty="0">
                <a:solidFill>
                  <a:srgbClr val="002060"/>
                </a:solidFill>
              </a:rPr>
              <a:t>стандарты </a:t>
            </a:r>
            <a:r>
              <a:rPr lang="en-US" sz="2000" dirty="0">
                <a:solidFill>
                  <a:srgbClr val="002060"/>
                </a:solidFill>
              </a:rPr>
              <a:t>IPSAS</a:t>
            </a:r>
            <a:r>
              <a:rPr lang="ka-GE" sz="2000" dirty="0">
                <a:solidFill>
                  <a:srgbClr val="002060"/>
                </a:solidFill>
              </a:rPr>
              <a:t> (IPSAS 18, IPSAS 20, IPSAS 25, IPSAS 26, IPSAS 32)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ru-RU" sz="2000" dirty="0">
                <a:solidFill>
                  <a:srgbClr val="002060"/>
                </a:solidFill>
              </a:rPr>
              <a:t>прописанные в планах действий</a:t>
            </a:r>
            <a:r>
              <a:rPr lang="ka-GE" sz="2000" dirty="0">
                <a:solidFill>
                  <a:srgbClr val="002060"/>
                </a:solidFill>
              </a:rPr>
              <a:t>,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az-Cyrl-AZ" sz="2000" dirty="0">
                <a:solidFill>
                  <a:srgbClr val="002060"/>
                </a:solidFill>
              </a:rPr>
              <a:t>внедрены</a:t>
            </a:r>
            <a:r>
              <a:rPr lang="ka-GE" sz="2000" dirty="0">
                <a:solidFill>
                  <a:srgbClr val="002060"/>
                </a:solidFill>
              </a:rPr>
              <a:t> </a:t>
            </a:r>
            <a:r>
              <a:rPr lang="az-Cyrl-AZ" sz="2000" dirty="0">
                <a:solidFill>
                  <a:srgbClr val="002060"/>
                </a:solidFill>
              </a:rPr>
              <a:t>во</a:t>
            </a:r>
            <a:r>
              <a:rPr lang="ka-GE" sz="2000" dirty="0">
                <a:solidFill>
                  <a:srgbClr val="002060"/>
                </a:solidFill>
              </a:rPr>
              <a:t> </a:t>
            </a:r>
            <a:r>
              <a:rPr lang="az-Cyrl-AZ" sz="2000" dirty="0">
                <a:solidFill>
                  <a:srgbClr val="002060"/>
                </a:solidFill>
              </a:rPr>
              <a:t>все государственные бюджетные организации;</a:t>
            </a:r>
            <a:endParaRPr lang="ka-GE" sz="2000" dirty="0">
              <a:solidFill>
                <a:srgbClr val="002060"/>
              </a:solidFill>
            </a:endParaRPr>
          </a:p>
          <a:p>
            <a:pPr eaLnBrk="1" hangingPunct="1">
              <a:defRPr/>
            </a:pPr>
            <a:r>
              <a:rPr lang="az-Cyrl-AZ" sz="2000" dirty="0">
                <a:solidFill>
                  <a:srgbClr val="002060"/>
                </a:solidFill>
              </a:rPr>
              <a:t>П</a:t>
            </a:r>
            <a:r>
              <a:rPr lang="ru-RU" sz="2000" dirty="0">
                <a:solidFill>
                  <a:srgbClr val="002060"/>
                </a:solidFill>
              </a:rPr>
              <a:t>одготовлен проект инструкции для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az-Cyrl-AZ" sz="2000" dirty="0">
                <a:solidFill>
                  <a:srgbClr val="002060"/>
                </a:solidFill>
              </a:rPr>
              <a:t>дальнеишего</a:t>
            </a:r>
            <a:r>
              <a:rPr lang="en-US" sz="2000" dirty="0">
                <a:solidFill>
                  <a:srgbClr val="002060"/>
                </a:solidFill>
              </a:rPr>
              <a:t> (2019 </a:t>
            </a:r>
            <a:r>
              <a:rPr lang="az-Cyrl-AZ" sz="2000" dirty="0">
                <a:solidFill>
                  <a:srgbClr val="002060"/>
                </a:solidFill>
              </a:rPr>
              <a:t>г</a:t>
            </a:r>
            <a:r>
              <a:rPr lang="en-US" sz="2000" dirty="0">
                <a:solidFill>
                  <a:srgbClr val="002060"/>
                </a:solidFill>
              </a:rPr>
              <a:t>.)</a:t>
            </a:r>
            <a:r>
              <a:rPr lang="ru-RU" sz="2000" dirty="0">
                <a:solidFill>
                  <a:srgbClr val="002060"/>
                </a:solidFill>
              </a:rPr>
              <a:t> внедрени</a:t>
            </a:r>
            <a:r>
              <a:rPr lang="az-Cyrl-AZ" sz="2000" dirty="0">
                <a:solidFill>
                  <a:srgbClr val="002060"/>
                </a:solidFill>
              </a:rPr>
              <a:t>я</a:t>
            </a:r>
            <a:r>
              <a:rPr lang="ru-RU" sz="2000" dirty="0">
                <a:solidFill>
                  <a:srgbClr val="002060"/>
                </a:solidFill>
              </a:rPr>
              <a:t> стандартов</a:t>
            </a:r>
            <a:r>
              <a:rPr lang="ka-GE" sz="2000" dirty="0">
                <a:solidFill>
                  <a:srgbClr val="002060"/>
                </a:solidFill>
              </a:rPr>
              <a:t> </a:t>
            </a:r>
            <a:r>
              <a:rPr lang="en-US" sz="2000" dirty="0">
                <a:solidFill>
                  <a:srgbClr val="002060"/>
                </a:solidFill>
              </a:rPr>
              <a:t>IPSAS </a:t>
            </a:r>
            <a:r>
              <a:rPr lang="az-Cyrl-AZ" sz="2000" dirty="0">
                <a:solidFill>
                  <a:srgbClr val="002060"/>
                </a:solidFill>
              </a:rPr>
              <a:t>которые</a:t>
            </a:r>
            <a:r>
              <a:rPr lang="ka-GE" sz="2000" dirty="0">
                <a:solidFill>
                  <a:srgbClr val="002060"/>
                </a:solidFill>
              </a:rPr>
              <a:t> </a:t>
            </a:r>
            <a:r>
              <a:rPr lang="ru-RU" sz="2000" dirty="0">
                <a:solidFill>
                  <a:srgbClr val="002060"/>
                </a:solidFill>
              </a:rPr>
              <a:t>прописаны в планах действий</a:t>
            </a:r>
            <a:r>
              <a:rPr lang="ka-GE" sz="2000" dirty="0">
                <a:solidFill>
                  <a:srgbClr val="002060"/>
                </a:solidFill>
              </a:rPr>
              <a:t>;</a:t>
            </a:r>
            <a:endParaRPr lang="en-US" sz="2000" dirty="0">
              <a:solidFill>
                <a:srgbClr val="002060"/>
              </a:solidFill>
            </a:endParaRPr>
          </a:p>
          <a:p>
            <a:pPr eaLnBrk="1" hangingPunct="1">
              <a:defRPr/>
            </a:pPr>
            <a:r>
              <a:rPr lang="ru-RU" sz="2000" dirty="0">
                <a:solidFill>
                  <a:srgbClr val="002060"/>
                </a:solidFill>
              </a:rPr>
              <a:t>После проведенных семинаров и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ru-RU" sz="2000" dirty="0">
                <a:solidFill>
                  <a:srgbClr val="002060"/>
                </a:solidFill>
              </a:rPr>
              <a:t>рабочих встреч</a:t>
            </a:r>
            <a:r>
              <a:rPr lang="en-US" sz="2000" dirty="0">
                <a:solidFill>
                  <a:srgbClr val="002060"/>
                </a:solidFill>
              </a:rPr>
              <a:t>,</a:t>
            </a:r>
            <a:r>
              <a:rPr lang="ru-RU" sz="2000" dirty="0">
                <a:solidFill>
                  <a:srgbClr val="002060"/>
                </a:solidFill>
              </a:rPr>
              <a:t> сотрудники местных самоуправлении осведомлены </a:t>
            </a:r>
            <a:r>
              <a:rPr lang="az-Cyrl-AZ" sz="2000" dirty="0">
                <a:solidFill>
                  <a:srgbClr val="002060"/>
                </a:solidFill>
              </a:rPr>
              <a:t>о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ru-RU" sz="2000" dirty="0">
                <a:solidFill>
                  <a:srgbClr val="002060"/>
                </a:solidFill>
              </a:rPr>
              <a:t>стандарта</a:t>
            </a:r>
            <a:r>
              <a:rPr lang="az-Cyrl-AZ" sz="2000" dirty="0">
                <a:solidFill>
                  <a:srgbClr val="002060"/>
                </a:solidFill>
              </a:rPr>
              <a:t>х</a:t>
            </a:r>
            <a:r>
              <a:rPr lang="ru-RU" sz="2000" dirty="0">
                <a:solidFill>
                  <a:srgbClr val="002060"/>
                </a:solidFill>
              </a:rPr>
              <a:t> </a:t>
            </a:r>
            <a:r>
              <a:rPr lang="en-US" sz="2000" dirty="0">
                <a:solidFill>
                  <a:srgbClr val="002060"/>
                </a:solidFill>
              </a:rPr>
              <a:t>IPSAS</a:t>
            </a:r>
            <a:r>
              <a:rPr lang="ka-GE" sz="2000" dirty="0">
                <a:solidFill>
                  <a:srgbClr val="002060"/>
                </a:solidFill>
              </a:rPr>
              <a:t>;</a:t>
            </a:r>
            <a:endParaRPr lang="en-US" sz="2000" dirty="0">
              <a:solidFill>
                <a:srgbClr val="002060"/>
              </a:solidFill>
            </a:endParaRPr>
          </a:p>
          <a:p>
            <a:pPr eaLnBrk="1" hangingPunct="1">
              <a:defRPr/>
            </a:pPr>
            <a:r>
              <a:rPr lang="az-Cyrl-AZ" sz="2000" dirty="0">
                <a:solidFill>
                  <a:srgbClr val="002060"/>
                </a:solidFill>
              </a:rPr>
              <a:t>Подготовлена аналитика бизнес процессов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az-Cyrl-AZ" sz="2000" dirty="0">
                <a:solidFill>
                  <a:srgbClr val="002060"/>
                </a:solidFill>
              </a:rPr>
              <a:t>по учету доходов</a:t>
            </a:r>
            <a:r>
              <a:rPr lang="ka-GE" sz="2000" dirty="0">
                <a:solidFill>
                  <a:srgbClr val="002060"/>
                </a:solidFill>
              </a:rPr>
              <a:t>, </a:t>
            </a:r>
            <a:r>
              <a:rPr lang="az-Cyrl-AZ" sz="2000" dirty="0">
                <a:solidFill>
                  <a:srgbClr val="002060"/>
                </a:solidFill>
              </a:rPr>
              <a:t>в единой казначейской книге</a:t>
            </a:r>
            <a:r>
              <a:rPr lang="ka-GE" sz="2000" dirty="0">
                <a:solidFill>
                  <a:srgbClr val="002060"/>
                </a:solidFill>
              </a:rPr>
              <a:t>, </a:t>
            </a:r>
            <a:r>
              <a:rPr lang="az-Cyrl-AZ" sz="2000" dirty="0">
                <a:solidFill>
                  <a:srgbClr val="002060"/>
                </a:solidFill>
              </a:rPr>
              <a:t>по методу начисления</a:t>
            </a:r>
            <a:r>
              <a:rPr lang="ka-GE" sz="2000" dirty="0">
                <a:solidFill>
                  <a:srgbClr val="002060"/>
                </a:solidFill>
              </a:rPr>
              <a:t>;</a:t>
            </a:r>
          </a:p>
          <a:p>
            <a:pPr eaLnBrk="1" hangingPunct="1">
              <a:defRPr/>
            </a:pPr>
            <a:r>
              <a:rPr lang="az-Cyrl-AZ" sz="2000" dirty="0">
                <a:solidFill>
                  <a:srgbClr val="002060"/>
                </a:solidFill>
              </a:rPr>
              <a:t>У</a:t>
            </a:r>
            <a:r>
              <a:rPr lang="ru-RU" sz="2000" dirty="0">
                <a:solidFill>
                  <a:srgbClr val="002060"/>
                </a:solidFill>
              </a:rPr>
              <a:t>лучшен модуль по управлению денежных средств</a:t>
            </a:r>
            <a:r>
              <a:rPr lang="ka-GE" sz="2000" dirty="0">
                <a:solidFill>
                  <a:srgbClr val="002060"/>
                </a:solidFill>
              </a:rPr>
              <a:t> </a:t>
            </a:r>
            <a:r>
              <a:rPr lang="ru-RU" sz="2000" dirty="0">
                <a:solidFill>
                  <a:srgbClr val="002060"/>
                </a:solidFill>
              </a:rPr>
              <a:t>в</a:t>
            </a:r>
            <a:r>
              <a:rPr lang="ka-GE" sz="2000" dirty="0">
                <a:solidFill>
                  <a:srgbClr val="002060"/>
                </a:solidFill>
              </a:rPr>
              <a:t> „</a:t>
            </a:r>
            <a:r>
              <a:rPr lang="en-US" sz="2000" dirty="0" err="1">
                <a:solidFill>
                  <a:srgbClr val="002060"/>
                </a:solidFill>
              </a:rPr>
              <a:t>etreasury</a:t>
            </a:r>
            <a:r>
              <a:rPr lang="ka-GE" sz="2000" dirty="0">
                <a:solidFill>
                  <a:srgbClr val="002060"/>
                </a:solidFill>
              </a:rPr>
              <a:t>“;</a:t>
            </a:r>
          </a:p>
          <a:p>
            <a:pPr eaLnBrk="1" hangingPunct="1">
              <a:defRPr/>
            </a:pPr>
            <a:r>
              <a:rPr lang="az-Cyrl-AZ" sz="2000" dirty="0">
                <a:solidFill>
                  <a:srgbClr val="002060"/>
                </a:solidFill>
              </a:rPr>
              <a:t>Учет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az-Cyrl-AZ" sz="2000" dirty="0">
                <a:solidFill>
                  <a:srgbClr val="002060"/>
                </a:solidFill>
              </a:rPr>
              <a:t>и отчетность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ru-RU" sz="2000" dirty="0">
                <a:solidFill>
                  <a:srgbClr val="002060"/>
                </a:solidFill>
              </a:rPr>
              <a:t>п</a:t>
            </a:r>
            <a:r>
              <a:rPr lang="az-Cyrl-AZ" sz="2000" dirty="0">
                <a:solidFill>
                  <a:srgbClr val="002060"/>
                </a:solidFill>
              </a:rPr>
              <a:t>остоянно</a:t>
            </a:r>
            <a:r>
              <a:rPr lang="en-US" sz="2000" dirty="0">
                <a:solidFill>
                  <a:srgbClr val="002060"/>
                </a:solidFill>
              </a:rPr>
              <a:t>  </a:t>
            </a:r>
            <a:r>
              <a:rPr lang="az-Cyrl-AZ" sz="2000" dirty="0">
                <a:solidFill>
                  <a:srgbClr val="002060"/>
                </a:solidFill>
              </a:rPr>
              <a:t>повышаются как по информативности</a:t>
            </a:r>
            <a:r>
              <a:rPr lang="ka-GE" sz="2000" dirty="0">
                <a:solidFill>
                  <a:srgbClr val="002060"/>
                </a:solidFill>
              </a:rPr>
              <a:t>, </a:t>
            </a:r>
            <a:r>
              <a:rPr lang="az-Cyrl-AZ" sz="2000" dirty="0">
                <a:solidFill>
                  <a:srgbClr val="002060"/>
                </a:solidFill>
              </a:rPr>
              <a:t>так и по</a:t>
            </a:r>
            <a:r>
              <a:rPr lang="ka-GE" sz="2000" dirty="0">
                <a:solidFill>
                  <a:srgbClr val="002060"/>
                </a:solidFill>
              </a:rPr>
              <a:t> </a:t>
            </a:r>
            <a:r>
              <a:rPr lang="az-Cyrl-AZ" sz="2000" dirty="0">
                <a:solidFill>
                  <a:srgbClr val="002060"/>
                </a:solidFill>
              </a:rPr>
              <a:t>оперативности и транспарантности</a:t>
            </a:r>
            <a:r>
              <a:rPr lang="en-US" sz="2000" dirty="0">
                <a:solidFill>
                  <a:srgbClr val="002060"/>
                </a:solidFill>
              </a:rPr>
              <a:t>.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endParaRPr lang="ka-GE" sz="2800" dirty="0"/>
          </a:p>
          <a:p>
            <a:endParaRPr lang="ka-GE" sz="2800" dirty="0"/>
          </a:p>
          <a:p>
            <a:endParaRPr lang="ka-GE" sz="2800" dirty="0"/>
          </a:p>
          <a:p>
            <a:endParaRPr lang="ka-GE" sz="2800" dirty="0"/>
          </a:p>
          <a:p>
            <a:endParaRPr lang="ka-GE" sz="2800" dirty="0"/>
          </a:p>
          <a:p>
            <a:endParaRPr lang="ka-GE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05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Cyrl-AZ" sz="2800" b="1" dirty="0">
                <a:solidFill>
                  <a:srgbClr val="002060"/>
                </a:solidFill>
              </a:rPr>
              <a:t>И</a:t>
            </a:r>
            <a:r>
              <a:rPr lang="ru-RU" sz="2800" b="1" dirty="0">
                <a:solidFill>
                  <a:srgbClr val="002060"/>
                </a:solidFill>
              </a:rPr>
              <a:t>нструментарий используемый </a:t>
            </a:r>
            <a:r>
              <a:rPr lang="ka-GE" sz="2800" b="1" dirty="0">
                <a:solidFill>
                  <a:srgbClr val="002060"/>
                </a:solidFill>
              </a:rPr>
              <a:t>  </a:t>
            </a:r>
            <a:r>
              <a:rPr lang="ru-RU" sz="2800" b="1" dirty="0">
                <a:solidFill>
                  <a:srgbClr val="002060"/>
                </a:solidFill>
              </a:rPr>
              <a:t>для мониторинга эффективности</a:t>
            </a: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/>
          <a:lstStyle/>
          <a:p>
            <a:endParaRPr lang="ka-GE" sz="2000" dirty="0">
              <a:solidFill>
                <a:srgbClr val="002060"/>
              </a:solidFill>
            </a:endParaRPr>
          </a:p>
          <a:p>
            <a:r>
              <a:rPr lang="az-Cyrl-AZ" sz="2000" dirty="0">
                <a:solidFill>
                  <a:srgbClr val="002060"/>
                </a:solidFill>
              </a:rPr>
              <a:t>Рабочая группа</a:t>
            </a:r>
            <a:r>
              <a:rPr lang="en-US" sz="2000" dirty="0">
                <a:solidFill>
                  <a:srgbClr val="002060"/>
                </a:solidFill>
              </a:rPr>
              <a:t> PFM</a:t>
            </a:r>
            <a:r>
              <a:rPr lang="ka-GE" sz="2000" dirty="0">
                <a:solidFill>
                  <a:srgbClr val="002060"/>
                </a:solidFill>
              </a:rPr>
              <a:t>;</a:t>
            </a:r>
            <a:endParaRPr lang="en-US" sz="2000" dirty="0">
              <a:solidFill>
                <a:srgbClr val="002060"/>
              </a:solidFill>
            </a:endParaRPr>
          </a:p>
          <a:p>
            <a:endParaRPr lang="en-US" sz="2000" dirty="0">
              <a:solidFill>
                <a:srgbClr val="002060"/>
              </a:solidFill>
            </a:endParaRPr>
          </a:p>
          <a:p>
            <a:r>
              <a:rPr lang="az-Cyrl-AZ" sz="2000" dirty="0">
                <a:solidFill>
                  <a:srgbClr val="002060"/>
                </a:solidFill>
              </a:rPr>
              <a:t>О</a:t>
            </a:r>
            <a:r>
              <a:rPr lang="ru-RU" sz="2000" dirty="0">
                <a:solidFill>
                  <a:srgbClr val="002060"/>
                </a:solidFill>
              </a:rPr>
              <a:t>тчет распорядителей средств о программах и подпрограммах</a:t>
            </a:r>
            <a:r>
              <a:rPr lang="ka-GE" sz="2000" dirty="0">
                <a:solidFill>
                  <a:srgbClr val="002060"/>
                </a:solidFill>
              </a:rPr>
              <a:t>;</a:t>
            </a:r>
          </a:p>
          <a:p>
            <a:endParaRPr lang="en-US" sz="2000" dirty="0">
              <a:solidFill>
                <a:srgbClr val="002060"/>
              </a:solidFill>
            </a:endParaRPr>
          </a:p>
          <a:p>
            <a:r>
              <a:rPr lang="az-Cyrl-AZ" sz="2000" dirty="0">
                <a:solidFill>
                  <a:srgbClr val="002060"/>
                </a:solidFill>
              </a:rPr>
              <a:t>Ежеквартальный отчет</a:t>
            </a:r>
            <a:r>
              <a:rPr lang="ka-GE" sz="2000" dirty="0">
                <a:solidFill>
                  <a:srgbClr val="002060"/>
                </a:solidFill>
              </a:rPr>
              <a:t>;</a:t>
            </a:r>
          </a:p>
          <a:p>
            <a:endParaRPr lang="ka-GE" sz="2000" dirty="0">
              <a:solidFill>
                <a:srgbClr val="002060"/>
              </a:solidFill>
            </a:endParaRPr>
          </a:p>
          <a:p>
            <a:r>
              <a:rPr lang="az-Cyrl-AZ" sz="2000" dirty="0">
                <a:solidFill>
                  <a:srgbClr val="002060"/>
                </a:solidFill>
              </a:rPr>
              <a:t>Антикоррупционная рабочая группа</a:t>
            </a:r>
            <a:r>
              <a:rPr lang="ka-GE" sz="2000" dirty="0">
                <a:solidFill>
                  <a:srgbClr val="002060"/>
                </a:solidFill>
              </a:rPr>
              <a:t>;</a:t>
            </a:r>
          </a:p>
          <a:p>
            <a:endParaRPr lang="en-US" sz="2000" dirty="0">
              <a:solidFill>
                <a:srgbClr val="002060"/>
              </a:solidFill>
            </a:endParaRPr>
          </a:p>
          <a:p>
            <a:r>
              <a:rPr lang="ru-RU" sz="2000" dirty="0">
                <a:solidFill>
                  <a:srgbClr val="002060"/>
                </a:solidFill>
              </a:rPr>
              <a:t>Самооценки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ru-RU" sz="2000" dirty="0">
                <a:solidFill>
                  <a:srgbClr val="002060"/>
                </a:solidFill>
              </a:rPr>
              <a:t>по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ru-RU" sz="2000" dirty="0">
                <a:solidFill>
                  <a:srgbClr val="002060"/>
                </a:solidFill>
              </a:rPr>
              <a:t>показателям</a:t>
            </a:r>
            <a:r>
              <a:rPr lang="en-US" sz="2000" dirty="0">
                <a:solidFill>
                  <a:srgbClr val="002060"/>
                </a:solidFill>
              </a:rPr>
              <a:t> PEFA</a:t>
            </a:r>
            <a:r>
              <a:rPr lang="ka-GE" sz="2000" dirty="0">
                <a:solidFill>
                  <a:srgbClr val="002060"/>
                </a:solidFill>
              </a:rPr>
              <a:t>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0755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1285875" y="142875"/>
            <a:ext cx="6643688" cy="1000125"/>
          </a:xfrm>
        </p:spPr>
        <p:txBody>
          <a:bodyPr/>
          <a:lstStyle/>
          <a:p>
            <a:pPr eaLnBrk="1" hangingPunct="1"/>
            <a:r>
              <a:rPr lang="ru-RU" altLang="en-US" sz="2800" b="1" dirty="0">
                <a:solidFill>
                  <a:srgbClr val="002060"/>
                </a:solidFill>
              </a:rPr>
              <a:t>Оценка расходов по кредитным долгам</a:t>
            </a:r>
            <a:endParaRPr lang="en-US" altLang="en-US" sz="28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713" y="1219200"/>
            <a:ext cx="8229600" cy="4921250"/>
          </a:xfrm>
        </p:spPr>
        <p:txBody>
          <a:bodyPr/>
          <a:lstStyle/>
          <a:p>
            <a:pPr eaLnBrk="1" hangingPunct="1">
              <a:defRPr/>
            </a:pPr>
            <a:r>
              <a:rPr lang="ru-RU" sz="2000" dirty="0">
                <a:solidFill>
                  <a:srgbClr val="002060"/>
                </a:solidFill>
              </a:rPr>
              <a:t>Выплата сумм и </a:t>
            </a:r>
            <a:r>
              <a:rPr lang="ka-GE" sz="2000" dirty="0">
                <a:solidFill>
                  <a:srgbClr val="002060"/>
                </a:solidFill>
              </a:rPr>
              <a:t> </a:t>
            </a:r>
            <a:r>
              <a:rPr lang="ru-RU" sz="2000" dirty="0">
                <a:solidFill>
                  <a:srgbClr val="002060"/>
                </a:solidFill>
              </a:rPr>
              <a:t>учет долгов регулируется следующими документами </a:t>
            </a:r>
          </a:p>
          <a:p>
            <a:pPr lvl="1" eaLnBrk="1" hangingPunct="1">
              <a:defRPr/>
            </a:pPr>
            <a:r>
              <a:rPr lang="ru-RU" sz="1800" dirty="0">
                <a:solidFill>
                  <a:srgbClr val="002060"/>
                </a:solidFill>
              </a:rPr>
              <a:t>Бюджетный кодекс Грузии</a:t>
            </a:r>
            <a:r>
              <a:rPr lang="ru-RU" altLang="en-US" sz="1800" dirty="0">
                <a:solidFill>
                  <a:srgbClr val="002060"/>
                </a:solidFill>
              </a:rPr>
              <a:t>;</a:t>
            </a:r>
            <a:endParaRPr lang="ka-GE" altLang="en-US" sz="1800" dirty="0">
              <a:solidFill>
                <a:srgbClr val="002060"/>
              </a:solidFill>
            </a:endParaRPr>
          </a:p>
          <a:p>
            <a:pPr lvl="1" eaLnBrk="1" hangingPunct="1">
              <a:defRPr/>
            </a:pPr>
            <a:r>
              <a:rPr lang="ru-RU" sz="1800" dirty="0">
                <a:solidFill>
                  <a:srgbClr val="002060"/>
                </a:solidFill>
              </a:rPr>
              <a:t>Ежегодный бюджет</a:t>
            </a:r>
            <a:r>
              <a:rPr lang="ru-RU" altLang="en-US" sz="1800" dirty="0">
                <a:solidFill>
                  <a:srgbClr val="002060"/>
                </a:solidFill>
              </a:rPr>
              <a:t>;</a:t>
            </a:r>
            <a:endParaRPr lang="ka-GE" sz="1800" dirty="0">
              <a:solidFill>
                <a:srgbClr val="002060"/>
              </a:solidFill>
            </a:endParaRPr>
          </a:p>
          <a:p>
            <a:pPr lvl="1" eaLnBrk="1" hangingPunct="1">
              <a:defRPr/>
            </a:pPr>
            <a:r>
              <a:rPr lang="ru-RU" sz="1800" dirty="0">
                <a:solidFill>
                  <a:srgbClr val="002060"/>
                </a:solidFill>
              </a:rPr>
              <a:t>Инструкция</a:t>
            </a:r>
            <a:r>
              <a:rPr lang="ka-GE" sz="1800" dirty="0">
                <a:solidFill>
                  <a:srgbClr val="002060"/>
                </a:solidFill>
              </a:rPr>
              <a:t>  </a:t>
            </a:r>
            <a:r>
              <a:rPr lang="ru-RU" sz="1800" dirty="0">
                <a:solidFill>
                  <a:srgbClr val="002060"/>
                </a:solidFill>
              </a:rPr>
              <a:t>по Платежам</a:t>
            </a:r>
            <a:r>
              <a:rPr lang="ru-RU" altLang="en-US" sz="1800" dirty="0">
                <a:solidFill>
                  <a:srgbClr val="002060"/>
                </a:solidFill>
              </a:rPr>
              <a:t>;</a:t>
            </a:r>
            <a:endParaRPr lang="ka-GE" altLang="en-US" sz="1800" dirty="0">
              <a:solidFill>
                <a:srgbClr val="002060"/>
              </a:solidFill>
            </a:endParaRPr>
          </a:p>
          <a:p>
            <a:pPr lvl="1" eaLnBrk="1" hangingPunct="1">
              <a:defRPr/>
            </a:pPr>
            <a:r>
              <a:rPr lang="ru-RU" sz="1800" dirty="0">
                <a:solidFill>
                  <a:srgbClr val="002060"/>
                </a:solidFill>
              </a:rPr>
              <a:t>Инструкция по</a:t>
            </a:r>
            <a:r>
              <a:rPr lang="ka-GE" sz="1800" dirty="0">
                <a:solidFill>
                  <a:srgbClr val="002060"/>
                </a:solidFill>
              </a:rPr>
              <a:t> </a:t>
            </a:r>
            <a:r>
              <a:rPr lang="ru-RU" sz="1800" dirty="0">
                <a:solidFill>
                  <a:srgbClr val="002060"/>
                </a:solidFill>
              </a:rPr>
              <a:t>Бухгалтерскому учету</a:t>
            </a:r>
            <a:r>
              <a:rPr lang="ru-RU" altLang="en-US" sz="1800" dirty="0">
                <a:solidFill>
                  <a:srgbClr val="002060"/>
                </a:solidFill>
              </a:rPr>
              <a:t>;</a:t>
            </a:r>
            <a:endParaRPr lang="ka-GE" sz="1800" dirty="0">
              <a:solidFill>
                <a:srgbClr val="002060"/>
              </a:solidFill>
            </a:endParaRPr>
          </a:p>
          <a:p>
            <a:pPr lvl="1" eaLnBrk="1" hangingPunct="1">
              <a:defRPr/>
            </a:pPr>
            <a:r>
              <a:rPr lang="ru-RU" sz="1800" dirty="0">
                <a:solidFill>
                  <a:srgbClr val="002060"/>
                </a:solidFill>
              </a:rPr>
              <a:t>Условия контракта (количество дней с момента прибытия документов, гарантийное задержание)</a:t>
            </a:r>
            <a:r>
              <a:rPr lang="ru-RU" altLang="en-US" sz="1800" dirty="0">
                <a:solidFill>
                  <a:srgbClr val="002060"/>
                </a:solidFill>
              </a:rPr>
              <a:t>;</a:t>
            </a:r>
            <a:endParaRPr lang="ru-RU" sz="1800" dirty="0">
              <a:solidFill>
                <a:srgbClr val="002060"/>
              </a:solidFill>
            </a:endParaRPr>
          </a:p>
          <a:p>
            <a:pPr lvl="1" eaLnBrk="1" hangingPunct="1">
              <a:defRPr/>
            </a:pPr>
            <a:r>
              <a:rPr lang="ru-RU" sz="1800" dirty="0">
                <a:solidFill>
                  <a:srgbClr val="002060"/>
                </a:solidFill>
              </a:rPr>
              <a:t>Заключение Бюро экспертизы</a:t>
            </a:r>
            <a:r>
              <a:rPr lang="ru-RU" altLang="en-US" sz="1800" dirty="0">
                <a:solidFill>
                  <a:srgbClr val="002060"/>
                </a:solidFill>
              </a:rPr>
              <a:t>;</a:t>
            </a:r>
            <a:endParaRPr lang="ka-GE" altLang="en-US" sz="1800" dirty="0">
              <a:solidFill>
                <a:srgbClr val="002060"/>
              </a:solidFill>
            </a:endParaRPr>
          </a:p>
          <a:p>
            <a:pPr marL="342900" lvl="1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ru-RU" sz="2000" dirty="0">
                <a:solidFill>
                  <a:srgbClr val="002060"/>
                </a:solidFill>
                <a:ea typeface="+mn-ea"/>
              </a:rPr>
              <a:t>Государственное казначейство располагает информацией об обязательствах, зарегистрированных в электронной системе;</a:t>
            </a:r>
          </a:p>
          <a:p>
            <a:pPr marL="342900" lvl="1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ru-RU" sz="2000" dirty="0">
                <a:solidFill>
                  <a:srgbClr val="002060"/>
                </a:solidFill>
                <a:ea typeface="+mn-ea"/>
              </a:rPr>
              <a:t>В справочных статьях финансовых отчетов организаций предоставляется информация по просроченной кредитной задолженности.</a:t>
            </a:r>
            <a:endParaRPr lang="ka-GE" sz="2000" dirty="0">
              <a:solidFill>
                <a:srgbClr val="002060"/>
              </a:solidFill>
              <a:ea typeface="+mn-ea"/>
            </a:endParaRPr>
          </a:p>
          <a:p>
            <a:pPr marL="342900" lvl="1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ru-RU" sz="2000" dirty="0">
                <a:solidFill>
                  <a:srgbClr val="002060"/>
                </a:solidFill>
                <a:ea typeface="+mn-ea"/>
              </a:rPr>
              <a:t>Оценка индикатора </a:t>
            </a:r>
            <a:r>
              <a:rPr lang="ka-GE" sz="2000" dirty="0">
                <a:solidFill>
                  <a:srgbClr val="002060"/>
                </a:solidFill>
                <a:ea typeface="+mn-ea"/>
              </a:rPr>
              <a:t>22.1. </a:t>
            </a:r>
            <a:r>
              <a:rPr lang="ru-RU" sz="2000" dirty="0">
                <a:solidFill>
                  <a:srgbClr val="002060"/>
                </a:solidFill>
                <a:ea typeface="+mn-ea"/>
              </a:rPr>
              <a:t>- «</a:t>
            </a:r>
            <a:r>
              <a:rPr lang="en-US" sz="2000" dirty="0">
                <a:solidFill>
                  <a:srgbClr val="002060"/>
                </a:solidFill>
                <a:ea typeface="+mn-ea"/>
              </a:rPr>
              <a:t>A».</a:t>
            </a:r>
            <a:endParaRPr lang="ru-RU" sz="2000" dirty="0">
              <a:solidFill>
                <a:srgbClr val="002060"/>
              </a:solidFill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2579111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75" y="142875"/>
            <a:ext cx="6643688" cy="1000125"/>
          </a:xfrm>
        </p:spPr>
        <p:txBody>
          <a:bodyPr/>
          <a:lstStyle/>
          <a:p>
            <a:pPr>
              <a:defRPr/>
            </a:pPr>
            <a:r>
              <a:rPr lang="ru-RU" b="1" cap="none" dirty="0">
                <a:solidFill>
                  <a:srgbClr val="002060"/>
                </a:solidFill>
              </a:rPr>
              <a:t>Мониторинг просроченной задолженности по расходам</a:t>
            </a:r>
            <a:endParaRPr lang="en-US" dirty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357313"/>
            <a:ext cx="8229600" cy="4768850"/>
          </a:xfrm>
        </p:spPr>
        <p:txBody>
          <a:bodyPr/>
          <a:lstStyle/>
          <a:p>
            <a:pPr eaLnBrk="1" hangingPunct="1"/>
            <a:endParaRPr lang="ka-GE" altLang="en-US" sz="2000" dirty="0">
              <a:solidFill>
                <a:srgbClr val="002060"/>
              </a:solidFill>
            </a:endParaRPr>
          </a:p>
          <a:p>
            <a:pPr eaLnBrk="1" hangingPunct="1"/>
            <a:r>
              <a:rPr lang="ru-RU" altLang="en-US" sz="2000" dirty="0">
                <a:solidFill>
                  <a:srgbClr val="002060"/>
                </a:solidFill>
              </a:rPr>
              <a:t>Данные о накопленной просроченной задолженности по расходам  в Казначейство поступают ежегодно после завершения финансового года</a:t>
            </a:r>
            <a:r>
              <a:rPr lang="en-US" altLang="en-US" sz="2000" dirty="0">
                <a:solidFill>
                  <a:srgbClr val="002060"/>
                </a:solidFill>
              </a:rPr>
              <a:t>;</a:t>
            </a:r>
            <a:endParaRPr lang="ka-GE" altLang="en-US" sz="2000" dirty="0">
              <a:solidFill>
                <a:srgbClr val="002060"/>
              </a:solidFill>
            </a:endParaRPr>
          </a:p>
          <a:p>
            <a:pPr eaLnBrk="1" hangingPunct="1"/>
            <a:endParaRPr lang="ru-RU" altLang="en-US" sz="2000" dirty="0">
              <a:solidFill>
                <a:srgbClr val="002060"/>
              </a:solidFill>
            </a:endParaRPr>
          </a:p>
          <a:p>
            <a:pPr eaLnBrk="1" hangingPunct="1"/>
            <a:r>
              <a:rPr lang="ru-RU" altLang="en-US" sz="2000" dirty="0">
                <a:solidFill>
                  <a:srgbClr val="002060"/>
                </a:solidFill>
              </a:rPr>
              <a:t>Эффективным механизмом для мониторинга задолженности является правило Погашения Долга</a:t>
            </a:r>
            <a:r>
              <a:rPr lang="en-US" altLang="en-US" sz="2000" dirty="0">
                <a:solidFill>
                  <a:srgbClr val="002060"/>
                </a:solidFill>
              </a:rPr>
              <a:t>;</a:t>
            </a:r>
            <a:endParaRPr lang="ka-GE" altLang="en-US" sz="2000" dirty="0">
              <a:solidFill>
                <a:srgbClr val="002060"/>
              </a:solidFill>
            </a:endParaRPr>
          </a:p>
          <a:p>
            <a:pPr eaLnBrk="1" hangingPunct="1"/>
            <a:endParaRPr lang="ka-GE" altLang="en-US" sz="2000" dirty="0">
              <a:solidFill>
                <a:srgbClr val="002060"/>
              </a:solidFill>
            </a:endParaRPr>
          </a:p>
          <a:p>
            <a:pPr eaLnBrk="1" hangingPunct="1"/>
            <a:r>
              <a:rPr lang="ru-RU" altLang="en-US" sz="2000" dirty="0">
                <a:solidFill>
                  <a:srgbClr val="002060"/>
                </a:solidFill>
              </a:rPr>
              <a:t>Оценка индикатора </a:t>
            </a:r>
            <a:r>
              <a:rPr lang="ka-GE" altLang="en-US" sz="2000" dirty="0">
                <a:solidFill>
                  <a:srgbClr val="002060"/>
                </a:solidFill>
              </a:rPr>
              <a:t>22.2. </a:t>
            </a:r>
            <a:r>
              <a:rPr lang="ru-RU" altLang="en-US" sz="2000" dirty="0">
                <a:solidFill>
                  <a:srgbClr val="002060"/>
                </a:solidFill>
              </a:rPr>
              <a:t>- «С</a:t>
            </a:r>
            <a:r>
              <a:rPr lang="en-US" altLang="en-US" sz="2000" dirty="0">
                <a:solidFill>
                  <a:srgbClr val="002060"/>
                </a:solidFill>
              </a:rPr>
              <a:t>»;</a:t>
            </a:r>
            <a:endParaRPr lang="ka-GE" altLang="en-US" sz="2000" dirty="0">
              <a:solidFill>
                <a:srgbClr val="002060"/>
              </a:solidFill>
            </a:endParaRPr>
          </a:p>
          <a:p>
            <a:pPr eaLnBrk="1" hangingPunct="1"/>
            <a:endParaRPr lang="ka-GE" altLang="en-US" sz="2000" dirty="0">
              <a:solidFill>
                <a:srgbClr val="002060"/>
              </a:solidFill>
            </a:endParaRPr>
          </a:p>
          <a:p>
            <a:pPr eaLnBrk="1" hangingPunct="1"/>
            <a:r>
              <a:rPr lang="ru-RU" altLang="en-US" sz="2000" dirty="0">
                <a:solidFill>
                  <a:srgbClr val="002060"/>
                </a:solidFill>
              </a:rPr>
              <a:t>С 1 января 2018 года в рамках проводимых реформ</a:t>
            </a:r>
            <a:r>
              <a:rPr lang="ka-GE" altLang="en-US" sz="2000" dirty="0">
                <a:solidFill>
                  <a:srgbClr val="002060"/>
                </a:solidFill>
              </a:rPr>
              <a:t>,</a:t>
            </a:r>
            <a:r>
              <a:rPr lang="ru-RU" altLang="en-US" sz="2000" dirty="0">
                <a:solidFill>
                  <a:srgbClr val="002060"/>
                </a:solidFill>
              </a:rPr>
              <a:t> был активирован модуль Инвоисов, который предоставляет информацию о просроченной задолженности в реальном режиме времени</a:t>
            </a:r>
            <a:r>
              <a:rPr lang="en-US" altLang="en-US" sz="2000" dirty="0">
                <a:solidFill>
                  <a:srgbClr val="00206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814271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285875" y="142875"/>
            <a:ext cx="6643688" cy="1000125"/>
          </a:xfrm>
        </p:spPr>
        <p:txBody>
          <a:bodyPr/>
          <a:lstStyle/>
          <a:p>
            <a:pPr eaLnBrk="1" hangingPunct="1"/>
            <a:r>
              <a:rPr lang="ru-RU" altLang="en-US" sz="2800" b="1" dirty="0">
                <a:solidFill>
                  <a:srgbClr val="002060"/>
                </a:solidFill>
              </a:rPr>
              <a:t>Информация о просроченной задолженности</a:t>
            </a:r>
            <a:r>
              <a:rPr lang="ka-GE" altLang="en-US" sz="2800" b="1" dirty="0">
                <a:solidFill>
                  <a:srgbClr val="002060"/>
                </a:solidFill>
              </a:rPr>
              <a:t> </a:t>
            </a:r>
            <a:r>
              <a:rPr lang="ru-RU" altLang="en-US" sz="2800" b="1" dirty="0">
                <a:solidFill>
                  <a:srgbClr val="002060"/>
                </a:solidFill>
              </a:rPr>
              <a:t>и </a:t>
            </a:r>
            <a:r>
              <a:rPr lang="en-US" altLang="en-US" sz="2800" b="1" dirty="0">
                <a:solidFill>
                  <a:srgbClr val="002060"/>
                </a:solidFill>
              </a:rPr>
              <a:t>C</a:t>
            </a:r>
            <a:r>
              <a:rPr lang="ru-RU" altLang="en-US" sz="2800" b="1" dirty="0">
                <a:solidFill>
                  <a:srgbClr val="002060"/>
                </a:solidFill>
              </a:rPr>
              <a:t>татистика</a:t>
            </a:r>
            <a:r>
              <a:rPr lang="ka-GE" altLang="en-US" sz="2800" b="1" dirty="0">
                <a:solidFill>
                  <a:srgbClr val="002060"/>
                </a:solidFill>
              </a:rPr>
              <a:t> </a:t>
            </a:r>
            <a:r>
              <a:rPr lang="en-US" altLang="en-US" sz="2800" b="1" dirty="0">
                <a:solidFill>
                  <a:srgbClr val="002060"/>
                </a:solidFill>
              </a:rPr>
              <a:t>PEFA</a:t>
            </a:r>
            <a:endParaRPr lang="ru-RU" altLang="en-US" sz="2800" b="1" cap="none" dirty="0">
              <a:solidFill>
                <a:srgbClr val="002060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28600" y="1295400"/>
          <a:ext cx="8382000" cy="22891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73809132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26148137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1955273173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463977393"/>
                    </a:ext>
                  </a:extLst>
                </a:gridCol>
              </a:tblGrid>
              <a:tr h="1143348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Год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43" marB="4574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Задолженность(зарегистрированное обязательство - платеж) 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43" marB="4574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Платежи</a:t>
                      </a:r>
                      <a:r>
                        <a:rPr lang="ka-GE" sz="18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(лари)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43" marB="4574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Задолженность / Платежи  %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43" marB="4574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1381797"/>
                  </a:ext>
                </a:extLst>
              </a:tr>
              <a:tr h="381942">
                <a:tc>
                  <a:txBody>
                    <a:bodyPr/>
                    <a:lstStyle/>
                    <a:p>
                      <a:pPr algn="ctr"/>
                      <a:r>
                        <a:rPr lang="ka-GE" sz="1800" dirty="0"/>
                        <a:t>2015</a:t>
                      </a:r>
                    </a:p>
                  </a:txBody>
                  <a:tcPr marT="45736" marB="4573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15,650,169</a:t>
                      </a:r>
                      <a:endParaRPr lang="en-US" sz="1800" dirty="0"/>
                    </a:p>
                  </a:txBody>
                  <a:tcPr marT="45736" marB="4573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9,703,127,142</a:t>
                      </a:r>
                      <a:endParaRPr lang="en-US" sz="1800" dirty="0"/>
                    </a:p>
                  </a:txBody>
                  <a:tcPr marT="45736" marB="4573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1800" dirty="0"/>
                        <a:t>0,16%</a:t>
                      </a:r>
                      <a:endParaRPr lang="en-US" sz="1800" dirty="0"/>
                    </a:p>
                  </a:txBody>
                  <a:tcPr marT="45736" marB="4573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9641670"/>
                  </a:ext>
                </a:extLst>
              </a:tr>
              <a:tr h="381942">
                <a:tc>
                  <a:txBody>
                    <a:bodyPr/>
                    <a:lstStyle/>
                    <a:p>
                      <a:pPr algn="ctr"/>
                      <a:r>
                        <a:rPr lang="ka-GE" sz="1800" dirty="0"/>
                        <a:t>2016</a:t>
                      </a:r>
                      <a:endParaRPr lang="en-US" sz="1800" dirty="0"/>
                    </a:p>
                  </a:txBody>
                  <a:tcPr marT="45736" marB="4573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,786.025</a:t>
                      </a:r>
                      <a:endParaRPr lang="en-US" sz="1800" dirty="0"/>
                    </a:p>
                  </a:txBody>
                  <a:tcPr marT="45736" marB="4573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10,292,234,097</a:t>
                      </a:r>
                      <a:endParaRPr lang="en-US" sz="1800" dirty="0"/>
                    </a:p>
                  </a:txBody>
                  <a:tcPr marT="45736" marB="4573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1800" dirty="0"/>
                        <a:t>0,21%</a:t>
                      </a:r>
                      <a:endParaRPr lang="en-US" sz="1800" dirty="0"/>
                    </a:p>
                  </a:txBody>
                  <a:tcPr marT="45736" marB="4573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0451280"/>
                  </a:ext>
                </a:extLst>
              </a:tr>
              <a:tr h="381942">
                <a:tc>
                  <a:txBody>
                    <a:bodyPr/>
                    <a:lstStyle/>
                    <a:p>
                      <a:pPr algn="ctr"/>
                      <a:r>
                        <a:rPr lang="ka-GE" sz="1800" dirty="0"/>
                        <a:t>2017</a:t>
                      </a:r>
                      <a:endParaRPr lang="en-US" sz="1800" dirty="0"/>
                    </a:p>
                  </a:txBody>
                  <a:tcPr marT="45736" marB="4573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39</a:t>
                      </a:r>
                      <a:r>
                        <a:rPr lang="ka-GE" sz="1800" dirty="0"/>
                        <a:t>,</a:t>
                      </a:r>
                      <a:r>
                        <a:rPr lang="en-US" sz="1800" dirty="0"/>
                        <a:t>853</a:t>
                      </a:r>
                      <a:r>
                        <a:rPr lang="ka-GE" sz="1800" dirty="0"/>
                        <a:t>,</a:t>
                      </a:r>
                      <a:r>
                        <a:rPr lang="en-US" sz="1800" dirty="0"/>
                        <a:t>964</a:t>
                      </a:r>
                    </a:p>
                  </a:txBody>
                  <a:tcPr marT="45736" marB="4573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r>
                        <a:rPr lang="ka-G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764</a:t>
                      </a:r>
                      <a:r>
                        <a:rPr lang="ka-G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835</a:t>
                      </a:r>
                      <a:r>
                        <a:rPr lang="ka-G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37</a:t>
                      </a:r>
                      <a:r>
                        <a:rPr lang="ka-G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en-US" sz="1800" dirty="0"/>
                    </a:p>
                  </a:txBody>
                  <a:tcPr marT="45736" marB="4573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1800" dirty="0"/>
                        <a:t>0,34%</a:t>
                      </a:r>
                      <a:endParaRPr lang="en-US" sz="1800" dirty="0"/>
                    </a:p>
                  </a:txBody>
                  <a:tcPr marT="45736" marB="4573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8697331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28600" y="4038600"/>
          <a:ext cx="8381999" cy="20114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2747">
                  <a:extLst>
                    <a:ext uri="{9D8B030D-6E8A-4147-A177-3AD203B41FA5}">
                      <a16:colId xmlns:a16="http://schemas.microsoft.com/office/drawing/2014/main" val="2995564548"/>
                    </a:ext>
                  </a:extLst>
                </a:gridCol>
                <a:gridCol w="1632852">
                  <a:extLst>
                    <a:ext uri="{9D8B030D-6E8A-4147-A177-3AD203B41FA5}">
                      <a16:colId xmlns:a16="http://schemas.microsoft.com/office/drawing/2014/main" val="425218762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24883175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159659799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104235921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36114382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163546737"/>
                    </a:ext>
                  </a:extLst>
                </a:gridCol>
              </a:tblGrid>
              <a:tr h="63997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Год</a:t>
                      </a:r>
                      <a:endParaRPr lang="en-US" sz="1800" dirty="0"/>
                    </a:p>
                  </a:txBody>
                  <a:tcPr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Количество индикаторов</a:t>
                      </a:r>
                      <a:endParaRPr lang="en-US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</a:p>
                  </a:txBody>
                  <a:tcPr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B&amp;B+</a:t>
                      </a:r>
                    </a:p>
                  </a:txBody>
                  <a:tcPr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C&amp;C+</a:t>
                      </a:r>
                    </a:p>
                  </a:txBody>
                  <a:tcPr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D&amp;D+</a:t>
                      </a:r>
                    </a:p>
                  </a:txBody>
                  <a:tcPr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2726723"/>
                  </a:ext>
                </a:extLst>
              </a:tr>
              <a:tr h="457128">
                <a:tc>
                  <a:txBody>
                    <a:bodyPr/>
                    <a:lstStyle/>
                    <a:p>
                      <a:pPr algn="ctr"/>
                      <a:r>
                        <a:rPr lang="ka-GE" sz="1800" dirty="0"/>
                        <a:t>2008</a:t>
                      </a:r>
                      <a:endParaRPr lang="en-US" sz="1800" dirty="0"/>
                    </a:p>
                  </a:txBody>
                  <a:tcPr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31</a:t>
                      </a:r>
                    </a:p>
                  </a:txBody>
                  <a:tcPr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8</a:t>
                      </a:r>
                    </a:p>
                  </a:txBody>
                  <a:tcPr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7</a:t>
                      </a:r>
                    </a:p>
                  </a:txBody>
                  <a:tcPr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4799210"/>
                  </a:ext>
                </a:extLst>
              </a:tr>
              <a:tr h="457128">
                <a:tc>
                  <a:txBody>
                    <a:bodyPr/>
                    <a:lstStyle/>
                    <a:p>
                      <a:pPr algn="ctr"/>
                      <a:r>
                        <a:rPr lang="ka-GE" sz="1800" dirty="0"/>
                        <a:t>2012</a:t>
                      </a:r>
                      <a:endParaRPr lang="en-US" sz="1800" dirty="0"/>
                    </a:p>
                  </a:txBody>
                  <a:tcPr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31</a:t>
                      </a:r>
                    </a:p>
                  </a:txBody>
                  <a:tcPr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14</a:t>
                      </a:r>
                    </a:p>
                  </a:txBody>
                  <a:tcPr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9</a:t>
                      </a:r>
                    </a:p>
                  </a:txBody>
                  <a:tcPr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8162099"/>
                  </a:ext>
                </a:extLst>
              </a:tr>
              <a:tr h="457128">
                <a:tc>
                  <a:txBody>
                    <a:bodyPr/>
                    <a:lstStyle/>
                    <a:p>
                      <a:pPr algn="ctr"/>
                      <a:r>
                        <a:rPr lang="ka-GE" sz="1800" dirty="0"/>
                        <a:t>2017</a:t>
                      </a:r>
                      <a:endParaRPr lang="en-US" sz="1800" dirty="0"/>
                    </a:p>
                  </a:txBody>
                  <a:tcPr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31</a:t>
                      </a:r>
                    </a:p>
                  </a:txBody>
                  <a:tcPr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18</a:t>
                      </a:r>
                    </a:p>
                  </a:txBody>
                  <a:tcPr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10</a:t>
                      </a:r>
                    </a:p>
                  </a:txBody>
                  <a:tcPr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-</a:t>
                      </a:r>
                    </a:p>
                  </a:txBody>
                  <a:tcPr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-</a:t>
                      </a:r>
                    </a:p>
                  </a:txBody>
                  <a:tcPr marT="45713" marB="4571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0034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48405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29200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en-US" sz="1600" dirty="0">
              <a:solidFill>
                <a:srgbClr val="1E4649"/>
              </a:solidFill>
            </a:endParaRPr>
          </a:p>
          <a:p>
            <a:pPr algn="ctr" eaLnBrk="1" hangingPunct="1">
              <a:buFontTx/>
              <a:buNone/>
            </a:pPr>
            <a:endParaRPr lang="en-US" sz="1600" dirty="0">
              <a:solidFill>
                <a:srgbClr val="1E4649"/>
              </a:solidFill>
            </a:endParaRPr>
          </a:p>
          <a:p>
            <a:pPr algn="ctr" eaLnBrk="1" hangingPunct="1">
              <a:buFontTx/>
              <a:buNone/>
            </a:pPr>
            <a:endParaRPr lang="ka-GE" sz="1600" dirty="0">
              <a:solidFill>
                <a:srgbClr val="1E4649"/>
              </a:solidFill>
            </a:endParaRPr>
          </a:p>
          <a:p>
            <a:pPr algn="ctr" eaLnBrk="1" hangingPunct="1">
              <a:buFontTx/>
              <a:buNone/>
            </a:pPr>
            <a:r>
              <a:rPr lang="ru-RU" sz="4400" b="1" dirty="0">
                <a:solidFill>
                  <a:srgbClr val="C00000"/>
                </a:solidFill>
              </a:rPr>
              <a:t>Спасибо за внимание</a:t>
            </a:r>
            <a:r>
              <a:rPr lang="ka-GE" sz="4400" b="1" dirty="0">
                <a:solidFill>
                  <a:srgbClr val="C00000"/>
                </a:solidFill>
              </a:rPr>
              <a:t>!</a:t>
            </a:r>
          </a:p>
          <a:p>
            <a:pPr algn="ctr" eaLnBrk="1" hangingPunct="1">
              <a:buFontTx/>
              <a:buNone/>
            </a:pPr>
            <a:endParaRPr lang="en-US" sz="2400" dirty="0">
              <a:solidFill>
                <a:srgbClr val="19194D"/>
              </a:solidFill>
              <a:hlinkClick r:id="rId2"/>
            </a:endParaRPr>
          </a:p>
          <a:p>
            <a:pPr algn="ctr" eaLnBrk="1" hangingPunct="1">
              <a:buFontTx/>
              <a:buNone/>
            </a:pPr>
            <a:r>
              <a:rPr lang="en-US" sz="2400" dirty="0">
                <a:solidFill>
                  <a:srgbClr val="19194D"/>
                </a:solidFill>
                <a:hlinkClick r:id="rId2"/>
              </a:rPr>
              <a:t>www.mof.ge</a:t>
            </a:r>
            <a:endParaRPr lang="ka-GE" sz="2400" dirty="0">
              <a:solidFill>
                <a:srgbClr val="19194D"/>
              </a:solidFill>
            </a:endParaRPr>
          </a:p>
          <a:p>
            <a:pPr algn="ctr" eaLnBrk="1" hangingPunct="1">
              <a:buFontTx/>
              <a:buNone/>
            </a:pPr>
            <a:r>
              <a:rPr lang="en-US" sz="2400" dirty="0">
                <a:solidFill>
                  <a:srgbClr val="19194D"/>
                </a:solidFill>
                <a:hlinkClick r:id="rId3"/>
              </a:rPr>
              <a:t>www.treasury.gov.ge</a:t>
            </a:r>
            <a:endParaRPr lang="en-US" sz="2400" dirty="0">
              <a:solidFill>
                <a:srgbClr val="19194D"/>
              </a:solidFill>
            </a:endParaRPr>
          </a:p>
          <a:p>
            <a:pPr algn="ctr" eaLnBrk="1" hangingPunct="1">
              <a:buFontTx/>
              <a:buNone/>
            </a:pPr>
            <a:endParaRPr lang="en-US" sz="2400" dirty="0">
              <a:solidFill>
                <a:srgbClr val="19194D"/>
              </a:solidFill>
            </a:endParaRPr>
          </a:p>
          <a:p>
            <a:pPr algn="ctr" eaLnBrk="1" hangingPunct="1">
              <a:buFontTx/>
              <a:buNone/>
            </a:pPr>
            <a:endParaRPr lang="en-US" sz="2400" dirty="0"/>
          </a:p>
          <a:p>
            <a:pPr algn="ctr" eaLnBrk="1" hangingPunct="1">
              <a:buNone/>
            </a:pPr>
            <a:endParaRPr lang="en-US" sz="2400" dirty="0"/>
          </a:p>
          <a:p>
            <a:pPr algn="ctr" eaLnBrk="1" hangingPunct="1">
              <a:buFontTx/>
              <a:buNone/>
            </a:pPr>
            <a:r>
              <a:rPr lang="ru-RU" sz="2400" dirty="0"/>
              <a:t>май, </a:t>
            </a:r>
            <a:r>
              <a:rPr lang="en-US" sz="2400" dirty="0"/>
              <a:t>2018</a:t>
            </a:r>
            <a:endParaRPr lang="en-US" sz="1000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285875" y="76200"/>
            <a:ext cx="6643688" cy="1000125"/>
          </a:xfrm>
        </p:spPr>
        <p:txBody>
          <a:bodyPr/>
          <a:lstStyle/>
          <a:p>
            <a:pPr eaLnBrk="1" hangingPunct="1"/>
            <a:r>
              <a:rPr lang="ru-RU" sz="2800" b="1" dirty="0">
                <a:solidFill>
                  <a:srgbClr val="002060"/>
                </a:solidFill>
              </a:rPr>
              <a:t>Измерение и мониторинг эффективности работы Казначейства Грузии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resury-Presentatio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Tresury-Presentation</Template>
  <TotalTime>14549</TotalTime>
  <Words>486</Words>
  <Application>Microsoft Office PowerPoint</Application>
  <PresentationFormat>On-screen Show (4:3)</PresentationFormat>
  <Paragraphs>124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BPG Algeti Compact</vt:lpstr>
      <vt:lpstr>BPG Glaho</vt:lpstr>
      <vt:lpstr>Calibri</vt:lpstr>
      <vt:lpstr>LitNusx</vt:lpstr>
      <vt:lpstr>Sylfaen</vt:lpstr>
      <vt:lpstr>Tresury-Presentation</vt:lpstr>
      <vt:lpstr>Измерение и мониторинг эффективности работы Казначейства Грузии</vt:lpstr>
      <vt:lpstr>Стратегические документы</vt:lpstr>
      <vt:lpstr>Цели и приоритеты</vt:lpstr>
      <vt:lpstr>  Ключевые показатели эффективности   </vt:lpstr>
      <vt:lpstr>Инструментарий используемый   для мониторинга эффективности</vt:lpstr>
      <vt:lpstr>Оценка расходов по кредитным долгам</vt:lpstr>
      <vt:lpstr>Мониторинг просроченной задолженности по расходам</vt:lpstr>
      <vt:lpstr>Информация о просроченной задолженности и Cтатистика PEFA</vt:lpstr>
      <vt:lpstr>Измерение и мониторинг эффективности работы Казначейства Грузии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სახაზინო სამსახურის 2011 …………………</dc:title>
  <dc:creator>ekatamadze</dc:creator>
  <cp:lastModifiedBy>Ekaterina A Zaleeva</cp:lastModifiedBy>
  <cp:revision>219</cp:revision>
  <cp:lastPrinted>2018-05-15T14:14:58Z</cp:lastPrinted>
  <dcterms:created xsi:type="dcterms:W3CDTF">2011-06-01T15:53:17Z</dcterms:created>
  <dcterms:modified xsi:type="dcterms:W3CDTF">2018-05-17T13:15:01Z</dcterms:modified>
</cp:coreProperties>
</file>