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hartEx1.xml" ContentType="application/vnd.ms-office.chartex+xml"/>
  <Override PartName="/ppt/charts/chartEx2.xml" ContentType="application/vnd.ms-office.chartex+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3"/>
  </p:notesMasterIdLst>
  <p:handoutMasterIdLst>
    <p:handoutMasterId r:id="rId54"/>
  </p:handoutMasterIdLst>
  <p:sldIdLst>
    <p:sldId id="271" r:id="rId2"/>
    <p:sldId id="405" r:id="rId3"/>
    <p:sldId id="422" r:id="rId4"/>
    <p:sldId id="458" r:id="rId5"/>
    <p:sldId id="469" r:id="rId6"/>
    <p:sldId id="423" r:id="rId7"/>
    <p:sldId id="409" r:id="rId8"/>
    <p:sldId id="424" r:id="rId9"/>
    <p:sldId id="410" r:id="rId10"/>
    <p:sldId id="411" r:id="rId11"/>
    <p:sldId id="412" r:id="rId12"/>
    <p:sldId id="413" r:id="rId13"/>
    <p:sldId id="414" r:id="rId14"/>
    <p:sldId id="415" r:id="rId15"/>
    <p:sldId id="416" r:id="rId16"/>
    <p:sldId id="417" r:id="rId17"/>
    <p:sldId id="418" r:id="rId18"/>
    <p:sldId id="425" r:id="rId19"/>
    <p:sldId id="470" r:id="rId20"/>
    <p:sldId id="471" r:id="rId21"/>
    <p:sldId id="472" r:id="rId22"/>
    <p:sldId id="473" r:id="rId23"/>
    <p:sldId id="474" r:id="rId24"/>
    <p:sldId id="475" r:id="rId25"/>
    <p:sldId id="426" r:id="rId26"/>
    <p:sldId id="430" r:id="rId27"/>
    <p:sldId id="434" r:id="rId28"/>
    <p:sldId id="435" r:id="rId29"/>
    <p:sldId id="438" r:id="rId30"/>
    <p:sldId id="447" r:id="rId31"/>
    <p:sldId id="448" r:id="rId32"/>
    <p:sldId id="453" r:id="rId33"/>
    <p:sldId id="454" r:id="rId34"/>
    <p:sldId id="429" r:id="rId35"/>
    <p:sldId id="433" r:id="rId36"/>
    <p:sldId id="436" r:id="rId37"/>
    <p:sldId id="437" r:id="rId38"/>
    <p:sldId id="452" r:id="rId39"/>
    <p:sldId id="441" r:id="rId40"/>
    <p:sldId id="442" r:id="rId41"/>
    <p:sldId id="455" r:id="rId42"/>
    <p:sldId id="446" r:id="rId43"/>
    <p:sldId id="476" r:id="rId44"/>
    <p:sldId id="477" r:id="rId45"/>
    <p:sldId id="478" r:id="rId46"/>
    <p:sldId id="479" r:id="rId47"/>
    <p:sldId id="480" r:id="rId48"/>
    <p:sldId id="481" r:id="rId49"/>
    <p:sldId id="427" r:id="rId50"/>
    <p:sldId id="482" r:id="rId51"/>
    <p:sldId id="312" r:id="rId52"/>
  </p:sldIdLst>
  <p:sldSz cx="9906000" cy="6858000" type="A4"/>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pos="312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221" autoAdjust="0"/>
  </p:normalViewPr>
  <p:slideViewPr>
    <p:cSldViewPr>
      <p:cViewPr varScale="1">
        <p:scale>
          <a:sx n="105" d="100"/>
          <a:sy n="105" d="100"/>
        </p:scale>
        <p:origin x="-1548" y="-90"/>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79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NCARSIMAMOVIC\Desktop\Copy%20of%20PFII%20LogFrame%20in%20Excel.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NCARSIMAMOVIC\Desktop\Copy%20of%20PFII%20LogFrame%20in%20Excel.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Sheet2!$C$3:$C$6</cx:f>
        <cx:lvl ptCount="4">
          <cx:pt idx="0">General guideline/definitions </cx:pt>
          <cx:pt idx="1">Standard PI reporting templates </cx:pt>
          <cx:pt idx="2">Standard ICT tool for PI</cx:pt>
          <cx:pt idx="3">Standard set of PIs and/or targets</cx:pt>
        </cx:lvl>
      </cx:strDim>
      <cx:numDim type="val">
        <cx:f>Sheet2!$D$3:$D$6</cx:f>
        <cx:lvl ptCount="4" formatCode="0%">
          <cx:pt idx="0">0.88888888888888884</cx:pt>
          <cx:pt idx="1">0.88888888888888884</cx:pt>
          <cx:pt idx="2">0.55555555555555558</cx:pt>
          <cx:pt idx="3">0.33333333333333331</cx:pt>
        </cx:lvl>
      </cx:numDim>
    </cx:data>
  </cx:chartData>
  <cx:chart>
    <cx:plotArea>
      <cx:plotAreaRegion>
        <cx:series layoutId="funnel" uniqueId="{FCA754B5-2408-4374-BCFA-615D9A5C5092}">
          <cx:dataLabels>
            <cx:txPr>
              <a:bodyPr spcFirstLastPara="1" vertOverflow="ellipsis" horzOverflow="overflow" wrap="square" lIns="0" tIns="0" rIns="0" bIns="0" anchor="ctr" anchorCtr="1"/>
              <a:lstStyle/>
              <a:p>
                <a:pPr algn="ctr" rtl="0">
                  <a:defRPr sz="1800" b="1">
                    <a:solidFill>
                      <a:schemeClr val="bg1"/>
                    </a:solidFill>
                  </a:defRPr>
                </a:pPr>
                <a:endParaRPr lang="en-US" sz="1800" b="1" i="0" u="none" strike="noStrike" baseline="0">
                  <a:solidFill>
                    <a:schemeClr val="bg1"/>
                  </a:solidFill>
                  <a:latin typeface="Calibri" panose="020F0502020204030204"/>
                </a:endParaRPr>
              </a:p>
            </cx:txPr>
            <cx:visibility seriesName="0" categoryName="0" value="1"/>
            <cx:dataLabel idx="0">
              <cx:txPr>
                <a:bodyPr spcFirstLastPara="1" vertOverflow="ellipsis" horzOverflow="overflow" wrap="square" lIns="0" tIns="0" rIns="0" bIns="0" anchor="ctr" anchorCtr="1"/>
                <a:lstStyle/>
                <a:p>
                  <a:pPr algn="ctr" rtl="0">
                    <a:defRPr/>
                  </a:pPr>
                  <a:r>
                    <a:rPr lang="en-US" sz="1800" b="1" i="0" u="none" strike="noStrike" baseline="0">
                      <a:solidFill>
                        <a:schemeClr val="bg1"/>
                      </a:solidFill>
                      <a:latin typeface="Calibri" panose="020F0502020204030204"/>
                    </a:rPr>
                    <a:t>89%</a:t>
                  </a:r>
                </a:p>
              </cx:txPr>
              <cx:visibility seriesName="0" categoryName="0" value="1"/>
            </cx:dataLabel>
          </cx:dataLabels>
          <cx:dataId val="0"/>
        </cx:series>
      </cx:plotAreaRegion>
      <cx:axis id="0">
        <cx:catScaling gapWidth="0.0599999987"/>
        <cx:tickLabels/>
        <cx:txPr>
          <a:bodyPr vertOverflow="overflow" horzOverflow="overflow" wrap="square" lIns="0" tIns="0" rIns="0" bIns="0"/>
          <a:lstStyle/>
          <a:p>
            <a:pPr algn="ctr" rtl="0">
              <a:defRPr sz="14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1400" b="0"/>
          </a:p>
        </cx:txPr>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Sheet2!$C$21:$C$26</cx:f>
        <cx:lvl ptCount="6">
          <cx:pt idx="0">CBA </cx:pt>
          <cx:pt idx="1">Agencies</cx:pt>
          <cx:pt idx="2">Chief executive </cx:pt>
          <cx:pt idx="3">Legislature</cx:pt>
          <cx:pt idx="4">Supreme Audit</cx:pt>
          <cx:pt idx="5">Internal Audit</cx:pt>
        </cx:lvl>
      </cx:strDim>
      <cx:numDim type="val">
        <cx:f>Sheet2!$D$21:$D$26</cx:f>
        <cx:lvl ptCount="6" formatCode="0%">
          <cx:pt idx="0">1</cx:pt>
          <cx:pt idx="1">1</cx:pt>
          <cx:pt idx="2">0.22222222222222221</cx:pt>
          <cx:pt idx="3">0</cx:pt>
          <cx:pt idx="4">0</cx:pt>
          <cx:pt idx="5">0</cx:pt>
        </cx:lvl>
      </cx:numDim>
    </cx:data>
  </cx:chartData>
  <cx:chart>
    <cx:plotArea>
      <cx:plotAreaRegion>
        <cx:series layoutId="funnel" uniqueId="{A8D4BFB9-1404-46A7-97F8-6750C81A48DC}">
          <cx:dataLabels>
            <cx:txPr>
              <a:bodyPr spcFirstLastPara="1" vertOverflow="ellipsis" horzOverflow="overflow" wrap="square" lIns="0" tIns="0" rIns="0" bIns="0" anchor="ctr" anchorCtr="1"/>
              <a:lstStyle/>
              <a:p>
                <a:pPr algn="ctr" rtl="0">
                  <a:defRPr sz="1800" b="1">
                    <a:solidFill>
                      <a:sysClr val="windowText" lastClr="000000"/>
                    </a:solidFill>
                  </a:defRPr>
                </a:pPr>
                <a:endParaRPr lang="en-US" sz="1800" b="1" i="0" u="none" strike="noStrike" baseline="0">
                  <a:solidFill>
                    <a:sysClr val="windowText" lastClr="000000"/>
                  </a:solidFill>
                  <a:latin typeface="Calibri" panose="020F0502020204030204"/>
                </a:endParaRPr>
              </a:p>
            </cx:txPr>
            <cx:visibility seriesName="0" categoryName="0" value="1"/>
            <cx:dataLabel idx="0">
              <cx:txPr>
                <a:bodyPr spcFirstLastPara="1" vertOverflow="ellipsis" horzOverflow="overflow" wrap="square" lIns="0" tIns="0" rIns="0" bIns="0" anchor="ctr" anchorCtr="1"/>
                <a:lstStyle/>
                <a:p>
                  <a:pPr algn="ctr" rtl="0">
                    <a:defRPr>
                      <a:solidFill>
                        <a:schemeClr val="bg1"/>
                      </a:solidFill>
                    </a:defRPr>
                  </a:pPr>
                  <a:r>
                    <a:rPr lang="en-US" sz="1800" b="1" i="0" u="none" strike="noStrike" baseline="0">
                      <a:solidFill>
                        <a:schemeClr val="bg1"/>
                      </a:solidFill>
                      <a:latin typeface="Calibri" panose="020F0502020204030204"/>
                    </a:rPr>
                    <a:t>100%</a:t>
                  </a:r>
                </a:p>
              </cx:txPr>
              <cx:visibility seriesName="0" categoryName="0" value="1"/>
            </cx:dataLabel>
            <cx:dataLabel idx="1">
              <cx:txPr>
                <a:bodyPr spcFirstLastPara="1" vertOverflow="ellipsis" horzOverflow="overflow" wrap="square" lIns="0" tIns="0" rIns="0" bIns="0" anchor="ctr" anchorCtr="1"/>
                <a:lstStyle/>
                <a:p>
                  <a:pPr algn="ctr" rtl="0">
                    <a:defRPr>
                      <a:solidFill>
                        <a:schemeClr val="bg1"/>
                      </a:solidFill>
                    </a:defRPr>
                  </a:pPr>
                  <a:r>
                    <a:rPr lang="en-US" sz="1800" b="1" i="0" u="none" strike="noStrike" baseline="0">
                      <a:solidFill>
                        <a:schemeClr val="bg1"/>
                      </a:solidFill>
                      <a:latin typeface="Calibri" panose="020F0502020204030204"/>
                    </a:rPr>
                    <a:t>100%</a:t>
                  </a:r>
                </a:p>
              </cx:txPr>
              <cx:visibility seriesName="0" categoryName="0" value="1"/>
            </cx:dataLabel>
            <cx:dataLabel idx="2">
              <cx:txPr>
                <a:bodyPr spcFirstLastPara="1" vertOverflow="ellipsis" horzOverflow="overflow" wrap="square" lIns="0" tIns="0" rIns="0" bIns="0" anchor="ctr" anchorCtr="1"/>
                <a:lstStyle/>
                <a:p>
                  <a:pPr algn="ctr" rtl="0">
                    <a:defRPr>
                      <a:solidFill>
                        <a:schemeClr val="bg1"/>
                      </a:solidFill>
                    </a:defRPr>
                  </a:pPr>
                  <a:r>
                    <a:rPr lang="en-US" sz="1800" b="1" i="0" u="none" strike="noStrike" baseline="0">
                      <a:solidFill>
                        <a:schemeClr val="bg1"/>
                      </a:solidFill>
                      <a:latin typeface="Calibri" panose="020F0502020204030204"/>
                    </a:rPr>
                    <a:t>22%</a:t>
                  </a:r>
                </a:p>
              </cx:txPr>
              <cx:visibility seriesName="0" categoryName="0" value="1"/>
            </cx:dataLabel>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600" b="1">
                <a:solidFill>
                  <a:sysClr val="windowText" lastClr="000000"/>
                </a:solidFill>
              </a:defRPr>
            </a:pPr>
            <a:endParaRPr lang="en-US" sz="1600" b="1" i="0" u="none" strike="noStrike" baseline="0">
              <a:solidFill>
                <a:sysClr val="windowText" lastClr="000000"/>
              </a:solidFill>
              <a:latin typeface="Calibri" panose="020F0502020204030204"/>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4411"/>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971619" y="0"/>
            <a:ext cx="3037212" cy="464411"/>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12/1/2017</a:t>
            </a:fld>
            <a:endParaRPr lang="hr-HR" dirty="0"/>
          </a:p>
        </p:txBody>
      </p:sp>
      <p:sp>
        <p:nvSpPr>
          <p:cNvPr id="4" name="Footer Placeholder 3"/>
          <p:cNvSpPr>
            <a:spLocks noGrp="1"/>
          </p:cNvSpPr>
          <p:nvPr>
            <p:ph type="ftr" sz="quarter" idx="2"/>
          </p:nvPr>
        </p:nvSpPr>
        <p:spPr>
          <a:xfrm>
            <a:off x="0" y="8830353"/>
            <a:ext cx="3037212" cy="464411"/>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3971619" y="8830353"/>
            <a:ext cx="3037212" cy="464411"/>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hr-HR"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7"/>
          <p:cNvSpPr>
            <a:spLocks noGrp="1"/>
          </p:cNvSpPr>
          <p:nvPr>
            <p:ph type="ftr" sz="quarter" idx="4"/>
          </p:nvPr>
        </p:nvSpPr>
        <p:spPr>
          <a:xfrm>
            <a:off x="0" y="8830353"/>
            <a:ext cx="3037212" cy="466047"/>
          </a:xfrm>
          <a:prstGeom prst="rect">
            <a:avLst/>
          </a:prstGeom>
        </p:spPr>
        <p:txBody>
          <a:bodyPr vert="horz" lIns="91440" tIns="45720" rIns="91440" bIns="45720" rtlCol="0" anchor="b"/>
          <a:lstStyle>
            <a:lvl1pPr algn="l">
              <a:defRPr sz="1200"/>
            </a:lvl1pPr>
          </a:lstStyle>
          <a:p>
            <a:endParaRPr lang="en-US"/>
          </a:p>
        </p:txBody>
      </p:sp>
      <p:sp>
        <p:nvSpPr>
          <p:cNvPr id="9" name="Slide Image Placeholder 8"/>
          <p:cNvSpPr>
            <a:spLocks noGrp="1" noRot="1" noChangeAspect="1"/>
          </p:cNvSpPr>
          <p:nvPr>
            <p:ph type="sldImg" idx="2"/>
          </p:nvPr>
        </p:nvSpPr>
        <p:spPr>
          <a:xfrm>
            <a:off x="1239838" y="1162050"/>
            <a:ext cx="4530725" cy="3136900"/>
          </a:xfrm>
          <a:prstGeom prst="rect">
            <a:avLst/>
          </a:prstGeom>
          <a:noFill/>
          <a:ln w="12700">
            <a:solidFill>
              <a:prstClr val="black"/>
            </a:solidFill>
          </a:ln>
        </p:spPr>
        <p:txBody>
          <a:bodyPr vert="horz" lIns="91440" tIns="45720" rIns="91440" bIns="45720" rtlCol="0" anchor="ctr"/>
          <a:lstStyle/>
          <a:p>
            <a:endParaRPr lang="en-US"/>
          </a:p>
        </p:txBody>
      </p:sp>
      <p:sp>
        <p:nvSpPr>
          <p:cNvPr id="10" name="Header Placeholder 9"/>
          <p:cNvSpPr>
            <a:spLocks noGrp="1"/>
          </p:cNvSpPr>
          <p:nvPr>
            <p:ph type="hdr" sz="quarter"/>
          </p:nvPr>
        </p:nvSpPr>
        <p:spPr>
          <a:xfrm>
            <a:off x="0" y="0"/>
            <a:ext cx="3037212" cy="466047"/>
          </a:xfrm>
          <a:prstGeom prst="rect">
            <a:avLst/>
          </a:prstGeom>
        </p:spPr>
        <p:txBody>
          <a:bodyPr vert="horz" lIns="91440" tIns="45720" rIns="91440" bIns="45720" rtlCol="0"/>
          <a:lstStyle>
            <a:lvl1pPr algn="l">
              <a:defRPr sz="1200"/>
            </a:lvl1pPr>
          </a:lstStyle>
          <a:p>
            <a:endParaRPr lang="en-US"/>
          </a:p>
        </p:txBody>
      </p:sp>
      <p:sp>
        <p:nvSpPr>
          <p:cNvPr id="11" name="Slide Number Placeholder 10"/>
          <p:cNvSpPr>
            <a:spLocks noGrp="1"/>
          </p:cNvSpPr>
          <p:nvPr>
            <p:ph type="sldNum" sz="quarter" idx="5"/>
          </p:nvPr>
        </p:nvSpPr>
        <p:spPr>
          <a:xfrm>
            <a:off x="3971619" y="8830353"/>
            <a:ext cx="3037212" cy="466047"/>
          </a:xfrm>
          <a:prstGeom prst="rect">
            <a:avLst/>
          </a:prstGeom>
        </p:spPr>
        <p:txBody>
          <a:bodyPr vert="horz" lIns="91440" tIns="45720" rIns="91440" bIns="45720" rtlCol="0" anchor="b"/>
          <a:lstStyle>
            <a:lvl1pPr algn="r">
              <a:defRPr sz="1200"/>
            </a:lvl1pPr>
          </a:lstStyle>
          <a:p>
            <a:fld id="{84D93891-08A2-4590-89BC-501F5744FE35}" type="slidenum">
              <a:rPr lang="en-US" smtClean="0"/>
              <a:t>‹#›</a:t>
            </a:fld>
            <a:endParaRPr lang="hr-HR"/>
          </a:p>
        </p:txBody>
      </p:sp>
      <p:sp>
        <p:nvSpPr>
          <p:cNvPr id="12" name="Notes Placeholder 11"/>
          <p:cNvSpPr>
            <a:spLocks noGrp="1"/>
          </p:cNvSpPr>
          <p:nvPr>
            <p:ph type="body" sz="quarter" idx="3"/>
          </p:nvPr>
        </p:nvSpPr>
        <p:spPr>
          <a:xfrm>
            <a:off x="700412" y="4474046"/>
            <a:ext cx="5609576" cy="365969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p:cNvSpPr>
            <a:spLocks noGrp="1"/>
          </p:cNvSpPr>
          <p:nvPr>
            <p:ph type="dt" idx="1"/>
          </p:nvPr>
        </p:nvSpPr>
        <p:spPr>
          <a:xfrm>
            <a:off x="3971619" y="0"/>
            <a:ext cx="3037212" cy="466047"/>
          </a:xfrm>
          <a:prstGeom prst="rect">
            <a:avLst/>
          </a:prstGeom>
        </p:spPr>
        <p:txBody>
          <a:bodyPr vert="horz" lIns="91440" tIns="45720" rIns="91440" bIns="45720" rtlCol="0"/>
          <a:lstStyle>
            <a:lvl1pPr algn="r">
              <a:defRPr sz="1200"/>
            </a:lvl1pPr>
          </a:lstStyle>
          <a:p>
            <a:fld id="{27109E9D-F353-4E16-A1E5-1D35D56B03AA}" type="datetimeFigureOut">
              <a:rPr lang="en-US" smtClean="0"/>
              <a:t>12/1/2017</a:t>
            </a:fld>
            <a:endParaRPr lang="hr-H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307019" y="3867440"/>
            <a:ext cx="4336685" cy="5549900"/>
          </a:xfrm>
          <a:prstGeom prst="rect">
            <a:avLst/>
          </a:prstGeom>
        </p:spPr>
      </p:pic>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6386"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hr-HR"/>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6117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3713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85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531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43577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0448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86414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2349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18</a:t>
            </a:fld>
            <a:endParaRPr lang="hr-HR"/>
          </a:p>
        </p:txBody>
      </p:sp>
    </p:spTree>
    <p:extLst>
      <p:ext uri="{BB962C8B-B14F-4D97-AF65-F5344CB8AC3E}">
        <p14:creationId xmlns:p14="http://schemas.microsoft.com/office/powerpoint/2010/main" val="254724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098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a:t>
            </a:fld>
            <a:endParaRPr lang="hr-HR"/>
          </a:p>
        </p:txBody>
      </p:sp>
    </p:spTree>
    <p:extLst>
      <p:ext uri="{BB962C8B-B14F-4D97-AF65-F5344CB8AC3E}">
        <p14:creationId xmlns:p14="http://schemas.microsoft.com/office/powerpoint/2010/main" val="3511792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5078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66090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505724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77567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65969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25</a:t>
            </a:fld>
            <a:endParaRPr lang="hr-HR"/>
          </a:p>
        </p:txBody>
      </p:sp>
    </p:spTree>
    <p:extLst>
      <p:ext uri="{BB962C8B-B14F-4D97-AF65-F5344CB8AC3E}">
        <p14:creationId xmlns:p14="http://schemas.microsoft.com/office/powerpoint/2010/main" val="18719283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79254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81268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24680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478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3</a:t>
            </a:fld>
            <a:endParaRPr lang="hr-HR"/>
          </a:p>
        </p:txBody>
      </p:sp>
    </p:spTree>
    <p:extLst>
      <p:ext uri="{BB962C8B-B14F-4D97-AF65-F5344CB8AC3E}">
        <p14:creationId xmlns:p14="http://schemas.microsoft.com/office/powerpoint/2010/main" val="13655755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294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xmlns="" id="{49B606CD-99EC-4851-A986-B063D763E99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01541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7199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31842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14959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79271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479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82717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18663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1026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05358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6552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28073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42</a:t>
            </a:fld>
            <a:endParaRPr lang="hr-HR"/>
          </a:p>
        </p:txBody>
      </p:sp>
    </p:spTree>
    <p:extLst>
      <p:ext uri="{BB962C8B-B14F-4D97-AF65-F5344CB8AC3E}">
        <p14:creationId xmlns:p14="http://schemas.microsoft.com/office/powerpoint/2010/main" val="18161325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6566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12013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91053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23464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217834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15075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49</a:t>
            </a:fld>
            <a:endParaRPr lang="hr-HR"/>
          </a:p>
        </p:txBody>
      </p:sp>
    </p:spTree>
    <p:extLst>
      <p:ext uri="{BB962C8B-B14F-4D97-AF65-F5344CB8AC3E}">
        <p14:creationId xmlns:p14="http://schemas.microsoft.com/office/powerpoint/2010/main" val="1483251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54077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50</a:t>
            </a:fld>
            <a:endParaRPr lang="hr-HR"/>
          </a:p>
        </p:txBody>
      </p:sp>
    </p:spTree>
    <p:extLst>
      <p:ext uri="{BB962C8B-B14F-4D97-AF65-F5344CB8AC3E}">
        <p14:creationId xmlns:p14="http://schemas.microsoft.com/office/powerpoint/2010/main" val="325076147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75778"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51</a:t>
            </a:fld>
            <a:endParaRPr lang="hr-HR"/>
          </a:p>
        </p:txBody>
      </p:sp>
    </p:spTree>
    <p:extLst>
      <p:ext uri="{BB962C8B-B14F-4D97-AF65-F5344CB8AC3E}">
        <p14:creationId xmlns:p14="http://schemas.microsoft.com/office/powerpoint/2010/main" val="2713474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6</a:t>
            </a:fld>
            <a:endParaRPr lang="hr-HR"/>
          </a:p>
        </p:txBody>
      </p:sp>
    </p:spTree>
    <p:extLst>
      <p:ext uri="{BB962C8B-B14F-4D97-AF65-F5344CB8AC3E}">
        <p14:creationId xmlns:p14="http://schemas.microsoft.com/office/powerpoint/2010/main" val="2031774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4144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8</a:t>
            </a:fld>
            <a:endParaRPr lang="hr-HR"/>
          </a:p>
        </p:txBody>
      </p:sp>
    </p:spTree>
    <p:extLst>
      <p:ext uri="{BB962C8B-B14F-4D97-AF65-F5344CB8AC3E}">
        <p14:creationId xmlns:p14="http://schemas.microsoft.com/office/powerpoint/2010/main" val="3167693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4791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F46FC52-93CA-4652-B95B-2825898169D1}" type="datetime1">
              <a:rPr lang="en-US" smtClean="0"/>
              <a:t>12/1/2017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A192896-A389-4742-9D7E-5F47227244A6}" type="datetime1">
              <a:rPr lang="en-US" smtClean="0"/>
              <a:t>12/1/2017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61983C7-892B-4A5A-B838-CE62C03510E6}" type="datetime1">
              <a:rPr lang="en-US" smtClean="0"/>
              <a:t>12/1/2017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9FE691E-7B09-4F4D-A308-1519E3625F6B}" type="datetime1">
              <a:rPr lang="en-US" smtClean="0"/>
              <a:t>12/1/2017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1E8D095-E391-4170-B7A7-2CD3641F6F6D}" type="datetime1">
              <a:rPr lang="en-US" smtClean="0"/>
              <a:t>12/1/2017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CE9A78A-3B53-4710-A784-8BFDB0AC392C}" type="datetime1">
              <a:rPr lang="en-US" smtClean="0"/>
              <a:t>12/1/2017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97785AC-C9CF-443A-A574-35E8E30E8A5F}" type="datetime1">
              <a:rPr lang="en-US" smtClean="0"/>
              <a:t>12/1/2017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18A7A8E-6E15-4FBB-A22A-757A99936BB8}" type="datetime1">
              <a:rPr lang="en-US" smtClean="0"/>
              <a:t>12/1/2017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2CF024-FBF0-4D65-BCDF-28085012E0E1}" type="datetime1">
              <a:rPr lang="en-US" smtClean="0"/>
              <a:t>12/1/2017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C6D064D-CEFB-468D-AD81-7FEA969BF3FD}" type="datetime1">
              <a:rPr lang="en-US" smtClean="0"/>
              <a:t>12/1/2017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03C89F0-1149-46F4-B958-50F4368D583C}" type="datetime1">
              <a:rPr lang="en-US" smtClean="0"/>
              <a:t>12/1/2017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9322AF4-F8E7-4F7F-91D2-906E9D807E29}" type="datetime1">
              <a:rPr lang="en-US" smtClean="0"/>
              <a:t>12/1/2017</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microsoft.com/office/2014/relationships/chartEx" Target="../charts/chartEx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microsoft.com/office/2014/relationships/chartEx" Target="../charts/chartEx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jpeg"/><Relationship Id="rId4" Type="http://schemas.openxmlformats.org/officeDocument/2006/relationships/hyperlink" Target="http://www.pempal.or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200400"/>
          </a:xfrm>
        </p:spPr>
        <p:txBody>
          <a:bodyPr/>
          <a:lstStyle/>
          <a:p>
            <a:r>
              <a:rPr lang="hr-HR" dirty="0">
                <a:solidFill>
                  <a:srgbClr val="002060"/>
                </a:solidFill>
              </a:rPr>
              <a:t>Pokazatelji učinka u zemljama PEMPAL-a: </a:t>
            </a:r>
            <a:r>
              <a:t/>
            </a:r>
            <a:br/>
            <a:r>
              <a:rPr lang="hr-HR" dirty="0">
                <a:solidFill>
                  <a:srgbClr val="002060"/>
                </a:solidFill>
              </a:rPr>
              <a:t>trendovi i izazovi </a:t>
            </a:r>
          </a:p>
        </p:txBody>
      </p:sp>
      <p:sp>
        <p:nvSpPr>
          <p:cNvPr id="3" name="Subtitle 2"/>
          <p:cNvSpPr>
            <a:spLocks noGrp="1"/>
          </p:cNvSpPr>
          <p:nvPr>
            <p:ph type="subTitle" idx="1"/>
          </p:nvPr>
        </p:nvSpPr>
        <p:spPr>
          <a:xfrm>
            <a:off x="1485900" y="4191000"/>
            <a:ext cx="6934200" cy="762000"/>
          </a:xfrm>
        </p:spPr>
        <p:txBody>
          <a:bodyPr rtlCol="0">
            <a:normAutofit fontScale="62500" lnSpcReduction="20000"/>
          </a:bodyPr>
          <a:lstStyle/>
          <a:p>
            <a:pPr fontAlgn="auto">
              <a:spcAft>
                <a:spcPts val="0"/>
              </a:spcAft>
              <a:buFont typeface="Arial" pitchFamily="34" charset="0"/>
              <a:buNone/>
              <a:defRPr/>
            </a:pPr>
            <a:r>
              <a:rPr lang="hr-HR" sz="2400" i="1" dirty="0">
                <a:solidFill>
                  <a:schemeClr val="tx1">
                    <a:lumMod val="95000"/>
                    <a:lumOff val="5000"/>
                  </a:schemeClr>
                </a:solidFill>
              </a:rPr>
              <a:t>PEMPAL-ova Zajednica prakse za proračun (BCOP)</a:t>
            </a:r>
          </a:p>
          <a:p>
            <a:pPr fontAlgn="auto">
              <a:spcAft>
                <a:spcPts val="0"/>
              </a:spcAft>
              <a:buFont typeface="Arial" pitchFamily="34" charset="0"/>
              <a:buNone/>
              <a:defRPr/>
            </a:pPr>
            <a:r>
              <a:rPr lang="hr-HR" sz="2400" i="1" dirty="0">
                <a:solidFill>
                  <a:schemeClr val="tx1">
                    <a:lumMod val="95000"/>
                    <a:lumOff val="5000"/>
                  </a:schemeClr>
                </a:solidFill>
              </a:rPr>
              <a:t>Radna skupina za programsko planiranje i planiranje proračuna prema učinku</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635EA7B-E6DE-4227-997A-9C422FEE78B9}"/>
              </a:ext>
            </a:extLst>
          </p:cNvPr>
          <p:cNvSpPr>
            <a:spLocks noGrp="1"/>
          </p:cNvSpPr>
          <p:nvPr>
            <p:ph type="sldNum" sz="quarter" idx="12"/>
          </p:nvPr>
        </p:nvSpPr>
        <p:spPr/>
        <p:txBody>
          <a:bodyPr/>
          <a:lstStyle/>
          <a:p>
            <a:pPr>
              <a:defRPr/>
            </a:pPr>
            <a:fld id="{A9B3BBAE-7D5F-41AB-BD10-EF89A677EBB9}" type="slidenum">
              <a:rPr lang="en-US" smtClean="0"/>
              <a:pPr>
                <a:defRPr/>
              </a:pPr>
              <a:t>1</a:t>
            </a:fld>
            <a:endParaRPr lang="hr-H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891209" y="78812"/>
            <a:ext cx="8343900" cy="646331"/>
          </a:xfrm>
          <a:prstGeom prst="rect">
            <a:avLst/>
          </a:prstGeom>
          <a:noFill/>
        </p:spPr>
        <p:txBody>
          <a:bodyPr wrap="square" rtlCol="0">
            <a:spAutoFit/>
          </a:bodyPr>
          <a:lstStyle/>
          <a:p>
            <a:pPr algn="ctr"/>
            <a:r>
              <a:rPr lang="hr-HR" sz="3600" cap="all" dirty="0">
                <a:solidFill>
                  <a:srgbClr val="002060"/>
                </a:solidFill>
                <a:latin typeface="+mj-lt"/>
              </a:rPr>
              <a:t>PREGLED ZEMLJE: ARMENIJA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10</a:t>
            </a:fld>
            <a:endParaRPr lang="hr-HR" dirty="0"/>
          </a:p>
        </p:txBody>
      </p:sp>
      <p:graphicFrame>
        <p:nvGraphicFramePr>
          <p:cNvPr id="5" name="Tab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112CB6-F20F-4805-9D4F-4F99709E6C77}"/>
              </a:ext>
            </a:extLst>
          </p:cNvPr>
          <p:cNvGraphicFramePr>
            <a:graphicFrameLocks noGrp="1"/>
          </p:cNvGraphicFramePr>
          <p:nvPr>
            <p:extLst>
              <p:ext uri="{D42A27DB-BD31-4B8C-83A1-F6EECF244321}">
                <p14:modId xmlns:p14="http://schemas.microsoft.com/office/powerpoint/2010/main" val="72822418"/>
              </p:ext>
            </p:extLst>
          </p:nvPr>
        </p:nvGraphicFramePr>
        <p:xfrm>
          <a:off x="891208" y="621258"/>
          <a:ext cx="8862391" cy="6083598"/>
        </p:xfrm>
        <a:graphic>
          <a:graphicData uri="http://schemas.openxmlformats.org/drawingml/2006/table">
            <a:tbl>
              <a:tblPr>
                <a:tableStyleId>{BC89EF96-8CEA-46FF-86C4-4CE0E7609802}</a:tableStyleId>
              </a:tblPr>
              <a:tblGrid>
                <a:gridCol w="3731533">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6723044"/>
                    </a:ext>
                  </a:extLst>
                </a:gridCol>
                <a:gridCol w="5130858">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1. Postoji li okvir planiranja proračuna prema učinku koji se  primjenjuje jednako u svim organizacijama središnje države?</a:t>
                      </a:r>
                      <a:endParaRPr lang="hr-HR"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400" b="1" i="0" u="none" strike="noStrike" dirty="0">
                          <a:solidFill>
                            <a:srgbClr val="000000"/>
                          </a:solidFill>
                          <a:effectLst/>
                          <a:latin typeface="Calibri" panose="020F0502020204030204" pitchFamily="34" charset="0"/>
                        </a:rPr>
                        <a:t>Da, obavezan je za resorna ministarstva i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22244820"/>
                  </a:ext>
                </a:extLst>
              </a:tr>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2.   Koji su ključni elementi okvira planiranja proračuna prema učinku?</a:t>
                      </a:r>
                      <a:endParaRPr lang="hr-HR"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400" b="1" i="0" u="none" strike="noStrike" dirty="0">
                          <a:solidFill>
                            <a:schemeClr val="tx1"/>
                          </a:solidFill>
                          <a:effectLst/>
                          <a:latin typeface="Calibri" panose="020F0502020204030204" pitchFamily="34" charset="0"/>
                        </a:rPr>
                        <a:t>Standardni skup pokazatelja učinka i/ili ciljanih vrijednosti učinka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134062055"/>
                  </a:ext>
                </a:extLst>
              </a:tr>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3.   Koje institucije imaju važnu ulogu u izradi pokazatelja učinka?</a:t>
                      </a:r>
                      <a:endParaRPr lang="hr-HR"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400" b="1" i="0" u="none" strike="noStrike" dirty="0">
                          <a:solidFill>
                            <a:schemeClr val="tx1"/>
                          </a:solidFill>
                          <a:effectLst/>
                          <a:latin typeface="Calibri" panose="020F0502020204030204" pitchFamily="34" charset="0"/>
                        </a:rPr>
                        <a:t>CBA,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34291370"/>
                  </a:ext>
                </a:extLst>
              </a:tr>
              <a:tr h="689463">
                <a:tc>
                  <a:txBody>
                    <a:bodyPr/>
                    <a:lstStyle/>
                    <a:p>
                      <a:pPr algn="l" rtl="0" fontAlgn="ctr">
                        <a:buClr>
                          <a:srgbClr val="000000"/>
                        </a:buClr>
                        <a:buSzPts val="2200"/>
                        <a:buFont typeface="Calibri Light" panose="020F0302020204030204" pitchFamily="34" charset="0"/>
                        <a:buNone/>
                      </a:pPr>
                      <a:r>
                        <a:rPr lang="en-US" sz="1400" u="none" strike="noStrike" dirty="0">
                          <a:effectLst/>
                        </a:rPr>
                        <a:t>4.  Koji su izazovi u pogledu planiranja proračuna prema učinku utvrđeni kao važni ili kao srednje važni među mogućnostima iz Ankete OECD-a?</a:t>
                      </a:r>
                      <a:endParaRPr lang="hr-HR"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400" b="1" i="0" u="none" strike="noStrike" dirty="0">
                          <a:solidFill>
                            <a:schemeClr val="tx1"/>
                          </a:solidFill>
                          <a:effectLst/>
                          <a:latin typeface="Calibri" panose="020F0502020204030204" pitchFamily="34" charset="0"/>
                        </a:rPr>
                        <a:t>Nedostatak kapaciteta/osposobljavanja za osoblje/državne službenike u pogledu mjerenja učinka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31651049"/>
                  </a:ext>
                </a:extLst>
              </a:tr>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5.  Na kojoj se razini pokazatelji učinka utvrđuju i prate?</a:t>
                      </a:r>
                      <a:endParaRPr lang="hr-HR"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400" b="1" i="0" u="none" strike="noStrike" dirty="0">
                          <a:solidFill>
                            <a:schemeClr val="tx1"/>
                          </a:solidFill>
                          <a:effectLst/>
                          <a:latin typeface="Calibri" panose="020F0502020204030204" pitchFamily="34" charset="0"/>
                        </a:rPr>
                        <a:t>Utvrđuju ih ministarstva/agencije. Prati ih Vlada. </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16331910"/>
                  </a:ext>
                </a:extLst>
              </a:tr>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6.   Koje vrste pokazatelja učinka postoje?</a:t>
                      </a:r>
                      <a:endParaRPr lang="hr-HR"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400" b="1" i="0" u="none" strike="noStrike" dirty="0">
                          <a:solidFill>
                            <a:schemeClr val="tx1"/>
                          </a:solidFill>
                          <a:effectLst/>
                          <a:latin typeface="Calibri" panose="020F0502020204030204" pitchFamily="34" charset="0"/>
                        </a:rPr>
                        <a:t>Kvantitativni i kvalitativni pokazatelji te pokazatelji pravovremenosti (trenutačno u većini slučajeva potonje dvije vrste još nisu utvrđene). Transferi imaju druge pokazatelje učinka – broj korisnika, iznosi i učestalost plaćanja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374567627"/>
                  </a:ext>
                </a:extLst>
              </a:tr>
              <a:tr h="192018">
                <a:tc>
                  <a:txBody>
                    <a:bodyPr/>
                    <a:lstStyle/>
                    <a:p>
                      <a:pPr algn="l" rtl="0" fontAlgn="ctr">
                        <a:buClr>
                          <a:srgbClr val="000000"/>
                        </a:buClr>
                        <a:buSzPts val="2200"/>
                        <a:buFont typeface="Calibri Light" panose="020F0302020204030204" pitchFamily="34" charset="0"/>
                        <a:buNone/>
                      </a:pPr>
                      <a:r>
                        <a:rPr lang="en-US" sz="1400" u="none" strike="noStrike" dirty="0">
                          <a:effectLst/>
                        </a:rPr>
                        <a:t>7.   Koja je učestalost praćenja pokazatelja učinka?</a:t>
                      </a:r>
                      <a:endParaRPr lang="hr-HR"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400" b="1" i="0" u="none" strike="noStrike" dirty="0">
                          <a:solidFill>
                            <a:schemeClr val="tx1"/>
                          </a:solidFill>
                          <a:effectLst/>
                          <a:latin typeface="Calibri" panose="020F0502020204030204" pitchFamily="34" charset="0"/>
                        </a:rPr>
                        <a:t>Kvartalno</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44192898"/>
                  </a:ext>
                </a:extLst>
              </a:tr>
              <a:tr h="768073">
                <a:tc>
                  <a:txBody>
                    <a:bodyPr/>
                    <a:lstStyle/>
                    <a:p>
                      <a:pPr algn="l" rtl="0" fontAlgn="ctr">
                        <a:buClr>
                          <a:srgbClr val="000000"/>
                        </a:buClr>
                        <a:buSzPts val="2200"/>
                        <a:buFont typeface="Calibri Light" panose="020F0302020204030204" pitchFamily="34" charset="0"/>
                        <a:buNone/>
                      </a:pPr>
                      <a:r>
                        <a:rPr lang="en-US" sz="1400" u="none" strike="noStrike" dirty="0">
                          <a:effectLst/>
                        </a:rPr>
                        <a:t>8.   Koji je prosječan broj pokazatelja učinka po programu i kakva je struktura planiranja proračuna prema učinku?</a:t>
                      </a:r>
                      <a:endParaRPr lang="hr-HR"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400" b="1" i="0" u="none" strike="noStrike" dirty="0">
                          <a:solidFill>
                            <a:schemeClr val="tx1"/>
                          </a:solidFill>
                          <a:effectLst/>
                          <a:latin typeface="Calibri" panose="020F0502020204030204" pitchFamily="34" charset="0"/>
                        </a:rPr>
                        <a:t>Taj se broj značajno razlikuje. Na primjer, u sektoru socijalnih pitanja, Ministarstvo ima šest programa s prosječno četiri pokazatelja učinka, a njegov Ured za socijalna pitanja ima 11 programa (uz napomenu da se neki preklapaju) s prosječno tri pokazatelja učinka. </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53015181"/>
                  </a:ext>
                </a:extLst>
              </a:tr>
              <a:tr h="576055">
                <a:tc>
                  <a:txBody>
                    <a:bodyPr/>
                    <a:lstStyle/>
                    <a:p>
                      <a:pPr algn="l" rtl="0" fontAlgn="ctr">
                        <a:buClr>
                          <a:srgbClr val="000000"/>
                        </a:buClr>
                        <a:buSzPts val="2200"/>
                        <a:buFont typeface="Calibri Light" panose="020F0302020204030204" pitchFamily="34" charset="0"/>
                        <a:buNone/>
                      </a:pPr>
                      <a:r>
                        <a:rPr lang="en-US" sz="1400" u="none" strike="noStrike" dirty="0">
                          <a:effectLst/>
                        </a:rPr>
                        <a:t>9.   Koja je gruba procjena omjera pokazatelja izlaznih vrijednosti i pokazatelja krajnjih rezultata u ukupnim pokazateljima?</a:t>
                      </a:r>
                      <a:endParaRPr lang="hr-HR"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400" b="1" i="0" u="none" strike="noStrike" dirty="0">
                          <a:solidFill>
                            <a:schemeClr val="tx1"/>
                          </a:solidFill>
                          <a:effectLst/>
                          <a:latin typeface="Calibri" panose="020F0502020204030204" pitchFamily="34" charset="0"/>
                        </a:rPr>
                        <a:t>U većini su pokazatelji izlaznih vrijednosti.</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050247952"/>
                  </a:ext>
                </a:extLst>
              </a:tr>
              <a:tr h="581108">
                <a:tc>
                  <a:txBody>
                    <a:bodyPr/>
                    <a:lstStyle/>
                    <a:p>
                      <a:pPr algn="l" rtl="0" fontAlgn="ctr">
                        <a:buClr>
                          <a:srgbClr val="000000"/>
                        </a:buClr>
                        <a:buSzPts val="2200"/>
                        <a:buFont typeface="Calibri Light" panose="020F0302020204030204" pitchFamily="34" charset="0"/>
                        <a:buNone/>
                      </a:pPr>
                      <a:r>
                        <a:rPr lang="en-US" sz="1400" u="none" strike="noStrike" dirty="0">
                          <a:effectLst/>
                        </a:rPr>
                        <a:t>10.   Koji su glavni izazovi povezani baš s pokazateljima učinka?</a:t>
                      </a:r>
                      <a:endParaRPr lang="hr-HR"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400" b="1" i="0" u="none" strike="noStrike" dirty="0">
                          <a:solidFill>
                            <a:schemeClr val="tx1"/>
                          </a:solidFill>
                          <a:effectLst/>
                          <a:latin typeface="Calibri" panose="020F0502020204030204" pitchFamily="34" charset="0"/>
                        </a:rPr>
                        <a:t>planiranje proračuna prema učinku još je u začecima. Nema jedinstvenih pokazatelja učinka za sve sektore. U većini slučajeva kvalitativni pokazatelji i pokazatelji pravovremenosti nisu utvrđeni. Kvartalno izvještavanje prečesto je. </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0215447"/>
                  </a:ext>
                </a:extLst>
              </a:tr>
            </a:tbl>
          </a:graphicData>
        </a:graphic>
      </p:graphicFrame>
    </p:spTree>
    <p:extLst>
      <p:ext uri="{BB962C8B-B14F-4D97-AF65-F5344CB8AC3E}">
        <p14:creationId xmlns:p14="http://schemas.microsoft.com/office/powerpoint/2010/main" val="471871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87477"/>
            <a:ext cx="9014791" cy="646331"/>
          </a:xfrm>
          <a:prstGeom prst="rect">
            <a:avLst/>
          </a:prstGeom>
          <a:noFill/>
        </p:spPr>
        <p:txBody>
          <a:bodyPr wrap="square" rtlCol="0">
            <a:spAutoFit/>
          </a:bodyPr>
          <a:lstStyle/>
          <a:p>
            <a:pPr algn="ctr"/>
            <a:r>
              <a:rPr lang="hr-HR" sz="3600" cap="all" dirty="0">
                <a:solidFill>
                  <a:srgbClr val="002060"/>
                </a:solidFill>
                <a:latin typeface="+mj-lt"/>
              </a:rPr>
              <a:t>PREGLED ZEMLJE: BOSNA I HERCEGOVINA: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11</a:t>
            </a:fld>
            <a:endParaRPr lang="hr-HR" dirty="0"/>
          </a:p>
        </p:txBody>
      </p:sp>
      <p:graphicFrame>
        <p:nvGraphicFramePr>
          <p:cNvPr id="5" name="Tab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112CB6-F20F-4805-9D4F-4F99709E6C77}"/>
              </a:ext>
            </a:extLst>
          </p:cNvPr>
          <p:cNvGraphicFramePr>
            <a:graphicFrameLocks noGrp="1"/>
          </p:cNvGraphicFramePr>
          <p:nvPr>
            <p:extLst>
              <p:ext uri="{D42A27DB-BD31-4B8C-83A1-F6EECF244321}">
                <p14:modId xmlns:p14="http://schemas.microsoft.com/office/powerpoint/2010/main" val="4290706891"/>
              </p:ext>
            </p:extLst>
          </p:nvPr>
        </p:nvGraphicFramePr>
        <p:xfrm>
          <a:off x="825040" y="721518"/>
          <a:ext cx="9066212" cy="5738756"/>
        </p:xfrm>
        <a:graphic>
          <a:graphicData uri="http://schemas.openxmlformats.org/drawingml/2006/table">
            <a:tbl>
              <a:tblPr>
                <a:tableStyleId>{BC89EF96-8CEA-46FF-86C4-4CE0E7609802}</a:tableStyleId>
              </a:tblPr>
              <a:tblGrid>
                <a:gridCol w="3181127">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6723044"/>
                    </a:ext>
                  </a:extLst>
                </a:gridCol>
                <a:gridCol w="5885085">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283950704"/>
                    </a:ext>
                  </a:extLst>
                </a:gridCol>
              </a:tblGrid>
              <a:tr h="38514">
                <a:tc>
                  <a:txBody>
                    <a:bodyPr/>
                    <a:lstStyle/>
                    <a:p>
                      <a:pPr algn="l" rtl="0" fontAlgn="ctr">
                        <a:buClr>
                          <a:srgbClr val="000000"/>
                        </a:buClr>
                        <a:buSzPts val="2200"/>
                        <a:buFont typeface="Calibri Light" panose="020F0302020204030204" pitchFamily="34" charset="0"/>
                        <a:buNone/>
                      </a:pPr>
                      <a:r>
                        <a:rPr lang="en-US" sz="1100" u="none" strike="noStrike" dirty="0">
                          <a:effectLst/>
                        </a:rPr>
                        <a:t>1. Postoji li okvir planiranja proračuna prema učinku koji se  primjenjuje jednako u svim organizacijama središnje države?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Da, obavezan je za resorna ministarstva i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22244820"/>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2.   Koji su ključni elementi okvira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100" b="1" u="none" strike="noStrike" dirty="0">
                          <a:solidFill>
                            <a:schemeClr val="tx1"/>
                          </a:solidFill>
                          <a:effectLst/>
                        </a:rPr>
                        <a:t>Opće smjernice i definicije; standardni predlošci za dostavu informacija o učinku; i standardni alat informacijske i komunikacijske tehnologije (ICT) za unošenje/dostavu informacija o učinku</a:t>
                      </a:r>
                      <a:endParaRPr lang="hr-HR" sz="1100" b="1" i="0" u="none" strike="noStrike" dirty="0">
                        <a:solidFill>
                          <a:schemeClr val="tx1"/>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134062055"/>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3.   Koje institucije imaju važnu ulogu u izradi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CBA,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34291370"/>
                  </a:ext>
                </a:extLst>
              </a:tr>
              <a:tr h="689463">
                <a:tc>
                  <a:txBody>
                    <a:bodyPr/>
                    <a:lstStyle/>
                    <a:p>
                      <a:pPr algn="l" rtl="0" fontAlgn="ctr">
                        <a:buClr>
                          <a:srgbClr val="000000"/>
                        </a:buClr>
                        <a:buSzPts val="2200"/>
                        <a:buFont typeface="Calibri Light" panose="020F0302020204030204" pitchFamily="34" charset="0"/>
                        <a:buNone/>
                      </a:pPr>
                      <a:r>
                        <a:rPr lang="en-US" sz="1100" u="none" strike="noStrike" dirty="0">
                          <a:effectLst/>
                        </a:rPr>
                        <a:t>4.  Koji su izazovi u pogledu planiranja proračuna prema učinku utvrđeni kao važni ili kao srednje važni među mogućnostima iz Ankete OECD-a?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kern="1200" dirty="0">
                          <a:solidFill>
                            <a:schemeClr val="tx1"/>
                          </a:solidFill>
                          <a:latin typeface="+mn-lt"/>
                        </a:rPr>
                        <a:t> Nedostatak točnih i pravovremenih podataka koji bi bili ulazni podaci za mjere učinka; nejasni ciljevi politika/programa otežavaju uspostavu mjera/ciljnih vrijednosti učinka; Pružene informacije o učinku nisu relevantne kod donošenja proračunskih odluka; nedostatak kapaciteta/osposobljavanja za osoblje/državne službenike u pogledu mjerenja učinka; nedostatak kulture upotrebe informacija o učinku; nedostatak okvira/smjernica za planiranje proračuna prema učinku; i nedostatak prikladnog ICT-a</a:t>
                      </a:r>
                      <a:endParaRPr lang="hr-HR" sz="1100" b="1" i="0" u="none" strike="noStrike" dirty="0">
                        <a:solidFill>
                          <a:schemeClr val="tx1"/>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31651049"/>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5.  Na kojoj se razini pokazatelji učinka utvrđuju i prate?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Utvrđuju ih ministarstva/agencije (u većini slučajeva uz pomoć MF-a, više na razini države nego Federacije). Prate ih ministarstva/agencije, a MF ih šalje Vladi i Parlamentu za sve korisnike kao dodatne informacije u postupku donošenja proračuna na razini države. </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16331910"/>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6.   Koje vrste pokazatelja učinka postoje?</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chemeClr val="tx1"/>
                          </a:solidFill>
                          <a:effectLst/>
                          <a:latin typeface="Calibri" panose="020F0502020204030204" pitchFamily="34" charset="0"/>
                        </a:rPr>
                        <a:t>Pokazatelji izlaznih vrijednosti, krajnjih rezultata i efikasnosti</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374567627"/>
                  </a:ext>
                </a:extLst>
              </a:tr>
              <a:tr h="192018">
                <a:tc>
                  <a:txBody>
                    <a:bodyPr/>
                    <a:lstStyle/>
                    <a:p>
                      <a:pPr algn="l" rtl="0" fontAlgn="ctr">
                        <a:buClr>
                          <a:srgbClr val="000000"/>
                        </a:buClr>
                        <a:buSzPts val="2200"/>
                        <a:buFont typeface="Calibri Light" panose="020F0302020204030204" pitchFamily="34" charset="0"/>
                        <a:buNone/>
                      </a:pPr>
                      <a:r>
                        <a:rPr lang="en-US" sz="1100" u="none" strike="noStrike" dirty="0">
                          <a:effectLst/>
                        </a:rPr>
                        <a:t>7.   Koja je učestalost praćenja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Godišnja</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44192898"/>
                  </a:ext>
                </a:extLst>
              </a:tr>
              <a:tr h="768073">
                <a:tc>
                  <a:txBody>
                    <a:bodyPr/>
                    <a:lstStyle/>
                    <a:p>
                      <a:pPr algn="l" rtl="0" fontAlgn="ctr">
                        <a:buClr>
                          <a:srgbClr val="000000"/>
                        </a:buClr>
                        <a:buSzPts val="2200"/>
                        <a:buFont typeface="Calibri Light" panose="020F0302020204030204" pitchFamily="34" charset="0"/>
                        <a:buNone/>
                      </a:pPr>
                      <a:r>
                        <a:rPr lang="en-US" sz="1100" u="none" strike="noStrike" dirty="0">
                          <a:effectLst/>
                        </a:rPr>
                        <a:t>8.   Koji je prosječan broj pokazatelja učinka po programu i kakva je struktura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chemeClr val="tx1"/>
                          </a:solidFill>
                          <a:effectLst/>
                          <a:latin typeface="Calibri" panose="020F0502020204030204" pitchFamily="34" charset="0"/>
                        </a:rPr>
                        <a:t>Svako ministarstvo/agencija ima programe (u prosjeku 3 – 4, ali broj se razlikuje), a svaki program ima aktivnosti (u prosjeku 4 – 5, ali broj se razlikuje). Aktivnosti imaju svoje pokazatelje. Na razini države postoje tri pokazatelja po aktivnosti (jedan za izlazne vrijednosti, jedan za krajnje rezultate, jedan za efikasnost), dok na razini Federacije postoji više pokazatelja.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53015181"/>
                  </a:ext>
                </a:extLst>
              </a:tr>
              <a:tr h="576055">
                <a:tc>
                  <a:txBody>
                    <a:bodyPr/>
                    <a:lstStyle/>
                    <a:p>
                      <a:pPr algn="l" rtl="0" fontAlgn="ctr">
                        <a:buClr>
                          <a:srgbClr val="000000"/>
                        </a:buClr>
                        <a:buSzPts val="2200"/>
                        <a:buFont typeface="Calibri Light" panose="020F0302020204030204" pitchFamily="34" charset="0"/>
                        <a:buNone/>
                      </a:pPr>
                      <a:r>
                        <a:rPr lang="en-US" sz="1100" u="none" strike="noStrike" dirty="0">
                          <a:effectLst/>
                        </a:rPr>
                        <a:t>9.   Koja je gruba procjena omjera pokazatelja izlaznih vrijednosti i pokazatelja krajnjih rezultata u ukupnim pokazateljima?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100" b="1" u="none" strike="noStrike" dirty="0">
                          <a:solidFill>
                            <a:schemeClr val="tx1"/>
                          </a:solidFill>
                          <a:effectLst/>
                        </a:rPr>
                        <a:t>Oko 2/3 čine pokazatelji izlaznih vrijednosti, 1/3 čine pokazatelji krajnjih rezultata.</a:t>
                      </a:r>
                      <a:endParaRPr lang="hr-HR" sz="1100" b="1" i="0" u="none" strike="noStrike" dirty="0">
                        <a:solidFill>
                          <a:schemeClr val="tx1"/>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050247952"/>
                  </a:ext>
                </a:extLst>
              </a:tr>
              <a:tr h="581108">
                <a:tc>
                  <a:txBody>
                    <a:bodyPr/>
                    <a:lstStyle/>
                    <a:p>
                      <a:pPr algn="l" rtl="0" fontAlgn="ctr">
                        <a:buClr>
                          <a:srgbClr val="000000"/>
                        </a:buClr>
                        <a:buSzPts val="2200"/>
                        <a:buFont typeface="Calibri Light" panose="020F0302020204030204" pitchFamily="34" charset="0"/>
                        <a:buNone/>
                      </a:pPr>
                      <a:r>
                        <a:rPr lang="en-US" sz="1100" u="none" strike="noStrike" dirty="0">
                          <a:effectLst/>
                        </a:rPr>
                        <a:t>10.   Koji su glavni izazovi povezani baš s pokazateljima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100" b="1" u="none" strike="noStrike" dirty="0">
                          <a:solidFill>
                            <a:schemeClr val="tx1"/>
                          </a:solidFill>
                          <a:effectLst/>
                        </a:rPr>
                        <a:t>Povezanost s općim strateškim planiranjem na razini države nije dovoljna (planira se rad na tome/rad na poboljšanju toga u tijeku). Nepostojanje utvrđenih pokazatelja učinka/ključnih nacionalnih pokazatelja. Kvaliteta pokazatelja učinka razlikuje se od korisnika do korisnika; općenito ju je potrebno revidirati i poboljšati. </a:t>
                      </a:r>
                      <a:r>
                        <a:rPr lang="hr-HR" sz="1100" b="1" i="0" u="none" strike="noStrike" dirty="0">
                          <a:solidFill>
                            <a:schemeClr val="tx1"/>
                          </a:solidFill>
                          <a:effectLst/>
                          <a:latin typeface="Calibri" panose="020F0502020204030204" pitchFamily="34" charset="0"/>
                        </a:rPr>
                        <a:t>Neki pokazatelji učinka nisu mjerljivi (na razini Federacije). Pokazatelji učinka ne upotrebljavaju se pri donošenju odluka. Na razini kantona/općina planiranje proračuna prema učinku slabo je ili ne postoji.</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0215447"/>
                  </a:ext>
                </a:extLst>
              </a:tr>
            </a:tbl>
          </a:graphicData>
        </a:graphic>
      </p:graphicFrame>
    </p:spTree>
    <p:extLst>
      <p:ext uri="{BB962C8B-B14F-4D97-AF65-F5344CB8AC3E}">
        <p14:creationId xmlns:p14="http://schemas.microsoft.com/office/powerpoint/2010/main" val="1716003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87477"/>
            <a:ext cx="9014791" cy="646331"/>
          </a:xfrm>
          <a:prstGeom prst="rect">
            <a:avLst/>
          </a:prstGeom>
          <a:noFill/>
        </p:spPr>
        <p:txBody>
          <a:bodyPr wrap="square" rtlCol="0">
            <a:spAutoFit/>
          </a:bodyPr>
          <a:lstStyle/>
          <a:p>
            <a:pPr algn="ctr"/>
            <a:r>
              <a:rPr lang="hr-HR" sz="3600" cap="all" dirty="0">
                <a:solidFill>
                  <a:srgbClr val="002060"/>
                </a:solidFill>
                <a:latin typeface="+mj-lt"/>
              </a:rPr>
              <a:t>PREGLED ZEMLJE: HRVATSKA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12</a:t>
            </a:fld>
            <a:endParaRPr lang="hr-HR" dirty="0"/>
          </a:p>
        </p:txBody>
      </p:sp>
      <p:graphicFrame>
        <p:nvGraphicFramePr>
          <p:cNvPr id="5" name="Tab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112CB6-F20F-4805-9D4F-4F99709E6C77}"/>
              </a:ext>
            </a:extLst>
          </p:cNvPr>
          <p:cNvGraphicFramePr>
            <a:graphicFrameLocks noGrp="1"/>
          </p:cNvGraphicFramePr>
          <p:nvPr>
            <p:extLst>
              <p:ext uri="{D42A27DB-BD31-4B8C-83A1-F6EECF244321}">
                <p14:modId xmlns:p14="http://schemas.microsoft.com/office/powerpoint/2010/main" val="499904715"/>
              </p:ext>
            </p:extLst>
          </p:nvPr>
        </p:nvGraphicFramePr>
        <p:xfrm>
          <a:off x="961996" y="734609"/>
          <a:ext cx="8686800" cy="5816485"/>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6723044"/>
                    </a:ext>
                  </a:extLst>
                </a:gridCol>
                <a:gridCol w="56388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1. Postoji li okvir planiranja proračuna prema učinku koji se  primjenjuje jednako u svim organizacijama središnje države?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rgbClr val="000000"/>
                          </a:solidFill>
                          <a:effectLst/>
                          <a:latin typeface="Calibri" panose="020F0502020204030204" pitchFamily="34" charset="0"/>
                        </a:rPr>
                        <a:t>Da, obavezan je za resorna ministarstva i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22244820"/>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2.   Koji su ključni elementi okvira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100" b="1" u="none" strike="noStrike" dirty="0">
                          <a:effectLst/>
                        </a:rPr>
                        <a:t>Opće smjernice i definicije; standardni predlošci za dostavu informacija o učinku; i standardni alat informacijske i komunikacijske tehnologije (ICT) za unošenje/dostavu informacija o učinku</a:t>
                      </a:r>
                      <a:endParaRPr lang="hr-HR" sz="1100" b="1" i="0" u="none" strike="noStrike" dirty="0">
                        <a:solidFill>
                          <a:srgbClr val="000000"/>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134062055"/>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3.   Koje institucije imaju važnu ulogu u izradi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rgbClr val="000000"/>
                          </a:solidFill>
                          <a:effectLst/>
                          <a:latin typeface="Calibri" panose="020F0502020204030204" pitchFamily="34" charset="0"/>
                        </a:rPr>
                        <a:t>CBA,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34291370"/>
                  </a:ext>
                </a:extLst>
              </a:tr>
              <a:tr h="1389143">
                <a:tc>
                  <a:txBody>
                    <a:bodyPr/>
                    <a:lstStyle/>
                    <a:p>
                      <a:pPr algn="l" rtl="0" fontAlgn="ctr">
                        <a:buClr>
                          <a:srgbClr val="000000"/>
                        </a:buClr>
                        <a:buSzPts val="2200"/>
                        <a:buFont typeface="Calibri Light" panose="020F0302020204030204" pitchFamily="34" charset="0"/>
                        <a:buNone/>
                      </a:pPr>
                      <a:r>
                        <a:rPr lang="en-US" sz="1100" u="none" strike="noStrike" dirty="0">
                          <a:effectLst/>
                        </a:rPr>
                        <a:t>4.  Koji su izazovi u pogledu planiranja proračuna prema učinku utvrđeni kao važni ili kao srednje važni među mogućnostima iz Ankete OECD-a?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kern="1200" dirty="0">
                          <a:solidFill>
                            <a:schemeClr val="tx1"/>
                          </a:solidFill>
                          <a:latin typeface="+mn-lt"/>
                        </a:rPr>
                        <a:t>Nejasni ciljevi politika/programa otežavaju uspostavu mjera/ciljnih vrijednosti učinka; nedostatak rukovodstva/posvećenosti kod promicanja pristupa temeljenog na učinku u planiranju proračuna; pružene informacije o učinku nisu relevantne kod donošenja proračunskih odluka; usmjerenost na učinak smanjuje se nakon dodjele sredstava; nedostatak kapaciteta/osposobljavanja za osoblje/državne službenike u pogledu mjerenja učinka; i nedostatak sredstava (vrijeme, osoblje, operativna sredstva) za evaluacije učinka.</a:t>
                      </a:r>
                      <a:endParaRPr lang="hr-HR" sz="1100" b="1" i="0" u="none" strike="noStrike" dirty="0">
                        <a:solidFill>
                          <a:srgbClr val="FF0000"/>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31651049"/>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5.  Na kojoj se razini pokazatelji učinka utvrđuju i prate?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Utvrđuju ih ministarstva/agencije uz metodološku pomoć MF-a. Prate ih ministarstva/agencije, a Vladi i Parlamentu pokazatelji učinka šalju se kao dodatne informacije. </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16331910"/>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6.   Koje vrste pokazatelja učinka postoje?</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chemeClr val="tx1"/>
                          </a:solidFill>
                          <a:effectLst/>
                          <a:latin typeface="Calibri" panose="020F0502020204030204" pitchFamily="34" charset="0"/>
                        </a:rPr>
                        <a:t>Nema službeno definiranih vrsta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374567627"/>
                  </a:ext>
                </a:extLst>
              </a:tr>
              <a:tr h="192018">
                <a:tc>
                  <a:txBody>
                    <a:bodyPr/>
                    <a:lstStyle/>
                    <a:p>
                      <a:pPr algn="l" rtl="0" fontAlgn="ctr">
                        <a:buClr>
                          <a:srgbClr val="000000"/>
                        </a:buClr>
                        <a:buSzPts val="2200"/>
                        <a:buFont typeface="Calibri Light" panose="020F0302020204030204" pitchFamily="34" charset="0"/>
                        <a:buNone/>
                      </a:pPr>
                      <a:r>
                        <a:rPr lang="en-US" sz="1100" u="none" strike="noStrike" dirty="0">
                          <a:effectLst/>
                        </a:rPr>
                        <a:t>7.   Koja je učestalost praćenja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Godišnja</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44192898"/>
                  </a:ext>
                </a:extLst>
              </a:tr>
              <a:tr h="768073">
                <a:tc>
                  <a:txBody>
                    <a:bodyPr/>
                    <a:lstStyle/>
                    <a:p>
                      <a:pPr algn="l" rtl="0" fontAlgn="ctr">
                        <a:buClr>
                          <a:srgbClr val="000000"/>
                        </a:buClr>
                        <a:buSzPts val="2200"/>
                        <a:buFont typeface="Calibri Light" panose="020F0302020204030204" pitchFamily="34" charset="0"/>
                        <a:buNone/>
                      </a:pPr>
                      <a:r>
                        <a:rPr lang="en-US" sz="1100" u="none" strike="noStrike" dirty="0">
                          <a:effectLst/>
                        </a:rPr>
                        <a:t>8.   Koji je prosječan broj pokazatelja učinka po programu i kakva je struktura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chemeClr val="tx1"/>
                          </a:solidFill>
                          <a:effectLst/>
                          <a:latin typeface="Calibri" panose="020F0502020204030204" pitchFamily="34" charset="0"/>
                        </a:rPr>
                        <a:t>Postoje programi, a u okviru svakog programa postoje aktivnosti. Broj pokazatelja učinka značajno se razlikuje, u prosjeku ih je 30 po programu.</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53015181"/>
                  </a:ext>
                </a:extLst>
              </a:tr>
              <a:tr h="576055">
                <a:tc>
                  <a:txBody>
                    <a:bodyPr/>
                    <a:lstStyle/>
                    <a:p>
                      <a:pPr algn="l" rtl="0" fontAlgn="ctr">
                        <a:buClr>
                          <a:srgbClr val="000000"/>
                        </a:buClr>
                        <a:buSzPts val="2200"/>
                        <a:buFont typeface="Calibri Light" panose="020F0302020204030204" pitchFamily="34" charset="0"/>
                        <a:buNone/>
                      </a:pPr>
                      <a:r>
                        <a:rPr lang="en-US" sz="1100" u="none" strike="noStrike" dirty="0">
                          <a:effectLst/>
                        </a:rPr>
                        <a:t>9.   Koja je gruba procjena omjera pokazatelja izlaznih vrijednosti i pokazatelja krajnjih rezultata u ukupnim pokazateljima?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100" b="1" u="none" strike="noStrike" dirty="0">
                          <a:solidFill>
                            <a:schemeClr val="tx1"/>
                          </a:solidFill>
                          <a:effectLst/>
                        </a:rPr>
                        <a:t>U većini su pokazatelji izlaznih vrijednosti.</a:t>
                      </a:r>
                      <a:endParaRPr lang="hr-HR" sz="1100" b="1" i="0" u="none" strike="noStrike" dirty="0">
                        <a:solidFill>
                          <a:schemeClr val="tx1"/>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050247952"/>
                  </a:ext>
                </a:extLst>
              </a:tr>
              <a:tr h="581108">
                <a:tc>
                  <a:txBody>
                    <a:bodyPr/>
                    <a:lstStyle/>
                    <a:p>
                      <a:pPr algn="l" rtl="0" fontAlgn="ctr">
                        <a:buClr>
                          <a:srgbClr val="000000"/>
                        </a:buClr>
                        <a:buSzPts val="2200"/>
                        <a:buFont typeface="Calibri Light" panose="020F0302020204030204" pitchFamily="34" charset="0"/>
                        <a:buNone/>
                      </a:pPr>
                      <a:r>
                        <a:rPr lang="en-US" sz="1100" u="none" strike="noStrike" dirty="0">
                          <a:effectLst/>
                        </a:rPr>
                        <a:t>10.   Koji su glavni izazovi povezani baš s pokazateljima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100" b="1" u="none" strike="noStrike" dirty="0">
                          <a:solidFill>
                            <a:schemeClr val="tx1"/>
                          </a:solidFill>
                          <a:effectLst/>
                        </a:rPr>
                        <a:t>Kvaliteta pokazatelja učinka u nekim je slučajevima još uvijek loša. Neki programi/aktivnosti imaju previše pokazatelja učinka, a neki premalo. </a:t>
                      </a:r>
                      <a:r>
                        <a:rPr lang="hr-HR" sz="1100" b="1" i="0" u="none" strike="noStrike" dirty="0">
                          <a:solidFill>
                            <a:schemeClr val="tx1"/>
                          </a:solidFill>
                          <a:effectLst/>
                          <a:latin typeface="Calibri" panose="020F0502020204030204" pitchFamily="34" charset="0"/>
                        </a:rPr>
                        <a:t>pokazatelji učinka ne upotrebljavaju se pri donošenju odluka. Nepostojanje nacionalne strategije najviše razine sa standardnim pokazateljima učinka/ključnim pokazateljima. Iako je planiranje proračuna prema učinku uvedeno na razini lokalne uprave, još uvijek se razvija. </a:t>
                      </a:r>
                      <a:endParaRPr lang="hr-HR" sz="1100" b="1" u="none" strike="noStrike" dirty="0">
                        <a:solidFill>
                          <a:schemeClr val="tx1"/>
                        </a:solidFill>
                        <a:effectLst/>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0215447"/>
                  </a:ext>
                </a:extLst>
              </a:tr>
            </a:tbl>
          </a:graphicData>
        </a:graphic>
      </p:graphicFrame>
    </p:spTree>
    <p:extLst>
      <p:ext uri="{BB962C8B-B14F-4D97-AF65-F5344CB8AC3E}">
        <p14:creationId xmlns:p14="http://schemas.microsoft.com/office/powerpoint/2010/main" val="798065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87477"/>
            <a:ext cx="9014791" cy="646331"/>
          </a:xfrm>
          <a:prstGeom prst="rect">
            <a:avLst/>
          </a:prstGeom>
          <a:noFill/>
        </p:spPr>
        <p:txBody>
          <a:bodyPr wrap="square" rtlCol="0">
            <a:spAutoFit/>
          </a:bodyPr>
          <a:lstStyle/>
          <a:p>
            <a:pPr algn="ctr"/>
            <a:r>
              <a:rPr lang="hr-HR" sz="3600" cap="all" dirty="0">
                <a:solidFill>
                  <a:srgbClr val="002060"/>
                </a:solidFill>
                <a:latin typeface="+mj-lt"/>
              </a:rPr>
              <a:t>PREGLED ZEMLJE: SRBIJA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13</a:t>
            </a:fld>
            <a:endParaRPr lang="hr-HR" dirty="0"/>
          </a:p>
        </p:txBody>
      </p:sp>
      <p:graphicFrame>
        <p:nvGraphicFramePr>
          <p:cNvPr id="5" name="Tab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112CB6-F20F-4805-9D4F-4F99709E6C77}"/>
              </a:ext>
            </a:extLst>
          </p:cNvPr>
          <p:cNvGraphicFramePr>
            <a:graphicFrameLocks noGrp="1"/>
          </p:cNvGraphicFramePr>
          <p:nvPr>
            <p:extLst>
              <p:ext uri="{D42A27DB-BD31-4B8C-83A1-F6EECF244321}">
                <p14:modId xmlns:p14="http://schemas.microsoft.com/office/powerpoint/2010/main" val="2995146922"/>
              </p:ext>
            </p:extLst>
          </p:nvPr>
        </p:nvGraphicFramePr>
        <p:xfrm>
          <a:off x="927583" y="858856"/>
          <a:ext cx="8673617" cy="5156899"/>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6723044"/>
                    </a:ext>
                  </a:extLst>
                </a:gridCol>
                <a:gridCol w="5625617">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1. Postoji li okvir planiranja proračuna prema učinku koji se  primjenjuje jednako u svim organizacijama središnje države?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rgbClr val="000000"/>
                          </a:solidFill>
                          <a:effectLst/>
                          <a:latin typeface="Calibri" panose="020F0502020204030204" pitchFamily="34" charset="0"/>
                        </a:rPr>
                        <a:t>Da, obavezan je za resorna ministarstva i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22244820"/>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2.   Koji su ključni elementi okvira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100" b="1" u="none" strike="noStrike" dirty="0">
                          <a:effectLst/>
                        </a:rPr>
                        <a:t>Opće smjernice i definicije; standardni predlošci za dostavu informacija o učinku; i standardni alat informacijske i komunikacijske tehnologije (ICT) za unošenje/dostavu informacija o učinku</a:t>
                      </a:r>
                      <a:endParaRPr lang="hr-HR" sz="1100" b="1" i="0" u="none" strike="noStrike" dirty="0">
                        <a:solidFill>
                          <a:srgbClr val="000000"/>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134062055"/>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3.   Koje institucije imaju važnu ulogu u izradi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rgbClr val="000000"/>
                          </a:solidFill>
                          <a:effectLst/>
                          <a:latin typeface="Calibri" panose="020F0502020204030204" pitchFamily="34" charset="0"/>
                        </a:rPr>
                        <a:t>CBA,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34291370"/>
                  </a:ext>
                </a:extLst>
              </a:tr>
              <a:tr h="689463">
                <a:tc>
                  <a:txBody>
                    <a:bodyPr/>
                    <a:lstStyle/>
                    <a:p>
                      <a:pPr algn="l" rtl="0" fontAlgn="ctr">
                        <a:buClr>
                          <a:srgbClr val="000000"/>
                        </a:buClr>
                        <a:buSzPts val="2200"/>
                        <a:buFont typeface="Calibri Light" panose="020F0302020204030204" pitchFamily="34" charset="0"/>
                        <a:buNone/>
                      </a:pPr>
                      <a:r>
                        <a:rPr lang="en-US" sz="1100" u="none" strike="noStrike" dirty="0">
                          <a:effectLst/>
                        </a:rPr>
                        <a:t>4.  Koji su izazovi u pogledu planiranja proračuna prema učinku utvrđeni kao važni ili kao srednje važni među mogućnostima iz Ankete OECD-a?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kern="1200" dirty="0">
                          <a:solidFill>
                            <a:schemeClr val="tx1"/>
                          </a:solidFill>
                          <a:latin typeface="+mn-lt"/>
                        </a:rPr>
                        <a:t>Nedostatak točnih i pravovremenih podataka koji bi bili ulazni podaci za mjere učinka; i nejasni ciljevi politika/programa otežavaju uspostavu mjera/ciljnih vrijednosti učinka;</a:t>
                      </a:r>
                      <a:endParaRPr lang="hr-HR" sz="1100" b="1" i="0" u="none" strike="noStrike" dirty="0">
                        <a:solidFill>
                          <a:srgbClr val="FF0000"/>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31651049"/>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5.  Na kojoj se razini pokazatelji učinka utvrđuju i prate?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Utvrđuju ih ministarstva/agencije uz metodološku pomoć MF-a. </a:t>
                      </a:r>
                      <a:r>
                        <a:rPr lang="hr-HR" sz="1100" b="1" i="0" u="none" strike="noStrike" dirty="0">
                          <a:solidFill>
                            <a:srgbClr val="00B050"/>
                          </a:solidFill>
                          <a:effectLst/>
                          <a:latin typeface="Calibri" panose="020F0502020204030204" pitchFamily="34" charset="0"/>
                        </a:rPr>
                        <a:t>Prate ih </a:t>
                      </a:r>
                      <a:r>
                        <a:rPr lang="hr-HR" sz="1100" b="1" i="0" u="none" strike="noStrike" dirty="0">
                          <a:solidFill>
                            <a:schemeClr val="tx1"/>
                          </a:solidFill>
                          <a:effectLst/>
                          <a:latin typeface="Calibri" panose="020F0502020204030204" pitchFamily="34" charset="0"/>
                        </a:rPr>
                        <a:t>ministarstva/agencije, a Vladi i Parlamentu pokazatelji učinka šalju se kao dodatne informacije.. </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16331910"/>
                  </a:ext>
                </a:extLst>
              </a:tr>
              <a:tr h="458308">
                <a:tc>
                  <a:txBody>
                    <a:bodyPr/>
                    <a:lstStyle/>
                    <a:p>
                      <a:pPr algn="l" rtl="0" fontAlgn="ctr">
                        <a:buClr>
                          <a:srgbClr val="000000"/>
                        </a:buClr>
                        <a:buSzPts val="2200"/>
                        <a:buFont typeface="Calibri Light" panose="020F0302020204030204" pitchFamily="34" charset="0"/>
                        <a:buNone/>
                      </a:pPr>
                      <a:r>
                        <a:rPr lang="en-US" sz="1100" u="none" strike="noStrike" dirty="0">
                          <a:effectLst/>
                        </a:rPr>
                        <a:t>6.   Koje vrste pokazatelja učinka postoje?</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rgbClr val="00B050"/>
                          </a:solidFill>
                          <a:effectLst/>
                          <a:latin typeface="Calibri" panose="020F0502020204030204" pitchFamily="34" charset="0"/>
                        </a:rPr>
                        <a:t>Pokazatelji izlaznih vrijednosti i krajnjih rezultata.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374567627"/>
                  </a:ext>
                </a:extLst>
              </a:tr>
              <a:tr h="192018">
                <a:tc>
                  <a:txBody>
                    <a:bodyPr/>
                    <a:lstStyle/>
                    <a:p>
                      <a:pPr algn="l" rtl="0" fontAlgn="ctr">
                        <a:buClr>
                          <a:srgbClr val="000000"/>
                        </a:buClr>
                        <a:buSzPts val="2200"/>
                        <a:buFont typeface="Calibri Light" panose="020F0302020204030204" pitchFamily="34" charset="0"/>
                        <a:buNone/>
                      </a:pPr>
                      <a:r>
                        <a:rPr lang="en-US" sz="1100" u="none" strike="noStrike" dirty="0">
                          <a:effectLst/>
                        </a:rPr>
                        <a:t>7.   Koja je učestalost praćenja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rgbClr val="00B050"/>
                          </a:solidFill>
                          <a:effectLst/>
                          <a:latin typeface="Calibri" panose="020F0502020204030204" pitchFamily="34" charset="0"/>
                        </a:rPr>
                        <a:t>Na godišnjoj razini (za programe i programske aktivnosti i projekte) i na polugodišnjoj razini (za programske aktivnosti i projekte)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44192898"/>
                  </a:ext>
                </a:extLst>
              </a:tr>
              <a:tr h="768073">
                <a:tc>
                  <a:txBody>
                    <a:bodyPr/>
                    <a:lstStyle/>
                    <a:p>
                      <a:pPr algn="l" rtl="0" fontAlgn="ctr">
                        <a:buClr>
                          <a:srgbClr val="000000"/>
                        </a:buClr>
                        <a:buSzPts val="2200"/>
                        <a:buFont typeface="Calibri Light" panose="020F0302020204030204" pitchFamily="34" charset="0"/>
                        <a:buNone/>
                      </a:pPr>
                      <a:r>
                        <a:rPr lang="en-US" sz="1100" u="none" strike="noStrike" dirty="0">
                          <a:effectLst/>
                        </a:rPr>
                        <a:t>8.   Koji je prosječan broj pokazatelja učinka po programu i kakva je struktura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chemeClr val="tx1"/>
                          </a:solidFill>
                          <a:effectLst/>
                          <a:latin typeface="Calibri" panose="020F0502020204030204" pitchFamily="34" charset="0"/>
                        </a:rPr>
                        <a:t>Ukupno postoji oko 70 programa, a svaki program uključuje aktivnosti (prosječno oko sedam aktivnosti po programu). Pokazatelji učinka postoje na razini programa (uglavnom pokazatelji izlaznih vrijednosti više razine) i aktivnosti (uglavnom pokazatelji izlaznih vrijednosti niže razine). U prosjeku pet pokazatelja učinka po programu, ali neki ih imaju mnogo više. U prosjeku tri pokazatelja učinka po aktivnosti, ali taj broj se značajno razlikuje od aktivnosti do aktivnosti.</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53015181"/>
                  </a:ext>
                </a:extLst>
              </a:tr>
              <a:tr h="576055">
                <a:tc>
                  <a:txBody>
                    <a:bodyPr/>
                    <a:lstStyle/>
                    <a:p>
                      <a:pPr algn="l" rtl="0" fontAlgn="ctr">
                        <a:buClr>
                          <a:srgbClr val="000000"/>
                        </a:buClr>
                        <a:buSzPts val="2200"/>
                        <a:buFont typeface="Calibri Light" panose="020F0302020204030204" pitchFamily="34" charset="0"/>
                        <a:buNone/>
                      </a:pPr>
                      <a:r>
                        <a:rPr lang="en-US" sz="1100" u="none" strike="noStrike" dirty="0">
                          <a:effectLst/>
                        </a:rPr>
                        <a:t>9.   Koja je gruba procjena omjera pokazatelja izlaznih vrijednosti i pokazatelja krajnjih rezultata u ukupnim pokazateljima?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100" b="1" u="none" strike="noStrike" dirty="0">
                          <a:effectLst/>
                        </a:rPr>
                        <a:t>Oko 2/3 čine pokazatelji izlaznih vrijednosti, 1/3 čine pokazatelji krajnjih rezultata.</a:t>
                      </a:r>
                      <a:endParaRPr lang="hr-HR" sz="1100" b="1" i="0" u="none" strike="noStrike" dirty="0">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050247952"/>
                  </a:ext>
                </a:extLst>
              </a:tr>
              <a:tr h="581108">
                <a:tc>
                  <a:txBody>
                    <a:bodyPr/>
                    <a:lstStyle/>
                    <a:p>
                      <a:pPr algn="l" rtl="0" fontAlgn="ctr">
                        <a:buClr>
                          <a:srgbClr val="000000"/>
                        </a:buClr>
                        <a:buSzPts val="2200"/>
                        <a:buFont typeface="Calibri Light" panose="020F0302020204030204" pitchFamily="34" charset="0"/>
                        <a:buNone/>
                      </a:pPr>
                      <a:r>
                        <a:rPr lang="en-US" sz="1100" u="none" strike="noStrike" dirty="0">
                          <a:effectLst/>
                        </a:rPr>
                        <a:t>10.   Koji su glavni izazovi povezani baš s pokazateljima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100" b="1" u="none" strike="noStrike" dirty="0">
                          <a:solidFill>
                            <a:schemeClr val="tx1"/>
                          </a:solidFill>
                          <a:effectLst/>
                        </a:rPr>
                        <a:t>Kvaliteta i broj pokazatelja učinka značajno se razlikuje. </a:t>
                      </a:r>
                      <a:r>
                        <a:rPr lang="hr-HR" sz="1100" b="1" i="0" u="none" strike="noStrike" dirty="0">
                          <a:solidFill>
                            <a:schemeClr val="tx1"/>
                          </a:solidFill>
                          <a:effectLst/>
                          <a:latin typeface="Calibri" panose="020F0502020204030204" pitchFamily="34" charset="0"/>
                        </a:rPr>
                        <a:t>pokazatelji učinka ne upotrebljavaju se pri donošenju odluka. Nepostojanje nacionalne strategije najviše razine sa standardnim pokazateljima učinka/ključnim pokazateljima. </a:t>
                      </a:r>
                      <a:endParaRPr lang="hr-HR" sz="1100" b="1" u="none" strike="noStrike" dirty="0">
                        <a:solidFill>
                          <a:schemeClr val="tx1"/>
                        </a:solidFill>
                        <a:effectLst/>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0215447"/>
                  </a:ext>
                </a:extLst>
              </a:tr>
            </a:tbl>
          </a:graphicData>
        </a:graphic>
      </p:graphicFrame>
    </p:spTree>
    <p:extLst>
      <p:ext uri="{BB962C8B-B14F-4D97-AF65-F5344CB8AC3E}">
        <p14:creationId xmlns:p14="http://schemas.microsoft.com/office/powerpoint/2010/main" val="392814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87477"/>
            <a:ext cx="9014791" cy="646331"/>
          </a:xfrm>
          <a:prstGeom prst="rect">
            <a:avLst/>
          </a:prstGeom>
          <a:noFill/>
        </p:spPr>
        <p:txBody>
          <a:bodyPr wrap="square" rtlCol="0">
            <a:spAutoFit/>
          </a:bodyPr>
          <a:lstStyle/>
          <a:p>
            <a:pPr algn="ctr"/>
            <a:r>
              <a:rPr lang="hr-HR" sz="3600" cap="all" dirty="0">
                <a:solidFill>
                  <a:srgbClr val="002060"/>
                </a:solidFill>
                <a:latin typeface="+mj-lt"/>
              </a:rPr>
              <a:t>PREGLED ZEMLJE: BUGARSKA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14</a:t>
            </a:fld>
            <a:endParaRPr lang="hr-HR" dirty="0"/>
          </a:p>
        </p:txBody>
      </p:sp>
      <p:graphicFrame>
        <p:nvGraphicFramePr>
          <p:cNvPr id="5" name="Tab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112CB6-F20F-4805-9D4F-4F99709E6C77}"/>
              </a:ext>
            </a:extLst>
          </p:cNvPr>
          <p:cNvGraphicFramePr>
            <a:graphicFrameLocks noGrp="1"/>
          </p:cNvGraphicFramePr>
          <p:nvPr>
            <p:extLst>
              <p:ext uri="{D42A27DB-BD31-4B8C-83A1-F6EECF244321}">
                <p14:modId xmlns:p14="http://schemas.microsoft.com/office/powerpoint/2010/main" val="832710632"/>
              </p:ext>
            </p:extLst>
          </p:nvPr>
        </p:nvGraphicFramePr>
        <p:xfrm>
          <a:off x="914400" y="768926"/>
          <a:ext cx="8686800" cy="5255742"/>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6723044"/>
                    </a:ext>
                  </a:extLst>
                </a:gridCol>
                <a:gridCol w="56388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1. Postoji li okvir planiranja proračuna prema učinku koji se  primjenjuje jednako u svim organizacijama središnje države?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rgbClr val="000000"/>
                          </a:solidFill>
                          <a:effectLst/>
                          <a:latin typeface="Calibri" panose="020F0502020204030204" pitchFamily="34" charset="0"/>
                        </a:rPr>
                        <a:t>Da, obavezan je za resorna ministarstva i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22244820"/>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2.   Koji su ključni elementi okvira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u="none" strike="noStrike" dirty="0">
                          <a:solidFill>
                            <a:schemeClr val="tx1"/>
                          </a:solidFill>
                          <a:effectLst/>
                        </a:rPr>
                        <a:t>Opće smjernice i definicije; standardni predlošci za  dostavu informacija o učinku; i </a:t>
                      </a:r>
                      <a:r>
                        <a:rPr lang="hr-HR" sz="1100" b="1" i="0" u="none" strike="noStrike" dirty="0">
                          <a:solidFill>
                            <a:schemeClr val="tx1"/>
                          </a:solidFill>
                          <a:effectLst/>
                          <a:latin typeface="Calibri" panose="020F0502020204030204" pitchFamily="34" charset="0"/>
                        </a:rPr>
                        <a:t>standardni skup pokazatelja učinka i/ili ciljnih vrijednosti učinka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134062055"/>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3.   Koje institucije imaju važnu ulogu u izradi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CBA,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34291370"/>
                  </a:ext>
                </a:extLst>
              </a:tr>
              <a:tr h="689463">
                <a:tc>
                  <a:txBody>
                    <a:bodyPr/>
                    <a:lstStyle/>
                    <a:p>
                      <a:pPr algn="l" rtl="0" fontAlgn="ctr">
                        <a:buClr>
                          <a:srgbClr val="000000"/>
                        </a:buClr>
                        <a:buSzPts val="2200"/>
                        <a:buFont typeface="Calibri Light" panose="020F0302020204030204" pitchFamily="34" charset="0"/>
                        <a:buNone/>
                      </a:pPr>
                      <a:r>
                        <a:rPr lang="en-US" sz="1100" u="none" strike="noStrike" dirty="0">
                          <a:effectLst/>
                        </a:rPr>
                        <a:t>4.  Koji su izazovi u pogledu planiranja proračuna prema učinku utvrđeni kao važni ili kao srednje važni među mogućnostima iz Ankete OECD-a?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kern="1200" dirty="0">
                          <a:solidFill>
                            <a:schemeClr val="tx1"/>
                          </a:solidFill>
                          <a:latin typeface="+mn-lt"/>
                        </a:rPr>
                        <a:t>Nejasni ciljevi politika/programa otežavaju uspostavu mjera/ciljnih vrijednosti učinka; pružene informacije o učinku nisu relevantne kod donošenja proračunskih odluka; usmjerenost na učinak smanjuje se nakon dodjele sredstava; mjere učinka ne pružaju informacije o efikasnosti ni o ekonomičnosti; prevelika količina informacija – previše je informacija pruženo i nije uvijek jasno koje su najprikladnije za donošenje odluka; i nedostatak prikladnog ICT-a</a:t>
                      </a:r>
                      <a:endParaRPr lang="hr-HR" sz="1100" b="1" i="0" u="none" strike="noStrike" dirty="0">
                        <a:solidFill>
                          <a:schemeClr val="tx1"/>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31651049"/>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5.  Na kojoj se razini pokazatelji učinka utvrđuju i prate?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Utvrđuju ih ministarstva/agencije u skladu sa smjernicama MF-a. Prate ih MF i vanjska revizija (ex-post), a Vladi i Parlamentu šalje ih se kao dodatne informacije. </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16331910"/>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6.   Koje vrste pokazatelja učinka postoje?</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chemeClr val="tx1"/>
                          </a:solidFill>
                          <a:effectLst/>
                          <a:latin typeface="Calibri" panose="020F0502020204030204" pitchFamily="34" charset="0"/>
                        </a:rPr>
                        <a:t>Pokazatelji ulaznih podataka, izlaznih vrijednosti, krajnjih rezultata, efikasnosti i kvalitete usluge</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374567627"/>
                  </a:ext>
                </a:extLst>
              </a:tr>
              <a:tr h="192018">
                <a:tc>
                  <a:txBody>
                    <a:bodyPr/>
                    <a:lstStyle/>
                    <a:p>
                      <a:pPr algn="l" rtl="0" fontAlgn="ctr">
                        <a:buClr>
                          <a:srgbClr val="000000"/>
                        </a:buClr>
                        <a:buSzPts val="2200"/>
                        <a:buFont typeface="Calibri Light" panose="020F0302020204030204" pitchFamily="34" charset="0"/>
                        <a:buNone/>
                      </a:pPr>
                      <a:r>
                        <a:rPr lang="en-US" sz="1100" u="none" strike="noStrike" dirty="0">
                          <a:effectLst/>
                        </a:rPr>
                        <a:t>7.   Koja je učestalost praćenja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rgbClr val="000000"/>
                          </a:solidFill>
                          <a:effectLst/>
                          <a:latin typeface="Calibri" panose="020F0502020204030204" pitchFamily="34" charset="0"/>
                        </a:rPr>
                        <a:t>Godišnja, za neke višegodišnja</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44192898"/>
                  </a:ext>
                </a:extLst>
              </a:tr>
              <a:tr h="768073">
                <a:tc>
                  <a:txBody>
                    <a:bodyPr/>
                    <a:lstStyle/>
                    <a:p>
                      <a:pPr algn="l" rtl="0" fontAlgn="ctr">
                        <a:buClr>
                          <a:srgbClr val="000000"/>
                        </a:buClr>
                        <a:buSzPts val="2200"/>
                        <a:buFont typeface="Calibri Light" panose="020F0302020204030204" pitchFamily="34" charset="0"/>
                        <a:buNone/>
                      </a:pPr>
                      <a:r>
                        <a:rPr lang="en-US" sz="1100" u="none" strike="noStrike" dirty="0">
                          <a:effectLst/>
                        </a:rPr>
                        <a:t>8.   Koji je prosječan broj pokazatelja učinka po programu i kakva je struktura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rgbClr val="00B050"/>
                          </a:solidFill>
                          <a:effectLst/>
                          <a:latin typeface="Calibri" panose="020F0502020204030204" pitchFamily="34" charset="0"/>
                        </a:rPr>
                        <a:t>Programi u dani u sklopu političkih područja (socioekonomski sektori). </a:t>
                      </a:r>
                      <a:r>
                        <a:rPr lang="hr-HR" sz="1100" b="1" i="0" u="none" strike="noStrike" dirty="0">
                          <a:solidFill>
                            <a:schemeClr val="tx1"/>
                          </a:solidFill>
                          <a:effectLst/>
                          <a:latin typeface="Calibri" panose="020F0502020204030204" pitchFamily="34" charset="0"/>
                        </a:rPr>
                        <a:t>Resorna ministarstva imaju 2 – 5 područja politika, svako područje ima 3 – 5 programa. Za svaki program, proizvod i uslugu postoje pokazatelji učinka, </a:t>
                      </a:r>
                      <a:r>
                        <a:rPr lang="hr-HR" sz="1100" b="1" i="0" u="none" strike="noStrike" dirty="0">
                          <a:solidFill>
                            <a:srgbClr val="00B050"/>
                          </a:solidFill>
                          <a:effectLst/>
                          <a:latin typeface="Calibri" panose="020F0502020204030204" pitchFamily="34" charset="0"/>
                        </a:rPr>
                        <a:t>pri tom se većinom koriste izlazni rezultati, pokazatelji kvalitete i ulazni rezultati. </a:t>
                      </a:r>
                      <a:r>
                        <a:rPr lang="hr-HR" sz="1100" b="1" i="0" u="none" strike="noStrike" dirty="0">
                          <a:solidFill>
                            <a:schemeClr val="tx1"/>
                          </a:solidFill>
                          <a:effectLst/>
                          <a:latin typeface="Calibri" panose="020F0502020204030204" pitchFamily="34" charset="0"/>
                        </a:rPr>
                        <a:t>Za područja politike, dani su krajnji rezultati povezani sa strateškim ciljevima Vlade </a:t>
                      </a:r>
                      <a:r>
                        <a:rPr lang="hr-HR" sz="1100" b="1" i="0" u="none" strike="noStrike" dirty="0">
                          <a:solidFill>
                            <a:srgbClr val="00B050"/>
                          </a:solidFill>
                          <a:effectLst/>
                          <a:latin typeface="Calibri" panose="020F0502020204030204" pitchFamily="34" charset="0"/>
                        </a:rPr>
                        <a:t>(prema uputama MF-a), ali ne uvijek</a:t>
                      </a:r>
                      <a:r>
                        <a:rPr lang="hr-HR" sz="1100" b="1" i="0" u="none" strike="noStrike" dirty="0">
                          <a:solidFill>
                            <a:schemeClr val="tx1"/>
                          </a:solidFill>
                          <a:effectLst/>
                          <a:latin typeface="Calibri" panose="020F0502020204030204" pitchFamily="34" charset="0"/>
                        </a:rPr>
                        <a:t>. Broj pokazatelja učinka varira,</a:t>
                      </a:r>
                      <a:r>
                        <a:rPr sz="1100"/>
                        <a:t> </a:t>
                      </a:r>
                      <a:r>
                        <a:rPr lang="hr-HR" sz="1100" b="1" i="0" u="none" strike="noStrike" dirty="0">
                          <a:solidFill>
                            <a:srgbClr val="00B050"/>
                          </a:solidFill>
                          <a:effectLst/>
                          <a:latin typeface="Calibri" panose="020F0502020204030204" pitchFamily="34" charset="0"/>
                        </a:rPr>
                        <a:t>otprilike 10 po programu u prosjeku (na temelju prikupljenih rezultata PPBWG-a).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53015181"/>
                  </a:ext>
                </a:extLst>
              </a:tr>
              <a:tr h="576055">
                <a:tc>
                  <a:txBody>
                    <a:bodyPr/>
                    <a:lstStyle/>
                    <a:p>
                      <a:pPr algn="l" rtl="0" fontAlgn="ctr">
                        <a:buClr>
                          <a:srgbClr val="000000"/>
                        </a:buClr>
                        <a:buSzPts val="2200"/>
                        <a:buFont typeface="Calibri Light" panose="020F0302020204030204" pitchFamily="34" charset="0"/>
                        <a:buNone/>
                      </a:pPr>
                      <a:r>
                        <a:rPr lang="en-US" sz="1100" u="none" strike="noStrike" dirty="0">
                          <a:effectLst/>
                        </a:rPr>
                        <a:t>9.   Koja je gruba procjena omjera pokazatelja izlaznih vrijednosti i pokazatelja krajnjih rezultata u ukupnim pokazateljima?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100" b="1" u="none" strike="noStrike" dirty="0">
                          <a:effectLst/>
                        </a:rPr>
                        <a:t>Oko 2/3 čine pokazatelji izlaznih vrijednosti, 1/3 čine pokazatelji krajnjih rezultata.</a:t>
                      </a:r>
                      <a:endParaRPr lang="hr-HR" sz="1100" b="1" i="0" u="none" strike="noStrike" dirty="0">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050247952"/>
                  </a:ext>
                </a:extLst>
              </a:tr>
              <a:tr h="581108">
                <a:tc>
                  <a:txBody>
                    <a:bodyPr/>
                    <a:lstStyle/>
                    <a:p>
                      <a:pPr algn="l" rtl="0" fontAlgn="ctr">
                        <a:buClr>
                          <a:srgbClr val="000000"/>
                        </a:buClr>
                        <a:buSzPts val="2200"/>
                        <a:buFont typeface="Calibri Light" panose="020F0302020204030204" pitchFamily="34" charset="0"/>
                        <a:buNone/>
                      </a:pPr>
                      <a:r>
                        <a:rPr lang="en-US" sz="1100" u="none" strike="noStrike" dirty="0">
                          <a:effectLst/>
                        </a:rPr>
                        <a:t>10.   Koji su glavni izazovi povezani baš s pokazateljima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100" b="1" u="none" strike="noStrike" dirty="0">
                          <a:solidFill>
                            <a:schemeClr val="tx1"/>
                          </a:solidFill>
                          <a:effectLst/>
                        </a:rPr>
                        <a:t>Potrebno je ojačati povezanost pokazatelja učinka i proračunskih odluka i više uključiti Vladu i Parlament. Kvaliteta i broj pokazatelja učinka značajno se razlikuje. </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0215447"/>
                  </a:ext>
                </a:extLst>
              </a:tr>
            </a:tbl>
          </a:graphicData>
        </a:graphic>
      </p:graphicFrame>
    </p:spTree>
    <p:extLst>
      <p:ext uri="{BB962C8B-B14F-4D97-AF65-F5344CB8AC3E}">
        <p14:creationId xmlns:p14="http://schemas.microsoft.com/office/powerpoint/2010/main" val="3270592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50404" y="-3313"/>
            <a:ext cx="9014791" cy="646331"/>
          </a:xfrm>
          <a:prstGeom prst="rect">
            <a:avLst/>
          </a:prstGeom>
          <a:noFill/>
        </p:spPr>
        <p:txBody>
          <a:bodyPr wrap="square" rtlCol="0">
            <a:spAutoFit/>
          </a:bodyPr>
          <a:lstStyle/>
          <a:p>
            <a:pPr algn="ctr"/>
            <a:r>
              <a:rPr lang="hr-HR" sz="3600" cap="all" dirty="0">
                <a:solidFill>
                  <a:srgbClr val="002060"/>
                </a:solidFill>
                <a:latin typeface="+mj-lt"/>
              </a:rPr>
              <a:t>PREGLED ZEMLJE: MOLDOVA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15</a:t>
            </a:fld>
            <a:endParaRPr lang="hr-HR" dirty="0"/>
          </a:p>
        </p:txBody>
      </p:sp>
      <p:graphicFrame>
        <p:nvGraphicFramePr>
          <p:cNvPr id="5" name="Tab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112CB6-F20F-4805-9D4F-4F99709E6C77}"/>
              </a:ext>
            </a:extLst>
          </p:cNvPr>
          <p:cNvGraphicFramePr>
            <a:graphicFrameLocks noGrp="1"/>
          </p:cNvGraphicFramePr>
          <p:nvPr>
            <p:extLst>
              <p:ext uri="{D42A27DB-BD31-4B8C-83A1-F6EECF244321}">
                <p14:modId xmlns:p14="http://schemas.microsoft.com/office/powerpoint/2010/main" val="3956944987"/>
              </p:ext>
            </p:extLst>
          </p:nvPr>
        </p:nvGraphicFramePr>
        <p:xfrm>
          <a:off x="920991" y="671581"/>
          <a:ext cx="8686800" cy="5981317"/>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6723044"/>
                    </a:ext>
                  </a:extLst>
                </a:gridCol>
                <a:gridCol w="56388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1. Postoji li okvir planiranja proračuna prema učinku koji se  primjenjuje jednako u svim organizacijama središnje države?</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200" b="1" i="0" u="none" strike="noStrike" dirty="0">
                          <a:solidFill>
                            <a:srgbClr val="000000"/>
                          </a:solidFill>
                          <a:effectLst/>
                          <a:latin typeface="Calibri" panose="020F0502020204030204" pitchFamily="34" charset="0"/>
                        </a:rPr>
                        <a:t>Da, obavezan je za resorna ministarstva i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Koji su ključni elementi okvira planiranja proračuna prema učinku?</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u="none" strike="noStrike" dirty="0">
                          <a:effectLst/>
                        </a:rPr>
                        <a:t>Opće smjernice i definicije; standardni predlošci za dostavu informacija o učinku; i standardni alat informacijske i komunikacijske tehnologije (ICT) za unošenje/dostavu informacija o učinku</a:t>
                      </a:r>
                      <a:endParaRPr lang="hr-HR" sz="1200" b="1" i="0" u="none" strike="noStrike" dirty="0">
                        <a:solidFill>
                          <a:srgbClr val="000000"/>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Koje institucije imaju važnu ulogu u izradi pokazatelja učinka?</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200" b="1" i="0" u="none" strike="noStrike" dirty="0">
                          <a:solidFill>
                            <a:srgbClr val="000000"/>
                          </a:solidFill>
                          <a:effectLst/>
                          <a:latin typeface="Calibri" panose="020F0502020204030204" pitchFamily="34" charset="0"/>
                        </a:rPr>
                        <a:t>CBA,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34291370"/>
                  </a:ext>
                </a:extLst>
              </a:tr>
              <a:tr h="689463">
                <a:tc>
                  <a:txBody>
                    <a:bodyPr/>
                    <a:lstStyle/>
                    <a:p>
                      <a:pPr algn="l" rtl="0" fontAlgn="ctr">
                        <a:buClr>
                          <a:srgbClr val="000000"/>
                        </a:buClr>
                        <a:buSzPts val="2200"/>
                        <a:buFont typeface="Calibri Light" panose="020F0302020204030204" pitchFamily="34" charset="0"/>
                        <a:buNone/>
                      </a:pPr>
                      <a:r>
                        <a:rPr lang="en-US" sz="1200" u="none" strike="noStrike" dirty="0">
                          <a:effectLst/>
                        </a:rPr>
                        <a:t>4.  Koji su izazovi u pogledu planiranja proračuna prema učinku utvrđeni kao važni ili kao srednje važni među mogućnostima iz Ankete OECD-a?</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200" b="1" kern="1200" dirty="0">
                          <a:solidFill>
                            <a:schemeClr val="tx1"/>
                          </a:solidFill>
                          <a:latin typeface="+mn-lt"/>
                        </a:rPr>
                        <a:t>Pružene informacije o učinku nisu relevantne kod donošenja proračunskih odluka; horizontalni rad i suradnja diljem organizacija središnje države smanjili su se zbog veće konkurencije radi dodjele sredstava ili da se pokaže vlasništvo nad aktivnostima; nedostatak sredstava (vrijeme, osoblje, operativna sredstva) za evaluacije učinka; i nedostatak kulture upotrebe informacija o učinku</a:t>
                      </a:r>
                      <a:endParaRPr lang="hr-HR" sz="1200" b="1" i="0" u="none" strike="noStrike" dirty="0">
                        <a:solidFill>
                          <a:srgbClr val="FF0000"/>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Na kojoj se razini pokazatelji učinka utvrđuju i prate?</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200" b="1" i="0" u="none" strike="noStrike" dirty="0">
                          <a:solidFill>
                            <a:schemeClr val="tx1"/>
                          </a:solidFill>
                          <a:effectLst/>
                          <a:latin typeface="Calibri" panose="020F0502020204030204" pitchFamily="34" charset="0"/>
                        </a:rPr>
                        <a:t>Definiraju ih ministarstva/agencije, a služe im samo kao unutarnji alat.</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1633191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6.   Koje vrste pokazatelja učinka postoje?</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200" b="1" i="0" u="none" strike="noStrike" dirty="0">
                          <a:solidFill>
                            <a:schemeClr val="tx1"/>
                          </a:solidFill>
                          <a:effectLst/>
                          <a:latin typeface="Calibri" panose="020F0502020204030204" pitchFamily="34" charset="0"/>
                        </a:rPr>
                        <a:t>Pokazatelji ulaznih podataka, izlaznih vrijednosti i krajnjih rezultata.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Koja je učestalost praćenja pokazatelja učinka?</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200" b="1" i="0" u="none" strike="noStrike" dirty="0">
                          <a:solidFill>
                            <a:schemeClr val="tx1"/>
                          </a:solidFill>
                          <a:effectLst/>
                          <a:latin typeface="Calibri" panose="020F0502020204030204" pitchFamily="34" charset="0"/>
                        </a:rPr>
                        <a:t>Godišnja</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Koji je prosječan broj pokazatelja učinka po programu i kakva je struktura planiranja proračuna prema učinku?</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200" b="1" i="0" u="none" strike="noStrike" dirty="0">
                          <a:solidFill>
                            <a:schemeClr val="tx1"/>
                          </a:solidFill>
                          <a:effectLst/>
                          <a:latin typeface="Calibri" panose="020F0502020204030204" pitchFamily="34" charset="0"/>
                        </a:rPr>
                        <a:t>Pokazatelji učinka utvrđuju se za programe. Svaki program uključuje zadatke, ali za njih se ne utvrđuju pokazatelji učinka te služe kao alati za postizanje ciljeva pokazatelja učinka predmetnog programa. Prosječan broj programa po proračunskom korisniku jest oko četiri, a neki su programi međuagencijski. Prosječan je broj pokazatelja učinka po programu deset. </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Koja je gruba procjena omjera pokazatelja izlaznih vrijednosti i pokazatelja krajnjih rezultata u ukupnim pokazateljima?</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solidFill>
                            <a:schemeClr val="tx1"/>
                          </a:solidFill>
                          <a:effectLst/>
                        </a:rPr>
                        <a:t>Oko 80 % čine pokazatelji izlaznih vrijednosti, 20 % čine pokazatelji krajnjih rezultata.</a:t>
                      </a:r>
                      <a:endParaRPr lang="hr-HR" sz="1200" b="1" i="0" u="none" strike="noStrike" dirty="0">
                        <a:solidFill>
                          <a:schemeClr val="tx1"/>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050247952"/>
                  </a:ext>
                </a:extLst>
              </a:tr>
              <a:tr h="581108">
                <a:tc>
                  <a:txBody>
                    <a:bodyPr/>
                    <a:lstStyle/>
                    <a:p>
                      <a:pPr algn="l" rtl="0" fontAlgn="ctr">
                        <a:buClr>
                          <a:srgbClr val="000000"/>
                        </a:buClr>
                        <a:buSzPts val="2200"/>
                        <a:buFont typeface="Calibri Light" panose="020F0302020204030204" pitchFamily="34" charset="0"/>
                        <a:buNone/>
                      </a:pPr>
                      <a:r>
                        <a:rPr lang="en-US" sz="1200" u="none" strike="noStrike" dirty="0">
                          <a:effectLst/>
                        </a:rPr>
                        <a:t>10.   Koji su glavni izazovi povezani baš s pokazateljima učinka?</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u="none" strike="noStrike" dirty="0">
                          <a:solidFill>
                            <a:schemeClr val="tx1"/>
                          </a:solidFill>
                          <a:effectLst/>
                        </a:rPr>
                        <a:t>Previše pokazatelja učinka, neki nisu relevantni. Prečeste promjene/izbacivanje pokazatelja učinka. Izazovi u pogledu uspostave i praćenja pokazatelja učinka za međuagencijske programe. Potrebno je ojačati opći način razmišljanja temeljen na učinku. </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0215447"/>
                  </a:ext>
                </a:extLst>
              </a:tr>
            </a:tbl>
          </a:graphicData>
        </a:graphic>
      </p:graphicFrame>
    </p:spTree>
    <p:extLst>
      <p:ext uri="{BB962C8B-B14F-4D97-AF65-F5344CB8AC3E}">
        <p14:creationId xmlns:p14="http://schemas.microsoft.com/office/powerpoint/2010/main" val="855900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hr-HR" sz="3600" cap="all" dirty="0">
                <a:solidFill>
                  <a:srgbClr val="002060"/>
                </a:solidFill>
                <a:latin typeface="+mj-lt"/>
              </a:rPr>
              <a:t>PREGLED ZEMLJE: KIRGISKA REPUBLIKA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16</a:t>
            </a:fld>
            <a:endParaRPr lang="hr-HR" dirty="0"/>
          </a:p>
        </p:txBody>
      </p:sp>
      <p:graphicFrame>
        <p:nvGraphicFramePr>
          <p:cNvPr id="5" name="Tab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112CB6-F20F-4805-9D4F-4F99709E6C77}"/>
              </a:ext>
            </a:extLst>
          </p:cNvPr>
          <p:cNvGraphicFramePr>
            <a:graphicFrameLocks noGrp="1"/>
          </p:cNvGraphicFramePr>
          <p:nvPr>
            <p:extLst>
              <p:ext uri="{D42A27DB-BD31-4B8C-83A1-F6EECF244321}">
                <p14:modId xmlns:p14="http://schemas.microsoft.com/office/powerpoint/2010/main" val="1515544826"/>
              </p:ext>
            </p:extLst>
          </p:nvPr>
        </p:nvGraphicFramePr>
        <p:xfrm>
          <a:off x="865533" y="632449"/>
          <a:ext cx="8686800" cy="6025279"/>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6723044"/>
                    </a:ext>
                  </a:extLst>
                </a:gridCol>
                <a:gridCol w="56388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283950704"/>
                    </a:ext>
                  </a:extLst>
                </a:gridCol>
              </a:tblGrid>
              <a:tr h="434351">
                <a:tc>
                  <a:txBody>
                    <a:bodyPr/>
                    <a:lstStyle/>
                    <a:p>
                      <a:pPr algn="l" rtl="0" fontAlgn="ctr">
                        <a:buClr>
                          <a:srgbClr val="000000"/>
                        </a:buClr>
                        <a:buSzPts val="2200"/>
                        <a:buFont typeface="Calibri Light" panose="020F0302020204030204" pitchFamily="34" charset="0"/>
                        <a:buNone/>
                      </a:pPr>
                      <a:r>
                        <a:rPr lang="en-US" sz="1100" u="none" strike="noStrike" dirty="0">
                          <a:effectLst/>
                        </a:rPr>
                        <a:t>1. Postoji li okvir planiranja proračuna prema učinku koji se  primjenjuje jednako u svim organizacijama središnje države?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rgbClr val="000000"/>
                          </a:solidFill>
                          <a:effectLst/>
                          <a:latin typeface="Calibri" panose="020F0502020204030204" pitchFamily="34" charset="0"/>
                        </a:rPr>
                        <a:t>Da, obavezan je za resorna ministarstva i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22244820"/>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2.   Koji su ključni elementi okvira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100" b="1" u="none" strike="noStrike" dirty="0">
                          <a:effectLst/>
                        </a:rPr>
                        <a:t>Opće smjernice i definicije; i standardni predlošci za dostavu informacija o učinku</a:t>
                      </a:r>
                      <a:endParaRPr lang="hr-HR" sz="1100" b="1" i="0" u="none" strike="noStrike" dirty="0">
                        <a:solidFill>
                          <a:srgbClr val="000000"/>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134062055"/>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3.   Koje institucije imaju važnu ulogu u izradi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u="none" strike="noStrike" dirty="0">
                          <a:effectLst/>
                        </a:rPr>
                        <a:t>CBA, agencije, izvršni direktor</a:t>
                      </a:r>
                      <a:endParaRPr lang="hr-HR" sz="1100" b="1" i="0" u="none" strike="noStrike" dirty="0">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34291370"/>
                  </a:ext>
                </a:extLst>
              </a:tr>
              <a:tr h="689463">
                <a:tc>
                  <a:txBody>
                    <a:bodyPr/>
                    <a:lstStyle/>
                    <a:p>
                      <a:pPr algn="l" rtl="0" fontAlgn="ctr">
                        <a:buClr>
                          <a:srgbClr val="000000"/>
                        </a:buClr>
                        <a:buSzPts val="2200"/>
                        <a:buFont typeface="Calibri Light" panose="020F0302020204030204" pitchFamily="34" charset="0"/>
                        <a:buNone/>
                      </a:pPr>
                      <a:r>
                        <a:rPr lang="en-US" sz="1100" u="none" strike="noStrike" dirty="0">
                          <a:effectLst/>
                        </a:rPr>
                        <a:t>4.  Koji su izazovi u pogledu planiranja proračuna prema učinku utvrđeni kao važni ili kao srednje važni među mogućnostima iz Ankete OECD-a?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kern="1200" dirty="0">
                          <a:solidFill>
                            <a:schemeClr val="tx1"/>
                          </a:solidFill>
                          <a:latin typeface="+mn-lt"/>
                        </a:rPr>
                        <a:t>Nedostatak prikladnog ICT-a; nedostatak točnih i pravovremenih podataka koji bi bili ulazni podaci za mjere učinka; nejasni ciljevi politika/programa otežavaju uspostavu mjera/ciljnih vrijednosti učinka; nedostatak rukovodstva/posvećenosti kod promicanja pristupa temeljenog na učinku u planiranju proračuna; manipulacija – odabiru se ciljne vrijednosti učinka na način da rezultati nisu objektivni; nejasno koju su, ako ijednu, ulogu imale informacije o učinku predstavljene u proračunu pri donošenju odluka o dodjeli sredstava; usmjerenost na učinak smanjuje se nakon dodjele sredstava; nedostatak kapaciteta/osposobljavanja za osoblje/državne službenike u pogledu mjerenja učinka; i nedostatak okvira/smjernica za planiranje proračuna prema učinku.</a:t>
                      </a:r>
                      <a:endParaRPr lang="hr-HR" sz="1100" b="1" i="0" u="none" strike="noStrike" dirty="0">
                        <a:solidFill>
                          <a:schemeClr val="tx1"/>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31651049"/>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5.  Na kojoj se razini pokazatelji učinka utvrđuju i prate?</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Utvrđuju ih ministarstva/agencije u prilogu proračunskoj dokumentaciji. Počet će se pratiti od 2018. </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16331910"/>
                  </a:ext>
                </a:extLst>
              </a:tr>
              <a:tr h="384036">
                <a:tc>
                  <a:txBody>
                    <a:bodyPr/>
                    <a:lstStyle/>
                    <a:p>
                      <a:pPr algn="l" rtl="0" fontAlgn="ctr">
                        <a:buClr>
                          <a:srgbClr val="000000"/>
                        </a:buClr>
                        <a:buSzPts val="2200"/>
                        <a:buFont typeface="Calibri Light" panose="020F0302020204030204" pitchFamily="34" charset="0"/>
                        <a:buNone/>
                      </a:pPr>
                      <a:r>
                        <a:rPr lang="en-US" sz="1100" u="none" strike="noStrike" dirty="0">
                          <a:effectLst/>
                        </a:rPr>
                        <a:t>6.   Koje vrste pokazatelja učinka postoje?</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chemeClr val="tx1"/>
                          </a:solidFill>
                          <a:effectLst/>
                          <a:latin typeface="Calibri" panose="020F0502020204030204" pitchFamily="34" charset="0"/>
                        </a:rPr>
                        <a:t>Kvalitativni na razini programa i kvantitativni na razini aktivnosti.</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374567627"/>
                  </a:ext>
                </a:extLst>
              </a:tr>
              <a:tr h="192018">
                <a:tc>
                  <a:txBody>
                    <a:bodyPr/>
                    <a:lstStyle/>
                    <a:p>
                      <a:pPr algn="l" rtl="0" fontAlgn="ctr">
                        <a:buClr>
                          <a:srgbClr val="000000"/>
                        </a:buClr>
                        <a:buSzPts val="2200"/>
                        <a:buFont typeface="Calibri Light" panose="020F0302020204030204" pitchFamily="34" charset="0"/>
                        <a:buNone/>
                      </a:pPr>
                      <a:r>
                        <a:rPr lang="en-US" sz="1100" u="none" strike="noStrike" dirty="0">
                          <a:effectLst/>
                        </a:rPr>
                        <a:t>7.   Koja je učestalost praćenja pokazatelja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100" b="1" i="0" u="none" strike="noStrike" dirty="0">
                          <a:solidFill>
                            <a:schemeClr val="tx1"/>
                          </a:solidFill>
                          <a:effectLst/>
                          <a:latin typeface="Calibri" panose="020F0502020204030204" pitchFamily="34" charset="0"/>
                        </a:rPr>
                        <a:t>Godišnja (prije je bila kvartalna)</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44192898"/>
                  </a:ext>
                </a:extLst>
              </a:tr>
              <a:tr h="768073">
                <a:tc>
                  <a:txBody>
                    <a:bodyPr/>
                    <a:lstStyle/>
                    <a:p>
                      <a:pPr algn="l" rtl="0" fontAlgn="ctr">
                        <a:buClr>
                          <a:srgbClr val="000000"/>
                        </a:buClr>
                        <a:buSzPts val="2200"/>
                        <a:buFont typeface="Calibri Light" panose="020F0302020204030204" pitchFamily="34" charset="0"/>
                        <a:buNone/>
                      </a:pPr>
                      <a:r>
                        <a:rPr lang="en-US" sz="1100" u="none" strike="noStrike" dirty="0">
                          <a:effectLst/>
                        </a:rPr>
                        <a:t>8.   Koji je prosječan broj pokazatelja učinka po programu i kakva je struktura planiranja proračuna prema učinku?</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100" b="1" i="0" u="none" strike="noStrike" dirty="0">
                          <a:solidFill>
                            <a:schemeClr val="tx1"/>
                          </a:solidFill>
                          <a:effectLst/>
                          <a:latin typeface="Calibri" panose="020F0502020204030204" pitchFamily="34" charset="0"/>
                        </a:rPr>
                        <a:t>Pokazatelji učinka utvrđuju se za programe i aktivnosti u okviru programa. Postoji oko 103 programa, mnogi od kojih su međuagencijski, s prosječno pet aktivnosti po programu. Prosječno postoji deset pokazatelja učinka po proračunskom korisniku, uključujući pokazatelje učinka na razini programa i aktivnosti. U većini slučajeva radi se o jednom pokazatelju učinka na razini programa te o 1 – 2 na razini aktivnosti. Usto, postoji 70 državnih pokazatelja najviše razine (pokazatelji održivog razvoja). </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53015181"/>
                  </a:ext>
                </a:extLst>
              </a:tr>
              <a:tr h="576055">
                <a:tc>
                  <a:txBody>
                    <a:bodyPr/>
                    <a:lstStyle/>
                    <a:p>
                      <a:pPr algn="l" rtl="0" fontAlgn="ctr">
                        <a:buClr>
                          <a:srgbClr val="000000"/>
                        </a:buClr>
                        <a:buSzPts val="2200"/>
                        <a:buFont typeface="Calibri Light" panose="020F0302020204030204" pitchFamily="34" charset="0"/>
                        <a:buNone/>
                      </a:pPr>
                      <a:r>
                        <a:rPr lang="en-US" sz="1100" u="none" strike="noStrike" dirty="0">
                          <a:effectLst/>
                        </a:rPr>
                        <a:t>9.   Koja je gruba procjena omjera pokazatelja izlaznih vrijednosti i pokazatelja krajnjih rezultata u ukupnim pokazateljima?</a:t>
                      </a:r>
                      <a:endParaRPr lang="hr-HR" sz="11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100" b="1" u="none" strike="noStrike" dirty="0">
                          <a:solidFill>
                            <a:schemeClr val="tx1"/>
                          </a:solidFill>
                          <a:effectLst/>
                        </a:rPr>
                        <a:t>Oko 2/3 čine pokazatelji izlaznih vrijednosti, 1/3 čine pokazatelji krajnjih rezultata.</a:t>
                      </a:r>
                      <a:endParaRPr lang="hr-HR" sz="1100" b="1" i="0" u="none" strike="noStrike" dirty="0">
                        <a:solidFill>
                          <a:schemeClr val="tx1"/>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050247952"/>
                  </a:ext>
                </a:extLst>
              </a:tr>
              <a:tr h="581108">
                <a:tc>
                  <a:txBody>
                    <a:bodyPr/>
                    <a:lstStyle/>
                    <a:p>
                      <a:pPr algn="l" rtl="0" fontAlgn="ctr">
                        <a:buClr>
                          <a:srgbClr val="000000"/>
                        </a:buClr>
                        <a:buSzPts val="2200"/>
                        <a:buFont typeface="Calibri Light" panose="020F0302020204030204" pitchFamily="34" charset="0"/>
                        <a:buNone/>
                      </a:pPr>
                      <a:r>
                        <a:rPr lang="en-US" sz="1100" u="none" strike="noStrike" dirty="0">
                          <a:effectLst/>
                        </a:rPr>
                        <a:t>10.   Koji su glavni izazovi povezani baš s pokazateljima učinka?</a:t>
                      </a:r>
                      <a:endParaRPr lang="hr-HR" sz="11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100" b="1" u="none" strike="noStrike" dirty="0">
                          <a:solidFill>
                            <a:schemeClr val="tx1"/>
                          </a:solidFill>
                          <a:effectLst/>
                        </a:rPr>
                        <a:t>Previše pokazatelja učinka koje obično predlažu ministarstva/agencije. Postoje međuagencijski programi, ali nisu uspostavljeni zajednički pokazatelji učinka. Poteškoće s utvrđivanjem ciljnih vrijednosti pokazatelja učinka. Povezanost s nacionalnim u odnosu na sektorske strategije u smislu pokazatelja učinka. </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0215447"/>
                  </a:ext>
                </a:extLst>
              </a:tr>
            </a:tbl>
          </a:graphicData>
        </a:graphic>
      </p:graphicFrame>
    </p:spTree>
    <p:extLst>
      <p:ext uri="{BB962C8B-B14F-4D97-AF65-F5344CB8AC3E}">
        <p14:creationId xmlns:p14="http://schemas.microsoft.com/office/powerpoint/2010/main" val="2038834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hr-HR" sz="3600" cap="all" dirty="0">
                <a:solidFill>
                  <a:srgbClr val="002060"/>
                </a:solidFill>
                <a:latin typeface="+mj-lt"/>
              </a:rPr>
              <a:t>PREGLED ZEMLJE: BJELARUS</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17</a:t>
            </a:fld>
            <a:endParaRPr lang="hr-HR" dirty="0"/>
          </a:p>
        </p:txBody>
      </p:sp>
      <p:graphicFrame>
        <p:nvGraphicFramePr>
          <p:cNvPr id="5" name="Tab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112CB6-F20F-4805-9D4F-4F99709E6C77}"/>
              </a:ext>
            </a:extLst>
          </p:cNvPr>
          <p:cNvGraphicFramePr>
            <a:graphicFrameLocks noGrp="1"/>
          </p:cNvGraphicFramePr>
          <p:nvPr>
            <p:extLst>
              <p:ext uri="{D42A27DB-BD31-4B8C-83A1-F6EECF244321}">
                <p14:modId xmlns:p14="http://schemas.microsoft.com/office/powerpoint/2010/main" val="778342838"/>
              </p:ext>
            </p:extLst>
          </p:nvPr>
        </p:nvGraphicFramePr>
        <p:xfrm>
          <a:off x="883257" y="768366"/>
          <a:ext cx="8686800" cy="5661277"/>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6723044"/>
                    </a:ext>
                  </a:extLst>
                </a:gridCol>
                <a:gridCol w="56388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1. Postoji li okvir planiranja proračuna prema učinku koji se  primjenjuje jednako u svim organizacijama središnje države?</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200" b="1" i="0" u="none" strike="noStrike" dirty="0">
                          <a:solidFill>
                            <a:srgbClr val="00B050"/>
                          </a:solidFill>
                          <a:effectLst/>
                          <a:latin typeface="Calibri" panose="020F0502020204030204" pitchFamily="34" charset="0"/>
                        </a:rPr>
                        <a:t>Da, obavezan je za resorna ministarstva i agencije</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Koji su ključni elementi okvira planiranja proračuna prema učinku?</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dirty="0">
                          <a:effectLst/>
                        </a:rPr>
                        <a:t>Opće smjernice i definicije; standardni predlošci za </a:t>
                      </a:r>
                      <a:r>
                        <a:rPr lang="en-US" sz="1200" b="1" u="none" strike="noStrike" dirty="0">
                          <a:solidFill>
                            <a:schemeClr val="tx1"/>
                          </a:solidFill>
                          <a:effectLst/>
                        </a:rPr>
                        <a:t> dostavu informacija o učinku; i </a:t>
                      </a:r>
                      <a:r>
                        <a:rPr lang="hr-HR" sz="1200" b="1" i="0" u="none" strike="noStrike" dirty="0">
                          <a:solidFill>
                            <a:schemeClr val="tx1"/>
                          </a:solidFill>
                          <a:effectLst/>
                          <a:latin typeface="Calibri" panose="020F0502020204030204" pitchFamily="34" charset="0"/>
                        </a:rPr>
                        <a:t>standardni skup pokazatelja učinka i/ili ciljnih vrijednosti učinka</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Koje institucije imaju važnu ulogu u izradi pokazatelja učinka?</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dirty="0">
                          <a:solidFill>
                            <a:srgbClr val="00B050"/>
                          </a:solidFill>
                          <a:effectLst/>
                        </a:rPr>
                        <a:t>CBA, agencije</a:t>
                      </a:r>
                      <a:endParaRPr lang="hr-HR" sz="1200" b="1" i="0" u="none" strike="noStrike" dirty="0">
                        <a:solidFill>
                          <a:srgbClr val="00B05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34291370"/>
                  </a:ext>
                </a:extLst>
              </a:tr>
              <a:tr h="689463">
                <a:tc>
                  <a:txBody>
                    <a:bodyPr/>
                    <a:lstStyle/>
                    <a:p>
                      <a:pPr algn="l" rtl="0" fontAlgn="ctr">
                        <a:buClr>
                          <a:srgbClr val="000000"/>
                        </a:buClr>
                        <a:buSzPts val="2200"/>
                        <a:buFont typeface="Calibri Light" panose="020F0302020204030204" pitchFamily="34" charset="0"/>
                        <a:buNone/>
                      </a:pPr>
                      <a:r>
                        <a:rPr lang="en-US" sz="1200" u="none" strike="noStrike" dirty="0">
                          <a:effectLst/>
                        </a:rPr>
                        <a:t>4.  Koji su izazovi u pogledu planiranja proračuna prema učinku utvrđeni kao važni ili kao srednje važni među mogućnostima iz Ankete OECD-a?</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200" b="1" kern="1200" dirty="0">
                          <a:solidFill>
                            <a:schemeClr val="tx1"/>
                          </a:solidFill>
                          <a:latin typeface="+mn-lt"/>
                        </a:rPr>
                        <a:t>Nedostatak rukovodstva/posvećenosti kod promicanja pristupa temeljenog na učinku u planiranju proračuna; nedostatak kapaciteta/osposobljavanja za osoblje/državne službenike u pogledu mjerenja učinka; nedostatak sredstava (vrijeme, osoblje, operativna sredstva) za evaluacije učinka; i nedostatak kulture upotrebe informacija o učinku</a:t>
                      </a:r>
                      <a:endParaRPr lang="hr-HR" sz="1200" b="1" i="0" u="none" strike="noStrike" dirty="0">
                        <a:solidFill>
                          <a:srgbClr val="FF0000"/>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Na kojoj se razini pokazatelji učinka utvrđuju i prate?</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200" b="1" i="0" u="none" strike="noStrike" dirty="0">
                          <a:solidFill>
                            <a:srgbClr val="00B050"/>
                          </a:solidFill>
                          <a:effectLst/>
                          <a:latin typeface="Calibri" panose="020F0502020204030204" pitchFamily="34" charset="0"/>
                        </a:rPr>
                        <a:t> Vlada je odobrila oko 400 pokazatelja učinka za 21 vladin program (82 potprograma)</a:t>
                      </a:r>
                      <a:r>
                        <a:rPr lang="hr-HR" sz="1200" b="1" i="0" u="none" strike="noStrike" dirty="0">
                          <a:solidFill>
                            <a:schemeClr val="tx1"/>
                          </a:solidFill>
                          <a:effectLst/>
                          <a:latin typeface="Calibri" panose="020F0502020204030204" pitchFamily="34" charset="0"/>
                        </a:rPr>
                        <a:t>), a sve su pokazatelje učinka predložila ministarstva/agencije. Ministarstvo gospodarstva priprema konsolidirano izvješće o pokazateljima učinka. </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1633191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6.   Koje vrste pokazatelja učinka postoje?</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hr-HR" sz="1200" b="1" i="0" u="none" strike="noStrike" dirty="0">
                          <a:solidFill>
                            <a:srgbClr val="00B050"/>
                          </a:solidFill>
                          <a:effectLst/>
                          <a:latin typeface="Calibri" panose="020F0502020204030204" pitchFamily="34" charset="0"/>
                        </a:rPr>
                        <a:t>Pokazatelji izlaznih vrijednosti, krajnjih rezultata i efikasnosti</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Koja je učestalost praćenja pokazatelja učinka?</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200" b="1" i="0" u="none" strike="noStrike" dirty="0">
                          <a:solidFill>
                            <a:srgbClr val="000000"/>
                          </a:solidFill>
                          <a:effectLst/>
                          <a:latin typeface="Calibri" panose="020F0502020204030204" pitchFamily="34" charset="0"/>
                        </a:rPr>
                        <a:t>Godišnja (za neke kvartalna)</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Koji je prosječan broj pokazatelja učinka po programu i kakva je struktura planiranja proračuna prema učinku?</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200" b="1" i="0" u="none" strike="noStrike" dirty="0">
                          <a:solidFill>
                            <a:schemeClr val="tx1"/>
                          </a:solidFill>
                          <a:effectLst/>
                          <a:latin typeface="Calibri" panose="020F0502020204030204" pitchFamily="34" charset="0"/>
                        </a:rPr>
                        <a:t>Pokazatelji učinka utvrđuju se za razinu programa (takozvani konsolidirani </a:t>
                      </a:r>
                      <a:r>
                        <a:rPr lang="hr-HR" sz="1200" b="1" i="0" u="none" strike="noStrike" dirty="0">
                          <a:solidFill>
                            <a:srgbClr val="00B050"/>
                          </a:solidFill>
                          <a:effectLst/>
                          <a:latin typeface="Calibri" panose="020F0502020204030204" pitchFamily="34" charset="0"/>
                        </a:rPr>
                        <a:t>ciljni</a:t>
                      </a:r>
                      <a:r>
                        <a:t> </a:t>
                      </a:r>
                      <a:r>
                        <a:rPr lang="hr-HR" sz="1200" b="1" i="0" u="none" strike="noStrike" dirty="0">
                          <a:solidFill>
                            <a:schemeClr val="tx1"/>
                          </a:solidFill>
                          <a:effectLst/>
                          <a:latin typeface="Calibri" panose="020F0502020204030204" pitchFamily="34" charset="0"/>
                        </a:rPr>
                        <a:t>pokazatelji) te za aktivnosti/potprograme (tzv. ciljni pokazatelji). Broj pokazatelja učinka po programu obično je između 1 i 5, a prosječno ih je 5 po aktivnosti, uz prosječno 8 aktivnosti po programu.</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Koja je gruba procjena omjera pokazatelja izlaznih vrijednosti i pokazatelja krajnjih rezultata u ukupnim pokazateljima?</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200" b="1" i="0" u="none" strike="noStrike" dirty="0">
                          <a:solidFill>
                            <a:srgbClr val="000000"/>
                          </a:solidFill>
                          <a:effectLst/>
                          <a:latin typeface="Calibri" panose="020F0502020204030204" pitchFamily="34" charset="0"/>
                        </a:rPr>
                        <a:t>U većini su pokazatelji izlaznih vrijednosti.</a:t>
                      </a:r>
                    </a:p>
                  </a:txBody>
                  <a:tcPr marL="9525" marR="9525" marT="9525"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050247952"/>
                  </a:ext>
                </a:extLst>
              </a:tr>
              <a:tr h="460530">
                <a:tc>
                  <a:txBody>
                    <a:bodyPr/>
                    <a:lstStyle/>
                    <a:p>
                      <a:pPr algn="l" rtl="0" fontAlgn="ctr">
                        <a:buClr>
                          <a:srgbClr val="000000"/>
                        </a:buClr>
                        <a:buSzPts val="2200"/>
                        <a:buFont typeface="Calibri Light" panose="020F0302020204030204" pitchFamily="34" charset="0"/>
                        <a:buNone/>
                      </a:pPr>
                      <a:r>
                        <a:rPr lang="en-US" sz="1200" u="none" strike="noStrike" dirty="0">
                          <a:effectLst/>
                        </a:rPr>
                        <a:t>10.   Koji su glavni izazovi povezani baš s pokazateljima učinka?</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u="none" strike="noStrike" dirty="0">
                          <a:solidFill>
                            <a:schemeClr val="tx1"/>
                          </a:solidFill>
                          <a:effectLst/>
                        </a:rPr>
                        <a:t>Vlada se uglavnom usredotočuje na konsolidirane pokazatelje socio-ekonomskog razvoja visoke razine.  Vrijednosti pokazatelja učinka potrebno je više upotrebljavati za proračunske odluke.</a:t>
                      </a:r>
                    </a:p>
                  </a:txBody>
                  <a:tcPr marL="9525" marR="9525" marT="9525"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0215447"/>
                  </a:ext>
                </a:extLst>
              </a:tr>
            </a:tbl>
          </a:graphicData>
        </a:graphic>
      </p:graphicFrame>
    </p:spTree>
    <p:extLst>
      <p:ext uri="{BB962C8B-B14F-4D97-AF65-F5344CB8AC3E}">
        <p14:creationId xmlns:p14="http://schemas.microsoft.com/office/powerpoint/2010/main" val="105092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859004" y="2517556"/>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hr-HR" sz="2000" dirty="0">
              <a:solidFill>
                <a:schemeClr val="tx1">
                  <a:lumMod val="95000"/>
                  <a:lumOff val="5000"/>
                </a:schemeClr>
              </a:solidFill>
            </a:endParaRPr>
          </a:p>
          <a:p>
            <a:pPr algn="just">
              <a:spcBef>
                <a:spcPts val="1200"/>
              </a:spcBef>
            </a:pPr>
            <a:r>
              <a:rPr lang="hr-HR" sz="3000" cap="all" dirty="0">
                <a:solidFill>
                  <a:schemeClr val="tx1">
                    <a:lumMod val="95000"/>
                    <a:lumOff val="5000"/>
                  </a:schemeClr>
                </a:solidFill>
              </a:rPr>
              <a:t>Sažetak pregleda pokazatelja učinka na temelju 10 kriterija</a:t>
            </a:r>
          </a:p>
          <a:p>
            <a:pPr algn="just">
              <a:spcBef>
                <a:spcPts val="800"/>
              </a:spcBef>
            </a:pPr>
            <a:endParaRPr lang="hr-HR"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18</a:t>
            </a:fld>
            <a:endParaRPr lang="hr-HR" dirty="0"/>
          </a:p>
        </p:txBody>
      </p:sp>
    </p:spTree>
    <p:extLst>
      <p:ext uri="{BB962C8B-B14F-4D97-AF65-F5344CB8AC3E}">
        <p14:creationId xmlns:p14="http://schemas.microsoft.com/office/powerpoint/2010/main" val="4042879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hr-HR" sz="3600" cap="all" dirty="0">
                <a:solidFill>
                  <a:srgbClr val="002060"/>
                </a:solidFill>
                <a:latin typeface="+mj-lt"/>
              </a:rPr>
              <a:t>SAŽETI PREGLED POKAZATELJA UČINKA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19</a:t>
            </a:fld>
            <a:endParaRPr lang="hr-HR" dirty="0"/>
          </a:p>
        </p:txBody>
      </p:sp>
      <p:sp>
        <p:nvSpPr>
          <p:cNvPr id="6" name="Rectang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25C4DB8-83E7-4D16-BB0A-11CD0E946804}"/>
              </a:ext>
            </a:extLst>
          </p:cNvPr>
          <p:cNvSpPr/>
          <p:nvPr/>
        </p:nvSpPr>
        <p:spPr>
          <a:xfrm>
            <a:off x="914400" y="944140"/>
            <a:ext cx="8737349" cy="2113399"/>
          </a:xfrm>
          <a:prstGeom prst="rect">
            <a:avLst/>
          </a:prstGeom>
        </p:spPr>
        <p:txBody>
          <a:bodyPr wrap="square">
            <a:spAutoFit/>
          </a:bodyPr>
          <a:lstStyle/>
          <a:p>
            <a:pPr algn="just">
              <a:spcBef>
                <a:spcPts val="400"/>
              </a:spcBef>
            </a:pPr>
            <a:r>
              <a:rPr lang="hr-HR" sz="2000" b="1" dirty="0">
                <a:solidFill>
                  <a:srgbClr val="0070C0"/>
                </a:solidFill>
                <a:latin typeface="+mj-lt"/>
              </a:rPr>
              <a:t>1. kriterij: Postoji li okvir planiranja proračuna prema učinku koji se  primjenjuje jednako u svim organizacijama središnje države?</a:t>
            </a:r>
          </a:p>
          <a:p>
            <a:pPr algn="just">
              <a:spcBef>
                <a:spcPts val="400"/>
              </a:spcBef>
            </a:pPr>
            <a:r>
              <a:rPr lang="hr-HR" sz="2000" dirty="0">
                <a:solidFill>
                  <a:srgbClr val="000000"/>
                </a:solidFill>
                <a:latin typeface="+mj-lt"/>
              </a:rPr>
              <a:t>Sve zemlje imaju obvezan okvir planiranja proračuna prema učinku za ministarstva i agencije.</a:t>
            </a:r>
          </a:p>
          <a:p>
            <a:pPr algn="just">
              <a:spcBef>
                <a:spcPts val="400"/>
              </a:spcBef>
            </a:pPr>
            <a:endParaRPr lang="hr-HR" sz="2000" dirty="0">
              <a:solidFill>
                <a:srgbClr val="0070C0"/>
              </a:solidFill>
              <a:latin typeface="+mj-lt"/>
            </a:endParaRPr>
          </a:p>
          <a:p>
            <a:pPr algn="just">
              <a:spcBef>
                <a:spcPts val="400"/>
              </a:spcBef>
            </a:pPr>
            <a:r>
              <a:rPr lang="hr-HR" sz="2000" b="1" dirty="0">
                <a:solidFill>
                  <a:srgbClr val="0070C0"/>
                </a:solidFill>
                <a:latin typeface="+mj-lt"/>
              </a:rPr>
              <a:t>2. kriterij: Koji su ključni elementi okvira planiranja proračuna prema učinku?</a:t>
            </a:r>
          </a:p>
          <a:p>
            <a:pPr algn="just">
              <a:spcBef>
                <a:spcPts val="400"/>
              </a:spcBef>
            </a:pPr>
            <a:endParaRPr lang="hr-HR" dirty="0">
              <a:solidFill>
                <a:srgbClr val="000000"/>
              </a:solidFill>
            </a:endParaRPr>
          </a:p>
        </p:txBody>
      </p:sp>
      <p:sp>
        <p:nvSpPr>
          <p:cNvPr id="13"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70594A1-47F9-4680-8691-0F8A5CCC10E2}"/>
              </a:ext>
            </a:extLst>
          </p:cNvPr>
          <p:cNvSpPr txBox="1"/>
          <p:nvPr/>
        </p:nvSpPr>
        <p:spPr>
          <a:xfrm>
            <a:off x="6711052" y="3365316"/>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kod zemalja je iznimka </a:t>
            </a:r>
          </a:p>
          <a:p>
            <a:r>
              <a:rPr lang="hr-HR" sz="1400" baseline="0" dirty="0">
                <a:solidFill>
                  <a:schemeClr val="bg1"/>
                </a:solidFill>
              </a:rPr>
              <a:t>Armenija</a:t>
            </a:r>
            <a:endParaRPr lang="hr-HR" sz="1400" dirty="0">
              <a:solidFill>
                <a:schemeClr val="bg1"/>
              </a:solidFill>
            </a:endParaRPr>
          </a:p>
        </p:txBody>
      </p:sp>
      <p:sp>
        <p:nvSpPr>
          <p:cNvPr id="14" name="TextBox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027B2F6-7FDB-437E-9225-BBCCD65E20A3}"/>
              </a:ext>
            </a:extLst>
          </p:cNvPr>
          <p:cNvSpPr txBox="1"/>
          <p:nvPr/>
        </p:nvSpPr>
        <p:spPr>
          <a:xfrm>
            <a:off x="6686550" y="4085089"/>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iznimke kod zemalja </a:t>
            </a:r>
          </a:p>
          <a:p>
            <a:r>
              <a:rPr lang="hr-HR" sz="1400" baseline="0" dirty="0">
                <a:solidFill>
                  <a:schemeClr val="bg1"/>
                </a:solidFill>
              </a:rPr>
              <a:t>Armenija i Rusija</a:t>
            </a:r>
            <a:endParaRPr lang="hr-HR" sz="1400" dirty="0">
              <a:solidFill>
                <a:schemeClr val="bg1"/>
              </a:solidFill>
            </a:endParaRPr>
          </a:p>
        </p:txBody>
      </p:sp>
      <p:sp>
        <p:nvSpPr>
          <p:cNvPr id="15" name="TextBox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E0CC60E-89D8-4CFF-BD3E-61EC8EB0B3C2}"/>
              </a:ext>
            </a:extLst>
          </p:cNvPr>
          <p:cNvSpPr txBox="1"/>
          <p:nvPr/>
        </p:nvSpPr>
        <p:spPr>
          <a:xfrm>
            <a:off x="6622298" y="4598667"/>
            <a:ext cx="5505450" cy="73866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Hrvatska, BiH, </a:t>
            </a:r>
          </a:p>
          <a:p>
            <a:r>
              <a:rPr lang="hr-HR" sz="1400" dirty="0">
                <a:solidFill>
                  <a:schemeClr val="bg1"/>
                </a:solidFill>
              </a:rPr>
              <a:t>Srbija i </a:t>
            </a:r>
          </a:p>
          <a:p>
            <a:r>
              <a:rPr lang="hr-HR" sz="1400" dirty="0">
                <a:solidFill>
                  <a:schemeClr val="bg1"/>
                </a:solidFill>
              </a:rPr>
              <a:t>Moldova</a:t>
            </a:r>
          </a:p>
        </p:txBody>
      </p:sp>
      <p:sp>
        <p:nvSpPr>
          <p:cNvPr id="16" name="TextBox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3E7E561-8B19-43CA-9156-331ABB3D46B2}"/>
              </a:ext>
            </a:extLst>
          </p:cNvPr>
          <p:cNvSpPr txBox="1"/>
          <p:nvPr/>
        </p:nvSpPr>
        <p:spPr>
          <a:xfrm>
            <a:off x="6638925" y="5334000"/>
            <a:ext cx="5095875" cy="6924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300" dirty="0">
                <a:solidFill>
                  <a:schemeClr val="bg1"/>
                </a:solidFill>
              </a:rPr>
              <a:t>Armenija</a:t>
            </a:r>
            <a:r>
              <a:rPr lang="hr-HR" smtClean="0"/>
              <a:t> </a:t>
            </a:r>
          </a:p>
          <a:p>
            <a:r>
              <a:rPr lang="hr-HR" sz="1300" baseline="0" dirty="0">
                <a:solidFill>
                  <a:schemeClr val="bg1"/>
                </a:solidFill>
              </a:rPr>
              <a:t>Bugarska i</a:t>
            </a:r>
          </a:p>
          <a:p>
            <a:r>
              <a:rPr lang="hr-HR" sz="1300" baseline="0" dirty="0">
                <a:solidFill>
                  <a:schemeClr val="bg1"/>
                </a:solidFill>
              </a:rPr>
              <a:t>Rusija</a:t>
            </a:r>
            <a:endParaRPr lang="hr-HR" sz="1300" dirty="0">
              <a:solidFill>
                <a:schemeClr val="bg1"/>
              </a:solidFill>
            </a:endParaRPr>
          </a:p>
        </p:txBody>
      </p:sp>
      <p:sp>
        <p:nvSpPr>
          <p:cNvPr id="18"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A5BF625-F22E-4385-962D-484A7578917A}"/>
              </a:ext>
            </a:extLst>
          </p:cNvPr>
          <p:cNvSpPr txBox="1"/>
          <p:nvPr/>
        </p:nvSpPr>
        <p:spPr>
          <a:xfrm>
            <a:off x="6924675" y="3234978"/>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kod zemalja je iznimka </a:t>
            </a:r>
          </a:p>
          <a:p>
            <a:r>
              <a:rPr lang="hr-HR" sz="1400" dirty="0">
                <a:solidFill>
                  <a:schemeClr val="bg1"/>
                </a:solidFill>
              </a:rPr>
              <a:t>Armenija</a:t>
            </a:r>
          </a:p>
        </p:txBody>
      </p:sp>
      <p:sp>
        <p:nvSpPr>
          <p:cNvPr id="19"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28279E5-BCA3-432A-AC82-5849643B6460}"/>
              </a:ext>
            </a:extLst>
          </p:cNvPr>
          <p:cNvSpPr txBox="1"/>
          <p:nvPr/>
        </p:nvSpPr>
        <p:spPr>
          <a:xfrm>
            <a:off x="6988927" y="3928054"/>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kod zemalja je iznimka </a:t>
            </a:r>
          </a:p>
          <a:p>
            <a:r>
              <a:rPr lang="hr-HR" sz="1400" dirty="0">
                <a:solidFill>
                  <a:schemeClr val="bg1"/>
                </a:solidFill>
              </a:rPr>
              <a:t>Armenija</a:t>
            </a:r>
          </a:p>
        </p:txBody>
      </p:sp>
      <p:sp>
        <p:nvSpPr>
          <p:cNvPr id="20"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B60ECFD1-3089-4A0F-B237-ADDBA629FCAE}"/>
              </a:ext>
            </a:extLst>
          </p:cNvPr>
          <p:cNvSpPr txBox="1"/>
          <p:nvPr/>
        </p:nvSpPr>
        <p:spPr>
          <a:xfrm>
            <a:off x="6924675" y="4701690"/>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Hrvatska, BiH, Srbija</a:t>
            </a:r>
          </a:p>
          <a:p>
            <a:r>
              <a:rPr lang="hr-HR" sz="1400" dirty="0">
                <a:solidFill>
                  <a:schemeClr val="bg1"/>
                </a:solidFill>
              </a:rPr>
              <a:t>Moldova i Rusija</a:t>
            </a:r>
          </a:p>
        </p:txBody>
      </p:sp>
      <mc:AlternateContent xmlns:mc="http://schemas.openxmlformats.org/markup-compatibility/2006">
        <mc:Choice xmlns:cx2="http://schemas.microsoft.com/office/drawing/2015/10/21/chartex"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Requires="cx2"/>
        <mc:Fallback>
          <p:pic>
            <p:nvPicPr>
              <p:cNvPr id="23" name="Chart 22">
                <a:extLst>
                  <a:ext uri="{FF2B5EF4-FFF2-40B4-BE49-F238E27FC236}">
                    <a16:creationId xmlns:a16="http://schemas.microsoft.com/office/drawing/2014/main" xmlns:cx2="http://schemas.microsoft.com/office/drawing/2015/10/21/chartex"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BD11079-22CD-472C-A2B3-61F15F2BD4DF}"/>
                  </a:ext>
                </a:extLst>
              </p:cNvPr>
              <p:cNvPicPr>
                <a:picLocks noGrp="1" noRot="1" noChangeAspect="1" noMove="1" noResize="1" noEditPoints="1" noAdjustHandles="1" noChangeArrowheads="1" noChangeShapeType="1"/>
              </p:cNvPicPr>
              <p:nvPr/>
            </p:nvPicPr>
            <p:blipFill>
              <a:blip r:embed="rId4"/>
              <a:stretch>
                <a:fillRect/>
              </a:stretch>
            </p:blipFill>
            <p:spPr>
              <a:xfrm>
                <a:off x="763588" y="3184871"/>
                <a:ext cx="8382000" cy="2933700"/>
              </a:xfrm>
              <a:prstGeom prst="rect">
                <a:avLst/>
              </a:prstGeom>
            </p:spPr>
          </p:pic>
        </mc:Fallback>
      </mc:AlternateContent>
      <p:sp>
        <p:nvSpPr>
          <p:cNvPr id="24"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7B75A06-5184-45CE-90A2-CD2E2B687DB8}"/>
              </a:ext>
            </a:extLst>
          </p:cNvPr>
          <p:cNvSpPr txBox="1"/>
          <p:nvPr/>
        </p:nvSpPr>
        <p:spPr>
          <a:xfrm>
            <a:off x="6389687" y="5297855"/>
            <a:ext cx="5505450" cy="73866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Armenija</a:t>
            </a:r>
          </a:p>
          <a:p>
            <a:r>
              <a:rPr lang="hr-HR" sz="1400" dirty="0">
                <a:solidFill>
                  <a:schemeClr val="bg1"/>
                </a:solidFill>
              </a:rPr>
              <a:t>Bugarska</a:t>
            </a:r>
          </a:p>
          <a:p>
            <a:r>
              <a:rPr lang="hr-HR" sz="1400" dirty="0">
                <a:solidFill>
                  <a:schemeClr val="bg1"/>
                </a:solidFill>
              </a:rPr>
              <a:t>i Rusija</a:t>
            </a:r>
          </a:p>
        </p:txBody>
      </p:sp>
      <p:sp>
        <p:nvSpPr>
          <p:cNvPr id="25"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F554B19-5969-4F3B-A001-6778E4DB0BE8}"/>
              </a:ext>
            </a:extLst>
          </p:cNvPr>
          <p:cNvSpPr txBox="1"/>
          <p:nvPr/>
        </p:nvSpPr>
        <p:spPr>
          <a:xfrm>
            <a:off x="6389687" y="4724509"/>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Hrvatska, BiH, Srbija</a:t>
            </a:r>
          </a:p>
          <a:p>
            <a:r>
              <a:rPr lang="hr-HR" sz="1400" dirty="0">
                <a:solidFill>
                  <a:schemeClr val="bg1"/>
                </a:solidFill>
              </a:rPr>
              <a:t>Moldova i Rusija</a:t>
            </a:r>
          </a:p>
        </p:txBody>
      </p:sp>
      <p:sp>
        <p:nvSpPr>
          <p:cNvPr id="28"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284E97E-1F20-4472-B8B7-23906791FE40}"/>
              </a:ext>
            </a:extLst>
          </p:cNvPr>
          <p:cNvSpPr txBox="1"/>
          <p:nvPr/>
        </p:nvSpPr>
        <p:spPr>
          <a:xfrm>
            <a:off x="6434137" y="3472089"/>
            <a:ext cx="5505450"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kod zemalja je iznimka Armenija</a:t>
            </a:r>
          </a:p>
        </p:txBody>
      </p:sp>
      <p:sp>
        <p:nvSpPr>
          <p:cNvPr id="29"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D194AE1-3427-49A6-88E3-5EEA9383344C}"/>
              </a:ext>
            </a:extLst>
          </p:cNvPr>
          <p:cNvSpPr txBox="1"/>
          <p:nvPr/>
        </p:nvSpPr>
        <p:spPr>
          <a:xfrm>
            <a:off x="6389687" y="4127808"/>
            <a:ext cx="5505450"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kod zemalja je iznimka Armenija</a:t>
            </a:r>
          </a:p>
        </p:txBody>
      </p:sp>
      <p:sp>
        <p:nvSpPr>
          <p:cNvPr id="21" name="TextBox 20"/>
          <p:cNvSpPr txBox="1"/>
          <p:nvPr/>
        </p:nvSpPr>
        <p:spPr>
          <a:xfrm>
            <a:off x="914400" y="3365316"/>
            <a:ext cx="2514600" cy="2462213"/>
          </a:xfrm>
          <a:prstGeom prst="rect">
            <a:avLst/>
          </a:prstGeom>
          <a:solidFill>
            <a:schemeClr val="bg1"/>
          </a:solidFill>
        </p:spPr>
        <p:txBody>
          <a:bodyPr wrap="square" rtlCol="0">
            <a:spAutoFit/>
          </a:bodyPr>
          <a:lstStyle/>
          <a:p>
            <a:r>
              <a:rPr lang="hr-HR" sz="1400" dirty="0" smtClean="0"/>
              <a:t>Opće smjernice/definicije</a:t>
            </a:r>
          </a:p>
          <a:p>
            <a:endParaRPr lang="hr-HR" sz="1400" dirty="0" smtClean="0"/>
          </a:p>
          <a:p>
            <a:endParaRPr lang="hr-HR" sz="1400" dirty="0" smtClean="0"/>
          </a:p>
          <a:p>
            <a:r>
              <a:rPr lang="hr-HR" sz="1400" dirty="0" smtClean="0"/>
              <a:t>Predlošci za standardno izvještavanje o PU</a:t>
            </a:r>
          </a:p>
          <a:p>
            <a:endParaRPr lang="hr-HR" sz="1400" dirty="0" smtClean="0"/>
          </a:p>
          <a:p>
            <a:endParaRPr lang="hr-HR" sz="1400" dirty="0"/>
          </a:p>
          <a:p>
            <a:r>
              <a:rPr lang="hr-HR" sz="1400" dirty="0" smtClean="0"/>
              <a:t>Standardni ICT alat za PU</a:t>
            </a:r>
          </a:p>
          <a:p>
            <a:endParaRPr lang="hr-HR" sz="1400" dirty="0"/>
          </a:p>
          <a:p>
            <a:r>
              <a:rPr lang="hr-HR" sz="1400" dirty="0" smtClean="0"/>
              <a:t>Standardni komplet PU-ova i/ili ciljeva</a:t>
            </a:r>
            <a:endParaRPr lang="hr-HR" sz="1400" dirty="0"/>
          </a:p>
        </p:txBody>
      </p:sp>
    </p:spTree>
    <p:extLst>
      <p:ext uri="{BB962C8B-B14F-4D97-AF65-F5344CB8AC3E}">
        <p14:creationId xmlns:p14="http://schemas.microsoft.com/office/powerpoint/2010/main" val="2868531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304800" y="302828"/>
            <a:ext cx="7924800" cy="646331"/>
          </a:xfrm>
          <a:prstGeom prst="rect">
            <a:avLst/>
          </a:prstGeom>
          <a:noFill/>
        </p:spPr>
        <p:txBody>
          <a:bodyPr wrap="square" rtlCol="0">
            <a:spAutoFit/>
          </a:bodyPr>
          <a:lstStyle/>
          <a:p>
            <a:pPr algn="ctr"/>
            <a:r>
              <a:rPr lang="hr-HR" sz="3600" dirty="0">
                <a:solidFill>
                  <a:srgbClr val="002060"/>
                </a:solidFill>
                <a:latin typeface="+mj-lt"/>
              </a:rPr>
              <a:t>PREGLED PREZENTACIJE</a:t>
            </a:r>
          </a:p>
        </p:txBody>
      </p:sp>
      <p:sp>
        <p:nvSpPr>
          <p:cNvPr id="9" name="Содержимое 2"/>
          <p:cNvSpPr txBox="1">
            <a:spLocks/>
          </p:cNvSpPr>
          <p:nvPr/>
        </p:nvSpPr>
        <p:spPr bwMode="auto">
          <a:xfrm>
            <a:off x="914400" y="787577"/>
            <a:ext cx="86090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endParaRPr lang="hr-HR" sz="2800" dirty="0">
              <a:solidFill>
                <a:schemeClr val="tx1">
                  <a:lumMod val="95000"/>
                  <a:lumOff val="5000"/>
                </a:schemeClr>
              </a:solidFill>
            </a:endParaRPr>
          </a:p>
          <a:p>
            <a:pPr marL="457200" indent="-457200" algn="just">
              <a:spcBef>
                <a:spcPts val="1200"/>
              </a:spcBef>
              <a:buFont typeface="+mj-lt"/>
              <a:buAutoNum type="arabicPeriod"/>
            </a:pPr>
            <a:r>
              <a:rPr lang="hr-HR" sz="2800" dirty="0">
                <a:solidFill>
                  <a:schemeClr val="tx1">
                    <a:lumMod val="95000"/>
                    <a:lumOff val="5000"/>
                  </a:schemeClr>
                </a:solidFill>
              </a:rPr>
              <a:t>Razlozi za pregled pokazatelja učinka PEMPAL-a</a:t>
            </a:r>
          </a:p>
          <a:p>
            <a:pPr marL="457200" indent="-457200" algn="just">
              <a:spcBef>
                <a:spcPts val="1200"/>
              </a:spcBef>
              <a:buFont typeface="+mj-lt"/>
              <a:buAutoNum type="arabicPeriod"/>
            </a:pPr>
            <a:r>
              <a:rPr lang="hr-HR" sz="2800" dirty="0">
                <a:solidFill>
                  <a:schemeClr val="tx1">
                    <a:lumMod val="95000"/>
                    <a:lumOff val="5000"/>
                  </a:schemeClr>
                </a:solidFill>
              </a:rPr>
              <a:t>Deset kriterija na temelju kojih su pokazatelji učinka ocjenjivani</a:t>
            </a:r>
          </a:p>
          <a:p>
            <a:pPr marL="457200" indent="-457200" algn="just">
              <a:spcBef>
                <a:spcPts val="1200"/>
              </a:spcBef>
              <a:buFont typeface="+mj-lt"/>
              <a:buAutoNum type="arabicPeriod"/>
            </a:pPr>
            <a:r>
              <a:rPr lang="hr-HR" sz="2800" dirty="0">
                <a:solidFill>
                  <a:schemeClr val="tx1">
                    <a:lumMod val="95000"/>
                    <a:lumOff val="5000"/>
                  </a:schemeClr>
                </a:solidFill>
              </a:rPr>
              <a:t>Pregled pokazatelja učinka na temelju 10 kriterija po zemlji</a:t>
            </a:r>
          </a:p>
          <a:p>
            <a:pPr marL="457200" indent="-457200" algn="just">
              <a:spcBef>
                <a:spcPts val="1200"/>
              </a:spcBef>
              <a:buFont typeface="+mj-lt"/>
              <a:buAutoNum type="arabicPeriod"/>
            </a:pPr>
            <a:r>
              <a:rPr lang="hr-HR" sz="2800" dirty="0">
                <a:solidFill>
                  <a:schemeClr val="tx1">
                    <a:lumMod val="95000"/>
                    <a:lumOff val="5000"/>
                  </a:schemeClr>
                </a:solidFill>
              </a:rPr>
              <a:t>Sažetak pregleda pokazatelja učinka na temelju 10 kriterija</a:t>
            </a:r>
          </a:p>
          <a:p>
            <a:pPr marL="457200" indent="-457200" algn="just">
              <a:spcBef>
                <a:spcPts val="1200"/>
              </a:spcBef>
              <a:buFont typeface="+mj-lt"/>
              <a:buAutoNum type="arabicPeriod"/>
            </a:pPr>
            <a:r>
              <a:rPr lang="hr-HR" sz="2800" dirty="0">
                <a:solidFill>
                  <a:schemeClr val="tx1">
                    <a:lumMod val="95000"/>
                    <a:lumOff val="5000"/>
                  </a:schemeClr>
                </a:solidFill>
              </a:rPr>
              <a:t>Pokazatelji za zdravstvo i obrazovanje po zemlji</a:t>
            </a:r>
          </a:p>
          <a:p>
            <a:pPr marL="457200" indent="-457200" algn="just">
              <a:spcBef>
                <a:spcPts val="1200"/>
              </a:spcBef>
              <a:buFont typeface="+mj-lt"/>
              <a:buAutoNum type="arabicPeriod"/>
            </a:pPr>
            <a:r>
              <a:rPr lang="hr-HR" sz="2800" dirty="0">
                <a:solidFill>
                  <a:schemeClr val="tx1">
                    <a:lumMod val="95000"/>
                    <a:lumOff val="5000"/>
                  </a:schemeClr>
                </a:solidFill>
              </a:rPr>
              <a:t>Sažeti pregled pokazatelja za zdravstvo i obrazovanje</a:t>
            </a:r>
            <a:r>
              <a:rPr lang="hr-HR" sz="2800" dirty="0" smtClean="0"/>
              <a:t> </a:t>
            </a:r>
            <a:endParaRPr lang="hr-HR" sz="2800" dirty="0">
              <a:solidFill>
                <a:schemeClr val="tx1">
                  <a:lumMod val="95000"/>
                  <a:lumOff val="5000"/>
                </a:schemeClr>
              </a:solidFill>
            </a:endParaRPr>
          </a:p>
          <a:p>
            <a:pPr marL="457200" indent="-457200" algn="just">
              <a:spcBef>
                <a:spcPts val="1200"/>
              </a:spcBef>
              <a:buFont typeface="+mj-lt"/>
              <a:buAutoNum type="arabicPeriod"/>
            </a:pPr>
            <a:r>
              <a:rPr lang="hr-HR" sz="2800" dirty="0">
                <a:solidFill>
                  <a:schemeClr val="tx1">
                    <a:lumMod val="95000"/>
                    <a:lumOff val="5000"/>
                  </a:schemeClr>
                </a:solidFill>
              </a:rPr>
              <a:t>Planovi za budući rad PPBWG-a</a:t>
            </a:r>
          </a:p>
          <a:p>
            <a:pPr marL="0" lvl="1" algn="just">
              <a:spcBef>
                <a:spcPts val="800"/>
              </a:spcBef>
            </a:pPr>
            <a:endParaRPr lang="hr-HR" b="1" dirty="0">
              <a:solidFill>
                <a:schemeClr val="tx1">
                  <a:lumMod val="95000"/>
                  <a:lumOff val="5000"/>
                </a:schemeClr>
              </a:solidFill>
            </a:endParaRPr>
          </a:p>
          <a:p>
            <a:pPr algn="just">
              <a:spcBef>
                <a:spcPts val="800"/>
              </a:spcBef>
            </a:pPr>
            <a:endParaRPr lang="hr-HR" sz="28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2</a:t>
            </a:fld>
            <a:endParaRPr lang="hr-HR" dirty="0"/>
          </a:p>
        </p:txBody>
      </p:sp>
    </p:spTree>
    <p:extLst>
      <p:ext uri="{BB962C8B-B14F-4D97-AF65-F5344CB8AC3E}">
        <p14:creationId xmlns:p14="http://schemas.microsoft.com/office/powerpoint/2010/main" val="1510266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hr-HR" sz="3600" cap="all" dirty="0">
                <a:solidFill>
                  <a:srgbClr val="002060"/>
                </a:solidFill>
              </a:rPr>
              <a:t>SAŽETI PREGLED POKAZATELJA UČINKA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20</a:t>
            </a:fld>
            <a:endParaRPr lang="hr-HR" dirty="0"/>
          </a:p>
        </p:txBody>
      </p:sp>
      <p:sp>
        <p:nvSpPr>
          <p:cNvPr id="6" name="Rectang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25C4DB8-83E7-4D16-BB0A-11CD0E946804}"/>
              </a:ext>
            </a:extLst>
          </p:cNvPr>
          <p:cNvSpPr/>
          <p:nvPr/>
        </p:nvSpPr>
        <p:spPr>
          <a:xfrm>
            <a:off x="914400" y="944140"/>
            <a:ext cx="8737349" cy="1446550"/>
          </a:xfrm>
          <a:prstGeom prst="rect">
            <a:avLst/>
          </a:prstGeom>
        </p:spPr>
        <p:txBody>
          <a:bodyPr wrap="square">
            <a:spAutoFit/>
          </a:bodyPr>
          <a:lstStyle/>
          <a:p>
            <a:pPr algn="just">
              <a:spcBef>
                <a:spcPts val="400"/>
              </a:spcBef>
            </a:pPr>
            <a:r>
              <a:rPr lang="hr-HR" sz="2000" b="1" dirty="0">
                <a:solidFill>
                  <a:srgbClr val="0070C0"/>
                </a:solidFill>
                <a:latin typeface="+mj-lt"/>
              </a:rPr>
              <a:t>3. kriterij: Koje institucije imaju važnu ulogu u izradi pokazatelja učinka?</a:t>
            </a:r>
          </a:p>
          <a:p>
            <a:pPr algn="just">
              <a:spcBef>
                <a:spcPts val="400"/>
              </a:spcBef>
            </a:pPr>
            <a:endParaRPr lang="hr-HR" sz="2000" b="1" dirty="0">
              <a:solidFill>
                <a:srgbClr val="0070C0"/>
              </a:solidFill>
              <a:latin typeface="+mj-lt"/>
            </a:endParaRPr>
          </a:p>
          <a:p>
            <a:pPr algn="just">
              <a:spcBef>
                <a:spcPts val="400"/>
              </a:spcBef>
            </a:pPr>
            <a:endParaRPr lang="hr-HR" sz="2000" b="1" dirty="0">
              <a:solidFill>
                <a:srgbClr val="0070C0"/>
              </a:solidFill>
              <a:latin typeface="+mj-lt"/>
            </a:endParaRPr>
          </a:p>
          <a:p>
            <a:pPr algn="just">
              <a:spcBef>
                <a:spcPts val="400"/>
              </a:spcBef>
            </a:pPr>
            <a:endParaRPr lang="hr-HR" dirty="0">
              <a:solidFill>
                <a:srgbClr val="000000"/>
              </a:solidFill>
            </a:endParaRPr>
          </a:p>
        </p:txBody>
      </p:sp>
      <p:sp>
        <p:nvSpPr>
          <p:cNvPr id="13"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70594A1-47F9-4680-8691-0F8A5CCC10E2}"/>
              </a:ext>
            </a:extLst>
          </p:cNvPr>
          <p:cNvSpPr txBox="1"/>
          <p:nvPr/>
        </p:nvSpPr>
        <p:spPr>
          <a:xfrm>
            <a:off x="6721208" y="3484509"/>
            <a:ext cx="5505450" cy="2645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100" dirty="0">
                <a:solidFill>
                  <a:schemeClr val="bg1"/>
                </a:solidFill>
              </a:rPr>
              <a:t>kod zemalja je iznimka Armenija</a:t>
            </a:r>
          </a:p>
        </p:txBody>
      </p:sp>
      <p:sp>
        <p:nvSpPr>
          <p:cNvPr id="14" name="TextBox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027B2F6-7FDB-437E-9225-BBCCD65E20A3}"/>
              </a:ext>
            </a:extLst>
          </p:cNvPr>
          <p:cNvSpPr txBox="1"/>
          <p:nvPr/>
        </p:nvSpPr>
        <p:spPr>
          <a:xfrm>
            <a:off x="6686550" y="4085089"/>
            <a:ext cx="5505450" cy="43678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100" dirty="0">
                <a:solidFill>
                  <a:schemeClr val="bg1"/>
                </a:solidFill>
              </a:rPr>
              <a:t>iznimke kod zemalja </a:t>
            </a:r>
          </a:p>
          <a:p>
            <a:r>
              <a:rPr lang="hr-HR" sz="1100" baseline="0" dirty="0">
                <a:solidFill>
                  <a:schemeClr val="bg1"/>
                </a:solidFill>
              </a:rPr>
              <a:t>Armenija i Rusija</a:t>
            </a:r>
            <a:endParaRPr lang="hr-HR" sz="1100" dirty="0">
              <a:solidFill>
                <a:schemeClr val="bg1"/>
              </a:solidFill>
            </a:endParaRPr>
          </a:p>
        </p:txBody>
      </p:sp>
      <p:sp>
        <p:nvSpPr>
          <p:cNvPr id="15" name="TextBox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9E0CC60E-89D8-4CFF-BD3E-61EC8EB0B3C2}"/>
              </a:ext>
            </a:extLst>
          </p:cNvPr>
          <p:cNvSpPr txBox="1"/>
          <p:nvPr/>
        </p:nvSpPr>
        <p:spPr>
          <a:xfrm>
            <a:off x="6657975" y="4717128"/>
            <a:ext cx="5505450" cy="6090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100" dirty="0">
                <a:solidFill>
                  <a:schemeClr val="bg1"/>
                </a:solidFill>
              </a:rPr>
              <a:t>kod zemalja: </a:t>
            </a:r>
          </a:p>
          <a:p>
            <a:r>
              <a:rPr lang="hr-HR" sz="1100" dirty="0">
                <a:solidFill>
                  <a:schemeClr val="bg1"/>
                </a:solidFill>
              </a:rPr>
              <a:t>Hrvatska, BiH, Srbija</a:t>
            </a:r>
          </a:p>
          <a:p>
            <a:r>
              <a:rPr lang="hr-HR" sz="1100" dirty="0">
                <a:solidFill>
                  <a:schemeClr val="bg1"/>
                </a:solidFill>
              </a:rPr>
              <a:t>i Moldova</a:t>
            </a:r>
          </a:p>
        </p:txBody>
      </p:sp>
      <p:sp>
        <p:nvSpPr>
          <p:cNvPr id="16" name="TextBox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73E7E561-8B19-43CA-9156-331ABB3D46B2}"/>
              </a:ext>
            </a:extLst>
          </p:cNvPr>
          <p:cNvSpPr txBox="1"/>
          <p:nvPr/>
        </p:nvSpPr>
        <p:spPr>
          <a:xfrm>
            <a:off x="6622298" y="5337331"/>
            <a:ext cx="5095875" cy="78124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100" dirty="0">
                <a:solidFill>
                  <a:schemeClr val="bg1"/>
                </a:solidFill>
              </a:rPr>
              <a:t>kod zemalja: </a:t>
            </a:r>
          </a:p>
          <a:p>
            <a:r>
              <a:rPr lang="hr-HR" sz="1100" dirty="0">
                <a:solidFill>
                  <a:schemeClr val="bg1"/>
                </a:solidFill>
              </a:rPr>
              <a:t>Armenija</a:t>
            </a:r>
            <a:r>
              <a:rPr lang="hr-HR" smtClean="0"/>
              <a:t> </a:t>
            </a:r>
          </a:p>
          <a:p>
            <a:r>
              <a:rPr lang="hr-HR" sz="1100" baseline="0" dirty="0">
                <a:solidFill>
                  <a:schemeClr val="bg1"/>
                </a:solidFill>
              </a:rPr>
              <a:t>Bugarska i </a:t>
            </a:r>
          </a:p>
          <a:p>
            <a:r>
              <a:rPr lang="hr-HR" sz="1100" baseline="0" dirty="0">
                <a:solidFill>
                  <a:schemeClr val="bg1"/>
                </a:solidFill>
              </a:rPr>
              <a:t>Rusija</a:t>
            </a:r>
            <a:endParaRPr lang="hr-HR" sz="1100" dirty="0">
              <a:solidFill>
                <a:schemeClr val="bg1"/>
              </a:solidFill>
            </a:endParaRPr>
          </a:p>
        </p:txBody>
      </p:sp>
      <p:sp>
        <p:nvSpPr>
          <p:cNvPr id="18"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FA627B0B-249C-442C-8E97-FF9FEDCAE0F6}"/>
              </a:ext>
            </a:extLst>
          </p:cNvPr>
          <p:cNvSpPr txBox="1"/>
          <p:nvPr/>
        </p:nvSpPr>
        <p:spPr>
          <a:xfrm>
            <a:off x="6019800" y="1885870"/>
            <a:ext cx="5505450"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Sve zemlje</a:t>
            </a:r>
          </a:p>
        </p:txBody>
      </p:sp>
      <p:sp>
        <p:nvSpPr>
          <p:cNvPr id="19"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996C1C9-5ED2-4303-A157-C4DD1974753F}"/>
              </a:ext>
            </a:extLst>
          </p:cNvPr>
          <p:cNvSpPr txBox="1"/>
          <p:nvPr/>
        </p:nvSpPr>
        <p:spPr>
          <a:xfrm>
            <a:off x="6019800" y="2598693"/>
            <a:ext cx="5505450"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kod zemalja je iznimka Bjelarus</a:t>
            </a:r>
          </a:p>
        </p:txBody>
      </p:sp>
      <p:sp>
        <p:nvSpPr>
          <p:cNvPr id="20"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D2E9941-6907-4A90-8430-6A51C1B45893}"/>
              </a:ext>
            </a:extLst>
          </p:cNvPr>
          <p:cNvSpPr txBox="1"/>
          <p:nvPr/>
        </p:nvSpPr>
        <p:spPr>
          <a:xfrm>
            <a:off x="5867400" y="3118500"/>
            <a:ext cx="1144622"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 Rusija</a:t>
            </a:r>
          </a:p>
          <a:p>
            <a:r>
              <a:rPr lang="hr-HR" sz="1400" dirty="0">
                <a:solidFill>
                  <a:schemeClr val="bg1"/>
                </a:solidFill>
              </a:rPr>
              <a:t> i KR</a:t>
            </a:r>
          </a:p>
        </p:txBody>
      </p:sp>
      <p:sp>
        <p:nvSpPr>
          <p:cNvPr id="21"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E0E20C2-76AC-4AD1-91AC-955FEE1DEB29}"/>
              </a:ext>
            </a:extLst>
          </p:cNvPr>
          <p:cNvSpPr txBox="1"/>
          <p:nvPr/>
        </p:nvSpPr>
        <p:spPr>
          <a:xfrm>
            <a:off x="5256178" y="3963179"/>
            <a:ext cx="916022" cy="36933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800" dirty="0"/>
              <a:t> NITKO</a:t>
            </a:r>
          </a:p>
        </p:txBody>
      </p:sp>
      <p:sp>
        <p:nvSpPr>
          <p:cNvPr id="22"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6079CE1-2222-4596-9912-09FB635C75BC}"/>
              </a:ext>
            </a:extLst>
          </p:cNvPr>
          <p:cNvSpPr txBox="1"/>
          <p:nvPr/>
        </p:nvSpPr>
        <p:spPr>
          <a:xfrm>
            <a:off x="5256178" y="4572000"/>
            <a:ext cx="916022" cy="36933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800" dirty="0"/>
              <a:t> NITKO</a:t>
            </a:r>
          </a:p>
        </p:txBody>
      </p:sp>
      <p:sp>
        <p:nvSpPr>
          <p:cNvPr id="23"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7264BF7-C9A2-48AC-B85C-96068C95DCFC}"/>
              </a:ext>
            </a:extLst>
          </p:cNvPr>
          <p:cNvSpPr txBox="1"/>
          <p:nvPr/>
        </p:nvSpPr>
        <p:spPr>
          <a:xfrm>
            <a:off x="5256178" y="5155863"/>
            <a:ext cx="916022" cy="36933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800" dirty="0"/>
              <a:t> NITKO</a:t>
            </a:r>
          </a:p>
        </p:txBody>
      </p:sp>
      <mc:AlternateContent xmlns:mc="http://schemas.openxmlformats.org/markup-compatibility/2006">
        <mc:Choice xmlns:cx2="http://schemas.microsoft.com/office/drawing/2015/10/21/chartex"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Requires="cx2"/>
        <mc:Fallback>
          <p:pic>
            <p:nvPicPr>
              <p:cNvPr id="24" name="Chart 23">
                <a:extLst>
                  <a:ext uri="{FF2B5EF4-FFF2-40B4-BE49-F238E27FC236}">
                    <a16:creationId xmlns:a16="http://schemas.microsoft.com/office/drawing/2014/main" xmlns:cx2="http://schemas.microsoft.com/office/drawing/2015/10/21/chartex"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58FEB858-97A8-4D1E-85A4-6FDF87C9FBCD}"/>
                  </a:ext>
                </a:extLst>
              </p:cNvPr>
              <p:cNvPicPr>
                <a:picLocks noGrp="1" noRot="1" noChangeAspect="1" noMove="1" noResize="1" noEditPoints="1" noAdjustHandles="1" noChangeArrowheads="1" noChangeShapeType="1"/>
              </p:cNvPicPr>
              <p:nvPr/>
            </p:nvPicPr>
            <p:blipFill>
              <a:blip r:embed="rId4"/>
              <a:stretch>
                <a:fillRect/>
              </a:stretch>
            </p:blipFill>
            <p:spPr>
              <a:xfrm>
                <a:off x="801689" y="1618710"/>
                <a:ext cx="8494712" cy="4499861"/>
              </a:xfrm>
              <a:prstGeom prst="rect">
                <a:avLst/>
              </a:prstGeom>
            </p:spPr>
          </p:pic>
        </mc:Fallback>
      </mc:AlternateContent>
      <p:sp>
        <p:nvSpPr>
          <p:cNvPr id="25" name="TextBox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76F8E42-0599-4601-BC2E-2C65FE58D0A6}"/>
              </a:ext>
            </a:extLst>
          </p:cNvPr>
          <p:cNvSpPr txBox="1"/>
          <p:nvPr/>
        </p:nvSpPr>
        <p:spPr>
          <a:xfrm>
            <a:off x="5924550" y="3242490"/>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hr-HR" sz="1400" dirty="0">
                <a:solidFill>
                  <a:schemeClr val="bg1"/>
                </a:solidFill>
              </a:rPr>
              <a:t>Rusija</a:t>
            </a:r>
          </a:p>
          <a:p>
            <a:r>
              <a:rPr lang="hr-HR" sz="1400" dirty="0">
                <a:solidFill>
                  <a:schemeClr val="bg1"/>
                </a:solidFill>
              </a:rPr>
              <a:t>i KR</a:t>
            </a:r>
          </a:p>
        </p:txBody>
      </p:sp>
      <p:sp>
        <p:nvSpPr>
          <p:cNvPr id="26" name="TextBox 25"/>
          <p:cNvSpPr txBox="1"/>
          <p:nvPr/>
        </p:nvSpPr>
        <p:spPr>
          <a:xfrm>
            <a:off x="773286" y="1692706"/>
            <a:ext cx="1512714" cy="4185761"/>
          </a:xfrm>
          <a:prstGeom prst="rect">
            <a:avLst/>
          </a:prstGeom>
          <a:solidFill>
            <a:schemeClr val="bg1"/>
          </a:solidFill>
        </p:spPr>
        <p:txBody>
          <a:bodyPr wrap="square" rtlCol="0">
            <a:spAutoFit/>
          </a:bodyPr>
          <a:lstStyle/>
          <a:p>
            <a:r>
              <a:rPr lang="hr-HR" sz="1400" dirty="0" smtClean="0"/>
              <a:t>SPT</a:t>
            </a:r>
          </a:p>
          <a:p>
            <a:endParaRPr lang="hr-HR" sz="1400" dirty="0"/>
          </a:p>
          <a:p>
            <a:endParaRPr lang="hr-HR" sz="1400" dirty="0" smtClean="0"/>
          </a:p>
          <a:p>
            <a:endParaRPr lang="hr-HR" sz="1400" dirty="0" smtClean="0"/>
          </a:p>
          <a:p>
            <a:r>
              <a:rPr lang="hr-HR" sz="1400" dirty="0" smtClean="0"/>
              <a:t>Agencije</a:t>
            </a:r>
          </a:p>
          <a:p>
            <a:endParaRPr lang="hr-HR" sz="1400" dirty="0" smtClean="0"/>
          </a:p>
          <a:p>
            <a:endParaRPr lang="hr-HR" sz="1400" dirty="0" smtClean="0"/>
          </a:p>
          <a:p>
            <a:r>
              <a:rPr lang="hr-HR" sz="1400" dirty="0" smtClean="0"/>
              <a:t>Izvršni direktor</a:t>
            </a:r>
          </a:p>
          <a:p>
            <a:endParaRPr lang="hr-HR" sz="1400" dirty="0"/>
          </a:p>
          <a:p>
            <a:endParaRPr lang="hr-HR" sz="1400" dirty="0" smtClean="0"/>
          </a:p>
          <a:p>
            <a:r>
              <a:rPr lang="hr-HR" sz="1400" dirty="0" smtClean="0"/>
              <a:t>Zakonodavstvo</a:t>
            </a:r>
          </a:p>
          <a:p>
            <a:endParaRPr lang="hr-HR" sz="1400" dirty="0"/>
          </a:p>
          <a:p>
            <a:endParaRPr lang="hr-HR" sz="1400" dirty="0" smtClean="0"/>
          </a:p>
          <a:p>
            <a:r>
              <a:rPr lang="hr-HR" sz="1400" dirty="0" smtClean="0"/>
              <a:t>Vrhovna revizija</a:t>
            </a:r>
          </a:p>
          <a:p>
            <a:endParaRPr lang="hr-HR" sz="1400" dirty="0" smtClean="0"/>
          </a:p>
          <a:p>
            <a:endParaRPr lang="hr-HR" sz="1400" dirty="0" smtClean="0"/>
          </a:p>
          <a:p>
            <a:r>
              <a:rPr lang="hr-HR" sz="1400" dirty="0" smtClean="0"/>
              <a:t>Unutarnja revizija</a:t>
            </a:r>
          </a:p>
          <a:p>
            <a:endParaRPr lang="hr-HR" sz="1400" dirty="0"/>
          </a:p>
        </p:txBody>
      </p:sp>
    </p:spTree>
    <p:extLst>
      <p:ext uri="{BB962C8B-B14F-4D97-AF65-F5344CB8AC3E}">
        <p14:creationId xmlns:p14="http://schemas.microsoft.com/office/powerpoint/2010/main" val="4005872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hr-HR" smtClean="0"/>
              <a:t>SAŽETI PREGLED POKAZATELJA UČINKA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21</a:t>
            </a:fld>
            <a:endParaRPr lang="hr-HR" dirty="0"/>
          </a:p>
        </p:txBody>
      </p:sp>
      <p:sp>
        <p:nvSpPr>
          <p:cNvPr id="6" name="Rectang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25C4DB8-83E7-4D16-BB0A-11CD0E946804}"/>
              </a:ext>
            </a:extLst>
          </p:cNvPr>
          <p:cNvSpPr/>
          <p:nvPr/>
        </p:nvSpPr>
        <p:spPr>
          <a:xfrm>
            <a:off x="914400" y="944140"/>
            <a:ext cx="8991600" cy="5242461"/>
          </a:xfrm>
          <a:prstGeom prst="rect">
            <a:avLst/>
          </a:prstGeom>
        </p:spPr>
        <p:txBody>
          <a:bodyPr wrap="square">
            <a:spAutoFit/>
          </a:bodyPr>
          <a:lstStyle/>
          <a:p>
            <a:pPr algn="just">
              <a:spcBef>
                <a:spcPts val="400"/>
              </a:spcBef>
            </a:pPr>
            <a:r>
              <a:rPr lang="hr-HR" sz="2000" b="1" dirty="0">
                <a:solidFill>
                  <a:srgbClr val="0070C0"/>
                </a:solidFill>
                <a:latin typeface="+mj-lt"/>
              </a:rPr>
              <a:t>4. kriterij: Koji su izazovi u pogledu planiranja proračuna prema učinku utvrđeni kao važni ili kao srednje važni među mogućnostima iz Ankete OECD-a?</a:t>
            </a:r>
          </a:p>
          <a:p>
            <a:pPr algn="just">
              <a:spcBef>
                <a:spcPts val="400"/>
              </a:spcBef>
            </a:pPr>
            <a:endParaRPr lang="hr-HR" sz="2000" dirty="0">
              <a:solidFill>
                <a:srgbClr val="0070C0"/>
              </a:solidFill>
              <a:latin typeface="+mj-lt"/>
            </a:endParaRPr>
          </a:p>
          <a:p>
            <a:pPr fontAlgn="ctr"/>
            <a:r>
              <a:rPr lang="hr-HR" sz="2000" dirty="0">
                <a:solidFill>
                  <a:srgbClr val="000000"/>
                </a:solidFill>
                <a:latin typeface="+mj-lt"/>
              </a:rPr>
              <a:t>Najčešći su izazovi: </a:t>
            </a:r>
          </a:p>
          <a:p>
            <a:pPr fontAlgn="ctr"/>
            <a:endParaRPr lang="hr-HR" sz="2000" dirty="0">
              <a:solidFill>
                <a:srgbClr val="000000"/>
              </a:solidFill>
              <a:latin typeface="+mj-lt"/>
            </a:endParaRPr>
          </a:p>
          <a:p>
            <a:pPr marL="342900" indent="-342900" fontAlgn="ctr">
              <a:spcAft>
                <a:spcPts val="1200"/>
              </a:spcAft>
              <a:buFont typeface="+mj-lt"/>
              <a:buAutoNum type="arabicPeriod"/>
            </a:pPr>
            <a:r>
              <a:rPr lang="hr-HR" sz="2000" dirty="0">
                <a:solidFill>
                  <a:srgbClr val="000000"/>
                </a:solidFill>
                <a:latin typeface="+mj-lt"/>
              </a:rPr>
              <a:t>nedostatak sredstava (vrijeme, osoblje, operativna sredstva) za evaluacije učinka; </a:t>
            </a:r>
          </a:p>
          <a:p>
            <a:pPr marL="342900" indent="-342900" fontAlgn="ctr">
              <a:spcAft>
                <a:spcPts val="1200"/>
              </a:spcAft>
              <a:buFont typeface="+mj-lt"/>
              <a:buAutoNum type="arabicPeriod"/>
            </a:pPr>
            <a:r>
              <a:rPr lang="hr-HR" sz="2000" dirty="0">
                <a:solidFill>
                  <a:srgbClr val="000000"/>
                </a:solidFill>
                <a:latin typeface="+mj-lt"/>
              </a:rPr>
              <a:t>nejasni ciljevi politike/programa otežavaju uspostavu mjera/ciljnih vrijednosti učinka;</a:t>
            </a:r>
          </a:p>
          <a:p>
            <a:pPr marL="342900" indent="-342900" fontAlgn="ctr">
              <a:spcAft>
                <a:spcPts val="1200"/>
              </a:spcAft>
              <a:buFont typeface="+mj-lt"/>
              <a:buAutoNum type="arabicPeriod"/>
            </a:pPr>
            <a:r>
              <a:rPr lang="hr-HR" sz="2000" dirty="0">
                <a:solidFill>
                  <a:srgbClr val="000000"/>
                </a:solidFill>
                <a:latin typeface="+mj-lt"/>
              </a:rPr>
              <a:t>nedostatak kapaciteta/osposobljavanja za osoblje/državne službenike u pogledu mjerenja učinka; </a:t>
            </a:r>
          </a:p>
          <a:p>
            <a:pPr marL="342900" indent="-342900" fontAlgn="ctr">
              <a:spcAft>
                <a:spcPts val="1200"/>
              </a:spcAft>
              <a:buFont typeface="+mj-lt"/>
              <a:buAutoNum type="arabicPeriod"/>
            </a:pPr>
            <a:r>
              <a:rPr lang="hr-HR" sz="2000" dirty="0">
                <a:solidFill>
                  <a:srgbClr val="000000"/>
                </a:solidFill>
                <a:latin typeface="+mj-lt"/>
              </a:rPr>
              <a:t>nedostatak kulture primjene informacija o učinku; i</a:t>
            </a:r>
          </a:p>
          <a:p>
            <a:pPr marL="342900" indent="-342900" fontAlgn="ctr">
              <a:spcAft>
                <a:spcPts val="1200"/>
              </a:spcAft>
              <a:buFont typeface="+mj-lt"/>
              <a:buAutoNum type="arabicPeriod"/>
            </a:pPr>
            <a:r>
              <a:rPr lang="hr-HR" sz="2000" dirty="0">
                <a:solidFill>
                  <a:srgbClr val="000000"/>
                </a:solidFill>
                <a:latin typeface="+mj-lt"/>
              </a:rPr>
              <a:t>Nedostatak točnih/pravovremenih podataka</a:t>
            </a:r>
          </a:p>
          <a:p>
            <a:pPr algn="just">
              <a:spcBef>
                <a:spcPts val="400"/>
              </a:spcBef>
            </a:pPr>
            <a:endParaRPr lang="hr-HR" dirty="0">
              <a:solidFill>
                <a:srgbClr val="000000"/>
              </a:solidFill>
            </a:endParaRPr>
          </a:p>
        </p:txBody>
      </p:sp>
    </p:spTree>
    <p:extLst>
      <p:ext uri="{BB962C8B-B14F-4D97-AF65-F5344CB8AC3E}">
        <p14:creationId xmlns:p14="http://schemas.microsoft.com/office/powerpoint/2010/main" val="315266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hr-HR" smtClean="0"/>
              <a:t>SAŽETI PREGLED POKAZATELJA UČINKA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22</a:t>
            </a:fld>
            <a:endParaRPr lang="hr-HR" dirty="0"/>
          </a:p>
        </p:txBody>
      </p:sp>
      <p:sp>
        <p:nvSpPr>
          <p:cNvPr id="6" name="Rectang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25C4DB8-83E7-4D16-BB0A-11CD0E946804}"/>
              </a:ext>
            </a:extLst>
          </p:cNvPr>
          <p:cNvSpPr/>
          <p:nvPr/>
        </p:nvSpPr>
        <p:spPr>
          <a:xfrm>
            <a:off x="914400" y="944140"/>
            <a:ext cx="8991600" cy="6832640"/>
          </a:xfrm>
          <a:prstGeom prst="rect">
            <a:avLst/>
          </a:prstGeom>
        </p:spPr>
        <p:txBody>
          <a:bodyPr wrap="square">
            <a:spAutoFit/>
          </a:bodyPr>
          <a:lstStyle/>
          <a:p>
            <a:pPr algn="just">
              <a:spcBef>
                <a:spcPts val="400"/>
              </a:spcBef>
            </a:pPr>
            <a:r>
              <a:rPr lang="hr-HR" sz="2000" b="1" dirty="0">
                <a:solidFill>
                  <a:srgbClr val="0070C0"/>
                </a:solidFill>
                <a:latin typeface="+mj-lt"/>
              </a:rPr>
              <a:t>5. kriterij: Na kojoj se razini pokazatelji učinka utvrđuju i prate?</a:t>
            </a:r>
          </a:p>
          <a:p>
            <a:pPr algn="just">
              <a:spcBef>
                <a:spcPts val="400"/>
              </a:spcBef>
            </a:pPr>
            <a:endParaRPr lang="hr-HR" sz="400" b="1" dirty="0">
              <a:solidFill>
                <a:srgbClr val="0070C0"/>
              </a:solidFill>
              <a:latin typeface="+mj-lt"/>
            </a:endParaRPr>
          </a:p>
          <a:p>
            <a:pPr marL="342900" indent="-342900" fontAlgn="ctr">
              <a:spcAft>
                <a:spcPts val="1200"/>
              </a:spcAft>
              <a:buFont typeface="Wingdings" panose="05000000000000000000" pitchFamily="2" charset="2"/>
              <a:buChar char="§"/>
            </a:pPr>
            <a:r>
              <a:rPr lang="hr-HR" sz="2000" dirty="0">
                <a:solidFill>
                  <a:srgbClr val="000000"/>
                </a:solidFill>
                <a:latin typeface="+mj-lt"/>
              </a:rPr>
              <a:t>u većini slučajeva utvrđuju ih ministarstva/agencije (obično uz pomoć/smjernice CBA-a);</a:t>
            </a:r>
          </a:p>
          <a:p>
            <a:pPr marL="342900" indent="-342900" fontAlgn="ctr">
              <a:spcAft>
                <a:spcPts val="1200"/>
              </a:spcAft>
              <a:buFont typeface="Wingdings" panose="05000000000000000000" pitchFamily="2" charset="2"/>
              <a:buChar char="§"/>
            </a:pPr>
            <a:r>
              <a:rPr lang="hr-HR" sz="2000" dirty="0">
                <a:solidFill>
                  <a:srgbClr val="000000"/>
                </a:solidFill>
                <a:latin typeface="+mj-lt"/>
              </a:rPr>
              <a:t>u Bjelarusu i Rusiji odobrava ih Vlada, a konsolidira ih Ministarstvo gospodarstva;</a:t>
            </a:r>
          </a:p>
          <a:p>
            <a:pPr marL="342900" indent="-342900" fontAlgn="ctr">
              <a:spcAft>
                <a:spcPts val="1200"/>
              </a:spcAft>
              <a:buFont typeface="Wingdings" panose="05000000000000000000" pitchFamily="2" charset="2"/>
              <a:buChar char="§"/>
            </a:pPr>
            <a:r>
              <a:rPr lang="hr-HR" sz="2000" dirty="0">
                <a:solidFill>
                  <a:srgbClr val="000000"/>
                </a:solidFill>
                <a:latin typeface="+mj-lt"/>
              </a:rPr>
              <a:t>u balkanskim zemljama konsolidira ih MF, a</a:t>
            </a:r>
          </a:p>
          <a:p>
            <a:pPr marL="342900" indent="-342900" fontAlgn="ctr">
              <a:spcAft>
                <a:spcPts val="1200"/>
              </a:spcAft>
              <a:buFont typeface="Wingdings" panose="05000000000000000000" pitchFamily="2" charset="2"/>
              <a:buChar char="§"/>
            </a:pPr>
            <a:r>
              <a:rPr lang="hr-HR" sz="2000" dirty="0">
                <a:solidFill>
                  <a:srgbClr val="000000"/>
                </a:solidFill>
                <a:latin typeface="+mj-lt"/>
              </a:rPr>
              <a:t>u većini zemalja prate ih ministarstva/agencije te ih šalju vladi/parlamentu samo kao dodatne informacije (ne u svrhu donošenja).</a:t>
            </a:r>
          </a:p>
          <a:p>
            <a:pPr algn="just">
              <a:spcBef>
                <a:spcPts val="400"/>
              </a:spcBef>
            </a:pPr>
            <a:r>
              <a:rPr lang="hr-HR" sz="2000" b="1" dirty="0">
                <a:solidFill>
                  <a:srgbClr val="0070C0"/>
                </a:solidFill>
                <a:latin typeface="+mj-lt"/>
              </a:rPr>
              <a:t>6. kriterij: Koje vrste pokazatelja učinka postoje?</a:t>
            </a:r>
          </a:p>
          <a:p>
            <a:pPr lvl="0" fontAlgn="ctr">
              <a:spcBef>
                <a:spcPts val="0"/>
              </a:spcBef>
              <a:spcAft>
                <a:spcPts val="0"/>
              </a:spcAft>
              <a:defRPr/>
            </a:pPr>
            <a:r>
              <a:rPr lang="hr-HR" sz="2000" dirty="0">
                <a:solidFill>
                  <a:srgbClr val="000000"/>
                </a:solidFill>
                <a:latin typeface="+mj-lt"/>
              </a:rPr>
              <a:t>u oko pola slučajeva nema definiranih vrsta, u ostalim slučajevima se radi o nekoj kombinaciji pokazatelja izlaznih vrijednosti i krajnjih rezultata (a u nekim slučajevima i o pokazateljima efikasnosti). </a:t>
            </a:r>
          </a:p>
          <a:p>
            <a:pPr lvl="0" fontAlgn="ctr">
              <a:spcBef>
                <a:spcPts val="0"/>
              </a:spcBef>
              <a:spcAft>
                <a:spcPts val="0"/>
              </a:spcAft>
              <a:defRPr/>
            </a:pPr>
            <a:endParaRPr lang="hr-HR" sz="2000" b="1" dirty="0">
              <a:solidFill>
                <a:srgbClr val="000000"/>
              </a:solidFill>
              <a:latin typeface="+mj-lt"/>
            </a:endParaRPr>
          </a:p>
          <a:p>
            <a:pPr algn="just">
              <a:spcBef>
                <a:spcPts val="400"/>
              </a:spcBef>
            </a:pPr>
            <a:r>
              <a:rPr lang="hr-HR" sz="2000" b="1" dirty="0">
                <a:solidFill>
                  <a:srgbClr val="0070C0"/>
                </a:solidFill>
                <a:latin typeface="+mj-lt"/>
              </a:rPr>
              <a:t>7. kriterij: Koja je učestalost praćenja pokazatelja učinka?</a:t>
            </a:r>
          </a:p>
          <a:p>
            <a:pPr fontAlgn="ctr"/>
            <a:r>
              <a:rPr lang="hr-HR" sz="2000" dirty="0">
                <a:solidFill>
                  <a:srgbClr val="000000"/>
                </a:solidFill>
                <a:latin typeface="+mj-lt"/>
              </a:rPr>
              <a:t>Jednom godišnje, osim kod Armenije gdje se prate na tromjesečnoj razini i Srbije gdje se na nekim razinama prate na polugodišnjoj razini.</a:t>
            </a:r>
            <a:r>
              <a:rPr lang="hr-HR" sz="2000" dirty="0"/>
              <a:t> </a:t>
            </a:r>
          </a:p>
          <a:p>
            <a:pPr fontAlgn="ctr"/>
            <a:endParaRPr lang="hr-HR" sz="2000" dirty="0">
              <a:solidFill>
                <a:srgbClr val="000000"/>
              </a:solidFill>
              <a:latin typeface="+mj-lt"/>
            </a:endParaRPr>
          </a:p>
          <a:p>
            <a:pPr algn="just">
              <a:spcBef>
                <a:spcPts val="400"/>
              </a:spcBef>
            </a:pPr>
            <a:endParaRPr lang="hr-HR" sz="2000" dirty="0">
              <a:solidFill>
                <a:srgbClr val="0070C0"/>
              </a:solidFill>
              <a:latin typeface="+mj-lt"/>
            </a:endParaRPr>
          </a:p>
          <a:p>
            <a:pPr algn="just">
              <a:spcBef>
                <a:spcPts val="400"/>
              </a:spcBef>
            </a:pPr>
            <a:endParaRPr lang="hr-HR" sz="2000" b="1" dirty="0">
              <a:solidFill>
                <a:srgbClr val="0070C0"/>
              </a:solidFill>
              <a:latin typeface="+mj-lt"/>
            </a:endParaRPr>
          </a:p>
          <a:p>
            <a:pPr algn="just">
              <a:spcBef>
                <a:spcPts val="400"/>
              </a:spcBef>
            </a:pPr>
            <a:endParaRPr lang="hr-HR" dirty="0">
              <a:solidFill>
                <a:srgbClr val="000000"/>
              </a:solidFill>
            </a:endParaRPr>
          </a:p>
        </p:txBody>
      </p:sp>
    </p:spTree>
    <p:extLst>
      <p:ext uri="{BB962C8B-B14F-4D97-AF65-F5344CB8AC3E}">
        <p14:creationId xmlns:p14="http://schemas.microsoft.com/office/powerpoint/2010/main" val="3005744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hr-HR" smtClean="0"/>
              <a:t>SAŽETI PREGLED POKAZATELJA UČINKA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23</a:t>
            </a:fld>
            <a:endParaRPr lang="hr-HR" dirty="0"/>
          </a:p>
        </p:txBody>
      </p:sp>
      <p:sp>
        <p:nvSpPr>
          <p:cNvPr id="6" name="Rectang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25C4DB8-83E7-4D16-BB0A-11CD0E946804}"/>
              </a:ext>
            </a:extLst>
          </p:cNvPr>
          <p:cNvSpPr/>
          <p:nvPr/>
        </p:nvSpPr>
        <p:spPr>
          <a:xfrm>
            <a:off x="914400" y="944140"/>
            <a:ext cx="8763000" cy="6832640"/>
          </a:xfrm>
          <a:prstGeom prst="rect">
            <a:avLst/>
          </a:prstGeom>
        </p:spPr>
        <p:txBody>
          <a:bodyPr wrap="square">
            <a:spAutoFit/>
          </a:bodyPr>
          <a:lstStyle/>
          <a:p>
            <a:pPr algn="just">
              <a:spcBef>
                <a:spcPts val="400"/>
              </a:spcBef>
            </a:pPr>
            <a:endParaRPr lang="hr-HR" sz="2000" dirty="0">
              <a:solidFill>
                <a:srgbClr val="0070C0"/>
              </a:solidFill>
              <a:latin typeface="+mj-lt"/>
            </a:endParaRPr>
          </a:p>
          <a:p>
            <a:pPr algn="just">
              <a:spcBef>
                <a:spcPts val="400"/>
              </a:spcBef>
            </a:pPr>
            <a:r>
              <a:rPr lang="hr-HR" sz="2000" b="1" dirty="0">
                <a:solidFill>
                  <a:srgbClr val="0070C0"/>
                </a:solidFill>
                <a:latin typeface="+mj-lt"/>
              </a:rPr>
              <a:t>8. kriterij:   Koji je prosječan broj pokazatelja učinka po programu i kakva je struktura planiranja proračuna prema učinku?</a:t>
            </a:r>
          </a:p>
          <a:p>
            <a:pPr algn="just">
              <a:spcBef>
                <a:spcPts val="400"/>
              </a:spcBef>
            </a:pPr>
            <a:endParaRPr lang="hr-HR" sz="2000" b="1" dirty="0">
              <a:solidFill>
                <a:srgbClr val="0070C0"/>
              </a:solidFill>
              <a:latin typeface="+mj-lt"/>
            </a:endParaRPr>
          </a:p>
          <a:p>
            <a:pPr marL="342900" indent="-342900" fontAlgn="ctr">
              <a:spcAft>
                <a:spcPts val="1200"/>
              </a:spcAft>
              <a:buFont typeface="Wingdings" panose="05000000000000000000" pitchFamily="2" charset="2"/>
              <a:buChar char="§"/>
            </a:pPr>
            <a:r>
              <a:rPr lang="hr-HR" sz="2000" dirty="0">
                <a:solidFill>
                  <a:srgbClr val="000000"/>
                </a:solidFill>
                <a:latin typeface="+mj-lt"/>
              </a:rPr>
              <a:t>u većini slučajeva postoje dvije razine rezultata – programi i aktivnosti/potprogrami (ili područja politika i programi). u Kirgiskoj Republici, tri razine – razina održivog razvoja, programa i aktivnosti. </a:t>
            </a:r>
          </a:p>
          <a:p>
            <a:pPr marL="342900" indent="-342900" fontAlgn="ctr">
              <a:spcAft>
                <a:spcPts val="1200"/>
              </a:spcAft>
              <a:buFont typeface="Wingdings" panose="05000000000000000000" pitchFamily="2" charset="2"/>
              <a:buChar char="§"/>
            </a:pPr>
            <a:r>
              <a:rPr lang="hr-HR" sz="2000" dirty="0">
                <a:solidFill>
                  <a:srgbClr val="000000"/>
                </a:solidFill>
                <a:latin typeface="+mj-lt"/>
              </a:rPr>
              <a:t>pokazatelji učinka u većini slučajeva postoje na obje razine rezultata, osim u BiH, gdje pokazatelji postoje samo na razini aktivnosti. </a:t>
            </a:r>
          </a:p>
          <a:p>
            <a:pPr marL="342900" indent="-342900" fontAlgn="ctr">
              <a:spcAft>
                <a:spcPts val="1200"/>
              </a:spcAft>
              <a:buFont typeface="Wingdings" panose="05000000000000000000" pitchFamily="2" charset="2"/>
              <a:buChar char="§"/>
            </a:pPr>
            <a:r>
              <a:rPr lang="hr-HR" sz="2000" dirty="0">
                <a:solidFill>
                  <a:srgbClr val="000000"/>
                </a:solidFill>
                <a:latin typeface="+mj-lt"/>
              </a:rPr>
              <a:t>broj pokazatelja učinka značajno se razlikuje u većini zemalja, prosječno se po zemlji kreću od 10 do 80 (80 u Rusiji, </a:t>
            </a:r>
            <a:r>
              <a:rPr lang="hr-HR" smtClean="0"/>
              <a:t>50</a:t>
            </a:r>
            <a:r>
              <a:rPr lang="hr-HR" sz="2000" dirty="0">
                <a:latin typeface="+mj-lt"/>
              </a:rPr>
              <a:t> u Armeniji, 15 u BiH, 30</a:t>
            </a:r>
            <a:r>
              <a:rPr lang="hr-HR" sz="2000" dirty="0">
                <a:solidFill>
                  <a:srgbClr val="000000"/>
                </a:solidFill>
                <a:latin typeface="+mj-lt"/>
              </a:rPr>
              <a:t> u Hrvatskoj, 30 u Srbiji, 10 u Bugarskoj, 10 u Moldovi, 10 u Kirgiskoj Republici i 40 u Bjelarusu), ali </a:t>
            </a:r>
            <a:r>
              <a:rPr lang="hr-HR" sz="2000" u="sng" dirty="0">
                <a:solidFill>
                  <a:srgbClr val="000000"/>
                </a:solidFill>
                <a:latin typeface="+mj-lt"/>
              </a:rPr>
              <a:t>treba napomenuti da se djelokrug programa razlikuje među zemljama, od cijelih sektora (npr. u Rusiji) do mnogo manjeg djelokruga na razini jednog odjela u jednoj agenciji/ministarstvu (npr. BiH).</a:t>
            </a:r>
          </a:p>
          <a:p>
            <a:pPr marL="342900" indent="-342900" fontAlgn="ctr">
              <a:buFont typeface="Wingdings" panose="05000000000000000000" pitchFamily="2" charset="2"/>
              <a:buChar char="§"/>
            </a:pPr>
            <a:endParaRPr lang="hr-HR" sz="2000" dirty="0">
              <a:solidFill>
                <a:srgbClr val="000000"/>
              </a:solidFill>
              <a:latin typeface="+mj-lt"/>
            </a:endParaRPr>
          </a:p>
          <a:p>
            <a:pPr marL="342900" indent="-342900" fontAlgn="ctr">
              <a:buFont typeface="Wingdings" panose="05000000000000000000" pitchFamily="2" charset="2"/>
              <a:buChar char="§"/>
            </a:pPr>
            <a:endParaRPr lang="hr-HR" sz="2000" dirty="0">
              <a:solidFill>
                <a:srgbClr val="000000"/>
              </a:solidFill>
              <a:latin typeface="+mj-lt"/>
            </a:endParaRPr>
          </a:p>
          <a:p>
            <a:pPr marL="342900" indent="-342900" fontAlgn="ctr">
              <a:buFont typeface="Wingdings" panose="05000000000000000000" pitchFamily="2" charset="2"/>
              <a:buChar char="§"/>
            </a:pPr>
            <a:endParaRPr lang="hr-HR" sz="2000" dirty="0">
              <a:solidFill>
                <a:srgbClr val="000000"/>
              </a:solidFill>
              <a:latin typeface="+mj-lt"/>
            </a:endParaRPr>
          </a:p>
          <a:p>
            <a:pPr marL="342900" indent="-342900" fontAlgn="ctr">
              <a:buFont typeface="Wingdings" panose="05000000000000000000" pitchFamily="2" charset="2"/>
              <a:buChar char="§"/>
            </a:pPr>
            <a:endParaRPr lang="hr-HR" sz="2000" dirty="0">
              <a:solidFill>
                <a:srgbClr val="000000"/>
              </a:solidFill>
              <a:latin typeface="+mj-lt"/>
            </a:endParaRPr>
          </a:p>
          <a:p>
            <a:pPr algn="just">
              <a:spcBef>
                <a:spcPts val="400"/>
              </a:spcBef>
            </a:pPr>
            <a:endParaRPr lang="hr-HR" dirty="0">
              <a:solidFill>
                <a:srgbClr val="000000"/>
              </a:solidFill>
            </a:endParaRPr>
          </a:p>
        </p:txBody>
      </p:sp>
    </p:spTree>
    <p:extLst>
      <p:ext uri="{BB962C8B-B14F-4D97-AF65-F5344CB8AC3E}">
        <p14:creationId xmlns:p14="http://schemas.microsoft.com/office/powerpoint/2010/main" val="3366355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hr-HR" smtClean="0"/>
              <a:t>SAŽETI PREGLED POKAZATELJA UČINKA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24</a:t>
            </a:fld>
            <a:endParaRPr lang="hr-HR" dirty="0"/>
          </a:p>
        </p:txBody>
      </p:sp>
      <p:sp>
        <p:nvSpPr>
          <p:cNvPr id="6" name="Rectang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125C4DB8-83E7-4D16-BB0A-11CD0E946804}"/>
              </a:ext>
            </a:extLst>
          </p:cNvPr>
          <p:cNvSpPr/>
          <p:nvPr/>
        </p:nvSpPr>
        <p:spPr>
          <a:xfrm>
            <a:off x="990600" y="820799"/>
            <a:ext cx="8991600" cy="6658233"/>
          </a:xfrm>
          <a:prstGeom prst="rect">
            <a:avLst/>
          </a:prstGeom>
        </p:spPr>
        <p:txBody>
          <a:bodyPr wrap="square">
            <a:spAutoFit/>
          </a:bodyPr>
          <a:lstStyle/>
          <a:p>
            <a:pPr algn="just">
              <a:spcBef>
                <a:spcPts val="400"/>
              </a:spcBef>
            </a:pPr>
            <a:r>
              <a:rPr lang="hr-HR" b="1" dirty="0">
                <a:solidFill>
                  <a:srgbClr val="0070C0"/>
                </a:solidFill>
                <a:latin typeface="+mj-lt"/>
              </a:rPr>
              <a:t>9. kriterij: Koja je gruba procjena omjera pokazatelja izlaznih vrijednosti i pokazatelja krajnjih rezultata u ukupnim pokazateljima?</a:t>
            </a:r>
          </a:p>
          <a:p>
            <a:pPr fontAlgn="ctr">
              <a:spcBef>
                <a:spcPts val="0"/>
              </a:spcBef>
              <a:spcAft>
                <a:spcPts val="0"/>
              </a:spcAft>
              <a:defRPr/>
            </a:pPr>
            <a:r>
              <a:rPr lang="hr-HR" dirty="0">
                <a:latin typeface="+mj-lt"/>
              </a:rPr>
              <a:t>U većini slučajeva 2/3 pokazatelji izlaznih vrijednosti, 1/3 pokazatelji krajnjih rezultata.</a:t>
            </a:r>
          </a:p>
          <a:p>
            <a:pPr lvl="0" fontAlgn="ctr">
              <a:spcBef>
                <a:spcPts val="0"/>
              </a:spcBef>
              <a:spcAft>
                <a:spcPts val="0"/>
              </a:spcAft>
              <a:defRPr/>
            </a:pPr>
            <a:endParaRPr lang="hr-HR" dirty="0">
              <a:latin typeface="+mj-lt"/>
            </a:endParaRPr>
          </a:p>
          <a:p>
            <a:pPr algn="just">
              <a:spcBef>
                <a:spcPts val="400"/>
              </a:spcBef>
            </a:pPr>
            <a:r>
              <a:rPr lang="hr-HR" b="1" dirty="0">
                <a:solidFill>
                  <a:srgbClr val="0070C0"/>
                </a:solidFill>
                <a:latin typeface="+mj-lt"/>
              </a:rPr>
              <a:t>10. kriterij: Koji su glavni izazovi povezani baš s pokazateljima učinka?</a:t>
            </a:r>
          </a:p>
          <a:p>
            <a:pPr lvl="0" fontAlgn="ctr">
              <a:spcAft>
                <a:spcPts val="600"/>
              </a:spcAft>
              <a:defRPr/>
            </a:pPr>
            <a:endParaRPr lang="hr-HR" dirty="0">
              <a:solidFill>
                <a:srgbClr val="000000"/>
              </a:solidFill>
              <a:latin typeface="+mj-lt"/>
            </a:endParaRPr>
          </a:p>
          <a:p>
            <a:pPr marL="342900" lvl="0" indent="-342900" fontAlgn="ctr">
              <a:spcAft>
                <a:spcPts val="600"/>
              </a:spcAft>
              <a:buFont typeface="+mj-lt"/>
              <a:buAutoNum type="arabicPeriod"/>
              <a:defRPr/>
            </a:pPr>
            <a:r>
              <a:rPr lang="hr-HR" dirty="0">
                <a:solidFill>
                  <a:srgbClr val="000000"/>
                </a:solidFill>
                <a:latin typeface="+mj-lt"/>
              </a:rPr>
              <a:t>planiranje proračuna prema učinku još je u začecima. </a:t>
            </a:r>
          </a:p>
          <a:p>
            <a:pPr marL="342900" lvl="0" indent="-342900" fontAlgn="ctr">
              <a:spcAft>
                <a:spcPts val="600"/>
              </a:spcAft>
              <a:buFont typeface="+mj-lt"/>
              <a:buAutoNum type="arabicPeriod"/>
              <a:defRPr/>
            </a:pPr>
            <a:r>
              <a:rPr lang="hr-HR" dirty="0">
                <a:solidFill>
                  <a:srgbClr val="000000"/>
                </a:solidFill>
                <a:latin typeface="+mj-lt"/>
              </a:rPr>
              <a:t>kvaliteta pokazatelja učinka razlikuje se od korisnika do korisnika. </a:t>
            </a:r>
          </a:p>
          <a:p>
            <a:pPr marL="342900" lvl="0" indent="-342900" fontAlgn="ctr">
              <a:spcAft>
                <a:spcPts val="600"/>
              </a:spcAft>
              <a:buFont typeface="+mj-lt"/>
              <a:buAutoNum type="arabicPeriod"/>
              <a:defRPr/>
            </a:pPr>
            <a:r>
              <a:rPr lang="hr-HR" dirty="0">
                <a:solidFill>
                  <a:srgbClr val="000000"/>
                </a:solidFill>
                <a:latin typeface="+mj-lt"/>
              </a:rPr>
              <a:t>previše pokazatelja učinka. </a:t>
            </a:r>
          </a:p>
          <a:p>
            <a:pPr marL="342900" lvl="0" indent="-342900" fontAlgn="ctr">
              <a:spcAft>
                <a:spcPts val="600"/>
              </a:spcAft>
              <a:buFont typeface="+mj-lt"/>
              <a:buAutoNum type="arabicPeriod"/>
              <a:defRPr/>
            </a:pPr>
            <a:r>
              <a:rPr lang="hr-HR" dirty="0">
                <a:solidFill>
                  <a:srgbClr val="000000"/>
                </a:solidFill>
                <a:latin typeface="+mj-lt"/>
              </a:rPr>
              <a:t>nepostojanje utvrđenih ključnih nacionalnih pokazatelja (KNI-jeva) / nepostojanje nacionalne strategije najviše razine sa standardnim pokazateljima učinka. </a:t>
            </a:r>
          </a:p>
          <a:p>
            <a:pPr marL="342900" lvl="0" indent="-342900" fontAlgn="ctr">
              <a:spcAft>
                <a:spcPts val="600"/>
              </a:spcAft>
              <a:buFont typeface="+mj-lt"/>
              <a:buAutoNum type="arabicPeriod"/>
              <a:defRPr/>
            </a:pPr>
            <a:r>
              <a:rPr lang="hr-HR" dirty="0">
                <a:solidFill>
                  <a:srgbClr val="000000"/>
                </a:solidFill>
                <a:latin typeface="+mj-lt"/>
              </a:rPr>
              <a:t>mogla bi se ojačati povezanost s općim strateškim planiranjem na razini države. </a:t>
            </a:r>
          </a:p>
          <a:p>
            <a:pPr marL="342900" lvl="0" indent="-342900" fontAlgn="ctr">
              <a:spcAft>
                <a:spcPts val="600"/>
              </a:spcAft>
              <a:buFont typeface="+mj-lt"/>
              <a:buAutoNum type="arabicPeriod"/>
              <a:defRPr/>
            </a:pPr>
            <a:r>
              <a:rPr lang="hr-HR" dirty="0">
                <a:solidFill>
                  <a:srgbClr val="000000"/>
                </a:solidFill>
                <a:latin typeface="+mj-lt"/>
              </a:rPr>
              <a:t>u nekim slučajevima pokazatelji učinka nisu mjerljivi. </a:t>
            </a:r>
          </a:p>
          <a:p>
            <a:pPr marL="342900" lvl="0" indent="-342900" fontAlgn="ctr">
              <a:spcAft>
                <a:spcPts val="600"/>
              </a:spcAft>
              <a:buFont typeface="+mj-lt"/>
              <a:buAutoNum type="arabicPeriod"/>
              <a:defRPr/>
            </a:pPr>
            <a:r>
              <a:rPr lang="hr-HR" dirty="0">
                <a:solidFill>
                  <a:srgbClr val="000000"/>
                </a:solidFill>
                <a:latin typeface="+mj-lt"/>
              </a:rPr>
              <a:t>planiranje proračuna prema učinku slabo je ili ne postoji na razini lokalne uprave.</a:t>
            </a:r>
          </a:p>
          <a:p>
            <a:pPr marL="342900" lvl="0" indent="-342900" fontAlgn="ctr">
              <a:spcAft>
                <a:spcPts val="600"/>
              </a:spcAft>
              <a:buFont typeface="+mj-lt"/>
              <a:buAutoNum type="arabicPeriod"/>
              <a:defRPr/>
            </a:pPr>
            <a:r>
              <a:rPr lang="hr-HR" dirty="0">
                <a:solidFill>
                  <a:srgbClr val="000000"/>
                </a:solidFill>
                <a:latin typeface="+mj-lt"/>
              </a:rPr>
              <a:t>pokazatelji učinka ne upotrebljavaju se pri donošenju odluka. </a:t>
            </a:r>
          </a:p>
          <a:p>
            <a:pPr marL="342900" lvl="0" indent="-342900" fontAlgn="ctr">
              <a:spcAft>
                <a:spcPts val="600"/>
              </a:spcAft>
              <a:buFont typeface="+mj-lt"/>
              <a:buAutoNum type="arabicPeriod"/>
              <a:defRPr/>
            </a:pPr>
            <a:r>
              <a:rPr lang="hr-HR" dirty="0">
                <a:solidFill>
                  <a:srgbClr val="000000"/>
                </a:solidFill>
                <a:latin typeface="+mj-lt"/>
              </a:rPr>
              <a:t>izazovi u pogledu uspostave i praćenja pokazatelja učinka za međuagencijske programe. </a:t>
            </a:r>
          </a:p>
          <a:p>
            <a:pPr marL="342900" lvl="0" indent="-342900" fontAlgn="ctr">
              <a:spcAft>
                <a:spcPts val="600"/>
              </a:spcAft>
              <a:buFont typeface="+mj-lt"/>
              <a:buAutoNum type="arabicPeriod"/>
              <a:defRPr/>
            </a:pPr>
            <a:r>
              <a:rPr lang="hr-HR" dirty="0">
                <a:solidFill>
                  <a:srgbClr val="000000"/>
                </a:solidFill>
                <a:latin typeface="+mj-lt"/>
              </a:rPr>
              <a:t>poteškoće s utvrđivanjem ciljnih vrijednosti pokazatelja učinka. </a:t>
            </a:r>
          </a:p>
          <a:p>
            <a:pPr marL="342900" lvl="0" indent="-342900" fontAlgn="ctr">
              <a:spcAft>
                <a:spcPts val="600"/>
              </a:spcAft>
              <a:buFont typeface="+mj-lt"/>
              <a:buAutoNum type="arabicPeriod"/>
              <a:defRPr/>
            </a:pPr>
            <a:r>
              <a:rPr lang="hr-HR" dirty="0">
                <a:solidFill>
                  <a:srgbClr val="000000"/>
                </a:solidFill>
                <a:latin typeface="+mj-lt"/>
              </a:rPr>
              <a:t>potrebno je ojačati opći način razmišljanja temeljen na učinku. </a:t>
            </a:r>
          </a:p>
          <a:p>
            <a:pPr marL="342900" indent="-342900" fontAlgn="ctr">
              <a:buFont typeface="+mj-lt"/>
              <a:buAutoNum type="arabicPeriod"/>
            </a:pPr>
            <a:endParaRPr lang="hr-HR" dirty="0">
              <a:solidFill>
                <a:srgbClr val="000000"/>
              </a:solidFill>
              <a:latin typeface="+mj-lt"/>
            </a:endParaRPr>
          </a:p>
          <a:p>
            <a:pPr algn="just">
              <a:spcBef>
                <a:spcPts val="400"/>
              </a:spcBef>
            </a:pPr>
            <a:endParaRPr lang="hr-HR" dirty="0">
              <a:solidFill>
                <a:srgbClr val="000000"/>
              </a:solidFill>
            </a:endParaRPr>
          </a:p>
        </p:txBody>
      </p:sp>
    </p:spTree>
    <p:extLst>
      <p:ext uri="{BB962C8B-B14F-4D97-AF65-F5344CB8AC3E}">
        <p14:creationId xmlns:p14="http://schemas.microsoft.com/office/powerpoint/2010/main" val="3860692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hr-HR" sz="2000" dirty="0">
              <a:solidFill>
                <a:schemeClr val="tx1">
                  <a:lumMod val="95000"/>
                  <a:lumOff val="5000"/>
                </a:schemeClr>
              </a:solidFill>
            </a:endParaRPr>
          </a:p>
          <a:p>
            <a:pPr algn="just">
              <a:spcBef>
                <a:spcPts val="1200"/>
              </a:spcBef>
            </a:pPr>
            <a:r>
              <a:rPr lang="hr-HR" sz="3000" cap="all" dirty="0">
                <a:solidFill>
                  <a:schemeClr val="tx1">
                    <a:lumMod val="95000"/>
                    <a:lumOff val="5000"/>
                  </a:schemeClr>
                </a:solidFill>
              </a:rPr>
              <a:t>Pokazatelji za zdravstvo i obrazovanje po zemlji</a:t>
            </a:r>
          </a:p>
          <a:p>
            <a:pPr algn="just">
              <a:spcBef>
                <a:spcPts val="800"/>
              </a:spcBef>
            </a:pPr>
            <a:endParaRPr lang="hr-HR"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25</a:t>
            </a:fld>
            <a:endParaRPr lang="hr-HR" dirty="0"/>
          </a:p>
        </p:txBody>
      </p:sp>
    </p:spTree>
    <p:extLst>
      <p:ext uri="{BB962C8B-B14F-4D97-AF65-F5344CB8AC3E}">
        <p14:creationId xmlns:p14="http://schemas.microsoft.com/office/powerpoint/2010/main" val="952361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523220"/>
          </a:xfrm>
          <a:prstGeom prst="rect">
            <a:avLst/>
          </a:prstGeom>
          <a:noFill/>
        </p:spPr>
        <p:txBody>
          <a:bodyPr wrap="square" rtlCol="0">
            <a:spAutoFit/>
          </a:bodyPr>
          <a:lstStyle/>
          <a:p>
            <a:pPr algn="ctr"/>
            <a:r>
              <a:rPr lang="hr-HR" sz="2800" dirty="0">
                <a:solidFill>
                  <a:srgbClr val="002060"/>
                </a:solidFill>
                <a:latin typeface="+mj-lt"/>
              </a:rPr>
              <a:t>POKAZATELJI UČINKA ZA OBRAZOVANJE: RUSIJA</a:t>
            </a:r>
            <a:endParaRPr lang="hr-HR" sz="28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26</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4182478593"/>
              </p:ext>
            </p:extLst>
          </p:nvPr>
        </p:nvGraphicFramePr>
        <p:xfrm>
          <a:off x="838200" y="589059"/>
          <a:ext cx="8839200" cy="6170908"/>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001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681728">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Državni program razvoja sustava obrazovanja za razdoblje 2013. – 2020. sa sedam potprograma: 1. Razvoj strukovnog obrazovanja, 2. Razvoj predškolskog, općeg i daljnjeg obrazovanja djece, 3. Razvoj sustava ocjenjivanja kvalitete obrazovanja i transparentnosti informacija o sustavi obrazovanja, 4. Društveni angažman mladih, 5. Osiguravanje provedbe nacionalnog programa Ruske Federacije „Razvoj obrazovanja” u razdoblju 2013. – 2020. i ostalih mjera iz područja obrazovanja nacionalnog programa „Razvoj obrazovanja” za razdoblje 2013. – 2020., 6. Federalni ciljni program „Ruski jezik” za razdoblje 2011. – 2015., i 7. Federalni ciljni program razvoja obrazovanja za razdoblje 2011. – 2015.</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93965">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a:solidFill>
                            <a:srgbClr val="000000"/>
                          </a:solidFill>
                          <a:effectLst/>
                          <a:latin typeface="Calibri" panose="020F0502020204030204" pitchFamily="34" charset="0"/>
                        </a:rPr>
                        <a:t>80 na razini programa i ukupno 74 na razini potprograma, prosječno 10 po potprogramu.</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2230660">
                <a:tc>
                  <a:txBody>
                    <a:bodyPr/>
                    <a:lstStyle/>
                    <a:p>
                      <a:pPr algn="ctr" rtl="0" fontAlgn="ctr"/>
                      <a:r>
                        <a:rPr lang="hr-HR" sz="1000" b="0" i="0" u="none" strike="noStrike" dirty="0">
                          <a:solidFill>
                            <a:srgbClr val="000000"/>
                          </a:solidFill>
                          <a:effectLst/>
                          <a:latin typeface="Calibri" panose="020F0502020204030204" pitchFamily="34" charset="0"/>
                        </a:rPr>
                        <a:t>Pokazatelji učinka najviše razine</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Odnosni udjel stanovništva u dobi od 5 do 18 godina obuhvaćen općim i strukovnim obrazovanjem u ukupnom stanovništvu u dobi od 5 do 18 godina </a:t>
                      </a:r>
                      <a:r>
                        <a:t/>
                      </a:r>
                      <a:br/>
                      <a:r>
                        <a:rPr lang="hr-HR" sz="1000" b="1" i="0" u="none" strike="noStrike" dirty="0">
                          <a:solidFill>
                            <a:srgbClr val="000000"/>
                          </a:solidFill>
                          <a:effectLst/>
                          <a:latin typeface="Calibri" panose="020F0502020204030204" pitchFamily="34" charset="0"/>
                        </a:rPr>
                        <a:t>Dostupnost predškolskog odgoja (omjer broja djece u dobi od 3 do 7 godina koja su u tekućoj godini obuhvaćena predškolskim obrazovanjem u odnosu na ukupan broj djece u dobi od 3 do 7 godina koja su u tekućoj godini obuhvaćena predškolskim obrazovanjem i broj djece u dobi od 3 do 7 godina koja su u tekućoj godini na listi čekanja za predškolsko obrazovanje)</a:t>
                      </a:r>
                      <a:r>
                        <a:t/>
                      </a:r>
                      <a:br/>
                      <a:r>
                        <a:rPr lang="hr-HR" sz="1000" b="1" i="0" u="none" strike="noStrike" dirty="0">
                          <a:solidFill>
                            <a:srgbClr val="000000"/>
                          </a:solidFill>
                          <a:effectLst/>
                          <a:latin typeface="Calibri" panose="020F0502020204030204" pitchFamily="34" charset="0"/>
                        </a:rPr>
                        <a:t>Omjer prosječne ocjene na državnoj maturi (za dva obvezna predmeta) u 10 posto škola s najboljim rezultatima na državnoj maturi prema prosječnoj ocjeni na državnoj maturi (za dva obvezna predmeta) u 10 posto škola s najgorim rezultatima na državnoj maturi</a:t>
                      </a:r>
                      <a:r>
                        <a:t/>
                      </a:r>
                      <a:br/>
                      <a:r>
                        <a:rPr lang="hr-HR" sz="1000" b="1" i="0" u="none" strike="noStrike" dirty="0">
                          <a:solidFill>
                            <a:srgbClr val="000000"/>
                          </a:solidFill>
                          <a:effectLst/>
                          <a:latin typeface="Calibri" panose="020F0502020204030204" pitchFamily="34" charset="0"/>
                        </a:rPr>
                        <a:t>Odnosni udjel sektora visokog obrazovanja u unutarnjim troškovima istraživanja i razvoja</a:t>
                      </a:r>
                      <a:r>
                        <a:t/>
                      </a:r>
                      <a:br/>
                      <a:r>
                        <a:rPr lang="hr-HR" sz="1000" b="1" i="0" u="none" strike="noStrike" dirty="0">
                          <a:solidFill>
                            <a:srgbClr val="000000"/>
                          </a:solidFill>
                          <a:effectLst/>
                          <a:latin typeface="Calibri" panose="020F0502020204030204" pitchFamily="34" charset="0"/>
                        </a:rPr>
                        <a:t>Odnosni udjel broja učenika u državnim i općinskim organizacijama općeg obrazovana koji zadovoljavaju glavne trenutačne zahtjeve (s obzirom na federalne obrazovne standarde) u odnosu na ukupni broj učenika u državnim i općinskim organizacijama općeg obrazovanja</a:t>
                      </a:r>
                      <a:r>
                        <a:t/>
                      </a:r>
                      <a:br/>
                      <a:r>
                        <a:rPr lang="hr-HR" sz="1000" b="1" i="0" u="none" strike="noStrike" dirty="0">
                          <a:solidFill>
                            <a:srgbClr val="000000"/>
                          </a:solidFill>
                          <a:effectLst/>
                          <a:latin typeface="Calibri" panose="020F0502020204030204" pitchFamily="34" charset="0"/>
                        </a:rPr>
                        <a:t>Odnosni udjel učenika koji su u tekućoj godini maturirali u organizacijama strukovnog obrazovanja koji su dobili posao za koji su se obrazovali</a:t>
                      </a:r>
                      <a:r>
                        <a:t/>
                      </a:r>
                      <a:br/>
                      <a:r>
                        <a:rPr lang="hr-HR" sz="1000" b="1" i="0" u="none" strike="noStrike" dirty="0">
                          <a:solidFill>
                            <a:srgbClr val="000000"/>
                          </a:solidFill>
                          <a:effectLst/>
                          <a:latin typeface="Calibri" panose="020F0502020204030204" pitchFamily="34" charset="0"/>
                        </a:rPr>
                        <a:t>Doseg programa daljnjeg strukovnog obrazovanja (odnosni udjel djelatnog stanovništva u dobi od 25 do 65 godina osposobljeno na tečajevima obnavljanja znanja i(ili) ponovnog osposobljavanja u odnosnu na ukupni broj djelatnog stanovništva te dobi) </a:t>
                      </a:r>
                      <a:r>
                        <a:t/>
                      </a:r>
                      <a:br/>
                      <a:r>
                        <a:rPr lang="hr-HR" sz="1000" b="1" i="0" u="none" strike="noStrike" dirty="0">
                          <a:solidFill>
                            <a:srgbClr val="000000"/>
                          </a:solidFill>
                          <a:effectLst/>
                          <a:latin typeface="Calibri" panose="020F0502020204030204" pitchFamily="34" charset="0"/>
                        </a:rPr>
                        <a:t>Odnosni udjel mladih osoba u dobi od 14 do 30 godina koje sudjeluju u aktivnostima udruga mladih u odnosu na ukupni broj mladih osoba u dobi od 14 do 30 godina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2366504">
                <a:tc>
                  <a:txBody>
                    <a:bodyPr/>
                    <a:lstStyle/>
                    <a:p>
                      <a:pPr algn="ctr" rtl="0" fontAlgn="ctr"/>
                      <a:r>
                        <a:rPr lang="hr-HR" sz="800" b="0" i="0" u="none" strike="noStrike" dirty="0">
                          <a:solidFill>
                            <a:srgbClr val="000000"/>
                          </a:solidFill>
                          <a:effectLst/>
                          <a:latin typeface="Calibri" panose="020F0502020204030204" pitchFamily="34" charset="0"/>
                        </a:rPr>
                        <a:t>Primjeri ostalih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t/>
                      </a:r>
                      <a:br/>
                      <a:r>
                        <a:rPr lang="hr-HR" sz="800" b="1" i="0" u="none" strike="noStrike" dirty="0">
                          <a:solidFill>
                            <a:srgbClr val="000000"/>
                          </a:solidFill>
                          <a:effectLst/>
                          <a:latin typeface="Calibri" panose="020F0502020204030204" pitchFamily="34" charset="0"/>
                        </a:rPr>
                        <a:t>Odnosni udjel broja organizacija srednjeg strukovnog obrazovanja i organizacija visokog strukovnog obrazovanja čije su zgrade prilagođene za pristup osobama s invaliditetom</a:t>
                      </a:r>
                      <a:r>
                        <a:t/>
                      </a:r>
                      <a:br/>
                      <a:r>
                        <a:rPr lang="hr-HR" sz="800" b="1" i="0" u="none" strike="noStrike" dirty="0">
                          <a:solidFill>
                            <a:srgbClr val="000000"/>
                          </a:solidFill>
                          <a:effectLst/>
                          <a:latin typeface="Calibri" panose="020F0502020204030204" pitchFamily="34" charset="0"/>
                        </a:rPr>
                        <a:t>Broj učenika upisanih u programe srednjeg strukovnog obrazovanja po  jednoj osobi koja je predavač i(ili) voditelj strukovnog osposobljavanja</a:t>
                      </a:r>
                      <a:r>
                        <a:t/>
                      </a:r>
                      <a:br/>
                      <a:r>
                        <a:rPr lang="hr-HR" sz="800" b="1" i="0" u="none" strike="noStrike" dirty="0">
                          <a:solidFill>
                            <a:srgbClr val="000000"/>
                          </a:solidFill>
                          <a:effectLst/>
                          <a:latin typeface="Calibri" panose="020F0502020204030204" pitchFamily="34" charset="0"/>
                        </a:rPr>
                        <a:t>Omjer prosječne mjesečne plaće nastavnog osoblja državnih i općinskih organizacija visokog obrazovanja prema prosječnoj mjesečnoj plaći u predmetnom sastavnom entitetu </a:t>
                      </a:r>
                      <a:r>
                        <a:t/>
                      </a:r>
                      <a:br/>
                      <a:r>
                        <a:rPr lang="hr-HR" sz="800" b="1" i="0" u="none" strike="noStrike" dirty="0">
                          <a:solidFill>
                            <a:srgbClr val="000000"/>
                          </a:solidFill>
                          <a:effectLst/>
                          <a:latin typeface="Calibri" panose="020F0502020204030204" pitchFamily="34" charset="0"/>
                        </a:rPr>
                        <a:t>Broj ruskih sveučilišta uvrštenih na popis 100 najboljih sveučilišta na svijetu</a:t>
                      </a:r>
                      <a:r>
                        <a:t/>
                      </a:r>
                      <a:br/>
                      <a:r>
                        <a:rPr lang="hr-HR" sz="800" b="1" i="0" u="none" strike="noStrike" dirty="0">
                          <a:solidFill>
                            <a:srgbClr val="000000"/>
                          </a:solidFill>
                          <a:effectLst/>
                          <a:latin typeface="Calibri" panose="020F0502020204030204" pitchFamily="34" charset="0"/>
                        </a:rPr>
                        <a:t>Dostupnost organizacija predškolskog obrazovanja djeci (omjer broja djece u dobi od dva mjeseca do tri godine koja pohađaju organizacije predškolskog obrazovanja prema ukupnom broju djece u dobi od dva mjeseca do tri godine)</a:t>
                      </a:r>
                      <a:r>
                        <a:t/>
                      </a:r>
                      <a:br/>
                      <a:r>
                        <a:rPr lang="hr-HR" sz="800" b="1" i="0" u="none" strike="noStrike" dirty="0">
                          <a:solidFill>
                            <a:srgbClr val="000000"/>
                          </a:solidFill>
                          <a:effectLst/>
                          <a:latin typeface="Calibri" panose="020F0502020204030204" pitchFamily="34" charset="0"/>
                        </a:rPr>
                        <a:t>Broj upisanih učenika na jednog učitelja općeg obrazovanja</a:t>
                      </a:r>
                      <a:r>
                        <a:t/>
                      </a:r>
                      <a:br/>
                      <a:r>
                        <a:rPr lang="hr-HR" sz="800" b="1" i="0" u="none" strike="noStrike" dirty="0">
                          <a:solidFill>
                            <a:srgbClr val="000000"/>
                          </a:solidFill>
                          <a:effectLst/>
                          <a:latin typeface="Calibri" panose="020F0502020204030204" pitchFamily="34" charset="0"/>
                        </a:rPr>
                        <a:t>Odnosni udjel broja ruskih učenika koji su postigli osnovnu razinu u međunarodnim komparativnim istraživanjima kvalitete obrazovanja (PIRLS, TIMSS, PISA) u ukupnom broju učenika uključenih u međunarodno istraživanje TIMSS (4. razred)</a:t>
                      </a:r>
                      <a:r>
                        <a:t/>
                      </a:r>
                      <a:br/>
                      <a:r>
                        <a:rPr lang="hr-HR" sz="800" b="1" i="0" u="none" strike="noStrike" dirty="0">
                          <a:solidFill>
                            <a:srgbClr val="000000"/>
                          </a:solidFill>
                          <a:effectLst/>
                          <a:latin typeface="Calibri" panose="020F0502020204030204" pitchFamily="34" charset="0"/>
                        </a:rPr>
                        <a:t>Omjer prosječne mjesečne plaće učitelja u državnim (općinskim)organizacijama predškolskog obrazovanja prema prosječnoj mjesečnoj plaći u području općeg obrazovanja u predmetnom sastavnom entitetu Ruske Federacije</a:t>
                      </a:r>
                      <a:r>
                        <a:t/>
                      </a:r>
                      <a:br/>
                      <a:r>
                        <a:rPr lang="hr-HR" sz="800" b="1" i="0" u="none" strike="noStrike" dirty="0">
                          <a:solidFill>
                            <a:srgbClr val="000000"/>
                          </a:solidFill>
                          <a:effectLst/>
                          <a:latin typeface="Calibri" panose="020F0502020204030204" pitchFamily="34" charset="0"/>
                        </a:rPr>
                        <a:t>Odnosni udjel broja obrazovnih organizacija koje imaju protupožarne alarme, senzore dima i ormariće s vatrogasnim crijevom u ukupnom broju relevantnih organizacija</a:t>
                      </a:r>
                      <a:r>
                        <a:t/>
                      </a:r>
                      <a:br/>
                      <a:r>
                        <a:rPr lang="hr-HR" sz="800" b="1" i="0" u="none" strike="noStrike" dirty="0">
                          <a:solidFill>
                            <a:srgbClr val="000000"/>
                          </a:solidFill>
                          <a:effectLst/>
                          <a:latin typeface="Calibri" panose="020F0502020204030204" pitchFamily="34" charset="0"/>
                        </a:rPr>
                        <a:t>Broj međunarodnih komparativnih istraživanja kvalitete obrazovanja u kojima Rusija redovno sudjeluje</a:t>
                      </a:r>
                      <a:r>
                        <a:t/>
                      </a:r>
                      <a:br/>
                      <a:r>
                        <a:rPr lang="hr-HR" sz="800" b="1" i="0" u="none" strike="noStrike" dirty="0">
                          <a:solidFill>
                            <a:srgbClr val="000000"/>
                          </a:solidFill>
                          <a:effectLst/>
                          <a:latin typeface="Calibri" panose="020F0502020204030204" pitchFamily="34" charset="0"/>
                        </a:rPr>
                        <a:t>Odnosni udjel broja mladih osoba u dobi od 14 do 30 godina koje su uključene u projekte i programe u području pružanja podrške talentiranim mladim osobama koje provode izvršna tijela u ukupnom broju mladih osoba u dobi od 14 do 30 godina </a:t>
                      </a:r>
                      <a:r>
                        <a:t/>
                      </a:r>
                      <a:br/>
                      <a:r>
                        <a:rPr lang="hr-HR" sz="800" b="1" i="0" u="none" strike="noStrike" dirty="0">
                          <a:solidFill>
                            <a:srgbClr val="000000"/>
                          </a:solidFill>
                          <a:effectLst/>
                          <a:latin typeface="Calibri" panose="020F0502020204030204" pitchFamily="34" charset="0"/>
                        </a:rPr>
                        <a:t>Broj događanja za mlade</a:t>
                      </a:r>
                      <a:r>
                        <a:t/>
                      </a:r>
                      <a:br/>
                      <a:r>
                        <a:rPr lang="hr-HR" sz="800" b="1" i="0" u="none" strike="noStrike" dirty="0">
                          <a:solidFill>
                            <a:srgbClr val="000000"/>
                          </a:solidFill>
                          <a:effectLst/>
                          <a:latin typeface="Calibri" panose="020F0502020204030204" pitchFamily="34" charset="0"/>
                        </a:rPr>
                        <a:t>Broj osoba koje su primile nagrade za književnost, umjetnost, obrazovanje, tiskane medije, znanost i inženjering te ostale nagrade za iznimne zasluge za državu</a:t>
                      </a:r>
                      <a:r>
                        <a:t/>
                      </a:r>
                      <a:br/>
                      <a:r>
                        <a:rPr lang="hr-HR" sz="800" b="1" i="0" u="none" strike="noStrike" dirty="0">
                          <a:solidFill>
                            <a:srgbClr val="000000"/>
                          </a:solidFill>
                          <a:effectLst/>
                          <a:latin typeface="Calibri" panose="020F0502020204030204" pitchFamily="34" charset="0"/>
                        </a:rPr>
                        <a:t>Razina usklađenosti obrazovanja s modernim standardima</a:t>
                      </a:r>
                      <a:r>
                        <a:t/>
                      </a:r>
                      <a:br/>
                      <a:r>
                        <a:t/>
                      </a:r>
                      <a:br/>
                      <a:endParaRPr lang="hr-HR" sz="8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1131878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hr-HR" sz="3600" dirty="0">
                <a:solidFill>
                  <a:srgbClr val="002060"/>
                </a:solidFill>
                <a:latin typeface="+mj-lt"/>
              </a:rPr>
              <a:t>POKAZATELJI UČINKA ZA OBRAZOVANJE: SRBIJA</a:t>
            </a:r>
            <a:endParaRPr lang="hr-HR"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27</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3691211646"/>
              </p:ext>
            </p:extLst>
          </p:nvPr>
        </p:nvGraphicFramePr>
        <p:xfrm>
          <a:off x="838200" y="533401"/>
          <a:ext cx="8839200" cy="6461075"/>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001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414205">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6 programa: uređivanje, praćenje i razvoj svih razina sustava obrazovanja, predškolsko obrazovanje, osnovno obrazovanje, srednje obrazovanje, visoko obrazovanje, podrška obrazovanju učenika i učenicima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150236">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31 na razini programa i dodatnih 241 za 64 aktivnosti u okviru šest programa.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4002618">
                <a:tc>
                  <a:txBody>
                    <a:bodyPr/>
                    <a:lstStyle/>
                    <a:p>
                      <a:pPr algn="ctr" rtl="0" fontAlgn="ctr"/>
                      <a:r>
                        <a:rPr lang="hr-HR" sz="800" b="0" i="0" u="none" strike="noStrike" dirty="0">
                          <a:solidFill>
                            <a:srgbClr val="000000"/>
                          </a:solidFill>
                          <a:effectLst/>
                          <a:latin typeface="Calibri" panose="020F0502020204030204" pitchFamily="34" charset="0"/>
                        </a:rPr>
                        <a:t>Pokazatelji učinka najviše razine</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800" b="1" i="0" u="none" strike="noStrike" dirty="0">
                          <a:solidFill>
                            <a:srgbClr val="000000"/>
                          </a:solidFill>
                          <a:effectLst/>
                          <a:latin typeface="Calibri" panose="020F0502020204030204" pitchFamily="34" charset="0"/>
                        </a:rPr>
                        <a:t>Broj pomoćnika u nastavi koji rade s romskom djecom.</a:t>
                      </a:r>
                    </a:p>
                    <a:p>
                      <a:pPr algn="ctr" rtl="0" fontAlgn="ctr"/>
                      <a:r>
                        <a:rPr lang="hr-HR" sz="800" b="1" i="0" u="none" strike="noStrike" dirty="0">
                          <a:solidFill>
                            <a:srgbClr val="000000"/>
                          </a:solidFill>
                          <a:effectLst/>
                          <a:latin typeface="Calibri" panose="020F0502020204030204" pitchFamily="34" charset="0"/>
                        </a:rPr>
                        <a:t>Broj poziva upućenih SOS telefonu ili prijava nasilja.</a:t>
                      </a:r>
                    </a:p>
                    <a:p>
                      <a:pPr algn="ctr" rtl="0" fontAlgn="ctr"/>
                      <a:r>
                        <a:rPr lang="hr-HR" sz="800" b="1" i="0" u="none" strike="noStrike" dirty="0">
                          <a:solidFill>
                            <a:srgbClr val="000000"/>
                          </a:solidFill>
                          <a:effectLst/>
                          <a:latin typeface="Calibri" panose="020F0502020204030204" pitchFamily="34" charset="0"/>
                        </a:rPr>
                        <a:t>Broj posjeta školi jedinice za sprječavanje nasilja i diskriminacije.</a:t>
                      </a:r>
                    </a:p>
                    <a:p>
                      <a:pPr algn="ctr" rtl="0" fontAlgn="ctr"/>
                      <a:r>
                        <a:rPr lang="hr-HR" sz="800" b="1" i="0" u="none" strike="noStrike" dirty="0">
                          <a:solidFill>
                            <a:srgbClr val="000000"/>
                          </a:solidFill>
                          <a:effectLst/>
                          <a:latin typeface="Calibri" panose="020F0502020204030204" pitchFamily="34" charset="0"/>
                        </a:rPr>
                        <a:t>Broj studenata upisanih u ustanove visokog obrazovanja.</a:t>
                      </a:r>
                    </a:p>
                    <a:p>
                      <a:pPr algn="ctr" rtl="0" fontAlgn="ctr"/>
                      <a:r>
                        <a:rPr lang="hr-HR" sz="800" b="1" i="0" u="none" strike="noStrike" dirty="0">
                          <a:solidFill>
                            <a:srgbClr val="000000"/>
                          </a:solidFill>
                          <a:effectLst/>
                          <a:latin typeface="Calibri" panose="020F0502020204030204" pitchFamily="34" charset="0"/>
                        </a:rPr>
                        <a:t>Broj studenata obuhvaćenih pozitivnim mjerama.</a:t>
                      </a:r>
                    </a:p>
                    <a:p>
                      <a:pPr algn="ctr" rtl="0" fontAlgn="ctr"/>
                      <a:r>
                        <a:rPr lang="hr-HR" sz="800" b="1" i="0" u="none" strike="noStrike" dirty="0">
                          <a:solidFill>
                            <a:srgbClr val="000000"/>
                          </a:solidFill>
                          <a:effectLst/>
                          <a:latin typeface="Calibri" panose="020F0502020204030204" pitchFamily="34" charset="0"/>
                        </a:rPr>
                        <a:t>Broj studenata upisanih u ustanove visokog obrazovanja u IT programe.</a:t>
                      </a:r>
                    </a:p>
                    <a:p>
                      <a:pPr algn="ctr" rtl="0" fontAlgn="ctr"/>
                      <a:r>
                        <a:rPr lang="hr-HR" sz="800" b="1" i="0" u="none" strike="noStrike" dirty="0">
                          <a:solidFill>
                            <a:srgbClr val="000000"/>
                          </a:solidFill>
                          <a:effectLst/>
                          <a:latin typeface="Calibri" panose="020F0502020204030204" pitchFamily="34" charset="0"/>
                        </a:rPr>
                        <a:t>Postotak djece obuhvaćene predškolskim programima.</a:t>
                      </a:r>
                    </a:p>
                    <a:p>
                      <a:pPr algn="ctr" rtl="0" fontAlgn="ctr"/>
                      <a:r>
                        <a:rPr lang="hr-HR" sz="800" b="1" i="0" u="none" strike="noStrike" dirty="0">
                          <a:solidFill>
                            <a:srgbClr val="000000"/>
                          </a:solidFill>
                          <a:effectLst/>
                          <a:latin typeface="Calibri" panose="020F0502020204030204" pitchFamily="34" charset="0"/>
                        </a:rPr>
                        <a:t>Postotak osoba koje nisu završile osnovnu školu.</a:t>
                      </a:r>
                    </a:p>
                    <a:p>
                      <a:pPr algn="ctr" rtl="0" fontAlgn="ctr"/>
                      <a:r>
                        <a:rPr lang="hr-HR" sz="800" b="1" i="0" u="none" strike="noStrike" dirty="0">
                          <a:solidFill>
                            <a:srgbClr val="000000"/>
                          </a:solidFill>
                          <a:effectLst/>
                          <a:latin typeface="Calibri" panose="020F0502020204030204" pitchFamily="34" charset="0"/>
                        </a:rPr>
                        <a:t>Postotak stanovništva koje pohađa srednju školu.</a:t>
                      </a:r>
                    </a:p>
                    <a:p>
                      <a:pPr algn="ctr" rtl="0" fontAlgn="ctr"/>
                      <a:r>
                        <a:rPr lang="hr-HR" sz="800" b="1" i="0" u="none" strike="noStrike" dirty="0">
                          <a:solidFill>
                            <a:srgbClr val="000000"/>
                          </a:solidFill>
                          <a:effectLst/>
                          <a:latin typeface="Calibri" panose="020F0502020204030204" pitchFamily="34" charset="0"/>
                        </a:rPr>
                        <a:t>Postotak učenika upisanih u trogodišnje programe.</a:t>
                      </a:r>
                    </a:p>
                    <a:p>
                      <a:pPr algn="ctr" rtl="0" fontAlgn="ctr"/>
                      <a:r>
                        <a:rPr lang="hr-HR" sz="800" b="1" i="0" u="none" strike="noStrike" dirty="0">
                          <a:solidFill>
                            <a:srgbClr val="000000"/>
                          </a:solidFill>
                          <a:effectLst/>
                          <a:latin typeface="Calibri" panose="020F0502020204030204" pitchFamily="34" charset="0"/>
                        </a:rPr>
                        <a:t>Postotak djece obuhvaćene predškolskim obrazovanjem godinu prije kretanja u školu.</a:t>
                      </a:r>
                    </a:p>
                    <a:p>
                      <a:pPr algn="ctr" rtl="0" fontAlgn="ctr"/>
                      <a:r>
                        <a:rPr lang="hr-HR" sz="800" b="1" i="0" u="none" strike="noStrike" dirty="0">
                          <a:solidFill>
                            <a:srgbClr val="000000"/>
                          </a:solidFill>
                          <a:effectLst/>
                          <a:latin typeface="Calibri" panose="020F0502020204030204" pitchFamily="34" charset="0"/>
                        </a:rPr>
                        <a:t>Učenici obuhvaćeni nižim i višim razredima obveznog osnovnog obrazovanja i odgoja.</a:t>
                      </a:r>
                    </a:p>
                    <a:p>
                      <a:pPr algn="ctr" rtl="0" fontAlgn="ctr"/>
                      <a:r>
                        <a:rPr lang="hr-HR" sz="800" b="1" i="0" u="none" strike="noStrike" dirty="0">
                          <a:solidFill>
                            <a:srgbClr val="000000"/>
                          </a:solidFill>
                          <a:effectLst/>
                          <a:latin typeface="Calibri" panose="020F0502020204030204" pitchFamily="34" charset="0"/>
                        </a:rPr>
                        <a:t>Prosječna ocjena učenika na testiranju u okviru istraživanja TIMMS.</a:t>
                      </a:r>
                    </a:p>
                    <a:p>
                      <a:pPr algn="ctr" rtl="0" fontAlgn="ctr"/>
                      <a:r>
                        <a:rPr lang="hr-HR" sz="800" b="1" i="0" u="none" strike="noStrike" dirty="0">
                          <a:solidFill>
                            <a:srgbClr val="000000"/>
                          </a:solidFill>
                          <a:effectLst/>
                          <a:latin typeface="Calibri" panose="020F0502020204030204" pitchFamily="34" charset="0"/>
                        </a:rPr>
                        <a:t>Prosječna ocjena učenika na završnom ispitu (iz svih ispita).</a:t>
                      </a:r>
                    </a:p>
                    <a:p>
                      <a:pPr algn="ctr" rtl="0" fontAlgn="ctr"/>
                      <a:r>
                        <a:rPr lang="hr-HR" sz="800" b="1" i="0" u="none" strike="noStrike" dirty="0">
                          <a:solidFill>
                            <a:srgbClr val="000000"/>
                          </a:solidFill>
                          <a:effectLst/>
                          <a:latin typeface="Calibri" panose="020F0502020204030204" pitchFamily="34" charset="0"/>
                        </a:rPr>
                        <a:t>Prosječni rezultat učenika na testiranju u okviru istraživanja PISA.</a:t>
                      </a:r>
                    </a:p>
                    <a:p>
                      <a:pPr algn="ctr" rtl="0" fontAlgn="ctr"/>
                      <a:r>
                        <a:rPr lang="hr-HR" sz="800" b="1" i="0" u="none" strike="noStrike" dirty="0">
                          <a:solidFill>
                            <a:srgbClr val="000000"/>
                          </a:solidFill>
                          <a:effectLst/>
                          <a:latin typeface="Calibri" panose="020F0502020204030204" pitchFamily="34" charset="0"/>
                        </a:rPr>
                        <a:t>Postotak učenika koji završe osnovnu školu (broj učenika koji su položili završni ispit).</a:t>
                      </a:r>
                    </a:p>
                    <a:p>
                      <a:pPr algn="ctr" rtl="0" fontAlgn="ctr"/>
                      <a:r>
                        <a:rPr lang="hr-HR" sz="800" b="1" i="0" u="none" strike="noStrike" dirty="0">
                          <a:solidFill>
                            <a:srgbClr val="000000"/>
                          </a:solidFill>
                          <a:effectLst/>
                          <a:latin typeface="Calibri" panose="020F0502020204030204" pitchFamily="34" charset="0"/>
                        </a:rPr>
                        <a:t>Broj novih javno priznatih organizatora aktivnosti obrazovanja odraslih (JPOA-ova) koji provode odobrene programe obrazovanja i osposobljavanja koji su izrađeni na temelju standarda kvalitete.</a:t>
                      </a:r>
                    </a:p>
                    <a:p>
                      <a:pPr algn="ctr" rtl="0" fontAlgn="ctr"/>
                      <a:r>
                        <a:rPr lang="hr-HR" sz="800" b="1" i="0" u="none" strike="noStrike" dirty="0">
                          <a:solidFill>
                            <a:srgbClr val="000000"/>
                          </a:solidFill>
                          <a:effectLst/>
                          <a:latin typeface="Calibri" panose="020F0502020204030204" pitchFamily="34" charset="0"/>
                        </a:rPr>
                        <a:t>Broj tečajeva za srednju školsku spremu koji su razvijeni na temelju kvalifikacijskih standarda.</a:t>
                      </a:r>
                    </a:p>
                    <a:p>
                      <a:pPr algn="ctr" rtl="0" fontAlgn="ctr"/>
                      <a:r>
                        <a:rPr lang="hr-HR" sz="800" b="1" i="0" u="none" strike="noStrike" dirty="0">
                          <a:solidFill>
                            <a:srgbClr val="000000"/>
                          </a:solidFill>
                          <a:effectLst/>
                          <a:latin typeface="Calibri" panose="020F0502020204030204" pitchFamily="34" charset="0"/>
                        </a:rPr>
                        <a:t>Broj odraslih osoba koje se godišnje upišu u programe za stjecanje srednje školske spreme.</a:t>
                      </a:r>
                    </a:p>
                    <a:p>
                      <a:pPr algn="ctr" rtl="0" fontAlgn="ctr"/>
                      <a:r>
                        <a:rPr lang="hr-HR" sz="800" b="1" i="0" u="none" strike="noStrike" dirty="0">
                          <a:solidFill>
                            <a:srgbClr val="000000"/>
                          </a:solidFill>
                          <a:effectLst/>
                          <a:latin typeface="Calibri" panose="020F0502020204030204" pitchFamily="34" charset="0"/>
                        </a:rPr>
                        <a:t>Broj učenika upisanih u srednje škole za daljnje obrazovanje i stjecanje znanja i vještina.</a:t>
                      </a:r>
                    </a:p>
                    <a:p>
                      <a:pPr algn="ctr" rtl="0" fontAlgn="ctr"/>
                      <a:r>
                        <a:rPr lang="hr-HR" sz="800" b="1" i="0" u="none" strike="noStrike" dirty="0">
                          <a:solidFill>
                            <a:srgbClr val="000000"/>
                          </a:solidFill>
                          <a:effectLst/>
                          <a:latin typeface="Calibri" panose="020F0502020204030204" pitchFamily="34" charset="0"/>
                        </a:rPr>
                        <a:t>Postotak učenika koji završe srednjoškolsko obrazovanje prema programima koji su izrađeni na temelju kvalifikacijskih standarda.</a:t>
                      </a:r>
                    </a:p>
                    <a:p>
                      <a:pPr algn="ctr" rtl="0" fontAlgn="ctr"/>
                      <a:r>
                        <a:rPr lang="hr-HR" sz="800" b="1" i="0" u="none" strike="noStrike" dirty="0">
                          <a:solidFill>
                            <a:srgbClr val="000000"/>
                          </a:solidFill>
                          <a:effectLst/>
                          <a:latin typeface="Calibri" panose="020F0502020204030204" pitchFamily="34" charset="0"/>
                        </a:rPr>
                        <a:t>Broj novoupisanih studenata u prvu godinu diplomskog studija.</a:t>
                      </a:r>
                    </a:p>
                    <a:p>
                      <a:pPr algn="ctr" rtl="0" fontAlgn="ctr"/>
                      <a:r>
                        <a:rPr lang="hr-HR" sz="800" b="1" i="0" u="none" strike="noStrike" dirty="0">
                          <a:solidFill>
                            <a:srgbClr val="000000"/>
                          </a:solidFill>
                          <a:effectLst/>
                          <a:latin typeface="Calibri" panose="020F0502020204030204" pitchFamily="34" charset="0"/>
                        </a:rPr>
                        <a:t>Broj novoupisanih studenata u prvu godinu preddiplomskog studija.</a:t>
                      </a:r>
                    </a:p>
                    <a:p>
                      <a:pPr algn="ctr" rtl="0" fontAlgn="ctr"/>
                      <a:r>
                        <a:rPr lang="hr-HR" sz="800" b="1" i="0" u="none" strike="noStrike" dirty="0">
                          <a:solidFill>
                            <a:srgbClr val="000000"/>
                          </a:solidFill>
                          <a:effectLst/>
                          <a:latin typeface="Calibri" panose="020F0502020204030204" pitchFamily="34" charset="0"/>
                        </a:rPr>
                        <a:t>Broj studenata koji su završili diplomski studij.</a:t>
                      </a:r>
                    </a:p>
                    <a:p>
                      <a:pPr algn="ctr" rtl="0" fontAlgn="ctr"/>
                      <a:r>
                        <a:rPr lang="hr-HR" sz="800" b="1" i="0" u="none" strike="noStrike" dirty="0">
                          <a:solidFill>
                            <a:srgbClr val="000000"/>
                          </a:solidFill>
                          <a:effectLst/>
                          <a:latin typeface="Calibri" panose="020F0502020204030204" pitchFamily="34" charset="0"/>
                        </a:rPr>
                        <a:t>Broj studenata obuhvaćenih pozitivnim mjerama putem programa Vlade Republike Srbije.</a:t>
                      </a:r>
                    </a:p>
                    <a:p>
                      <a:pPr algn="ctr" rtl="0" fontAlgn="ctr"/>
                      <a:r>
                        <a:rPr lang="hr-HR" sz="800" b="1" i="0" u="none" strike="noStrike" dirty="0">
                          <a:solidFill>
                            <a:srgbClr val="000000"/>
                          </a:solidFill>
                          <a:effectLst/>
                          <a:latin typeface="Calibri" panose="020F0502020204030204" pitchFamily="34" charset="0"/>
                        </a:rPr>
                        <a:t>Broj studenata koji su završili preddiplomski studij.</a:t>
                      </a:r>
                    </a:p>
                    <a:p>
                      <a:pPr algn="ctr" rtl="0" fontAlgn="ctr"/>
                      <a:r>
                        <a:rPr lang="hr-HR" sz="800" b="1" i="0" u="none" strike="noStrike" dirty="0">
                          <a:solidFill>
                            <a:srgbClr val="000000"/>
                          </a:solidFill>
                          <a:effectLst/>
                          <a:latin typeface="Calibri" panose="020F0502020204030204" pitchFamily="34" charset="0"/>
                        </a:rPr>
                        <a:t>Omjer broja upisanih učenika sa stipendijama prema broju upisanih učenika</a:t>
                      </a:r>
                    </a:p>
                    <a:p>
                      <a:pPr algn="ctr" rtl="0" fontAlgn="ctr"/>
                      <a:r>
                        <a:rPr lang="hr-HR" sz="800" b="1" i="0" u="none" strike="noStrike" dirty="0">
                          <a:solidFill>
                            <a:srgbClr val="000000"/>
                          </a:solidFill>
                          <a:effectLst/>
                          <a:latin typeface="Calibri" panose="020F0502020204030204" pitchFamily="34" charset="0"/>
                        </a:rPr>
                        <a:t>Omjer broja učenika u domovima prema ukupnom broju učenika u srednjim školama u RS</a:t>
                      </a:r>
                    </a:p>
                    <a:p>
                      <a:pPr algn="ctr" rtl="0" fontAlgn="ctr"/>
                      <a:r>
                        <a:rPr lang="hr-HR" sz="800" b="1" i="0" u="none" strike="noStrike" dirty="0">
                          <a:solidFill>
                            <a:srgbClr val="000000"/>
                          </a:solidFill>
                          <a:effectLst/>
                          <a:latin typeface="Calibri" panose="020F0502020204030204" pitchFamily="34" charset="0"/>
                        </a:rPr>
                        <a:t>Odnos kapaciteta učeničkih domova i broj učenika koji zadovoljavaju uvjete za njihovu uporabu</a:t>
                      </a:r>
                    </a:p>
                    <a:p>
                      <a:pPr algn="ctr" rtl="0" fontAlgn="ctr"/>
                      <a:r>
                        <a:rPr lang="hr-HR" sz="800" b="1" i="0" u="none" strike="noStrike" dirty="0">
                          <a:solidFill>
                            <a:srgbClr val="000000"/>
                          </a:solidFill>
                          <a:effectLst/>
                          <a:latin typeface="Calibri" panose="020F0502020204030204" pitchFamily="34" charset="0"/>
                        </a:rPr>
                        <a:t>Omjer broja učitelja koji su položili stručni ispit prema ukupnom broju učitelja</a:t>
                      </a:r>
                    </a:p>
                    <a:p>
                      <a:pPr algn="ctr" rtl="0" fontAlgn="ctr"/>
                      <a:r>
                        <a:rPr lang="hr-HR" sz="800" b="1" i="0" u="none" strike="noStrike" dirty="0">
                          <a:solidFill>
                            <a:srgbClr val="000000"/>
                          </a:solidFill>
                          <a:effectLst/>
                          <a:latin typeface="Calibri" panose="020F0502020204030204" pitchFamily="34" charset="0"/>
                        </a:rPr>
                        <a:t>Omjer broja studenata koji ispunjavaju uvjete za studentski kredit prema broju upisanih studenata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1736676">
                <a:tc>
                  <a:txBody>
                    <a:bodyPr/>
                    <a:lstStyle/>
                    <a:p>
                      <a:pPr algn="ctr" rtl="0" fontAlgn="ctr"/>
                      <a:r>
                        <a:rPr lang="hr-HR" sz="600" b="0" i="0" u="none" strike="noStrike" dirty="0">
                          <a:solidFill>
                            <a:srgbClr val="000000"/>
                          </a:solidFill>
                          <a:effectLst/>
                          <a:latin typeface="Calibri" panose="020F0502020204030204" pitchFamily="34" charset="0"/>
                        </a:rPr>
                        <a:t>Primjeri ostalih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600" b="1" i="0" u="none" strike="noStrike" dirty="0">
                          <a:solidFill>
                            <a:srgbClr val="000000"/>
                          </a:solidFill>
                          <a:effectLst/>
                          <a:latin typeface="Calibri" panose="020F0502020204030204" pitchFamily="34" charset="0"/>
                        </a:rPr>
                        <a:t>Pravilnik – Popis reguliranih profesija, Zakon o reguliranim profesijama i priznavanju stručnih kvalifikacija.</a:t>
                      </a:r>
                    </a:p>
                    <a:p>
                      <a:pPr algn="ctr" rtl="0" fontAlgn="ctr"/>
                      <a:r>
                        <a:rPr lang="hr-HR" sz="600" b="1" i="0" u="none" strike="noStrike" dirty="0">
                          <a:solidFill>
                            <a:srgbClr val="000000"/>
                          </a:solidFill>
                          <a:effectLst/>
                          <a:latin typeface="Calibri" panose="020F0502020204030204" pitchFamily="34" charset="0"/>
                        </a:rPr>
                        <a:t>Postotak gimnazija i umjetničkih škola koje zadovoljavaju standarde kvalitete rada ustanova.</a:t>
                      </a:r>
                    </a:p>
                    <a:p>
                      <a:pPr algn="ctr" rtl="0" fontAlgn="ctr"/>
                      <a:r>
                        <a:rPr lang="hr-HR" sz="600" b="1" i="0" u="none" strike="noStrike" dirty="0">
                          <a:solidFill>
                            <a:srgbClr val="000000"/>
                          </a:solidFill>
                          <a:effectLst/>
                          <a:latin typeface="Calibri" panose="020F0502020204030204" pitchFamily="34" charset="0"/>
                        </a:rPr>
                        <a:t>Broj pripremljenih kurikuluma.</a:t>
                      </a:r>
                    </a:p>
                    <a:p>
                      <a:pPr algn="ctr" rtl="0" fontAlgn="ctr"/>
                      <a:r>
                        <a:rPr lang="hr-HR" sz="600" b="1" i="0" u="none" strike="noStrike" dirty="0">
                          <a:solidFill>
                            <a:srgbClr val="000000"/>
                          </a:solidFill>
                          <a:effectLst/>
                          <a:latin typeface="Calibri" panose="020F0502020204030204" pitchFamily="34" charset="0"/>
                        </a:rPr>
                        <a:t>Broj stručnih ocjena kvalitete udžbenika.</a:t>
                      </a:r>
                    </a:p>
                    <a:p>
                      <a:pPr algn="ctr" rtl="0" fontAlgn="ctr"/>
                      <a:r>
                        <a:rPr lang="hr-HR" sz="600" b="1" i="0" u="none" strike="noStrike" dirty="0">
                          <a:solidFill>
                            <a:srgbClr val="000000"/>
                          </a:solidFill>
                          <a:effectLst/>
                          <a:latin typeface="Calibri" panose="020F0502020204030204" pitchFamily="34" charset="0"/>
                        </a:rPr>
                        <a:t>Broj zaposlenika u ustanovama koje pružaju stručnu podršku.</a:t>
                      </a:r>
                    </a:p>
                    <a:p>
                      <a:pPr algn="ctr" rtl="0" fontAlgn="ctr"/>
                      <a:r>
                        <a:rPr lang="hr-HR" sz="600" b="1" i="0" u="none" strike="noStrike" dirty="0">
                          <a:solidFill>
                            <a:srgbClr val="000000"/>
                          </a:solidFill>
                          <a:effectLst/>
                          <a:latin typeface="Calibri" panose="020F0502020204030204" pitchFamily="34" charset="0"/>
                        </a:rPr>
                        <a:t>Broj objavljenih radova u bazi podataka na web-mjestu Instituta.</a:t>
                      </a:r>
                    </a:p>
                    <a:p>
                      <a:pPr algn="ctr" rtl="0" fontAlgn="ctr"/>
                      <a:r>
                        <a:rPr lang="hr-HR" sz="600" b="1" i="0" u="none" strike="noStrike" dirty="0">
                          <a:solidFill>
                            <a:srgbClr val="000000"/>
                          </a:solidFill>
                          <a:effectLst/>
                          <a:latin typeface="Calibri" panose="020F0502020204030204" pitchFamily="34" charset="0"/>
                        </a:rPr>
                        <a:t>Broj standardnih dokumenata za postignuća učenika za osnovno i srednje obrazovanje.</a:t>
                      </a:r>
                    </a:p>
                    <a:p>
                      <a:pPr algn="ctr" rtl="0" fontAlgn="ctr"/>
                      <a:r>
                        <a:rPr lang="hr-HR" sz="600" b="1" i="0" u="none" strike="noStrike" dirty="0">
                          <a:solidFill>
                            <a:srgbClr val="000000"/>
                          </a:solidFill>
                          <a:effectLst/>
                          <a:latin typeface="Calibri" panose="020F0502020204030204" pitchFamily="34" charset="0"/>
                        </a:rPr>
                        <a:t>Broj zaposlenika u obrazovanju koji su prošli osposobljavanje iz područja sprječavanja nasilja.</a:t>
                      </a:r>
                    </a:p>
                    <a:p>
                      <a:pPr algn="ctr" rtl="0" fontAlgn="ctr"/>
                      <a:r>
                        <a:rPr lang="hr-HR" sz="600" b="1" i="0" u="none" strike="noStrike" dirty="0">
                          <a:solidFill>
                            <a:srgbClr val="000000"/>
                          </a:solidFill>
                          <a:effectLst/>
                          <a:latin typeface="Calibri" panose="020F0502020204030204" pitchFamily="34" charset="0"/>
                        </a:rPr>
                        <a:t>Broj funkcionalnih resursnih centara za pomoćne tehnologije.</a:t>
                      </a:r>
                    </a:p>
                    <a:p>
                      <a:pPr algn="ctr" rtl="0" fontAlgn="ctr"/>
                      <a:r>
                        <a:rPr lang="hr-HR" sz="600" b="1" i="0" u="none" strike="noStrike" dirty="0">
                          <a:solidFill>
                            <a:srgbClr val="000000"/>
                          </a:solidFill>
                          <a:effectLst/>
                          <a:latin typeface="Calibri" panose="020F0502020204030204" pitchFamily="34" charset="0"/>
                        </a:rPr>
                        <a:t>Broj sastanaka Upravnog odbora na kojima su donesene odluke o radu Obrazovno-reformske inicijative za jugoistočnu Europu (ERI SEE-ja).</a:t>
                      </a:r>
                    </a:p>
                    <a:p>
                      <a:pPr algn="ctr" rtl="0" fontAlgn="ctr"/>
                      <a:r>
                        <a:rPr lang="hr-HR" sz="600" b="1" i="0" u="none" strike="noStrike" dirty="0">
                          <a:solidFill>
                            <a:srgbClr val="000000"/>
                          </a:solidFill>
                          <a:effectLst/>
                          <a:latin typeface="Calibri" panose="020F0502020204030204" pitchFamily="34" charset="0"/>
                        </a:rPr>
                        <a:t>Broj djece koja pohađaju program obrazovnog rada s djecom u bolnicama.</a:t>
                      </a:r>
                    </a:p>
                    <a:p>
                      <a:pPr algn="ctr" rtl="0" fontAlgn="ctr"/>
                      <a:r>
                        <a:rPr lang="hr-HR" sz="600" b="1" i="0" u="none" strike="noStrike" dirty="0">
                          <a:solidFill>
                            <a:srgbClr val="000000"/>
                          </a:solidFill>
                          <a:effectLst/>
                          <a:latin typeface="Calibri" panose="020F0502020204030204" pitchFamily="34" charset="0"/>
                        </a:rPr>
                        <a:t>Postotak učenika uključenih u izvannastavne aktivnosti.</a:t>
                      </a:r>
                    </a:p>
                    <a:p>
                      <a:pPr algn="ctr" rtl="0" fontAlgn="ctr"/>
                      <a:r>
                        <a:rPr lang="hr-HR" sz="600" b="1" i="0" u="none" strike="noStrike" dirty="0">
                          <a:solidFill>
                            <a:srgbClr val="000000"/>
                          </a:solidFill>
                          <a:effectLst/>
                          <a:latin typeface="Calibri" panose="020F0502020204030204" pitchFamily="34" charset="0"/>
                        </a:rPr>
                        <a:t>Broj učenika srednjih škola koji sudjeluju na međunarodnim natjecanjima.</a:t>
                      </a:r>
                    </a:p>
                    <a:p>
                      <a:pPr algn="ctr" rtl="0" fontAlgn="ctr"/>
                      <a:r>
                        <a:rPr lang="hr-HR" sz="600" b="1" i="0" u="none" strike="noStrike" dirty="0">
                          <a:solidFill>
                            <a:srgbClr val="000000"/>
                          </a:solidFill>
                          <a:effectLst/>
                          <a:latin typeface="Calibri" panose="020F0502020204030204" pitchFamily="34" charset="0"/>
                        </a:rPr>
                        <a:t>Broj opremljenih objekata nakon sanacije.</a:t>
                      </a:r>
                    </a:p>
                    <a:p>
                      <a:pPr algn="ctr" rtl="0" fontAlgn="ctr"/>
                      <a:r>
                        <a:rPr lang="hr-HR" sz="600" b="1" i="0" u="none" strike="noStrike" dirty="0">
                          <a:solidFill>
                            <a:srgbClr val="000000"/>
                          </a:solidFill>
                          <a:effectLst/>
                          <a:latin typeface="Calibri" panose="020F0502020204030204" pitchFamily="34" charset="0"/>
                        </a:rPr>
                        <a:t>Broj studenata koji su završili diplomski studij.</a:t>
                      </a:r>
                    </a:p>
                    <a:p>
                      <a:pPr algn="ctr" rtl="0" fontAlgn="ctr"/>
                      <a:r>
                        <a:rPr lang="hr-HR" sz="600" b="1" i="0" u="none" strike="noStrike" dirty="0">
                          <a:solidFill>
                            <a:srgbClr val="000000"/>
                          </a:solidFill>
                          <a:effectLst/>
                          <a:latin typeface="Calibri" panose="020F0502020204030204" pitchFamily="34" charset="0"/>
                        </a:rPr>
                        <a:t>Broj studenata obuhvaćenih pozitivnim mjerama putem programa Vlade Republike Srbije.</a:t>
                      </a:r>
                    </a:p>
                    <a:p>
                      <a:pPr algn="ctr" rtl="0" fontAlgn="ctr"/>
                      <a:r>
                        <a:rPr lang="hr-HR" sz="600" b="1" i="0" u="none" strike="noStrike" dirty="0">
                          <a:solidFill>
                            <a:srgbClr val="000000"/>
                          </a:solidFill>
                          <a:effectLst/>
                          <a:latin typeface="Calibri" panose="020F0502020204030204" pitchFamily="34" charset="0"/>
                        </a:rPr>
                        <a:t>Broj moderniziranih objekata u kojima je modernizacija ostvarena s pomoću IT sustava.</a:t>
                      </a:r>
                    </a:p>
                    <a:p>
                      <a:pPr algn="ctr" rtl="0" fontAlgn="ctr"/>
                      <a:r>
                        <a:rPr lang="hr-HR" sz="600" b="1" i="0" u="none" strike="noStrike" dirty="0">
                          <a:solidFill>
                            <a:srgbClr val="000000"/>
                          </a:solidFill>
                          <a:effectLst/>
                          <a:latin typeface="Calibri" panose="020F0502020204030204" pitchFamily="34" charset="0"/>
                        </a:rPr>
                        <a:t>Broj studenata koji se koriste uslugama smještaja.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3955981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523220"/>
          </a:xfrm>
          <a:prstGeom prst="rect">
            <a:avLst/>
          </a:prstGeom>
          <a:noFill/>
        </p:spPr>
        <p:txBody>
          <a:bodyPr wrap="square" rtlCol="0">
            <a:spAutoFit/>
          </a:bodyPr>
          <a:lstStyle/>
          <a:p>
            <a:pPr algn="ctr"/>
            <a:r>
              <a:rPr lang="hr-HR" sz="2800" dirty="0">
                <a:solidFill>
                  <a:srgbClr val="002060"/>
                </a:solidFill>
                <a:latin typeface="+mj-lt"/>
              </a:rPr>
              <a:t>POKAZATELJI UČINKA ZA OBRAZOVANJE: HRVATSKA</a:t>
            </a:r>
            <a:endParaRPr lang="hr-HR" sz="28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28</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656053236"/>
              </p:ext>
            </p:extLst>
          </p:nvPr>
        </p:nvGraphicFramePr>
        <p:xfrm>
          <a:off x="838200" y="583737"/>
          <a:ext cx="8839200" cy="6275419"/>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001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306212">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4 programa: Program: Razvoj obrazovnog sustava, Program: Visoko obrazovanje, Program: Ulaganje u znanstveno istraživanje,</a:t>
                      </a:r>
                    </a:p>
                    <a:p>
                      <a:pPr algn="ctr" rtl="0" fontAlgn="ctr"/>
                      <a:r>
                        <a:rPr lang="hr-HR" sz="1000" b="1" i="0" u="none" strike="noStrike" dirty="0">
                          <a:solidFill>
                            <a:srgbClr val="000000"/>
                          </a:solidFill>
                          <a:effectLst/>
                          <a:latin typeface="Calibri" panose="020F0502020204030204" pitchFamily="34" charset="0"/>
                        </a:rPr>
                        <a:t>Program: Razvoj informatičkog društva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298935">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26 na državnoj razini programa (pokazatelji krajnjih rezultata) i 5 pokazatelja krajnjih rezultata na razini lokalnih vlasti. Dodatna 82 pokazatelja učinka za 40 aktivnosti i 5 projekata u sklopu 4 programa.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4416623">
                <a:tc>
                  <a:txBody>
                    <a:bodyPr/>
                    <a:lstStyle/>
                    <a:p>
                      <a:pPr algn="ctr" rtl="0" fontAlgn="ctr"/>
                      <a:r>
                        <a:rPr lang="hr-HR" sz="1000" b="0" i="0" u="none" strike="noStrike" dirty="0">
                          <a:solidFill>
                            <a:srgbClr val="000000"/>
                          </a:solidFill>
                          <a:effectLst/>
                          <a:latin typeface="Calibri" panose="020F0502020204030204" pitchFamily="34" charset="0"/>
                        </a:rPr>
                        <a:t>Pokazatelji učinka na najvišoj razini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800" b="1" i="0" u="none" strike="noStrike" dirty="0">
                          <a:solidFill>
                            <a:srgbClr val="000000"/>
                          </a:solidFill>
                          <a:effectLst/>
                          <a:latin typeface="Calibri" panose="020F0502020204030204" pitchFamily="34" charset="0"/>
                        </a:rPr>
                        <a:t>Povećati broj visoko obrazovanih osoba u dobi 25 – 64                                                                                                                                                                                           Povećati broj obrazovnih ustanova gdje se provodi vanjska ocjena kvalitete rada</a:t>
                      </a:r>
                      <a:r>
                        <a:t/>
                      </a:r>
                      <a:br/>
                      <a:r>
                        <a:rPr lang="hr-HR" sz="800" b="1" i="0" u="none" strike="noStrike" dirty="0">
                          <a:solidFill>
                            <a:srgbClr val="000000"/>
                          </a:solidFill>
                          <a:effectLst/>
                          <a:latin typeface="Calibri" panose="020F0502020204030204" pitchFamily="34" charset="0"/>
                        </a:rPr>
                        <a:t>Povećati broj obrazovnih ustanova uključenih u Erasmus+ program</a:t>
                      </a:r>
                      <a:r>
                        <a:t/>
                      </a:r>
                      <a:br/>
                      <a:r>
                        <a:rPr lang="hr-HR" sz="800" b="1" i="0" u="none" strike="noStrike" dirty="0">
                          <a:solidFill>
                            <a:srgbClr val="000000"/>
                          </a:solidFill>
                          <a:effectLst/>
                          <a:latin typeface="Calibri" panose="020F0502020204030204" pitchFamily="34" charset="0"/>
                        </a:rPr>
                        <a:t>Donesen akcijski plan 2017. – 2019. za mobilnost znanstvenika</a:t>
                      </a:r>
                      <a:r>
                        <a:t/>
                      </a:r>
                      <a:br/>
                      <a:r>
                        <a:rPr lang="hr-HR" sz="800" b="1" i="0" u="none" strike="noStrike" dirty="0">
                          <a:solidFill>
                            <a:srgbClr val="000000"/>
                          </a:solidFill>
                          <a:effectLst/>
                          <a:latin typeface="Calibri" panose="020F0502020204030204" pitchFamily="34" charset="0"/>
                        </a:rPr>
                        <a:t>Izrada obrazovnog sustava</a:t>
                      </a:r>
                    </a:p>
                    <a:p>
                      <a:pPr algn="ctr" rtl="0" fontAlgn="ctr"/>
                      <a:r>
                        <a:rPr lang="hr-HR" sz="800" b="1" i="0" u="none" strike="noStrike" dirty="0">
                          <a:solidFill>
                            <a:srgbClr val="000000"/>
                          </a:solidFill>
                          <a:effectLst/>
                          <a:latin typeface="Calibri" panose="020F0502020204030204" pitchFamily="34" charset="0"/>
                        </a:rPr>
                        <a:t>Povećan broj osoba uključenih u neki oblik cjeloživotnog učenja.</a:t>
                      </a:r>
                    </a:p>
                    <a:p>
                      <a:pPr algn="ctr" rtl="0" fontAlgn="ctr"/>
                      <a:r>
                        <a:rPr lang="hr-HR" sz="800" b="1" i="0" u="none" strike="noStrike" dirty="0">
                          <a:solidFill>
                            <a:srgbClr val="000000"/>
                          </a:solidFill>
                          <a:effectLst/>
                          <a:latin typeface="Calibri" panose="020F0502020204030204" pitchFamily="34" charset="0"/>
                        </a:rPr>
                        <a:t>Povećan broj informacija u sustavu obrazovanja odraslih.</a:t>
                      </a:r>
                    </a:p>
                    <a:p>
                      <a:pPr algn="ctr" rtl="0" fontAlgn="ctr"/>
                      <a:r>
                        <a:rPr lang="hr-HR" sz="800" b="1" i="0" u="none" strike="noStrike" dirty="0">
                          <a:solidFill>
                            <a:srgbClr val="000000"/>
                          </a:solidFill>
                          <a:effectLst/>
                          <a:latin typeface="Calibri" panose="020F0502020204030204" pitchFamily="34" charset="0"/>
                        </a:rPr>
                        <a:t>Voditelji obrazovanja odraslih uspješno su dovršili pet programskih modula i tako unaprijedili svoje vještine i znanje                                                                                                                    Povećan broj visoko obrazovanih osoba u dobi 30-34 godine</a:t>
                      </a:r>
                    </a:p>
                    <a:p>
                      <a:pPr algn="ctr" rtl="0" fontAlgn="ctr"/>
                      <a:r>
                        <a:rPr lang="hr-HR" sz="800" b="1" i="0" u="none" strike="noStrike" dirty="0">
                          <a:solidFill>
                            <a:srgbClr val="000000"/>
                          </a:solidFill>
                          <a:effectLst/>
                          <a:latin typeface="Calibri" panose="020F0502020204030204" pitchFamily="34" charset="0"/>
                        </a:rPr>
                        <a:t>Povećan broj visokoobrazovnih ustanova koje su usklađene s revidiranim europskim standardima i smjernicama i drugim relevantnim standardima i primjerima iz dobre prakse</a:t>
                      </a:r>
                    </a:p>
                    <a:p>
                      <a:pPr algn="ctr" rtl="0" fontAlgn="ctr"/>
                      <a:r>
                        <a:rPr lang="hr-HR" sz="800" b="1" i="0" u="none" strike="noStrike" dirty="0">
                          <a:solidFill>
                            <a:srgbClr val="000000"/>
                          </a:solidFill>
                          <a:effectLst/>
                          <a:latin typeface="Calibri" panose="020F0502020204030204" pitchFamily="34" charset="0"/>
                        </a:rPr>
                        <a:t>Povećan broj znanstvenih organizacija koje su usklađene s nacionalnim standardima na temelju načela EU-a o znanstvenoj izvrsnosti</a:t>
                      </a:r>
                    </a:p>
                    <a:p>
                      <a:pPr algn="ctr" rtl="0" fontAlgn="ctr"/>
                      <a:r>
                        <a:rPr lang="hr-HR" sz="800" b="1" i="0" u="none" strike="noStrike" dirty="0">
                          <a:solidFill>
                            <a:srgbClr val="000000"/>
                          </a:solidFill>
                          <a:effectLst/>
                          <a:latin typeface="Calibri" panose="020F0502020204030204" pitchFamily="34" charset="0"/>
                        </a:rPr>
                        <a:t>Značajni i učinkoviti sustavi osiguranja kvalitete uspostavljeni u hrvatskim ustanovama visokog obrazovanja, sukladno prvom dijelu Europskog prostora visokog obrazovanja</a:t>
                      </a:r>
                    </a:p>
                    <a:p>
                      <a:pPr algn="ctr" rtl="0" fontAlgn="ctr"/>
                      <a:r>
                        <a:rPr lang="hr-HR" sz="800" b="1" i="0" u="none" strike="noStrike" dirty="0">
                          <a:solidFill>
                            <a:srgbClr val="000000"/>
                          </a:solidFill>
                          <a:effectLst/>
                          <a:latin typeface="Calibri" panose="020F0502020204030204" pitchFamily="34" charset="0"/>
                        </a:rPr>
                        <a:t>Kandidati koji su uspješno prijavljeni u NISpVU</a:t>
                      </a:r>
                    </a:p>
                    <a:p>
                      <a:pPr algn="ctr" rtl="0" fontAlgn="ctr"/>
                      <a:r>
                        <a:rPr lang="hr-HR" sz="800" b="1" i="0" u="none" strike="noStrike" dirty="0">
                          <a:solidFill>
                            <a:srgbClr val="000000"/>
                          </a:solidFill>
                          <a:effectLst/>
                          <a:latin typeface="Calibri" panose="020F0502020204030204" pitchFamily="34" charset="0"/>
                        </a:rPr>
                        <a:t>Kandidati koji su uspješno prijavljeni u NISpDS</a:t>
                      </a:r>
                    </a:p>
                    <a:p>
                      <a:pPr algn="ctr" rtl="0" fontAlgn="ctr"/>
                      <a:r>
                        <a:rPr lang="hr-HR" sz="800" b="1" i="0" u="none" strike="noStrike" dirty="0">
                          <a:solidFill>
                            <a:srgbClr val="000000"/>
                          </a:solidFill>
                          <a:effectLst/>
                          <a:latin typeface="Calibri" panose="020F0502020204030204" pitchFamily="34" charset="0"/>
                        </a:rPr>
                        <a:t>Kandidati su uspješno registrirani u NISpuSŠ sustav</a:t>
                      </a:r>
                    </a:p>
                    <a:p>
                      <a:pPr algn="ctr" rtl="0" fontAlgn="ctr"/>
                      <a:r>
                        <a:rPr lang="hr-HR" sz="800" b="1" i="0" u="none" strike="noStrike" dirty="0">
                          <a:solidFill>
                            <a:srgbClr val="000000"/>
                          </a:solidFill>
                          <a:effectLst/>
                          <a:latin typeface="Calibri" panose="020F0502020204030204" pitchFamily="34" charset="0"/>
                        </a:rPr>
                        <a:t>Povećan kompozitni pokazatelj za izvrsnost u istraživanju</a:t>
                      </a:r>
                    </a:p>
                    <a:p>
                      <a:pPr algn="ctr" rtl="0" fontAlgn="ctr"/>
                      <a:r>
                        <a:rPr lang="hr-HR" sz="800" b="1" i="0" u="none" strike="noStrike" dirty="0">
                          <a:solidFill>
                            <a:srgbClr val="000000"/>
                          </a:solidFill>
                          <a:effectLst/>
                          <a:latin typeface="Calibri" panose="020F0502020204030204" pitchFamily="34" charset="0"/>
                        </a:rPr>
                        <a:t>Povećanje postotka rashoda u BDP-u za znanost i istraživanje</a:t>
                      </a:r>
                    </a:p>
                    <a:p>
                      <a:pPr algn="ctr" rtl="0" fontAlgn="ctr"/>
                      <a:r>
                        <a:rPr lang="hr-HR" sz="800" b="1" i="0" u="none" strike="noStrike" dirty="0">
                          <a:solidFill>
                            <a:srgbClr val="000000"/>
                          </a:solidFill>
                          <a:effectLst/>
                          <a:latin typeface="Calibri" panose="020F0502020204030204" pitchFamily="34" charset="0"/>
                        </a:rPr>
                        <a:t>Stupanj kvalitete i efikasnosti postupaka prepoznavanja prava industrijskog vlasništva usklađen s europskim standardima (kumulativno)</a:t>
                      </a:r>
                    </a:p>
                    <a:p>
                      <a:pPr algn="ctr" rtl="0" fontAlgn="ctr"/>
                      <a:r>
                        <a:rPr lang="hr-HR" sz="800" b="1" i="0" u="none" strike="noStrike" dirty="0">
                          <a:solidFill>
                            <a:srgbClr val="000000"/>
                          </a:solidFill>
                          <a:effectLst/>
                          <a:latin typeface="Calibri" panose="020F0502020204030204" pitchFamily="34" charset="0"/>
                        </a:rPr>
                        <a:t>Stupanj kvalitete i efikasnosti autorskog prava i povezanih prava zaštite usklađen s europskim standardima (kumulativno)</a:t>
                      </a:r>
                    </a:p>
                    <a:p>
                      <a:pPr algn="ctr" rtl="0" fontAlgn="ctr"/>
                      <a:r>
                        <a:rPr lang="hr-HR" sz="800" b="1" i="0" u="none" strike="noStrike" dirty="0">
                          <a:solidFill>
                            <a:srgbClr val="000000"/>
                          </a:solidFill>
                          <a:effectLst/>
                          <a:latin typeface="Calibri" panose="020F0502020204030204" pitchFamily="34" charset="0"/>
                        </a:rPr>
                        <a:t>Povećan broj primjena zaštite industrijskih prava za domaće nositelje prava u nacionalnim i europskim postupcima (SOIP, EPO, OHIM)</a:t>
                      </a:r>
                    </a:p>
                    <a:p>
                      <a:pPr algn="ctr" rtl="0" fontAlgn="ctr"/>
                      <a:r>
                        <a:rPr lang="hr-HR" sz="800" b="1" i="0" u="none" strike="noStrike" dirty="0">
                          <a:solidFill>
                            <a:srgbClr val="000000"/>
                          </a:solidFill>
                          <a:effectLst/>
                          <a:latin typeface="Calibri" panose="020F0502020204030204" pitchFamily="34" charset="0"/>
                        </a:rPr>
                        <a:t>Povećana efikasna provedba prava intelektualnog vlasništva (kumulativno)</a:t>
                      </a:r>
                    </a:p>
                    <a:p>
                      <a:pPr algn="ctr" rtl="0" fontAlgn="ctr"/>
                      <a:r>
                        <a:rPr lang="hr-HR" sz="800" b="1" i="0" u="none" strike="noStrike" dirty="0">
                          <a:solidFill>
                            <a:srgbClr val="000000"/>
                          </a:solidFill>
                          <a:effectLst/>
                          <a:latin typeface="Calibri" panose="020F0502020204030204" pitchFamily="34" charset="0"/>
                        </a:rPr>
                        <a:t>Povećanje udjela investicija privatnog sektora za znanost i istraživanje u BDP-u</a:t>
                      </a:r>
                    </a:p>
                    <a:p>
                      <a:pPr algn="ctr" rtl="0" fontAlgn="ctr"/>
                      <a:r>
                        <a:rPr lang="hr-HR" sz="800" b="1" i="0" u="none" strike="noStrike" dirty="0">
                          <a:solidFill>
                            <a:srgbClr val="000000"/>
                          </a:solidFill>
                          <a:effectLst/>
                          <a:latin typeface="Calibri" panose="020F0502020204030204" pitchFamily="34" charset="0"/>
                        </a:rPr>
                        <a:t>Povećan broj međunarodnih znanstvenih publikacija na milijun stanovnika</a:t>
                      </a:r>
                    </a:p>
                    <a:p>
                      <a:pPr algn="ctr" rtl="0" fontAlgn="ctr"/>
                      <a:r>
                        <a:rPr lang="hr-HR" sz="800" b="1" i="0" u="none" strike="noStrike" dirty="0">
                          <a:solidFill>
                            <a:srgbClr val="000000"/>
                          </a:solidFill>
                          <a:effectLst/>
                          <a:latin typeface="Calibri" panose="020F0502020204030204" pitchFamily="34" charset="0"/>
                        </a:rPr>
                        <a:t>Osigurati da je mrežna infrastruktura 100% prisutna u svakom studentskom domu u Hrvatskoj</a:t>
                      </a:r>
                    </a:p>
                    <a:p>
                      <a:pPr algn="ctr" rtl="0" fontAlgn="ctr"/>
                      <a:r>
                        <a:rPr lang="hr-HR" sz="800" b="1" i="0" u="none" strike="noStrike" dirty="0">
                          <a:solidFill>
                            <a:srgbClr val="000000"/>
                          </a:solidFill>
                          <a:effectLst/>
                          <a:latin typeface="Calibri" panose="020F0502020204030204" pitchFamily="34" charset="0"/>
                        </a:rPr>
                        <a:t>Povećanje broja korisnika mrežne infrastrukture i klastera Isabella</a:t>
                      </a:r>
                    </a:p>
                    <a:p>
                      <a:pPr algn="ctr" rtl="0" fontAlgn="ctr"/>
                      <a:r>
                        <a:rPr lang="hr-HR" sz="800" b="1" i="0" u="none" strike="noStrike" dirty="0">
                          <a:solidFill>
                            <a:srgbClr val="000000"/>
                          </a:solidFill>
                          <a:effectLst/>
                          <a:latin typeface="Calibri" panose="020F0502020204030204" pitchFamily="34" charset="0"/>
                        </a:rPr>
                        <a:t>Povećanje broja internetskih usluga i razmjene podataka putem CIX-a</a:t>
                      </a:r>
                    </a:p>
                    <a:p>
                      <a:pPr algn="ctr" rtl="0" fontAlgn="ctr"/>
                      <a:r>
                        <a:rPr lang="hr-HR" sz="800" b="1" i="0" u="none" strike="noStrike" dirty="0">
                          <a:solidFill>
                            <a:srgbClr val="000000"/>
                          </a:solidFill>
                          <a:effectLst/>
                          <a:latin typeface="Calibri" panose="020F0502020204030204" pitchFamily="34" charset="0"/>
                        </a:rPr>
                        <a:t>Broj zaprimljenih zahtjeva za autentifikaciju (serveri RADIUS)</a:t>
                      </a:r>
                    </a:p>
                    <a:p>
                      <a:pPr algn="ctr" rtl="0" fontAlgn="ctr"/>
                      <a:r>
                        <a:rPr lang="hr-HR" sz="800" b="1" i="0" u="none" strike="noStrike" dirty="0">
                          <a:solidFill>
                            <a:srgbClr val="000000"/>
                          </a:solidFill>
                          <a:effectLst/>
                          <a:latin typeface="Calibri" panose="020F0502020204030204" pitchFamily="34" charset="0"/>
                        </a:rPr>
                        <a:t>Broj zaprimljenih zahtjeva za autentifikaciju (serveri SSO)</a:t>
                      </a:r>
                    </a:p>
                    <a:p>
                      <a:pPr algn="ctr" rtl="0" fontAlgn="ctr"/>
                      <a:r>
                        <a:rPr lang="hr-HR" sz="800" b="1" i="0" u="none" strike="noStrike" dirty="0">
                          <a:solidFill>
                            <a:srgbClr val="000000"/>
                          </a:solidFill>
                          <a:effectLst/>
                          <a:latin typeface="Calibri" panose="020F0502020204030204" pitchFamily="34" charset="0"/>
                        </a:rPr>
                        <a:t>Povećanje broja studenata u sustavu ISVU</a:t>
                      </a:r>
                    </a:p>
                    <a:p>
                      <a:pPr algn="ctr" rtl="0" fontAlgn="ctr"/>
                      <a:r>
                        <a:rPr lang="hr-HR" sz="800" b="1" i="0" u="none" strike="noStrike" dirty="0">
                          <a:solidFill>
                            <a:srgbClr val="000000"/>
                          </a:solidFill>
                          <a:effectLst/>
                          <a:latin typeface="Calibri" panose="020F0502020204030204" pitchFamily="34" charset="0"/>
                        </a:rPr>
                        <a:t>Povećanje broja korisnika platforme Merlin za e-učenje</a:t>
                      </a:r>
                    </a:p>
                    <a:p>
                      <a:pPr algn="ctr" rtl="0" fontAlgn="ctr"/>
                      <a:r>
                        <a:rPr lang="hr-HR" sz="800" b="1" i="0" u="none" strike="noStrike" dirty="0">
                          <a:solidFill>
                            <a:srgbClr val="000000"/>
                          </a:solidFill>
                          <a:effectLst/>
                          <a:latin typeface="Calibri" panose="020F0502020204030204" pitchFamily="34" charset="0"/>
                        </a:rPr>
                        <a:t>Povećanje broja predavanja u okviru edukativnih programa Srce                                                                                                                                                                                                                Povećanje broja učenika koji su uključeni u različite školske projekte/događanja</a:t>
                      </a:r>
                    </a:p>
                    <a:p>
                      <a:pPr algn="ctr" rtl="0" fontAlgn="ctr"/>
                      <a:r>
                        <a:rPr lang="hr-HR" sz="800" b="1" i="0" u="none" strike="noStrike" dirty="0">
                          <a:solidFill>
                            <a:srgbClr val="000000"/>
                          </a:solidFill>
                          <a:effectLst/>
                          <a:latin typeface="Calibri" panose="020F0502020204030204" pitchFamily="34" charset="0"/>
                        </a:rPr>
                        <a:t>Povećanje broja učenika koji sudjeluju u različitih kulturnim aktivnostima (odlasci u muzeje, kazališta, na koncerte itd.) koje organizira škola</a:t>
                      </a:r>
                    </a:p>
                    <a:p>
                      <a:pPr algn="ctr" rtl="0" fontAlgn="ctr"/>
                      <a:r>
                        <a:rPr lang="hr-HR" sz="800" b="1" i="0" u="none" strike="noStrike" dirty="0">
                          <a:solidFill>
                            <a:srgbClr val="000000"/>
                          </a:solidFill>
                          <a:effectLst/>
                          <a:latin typeface="Calibri" panose="020F0502020204030204" pitchFamily="34" charset="0"/>
                        </a:rPr>
                        <a:t>Potpuno usklađenje s državnim pedagoškim standardom u pogledu broja učenika u razredu</a:t>
                      </a:r>
                    </a:p>
                    <a:p>
                      <a:pPr algn="ctr" rtl="0" fontAlgn="ctr"/>
                      <a:r>
                        <a:rPr lang="hr-HR" sz="800" b="1" i="0" u="none" strike="noStrike" dirty="0">
                          <a:solidFill>
                            <a:srgbClr val="000000"/>
                          </a:solidFill>
                          <a:effectLst/>
                          <a:latin typeface="Calibri" panose="020F0502020204030204" pitchFamily="34" charset="0"/>
                        </a:rPr>
                        <a:t>Uvođenje samo jedne nastavne smjene u školama</a:t>
                      </a:r>
                    </a:p>
                    <a:p>
                      <a:pPr algn="ctr" rtl="0" fontAlgn="ctr"/>
                      <a:r>
                        <a:rPr lang="hr-HR" sz="800" b="1" i="0" u="none" strike="noStrike" dirty="0">
                          <a:solidFill>
                            <a:srgbClr val="000000"/>
                          </a:solidFill>
                          <a:effectLst/>
                          <a:latin typeface="Calibri" panose="020F0502020204030204" pitchFamily="34" charset="0"/>
                        </a:rPr>
                        <a:t>Povećanje broja dodatne nastave za učenike s poteškoćama u učenju</a:t>
                      </a:r>
                    </a:p>
                    <a:p>
                      <a:pPr algn="ctr" rtl="0" fontAlgn="ctr"/>
                      <a:endParaRPr lang="hr-HR" sz="10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1115971">
                <a:tc>
                  <a:txBody>
                    <a:bodyPr/>
                    <a:lstStyle/>
                    <a:p>
                      <a:pPr algn="ctr" rtl="0" fontAlgn="ctr"/>
                      <a:r>
                        <a:rPr lang="hr-HR" sz="600" b="0" i="0" u="none" strike="noStrike" dirty="0">
                          <a:solidFill>
                            <a:srgbClr val="000000"/>
                          </a:solidFill>
                          <a:effectLst/>
                          <a:latin typeface="Calibri" panose="020F0502020204030204" pitchFamily="34" charset="0"/>
                        </a:rPr>
                        <a:t>Primjeri drugih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marL="0" algn="ctr" defTabSz="914400" rtl="0" eaLnBrk="1" fontAlgn="ctr" latinLnBrk="0" hangingPunct="1"/>
                      <a:r>
                        <a:rPr lang="hr-HR" sz="800" b="1" i="0" u="none" strike="noStrike" kern="1200" dirty="0">
                          <a:solidFill>
                            <a:srgbClr val="000000"/>
                          </a:solidFill>
                          <a:effectLst/>
                          <a:latin typeface="Calibri" panose="020F0502020204030204" pitchFamily="34" charset="0"/>
                        </a:rPr>
                        <a:t>Broj uspješno provedenih projekata</a:t>
                      </a:r>
                      <a:endParaRPr lang="hr-HR" sz="800" b="1" i="0" u="none" strike="noStrike" kern="1200" dirty="0">
                        <a:solidFill>
                          <a:srgbClr val="000000"/>
                        </a:solidFill>
                        <a:effectLst/>
                        <a:latin typeface="Calibri" panose="020F0502020204030204" pitchFamily="34" charset="0"/>
                        <a:ea typeface="+mn-ea"/>
                        <a:cs typeface="+mn-cs"/>
                      </a:endParaRPr>
                    </a:p>
                    <a:p>
                      <a:pPr marL="0" algn="ctr" defTabSz="914400" rtl="0" eaLnBrk="1" fontAlgn="ctr" latinLnBrk="0" hangingPunct="1"/>
                      <a:r>
                        <a:rPr lang="hr-HR" sz="800" b="1" i="0" u="none" strike="noStrike" kern="1200" dirty="0">
                          <a:solidFill>
                            <a:srgbClr val="000000"/>
                          </a:solidFill>
                          <a:effectLst/>
                          <a:latin typeface="Calibri" panose="020F0502020204030204" pitchFamily="34" charset="0"/>
                        </a:rPr>
                        <a:t>Povećan broj nadarene djece i učenika koji su dobili konkretnu dodatnu potporu u skladu sa svojim potrebama, sklonostima i vještinama</a:t>
                      </a:r>
                      <a:r>
                        <a:t/>
                      </a:r>
                      <a:br/>
                      <a:r>
                        <a:rPr lang="hr-HR" sz="800" b="1" i="0" u="none" strike="noStrike" kern="1200" dirty="0">
                          <a:solidFill>
                            <a:srgbClr val="000000"/>
                          </a:solidFill>
                          <a:effectLst/>
                          <a:latin typeface="Calibri" panose="020F0502020204030204" pitchFamily="34" charset="0"/>
                        </a:rPr>
                        <a:t>Veći prihodi znanstvenih organizacija od ugovorenih projekata s gospodarskim subjektima, tijelima državne uprave i jedinicama lokalne vlasti i samouprave, civilnog sektora i nevladinih organizacija, u ukupnim prihodima</a:t>
                      </a:r>
                      <a:r>
                        <a:t/>
                      </a:r>
                      <a:br/>
                      <a:r>
                        <a:rPr lang="hr-HR" sz="800" b="1" i="0" u="none" strike="noStrike" kern="1200" dirty="0">
                          <a:solidFill>
                            <a:srgbClr val="000000"/>
                          </a:solidFill>
                          <a:effectLst/>
                          <a:latin typeface="Calibri" panose="020F0502020204030204" pitchFamily="34" charset="0"/>
                        </a:rPr>
                        <a:t>Provedeni programi rada mentora i pripravnika</a:t>
                      </a:r>
                      <a:r>
                        <a:t/>
                      </a:r>
                      <a:br/>
                      <a:r>
                        <a:rPr lang="hr-HR" sz="800" b="1" i="0" u="none" strike="noStrike" kern="1200" dirty="0">
                          <a:solidFill>
                            <a:srgbClr val="000000"/>
                          </a:solidFill>
                          <a:effectLst/>
                          <a:latin typeface="Calibri" panose="020F0502020204030204" pitchFamily="34" charset="0"/>
                        </a:rPr>
                        <a:t>Broj djece i učenika koji su dobili sustavnu podršku (asistenti u nastavi, prijevoz, nastavni materijali i alati, obroci)</a:t>
                      </a:r>
                      <a:r>
                        <a:t/>
                      </a:r>
                      <a:br/>
                      <a:r>
                        <a:rPr lang="hr-HR" sz="800" b="1" i="0" u="none" strike="noStrike" kern="1200" dirty="0">
                          <a:solidFill>
                            <a:srgbClr val="000000"/>
                          </a:solidFill>
                          <a:effectLst/>
                          <a:latin typeface="Calibri" panose="020F0502020204030204" pitchFamily="34" charset="0"/>
                        </a:rPr>
                        <a:t>Povećanje broja predškolske djece uključene u sustav rane predškolske edukacije</a:t>
                      </a:r>
                      <a:endParaRPr lang="hr-HR" sz="8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317624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hr-HR" sz="3600" dirty="0">
                <a:solidFill>
                  <a:srgbClr val="002060"/>
                </a:solidFill>
                <a:latin typeface="+mj-lt"/>
              </a:rPr>
              <a:t>POKAZATELJI UČINKA ZA OBRAZOVANJE: KIRGISKA REPUBLIKA</a:t>
            </a:r>
            <a:endParaRPr lang="hr-HR"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29</a:t>
            </a:fld>
            <a:endParaRPr lang="hr-HR" dirty="0"/>
          </a:p>
        </p:txBody>
      </p:sp>
      <p:graphicFrame>
        <p:nvGraphicFramePr>
          <p:cNvPr id="7" name="Table 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8CDC1E73-75EC-4DB5-A91D-60E4750CCE00}"/>
              </a:ext>
            </a:extLst>
          </p:cNvPr>
          <p:cNvGraphicFramePr>
            <a:graphicFrameLocks noGrp="1"/>
          </p:cNvGraphicFramePr>
          <p:nvPr>
            <p:extLst>
              <p:ext uri="{D42A27DB-BD31-4B8C-83A1-F6EECF244321}">
                <p14:modId xmlns:p14="http://schemas.microsoft.com/office/powerpoint/2010/main" val="102277467"/>
              </p:ext>
            </p:extLst>
          </p:nvPr>
        </p:nvGraphicFramePr>
        <p:xfrm>
          <a:off x="772865" y="1143000"/>
          <a:ext cx="8839200" cy="3651405"/>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001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410523">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900" b="1" i="0" u="none" strike="noStrike" dirty="0">
                          <a:solidFill>
                            <a:srgbClr val="000000"/>
                          </a:solidFill>
                          <a:effectLst/>
                          <a:latin typeface="Calibri" panose="020F0502020204030204" pitchFamily="34" charset="0"/>
                        </a:rPr>
                        <a:t>5 programa: Planiranje, administracija i upravljanje; provedba programa državnih jamstava za pružanje zdravstvenih usluga stanovnicima Kirgiske Republike; provedba osnovnog programa obveznog zdravstvenog osiguranja; osnovno državno zdravstveno osiguranje (pilot); osiguranje dostupnosti hemodijalize pacijentima u završnom stadiju kroničnog zatajenja bubrega</a:t>
                      </a:r>
                      <a:endParaRPr lang="hr-HR" sz="9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271544">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900" b="1" i="0" u="none" strike="noStrike" dirty="0">
                          <a:solidFill>
                            <a:srgbClr val="000000"/>
                          </a:solidFill>
                          <a:effectLst/>
                          <a:latin typeface="Calibri" panose="020F0502020204030204" pitchFamily="34" charset="0"/>
                        </a:rPr>
                        <a:t>8 pokazatelja održivog razvoja najviše razine 4 dodatnih pokazatelja učinka na programskoj razini i dodatnih 56 za 40 aktivnosti u okviru tih 5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488513">
                <a:tc>
                  <a:txBody>
                    <a:bodyPr/>
                    <a:lstStyle/>
                    <a:p>
                      <a:pPr algn="ctr" rtl="0" fontAlgn="ctr"/>
                      <a:r>
                        <a:rPr lang="hr-HR" sz="900" b="0" i="0" u="none" strike="noStrike" dirty="0">
                          <a:solidFill>
                            <a:srgbClr val="000000"/>
                          </a:solidFill>
                          <a:effectLst/>
                          <a:latin typeface="Calibri" panose="020F0502020204030204" pitchFamily="34" charset="0"/>
                        </a:rPr>
                        <a:t>Pokazatelji učinka na najvišoj razini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900" b="1" i="0" u="none" strike="noStrike" dirty="0">
                          <a:solidFill>
                            <a:srgbClr val="000000"/>
                          </a:solidFill>
                          <a:effectLst/>
                          <a:latin typeface="Calibri" panose="020F0502020204030204" pitchFamily="34" charset="0"/>
                        </a:rPr>
                        <a:t>Udio škola s pristupom električnoj energiji</a:t>
                      </a:r>
                    </a:p>
                    <a:p>
                      <a:pPr algn="ctr" rtl="0" fontAlgn="ctr"/>
                      <a:r>
                        <a:rPr lang="hr-HR" sz="900" b="1" i="0" u="none" strike="noStrike" dirty="0">
                          <a:solidFill>
                            <a:srgbClr val="000000"/>
                          </a:solidFill>
                          <a:effectLst/>
                          <a:latin typeface="Calibri" panose="020F0502020204030204" pitchFamily="34" charset="0"/>
                        </a:rPr>
                        <a:t>Udio škola s pristupom internetu za edukativne svrhe</a:t>
                      </a:r>
                    </a:p>
                    <a:p>
                      <a:pPr algn="ctr" rtl="0" fontAlgn="ctr"/>
                      <a:r>
                        <a:rPr lang="hr-HR" sz="900" b="1" i="0" u="none" strike="noStrike" dirty="0">
                          <a:solidFill>
                            <a:srgbClr val="000000"/>
                          </a:solidFill>
                          <a:effectLst/>
                          <a:latin typeface="Calibri" panose="020F0502020204030204" pitchFamily="34" charset="0"/>
                        </a:rPr>
                        <a:t>Udio škola s pristupom računalima za edukativne svrhe</a:t>
                      </a:r>
                    </a:p>
                    <a:p>
                      <a:pPr algn="ctr" rtl="0" fontAlgn="ctr"/>
                      <a:r>
                        <a:rPr lang="hr-HR" sz="900" b="1" i="0" u="none" strike="noStrike" dirty="0">
                          <a:solidFill>
                            <a:srgbClr val="000000"/>
                          </a:solidFill>
                          <a:effectLst/>
                          <a:latin typeface="Calibri" panose="020F0502020204030204" pitchFamily="34" charset="0"/>
                        </a:rPr>
                        <a:t>Udio škola s prilagođenom infrastrukturom i materijalima za studente s invaliditetom</a:t>
                      </a:r>
                    </a:p>
                    <a:p>
                      <a:pPr algn="ctr" rtl="0" fontAlgn="ctr"/>
                      <a:r>
                        <a:rPr lang="hr-HR" sz="900" b="1" i="0" u="none" strike="noStrike" dirty="0">
                          <a:solidFill>
                            <a:srgbClr val="000000"/>
                          </a:solidFill>
                          <a:effectLst/>
                          <a:latin typeface="Calibri" panose="020F0502020204030204" pitchFamily="34" charset="0"/>
                        </a:rPr>
                        <a:t>Udio škola s pristupom pitkoj vodi</a:t>
                      </a:r>
                    </a:p>
                    <a:p>
                      <a:pPr algn="ctr" rtl="0" fontAlgn="ctr"/>
                      <a:r>
                        <a:rPr lang="hr-HR" sz="900" b="1" i="0" u="none" strike="noStrike" dirty="0">
                          <a:solidFill>
                            <a:srgbClr val="000000"/>
                          </a:solidFill>
                          <a:effectLst/>
                          <a:latin typeface="Calibri" panose="020F0502020204030204" pitchFamily="34" charset="0"/>
                        </a:rPr>
                        <a:t>Udio škola s pristupom odvojenim minimalno opremljenim zahodima</a:t>
                      </a:r>
                    </a:p>
                    <a:p>
                      <a:pPr algn="ctr" rtl="0" fontAlgn="ctr"/>
                      <a:r>
                        <a:rPr lang="hr-HR" sz="900" b="1" i="0" u="none" strike="noStrike" dirty="0">
                          <a:solidFill>
                            <a:srgbClr val="000000"/>
                          </a:solidFill>
                          <a:effectLst/>
                          <a:latin typeface="Calibri" panose="020F0502020204030204" pitchFamily="34" charset="0"/>
                        </a:rPr>
                        <a:t>Udio škola s pristupom osnovnim elementima za pranje ruku</a:t>
                      </a:r>
                    </a:p>
                    <a:p>
                      <a:pPr algn="ctr" rtl="0" fontAlgn="ctr"/>
                      <a:r>
                        <a:rPr lang="hr-HR" sz="900" b="1" i="0" u="none" strike="noStrike" dirty="0">
                          <a:solidFill>
                            <a:srgbClr val="000000"/>
                          </a:solidFill>
                          <a:effectLst/>
                          <a:latin typeface="Calibri" panose="020F0502020204030204" pitchFamily="34" charset="0"/>
                        </a:rPr>
                        <a:t>Udio nastavnika: a) u predškolskim ustanovama, b) u osnovnim školama c) u nižim razredima srednje škole i d) u višim razredima srednje škole</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1829517">
                <a:tc>
                  <a:txBody>
                    <a:bodyPr/>
                    <a:lstStyle/>
                    <a:p>
                      <a:pPr algn="ctr" rtl="0" fontAlgn="ctr"/>
                      <a:r>
                        <a:rPr lang="hr-HR" sz="800" b="0" i="0" u="none" strike="noStrike" dirty="0">
                          <a:solidFill>
                            <a:srgbClr val="000000"/>
                          </a:solidFill>
                          <a:effectLst/>
                          <a:latin typeface="Calibri" panose="020F0502020204030204" pitchFamily="34" charset="0"/>
                        </a:rPr>
                        <a:t>Primjeri drugih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hr-HR" sz="900" b="1" i="0" u="none" strike="noStrike" kern="1200" dirty="0">
                          <a:solidFill>
                            <a:srgbClr val="000000"/>
                          </a:solidFill>
                          <a:effectLst/>
                          <a:latin typeface="Calibri" panose="020F0502020204030204" pitchFamily="34" charset="0"/>
                        </a:rPr>
                        <a:t>Postotak djece u relevantnoj dobi (5-7 godina) uključenih u predškolske obrazovne programe (od onih koji žele)</a:t>
                      </a:r>
                    </a:p>
                    <a:p>
                      <a:pPr algn="ctr" hangingPunct="0"/>
                      <a:r>
                        <a:rPr lang="hr-HR" sz="900" b="1" i="0" u="none" strike="noStrike" kern="1200" dirty="0">
                          <a:solidFill>
                            <a:srgbClr val="000000"/>
                          </a:solidFill>
                          <a:effectLst/>
                          <a:latin typeface="Calibri" panose="020F0502020204030204" pitchFamily="34" charset="0"/>
                        </a:rPr>
                        <a:t>Broj djece relevantne dobi uključene u predškolske obrazovne programe                                      </a:t>
                      </a:r>
                    </a:p>
                    <a:p>
                      <a:pPr algn="ctr" hangingPunct="0"/>
                      <a:r>
                        <a:rPr lang="hr-HR" sz="900" b="1" i="0" u="none" strike="noStrike" kern="1200" dirty="0">
                          <a:solidFill>
                            <a:srgbClr val="000000"/>
                          </a:solidFill>
                          <a:effectLst/>
                          <a:latin typeface="Calibri" panose="020F0502020204030204" pitchFamily="34" charset="0"/>
                        </a:rPr>
                        <a:t>Udio razredne opreme sukladno potrebama predškolskog obrazovanja</a:t>
                      </a:r>
                    </a:p>
                    <a:p>
                      <a:pPr algn="ctr" hangingPunct="0"/>
                      <a:r>
                        <a:rPr lang="hr-HR" sz="900" b="1" i="0" u="none" strike="noStrike" kern="1200" dirty="0">
                          <a:solidFill>
                            <a:srgbClr val="000000"/>
                          </a:solidFill>
                          <a:effectLst/>
                          <a:latin typeface="Calibri" panose="020F0502020204030204" pitchFamily="34" charset="0"/>
                        </a:rPr>
                        <a:t>Broj novih dječjih obrazovnih institucija</a:t>
                      </a:r>
                    </a:p>
                    <a:p>
                      <a:pPr algn="ctr" hangingPunct="0"/>
                      <a:r>
                        <a:rPr lang="hr-HR" sz="900" b="1" i="0" u="none" strike="noStrike" kern="1200" dirty="0">
                          <a:solidFill>
                            <a:srgbClr val="000000"/>
                          </a:solidFill>
                          <a:effectLst/>
                          <a:latin typeface="Calibri" panose="020F0502020204030204" pitchFamily="34" charset="0"/>
                        </a:rPr>
                        <a:t>Udio novih dječjih obrazovnih institucija prema potrebi </a:t>
                      </a:r>
                    </a:p>
                    <a:p>
                      <a:pPr algn="ctr" hangingPunct="0"/>
                      <a:r>
                        <a:rPr lang="hr-HR" sz="900" b="1" i="0" u="none" strike="noStrike" kern="1200" dirty="0">
                          <a:solidFill>
                            <a:srgbClr val="000000"/>
                          </a:solidFill>
                          <a:effectLst/>
                          <a:latin typeface="Calibri" panose="020F0502020204030204" pitchFamily="34" charset="0"/>
                        </a:rPr>
                        <a:t>Obuhvat djece uključenih u osnovno obrazovanje (razredi 1-9)</a:t>
                      </a:r>
                    </a:p>
                    <a:p>
                      <a:pPr algn="ctr" hangingPunct="0"/>
                      <a:r>
                        <a:rPr lang="hr-HR" sz="900" b="1" i="0" u="none" strike="noStrike" kern="1200" dirty="0">
                          <a:solidFill>
                            <a:srgbClr val="000000"/>
                          </a:solidFill>
                          <a:effectLst/>
                          <a:latin typeface="Calibri" panose="020F0502020204030204" pitchFamily="34" charset="0"/>
                        </a:rPr>
                        <a:t>Udio škola gdje je nastavnički kadar u potpunosti popunjen (100 %)</a:t>
                      </a:r>
                    </a:p>
                    <a:p>
                      <a:pPr algn="ctr" hangingPunct="0"/>
                      <a:r>
                        <a:rPr lang="hr-HR" sz="900" b="1" i="0" u="none" strike="noStrike" kern="1200" dirty="0">
                          <a:solidFill>
                            <a:srgbClr val="000000"/>
                          </a:solidFill>
                          <a:effectLst/>
                          <a:latin typeface="Calibri" panose="020F0502020204030204" pitchFamily="34" charset="0"/>
                        </a:rPr>
                        <a:t>Broj škola koje su renovirane i opremljene sukladno najnovijim zahtjevima i uvjetima za osobe s invaliditetom</a:t>
                      </a:r>
                    </a:p>
                    <a:p>
                      <a:pPr algn="ctr" hangingPunct="0"/>
                      <a:r>
                        <a:rPr lang="hr-HR" sz="900" b="1" i="0" u="none" strike="noStrike" kern="1200" dirty="0">
                          <a:solidFill>
                            <a:srgbClr val="000000"/>
                          </a:solidFill>
                          <a:effectLst/>
                          <a:latin typeface="Calibri" panose="020F0502020204030204" pitchFamily="34" charset="0"/>
                        </a:rPr>
                        <a:t>Udio sveučilišta (% ukupnog broja) koji izrađuju plan upisa na temelju ugovora s poslodavcima o ciljanom osposobljavanju</a:t>
                      </a:r>
                    </a:p>
                    <a:p>
                      <a:pPr algn="ctr" hangingPunct="0"/>
                      <a:r>
                        <a:rPr lang="hr-HR" sz="900" b="1" i="0" u="none" strike="noStrike" kern="1200" dirty="0">
                          <a:solidFill>
                            <a:srgbClr val="000000"/>
                          </a:solidFill>
                          <a:effectLst/>
                          <a:latin typeface="Calibri" panose="020F0502020204030204" pitchFamily="34" charset="0"/>
                        </a:rPr>
                        <a:t>Udio nastavnika koji sudjeluju u naprednim programima stručnog osposobljavanja              </a:t>
                      </a:r>
                    </a:p>
                    <a:p>
                      <a:pPr algn="ctr" hangingPunct="0"/>
                      <a:r>
                        <a:rPr lang="hr-HR" sz="900" b="1" i="0" u="none" strike="noStrike" kern="1200" dirty="0">
                          <a:solidFill>
                            <a:srgbClr val="000000"/>
                          </a:solidFill>
                          <a:effectLst/>
                          <a:latin typeface="Calibri" panose="020F0502020204030204" pitchFamily="34" charset="0"/>
                        </a:rPr>
                        <a:t>Udio sredstava dodijeljenih sveučilištima za istraživački rad</a:t>
                      </a:r>
                    </a:p>
                    <a:p>
                      <a:pPr algn="ctr" hangingPunct="0"/>
                      <a:r>
                        <a:rPr lang="hr-HR" sz="900" b="1" i="0" u="none" strike="noStrike" kern="1200" dirty="0">
                          <a:solidFill>
                            <a:srgbClr val="000000"/>
                          </a:solidFill>
                          <a:effectLst/>
                          <a:latin typeface="Calibri" panose="020F0502020204030204" pitchFamily="34" charset="0"/>
                        </a:rPr>
                        <a:t>Veći udio istraživačkih projekata kojima je cilj ostvariti pozitivnu strukturalnu promjenu u državnom gospodarstvu </a:t>
                      </a:r>
                    </a:p>
                    <a:p>
                      <a:pPr algn="ctr" hangingPunct="0"/>
                      <a:r>
                        <a:rPr lang="hr-HR" sz="900" b="1" i="0" u="none" strike="noStrike" kern="1200" dirty="0">
                          <a:solidFill>
                            <a:srgbClr val="000000"/>
                          </a:solidFill>
                          <a:effectLst/>
                          <a:latin typeface="Calibri" panose="020F0502020204030204" pitchFamily="34" charset="0"/>
                        </a:rPr>
                        <a:t>Udio nedavno diplomiranih koji su uključeni u provođenje istraživanja i razvoj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43386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63588" y="2517556"/>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endParaRPr lang="hr-HR" sz="2000" dirty="0">
              <a:solidFill>
                <a:schemeClr val="tx1">
                  <a:lumMod val="95000"/>
                  <a:lumOff val="5000"/>
                </a:schemeClr>
              </a:solidFill>
            </a:endParaRPr>
          </a:p>
          <a:p>
            <a:pPr algn="l">
              <a:spcBef>
                <a:spcPts val="1200"/>
              </a:spcBef>
            </a:pPr>
            <a:r>
              <a:rPr lang="hr-HR" sz="3000" cap="all" dirty="0">
                <a:solidFill>
                  <a:schemeClr val="tx1">
                    <a:lumMod val="95000"/>
                    <a:lumOff val="5000"/>
                  </a:schemeClr>
                </a:solidFill>
              </a:rPr>
              <a:t>Razlozi za pregled pokazatelja učinka PEMPAL-a</a:t>
            </a:r>
          </a:p>
          <a:p>
            <a:pPr algn="l">
              <a:spcBef>
                <a:spcPts val="1200"/>
              </a:spcBef>
            </a:pPr>
            <a:r>
              <a:rPr lang="hr-HR" smtClean="0"/>
              <a:t> </a:t>
            </a:r>
          </a:p>
          <a:p>
            <a:pPr marL="0" lvl="1" algn="just">
              <a:spcBef>
                <a:spcPts val="800"/>
              </a:spcBef>
            </a:pPr>
            <a:endParaRPr lang="hr-HR" sz="2000" b="1" dirty="0">
              <a:solidFill>
                <a:schemeClr val="tx1">
                  <a:lumMod val="95000"/>
                  <a:lumOff val="5000"/>
                </a:schemeClr>
              </a:solidFill>
            </a:endParaRPr>
          </a:p>
          <a:p>
            <a:pPr algn="just">
              <a:spcBef>
                <a:spcPts val="800"/>
              </a:spcBef>
            </a:pPr>
            <a:endParaRPr lang="hr-HR"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3</a:t>
            </a:fld>
            <a:endParaRPr lang="hr-HR" dirty="0"/>
          </a:p>
        </p:txBody>
      </p:sp>
    </p:spTree>
    <p:extLst>
      <p:ext uri="{BB962C8B-B14F-4D97-AF65-F5344CB8AC3E}">
        <p14:creationId xmlns:p14="http://schemas.microsoft.com/office/powerpoint/2010/main" val="41505518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584775"/>
          </a:xfrm>
          <a:prstGeom prst="rect">
            <a:avLst/>
          </a:prstGeom>
          <a:noFill/>
        </p:spPr>
        <p:txBody>
          <a:bodyPr wrap="square" rtlCol="0">
            <a:spAutoFit/>
          </a:bodyPr>
          <a:lstStyle/>
          <a:p>
            <a:pPr algn="ctr"/>
            <a:r>
              <a:rPr lang="hr-HR" sz="3200" dirty="0">
                <a:solidFill>
                  <a:srgbClr val="002060"/>
                </a:solidFill>
                <a:latin typeface="+mj-lt"/>
              </a:rPr>
              <a:t>POKAZATELJI UČINKA ZA OBRAZOVANJE: BUGARSKA</a:t>
            </a:r>
            <a:endParaRPr lang="hr-HR" sz="32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30</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nvPr>
        </p:nvGraphicFramePr>
        <p:xfrm>
          <a:off x="914400" y="894704"/>
          <a:ext cx="8761412" cy="5253016"/>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7923212">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410523">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9 programa: proračunski program  „Kvaliteta ranog razvoja djece i školskog obrazovanja“; proračunski program „Povećanje pristupa obrazovanju“; proračunski program „Školsko obrazovanje“; proračunski program „Razvojne sposobnosti djece i učenika“; proračunski program „Obrazovanje Bugara u inozemstvu“; proračunski program „Cjeloživotno učenje“; proračunski program „Bolja dostupnost i kvaliteta visokog obrazovanja“; proračunski program „Podrška učenicima“; proračunski program „Međunarodna razmjena učenika“ </a:t>
                      </a:r>
                      <a:endParaRPr lang="hr-HR"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224034">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123 pokazatelja učinka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4333064">
                <a:tc>
                  <a:txBody>
                    <a:bodyPr/>
                    <a:lstStyle/>
                    <a:p>
                      <a:pPr algn="ctr" rtl="0" fontAlgn="ctr"/>
                      <a:r>
                        <a:rPr lang="hr-HR" sz="1000" b="0" i="0" u="none" strike="noStrike" dirty="0">
                          <a:solidFill>
                            <a:srgbClr val="000000"/>
                          </a:solidFill>
                          <a:effectLst/>
                          <a:latin typeface="Calibri" panose="020F0502020204030204" pitchFamily="34" charset="0"/>
                        </a:rPr>
                        <a:t>Primjeri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kern="1200" dirty="0">
                          <a:solidFill>
                            <a:srgbClr val="000000"/>
                          </a:solidFill>
                          <a:effectLst/>
                          <a:latin typeface="Calibri" panose="020F0502020204030204" pitchFamily="34" charset="0"/>
                        </a:rPr>
                        <a:t>Izrađeni i dopunjeni zakoni i podzakonski akti</a:t>
                      </a:r>
                    </a:p>
                    <a:p>
                      <a:pPr algn="ctr" rtl="0" fontAlgn="ctr"/>
                      <a:r>
                        <a:rPr lang="hr-HR" sz="1000" b="1" i="0" u="none" strike="noStrike" kern="1200" dirty="0">
                          <a:solidFill>
                            <a:srgbClr val="000000"/>
                          </a:solidFill>
                          <a:effectLst/>
                          <a:latin typeface="Calibri" panose="020F0502020204030204" pitchFamily="34" charset="0"/>
                        </a:rPr>
                        <a:t>Učenici strukovnih škola koji su stekli stručne kvalifikacije</a:t>
                      </a:r>
                    </a:p>
                    <a:p>
                      <a:pPr algn="ctr" rtl="0" fontAlgn="ctr"/>
                      <a:r>
                        <a:rPr lang="hr-HR" sz="1000" b="1" i="0" u="none" strike="noStrike" kern="1200" dirty="0">
                          <a:solidFill>
                            <a:srgbClr val="000000"/>
                          </a:solidFill>
                          <a:effectLst/>
                          <a:latin typeface="Calibri" panose="020F0502020204030204" pitchFamily="34" charset="0"/>
                        </a:rPr>
                        <a:t>Učenici koji su imali edukativno i praktično osposobljavanje u stvarnom radnom okruženju</a:t>
                      </a:r>
                    </a:p>
                    <a:p>
                      <a:pPr algn="ctr" rtl="0" fontAlgn="ctr"/>
                      <a:r>
                        <a:rPr lang="hr-HR" sz="1000" b="1" i="0" u="none" strike="noStrike" kern="1200" dirty="0">
                          <a:solidFill>
                            <a:srgbClr val="000000"/>
                          </a:solidFill>
                          <a:effectLst/>
                          <a:latin typeface="Calibri" panose="020F0502020204030204" pitchFamily="34" charset="0"/>
                        </a:rPr>
                        <a:t>Učenici koji su imali edukativno i praktično osposobljavanje u obrazovnim institucijama</a:t>
                      </a:r>
                    </a:p>
                    <a:p>
                      <a:pPr algn="ctr" rtl="0" fontAlgn="ctr"/>
                      <a:r>
                        <a:rPr lang="hr-HR" sz="1000" b="1" i="0" u="none" strike="noStrike" kern="1200" dirty="0">
                          <a:solidFill>
                            <a:srgbClr val="000000"/>
                          </a:solidFill>
                          <a:effectLst/>
                          <a:latin typeface="Calibri" panose="020F0502020204030204" pitchFamily="34" charset="0"/>
                        </a:rPr>
                        <a:t>Registar javnih i općinskih škola i subjekata koji nude obuku u obrazovnim institucijama</a:t>
                      </a:r>
                    </a:p>
                    <a:p>
                      <a:pPr algn="ctr" rtl="0" fontAlgn="ctr"/>
                      <a:r>
                        <a:rPr lang="hr-HR" sz="1000" b="1" i="0" u="none" strike="noStrike" kern="1200" dirty="0">
                          <a:solidFill>
                            <a:srgbClr val="000000"/>
                          </a:solidFill>
                          <a:effectLst/>
                          <a:latin typeface="Calibri" panose="020F0502020204030204" pitchFamily="34" charset="0"/>
                        </a:rPr>
                        <a:t>Izrađeni nacionalni programi za dobivanje stručnih kvalifikacija za nove poslove</a:t>
                      </a:r>
                    </a:p>
                    <a:p>
                      <a:pPr algn="ctr" rtl="0" fontAlgn="ctr"/>
                      <a:r>
                        <a:rPr lang="hr-HR" sz="1000" b="1" i="0" u="none" strike="noStrike" kern="1200" dirty="0">
                          <a:solidFill>
                            <a:srgbClr val="000000"/>
                          </a:solidFill>
                          <a:effectLst/>
                          <a:latin typeface="Calibri" panose="020F0502020204030204" pitchFamily="34" charset="0"/>
                        </a:rPr>
                        <a:t>Vanjska ocjena svih faza školovanja – provedena ispitivanja</a:t>
                      </a:r>
                    </a:p>
                    <a:p>
                      <a:pPr algn="ctr" rtl="0" fontAlgn="ctr"/>
                      <a:r>
                        <a:rPr lang="hr-HR" sz="1000" b="1" i="0" u="none" strike="noStrike" kern="1200" dirty="0">
                          <a:solidFill>
                            <a:srgbClr val="000000"/>
                          </a:solidFill>
                          <a:effectLst/>
                          <a:latin typeface="Calibri" panose="020F0502020204030204" pitchFamily="34" charset="0"/>
                        </a:rPr>
                        <a:t>Postotak učenika koji su prošli testiranja vanjskog nacionalnog tijela</a:t>
                      </a:r>
                    </a:p>
                    <a:p>
                      <a:pPr algn="ctr" rtl="0" fontAlgn="ctr"/>
                      <a:r>
                        <a:rPr lang="hr-HR" sz="1000" b="1" i="0" u="none" strike="noStrike" kern="1200" dirty="0">
                          <a:solidFill>
                            <a:srgbClr val="000000"/>
                          </a:solidFill>
                          <a:effectLst/>
                          <a:latin typeface="Calibri" panose="020F0502020204030204" pitchFamily="34" charset="0"/>
                        </a:rPr>
                        <a:t>Praćenje aktivnosti školske organizacije i upravljanja – inspekcije </a:t>
                      </a:r>
                    </a:p>
                    <a:p>
                      <a:pPr algn="ctr" rtl="0" fontAlgn="ctr"/>
                      <a:r>
                        <a:rPr lang="hr-HR" sz="1000" b="1" i="0" u="none" strike="noStrike" kern="1200" dirty="0">
                          <a:solidFill>
                            <a:srgbClr val="000000"/>
                          </a:solidFill>
                          <a:effectLst/>
                          <a:latin typeface="Calibri" panose="020F0502020204030204" pitchFamily="34" charset="0"/>
                        </a:rPr>
                        <a:t>Izrada administrativnih zakona kojima se regulira obrazovni proces</a:t>
                      </a:r>
                    </a:p>
                    <a:p>
                      <a:pPr algn="ctr" rtl="0" fontAlgn="ctr"/>
                      <a:r>
                        <a:rPr lang="hr-HR" sz="1000" b="1" i="0" u="none" strike="noStrike" kern="1200" dirty="0">
                          <a:solidFill>
                            <a:srgbClr val="000000"/>
                          </a:solidFill>
                          <a:effectLst/>
                          <a:latin typeface="Calibri" panose="020F0502020204030204" pitchFamily="34" charset="0"/>
                        </a:rPr>
                        <a:t>Radni sastanci s rukovodiocima, stručnjacima iz inspekcije za obrazovanje, školskim ravnateljima</a:t>
                      </a:r>
                    </a:p>
                    <a:p>
                      <a:pPr algn="ctr" rtl="0" fontAlgn="ctr"/>
                      <a:r>
                        <a:rPr lang="hr-HR" sz="1000" b="1" i="0" u="none" strike="noStrike" kern="1200" dirty="0">
                          <a:solidFill>
                            <a:srgbClr val="000000"/>
                          </a:solidFill>
                          <a:effectLst/>
                          <a:latin typeface="Calibri" panose="020F0502020204030204" pitchFamily="34" charset="0"/>
                        </a:rPr>
                        <a:t>Nastavnici i školski ravnatelji koji su dobili godišnju nagradu za visoka profesionalna postignuća i doprinos razvoju bugarskog obrazovanja</a:t>
                      </a:r>
                    </a:p>
                    <a:p>
                      <a:pPr algn="ctr" rtl="0" fontAlgn="ctr"/>
                      <a:r>
                        <a:rPr lang="hr-HR" sz="1000" b="1" i="0" u="none" strike="noStrike" kern="1200" dirty="0">
                          <a:solidFill>
                            <a:srgbClr val="000000"/>
                          </a:solidFill>
                          <a:effectLst/>
                          <a:latin typeface="Calibri" panose="020F0502020204030204" pitchFamily="34" charset="0"/>
                        </a:rPr>
                        <a:t> Održane radionice i konferencije</a:t>
                      </a:r>
                      <a:r>
                        <a:t/>
                      </a:r>
                      <a:br/>
                      <a:r>
                        <a:rPr lang="hr-HR" sz="1000" b="1" i="0" u="none" strike="noStrike" kern="1200" dirty="0">
                          <a:solidFill>
                            <a:srgbClr val="000000"/>
                          </a:solidFill>
                          <a:effectLst/>
                          <a:latin typeface="Calibri" panose="020F0502020204030204" pitchFamily="34" charset="0"/>
                        </a:rPr>
                        <a:t>Škole s pristupom internetu/wi-fiju</a:t>
                      </a:r>
                    </a:p>
                    <a:p>
                      <a:pPr algn="ctr" rtl="0" fontAlgn="ctr"/>
                      <a:r>
                        <a:rPr lang="hr-HR" sz="1000" b="1" i="0" u="none" strike="noStrike" kern="1200" dirty="0">
                          <a:solidFill>
                            <a:srgbClr val="000000"/>
                          </a:solidFill>
                          <a:effectLst/>
                          <a:latin typeface="Calibri" panose="020F0502020204030204" pitchFamily="34" charset="0"/>
                        </a:rPr>
                        <a:t>Učenici od 1. – 4. razreda koji besplatno dobivaju udžbenike</a:t>
                      </a:r>
                    </a:p>
                    <a:p>
                      <a:pPr algn="ctr" rtl="0" fontAlgn="ctr"/>
                      <a:r>
                        <a:rPr lang="hr-HR" sz="1000" b="1" i="0" u="none" strike="noStrike" kern="1200" dirty="0">
                          <a:solidFill>
                            <a:srgbClr val="000000"/>
                          </a:solidFill>
                          <a:effectLst/>
                          <a:latin typeface="Calibri" panose="020F0502020204030204" pitchFamily="34" charset="0"/>
                        </a:rPr>
                        <a:t>Sve veća integracija djece i učenika s posebnim obrazovnim potrebama</a:t>
                      </a:r>
                    </a:p>
                    <a:p>
                      <a:pPr algn="ctr" rtl="0" fontAlgn="ctr"/>
                      <a:r>
                        <a:rPr lang="hr-HR" sz="1000" b="1" i="0" u="none" strike="noStrike" kern="1200" dirty="0">
                          <a:solidFill>
                            <a:srgbClr val="000000"/>
                          </a:solidFill>
                          <a:effectLst/>
                          <a:latin typeface="Calibri" panose="020F0502020204030204" pitchFamily="34" charset="0"/>
                        </a:rPr>
                        <a:t>Učenici koji redovito polaze školu</a:t>
                      </a:r>
                    </a:p>
                    <a:p>
                      <a:pPr algn="ctr" rtl="0" fontAlgn="ctr"/>
                      <a:r>
                        <a:rPr lang="hr-HR" sz="1000" b="1" i="0" u="none" strike="noStrike" kern="1200" dirty="0">
                          <a:solidFill>
                            <a:srgbClr val="000000"/>
                          </a:solidFill>
                          <a:effectLst/>
                          <a:latin typeface="Calibri" panose="020F0502020204030204" pitchFamily="34" charset="0"/>
                        </a:rPr>
                        <a:t>Petogodišnjaci obuhvaćeni sustavom ranog razvoja djece</a:t>
                      </a:r>
                    </a:p>
                    <a:p>
                      <a:pPr algn="ctr" rtl="0" fontAlgn="ctr"/>
                      <a:r>
                        <a:rPr lang="hr-HR" sz="1000" b="1" i="0" u="none" strike="noStrike" kern="1200" dirty="0">
                          <a:solidFill>
                            <a:srgbClr val="000000"/>
                          </a:solidFill>
                          <a:effectLst/>
                          <a:latin typeface="Calibri" panose="020F0502020204030204" pitchFamily="34" charset="0"/>
                        </a:rPr>
                        <a:t>Broj škola</a:t>
                      </a:r>
                    </a:p>
                    <a:p>
                      <a:pPr algn="ctr" rtl="0" fontAlgn="ctr"/>
                      <a:r>
                        <a:rPr lang="hr-HR" sz="1000" b="1" i="0" u="none" strike="noStrike" kern="1200" dirty="0">
                          <a:solidFill>
                            <a:srgbClr val="000000"/>
                          </a:solidFill>
                          <a:effectLst/>
                          <a:latin typeface="Calibri" panose="020F0502020204030204" pitchFamily="34" charset="0"/>
                        </a:rPr>
                        <a:t>Učenici u općim, specijalnim i strukovnim školama</a:t>
                      </a:r>
                    </a:p>
                    <a:p>
                      <a:pPr algn="ctr" rtl="0" fontAlgn="ctr"/>
                      <a:r>
                        <a:rPr lang="hr-HR" sz="1000" b="1" i="0" u="none" strike="noStrike" kern="1200" dirty="0">
                          <a:solidFill>
                            <a:srgbClr val="000000"/>
                          </a:solidFill>
                          <a:effectLst/>
                          <a:latin typeface="Calibri" panose="020F0502020204030204" pitchFamily="34" charset="0"/>
                        </a:rPr>
                        <a:t>Uspostavljeno funkcionalno koordinacijsko vijeće nacionalne platforme za obrazovanje odraslih</a:t>
                      </a:r>
                      <a:r>
                        <a:t/>
                      </a:r>
                      <a:br/>
                      <a:r>
                        <a:rPr lang="hr-HR" sz="1000" b="1" i="0" u="none" strike="noStrike" kern="1200" dirty="0">
                          <a:solidFill>
                            <a:srgbClr val="000000"/>
                          </a:solidFill>
                          <a:effectLst/>
                          <a:latin typeface="Calibri" panose="020F0502020204030204" pitchFamily="34" charset="0"/>
                        </a:rPr>
                        <a:t>Bugarski stipendisti</a:t>
                      </a:r>
                    </a:p>
                    <a:p>
                      <a:pPr algn="ctr" rtl="0" fontAlgn="ctr"/>
                      <a:endParaRPr lang="hr-HR"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bl>
          </a:graphicData>
        </a:graphic>
      </p:graphicFrame>
    </p:spTree>
    <p:extLst>
      <p:ext uri="{BB962C8B-B14F-4D97-AF65-F5344CB8AC3E}">
        <p14:creationId xmlns:p14="http://schemas.microsoft.com/office/powerpoint/2010/main" val="493272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400110"/>
          </a:xfrm>
          <a:prstGeom prst="rect">
            <a:avLst/>
          </a:prstGeom>
          <a:noFill/>
        </p:spPr>
        <p:txBody>
          <a:bodyPr wrap="square" rtlCol="0">
            <a:spAutoFit/>
          </a:bodyPr>
          <a:lstStyle/>
          <a:p>
            <a:pPr algn="ctr"/>
            <a:r>
              <a:rPr lang="hr-HR" sz="2000" dirty="0">
                <a:solidFill>
                  <a:srgbClr val="002060"/>
                </a:solidFill>
                <a:latin typeface="+mj-lt"/>
              </a:rPr>
              <a:t>POKAZATELJI UČINKA ZA OBRAZOVANJE: BJELARUS</a:t>
            </a:r>
            <a:endParaRPr lang="hr-HR" sz="20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31</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1736884072"/>
              </p:ext>
            </p:extLst>
          </p:nvPr>
        </p:nvGraphicFramePr>
        <p:xfrm>
          <a:off x="768766" y="538736"/>
          <a:ext cx="9137233" cy="6354005"/>
        </p:xfrm>
        <a:graphic>
          <a:graphicData uri="http://schemas.openxmlformats.org/drawingml/2006/table">
            <a:tbl>
              <a:tblPr/>
              <a:tblGrid>
                <a:gridCol w="866462">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270771">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753280">
                <a:tc>
                  <a:txBody>
                    <a:bodyPr/>
                    <a:lstStyle/>
                    <a:p>
                      <a:pPr algn="ctr" rtl="0" fontAlgn="ctr"/>
                      <a:r>
                        <a:rPr lang="hr-HR" sz="8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hr-HR" sz="800" b="1" i="0" u="none" strike="noStrike" kern="1200" dirty="0">
                          <a:solidFill>
                            <a:srgbClr val="000000"/>
                          </a:solidFill>
                          <a:effectLst/>
                          <a:latin typeface="Calibri" panose="020F0502020204030204" pitchFamily="34" charset="0"/>
                        </a:rPr>
                        <a:t>Nacionalni program </a:t>
                      </a:r>
                      <a:r>
                        <a:rPr lang="hr-HR" sz="800" b="1" i="1" u="none" strike="noStrike" kern="1200" dirty="0">
                          <a:solidFill>
                            <a:srgbClr val="000000"/>
                          </a:solidFill>
                          <a:effectLst/>
                          <a:latin typeface="Calibri" panose="020F0502020204030204" pitchFamily="34" charset="0"/>
                        </a:rPr>
                        <a:t>Obrazovanje i politike za mlade 2016.-2020. </a:t>
                      </a:r>
                      <a:r>
                        <a:rPr lang="hr-HR" sz="800" b="1" i="0" u="none" strike="noStrike" kern="1200" dirty="0">
                          <a:solidFill>
                            <a:srgbClr val="000000"/>
                          </a:solidFill>
                          <a:effectLst/>
                          <a:latin typeface="Calibri" panose="020F0502020204030204" pitchFamily="34" charset="0"/>
                        </a:rPr>
                        <a:t>s 11 potprograma: Potprogram razvoja predškolskog obrazovanja, Potprogram razvoja </a:t>
                      </a:r>
                      <a:r>
                        <a:rPr lang="hr-HR" sz="800" b="1" i="0" u="none" strike="noStrike" kern="1200" dirty="0">
                          <a:solidFill>
                            <a:srgbClr val="00B050"/>
                          </a:solidFill>
                          <a:effectLst/>
                          <a:latin typeface="Calibri" panose="020F0502020204030204" pitchFamily="34" charset="0"/>
                        </a:rPr>
                        <a:t>srednjoškolskog</a:t>
                      </a:r>
                      <a:r>
                        <a:rPr lang="hr-HR" sz="800" b="1" i="0" u="none" strike="noStrike" kern="1200" dirty="0">
                          <a:solidFill>
                            <a:srgbClr val="000000"/>
                          </a:solidFill>
                          <a:effectLst/>
                          <a:latin typeface="Calibri" panose="020F0502020204030204" pitchFamily="34" charset="0"/>
                        </a:rPr>
                        <a:t> obrazovanja; Potprogram razvoja posebnog obrazovanja; Potprogram razvoja tehničkog strukovnog  </a:t>
                      </a:r>
                      <a:r>
                        <a:rPr lang="hr-HR" sz="800" b="1" i="0" u="none" strike="noStrike" kern="1200" dirty="0">
                          <a:solidFill>
                            <a:srgbClr val="00B050"/>
                          </a:solidFill>
                          <a:effectLst/>
                          <a:latin typeface="Calibri" panose="020F0502020204030204" pitchFamily="34" charset="0"/>
                        </a:rPr>
                        <a:t>srednjoškolskog</a:t>
                      </a:r>
                      <a:r>
                        <a:rPr lang="hr-HR" sz="800" b="1" i="0" u="none" strike="noStrike" kern="1200" dirty="0">
                          <a:solidFill>
                            <a:srgbClr val="000000"/>
                          </a:solidFill>
                          <a:effectLst/>
                          <a:latin typeface="Calibri" panose="020F0502020204030204" pitchFamily="34" charset="0"/>
                        </a:rPr>
                        <a:t> obrazovanja; Potprogram razvoja visokog obrazovanja; Potprogram razvoja poslijediplomskog obrazovanja; Potprogram razvoja kontinuiranog strukovnog obrazovanja za odrasle; Potprogram razvoja izvannastavnog obrazovanja; Potprogram upravljanja obrazovanjem i</a:t>
                      </a:r>
                      <a:r>
                        <a:rPr lang="hr-HR" sz="800" b="1" i="0" u="none" strike="noStrike" kern="1200" dirty="0">
                          <a:solidFill>
                            <a:srgbClr val="00B050"/>
                          </a:solidFill>
                          <a:effectLst/>
                          <a:latin typeface="Calibri" panose="020F0502020204030204" pitchFamily="34" charset="0"/>
                        </a:rPr>
                        <a:t>Program obrazovanja stručnjaka za </a:t>
                      </a:r>
                      <a:r>
                        <a:rPr sz="800"/>
                        <a:t> </a:t>
                      </a:r>
                      <a:r>
                        <a:rPr lang="hr-HR" sz="800" b="1" i="0" u="none" strike="noStrike" kern="1200" dirty="0">
                          <a:solidFill>
                            <a:srgbClr val="00B050"/>
                          </a:solidFill>
                          <a:effectLst/>
                          <a:latin typeface="Calibri" panose="020F0502020204030204" pitchFamily="34" charset="0"/>
                        </a:rPr>
                        <a:t>nuklearnu industriju.</a:t>
                      </a:r>
                      <a:endParaRPr lang="hr-HR" sz="800" dirty="0">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211875">
                <a:tc>
                  <a:txBody>
                    <a:bodyPr/>
                    <a:lstStyle/>
                    <a:p>
                      <a:pPr algn="ctr" rtl="0" fontAlgn="ctr"/>
                      <a:r>
                        <a:rPr lang="hr-HR" sz="8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800" b="1" i="0" u="none" strike="noStrike" dirty="0">
                          <a:solidFill>
                            <a:srgbClr val="000000"/>
                          </a:solidFill>
                          <a:effectLst/>
                          <a:latin typeface="Calibri" panose="020F0502020204030204" pitchFamily="34" charset="0"/>
                        </a:rPr>
                        <a:t>1 pokazatelj najviše razine i 30 dodatnih pokazatelja na potprogramskoj razini.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292575">
                <a:tc>
                  <a:txBody>
                    <a:bodyPr/>
                    <a:lstStyle/>
                    <a:p>
                      <a:pPr algn="ctr" rtl="0" fontAlgn="ctr"/>
                      <a:r>
                        <a:rPr lang="hr-HR" sz="800" b="0" i="0" u="none" strike="noStrike" dirty="0">
                          <a:solidFill>
                            <a:srgbClr val="000000"/>
                          </a:solidFill>
                          <a:effectLst/>
                          <a:latin typeface="Calibri" panose="020F0502020204030204" pitchFamily="34" charset="0"/>
                        </a:rPr>
                        <a:t>Pokazatelji učinka na najvišoj razini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28600" indent="-228600" algn="ctr" rtl="0" fontAlgn="ctr">
                        <a:buAutoNum type="arabicPeriod"/>
                      </a:pPr>
                      <a:r>
                        <a:rPr lang="hr-HR" sz="800" b="1" i="0" u="none" strike="noStrike" dirty="0">
                          <a:solidFill>
                            <a:srgbClr val="00B050"/>
                          </a:solidFill>
                          <a:effectLst/>
                          <a:latin typeface="Calibri" panose="020F0502020204030204" pitchFamily="34" charset="0"/>
                        </a:rPr>
                        <a:t>Položaj Republike Bjelarus na indeksu ljudskog razvoja (indeks obrazovanja) u odnosu na druge zemlje, položaj na ljestvici</a:t>
                      </a:r>
                    </a:p>
                    <a:p>
                      <a:pPr marL="228600" indent="-228600" algn="ctr" rtl="0" fontAlgn="ctr">
                        <a:buAutoNum type="arabicPeriod"/>
                      </a:pPr>
                      <a:r>
                        <a:rPr lang="hr-HR" sz="800" b="1" i="0" u="none" strike="noStrike" dirty="0">
                          <a:solidFill>
                            <a:srgbClr val="00B050"/>
                          </a:solidFill>
                          <a:effectLst/>
                          <a:latin typeface="Calibri" panose="020F0502020204030204" pitchFamily="34" charset="0"/>
                        </a:rPr>
                        <a:t> Udio mladih koji sudjeluju u aktivnostima politika za mlade i patriotskom obrazovanju,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5061534">
                <a:tc>
                  <a:txBody>
                    <a:bodyPr/>
                    <a:lstStyle/>
                    <a:p>
                      <a:pPr algn="ctr" rtl="0" fontAlgn="ctr"/>
                      <a:r>
                        <a:rPr lang="hr-HR" sz="800" b="0" i="0" u="none" strike="noStrike" dirty="0">
                          <a:solidFill>
                            <a:srgbClr val="000000"/>
                          </a:solidFill>
                          <a:effectLst/>
                          <a:latin typeface="Calibri" panose="020F0502020204030204" pitchFamily="34" charset="0"/>
                        </a:rPr>
                        <a:t>Primjeri ostalih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hr-HR" sz="800" b="1" i="0" u="none" strike="noStrike" kern="1200" dirty="0">
                          <a:solidFill>
                            <a:srgbClr val="000000"/>
                          </a:solidFill>
                          <a:effectLst/>
                          <a:latin typeface="Calibri" panose="020F0502020204030204" pitchFamily="34" charset="0"/>
                        </a:rPr>
                        <a:t>Broj djece 3-6 godina starosti u predškolskim ustanovama – ukupno u ruralnim područjima, %</a:t>
                      </a:r>
                    </a:p>
                    <a:p>
                      <a:pPr algn="ctr" hangingPunct="0"/>
                      <a:r>
                        <a:rPr lang="hr-HR" sz="800" b="1" i="0" u="none" strike="noStrike" kern="1200" dirty="0">
                          <a:solidFill>
                            <a:srgbClr val="000000"/>
                          </a:solidFill>
                          <a:effectLst/>
                          <a:latin typeface="Calibri" panose="020F0502020204030204" pitchFamily="34" charset="0"/>
                        </a:rPr>
                        <a:t>Udio predškolskih ustanova s objektima za učenje i opremom, % </a:t>
                      </a:r>
                    </a:p>
                    <a:p>
                      <a:pPr algn="ctr" hangingPunct="0"/>
                      <a:r>
                        <a:rPr lang="hr-HR" sz="800" b="1" i="0" u="none" strike="noStrike" kern="1200" dirty="0">
                          <a:solidFill>
                            <a:srgbClr val="000000"/>
                          </a:solidFill>
                          <a:effectLst/>
                          <a:latin typeface="Calibri" panose="020F0502020204030204" pitchFamily="34" charset="0"/>
                        </a:rPr>
                        <a:t>Udio nastavnika u predškolskim ustanovama koji su stekli obrazovanje u području pedagogije ranog djetinjstva, %</a:t>
                      </a:r>
                    </a:p>
                    <a:p>
                      <a:pPr algn="ctr" hangingPunct="0"/>
                      <a:r>
                        <a:rPr lang="hr-HR" sz="800" b="1" i="0" u="none" strike="noStrike" kern="1200" dirty="0">
                          <a:solidFill>
                            <a:srgbClr val="000000"/>
                          </a:solidFill>
                          <a:effectLst/>
                          <a:latin typeface="Calibri" panose="020F0502020204030204" pitchFamily="34" charset="0"/>
                        </a:rPr>
                        <a:t>Kategorija najviše razine, %</a:t>
                      </a:r>
                    </a:p>
                    <a:p>
                      <a:pPr algn="ctr" hangingPunct="0"/>
                      <a:r>
                        <a:rPr lang="hr-HR" sz="800" b="1" i="0" u="none" strike="noStrike" kern="1200" dirty="0">
                          <a:solidFill>
                            <a:srgbClr val="000000"/>
                          </a:solidFill>
                          <a:effectLst/>
                          <a:latin typeface="Calibri" panose="020F0502020204030204" pitchFamily="34" charset="0"/>
                        </a:rPr>
                        <a:t>Kategorija primarne razine, %</a:t>
                      </a:r>
                    </a:p>
                    <a:p>
                      <a:pPr algn="ctr" hangingPunct="0"/>
                      <a:r>
                        <a:rPr lang="hr-HR" sz="800" b="1" i="0" u="none" strike="noStrike" kern="1200" dirty="0">
                          <a:solidFill>
                            <a:srgbClr val="000000"/>
                          </a:solidFill>
                          <a:effectLst/>
                          <a:latin typeface="Calibri" panose="020F0502020204030204" pitchFamily="34" charset="0"/>
                        </a:rPr>
                        <a:t>Opremljenost predškolskih ustanova IT sustavom za upravljanje i vođenje evidencije te osiguravanje kvalitete hrane, %</a:t>
                      </a:r>
                    </a:p>
                    <a:p>
                      <a:pPr algn="ctr" hangingPunct="0"/>
                      <a:r>
                        <a:rPr lang="hr-HR" sz="800" b="1" i="0" u="none" strike="noStrike" kern="1200" dirty="0">
                          <a:solidFill>
                            <a:srgbClr val="000000"/>
                          </a:solidFill>
                          <a:effectLst/>
                          <a:latin typeface="Calibri" panose="020F0502020204030204" pitchFamily="34" charset="0"/>
                        </a:rPr>
                        <a:t>Udio nastavnika u općim školama u:</a:t>
                      </a:r>
                    </a:p>
                    <a:p>
                      <a:pPr algn="ctr" hangingPunct="0"/>
                      <a:r>
                        <a:rPr lang="hr-HR" sz="800" b="1" i="0" u="none" strike="noStrike" kern="1200" dirty="0">
                          <a:solidFill>
                            <a:srgbClr val="000000"/>
                          </a:solidFill>
                          <a:effectLst/>
                          <a:latin typeface="Calibri" panose="020F0502020204030204" pitchFamily="34" charset="0"/>
                        </a:rPr>
                        <a:t>kategoriji „nastavnik/savjetnik”, %</a:t>
                      </a:r>
                    </a:p>
                    <a:p>
                      <a:pPr algn="ctr" hangingPunct="0"/>
                      <a:r>
                        <a:rPr lang="hr-HR" sz="800" b="1" i="0" u="none" strike="noStrike" kern="1200" dirty="0">
                          <a:solidFill>
                            <a:srgbClr val="000000"/>
                          </a:solidFill>
                          <a:effectLst/>
                          <a:latin typeface="Calibri" panose="020F0502020204030204" pitchFamily="34" charset="0"/>
                        </a:rPr>
                        <a:t>kategorijama najviše razine i primarne razine, %</a:t>
                      </a:r>
                    </a:p>
                    <a:p>
                      <a:pPr algn="ctr" hangingPunct="0"/>
                      <a:r>
                        <a:rPr lang="hr-HR" sz="800" b="1" i="0" u="none" strike="noStrike" kern="1200" dirty="0">
                          <a:solidFill>
                            <a:srgbClr val="000000"/>
                          </a:solidFill>
                          <a:effectLst/>
                          <a:latin typeface="Calibri" panose="020F0502020204030204" pitchFamily="34" charset="0"/>
                        </a:rPr>
                        <a:t>Udio općih srednjih škola s najnovijim objektima za učenje i opremom za obuku, %</a:t>
                      </a:r>
                    </a:p>
                    <a:p>
                      <a:pPr algn="ctr" hangingPunct="0"/>
                      <a:r>
                        <a:rPr lang="hr-HR" sz="800" b="1" i="0" u="none" strike="noStrike" kern="1200" dirty="0">
                          <a:solidFill>
                            <a:srgbClr val="000000"/>
                          </a:solidFill>
                          <a:effectLst/>
                          <a:latin typeface="Calibri" panose="020F0502020204030204" pitchFamily="34" charset="0"/>
                        </a:rPr>
                        <a:t>Prosječan broj učenika u razredu u općim srednjim školama koje se nalaze u urbanim područjima, broj osoba </a:t>
                      </a:r>
                    </a:p>
                    <a:p>
                      <a:pPr algn="ctr" hangingPunct="0"/>
                      <a:r>
                        <a:rPr lang="hr-HR" sz="800" b="1" i="0" u="none" strike="noStrike" kern="1200" dirty="0">
                          <a:solidFill>
                            <a:srgbClr val="000000"/>
                          </a:solidFill>
                          <a:effectLst/>
                          <a:latin typeface="Calibri" panose="020F0502020204030204" pitchFamily="34" charset="0"/>
                        </a:rPr>
                        <a:t>Udio učenika s posebnim potrebama (zbog poteškoća u mentalnom ili fizičkom razvoju) u okviru integriranog učenja i odgoja te inkluzivne edukacije, % </a:t>
                      </a:r>
                    </a:p>
                    <a:p>
                      <a:pPr algn="ctr" hangingPunct="0"/>
                      <a:r>
                        <a:rPr lang="hr-HR" sz="800" b="1" i="0" u="none" strike="noStrike" kern="1200" dirty="0">
                          <a:solidFill>
                            <a:srgbClr val="000000"/>
                          </a:solidFill>
                          <a:effectLst/>
                          <a:latin typeface="Calibri" panose="020F0502020204030204" pitchFamily="34" charset="0"/>
                        </a:rPr>
                        <a:t>Postotak djece s posebnim potrebama u integriranoj skrbi, %</a:t>
                      </a:r>
                    </a:p>
                    <a:p>
                      <a:pPr algn="ctr" hangingPunct="0"/>
                      <a:r>
                        <a:rPr lang="hr-HR" sz="800" b="1" i="0" u="none" strike="noStrike" kern="1200" dirty="0">
                          <a:solidFill>
                            <a:srgbClr val="000000"/>
                          </a:solidFill>
                          <a:effectLst/>
                          <a:latin typeface="Calibri" panose="020F0502020204030204" pitchFamily="34" charset="0"/>
                        </a:rPr>
                        <a:t>Udio osoba koje su završile tehničku strukovnu obuku te imaju višu razinu vještina (4. razred ili više) u ukupnom broju diplomiranih, %</a:t>
                      </a:r>
                    </a:p>
                    <a:p>
                      <a:pPr algn="ctr" hangingPunct="0"/>
                      <a:r>
                        <a:rPr lang="hr-HR" sz="800" b="1" i="0" u="none" strike="noStrike" kern="1200" dirty="0">
                          <a:solidFill>
                            <a:srgbClr val="000000"/>
                          </a:solidFill>
                          <a:effectLst/>
                          <a:latin typeface="Calibri" panose="020F0502020204030204" pitchFamily="34" charset="0"/>
                        </a:rPr>
                        <a:t>Udio ažuriranih obrazovnih standarda za</a:t>
                      </a:r>
                    </a:p>
                    <a:p>
                      <a:pPr algn="ctr" hangingPunct="0"/>
                      <a:r>
                        <a:rPr lang="hr-HR" sz="800" b="1" i="0" u="none" strike="noStrike" kern="1200" dirty="0">
                          <a:solidFill>
                            <a:srgbClr val="000000"/>
                          </a:solidFill>
                          <a:effectLst/>
                          <a:latin typeface="Calibri" panose="020F0502020204030204" pitchFamily="34" charset="0"/>
                        </a:rPr>
                        <a:t>tehničko strukovno osposobljavanje,</a:t>
                      </a:r>
                    </a:p>
                    <a:p>
                      <a:pPr algn="ctr" hangingPunct="0"/>
                      <a:r>
                        <a:rPr lang="hr-HR" sz="800" b="1" i="0" u="none" strike="noStrike" kern="1200" dirty="0">
                          <a:solidFill>
                            <a:srgbClr val="000000"/>
                          </a:solidFill>
                          <a:effectLst/>
                          <a:latin typeface="Calibri" panose="020F0502020204030204" pitchFamily="34" charset="0"/>
                        </a:rPr>
                        <a:t>sekundarno strukovno osposobljavanje, %</a:t>
                      </a:r>
                    </a:p>
                    <a:p>
                      <a:pPr algn="ctr" hangingPunct="0"/>
                      <a:r>
                        <a:rPr lang="hr-HR" sz="800" b="1" i="0" u="none" strike="noStrike" kern="1200" dirty="0">
                          <a:solidFill>
                            <a:srgbClr val="000000"/>
                          </a:solidFill>
                          <a:effectLst/>
                          <a:latin typeface="Calibri" panose="020F0502020204030204" pitchFamily="34" charset="0"/>
                        </a:rPr>
                        <a:t>Broj radnika na fizičkim i uredskim poslovima koji su završili tehničke strukovne programe osposobljavanja, tisuću stanovnika</a:t>
                      </a:r>
                    </a:p>
                    <a:p>
                      <a:pPr algn="ctr" hangingPunct="0"/>
                      <a:r>
                        <a:rPr lang="hr-HR" sz="800" b="1" i="0" u="none" strike="noStrike" kern="1200" dirty="0">
                          <a:solidFill>
                            <a:srgbClr val="000000"/>
                          </a:solidFill>
                          <a:effectLst/>
                          <a:latin typeface="Calibri" panose="020F0502020204030204" pitchFamily="34" charset="0"/>
                        </a:rPr>
                        <a:t>Broj radnika i stručnjaka koji su završili srednje stručne škole, tisuću stanovnika </a:t>
                      </a:r>
                    </a:p>
                    <a:p>
                      <a:pPr algn="ctr" hangingPunct="0"/>
                      <a:r>
                        <a:rPr lang="hr-HR" sz="800" b="1" i="0" u="none" strike="noStrike" kern="1200" dirty="0">
                          <a:solidFill>
                            <a:srgbClr val="000000"/>
                          </a:solidFill>
                          <a:effectLst/>
                          <a:latin typeface="Calibri" panose="020F0502020204030204" pitchFamily="34" charset="0"/>
                        </a:rPr>
                        <a:t>Udio odobrenih obrazovnih standarda ili njihovo ažuriranje u ukupnom broju standarda za visoko obrazovanje, % </a:t>
                      </a:r>
                    </a:p>
                    <a:p>
                      <a:pPr algn="ctr" hangingPunct="0"/>
                      <a:r>
                        <a:rPr lang="hr-HR" sz="800" b="1" i="0" u="none" strike="noStrike" kern="1200" dirty="0">
                          <a:solidFill>
                            <a:srgbClr val="000000"/>
                          </a:solidFill>
                          <a:effectLst/>
                          <a:latin typeface="Calibri" panose="020F0502020204030204" pitchFamily="34" charset="0"/>
                        </a:rPr>
                        <a:t>Broj predavača na fakultetima koji su stažirali u inozemstvu, broj osoba</a:t>
                      </a:r>
                    </a:p>
                    <a:p>
                      <a:pPr algn="ctr" hangingPunct="0"/>
                      <a:r>
                        <a:rPr lang="hr-HR" sz="800" b="1" i="0" u="none" strike="noStrike" kern="1200" dirty="0">
                          <a:solidFill>
                            <a:srgbClr val="000000"/>
                          </a:solidFill>
                          <a:effectLst/>
                          <a:latin typeface="Calibri" panose="020F0502020204030204" pitchFamily="34" charset="0"/>
                        </a:rPr>
                        <a:t>Broj uspostavljenih povezanih odjela, odjeli </a:t>
                      </a:r>
                    </a:p>
                    <a:p>
                      <a:pPr algn="ctr" hangingPunct="0"/>
                      <a:r>
                        <a:rPr lang="hr-HR" sz="800" b="1" i="0" u="none" strike="noStrike" kern="1200" dirty="0">
                          <a:solidFill>
                            <a:srgbClr val="000000"/>
                          </a:solidFill>
                          <a:effectLst/>
                          <a:latin typeface="Calibri" panose="020F0502020204030204" pitchFamily="34" charset="0"/>
                        </a:rPr>
                        <a:t>Broj sveučilišta rangiranih među 4.000 najboljih sveučilišta na svijetu prema ljestvici Webometrics i (ili) među 1.000 prema ljestvicama QS i SIR, sveučilišta</a:t>
                      </a:r>
                    </a:p>
                    <a:p>
                      <a:pPr algn="ctr" hangingPunct="0"/>
                      <a:r>
                        <a:rPr lang="hr-HR" sz="800" b="1" i="0" u="none" strike="noStrike" kern="1200" dirty="0">
                          <a:solidFill>
                            <a:srgbClr val="000000"/>
                          </a:solidFill>
                          <a:effectLst/>
                          <a:latin typeface="Calibri" panose="020F0502020204030204" pitchFamily="34" charset="0"/>
                        </a:rPr>
                        <a:t>Usklađenost s upisnim kvotama koje na godišnjoj razini određuju osnivači sveučilišta, %</a:t>
                      </a:r>
                    </a:p>
                    <a:p>
                      <a:pPr algn="ctr" hangingPunct="0"/>
                      <a:r>
                        <a:rPr lang="hr-HR" sz="800" b="1" i="0" u="none" strike="noStrike" kern="1200" dirty="0">
                          <a:solidFill>
                            <a:srgbClr val="000000"/>
                          </a:solidFill>
                          <a:effectLst/>
                          <a:latin typeface="Calibri" panose="020F0502020204030204" pitchFamily="34" charset="0"/>
                        </a:rPr>
                        <a:t>Udio upisanih na diplomski studij u ukupnom broju diplomiranih s preddiplomskog studija, % </a:t>
                      </a:r>
                    </a:p>
                    <a:p>
                      <a:pPr algn="ctr" hangingPunct="0"/>
                      <a:r>
                        <a:rPr lang="hr-HR" sz="800" b="1" i="0" u="none" strike="noStrike" kern="1200" dirty="0">
                          <a:solidFill>
                            <a:srgbClr val="000000"/>
                          </a:solidFill>
                          <a:effectLst/>
                          <a:latin typeface="Calibri" panose="020F0502020204030204" pitchFamily="34" charset="0"/>
                        </a:rPr>
                        <a:t>Udio diplomiranih koji su zaposleni u ukupnom udjelu diplomiranih koji će dobiti radna mjesta, %</a:t>
                      </a:r>
                    </a:p>
                    <a:p>
                      <a:pPr algn="ctr" hangingPunct="0"/>
                      <a:r>
                        <a:rPr lang="hr-HR" sz="800" b="1" i="0" u="none" strike="noStrike" kern="1200" dirty="0">
                          <a:solidFill>
                            <a:srgbClr val="000000"/>
                          </a:solidFill>
                          <a:effectLst/>
                          <a:latin typeface="Calibri" panose="020F0502020204030204" pitchFamily="34" charset="0"/>
                        </a:rPr>
                        <a:t>Udio istraživačkih kandidata s najvećim kvalifikacijama koji su primljeni na doktorske studije (poslijediplomski vojni programi) za prioritetne specijalizacije koji doprinose razvoju visokotehnoloških poslova 5. i 6. tehničke kategorije, %</a:t>
                      </a:r>
                    </a:p>
                    <a:p>
                      <a:pPr algn="ctr" hangingPunct="0"/>
                      <a:r>
                        <a:rPr lang="hr-HR" sz="800" b="1" i="0" u="none" strike="noStrike" kern="1200" dirty="0">
                          <a:solidFill>
                            <a:srgbClr val="000000"/>
                          </a:solidFill>
                          <a:effectLst/>
                          <a:latin typeface="Calibri" panose="020F0502020204030204" pitchFamily="34" charset="0"/>
                        </a:rPr>
                        <a:t>Udio upisanih na doktorate (poslijediplomske vojne programe) za poduzeća i organizacije u realnom sektoru, %</a:t>
                      </a:r>
                    </a:p>
                    <a:p>
                      <a:pPr algn="ctr" hangingPunct="0"/>
                      <a:r>
                        <a:rPr lang="hr-HR" sz="800" b="1" i="0" u="none" strike="noStrike" kern="1200" dirty="0">
                          <a:solidFill>
                            <a:srgbClr val="000000"/>
                          </a:solidFill>
                          <a:effectLst/>
                          <a:latin typeface="Calibri" panose="020F0502020204030204" pitchFamily="34" charset="0"/>
                        </a:rPr>
                        <a:t>Udio osoba koje su završile doktorski studij (poslijediplomske vojne programe) i obranile tezu unutar određenog vremenskog okvira </a:t>
                      </a:r>
                    </a:p>
                    <a:p>
                      <a:pPr algn="ctr" hangingPunct="0"/>
                      <a:r>
                        <a:rPr lang="hr-HR" sz="800" b="1" i="0" u="none" strike="noStrike" kern="1200" dirty="0">
                          <a:solidFill>
                            <a:srgbClr val="000000"/>
                          </a:solidFill>
                          <a:effectLst/>
                          <a:latin typeface="Calibri" panose="020F0502020204030204" pitchFamily="34" charset="0"/>
                        </a:rPr>
                        <a:t>Za doktorski studij (poslijediplomski vojni programi), %</a:t>
                      </a:r>
                    </a:p>
                    <a:p>
                      <a:pPr algn="ctr" hangingPunct="0"/>
                      <a:r>
                        <a:rPr lang="hr-HR" sz="800" b="1" i="0" u="none" strike="noStrike" kern="1200" dirty="0">
                          <a:solidFill>
                            <a:srgbClr val="000000"/>
                          </a:solidFill>
                          <a:effectLst/>
                          <a:latin typeface="Calibri" panose="020F0502020204030204" pitchFamily="34" charset="0"/>
                        </a:rPr>
                        <a:t>Za doktorske programe, %</a:t>
                      </a:r>
                    </a:p>
                    <a:p>
                      <a:pPr algn="ctr" hangingPunct="0"/>
                      <a:r>
                        <a:rPr lang="hr-HR" sz="800" b="1" i="0" u="none" strike="noStrike" kern="1200" dirty="0">
                          <a:solidFill>
                            <a:srgbClr val="000000"/>
                          </a:solidFill>
                          <a:effectLst/>
                          <a:latin typeface="Calibri" panose="020F0502020204030204" pitchFamily="34" charset="0"/>
                        </a:rPr>
                        <a:t>Udio ažuriranih obrazovnih programa za stručno prekvalificiranje, % </a:t>
                      </a:r>
                    </a:p>
                    <a:p>
                      <a:pPr algn="ctr" hangingPunct="0"/>
                      <a:r>
                        <a:rPr lang="hr-HR" sz="800" b="1" i="0" u="none" strike="noStrike" kern="1200" dirty="0">
                          <a:solidFill>
                            <a:srgbClr val="000000"/>
                          </a:solidFill>
                          <a:effectLst/>
                          <a:latin typeface="Calibri" panose="020F0502020204030204" pitchFamily="34" charset="0"/>
                        </a:rPr>
                        <a:t>Udio obrazovnih institucija koje pružaju programe za profesionalni razvoj rukovodioca i stručnjaka kroz učenje na daljinu</a:t>
                      </a:r>
                    </a:p>
                    <a:p>
                      <a:pPr algn="ctr" hangingPunct="0"/>
                      <a:r>
                        <a:rPr lang="hr-HR" sz="800" b="1" i="0" u="none" strike="noStrike" kern="1200" dirty="0">
                          <a:solidFill>
                            <a:srgbClr val="000000"/>
                          </a:solidFill>
                          <a:effectLst/>
                          <a:latin typeface="Calibri" panose="020F0502020204030204" pitchFamily="34" charset="0"/>
                        </a:rPr>
                        <a:t> Postotak djece i mladih uključenih u izvannastavne aktivnosti, %</a:t>
                      </a:r>
                    </a:p>
                    <a:p>
                      <a:pPr algn="ctr" hangingPunct="0"/>
                      <a:r>
                        <a:rPr lang="hr-HR" sz="800" b="1" i="0" u="none" strike="noStrike" kern="1200" dirty="0">
                          <a:solidFill>
                            <a:srgbClr val="000000"/>
                          </a:solidFill>
                          <a:effectLst/>
                          <a:latin typeface="Calibri" panose="020F0502020204030204" pitchFamily="34" charset="0"/>
                        </a:rPr>
                        <a:t>Udio dodijeljenih financijskih resursa u ukupnom udjelu financijskih sredstava namijenjenih provedbi potprograma,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4280907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461665"/>
          </a:xfrm>
          <a:prstGeom prst="rect">
            <a:avLst/>
          </a:prstGeom>
          <a:noFill/>
        </p:spPr>
        <p:txBody>
          <a:bodyPr wrap="square" rtlCol="0">
            <a:spAutoFit/>
          </a:bodyPr>
          <a:lstStyle/>
          <a:p>
            <a:pPr algn="ctr"/>
            <a:r>
              <a:rPr lang="hr-HR" sz="2400" dirty="0">
                <a:solidFill>
                  <a:srgbClr val="002060"/>
                </a:solidFill>
                <a:latin typeface="+mj-lt"/>
              </a:rPr>
              <a:t>POKAZATELJI UČINKA ZA OBRAZOVANJE: ARMENIJA</a:t>
            </a:r>
            <a:endParaRPr lang="hr-HR" sz="24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32</a:t>
            </a:fld>
            <a:endParaRPr lang="hr-HR" dirty="0"/>
          </a:p>
        </p:txBody>
      </p:sp>
      <p:graphicFrame>
        <p:nvGraphicFramePr>
          <p:cNvPr id="7" name="Table 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CE047EF-B449-4596-8032-17E784A65511}"/>
              </a:ext>
            </a:extLst>
          </p:cNvPr>
          <p:cNvGraphicFramePr>
            <a:graphicFrameLocks noGrp="1"/>
          </p:cNvGraphicFramePr>
          <p:nvPr>
            <p:extLst>
              <p:ext uri="{D42A27DB-BD31-4B8C-83A1-F6EECF244321}">
                <p14:modId xmlns:p14="http://schemas.microsoft.com/office/powerpoint/2010/main" val="2867262008"/>
              </p:ext>
            </p:extLst>
          </p:nvPr>
        </p:nvGraphicFramePr>
        <p:xfrm>
          <a:off x="763588" y="659014"/>
          <a:ext cx="9137233" cy="6375872"/>
        </p:xfrm>
        <a:graphic>
          <a:graphicData uri="http://schemas.openxmlformats.org/drawingml/2006/table">
            <a:tbl>
              <a:tblPr/>
              <a:tblGrid>
                <a:gridCol w="866462">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270771">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1127366">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hr-HR" sz="1100" b="1" dirty="0">
                          <a:effectLst/>
                          <a:latin typeface="+mj-lt"/>
                        </a:rPr>
                        <a:t>Pokazatelji učinka na tri razine: i) pokazatelji učinka za izravno pružene usluge, ii) pokazatelji rezultata politika i financijskog upravljanja,</a:t>
                      </a:r>
                    </a:p>
                    <a:p>
                      <a:pPr marL="0" marR="0" indent="0" algn="ctr" defTabSz="914400" rtl="0" eaLnBrk="1" fontAlgn="ctr" latinLnBrk="0" hangingPunct="1">
                        <a:spcBef>
                          <a:spcPts val="0"/>
                        </a:spcBef>
                        <a:spcAft>
                          <a:spcPts val="0"/>
                        </a:spcAft>
                        <a:tabLst>
                          <a:tab pos="165100" algn="l"/>
                        </a:tabLst>
                      </a:pPr>
                      <a:r>
                        <a:rPr lang="hr-HR" sz="1100" b="1" dirty="0">
                          <a:effectLst/>
                          <a:latin typeface="+mj-lt"/>
                        </a:rPr>
                        <a:t>pod nadležnošću i odgovornošću ministra i iii) transferi. Devet programa: Program o razvoju javne politike, koordinacije i praćenja programa (NAPOMENA: RIJEČ JE O OPĆEM PROGRAMU U SKLOPU KOJEG SVA MINISTARSTVA PODNOSE IZVJEŠĆA); program za visoko obrazovanje i poslijediplomske studije; usluge za istraživanje i razvoj; primarno (strukovno) i sekundarno strukovno obrazovanje; program za očuvanje armenske dijaspore; program općeg obrazovanja; program za izvannastavni odgoj; program socijalnog paketa i usluge upravljanja za programe razvoja teritorija Armenije. Svaki program ima potprograme, ukupno 69 potprograma, u prosjeku 8 po programu, u rasponu od 1 do 30.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312813">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100" b="1" i="0" u="none" strike="noStrike" dirty="0">
                          <a:solidFill>
                            <a:srgbClr val="000000"/>
                          </a:solidFill>
                          <a:effectLst/>
                          <a:latin typeface="+mj-lt"/>
                        </a:rPr>
                        <a:t>93 pokazatelja količine, 35 kvalitete i 26 za pravovremenost (u nekim slučajevima različiti potprogrami imaju iste PU), uz 20 PU u sklopu transfera koji se odnose na broj primatelja, 20 za količinu i 20 za učestalost transfera.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4481993">
                <a:tc>
                  <a:txBody>
                    <a:bodyPr/>
                    <a:lstStyle/>
                    <a:p>
                      <a:pPr algn="ctr" rtl="0" fontAlgn="ctr"/>
                      <a:r>
                        <a:rPr lang="hr-HR" sz="900" b="0" i="0" u="none" strike="noStrike" dirty="0">
                          <a:solidFill>
                            <a:srgbClr val="000000"/>
                          </a:solidFill>
                          <a:effectLst/>
                          <a:latin typeface="Calibri" panose="020F0502020204030204" pitchFamily="34" charset="0"/>
                        </a:rPr>
                        <a:t>Primjeri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100" b="1" i="0" u="none" strike="noStrike" dirty="0">
                          <a:solidFill>
                            <a:srgbClr val="000000"/>
                          </a:solidFill>
                          <a:effectLst/>
                          <a:latin typeface="Calibri" panose="020F0502020204030204" pitchFamily="34" charset="0"/>
                        </a:rPr>
                        <a:t>KOLIČINA: </a:t>
                      </a:r>
                    </a:p>
                    <a:p>
                      <a:pPr algn="ctr" rtl="0" fontAlgn="ctr"/>
                      <a:r>
                        <a:rPr lang="hr-HR" sz="1100" b="1" i="0" u="none" strike="noStrike" dirty="0">
                          <a:solidFill>
                            <a:srgbClr val="000000"/>
                          </a:solidFill>
                          <a:effectLst/>
                          <a:latin typeface="Calibri" panose="020F0502020204030204" pitchFamily="34" charset="0"/>
                        </a:rPr>
                        <a:t>Priprema dokumenata o politikama (ukupan broj dokumenata)</a:t>
                      </a:r>
                    </a:p>
                    <a:p>
                      <a:pPr algn="ctr" rtl="0" fontAlgn="ctr"/>
                      <a:r>
                        <a:rPr lang="hr-HR" sz="1100" b="1" i="0" u="none" strike="noStrike" dirty="0">
                          <a:solidFill>
                            <a:srgbClr val="000000"/>
                          </a:solidFill>
                          <a:effectLst/>
                          <a:latin typeface="Calibri" panose="020F0502020204030204" pitchFamily="34" charset="0"/>
                        </a:rPr>
                        <a:t>Informiranje javnosti (broj događanja)</a:t>
                      </a:r>
                    </a:p>
                    <a:p>
                      <a:pPr algn="ctr" rtl="0" fontAlgn="ctr"/>
                      <a:r>
                        <a:rPr lang="hr-HR" sz="1100" b="1" i="0" u="none" strike="noStrike" dirty="0">
                          <a:solidFill>
                            <a:srgbClr val="000000"/>
                          </a:solidFill>
                          <a:effectLst/>
                          <a:latin typeface="Calibri" panose="020F0502020204030204" pitchFamily="34" charset="0"/>
                        </a:rPr>
                        <a:t>Primanje građana, ispitivanje prijava i pritužbi, dodjela akademskih titula</a:t>
                      </a:r>
                    </a:p>
                    <a:p>
                      <a:pPr algn="ctr" rtl="0" fontAlgn="ctr"/>
                      <a:r>
                        <a:rPr lang="hr-HR" sz="1100" b="1" i="0" u="none" strike="noStrike" dirty="0">
                          <a:solidFill>
                            <a:srgbClr val="000000"/>
                          </a:solidFill>
                          <a:effectLst/>
                          <a:latin typeface="Calibri" panose="020F0502020204030204" pitchFamily="34" charset="0"/>
                        </a:rPr>
                        <a:t>Dodjela znanstvenih i pedagoških titula </a:t>
                      </a:r>
                    </a:p>
                    <a:p>
                      <a:pPr algn="ctr" rtl="0" fontAlgn="ctr"/>
                      <a:r>
                        <a:rPr lang="hr-HR" sz="1100" b="1" i="0" u="none" strike="noStrike" dirty="0">
                          <a:solidFill>
                            <a:srgbClr val="000000"/>
                          </a:solidFill>
                          <a:effectLst/>
                          <a:latin typeface="Calibri" panose="020F0502020204030204" pitchFamily="34" charset="0"/>
                        </a:rPr>
                        <a:t>Broj voditelja, nastavnika, stručnjaka i osoblja na prekvalifikaciji u primarnim (obrtnim) i srednjim</a:t>
                      </a:r>
                    </a:p>
                    <a:p>
                      <a:pPr algn="ctr" rtl="0" fontAlgn="ctr"/>
                      <a:r>
                        <a:rPr lang="hr-HR" sz="1100" b="1" i="0" u="none" strike="noStrike" dirty="0">
                          <a:solidFill>
                            <a:srgbClr val="000000"/>
                          </a:solidFill>
                          <a:effectLst/>
                          <a:latin typeface="Calibri" panose="020F0502020204030204" pitchFamily="34" charset="0"/>
                        </a:rPr>
                        <a:t>stručnim tijelima (osoba) </a:t>
                      </a:r>
                    </a:p>
                    <a:p>
                      <a:pPr algn="ctr" rtl="0" fontAlgn="ctr"/>
                      <a:r>
                        <a:rPr lang="hr-HR" sz="1100" b="1" i="0" u="none" strike="noStrike" dirty="0">
                          <a:solidFill>
                            <a:srgbClr val="000000"/>
                          </a:solidFill>
                          <a:effectLst/>
                          <a:latin typeface="Calibri" panose="020F0502020204030204" pitchFamily="34" charset="0"/>
                        </a:rPr>
                        <a:t>Broj sveučilišta, broj nastavnika za dijasporu, godišnja prekvalifikacija </a:t>
                      </a:r>
                    </a:p>
                    <a:p>
                      <a:pPr algn="ctr" rtl="0" fontAlgn="ctr"/>
                      <a:r>
                        <a:rPr lang="hr-HR" sz="1100" b="1" i="0" u="none" strike="noStrike" dirty="0">
                          <a:solidFill>
                            <a:srgbClr val="000000"/>
                          </a:solidFill>
                          <a:effectLst/>
                          <a:latin typeface="Calibri" panose="020F0502020204030204" pitchFamily="34" charset="0"/>
                        </a:rPr>
                        <a:t>Broj općih srednjih škola </a:t>
                      </a:r>
                    </a:p>
                    <a:p>
                      <a:pPr algn="ctr" rtl="0" fontAlgn="ctr"/>
                      <a:r>
                        <a:rPr lang="hr-HR" sz="1100" b="1" i="0" u="none" strike="noStrike" dirty="0">
                          <a:solidFill>
                            <a:srgbClr val="000000"/>
                          </a:solidFill>
                          <a:effectLst/>
                          <a:latin typeface="Calibri" panose="020F0502020204030204" pitchFamily="34" charset="0"/>
                        </a:rPr>
                        <a:t>Broj učenika u primarnim obrazovnim institucijama </a:t>
                      </a:r>
                    </a:p>
                    <a:p>
                      <a:pPr algn="ctr" rtl="0" fontAlgn="ctr"/>
                      <a:r>
                        <a:rPr lang="hr-HR" sz="1100" b="1" i="0" u="none" strike="noStrike" dirty="0">
                          <a:solidFill>
                            <a:srgbClr val="000000"/>
                          </a:solidFill>
                          <a:effectLst/>
                          <a:latin typeface="Calibri" panose="020F0502020204030204" pitchFamily="34" charset="0"/>
                        </a:rPr>
                        <a:t>Ukupan broj djece iz socijalno ugroženih obitelji </a:t>
                      </a:r>
                    </a:p>
                    <a:p>
                      <a:pPr algn="ctr" rtl="0" fontAlgn="ctr"/>
                      <a:r>
                        <a:rPr lang="hr-HR" sz="1100" b="1" i="0" u="none" strike="noStrike" dirty="0">
                          <a:solidFill>
                            <a:srgbClr val="000000"/>
                          </a:solidFill>
                          <a:effectLst/>
                          <a:latin typeface="Calibri" panose="020F0502020204030204" pitchFamily="34" charset="0"/>
                        </a:rPr>
                        <a:t>Broj obrazovnih institucija </a:t>
                      </a:r>
                    </a:p>
                    <a:p>
                      <a:pPr algn="ctr" rtl="0" fontAlgn="ctr"/>
                      <a:r>
                        <a:rPr lang="hr-HR" sz="1100" b="1" i="0" u="none" strike="noStrike" dirty="0">
                          <a:solidFill>
                            <a:srgbClr val="000000"/>
                          </a:solidFill>
                          <a:effectLst/>
                          <a:latin typeface="Calibri" panose="020F0502020204030204" pitchFamily="34" charset="0"/>
                        </a:rPr>
                        <a:t>Djeca s fizičkim i mentalnim poteškoćama i (ili) mentalnim poteškoćama u razvoju</a:t>
                      </a:r>
                    </a:p>
                    <a:p>
                      <a:pPr algn="ctr" rtl="0" fontAlgn="ctr"/>
                      <a:r>
                        <a:rPr lang="hr-HR" sz="1100" b="1" i="0" u="none" strike="noStrike" dirty="0">
                          <a:solidFill>
                            <a:srgbClr val="000000"/>
                          </a:solidFill>
                          <a:effectLst/>
                          <a:latin typeface="Calibri" panose="020F0502020204030204" pitchFamily="34" charset="0"/>
                        </a:rPr>
                        <a:t>KVALITETA: </a:t>
                      </a:r>
                    </a:p>
                    <a:p>
                      <a:pPr algn="ctr" rtl="0" fontAlgn="ctr"/>
                      <a:r>
                        <a:rPr lang="hr-HR" sz="1100" b="1" i="0" u="none" strike="noStrike" dirty="0">
                          <a:solidFill>
                            <a:srgbClr val="000000"/>
                          </a:solidFill>
                          <a:effectLst/>
                          <a:latin typeface="Calibri" panose="020F0502020204030204" pitchFamily="34" charset="0"/>
                        </a:rPr>
                        <a:t>Omjer nastavnika koji su dobili certifikat od osoba koje sudjeluju u programima prekvalifikacije</a:t>
                      </a:r>
                    </a:p>
                    <a:p>
                      <a:pPr algn="ctr" rtl="0" fontAlgn="ctr"/>
                      <a:r>
                        <a:rPr lang="hr-HR" sz="1100" b="1" i="0" u="none" strike="noStrike" dirty="0">
                          <a:solidFill>
                            <a:srgbClr val="000000"/>
                          </a:solidFill>
                          <a:effectLst/>
                          <a:latin typeface="Calibri" panose="020F0502020204030204" pitchFamily="34" charset="0"/>
                        </a:rPr>
                        <a:t>(postotak) </a:t>
                      </a:r>
                    </a:p>
                    <a:p>
                      <a:pPr algn="ctr" rtl="0" fontAlgn="ctr"/>
                      <a:r>
                        <a:rPr lang="hr-HR" sz="1100" b="1" i="0" u="none" strike="noStrike" dirty="0">
                          <a:solidFill>
                            <a:srgbClr val="000000"/>
                          </a:solidFill>
                          <a:effectLst/>
                          <a:latin typeface="Calibri" panose="020F0502020204030204" pitchFamily="34" charset="0"/>
                        </a:rPr>
                        <a:t>Prosječan razred na temelju rezultata testiranja znanja</a:t>
                      </a:r>
                    </a:p>
                    <a:p>
                      <a:pPr algn="ctr" rtl="0" fontAlgn="ctr"/>
                      <a:r>
                        <a:rPr lang="hr-HR" sz="1100" b="1" i="0" u="none" strike="noStrike" dirty="0">
                          <a:solidFill>
                            <a:srgbClr val="000000"/>
                          </a:solidFill>
                          <a:effectLst/>
                          <a:latin typeface="Calibri" panose="020F0502020204030204" pitchFamily="34" charset="0"/>
                        </a:rPr>
                        <a:t>Provedba predmetnih programa /postotak/ </a:t>
                      </a:r>
                    </a:p>
                    <a:p>
                      <a:pPr algn="ctr" rtl="0" fontAlgn="ctr"/>
                      <a:r>
                        <a:rPr lang="hr-HR" sz="1100" b="1" i="0" u="none" strike="noStrike" dirty="0">
                          <a:solidFill>
                            <a:srgbClr val="000000"/>
                          </a:solidFill>
                          <a:effectLst/>
                          <a:latin typeface="Calibri" panose="020F0502020204030204" pitchFamily="34" charset="0"/>
                        </a:rPr>
                        <a:t>Prosječan razred s učenicima koji imaju mentalne poteškoće </a:t>
                      </a:r>
                    </a:p>
                    <a:p>
                      <a:pPr algn="ctr" rtl="0" fontAlgn="ctr"/>
                      <a:r>
                        <a:rPr lang="hr-HR" sz="1100" b="1" i="0" u="none" strike="noStrike" dirty="0">
                          <a:solidFill>
                            <a:srgbClr val="000000"/>
                          </a:solidFill>
                          <a:effectLst/>
                          <a:latin typeface="Calibri" panose="020F0502020204030204" pitchFamily="34" charset="0"/>
                        </a:rPr>
                        <a:t>Broj učenika u 10. razredu viših državnih</a:t>
                      </a:r>
                    </a:p>
                    <a:p>
                      <a:pPr algn="ctr" rtl="0" fontAlgn="ctr"/>
                      <a:r>
                        <a:rPr lang="hr-HR" sz="1100" b="1" i="0" u="none" strike="noStrike" dirty="0">
                          <a:solidFill>
                            <a:srgbClr val="000000"/>
                          </a:solidFill>
                          <a:effectLst/>
                          <a:latin typeface="Calibri" panose="020F0502020204030204" pitchFamily="34" charset="0"/>
                        </a:rPr>
                        <a:t>srednjih škola koji dobivaju udžbenike</a:t>
                      </a:r>
                    </a:p>
                    <a:p>
                      <a:pPr algn="ctr" rtl="0" fontAlgn="ctr"/>
                      <a:r>
                        <a:rPr lang="hr-HR" sz="1100" b="1" i="0" u="none" strike="noStrike" dirty="0">
                          <a:solidFill>
                            <a:srgbClr val="000000"/>
                          </a:solidFill>
                          <a:effectLst/>
                          <a:latin typeface="Calibri" panose="020F0502020204030204" pitchFamily="34" charset="0"/>
                        </a:rPr>
                        <a:t>PRAVOVREMENOST: </a:t>
                      </a:r>
                    </a:p>
                    <a:p>
                      <a:pPr algn="ctr" rtl="0" fontAlgn="ctr"/>
                      <a:r>
                        <a:rPr lang="hr-HR" sz="1100" b="1" i="0" u="none" strike="noStrike" dirty="0">
                          <a:solidFill>
                            <a:srgbClr val="000000"/>
                          </a:solidFill>
                          <a:effectLst/>
                          <a:latin typeface="Calibri" panose="020F0502020204030204" pitchFamily="34" charset="0"/>
                        </a:rPr>
                        <a:t>Broj sati prekvalifikacije po stručnjaku </a:t>
                      </a:r>
                    </a:p>
                    <a:p>
                      <a:pPr algn="ctr" rtl="0" fontAlgn="ctr"/>
                      <a:r>
                        <a:rPr lang="hr-HR" sz="1100" b="1" i="0" u="none" strike="noStrike" dirty="0">
                          <a:solidFill>
                            <a:srgbClr val="000000"/>
                          </a:solidFill>
                          <a:effectLst/>
                          <a:latin typeface="Calibri" panose="020F0502020204030204" pitchFamily="34" charset="0"/>
                        </a:rPr>
                        <a:t>Trajanje edukacije za učenike na prvoj godini /tjedno/</a:t>
                      </a:r>
                    </a:p>
                    <a:p>
                      <a:pPr algn="ctr" rtl="0" fontAlgn="ctr"/>
                      <a:r>
                        <a:rPr lang="hr-HR" sz="1100" b="1" i="0" u="none" strike="noStrike" dirty="0">
                          <a:solidFill>
                            <a:srgbClr val="000000"/>
                          </a:solidFill>
                          <a:effectLst/>
                          <a:latin typeface="Calibri" panose="020F0502020204030204" pitchFamily="34" charset="0"/>
                        </a:rPr>
                        <a:t>Trajanje edukacije za učenike na drugoj godini /tjedno/</a:t>
                      </a:r>
                    </a:p>
                    <a:p>
                      <a:pPr algn="ctr" rtl="0" fontAlgn="ctr"/>
                      <a:r>
                        <a:rPr lang="hr-HR" sz="1100" b="1" i="0" u="none" strike="noStrike" dirty="0">
                          <a:solidFill>
                            <a:srgbClr val="000000"/>
                          </a:solidFill>
                          <a:effectLst/>
                          <a:latin typeface="Calibri" panose="020F0502020204030204" pitchFamily="34" charset="0"/>
                        </a:rPr>
                        <a:t>Trajanje edukacije za učenike u trećem i četvrtom</a:t>
                      </a:r>
                    </a:p>
                    <a:p>
                      <a:pPr algn="ctr" rtl="0" fontAlgn="ctr"/>
                      <a:r>
                        <a:rPr lang="hr-HR" sz="1100" b="1" i="0" u="none" strike="noStrike" dirty="0">
                          <a:solidFill>
                            <a:srgbClr val="000000"/>
                          </a:solidFill>
                          <a:effectLst/>
                          <a:latin typeface="Calibri" panose="020F0502020204030204" pitchFamily="34" charset="0"/>
                        </a:rPr>
                        <a:t>razredu /tjedno/</a:t>
                      </a:r>
                    </a:p>
                    <a:p>
                      <a:pPr algn="ctr" rtl="0" fontAlgn="ctr"/>
                      <a:r>
                        <a:rPr lang="hr-HR" sz="1100" b="1" i="0" u="none" strike="noStrike" dirty="0">
                          <a:solidFill>
                            <a:srgbClr val="000000"/>
                          </a:solidFill>
                          <a:effectLst/>
                          <a:latin typeface="Calibri" panose="020F0502020204030204" pitchFamily="34" charset="0"/>
                        </a:rPr>
                        <a:t> Trajanje edukacije za učenike 10.-12. razredu /tjedno/</a:t>
                      </a:r>
                    </a:p>
                    <a:p>
                      <a:pPr algn="ctr" rtl="0" fontAlgn="ctr"/>
                      <a:endParaRPr lang="hr-HR" sz="11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bl>
          </a:graphicData>
        </a:graphic>
      </p:graphicFrame>
    </p:spTree>
    <p:extLst>
      <p:ext uri="{BB962C8B-B14F-4D97-AF65-F5344CB8AC3E}">
        <p14:creationId xmlns:p14="http://schemas.microsoft.com/office/powerpoint/2010/main" val="1990915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45604" y="-36731"/>
            <a:ext cx="9014791" cy="523220"/>
          </a:xfrm>
          <a:prstGeom prst="rect">
            <a:avLst/>
          </a:prstGeom>
          <a:noFill/>
        </p:spPr>
        <p:txBody>
          <a:bodyPr wrap="square" rtlCol="0">
            <a:spAutoFit/>
          </a:bodyPr>
          <a:lstStyle/>
          <a:p>
            <a:pPr algn="ctr"/>
            <a:r>
              <a:rPr lang="hr-HR" sz="2800" dirty="0">
                <a:solidFill>
                  <a:srgbClr val="002060"/>
                </a:solidFill>
                <a:latin typeface="+mj-lt"/>
              </a:rPr>
              <a:t>POKAZATELJI UČINKA ZA OBRAZOVANJE: TURSKA</a:t>
            </a:r>
            <a:endParaRPr lang="hr-HR" sz="28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33</a:t>
            </a:fld>
            <a:endParaRPr lang="hr-HR" dirty="0"/>
          </a:p>
        </p:txBody>
      </p:sp>
      <p:graphicFrame>
        <p:nvGraphicFramePr>
          <p:cNvPr id="7" name="Table 6">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98BECE7-7855-476E-BBB9-D4FB47241680}"/>
              </a:ext>
            </a:extLst>
          </p:cNvPr>
          <p:cNvGraphicFramePr>
            <a:graphicFrameLocks noGrp="1"/>
          </p:cNvGraphicFramePr>
          <p:nvPr>
            <p:extLst>
              <p:ext uri="{D42A27DB-BD31-4B8C-83A1-F6EECF244321}">
                <p14:modId xmlns:p14="http://schemas.microsoft.com/office/powerpoint/2010/main" val="3535251410"/>
              </p:ext>
            </p:extLst>
          </p:nvPr>
        </p:nvGraphicFramePr>
        <p:xfrm>
          <a:off x="727283" y="517522"/>
          <a:ext cx="9137233" cy="5608174"/>
        </p:xfrm>
        <a:graphic>
          <a:graphicData uri="http://schemas.openxmlformats.org/drawingml/2006/table">
            <a:tbl>
              <a:tblPr/>
              <a:tblGrid>
                <a:gridCol w="866462">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270771">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617098">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hr-HR" sz="1000" b="1" i="0" u="none" strike="noStrike" kern="1200" dirty="0">
                          <a:solidFill>
                            <a:srgbClr val="00B050"/>
                          </a:solidFill>
                          <a:effectLst/>
                          <a:latin typeface="Calibri" panose="020F0502020204030204" pitchFamily="34" charset="0"/>
                        </a:rPr>
                        <a:t>Sedam strateških ciljeva i 42 cilja učinka povezana s njima u godišnjem planu za učinak, strukturirana oko jednog od najviših ciljeva, politika i pokazatelja kojima doprinosi. Također postoje aktivnosti povezane sa svakim ciljem učinka, ukupno 153, u prosjeku 5 po cilju, u rasponu od 1 do 17.</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359248">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chemeClr val="tx1"/>
                          </a:solidFill>
                          <a:effectLst/>
                          <a:latin typeface="Calibri" panose="020F0502020204030204" pitchFamily="34" charset="0"/>
                        </a:rPr>
                        <a:t>10 pokazatelja učinka s najviše razine </a:t>
                      </a:r>
                      <a:r>
                        <a:rPr lang="hr-HR" sz="1000" b="1" i="0" u="none" strike="noStrike" dirty="0">
                          <a:solidFill>
                            <a:srgbClr val="000000"/>
                          </a:solidFill>
                          <a:effectLst/>
                          <a:latin typeface="Calibri" panose="020F0502020204030204" pitchFamily="34" charset="0"/>
                        </a:rPr>
                        <a:t>i dodatnih 165 pokazatelja učinka, u prosjeku 5 po programu, u rasponu od 1 do 14.</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1256830">
                <a:tc>
                  <a:txBody>
                    <a:bodyPr/>
                    <a:lstStyle/>
                    <a:p>
                      <a:pPr algn="ctr" rtl="0" fontAlgn="ctr"/>
                      <a:r>
                        <a:rPr lang="hr-HR" sz="900" b="0" i="0" u="none" strike="noStrike" dirty="0">
                          <a:solidFill>
                            <a:srgbClr val="000000"/>
                          </a:solidFill>
                          <a:effectLst/>
                          <a:latin typeface="Calibri" panose="020F0502020204030204" pitchFamily="34" charset="0"/>
                        </a:rPr>
                        <a:t>Pokazatelji učinka najviše razine</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Neto stope školovanja u odnosu na razine edukacije</a:t>
                      </a:r>
                    </a:p>
                    <a:p>
                      <a:pPr algn="ctr" rtl="0" fontAlgn="ctr"/>
                      <a:r>
                        <a:rPr lang="hr-HR" sz="1000" b="1" i="0" u="none" strike="noStrike" dirty="0">
                          <a:solidFill>
                            <a:srgbClr val="000000"/>
                          </a:solidFill>
                          <a:effectLst/>
                          <a:latin typeface="Calibri" panose="020F0502020204030204" pitchFamily="34" charset="0"/>
                        </a:rPr>
                        <a:t>Prosjek trajanja obrazovanja (godine)</a:t>
                      </a:r>
                    </a:p>
                    <a:p>
                      <a:pPr algn="ctr" rtl="0" fontAlgn="ctr"/>
                      <a:r>
                        <a:rPr lang="hr-HR" sz="1000" b="1" i="0" u="none" strike="noStrike" dirty="0">
                          <a:solidFill>
                            <a:srgbClr val="000000"/>
                          </a:solidFill>
                          <a:effectLst/>
                          <a:latin typeface="Calibri" panose="020F0502020204030204" pitchFamily="34" charset="0"/>
                        </a:rPr>
                        <a:t>Postotak ranog prekida školovanja i osposobljavanja (%)</a:t>
                      </a:r>
                    </a:p>
                    <a:p>
                      <a:pPr algn="ctr" rtl="0" fontAlgn="ctr"/>
                      <a:r>
                        <a:rPr lang="hr-HR" sz="1000" b="1" i="0" u="none" strike="noStrike" dirty="0">
                          <a:solidFill>
                            <a:srgbClr val="000000"/>
                          </a:solidFill>
                          <a:effectLst/>
                          <a:latin typeface="Calibri" panose="020F0502020204030204" pitchFamily="34" charset="0"/>
                        </a:rPr>
                        <a:t>Postotak privatnih škola po obrazovnim razinama</a:t>
                      </a:r>
                    </a:p>
                    <a:p>
                      <a:pPr algn="ctr" rtl="0" fontAlgn="ctr"/>
                      <a:r>
                        <a:rPr lang="hr-HR" sz="1000" b="1" i="0" u="none" strike="noStrike" dirty="0">
                          <a:solidFill>
                            <a:srgbClr val="000000"/>
                          </a:solidFill>
                          <a:effectLst/>
                          <a:latin typeface="Calibri" panose="020F0502020204030204" pitchFamily="34" charset="0"/>
                        </a:rPr>
                        <a:t>Postotak učenika koji ponavljaju razred po obrazovnim razinama </a:t>
                      </a:r>
                    </a:p>
                    <a:p>
                      <a:pPr algn="ctr" rtl="0" fontAlgn="ctr"/>
                      <a:r>
                        <a:rPr lang="hr-HR" sz="1000" b="1" i="0" u="none" strike="noStrike" dirty="0">
                          <a:solidFill>
                            <a:srgbClr val="000000"/>
                          </a:solidFill>
                          <a:effectLst/>
                          <a:latin typeface="Calibri" panose="020F0502020204030204" pitchFamily="34" charset="0"/>
                        </a:rPr>
                        <a:t>Broj učenika u razredu po obrazovnoj razini</a:t>
                      </a:r>
                    </a:p>
                    <a:p>
                      <a:pPr algn="ctr" rtl="0" fontAlgn="ctr"/>
                      <a:r>
                        <a:rPr lang="hr-HR" sz="1000" b="1" i="0" u="none" strike="noStrike" dirty="0">
                          <a:solidFill>
                            <a:srgbClr val="000000"/>
                          </a:solidFill>
                          <a:effectLst/>
                          <a:latin typeface="Calibri" panose="020F0502020204030204" pitchFamily="34" charset="0"/>
                        </a:rPr>
                        <a:t>Postotak škola ili institucija koje su prilagođene osobama s invaliditetom</a:t>
                      </a:r>
                    </a:p>
                    <a:p>
                      <a:pPr algn="ctr" rtl="0" fontAlgn="ctr"/>
                      <a:endParaRPr lang="hr-HR" sz="10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3374998">
                <a:tc>
                  <a:txBody>
                    <a:bodyPr/>
                    <a:lstStyle/>
                    <a:p>
                      <a:pPr algn="ctr" rtl="0" fontAlgn="ctr"/>
                      <a:r>
                        <a:rPr lang="hr-HR" sz="900" b="0" i="0" u="none" strike="noStrike" dirty="0">
                          <a:solidFill>
                            <a:srgbClr val="000000"/>
                          </a:solidFill>
                          <a:effectLst/>
                          <a:latin typeface="Calibri" panose="020F0502020204030204" pitchFamily="34" charset="0"/>
                        </a:rPr>
                        <a:t>Primjeri ostalih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hr-HR" sz="1000" b="1" i="0" u="none" strike="noStrike" dirty="0">
                          <a:solidFill>
                            <a:srgbClr val="00B050"/>
                          </a:solidFill>
                          <a:effectLst/>
                          <a:latin typeface="Calibri" panose="020F0502020204030204" pitchFamily="34" charset="0"/>
                        </a:rPr>
                        <a:t>Broj tečajeva otvorenih u neslužbenim obrazovnim institucijama </a:t>
                      </a:r>
                    </a:p>
                    <a:p>
                      <a:pPr algn="ctr" hangingPunct="0"/>
                      <a:r>
                        <a:rPr lang="hr-HR" sz="1000" b="1" i="0" u="none" strike="noStrike" dirty="0">
                          <a:solidFill>
                            <a:srgbClr val="00B050"/>
                          </a:solidFill>
                          <a:effectLst/>
                          <a:latin typeface="Calibri" panose="020F0502020204030204" pitchFamily="34" charset="0"/>
                        </a:rPr>
                        <a:t>Broj knjiga koje pročita učenik po obrazovnoj razini</a:t>
                      </a:r>
                    </a:p>
                    <a:p>
                      <a:pPr marL="0" marR="0" lvl="0" indent="0" algn="ctr" defTabSz="914400" rtl="0" eaLnBrk="1" fontAlgn="auto" latinLnBrk="0" hangingPunct="0">
                        <a:lnSpc>
                          <a:spcPct val="100000"/>
                        </a:lnSpc>
                        <a:spcBef>
                          <a:spcPts val="0"/>
                        </a:spcBef>
                        <a:spcAft>
                          <a:spcPts val="0"/>
                        </a:spcAft>
                        <a:buClrTx/>
                        <a:buSzTx/>
                        <a:buFontTx/>
                        <a:buNone/>
                        <a:tabLst/>
                        <a:defRPr/>
                      </a:pPr>
                      <a:r>
                        <a:rPr lang="hr-HR" sz="1000" b="1" i="0" u="none" strike="noStrike" dirty="0">
                          <a:solidFill>
                            <a:srgbClr val="00B050"/>
                          </a:solidFill>
                          <a:effectLst/>
                          <a:latin typeface="Calibri" panose="020F0502020204030204" pitchFamily="34" charset="0"/>
                        </a:rPr>
                        <a:t>Broj pojedinaca poslanih na posebnu edukaciju i obrazovanih na temelju testova probira</a:t>
                      </a:r>
                    </a:p>
                    <a:p>
                      <a:pPr algn="ctr" hangingPunct="0"/>
                      <a:r>
                        <a:rPr lang="hr-HR" sz="1000" b="1" i="0" u="none" strike="noStrike" kern="1200" dirty="0">
                          <a:solidFill>
                            <a:srgbClr val="000000"/>
                          </a:solidFill>
                          <a:effectLst/>
                          <a:latin typeface="Calibri" panose="020F0502020204030204" pitchFamily="34" charset="0"/>
                        </a:rPr>
                        <a:t>Neto omjer upisa u predškolske ustanove </a:t>
                      </a:r>
                    </a:p>
                    <a:p>
                      <a:pPr algn="ctr" hangingPunct="0"/>
                      <a:r>
                        <a:rPr lang="hr-HR" sz="1000" b="1" i="0" u="none" strike="noStrike" kern="1200" dirty="0">
                          <a:solidFill>
                            <a:srgbClr val="000000"/>
                          </a:solidFill>
                          <a:effectLst/>
                          <a:latin typeface="Calibri" panose="020F0502020204030204" pitchFamily="34" charset="0"/>
                        </a:rPr>
                        <a:t>Neto omjer upisa u osnovne škole </a:t>
                      </a:r>
                    </a:p>
                    <a:p>
                      <a:pPr algn="ctr" hangingPunct="0"/>
                      <a:r>
                        <a:rPr lang="hr-HR" sz="1000" b="1" i="0" u="none" strike="noStrike" kern="1200" dirty="0">
                          <a:solidFill>
                            <a:srgbClr val="000000"/>
                          </a:solidFill>
                          <a:effectLst/>
                          <a:latin typeface="Calibri" panose="020F0502020204030204" pitchFamily="34" charset="0"/>
                        </a:rPr>
                        <a:t>Neto omjer upisa u srednje škole </a:t>
                      </a:r>
                    </a:p>
                    <a:p>
                      <a:pPr algn="ctr" hangingPunct="0"/>
                      <a:r>
                        <a:rPr lang="hr-HR" sz="1000" b="1" i="0" u="none" strike="noStrike" kern="1200" dirty="0">
                          <a:solidFill>
                            <a:srgbClr val="000000"/>
                          </a:solidFill>
                          <a:effectLst/>
                          <a:latin typeface="Calibri" panose="020F0502020204030204" pitchFamily="34" charset="0"/>
                        </a:rPr>
                        <a:t>Postotak onih koji su završili barem jednu godinu predškolske edukacije u osnovnoj školi</a:t>
                      </a:r>
                    </a:p>
                    <a:p>
                      <a:pPr algn="ctr" hangingPunct="0"/>
                      <a:r>
                        <a:rPr lang="hr-HR" sz="1000" b="1" i="0" u="none" strike="noStrike" kern="1200" dirty="0">
                          <a:solidFill>
                            <a:srgbClr val="000000"/>
                          </a:solidFill>
                          <a:effectLst/>
                          <a:latin typeface="Calibri" panose="020F0502020204030204" pitchFamily="34" charset="0"/>
                        </a:rPr>
                        <a:t>Prosjek trajanja edukacije (godine) </a:t>
                      </a:r>
                    </a:p>
                    <a:p>
                      <a:pPr algn="ctr" hangingPunct="0"/>
                      <a:r>
                        <a:rPr lang="hr-HR" sz="1000" b="1" i="0" u="none" strike="noStrike" kern="1200" dirty="0">
                          <a:solidFill>
                            <a:srgbClr val="000000"/>
                          </a:solidFill>
                          <a:effectLst/>
                          <a:latin typeface="Calibri" panose="020F0502020204030204" pitchFamily="34" charset="0"/>
                        </a:rPr>
                        <a:t>Stopa ranog prekida školovanja i osposobljavanja (%)</a:t>
                      </a:r>
                    </a:p>
                    <a:p>
                      <a:pPr algn="ctr" hangingPunct="0"/>
                      <a:r>
                        <a:rPr lang="hr-HR" sz="1000" b="1" i="0" u="none" strike="noStrike" kern="1200" dirty="0">
                          <a:solidFill>
                            <a:srgbClr val="000000"/>
                          </a:solidFill>
                          <a:effectLst/>
                          <a:latin typeface="Calibri" panose="020F0502020204030204" pitchFamily="34" charset="0"/>
                        </a:rPr>
                        <a:t>Postotak učenika koji su službeno završili srednju školu </a:t>
                      </a:r>
                    </a:p>
                    <a:p>
                      <a:pPr algn="ctr" hangingPunct="0"/>
                      <a:r>
                        <a:rPr lang="hr-HR" sz="1000" b="1" i="0" u="none" strike="noStrike" kern="1200" dirty="0">
                          <a:solidFill>
                            <a:srgbClr val="000000"/>
                          </a:solidFill>
                          <a:effectLst/>
                          <a:latin typeface="Calibri" panose="020F0502020204030204" pitchFamily="34" charset="0"/>
                        </a:rPr>
                        <a:t>Učenici koji su se upisali u prvih pet željenih škola prilikom prijelaza iz osnovne u srednju školu</a:t>
                      </a:r>
                    </a:p>
                    <a:p>
                      <a:pPr algn="ctr" hangingPunct="0"/>
                      <a:r>
                        <a:rPr lang="hr-HR" sz="1000" b="1" i="0" u="none" strike="noStrike" kern="1200" dirty="0">
                          <a:solidFill>
                            <a:srgbClr val="000000"/>
                          </a:solidFill>
                          <a:effectLst/>
                          <a:latin typeface="Calibri" panose="020F0502020204030204" pitchFamily="34" charset="0"/>
                        </a:rPr>
                        <a:t>Udio privatnih srednjih škola</a:t>
                      </a:r>
                    </a:p>
                    <a:p>
                      <a:pPr algn="ctr" hangingPunct="0"/>
                      <a:r>
                        <a:rPr lang="hr-HR" sz="1000" b="1" i="0" u="none" strike="noStrike" kern="1200" dirty="0">
                          <a:solidFill>
                            <a:srgbClr val="000000"/>
                          </a:solidFill>
                          <a:effectLst/>
                          <a:latin typeface="Calibri" panose="020F0502020204030204" pitchFamily="34" charset="0"/>
                        </a:rPr>
                        <a:t>Postotak završetka tečajeva u sklopu cjeloživotnog učenja </a:t>
                      </a:r>
                    </a:p>
                    <a:p>
                      <a:pPr algn="ctr" hangingPunct="0"/>
                      <a:r>
                        <a:rPr lang="hr-HR" sz="1000" b="1" i="0" u="none" strike="noStrike" kern="1200" dirty="0">
                          <a:solidFill>
                            <a:srgbClr val="000000"/>
                          </a:solidFill>
                          <a:effectLst/>
                          <a:latin typeface="Calibri" panose="020F0502020204030204" pitchFamily="34" charset="0"/>
                        </a:rPr>
                        <a:t>Broj sudionika u aktivnostima neformalnog obrazovanja</a:t>
                      </a:r>
                    </a:p>
                    <a:p>
                      <a:pPr algn="ctr" hangingPunct="0"/>
                      <a:r>
                        <a:rPr lang="hr-HR" sz="1000" b="1" i="0" u="none" strike="noStrike" kern="1200" dirty="0">
                          <a:solidFill>
                            <a:srgbClr val="000000"/>
                          </a:solidFill>
                          <a:effectLst/>
                          <a:latin typeface="Calibri" panose="020F0502020204030204" pitchFamily="34" charset="0"/>
                        </a:rPr>
                        <a:t>Broj pojedinaca koji su nakon testova probira poslani na posebnu edukaciju</a:t>
                      </a:r>
                    </a:p>
                    <a:p>
                      <a:pPr algn="ctr" hangingPunct="0"/>
                      <a:r>
                        <a:rPr lang="hr-HR" sz="1000" b="1" i="0" u="none" strike="noStrike" kern="1200" dirty="0">
                          <a:solidFill>
                            <a:srgbClr val="000000"/>
                          </a:solidFill>
                          <a:effectLst/>
                          <a:latin typeface="Calibri" panose="020F0502020204030204" pitchFamily="34" charset="0"/>
                        </a:rPr>
                        <a:t>Broj privatnih strukovnih i tehničkih škola u organiziranim industrijskih zonama</a:t>
                      </a:r>
                      <a:endParaRPr lang="hr-HR" sz="1000" b="0" i="0" u="none" strike="noStrike" kern="1200" dirty="0">
                        <a:solidFill>
                          <a:srgbClr val="000000"/>
                        </a:solidFill>
                        <a:effectLst/>
                        <a:latin typeface="Calibri" panose="020F0502020204030204" pitchFamily="34" charset="0"/>
                        <a:ea typeface="+mn-ea"/>
                        <a:cs typeface="+mn-cs"/>
                      </a:endParaRPr>
                    </a:p>
                    <a:p>
                      <a:pPr algn="ctr" hangingPunct="0"/>
                      <a:r>
                        <a:rPr lang="hr-HR" sz="1000" b="1" i="0" u="none" strike="noStrike" kern="1200" dirty="0">
                          <a:solidFill>
                            <a:srgbClr val="000000"/>
                          </a:solidFill>
                          <a:effectLst/>
                          <a:latin typeface="Calibri" panose="020F0502020204030204" pitchFamily="34" charset="0"/>
                        </a:rPr>
                        <a:t>Broj učenika po nastavniku - srednje škole </a:t>
                      </a:r>
                    </a:p>
                    <a:p>
                      <a:pPr algn="ctr" hangingPunct="0"/>
                      <a:r>
                        <a:rPr lang="hr-HR" sz="1000" b="1" i="0" u="none" strike="noStrike" kern="1200" dirty="0">
                          <a:solidFill>
                            <a:srgbClr val="000000"/>
                          </a:solidFill>
                          <a:effectLst/>
                          <a:latin typeface="Calibri" panose="020F0502020204030204" pitchFamily="34" charset="0"/>
                        </a:rPr>
                        <a:t>Godine provedene na stručnom usavršavanju po zaposleniku (sati)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
        <p:nvSpPr>
          <p:cNvPr id="5" name="TextBox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4781C4B-8107-40E4-BB90-269936EB3538}"/>
              </a:ext>
            </a:extLst>
          </p:cNvPr>
          <p:cNvSpPr txBox="1"/>
          <p:nvPr/>
        </p:nvSpPr>
        <p:spPr>
          <a:xfrm>
            <a:off x="914400" y="6209654"/>
            <a:ext cx="8229600" cy="523220"/>
          </a:xfrm>
          <a:prstGeom prst="rect">
            <a:avLst/>
          </a:prstGeom>
          <a:noFill/>
        </p:spPr>
        <p:txBody>
          <a:bodyPr wrap="square" rtlCol="0">
            <a:spAutoFit/>
          </a:bodyPr>
          <a:lstStyle/>
          <a:p>
            <a:r>
              <a:rPr lang="hr-HR" sz="1400" i="1" dirty="0">
                <a:solidFill>
                  <a:srgbClr val="00B050"/>
                </a:solidFill>
              </a:rPr>
              <a:t>Napomena: trenutno se radi na prelasku na planiranje proračuna prema učinku u Turskoj, tako da programi, potprogrami i aktivnosti nisu još utvrđeni u sklopu proračunske klasifikacije.</a:t>
            </a:r>
          </a:p>
        </p:txBody>
      </p:sp>
    </p:spTree>
    <p:extLst>
      <p:ext uri="{BB962C8B-B14F-4D97-AF65-F5344CB8AC3E}">
        <p14:creationId xmlns:p14="http://schemas.microsoft.com/office/powerpoint/2010/main" val="37733598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hr-HR" sz="3600" dirty="0">
                <a:solidFill>
                  <a:srgbClr val="002060"/>
                </a:solidFill>
                <a:latin typeface="+mj-lt"/>
              </a:rPr>
              <a:t>POKAZATELJI UČINKA ZA ZDRAVSTVO: RUSIJA</a:t>
            </a:r>
            <a:endParaRPr lang="hr-HR"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34</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1640849055"/>
              </p:ext>
            </p:extLst>
          </p:nvPr>
        </p:nvGraphicFramePr>
        <p:xfrm>
          <a:off x="913075" y="600323"/>
          <a:ext cx="8763000" cy="6403817"/>
        </p:xfrm>
        <a:graphic>
          <a:graphicData uri="http://schemas.openxmlformats.org/drawingml/2006/table">
            <a:tbl>
              <a:tblPr/>
              <a:tblGrid>
                <a:gridCol w="839525">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7923475">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810104126"/>
                    </a:ext>
                  </a:extLst>
                </a:gridCol>
              </a:tblGrid>
              <a:tr h="888184">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Vladin program za zdravstvo s 11 potprograma: 1. Prevencija bolesti i uspostava zdravog načina života te razvoj primarne zdravstvene zaštite, 2. Poboljšane usluge pružanja specijalizirane medicinske pomoći i hitne pomoći, 3. Razvoj i uvođenje inovativnih metoda dijagnostike, prevencije i liječenja te osnove personalizirane medicine, 4. Zdravstvena skrb majki i dojenčadi, 5. Razvoj medicinske rehabilitacije i lječilišnih tretmana 6. Pružanje palijativne skrbi 7. Zaposlenici zdravstvenog sustava, 8. Razvoj međunarodnih odnosa u području zdravstva, 9. Pregled i nadzor u području zdravstva, 10. Zdravstvena podrška za posebne kategorije stanovnika i 11. Upravljanje sektorskim razvojem</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150271">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16 na programskoj razini i ukupno 80 na potprogramskoj razini, u prosjeku 7 po potprogramu.</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2955261">
                <a:tc>
                  <a:txBody>
                    <a:bodyPr/>
                    <a:lstStyle/>
                    <a:p>
                      <a:pPr algn="ctr" rtl="0" fontAlgn="ctr"/>
                      <a:r>
                        <a:rPr lang="hr-HR" sz="900" b="0" i="0" u="none" strike="noStrike" dirty="0">
                          <a:solidFill>
                            <a:srgbClr val="000000"/>
                          </a:solidFill>
                          <a:effectLst/>
                          <a:latin typeface="Calibri" panose="020F0502020204030204" pitchFamily="34" charset="0"/>
                        </a:rPr>
                        <a:t>Pokazatelji učinka na najvišoj razini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900" b="1" i="0" u="none" strike="noStrike" dirty="0">
                          <a:solidFill>
                            <a:srgbClr val="000000"/>
                          </a:solidFill>
                          <a:effectLst/>
                          <a:latin typeface="Calibri" panose="020F0502020204030204" pitchFamily="34" charset="0"/>
                        </a:rPr>
                        <a:t>Stopa smrtnosti od svih uzroka (na 1.000 stanovnika)</a:t>
                      </a:r>
                      <a:r>
                        <a:t/>
                      </a:r>
                      <a:br/>
                      <a:r>
                        <a:rPr lang="hr-HR" sz="900" b="1" i="0" u="none" strike="noStrike" dirty="0">
                          <a:solidFill>
                            <a:srgbClr val="000000"/>
                          </a:solidFill>
                          <a:effectLst/>
                          <a:latin typeface="Calibri" panose="020F0502020204030204" pitchFamily="34" charset="0"/>
                        </a:rPr>
                        <a:t>Stopa smrtnosti dojenčadi (na 1.000 živorođenih)</a:t>
                      </a:r>
                      <a:r>
                        <a:t/>
                      </a:r>
                      <a:br/>
                      <a:r>
                        <a:rPr lang="hr-HR" sz="900" b="1" i="0" u="none" strike="noStrike" dirty="0">
                          <a:solidFill>
                            <a:srgbClr val="000000"/>
                          </a:solidFill>
                          <a:effectLst/>
                          <a:latin typeface="Calibri" panose="020F0502020204030204" pitchFamily="34" charset="0"/>
                        </a:rPr>
                        <a:t>„Stopa smrtnosti od bolesti krvožilnog sustava“</a:t>
                      </a:r>
                      <a:r>
                        <a:t/>
                      </a:r>
                      <a:br/>
                      <a:r>
                        <a:rPr lang="hr-HR" sz="900" b="1" i="0" u="none" strike="noStrike" dirty="0">
                          <a:solidFill>
                            <a:srgbClr val="000000"/>
                          </a:solidFill>
                          <a:effectLst/>
                          <a:latin typeface="Calibri" panose="020F0502020204030204" pitchFamily="34" charset="0"/>
                        </a:rPr>
                        <a:t>(na 100.000 stanovnika)</a:t>
                      </a:r>
                      <a:r>
                        <a:t/>
                      </a:r>
                      <a:br/>
                      <a:r>
                        <a:rPr lang="hr-HR" sz="900" b="1" i="0" u="none" strike="noStrike" dirty="0">
                          <a:solidFill>
                            <a:srgbClr val="000000"/>
                          </a:solidFill>
                          <a:effectLst/>
                          <a:latin typeface="Calibri" panose="020F0502020204030204" pitchFamily="34" charset="0"/>
                        </a:rPr>
                        <a:t>„Stopa smrtnosti od prometnih nesreća“</a:t>
                      </a:r>
                      <a:r>
                        <a:t/>
                      </a:r>
                      <a:br/>
                      <a:r>
                        <a:rPr lang="hr-HR" sz="900" b="1" i="0" u="none" strike="noStrike" dirty="0">
                          <a:solidFill>
                            <a:srgbClr val="000000"/>
                          </a:solidFill>
                          <a:effectLst/>
                          <a:latin typeface="Calibri" panose="020F0502020204030204" pitchFamily="34" charset="0"/>
                        </a:rPr>
                        <a:t>(na 100.000 stanovnika)</a:t>
                      </a:r>
                      <a:r>
                        <a:t/>
                      </a:r>
                      <a:br/>
                      <a:r>
                        <a:rPr lang="hr-HR" sz="900" b="1" i="0" u="none" strike="noStrike" dirty="0">
                          <a:solidFill>
                            <a:srgbClr val="000000"/>
                          </a:solidFill>
                          <a:effectLst/>
                          <a:latin typeface="Calibri" panose="020F0502020204030204" pitchFamily="34" charset="0"/>
                        </a:rPr>
                        <a:t>Stopa smrtnosti zbog novotvorina (uključujući zloćudne) (na 100.000 stanovnika)</a:t>
                      </a:r>
                      <a:r>
                        <a:t/>
                      </a:r>
                      <a:br/>
                      <a:r>
                        <a:rPr lang="hr-HR" sz="900" b="1" i="0" u="none" strike="noStrike" dirty="0">
                          <a:solidFill>
                            <a:srgbClr val="000000"/>
                          </a:solidFill>
                          <a:effectLst/>
                          <a:latin typeface="Calibri" panose="020F0502020204030204" pitchFamily="34" charset="0"/>
                        </a:rPr>
                        <a:t>Stopa smrtnosti od tuberkuloze (na 100.000 stanovnika)</a:t>
                      </a:r>
                      <a:r>
                        <a:t/>
                      </a:r>
                      <a:br/>
                      <a:r>
                        <a:rPr lang="hr-HR" sz="900" b="1" i="0" u="none" strike="noStrike" dirty="0">
                          <a:solidFill>
                            <a:srgbClr val="000000"/>
                          </a:solidFill>
                          <a:effectLst/>
                          <a:latin typeface="Calibri" panose="020F0502020204030204" pitchFamily="34" charset="0"/>
                        </a:rPr>
                        <a:t>Konzumacija alkoholnih pića (u pogledu apsolutnog alkohola) (po glavi stanovnika na godinu)</a:t>
                      </a:r>
                      <a:r>
                        <a:t/>
                      </a:r>
                      <a:br/>
                      <a:r>
                        <a:rPr lang="hr-HR" sz="900" b="1" i="0" u="none" strike="noStrike" dirty="0">
                          <a:solidFill>
                            <a:srgbClr val="000000"/>
                          </a:solidFill>
                          <a:effectLst/>
                          <a:latin typeface="Calibri" panose="020F0502020204030204" pitchFamily="34" charset="0"/>
                        </a:rPr>
                        <a:t>Učestalost uporabe duhanskih proizvoda među odraslima</a:t>
                      </a:r>
                      <a:r>
                        <a:t/>
                      </a:r>
                      <a:br/>
                      <a:r>
                        <a:rPr lang="hr-HR" sz="900" b="1" i="0" u="none" strike="noStrike" dirty="0">
                          <a:solidFill>
                            <a:srgbClr val="000000"/>
                          </a:solidFill>
                          <a:effectLst/>
                          <a:latin typeface="Calibri" panose="020F0502020204030204" pitchFamily="34" charset="0"/>
                        </a:rPr>
                        <a:t>Registrirani pacijenti s dijagnozom postavljenom prvi put, aktivna tuberkuloza (na 100.000 stanovnika)</a:t>
                      </a:r>
                      <a:r>
                        <a:t/>
                      </a:r>
                      <a:br/>
                      <a:r>
                        <a:rPr lang="hr-HR" sz="900" b="1" i="0" u="none" strike="noStrike" dirty="0">
                          <a:solidFill>
                            <a:srgbClr val="000000"/>
                          </a:solidFill>
                          <a:effectLst/>
                          <a:latin typeface="Calibri" panose="020F0502020204030204" pitchFamily="34" charset="0"/>
                        </a:rPr>
                        <a:t>Omjer liječnika (na 10.000 stanovnika)</a:t>
                      </a:r>
                      <a:r>
                        <a:t/>
                      </a:r>
                      <a:br/>
                      <a:r>
                        <a:rPr lang="hr-HR" sz="900" b="1" i="0" u="none" strike="noStrike" dirty="0">
                          <a:solidFill>
                            <a:srgbClr val="000000"/>
                          </a:solidFill>
                          <a:effectLst/>
                          <a:latin typeface="Calibri" panose="020F0502020204030204" pitchFamily="34" charset="0"/>
                        </a:rPr>
                        <a:t>Broj medicinskih sestara/tehničara po liječniku</a:t>
                      </a:r>
                      <a:r>
                        <a:t/>
                      </a:r>
                      <a:br/>
                      <a:r>
                        <a:rPr lang="hr-HR" sz="900" b="1" i="0" u="none" strike="noStrike" dirty="0">
                          <a:solidFill>
                            <a:srgbClr val="000000"/>
                          </a:solidFill>
                          <a:effectLst/>
                          <a:latin typeface="Calibri" panose="020F0502020204030204" pitchFamily="34" charset="0"/>
                        </a:rPr>
                        <a:t>Omjer prosječne plaće liječnika i radnika u zdravstvenim organizacijama s diplomom iz područja medicine (farmacije) ili drugog područja, koji pružaju zdravstvene usluge (osiguravaju pružanje zdravstvenih usluga), i prosječne plaće u sastavnom entitetu Ruske Federacije</a:t>
                      </a:r>
                      <a:r>
                        <a:t/>
                      </a:r>
                      <a:br/>
                      <a:r>
                        <a:rPr lang="hr-HR" sz="900" b="1" i="0" u="none" strike="noStrike" dirty="0">
                          <a:solidFill>
                            <a:srgbClr val="000000"/>
                          </a:solidFill>
                          <a:effectLst/>
                          <a:latin typeface="Calibri" panose="020F0502020204030204" pitchFamily="34" charset="0"/>
                        </a:rPr>
                        <a:t>Omjer prosječne plaće medicinskih sestara/tehničara (farmaceutskog osoblja) (zaposlenika koji osiguravaju uvjete za pružanje zdravstvenih usluga) i prosječne plaće u sastavnom entitetu Ruske Federacije</a:t>
                      </a:r>
                      <a:r>
                        <a:t/>
                      </a:r>
                      <a:br/>
                      <a:r>
                        <a:rPr lang="hr-HR" sz="900" b="1" i="0" u="none" strike="noStrike" dirty="0">
                          <a:solidFill>
                            <a:srgbClr val="000000"/>
                          </a:solidFill>
                          <a:effectLst/>
                          <a:latin typeface="Calibri" panose="020F0502020204030204" pitchFamily="34" charset="0"/>
                        </a:rPr>
                        <a:t>Omjer prosječne plaće nižeg medicinskog osoblja (osoblje koje osigurava uvjete za pružanje zdravstvenih usluga) i prosječne plaće u sastavnom entitetu Ruske Federacije</a:t>
                      </a:r>
                      <a:r>
                        <a:t/>
                      </a:r>
                      <a:br/>
                      <a:r>
                        <a:rPr lang="hr-HR" sz="900" b="1" i="0" u="none" strike="noStrike" dirty="0">
                          <a:solidFill>
                            <a:srgbClr val="000000"/>
                          </a:solidFill>
                          <a:effectLst/>
                          <a:latin typeface="Calibri" panose="020F0502020204030204" pitchFamily="34" charset="0"/>
                        </a:rPr>
                        <a:t>Omjer prosječne plaće medicinskih sestara/tehničara i nižeg medicinskog osoblja (osoblje koje osigurava uvjete za pružanje zdravstvenih usluga) i prosječne plaće u sastavnom entitetu Ruske Federacije</a:t>
                      </a:r>
                      <a:r>
                        <a:t/>
                      </a:r>
                      <a:br/>
                      <a:r>
                        <a:rPr lang="hr-HR" sz="900" b="1" i="0" u="none" strike="noStrike" dirty="0">
                          <a:solidFill>
                            <a:srgbClr val="000000"/>
                          </a:solidFill>
                          <a:effectLst/>
                          <a:latin typeface="Calibri" panose="020F0502020204030204" pitchFamily="34" charset="0"/>
                        </a:rPr>
                        <a:t>Očekivani životni vijek u trenutku rođenja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2187761">
                <a:tc>
                  <a:txBody>
                    <a:bodyPr/>
                    <a:lstStyle/>
                    <a:p>
                      <a:pPr algn="ctr" rtl="0" fontAlgn="ctr"/>
                      <a:r>
                        <a:rPr lang="hr-HR" sz="600" b="0" i="0" u="none" strike="noStrike" dirty="0">
                          <a:solidFill>
                            <a:srgbClr val="000000"/>
                          </a:solidFill>
                          <a:effectLst/>
                          <a:latin typeface="Calibri" panose="020F0502020204030204" pitchFamily="34" charset="0"/>
                        </a:rPr>
                        <a:t>Primjeri drugih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600" b="1" i="0" u="none" strike="noStrike" dirty="0">
                          <a:solidFill>
                            <a:srgbClr val="000000"/>
                          </a:solidFill>
                          <a:effectLst/>
                          <a:latin typeface="Calibri" panose="020F0502020204030204" pitchFamily="34" charset="0"/>
                        </a:rPr>
                        <a:t>Obuhvat zdravstvenih pregleda za odrasle</a:t>
                      </a:r>
                      <a:r>
                        <a:t/>
                      </a:r>
                      <a:br/>
                      <a:r>
                        <a:rPr lang="hr-HR" sz="600" b="1" i="0" u="none" strike="noStrike" dirty="0">
                          <a:solidFill>
                            <a:srgbClr val="000000"/>
                          </a:solidFill>
                          <a:effectLst/>
                          <a:latin typeface="Calibri" panose="020F0502020204030204" pitchFamily="34" charset="0"/>
                        </a:rPr>
                        <a:t>Konzumacija voća i bobičastog voća u prosjeku po stanovniku na godinu</a:t>
                      </a:r>
                      <a:r>
                        <a:t/>
                      </a:r>
                      <a:br/>
                      <a:r>
                        <a:rPr lang="hr-HR" sz="600" b="1" i="0" u="none" strike="noStrike" dirty="0">
                          <a:solidFill>
                            <a:srgbClr val="000000"/>
                          </a:solidFill>
                          <a:effectLst/>
                          <a:latin typeface="Calibri" panose="020F0502020204030204" pitchFamily="34" charset="0"/>
                        </a:rPr>
                        <a:t>Postotak pacijenata s dijagnosticiranim zloćudnim tumorima u stadijima I-II</a:t>
                      </a:r>
                      <a:r>
                        <a:t/>
                      </a:r>
                      <a:br/>
                      <a:r>
                        <a:rPr lang="hr-HR" sz="600" b="1" i="0" u="none" strike="noStrike" dirty="0">
                          <a:solidFill>
                            <a:srgbClr val="000000"/>
                          </a:solidFill>
                          <a:effectLst/>
                          <a:latin typeface="Calibri" panose="020F0502020204030204" pitchFamily="34" charset="0"/>
                        </a:rPr>
                        <a:t>Obuhvat preventivnih zdravstvenih pregleda za TBC za stanovnike</a:t>
                      </a:r>
                      <a:r>
                        <a:t/>
                      </a:r>
                      <a:br/>
                      <a:r>
                        <a:rPr lang="hr-HR" sz="600" b="1" i="0" u="none" strike="noStrike" dirty="0">
                          <a:solidFill>
                            <a:srgbClr val="000000"/>
                          </a:solidFill>
                          <a:effectLst/>
                          <a:latin typeface="Calibri" panose="020F0502020204030204" pitchFamily="34" charset="0"/>
                        </a:rPr>
                        <a:t>Ospice – morbiditet (na milijun stanovnika)</a:t>
                      </a:r>
                      <a:r>
                        <a:t/>
                      </a:r>
                      <a:br/>
                      <a:r>
                        <a:rPr lang="hr-HR" sz="600" b="1" i="0" u="none" strike="noStrike" dirty="0">
                          <a:solidFill>
                            <a:srgbClr val="000000"/>
                          </a:solidFill>
                          <a:effectLst/>
                          <a:latin typeface="Calibri" panose="020F0502020204030204" pitchFamily="34" charset="0"/>
                        </a:rPr>
                        <a:t>Redoviti program cijepljenja protiv difterije, hripavca i tetanusa</a:t>
                      </a:r>
                      <a:r>
                        <a:t/>
                      </a:r>
                      <a:br/>
                      <a:r>
                        <a:rPr lang="hr-HR" sz="600" b="1" i="0" u="none" strike="noStrike" dirty="0">
                          <a:solidFill>
                            <a:srgbClr val="000000"/>
                          </a:solidFill>
                          <a:effectLst/>
                          <a:latin typeface="Calibri" panose="020F0502020204030204" pitchFamily="34" charset="0"/>
                        </a:rPr>
                        <a:t>Postotak osoba koje pate od alkoholizma i ponovno su primljeni u bolnicu tijekom godine</a:t>
                      </a:r>
                      <a:r>
                        <a:t/>
                      </a:r>
                      <a:br/>
                      <a:r>
                        <a:rPr lang="hr-HR" sz="600" b="1" i="0" u="none" strike="noStrike" dirty="0">
                          <a:solidFill>
                            <a:srgbClr val="000000"/>
                          </a:solidFill>
                          <a:effectLst/>
                          <a:latin typeface="Calibri" panose="020F0502020204030204" pitchFamily="34" charset="0"/>
                        </a:rPr>
                        <a:t>Postotak ovisnika o drogama koji su ponovno primljeni u bolnicu tijekom godine</a:t>
                      </a:r>
                      <a:r>
                        <a:t/>
                      </a:r>
                      <a:br/>
                      <a:r>
                        <a:rPr lang="hr-HR" sz="600" b="1" i="0" u="none" strike="noStrike" dirty="0">
                          <a:solidFill>
                            <a:srgbClr val="000000"/>
                          </a:solidFill>
                          <a:effectLst/>
                          <a:latin typeface="Calibri" panose="020F0502020204030204" pitchFamily="34" charset="0"/>
                        </a:rPr>
                        <a:t>Ispunjavanje potreba medicinske pripreme za liječenje osoba koje pate od zloćudnih novotvorina limfoidnih, krvotvornih i povezanih tkiva, hemofilije, cistične fibroze, pituitarnog patuljastog rasta, Gaucherove bolesti i multiple skleroze; kao i transplatacija organa i (ili) tkiva</a:t>
                      </a:r>
                      <a:r>
                        <a:t/>
                      </a:r>
                      <a:br/>
                      <a:r>
                        <a:rPr lang="hr-HR" sz="600" b="1" i="0" u="none" strike="noStrike" dirty="0">
                          <a:solidFill>
                            <a:srgbClr val="000000"/>
                          </a:solidFill>
                          <a:effectLst/>
                          <a:latin typeface="Calibri" panose="020F0502020204030204" pitchFamily="34" charset="0"/>
                        </a:rPr>
                        <a:t>Broj ovisnika o drogi u remisiji dulje od 2 godine (na 100 ovisnika o drogi ukupnog prosječnog broja)</a:t>
                      </a:r>
                      <a:r>
                        <a:t/>
                      </a:r>
                      <a:br/>
                      <a:r>
                        <a:rPr lang="hr-HR" sz="600" b="1" i="0" u="none" strike="noStrike" dirty="0">
                          <a:solidFill>
                            <a:srgbClr val="000000"/>
                          </a:solidFill>
                          <a:effectLst/>
                          <a:latin typeface="Calibri" panose="020F0502020204030204" pitchFamily="34" charset="0"/>
                        </a:rPr>
                        <a:t>Broj pojedinaca koji pate od alkoholizma u remisiji od 1 do 2 godine (na 100 pojedinaca koji pate od alkoholizma ukupnog prosječnog broja)</a:t>
                      </a:r>
                      <a:r>
                        <a:t/>
                      </a:r>
                      <a:br/>
                      <a:r>
                        <a:rPr lang="hr-HR" sz="600" b="1" i="0" u="none" strike="noStrike" dirty="0">
                          <a:solidFill>
                            <a:srgbClr val="000000"/>
                          </a:solidFill>
                          <a:effectLst/>
                          <a:latin typeface="Calibri" panose="020F0502020204030204" pitchFamily="34" charset="0"/>
                        </a:rPr>
                        <a:t>Postotak pacijenata sa zloćudnim tumorima</a:t>
                      </a:r>
                      <a:r>
                        <a:t/>
                      </a:r>
                      <a:br/>
                      <a:r>
                        <a:rPr lang="hr-HR" sz="600" b="1" i="0" u="none" strike="noStrike" dirty="0">
                          <a:solidFill>
                            <a:srgbClr val="000000"/>
                          </a:solidFill>
                          <a:effectLst/>
                          <a:latin typeface="Calibri" panose="020F0502020204030204" pitchFamily="34" charset="0"/>
                        </a:rPr>
                        <a:t>Postotak pacijenata s mentalnim poremećajima koji su ponovno primljeni u bolnicu tijekom godine</a:t>
                      </a:r>
                      <a:r>
                        <a:t/>
                      </a:r>
                      <a:br/>
                      <a:r>
                        <a:rPr lang="hr-HR" sz="600" b="1" i="0" u="none" strike="noStrike" dirty="0">
                          <a:solidFill>
                            <a:srgbClr val="000000"/>
                          </a:solidFill>
                          <a:effectLst/>
                          <a:latin typeface="Calibri" panose="020F0502020204030204" pitchFamily="34" charset="0"/>
                        </a:rPr>
                        <a:t>Stopa smrtnosti pacijenata sa zloćudnim tumorima nakon jedne godine</a:t>
                      </a:r>
                      <a:r>
                        <a:t/>
                      </a:r>
                      <a:br/>
                      <a:r>
                        <a:rPr lang="hr-HR" sz="600" b="1" i="0" u="none" strike="noStrike" dirty="0">
                          <a:solidFill>
                            <a:srgbClr val="000000"/>
                          </a:solidFill>
                          <a:effectLst/>
                          <a:latin typeface="Calibri" panose="020F0502020204030204" pitchFamily="34" charset="0"/>
                        </a:rPr>
                        <a:t>Dolazak vozila hitne pomoći na mjesto nesreće u roku od 20 minuta</a:t>
                      </a:r>
                      <a:r>
                        <a:t/>
                      </a:r>
                      <a:br/>
                      <a:r>
                        <a:rPr lang="hr-HR" sz="600" b="1" i="0" u="none" strike="noStrike" dirty="0">
                          <a:solidFill>
                            <a:srgbClr val="000000"/>
                          </a:solidFill>
                          <a:effectLst/>
                          <a:latin typeface="Calibri" panose="020F0502020204030204" pitchFamily="34" charset="0"/>
                        </a:rPr>
                        <a:t>Postotak stanica za transfuziju krvi s modernom razinom kvalitete i cjelovitosti krvnog sastava</a:t>
                      </a:r>
                      <a:r>
                        <a:t/>
                      </a:r>
                      <a:br/>
                      <a:r>
                        <a:rPr lang="hr-HR" sz="600" b="1" i="0" u="none" strike="noStrike" dirty="0">
                          <a:solidFill>
                            <a:srgbClr val="000000"/>
                          </a:solidFill>
                          <a:effectLst/>
                          <a:latin typeface="Calibri" panose="020F0502020204030204" pitchFamily="34" charset="0"/>
                        </a:rPr>
                        <a:t>Broj pacijenata koji primaju medicinsku pomoć visoke tehnološke razine</a:t>
                      </a:r>
                      <a:r>
                        <a:t/>
                      </a:r>
                      <a:br/>
                      <a:r>
                        <a:rPr lang="hr-HR" sz="600" b="1" i="0" u="none" strike="noStrike" dirty="0">
                          <a:solidFill>
                            <a:srgbClr val="000000"/>
                          </a:solidFill>
                          <a:effectLst/>
                          <a:latin typeface="Calibri" panose="020F0502020204030204" pitchFamily="34" charset="0"/>
                        </a:rPr>
                        <a:t>Broj istraživača do starosne dobi od 39 godina u ukupnom broju istraživača</a:t>
                      </a:r>
                      <a:r>
                        <a:t/>
                      </a:r>
                      <a:br/>
                      <a:r>
                        <a:rPr lang="hr-HR" sz="600" b="1" i="0" u="none" strike="noStrike" dirty="0">
                          <a:solidFill>
                            <a:srgbClr val="000000"/>
                          </a:solidFill>
                          <a:effectLst/>
                          <a:latin typeface="Calibri" panose="020F0502020204030204" pitchFamily="34" charset="0"/>
                        </a:rPr>
                        <a:t>Broj zajedničkih međunarodnih projekata koji se provode u području zdravstva</a:t>
                      </a:r>
                      <a:r>
                        <a:t/>
                      </a:r>
                      <a:br/>
                      <a:r>
                        <a:rPr lang="hr-HR" sz="600" b="1" i="0" u="none" strike="noStrike" dirty="0">
                          <a:solidFill>
                            <a:srgbClr val="000000"/>
                          </a:solidFill>
                          <a:effectLst/>
                          <a:latin typeface="Calibri" panose="020F0502020204030204" pitchFamily="34" charset="0"/>
                        </a:rPr>
                        <a:t>Broj zaposlenih profesionalnih liječnika</a:t>
                      </a:r>
                      <a:r>
                        <a:t/>
                      </a:r>
                      <a:br/>
                      <a:r>
                        <a:rPr lang="hr-HR" sz="600" b="1" i="0" u="none" strike="noStrike" dirty="0">
                          <a:solidFill>
                            <a:srgbClr val="000000"/>
                          </a:solidFill>
                          <a:effectLst/>
                          <a:latin typeface="Calibri" panose="020F0502020204030204" pitchFamily="34" charset="0"/>
                        </a:rPr>
                        <a:t>Broj događanja kojima se osigurava spremnost pružanja zdravstvenih usluga u hitnim slučajevima</a:t>
                      </a:r>
                      <a:r>
                        <a:t/>
                      </a:r>
                      <a:br/>
                      <a:endParaRPr lang="hr-HR" sz="6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677760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hr-HR" sz="3600" dirty="0">
                <a:solidFill>
                  <a:srgbClr val="002060"/>
                </a:solidFill>
                <a:latin typeface="+mj-lt"/>
              </a:rPr>
              <a:t>POKAZATELJI UČINKA ZA ZDRAVSTVO: SRBIJA</a:t>
            </a:r>
            <a:endParaRPr lang="hr-HR"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35</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4001200499"/>
              </p:ext>
            </p:extLst>
          </p:nvPr>
        </p:nvGraphicFramePr>
        <p:xfrm>
          <a:off x="838200" y="660979"/>
          <a:ext cx="8839200" cy="6350839"/>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001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675497">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6 programa: Dogovor i nadzor u području zdravstva, preventivna zdravstvena skrb, razvoj kvalitetnog i dostupnog zdravstva, razvoj infrastrukture zdravstvenih ustanova, podrška realizaciji prava iz obveznog zdravstvenog osiguranja, prevencija i kontrola vodećih kroničnih bolesti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153758">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18 na razini programa i dodatnih 124 za 45 aktivnosti u okviru šest programa.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3022892">
                <a:tc>
                  <a:txBody>
                    <a:bodyPr/>
                    <a:lstStyle/>
                    <a:p>
                      <a:pPr algn="ctr" rtl="0" fontAlgn="ctr"/>
                      <a:r>
                        <a:rPr lang="hr-HR" sz="1000" b="0" i="0" u="none" strike="noStrike" dirty="0">
                          <a:solidFill>
                            <a:srgbClr val="000000"/>
                          </a:solidFill>
                          <a:effectLst/>
                          <a:latin typeface="Calibri" panose="020F0502020204030204" pitchFamily="34" charset="0"/>
                        </a:rPr>
                        <a:t>Pokazatelji učinka najviše razine</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Ocjena općeg zadovoljstva liječničkim uslugama tijekom liječenja u bolnici</a:t>
                      </a:r>
                    </a:p>
                    <a:p>
                      <a:pPr algn="ctr" rtl="0" fontAlgn="ctr"/>
                      <a:r>
                        <a:rPr lang="hr-HR" sz="1000" b="1" i="0" u="none" strike="noStrike" dirty="0">
                          <a:solidFill>
                            <a:srgbClr val="000000"/>
                          </a:solidFill>
                          <a:effectLst/>
                          <a:latin typeface="Calibri" panose="020F0502020204030204" pitchFamily="34" charset="0"/>
                        </a:rPr>
                        <a:t>Prosječna ocjena općeg zadovoljstva korisnika ustanova za primarnu zdravstvenu skrb</a:t>
                      </a:r>
                    </a:p>
                    <a:p>
                      <a:pPr algn="ctr" rtl="0" fontAlgn="ctr"/>
                      <a:r>
                        <a:rPr lang="hr-HR" sz="1000" b="1" i="0" u="none" strike="noStrike" dirty="0">
                          <a:solidFill>
                            <a:srgbClr val="000000"/>
                          </a:solidFill>
                          <a:effectLst/>
                          <a:latin typeface="Calibri" panose="020F0502020204030204" pitchFamily="34" charset="0"/>
                        </a:rPr>
                        <a:t>% žena obuhvaćenih preventivnim ginekološkim pregledom</a:t>
                      </a:r>
                    </a:p>
                    <a:p>
                      <a:pPr algn="ctr" rtl="0" fontAlgn="ctr"/>
                      <a:r>
                        <a:rPr lang="hr-HR" sz="1000" b="1" i="0" u="none" strike="noStrike" dirty="0">
                          <a:solidFill>
                            <a:srgbClr val="000000"/>
                          </a:solidFill>
                          <a:effectLst/>
                          <a:latin typeface="Calibri" panose="020F0502020204030204" pitchFamily="34" charset="0"/>
                        </a:rPr>
                        <a:t>% cijepljene djece</a:t>
                      </a:r>
                    </a:p>
                    <a:p>
                      <a:pPr algn="ctr" rtl="0" fontAlgn="ctr"/>
                      <a:r>
                        <a:rPr lang="hr-HR" sz="1000" b="1" i="0" u="none" strike="noStrike" dirty="0">
                          <a:solidFill>
                            <a:srgbClr val="000000"/>
                          </a:solidFill>
                          <a:effectLst/>
                          <a:latin typeface="Calibri" panose="020F0502020204030204" pitchFamily="34" charset="0"/>
                        </a:rPr>
                        <a:t>% odraslih u dobi iznad 35 godina koji su obavili barem jedan preventivni godišnji zdravstveni pregled</a:t>
                      </a:r>
                    </a:p>
                    <a:p>
                      <a:pPr algn="ctr" rtl="0" fontAlgn="ctr"/>
                      <a:r>
                        <a:rPr lang="hr-HR" sz="1000" b="1" i="0" u="none" strike="noStrike" dirty="0">
                          <a:solidFill>
                            <a:srgbClr val="000000"/>
                          </a:solidFill>
                          <a:effectLst/>
                          <a:latin typeface="Calibri" panose="020F0502020204030204" pitchFamily="34" charset="0"/>
                        </a:rPr>
                        <a:t>Broj pacijenata s HLA genotipom u programu transplantacije bubrega, jetre i srca s niskom rezolucijom Izvještaj Zavoda za transfuziju krvi Vojvodine</a:t>
                      </a:r>
                    </a:p>
                    <a:p>
                      <a:pPr algn="ctr" rtl="0" fontAlgn="ctr"/>
                      <a:r>
                        <a:rPr lang="hr-HR" sz="1000" b="1" i="0" u="none" strike="noStrike" dirty="0">
                          <a:solidFill>
                            <a:srgbClr val="000000"/>
                          </a:solidFill>
                          <a:effectLst/>
                          <a:latin typeface="Calibri" panose="020F0502020204030204" pitchFamily="34" charset="0"/>
                        </a:rPr>
                        <a:t>Broj donora s HLA genotipom za pacijente u programu za transplantaciju bubrega, jetre i srca s niskom rezolucijom Izvještaj Zavoda za transfuziju krvi Vojvodine</a:t>
                      </a:r>
                    </a:p>
                    <a:p>
                      <a:pPr algn="ctr" rtl="0" fontAlgn="ctr"/>
                      <a:r>
                        <a:rPr lang="hr-HR" sz="1000" b="1" i="0" u="none" strike="noStrike" dirty="0">
                          <a:solidFill>
                            <a:srgbClr val="000000"/>
                          </a:solidFill>
                          <a:effectLst/>
                          <a:latin typeface="Calibri" panose="020F0502020204030204" pitchFamily="34" charset="0"/>
                        </a:rPr>
                        <a:t>Broj zaposlenika obučenih za upravljanje u katastrofama</a:t>
                      </a:r>
                    </a:p>
                    <a:p>
                      <a:pPr algn="ctr" rtl="0" fontAlgn="ctr"/>
                      <a:r>
                        <a:rPr lang="hr-HR" sz="1000" b="1" i="0" u="none" strike="noStrike" dirty="0">
                          <a:solidFill>
                            <a:srgbClr val="000000"/>
                          </a:solidFill>
                          <a:effectLst/>
                          <a:latin typeface="Calibri" panose="020F0502020204030204" pitchFamily="34" charset="0"/>
                        </a:rPr>
                        <a:t>Broj educiranih novih volontera za kampanje dobrovoljnog darivanja krvi</a:t>
                      </a:r>
                    </a:p>
                    <a:p>
                      <a:pPr algn="ctr" rtl="0" fontAlgn="ctr"/>
                      <a:r>
                        <a:rPr lang="hr-HR" sz="1000" b="1" i="0" u="none" strike="noStrike" dirty="0">
                          <a:solidFill>
                            <a:srgbClr val="000000"/>
                          </a:solidFill>
                          <a:effectLst/>
                          <a:latin typeface="Calibri" panose="020F0502020204030204" pitchFamily="34" charset="0"/>
                        </a:rPr>
                        <a:t>Broj provedenih tečajeva za nezgode</a:t>
                      </a:r>
                    </a:p>
                    <a:p>
                      <a:pPr algn="ctr" rtl="0" fontAlgn="ctr"/>
                      <a:r>
                        <a:rPr lang="hr-HR" sz="1000" b="1" i="0" u="none" strike="noStrike" dirty="0">
                          <a:solidFill>
                            <a:srgbClr val="000000"/>
                          </a:solidFill>
                          <a:effectLst/>
                          <a:latin typeface="Calibri" panose="020F0502020204030204" pitchFamily="34" charset="0"/>
                        </a:rPr>
                        <a:t>Broj održanih radionica za 10.000 djece</a:t>
                      </a:r>
                    </a:p>
                    <a:p>
                      <a:pPr algn="ctr" rtl="0" fontAlgn="ctr"/>
                      <a:r>
                        <a:rPr lang="hr-HR" sz="1000" b="1" i="0" u="none" strike="noStrike" dirty="0">
                          <a:solidFill>
                            <a:srgbClr val="000000"/>
                          </a:solidFill>
                          <a:effectLst/>
                          <a:latin typeface="Calibri" panose="020F0502020204030204" pitchFamily="34" charset="0"/>
                        </a:rPr>
                        <a:t>Prisutnost i specifičnost antitijela anti-HLA s metodom Luminex</a:t>
                      </a:r>
                    </a:p>
                    <a:p>
                      <a:pPr algn="ctr" rtl="0" fontAlgn="ctr"/>
                      <a:r>
                        <a:rPr lang="hr-HR" sz="1000" b="1" i="0" u="none" strike="noStrike" dirty="0">
                          <a:solidFill>
                            <a:srgbClr val="000000"/>
                          </a:solidFill>
                          <a:effectLst/>
                          <a:latin typeface="Calibri" panose="020F0502020204030204" pitchFamily="34" charset="0"/>
                        </a:rPr>
                        <a:t>Uzorci testirani molekularnom tipizacijom niske i visoke rezolucije</a:t>
                      </a:r>
                    </a:p>
                    <a:p>
                      <a:pPr algn="ctr" rtl="0" fontAlgn="ctr"/>
                      <a:r>
                        <a:rPr lang="hr-HR" sz="1000" b="1" i="0" u="none" strike="noStrike" dirty="0">
                          <a:solidFill>
                            <a:srgbClr val="000000"/>
                          </a:solidFill>
                          <a:effectLst/>
                          <a:latin typeface="Calibri" panose="020F0502020204030204" pitchFamily="34" charset="0"/>
                        </a:rPr>
                        <a:t>Prosječna starost opreme za radiološku dijagnostiku i zračnu terapiju u državnom vlasništvu</a:t>
                      </a:r>
                    </a:p>
                    <a:p>
                      <a:pPr algn="ctr" rtl="0" fontAlgn="ctr"/>
                      <a:r>
                        <a:rPr lang="hr-HR" sz="1000" b="1" i="0" u="none" strike="noStrike" dirty="0">
                          <a:solidFill>
                            <a:srgbClr val="000000"/>
                          </a:solidFill>
                          <a:effectLst/>
                          <a:latin typeface="Calibri" panose="020F0502020204030204" pitchFamily="34" charset="0"/>
                        </a:rPr>
                        <a:t>Broj korisnika koji ne mogu pružiti zdravstvenu skrb na drugoj bazi</a:t>
                      </a:r>
                    </a:p>
                    <a:p>
                      <a:pPr algn="ctr" rtl="0" fontAlgn="ctr"/>
                      <a:r>
                        <a:rPr lang="hr-HR" sz="1000" b="1" i="0" u="none" strike="noStrike" dirty="0">
                          <a:solidFill>
                            <a:srgbClr val="000000"/>
                          </a:solidFill>
                          <a:effectLst/>
                          <a:latin typeface="Calibri" panose="020F0502020204030204" pitchFamily="34" charset="0"/>
                        </a:rPr>
                        <a:t>Broj osoba koje pružaju zdravstvenu skrb za rijetke bolesti</a:t>
                      </a:r>
                    </a:p>
                    <a:p>
                      <a:pPr algn="ctr" rtl="0" fontAlgn="ctr"/>
                      <a:r>
                        <a:rPr lang="hr-HR" sz="1000" b="1" i="0" u="none" strike="noStrike" dirty="0">
                          <a:solidFill>
                            <a:srgbClr val="000000"/>
                          </a:solidFill>
                          <a:effectLst/>
                          <a:latin typeface="Calibri" panose="020F0502020204030204" pitchFamily="34" charset="0"/>
                        </a:rPr>
                        <a:t>% smrti od bolesti krvožilnog sustava</a:t>
                      </a:r>
                    </a:p>
                    <a:p>
                      <a:pPr algn="ctr" rtl="0" fontAlgn="ctr"/>
                      <a:r>
                        <a:rPr lang="hr-HR" sz="1000" b="1" i="0" u="none" strike="noStrike" dirty="0">
                          <a:solidFill>
                            <a:srgbClr val="000000"/>
                          </a:solidFill>
                          <a:effectLst/>
                          <a:latin typeface="Calibri" panose="020F0502020204030204" pitchFamily="34" charset="0"/>
                        </a:rPr>
                        <a:t>% smrti od zloćudnih tumora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2344874">
                <a:tc>
                  <a:txBody>
                    <a:bodyPr/>
                    <a:lstStyle/>
                    <a:p>
                      <a:pPr algn="ctr" rtl="0" fontAlgn="ctr"/>
                      <a:r>
                        <a:rPr lang="hr-HR" sz="600" b="0" i="0" u="none" strike="noStrike" dirty="0">
                          <a:solidFill>
                            <a:srgbClr val="000000"/>
                          </a:solidFill>
                          <a:effectLst/>
                          <a:latin typeface="Calibri" panose="020F0502020204030204" pitchFamily="34" charset="0"/>
                        </a:rPr>
                        <a:t>Primjeri drugih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600" b="1" i="0" u="none" strike="noStrike" dirty="0">
                          <a:solidFill>
                            <a:srgbClr val="000000"/>
                          </a:solidFill>
                          <a:effectLst/>
                          <a:latin typeface="Calibri" panose="020F0502020204030204" pitchFamily="34" charset="0"/>
                        </a:rPr>
                        <a:t>% kandidata koji su prošli stručni ispit za zdravstvene radnike i suradnike i imaju visoku stručnu spremu</a:t>
                      </a:r>
                    </a:p>
                    <a:p>
                      <a:pPr algn="ctr" rtl="0" fontAlgn="ctr"/>
                      <a:r>
                        <a:rPr lang="hr-HR" sz="600" b="1" i="0" u="none" strike="noStrike" dirty="0">
                          <a:solidFill>
                            <a:srgbClr val="000000"/>
                          </a:solidFill>
                          <a:effectLst/>
                          <a:latin typeface="Calibri" panose="020F0502020204030204" pitchFamily="34" charset="0"/>
                        </a:rPr>
                        <a:t>Broj liječnika specijalista na 100.000 stanovnika</a:t>
                      </a:r>
                    </a:p>
                    <a:p>
                      <a:pPr algn="ctr" rtl="0" fontAlgn="ctr"/>
                      <a:r>
                        <a:rPr lang="hr-HR" sz="600" b="1" i="0" u="none" strike="noStrike" dirty="0">
                          <a:solidFill>
                            <a:srgbClr val="000000"/>
                          </a:solidFill>
                          <a:effectLst/>
                          <a:latin typeface="Calibri" panose="020F0502020204030204" pitchFamily="34" charset="0"/>
                        </a:rPr>
                        <a:t>% kontrole s uspostavljenim nepravilnostima</a:t>
                      </a:r>
                    </a:p>
                    <a:p>
                      <a:pPr algn="ctr" rtl="0" fontAlgn="ctr"/>
                      <a:r>
                        <a:rPr lang="hr-HR" sz="600" b="1" i="0" u="none" strike="noStrike" dirty="0">
                          <a:solidFill>
                            <a:srgbClr val="000000"/>
                          </a:solidFill>
                          <a:effectLst/>
                          <a:latin typeface="Calibri" panose="020F0502020204030204" pitchFamily="34" charset="0"/>
                        </a:rPr>
                        <a:t>% odstupanja od standarda kvalitete lijekova i medicinske opreme u postupcima sustavne kontrole</a:t>
                      </a:r>
                    </a:p>
                    <a:p>
                      <a:pPr algn="ctr" rtl="0" fontAlgn="ctr"/>
                      <a:r>
                        <a:rPr lang="hr-HR" sz="600" b="1" i="0" u="none" strike="noStrike" dirty="0">
                          <a:solidFill>
                            <a:srgbClr val="000000"/>
                          </a:solidFill>
                          <a:effectLst/>
                          <a:latin typeface="Calibri" panose="020F0502020204030204" pitchFamily="34" charset="0"/>
                        </a:rPr>
                        <a:t>% pacijenata zadovoljnih pruženim zdravstvenim uslugama</a:t>
                      </a:r>
                    </a:p>
                    <a:p>
                      <a:pPr algn="ctr" rtl="0" fontAlgn="ctr"/>
                      <a:r>
                        <a:rPr lang="hr-HR" sz="600" b="1" i="0" u="none" strike="noStrike" dirty="0">
                          <a:solidFill>
                            <a:srgbClr val="000000"/>
                          </a:solidFill>
                          <a:effectLst/>
                          <a:latin typeface="Calibri" panose="020F0502020204030204" pitchFamily="34" charset="0"/>
                        </a:rPr>
                        <a:t>% cijepljene djece</a:t>
                      </a:r>
                    </a:p>
                    <a:p>
                      <a:pPr algn="ctr" rtl="0" fontAlgn="ctr"/>
                      <a:r>
                        <a:rPr lang="hr-HR" sz="600" b="1" i="0" u="none" strike="noStrike" dirty="0">
                          <a:solidFill>
                            <a:srgbClr val="000000"/>
                          </a:solidFill>
                          <a:effectLst/>
                          <a:latin typeface="Calibri" panose="020F0502020204030204" pitchFamily="34" charset="0"/>
                        </a:rPr>
                        <a:t>Uspostavljena baza podataka o porodima, prekidima trudnoće i smrtnim slučajevima (da/ne)</a:t>
                      </a:r>
                    </a:p>
                    <a:p>
                      <a:pPr algn="ctr" rtl="0" fontAlgn="ctr"/>
                      <a:r>
                        <a:rPr lang="hr-HR" sz="600" b="1" i="0" u="none" strike="noStrike" dirty="0">
                          <a:solidFill>
                            <a:srgbClr val="000000"/>
                          </a:solidFill>
                          <a:effectLst/>
                          <a:latin typeface="Calibri" panose="020F0502020204030204" pitchFamily="34" charset="0"/>
                        </a:rPr>
                        <a:t>% utvrđenog fizičkog i kemijskog zagađenja vode u javnoj vodoopskrbi i objektima javne vodoopskrbe</a:t>
                      </a:r>
                    </a:p>
                    <a:p>
                      <a:pPr algn="ctr" rtl="0" fontAlgn="ctr"/>
                      <a:r>
                        <a:rPr lang="hr-HR" sz="600" b="1" i="0" u="none" strike="noStrike" dirty="0">
                          <a:solidFill>
                            <a:srgbClr val="000000"/>
                          </a:solidFill>
                          <a:effectLst/>
                          <a:latin typeface="Calibri" panose="020F0502020204030204" pitchFamily="34" charset="0"/>
                        </a:rPr>
                        <a:t>Broj analiziranih uzoraka bakterija Salmonella, Shigella, Vibrio choleare i Yersinia enterocolitica</a:t>
                      </a:r>
                    </a:p>
                    <a:p>
                      <a:pPr algn="ctr" rtl="0" fontAlgn="ctr"/>
                      <a:r>
                        <a:rPr lang="hr-HR" sz="600" b="1" i="0" u="none" strike="noStrike" dirty="0">
                          <a:solidFill>
                            <a:srgbClr val="000000"/>
                          </a:solidFill>
                          <a:effectLst/>
                          <a:latin typeface="Calibri" panose="020F0502020204030204" pitchFamily="34" charset="0"/>
                        </a:rPr>
                        <a:t>Broj sudionika u obrazovanju o promicanju zdravstva</a:t>
                      </a:r>
                    </a:p>
                    <a:p>
                      <a:pPr algn="ctr" rtl="0" fontAlgn="ctr"/>
                      <a:r>
                        <a:rPr lang="hr-HR" sz="600" b="1" i="0" u="none" strike="noStrike" dirty="0">
                          <a:solidFill>
                            <a:srgbClr val="000000"/>
                          </a:solidFill>
                          <a:effectLst/>
                          <a:latin typeface="Calibri" panose="020F0502020204030204" pitchFamily="34" charset="0"/>
                        </a:rPr>
                        <a:t>Broj seminara na temu promicanja zdravstva</a:t>
                      </a:r>
                    </a:p>
                    <a:p>
                      <a:pPr algn="ctr" rtl="0" fontAlgn="ctr"/>
                      <a:r>
                        <a:rPr lang="hr-HR" sz="600" b="1" i="0" u="none" strike="noStrike" dirty="0">
                          <a:solidFill>
                            <a:srgbClr val="000000"/>
                          </a:solidFill>
                          <a:effectLst/>
                          <a:latin typeface="Calibri" panose="020F0502020204030204" pitchFamily="34" charset="0"/>
                        </a:rPr>
                        <a:t>Broj dnevnih ažuriranih izvještaja o epidemiološkom stanju bjesnoće u RS</a:t>
                      </a:r>
                    </a:p>
                    <a:p>
                      <a:pPr algn="ctr" rtl="0" fontAlgn="ctr"/>
                      <a:r>
                        <a:rPr lang="hr-HR" sz="600" b="1" i="0" u="none" strike="noStrike" dirty="0">
                          <a:solidFill>
                            <a:srgbClr val="000000"/>
                          </a:solidFill>
                          <a:effectLst/>
                          <a:latin typeface="Calibri" panose="020F0502020204030204" pitchFamily="34" charset="0"/>
                        </a:rPr>
                        <a:t>Broj prikupljenih uzoraka sojeva virusa bjesnoće</a:t>
                      </a:r>
                    </a:p>
                    <a:p>
                      <a:pPr algn="ctr" rtl="0" fontAlgn="ctr"/>
                      <a:r>
                        <a:rPr lang="hr-HR" sz="600" b="1" i="0" u="none" strike="noStrike" dirty="0">
                          <a:solidFill>
                            <a:srgbClr val="000000"/>
                          </a:solidFill>
                          <a:effectLst/>
                          <a:latin typeface="Calibri" panose="020F0502020204030204" pitchFamily="34" charset="0"/>
                        </a:rPr>
                        <a:t>% žena obuhvaćenih preventivnim pregledima</a:t>
                      </a:r>
                    </a:p>
                    <a:p>
                      <a:pPr algn="ctr" rtl="0" fontAlgn="ctr"/>
                      <a:r>
                        <a:rPr lang="hr-HR" sz="600" b="1" i="0" u="none" strike="noStrike" dirty="0">
                          <a:solidFill>
                            <a:srgbClr val="000000"/>
                          </a:solidFill>
                          <a:effectLst/>
                          <a:latin typeface="Calibri" panose="020F0502020204030204" pitchFamily="34" charset="0"/>
                        </a:rPr>
                        <a:t>% zadovoljnih korisnika uslugama</a:t>
                      </a:r>
                    </a:p>
                    <a:p>
                      <a:pPr algn="ctr" rtl="0" fontAlgn="ctr"/>
                      <a:r>
                        <a:rPr lang="hr-HR" sz="600" b="1" i="0" u="none" strike="noStrike" dirty="0">
                          <a:solidFill>
                            <a:srgbClr val="000000"/>
                          </a:solidFill>
                          <a:effectLst/>
                          <a:latin typeface="Calibri" panose="020F0502020204030204" pitchFamily="34" charset="0"/>
                        </a:rPr>
                        <a:t>Broj telefonskih poziva obiteljima nakon otpuštanja iz bolnice</a:t>
                      </a:r>
                    </a:p>
                    <a:p>
                      <a:pPr algn="ctr" rtl="0" fontAlgn="ctr"/>
                      <a:r>
                        <a:rPr lang="hr-HR" sz="600" b="1" i="0" u="none" strike="noStrike" dirty="0">
                          <a:solidFill>
                            <a:srgbClr val="000000"/>
                          </a:solidFill>
                          <a:effectLst/>
                          <a:latin typeface="Calibri" panose="020F0502020204030204" pitchFamily="34" charset="0"/>
                        </a:rPr>
                        <a:t>Broj obrazovanih pedijatara</a:t>
                      </a:r>
                    </a:p>
                    <a:p>
                      <a:pPr algn="ctr" rtl="0" fontAlgn="ctr"/>
                      <a:r>
                        <a:rPr lang="hr-HR" sz="600" b="1" i="0" u="none" strike="noStrike" dirty="0">
                          <a:solidFill>
                            <a:srgbClr val="000000"/>
                          </a:solidFill>
                          <a:effectLst/>
                          <a:latin typeface="Calibri" panose="020F0502020204030204" pitchFamily="34" charset="0"/>
                        </a:rPr>
                        <a:t>Broj obrazovanih pacijenata i njihovih članova obitelji</a:t>
                      </a:r>
                    </a:p>
                    <a:p>
                      <a:pPr algn="ctr" rtl="0" fontAlgn="ctr"/>
                      <a:r>
                        <a:rPr lang="hr-HR" sz="600" b="1" i="0" u="none" strike="noStrike" dirty="0">
                          <a:solidFill>
                            <a:srgbClr val="000000"/>
                          </a:solidFill>
                          <a:effectLst/>
                          <a:latin typeface="Calibri" panose="020F0502020204030204" pitchFamily="34" charset="0"/>
                        </a:rPr>
                        <a:t>Broj obrazovanih zdravstvenih radnika</a:t>
                      </a:r>
                    </a:p>
                    <a:p>
                      <a:pPr algn="ctr" rtl="0" fontAlgn="ctr"/>
                      <a:r>
                        <a:rPr lang="hr-HR" sz="600" b="1" i="0" u="none" strike="noStrike" dirty="0">
                          <a:solidFill>
                            <a:srgbClr val="000000"/>
                          </a:solidFill>
                          <a:effectLst/>
                          <a:latin typeface="Calibri" panose="020F0502020204030204" pitchFamily="34" charset="0"/>
                        </a:rPr>
                        <a:t>Broj stanovnika koji imaju zdravstvenu evidenciju u elektroničkom obliku</a:t>
                      </a:r>
                    </a:p>
                    <a:p>
                      <a:pPr algn="ctr" rtl="0" fontAlgn="ctr"/>
                      <a:r>
                        <a:rPr lang="hr-HR" sz="600" b="1" i="0" u="none" strike="noStrike" dirty="0">
                          <a:solidFill>
                            <a:srgbClr val="000000"/>
                          </a:solidFill>
                          <a:effectLst/>
                          <a:latin typeface="Calibri" panose="020F0502020204030204" pitchFamily="34" charset="0"/>
                        </a:rPr>
                        <a:t>Broj CT simulatora</a:t>
                      </a:r>
                    </a:p>
                    <a:p>
                      <a:pPr algn="ctr" rtl="0" fontAlgn="ctr"/>
                      <a:r>
                        <a:rPr lang="hr-HR" sz="600" b="1" i="0" u="none" strike="noStrike" dirty="0">
                          <a:solidFill>
                            <a:srgbClr val="000000"/>
                          </a:solidFill>
                          <a:effectLst/>
                          <a:latin typeface="Calibri" panose="020F0502020204030204" pitchFamily="34" charset="0"/>
                        </a:rPr>
                        <a:t>% unaprjeđenja liječničkog znanja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29369975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584775"/>
          </a:xfrm>
          <a:prstGeom prst="rect">
            <a:avLst/>
          </a:prstGeom>
          <a:noFill/>
        </p:spPr>
        <p:txBody>
          <a:bodyPr wrap="square" rtlCol="0">
            <a:spAutoFit/>
          </a:bodyPr>
          <a:lstStyle/>
          <a:p>
            <a:pPr algn="ctr"/>
            <a:r>
              <a:rPr lang="hr-HR" sz="3200" dirty="0">
                <a:solidFill>
                  <a:srgbClr val="002060"/>
                </a:solidFill>
                <a:latin typeface="+mj-lt"/>
              </a:rPr>
              <a:t>POKAZATELJI UČINKA ZA ZDRAVSTVO: HRVATSKA</a:t>
            </a:r>
            <a:endParaRPr lang="hr-HR" sz="32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36</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48334670"/>
              </p:ext>
            </p:extLst>
          </p:nvPr>
        </p:nvGraphicFramePr>
        <p:xfrm>
          <a:off x="763588" y="990600"/>
          <a:ext cx="8839200" cy="4495800"/>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001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400928">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4 programa: Program: Zaštita, očuvanje i unaprjeđenje zdravlja, Program: Zdravstvena zaštita i sigurnost </a:t>
                      </a:r>
                      <a:r>
                        <a:rPr lang="hr-HR" sz="1000" b="1" i="0" u="none" strike="noStrike" kern="1200" dirty="0">
                          <a:solidFill>
                            <a:srgbClr val="000000"/>
                          </a:solidFill>
                          <a:effectLst/>
                          <a:latin typeface="Calibri" panose="020F0502020204030204" pitchFamily="34" charset="0"/>
                        </a:rPr>
                        <a:t>radnika, Program: Sanitarna inspekcija, Program: Ulaganja u zdravstvenu infrastrukturu</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389664">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1 na programskoj razini (pokazatelj krajnjeg rezultata). Dodatnih 17 pokazatelja učinka za 8 aktivnosti u okviru 4 programa.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523113">
                <a:tc>
                  <a:txBody>
                    <a:bodyPr/>
                    <a:lstStyle/>
                    <a:p>
                      <a:pPr algn="ctr" rtl="0" fontAlgn="ctr"/>
                      <a:r>
                        <a:rPr lang="hr-HR" sz="1000" b="0" i="0" u="none" strike="noStrike" dirty="0">
                          <a:solidFill>
                            <a:srgbClr val="000000"/>
                          </a:solidFill>
                          <a:effectLst/>
                          <a:latin typeface="Calibri" panose="020F0502020204030204" pitchFamily="34" charset="0"/>
                        </a:rPr>
                        <a:t>Pokazatelji učinka na najvišoj razini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800" b="1" i="0" u="none" strike="noStrike" dirty="0">
                          <a:solidFill>
                            <a:srgbClr val="000000"/>
                          </a:solidFill>
                          <a:effectLst/>
                          <a:latin typeface="Calibri" panose="020F0502020204030204" pitchFamily="34" charset="0"/>
                        </a:rPr>
                        <a:t>Povećanje očekivanog životnog vijeka prilikom rođenja</a:t>
                      </a:r>
                      <a:endParaRPr lang="hr-HR" sz="10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3182095">
                <a:tc>
                  <a:txBody>
                    <a:bodyPr/>
                    <a:lstStyle/>
                    <a:p>
                      <a:pPr algn="ctr" rtl="0" fontAlgn="ctr"/>
                      <a:r>
                        <a:rPr lang="hr-HR" sz="1000" b="0" i="0" u="none" strike="noStrike" dirty="0">
                          <a:solidFill>
                            <a:srgbClr val="000000"/>
                          </a:solidFill>
                          <a:effectLst/>
                          <a:latin typeface="Calibri" panose="020F0502020204030204" pitchFamily="34" charset="0"/>
                        </a:rPr>
                        <a:t>Primjeri drugih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hr-HR" sz="1000" b="1" i="0" u="none" strike="noStrike" kern="1200" dirty="0">
                          <a:solidFill>
                            <a:srgbClr val="000000"/>
                          </a:solidFill>
                          <a:effectLst/>
                          <a:latin typeface="Calibri" panose="020F0502020204030204" pitchFamily="34" charset="0"/>
                        </a:rPr>
                        <a:t>Broj ostvarenih transplantacija na milijun stanovnika</a:t>
                      </a:r>
                      <a:r>
                        <a:t/>
                      </a:r>
                      <a:br/>
                      <a:r>
                        <a:rPr lang="hr-HR" sz="1000" b="1" i="0" u="none" strike="noStrike" kern="1200" dirty="0">
                          <a:solidFill>
                            <a:srgbClr val="000000"/>
                          </a:solidFill>
                          <a:effectLst/>
                          <a:latin typeface="Calibri" panose="020F0502020204030204" pitchFamily="34" charset="0"/>
                        </a:rPr>
                        <a:t>(stopa)</a:t>
                      </a:r>
                      <a:r>
                        <a:t/>
                      </a:r>
                      <a:br/>
                      <a:r>
                        <a:rPr lang="hr-HR" sz="1000" b="1" i="0" u="none" strike="noStrike" kern="1200" dirty="0">
                          <a:solidFill>
                            <a:srgbClr val="000000"/>
                          </a:solidFill>
                          <a:effectLst/>
                          <a:latin typeface="Calibri" panose="020F0502020204030204" pitchFamily="34" charset="0"/>
                        </a:rPr>
                        <a:t>Broj obavljenih transplantacija bubrega na milijun stanovnika (stopa)</a:t>
                      </a:r>
                      <a:r>
                        <a:t/>
                      </a:r>
                      <a:br/>
                      <a:r>
                        <a:rPr lang="hr-HR" sz="1000" b="1" i="0" u="none" strike="noStrike" kern="1200" dirty="0">
                          <a:solidFill>
                            <a:srgbClr val="000000"/>
                          </a:solidFill>
                          <a:effectLst/>
                          <a:latin typeface="Calibri" panose="020F0502020204030204" pitchFamily="34" charset="0"/>
                        </a:rPr>
                        <a:t>Ukupan broj bolničkih kreveta namijenjenih za akutnu skrb</a:t>
                      </a:r>
                      <a:r>
                        <a:t/>
                      </a:r>
                      <a:br/>
                      <a:r>
                        <a:rPr lang="hr-HR" sz="1000" b="1" i="0" u="none" strike="noStrike" kern="1200" dirty="0">
                          <a:solidFill>
                            <a:srgbClr val="000000"/>
                          </a:solidFill>
                          <a:effectLst/>
                          <a:latin typeface="Calibri" panose="020F0502020204030204" pitchFamily="34" charset="0"/>
                        </a:rPr>
                        <a:t>Postotak racionaliziranih bolnica bez novih nepodmirenih obveza iz prethodne kalendarske godine Broj sanitarnih inspektora koji su sudjelovali u specijaliziranim programima obuke</a:t>
                      </a:r>
                      <a:r>
                        <a:t/>
                      </a:r>
                      <a:br/>
                      <a:r>
                        <a:rPr lang="hr-HR" sz="1000" b="1" i="0" u="none" strike="noStrike" kern="1200" dirty="0">
                          <a:solidFill>
                            <a:srgbClr val="000000"/>
                          </a:solidFill>
                          <a:effectLst/>
                          <a:latin typeface="Calibri" panose="020F0502020204030204" pitchFamily="34" charset="0"/>
                        </a:rPr>
                        <a:t>Bolji odaziv na probir za rak dojke (B), rak debelog crijeva (C) i rak grlića maternice</a:t>
                      </a:r>
                      <a:r>
                        <a:t/>
                      </a:r>
                      <a:br/>
                      <a:r>
                        <a:rPr lang="hr-HR" sz="1000" b="1" i="0" u="none" strike="noStrike" kern="1200" dirty="0">
                          <a:solidFill>
                            <a:srgbClr val="000000"/>
                          </a:solidFill>
                          <a:effectLst/>
                          <a:latin typeface="Calibri" panose="020F0502020204030204" pitchFamily="34" charset="0"/>
                        </a:rPr>
                        <a:t>Broj obrazovanih i informiranih dionika o utjecaju radne okoline na zdravlje</a:t>
                      </a:r>
                      <a:r>
                        <a:t/>
                      </a:r>
                      <a:br/>
                      <a:r>
                        <a:rPr lang="hr-HR" sz="1000" b="1" i="0" u="none" strike="noStrike" kern="1200" dirty="0">
                          <a:solidFill>
                            <a:srgbClr val="000000"/>
                          </a:solidFill>
                          <a:effectLst/>
                          <a:latin typeface="Calibri" panose="020F0502020204030204" pitchFamily="34" charset="0"/>
                        </a:rPr>
                        <a:t>Povećan broj pristupnih (A) i specijalističkih (S) telemedicinskih centara</a:t>
                      </a:r>
                      <a:endParaRPr lang="hr-HR" sz="1000" b="1" i="0" u="none" strike="noStrike" kern="1200" dirty="0">
                        <a:solidFill>
                          <a:srgbClr val="000000"/>
                        </a:solidFill>
                        <a:effectLst/>
                        <a:latin typeface="Calibri" panose="020F0502020204030204" pitchFamily="34" charset="0"/>
                        <a:ea typeface="+mn-ea"/>
                        <a:cs typeface="+mn-cs"/>
                      </a:endParaRPr>
                    </a:p>
                    <a:p>
                      <a:pPr algn="ctr" hangingPunct="0"/>
                      <a:r>
                        <a:rPr lang="hr-HR" sz="1000" b="1" i="0" u="none" strike="noStrike" kern="1200" dirty="0">
                          <a:solidFill>
                            <a:srgbClr val="000000"/>
                          </a:solidFill>
                          <a:effectLst/>
                          <a:latin typeface="Calibri" panose="020F0502020204030204" pitchFamily="34" charset="0"/>
                        </a:rPr>
                        <a:t>Povećan broj telemedicinskih usluga</a:t>
                      </a:r>
                      <a:endParaRPr lang="hr-HR" sz="1000" b="1" i="0" u="none" strike="noStrike" kern="1200" dirty="0">
                        <a:solidFill>
                          <a:srgbClr val="000000"/>
                        </a:solidFill>
                        <a:effectLst/>
                        <a:latin typeface="Calibri" panose="020F0502020204030204" pitchFamily="34" charset="0"/>
                        <a:ea typeface="+mn-ea"/>
                        <a:cs typeface="+mn-cs"/>
                      </a:endParaRPr>
                    </a:p>
                    <a:p>
                      <a:pPr algn="ctr" hangingPunct="0"/>
                      <a:r>
                        <a:rPr lang="hr-HR" sz="1000" b="1" i="0" u="none" strike="noStrike" kern="1200" dirty="0">
                          <a:solidFill>
                            <a:srgbClr val="000000"/>
                          </a:solidFill>
                          <a:effectLst/>
                          <a:latin typeface="Calibri" panose="020F0502020204030204" pitchFamily="34" charset="0"/>
                        </a:rPr>
                        <a:t>Povećan broj zdravstvenih radnika koji su sudjelovali u stručnom osposobljavanju putem osnovne mreže telemedicinskih centara</a:t>
                      </a:r>
                      <a:endParaRPr lang="hr-HR" sz="1000" b="1" i="0" u="none" strike="noStrike" kern="1200" dirty="0">
                        <a:solidFill>
                          <a:srgbClr val="000000"/>
                        </a:solidFill>
                        <a:effectLst/>
                        <a:latin typeface="Calibri" panose="020F0502020204030204" pitchFamily="34" charset="0"/>
                        <a:ea typeface="+mn-ea"/>
                        <a:cs typeface="+mn-cs"/>
                      </a:endParaRPr>
                    </a:p>
                    <a:p>
                      <a:pPr algn="ctr" hangingPunct="0"/>
                      <a:r>
                        <a:t> </a:t>
                      </a:r>
                      <a:r>
                        <a:rPr lang="hr-HR" sz="1000" b="1" i="0" u="none" strike="noStrike" kern="1200" dirty="0">
                          <a:solidFill>
                            <a:srgbClr val="000000"/>
                          </a:solidFill>
                          <a:effectLst/>
                          <a:latin typeface="Calibri" panose="020F0502020204030204" pitchFamily="34" charset="0"/>
                        </a:rPr>
                        <a:t>Povećan broj zdravstvenih radnika koji su educirani o kvaliteti i sigurnosti, kao i o pokazateljima kvalitete zdravstvene skrbi</a:t>
                      </a:r>
                      <a:endParaRPr lang="hr-HR" sz="1000" b="1" i="0" u="none" strike="noStrike" kern="1200" dirty="0">
                        <a:solidFill>
                          <a:srgbClr val="000000"/>
                        </a:solidFill>
                        <a:effectLst/>
                        <a:latin typeface="Calibri" panose="020F0502020204030204" pitchFamily="34" charset="0"/>
                        <a:ea typeface="+mn-ea"/>
                        <a:cs typeface="+mn-cs"/>
                      </a:endParaRPr>
                    </a:p>
                    <a:p>
                      <a:pPr algn="ctr" hangingPunct="0"/>
                      <a:r>
                        <a:rPr lang="hr-HR" sz="1000" b="1" i="0" u="none" strike="noStrike" kern="1200" dirty="0">
                          <a:solidFill>
                            <a:srgbClr val="000000"/>
                          </a:solidFill>
                          <a:effectLst/>
                          <a:latin typeface="Calibri" panose="020F0502020204030204" pitchFamily="34" charset="0"/>
                        </a:rPr>
                        <a:t>Povećan broj zdravstvenih radnika koji su educirani o kvaliteti i sigurnosti, kao i o pokazateljima kvalitete zdravstvene skrbi</a:t>
                      </a:r>
                      <a:endParaRPr lang="hr-HR" sz="1000" b="1" i="0" u="none" strike="noStrike" kern="1200" dirty="0">
                        <a:solidFill>
                          <a:srgbClr val="000000"/>
                        </a:solidFill>
                        <a:effectLst/>
                        <a:latin typeface="Calibri" panose="020F0502020204030204" pitchFamily="34" charset="0"/>
                        <a:ea typeface="+mn-ea"/>
                        <a:cs typeface="+mn-cs"/>
                      </a:endParaRPr>
                    </a:p>
                    <a:p>
                      <a:pPr algn="ctr" hangingPunct="0"/>
                      <a:r>
                        <a:rPr lang="hr-HR" sz="1000" b="1" i="0" u="none" strike="noStrike" kern="1200" dirty="0">
                          <a:solidFill>
                            <a:srgbClr val="000000"/>
                          </a:solidFill>
                          <a:effectLst/>
                          <a:latin typeface="Calibri" panose="020F0502020204030204" pitchFamily="34" charset="0"/>
                        </a:rPr>
                        <a:t>Povećan broj praćenih pokazatelja kvalitete i sigurnosti</a:t>
                      </a:r>
                      <a:endParaRPr lang="hr-HR" sz="1000" b="1" i="0" u="none" strike="noStrike" kern="1200" dirty="0">
                        <a:solidFill>
                          <a:srgbClr val="000000"/>
                        </a:solidFill>
                        <a:effectLst/>
                        <a:latin typeface="Calibri" panose="020F0502020204030204" pitchFamily="34" charset="0"/>
                        <a:ea typeface="+mn-ea"/>
                        <a:cs typeface="+mn-cs"/>
                      </a:endParaRPr>
                    </a:p>
                    <a:p>
                      <a:pPr algn="ctr"/>
                      <a:r>
                        <a:rPr lang="hr-HR" sz="1000" b="1" i="0" u="none" strike="noStrike" kern="1200" dirty="0">
                          <a:solidFill>
                            <a:srgbClr val="000000"/>
                          </a:solidFill>
                          <a:effectLst/>
                          <a:latin typeface="Calibri" panose="020F0502020204030204" pitchFamily="34" charset="0"/>
                        </a:rPr>
                        <a:t>Povećan broj evaluiranih medicinskih tehnologija za sigurnost</a:t>
                      </a:r>
                      <a:r>
                        <a:t/>
                      </a:r>
                      <a:br/>
                      <a:r>
                        <a:rPr lang="hr-HR" sz="1000" b="1" i="0" u="none" strike="noStrike" kern="1200" dirty="0">
                          <a:solidFill>
                            <a:srgbClr val="000000"/>
                          </a:solidFill>
                          <a:effectLst/>
                          <a:latin typeface="Calibri" panose="020F0502020204030204" pitchFamily="34" charset="0"/>
                        </a:rPr>
                        <a:t>Više stručno osposobljenih zaposlenika za pružanje prve pomoći i spašavanje</a:t>
                      </a:r>
                    </a:p>
                    <a:p>
                      <a:pPr algn="ctr"/>
                      <a:r>
                        <a:rPr lang="hr-HR" sz="1000" b="1" i="0" u="none" strike="noStrike" kern="1200" dirty="0">
                          <a:solidFill>
                            <a:srgbClr val="000000"/>
                          </a:solidFill>
                          <a:effectLst/>
                          <a:latin typeface="Calibri" panose="020F0502020204030204" pitchFamily="34" charset="0"/>
                        </a:rPr>
                        <a:t>Više stručno osposobljenih zdravstvenih radnika za hitnu medicinu</a:t>
                      </a:r>
                    </a:p>
                    <a:p>
                      <a:pPr algn="ctr"/>
                      <a:r>
                        <a:rPr lang="hr-HR" sz="1000" b="1" i="0" u="none" strike="noStrike" kern="1200" dirty="0">
                          <a:solidFill>
                            <a:srgbClr val="000000"/>
                          </a:solidFill>
                          <a:effectLst/>
                          <a:latin typeface="Calibri" panose="020F0502020204030204" pitchFamily="34" charset="0"/>
                        </a:rPr>
                        <a:t>Povećan broj županijskih instituta za hitne medicinske usluge u programu e-hitna</a:t>
                      </a:r>
                    </a:p>
                    <a:p>
                      <a:pPr hangingPunct="0"/>
                      <a:endParaRPr lang="hr-HR" sz="1000" kern="1200" dirty="0">
                        <a:solidFill>
                          <a:schemeClr val="tx1"/>
                        </a:solidFill>
                        <a:effectLst/>
                        <a:latin typeface="+mn-lt"/>
                        <a:ea typeface="+mn-ea"/>
                        <a:cs typeface="+mn-cs"/>
                      </a:endParaRPr>
                    </a:p>
                    <a:p>
                      <a:pPr marL="0" algn="ctr" defTabSz="914400" rtl="0" eaLnBrk="1" fontAlgn="ctr" latinLnBrk="0" hangingPunct="1"/>
                      <a:endParaRPr lang="hr-HR"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361475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523220"/>
          </a:xfrm>
          <a:prstGeom prst="rect">
            <a:avLst/>
          </a:prstGeom>
          <a:noFill/>
        </p:spPr>
        <p:txBody>
          <a:bodyPr wrap="square" rtlCol="0">
            <a:spAutoFit/>
          </a:bodyPr>
          <a:lstStyle/>
          <a:p>
            <a:pPr algn="ctr"/>
            <a:r>
              <a:rPr lang="hr-HR" sz="2800" dirty="0">
                <a:solidFill>
                  <a:srgbClr val="002060"/>
                </a:solidFill>
                <a:latin typeface="+mj-lt"/>
              </a:rPr>
              <a:t>POKAZATELJI UČINKA ZA ZDRAVSTVO: MOLDOVA</a:t>
            </a:r>
            <a:endParaRPr lang="hr-HR" sz="28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37</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3182279616"/>
              </p:ext>
            </p:extLst>
          </p:nvPr>
        </p:nvGraphicFramePr>
        <p:xfrm>
          <a:off x="838200" y="609600"/>
          <a:ext cx="8839200" cy="6319816"/>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001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1391822">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12 programa: Praćenje, ocjena zdravstvenog sustava i upravljanje kvalitetom</a:t>
                      </a:r>
                    </a:p>
                    <a:p>
                      <a:pPr algn="ctr" rtl="0" fontAlgn="ctr"/>
                      <a:r>
                        <a:rPr lang="hr-HR" sz="1000" b="1" i="0" u="none" strike="noStrike" dirty="0">
                          <a:solidFill>
                            <a:srgbClr val="000000"/>
                          </a:solidFill>
                          <a:effectLst/>
                          <a:latin typeface="Calibri" panose="020F0502020204030204" pitchFamily="34" charset="0"/>
                        </a:rPr>
                        <a:t>Nacionalni i specijalizirani programi zdravstvene skrbi</a:t>
                      </a:r>
                    </a:p>
                    <a:p>
                      <a:pPr algn="ctr" rtl="0" fontAlgn="ctr"/>
                      <a:r>
                        <a:rPr lang="hr-HR" sz="1000" b="1" i="0" u="none" strike="noStrike" dirty="0">
                          <a:solidFill>
                            <a:srgbClr val="000000"/>
                          </a:solidFill>
                          <a:effectLst/>
                          <a:latin typeface="Calibri" panose="020F0502020204030204" pitchFamily="34" charset="0"/>
                        </a:rPr>
                        <a:t>Istraživanje provedeno u javnom zdravstvu i zdravstvu u području zdravstvene politike i politike u pogledu biomedicine</a:t>
                      </a:r>
                    </a:p>
                    <a:p>
                      <a:pPr algn="ctr" rtl="0" fontAlgn="ctr"/>
                      <a:r>
                        <a:rPr lang="hr-HR" sz="1000" b="1" i="0" u="none" strike="noStrike" dirty="0">
                          <a:solidFill>
                            <a:srgbClr val="000000"/>
                          </a:solidFill>
                          <a:effectLst/>
                          <a:latin typeface="Calibri" panose="020F0502020204030204" pitchFamily="34" charset="0"/>
                        </a:rPr>
                        <a:t>Razvoj i modernizacija zdravstvenih institucija</a:t>
                      </a:r>
                    </a:p>
                    <a:p>
                      <a:pPr algn="ctr" rtl="0" fontAlgn="ctr"/>
                      <a:r>
                        <a:rPr lang="hr-HR" sz="1000" b="1" i="0" u="none" strike="noStrike" dirty="0">
                          <a:solidFill>
                            <a:srgbClr val="000000"/>
                          </a:solidFill>
                          <a:effectLst/>
                          <a:latin typeface="Calibri" panose="020F0502020204030204" pitchFamily="34" charset="0"/>
                        </a:rPr>
                        <a:t>Obvezno državno zdravstveno osiguranje</a:t>
                      </a:r>
                    </a:p>
                    <a:p>
                      <a:pPr algn="ctr" rtl="0" fontAlgn="ctr"/>
                      <a:r>
                        <a:rPr lang="hr-HR" sz="1000" b="1" i="0" u="none" strike="noStrike" dirty="0">
                          <a:solidFill>
                            <a:srgbClr val="000000"/>
                          </a:solidFill>
                          <a:effectLst/>
                          <a:latin typeface="Calibri" panose="020F0502020204030204" pitchFamily="34" charset="0"/>
                        </a:rPr>
                        <a:t>Javno zdravlje</a:t>
                      </a:r>
                    </a:p>
                    <a:p>
                      <a:pPr algn="ctr" rtl="0" fontAlgn="ctr"/>
                      <a:r>
                        <a:rPr lang="hr-HR" sz="1000" b="1" i="0" u="none" strike="noStrike" dirty="0">
                          <a:solidFill>
                            <a:srgbClr val="000000"/>
                          </a:solidFill>
                          <a:effectLst/>
                          <a:latin typeface="Calibri" panose="020F0502020204030204" pitchFamily="34" charset="0"/>
                        </a:rPr>
                        <a:t>Zdravstvena skrb povezana s rehabilitacijom i oporavkom</a:t>
                      </a:r>
                    </a:p>
                    <a:p>
                      <a:pPr algn="ctr" rtl="0" fontAlgn="ctr"/>
                      <a:r>
                        <a:rPr lang="hr-HR" sz="1000" b="1" i="0" u="none" strike="noStrike" dirty="0">
                          <a:solidFill>
                            <a:srgbClr val="000000"/>
                          </a:solidFill>
                          <a:effectLst/>
                          <a:latin typeface="Calibri" panose="020F0502020204030204" pitchFamily="34" charset="0"/>
                        </a:rPr>
                        <a:t>Sudska medicina</a:t>
                      </a:r>
                    </a:p>
                    <a:p>
                      <a:pPr algn="ctr" rtl="0" fontAlgn="ctr"/>
                      <a:r>
                        <a:rPr lang="hr-HR" sz="1000" b="1" i="0" u="none" strike="noStrike" dirty="0">
                          <a:solidFill>
                            <a:srgbClr val="000000"/>
                          </a:solidFill>
                          <a:effectLst/>
                          <a:latin typeface="Calibri" panose="020F0502020204030204" pitchFamily="34" charset="0"/>
                        </a:rPr>
                        <a:t>Upravljanje lijekovima i medicinskim uređajima</a:t>
                      </a:r>
                    </a:p>
                    <a:p>
                      <a:pPr algn="ctr" rtl="0" fontAlgn="ctr"/>
                      <a:r>
                        <a:rPr lang="hr-HR" sz="1000" b="1" i="0" u="none" strike="noStrike" dirty="0">
                          <a:solidFill>
                            <a:srgbClr val="000000"/>
                          </a:solidFill>
                          <a:effectLst/>
                          <a:latin typeface="Calibri" panose="020F0502020204030204" pitchFamily="34" charset="0"/>
                        </a:rPr>
                        <a:t>Zdravstvene politike i upravljanje zdravstvom</a:t>
                      </a:r>
                    </a:p>
                    <a:p>
                      <a:pPr algn="ctr" rtl="0" fontAlgn="ctr"/>
                      <a:r>
                        <a:rPr lang="hr-HR" sz="1000" b="1" i="0" u="none" strike="noStrike" dirty="0">
                          <a:solidFill>
                            <a:srgbClr val="000000"/>
                          </a:solidFill>
                          <a:effectLst/>
                          <a:latin typeface="Calibri" panose="020F0502020204030204" pitchFamily="34" charset="0"/>
                        </a:rPr>
                        <a:t>Specijalizirana izvanbolnička skrb</a:t>
                      </a:r>
                      <a:endParaRPr lang="hr-HR"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224034">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95 pokazatelja učinka od kojih je 30 pokazatelja krajnjih rezultata (s 18 najvećih krajnjih rezultata), 45 izlaznih vrijednosti i 20 pokazatelja efikasnosti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2503547">
                <a:tc>
                  <a:txBody>
                    <a:bodyPr/>
                    <a:lstStyle/>
                    <a:p>
                      <a:pPr algn="ctr" rtl="0" fontAlgn="ctr"/>
                      <a:r>
                        <a:rPr lang="hr-HR" sz="900" b="0" i="0" u="none" strike="noStrike" dirty="0">
                          <a:solidFill>
                            <a:srgbClr val="000000"/>
                          </a:solidFill>
                          <a:effectLst/>
                          <a:latin typeface="Calibri" panose="020F0502020204030204" pitchFamily="34" charset="0"/>
                        </a:rPr>
                        <a:t>Pokazatelji učinka na najvišoj razini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900" b="1" i="0" u="none" strike="noStrike" dirty="0">
                          <a:solidFill>
                            <a:srgbClr val="000000"/>
                          </a:solidFill>
                          <a:effectLst/>
                          <a:latin typeface="Calibri" panose="020F0502020204030204" pitchFamily="34" charset="0"/>
                        </a:rPr>
                        <a:t>Kvaliteta usluge </a:t>
                      </a:r>
                    </a:p>
                    <a:p>
                      <a:pPr algn="ctr" rtl="0" fontAlgn="ctr"/>
                      <a:r>
                        <a:rPr lang="hr-HR" sz="900" b="1" i="0" u="none" strike="noStrike" dirty="0">
                          <a:solidFill>
                            <a:srgbClr val="000000"/>
                          </a:solidFill>
                          <a:effectLst/>
                          <a:latin typeface="Calibri" panose="020F0502020204030204" pitchFamily="34" charset="0"/>
                        </a:rPr>
                        <a:t>Broj uspješno prevedenih projekata prijenosa tehnologije od ukupnog broja pokrenutih projekata</a:t>
                      </a:r>
                    </a:p>
                    <a:p>
                      <a:pPr algn="ctr" rtl="0" fontAlgn="ctr"/>
                      <a:r>
                        <a:rPr lang="hr-HR" sz="900" b="1" i="0" u="none" strike="noStrike" dirty="0">
                          <a:solidFill>
                            <a:srgbClr val="000000"/>
                          </a:solidFill>
                          <a:effectLst/>
                          <a:latin typeface="Calibri" panose="020F0502020204030204" pitchFamily="34" charset="0"/>
                        </a:rPr>
                        <a:t>Iznos sufinanciranja prikupljen od privatnih izvora</a:t>
                      </a:r>
                    </a:p>
                    <a:p>
                      <a:pPr algn="ctr" rtl="0" fontAlgn="ctr"/>
                      <a:r>
                        <a:rPr lang="hr-HR" sz="900" b="1" i="0" u="none" strike="noStrike" dirty="0">
                          <a:solidFill>
                            <a:srgbClr val="000000"/>
                          </a:solidFill>
                          <a:effectLst/>
                          <a:latin typeface="Calibri" panose="020F0502020204030204" pitchFamily="34" charset="0"/>
                        </a:rPr>
                        <a:t>Broj cjepiva i imunoloških pripravaka javnih zdravstvenih i sanitarnih institucija </a:t>
                      </a:r>
                    </a:p>
                    <a:p>
                      <a:pPr algn="ctr" rtl="0" fontAlgn="ctr"/>
                      <a:r>
                        <a:rPr lang="hr-HR" sz="900" b="1" i="0" u="none" strike="noStrike" dirty="0">
                          <a:solidFill>
                            <a:srgbClr val="000000"/>
                          </a:solidFill>
                          <a:effectLst/>
                          <a:latin typeface="Calibri" panose="020F0502020204030204" pitchFamily="34" charset="0"/>
                        </a:rPr>
                        <a:t>Udio provjerenih subjekata u ukupnom broju zabilježenih subjekata</a:t>
                      </a:r>
                    </a:p>
                    <a:p>
                      <a:pPr algn="ctr" rtl="0" fontAlgn="ctr"/>
                      <a:r>
                        <a:rPr lang="hr-HR" sz="900" b="1" i="0" u="none" strike="noStrike" dirty="0">
                          <a:solidFill>
                            <a:srgbClr val="000000"/>
                          </a:solidFill>
                          <a:effectLst/>
                          <a:latin typeface="Calibri" panose="020F0502020204030204" pitchFamily="34" charset="0"/>
                        </a:rPr>
                        <a:t>Udio osoba osposobljenih za pitanja povezana s higijenom na tržištu rada u odnosu na ukupni predviđeni broj </a:t>
                      </a:r>
                    </a:p>
                    <a:p>
                      <a:pPr algn="ctr" rtl="0" fontAlgn="ctr"/>
                      <a:r>
                        <a:rPr lang="hr-HR" sz="900" b="1" i="0" u="none" strike="noStrike" dirty="0">
                          <a:solidFill>
                            <a:srgbClr val="000000"/>
                          </a:solidFill>
                          <a:effectLst/>
                          <a:latin typeface="Calibri" panose="020F0502020204030204" pitchFamily="34" charset="0"/>
                        </a:rPr>
                        <a:t>Cjepni obuhvat određenog stanovništva u odnosu na ukupan broj cijepljenih pacijenata</a:t>
                      </a:r>
                    </a:p>
                    <a:p>
                      <a:pPr algn="ctr" rtl="0" fontAlgn="ctr"/>
                      <a:r>
                        <a:rPr lang="hr-HR" sz="900" b="1" i="0" u="none" strike="noStrike" dirty="0">
                          <a:solidFill>
                            <a:srgbClr val="000000"/>
                          </a:solidFill>
                          <a:effectLst/>
                          <a:latin typeface="Calibri" panose="020F0502020204030204" pitchFamily="34" charset="0"/>
                        </a:rPr>
                        <a:t>Prevalencija kardiovaskularnih bolesti u određenom stanovništvu</a:t>
                      </a:r>
                    </a:p>
                    <a:p>
                      <a:pPr algn="ctr" rtl="0" fontAlgn="ctr"/>
                      <a:r>
                        <a:rPr lang="hr-HR" sz="900" b="1" i="0" u="none" strike="noStrike" dirty="0">
                          <a:solidFill>
                            <a:srgbClr val="000000"/>
                          </a:solidFill>
                          <a:effectLst/>
                          <a:latin typeface="Calibri" panose="020F0502020204030204" pitchFamily="34" charset="0"/>
                        </a:rPr>
                        <a:t>Prosječno trajanje zaprimanja pacijenata u bolnicu/kliniku</a:t>
                      </a:r>
                    </a:p>
                    <a:p>
                      <a:pPr algn="ctr" rtl="0" fontAlgn="ctr"/>
                      <a:r>
                        <a:rPr lang="hr-HR" sz="900" b="1" i="0" u="none" strike="noStrike" dirty="0">
                          <a:solidFill>
                            <a:srgbClr val="000000"/>
                          </a:solidFill>
                          <a:effectLst/>
                          <a:latin typeface="Calibri" panose="020F0502020204030204" pitchFamily="34" charset="0"/>
                        </a:rPr>
                        <a:t>Broj centara javnog zdravstva koji su opremljeni s metrološki validiranom laboratorijskom opremom</a:t>
                      </a:r>
                    </a:p>
                    <a:p>
                      <a:pPr algn="ctr" rtl="0" fontAlgn="ctr"/>
                      <a:r>
                        <a:rPr lang="hr-HR" sz="900" b="1" i="0" u="none" strike="noStrike" dirty="0">
                          <a:solidFill>
                            <a:srgbClr val="000000"/>
                          </a:solidFill>
                          <a:effectLst/>
                          <a:latin typeface="Calibri" panose="020F0502020204030204" pitchFamily="34" charset="0"/>
                        </a:rPr>
                        <a:t>Pokrivaju zdravstveni radnici Službe za državni nadzor javnog zdravstva</a:t>
                      </a:r>
                    </a:p>
                    <a:p>
                      <a:pPr algn="ctr" rtl="0" fontAlgn="ctr"/>
                      <a:r>
                        <a:rPr lang="hr-HR" sz="900" b="1" i="0" u="none" strike="noStrike" dirty="0">
                          <a:solidFill>
                            <a:srgbClr val="000000"/>
                          </a:solidFill>
                          <a:effectLst/>
                          <a:latin typeface="Calibri" panose="020F0502020204030204" pitchFamily="34" charset="0"/>
                        </a:rPr>
                        <a:t>Udio naselja koja imaju pristup ljekarničkoj skrbi</a:t>
                      </a:r>
                    </a:p>
                    <a:p>
                      <a:pPr algn="ctr" rtl="0" fontAlgn="ctr"/>
                      <a:r>
                        <a:rPr lang="hr-HR" sz="900" b="1" i="0" u="none" strike="noStrike" dirty="0">
                          <a:solidFill>
                            <a:srgbClr val="000000"/>
                          </a:solidFill>
                          <a:effectLst/>
                          <a:latin typeface="Calibri" panose="020F0502020204030204" pitchFamily="34" charset="0"/>
                        </a:rPr>
                        <a:t>Broj promjena nakon izdavanja promjene</a:t>
                      </a:r>
                    </a:p>
                    <a:p>
                      <a:pPr algn="ctr" rtl="0" fontAlgn="ctr"/>
                      <a:r>
                        <a:rPr lang="hr-HR" sz="900" b="1" i="0" u="none" strike="noStrike" dirty="0">
                          <a:solidFill>
                            <a:srgbClr val="000000"/>
                          </a:solidFill>
                          <a:effectLst/>
                          <a:latin typeface="Calibri" panose="020F0502020204030204" pitchFamily="34" charset="0"/>
                        </a:rPr>
                        <a:t>Broj negativnih reakcija prijavljenih UPPSALI</a:t>
                      </a:r>
                    </a:p>
                    <a:p>
                      <a:pPr algn="ctr" rtl="0" fontAlgn="ctr"/>
                      <a:r>
                        <a:rPr lang="hr-HR" sz="900" b="1" i="0" u="none" strike="noStrike" dirty="0">
                          <a:solidFill>
                            <a:srgbClr val="000000"/>
                          </a:solidFill>
                          <a:effectLst/>
                          <a:latin typeface="Calibri" panose="020F0502020204030204" pitchFamily="34" charset="0"/>
                        </a:rPr>
                        <a:t>Broj kampanja za podizanje svijesti</a:t>
                      </a:r>
                    </a:p>
                    <a:p>
                      <a:pPr algn="ctr" rtl="0" fontAlgn="ctr"/>
                      <a:r>
                        <a:rPr lang="hr-HR" sz="900" b="1" i="0" u="none" strike="noStrike" dirty="0">
                          <a:solidFill>
                            <a:srgbClr val="000000"/>
                          </a:solidFill>
                          <a:effectLst/>
                          <a:latin typeface="Calibri" panose="020F0502020204030204" pitchFamily="34" charset="0"/>
                        </a:rPr>
                        <a:t>Broj e-usluga provedenih u skladu sa Strategijom e-zdravstva</a:t>
                      </a:r>
                    </a:p>
                    <a:p>
                      <a:pPr algn="ctr" rtl="0" fontAlgn="ctr"/>
                      <a:r>
                        <a:rPr lang="hr-HR" sz="900" b="1" i="0" u="none" strike="noStrike" dirty="0">
                          <a:solidFill>
                            <a:srgbClr val="000000"/>
                          </a:solidFill>
                          <a:effectLst/>
                          <a:latin typeface="Calibri" panose="020F0502020204030204" pitchFamily="34" charset="0"/>
                        </a:rPr>
                        <a:t>Prosječan broj ovlaštenja/studija po farmaceutu</a:t>
                      </a:r>
                    </a:p>
                    <a:p>
                      <a:pPr algn="ctr" rtl="0" fontAlgn="ctr"/>
                      <a:r>
                        <a:rPr lang="hr-HR" sz="900" b="1" i="0" u="none" strike="noStrike" dirty="0">
                          <a:solidFill>
                            <a:srgbClr val="000000"/>
                          </a:solidFill>
                          <a:effectLst/>
                          <a:latin typeface="Calibri" panose="020F0502020204030204" pitchFamily="34" charset="0"/>
                        </a:rPr>
                        <a:t>Udio općih transfera u ukupnoj potrošnji fondova obveznog zdravstvenog osiguranja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1829517">
                <a:tc>
                  <a:txBody>
                    <a:bodyPr/>
                    <a:lstStyle/>
                    <a:p>
                      <a:pPr algn="ctr" rtl="0" fontAlgn="ctr"/>
                      <a:r>
                        <a:rPr lang="hr-HR" sz="800" b="0" i="0" u="none" strike="noStrike" dirty="0">
                          <a:solidFill>
                            <a:srgbClr val="000000"/>
                          </a:solidFill>
                          <a:effectLst/>
                          <a:latin typeface="Calibri" panose="020F0502020204030204" pitchFamily="34" charset="0"/>
                        </a:rPr>
                        <a:t>Primjeri drugih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hr-HR" sz="800" b="1" i="0" u="none" strike="noStrike" kern="1200" dirty="0">
                          <a:solidFill>
                            <a:srgbClr val="000000"/>
                          </a:solidFill>
                          <a:effectLst/>
                          <a:latin typeface="Calibri" panose="020F0502020204030204" pitchFamily="34" charset="0"/>
                        </a:rPr>
                        <a:t>Jedinični trošak pružanja usluga</a:t>
                      </a:r>
                    </a:p>
                    <a:p>
                      <a:pPr algn="ctr" hangingPunct="0"/>
                      <a:r>
                        <a:rPr lang="hr-HR" sz="800" b="1" i="0" u="none" strike="noStrike" kern="1200" dirty="0">
                          <a:solidFill>
                            <a:srgbClr val="000000"/>
                          </a:solidFill>
                          <a:effectLst/>
                          <a:latin typeface="Calibri" panose="020F0502020204030204" pitchFamily="34" charset="0"/>
                        </a:rPr>
                        <a:t>Broj dozvola za stavljanje lijekova na tržište</a:t>
                      </a:r>
                    </a:p>
                    <a:p>
                      <a:pPr algn="ctr" hangingPunct="0"/>
                      <a:r>
                        <a:rPr lang="hr-HR" sz="800" b="1" i="0" u="none" strike="noStrike" kern="1200" dirty="0">
                          <a:solidFill>
                            <a:srgbClr val="000000"/>
                          </a:solidFill>
                          <a:effectLst/>
                          <a:latin typeface="Calibri" panose="020F0502020204030204" pitchFamily="34" charset="0"/>
                        </a:rPr>
                        <a:t>Pripremljene analitičke informacije</a:t>
                      </a:r>
                    </a:p>
                    <a:p>
                      <a:pPr algn="ctr" hangingPunct="0"/>
                      <a:r>
                        <a:rPr lang="hr-HR" sz="800" b="1" i="0" u="none" strike="noStrike" kern="1200" dirty="0">
                          <a:solidFill>
                            <a:srgbClr val="000000"/>
                          </a:solidFill>
                          <a:effectLst/>
                          <a:latin typeface="Calibri" panose="020F0502020204030204" pitchFamily="34" charset="0"/>
                        </a:rPr>
                        <a:t>Trošak pregleda</a:t>
                      </a:r>
                    </a:p>
                    <a:p>
                      <a:pPr algn="ctr" hangingPunct="0"/>
                      <a:r>
                        <a:rPr lang="hr-HR" sz="800" b="1" i="0" u="none" strike="noStrike" kern="1200" dirty="0">
                          <a:solidFill>
                            <a:srgbClr val="000000"/>
                          </a:solidFill>
                          <a:effectLst/>
                          <a:latin typeface="Calibri" panose="020F0502020204030204" pitchFamily="34" charset="0"/>
                        </a:rPr>
                        <a:t>Prosječan broj pregleda po osobi</a:t>
                      </a:r>
                    </a:p>
                    <a:p>
                      <a:pPr algn="ctr" hangingPunct="0"/>
                      <a:r>
                        <a:rPr lang="hr-HR" sz="800" b="1" i="0" u="none" strike="noStrike" kern="1200" dirty="0">
                          <a:solidFill>
                            <a:srgbClr val="000000"/>
                          </a:solidFill>
                          <a:effectLst/>
                          <a:latin typeface="Calibri" panose="020F0502020204030204" pitchFamily="34" charset="0"/>
                        </a:rPr>
                        <a:t>Ukupni broj pregleda</a:t>
                      </a:r>
                    </a:p>
                    <a:p>
                      <a:pPr algn="ctr" hangingPunct="0"/>
                      <a:r>
                        <a:rPr lang="hr-HR" sz="800" b="1" i="0" u="none" strike="noStrike" kern="1200" dirty="0">
                          <a:solidFill>
                            <a:srgbClr val="000000"/>
                          </a:solidFill>
                          <a:effectLst/>
                          <a:latin typeface="Calibri" panose="020F0502020204030204" pitchFamily="34" charset="0"/>
                        </a:rPr>
                        <a:t>Broj obnovljenih zdravstvenih i medicinskih ustanova s opremom</a:t>
                      </a:r>
                    </a:p>
                    <a:p>
                      <a:pPr algn="ctr" hangingPunct="0"/>
                      <a:r>
                        <a:rPr lang="hr-HR" sz="800" b="1" i="0" u="none" strike="noStrike" kern="1200" dirty="0">
                          <a:solidFill>
                            <a:srgbClr val="000000"/>
                          </a:solidFill>
                          <a:effectLst/>
                          <a:latin typeface="Calibri" panose="020F0502020204030204" pitchFamily="34" charset="0"/>
                        </a:rPr>
                        <a:t>Broj liječničkih pregleda</a:t>
                      </a:r>
                    </a:p>
                    <a:p>
                      <a:pPr algn="ctr" hangingPunct="0"/>
                      <a:r>
                        <a:rPr lang="hr-HR" sz="800" b="1" i="0" u="none" strike="noStrike" kern="1200" dirty="0">
                          <a:solidFill>
                            <a:srgbClr val="000000"/>
                          </a:solidFill>
                          <a:effectLst/>
                          <a:latin typeface="Calibri" panose="020F0502020204030204" pitchFamily="34" charset="0"/>
                        </a:rPr>
                        <a:t>Udio osoba koje su upotrebljavale besplatne lijekove</a:t>
                      </a:r>
                    </a:p>
                    <a:p>
                      <a:pPr algn="ctr" hangingPunct="0"/>
                      <a:r>
                        <a:rPr lang="hr-HR" sz="800" b="1" i="0" u="none" strike="noStrike" kern="1200" dirty="0">
                          <a:solidFill>
                            <a:srgbClr val="000000"/>
                          </a:solidFill>
                          <a:effectLst/>
                          <a:latin typeface="Calibri" panose="020F0502020204030204" pitchFamily="34" charset="0"/>
                        </a:rPr>
                        <a:t>Rashodi kapitalnih ulaganja po stanovniku</a:t>
                      </a:r>
                    </a:p>
                    <a:p>
                      <a:pPr algn="ctr" hangingPunct="0"/>
                      <a:r>
                        <a:rPr lang="hr-HR" sz="800" b="1" i="0" u="none" strike="noStrike" kern="1200" dirty="0">
                          <a:solidFill>
                            <a:srgbClr val="000000"/>
                          </a:solidFill>
                          <a:effectLst/>
                          <a:latin typeface="Calibri" panose="020F0502020204030204" pitchFamily="34" charset="0"/>
                        </a:rPr>
                        <a:t>Cjepni obuhvat ciljnog stanovništva</a:t>
                      </a:r>
                    </a:p>
                    <a:p>
                      <a:pPr algn="ctr" hangingPunct="0"/>
                      <a:r>
                        <a:rPr lang="hr-HR" sz="800" b="1" i="0" u="none" strike="noStrike" kern="1200" dirty="0">
                          <a:solidFill>
                            <a:srgbClr val="000000"/>
                          </a:solidFill>
                          <a:effectLst/>
                          <a:latin typeface="Calibri" panose="020F0502020204030204" pitchFamily="34" charset="0"/>
                        </a:rPr>
                        <a:t>Udio rashoda države u ukupnim rashodima povezanima sa zdravstvom</a:t>
                      </a:r>
                    </a:p>
                    <a:p>
                      <a:pPr algn="ctr" hangingPunct="0"/>
                      <a:r>
                        <a:rPr lang="hr-HR" sz="800" b="1" i="0" u="none" strike="noStrike" kern="1200" dirty="0">
                          <a:solidFill>
                            <a:srgbClr val="000000"/>
                          </a:solidFill>
                          <a:effectLst/>
                          <a:latin typeface="Calibri" panose="020F0502020204030204" pitchFamily="34" charset="0"/>
                        </a:rPr>
                        <a:t>Stopa osiguranja u pogledu krvnih pripravaka</a:t>
                      </a:r>
                    </a:p>
                    <a:p>
                      <a:pPr algn="ctr" hangingPunct="0"/>
                      <a:r>
                        <a:rPr lang="hr-HR" sz="800" b="1" i="0" u="none" strike="noStrike" kern="1200" dirty="0">
                          <a:solidFill>
                            <a:srgbClr val="000000"/>
                          </a:solidFill>
                          <a:effectLst/>
                          <a:latin typeface="Calibri" panose="020F0502020204030204" pitchFamily="34" charset="0"/>
                        </a:rPr>
                        <a:t>Broj HIV-pozitivnih osoba koje primaju antiretrovirusnu terapiju</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1745577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400110"/>
          </a:xfrm>
          <a:prstGeom prst="rect">
            <a:avLst/>
          </a:prstGeom>
          <a:noFill/>
        </p:spPr>
        <p:txBody>
          <a:bodyPr wrap="square" rtlCol="0">
            <a:spAutoFit/>
          </a:bodyPr>
          <a:lstStyle/>
          <a:p>
            <a:pPr algn="ctr"/>
            <a:r>
              <a:rPr lang="hr-HR" sz="2000" dirty="0">
                <a:solidFill>
                  <a:srgbClr val="002060"/>
                </a:solidFill>
              </a:rPr>
              <a:t>POKAZATELJI UČINKA ZA ZDRAVSTVO: KIRGISKA REPUBLIKA</a:t>
            </a:r>
            <a:endParaRPr lang="hr-HR" sz="2000" cap="all" dirty="0">
              <a:solidFill>
                <a:srgbClr val="002060"/>
              </a:solidFill>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38</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531280043"/>
              </p:ext>
            </p:extLst>
          </p:nvPr>
        </p:nvGraphicFramePr>
        <p:xfrm>
          <a:off x="800100" y="615327"/>
          <a:ext cx="8991600" cy="6331078"/>
        </p:xfrm>
        <a:graphic>
          <a:graphicData uri="http://schemas.openxmlformats.org/drawingml/2006/table">
            <a:tbl>
              <a:tblPr/>
              <a:tblGrid>
                <a:gridCol w="852652">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138948">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449991">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6 programa: Planiranje, upravljanje i administracija; Podrška i razvoj predškolske, školske i izvannastavne edukacije i pripreme djece za školu; Razvoj primarne i sekundarne strukovne edukacije; Pružanje više stručne edukacije; Pružanje edukacije za odrasle; državna potpora razvoja prioritetnih grana znanosti</a:t>
                      </a:r>
                      <a:endParaRPr lang="hr-HR"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219171">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24 pokazatelja održivog razvoja najviše razine 7 dodatnih pokazatelja učinka na programskoj razini i dodatnih 42 za 27 aktivnosti u okviru tih 6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3223097">
                <a:tc>
                  <a:txBody>
                    <a:bodyPr/>
                    <a:lstStyle/>
                    <a:p>
                      <a:pPr algn="ctr" rtl="0" fontAlgn="ctr"/>
                      <a:r>
                        <a:rPr lang="hr-HR" sz="1000" b="0" i="0" u="none" strike="noStrike" dirty="0">
                          <a:solidFill>
                            <a:srgbClr val="000000"/>
                          </a:solidFill>
                          <a:effectLst/>
                          <a:latin typeface="Calibri" panose="020F0502020204030204" pitchFamily="34" charset="0"/>
                        </a:rPr>
                        <a:t>Pokazatelji učinka na najvišoj razini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900" b="1" i="0" u="none" strike="noStrike" dirty="0">
                          <a:solidFill>
                            <a:srgbClr val="000000"/>
                          </a:solidFill>
                          <a:effectLst/>
                          <a:latin typeface="Calibri" panose="020F0502020204030204" pitchFamily="34" charset="0"/>
                        </a:rPr>
                        <a:t>Omjer smrtnosti majki</a:t>
                      </a:r>
                    </a:p>
                    <a:p>
                      <a:pPr algn="ctr" rtl="0" fontAlgn="ctr"/>
                      <a:r>
                        <a:rPr lang="hr-HR" sz="900" b="1" i="0" u="none" strike="noStrike" dirty="0">
                          <a:solidFill>
                            <a:srgbClr val="000000"/>
                          </a:solidFill>
                          <a:effectLst/>
                          <a:latin typeface="Calibri" panose="020F0502020204030204" pitchFamily="34" charset="0"/>
                        </a:rPr>
                        <a:t>Udio poroda na kojima su sudjelovali kvalificirani medicinski djelatnici</a:t>
                      </a:r>
                    </a:p>
                    <a:p>
                      <a:pPr algn="ctr" rtl="0" fontAlgn="ctr"/>
                      <a:r>
                        <a:rPr lang="hr-HR" sz="900" b="1" i="0" u="none" strike="noStrike" dirty="0">
                          <a:solidFill>
                            <a:srgbClr val="000000"/>
                          </a:solidFill>
                          <a:effectLst/>
                          <a:latin typeface="Calibri" panose="020F0502020204030204" pitchFamily="34" charset="0"/>
                        </a:rPr>
                        <a:t>Omjer smrtnosti dojenčadi</a:t>
                      </a:r>
                    </a:p>
                    <a:p>
                      <a:pPr algn="ctr" rtl="0" fontAlgn="ctr"/>
                      <a:r>
                        <a:rPr lang="hr-HR" sz="900" b="1" i="0" u="none" strike="noStrike" dirty="0">
                          <a:solidFill>
                            <a:srgbClr val="000000"/>
                          </a:solidFill>
                          <a:effectLst/>
                          <a:latin typeface="Calibri" panose="020F0502020204030204" pitchFamily="34" charset="0"/>
                        </a:rPr>
                        <a:t>Stopa smrtnosti dojenčadi</a:t>
                      </a:r>
                    </a:p>
                    <a:p>
                      <a:pPr algn="ctr" rtl="0" fontAlgn="ctr"/>
                      <a:r>
                        <a:rPr lang="hr-HR" sz="900" b="1" i="0" u="none" strike="noStrike" dirty="0">
                          <a:solidFill>
                            <a:srgbClr val="000000"/>
                          </a:solidFill>
                          <a:effectLst/>
                          <a:latin typeface="Calibri" panose="020F0502020204030204" pitchFamily="34" charset="0"/>
                        </a:rPr>
                        <a:t>Broj pacijenata zaraženih HIV-om registriranih krajem izvještajne godine</a:t>
                      </a:r>
                    </a:p>
                    <a:p>
                      <a:pPr algn="ctr" rtl="0" fontAlgn="ctr"/>
                      <a:r>
                        <a:rPr lang="hr-HR" sz="900" b="1" i="0" u="none" strike="noStrike" dirty="0">
                          <a:solidFill>
                            <a:srgbClr val="000000"/>
                          </a:solidFill>
                          <a:effectLst/>
                          <a:latin typeface="Calibri" panose="020F0502020204030204" pitchFamily="34" charset="0"/>
                        </a:rPr>
                        <a:t>Ukupna stopa plodnosti prema teritoriju</a:t>
                      </a:r>
                    </a:p>
                    <a:p>
                      <a:pPr algn="ctr" rtl="0" fontAlgn="ctr"/>
                      <a:r>
                        <a:rPr lang="hr-HR" sz="900" b="1" i="0" u="none" strike="noStrike" dirty="0">
                          <a:solidFill>
                            <a:srgbClr val="000000"/>
                          </a:solidFill>
                          <a:effectLst/>
                          <a:latin typeface="Calibri" panose="020F0502020204030204" pitchFamily="34" charset="0"/>
                        </a:rPr>
                        <a:t>Stopa plodnosti žena mlađih od 18 godina</a:t>
                      </a:r>
                    </a:p>
                    <a:p>
                      <a:pPr algn="ctr" rtl="0" fontAlgn="ctr"/>
                      <a:r>
                        <a:rPr lang="hr-HR" sz="900" b="1" i="0" u="none" strike="noStrike" dirty="0">
                          <a:solidFill>
                            <a:srgbClr val="000000"/>
                          </a:solidFill>
                          <a:effectLst/>
                          <a:latin typeface="Calibri" panose="020F0502020204030204" pitchFamily="34" charset="0"/>
                        </a:rPr>
                        <a:t>Broj slučajeva tuberkuloze na godinu</a:t>
                      </a:r>
                    </a:p>
                    <a:p>
                      <a:pPr algn="ctr" rtl="0" fontAlgn="ctr"/>
                      <a:r>
                        <a:rPr lang="hr-HR" sz="900" b="1" i="0" u="none" strike="noStrike" dirty="0">
                          <a:solidFill>
                            <a:srgbClr val="000000"/>
                          </a:solidFill>
                          <a:effectLst/>
                          <a:latin typeface="Calibri" panose="020F0502020204030204" pitchFamily="34" charset="0"/>
                        </a:rPr>
                        <a:t>Broj slučajeva hepatitisa B </a:t>
                      </a:r>
                    </a:p>
                    <a:p>
                      <a:pPr algn="ctr" rtl="0" fontAlgn="ctr"/>
                      <a:r>
                        <a:rPr lang="hr-HR" sz="900" b="1" i="0" u="none" strike="noStrike" dirty="0">
                          <a:solidFill>
                            <a:srgbClr val="000000"/>
                          </a:solidFill>
                          <a:effectLst/>
                          <a:latin typeface="Calibri" panose="020F0502020204030204" pitchFamily="34" charset="0"/>
                        </a:rPr>
                        <a:t>Razina pojave ovisnosti o drogama „po prvi put u životu” na 100.000 osoba utvrđenih u izvještajnoj godini</a:t>
                      </a:r>
                    </a:p>
                    <a:p>
                      <a:pPr algn="ctr" rtl="0" fontAlgn="ctr"/>
                      <a:r>
                        <a:rPr lang="hr-HR" sz="900" b="1" i="0" u="none" strike="noStrike" dirty="0">
                          <a:solidFill>
                            <a:srgbClr val="000000"/>
                          </a:solidFill>
                          <a:effectLst/>
                          <a:latin typeface="Calibri" panose="020F0502020204030204" pitchFamily="34" charset="0"/>
                        </a:rPr>
                        <a:t>Razina pojave ovisnosti o alkoholu „po prvi put u životu” na 100.000 osoba utvrđenih u izvještajnoj godini</a:t>
                      </a:r>
                    </a:p>
                    <a:p>
                      <a:pPr algn="ctr" rtl="0" fontAlgn="ctr"/>
                      <a:r>
                        <a:rPr lang="hr-HR" sz="900" b="1" i="0" u="none" strike="noStrike" dirty="0">
                          <a:solidFill>
                            <a:srgbClr val="000000"/>
                          </a:solidFill>
                          <a:effectLst/>
                          <a:latin typeface="Calibri" panose="020F0502020204030204" pitchFamily="34" charset="0"/>
                        </a:rPr>
                        <a:t>Broj slučajeva bronhijalne astme</a:t>
                      </a:r>
                    </a:p>
                    <a:p>
                      <a:pPr algn="ctr" rtl="0" fontAlgn="ctr"/>
                      <a:r>
                        <a:rPr lang="hr-HR" sz="900" b="1" i="0" u="none" strike="noStrike" dirty="0">
                          <a:solidFill>
                            <a:srgbClr val="000000"/>
                          </a:solidFill>
                          <a:effectLst/>
                          <a:latin typeface="Calibri" panose="020F0502020204030204" pitchFamily="34" charset="0"/>
                        </a:rPr>
                        <a:t>Bolesti dišnog sustava</a:t>
                      </a:r>
                    </a:p>
                    <a:p>
                      <a:pPr algn="ctr" rtl="0" fontAlgn="ctr"/>
                      <a:r>
                        <a:rPr lang="hr-HR" sz="900" b="1" i="0" u="none" strike="noStrike" dirty="0">
                          <a:solidFill>
                            <a:srgbClr val="000000"/>
                          </a:solidFill>
                          <a:effectLst/>
                          <a:latin typeface="Calibri" panose="020F0502020204030204" pitchFamily="34" charset="0"/>
                        </a:rPr>
                        <a:t>Broj slučajeva akutne crijevne infekcije</a:t>
                      </a:r>
                    </a:p>
                    <a:p>
                      <a:pPr algn="ctr" rtl="0" fontAlgn="ctr"/>
                      <a:r>
                        <a:rPr lang="hr-HR" sz="900" b="1" i="0" u="none" strike="noStrike" dirty="0">
                          <a:solidFill>
                            <a:srgbClr val="000000"/>
                          </a:solidFill>
                          <a:effectLst/>
                          <a:latin typeface="Calibri" panose="020F0502020204030204" pitchFamily="34" charset="0"/>
                        </a:rPr>
                        <a:t>Stopa smrtnosti od bolesti krvožilnog sustava</a:t>
                      </a:r>
                    </a:p>
                    <a:p>
                      <a:pPr algn="ctr" rtl="0" fontAlgn="ctr"/>
                      <a:r>
                        <a:rPr lang="hr-HR" sz="900" b="1" i="0" u="none" strike="noStrike" dirty="0">
                          <a:solidFill>
                            <a:srgbClr val="000000"/>
                          </a:solidFill>
                          <a:effectLst/>
                          <a:latin typeface="Calibri" panose="020F0502020204030204" pitchFamily="34" charset="0"/>
                        </a:rPr>
                        <a:t>Stopa smrtnosti od malignih neoplazmi</a:t>
                      </a:r>
                    </a:p>
                    <a:p>
                      <a:pPr algn="ctr" rtl="0" fontAlgn="ctr"/>
                      <a:r>
                        <a:rPr lang="hr-HR" sz="900" b="1" i="0" u="none" strike="noStrike" dirty="0">
                          <a:solidFill>
                            <a:srgbClr val="000000"/>
                          </a:solidFill>
                          <a:effectLst/>
                          <a:latin typeface="Calibri" panose="020F0502020204030204" pitchFamily="34" charset="0"/>
                        </a:rPr>
                        <a:t>Stopa smrtnosti od bolesti dišnog sustava</a:t>
                      </a:r>
                    </a:p>
                    <a:p>
                      <a:pPr algn="ctr" rtl="0" fontAlgn="ctr"/>
                      <a:r>
                        <a:rPr lang="hr-HR" sz="900" b="1" i="0" u="none" strike="noStrike" dirty="0">
                          <a:solidFill>
                            <a:srgbClr val="000000"/>
                          </a:solidFill>
                          <a:effectLst/>
                          <a:latin typeface="Calibri" panose="020F0502020204030204" pitchFamily="34" charset="0"/>
                        </a:rPr>
                        <a:t>Postotak udanih žena u dobi od 15 do 49 kojima su osigurane najnovije metode planiranja obitelji</a:t>
                      </a:r>
                    </a:p>
                    <a:p>
                      <a:pPr algn="ctr" rtl="0" fontAlgn="ctr"/>
                      <a:r>
                        <a:rPr lang="hr-HR" sz="900" b="1" i="0" u="none" strike="noStrike" dirty="0">
                          <a:solidFill>
                            <a:srgbClr val="000000"/>
                          </a:solidFill>
                          <a:effectLst/>
                          <a:latin typeface="Calibri" panose="020F0502020204030204" pitchFamily="34" charset="0"/>
                        </a:rPr>
                        <a:t>Udio trudnica koje pate od anemije</a:t>
                      </a:r>
                    </a:p>
                    <a:p>
                      <a:pPr algn="ctr" rtl="0" fontAlgn="ctr"/>
                      <a:r>
                        <a:rPr lang="hr-HR" sz="900" b="1" i="0" u="none" strike="noStrike" dirty="0">
                          <a:solidFill>
                            <a:srgbClr val="000000"/>
                          </a:solidFill>
                          <a:effectLst/>
                          <a:latin typeface="Calibri" panose="020F0502020204030204" pitchFamily="34" charset="0"/>
                        </a:rPr>
                        <a:t>Stopa nataliteta za žene mlađe od 15 (12-14 godina) (broj rođenih na 1.000 žena u ovoj dobnoj skupini)</a:t>
                      </a:r>
                    </a:p>
                    <a:p>
                      <a:pPr algn="ctr" rtl="0" fontAlgn="ctr"/>
                      <a:r>
                        <a:rPr lang="hr-HR" sz="900" b="1" i="0" u="none" strike="noStrike" dirty="0">
                          <a:solidFill>
                            <a:srgbClr val="000000"/>
                          </a:solidFill>
                          <a:effectLst/>
                          <a:latin typeface="Calibri" panose="020F0502020204030204" pitchFamily="34" charset="0"/>
                        </a:rPr>
                        <a:t>Stopa nataliteta za žene u dobi od 15 do 19 (broj rođenih na 1.000 žena u ovoj dobnoj skupini)</a:t>
                      </a:r>
                    </a:p>
                    <a:p>
                      <a:pPr algn="ctr" rtl="0" fontAlgn="ctr"/>
                      <a:r>
                        <a:rPr lang="hr-HR" sz="900" b="1" i="0" u="none" strike="noStrike" dirty="0">
                          <a:solidFill>
                            <a:srgbClr val="000000"/>
                          </a:solidFill>
                          <a:effectLst/>
                          <a:latin typeface="Calibri" panose="020F0502020204030204" pitchFamily="34" charset="0"/>
                        </a:rPr>
                        <a:t>Mortalitet od toksičnog učinka ugljičnog monoksida na 100.000 osoba</a:t>
                      </a:r>
                    </a:p>
                    <a:p>
                      <a:pPr algn="ctr" rtl="0" fontAlgn="ctr"/>
                      <a:r>
                        <a:rPr lang="hr-HR" sz="900" b="1" i="0" u="none" strike="noStrike" dirty="0">
                          <a:solidFill>
                            <a:srgbClr val="000000"/>
                          </a:solidFill>
                          <a:effectLst/>
                          <a:latin typeface="Calibri" panose="020F0502020204030204" pitchFamily="34" charset="0"/>
                        </a:rPr>
                        <a:t>Pokrivenost djece u dobi 24-35 mjeseci cjepivima</a:t>
                      </a:r>
                    </a:p>
                    <a:p>
                      <a:pPr algn="ctr" rtl="0" fontAlgn="ctr"/>
                      <a:r>
                        <a:rPr lang="hr-HR" sz="900" b="1" i="0" u="none" strike="noStrike" dirty="0">
                          <a:solidFill>
                            <a:srgbClr val="000000"/>
                          </a:solidFill>
                          <a:effectLst/>
                          <a:latin typeface="Calibri" panose="020F0502020204030204" pitchFamily="34" charset="0"/>
                        </a:rPr>
                        <a:t>Broj medicinskih radnika po glavi stanovnika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2268910">
                <a:tc>
                  <a:txBody>
                    <a:bodyPr/>
                    <a:lstStyle/>
                    <a:p>
                      <a:pPr algn="ctr" rtl="0" fontAlgn="ctr"/>
                      <a:r>
                        <a:rPr lang="hr-HR" sz="800" b="0" i="0" u="none" strike="noStrike" dirty="0">
                          <a:solidFill>
                            <a:srgbClr val="000000"/>
                          </a:solidFill>
                          <a:effectLst/>
                          <a:latin typeface="Calibri" panose="020F0502020204030204" pitchFamily="34" charset="0"/>
                        </a:rPr>
                        <a:t>Primjeri drugih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hr-HR" sz="800" b="1" i="0" u="none" strike="noStrike" kern="1200" dirty="0">
                          <a:solidFill>
                            <a:srgbClr val="000000"/>
                          </a:solidFill>
                          <a:effectLst/>
                          <a:latin typeface="Calibri" panose="020F0502020204030204" pitchFamily="34" charset="0"/>
                        </a:rPr>
                        <a:t>Povećan udio javnog financiranja državnog zdravstvenog osiguranja za sve </a:t>
                      </a:r>
                    </a:p>
                    <a:p>
                      <a:pPr algn="ctr" hangingPunct="0"/>
                      <a:r>
                        <a:rPr lang="hr-HR" sz="800" b="1" i="0" u="none" strike="noStrike" kern="1200" dirty="0">
                          <a:solidFill>
                            <a:srgbClr val="000000"/>
                          </a:solidFill>
                          <a:effectLst/>
                          <a:latin typeface="Calibri" panose="020F0502020204030204" pitchFamily="34" charset="0"/>
                        </a:rPr>
                        <a:t>Unaprjeđenje kvalitete zdravstvenih usluga za određen broj stanovnika na primarnoj razini financiranjem najmanje 30 % ukupnih rashoda namijenjenih provedbi programa državnih jamstava</a:t>
                      </a:r>
                    </a:p>
                    <a:p>
                      <a:pPr algn="ctr" hangingPunct="0"/>
                      <a:r>
                        <a:rPr lang="hr-HR" sz="800" b="1" i="0" u="none" strike="noStrike" kern="1200" dirty="0">
                          <a:solidFill>
                            <a:srgbClr val="000000"/>
                          </a:solidFill>
                          <a:effectLst/>
                          <a:latin typeface="Calibri" panose="020F0502020204030204" pitchFamily="34" charset="0"/>
                        </a:rPr>
                        <a:t>Više izdvojenih sredstava za hemodijalizu u ukupnim proračunskim sredstvima namijenjenim provedbi programa državnih jamstava</a:t>
                      </a:r>
                    </a:p>
                    <a:p>
                      <a:pPr algn="ctr" hangingPunct="0"/>
                      <a:r>
                        <a:rPr lang="hr-HR" sz="800" b="1" i="0" u="none" strike="noStrike" kern="1200" dirty="0">
                          <a:solidFill>
                            <a:srgbClr val="000000"/>
                          </a:solidFill>
                          <a:effectLst/>
                          <a:latin typeface="Calibri" panose="020F0502020204030204" pitchFamily="34" charset="0"/>
                        </a:rPr>
                        <a:t>Broj pacijenata u završnom stadiju kroničnog zatajenja bubrega koji primaju plaćene medicinske usluge u privatnim medicinskim centrima i čekaju premještaj u javne zdravstvene organizacije gdje hemodijalizu financira država, kao i smanjenje troškova za pacijente koji primaju usluge vezane uz hemodijalizu  </a:t>
                      </a:r>
                    </a:p>
                    <a:p>
                      <a:pPr algn="ctr" hangingPunct="0"/>
                      <a:r>
                        <a:rPr lang="hr-HR" sz="800" b="1" i="0" u="none" strike="noStrike" kern="1200" dirty="0">
                          <a:solidFill>
                            <a:srgbClr val="000000"/>
                          </a:solidFill>
                          <a:effectLst/>
                          <a:latin typeface="Calibri" panose="020F0502020204030204" pitchFamily="34" charset="0"/>
                        </a:rPr>
                        <a:t>Broj zdravstvenih organizacija koje su uvele e-zdravstvo </a:t>
                      </a:r>
                    </a:p>
                    <a:p>
                      <a:pPr algn="ctr" hangingPunct="0"/>
                      <a:r>
                        <a:rPr lang="hr-HR" sz="800" b="1" i="0" u="none" strike="noStrike" kern="1200" dirty="0">
                          <a:solidFill>
                            <a:srgbClr val="000000"/>
                          </a:solidFill>
                          <a:effectLst/>
                          <a:latin typeface="Calibri" panose="020F0502020204030204" pitchFamily="34" charset="0"/>
                        </a:rPr>
                        <a:t>Broj licenciranih institucija za pružanje medicinske i preventivne skrbi</a:t>
                      </a:r>
                    </a:p>
                    <a:p>
                      <a:pPr algn="ctr" hangingPunct="0"/>
                      <a:r>
                        <a:rPr lang="hr-HR" sz="800" b="1" i="0" u="none" strike="noStrike" kern="1200" dirty="0">
                          <a:solidFill>
                            <a:srgbClr val="000000"/>
                          </a:solidFill>
                          <a:effectLst/>
                          <a:latin typeface="Calibri" panose="020F0502020204030204" pitchFamily="34" charset="0"/>
                        </a:rPr>
                        <a:t>Akreditacija laboratorija prema standardima ISO 17025, ISO 15189-2009 (ukupno 49 laboratorija)</a:t>
                      </a:r>
                    </a:p>
                    <a:p>
                      <a:pPr algn="ctr" hangingPunct="0"/>
                      <a:r>
                        <a:rPr lang="hr-HR" sz="800" b="1" i="0" u="none" strike="noStrike" kern="1200" dirty="0">
                          <a:solidFill>
                            <a:srgbClr val="000000"/>
                          </a:solidFill>
                          <a:effectLst/>
                          <a:latin typeface="Calibri" panose="020F0502020204030204" pitchFamily="34" charset="0"/>
                        </a:rPr>
                        <a:t>Uvođenje novih metoda laboratorijskog testiranja</a:t>
                      </a:r>
                    </a:p>
                    <a:p>
                      <a:pPr algn="ctr" hangingPunct="0"/>
                      <a:r>
                        <a:rPr lang="hr-HR" sz="800" b="1" i="0" u="none" strike="noStrike" kern="1200" dirty="0">
                          <a:solidFill>
                            <a:srgbClr val="000000"/>
                          </a:solidFill>
                          <a:effectLst/>
                          <a:latin typeface="Calibri" panose="020F0502020204030204" pitchFamily="34" charset="0"/>
                        </a:rPr>
                        <a:t>Postotak okružnih laboratorija akreditiranih ispitnim metodama</a:t>
                      </a:r>
                    </a:p>
                    <a:p>
                      <a:pPr algn="ctr" hangingPunct="0"/>
                      <a:r>
                        <a:rPr lang="hr-HR" sz="800" b="1" i="0" u="none" strike="noStrike" kern="1200" dirty="0">
                          <a:solidFill>
                            <a:srgbClr val="000000"/>
                          </a:solidFill>
                          <a:effectLst/>
                          <a:latin typeface="Calibri" panose="020F0502020204030204" pitchFamily="34" charset="0"/>
                        </a:rPr>
                        <a:t>Postotak regionalnih laboratorija akreditiranih ispitnim metodama</a:t>
                      </a:r>
                    </a:p>
                    <a:p>
                      <a:pPr algn="ctr" hangingPunct="0"/>
                      <a:r>
                        <a:rPr lang="hr-HR" sz="800" b="1" i="0" u="none" strike="noStrike" kern="1200" dirty="0">
                          <a:solidFill>
                            <a:srgbClr val="000000"/>
                          </a:solidFill>
                          <a:effectLst/>
                          <a:latin typeface="Calibri" panose="020F0502020204030204" pitchFamily="34" charset="0"/>
                        </a:rPr>
                        <a:t>Postotak nacionalnih laboratorija akreditiranih ispitnim metodama</a:t>
                      </a:r>
                    </a:p>
                    <a:p>
                      <a:pPr algn="ctr" hangingPunct="0"/>
                      <a:r>
                        <a:rPr lang="hr-HR" sz="800" b="1" i="0" u="none" strike="noStrike" kern="1200" dirty="0">
                          <a:solidFill>
                            <a:srgbClr val="000000"/>
                          </a:solidFill>
                          <a:effectLst/>
                          <a:latin typeface="Calibri" panose="020F0502020204030204" pitchFamily="34" charset="0"/>
                        </a:rPr>
                        <a:t>Pravovremenost/rok izdavanja rezultata laboratorijskog ispitivanja</a:t>
                      </a:r>
                    </a:p>
                    <a:p>
                      <a:pPr algn="ctr" hangingPunct="0"/>
                      <a:r>
                        <a:rPr lang="hr-HR" sz="800" b="1" i="0" u="none" strike="noStrike" kern="1200" dirty="0">
                          <a:solidFill>
                            <a:srgbClr val="000000"/>
                          </a:solidFill>
                          <a:effectLst/>
                          <a:latin typeface="Calibri" panose="020F0502020204030204" pitchFamily="34" charset="0"/>
                        </a:rPr>
                        <a:t>Pokrivenost cjepiva za djecu mlađu od 2 godine</a:t>
                      </a:r>
                    </a:p>
                    <a:p>
                      <a:pPr algn="ctr" hangingPunct="0"/>
                      <a:r>
                        <a:rPr lang="hr-HR" sz="800" b="1" i="0" u="none" strike="noStrike" kern="1200" dirty="0">
                          <a:solidFill>
                            <a:srgbClr val="000000"/>
                          </a:solidFill>
                          <a:effectLst/>
                          <a:latin typeface="Calibri" panose="020F0502020204030204" pitchFamily="34" charset="0"/>
                        </a:rPr>
                        <a:t>Izrađeni informativni i metodički priručnici za medicinske radnike o komunikaciji s građanima</a:t>
                      </a:r>
                    </a:p>
                    <a:p>
                      <a:pPr algn="ctr" hangingPunct="0"/>
                      <a:r>
                        <a:rPr lang="hr-HR" sz="800" b="1" i="0" u="none" strike="noStrike" kern="1200" dirty="0">
                          <a:solidFill>
                            <a:srgbClr val="000000"/>
                          </a:solidFill>
                          <a:effectLst/>
                          <a:latin typeface="Calibri" panose="020F0502020204030204" pitchFamily="34" charset="0"/>
                        </a:rPr>
                        <a:t>Izrađeni informativni materijali o prevenciji bolesti</a:t>
                      </a:r>
                    </a:p>
                    <a:p>
                      <a:pPr algn="ctr" hangingPunct="0"/>
                      <a:r>
                        <a:rPr lang="hr-HR" sz="800" b="1" i="0" u="none" strike="noStrike" kern="1200" dirty="0">
                          <a:solidFill>
                            <a:srgbClr val="000000"/>
                          </a:solidFill>
                          <a:effectLst/>
                          <a:latin typeface="Calibri" panose="020F0502020204030204" pitchFamily="34" charset="0"/>
                        </a:rPr>
                        <a:t>Udio trudnica koje su primile savjetodavne usluge i prošle testiranje na HIV te znaju rezultate</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5524699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584775"/>
          </a:xfrm>
          <a:prstGeom prst="rect">
            <a:avLst/>
          </a:prstGeom>
          <a:noFill/>
        </p:spPr>
        <p:txBody>
          <a:bodyPr wrap="square" rtlCol="0">
            <a:spAutoFit/>
          </a:bodyPr>
          <a:lstStyle/>
          <a:p>
            <a:pPr algn="ctr"/>
            <a:r>
              <a:rPr lang="hr-HR" sz="3200" dirty="0">
                <a:solidFill>
                  <a:srgbClr val="002060"/>
                </a:solidFill>
                <a:latin typeface="+mj-lt"/>
              </a:rPr>
              <a:t>POKAZATELJI UČINKA ZA ZDRAVSTVO: BUGARSKA</a:t>
            </a:r>
            <a:endParaRPr lang="hr-HR" sz="32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39</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3980114979"/>
              </p:ext>
            </p:extLst>
          </p:nvPr>
        </p:nvGraphicFramePr>
        <p:xfrm>
          <a:off x="914400" y="945189"/>
          <a:ext cx="8761412" cy="5051163"/>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7923212">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410523">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dirty="0">
                          <a:solidFill>
                            <a:srgbClr val="000000"/>
                          </a:solidFill>
                          <a:effectLst/>
                          <a:latin typeface="Calibri" panose="020F0502020204030204" pitchFamily="34" charset="0"/>
                        </a:rPr>
                        <a:t>2 programa: </a:t>
                      </a:r>
                      <a:r>
                        <a:rPr lang="hr-HR" sz="1000" b="1" i="0" u="none" strike="noStrike" dirty="0">
                          <a:solidFill>
                            <a:srgbClr val="00B050"/>
                          </a:solidFill>
                          <a:effectLst/>
                          <a:latin typeface="Calibri" panose="020F0502020204030204" pitchFamily="34" charset="0"/>
                        </a:rPr>
                        <a:t>politika za promicanje, prevenciju i kontrolu javnog zdravstva i politika za dijagnostiku i liječenje.</a:t>
                      </a:r>
                      <a:endParaRPr lang="hr-HR" sz="1000" b="1" i="0" u="none" strike="noStrike" kern="1200" dirty="0">
                        <a:solidFill>
                          <a:srgbClr val="00B05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224034">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16 pokazatelja učinka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4333064">
                <a:tc>
                  <a:txBody>
                    <a:bodyPr/>
                    <a:lstStyle/>
                    <a:p>
                      <a:pPr algn="ctr" rtl="0" fontAlgn="ctr"/>
                      <a:r>
                        <a:rPr lang="hr-HR" sz="1000" b="0" i="0" u="none" strike="noStrike" dirty="0">
                          <a:solidFill>
                            <a:srgbClr val="000000"/>
                          </a:solidFill>
                          <a:effectLst/>
                          <a:latin typeface="Calibri" panose="020F0502020204030204" pitchFamily="34" charset="0"/>
                        </a:rPr>
                        <a:t>Primjeri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000" b="1" i="0" u="none" strike="noStrike" kern="1200" dirty="0">
                          <a:solidFill>
                            <a:srgbClr val="000000"/>
                          </a:solidFill>
                          <a:effectLst/>
                          <a:latin typeface="Calibri" panose="020F0502020204030204" pitchFamily="34" charset="0"/>
                        </a:rPr>
                        <a:t>Efikasnost kontrole javnih ustanova i proizvoda od značaja za javno zdravlje </a:t>
                      </a:r>
                    </a:p>
                    <a:p>
                      <a:pPr algn="ctr" rtl="0" fontAlgn="ctr"/>
                      <a:r>
                        <a:rPr lang="hr-HR" sz="1000" b="1" i="0" u="none" strike="noStrike" kern="1200" dirty="0">
                          <a:solidFill>
                            <a:srgbClr val="000000"/>
                          </a:solidFill>
                          <a:effectLst/>
                          <a:latin typeface="Calibri" panose="020F0502020204030204" pitchFamily="34" charset="0"/>
                        </a:rPr>
                        <a:t>Postupno smanjenje stope učestalosti čestih nezaraznih bolesti</a:t>
                      </a:r>
                    </a:p>
                    <a:p>
                      <a:pPr algn="ctr" rtl="0" fontAlgn="ctr"/>
                      <a:r>
                        <a:rPr lang="hr-HR" sz="1000" b="1" i="0" u="none" strike="noStrike" kern="1200" dirty="0">
                          <a:solidFill>
                            <a:srgbClr val="000000"/>
                          </a:solidFill>
                          <a:effectLst/>
                          <a:latin typeface="Calibri" panose="020F0502020204030204" pitchFamily="34" charset="0"/>
                        </a:rPr>
                        <a:t>Smanjena učestalost rizičnih čimbenika po zdravlje u životnoj sredini i onih koji utječu na ponašanje </a:t>
                      </a:r>
                    </a:p>
                    <a:p>
                      <a:pPr algn="ctr" rtl="0" fontAlgn="ctr"/>
                      <a:r>
                        <a:rPr lang="hr-HR" sz="1000" b="1" i="0" u="none" strike="noStrike" kern="1200" dirty="0">
                          <a:solidFill>
                            <a:srgbClr val="000000"/>
                          </a:solidFill>
                          <a:effectLst/>
                          <a:latin typeface="Calibri" panose="020F0502020204030204" pitchFamily="34" charset="0"/>
                        </a:rPr>
                        <a:t>Efikasan epidemiološki nadzor i prevencija zaraznih bolesti</a:t>
                      </a:r>
                    </a:p>
                    <a:p>
                      <a:pPr algn="ctr" rtl="0" fontAlgn="ctr"/>
                      <a:r>
                        <a:rPr lang="hr-HR" sz="1000" b="1" i="0" u="none" strike="noStrike" kern="1200" dirty="0">
                          <a:solidFill>
                            <a:srgbClr val="000000"/>
                          </a:solidFill>
                          <a:effectLst/>
                          <a:latin typeface="Calibri" panose="020F0502020204030204" pitchFamily="34" charset="0"/>
                        </a:rPr>
                        <a:t>Osiguranje široke pokrivenosti planiranim cijepljenjima </a:t>
                      </a:r>
                    </a:p>
                    <a:p>
                      <a:pPr algn="ctr" rtl="0" fontAlgn="ctr"/>
                      <a:r>
                        <a:rPr lang="hr-HR" sz="1000" b="1" i="0" u="none" strike="noStrike" kern="1200" dirty="0">
                          <a:solidFill>
                            <a:srgbClr val="000000"/>
                          </a:solidFill>
                          <a:effectLst/>
                          <a:latin typeface="Calibri" panose="020F0502020204030204" pitchFamily="34" charset="0"/>
                        </a:rPr>
                        <a:t>Provedba zadataka utvrđenih u nacionalnim i regionalnim programima za nadzor i prevenciju zaraznih bolesti</a:t>
                      </a:r>
                    </a:p>
                    <a:p>
                      <a:pPr algn="ctr" rtl="0" fontAlgn="ctr"/>
                      <a:r>
                        <a:rPr lang="hr-HR" sz="1000" b="1" i="0" u="none" strike="noStrike" kern="1200" dirty="0">
                          <a:solidFill>
                            <a:srgbClr val="000000"/>
                          </a:solidFill>
                          <a:effectLst/>
                          <a:latin typeface="Calibri" panose="020F0502020204030204" pitchFamily="34" charset="0"/>
                        </a:rPr>
                        <a:t>Smanjenje učestalosti AIDS-a među mladim ljudima u dobi 15 – 24 godina na 1 %</a:t>
                      </a:r>
                    </a:p>
                    <a:p>
                      <a:pPr algn="ctr" rtl="0" fontAlgn="ctr"/>
                      <a:r>
                        <a:rPr lang="hr-HR" sz="1000" b="1" i="0" u="none" strike="noStrike" kern="1200" dirty="0">
                          <a:solidFill>
                            <a:srgbClr val="000000"/>
                          </a:solidFill>
                          <a:effectLst/>
                          <a:latin typeface="Calibri" panose="020F0502020204030204" pitchFamily="34" charset="0"/>
                        </a:rPr>
                        <a:t>Smanjene stope učestalosti TBC-a </a:t>
                      </a:r>
                    </a:p>
                    <a:p>
                      <a:pPr algn="ctr" rtl="0" fontAlgn="ctr"/>
                      <a:r>
                        <a:rPr lang="hr-HR" sz="1000" b="1" i="0" u="none" strike="noStrike" kern="1200" dirty="0">
                          <a:solidFill>
                            <a:srgbClr val="000000"/>
                          </a:solidFill>
                          <a:effectLst/>
                          <a:latin typeface="Calibri" panose="020F0502020204030204" pitchFamily="34" charset="0"/>
                        </a:rPr>
                        <a:t>Unaprijeđeno liječenje novodijagnosticiranih slučajeva TBC-a</a:t>
                      </a:r>
                    </a:p>
                    <a:p>
                      <a:pPr algn="ctr" rtl="0" fontAlgn="ctr"/>
                      <a:r>
                        <a:rPr lang="hr-HR" sz="1000" b="1" i="0" u="none" strike="noStrike" kern="1200" dirty="0">
                          <a:solidFill>
                            <a:srgbClr val="000000"/>
                          </a:solidFill>
                          <a:effectLst/>
                          <a:latin typeface="Calibri" panose="020F0502020204030204" pitchFamily="34" charset="0"/>
                        </a:rPr>
                        <a:t>Smanjenje zloupotrebe narkotika</a:t>
                      </a:r>
                    </a:p>
                    <a:p>
                      <a:pPr algn="ctr" rtl="0" fontAlgn="ctr"/>
                      <a:r>
                        <a:rPr lang="hr-HR" sz="1000" b="1" i="0" u="none" strike="noStrike" kern="1200" dirty="0">
                          <a:solidFill>
                            <a:srgbClr val="000000"/>
                          </a:solidFill>
                          <a:effectLst/>
                          <a:latin typeface="Calibri" panose="020F0502020204030204" pitchFamily="34" charset="0"/>
                        </a:rPr>
                        <a:t>Broj pacijenata uključenih u programe liječenja ovisnosti o drogama</a:t>
                      </a:r>
                    </a:p>
                    <a:p>
                      <a:pPr algn="ctr" rtl="0" fontAlgn="ctr"/>
                      <a:r>
                        <a:rPr lang="hr-HR" sz="1000" b="1" i="0" u="none" strike="noStrike" kern="1200" dirty="0">
                          <a:solidFill>
                            <a:srgbClr val="000000"/>
                          </a:solidFill>
                          <a:effectLst/>
                          <a:latin typeface="Calibri" panose="020F0502020204030204" pitchFamily="34" charset="0"/>
                        </a:rPr>
                        <a:t>Broj pacijenata uključenih u psihosociološke rehabilitacijske programe koje financira Ministarstvo zdravstva</a:t>
                      </a:r>
                    </a:p>
                    <a:p>
                      <a:pPr algn="ctr" rtl="0" fontAlgn="ctr"/>
                      <a:r>
                        <a:rPr lang="hr-HR" sz="1000" b="1" i="0" u="none" strike="noStrike" kern="1200" dirty="0">
                          <a:solidFill>
                            <a:srgbClr val="000000"/>
                          </a:solidFill>
                          <a:effectLst/>
                          <a:latin typeface="Calibri" panose="020F0502020204030204" pitchFamily="34" charset="0"/>
                        </a:rPr>
                        <a:t>Smanjenje stope smrtnosti djece u dobi 0 – 1 godina</a:t>
                      </a:r>
                    </a:p>
                    <a:p>
                      <a:pPr algn="ctr" rtl="0" fontAlgn="ctr"/>
                      <a:r>
                        <a:rPr lang="hr-HR" sz="1000" b="1" i="0" u="none" strike="noStrike" kern="1200" dirty="0">
                          <a:solidFill>
                            <a:srgbClr val="000000"/>
                          </a:solidFill>
                          <a:effectLst/>
                          <a:latin typeface="Calibri" panose="020F0502020204030204" pitchFamily="34" charset="0"/>
                        </a:rPr>
                        <a:t>Smanjenje stope smrtnosti djece u dobi 1 – 9 godina</a:t>
                      </a:r>
                    </a:p>
                    <a:p>
                      <a:pPr algn="ctr" rtl="0" fontAlgn="ctr"/>
                      <a:r>
                        <a:rPr lang="hr-HR" sz="1000" b="1" i="0" u="none" strike="noStrike" kern="1200" dirty="0">
                          <a:solidFill>
                            <a:srgbClr val="000000"/>
                          </a:solidFill>
                          <a:effectLst/>
                          <a:latin typeface="Calibri" panose="020F0502020204030204" pitchFamily="34" charset="0"/>
                        </a:rPr>
                        <a:t>Smanjenje stope smrtnosti adolescenata u dobi 10 – 19 godina</a:t>
                      </a:r>
                    </a:p>
                    <a:p>
                      <a:pPr algn="ctr" rtl="0" fontAlgn="ctr"/>
                      <a:r>
                        <a:rPr lang="hr-HR" sz="1000" b="1" i="0" u="none" strike="noStrike" kern="1200" dirty="0">
                          <a:solidFill>
                            <a:srgbClr val="000000"/>
                          </a:solidFill>
                          <a:effectLst/>
                          <a:latin typeface="Calibri" panose="020F0502020204030204" pitchFamily="34" charset="0"/>
                        </a:rPr>
                        <a:t>Smanjenje stope smrtnosti radno sposobnog stanovništva u dobi 20 – 65 godina</a:t>
                      </a:r>
                    </a:p>
                    <a:p>
                      <a:pPr algn="ctr" rtl="0" fontAlgn="ctr"/>
                      <a:endParaRPr lang="hr-HR"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bl>
          </a:graphicData>
        </a:graphic>
      </p:graphicFrame>
    </p:spTree>
    <p:extLst>
      <p:ext uri="{BB962C8B-B14F-4D97-AF65-F5344CB8AC3E}">
        <p14:creationId xmlns:p14="http://schemas.microsoft.com/office/powerpoint/2010/main" val="1588206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165723" y="173675"/>
            <a:ext cx="8343900" cy="1077218"/>
          </a:xfrm>
          <a:prstGeom prst="rect">
            <a:avLst/>
          </a:prstGeom>
          <a:noFill/>
        </p:spPr>
        <p:txBody>
          <a:bodyPr wrap="square" rtlCol="0">
            <a:spAutoFit/>
          </a:bodyPr>
          <a:lstStyle/>
          <a:p>
            <a:pPr algn="ctr"/>
            <a:r>
              <a:rPr lang="hr-HR" sz="3200" cap="all" dirty="0">
                <a:solidFill>
                  <a:srgbClr val="002060"/>
                </a:solidFill>
                <a:latin typeface="+mj-lt"/>
              </a:rPr>
              <a:t>Zašto se fokusirati na POKAZATELJA UČINKA? </a:t>
            </a:r>
          </a:p>
        </p:txBody>
      </p:sp>
      <p:sp>
        <p:nvSpPr>
          <p:cNvPr id="9" name="Содержимое 2"/>
          <p:cNvSpPr txBox="1">
            <a:spLocks/>
          </p:cNvSpPr>
          <p:nvPr/>
        </p:nvSpPr>
        <p:spPr bwMode="auto">
          <a:xfrm>
            <a:off x="799447" y="1167044"/>
            <a:ext cx="8764588" cy="55462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hr-HR" sz="1600" b="1" dirty="0">
                <a:solidFill>
                  <a:schemeClr val="tx1">
                    <a:lumMod val="95000"/>
                    <a:lumOff val="5000"/>
                  </a:schemeClr>
                </a:solidFill>
              </a:rPr>
              <a:t>Rezultati Ankete OECD-a i PEMPAL-a o planiranju proračuna prema učinku iz 2016. pokazuju da zemlje PEMPAL-a dijele izazove u pogledu definiranja i praćenja pokazatelja učinka:</a:t>
            </a:r>
          </a:p>
          <a:p>
            <a:pPr marL="857250" lvl="1" indent="-400050" algn="just">
              <a:spcBef>
                <a:spcPts val="800"/>
              </a:spcBef>
              <a:buFont typeface="Arial" panose="020B0604020202020204" pitchFamily="34" charset="0"/>
              <a:buChar char="•"/>
            </a:pPr>
            <a:r>
              <a:rPr lang="hr-HR" sz="1600" b="1" dirty="0" smtClean="0"/>
              <a:t>poticanje kulture upotrebe informacija o učinku bio je važan prioritet</a:t>
            </a:r>
            <a:r>
              <a:rPr lang="hr-HR" sz="1600" dirty="0" smtClean="0"/>
              <a:t> zemalja PEMPAL-a pri uvođenju planiranja proračuna prema učinku (više nego u zemljama OECD-a)</a:t>
            </a:r>
          </a:p>
          <a:p>
            <a:pPr marL="857250" lvl="1" indent="-400050" algn="just">
              <a:spcBef>
                <a:spcPts val="800"/>
              </a:spcBef>
              <a:buFont typeface="Arial" panose="020B0604020202020204" pitchFamily="34" charset="0"/>
              <a:buChar char="•"/>
            </a:pPr>
            <a:r>
              <a:rPr lang="hr-HR" sz="1600" dirty="0" smtClean="0"/>
              <a:t>pokazatelji učinka ne upotrebljavaju se dovoljno pri proračunskim pregovorima (slično kao u zemljama OECD-a)</a:t>
            </a:r>
          </a:p>
          <a:p>
            <a:pPr marL="857250" lvl="1" indent="-400050" algn="just">
              <a:spcBef>
                <a:spcPts val="800"/>
              </a:spcBef>
              <a:buFont typeface="Arial" panose="020B0604020202020204" pitchFamily="34" charset="0"/>
              <a:buChar char="•"/>
            </a:pPr>
            <a:r>
              <a:rPr lang="hr-HR" sz="1600" dirty="0">
                <a:solidFill>
                  <a:schemeClr val="tx1">
                    <a:lumMod val="95000"/>
                    <a:lumOff val="5000"/>
                  </a:schemeClr>
                </a:solidFill>
              </a:rPr>
              <a:t>drugi važan izazov povezan s provedbom planiranja proračuna prema učinku u zemljama PEMPAL-a jesu </a:t>
            </a:r>
            <a:r>
              <a:rPr lang="hr-HR" sz="1600" b="1" dirty="0">
                <a:solidFill>
                  <a:schemeClr val="tx1">
                    <a:lumMod val="95000"/>
                    <a:lumOff val="5000"/>
                  </a:schemeClr>
                </a:solidFill>
              </a:rPr>
              <a:t>nejasni ciljevi politike/programa koji otežavaju uspostavu mjera i ciljnih vrijednosti učinka</a:t>
            </a:r>
            <a:r>
              <a:rPr lang="hr-HR" sz="1600" dirty="0">
                <a:solidFill>
                  <a:schemeClr val="tx1">
                    <a:lumMod val="95000"/>
                    <a:lumOff val="5000"/>
                  </a:schemeClr>
                </a:solidFill>
              </a:rPr>
              <a:t> (taj izazov nije utvrđen u zemljama OECD-a), a drugi su važni izazovi isto tako povezani s pokazateljima učinka, kao što su nedostatak kulture upotrebe informacija o učinku i nedostatak točnih/pravovremenih podataka (slično kao u zemljama OECD-a)</a:t>
            </a:r>
          </a:p>
          <a:p>
            <a:pPr marL="857250" lvl="1" indent="-400050" algn="just">
              <a:spcBef>
                <a:spcPts val="800"/>
              </a:spcBef>
              <a:buFont typeface="Arial" panose="020B0604020202020204" pitchFamily="34" charset="0"/>
              <a:buChar char="•"/>
            </a:pPr>
            <a:r>
              <a:rPr lang="hr-HR" sz="1600" b="1" dirty="0" smtClean="0"/>
              <a:t>nedostatak informacija/podataka o učinku i/ili njihova loša kvaliteta</a:t>
            </a:r>
            <a:r>
              <a:rPr lang="hr-HR" sz="1600" dirty="0" smtClean="0"/>
              <a:t> utvrđuju se kao važan izazov u pogledu dubinskih analiza rashoda (kao i u zemljama OECD-a)</a:t>
            </a:r>
          </a:p>
          <a:p>
            <a:pPr algn="just">
              <a:spcBef>
                <a:spcPts val="800"/>
              </a:spcBef>
            </a:pPr>
            <a:r>
              <a:rPr lang="hr-HR" sz="1600" dirty="0">
                <a:solidFill>
                  <a:srgbClr val="00B050"/>
                </a:solidFill>
              </a:rPr>
              <a:t>Štoviše, prikupljeni prioriteti reformi zemalja članica BCOP-a na godišnjoj razini pokazuju da je programsko planiranje i planiranje proračuna prema učinku glavni prioritet zemalja BCOP-a, posebno kad je riječ o pokazateljima učinka.</a:t>
            </a:r>
          </a:p>
          <a:p>
            <a:pPr marL="0" lvl="1" algn="just">
              <a:spcBef>
                <a:spcPts val="800"/>
              </a:spcBef>
            </a:pPr>
            <a:endParaRPr lang="hr-HR" sz="1600" dirty="0">
              <a:solidFill>
                <a:schemeClr val="tx1">
                  <a:lumMod val="95000"/>
                  <a:lumOff val="5000"/>
                </a:schemeClr>
              </a:solidFill>
            </a:endParaRPr>
          </a:p>
          <a:p>
            <a:pPr algn="just">
              <a:spcBef>
                <a:spcPts val="800"/>
              </a:spcBef>
            </a:pPr>
            <a:endParaRPr lang="hr-HR" sz="16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a:xfrm>
            <a:off x="7288494" y="6355059"/>
            <a:ext cx="2311400" cy="365125"/>
          </a:xfrm>
        </p:spPr>
        <p:txBody>
          <a:bodyPr/>
          <a:lstStyle/>
          <a:p>
            <a:pPr>
              <a:defRPr/>
            </a:pPr>
            <a:fld id="{A9B3BBAE-7D5F-41AB-BD10-EF89A677EBB9}" type="slidenum">
              <a:rPr lang="en-US" smtClean="0"/>
              <a:pPr>
                <a:defRPr/>
              </a:pPr>
              <a:t>4</a:t>
            </a:fld>
            <a:endParaRPr lang="hr-HR" dirty="0"/>
          </a:p>
        </p:txBody>
      </p:sp>
    </p:spTree>
    <p:extLst>
      <p:ext uri="{BB962C8B-B14F-4D97-AF65-F5344CB8AC3E}">
        <p14:creationId xmlns:p14="http://schemas.microsoft.com/office/powerpoint/2010/main" val="19462618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523220"/>
          </a:xfrm>
          <a:prstGeom prst="rect">
            <a:avLst/>
          </a:prstGeom>
          <a:noFill/>
        </p:spPr>
        <p:txBody>
          <a:bodyPr wrap="square" rtlCol="0">
            <a:spAutoFit/>
          </a:bodyPr>
          <a:lstStyle/>
          <a:p>
            <a:pPr algn="ctr"/>
            <a:r>
              <a:rPr lang="hr-HR" sz="2800" dirty="0">
                <a:solidFill>
                  <a:srgbClr val="002060"/>
                </a:solidFill>
                <a:latin typeface="+mj-lt"/>
              </a:rPr>
              <a:t>POKAZATELJI UČINKA ZA ZDRAVSTVO: BJELARUS</a:t>
            </a:r>
            <a:endParaRPr lang="hr-HR" sz="28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40</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3254252373"/>
              </p:ext>
            </p:extLst>
          </p:nvPr>
        </p:nvGraphicFramePr>
        <p:xfrm>
          <a:off x="803429" y="874912"/>
          <a:ext cx="8839200" cy="5466038"/>
        </p:xfrm>
        <a:graphic>
          <a:graphicData uri="http://schemas.openxmlformats.org/drawingml/2006/table">
            <a:tbl>
              <a:tblPr/>
              <a:tblGrid>
                <a:gridCol w="838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0010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284841">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hr-HR" sz="1000" b="1" i="0" u="none" strike="noStrike" kern="1200" dirty="0">
                          <a:solidFill>
                            <a:srgbClr val="000000"/>
                          </a:solidFill>
                          <a:effectLst/>
                          <a:latin typeface="Calibri" panose="020F0502020204030204" pitchFamily="34" charset="0"/>
                        </a:rPr>
                        <a:t>Nacionalni program Republike Bjelarus za razdoblje 2016.-2020. pod nazivom ”</a:t>
                      </a:r>
                      <a:r>
                        <a:t> </a:t>
                      </a:r>
                      <a:r>
                        <a:rPr lang="hr-HR" sz="1000" b="1" i="1" u="none" strike="noStrike" kern="1200" dirty="0">
                          <a:solidFill>
                            <a:srgbClr val="000000"/>
                          </a:solidFill>
                          <a:effectLst/>
                          <a:latin typeface="Calibri" panose="020F0502020204030204" pitchFamily="34" charset="0"/>
                        </a:rPr>
                        <a:t>„Ljudsko zdravlje i demografsko društvo</a:t>
                      </a:r>
                      <a:r>
                        <a:rPr lang="hr-HR" sz="1000" b="1" i="0" u="none" strike="noStrike" kern="1200" dirty="0">
                          <a:solidFill>
                            <a:srgbClr val="000000"/>
                          </a:solidFill>
                          <a:effectLst/>
                          <a:latin typeface="Calibri" panose="020F0502020204030204" pitchFamily="34" charset="0"/>
                        </a:rPr>
                        <a:t>sa sedam potprograma: potprogram za obitelj i djetinjstvo; potprogram za prevenciju i kontrolu nezaraznih bolesti; potprogram za prevenciju i uklanjanje zlouporabe alkohola i alkoholizma; potprogram za TBC; potprogram za prevenciju HIV-a; potprogram za vanjsku migraciju; potprogram za upravljanje zdravstvenim sustavom u Republici Bjelarus</a:t>
                      </a:r>
                    </a:p>
                    <a:p>
                      <a:pPr marL="0" marR="0" indent="0" algn="l">
                        <a:spcBef>
                          <a:spcPts val="0"/>
                        </a:spcBef>
                        <a:spcAft>
                          <a:spcPts val="0"/>
                        </a:spcAft>
                        <a:tabLst>
                          <a:tab pos="165100" algn="l"/>
                        </a:tabLst>
                      </a:pPr>
                      <a:endParaRPr lang="hr-HR" sz="1000" dirty="0">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224034">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000" b="1" i="0" u="none" strike="noStrike" dirty="0">
                          <a:solidFill>
                            <a:srgbClr val="000000"/>
                          </a:solidFill>
                          <a:effectLst/>
                          <a:latin typeface="Calibri" panose="020F0502020204030204" pitchFamily="34" charset="0"/>
                        </a:rPr>
                        <a:t>1 pokazatelj najviše razine i 22 dodatna pokazatelja na potprogramskoj razini.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309366">
                <a:tc>
                  <a:txBody>
                    <a:bodyPr/>
                    <a:lstStyle/>
                    <a:p>
                      <a:pPr algn="ctr" rtl="0" fontAlgn="ctr"/>
                      <a:r>
                        <a:rPr lang="hr-HR" sz="900" b="0" i="0" u="none" strike="noStrike" dirty="0">
                          <a:solidFill>
                            <a:srgbClr val="000000"/>
                          </a:solidFill>
                          <a:effectLst/>
                          <a:latin typeface="Calibri" panose="020F0502020204030204" pitchFamily="34" charset="0"/>
                        </a:rPr>
                        <a:t>Pokazatelji učinka na najvišoj razini</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900" b="1" i="0" u="none" strike="noStrike" dirty="0">
                          <a:solidFill>
                            <a:srgbClr val="000000"/>
                          </a:solidFill>
                          <a:effectLst/>
                          <a:latin typeface="Calibri" panose="020F0502020204030204" pitchFamily="34" charset="0"/>
                        </a:rPr>
                        <a:t>Očekivani životni vijek u godinama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r h="1829517">
                <a:tc>
                  <a:txBody>
                    <a:bodyPr/>
                    <a:lstStyle/>
                    <a:p>
                      <a:pPr algn="ctr" rtl="0" fontAlgn="ctr"/>
                      <a:r>
                        <a:rPr lang="hr-HR" sz="1000" b="0" i="0" u="none" strike="noStrike" dirty="0">
                          <a:solidFill>
                            <a:srgbClr val="000000"/>
                          </a:solidFill>
                          <a:effectLst/>
                          <a:latin typeface="Calibri" panose="020F0502020204030204" pitchFamily="34" charset="0"/>
                        </a:rPr>
                        <a:t>Primjeri drugih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hr-HR" sz="1000" b="1" i="0" u="none" strike="noStrike" kern="1200" dirty="0">
                          <a:solidFill>
                            <a:srgbClr val="000000"/>
                          </a:solidFill>
                          <a:effectLst/>
                          <a:latin typeface="Calibri" panose="020F0502020204030204" pitchFamily="34" charset="0"/>
                        </a:rPr>
                        <a:t>Ukupna stopa nataliteta, rođeni </a:t>
                      </a:r>
                    </a:p>
                    <a:p>
                      <a:pPr algn="ctr" hangingPunct="0"/>
                      <a:r>
                        <a:rPr lang="hr-HR" sz="1000" b="1" i="0" u="none" strike="noStrike" kern="1200" dirty="0">
                          <a:solidFill>
                            <a:srgbClr val="000000"/>
                          </a:solidFill>
                          <a:effectLst/>
                          <a:latin typeface="Calibri" panose="020F0502020204030204" pitchFamily="34" charset="0"/>
                        </a:rPr>
                        <a:t>Stopa smrtnosti dojenčadi, broj umrlih na 1.000 rođenih </a:t>
                      </a:r>
                    </a:p>
                    <a:p>
                      <a:pPr algn="ctr" hangingPunct="0"/>
                      <a:r>
                        <a:rPr lang="hr-HR" sz="1000" b="1" i="0" u="none" strike="noStrike" kern="1200" dirty="0">
                          <a:solidFill>
                            <a:srgbClr val="000000"/>
                          </a:solidFill>
                          <a:effectLst/>
                          <a:latin typeface="Calibri" panose="020F0502020204030204" pitchFamily="34" charset="0"/>
                        </a:rPr>
                        <a:t>Stopa smrtnosti djece, broj umrlih na 10.000 djece</a:t>
                      </a:r>
                    </a:p>
                    <a:p>
                      <a:pPr algn="ctr" hangingPunct="0"/>
                      <a:r>
                        <a:rPr lang="hr-HR" sz="1000" b="1" i="0" u="none" strike="noStrike" kern="1200" dirty="0">
                          <a:solidFill>
                            <a:srgbClr val="000000"/>
                          </a:solidFill>
                          <a:effectLst/>
                          <a:latin typeface="Calibri" panose="020F0502020204030204" pitchFamily="34" charset="0"/>
                        </a:rPr>
                        <a:t>Raširenost pušenja među populacijom u dobi 16+, % </a:t>
                      </a:r>
                    </a:p>
                    <a:p>
                      <a:pPr algn="ctr" hangingPunct="0"/>
                      <a:r>
                        <a:rPr lang="hr-HR" sz="1000" b="1" i="0" u="none" strike="noStrike" kern="1200" dirty="0">
                          <a:solidFill>
                            <a:srgbClr val="000000"/>
                          </a:solidFill>
                          <a:effectLst/>
                          <a:latin typeface="Calibri" panose="020F0502020204030204" pitchFamily="34" charset="0"/>
                        </a:rPr>
                        <a:t>Fizička aktivnost stanovnika, %</a:t>
                      </a:r>
                    </a:p>
                    <a:p>
                      <a:pPr algn="ctr" hangingPunct="0"/>
                      <a:r>
                        <a:rPr lang="hr-HR" sz="1000" b="1" i="0" u="none" strike="noStrike" kern="1200" dirty="0">
                          <a:solidFill>
                            <a:srgbClr val="000000"/>
                          </a:solidFill>
                          <a:effectLst/>
                          <a:latin typeface="Calibri" panose="020F0502020204030204" pitchFamily="34" charset="0"/>
                        </a:rPr>
                        <a:t>Konzumacija kuhinjske soli, gr. u 24 sata</a:t>
                      </a:r>
                    </a:p>
                    <a:p>
                      <a:pPr algn="ctr" hangingPunct="0"/>
                      <a:r>
                        <a:rPr lang="hr-HR" sz="1000" b="1" i="0" u="none" strike="noStrike" kern="1200" dirty="0">
                          <a:solidFill>
                            <a:srgbClr val="000000"/>
                          </a:solidFill>
                          <a:effectLst/>
                          <a:latin typeface="Calibri" panose="020F0502020204030204" pitchFamily="34" charset="0"/>
                        </a:rPr>
                        <a:t>Sadržaj transizomera masnih kiselina u proizvodima od prerađenog biljnog ulja </a:t>
                      </a:r>
                    </a:p>
                    <a:p>
                      <a:pPr algn="ctr" hangingPunct="0"/>
                      <a:r>
                        <a:rPr lang="hr-HR" sz="1000" b="1" i="0" u="none" strike="noStrike" kern="1200" dirty="0">
                          <a:solidFill>
                            <a:srgbClr val="000000"/>
                          </a:solidFill>
                          <a:effectLst/>
                          <a:latin typeface="Calibri" panose="020F0502020204030204" pitchFamily="34" charset="0"/>
                        </a:rPr>
                        <a:t>Udio liječnika opće prakse u ukupnom broju liječnika primarne zdravstvene zaštite, %</a:t>
                      </a:r>
                    </a:p>
                    <a:p>
                      <a:pPr algn="ctr" hangingPunct="0"/>
                      <a:endParaRPr lang="hr-HR" sz="1000" b="1" i="0" u="none" strike="noStrike" kern="1200" dirty="0">
                        <a:solidFill>
                          <a:srgbClr val="000000"/>
                        </a:solidFill>
                        <a:effectLst/>
                        <a:latin typeface="Calibri" panose="020F0502020204030204" pitchFamily="34" charset="0"/>
                        <a:ea typeface="+mn-ea"/>
                        <a:cs typeface="+mn-cs"/>
                      </a:endParaRPr>
                    </a:p>
                    <a:p>
                      <a:pPr algn="ctr" hangingPunct="0"/>
                      <a:r>
                        <a:rPr lang="hr-HR" sz="1000" b="1" i="0" u="none" strike="noStrike" kern="1200" dirty="0">
                          <a:solidFill>
                            <a:srgbClr val="000000"/>
                          </a:solidFill>
                          <a:effectLst/>
                          <a:latin typeface="Calibri" panose="020F0502020204030204" pitchFamily="34" charset="0"/>
                        </a:rPr>
                        <a:t>Udio pacijenata oboljelih od raka stadija 1 i 2 u ukupnom broju oboljelih od raka, dijagnosticiranih tijekom probira za rak, %</a:t>
                      </a:r>
                    </a:p>
                    <a:p>
                      <a:pPr algn="ctr" hangingPunct="0"/>
                      <a:r>
                        <a:rPr lang="hr-HR" sz="1000" b="1" i="0" u="none" strike="noStrike" kern="1200" dirty="0">
                          <a:solidFill>
                            <a:srgbClr val="000000"/>
                          </a:solidFill>
                          <a:effectLst/>
                          <a:latin typeface="Calibri" panose="020F0502020204030204" pitchFamily="34" charset="0"/>
                        </a:rPr>
                        <a:t>Rehabilitacija za pacijente u radnoj dobi nakon miokardijalnog infarkta, akutnog cerebrovaskularnog poremećaja (moždanog udara), operacije raka, operacije mozga, ozljeda i liječenja drugih nezaraznih bolesti, %</a:t>
                      </a:r>
                    </a:p>
                    <a:p>
                      <a:pPr algn="ctr" hangingPunct="0"/>
                      <a:r>
                        <a:rPr lang="hr-HR" sz="1000" b="1" i="0" u="none" strike="noStrike" kern="1200" dirty="0">
                          <a:solidFill>
                            <a:srgbClr val="000000"/>
                          </a:solidFill>
                          <a:effectLst/>
                          <a:latin typeface="Calibri" panose="020F0502020204030204" pitchFamily="34" charset="0"/>
                        </a:rPr>
                        <a:t>Stopa smrtnosti stanovnika u radnoj dobi, broj umrlih na 1.000</a:t>
                      </a:r>
                    </a:p>
                    <a:p>
                      <a:pPr algn="ctr" hangingPunct="0"/>
                      <a:r>
                        <a:rPr lang="hr-HR" sz="1000" b="1" i="0" u="none" strike="noStrike" kern="1200" dirty="0">
                          <a:solidFill>
                            <a:srgbClr val="000000"/>
                          </a:solidFill>
                          <a:effectLst/>
                          <a:latin typeface="Calibri" panose="020F0502020204030204" pitchFamily="34" charset="0"/>
                        </a:rPr>
                        <a:t>Težina primarnog invaliditeta osoba u radnoj dobi, %</a:t>
                      </a:r>
                    </a:p>
                    <a:p>
                      <a:pPr algn="ctr" hangingPunct="0"/>
                      <a:r>
                        <a:rPr lang="hr-HR" sz="1000" b="1" i="0" u="none" strike="noStrike" kern="1200" dirty="0">
                          <a:solidFill>
                            <a:srgbClr val="000000"/>
                          </a:solidFill>
                          <a:effectLst/>
                          <a:latin typeface="Calibri" panose="020F0502020204030204" pitchFamily="34" charset="0"/>
                        </a:rPr>
                        <a:t>Stopa smrtnosti od trovanja alkoholom, broj slučajeva na 100.000 stanovnika </a:t>
                      </a:r>
                    </a:p>
                    <a:p>
                      <a:pPr algn="ctr" hangingPunct="0"/>
                      <a:r>
                        <a:rPr lang="hr-HR" sz="1000" b="1" i="0" u="none" strike="noStrike" kern="1200" dirty="0">
                          <a:solidFill>
                            <a:srgbClr val="000000"/>
                          </a:solidFill>
                          <a:effectLst/>
                          <a:latin typeface="Calibri" panose="020F0502020204030204" pitchFamily="34" charset="0"/>
                        </a:rPr>
                        <a:t>Konzumacija alkohola po glavi stanovnika, u litrama</a:t>
                      </a:r>
                    </a:p>
                    <a:p>
                      <a:pPr algn="ctr" hangingPunct="0"/>
                      <a:r>
                        <a:rPr lang="hr-HR" sz="1000" b="1" i="0" u="none" strike="noStrike" kern="1200" dirty="0">
                          <a:solidFill>
                            <a:srgbClr val="000000"/>
                          </a:solidFill>
                          <a:effectLst/>
                          <a:latin typeface="Calibri" panose="020F0502020204030204" pitchFamily="34" charset="0"/>
                        </a:rPr>
                        <a:t>Raširenost TBC-a, broj slučajeva na 100.000 stanovnika</a:t>
                      </a:r>
                    </a:p>
                    <a:p>
                      <a:pPr algn="ctr" hangingPunct="0"/>
                      <a:r>
                        <a:rPr lang="hr-HR" sz="1000" b="1" i="0" u="none" strike="noStrike" kern="1200" dirty="0">
                          <a:solidFill>
                            <a:srgbClr val="000000"/>
                          </a:solidFill>
                          <a:effectLst/>
                          <a:latin typeface="Calibri" panose="020F0502020204030204" pitchFamily="34" charset="0"/>
                        </a:rPr>
                        <a:t>Smrtnost od TBC-a, broj umrlih na 100.000 stanovnika</a:t>
                      </a:r>
                    </a:p>
                    <a:p>
                      <a:pPr algn="ctr" hangingPunct="0"/>
                      <a:r>
                        <a:rPr lang="hr-HR" sz="1000" b="1" i="0" u="none" strike="noStrike" kern="1200" dirty="0">
                          <a:solidFill>
                            <a:srgbClr val="000000"/>
                          </a:solidFill>
                          <a:effectLst/>
                          <a:latin typeface="Calibri" panose="020F0502020204030204" pitchFamily="34" charset="0"/>
                        </a:rPr>
                        <a:t>Udio uspješno izliječenih od TBC-a otpornog na više lijekova (cjelokupno liječenje 18-24 mjeseci) u ukupnom broju slučajeva TBC-a otpornog na lijekove, %</a:t>
                      </a:r>
                    </a:p>
                    <a:p>
                      <a:pPr algn="ctr" hangingPunct="0"/>
                      <a:endParaRPr lang="hr-HR" sz="1000" b="1" i="0" u="none" strike="noStrike" kern="1200" dirty="0">
                        <a:solidFill>
                          <a:srgbClr val="000000"/>
                        </a:solidFill>
                        <a:effectLst/>
                        <a:latin typeface="Calibri" panose="020F0502020204030204" pitchFamily="34" charset="0"/>
                        <a:ea typeface="+mn-ea"/>
                        <a:cs typeface="+mn-cs"/>
                      </a:endParaRPr>
                    </a:p>
                    <a:p>
                      <a:pPr algn="ctr" hangingPunct="0"/>
                      <a:r>
                        <a:rPr lang="hr-HR" sz="1000" b="1" i="0" u="none" strike="noStrike" kern="1200" dirty="0">
                          <a:solidFill>
                            <a:srgbClr val="000000"/>
                          </a:solidFill>
                          <a:effectLst/>
                          <a:latin typeface="Calibri" panose="020F0502020204030204" pitchFamily="34" charset="0"/>
                        </a:rPr>
                        <a:t>Broj HIV pozitivnih pacijenata koji primaju antiretroviralnu terapiju, %</a:t>
                      </a:r>
                    </a:p>
                    <a:p>
                      <a:pPr algn="ctr" hangingPunct="0"/>
                      <a:r>
                        <a:rPr lang="hr-HR" sz="1000" b="1" i="0" u="none" strike="noStrike" kern="1200" dirty="0">
                          <a:solidFill>
                            <a:srgbClr val="000000"/>
                          </a:solidFill>
                          <a:effectLst/>
                          <a:latin typeface="Calibri" panose="020F0502020204030204" pitchFamily="34" charset="0"/>
                        </a:rPr>
                        <a:t>Rizik od prijenosa HIV-a s majke na dijete, %</a:t>
                      </a:r>
                    </a:p>
                    <a:p>
                      <a:pPr algn="ctr" hangingPunct="0"/>
                      <a:r>
                        <a:rPr lang="hr-HR" sz="1000" b="1" i="0" u="none" strike="noStrike" kern="1200" dirty="0">
                          <a:solidFill>
                            <a:srgbClr val="000000"/>
                          </a:solidFill>
                          <a:effectLst/>
                          <a:latin typeface="Calibri" panose="020F0502020204030204" pitchFamily="34" charset="0"/>
                        </a:rPr>
                        <a:t>Pokrivenost visokorizičnog stanovništva HIV preventivnim aktivnostima, %</a:t>
                      </a:r>
                    </a:p>
                    <a:p>
                      <a:pPr algn="ctr" hangingPunct="0"/>
                      <a:r>
                        <a:rPr lang="hr-HR" sz="1000" b="1" i="0" u="none" strike="noStrike" kern="1200" dirty="0">
                          <a:solidFill>
                            <a:srgbClr val="000000"/>
                          </a:solidFill>
                          <a:effectLst/>
                          <a:latin typeface="Calibri" panose="020F0502020204030204" pitchFamily="34" charset="0"/>
                        </a:rPr>
                        <a:t>Stopa neto migracije, broj ljudi </a:t>
                      </a:r>
                    </a:p>
                    <a:p>
                      <a:pPr algn="ctr" hangingPunct="0"/>
                      <a:r>
                        <a:rPr lang="hr-HR" sz="1000" b="1" i="0" u="none" strike="noStrike" kern="1200" dirty="0">
                          <a:solidFill>
                            <a:srgbClr val="000000"/>
                          </a:solidFill>
                          <a:effectLst/>
                          <a:latin typeface="Calibri" panose="020F0502020204030204" pitchFamily="34" charset="0"/>
                        </a:rPr>
                        <a:t>Udio pruženih usluga skrbi (po zdravstvenoj usluzi), odobrenih prema zdravstvenom planu,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6802785"/>
                  </a:ext>
                </a:extLst>
              </a:tr>
            </a:tbl>
          </a:graphicData>
        </a:graphic>
      </p:graphicFrame>
    </p:spTree>
    <p:extLst>
      <p:ext uri="{BB962C8B-B14F-4D97-AF65-F5344CB8AC3E}">
        <p14:creationId xmlns:p14="http://schemas.microsoft.com/office/powerpoint/2010/main" val="27402060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523220"/>
          </a:xfrm>
          <a:prstGeom prst="rect">
            <a:avLst/>
          </a:prstGeom>
          <a:noFill/>
        </p:spPr>
        <p:txBody>
          <a:bodyPr wrap="square" rtlCol="0">
            <a:spAutoFit/>
          </a:bodyPr>
          <a:lstStyle/>
          <a:p>
            <a:pPr algn="ctr"/>
            <a:r>
              <a:rPr lang="hr-HR" sz="2800" dirty="0">
                <a:solidFill>
                  <a:srgbClr val="002060"/>
                </a:solidFill>
                <a:latin typeface="+mj-lt"/>
              </a:rPr>
              <a:t>POKAZATELJI UČINKA ZA ZDRAVSTVO: ARMENIJA</a:t>
            </a:r>
            <a:endParaRPr lang="hr-HR" sz="28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41</a:t>
            </a:fld>
            <a:endParaRPr lang="hr-HR" dirty="0"/>
          </a:p>
        </p:txBody>
      </p:sp>
      <p:graphicFrame>
        <p:nvGraphicFramePr>
          <p:cNvPr id="6" name="Table 5">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EA0AB23E-D5FB-41C6-9AA5-8CDC590C70C2}"/>
              </a:ext>
            </a:extLst>
          </p:cNvPr>
          <p:cNvGraphicFramePr>
            <a:graphicFrameLocks noGrp="1"/>
          </p:cNvGraphicFramePr>
          <p:nvPr>
            <p:extLst>
              <p:ext uri="{D42A27DB-BD31-4B8C-83A1-F6EECF244321}">
                <p14:modId xmlns:p14="http://schemas.microsoft.com/office/powerpoint/2010/main" val="2778038420"/>
              </p:ext>
            </p:extLst>
          </p:nvPr>
        </p:nvGraphicFramePr>
        <p:xfrm>
          <a:off x="763588" y="659014"/>
          <a:ext cx="9137233" cy="5874909"/>
        </p:xfrm>
        <a:graphic>
          <a:graphicData uri="http://schemas.openxmlformats.org/drawingml/2006/table">
            <a:tbl>
              <a:tblPr/>
              <a:tblGrid>
                <a:gridCol w="866462">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18358678"/>
                    </a:ext>
                  </a:extLst>
                </a:gridCol>
                <a:gridCol w="8270771">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79141913"/>
                    </a:ext>
                  </a:extLst>
                </a:gridCol>
              </a:tblGrid>
              <a:tr h="1054860">
                <a:tc>
                  <a:txBody>
                    <a:bodyPr/>
                    <a:lstStyle/>
                    <a:p>
                      <a:pPr algn="ctr" rtl="0" fontAlgn="ctr"/>
                      <a:r>
                        <a:rPr lang="hr-HR" sz="1000" b="0" i="0" u="none" strike="noStrike" dirty="0">
                          <a:solidFill>
                            <a:srgbClr val="000000"/>
                          </a:solidFill>
                          <a:effectLst/>
                          <a:latin typeface="Calibri" panose="020F0502020204030204" pitchFamily="34" charset="0"/>
                        </a:rPr>
                        <a:t>Struktura programa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hr-HR" sz="1100" b="1" dirty="0">
                          <a:effectLst/>
                          <a:latin typeface="+mj-lt"/>
                        </a:rPr>
                        <a:t>Pokazatelji učinka na tri razine: i) pokazatelji učinka za izravno pružene usluge, ii) pokazatelji rezultata politika i financijskog upravljanja,</a:t>
                      </a:r>
                    </a:p>
                    <a:p>
                      <a:pPr marL="0" marR="0" indent="0" algn="ctr" defTabSz="914400" rtl="0" eaLnBrk="1" fontAlgn="ctr" latinLnBrk="0" hangingPunct="1">
                        <a:spcBef>
                          <a:spcPts val="0"/>
                        </a:spcBef>
                        <a:spcAft>
                          <a:spcPts val="0"/>
                        </a:spcAft>
                        <a:tabLst>
                          <a:tab pos="165100" algn="l"/>
                        </a:tabLst>
                      </a:pPr>
                      <a:r>
                        <a:rPr lang="hr-HR" sz="1100" b="1" dirty="0">
                          <a:effectLst/>
                          <a:latin typeface="+mj-lt"/>
                        </a:rPr>
                        <a:t>pod nadležnošću i odgovornošću ministra i iii) transferi. Devet programa: Program o razvoju javne politike, koordinacije i praćenja programa (NAPOMENA: RIJEČ JE O OPĆEM PROGRAMU U SKLOPU KOJEG SVA MINISTARSTVA PODNOSE IZVJEŠTAJE); program za javno zdravstvo; usluge za modernizaciju i povećanje efikasnosti javnih zdravstvenih usluga; program za knjižnice; zdravstvene usluge za zajednicu; medicinska potpora, program pružanja pomoćnih stručnih usluga u bolnici; program bolničke potpore; program socijalnog paketa i alternativni radni program. Svaki program ima potprograme, ukupno 56 programa, u prosjeku 7 po programu, u rasponu od 1 do 16.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186645301"/>
                  </a:ext>
                </a:extLst>
              </a:tr>
              <a:tr h="312813">
                <a:tc>
                  <a:txBody>
                    <a:bodyPr/>
                    <a:lstStyle/>
                    <a:p>
                      <a:pPr algn="ctr" rtl="0" fontAlgn="ctr"/>
                      <a:r>
                        <a:rPr lang="hr-HR" sz="1000" b="0" i="0" u="none" strike="noStrike">
                          <a:solidFill>
                            <a:srgbClr val="000000"/>
                          </a:solidFill>
                          <a:effectLst/>
                          <a:latin typeface="Calibri" panose="020F0502020204030204" pitchFamily="34" charset="0"/>
                        </a:rPr>
                        <a:t>Broj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100" b="1" i="0" u="none" strike="noStrike" kern="1200" dirty="0">
                          <a:solidFill>
                            <a:srgbClr val="000000"/>
                          </a:solidFill>
                          <a:effectLst/>
                          <a:latin typeface="+mn-lt"/>
                        </a:rPr>
                        <a:t>141 pokazatelja količine, 31 kvalitete i 7 za pravovremenost (u nekim slučajevima različiti potprogrami imaju iste PU), uz 8 PU u sklopu transfera koji se odnose na broj primatelja, 8 za količinu i 8 za učestalost transfera.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57218967"/>
                  </a:ext>
                </a:extLst>
              </a:tr>
              <a:tr h="4481993">
                <a:tc>
                  <a:txBody>
                    <a:bodyPr/>
                    <a:lstStyle/>
                    <a:p>
                      <a:pPr algn="ctr" rtl="0" fontAlgn="ctr"/>
                      <a:r>
                        <a:rPr lang="hr-HR" sz="900" b="0" i="0" u="none" strike="noStrike" dirty="0">
                          <a:solidFill>
                            <a:srgbClr val="000000"/>
                          </a:solidFill>
                          <a:effectLst/>
                          <a:latin typeface="Calibri" panose="020F0502020204030204" pitchFamily="34" charset="0"/>
                        </a:rPr>
                        <a:t>Primjeri pokazatelja učinka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100" b="1" i="0" u="none" strike="noStrike" dirty="0">
                          <a:solidFill>
                            <a:srgbClr val="000000"/>
                          </a:solidFill>
                          <a:effectLst/>
                          <a:latin typeface="Calibri" panose="020F0502020204030204" pitchFamily="34" charset="0"/>
                        </a:rPr>
                        <a:t>KOLIČINA: </a:t>
                      </a:r>
                    </a:p>
                    <a:p>
                      <a:pPr algn="ctr" rtl="0" fontAlgn="ctr"/>
                      <a:r>
                        <a:rPr lang="hr-HR" sz="1100" b="1" i="0" u="none" strike="noStrike" dirty="0">
                          <a:solidFill>
                            <a:srgbClr val="000000"/>
                          </a:solidFill>
                          <a:effectLst/>
                          <a:latin typeface="Calibri" panose="020F0502020204030204" pitchFamily="34" charset="0"/>
                        </a:rPr>
                        <a:t>Ukupan broj izrađenih nacrta pravnih akata (dokumenata i (ili) standarda) koji su pripremljeni prema političkim dokumentima, programima, izvještajima i analizama </a:t>
                      </a:r>
                    </a:p>
                    <a:p>
                      <a:pPr algn="ctr" rtl="0" fontAlgn="ctr"/>
                      <a:r>
                        <a:rPr lang="hr-HR" sz="1100" b="1" i="0" u="none" strike="noStrike" dirty="0">
                          <a:solidFill>
                            <a:srgbClr val="000000"/>
                          </a:solidFill>
                          <a:effectLst/>
                          <a:latin typeface="Calibri" panose="020F0502020204030204" pitchFamily="34" charset="0"/>
                        </a:rPr>
                        <a:t>Broj izrađenih sporazuma, memoranduma, protokola, programa i ostalih dokumenata, sastanaka, rasprava i drugih aktivnosti za suradnju </a:t>
                      </a:r>
                    </a:p>
                    <a:p>
                      <a:pPr algn="ctr" rtl="0" fontAlgn="ctr"/>
                      <a:r>
                        <a:rPr lang="hr-HR" sz="1100" b="1" i="0" u="none" strike="noStrike" dirty="0">
                          <a:solidFill>
                            <a:srgbClr val="000000"/>
                          </a:solidFill>
                          <a:effectLst/>
                          <a:latin typeface="Calibri" panose="020F0502020204030204" pitchFamily="34" charset="0"/>
                        </a:rPr>
                        <a:t>Broj kontroliranih programa, otvoren monitoring koordiniranih programa  </a:t>
                      </a:r>
                    </a:p>
                    <a:p>
                      <a:pPr algn="ctr" rtl="0" fontAlgn="ctr"/>
                      <a:r>
                        <a:rPr lang="hr-HR" sz="1100" b="1" i="0" u="none" strike="noStrike" dirty="0">
                          <a:solidFill>
                            <a:srgbClr val="000000"/>
                          </a:solidFill>
                          <a:effectLst/>
                          <a:latin typeface="Calibri" panose="020F0502020204030204" pitchFamily="34" charset="0"/>
                        </a:rPr>
                        <a:t>Broj pripremljenih i emitiranih televizijskih emisija koje pružaju informacije o zdravoj prehrani za djecu</a:t>
                      </a:r>
                    </a:p>
                    <a:p>
                      <a:pPr algn="ctr" rtl="0" fontAlgn="ctr"/>
                      <a:r>
                        <a:rPr lang="hr-HR" sz="1100" b="1" i="0" u="none" strike="noStrike" dirty="0">
                          <a:solidFill>
                            <a:srgbClr val="000000"/>
                          </a:solidFill>
                          <a:effectLst/>
                          <a:latin typeface="Calibri" panose="020F0502020204030204" pitchFamily="34" charset="0"/>
                        </a:rPr>
                        <a:t>Broj istraživanja o teškim zaraznim bolestima  </a:t>
                      </a:r>
                    </a:p>
                    <a:p>
                      <a:pPr algn="ctr" rtl="0" fontAlgn="ctr"/>
                      <a:r>
                        <a:rPr lang="hr-HR" sz="1100" b="1" i="0" u="none" strike="noStrike" dirty="0">
                          <a:solidFill>
                            <a:srgbClr val="000000"/>
                          </a:solidFill>
                          <a:effectLst/>
                          <a:latin typeface="Calibri" panose="020F0502020204030204" pitchFamily="34" charset="0"/>
                        </a:rPr>
                        <a:t>Broj sastavnih dijelova pogodnih za upotrebu, prikupljena krv iz općeg broja uzoraka (jedinica)</a:t>
                      </a:r>
                    </a:p>
                    <a:p>
                      <a:pPr algn="ctr" rtl="0" fontAlgn="ctr"/>
                      <a:r>
                        <a:rPr lang="hr-HR" sz="1100" b="1" i="0" u="none" strike="noStrike" dirty="0">
                          <a:solidFill>
                            <a:srgbClr val="000000"/>
                          </a:solidFill>
                          <a:effectLst/>
                          <a:latin typeface="Calibri" panose="020F0502020204030204" pitchFamily="34" charset="0"/>
                        </a:rPr>
                        <a:t>Broj građana koji se služe uslugama primarne zdravstvene zaštite, uključujući: a) broj građana u dobi od 18 i više koji su primali medicinske usluge od lokalnog terapeuta, obiteljskog liječnika </a:t>
                      </a:r>
                    </a:p>
                    <a:p>
                      <a:pPr algn="ctr" rtl="0" fontAlgn="ctr"/>
                      <a:r>
                        <a:rPr lang="hr-HR" sz="1100" b="1" i="0" u="none" strike="noStrike" dirty="0">
                          <a:solidFill>
                            <a:srgbClr val="000000"/>
                          </a:solidFill>
                          <a:effectLst/>
                          <a:latin typeface="Calibri" panose="020F0502020204030204" pitchFamily="34" charset="0"/>
                        </a:rPr>
                        <a:t>Broj građana koji su besplatno dobili lijekove po povlaštenim uvjetima </a:t>
                      </a:r>
                    </a:p>
                    <a:p>
                      <a:pPr algn="ctr" rtl="0" fontAlgn="ctr"/>
                      <a:r>
                        <a:rPr lang="hr-HR" sz="1100" b="1" i="0" u="none" strike="noStrike" dirty="0">
                          <a:solidFill>
                            <a:srgbClr val="000000"/>
                          </a:solidFill>
                          <a:effectLst/>
                          <a:latin typeface="Calibri" panose="020F0502020204030204" pitchFamily="34" charset="0"/>
                        </a:rPr>
                        <a:t>Broj slučajeva onkoloških i hematoloških bolesti</a:t>
                      </a:r>
                    </a:p>
                    <a:p>
                      <a:pPr algn="ctr" rtl="0" fontAlgn="ctr"/>
                      <a:r>
                        <a:rPr lang="hr-HR" sz="1100" b="1" i="0" u="none" strike="noStrike" dirty="0">
                          <a:solidFill>
                            <a:srgbClr val="000000"/>
                          </a:solidFill>
                          <a:effectLst/>
                          <a:latin typeface="Calibri" panose="020F0502020204030204" pitchFamily="34" charset="0"/>
                        </a:rPr>
                        <a:t>KVALITETA: </a:t>
                      </a:r>
                    </a:p>
                    <a:p>
                      <a:pPr algn="ctr" rtl="0" fontAlgn="ctr"/>
                      <a:r>
                        <a:rPr lang="hr-HR" sz="1100" b="1" i="0" u="none" strike="noStrike" dirty="0">
                          <a:solidFill>
                            <a:srgbClr val="000000"/>
                          </a:solidFill>
                          <a:effectLst/>
                          <a:latin typeface="Calibri" panose="020F0502020204030204" pitchFamily="34" charset="0"/>
                        </a:rPr>
                        <a:t>Pokrivenost djece u dobi od 11 mjeseci i 29 dana cjepivima, u postocima</a:t>
                      </a:r>
                    </a:p>
                    <a:p>
                      <a:pPr algn="ctr" rtl="0" fontAlgn="ctr"/>
                      <a:r>
                        <a:rPr lang="hr-HR" sz="1100" b="1" i="0" u="none" strike="noStrike" dirty="0">
                          <a:solidFill>
                            <a:srgbClr val="000000"/>
                          </a:solidFill>
                          <a:effectLst/>
                          <a:latin typeface="Calibri" panose="020F0502020204030204" pitchFamily="34" charset="0"/>
                        </a:rPr>
                        <a:t>Pokrivenost djece u dobi od 23 mjeseci i 29 dana cjepivima, u postocima</a:t>
                      </a:r>
                    </a:p>
                    <a:p>
                      <a:pPr algn="ctr" rtl="0" fontAlgn="ctr"/>
                      <a:r>
                        <a:rPr lang="hr-HR" sz="1100" b="1" i="0" u="none" strike="noStrike" dirty="0">
                          <a:solidFill>
                            <a:srgbClr val="000000"/>
                          </a:solidFill>
                          <a:effectLst/>
                          <a:latin typeface="Calibri" panose="020F0502020204030204" pitchFamily="34" charset="0"/>
                        </a:rPr>
                        <a:t>Postotak organizacija koje pružaju medicinske usluge i skrb u programu za kontrolu infekcija</a:t>
                      </a:r>
                    </a:p>
                    <a:p>
                      <a:pPr algn="ctr" rtl="0" fontAlgn="ctr"/>
                      <a:r>
                        <a:rPr lang="hr-HR" sz="1100" b="1" i="0" u="none" strike="noStrike" dirty="0">
                          <a:solidFill>
                            <a:srgbClr val="000000"/>
                          </a:solidFill>
                          <a:effectLst/>
                          <a:latin typeface="Calibri" panose="020F0502020204030204" pitchFamily="34" charset="0"/>
                        </a:rPr>
                        <a:t>Maksimalni udio nevažećih uzoraka krvi</a:t>
                      </a:r>
                    </a:p>
                    <a:p>
                      <a:pPr algn="ctr" rtl="0" fontAlgn="ctr"/>
                      <a:r>
                        <a:rPr lang="hr-HR" sz="1100" b="1" i="0" u="none" strike="noStrike" dirty="0">
                          <a:solidFill>
                            <a:srgbClr val="000000"/>
                          </a:solidFill>
                          <a:effectLst/>
                          <a:latin typeface="Calibri" panose="020F0502020204030204" pitchFamily="34" charset="0"/>
                        </a:rPr>
                        <a:t>Postotak osoba koje primaju ARV / antiretroviralnu terapiju / liječenje među svim odraslima i djecom koji žive s HIV-om</a:t>
                      </a:r>
                    </a:p>
                    <a:p>
                      <a:pPr algn="ctr" rtl="0" fontAlgn="ctr"/>
                      <a:r>
                        <a:rPr lang="hr-HR" sz="1100" b="1" i="0" u="none" strike="noStrike" dirty="0">
                          <a:solidFill>
                            <a:srgbClr val="000000"/>
                          </a:solidFill>
                          <a:effectLst/>
                          <a:latin typeface="Calibri" panose="020F0502020204030204" pitchFamily="34" charset="0"/>
                        </a:rPr>
                        <a:t>Obuhvat žena u dobi 30-60 godina u probir za rak grlića maternice (%)</a:t>
                      </a:r>
                    </a:p>
                    <a:p>
                      <a:pPr algn="ctr" rtl="0" fontAlgn="ctr"/>
                      <a:r>
                        <a:rPr lang="hr-HR" sz="1100" b="1" i="0" u="none" strike="noStrike" dirty="0">
                          <a:solidFill>
                            <a:srgbClr val="000000"/>
                          </a:solidFill>
                          <a:effectLst/>
                          <a:latin typeface="Calibri" panose="020F0502020204030204" pitchFamily="34" charset="0"/>
                        </a:rPr>
                        <a:t>PRAVOVREMENOST: </a:t>
                      </a:r>
                    </a:p>
                    <a:p>
                      <a:pPr algn="ctr" rtl="0" fontAlgn="ctr"/>
                      <a:r>
                        <a:rPr lang="hr-HR" sz="1100" b="1" i="0" u="none" strike="noStrike" dirty="0">
                          <a:solidFill>
                            <a:srgbClr val="000000"/>
                          </a:solidFill>
                          <a:effectLst/>
                          <a:latin typeface="Calibri" panose="020F0502020204030204" pitchFamily="34" charset="0"/>
                        </a:rPr>
                        <a:t>Prosječno vrijeme odaziva (u danima) na dolazeća službena pisma Ministarstva</a:t>
                      </a:r>
                    </a:p>
                    <a:p>
                      <a:pPr algn="ctr" rtl="0" fontAlgn="ctr"/>
                      <a:r>
                        <a:rPr lang="hr-HR" sz="1100" b="1" i="0" u="none" strike="noStrike" dirty="0">
                          <a:solidFill>
                            <a:srgbClr val="000000"/>
                          </a:solidFill>
                          <a:effectLst/>
                          <a:latin typeface="Calibri" panose="020F0502020204030204" pitchFamily="34" charset="0"/>
                        </a:rPr>
                        <a:t>Maksimalno razdoblje dezinfekcije žarišta zaraznih bolesti, vrijeme trajanja dezinfekcije</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36963904"/>
                  </a:ext>
                </a:extLst>
              </a:tr>
            </a:tbl>
          </a:graphicData>
        </a:graphic>
      </p:graphicFrame>
    </p:spTree>
    <p:extLst>
      <p:ext uri="{BB962C8B-B14F-4D97-AF65-F5344CB8AC3E}">
        <p14:creationId xmlns:p14="http://schemas.microsoft.com/office/powerpoint/2010/main" val="21508600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hr-HR" sz="2000" dirty="0">
              <a:solidFill>
                <a:schemeClr val="tx1">
                  <a:lumMod val="95000"/>
                  <a:lumOff val="5000"/>
                </a:schemeClr>
              </a:solidFill>
            </a:endParaRPr>
          </a:p>
          <a:p>
            <a:pPr algn="l">
              <a:spcBef>
                <a:spcPts val="1200"/>
              </a:spcBef>
            </a:pPr>
            <a:r>
              <a:rPr lang="hr-HR" sz="3000" cap="all" dirty="0">
                <a:solidFill>
                  <a:srgbClr val="00B050"/>
                </a:solidFill>
              </a:rPr>
              <a:t>Sažeti pregled pokazatelja za zdravstvo i obrazovanje</a:t>
            </a:r>
            <a:r>
              <a:rPr lang="hr-HR" smtClean="0"/>
              <a:t> </a:t>
            </a:r>
            <a:endParaRPr lang="hr-HR" sz="3000" cap="all" dirty="0">
              <a:solidFill>
                <a:srgbClr val="00B050"/>
              </a:solidFill>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42</a:t>
            </a:fld>
            <a:endParaRPr lang="hr-HR" dirty="0"/>
          </a:p>
        </p:txBody>
      </p:sp>
    </p:spTree>
    <p:extLst>
      <p:ext uri="{BB962C8B-B14F-4D97-AF65-F5344CB8AC3E}">
        <p14:creationId xmlns:p14="http://schemas.microsoft.com/office/powerpoint/2010/main" val="8256642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684833"/>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62642" y="80510"/>
            <a:ext cx="9014791" cy="461665"/>
          </a:xfrm>
          <a:prstGeom prst="rect">
            <a:avLst/>
          </a:prstGeom>
          <a:noFill/>
        </p:spPr>
        <p:txBody>
          <a:bodyPr wrap="square" rtlCol="0">
            <a:spAutoFit/>
          </a:bodyPr>
          <a:lstStyle/>
          <a:p>
            <a:pPr algn="ctr"/>
            <a:r>
              <a:rPr lang="hr-HR" sz="2400" cap="all" dirty="0">
                <a:solidFill>
                  <a:srgbClr val="002060"/>
                </a:solidFill>
                <a:latin typeface="+mj-lt"/>
              </a:rPr>
              <a:t>BROJ POKAZATELJA UČINKAi PROGRAMSKE STRUKTURE</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43</a:t>
            </a:fld>
            <a:endParaRPr lang="hr-HR" dirty="0"/>
          </a:p>
        </p:txBody>
      </p:sp>
      <p:graphicFrame>
        <p:nvGraphicFramePr>
          <p:cNvPr id="8" name="Table 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B13AB1A-FA8C-4091-9941-01F4598E5E52}"/>
              </a:ext>
            </a:extLst>
          </p:cNvPr>
          <p:cNvGraphicFramePr>
            <a:graphicFrameLocks noGrp="1"/>
          </p:cNvGraphicFramePr>
          <p:nvPr>
            <p:extLst/>
          </p:nvPr>
        </p:nvGraphicFramePr>
        <p:xfrm>
          <a:off x="969568" y="641653"/>
          <a:ext cx="8731928" cy="5671111"/>
        </p:xfrm>
        <a:graphic>
          <a:graphicData uri="http://schemas.openxmlformats.org/drawingml/2006/table">
            <a:tbl>
              <a:tblPr/>
              <a:tblGrid>
                <a:gridCol w="1794915">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239041611"/>
                    </a:ext>
                  </a:extLst>
                </a:gridCol>
                <a:gridCol w="1731317">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959277111"/>
                    </a:ext>
                  </a:extLst>
                </a:gridCol>
                <a:gridCol w="1519473">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021554327"/>
                    </a:ext>
                  </a:extLst>
                </a:gridCol>
                <a:gridCol w="1757127">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79990029"/>
                    </a:ext>
                  </a:extLst>
                </a:gridCol>
                <a:gridCol w="1929096">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616373879"/>
                    </a:ext>
                  </a:extLst>
                </a:gridCol>
              </a:tblGrid>
              <a:tr h="368087">
                <a:tc>
                  <a:txBody>
                    <a:bodyPr/>
                    <a:lstStyle/>
                    <a:p>
                      <a:pPr algn="ctr" rtl="0" fontAlgn="ctr"/>
                      <a:r>
                        <a:rPr lang="hr-HR" sz="1600" b="0" i="0" u="none" strike="noStrike" dirty="0">
                          <a:solidFill>
                            <a:srgbClr val="000000"/>
                          </a:solidFill>
                          <a:effectLst/>
                          <a:latin typeface="Calibri" panose="020F0502020204030204" pitchFamily="34" charset="0"/>
                        </a:rPr>
                        <a:t> </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rtl="0" fontAlgn="b"/>
                      <a:r>
                        <a:rPr lang="hr-HR" sz="1600" b="1" i="0" u="none" strike="noStrike" dirty="0">
                          <a:solidFill>
                            <a:srgbClr val="000000"/>
                          </a:solidFill>
                          <a:effectLst/>
                          <a:latin typeface="Calibri" panose="020F0502020204030204" pitchFamily="34" charset="0"/>
                        </a:rPr>
                        <a:t>OBRAZOVANJE</a:t>
                      </a:r>
                    </a:p>
                  </a:txBody>
                  <a:tcPr marL="9143" marR="9143" marT="91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en-US"/>
                    </a:p>
                  </a:txBody>
                  <a:tcPr/>
                </a:tc>
                <a:tc gridSpan="2">
                  <a:txBody>
                    <a:bodyPr/>
                    <a:lstStyle/>
                    <a:p>
                      <a:pPr algn="ctr" rtl="0" fontAlgn="ctr"/>
                      <a:r>
                        <a:rPr lang="hr-HR" sz="1600" b="1" i="0" u="none" strike="noStrike">
                          <a:solidFill>
                            <a:srgbClr val="000000"/>
                          </a:solidFill>
                          <a:effectLst/>
                          <a:latin typeface="Calibri" panose="020F0502020204030204" pitchFamily="34" charset="0"/>
                        </a:rPr>
                        <a:t>ZDRAVSTVO</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784678655"/>
                  </a:ext>
                </a:extLst>
              </a:tr>
              <a:tr h="629378">
                <a:tc>
                  <a:txBody>
                    <a:bodyPr/>
                    <a:lstStyle/>
                    <a:p>
                      <a:pPr algn="ctr" rtl="0" fontAlgn="ctr"/>
                      <a:r>
                        <a:rPr lang="hr-HR" sz="1600" b="0" i="0" u="none" strike="noStrike">
                          <a:solidFill>
                            <a:srgbClr val="000000"/>
                          </a:solidFill>
                          <a:effectLst/>
                          <a:latin typeface="Calibri" panose="020F0502020204030204" pitchFamily="34" charset="0"/>
                        </a:rPr>
                        <a:t> </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b"/>
                      <a:r>
                        <a:rPr lang="hr-HR" sz="1600" b="1" i="0" u="none" strike="noStrike" dirty="0">
                          <a:solidFill>
                            <a:srgbClr val="000000"/>
                          </a:solidFill>
                          <a:effectLst/>
                          <a:latin typeface="Calibri" panose="020F0502020204030204" pitchFamily="34" charset="0"/>
                        </a:rPr>
                        <a:t>BROJ I STRUKTURA PROGRAMA</a:t>
                      </a:r>
                    </a:p>
                  </a:txBody>
                  <a:tcPr marL="9143" marR="9143" marT="9143" marB="0" anchor="b">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b"/>
                      <a:r>
                        <a:rPr lang="hr-HR" sz="1600" b="1" i="0" u="none" strike="noStrike" dirty="0">
                          <a:solidFill>
                            <a:srgbClr val="000000"/>
                          </a:solidFill>
                          <a:effectLst/>
                          <a:latin typeface="Calibri" panose="020F0502020204030204" pitchFamily="34" charset="0"/>
                        </a:rPr>
                        <a:t>BROJ POKAZATELJA UČINKA</a:t>
                      </a:r>
                    </a:p>
                  </a:txBody>
                  <a:tcPr marL="9143" marR="9143" marT="9143" marB="0" anchor="b">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b"/>
                      <a:r>
                        <a:rPr lang="hr-HR" sz="1600" b="1" i="0" u="none" strike="noStrike" dirty="0">
                          <a:solidFill>
                            <a:srgbClr val="000000"/>
                          </a:solidFill>
                          <a:effectLst/>
                          <a:latin typeface="Calibri" panose="020F0502020204030204" pitchFamily="34" charset="0"/>
                        </a:rPr>
                        <a:t>BROJ I STRUKTURA PROGRAMA</a:t>
                      </a:r>
                    </a:p>
                  </a:txBody>
                  <a:tcPr marL="9143" marR="9143" marT="9143" marB="0" anchor="b">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b"/>
                      <a:r>
                        <a:rPr lang="hr-HR" sz="1600" b="1" i="0" u="none" strike="noStrike" dirty="0">
                          <a:solidFill>
                            <a:srgbClr val="000000"/>
                          </a:solidFill>
                          <a:effectLst/>
                          <a:latin typeface="Calibri" panose="020F0502020204030204" pitchFamily="34" charset="0"/>
                        </a:rPr>
                        <a:t>BROJ POKAZATELJA UČINKA</a:t>
                      </a:r>
                    </a:p>
                  </a:txBody>
                  <a:tcPr marL="9143" marR="9143" marT="9143" marB="0" anchor="b">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835840380"/>
                  </a:ext>
                </a:extLst>
              </a:tr>
              <a:tr h="423331">
                <a:tc>
                  <a:txBody>
                    <a:bodyPr/>
                    <a:lstStyle/>
                    <a:p>
                      <a:pPr algn="ctr" rtl="0" fontAlgn="ctr"/>
                      <a:r>
                        <a:rPr lang="hr-HR" sz="1600" b="1" i="0" u="none" strike="noStrike">
                          <a:solidFill>
                            <a:srgbClr val="000000"/>
                          </a:solidFill>
                          <a:effectLst/>
                          <a:latin typeface="Calibri" panose="020F0502020204030204" pitchFamily="34" charset="0"/>
                        </a:rPr>
                        <a:t>Ruska Federacija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a:solidFill>
                            <a:srgbClr val="000000"/>
                          </a:solidFill>
                          <a:effectLst/>
                          <a:latin typeface="Calibri" panose="020F0502020204030204" pitchFamily="34" charset="0"/>
                        </a:rPr>
                        <a:t>1 program s 7 potprograma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dirty="0">
                          <a:solidFill>
                            <a:srgbClr val="000000"/>
                          </a:solidFill>
                          <a:effectLst/>
                          <a:latin typeface="Calibri" panose="020F0502020204030204" pitchFamily="34" charset="0"/>
                        </a:rPr>
                        <a:t>154.</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dirty="0">
                          <a:solidFill>
                            <a:srgbClr val="000000"/>
                          </a:solidFill>
                          <a:effectLst/>
                          <a:latin typeface="Calibri" panose="020F0502020204030204" pitchFamily="34" charset="0"/>
                        </a:rPr>
                        <a:t>1 program s 11 potprograma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dirty="0">
                          <a:solidFill>
                            <a:srgbClr val="000000"/>
                          </a:solidFill>
                          <a:effectLst/>
                          <a:latin typeface="Calibri" panose="020F0502020204030204" pitchFamily="34" charset="0"/>
                        </a:rPr>
                        <a:t>96.</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74919524"/>
                  </a:ext>
                </a:extLst>
              </a:tr>
              <a:tr h="423331">
                <a:tc>
                  <a:txBody>
                    <a:bodyPr/>
                    <a:lstStyle/>
                    <a:p>
                      <a:pPr algn="ctr" rtl="0" fontAlgn="ctr"/>
                      <a:r>
                        <a:rPr lang="hr-HR" sz="1600" b="1" i="0" u="none" strike="noStrike">
                          <a:solidFill>
                            <a:srgbClr val="000000"/>
                          </a:solidFill>
                          <a:effectLst/>
                          <a:latin typeface="Calibri" panose="020F0502020204030204" pitchFamily="34" charset="0"/>
                        </a:rPr>
                        <a:t>Srbija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6 programa sa 64 aktivnosti</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a:solidFill>
                            <a:srgbClr val="000000"/>
                          </a:solidFill>
                          <a:effectLst/>
                          <a:latin typeface="Calibri" panose="020F0502020204030204" pitchFamily="34" charset="0"/>
                        </a:rPr>
                        <a:t>272.</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6 programa sa 45 aktivnosti</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142.</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544671113"/>
                  </a:ext>
                </a:extLst>
              </a:tr>
              <a:tr h="423331">
                <a:tc>
                  <a:txBody>
                    <a:bodyPr/>
                    <a:lstStyle/>
                    <a:p>
                      <a:pPr algn="ctr" rtl="0" fontAlgn="ctr"/>
                      <a:r>
                        <a:rPr lang="hr-HR" sz="1600" b="1" i="0" u="none" strike="noStrike" dirty="0">
                          <a:solidFill>
                            <a:srgbClr val="000000"/>
                          </a:solidFill>
                          <a:effectLst/>
                          <a:latin typeface="Calibri" panose="020F0502020204030204" pitchFamily="34" charset="0"/>
                        </a:rPr>
                        <a:t>Hrvatska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a:solidFill>
                            <a:srgbClr val="000000"/>
                          </a:solidFill>
                          <a:effectLst/>
                          <a:latin typeface="Calibri" panose="020F0502020204030204" pitchFamily="34" charset="0"/>
                        </a:rPr>
                        <a:t>4 programa s 40 aktivnosti</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a:solidFill>
                            <a:srgbClr val="000000"/>
                          </a:solidFill>
                          <a:effectLst/>
                          <a:latin typeface="Calibri" panose="020F0502020204030204" pitchFamily="34" charset="0"/>
                        </a:rPr>
                        <a:t>113.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dirty="0">
                          <a:solidFill>
                            <a:srgbClr val="000000"/>
                          </a:solidFill>
                          <a:effectLst/>
                          <a:latin typeface="Calibri" panose="020F0502020204030204" pitchFamily="34" charset="0"/>
                        </a:rPr>
                        <a:t>4 programa s 8 aktivnosti</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dirty="0">
                          <a:solidFill>
                            <a:srgbClr val="000000"/>
                          </a:solidFill>
                          <a:effectLst/>
                          <a:latin typeface="Calibri" panose="020F0502020204030204" pitchFamily="34" charset="0"/>
                        </a:rPr>
                        <a:t>18.</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819686089"/>
                  </a:ext>
                </a:extLst>
              </a:tr>
              <a:tr h="423331">
                <a:tc>
                  <a:txBody>
                    <a:bodyPr/>
                    <a:lstStyle/>
                    <a:p>
                      <a:pPr algn="ctr" rtl="0" fontAlgn="ctr"/>
                      <a:r>
                        <a:rPr lang="hr-HR" sz="1600" b="1" i="0" u="none" strike="noStrike">
                          <a:solidFill>
                            <a:srgbClr val="000000"/>
                          </a:solidFill>
                          <a:effectLst/>
                          <a:latin typeface="Calibri" panose="020F0502020204030204" pitchFamily="34" charset="0"/>
                        </a:rPr>
                        <a:t>Kirgiska Republika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a:solidFill>
                            <a:srgbClr val="000000"/>
                          </a:solidFill>
                          <a:effectLst/>
                          <a:latin typeface="Calibri" panose="020F0502020204030204" pitchFamily="34" charset="0"/>
                        </a:rPr>
                        <a:t>6 programa sa 27 aktivnosti</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73.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5 programa s 40 aktivnosti</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68.</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257665253"/>
                  </a:ext>
                </a:extLst>
              </a:tr>
              <a:tr h="254748">
                <a:tc>
                  <a:txBody>
                    <a:bodyPr/>
                    <a:lstStyle/>
                    <a:p>
                      <a:pPr algn="ctr" rtl="0" fontAlgn="ctr"/>
                      <a:r>
                        <a:rPr lang="hr-HR" sz="1600" b="1" i="0" u="none" strike="noStrike">
                          <a:solidFill>
                            <a:srgbClr val="000000"/>
                          </a:solidFill>
                          <a:effectLst/>
                          <a:latin typeface="Calibri" panose="020F0502020204030204" pitchFamily="34" charset="0"/>
                        </a:rPr>
                        <a:t>Bugarska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a:solidFill>
                            <a:srgbClr val="000000"/>
                          </a:solidFill>
                          <a:effectLst/>
                          <a:latin typeface="Calibri" panose="020F0502020204030204" pitchFamily="34" charset="0"/>
                        </a:rPr>
                        <a:t>9 programa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a:solidFill>
                            <a:srgbClr val="000000"/>
                          </a:solidFill>
                          <a:effectLst/>
                          <a:latin typeface="Calibri" panose="020F0502020204030204" pitchFamily="34" charset="0"/>
                        </a:rPr>
                        <a:t>123.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a:solidFill>
                            <a:srgbClr val="000000"/>
                          </a:solidFill>
                          <a:effectLst/>
                          <a:latin typeface="Calibri" panose="020F0502020204030204" pitchFamily="34" charset="0"/>
                        </a:rPr>
                        <a:t>2 programa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dirty="0">
                          <a:solidFill>
                            <a:srgbClr val="000000"/>
                          </a:solidFill>
                          <a:effectLst/>
                          <a:latin typeface="Calibri" panose="020F0502020204030204" pitchFamily="34" charset="0"/>
                        </a:rPr>
                        <a:t>16.</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48474569"/>
                  </a:ext>
                </a:extLst>
              </a:tr>
              <a:tr h="423331">
                <a:tc>
                  <a:txBody>
                    <a:bodyPr/>
                    <a:lstStyle/>
                    <a:p>
                      <a:pPr algn="ctr" rtl="0" fontAlgn="ctr"/>
                      <a:r>
                        <a:rPr lang="hr-HR" sz="1600" b="1" i="0" u="none" strike="noStrike" dirty="0">
                          <a:solidFill>
                            <a:srgbClr val="000000"/>
                          </a:solidFill>
                          <a:effectLst/>
                          <a:latin typeface="Calibri" panose="020F0502020204030204" pitchFamily="34" charset="0"/>
                        </a:rPr>
                        <a:t>Bjelarus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1 program s 11 potprograma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31.</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1 program s 7 potprograma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hr-HR" sz="1600" b="0" i="0" u="none" strike="noStrike" dirty="0">
                          <a:solidFill>
                            <a:srgbClr val="000000"/>
                          </a:solidFill>
                          <a:effectLst/>
                          <a:latin typeface="Calibri" panose="020F0502020204030204" pitchFamily="34" charset="0"/>
                        </a:rPr>
                        <a:t>23.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63247166"/>
                  </a:ext>
                </a:extLst>
              </a:tr>
              <a:tr h="254748">
                <a:tc>
                  <a:txBody>
                    <a:bodyPr/>
                    <a:lstStyle/>
                    <a:p>
                      <a:pPr algn="ctr" rtl="0" fontAlgn="ctr"/>
                      <a:r>
                        <a:rPr lang="hr-HR" sz="1600" b="1" i="0" u="none" strike="noStrike">
                          <a:solidFill>
                            <a:srgbClr val="000000"/>
                          </a:solidFill>
                          <a:effectLst/>
                          <a:latin typeface="Calibri" panose="020F0502020204030204" pitchFamily="34" charset="0"/>
                        </a:rPr>
                        <a:t>Moldova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a:solidFill>
                            <a:srgbClr val="000000"/>
                          </a:solidFill>
                          <a:effectLst/>
                          <a:latin typeface="Calibri" panose="020F0502020204030204" pitchFamily="34" charset="0"/>
                        </a:rPr>
                        <a:t> </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a:solidFill>
                            <a:srgbClr val="000000"/>
                          </a:solidFill>
                          <a:effectLst/>
                          <a:latin typeface="Calibri" panose="020F0502020204030204" pitchFamily="34" charset="0"/>
                        </a:rPr>
                        <a:t> </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a:solidFill>
                            <a:srgbClr val="000000"/>
                          </a:solidFill>
                          <a:effectLst/>
                          <a:latin typeface="Calibri" panose="020F0502020204030204" pitchFamily="34" charset="0"/>
                        </a:rPr>
                        <a:t>12 programa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dirty="0">
                          <a:solidFill>
                            <a:srgbClr val="000000"/>
                          </a:solidFill>
                          <a:effectLst/>
                          <a:latin typeface="Calibri" panose="020F0502020204030204" pitchFamily="34" charset="0"/>
                        </a:rPr>
                        <a:t>95.</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3713955303"/>
                  </a:ext>
                </a:extLst>
              </a:tr>
              <a:tr h="423331">
                <a:tc>
                  <a:txBody>
                    <a:bodyPr/>
                    <a:lstStyle/>
                    <a:p>
                      <a:pPr marL="0" algn="ctr" defTabSz="914400" rtl="0" eaLnBrk="1" fontAlgn="ctr" latinLnBrk="0" hangingPunct="1"/>
                      <a:r>
                        <a:rPr lang="hr-HR" sz="1600" b="1" i="0" u="none" strike="noStrike" kern="1200" dirty="0">
                          <a:solidFill>
                            <a:srgbClr val="000000"/>
                          </a:solidFill>
                          <a:effectLst/>
                          <a:latin typeface="Calibri" panose="020F0502020204030204" pitchFamily="34" charset="0"/>
                        </a:rPr>
                        <a:t>Armenija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algn="ctr" defTabSz="914400" rtl="0" eaLnBrk="1" fontAlgn="ctr" latinLnBrk="0" hangingPunct="1"/>
                      <a:r>
                        <a:rPr lang="hr-HR" sz="1600" b="0" i="0" u="none" strike="noStrike" kern="1200" dirty="0">
                          <a:solidFill>
                            <a:srgbClr val="000000"/>
                          </a:solidFill>
                          <a:effectLst/>
                          <a:latin typeface="Calibri" panose="020F0502020204030204" pitchFamily="34" charset="0"/>
                        </a:rPr>
                        <a:t>9 programa sa 69 potprograma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algn="ctr" defTabSz="914400" rtl="0" eaLnBrk="1" fontAlgn="ctr" latinLnBrk="0" hangingPunct="1"/>
                      <a:r>
                        <a:rPr lang="hr-HR" sz="1600" b="0" i="0" u="none" strike="noStrike" kern="1200" dirty="0">
                          <a:solidFill>
                            <a:srgbClr val="000000"/>
                          </a:solidFill>
                          <a:effectLst/>
                          <a:latin typeface="Calibri" panose="020F0502020204030204" pitchFamily="34" charset="0"/>
                        </a:rPr>
                        <a:t>153.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hr-HR" sz="1600" b="0" i="0" u="none" strike="noStrike" kern="1200" dirty="0">
                          <a:solidFill>
                            <a:srgbClr val="000000"/>
                          </a:solidFill>
                          <a:effectLst/>
                          <a:latin typeface="Calibri" panose="020F0502020204030204" pitchFamily="34" charset="0"/>
                        </a:rPr>
                        <a:t>9 programa s 56 potprograma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algn="ctr" defTabSz="914400" rtl="0" eaLnBrk="1" fontAlgn="ctr" latinLnBrk="0" hangingPunct="1"/>
                      <a:r>
                        <a:rPr lang="hr-HR" sz="1600" b="0" i="0" u="none" strike="noStrike" kern="1200" dirty="0">
                          <a:solidFill>
                            <a:srgbClr val="000000"/>
                          </a:solidFill>
                          <a:effectLst/>
                          <a:latin typeface="Calibri" panose="020F0502020204030204" pitchFamily="34" charset="0"/>
                        </a:rPr>
                        <a:t>165.</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046485918"/>
                  </a:ext>
                </a:extLst>
              </a:tr>
              <a:tr h="254748">
                <a:tc>
                  <a:txBody>
                    <a:bodyPr/>
                    <a:lstStyle/>
                    <a:p>
                      <a:pPr algn="ctr" rtl="0" fontAlgn="ctr"/>
                      <a:r>
                        <a:rPr lang="hr-HR" sz="1600" b="1" i="0" u="none" strike="noStrike" dirty="0">
                          <a:solidFill>
                            <a:srgbClr val="000000"/>
                          </a:solidFill>
                          <a:effectLst/>
                          <a:latin typeface="Calibri" panose="020F0502020204030204" pitchFamily="34" charset="0"/>
                        </a:rPr>
                        <a:t>Turska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marL="0" algn="ctr" defTabSz="914400" rtl="0" eaLnBrk="1" fontAlgn="ctr" latinLnBrk="0" hangingPunct="1"/>
                      <a:r>
                        <a:rPr lang="hr-HR" sz="1600" b="0" i="0" u="none" strike="noStrike" kern="1200" dirty="0">
                          <a:solidFill>
                            <a:schemeClr val="tx1"/>
                          </a:solidFill>
                          <a:effectLst/>
                          <a:latin typeface="Calibri" panose="020F0502020204030204" pitchFamily="34" charset="0"/>
                        </a:rPr>
                        <a:t>7 strateških ciljeva i 42 cilja učinka </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hr-HR" sz="1600" b="0" i="0" u="none" strike="noStrike" dirty="0">
                          <a:solidFill>
                            <a:srgbClr val="000000"/>
                          </a:solidFill>
                          <a:effectLst/>
                          <a:latin typeface="Calibri" panose="020F0502020204030204" pitchFamily="34" charset="0"/>
                        </a:rPr>
                        <a:t>175.</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endParaRPr lang="en-US" sz="1600" b="0" i="0" u="none" strike="noStrike" dirty="0">
                        <a:solidFill>
                          <a:srgbClr val="000000"/>
                        </a:solidFill>
                        <a:effectLst/>
                        <a:latin typeface="Calibri" panose="020F0502020204030204" pitchFamily="34" charset="0"/>
                      </a:endParaRP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endParaRPr lang="en-US" sz="1600" b="0" i="0" u="none" strike="noStrike" dirty="0">
                        <a:solidFill>
                          <a:srgbClr val="000000"/>
                        </a:solidFill>
                        <a:effectLst/>
                        <a:latin typeface="Calibri" panose="020F0502020204030204" pitchFamily="34" charset="0"/>
                      </a:endParaRP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86328800"/>
                  </a:ext>
                </a:extLst>
              </a:tr>
              <a:tr h="575104">
                <a:tc>
                  <a:txBody>
                    <a:bodyPr/>
                    <a:lstStyle/>
                    <a:p>
                      <a:pPr algn="ctr" rtl="0" fontAlgn="ctr"/>
                      <a:r>
                        <a:rPr lang="hr-HR" sz="1600" b="1" i="1" u="none" strike="noStrike">
                          <a:solidFill>
                            <a:srgbClr val="000000"/>
                          </a:solidFill>
                          <a:effectLst/>
                          <a:latin typeface="Calibri" panose="020F0502020204030204" pitchFamily="34" charset="0"/>
                        </a:rPr>
                        <a:t>PROSJEČNO</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endParaRPr lang="en-US" sz="1600" b="1" i="1" u="none" strike="noStrike" dirty="0">
                        <a:solidFill>
                          <a:srgbClr val="000000"/>
                        </a:solidFill>
                        <a:effectLst/>
                        <a:latin typeface="Calibri" panose="020F0502020204030204" pitchFamily="34" charset="0"/>
                      </a:endParaRP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r-HR" sz="1600" b="1" i="1" u="none" strike="noStrike" dirty="0">
                          <a:solidFill>
                            <a:srgbClr val="000000"/>
                          </a:solidFill>
                          <a:effectLst/>
                          <a:latin typeface="Calibri" panose="020F0502020204030204" pitchFamily="34" charset="0"/>
                        </a:rPr>
                        <a:t>137.</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endParaRPr lang="en-US" sz="1600" b="1" i="1" u="none" strike="noStrike" dirty="0">
                        <a:solidFill>
                          <a:srgbClr val="000000"/>
                        </a:solidFill>
                        <a:effectLst/>
                        <a:latin typeface="Calibri" panose="020F0502020204030204" pitchFamily="34" charset="0"/>
                      </a:endParaRP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r-HR" sz="1600" b="1" i="1" u="none" strike="noStrike" dirty="0">
                          <a:solidFill>
                            <a:srgbClr val="000000"/>
                          </a:solidFill>
                          <a:effectLst/>
                          <a:latin typeface="Calibri" panose="020F0502020204030204" pitchFamily="34" charset="0"/>
                        </a:rPr>
                        <a:t>78.</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88478849"/>
                  </a:ext>
                </a:extLst>
              </a:tr>
            </a:tbl>
          </a:graphicData>
        </a:graphic>
      </p:graphicFrame>
    </p:spTree>
    <p:extLst>
      <p:ext uri="{BB962C8B-B14F-4D97-AF65-F5344CB8AC3E}">
        <p14:creationId xmlns:p14="http://schemas.microsoft.com/office/powerpoint/2010/main" val="5088818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62609" y="152400"/>
            <a:ext cx="9014791" cy="1384995"/>
          </a:xfrm>
          <a:prstGeom prst="rect">
            <a:avLst/>
          </a:prstGeom>
          <a:noFill/>
        </p:spPr>
        <p:txBody>
          <a:bodyPr wrap="square" rtlCol="0">
            <a:spAutoFit/>
          </a:bodyPr>
          <a:lstStyle/>
          <a:p>
            <a:pPr algn="ctr"/>
            <a:r>
              <a:rPr lang="hr-HR" sz="2800" cap="all" dirty="0">
                <a:solidFill>
                  <a:srgbClr val="002060"/>
                </a:solidFill>
                <a:latin typeface="+mj-lt"/>
              </a:rPr>
              <a:t>Rezultati PREGLEDA POKAZATELJA UČINKA ZA ZDRAVSTVO I OBRAZOVANJE: OPĆE KARAKTERISTIKE</a:t>
            </a:r>
          </a:p>
          <a:p>
            <a:pPr algn="ctr"/>
            <a:endParaRPr lang="hr-HR" sz="28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44</a:t>
            </a:fld>
            <a:endParaRPr lang="hr-HR" dirty="0"/>
          </a:p>
        </p:txBody>
      </p:sp>
      <p:sp>
        <p:nvSpPr>
          <p:cNvPr id="6" name="Содержимое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C7D06AA-9D57-4DA9-B37E-209995E0C1B0}"/>
              </a:ext>
            </a:extLst>
          </p:cNvPr>
          <p:cNvSpPr txBox="1">
            <a:spLocks/>
          </p:cNvSpPr>
          <p:nvPr/>
        </p:nvSpPr>
        <p:spPr bwMode="auto">
          <a:xfrm>
            <a:off x="749673" y="1029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hr-HR" sz="1900" dirty="0">
              <a:solidFill>
                <a:schemeClr val="tx1"/>
              </a:solidFill>
            </a:endParaRPr>
          </a:p>
          <a:p>
            <a:pPr marL="342900" indent="-342900" algn="just">
              <a:buFont typeface="Arial" panose="020B0604020202020204" pitchFamily="34" charset="0"/>
              <a:buChar char="•"/>
            </a:pPr>
            <a:r>
              <a:rPr lang="hr-HR" sz="2000" dirty="0">
                <a:solidFill>
                  <a:schemeClr val="tx1"/>
                </a:solidFill>
              </a:rPr>
              <a:t>Međutim, usporedbe nisu u potpunosti primjenjive jer </a:t>
            </a:r>
            <a:r>
              <a:rPr lang="hr-HR" sz="2000" u="sng" dirty="0">
                <a:solidFill>
                  <a:schemeClr val="tx1"/>
                </a:solidFill>
              </a:rPr>
              <a:t>obuhvat programa varira od države do države, od cijelih sektora (npr. u Rusiji) do manjeg obuhvata na razini jednog odjela u agenciji/ministarstvu (npr. Srbija)</a:t>
            </a:r>
          </a:p>
          <a:p>
            <a:pPr marL="342900" indent="-342900" algn="just">
              <a:buFont typeface="Arial" panose="020B0604020202020204" pitchFamily="34" charset="0"/>
              <a:buChar char="•"/>
            </a:pPr>
            <a:r>
              <a:rPr lang="hr-HR" sz="2000" dirty="0">
                <a:solidFill>
                  <a:schemeClr val="tx1"/>
                </a:solidFill>
              </a:rPr>
              <a:t>U većini slučajeva pokazatelji učinka pravilno su definirani – jasno se vidi što mjere, koja je mjerna jedinica i neutralnog su naziva Međutim, postoje iznimke.</a:t>
            </a:r>
          </a:p>
          <a:p>
            <a:pPr marL="342900" indent="-342900" algn="just">
              <a:buFont typeface="Arial" panose="020B0604020202020204" pitchFamily="34" charset="0"/>
              <a:buChar char="•"/>
            </a:pPr>
            <a:r>
              <a:rPr lang="hr-HR" sz="2000" dirty="0">
                <a:solidFill>
                  <a:schemeClr val="tx1"/>
                </a:solidFill>
              </a:rPr>
              <a:t>U većini slučajeva, pokazatelji učinka su uglavnom izlazni rezultati, ali pokazatelji krajnjih rezultata također su dani.</a:t>
            </a:r>
          </a:p>
          <a:p>
            <a:pPr marL="342900" indent="-342900" algn="just">
              <a:buFont typeface="Arial" panose="020B0604020202020204" pitchFamily="34" charset="0"/>
              <a:buChar char="•"/>
            </a:pPr>
            <a:r>
              <a:rPr lang="hr-HR" sz="2000" dirty="0">
                <a:solidFill>
                  <a:schemeClr val="tx1"/>
                </a:solidFill>
              </a:rPr>
              <a:t>U većini slučajeva prikazani su i pokazatelji učinka na niskoj izlaznoj razini (npr. broj sastanaka ili da/ne pokazatelji u pogledu zakona/propisa koji se sastavljaju).</a:t>
            </a:r>
          </a:p>
          <a:p>
            <a:pPr marL="342900" indent="-342900" algn="just">
              <a:buFont typeface="Arial" panose="020B0604020202020204" pitchFamily="34" charset="0"/>
              <a:buChar char="•"/>
            </a:pPr>
            <a:r>
              <a:rPr lang="hr-HR" sz="2000" dirty="0">
                <a:solidFill>
                  <a:schemeClr val="tx1"/>
                </a:solidFill>
              </a:rPr>
              <a:t>U većini slučajeva uključeni su i dugoročni pokazatelji najviše razine (obično temeljeni na međunarodno usporedivim mjerenjima) – npr. rezultati PISA istraživanja za učenike, stanovnici prema razini obrazovanja, ulaganje u istraživanje i razvoj, očekivani životni vijek, stopa smrtnosti od različitih bolesti, pokrivenost cjepivima  </a:t>
            </a:r>
          </a:p>
          <a:p>
            <a:pPr marL="342900" indent="-342900" algn="just">
              <a:buFont typeface="Arial" panose="020B0604020202020204" pitchFamily="34" charset="0"/>
              <a:buChar char="•"/>
            </a:pPr>
            <a:endParaRPr lang="hr-HR" sz="2000" dirty="0">
              <a:solidFill>
                <a:schemeClr val="tx1">
                  <a:lumMod val="95000"/>
                  <a:lumOff val="5000"/>
                </a:schemeClr>
              </a:solidFill>
            </a:endParaRPr>
          </a:p>
          <a:p>
            <a:pPr algn="just">
              <a:spcBef>
                <a:spcPts val="800"/>
              </a:spcBef>
            </a:pPr>
            <a:endParaRPr lang="hr-HR" sz="1300" dirty="0">
              <a:solidFill>
                <a:schemeClr val="tx1"/>
              </a:solidFill>
              <a:latin typeface="Lucida Grande CY"/>
              <a:cs typeface="Lucida Grande CY"/>
            </a:endParaRPr>
          </a:p>
        </p:txBody>
      </p:sp>
    </p:spTree>
    <p:extLst>
      <p:ext uri="{BB962C8B-B14F-4D97-AF65-F5344CB8AC3E}">
        <p14:creationId xmlns:p14="http://schemas.microsoft.com/office/powerpoint/2010/main" val="20763518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45</a:t>
            </a:fld>
            <a:endParaRPr lang="hr-HR" dirty="0"/>
          </a:p>
        </p:txBody>
      </p:sp>
      <p:sp>
        <p:nvSpPr>
          <p:cNvPr id="6" name="Содержимое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C7D06AA-9D57-4DA9-B37E-209995E0C1B0}"/>
              </a:ext>
            </a:extLst>
          </p:cNvPr>
          <p:cNvSpPr txBox="1">
            <a:spLocks/>
          </p:cNvSpPr>
          <p:nvPr/>
        </p:nvSpPr>
        <p:spPr bwMode="auto">
          <a:xfrm>
            <a:off x="763588" y="1098552"/>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endParaRPr lang="en-US"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7" name="Содержимое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F211009-5C39-4A03-B820-A6DBFEFCCC14}"/>
              </a:ext>
            </a:extLst>
          </p:cNvPr>
          <p:cNvSpPr txBox="1">
            <a:spLocks/>
          </p:cNvSpPr>
          <p:nvPr/>
        </p:nvSpPr>
        <p:spPr bwMode="auto">
          <a:xfrm>
            <a:off x="895184" y="1029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hr-HR" sz="1900" dirty="0">
              <a:solidFill>
                <a:schemeClr val="tx1"/>
              </a:solidFill>
            </a:endParaRPr>
          </a:p>
          <a:p>
            <a:pPr algn="just"/>
            <a:r>
              <a:rPr lang="hr-HR" sz="2000" dirty="0">
                <a:solidFill>
                  <a:schemeClr val="tx1"/>
                </a:solidFill>
              </a:rPr>
              <a:t>U obrazovanju, pokazatelji učinka se mogu grupirati na sljedeći način:</a:t>
            </a:r>
          </a:p>
          <a:p>
            <a:pPr marL="914400" lvl="1" indent="-457200" algn="just">
              <a:buFont typeface="+mj-lt"/>
              <a:buAutoNum type="arabicPeriod"/>
            </a:pPr>
            <a:r>
              <a:rPr lang="hr-HR" sz="2000" b="1" dirty="0">
                <a:solidFill>
                  <a:schemeClr val="tx1"/>
                </a:solidFill>
              </a:rPr>
              <a:t>Pristup obrazovanju </a:t>
            </a:r>
            <a:r>
              <a:rPr lang="hr-HR" sz="2000" dirty="0">
                <a:solidFill>
                  <a:schemeClr val="tx1"/>
                </a:solidFill>
              </a:rPr>
              <a:t>(npr. udio stanovništva obuhvaćen obrazovanjem na različitim razinama)</a:t>
            </a:r>
          </a:p>
          <a:p>
            <a:pPr marL="914400" lvl="1" indent="-457200" algn="just">
              <a:buFont typeface="+mj-lt"/>
              <a:buAutoNum type="arabicPeriod"/>
            </a:pPr>
            <a:r>
              <a:rPr lang="hr-HR" sz="2000" b="1" dirty="0">
                <a:solidFill>
                  <a:schemeClr val="tx1"/>
                </a:solidFill>
              </a:rPr>
              <a:t>Kvaliteta obrazovanja </a:t>
            </a:r>
            <a:r>
              <a:rPr lang="hr-HR" sz="2000" dirty="0">
                <a:solidFill>
                  <a:schemeClr val="tx1"/>
                </a:solidFill>
              </a:rPr>
              <a:t>(npr. prosječni rezultati na državnim ispitima, prosječni rezultati istraživanja PISA, udio fakultetski obrazovnih osoba koji su zaposleni)</a:t>
            </a:r>
          </a:p>
          <a:p>
            <a:pPr marL="914400" lvl="1" indent="-457200" algn="just">
              <a:buFont typeface="+mj-lt"/>
              <a:buAutoNum type="arabicPeriod"/>
            </a:pPr>
            <a:r>
              <a:rPr lang="hr-HR" sz="2000" b="1" dirty="0">
                <a:solidFill>
                  <a:schemeClr val="tx1"/>
                </a:solidFill>
              </a:rPr>
              <a:t>Broj primatelja usluga </a:t>
            </a:r>
            <a:r>
              <a:rPr lang="hr-HR" sz="2000" dirty="0">
                <a:solidFill>
                  <a:schemeClr val="tx1"/>
                </a:solidFill>
              </a:rPr>
              <a:t>(učenika) </a:t>
            </a:r>
            <a:r>
              <a:rPr lang="hr-HR" sz="2000" b="1" dirty="0">
                <a:solidFill>
                  <a:schemeClr val="tx1"/>
                </a:solidFill>
              </a:rPr>
              <a:t>i broj pružatelja usluga</a:t>
            </a:r>
            <a:r>
              <a:rPr lang="hr-HR" sz="2000" dirty="0">
                <a:solidFill>
                  <a:schemeClr val="tx1"/>
                </a:solidFill>
              </a:rPr>
              <a:t> (nastavnika) </a:t>
            </a:r>
            <a:r>
              <a:rPr lang="hr-HR" sz="2000" b="1" dirty="0">
                <a:solidFill>
                  <a:schemeClr val="tx1"/>
                </a:solidFill>
              </a:rPr>
              <a:t>i njihov omjer u odnosu na različite razine obrazovanja</a:t>
            </a:r>
          </a:p>
          <a:p>
            <a:pPr marL="914400" lvl="1" indent="-457200" algn="just">
              <a:buFont typeface="+mj-lt"/>
              <a:buAutoNum type="arabicPeriod"/>
            </a:pPr>
            <a:r>
              <a:rPr lang="hr-HR" sz="2000" b="1" dirty="0">
                <a:solidFill>
                  <a:schemeClr val="tx1"/>
                </a:solidFill>
              </a:rPr>
              <a:t>Ulaganje u dugotrajnu imovinu i IT</a:t>
            </a:r>
            <a:r>
              <a:rPr lang="hr-HR" sz="2000" dirty="0">
                <a:solidFill>
                  <a:schemeClr val="tx1"/>
                </a:solidFill>
              </a:rPr>
              <a:t> (udio škola s modernom opremom, internetom i IT uslugama, udio škola sa sigurnosnim standardima, broj objekata moderniziranih uvođenjem IT sustava, udio škola s pristupom računalima za obrazovne svrhe)</a:t>
            </a:r>
          </a:p>
          <a:p>
            <a:pPr marL="914400" lvl="1" indent="-457200" algn="just">
              <a:buFont typeface="+mj-lt"/>
              <a:buAutoNum type="arabicPeriod"/>
            </a:pPr>
            <a:r>
              <a:rPr lang="hr-HR" sz="2000" b="1" dirty="0">
                <a:solidFill>
                  <a:schemeClr val="tx1"/>
                </a:solidFill>
              </a:rPr>
              <a:t>Nadareni studenti</a:t>
            </a:r>
            <a:r>
              <a:rPr lang="hr-HR" sz="2000" dirty="0">
                <a:solidFill>
                  <a:schemeClr val="tx1"/>
                </a:solidFill>
              </a:rPr>
              <a:t> (npr. broj nagrada, omjer broja učenika koji dobivaju stipendije, broj učenika srednjih škola na međunarodnim natjecanjima, broj nadarene djece i učenika koji su primili određenu dodatnu potporu u skladu sa svojim potrebama, sklonostima i vještinama)</a:t>
            </a:r>
          </a:p>
          <a:p>
            <a:pPr marL="914400" lvl="1" indent="-457200" algn="just">
              <a:buFont typeface="+mj-lt"/>
              <a:buAutoNum type="arabicPeriod"/>
            </a:pPr>
            <a:endParaRPr lang="hr-HR" sz="2000" dirty="0">
              <a:solidFill>
                <a:schemeClr val="tx1"/>
              </a:solidFill>
            </a:endParaRPr>
          </a:p>
          <a:p>
            <a:pPr marL="914400" lvl="1" indent="-457200" algn="just">
              <a:buFont typeface="+mj-lt"/>
              <a:buAutoNum type="arabicPeriod"/>
            </a:pPr>
            <a:endParaRPr lang="hr-HR" sz="2000" dirty="0">
              <a:solidFill>
                <a:schemeClr val="tx1"/>
              </a:solidFill>
            </a:endParaRPr>
          </a:p>
          <a:p>
            <a:pPr algn="just">
              <a:spcBef>
                <a:spcPts val="800"/>
              </a:spcBef>
            </a:pPr>
            <a:endParaRPr lang="hr-HR" sz="1300" dirty="0">
              <a:solidFill>
                <a:schemeClr val="tx1"/>
              </a:solidFill>
              <a:latin typeface="Lucida Grande CY"/>
              <a:cs typeface="Lucida Grande CY"/>
            </a:endParaRPr>
          </a:p>
        </p:txBody>
      </p:sp>
      <p:sp>
        <p:nvSpPr>
          <p:cNvPr id="8" name="TextBox 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72990E0-E1C1-4C00-B919-F17F3D0FE4A5}"/>
              </a:ext>
            </a:extLst>
          </p:cNvPr>
          <p:cNvSpPr txBox="1"/>
          <p:nvPr/>
        </p:nvSpPr>
        <p:spPr>
          <a:xfrm>
            <a:off x="662609" y="152400"/>
            <a:ext cx="9014791" cy="830997"/>
          </a:xfrm>
          <a:prstGeom prst="rect">
            <a:avLst/>
          </a:prstGeom>
          <a:noFill/>
        </p:spPr>
        <p:txBody>
          <a:bodyPr wrap="square" rtlCol="0">
            <a:spAutoFit/>
          </a:bodyPr>
          <a:lstStyle/>
          <a:p>
            <a:pPr algn="ctr"/>
            <a:r>
              <a:rPr lang="hr-HR" sz="2400" cap="all" dirty="0">
                <a:solidFill>
                  <a:srgbClr val="002060"/>
                </a:solidFill>
                <a:latin typeface="+mj-lt"/>
              </a:rPr>
              <a:t>Rezultati PREGLEDA POKAZATELJA UČINKA ZA OBRAZOVANJE: </a:t>
            </a:r>
            <a:r>
              <a:rPr lang="hr-HR" sz="2400" dirty="0">
                <a:solidFill>
                  <a:srgbClr val="002060"/>
                </a:solidFill>
                <a:latin typeface="+mj-lt"/>
              </a:rPr>
              <a:t>ZAJEDNIČKO GRUPIRANJE pokazatelja učinka</a:t>
            </a:r>
            <a:endParaRPr lang="hr-HR" sz="2400" cap="all" dirty="0">
              <a:solidFill>
                <a:srgbClr val="002060"/>
              </a:solidFill>
              <a:latin typeface="+mj-lt"/>
              <a:ea typeface="+mj-ea"/>
              <a:cs typeface="+mj-cs"/>
            </a:endParaRPr>
          </a:p>
        </p:txBody>
      </p:sp>
    </p:spTree>
    <p:extLst>
      <p:ext uri="{BB962C8B-B14F-4D97-AF65-F5344CB8AC3E}">
        <p14:creationId xmlns:p14="http://schemas.microsoft.com/office/powerpoint/2010/main" val="30122396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46</a:t>
            </a:fld>
            <a:endParaRPr lang="hr-HR" dirty="0"/>
          </a:p>
        </p:txBody>
      </p:sp>
      <p:sp>
        <p:nvSpPr>
          <p:cNvPr id="6" name="Содержимое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C7D06AA-9D57-4DA9-B37E-209995E0C1B0}"/>
              </a:ext>
            </a:extLst>
          </p:cNvPr>
          <p:cNvSpPr txBox="1">
            <a:spLocks/>
          </p:cNvSpPr>
          <p:nvPr/>
        </p:nvSpPr>
        <p:spPr bwMode="auto">
          <a:xfrm>
            <a:off x="763588" y="1098552"/>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endParaRPr lang="en-US"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7" name="Содержимое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F211009-5C39-4A03-B820-A6DBFEFCCC14}"/>
              </a:ext>
            </a:extLst>
          </p:cNvPr>
          <p:cNvSpPr txBox="1">
            <a:spLocks/>
          </p:cNvSpPr>
          <p:nvPr/>
        </p:nvSpPr>
        <p:spPr bwMode="auto">
          <a:xfrm>
            <a:off x="840658" y="752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hr-HR" sz="1900" dirty="0">
              <a:solidFill>
                <a:schemeClr val="tx1"/>
              </a:solidFill>
            </a:endParaRPr>
          </a:p>
          <a:p>
            <a:pPr algn="just"/>
            <a:r>
              <a:rPr lang="hr-HR" sz="2000" dirty="0">
                <a:solidFill>
                  <a:schemeClr val="tx1"/>
                </a:solidFill>
              </a:rPr>
              <a:t>U obrazovanju, pokazatelji učinka se mogu grupirati na sljedeći način:</a:t>
            </a:r>
          </a:p>
          <a:p>
            <a:pPr marL="914400" lvl="1" indent="-457200" algn="just">
              <a:buFont typeface="+mj-lt"/>
              <a:buAutoNum type="arabicPeriod" startAt="6"/>
            </a:pPr>
            <a:r>
              <a:rPr lang="hr-HR" sz="1700" dirty="0">
                <a:solidFill>
                  <a:schemeClr val="tx1"/>
                </a:solidFill>
              </a:rPr>
              <a:t>Pristup marginaliziranim skupinama (npr. broj asistenata u nastavi koji rade s romskom djecom, broj učenika s invaliditetom, broj djece u programu obrazovanja djece na bolničkom liječenju, povećanje broja dodatnih sati za učenike s poteškoćama u učenju)</a:t>
            </a:r>
          </a:p>
          <a:p>
            <a:pPr marL="914400" lvl="1" indent="-457200" algn="just">
              <a:buFont typeface="+mj-lt"/>
              <a:buAutoNum type="arabicPeriod" startAt="6"/>
            </a:pPr>
            <a:r>
              <a:rPr lang="hr-HR" sz="1700" b="1" dirty="0">
                <a:solidFill>
                  <a:schemeClr val="tx1"/>
                </a:solidFill>
              </a:rPr>
              <a:t>Pomoćne usluge </a:t>
            </a:r>
            <a:r>
              <a:rPr lang="hr-HR" sz="1700" dirty="0">
                <a:solidFill>
                  <a:schemeClr val="tx1"/>
                </a:solidFill>
              </a:rPr>
              <a:t>(npr. broj dostupnih studentskih domova, broj studenata koji se služe takvim smještajem)</a:t>
            </a:r>
          </a:p>
          <a:p>
            <a:pPr marL="914400" lvl="1" indent="-457200" algn="just">
              <a:buFont typeface="+mj-lt"/>
              <a:buAutoNum type="arabicPeriod" startAt="6"/>
            </a:pPr>
            <a:r>
              <a:rPr lang="hr-HR" sz="1700" b="1" dirty="0">
                <a:solidFill>
                  <a:schemeClr val="tx1"/>
                </a:solidFill>
              </a:rPr>
              <a:t>Izvannastavne aktivnosti </a:t>
            </a:r>
            <a:r>
              <a:rPr lang="hr-HR" sz="1700" dirty="0">
                <a:solidFill>
                  <a:schemeClr val="tx1"/>
                </a:solidFill>
              </a:rPr>
              <a:t>(e.g. Postotak učenika uključenih u izvannastavne aktivnosti.</a:t>
            </a:r>
          </a:p>
          <a:p>
            <a:pPr marL="914400" lvl="1" indent="-457200" algn="just">
              <a:buFont typeface="+mj-lt"/>
              <a:buAutoNum type="arabicPeriod" startAt="6"/>
            </a:pPr>
            <a:r>
              <a:rPr lang="hr-HR" sz="1700" b="1" dirty="0">
                <a:solidFill>
                  <a:schemeClr val="tx1"/>
                </a:solidFill>
              </a:rPr>
              <a:t>Usklađenost sa standardima </a:t>
            </a:r>
            <a:r>
              <a:rPr lang="hr-HR" sz="1700" dirty="0">
                <a:solidFill>
                  <a:schemeClr val="tx1"/>
                </a:solidFill>
              </a:rPr>
              <a:t>(npr. broj ustanova za visoko obrazovanje koje su usklađene s revidiranim europskim standardima, broj standardnih dokumenata za učeničke rezultate nakon osnovnoškolskog i srednjoškolskog obrazovanja</a:t>
            </a:r>
          </a:p>
          <a:p>
            <a:pPr marL="914400" lvl="1" indent="-457200" algn="just">
              <a:buFont typeface="+mj-lt"/>
              <a:buAutoNum type="arabicPeriod" startAt="6"/>
            </a:pPr>
            <a:r>
              <a:rPr lang="hr-HR" sz="1700" b="1" dirty="0">
                <a:solidFill>
                  <a:schemeClr val="tx1"/>
                </a:solidFill>
              </a:rPr>
              <a:t>Istraživanje i razvoj </a:t>
            </a:r>
            <a:r>
              <a:rPr lang="hr-HR" sz="1700" dirty="0">
                <a:solidFill>
                  <a:schemeClr val="tx1"/>
                </a:solidFill>
              </a:rPr>
              <a:t>(npr. postotak rashoda BDP-a za znanost i istraživanje, udio sredstava koja sveučilišta izdvajaju za istraživački razvoj, udio nedavno diplomiranih koji su uključeni u istraživanje i razvoj)</a:t>
            </a:r>
          </a:p>
          <a:p>
            <a:pPr marL="914400" lvl="1" indent="-457200" algn="just">
              <a:buFont typeface="+mj-lt"/>
              <a:buAutoNum type="arabicPeriod" startAt="6"/>
            </a:pPr>
            <a:r>
              <a:rPr lang="hr-HR" sz="1700" b="1" dirty="0">
                <a:solidFill>
                  <a:schemeClr val="tx1"/>
                </a:solidFill>
              </a:rPr>
              <a:t>Obrazovanje nastavnika </a:t>
            </a:r>
            <a:r>
              <a:rPr lang="hr-HR" sz="1700" dirty="0">
                <a:solidFill>
                  <a:schemeClr val="tx1"/>
                </a:solidFill>
              </a:rPr>
              <a:t>(npr. broj zaposlenika u obrazovnom sustavu koji su prošli obuku za prevenciju nasilja, udio nastavnika koji sudjeluju u naprednim programima strukovnog obrazovanja)</a:t>
            </a:r>
          </a:p>
          <a:p>
            <a:pPr marL="914400" lvl="1" indent="-457200" algn="just">
              <a:buFont typeface="+mj-lt"/>
              <a:buAutoNum type="arabicPeriod" startAt="6"/>
            </a:pPr>
            <a:r>
              <a:rPr lang="hr-HR" sz="1700" b="1" dirty="0">
                <a:solidFill>
                  <a:schemeClr val="tx1"/>
                </a:solidFill>
              </a:rPr>
              <a:t>Pravni/regulatorni dokumenti </a:t>
            </a:r>
            <a:r>
              <a:rPr lang="hr-HR" sz="1700" dirty="0">
                <a:solidFill>
                  <a:schemeClr val="tx1"/>
                </a:solidFill>
              </a:rPr>
              <a:t>(npr. administrativni akti koji reguliraju obrazovanje/osposobljavanje, zakoni/podzakonski akti, priprema dokumenata o politikama (ukupan broj dokumenata)</a:t>
            </a:r>
          </a:p>
          <a:p>
            <a:pPr lvl="1" algn="just"/>
            <a:endParaRPr lang="hr-HR" sz="1700" dirty="0">
              <a:solidFill>
                <a:schemeClr val="tx1"/>
              </a:solidFill>
            </a:endParaRPr>
          </a:p>
          <a:p>
            <a:pPr lvl="1" algn="just"/>
            <a:endParaRPr lang="hr-HR" sz="2000" dirty="0">
              <a:solidFill>
                <a:schemeClr val="tx1"/>
              </a:solidFill>
            </a:endParaRPr>
          </a:p>
          <a:p>
            <a:pPr marL="914400" lvl="1" indent="-457200" algn="just">
              <a:buFont typeface="+mj-lt"/>
              <a:buAutoNum type="arabicPeriod"/>
            </a:pPr>
            <a:endParaRPr lang="hr-HR" sz="2000" b="1" dirty="0">
              <a:solidFill>
                <a:schemeClr val="tx1"/>
              </a:solidFill>
            </a:endParaRPr>
          </a:p>
          <a:p>
            <a:pPr marL="914400" lvl="1" indent="-457200" algn="just">
              <a:buFont typeface="+mj-lt"/>
              <a:buAutoNum type="arabicPeriod"/>
            </a:pPr>
            <a:endParaRPr lang="hr-HR" sz="2000" b="1" dirty="0">
              <a:solidFill>
                <a:schemeClr val="tx1"/>
              </a:solidFill>
            </a:endParaRPr>
          </a:p>
          <a:p>
            <a:pPr algn="just">
              <a:spcBef>
                <a:spcPts val="800"/>
              </a:spcBef>
            </a:pPr>
            <a:endParaRPr lang="hr-HR" sz="1300" dirty="0">
              <a:solidFill>
                <a:schemeClr val="tx1"/>
              </a:solidFill>
              <a:latin typeface="Lucida Grande CY"/>
              <a:cs typeface="Lucida Grande CY"/>
            </a:endParaRPr>
          </a:p>
        </p:txBody>
      </p:sp>
      <p:sp>
        <p:nvSpPr>
          <p:cNvPr id="8" name="TextBox 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72990E0-E1C1-4C00-B919-F17F3D0FE4A5}"/>
              </a:ext>
            </a:extLst>
          </p:cNvPr>
          <p:cNvSpPr txBox="1"/>
          <p:nvPr/>
        </p:nvSpPr>
        <p:spPr>
          <a:xfrm>
            <a:off x="638486" y="60320"/>
            <a:ext cx="9014791" cy="830997"/>
          </a:xfrm>
          <a:prstGeom prst="rect">
            <a:avLst/>
          </a:prstGeom>
          <a:noFill/>
        </p:spPr>
        <p:txBody>
          <a:bodyPr wrap="square" rtlCol="0">
            <a:spAutoFit/>
          </a:bodyPr>
          <a:lstStyle/>
          <a:p>
            <a:pPr algn="ctr"/>
            <a:r>
              <a:rPr lang="hr-HR" sz="2400" cap="all" dirty="0">
                <a:solidFill>
                  <a:srgbClr val="002060"/>
                </a:solidFill>
                <a:latin typeface="+mj-lt"/>
              </a:rPr>
              <a:t>Rezultati PREGLEDA POKAZATELJA UČINKA ZA OBRAZOVANJE: ZAJEDNIČKO GRUPIRANJE pokazatelja učinka</a:t>
            </a:r>
            <a:r>
              <a:rPr lang="hr-HR" sz="2400" dirty="0" smtClean="0"/>
              <a:t> </a:t>
            </a:r>
          </a:p>
        </p:txBody>
      </p:sp>
    </p:spTree>
    <p:extLst>
      <p:ext uri="{BB962C8B-B14F-4D97-AF65-F5344CB8AC3E}">
        <p14:creationId xmlns:p14="http://schemas.microsoft.com/office/powerpoint/2010/main" val="450136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47</a:t>
            </a:fld>
            <a:endParaRPr lang="hr-HR" dirty="0"/>
          </a:p>
        </p:txBody>
      </p:sp>
      <p:sp>
        <p:nvSpPr>
          <p:cNvPr id="6" name="Содержимое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C7D06AA-9D57-4DA9-B37E-209995E0C1B0}"/>
              </a:ext>
            </a:extLst>
          </p:cNvPr>
          <p:cNvSpPr txBox="1">
            <a:spLocks/>
          </p:cNvSpPr>
          <p:nvPr/>
        </p:nvSpPr>
        <p:spPr bwMode="auto">
          <a:xfrm>
            <a:off x="763588" y="1098552"/>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endParaRPr lang="en-US"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7" name="Содержимое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F211009-5C39-4A03-B820-A6DBFEFCCC14}"/>
              </a:ext>
            </a:extLst>
          </p:cNvPr>
          <p:cNvSpPr txBox="1">
            <a:spLocks/>
          </p:cNvSpPr>
          <p:nvPr/>
        </p:nvSpPr>
        <p:spPr bwMode="auto">
          <a:xfrm>
            <a:off x="895184" y="1029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hr-HR" sz="1900" dirty="0">
              <a:solidFill>
                <a:schemeClr val="tx1"/>
              </a:solidFill>
            </a:endParaRPr>
          </a:p>
          <a:p>
            <a:pPr algn="just"/>
            <a:r>
              <a:rPr lang="hr-HR" sz="2000" dirty="0">
                <a:solidFill>
                  <a:schemeClr val="tx1"/>
                </a:solidFill>
              </a:rPr>
              <a:t>U zdravstvu, pokazatelji učinka se mogu grupirati na sljedeći način:</a:t>
            </a:r>
          </a:p>
          <a:p>
            <a:pPr marL="914400" lvl="1" indent="-457200" algn="just">
              <a:buFont typeface="+mj-lt"/>
              <a:buAutoNum type="arabicPeriod"/>
            </a:pPr>
            <a:r>
              <a:rPr lang="hr-HR" sz="1800" b="1" dirty="0">
                <a:solidFill>
                  <a:schemeClr val="tx1"/>
                </a:solidFill>
              </a:rPr>
              <a:t>Očekivani životni vijek</a:t>
            </a:r>
          </a:p>
          <a:p>
            <a:pPr marL="914400" lvl="1" indent="-457200" algn="just">
              <a:buFont typeface="+mj-lt"/>
              <a:buAutoNum type="arabicPeriod"/>
            </a:pPr>
            <a:r>
              <a:rPr lang="hr-HR" sz="1800" b="1" dirty="0">
                <a:solidFill>
                  <a:schemeClr val="tx1"/>
                </a:solidFill>
              </a:rPr>
              <a:t>Percepcija kvalitete usluga </a:t>
            </a:r>
            <a:r>
              <a:rPr lang="hr-HR" sz="1800" dirty="0">
                <a:solidFill>
                  <a:schemeClr val="tx1"/>
                </a:solidFill>
              </a:rPr>
              <a:t>(npr. postotak pacijenata zadovoljnih pruženim zdravstvenim uslugama)</a:t>
            </a:r>
          </a:p>
          <a:p>
            <a:pPr marL="914400" lvl="1" indent="-457200" algn="just">
              <a:buFont typeface="+mj-lt"/>
              <a:buAutoNum type="arabicPeriod"/>
            </a:pPr>
            <a:r>
              <a:rPr lang="hr-HR" sz="1800" b="1" dirty="0">
                <a:solidFill>
                  <a:schemeClr val="tx1"/>
                </a:solidFill>
              </a:rPr>
              <a:t>Stope smrtnosti </a:t>
            </a:r>
            <a:r>
              <a:rPr lang="hr-HR" sz="1800" dirty="0">
                <a:solidFill>
                  <a:schemeClr val="tx1"/>
                </a:solidFill>
              </a:rPr>
              <a:t>(npr. smrtnost od svih uzroka na 1000 osoba, stopa smrtnosti dojenčadi na 1000 živorođenih, smrtnost od kardiovaskularnih bolesti, prevalentnost bolesti prema tipu i postotak smrtnosti od zloćudnih tumora)</a:t>
            </a:r>
          </a:p>
          <a:p>
            <a:pPr marL="914400" lvl="1" indent="-457200" algn="just">
              <a:buFont typeface="+mj-lt"/>
              <a:buAutoNum type="arabicPeriod"/>
            </a:pPr>
            <a:r>
              <a:rPr lang="hr-HR" sz="1800" b="1" dirty="0">
                <a:solidFill>
                  <a:schemeClr val="tx1"/>
                </a:solidFill>
              </a:rPr>
              <a:t>Prevalentnost bolesti</a:t>
            </a:r>
            <a:r>
              <a:rPr lang="hr-HR" sz="1800" dirty="0">
                <a:solidFill>
                  <a:schemeClr val="tx1"/>
                </a:solidFill>
              </a:rPr>
              <a:t> (npr. prevalentnost kardiovaskularnih bolesti i stopa učestalosti TBC-a)</a:t>
            </a:r>
          </a:p>
          <a:p>
            <a:pPr marL="914400" lvl="1" indent="-457200" algn="just">
              <a:buFont typeface="+mj-lt"/>
              <a:buAutoNum type="arabicPeriod"/>
            </a:pPr>
            <a:r>
              <a:rPr lang="hr-HR" sz="1800" b="1" dirty="0">
                <a:solidFill>
                  <a:schemeClr val="tx1"/>
                </a:solidFill>
              </a:rPr>
              <a:t>Visokotehnološke zdravstvene usluge i ulaganja u dugotrajnu imovinu </a:t>
            </a:r>
            <a:r>
              <a:rPr lang="hr-HR" sz="1800" dirty="0">
                <a:solidFill>
                  <a:schemeClr val="tx1"/>
                </a:solidFill>
              </a:rPr>
              <a:t>(npr. prosječna starost opreme za radiološku dijagnostiku i zračnu terapiju, broj centara za javno zdravstvo opremljenih metrološki potvrđenom laboratorijskom opremom, broj provedenih e-usluga i rashodi za kapitalna ulaganja po glavi stanovnika)</a:t>
            </a:r>
          </a:p>
          <a:p>
            <a:pPr marL="914400" lvl="1" indent="-457200" algn="just">
              <a:buFont typeface="+mj-lt"/>
              <a:buAutoNum type="arabicPeriod"/>
            </a:pPr>
            <a:r>
              <a:rPr lang="hr-HR" sz="1800" b="1" dirty="0">
                <a:solidFill>
                  <a:schemeClr val="tx1"/>
                </a:solidFill>
              </a:rPr>
              <a:t>Istraživanje i razvoj </a:t>
            </a:r>
            <a:r>
              <a:rPr lang="hr-HR" sz="1800" dirty="0">
                <a:solidFill>
                  <a:schemeClr val="tx1"/>
                </a:solidFill>
              </a:rPr>
              <a:t>(npr. postotak istraživača u dobi do 39 godina u ukupnom broju istraživača i broj istraživanja o teškim zaraznim bolestima)</a:t>
            </a:r>
          </a:p>
          <a:p>
            <a:pPr marL="914400" lvl="1" indent="-457200" algn="just">
              <a:buFont typeface="+mj-lt"/>
              <a:buAutoNum type="arabicPeriod"/>
            </a:pPr>
            <a:endParaRPr lang="hr-HR" sz="1800" b="1" dirty="0">
              <a:solidFill>
                <a:schemeClr val="tx1"/>
              </a:solidFill>
            </a:endParaRPr>
          </a:p>
          <a:p>
            <a:pPr marL="914400" lvl="1" indent="-457200" algn="just">
              <a:buFont typeface="+mj-lt"/>
              <a:buAutoNum type="arabicPeriod"/>
            </a:pPr>
            <a:endParaRPr lang="hr-HR" sz="1700" b="1" dirty="0">
              <a:solidFill>
                <a:schemeClr val="tx1"/>
              </a:solidFill>
            </a:endParaRPr>
          </a:p>
          <a:p>
            <a:pPr algn="just">
              <a:spcBef>
                <a:spcPts val="800"/>
              </a:spcBef>
            </a:pPr>
            <a:endParaRPr lang="hr-HR" sz="1300" dirty="0">
              <a:solidFill>
                <a:schemeClr val="tx1"/>
              </a:solidFill>
              <a:latin typeface="Lucida Grande CY"/>
              <a:cs typeface="Lucida Grande CY"/>
            </a:endParaRPr>
          </a:p>
        </p:txBody>
      </p:sp>
      <p:sp>
        <p:nvSpPr>
          <p:cNvPr id="8" name="TextBox 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72990E0-E1C1-4C00-B919-F17F3D0FE4A5}"/>
              </a:ext>
            </a:extLst>
          </p:cNvPr>
          <p:cNvSpPr txBox="1"/>
          <p:nvPr/>
        </p:nvSpPr>
        <p:spPr>
          <a:xfrm>
            <a:off x="662609" y="152400"/>
            <a:ext cx="9014791" cy="954107"/>
          </a:xfrm>
          <a:prstGeom prst="rect">
            <a:avLst/>
          </a:prstGeom>
          <a:noFill/>
        </p:spPr>
        <p:txBody>
          <a:bodyPr wrap="square" rtlCol="0">
            <a:spAutoFit/>
          </a:bodyPr>
          <a:lstStyle/>
          <a:p>
            <a:pPr algn="ctr"/>
            <a:r>
              <a:rPr lang="hr-HR" sz="2800" cap="all" dirty="0">
                <a:solidFill>
                  <a:srgbClr val="002060"/>
                </a:solidFill>
                <a:latin typeface="+mj-lt"/>
              </a:rPr>
              <a:t>Rezultati PREGLEDA POKAZATELJA UČINKA ZA ZDRAVSTVO: </a:t>
            </a:r>
            <a:r>
              <a:rPr lang="hr-HR" sz="2800" dirty="0">
                <a:solidFill>
                  <a:srgbClr val="002060"/>
                </a:solidFill>
                <a:latin typeface="+mj-lt"/>
              </a:rPr>
              <a:t>ZAJEDNIČKO GRUPIRANJE pokazatelja učinka</a:t>
            </a:r>
            <a:endParaRPr lang="hr-HR" sz="2800" cap="all" dirty="0">
              <a:solidFill>
                <a:srgbClr val="002060"/>
              </a:solidFill>
              <a:latin typeface="+mj-lt"/>
              <a:ea typeface="+mj-ea"/>
              <a:cs typeface="+mj-cs"/>
            </a:endParaRPr>
          </a:p>
        </p:txBody>
      </p:sp>
    </p:spTree>
    <p:extLst>
      <p:ext uri="{BB962C8B-B14F-4D97-AF65-F5344CB8AC3E}">
        <p14:creationId xmlns:p14="http://schemas.microsoft.com/office/powerpoint/2010/main" val="22717882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48</a:t>
            </a:fld>
            <a:endParaRPr lang="hr-HR" dirty="0"/>
          </a:p>
        </p:txBody>
      </p:sp>
      <p:sp>
        <p:nvSpPr>
          <p:cNvPr id="6" name="Содержимое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4C7D06AA-9D57-4DA9-B37E-209995E0C1B0}"/>
              </a:ext>
            </a:extLst>
          </p:cNvPr>
          <p:cNvSpPr txBox="1">
            <a:spLocks/>
          </p:cNvSpPr>
          <p:nvPr/>
        </p:nvSpPr>
        <p:spPr bwMode="auto">
          <a:xfrm>
            <a:off x="763588" y="1098552"/>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endParaRPr lang="en-US"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7" name="Содержимое 2">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CF211009-5C39-4A03-B820-A6DBFEFCCC14}"/>
              </a:ext>
            </a:extLst>
          </p:cNvPr>
          <p:cNvSpPr txBox="1">
            <a:spLocks/>
          </p:cNvSpPr>
          <p:nvPr/>
        </p:nvSpPr>
        <p:spPr bwMode="auto">
          <a:xfrm>
            <a:off x="895184" y="1029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hr-HR" sz="1900" dirty="0">
              <a:solidFill>
                <a:schemeClr val="tx1"/>
              </a:solidFill>
            </a:endParaRPr>
          </a:p>
          <a:p>
            <a:pPr algn="just"/>
            <a:r>
              <a:rPr lang="hr-HR" sz="2000" dirty="0">
                <a:solidFill>
                  <a:schemeClr val="tx1"/>
                </a:solidFill>
              </a:rPr>
              <a:t>U zdravstvu, pokazatelji učinka se mogu grupirati na sljedeći način:</a:t>
            </a:r>
          </a:p>
          <a:p>
            <a:pPr marL="914400" lvl="1" indent="-457200" algn="just">
              <a:buFont typeface="+mj-lt"/>
              <a:buAutoNum type="arabicPeriod" startAt="7"/>
            </a:pPr>
            <a:r>
              <a:rPr lang="hr-HR" sz="1800" b="1" dirty="0">
                <a:solidFill>
                  <a:schemeClr val="tx1"/>
                </a:solidFill>
              </a:rPr>
              <a:t>Pokrivenost cjepivima </a:t>
            </a:r>
            <a:r>
              <a:rPr lang="hr-HR" sz="1800" dirty="0">
                <a:solidFill>
                  <a:schemeClr val="tx1"/>
                </a:solidFill>
              </a:rPr>
              <a:t>(npr. postotak djece koja su primila sva cjepiva, pokrivenost cjepivima za djecu do 2 godine i obuhvat žena u dobi 30-60 godina u probiru za rak grlića maternice)</a:t>
            </a:r>
          </a:p>
          <a:p>
            <a:pPr marL="914400" lvl="1" indent="-457200" algn="just">
              <a:buFont typeface="+mj-lt"/>
              <a:buAutoNum type="arabicPeriod" startAt="7"/>
            </a:pPr>
            <a:r>
              <a:rPr lang="hr-HR" sz="1800" b="1" dirty="0">
                <a:solidFill>
                  <a:schemeClr val="tx1"/>
                </a:solidFill>
              </a:rPr>
              <a:t>Prevencija i preventivni zdravstveni pregledi  </a:t>
            </a:r>
            <a:r>
              <a:rPr lang="hr-HR" sz="1800" dirty="0">
                <a:solidFill>
                  <a:schemeClr val="tx1"/>
                </a:solidFill>
              </a:rPr>
              <a:t>(npr. postotak žena obuhvaćenih preventivnim pregledima, konzumacija kuhinjske soli, konzumacija voća i povrća i postotak fizički aktivnog stanovništva)</a:t>
            </a:r>
          </a:p>
          <a:p>
            <a:pPr marL="914400" lvl="1" indent="-457200" algn="just">
              <a:buFont typeface="+mj-lt"/>
              <a:buAutoNum type="arabicPeriod" startAt="7"/>
            </a:pPr>
            <a:r>
              <a:rPr lang="hr-HR" sz="1800" b="1" dirty="0">
                <a:solidFill>
                  <a:schemeClr val="tx1"/>
                </a:solidFill>
              </a:rPr>
              <a:t>Kvalifikacija i obrazovanje zdravstvenih radnika </a:t>
            </a:r>
            <a:r>
              <a:rPr lang="hr-HR" sz="1800" dirty="0">
                <a:solidFill>
                  <a:schemeClr val="tx1"/>
                </a:solidFill>
              </a:rPr>
              <a:t>(npr. broj zdravstvenih radnika koji su prošli stručno osposobljavanje)</a:t>
            </a:r>
          </a:p>
          <a:p>
            <a:pPr marL="914400" lvl="1" indent="-457200" algn="just">
              <a:buFont typeface="+mj-lt"/>
              <a:buAutoNum type="arabicPeriod" startAt="7"/>
            </a:pPr>
            <a:r>
              <a:rPr lang="hr-HR" sz="1800" b="1" dirty="0">
                <a:solidFill>
                  <a:schemeClr val="tx1"/>
                </a:solidFill>
              </a:rPr>
              <a:t>Podizanje razine svijesti </a:t>
            </a:r>
            <a:r>
              <a:rPr lang="hr-HR" sz="1800" dirty="0">
                <a:solidFill>
                  <a:schemeClr val="tx1"/>
                </a:solidFill>
              </a:rPr>
              <a:t>(npr. izrađeni informativni materijali o prevenciji bolesti i broj kampanja za podizanje svijesti)</a:t>
            </a:r>
          </a:p>
          <a:p>
            <a:pPr marL="914400" lvl="1" indent="-457200" algn="just">
              <a:buFont typeface="+mj-lt"/>
              <a:buAutoNum type="arabicPeriod" startAt="7"/>
            </a:pPr>
            <a:r>
              <a:rPr lang="hr-HR" sz="1800" b="1" dirty="0">
                <a:solidFill>
                  <a:schemeClr val="tx1"/>
                </a:solidFill>
              </a:rPr>
              <a:t>Broj zdravstvenih radnika i pripadajući omjeri </a:t>
            </a:r>
            <a:r>
              <a:rPr lang="hr-HR" sz="1800" dirty="0">
                <a:solidFill>
                  <a:schemeClr val="tx1"/>
                </a:solidFill>
              </a:rPr>
              <a:t>(npr. omjer liječnika na 10.000 osoba, broj medicinskih sestara/tehničara na 1 liječnika, broj liječnika specijalista na 100.000 stanovnika, broj zdravstvenih radnika po glavi stanovnika)</a:t>
            </a:r>
          </a:p>
          <a:p>
            <a:pPr marL="914400" lvl="1" indent="-457200" algn="just">
              <a:buFont typeface="+mj-lt"/>
              <a:buAutoNum type="arabicPeriod" startAt="7"/>
            </a:pPr>
            <a:r>
              <a:rPr lang="hr-HR" sz="1800" b="1" dirty="0">
                <a:solidFill>
                  <a:schemeClr val="tx1"/>
                </a:solidFill>
              </a:rPr>
              <a:t>Pravni/regulatorni dokumenti </a:t>
            </a:r>
            <a:r>
              <a:rPr lang="hr-HR" sz="1800" dirty="0">
                <a:solidFill>
                  <a:schemeClr val="tx1"/>
                </a:solidFill>
              </a:rPr>
              <a:t>(npr. ukupan broj izrađenih nacrta pravnih akata i broj razvijenih sporazuma, memoranduma, protokola, programa i ostalih dokumenata, sastanaka, rasprava i drugih aktivnosti suradnje)</a:t>
            </a:r>
          </a:p>
          <a:p>
            <a:pPr marL="914400" lvl="1" indent="-457200" algn="just">
              <a:buFont typeface="+mj-lt"/>
              <a:buAutoNum type="arabicPeriod" startAt="7"/>
            </a:pPr>
            <a:endParaRPr lang="hr-HR" sz="1800" b="1" dirty="0">
              <a:solidFill>
                <a:schemeClr val="tx1"/>
              </a:solidFill>
            </a:endParaRPr>
          </a:p>
          <a:p>
            <a:pPr marL="914400" lvl="1" indent="-457200" algn="just">
              <a:buFont typeface="+mj-lt"/>
              <a:buAutoNum type="arabicPeriod" startAt="7"/>
            </a:pPr>
            <a:endParaRPr lang="hr-HR" sz="1800" b="1" dirty="0">
              <a:solidFill>
                <a:schemeClr val="tx1"/>
              </a:solidFill>
            </a:endParaRPr>
          </a:p>
          <a:p>
            <a:pPr algn="just">
              <a:spcBef>
                <a:spcPts val="800"/>
              </a:spcBef>
            </a:pPr>
            <a:endParaRPr lang="hr-HR" sz="1300" dirty="0">
              <a:solidFill>
                <a:schemeClr val="tx1"/>
              </a:solidFill>
              <a:latin typeface="Lucida Grande CY"/>
              <a:cs typeface="Lucida Grande CY"/>
            </a:endParaRPr>
          </a:p>
        </p:txBody>
      </p:sp>
      <p:sp>
        <p:nvSpPr>
          <p:cNvPr id="8" name="TextBox 7">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672990E0-E1C1-4C00-B919-F17F3D0FE4A5}"/>
              </a:ext>
            </a:extLst>
          </p:cNvPr>
          <p:cNvSpPr txBox="1"/>
          <p:nvPr/>
        </p:nvSpPr>
        <p:spPr>
          <a:xfrm>
            <a:off x="662609" y="152400"/>
            <a:ext cx="9014791" cy="954107"/>
          </a:xfrm>
          <a:prstGeom prst="rect">
            <a:avLst/>
          </a:prstGeom>
          <a:noFill/>
        </p:spPr>
        <p:txBody>
          <a:bodyPr wrap="square" rtlCol="0">
            <a:spAutoFit/>
          </a:bodyPr>
          <a:lstStyle/>
          <a:p>
            <a:pPr algn="ctr"/>
            <a:r>
              <a:rPr lang="hr-HR" sz="2800" cap="all" dirty="0">
                <a:solidFill>
                  <a:srgbClr val="002060"/>
                </a:solidFill>
                <a:latin typeface="+mj-lt"/>
              </a:rPr>
              <a:t>Rezultati PREGLEDA POKAZATELJA UČINKA ZA ZDRAVSTVO: </a:t>
            </a:r>
            <a:r>
              <a:rPr lang="hr-HR" sz="2800" dirty="0">
                <a:solidFill>
                  <a:srgbClr val="002060"/>
                </a:solidFill>
                <a:latin typeface="+mj-lt"/>
              </a:rPr>
              <a:t>ZAJEDNIČKO GRUPIRANJE pokazatelja učinka</a:t>
            </a:r>
            <a:endParaRPr lang="hr-HR" sz="2800" cap="all" dirty="0">
              <a:solidFill>
                <a:srgbClr val="002060"/>
              </a:solidFill>
              <a:latin typeface="+mj-lt"/>
              <a:ea typeface="+mj-ea"/>
              <a:cs typeface="+mj-cs"/>
            </a:endParaRPr>
          </a:p>
        </p:txBody>
      </p:sp>
    </p:spTree>
    <p:extLst>
      <p:ext uri="{BB962C8B-B14F-4D97-AF65-F5344CB8AC3E}">
        <p14:creationId xmlns:p14="http://schemas.microsoft.com/office/powerpoint/2010/main" val="40454930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hr-HR" sz="2000" dirty="0">
              <a:solidFill>
                <a:schemeClr val="tx1">
                  <a:lumMod val="95000"/>
                  <a:lumOff val="5000"/>
                </a:schemeClr>
              </a:solidFill>
            </a:endParaRPr>
          </a:p>
          <a:p>
            <a:pPr algn="just">
              <a:spcBef>
                <a:spcPts val="1200"/>
              </a:spcBef>
            </a:pPr>
            <a:r>
              <a:rPr lang="hr-HR" sz="3000" cap="all" dirty="0">
                <a:solidFill>
                  <a:schemeClr val="tx1">
                    <a:lumMod val="95000"/>
                    <a:lumOff val="5000"/>
                  </a:schemeClr>
                </a:solidFill>
              </a:rPr>
              <a:t>Planovi za budući rad PPBWG-a</a:t>
            </a:r>
          </a:p>
          <a:p>
            <a:pPr marL="0" lvl="1" algn="just">
              <a:spcBef>
                <a:spcPts val="800"/>
              </a:spcBef>
            </a:pPr>
            <a:endParaRPr lang="hr-HR" sz="2000" b="1" dirty="0">
              <a:solidFill>
                <a:schemeClr val="tx1">
                  <a:lumMod val="95000"/>
                  <a:lumOff val="5000"/>
                </a:schemeClr>
              </a:solidFill>
            </a:endParaRPr>
          </a:p>
          <a:p>
            <a:pPr algn="just">
              <a:spcBef>
                <a:spcPts val="800"/>
              </a:spcBef>
            </a:pPr>
            <a:endParaRPr lang="hr-HR"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49</a:t>
            </a:fld>
            <a:endParaRPr lang="hr-HR" dirty="0"/>
          </a:p>
        </p:txBody>
      </p:sp>
    </p:spTree>
    <p:extLst>
      <p:ext uri="{BB962C8B-B14F-4D97-AF65-F5344CB8AC3E}">
        <p14:creationId xmlns:p14="http://schemas.microsoft.com/office/powerpoint/2010/main" val="365732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123950" y="202304"/>
            <a:ext cx="8343900" cy="584775"/>
          </a:xfrm>
          <a:prstGeom prst="rect">
            <a:avLst/>
          </a:prstGeom>
          <a:noFill/>
        </p:spPr>
        <p:txBody>
          <a:bodyPr wrap="square" rtlCol="0">
            <a:spAutoFit/>
          </a:bodyPr>
          <a:lstStyle/>
          <a:p>
            <a:pPr algn="ctr"/>
            <a:r>
              <a:rPr lang="hr-HR" sz="3200" cap="all" dirty="0">
                <a:solidFill>
                  <a:srgbClr val="002060"/>
                </a:solidFill>
                <a:latin typeface="+mj-lt"/>
              </a:rPr>
              <a:t>Pregled pokazatelja učinka PEMPAL-a: pristup</a:t>
            </a:r>
          </a:p>
        </p:txBody>
      </p:sp>
      <p:sp>
        <p:nvSpPr>
          <p:cNvPr id="9" name="Содержимое 2"/>
          <p:cNvSpPr txBox="1">
            <a:spLocks/>
          </p:cNvSpPr>
          <p:nvPr/>
        </p:nvSpPr>
        <p:spPr bwMode="auto">
          <a:xfrm>
            <a:off x="863531" y="1371600"/>
            <a:ext cx="8764588" cy="49717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Aft>
                <a:spcPts val="1200"/>
              </a:spcAft>
              <a:buFont typeface="Arial" panose="020B0604020202020204" pitchFamily="34" charset="0"/>
              <a:buChar char="•"/>
            </a:pPr>
            <a:r>
              <a:rPr lang="hr-HR" sz="1600" dirty="0">
                <a:solidFill>
                  <a:schemeClr val="tx1">
                    <a:lumMod val="95000"/>
                    <a:lumOff val="5000"/>
                  </a:schemeClr>
                </a:solidFill>
              </a:rPr>
              <a:t>Primjeri/kompleti pokazatelja učinka iz devet zemalja prikupljeni tijekom ljeta 2017.(Armenija, Bjelarus, Bugarska, Bosna i Hercegovina - na razini države i na razini federacije, Hrvatska, Kirgiska Republika, Moldova, Ruska Federacija i Srbija).</a:t>
            </a:r>
          </a:p>
          <a:p>
            <a:pPr marL="342900" indent="-342900" algn="just">
              <a:spcAft>
                <a:spcPts val="1200"/>
              </a:spcAft>
              <a:buFont typeface="Arial" panose="020B0604020202020204" pitchFamily="34" charset="0"/>
              <a:buChar char="•"/>
            </a:pPr>
            <a:r>
              <a:rPr lang="hr-HR" sz="1600" dirty="0">
                <a:solidFill>
                  <a:schemeClr val="tx1">
                    <a:lumMod val="95000"/>
                    <a:lumOff val="5000"/>
                  </a:schemeClr>
                </a:solidFill>
              </a:rPr>
              <a:t>U rujnu 2017. Radna je skupina održala sastanak i postigla dogovor oko 10 kriterija za pregled pokazatelja učinka:</a:t>
            </a:r>
          </a:p>
          <a:p>
            <a:pPr marL="800100" lvl="1" indent="-342900" algn="just">
              <a:spcAft>
                <a:spcPts val="1200"/>
              </a:spcAft>
              <a:buFont typeface="+mj-lt"/>
              <a:buAutoNum type="alphaLcParenR"/>
            </a:pPr>
            <a:r>
              <a:rPr lang="hr-HR" sz="1600" dirty="0">
                <a:solidFill>
                  <a:schemeClr val="tx1">
                    <a:lumMod val="95000"/>
                    <a:lumOff val="5000"/>
                  </a:schemeClr>
                </a:solidFill>
              </a:rPr>
              <a:t>četiri iz Ankete OECD-a o planiranju proračuna prema učinku</a:t>
            </a:r>
          </a:p>
          <a:p>
            <a:pPr marL="800100" lvl="1" indent="-342900" algn="just">
              <a:spcAft>
                <a:spcPts val="1200"/>
              </a:spcAft>
              <a:buFont typeface="+mj-lt"/>
              <a:buAutoNum type="alphaLcParenR"/>
            </a:pPr>
            <a:r>
              <a:rPr lang="hr-HR" sz="1600" dirty="0">
                <a:solidFill>
                  <a:schemeClr val="tx1">
                    <a:lumMod val="95000"/>
                    <a:lumOff val="5000"/>
                  </a:schemeClr>
                </a:solidFill>
              </a:rPr>
              <a:t>šest dodatnih kriterija koje je Radna skupina definirala. </a:t>
            </a:r>
          </a:p>
          <a:p>
            <a:pPr marL="342900" indent="-342900" algn="just">
              <a:spcAft>
                <a:spcPts val="1200"/>
              </a:spcAft>
              <a:buFont typeface="Arial" panose="020B0604020202020204" pitchFamily="34" charset="0"/>
              <a:buChar char="•"/>
            </a:pPr>
            <a:r>
              <a:rPr lang="hr-HR" sz="1600" dirty="0">
                <a:solidFill>
                  <a:schemeClr val="tx1">
                    <a:lumMod val="95000"/>
                    <a:lumOff val="5000"/>
                  </a:schemeClr>
                </a:solidFill>
              </a:rPr>
              <a:t>Resursni tim PPBWG-a PEMPAL-a i rukovodstvo analizirali su pokazatelje iz devet zemalja na temelju 10 kriterija</a:t>
            </a:r>
          </a:p>
          <a:p>
            <a:pPr marL="342900" indent="-342900" algn="just">
              <a:spcAft>
                <a:spcPts val="1200"/>
              </a:spcAft>
              <a:buFont typeface="Arial" panose="020B0604020202020204" pitchFamily="34" charset="0"/>
              <a:buChar char="•"/>
            </a:pPr>
            <a:r>
              <a:rPr lang="hr-HR" sz="1600" dirty="0">
                <a:solidFill>
                  <a:schemeClr val="tx1">
                    <a:lumMod val="95000"/>
                    <a:lumOff val="5000"/>
                  </a:schemeClr>
                </a:solidFill>
              </a:rPr>
              <a:t>S obzirom na različite obuhvate prikupljenih pokazatelja učinka, PPBWG se odlučio fokusirati na pregled pokazatelja učinka za zdravstvo i obrazovanje.</a:t>
            </a:r>
          </a:p>
          <a:p>
            <a:pPr marL="342900" indent="-342900" algn="just">
              <a:spcAft>
                <a:spcPts val="1200"/>
              </a:spcAft>
              <a:buFont typeface="Arial" panose="020B0604020202020204" pitchFamily="34" charset="0"/>
              <a:buChar char="•"/>
            </a:pPr>
            <a:r>
              <a:rPr lang="hr-HR" sz="1600" dirty="0">
                <a:solidFill>
                  <a:schemeClr val="tx1">
                    <a:lumMod val="95000"/>
                    <a:lumOff val="5000"/>
                  </a:schemeClr>
                </a:solidFill>
              </a:rPr>
              <a:t>U listopadu je PPBWG prikupio dodatne pokazatelje učinka za zdravstvo i obrazovanje iz 10 zemalja (gore navedene i Turska) za područje zdravstva i/ili obrazovanja.</a:t>
            </a:r>
            <a:endParaRPr lang="hr-HR" sz="16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5</a:t>
            </a:fld>
            <a:endParaRPr lang="hr-HR" dirty="0"/>
          </a:p>
        </p:txBody>
      </p:sp>
    </p:spTree>
    <p:extLst>
      <p:ext uri="{BB962C8B-B14F-4D97-AF65-F5344CB8AC3E}">
        <p14:creationId xmlns:p14="http://schemas.microsoft.com/office/powerpoint/2010/main" val="19764394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066800" y="317212"/>
            <a:ext cx="7924800" cy="830997"/>
          </a:xfrm>
          <a:prstGeom prst="rect">
            <a:avLst/>
          </a:prstGeom>
          <a:noFill/>
        </p:spPr>
        <p:txBody>
          <a:bodyPr wrap="square" rtlCol="0">
            <a:spAutoFit/>
          </a:bodyPr>
          <a:lstStyle/>
          <a:p>
            <a:pPr algn="ctr"/>
            <a:r>
              <a:rPr lang="hr-HR" sz="2400" cap="all" dirty="0">
                <a:solidFill>
                  <a:srgbClr val="00B050"/>
                </a:solidFill>
                <a:latin typeface="+mj-lt"/>
              </a:rPr>
              <a:t>DALJNJI PLANOVI RADNE SKUPINE ZA PROGRAMSKO PLANIRANJE I PLANIRANJE PRORAČUNA PREMA UČINKU</a:t>
            </a:r>
          </a:p>
        </p:txBody>
      </p:sp>
      <p:sp>
        <p:nvSpPr>
          <p:cNvPr id="9" name="Содержимое 2"/>
          <p:cNvSpPr txBox="1">
            <a:spLocks/>
          </p:cNvSpPr>
          <p:nvPr/>
        </p:nvSpPr>
        <p:spPr bwMode="auto">
          <a:xfrm>
            <a:off x="746382" y="1102297"/>
            <a:ext cx="8764588"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r>
              <a:rPr lang="hr-HR" sz="2200" dirty="0">
                <a:solidFill>
                  <a:schemeClr val="tx1">
                    <a:lumMod val="95000"/>
                    <a:lumOff val="5000"/>
                  </a:schemeClr>
                </a:solidFill>
              </a:rPr>
              <a:t>Nalazi analiza pokazatelja učinka služe kao proizvod znanja za članove Radne skupine, zajedno s detaljnijim dokumentima o pokazateljima učinka/primjerima PU koje su zemlje članice podijelile među sobom.</a:t>
            </a:r>
          </a:p>
          <a:p>
            <a:pPr marL="342900" indent="-342900" algn="just">
              <a:spcBef>
                <a:spcPts val="800"/>
              </a:spcBef>
              <a:buFont typeface="Arial"/>
              <a:buChar char="•"/>
            </a:pPr>
            <a:r>
              <a:rPr lang="hr-HR" sz="2200" dirty="0">
                <a:solidFill>
                  <a:schemeClr val="tx1">
                    <a:lumMod val="95000"/>
                    <a:lumOff val="5000"/>
                  </a:schemeClr>
                </a:solidFill>
              </a:rPr>
              <a:t>PPBWG se u budućnosti planira baviti sljedećim temama:</a:t>
            </a:r>
          </a:p>
          <a:p>
            <a:pPr marL="800100" lvl="1" indent="-342900" algn="just">
              <a:spcBef>
                <a:spcPts val="800"/>
              </a:spcBef>
              <a:buFont typeface="Wingdings" panose="05000000000000000000" pitchFamily="2" charset="2"/>
              <a:buChar char="§"/>
            </a:pPr>
            <a:r>
              <a:rPr lang="hr-HR" sz="2200" dirty="0">
                <a:solidFill>
                  <a:schemeClr val="tx1">
                    <a:lumMod val="95000"/>
                    <a:lumOff val="5000"/>
                  </a:schemeClr>
                </a:solidFill>
              </a:rPr>
              <a:t>ključne nacionalne pokazatelje (KNP) – moguća priprema priručnika za zemlje PEMPAL-a s izvorima globalnih pokazatelja gdje se podaci prikupljaju za zemlje PEMPAL-a i primjeri KNP-ova kojima se služe razvijene zemlje.</a:t>
            </a:r>
          </a:p>
          <a:p>
            <a:pPr marL="800100" lvl="1" indent="-342900" algn="just">
              <a:spcBef>
                <a:spcPts val="800"/>
              </a:spcBef>
              <a:buFont typeface="Wingdings" panose="05000000000000000000" pitchFamily="2" charset="2"/>
              <a:buChar char="§"/>
            </a:pPr>
            <a:r>
              <a:rPr lang="hr-HR" sz="2200" dirty="0">
                <a:solidFill>
                  <a:schemeClr val="tx1">
                    <a:lumMod val="95000"/>
                    <a:lumOff val="5000"/>
                  </a:schemeClr>
                </a:solidFill>
              </a:rPr>
              <a:t>Utjecaj i evaluacije učinka državnih programa</a:t>
            </a:r>
          </a:p>
          <a:p>
            <a:pPr marL="800100" lvl="1" indent="-342900" algn="just">
              <a:spcBef>
                <a:spcPts val="800"/>
              </a:spcBef>
              <a:buFont typeface="Wingdings" panose="05000000000000000000" pitchFamily="2" charset="2"/>
              <a:buChar char="§"/>
            </a:pPr>
            <a:r>
              <a:rPr lang="hr-HR" sz="2200" dirty="0">
                <a:solidFill>
                  <a:schemeClr val="tx1">
                    <a:lumMod val="95000"/>
                    <a:lumOff val="5000"/>
                  </a:schemeClr>
                </a:solidFill>
              </a:rPr>
              <a:t>Daljnje rasprave o dubinskim analizama rashoda</a:t>
            </a:r>
          </a:p>
          <a:p>
            <a:pPr marL="800100" lvl="1" indent="-342900" algn="just">
              <a:spcBef>
                <a:spcPts val="800"/>
              </a:spcBef>
              <a:buFont typeface="Wingdings" panose="05000000000000000000" pitchFamily="2" charset="2"/>
              <a:buChar char="§"/>
            </a:pPr>
            <a:r>
              <a:rPr lang="hr-HR" sz="2200" dirty="0">
                <a:solidFill>
                  <a:schemeClr val="tx1">
                    <a:lumMod val="95000"/>
                    <a:lumOff val="5000"/>
                  </a:schemeClr>
                </a:solidFill>
              </a:rPr>
              <a:t>Planiranje proračuna prema učinku na lokalnim razinama vlasti</a:t>
            </a:r>
          </a:p>
          <a:p>
            <a:pPr marL="342900" indent="-342900" algn="just">
              <a:spcBef>
                <a:spcPts val="800"/>
              </a:spcBef>
              <a:buFont typeface="Arial"/>
              <a:buChar char="•"/>
            </a:pPr>
            <a:r>
              <a:rPr lang="hr-HR" sz="2200" dirty="0">
                <a:solidFill>
                  <a:schemeClr val="tx1">
                    <a:lumMod val="95000"/>
                    <a:lumOff val="5000"/>
                  </a:schemeClr>
                </a:solidFill>
              </a:rPr>
              <a:t>Nastaviti učiti od zemalja OECD-a o metodološkim pristupima i naučenim lekcijama u pogledu tematike kojom se PPBWG bavi.</a:t>
            </a:r>
          </a:p>
          <a:p>
            <a:pPr algn="just">
              <a:spcBef>
                <a:spcPts val="800"/>
              </a:spcBef>
            </a:pPr>
            <a:endParaRPr lang="hr-HR" sz="2000" dirty="0">
              <a:solidFill>
                <a:schemeClr val="tx1">
                  <a:lumMod val="95000"/>
                  <a:lumOff val="5000"/>
                </a:schemeClr>
              </a:solidFill>
            </a:endParaRPr>
          </a:p>
          <a:p>
            <a:pPr marL="0" lvl="1" algn="just">
              <a:spcBef>
                <a:spcPts val="800"/>
              </a:spcBef>
            </a:pPr>
            <a:endParaRPr lang="hr-HR" sz="2000" b="1" dirty="0">
              <a:solidFill>
                <a:schemeClr val="tx1">
                  <a:lumMod val="95000"/>
                  <a:lumOff val="5000"/>
                </a:schemeClr>
              </a:solidFill>
            </a:endParaRPr>
          </a:p>
          <a:p>
            <a:pPr algn="just">
              <a:spcBef>
                <a:spcPts val="800"/>
              </a:spcBef>
            </a:pPr>
            <a:endParaRPr lang="hr-HR"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50</a:t>
            </a:fld>
            <a:endParaRPr lang="hr-HR" dirty="0"/>
          </a:p>
        </p:txBody>
      </p:sp>
    </p:spTree>
    <p:extLst>
      <p:ext uri="{BB962C8B-B14F-4D97-AF65-F5344CB8AC3E}">
        <p14:creationId xmlns:p14="http://schemas.microsoft.com/office/powerpoint/2010/main" val="16342748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hr-HR" sz="2000" dirty="0">
              <a:solidFill>
                <a:schemeClr val="tx1"/>
              </a:solidFill>
            </a:endParaRPr>
          </a:p>
          <a:p>
            <a:pPr marL="457200" indent="-457200" algn="just" fontAlgn="auto">
              <a:spcAft>
                <a:spcPts val="0"/>
              </a:spcAft>
              <a:buFont typeface="Arial" pitchFamily="34" charset="0"/>
              <a:buChar char="•"/>
              <a:defRPr/>
            </a:pPr>
            <a:endParaRPr lang="hr-HR" sz="2000" dirty="0">
              <a:solidFill>
                <a:schemeClr val="tx1"/>
              </a:solidFill>
            </a:endParaRPr>
          </a:p>
          <a:p>
            <a:pPr fontAlgn="auto">
              <a:spcAft>
                <a:spcPts val="0"/>
              </a:spcAft>
              <a:defRPr/>
            </a:pPr>
            <a:endParaRPr lang="hr-HR" sz="2000" dirty="0">
              <a:solidFill>
                <a:schemeClr val="tx1"/>
              </a:solidFill>
            </a:endParaRPr>
          </a:p>
          <a:p>
            <a:pPr fontAlgn="auto">
              <a:spcAft>
                <a:spcPts val="0"/>
              </a:spcAft>
              <a:defRPr/>
            </a:pPr>
            <a:r>
              <a:rPr lang="hr-HR" sz="3600" dirty="0">
                <a:solidFill>
                  <a:srgbClr val="000000"/>
                </a:solidFill>
              </a:rPr>
              <a:t>Hvala na pozornosti!</a:t>
            </a:r>
          </a:p>
          <a:p>
            <a:pPr fontAlgn="auto">
              <a:spcAft>
                <a:spcPts val="0"/>
              </a:spcAft>
              <a:defRPr/>
            </a:pPr>
            <a:endParaRPr lang="hr-HR" sz="2000" dirty="0">
              <a:solidFill>
                <a:srgbClr val="000000"/>
              </a:solidFill>
            </a:endParaRPr>
          </a:p>
          <a:p>
            <a:pPr fontAlgn="auto">
              <a:spcAft>
                <a:spcPts val="0"/>
              </a:spcAft>
              <a:defRPr/>
            </a:pPr>
            <a:r>
              <a:rPr lang="hr-HR" sz="2000" dirty="0">
                <a:solidFill>
                  <a:srgbClr val="000000"/>
                </a:solidFill>
              </a:rPr>
              <a:t>Svi materijali BCOP-a i Radne skupine za programsko planiranje i planiranje proračuna prema učinku dostupni su na engleskom, ruskom i bosansko-hrvatsko-srpskom na sljedećoj poveznici </a:t>
            </a:r>
            <a:r>
              <a:rPr lang="hr-HR" sz="2000" dirty="0">
                <a:solidFill>
                  <a:srgbClr val="000000"/>
                </a:solidFill>
                <a:hlinkClick r:id="rId4"/>
              </a:rPr>
              <a:t>www.pempal.org</a:t>
            </a:r>
            <a:endParaRPr lang="hr-HR" sz="2000" dirty="0">
              <a:solidFill>
                <a:srgbClr val="000000"/>
              </a:solidFill>
            </a:endParaRPr>
          </a:p>
          <a:p>
            <a:pPr fontAlgn="auto">
              <a:spcAft>
                <a:spcPts val="0"/>
              </a:spcAft>
              <a:defRPr/>
            </a:pPr>
            <a:endParaRPr lang="hr-HR" sz="3600" dirty="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2BB67A0A-E07A-442A-A062-6687BCB4018F}"/>
              </a:ext>
            </a:extLst>
          </p:cNvPr>
          <p:cNvSpPr>
            <a:spLocks noGrp="1"/>
          </p:cNvSpPr>
          <p:nvPr>
            <p:ph type="sldNum" sz="quarter" idx="12"/>
          </p:nvPr>
        </p:nvSpPr>
        <p:spPr/>
        <p:txBody>
          <a:bodyPr/>
          <a:lstStyle/>
          <a:p>
            <a:pPr>
              <a:defRPr/>
            </a:pPr>
            <a:fld id="{A9B3BBAE-7D5F-41AB-BD10-EF89A677EBB9}" type="slidenum">
              <a:rPr lang="en-US" smtClean="0"/>
              <a:pPr>
                <a:defRPr/>
              </a:pPr>
              <a:t>51</a:t>
            </a:fld>
            <a:endParaRPr lang="hr-H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endParaRPr lang="hr-HR" sz="2000" dirty="0">
              <a:solidFill>
                <a:schemeClr val="tx1">
                  <a:lumMod val="95000"/>
                  <a:lumOff val="5000"/>
                </a:schemeClr>
              </a:solidFill>
              <a:highlight>
                <a:srgbClr val="FFFF00"/>
              </a:highlight>
            </a:endParaRPr>
          </a:p>
          <a:p>
            <a:pPr algn="l">
              <a:spcBef>
                <a:spcPts val="1200"/>
              </a:spcBef>
            </a:pPr>
            <a:r>
              <a:rPr lang="hr-HR" sz="3000" cap="all" dirty="0">
                <a:solidFill>
                  <a:schemeClr val="tx1">
                    <a:lumMod val="95000"/>
                    <a:lumOff val="5000"/>
                  </a:schemeClr>
                </a:solidFill>
              </a:rPr>
              <a:t>10 KRITERIJA ZA OCJENJIVANJE POKAZATELJA UČINKA U ZEMLJAMA PEMPAL-A</a:t>
            </a:r>
            <a:endParaRPr lang="hr-HR" sz="2000" b="1" dirty="0">
              <a:solidFill>
                <a:schemeClr val="tx1">
                  <a:lumMod val="95000"/>
                  <a:lumOff val="5000"/>
                </a:schemeClr>
              </a:solidFill>
            </a:endParaRPr>
          </a:p>
          <a:p>
            <a:pPr algn="just">
              <a:spcBef>
                <a:spcPts val="800"/>
              </a:spcBef>
            </a:pPr>
            <a:endParaRPr lang="hr-HR"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6</a:t>
            </a:fld>
            <a:endParaRPr lang="hr-HR" dirty="0"/>
          </a:p>
        </p:txBody>
      </p:sp>
    </p:spTree>
    <p:extLst>
      <p:ext uri="{BB962C8B-B14F-4D97-AF65-F5344CB8AC3E}">
        <p14:creationId xmlns:p14="http://schemas.microsoft.com/office/powerpoint/2010/main" val="184632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0"/>
            <a:ext cx="8343900" cy="646331"/>
          </a:xfrm>
          <a:prstGeom prst="rect">
            <a:avLst/>
          </a:prstGeom>
          <a:noFill/>
        </p:spPr>
        <p:txBody>
          <a:bodyPr wrap="square" rtlCol="0">
            <a:spAutoFit/>
          </a:bodyPr>
          <a:lstStyle/>
          <a:p>
            <a:pPr algn="ctr"/>
            <a:r>
              <a:rPr lang="hr-HR" smtClean="0"/>
              <a:t>10 kriterija za ocjenu pokazatelja učinka </a:t>
            </a:r>
            <a:endParaRPr lang="hr-HR" sz="3600" cap="all" dirty="0">
              <a:solidFill>
                <a:srgbClr val="002060"/>
              </a:solidFill>
              <a:latin typeface="+mj-lt"/>
              <a:ea typeface="+mj-ea"/>
              <a:cs typeface="+mj-cs"/>
            </a:endParaRPr>
          </a:p>
        </p:txBody>
      </p:sp>
      <p:sp>
        <p:nvSpPr>
          <p:cNvPr id="9" name="Содержимое 2"/>
          <p:cNvSpPr txBox="1">
            <a:spLocks/>
          </p:cNvSpPr>
          <p:nvPr/>
        </p:nvSpPr>
        <p:spPr bwMode="auto">
          <a:xfrm>
            <a:off x="763588" y="646331"/>
            <a:ext cx="8915400"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400"/>
              </a:spcBef>
              <a:buFont typeface="+mj-lt"/>
              <a:buAutoNum type="arabicPeriod"/>
            </a:pPr>
            <a:r>
              <a:rPr lang="hr-HR" sz="1200" dirty="0">
                <a:solidFill>
                  <a:schemeClr val="tx1"/>
                </a:solidFill>
                <a:latin typeface="+mj-lt"/>
              </a:rPr>
              <a:t>Postoji li </a:t>
            </a:r>
            <a:r>
              <a:rPr lang="hr-HR" sz="1200" b="1" dirty="0">
                <a:solidFill>
                  <a:schemeClr val="tx1"/>
                </a:solidFill>
                <a:latin typeface="+mj-lt"/>
              </a:rPr>
              <a:t>okvir planiranja proračuna prema učinku</a:t>
            </a:r>
            <a:r>
              <a:rPr lang="hr-HR" sz="1200" dirty="0">
                <a:solidFill>
                  <a:schemeClr val="tx1"/>
                </a:solidFill>
                <a:latin typeface="+mj-lt"/>
              </a:rPr>
              <a:t> koji se  primjenjuje jednako u svim organizacijama središnje države? </a:t>
            </a:r>
          </a:p>
          <a:p>
            <a:pPr marL="342900" indent="-342900" algn="just">
              <a:spcBef>
                <a:spcPts val="400"/>
              </a:spcBef>
              <a:buFont typeface="+mj-lt"/>
              <a:buAutoNum type="arabicPeriod"/>
            </a:pPr>
            <a:r>
              <a:rPr lang="hr-HR" sz="1200" dirty="0">
                <a:solidFill>
                  <a:schemeClr val="tx1"/>
                </a:solidFill>
                <a:latin typeface="+mj-lt"/>
              </a:rPr>
              <a:t>Koji su </a:t>
            </a:r>
            <a:r>
              <a:rPr lang="hr-HR" sz="1200" b="1" dirty="0">
                <a:solidFill>
                  <a:schemeClr val="tx1"/>
                </a:solidFill>
                <a:latin typeface="+mj-lt"/>
              </a:rPr>
              <a:t>ključni elementi okvira</a:t>
            </a:r>
            <a:r>
              <a:rPr lang="hr-HR" sz="1200" dirty="0">
                <a:solidFill>
                  <a:schemeClr val="tx1"/>
                </a:solidFill>
                <a:latin typeface="+mj-lt"/>
              </a:rPr>
              <a:t> </a:t>
            </a:r>
            <a:r>
              <a:rPr lang="hr-HR" sz="1200" b="1" dirty="0">
                <a:solidFill>
                  <a:schemeClr val="tx1"/>
                </a:solidFill>
                <a:latin typeface="+mj-lt"/>
              </a:rPr>
              <a:t>planiranja proračuna prema učinku? </a:t>
            </a:r>
            <a:r>
              <a:rPr lang="hr-HR" sz="1200" dirty="0">
                <a:solidFill>
                  <a:schemeClr val="tx1"/>
                </a:solidFill>
                <a:latin typeface="+mj-lt"/>
              </a:rPr>
              <a:t>(4 mogućnosti: 1. Opće smjernice i definicije 2. Standardni predlošci za dostavu informacija o učinku 3. Standardni skup pokazatelja učinka i/ili ciljnih vrijednosti učinka 4. Standardni alat informacijske i komunikacijske tehnologije (ICT) za unošenje/dostavu informacija o učinku </a:t>
            </a:r>
          </a:p>
          <a:p>
            <a:pPr marL="342900" indent="-342900" algn="just">
              <a:spcBef>
                <a:spcPts val="400"/>
              </a:spcBef>
              <a:buFont typeface="+mj-lt"/>
              <a:buAutoNum type="arabicPeriod"/>
            </a:pPr>
            <a:r>
              <a:rPr lang="hr-HR" sz="1200" dirty="0">
                <a:solidFill>
                  <a:schemeClr val="tx1"/>
                </a:solidFill>
                <a:latin typeface="+mj-lt"/>
              </a:rPr>
              <a:t>Koje </a:t>
            </a:r>
            <a:r>
              <a:rPr lang="hr-HR" sz="1200" b="1" dirty="0">
                <a:solidFill>
                  <a:schemeClr val="tx1"/>
                </a:solidFill>
                <a:latin typeface="+mj-lt"/>
              </a:rPr>
              <a:t>institucije</a:t>
            </a:r>
            <a:r>
              <a:rPr lang="hr-HR" sz="1200" dirty="0">
                <a:solidFill>
                  <a:schemeClr val="tx1"/>
                </a:solidFill>
                <a:latin typeface="+mj-lt"/>
              </a:rPr>
              <a:t> imaju važnu ulogu u izradi pokazatelja učinka? (6 mogućnosti: 1. Izvršni direktor 2. središnje proračunsko tijelo (CBA) 3. agencije 4. zakonodavno tijelo 5. VRI 6. unutarnja revizija)</a:t>
            </a:r>
          </a:p>
          <a:p>
            <a:pPr marL="342900" indent="-342900" algn="just">
              <a:spcBef>
                <a:spcPts val="400"/>
              </a:spcBef>
              <a:buFont typeface="+mj-lt"/>
              <a:buAutoNum type="arabicPeriod"/>
            </a:pPr>
            <a:r>
              <a:rPr lang="hr-HR" sz="1200" dirty="0">
                <a:solidFill>
                  <a:schemeClr val="tx1"/>
                </a:solidFill>
                <a:latin typeface="+mj-lt"/>
              </a:rPr>
              <a:t>Koji su </a:t>
            </a:r>
            <a:r>
              <a:rPr lang="hr-HR" sz="1200" b="1" dirty="0">
                <a:solidFill>
                  <a:schemeClr val="tx1"/>
                </a:solidFill>
                <a:latin typeface="+mj-lt"/>
              </a:rPr>
              <a:t>izazovi u pogledu planiranja proračuna prema učinku</a:t>
            </a:r>
            <a:r>
              <a:rPr lang="hr-HR" sz="1200" dirty="0">
                <a:solidFill>
                  <a:schemeClr val="tx1"/>
                </a:solidFill>
                <a:latin typeface="+mj-lt"/>
              </a:rPr>
              <a:t> utvrđeni kao važni među ponuđenima u Anketi OECD-a (17 mogućnosti: 1. Nedostatak točnih i pravovremenih podataka koji bi bili ulazni podaci za mjere učinka 2. Nejasni ciljevi politika/programa otežavaju uspostavu mjera/ciljnih vrijednosti učinka 3. Nedostatak rukovodstva/posvećenosti kod promicanja pristupa temeljenog na učinku u planiranju proračuna 4. Manipulacija – odabiru se ciljne vrijednosti učinka na način da rezultati nisu objektivni 5. Nejasno koju su, ako ijednu, ulogu imale informacije o učinku predstavljene u proračunu pri donošenju odluka o dodjeli sredstava 6. Pružene informacije o učinku nisu relevantne kod donošenja proračunskih odluka 7. Usmjerenost na učinak smanjuje se nakon dodjele sredstava 8. Horizontalni rad i suradnja diljem organizacija središnje države smanjili su se zbog veće konkurencije radi dodjele sredstava ili da se pokaže vlasništvo nad aktivnostima 9. Mjere učinka ne pružaju informacije ni o efikasnosti ni ekonomičnosti 10. Nedostatak kapaciteta/osposobljavanja za osoblje/državne službenike u pogledu mjerenja učinka 11. Nedostatak sredstava (vrijeme, osoblje, operativna sredstva) za evaluacije učinka 12. Nedostatak kulture upotrebe informacija o učinku 13. Nedostatak okvira/smjernica za planiranje proračuna prema učinku 14. Prevelika količina informacija – previše je informacija pruženo i nije uvijek jasno koje su najprikladnije za donošenje odluka 15. Procedure planiranja proračuna prema učinku su previše birokratske/dugotrajne/komplicirane 16. Nedosljednosti/ponavljanja unutar praksi planiranja proračuna prema učinku i procedura CBA-a te resornih ministarstava/agencija 17. Nedostatak prikladnog ICT-a)?</a:t>
            </a:r>
          </a:p>
          <a:p>
            <a:pPr marL="342900" indent="-342900" algn="just">
              <a:spcBef>
                <a:spcPts val="400"/>
              </a:spcBef>
              <a:buFont typeface="+mj-lt"/>
              <a:buAutoNum type="arabicPeriod"/>
            </a:pPr>
            <a:r>
              <a:rPr lang="hr-HR" sz="1200" dirty="0">
                <a:solidFill>
                  <a:schemeClr val="tx1"/>
                </a:solidFill>
                <a:latin typeface="+mj-lt"/>
              </a:rPr>
              <a:t>Na kojoj se</a:t>
            </a:r>
            <a:r>
              <a:rPr lang="hr-HR" sz="1200" b="1" dirty="0">
                <a:solidFill>
                  <a:schemeClr val="tx1"/>
                </a:solidFill>
                <a:latin typeface="+mj-lt"/>
              </a:rPr>
              <a:t> razini pokazatelji učinka utvrđuju i prate</a:t>
            </a:r>
            <a:r>
              <a:rPr lang="hr-HR" sz="1200" dirty="0">
                <a:solidFill>
                  <a:schemeClr val="tx1"/>
                </a:solidFill>
                <a:latin typeface="+mj-lt"/>
              </a:rPr>
              <a:t>?</a:t>
            </a:r>
          </a:p>
          <a:p>
            <a:pPr marL="342900" indent="-342900" algn="just">
              <a:spcBef>
                <a:spcPts val="400"/>
              </a:spcBef>
              <a:buFont typeface="+mj-lt"/>
              <a:buAutoNum type="arabicPeriod"/>
            </a:pPr>
            <a:r>
              <a:rPr lang="hr-HR" sz="1200" dirty="0">
                <a:solidFill>
                  <a:schemeClr val="tx1"/>
                </a:solidFill>
                <a:latin typeface="+mj-lt"/>
              </a:rPr>
              <a:t>Koje </a:t>
            </a:r>
            <a:r>
              <a:rPr lang="hr-HR" sz="1200" b="1" dirty="0">
                <a:solidFill>
                  <a:schemeClr val="tx1"/>
                </a:solidFill>
                <a:latin typeface="+mj-lt"/>
              </a:rPr>
              <a:t>vrste pokazatelja učinka</a:t>
            </a:r>
            <a:r>
              <a:rPr lang="hr-HR" sz="1200" dirty="0">
                <a:solidFill>
                  <a:schemeClr val="tx1"/>
                </a:solidFill>
                <a:latin typeface="+mj-lt"/>
              </a:rPr>
              <a:t> postoje?</a:t>
            </a:r>
          </a:p>
          <a:p>
            <a:pPr marL="342900" indent="-342900" algn="just">
              <a:spcBef>
                <a:spcPts val="400"/>
              </a:spcBef>
              <a:buFont typeface="+mj-lt"/>
              <a:buAutoNum type="arabicPeriod"/>
            </a:pPr>
            <a:r>
              <a:rPr lang="hr-HR" sz="1200" dirty="0">
                <a:solidFill>
                  <a:schemeClr val="tx1"/>
                </a:solidFill>
                <a:latin typeface="+mj-lt"/>
              </a:rPr>
              <a:t>Koja je </a:t>
            </a:r>
            <a:r>
              <a:rPr lang="hr-HR" sz="1200" b="1" dirty="0">
                <a:solidFill>
                  <a:schemeClr val="tx1"/>
                </a:solidFill>
                <a:latin typeface="+mj-lt"/>
              </a:rPr>
              <a:t>učestalost</a:t>
            </a:r>
            <a:r>
              <a:rPr lang="hr-HR" sz="1200" dirty="0">
                <a:solidFill>
                  <a:schemeClr val="tx1"/>
                </a:solidFill>
                <a:latin typeface="+mj-lt"/>
              </a:rPr>
              <a:t> praćenja pokazatelja učinka?</a:t>
            </a:r>
          </a:p>
          <a:p>
            <a:pPr marL="342900" indent="-342900" algn="just">
              <a:spcBef>
                <a:spcPts val="400"/>
              </a:spcBef>
              <a:buFont typeface="+mj-lt"/>
              <a:buAutoNum type="arabicPeriod"/>
            </a:pPr>
            <a:r>
              <a:rPr lang="hr-HR" sz="1200" dirty="0">
                <a:solidFill>
                  <a:schemeClr val="tx1"/>
                </a:solidFill>
                <a:latin typeface="+mj-lt"/>
              </a:rPr>
              <a:t>Koji je </a:t>
            </a:r>
            <a:r>
              <a:rPr lang="hr-HR" sz="1200" b="1" dirty="0">
                <a:solidFill>
                  <a:schemeClr val="tx1"/>
                </a:solidFill>
                <a:latin typeface="+mj-lt"/>
              </a:rPr>
              <a:t>prosječan broj pokazatelja učinka po programu</a:t>
            </a:r>
            <a:r>
              <a:rPr lang="hr-HR" sz="1200" dirty="0">
                <a:solidFill>
                  <a:schemeClr val="tx1"/>
                </a:solidFill>
                <a:latin typeface="+mj-lt"/>
              </a:rPr>
              <a:t> i kakva je struktura planiranja proračuna prema učinku?</a:t>
            </a:r>
          </a:p>
          <a:p>
            <a:pPr marL="342900" indent="-342900" algn="just">
              <a:spcBef>
                <a:spcPts val="400"/>
              </a:spcBef>
              <a:buFont typeface="+mj-lt"/>
              <a:buAutoNum type="arabicPeriod"/>
            </a:pPr>
            <a:r>
              <a:rPr lang="hr-HR" sz="1200" dirty="0">
                <a:solidFill>
                  <a:schemeClr val="tx1"/>
                </a:solidFill>
                <a:latin typeface="+mj-lt"/>
              </a:rPr>
              <a:t>Koja je procjena </a:t>
            </a:r>
            <a:r>
              <a:rPr lang="hr-HR" sz="1200" b="1" dirty="0">
                <a:solidFill>
                  <a:schemeClr val="tx1"/>
                </a:solidFill>
                <a:latin typeface="+mj-lt"/>
              </a:rPr>
              <a:t>omjera pokazatelja izlaznih vrijednosti i pokazatelja krajnjih rezultata</a:t>
            </a:r>
            <a:r>
              <a:rPr lang="hr-HR" sz="1200" dirty="0">
                <a:solidFill>
                  <a:schemeClr val="tx1"/>
                </a:solidFill>
                <a:latin typeface="+mj-lt"/>
              </a:rPr>
              <a:t> u ukupnim pokazateljima?</a:t>
            </a:r>
          </a:p>
          <a:p>
            <a:pPr marL="342900" indent="-342900" algn="just">
              <a:spcBef>
                <a:spcPts val="400"/>
              </a:spcBef>
              <a:buFont typeface="+mj-lt"/>
              <a:buAutoNum type="arabicPeriod"/>
            </a:pPr>
            <a:r>
              <a:rPr lang="hr-HR" sz="1200" dirty="0">
                <a:solidFill>
                  <a:schemeClr val="tx1"/>
                </a:solidFill>
                <a:latin typeface="+mj-lt"/>
              </a:rPr>
              <a:t>Koji su </a:t>
            </a:r>
            <a:r>
              <a:rPr lang="hr-HR" sz="1200" b="1" dirty="0">
                <a:solidFill>
                  <a:schemeClr val="tx1"/>
                </a:solidFill>
                <a:latin typeface="+mj-lt"/>
              </a:rPr>
              <a:t>glavni izazovi povezani baš s pokazateljima učinka</a:t>
            </a:r>
            <a:r>
              <a:rPr lang="hr-HR" sz="1200" dirty="0">
                <a:solidFill>
                  <a:schemeClr val="tx1"/>
                </a:solidFill>
                <a:latin typeface="+mj-lt"/>
              </a:rPr>
              <a:t>?</a:t>
            </a:r>
          </a:p>
          <a:p>
            <a:pPr algn="just">
              <a:spcBef>
                <a:spcPts val="400"/>
              </a:spcBef>
            </a:pPr>
            <a:endParaRPr lang="hr-HR" sz="1200" dirty="0">
              <a:solidFill>
                <a:schemeClr val="tx1"/>
              </a:solidFill>
              <a:latin typeface="+mj-lt"/>
              <a:cs typeface="Lucida Grande CY"/>
            </a:endParaRPr>
          </a:p>
          <a:p>
            <a:pPr marL="342900" indent="-342900" algn="just">
              <a:spcBef>
                <a:spcPts val="800"/>
              </a:spcBef>
              <a:buFont typeface="+mj-lt"/>
              <a:buAutoNum type="arabicPeriod"/>
            </a:pPr>
            <a:endParaRPr lang="hr-HR" sz="1200" dirty="0">
              <a:solidFill>
                <a:schemeClr val="tx1"/>
              </a:solidFill>
              <a:latin typeface="+mj-lt"/>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7</a:t>
            </a:fld>
            <a:endParaRPr lang="hr-HR" dirty="0"/>
          </a:p>
        </p:txBody>
      </p:sp>
    </p:spTree>
    <p:extLst>
      <p:ext uri="{BB962C8B-B14F-4D97-AF65-F5344CB8AC3E}">
        <p14:creationId xmlns:p14="http://schemas.microsoft.com/office/powerpoint/2010/main" val="3867209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hr-HR" sz="2000" dirty="0">
              <a:solidFill>
                <a:schemeClr val="tx1">
                  <a:lumMod val="95000"/>
                  <a:lumOff val="5000"/>
                </a:schemeClr>
              </a:solidFill>
            </a:endParaRPr>
          </a:p>
          <a:p>
            <a:pPr algn="just">
              <a:spcBef>
                <a:spcPts val="1200"/>
              </a:spcBef>
            </a:pPr>
            <a:r>
              <a:rPr lang="hr-HR" sz="3000" cap="all" dirty="0">
                <a:solidFill>
                  <a:schemeClr val="tx1">
                    <a:lumMod val="95000"/>
                    <a:lumOff val="5000"/>
                  </a:schemeClr>
                </a:solidFill>
              </a:rPr>
              <a:t>Pregled pokazatelja učinka na temelju 10 kriterija po zemlji</a:t>
            </a:r>
          </a:p>
          <a:p>
            <a:pPr algn="just">
              <a:spcBef>
                <a:spcPts val="800"/>
              </a:spcBef>
            </a:pPr>
            <a:endParaRPr lang="hr-HR"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8</a:t>
            </a:fld>
            <a:endParaRPr lang="hr-HR" dirty="0"/>
          </a:p>
        </p:txBody>
      </p:sp>
    </p:spTree>
    <p:extLst>
      <p:ext uri="{BB962C8B-B14F-4D97-AF65-F5344CB8AC3E}">
        <p14:creationId xmlns:p14="http://schemas.microsoft.com/office/powerpoint/2010/main" val="41146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hr-HR" smtClean="0"/>
              <a:t> </a:t>
            </a:r>
            <a:endParaRPr lang="hr-HR"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hr-HR"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0"/>
            <a:ext cx="8343900" cy="646331"/>
          </a:xfrm>
          <a:prstGeom prst="rect">
            <a:avLst/>
          </a:prstGeom>
          <a:noFill/>
        </p:spPr>
        <p:txBody>
          <a:bodyPr wrap="square" rtlCol="0">
            <a:spAutoFit/>
          </a:bodyPr>
          <a:lstStyle/>
          <a:p>
            <a:pPr algn="ctr"/>
            <a:r>
              <a:rPr lang="hr-HR" sz="3600" cap="all" dirty="0">
                <a:solidFill>
                  <a:srgbClr val="002060"/>
                </a:solidFill>
                <a:latin typeface="+mj-lt"/>
              </a:rPr>
              <a:t>PREGLED ZEMLJE: RUSKA FEDERACIJA</a:t>
            </a:r>
          </a:p>
        </p:txBody>
      </p:sp>
      <p:sp>
        <p:nvSpPr>
          <p:cNvPr id="4" name="Slide Number Placeholder 3">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9</a:t>
            </a:fld>
            <a:endParaRPr lang="hr-HR" dirty="0"/>
          </a:p>
        </p:txBody>
      </p:sp>
      <p:graphicFrame>
        <p:nvGraphicFramePr>
          <p:cNvPr id="5" name="Table 4">
            <a:extLst>
              <a:ext uri="{FF2B5EF4-FFF2-40B4-BE49-F238E27FC236}">
                <a16:creation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id="{D1112CB6-F20F-4805-9D4F-4F99709E6C77}"/>
              </a:ext>
            </a:extLst>
          </p:cNvPr>
          <p:cNvGraphicFramePr>
            <a:graphicFrameLocks noGrp="1"/>
          </p:cNvGraphicFramePr>
          <p:nvPr>
            <p:extLst>
              <p:ext uri="{D42A27DB-BD31-4B8C-83A1-F6EECF244321}">
                <p14:modId xmlns:p14="http://schemas.microsoft.com/office/powerpoint/2010/main" val="1055547477"/>
              </p:ext>
            </p:extLst>
          </p:nvPr>
        </p:nvGraphicFramePr>
        <p:xfrm>
          <a:off x="914400" y="536870"/>
          <a:ext cx="8686800" cy="5599816"/>
        </p:xfrm>
        <a:graphic>
          <a:graphicData uri="http://schemas.openxmlformats.org/drawingml/2006/table">
            <a:tbl>
              <a:tblPr>
                <a:tableStyleId>{BC89EF96-8CEA-46FF-86C4-4CE0E7609802}</a:tableStyleId>
              </a:tblPr>
              <a:tblGrid>
                <a:gridCol w="36576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66723044"/>
                    </a:ext>
                  </a:extLst>
                </a:gridCol>
                <a:gridCol w="502920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1. Postoji li okvir planiranja proračuna prema učinku koji se  primjenjuje jednako u svim organizacijama središnje države?</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fontAlgn="b"/>
                      <a:r>
                        <a:rPr lang="en-US" sz="1200" b="1" u="none" strike="noStrike" dirty="0">
                          <a:effectLst/>
                        </a:rPr>
                        <a:t>Da, obavezan je za resorna ministarstva i agencije</a:t>
                      </a:r>
                      <a:endParaRPr lang="hr-HR" sz="1200" b="1" i="0" u="none" strike="noStrike" dirty="0">
                        <a:solidFill>
                          <a:srgbClr val="000000"/>
                        </a:solidFill>
                        <a:effectLst/>
                        <a:latin typeface="Calibri Light" panose="020F0302020204030204" pitchFamily="34" charset="0"/>
                      </a:endParaRPr>
                    </a:p>
                  </a:txBody>
                  <a:tcPr marL="4407" marR="4407" marT="4407" marB="0" anchor="b"/>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Koji su ključni elementi okvira planiranja proračuna prema učinku?</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hr-HR" sz="1200" b="1" u="none" strike="noStrike" kern="1200" dirty="0">
                          <a:solidFill>
                            <a:srgbClr val="00B050"/>
                          </a:solidFill>
                          <a:effectLst/>
                          <a:latin typeface="+mn-lt"/>
                        </a:rPr>
                        <a:t>Opće smjernice i definicije; standardni predlošci za dostavu informacija o učinku; i standardni alat informacijske i komunikacijske tehnologije (ICT) za unošenje/dostavu informacija o učinku</a:t>
                      </a:r>
                    </a:p>
                  </a:txBody>
                  <a:tcPr marL="4407" marR="4407" marT="4407"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Koje institucije imaju važnu ulogu u izradi pokazatelja učinka?</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hr-HR" sz="1200" b="1" u="none" strike="noStrike" kern="1200" dirty="0">
                          <a:solidFill>
                            <a:schemeClr val="tx1"/>
                          </a:solidFill>
                          <a:effectLst/>
                          <a:latin typeface="+mn-lt"/>
                        </a:rPr>
                        <a:t>CBA, agencije, izvršni direktor</a:t>
                      </a:r>
                    </a:p>
                  </a:txBody>
                  <a:tcPr marL="4407" marR="4407" marT="4407"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34291370"/>
                  </a:ext>
                </a:extLst>
              </a:tr>
              <a:tr h="689463">
                <a:tc>
                  <a:txBody>
                    <a:bodyPr/>
                    <a:lstStyle/>
                    <a:p>
                      <a:pPr algn="l" rtl="0" fontAlgn="ctr">
                        <a:buClr>
                          <a:srgbClr val="000000"/>
                        </a:buClr>
                        <a:buSzPts val="2200"/>
                        <a:buFont typeface="Calibri Light" panose="020F0302020204030204" pitchFamily="34" charset="0"/>
                        <a:buNone/>
                      </a:pPr>
                      <a:r>
                        <a:rPr lang="en-US" sz="1200" u="none" strike="noStrike" dirty="0">
                          <a:effectLst/>
                        </a:rPr>
                        <a:t>4.  Koji su izazovi u pogledu planiranja proračuna prema učinku utvrđeni kao važni ili kao srednje važni među mogućnostima iz Ankete OECD-a?</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t"/>
                      <a:r>
                        <a:rPr lang="en-US" sz="1200" b="1" u="none" strike="noStrike" dirty="0">
                          <a:effectLst/>
                        </a:rPr>
                        <a:t>i) Manipulacija – odabiru se ciljne vrijednosti učinka na način da rezultati nisu objektivni, ii) Nedostatak točnih i pravovremenih podataka koji bi bili ulazni podaci za mjere učinka ; iii) Nedostatak kulture upotrebe informacija o učinku; i iv) Procedure planiranja proračuna prema učinku su previše birokratske/dugotrajne/komplicirane </a:t>
                      </a:r>
                      <a:endParaRPr lang="hr-HR" sz="1200" b="1" i="0" u="none" strike="noStrike" dirty="0">
                        <a:solidFill>
                          <a:srgbClr val="000000"/>
                        </a:solidFill>
                        <a:effectLst/>
                        <a:latin typeface="Calibri Light" panose="020F0302020204030204" pitchFamily="34" charset="0"/>
                      </a:endParaRPr>
                    </a:p>
                  </a:txBody>
                  <a:tcPr marL="4407" marR="4407" marT="4407" marB="0">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Na kojoj se razini pokazatelji učinka utvrđuju i prate?</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effectLst/>
                        </a:rPr>
                        <a:t>Utvrđuje ih i odobrava Vlada za sve državne programe. Prati ih Ministarstvo gospodarstva. </a:t>
                      </a:r>
                      <a:endParaRPr lang="hr-HR" sz="1200" b="1" i="0" u="none" strike="noStrike" dirty="0">
                        <a:solidFill>
                          <a:srgbClr val="000000"/>
                        </a:solidFill>
                        <a:effectLst/>
                        <a:latin typeface="Calibri Light" panose="020F0302020204030204" pitchFamily="34" charset="0"/>
                      </a:endParaRPr>
                    </a:p>
                  </a:txBody>
                  <a:tcPr marL="4407" marR="4407" marT="4407"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21633191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6.   Koje vrste pokazatelja učinka postoje?</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u="none" strike="noStrike" dirty="0">
                          <a:effectLst/>
                        </a:rPr>
                        <a:t>Nema propisane vrste, osim popisa pokazatelja utemeljenih na zadacima za državne agencije. </a:t>
                      </a:r>
                      <a:endParaRPr lang="hr-HR" sz="1200" b="1"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Koja je učestalost praćenja pokazatelja učinka?</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effectLst/>
                        </a:rPr>
                        <a:t>Godišnja</a:t>
                      </a:r>
                      <a:endParaRPr lang="hr-HR" sz="1200" b="1" i="0" u="none" strike="noStrike" dirty="0">
                        <a:solidFill>
                          <a:srgbClr val="000000"/>
                        </a:solidFill>
                        <a:effectLst/>
                        <a:latin typeface="Calibri Light" panose="020F0302020204030204" pitchFamily="34" charset="0"/>
                      </a:endParaRPr>
                    </a:p>
                  </a:txBody>
                  <a:tcPr marL="4407" marR="4407" marT="4407"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Koji je prosječan broj pokazatelja učinka po programu i kakva je struktura planiranja proračuna prema učinku?</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bs-Latn-BA" sz="1200" b="1" u="none" strike="noStrike" dirty="0">
                          <a:effectLst/>
                        </a:rPr>
                        <a:t>Na razini programa njihov se broj kreće u rasponu od 3 do 30, a prosječno ih ima oko 10 (potrebno je napomenuti da su u nekim slučajevima programi jednako veliki kao i sektor). Ako se u obzir uzme razina potprograma (prosječno oko 7 potprograma po programu, od 1 do 20) za koju postoji oko 10 pokazatelja učinka, a u nekim slučajevima i više. </a:t>
                      </a:r>
                      <a:endParaRPr lang="hr-HR" sz="1200" b="1"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Koja je gruba procjena omjera pokazatelja izlaznih vrijednosti i pokazatelja krajnjih rezultata u ukupnim pokazateljima?</a:t>
                      </a:r>
                      <a:endParaRPr lang="hr-HR"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effectLst/>
                        </a:rPr>
                        <a:t>Oko 2/3 čine pokazatelji izlaznih vrijednosti, 1/3 čine pokazatelji krajnjih rezultata.</a:t>
                      </a:r>
                      <a:endParaRPr lang="hr-HR" sz="1200" b="1" i="0" u="none" strike="noStrike" dirty="0">
                        <a:solidFill>
                          <a:srgbClr val="000000"/>
                        </a:solidFill>
                        <a:effectLst/>
                        <a:latin typeface="Calibri Light" panose="020F0302020204030204" pitchFamily="34" charset="0"/>
                      </a:endParaRPr>
                    </a:p>
                  </a:txBody>
                  <a:tcPr marL="4407" marR="4407" marT="4407" marB="0" anchor="ct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4050247952"/>
                  </a:ext>
                </a:extLst>
              </a:tr>
              <a:tr h="581108">
                <a:tc>
                  <a:txBody>
                    <a:bodyPr/>
                    <a:lstStyle/>
                    <a:p>
                      <a:pPr algn="l" rtl="0" fontAlgn="ctr">
                        <a:buClr>
                          <a:srgbClr val="000000"/>
                        </a:buClr>
                        <a:buSzPts val="2200"/>
                        <a:buFont typeface="Calibri Light" panose="020F0302020204030204" pitchFamily="34" charset="0"/>
                        <a:buNone/>
                      </a:pPr>
                      <a:r>
                        <a:rPr lang="en-US" sz="1200" u="none" strike="noStrike" dirty="0">
                          <a:effectLst/>
                        </a:rPr>
                        <a:t>10.   Koji su glavni izazovi povezani baš s pokazateljima učinka?</a:t>
                      </a:r>
                      <a:endParaRPr lang="hr-HR"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u="none" strike="noStrike" dirty="0">
                          <a:solidFill>
                            <a:srgbClr val="00B050"/>
                          </a:solidFill>
                          <a:effectLst/>
                        </a:rPr>
                        <a:t>Nedostatak KNP-a zbog manjka cjelokupne nacionalne strategije za socioekonomski razvoj. </a:t>
                      </a:r>
                      <a:r>
                        <a:rPr lang="en-US" sz="1200" b="1" u="none" strike="noStrike" dirty="0">
                          <a:effectLst/>
                        </a:rPr>
                        <a:t>previše pokazatelja učinka. Nepostojanje utvrđenih ključnih nacionalnih pokazatelja (KNI-jeva), pa svako ministarstvo utvrđuje vlastite pokazatelje. </a:t>
                      </a:r>
                      <a:endParaRPr lang="hr-HR" sz="1200" b="1" i="0" u="none" strike="noStrike" dirty="0">
                        <a:solidFill>
                          <a:srgbClr val="FF0000"/>
                        </a:solidFill>
                        <a:effectLst/>
                        <a:latin typeface="Calibri Light" panose="020F0302020204030204" pitchFamily="34" charset="0"/>
                      </a:endParaRPr>
                    </a:p>
                  </a:txBody>
                  <a:tcPr marL="4407" marR="4407" marT="4407" marB="0" anchor="ctr">
                    <a:solidFill>
                      <a:schemeClr val="accent1">
                        <a:lumMod val="20000"/>
                        <a:lumOff val="80000"/>
                      </a:schemeClr>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690215447"/>
                  </a:ext>
                </a:extLst>
              </a:tr>
            </a:tbl>
          </a:graphicData>
        </a:graphic>
      </p:graphicFrame>
    </p:spTree>
    <p:extLst>
      <p:ext uri="{BB962C8B-B14F-4D97-AF65-F5344CB8AC3E}">
        <p14:creationId xmlns:p14="http://schemas.microsoft.com/office/powerpoint/2010/main" val="285225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14068</TotalTime>
  <Words>11624</Words>
  <Application>Microsoft Office PowerPoint</Application>
  <PresentationFormat>A4 Paper (210x297 mm)</PresentationFormat>
  <Paragraphs>1124</Paragraphs>
  <Slides>51</Slides>
  <Notes>51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Pokazatelji učinka u zemljama PEMPAL-a:  trendovi i izazovi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The World Bank Group</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Assia</cp:lastModifiedBy>
  <cp:revision>776</cp:revision>
  <cp:lastPrinted>2017-11-13T13:45:03Z</cp:lastPrinted>
  <dcterms:created xsi:type="dcterms:W3CDTF">2010-10-04T16:57:49Z</dcterms:created>
  <dcterms:modified xsi:type="dcterms:W3CDTF">2017-12-01T13:03:41Z</dcterms:modified>
  <cp:category>PEMPAL</cp:category>
</cp:coreProperties>
</file>