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charts/chartEx2.xml" ContentType="application/vnd.ms-office.chartex+xml"/>
  <Override PartName="/ppt/charts/style2.xml" ContentType="application/vnd.ms-office.chartstyle+xml"/>
  <Override PartName="/ppt/charts/colors2.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3"/>
  </p:notesMasterIdLst>
  <p:handoutMasterIdLst>
    <p:handoutMasterId r:id="rId54"/>
  </p:handoutMasterIdLst>
  <p:sldIdLst>
    <p:sldId id="271" r:id="rId2"/>
    <p:sldId id="405" r:id="rId3"/>
    <p:sldId id="422" r:id="rId4"/>
    <p:sldId id="458" r:id="rId5"/>
    <p:sldId id="469" r:id="rId6"/>
    <p:sldId id="423" r:id="rId7"/>
    <p:sldId id="409" r:id="rId8"/>
    <p:sldId id="424" r:id="rId9"/>
    <p:sldId id="410" r:id="rId10"/>
    <p:sldId id="411" r:id="rId11"/>
    <p:sldId id="412" r:id="rId12"/>
    <p:sldId id="413" r:id="rId13"/>
    <p:sldId id="414" r:id="rId14"/>
    <p:sldId id="415" r:id="rId15"/>
    <p:sldId id="416" r:id="rId16"/>
    <p:sldId id="417" r:id="rId17"/>
    <p:sldId id="418" r:id="rId18"/>
    <p:sldId id="425" r:id="rId19"/>
    <p:sldId id="470" r:id="rId20"/>
    <p:sldId id="471" r:id="rId21"/>
    <p:sldId id="472" r:id="rId22"/>
    <p:sldId id="473" r:id="rId23"/>
    <p:sldId id="474" r:id="rId24"/>
    <p:sldId id="475" r:id="rId25"/>
    <p:sldId id="426" r:id="rId26"/>
    <p:sldId id="430" r:id="rId27"/>
    <p:sldId id="434" r:id="rId28"/>
    <p:sldId id="435" r:id="rId29"/>
    <p:sldId id="438" r:id="rId30"/>
    <p:sldId id="447" r:id="rId31"/>
    <p:sldId id="448" r:id="rId32"/>
    <p:sldId id="453" r:id="rId33"/>
    <p:sldId id="454" r:id="rId34"/>
    <p:sldId id="429" r:id="rId35"/>
    <p:sldId id="433" r:id="rId36"/>
    <p:sldId id="436" r:id="rId37"/>
    <p:sldId id="437" r:id="rId38"/>
    <p:sldId id="452" r:id="rId39"/>
    <p:sldId id="441" r:id="rId40"/>
    <p:sldId id="442" r:id="rId41"/>
    <p:sldId id="455" r:id="rId42"/>
    <p:sldId id="446" r:id="rId43"/>
    <p:sldId id="476" r:id="rId44"/>
    <p:sldId id="477" r:id="rId45"/>
    <p:sldId id="478" r:id="rId46"/>
    <p:sldId id="479" r:id="rId47"/>
    <p:sldId id="480" r:id="rId48"/>
    <p:sldId id="481" r:id="rId49"/>
    <p:sldId id="427" r:id="rId50"/>
    <p:sldId id="482" r:id="rId51"/>
    <p:sldId id="312" r:id="rId52"/>
  </p:sldIdLst>
  <p:sldSz cx="9906000" cy="6858000" type="A4"/>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221" autoAdjust="0"/>
  </p:normalViewPr>
  <p:slideViewPr>
    <p:cSldViewPr>
      <p:cViewPr varScale="1">
        <p:scale>
          <a:sx n="107" d="100"/>
          <a:sy n="107" d="100"/>
        </p:scale>
        <p:origin x="1518" y="114"/>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79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NCARSIMAMOVIC\Desktop\Copy%20of%20PFII%20LogFrame%20in%20Excel.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NCARSIMAMOVIC\Desktop\Copy%20of%20PFII%20LogFrame%20in%20Excel.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Sheet2!$C$3:$C$6</cx:f>
        <cx:lvl ptCount="4">
          <cx:pt idx="0">General guideline/definitions </cx:pt>
          <cx:pt idx="1">Standard PI reporting templates </cx:pt>
          <cx:pt idx="2">Standard ICT tool for PI</cx:pt>
          <cx:pt idx="3">Standard set of PIs and/or targets</cx:pt>
        </cx:lvl>
      </cx:strDim>
      <cx:numDim type="val">
        <cx:f>Sheet2!$D$3:$D$6</cx:f>
        <cx:lvl ptCount="4" formatCode="0%">
          <cx:pt idx="0">0.88888888888888884</cx:pt>
          <cx:pt idx="1">0.88888888888888884</cx:pt>
          <cx:pt idx="2">0.55555555555555558</cx:pt>
          <cx:pt idx="3">0.33333333333333331</cx:pt>
        </cx:lvl>
      </cx:numDim>
    </cx:data>
  </cx:chartData>
  <cx:chart>
    <cx:plotArea>
      <cx:plotAreaRegion>
        <cx:series layoutId="funnel" uniqueId="{FCA754B5-2408-4374-BCFA-615D9A5C5092}">
          <cx:dataLabels>
            <cx:txPr>
              <a:bodyPr spcFirstLastPara="1" vertOverflow="ellipsis" horzOverflow="overflow" wrap="square" lIns="0" tIns="0" rIns="0" bIns="0" anchor="ctr" anchorCtr="1"/>
              <a:lstStyle/>
              <a:p>
                <a:pPr algn="ctr" rtl="0">
                  <a:defRPr sz="1800" b="1">
                    <a:solidFill>
                      <a:schemeClr val="bg1"/>
                    </a:solidFill>
                  </a:defRPr>
                </a:pPr>
                <a:endParaRPr lang="en-US" sz="1800" b="1" i="0" u="none" strike="noStrike" baseline="0">
                  <a:solidFill>
                    <a:schemeClr val="bg1"/>
                  </a:solidFill>
                  <a:latin typeface="Calibri" panose="020F0502020204030204"/>
                </a:endParaRPr>
              </a:p>
            </cx:txPr>
            <cx:visibility seriesName="0" categoryName="0" value="1"/>
            <cx:dataLabel idx="0">
              <cx:txPr>
                <a:bodyPr spcFirstLastPara="1" vertOverflow="ellipsis" horzOverflow="overflow" wrap="square" lIns="0" tIns="0" rIns="0" bIns="0" anchor="ctr" anchorCtr="1"/>
                <a:lstStyle/>
                <a:p>
                  <a:pPr algn="ctr" rtl="0">
                    <a:defRPr/>
                  </a:pPr>
                  <a:r>
                    <a:rPr lang="en-US" sz="1800" b="1" i="0" u="none" strike="noStrike" baseline="0">
                      <a:solidFill>
                        <a:schemeClr val="bg1"/>
                      </a:solidFill>
                      <a:latin typeface="Calibri" panose="020F0502020204030204"/>
                    </a:rPr>
                    <a:t>89%</a:t>
                  </a:r>
                </a:p>
              </cx:txPr>
              <cx:visibility seriesName="0" categoryName="0" value="1"/>
            </cx:dataLabel>
          </cx:dataLabels>
          <cx:dataId val="0"/>
        </cx:series>
      </cx:plotAreaRegion>
      <cx:axis id="0">
        <cx:catScaling gapWidth="0.0599999987"/>
        <cx:tickLabels/>
        <cx:txPr>
          <a:bodyPr vertOverflow="overflow" horzOverflow="overflow" wrap="square" lIns="0" tIns="0" rIns="0" bIns="0"/>
          <a:lstStyle/>
          <a:p>
            <a:pPr algn="ctr" rtl="0">
              <a:defRPr sz="1400" b="0">
                <a:solidFill>
                  <a:srgbClr val="595959"/>
                </a:solidFill>
                <a:latin typeface="Calibri" panose="020F0502020204030204" pitchFamily="34" charset="0"/>
                <a:ea typeface="Calibri" panose="020F0502020204030204" pitchFamily="34" charset="0"/>
                <a:cs typeface="Calibri" panose="020F0502020204030204" pitchFamily="34" charset="0"/>
              </a:defRPr>
            </a:pPr>
            <a:endParaRPr lang="en-US" sz="1400" b="0"/>
          </a:p>
        </cx:txPr>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Sheet2!$C$21:$C$26</cx:f>
        <cx:lvl ptCount="6">
          <cx:pt idx="0">CBA </cx:pt>
          <cx:pt idx="1">Agencies</cx:pt>
          <cx:pt idx="2">Chief executive </cx:pt>
          <cx:pt idx="3">Legislature</cx:pt>
          <cx:pt idx="4">Supreme Audit</cx:pt>
          <cx:pt idx="5">Internal Audit</cx:pt>
        </cx:lvl>
      </cx:strDim>
      <cx:numDim type="val">
        <cx:f>Sheet2!$D$21:$D$26</cx:f>
        <cx:lvl ptCount="6" formatCode="0%">
          <cx:pt idx="0">1</cx:pt>
          <cx:pt idx="1">1</cx:pt>
          <cx:pt idx="2">0.22222222222222221</cx:pt>
          <cx:pt idx="3">0</cx:pt>
          <cx:pt idx="4">0</cx:pt>
          <cx:pt idx="5">0</cx:pt>
        </cx:lvl>
      </cx:numDim>
    </cx:data>
  </cx:chartData>
  <cx:chart>
    <cx:plotArea>
      <cx:plotAreaRegion>
        <cx:series layoutId="funnel" uniqueId="{A8D4BFB9-1404-46A7-97F8-6750C81A48DC}">
          <cx:dataLabels>
            <cx:txPr>
              <a:bodyPr spcFirstLastPara="1" vertOverflow="ellipsis" horzOverflow="overflow" wrap="square" lIns="0" tIns="0" rIns="0" bIns="0" anchor="ctr" anchorCtr="1"/>
              <a:lstStyle/>
              <a:p>
                <a:pPr algn="ctr" rtl="0">
                  <a:defRPr sz="1800" b="1">
                    <a:solidFill>
                      <a:sysClr val="windowText" lastClr="000000"/>
                    </a:solidFill>
                  </a:defRPr>
                </a:pPr>
                <a:endParaRPr lang="en-US" sz="1800" b="1" i="0" u="none" strike="noStrike" baseline="0">
                  <a:solidFill>
                    <a:sysClr val="windowText" lastClr="000000"/>
                  </a:solidFill>
                  <a:latin typeface="Calibri" panose="020F0502020204030204"/>
                </a:endParaRPr>
              </a:p>
            </cx:txPr>
            <cx:visibility seriesName="0" categoryName="0" value="1"/>
            <cx:dataLabel idx="0">
              <cx:txPr>
                <a:bodyPr spcFirstLastPara="1" vertOverflow="ellipsis" horzOverflow="overflow" wrap="square" lIns="0" tIns="0" rIns="0" bIns="0" anchor="ctr" anchorCtr="1"/>
                <a:lstStyle/>
                <a:p>
                  <a:pPr algn="ctr" rtl="0">
                    <a:defRPr>
                      <a:solidFill>
                        <a:schemeClr val="bg1"/>
                      </a:solidFill>
                    </a:defRPr>
                  </a:pPr>
                  <a:r>
                    <a:rPr lang="en-US" sz="1800" b="1" i="0" u="none" strike="noStrike" baseline="0">
                      <a:solidFill>
                        <a:schemeClr val="bg1"/>
                      </a:solidFill>
                      <a:latin typeface="Calibri" panose="020F0502020204030204"/>
                    </a:rPr>
                    <a:t>100%</a:t>
                  </a:r>
                </a:p>
              </cx:txPr>
              <cx:visibility seriesName="0" categoryName="0" value="1"/>
            </cx:dataLabel>
            <cx:dataLabel idx="1">
              <cx:txPr>
                <a:bodyPr spcFirstLastPara="1" vertOverflow="ellipsis" horzOverflow="overflow" wrap="square" lIns="0" tIns="0" rIns="0" bIns="0" anchor="ctr" anchorCtr="1"/>
                <a:lstStyle/>
                <a:p>
                  <a:pPr algn="ctr" rtl="0">
                    <a:defRPr>
                      <a:solidFill>
                        <a:schemeClr val="bg1"/>
                      </a:solidFill>
                    </a:defRPr>
                  </a:pPr>
                  <a:r>
                    <a:rPr lang="en-US" sz="1800" b="1" i="0" u="none" strike="noStrike" baseline="0">
                      <a:solidFill>
                        <a:schemeClr val="bg1"/>
                      </a:solidFill>
                      <a:latin typeface="Calibri" panose="020F0502020204030204"/>
                    </a:rPr>
                    <a:t>100%</a:t>
                  </a:r>
                </a:p>
              </cx:txPr>
              <cx:visibility seriesName="0" categoryName="0" value="1"/>
            </cx:dataLabel>
            <cx:dataLabel idx="2">
              <cx:txPr>
                <a:bodyPr spcFirstLastPara="1" vertOverflow="ellipsis" horzOverflow="overflow" wrap="square" lIns="0" tIns="0" rIns="0" bIns="0" anchor="ctr" anchorCtr="1"/>
                <a:lstStyle/>
                <a:p>
                  <a:pPr algn="ctr" rtl="0">
                    <a:defRPr>
                      <a:solidFill>
                        <a:schemeClr val="bg1"/>
                      </a:solidFill>
                    </a:defRPr>
                  </a:pPr>
                  <a:r>
                    <a:rPr lang="en-US" sz="1800" b="1" i="0" u="none" strike="noStrike" baseline="0">
                      <a:solidFill>
                        <a:schemeClr val="bg1"/>
                      </a:solidFill>
                      <a:latin typeface="Calibri" panose="020F0502020204030204"/>
                    </a:rPr>
                    <a:t>22%</a:t>
                  </a:r>
                </a:p>
              </cx:txPr>
              <cx:visibility seriesName="0" categoryName="0" value="1"/>
            </cx:dataLabel>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600" b="1">
                <a:solidFill>
                  <a:sysClr val="windowText" lastClr="000000"/>
                </a:solidFill>
              </a:defRPr>
            </a:pPr>
            <a:endParaRPr lang="en-US" sz="1600" b="1" i="0" u="none" strike="noStrike" baseline="0">
              <a:solidFill>
                <a:sysClr val="windowText" lastClr="000000"/>
              </a:solidFill>
              <a:latin typeface="Calibri" panose="020F0502020204030204"/>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212" cy="464411"/>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971619" y="0"/>
            <a:ext cx="3037212" cy="464411"/>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11/24/2017</a:t>
            </a:fld>
            <a:endParaRPr lang="en-US" dirty="0"/>
          </a:p>
        </p:txBody>
      </p:sp>
      <p:sp>
        <p:nvSpPr>
          <p:cNvPr id="4" name="Footer Placeholder 3"/>
          <p:cNvSpPr>
            <a:spLocks noGrp="1"/>
          </p:cNvSpPr>
          <p:nvPr>
            <p:ph type="ftr" sz="quarter" idx="2"/>
          </p:nvPr>
        </p:nvSpPr>
        <p:spPr>
          <a:xfrm>
            <a:off x="0" y="8830353"/>
            <a:ext cx="3037212" cy="464411"/>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3971619" y="8830353"/>
            <a:ext cx="3037212" cy="464411"/>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7"/>
          <p:cNvSpPr>
            <a:spLocks noGrp="1"/>
          </p:cNvSpPr>
          <p:nvPr>
            <p:ph type="ftr" sz="quarter" idx="4"/>
          </p:nvPr>
        </p:nvSpPr>
        <p:spPr>
          <a:xfrm>
            <a:off x="0" y="8830353"/>
            <a:ext cx="3037212" cy="466047"/>
          </a:xfrm>
          <a:prstGeom prst="rect">
            <a:avLst/>
          </a:prstGeom>
        </p:spPr>
        <p:txBody>
          <a:bodyPr vert="horz" lIns="91440" tIns="45720" rIns="91440" bIns="45720" rtlCol="0" anchor="b"/>
          <a:lstStyle>
            <a:lvl1pPr algn="l">
              <a:defRPr sz="1200"/>
            </a:lvl1pPr>
          </a:lstStyle>
          <a:p>
            <a:endParaRPr lang="en-US"/>
          </a:p>
        </p:txBody>
      </p:sp>
      <p:sp>
        <p:nvSpPr>
          <p:cNvPr id="9" name="Slide Image Placeholder 8"/>
          <p:cNvSpPr>
            <a:spLocks noGrp="1" noRot="1" noChangeAspect="1"/>
          </p:cNvSpPr>
          <p:nvPr>
            <p:ph type="sldImg" idx="2"/>
          </p:nvPr>
        </p:nvSpPr>
        <p:spPr>
          <a:xfrm>
            <a:off x="1239838" y="1162050"/>
            <a:ext cx="4530725" cy="3136900"/>
          </a:xfrm>
          <a:prstGeom prst="rect">
            <a:avLst/>
          </a:prstGeom>
          <a:noFill/>
          <a:ln w="12700">
            <a:solidFill>
              <a:prstClr val="black"/>
            </a:solidFill>
          </a:ln>
        </p:spPr>
        <p:txBody>
          <a:bodyPr vert="horz" lIns="91440" tIns="45720" rIns="91440" bIns="45720" rtlCol="0" anchor="ctr"/>
          <a:lstStyle/>
          <a:p>
            <a:endParaRPr lang="en-US"/>
          </a:p>
        </p:txBody>
      </p:sp>
      <p:sp>
        <p:nvSpPr>
          <p:cNvPr id="10" name="Header Placeholder 9"/>
          <p:cNvSpPr>
            <a:spLocks noGrp="1"/>
          </p:cNvSpPr>
          <p:nvPr>
            <p:ph type="hdr" sz="quarter"/>
          </p:nvPr>
        </p:nvSpPr>
        <p:spPr>
          <a:xfrm>
            <a:off x="0" y="0"/>
            <a:ext cx="3037212" cy="466047"/>
          </a:xfrm>
          <a:prstGeom prst="rect">
            <a:avLst/>
          </a:prstGeom>
        </p:spPr>
        <p:txBody>
          <a:bodyPr vert="horz" lIns="91440" tIns="45720" rIns="91440" bIns="45720" rtlCol="0"/>
          <a:lstStyle>
            <a:lvl1pPr algn="l">
              <a:defRPr sz="1200"/>
            </a:lvl1pPr>
          </a:lstStyle>
          <a:p>
            <a:endParaRPr lang="en-US"/>
          </a:p>
        </p:txBody>
      </p:sp>
      <p:sp>
        <p:nvSpPr>
          <p:cNvPr id="11" name="Slide Number Placeholder 10"/>
          <p:cNvSpPr>
            <a:spLocks noGrp="1"/>
          </p:cNvSpPr>
          <p:nvPr>
            <p:ph type="sldNum" sz="quarter" idx="5"/>
          </p:nvPr>
        </p:nvSpPr>
        <p:spPr>
          <a:xfrm>
            <a:off x="3971619" y="8830353"/>
            <a:ext cx="3037212" cy="466047"/>
          </a:xfrm>
          <a:prstGeom prst="rect">
            <a:avLst/>
          </a:prstGeom>
        </p:spPr>
        <p:txBody>
          <a:bodyPr vert="horz" lIns="91440" tIns="45720" rIns="91440" bIns="45720" rtlCol="0" anchor="b"/>
          <a:lstStyle>
            <a:lvl1pPr algn="r">
              <a:defRPr sz="1200"/>
            </a:lvl1pPr>
          </a:lstStyle>
          <a:p>
            <a:fld id="{84D93891-08A2-4590-89BC-501F5744FE35}" type="slidenum">
              <a:rPr lang="en-US" smtClean="0"/>
              <a:t>‹#›</a:t>
            </a:fld>
            <a:endParaRPr lang="en-US"/>
          </a:p>
        </p:txBody>
      </p:sp>
      <p:sp>
        <p:nvSpPr>
          <p:cNvPr id="12" name="Notes Placeholder 11"/>
          <p:cNvSpPr>
            <a:spLocks noGrp="1"/>
          </p:cNvSpPr>
          <p:nvPr>
            <p:ph type="body" sz="quarter" idx="3"/>
          </p:nvPr>
        </p:nvSpPr>
        <p:spPr>
          <a:xfrm>
            <a:off x="700412" y="4474046"/>
            <a:ext cx="5609576" cy="365969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p:cNvSpPr>
            <a:spLocks noGrp="1"/>
          </p:cNvSpPr>
          <p:nvPr>
            <p:ph type="dt" idx="1"/>
          </p:nvPr>
        </p:nvSpPr>
        <p:spPr>
          <a:xfrm>
            <a:off x="3971619" y="0"/>
            <a:ext cx="3037212" cy="466047"/>
          </a:xfrm>
          <a:prstGeom prst="rect">
            <a:avLst/>
          </a:prstGeom>
        </p:spPr>
        <p:txBody>
          <a:bodyPr vert="horz" lIns="91440" tIns="45720" rIns="91440" bIns="45720" rtlCol="0"/>
          <a:lstStyle>
            <a:lvl1pPr algn="r">
              <a:defRPr sz="1200"/>
            </a:lvl1pPr>
          </a:lstStyle>
          <a:p>
            <a:fld id="{27109E9D-F353-4E16-A1E5-1D35D56B03AA}" type="datetimeFigureOut">
              <a:rPr lang="en-US" smtClean="0"/>
              <a:t>11/24/2017</a:t>
            </a:fld>
            <a:endParaRPr lang="en-US"/>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307019" y="3867440"/>
            <a:ext cx="4336685" cy="5549900"/>
          </a:xfrm>
          <a:prstGeom prst="rect">
            <a:avLst/>
          </a:prstGeom>
        </p:spPr>
      </p:pic>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6386"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6117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3713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85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531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4357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0448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8641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2349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254724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098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3511792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5078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66090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505724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77567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65969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18719283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79254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81268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24680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478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13655755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294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49B606CD-99EC-4851-A986-B063D763E995}"/>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0154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7199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31842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14959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79271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479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82717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18663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1026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05358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6552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28073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42</a:t>
            </a:fld>
            <a:endParaRPr lang="en-US"/>
          </a:p>
        </p:txBody>
      </p:sp>
    </p:spTree>
    <p:extLst>
      <p:ext uri="{BB962C8B-B14F-4D97-AF65-F5344CB8AC3E}">
        <p14:creationId xmlns:p14="http://schemas.microsoft.com/office/powerpoint/2010/main" val="18161325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6566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12013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91053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23464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21783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15075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49</a:t>
            </a:fld>
            <a:endParaRPr lang="en-US"/>
          </a:p>
        </p:txBody>
      </p:sp>
    </p:spTree>
    <p:extLst>
      <p:ext uri="{BB962C8B-B14F-4D97-AF65-F5344CB8AC3E}">
        <p14:creationId xmlns:p14="http://schemas.microsoft.com/office/powerpoint/2010/main" val="1483251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54077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50</a:t>
            </a:fld>
            <a:endParaRPr lang="en-US"/>
          </a:p>
        </p:txBody>
      </p:sp>
    </p:spTree>
    <p:extLst>
      <p:ext uri="{BB962C8B-B14F-4D97-AF65-F5344CB8AC3E}">
        <p14:creationId xmlns:p14="http://schemas.microsoft.com/office/powerpoint/2010/main" val="325076147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75778"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51</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2031774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4144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987425" y="696913"/>
            <a:ext cx="5035550" cy="3486150"/>
          </a:xfrm>
          <a:prstGeom prst="rect">
            <a:avLst/>
          </a:prstGeom>
          <a:noFill/>
          <a:ln>
            <a:solidFill>
              <a:srgbClr val="000000"/>
            </a:solidFill>
            <a:miter lim="800000"/>
            <a:headEnd/>
            <a:tailEnd/>
          </a:ln>
        </p:spPr>
      </p:sp>
      <p:sp>
        <p:nvSpPr>
          <p:cNvPr id="18434" name="Notes Placeholder 2"/>
          <p:cNvSpPr>
            <a:spLocks noGrp="1"/>
          </p:cNvSpPr>
          <p:nvPr>
            <p:ph type="body" idx="1"/>
          </p:nvPr>
        </p:nvSpPr>
        <p:spPr bwMode="auto">
          <a:xfrm>
            <a:off x="700412" y="4415177"/>
            <a:ext cx="5609576" cy="4184607"/>
          </a:xfrm>
          <a:prstGeom prst="rect">
            <a:avLst/>
          </a:prstGeom>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xfrm>
            <a:off x="3971619" y="8830353"/>
            <a:ext cx="3037212" cy="464411"/>
          </a:xfrm>
          <a:prstGeom prst="rect">
            <a:avLst/>
          </a:prstGeom>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3167693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4791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F46FC52-93CA-4652-B95B-2825898169D1}" type="datetime1">
              <a:rPr lang="en-US" smtClean="0"/>
              <a:t>11/24/2017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A192896-A389-4742-9D7E-5F47227244A6}" type="datetime1">
              <a:rPr lang="en-US" smtClean="0"/>
              <a:t>11/24/2017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61983C7-892B-4A5A-B838-CE62C03510E6}" type="datetime1">
              <a:rPr lang="en-US" smtClean="0"/>
              <a:t>11/24/2017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9FE691E-7B09-4F4D-A308-1519E3625F6B}" type="datetime1">
              <a:rPr lang="en-US" smtClean="0"/>
              <a:t>11/24/2017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1E8D095-E391-4170-B7A7-2CD3641F6F6D}" type="datetime1">
              <a:rPr lang="en-US" smtClean="0"/>
              <a:t>11/24/2017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CE9A78A-3B53-4710-A784-8BFDB0AC392C}" type="datetime1">
              <a:rPr lang="en-US" smtClean="0"/>
              <a:t>11/24/2017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97785AC-C9CF-443A-A574-35E8E30E8A5F}" type="datetime1">
              <a:rPr lang="en-US" smtClean="0"/>
              <a:t>11/24/2017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18A7A8E-6E15-4FBB-A22A-757A99936BB8}" type="datetime1">
              <a:rPr lang="en-US" smtClean="0"/>
              <a:t>11/24/2017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2CF024-FBF0-4D65-BCDF-28085012E0E1}" type="datetime1">
              <a:rPr lang="en-US" smtClean="0"/>
              <a:t>11/24/2017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C6D064D-CEFB-468D-AD81-7FEA969BF3FD}" type="datetime1">
              <a:rPr lang="en-US" smtClean="0"/>
              <a:t>11/24/2017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03C89F0-1149-46F4-B958-50F4368D583C}" type="datetime1">
              <a:rPr lang="en-US" smtClean="0"/>
              <a:t>11/24/2017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9322AF4-F8E7-4F7F-91D2-906E9D807E29}" type="datetime1">
              <a:rPr lang="en-US" smtClean="0"/>
              <a:t>11/24/2017</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14/relationships/chartEx" Target="../charts/chartEx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5.png"/><Relationship Id="rId4" Type="http://schemas.microsoft.com/office/2014/relationships/chartEx" Target="../charts/chartEx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jpeg"/><Relationship Id="rId4" Type="http://schemas.openxmlformats.org/officeDocument/2006/relationships/hyperlink" Target="http://www.pempal.or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200400"/>
          </a:xfrm>
        </p:spPr>
        <p:txBody>
          <a:bodyPr/>
          <a:lstStyle/>
          <a:p>
            <a:r>
              <a:rPr lang="en-US" dirty="0">
                <a:solidFill>
                  <a:srgbClr val="002060"/>
                </a:solidFill>
              </a:rPr>
              <a:t>Performance Indicators in PEMPAL Countries: </a:t>
            </a:r>
            <a:br>
              <a:rPr lang="en-US" dirty="0">
                <a:solidFill>
                  <a:srgbClr val="002060"/>
                </a:solidFill>
              </a:rPr>
            </a:br>
            <a:r>
              <a:rPr lang="en-US" dirty="0">
                <a:solidFill>
                  <a:srgbClr val="002060"/>
                </a:solidFill>
              </a:rPr>
              <a:t>Trends and Challenges </a:t>
            </a:r>
          </a:p>
        </p:txBody>
      </p:sp>
      <p:sp>
        <p:nvSpPr>
          <p:cNvPr id="3" name="Subtitle 2"/>
          <p:cNvSpPr>
            <a:spLocks noGrp="1"/>
          </p:cNvSpPr>
          <p:nvPr>
            <p:ph type="subTitle" idx="1"/>
          </p:nvPr>
        </p:nvSpPr>
        <p:spPr>
          <a:xfrm>
            <a:off x="1485900" y="4191000"/>
            <a:ext cx="6934200" cy="762000"/>
          </a:xfrm>
        </p:spPr>
        <p:txBody>
          <a:bodyPr rtlCol="0">
            <a:normAutofit fontScale="92500" lnSpcReduction="10000"/>
          </a:bodyPr>
          <a:lstStyle/>
          <a:p>
            <a:pPr fontAlgn="auto">
              <a:spcAft>
                <a:spcPts val="0"/>
              </a:spcAft>
              <a:buFont typeface="Arial" pitchFamily="34" charset="0"/>
              <a:buNone/>
              <a:defRPr/>
            </a:pPr>
            <a:r>
              <a:rPr lang="en-US" sz="2400" i="1" dirty="0">
                <a:solidFill>
                  <a:schemeClr val="tx1">
                    <a:lumMod val="95000"/>
                    <a:lumOff val="5000"/>
                  </a:schemeClr>
                </a:solidFill>
              </a:rPr>
              <a:t>PEMPAL Budget Community of Practice (BCOP)</a:t>
            </a:r>
          </a:p>
          <a:p>
            <a:pPr fontAlgn="auto">
              <a:spcAft>
                <a:spcPts val="0"/>
              </a:spcAft>
              <a:buFont typeface="Arial" pitchFamily="34" charset="0"/>
              <a:buNone/>
              <a:defRPr/>
            </a:pPr>
            <a:r>
              <a:rPr lang="en-US" sz="2400" i="1" dirty="0">
                <a:solidFill>
                  <a:schemeClr val="tx1">
                    <a:lumMod val="95000"/>
                    <a:lumOff val="5000"/>
                  </a:schemeClr>
                </a:solidFill>
              </a:rPr>
              <a:t>Program and Performance budgeting Working Group</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C635EA7B-E6DE-4227-997A-9C422FEE78B9}"/>
              </a:ext>
            </a:extLst>
          </p:cNvPr>
          <p:cNvSpPr>
            <a:spLocks noGrp="1"/>
          </p:cNvSpPr>
          <p:nvPr>
            <p:ph type="sldNum" sz="quarter" idx="12"/>
          </p:nvPr>
        </p:nvSpPr>
        <p:spPr/>
        <p:txBody>
          <a:bodyPr/>
          <a:lstStyle/>
          <a:p>
            <a:pPr>
              <a:defRPr/>
            </a:pPr>
            <a:fld id="{A9B3BBAE-7D5F-41AB-BD10-EF89A677EBB9}"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891209" y="78812"/>
            <a:ext cx="8343900"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ARMENIA</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10</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277892853"/>
              </p:ext>
            </p:extLst>
          </p:nvPr>
        </p:nvGraphicFramePr>
        <p:xfrm>
          <a:off x="891208" y="621258"/>
          <a:ext cx="8862391" cy="6008142"/>
        </p:xfrm>
        <a:graphic>
          <a:graphicData uri="http://schemas.openxmlformats.org/drawingml/2006/table">
            <a:tbl>
              <a:tblPr>
                <a:tableStyleId>{BC89EF96-8CEA-46FF-86C4-4CE0E7609802}</a:tableStyleId>
              </a:tblPr>
              <a:tblGrid>
                <a:gridCol w="3731533">
                  <a:extLst>
                    <a:ext uri="{9D8B030D-6E8A-4147-A177-3AD203B41FA5}">
                      <a16:colId xmlns:a16="http://schemas.microsoft.com/office/drawing/2014/main" val="266723044"/>
                    </a:ext>
                  </a:extLst>
                </a:gridCol>
                <a:gridCol w="5130858">
                  <a:extLst>
                    <a:ext uri="{9D8B030D-6E8A-4147-A177-3AD203B41FA5}">
                      <a16:colId xmlns:a16="http://schemas.microsoft.com/office/drawing/2014/main"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500" u="none" strike="noStrike" dirty="0">
                          <a:effectLst/>
                        </a:rPr>
                        <a:t>1. Does a PB framework applied uniformly across central government exist?</a:t>
                      </a:r>
                      <a:endParaRPr lang="en-US" sz="15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500" b="1" i="0" u="none" strike="noStrike" dirty="0">
                          <a:solidFill>
                            <a:srgbClr val="000000"/>
                          </a:solidFill>
                          <a:effectLst/>
                          <a:latin typeface="Calibri" panose="020F0502020204030204" pitchFamily="34" charset="0"/>
                        </a:rPr>
                        <a:t>Yes, compulsory for line ministries and agencies</a:t>
                      </a:r>
                    </a:p>
                  </a:txBody>
                  <a:tcPr marL="9525" marR="9525" marT="9525" marB="0" anchor="ctr"/>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500" u="none" strike="noStrike" dirty="0">
                          <a:effectLst/>
                        </a:rPr>
                        <a:t>2.   What are the key elements of PB framework?</a:t>
                      </a:r>
                      <a:endParaRPr lang="en-US" sz="15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i="0" u="none" strike="noStrike" dirty="0">
                          <a:solidFill>
                            <a:schemeClr val="tx1"/>
                          </a:solidFill>
                          <a:effectLst/>
                          <a:latin typeface="Calibri" panose="020F0502020204030204" pitchFamily="34" charset="0"/>
                        </a:rPr>
                        <a:t>Standard set of performance indicators and/or targets</a:t>
                      </a:r>
                    </a:p>
                  </a:txBody>
                  <a:tcPr marL="9525" marR="9525" marT="9525"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500" u="none" strike="noStrike" dirty="0">
                          <a:effectLst/>
                        </a:rPr>
                        <a:t>3.   Which institutions  play an important role in generating PIs?</a:t>
                      </a:r>
                      <a:endParaRPr lang="en-US" sz="15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500" b="1" i="0" u="none" strike="noStrike" dirty="0">
                          <a:solidFill>
                            <a:schemeClr val="tx1"/>
                          </a:solidFill>
                          <a:effectLst/>
                          <a:latin typeface="Calibri" panose="020F0502020204030204" pitchFamily="34" charset="0"/>
                        </a:rPr>
                        <a:t>CBA, Agencies</a:t>
                      </a:r>
                    </a:p>
                  </a:txBody>
                  <a:tcPr marL="9525" marR="9525" marT="9525" marB="0" anchor="ctr"/>
                </a:tc>
                <a:extLst>
                  <a:ext uri="{0D108BD9-81ED-4DB2-BD59-A6C34878D82A}">
                    <a16:rowId xmlns:a16="http://schemas.microsoft.com/office/drawing/2014/main" val="2234291370"/>
                  </a:ext>
                </a:extLst>
              </a:tr>
              <a:tr h="689463">
                <a:tc>
                  <a:txBody>
                    <a:bodyPr/>
                    <a:lstStyle/>
                    <a:p>
                      <a:pPr algn="l" rtl="0" fontAlgn="ctr">
                        <a:buClr>
                          <a:srgbClr val="000000"/>
                        </a:buClr>
                        <a:buSzPts val="2200"/>
                        <a:buFont typeface="Calibri Light" panose="020F0302020204030204" pitchFamily="34" charset="0"/>
                        <a:buNone/>
                      </a:pPr>
                      <a:r>
                        <a:rPr lang="en-US" sz="1500" u="none" strike="noStrike" dirty="0">
                          <a:effectLst/>
                        </a:rPr>
                        <a:t>4.  What are PB challenges identified as high or medium high among options within OECD Survey?</a:t>
                      </a:r>
                      <a:endParaRPr lang="en-US" sz="15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i="0" u="none" strike="noStrike" dirty="0">
                          <a:solidFill>
                            <a:schemeClr val="tx1"/>
                          </a:solidFill>
                          <a:effectLst/>
                          <a:latin typeface="Calibri" panose="020F0502020204030204" pitchFamily="34" charset="0"/>
                        </a:rPr>
                        <a:t>Lack of capacity/training for staff/civil servants with regards to performance measurement</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500" u="none" strike="noStrike" dirty="0">
                          <a:effectLst/>
                        </a:rPr>
                        <a:t>5.  At what levels are PIs defined and monitored?</a:t>
                      </a:r>
                      <a:endParaRPr lang="en-US" sz="15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500" b="1" i="0" u="none" strike="noStrike" dirty="0">
                          <a:solidFill>
                            <a:schemeClr val="tx1"/>
                          </a:solidFill>
                          <a:effectLst/>
                          <a:latin typeface="Calibri" panose="020F0502020204030204" pitchFamily="34" charset="0"/>
                        </a:rPr>
                        <a:t>Defined by Ministries/Agencies. Tracked by Government. </a:t>
                      </a:r>
                    </a:p>
                  </a:txBody>
                  <a:tcPr marL="9525" marR="9525" marT="9525" marB="0" anchor="ctr"/>
                </a:tc>
                <a:extLst>
                  <a:ext uri="{0D108BD9-81ED-4DB2-BD59-A6C34878D82A}">
                    <a16:rowId xmlns:a16="http://schemas.microsoft.com/office/drawing/2014/main" val="2216331910"/>
                  </a:ext>
                </a:extLst>
              </a:tr>
              <a:tr h="384036">
                <a:tc>
                  <a:txBody>
                    <a:bodyPr/>
                    <a:lstStyle/>
                    <a:p>
                      <a:pPr algn="l" rtl="0" fontAlgn="ctr">
                        <a:buClr>
                          <a:srgbClr val="000000"/>
                        </a:buClr>
                        <a:buSzPts val="2200"/>
                        <a:buFont typeface="Calibri Light" panose="020F0302020204030204" pitchFamily="34" charset="0"/>
                        <a:buNone/>
                      </a:pPr>
                      <a:r>
                        <a:rPr lang="en-US" sz="1500" u="none" strike="noStrike" dirty="0">
                          <a:effectLst/>
                        </a:rPr>
                        <a:t>6.   What are the types of PIs?</a:t>
                      </a:r>
                      <a:endParaRPr lang="en-US" sz="15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i="0" u="none" strike="noStrike" dirty="0">
                          <a:solidFill>
                            <a:schemeClr val="tx1"/>
                          </a:solidFill>
                          <a:effectLst/>
                          <a:latin typeface="Calibri" panose="020F0502020204030204" pitchFamily="34" charset="0"/>
                        </a:rPr>
                        <a:t>Quantitative, Qualitative, and Timeliness Indicators (currently in most cases the latter two types are not defined yet). Transfers have different PIs - Number of beneficiaries, Amounts, and Payment Frequency</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500" u="none" strike="noStrike" dirty="0">
                          <a:effectLst/>
                        </a:rPr>
                        <a:t>7.   What is the frequency of tracking PIs?</a:t>
                      </a:r>
                      <a:endParaRPr lang="en-US" sz="15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500" b="1" i="0" u="none" strike="noStrike" dirty="0">
                          <a:solidFill>
                            <a:schemeClr val="tx1"/>
                          </a:solidFill>
                          <a:effectLst/>
                          <a:latin typeface="Calibri" panose="020F0502020204030204" pitchFamily="34" charset="0"/>
                        </a:rPr>
                        <a:t>Quarterly</a:t>
                      </a:r>
                    </a:p>
                  </a:txBody>
                  <a:tcPr marL="9525" marR="9525" marT="9525"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500" u="none" strike="noStrike" dirty="0">
                          <a:effectLst/>
                        </a:rPr>
                        <a:t>8.   What is the average number of PIs per program and what is the structure of PB?</a:t>
                      </a:r>
                      <a:endParaRPr lang="en-US" sz="15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i="0" u="none" strike="noStrike" dirty="0">
                          <a:solidFill>
                            <a:schemeClr val="tx1"/>
                          </a:solidFill>
                          <a:effectLst/>
                          <a:latin typeface="Calibri" panose="020F0502020204030204" pitchFamily="34" charset="0"/>
                        </a:rPr>
                        <a:t>Varies greatly. For the examples of social affairs sector, the Ministry has 6 programs, with average of 4 PIs , and its Social Affairs Office has 11 (noting that some of them overlap) with average of 3 PIs. </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500" u="none" strike="noStrike" dirty="0">
                          <a:effectLst/>
                        </a:rPr>
                        <a:t>9.   What is the rough estimate of ratio of output and outcome indicators in total indicators?</a:t>
                      </a:r>
                      <a:endParaRPr lang="en-US" sz="15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500" b="1" i="0" u="none" strike="noStrike" dirty="0">
                          <a:solidFill>
                            <a:schemeClr val="tx1"/>
                          </a:solidFill>
                          <a:effectLst/>
                          <a:latin typeface="Calibri" panose="020F0502020204030204" pitchFamily="34" charset="0"/>
                        </a:rPr>
                        <a:t>Mostly outputs.</a:t>
                      </a:r>
                    </a:p>
                  </a:txBody>
                  <a:tcPr marL="9525" marR="9525" marT="9525" marB="0" anchor="ctr"/>
                </a:tc>
                <a:extLst>
                  <a:ext uri="{0D108BD9-81ED-4DB2-BD59-A6C34878D82A}">
                    <a16:rowId xmlns:a16="http://schemas.microsoft.com/office/drawing/2014/main" val="4050247952"/>
                  </a:ext>
                </a:extLst>
              </a:tr>
              <a:tr h="581108">
                <a:tc>
                  <a:txBody>
                    <a:bodyPr/>
                    <a:lstStyle/>
                    <a:p>
                      <a:pPr algn="l" rtl="0" fontAlgn="ctr">
                        <a:buClr>
                          <a:srgbClr val="000000"/>
                        </a:buClr>
                        <a:buSzPts val="2200"/>
                        <a:buFont typeface="Calibri Light" panose="020F0302020204030204" pitchFamily="34" charset="0"/>
                        <a:buNone/>
                      </a:pPr>
                      <a:r>
                        <a:rPr lang="en-US" sz="1500" u="none" strike="noStrike" dirty="0">
                          <a:effectLst/>
                        </a:rPr>
                        <a:t>10.   What are the main challenges related specifically to PIs?</a:t>
                      </a:r>
                      <a:endParaRPr lang="en-US" sz="15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i="0" u="none" strike="noStrike" dirty="0">
                          <a:solidFill>
                            <a:schemeClr val="tx1"/>
                          </a:solidFill>
                          <a:effectLst/>
                          <a:latin typeface="Calibri" panose="020F0502020204030204" pitchFamily="34" charset="0"/>
                        </a:rPr>
                        <a:t>PB still in early stages. No uniform way of PIs across sector. In most cases qualitative and timeliness indicators are not defined. Quarterly reporting is too frequent. </a:t>
                      </a:r>
                    </a:p>
                  </a:txBody>
                  <a:tcPr marL="9525" marR="9525" marT="9525"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471871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87477"/>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BOSNIA AND HERZEGOVINA</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11</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2387450498"/>
              </p:ext>
            </p:extLst>
          </p:nvPr>
        </p:nvGraphicFramePr>
        <p:xfrm>
          <a:off x="825040" y="721518"/>
          <a:ext cx="9066212" cy="6059183"/>
        </p:xfrm>
        <a:graphic>
          <a:graphicData uri="http://schemas.openxmlformats.org/drawingml/2006/table">
            <a:tbl>
              <a:tblPr>
                <a:tableStyleId>{BC89EF96-8CEA-46FF-86C4-4CE0E7609802}</a:tableStyleId>
              </a:tblPr>
              <a:tblGrid>
                <a:gridCol w="3181127">
                  <a:extLst>
                    <a:ext uri="{9D8B030D-6E8A-4147-A177-3AD203B41FA5}">
                      <a16:colId xmlns:a16="http://schemas.microsoft.com/office/drawing/2014/main" val="266723044"/>
                    </a:ext>
                  </a:extLst>
                </a:gridCol>
                <a:gridCol w="5885085">
                  <a:extLst>
                    <a:ext uri="{9D8B030D-6E8A-4147-A177-3AD203B41FA5}">
                      <a16:colId xmlns:a16="http://schemas.microsoft.com/office/drawing/2014/main" val="1283950704"/>
                    </a:ext>
                  </a:extLst>
                </a:gridCol>
              </a:tblGrid>
              <a:tr h="38514">
                <a:tc>
                  <a:txBody>
                    <a:bodyPr/>
                    <a:lstStyle/>
                    <a:p>
                      <a:pPr algn="l" rtl="0" fontAlgn="ctr">
                        <a:buClr>
                          <a:srgbClr val="000000"/>
                        </a:buClr>
                        <a:buSzPts val="2200"/>
                        <a:buFont typeface="Calibri Light" panose="020F0302020204030204" pitchFamily="34" charset="0"/>
                        <a:buNone/>
                      </a:pPr>
                      <a:r>
                        <a:rPr lang="en-US" sz="1200" u="none" strike="noStrike" dirty="0">
                          <a:effectLst/>
                        </a:rPr>
                        <a:t>1. Does a PB framework applied uniformly across central government exist?</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Yes, compulsory for line ministries and agencies</a:t>
                      </a:r>
                    </a:p>
                  </a:txBody>
                  <a:tcPr marL="9525" marR="9525" marT="9525" marB="0" anchor="ctr"/>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What are the key elements of PB framework?</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u="none" strike="noStrike" dirty="0">
                          <a:solidFill>
                            <a:schemeClr val="tx1"/>
                          </a:solidFill>
                          <a:effectLst/>
                        </a:rPr>
                        <a:t>General guidelines and definitions; Standard templates for reporting performance information; and Standard ICT tool for entering/reporting performance information</a:t>
                      </a:r>
                      <a:endParaRPr lang="en-US" sz="1200" b="1" i="0" u="none" strike="noStrike" dirty="0">
                        <a:solidFill>
                          <a:schemeClr val="tx1"/>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Which institutions  play an important role in generating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CBA, Agencies</a:t>
                      </a:r>
                    </a:p>
                  </a:txBody>
                  <a:tcPr marL="9525" marR="9525" marT="9525" marB="0" anchor="ctr"/>
                </a:tc>
                <a:extLst>
                  <a:ext uri="{0D108BD9-81ED-4DB2-BD59-A6C34878D82A}">
                    <a16:rowId xmlns:a16="http://schemas.microsoft.com/office/drawing/2014/main"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What are PB challenges identified as high or medium high among options within OECD Survey?</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kern="1200" dirty="0">
                          <a:solidFill>
                            <a:schemeClr val="tx1"/>
                          </a:solidFill>
                          <a:latin typeface="+mn-lt"/>
                          <a:ea typeface="+mn-ea"/>
                          <a:cs typeface="Lucida Grande CY"/>
                        </a:rPr>
                        <a:t> Lack of accurate and timely data to serve as input for performance measures; Unclear policy/program objectives make it difficult to set performance measures/targets Performance information provided not relevant for budgetary decision-making; Lack of capacity/training for staff/civil servants with regards to performance measurement; Lack of culture of “performance”; Lack of framework/guidance on performance-budgeting; and Lack of adequate ICT</a:t>
                      </a:r>
                      <a:endParaRPr lang="en-US" sz="1200" b="1" i="0" u="none" strike="noStrike" dirty="0">
                        <a:solidFill>
                          <a:schemeClr val="tx1"/>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At what levels are PIs defined and monitored?</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Defined by Ministries/Agencies (in most cases with MF’s assistance, more so at the State-level than at the </a:t>
                      </a:r>
                      <a:r>
                        <a:rPr lang="en-US" sz="1200" b="1" i="0" u="none" strike="noStrike" dirty="0" err="1">
                          <a:solidFill>
                            <a:schemeClr val="tx1"/>
                          </a:solidFill>
                          <a:effectLst/>
                          <a:latin typeface="Calibri" panose="020F0502020204030204" pitchFamily="34" charset="0"/>
                        </a:rPr>
                        <a:t>FBiH</a:t>
                      </a:r>
                      <a:r>
                        <a:rPr lang="en-US" sz="1200" b="1" i="0" u="none" strike="noStrike" dirty="0">
                          <a:solidFill>
                            <a:schemeClr val="tx1"/>
                          </a:solidFill>
                          <a:effectLst/>
                          <a:latin typeface="Calibri" panose="020F0502020204030204" pitchFamily="34" charset="0"/>
                        </a:rPr>
                        <a:t> level). Tracked also by Ministries/Agencies and sent to Government and Parliament by MF for all users as addition information in budget adoption procedure at State-level. </a:t>
                      </a:r>
                    </a:p>
                  </a:txBody>
                  <a:tcPr marL="9525" marR="9525" marT="9525" marB="0" anchor="ctr"/>
                </a:tc>
                <a:extLst>
                  <a:ext uri="{0D108BD9-81ED-4DB2-BD59-A6C34878D82A}">
                    <a16:rowId xmlns:a16="http://schemas.microsoft.com/office/drawing/2014/main"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What are the types of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Outputs, Outcomes, and Efficiency Indicators</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What is the frequency of tracking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Annual</a:t>
                      </a:r>
                    </a:p>
                  </a:txBody>
                  <a:tcPr marL="9525" marR="9525" marT="9525"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What is the average number of PIs per program and what is the structure of PB?</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Each Ministry/Agency has programs (on average 3-4, but varies) and within each program there are activities (on average 4-5 per program, but varies). Indicators are given for activities. At State-level 3 indicators per activity (one output, one outcome, one efficiency indicator), while at </a:t>
                      </a:r>
                      <a:r>
                        <a:rPr lang="en-US" sz="1200" b="1" i="0" u="none" strike="noStrike" dirty="0" err="1">
                          <a:solidFill>
                            <a:schemeClr val="tx1"/>
                          </a:solidFill>
                          <a:effectLst/>
                          <a:latin typeface="Calibri" panose="020F0502020204030204" pitchFamily="34" charset="0"/>
                        </a:rPr>
                        <a:t>FBiH</a:t>
                      </a:r>
                      <a:r>
                        <a:rPr lang="en-US" sz="1200" b="1" i="0" u="none" strike="noStrike" dirty="0">
                          <a:solidFill>
                            <a:schemeClr val="tx1"/>
                          </a:solidFill>
                          <a:effectLst/>
                          <a:latin typeface="Calibri" panose="020F0502020204030204" pitchFamily="34" charset="0"/>
                        </a:rPr>
                        <a:t> more indicators can be given.</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What is the rough estimate of ratio of output and outcome indicators in total indicators?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solidFill>
                            <a:schemeClr val="tx1"/>
                          </a:solidFill>
                          <a:effectLst/>
                        </a:rPr>
                        <a:t>Around 2/3 are output indicators, 1/3 outcome indicators.</a:t>
                      </a:r>
                      <a:endParaRPr lang="en-US" sz="1200" b="1" i="0" u="none" strike="noStrike" dirty="0">
                        <a:solidFill>
                          <a:schemeClr val="tx1"/>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val="4050247952"/>
                  </a:ext>
                </a:extLst>
              </a:tr>
              <a:tr h="581108">
                <a:tc>
                  <a:txBody>
                    <a:bodyPr/>
                    <a:lstStyle/>
                    <a:p>
                      <a:pPr algn="l" rtl="0" fontAlgn="ctr">
                        <a:buClr>
                          <a:srgbClr val="000000"/>
                        </a:buClr>
                        <a:buSzPts val="2200"/>
                        <a:buFont typeface="Calibri Light" panose="020F0302020204030204" pitchFamily="34" charset="0"/>
                        <a:buNone/>
                      </a:pPr>
                      <a:r>
                        <a:rPr lang="en-US" sz="1200" u="none" strike="noStrike" dirty="0">
                          <a:effectLst/>
                        </a:rPr>
                        <a:t>10.   What are the main challenges related specifically to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Connection with overall government strategic planning insufficient (work is planned/undergoing to improve this). Lack of defined standard PIs/KNIs. Quality of PIs varies from user to user and overall needs review and improvement. </a:t>
                      </a:r>
                      <a:r>
                        <a:rPr lang="en-US" sz="1500" b="1" i="0" u="none" strike="noStrike" dirty="0">
                          <a:solidFill>
                            <a:schemeClr val="tx1"/>
                          </a:solidFill>
                          <a:effectLst/>
                          <a:latin typeface="Calibri" panose="020F0502020204030204" pitchFamily="34" charset="0"/>
                        </a:rPr>
                        <a:t>Some PIs not quantifiable (</a:t>
                      </a:r>
                      <a:r>
                        <a:rPr lang="en-US" sz="1500" b="1" i="0" u="none" strike="noStrike" dirty="0" err="1">
                          <a:solidFill>
                            <a:schemeClr val="tx1"/>
                          </a:solidFill>
                          <a:effectLst/>
                          <a:latin typeface="Calibri" panose="020F0502020204030204" pitchFamily="34" charset="0"/>
                        </a:rPr>
                        <a:t>FBiH</a:t>
                      </a:r>
                      <a:r>
                        <a:rPr lang="en-US" sz="1500" b="1" i="0" u="none" strike="noStrike" dirty="0">
                          <a:solidFill>
                            <a:schemeClr val="tx1"/>
                          </a:solidFill>
                          <a:effectLst/>
                          <a:latin typeface="Calibri" panose="020F0502020204030204" pitchFamily="34" charset="0"/>
                        </a:rPr>
                        <a:t> level). Lack of use of PIs in decision-making. Weak or nonexistent PB at Canton/municipal level.</a:t>
                      </a:r>
                    </a:p>
                  </a:txBody>
                  <a:tcPr marL="9525" marR="9525" marT="9525"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1716003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87477"/>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CROATIA</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12</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754614874"/>
              </p:ext>
            </p:extLst>
          </p:nvPr>
        </p:nvGraphicFramePr>
        <p:xfrm>
          <a:off x="961996" y="734609"/>
          <a:ext cx="8686800" cy="5769781"/>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val="266723044"/>
                    </a:ext>
                  </a:extLst>
                </a:gridCol>
                <a:gridCol w="5638800">
                  <a:extLst>
                    <a:ext uri="{9D8B030D-6E8A-4147-A177-3AD203B41FA5}">
                      <a16:colId xmlns:a16="http://schemas.microsoft.com/office/drawing/2014/main"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1. Does a PB framework applied uniformly across central government exist?</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Yes, compulsory for line ministries and agencies</a:t>
                      </a:r>
                    </a:p>
                  </a:txBody>
                  <a:tcPr marL="9525" marR="9525" marT="9525" marB="0" anchor="ctr"/>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What are the key elements of PB framework?</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u="none" strike="noStrike" dirty="0">
                          <a:effectLst/>
                        </a:rPr>
                        <a:t>General guidelines and definitions; Standard templates for reporting performance information; and Standard ICT tool for entering/reporting performance information</a:t>
                      </a:r>
                      <a:endParaRPr lang="en-US" sz="1200" b="1" i="0" u="none" strike="noStrike" dirty="0">
                        <a:solidFill>
                          <a:srgbClr val="000000"/>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Which institutions  play an important role in generating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CBA, Agencies</a:t>
                      </a:r>
                    </a:p>
                  </a:txBody>
                  <a:tcPr marL="9525" marR="9525" marT="9525" marB="0" anchor="ctr"/>
                </a:tc>
                <a:extLst>
                  <a:ext uri="{0D108BD9-81ED-4DB2-BD59-A6C34878D82A}">
                    <a16:rowId xmlns:a16="http://schemas.microsoft.com/office/drawing/2014/main" val="2234291370"/>
                  </a:ext>
                </a:extLst>
              </a:tr>
              <a:tr h="1389143">
                <a:tc>
                  <a:txBody>
                    <a:bodyPr/>
                    <a:lstStyle/>
                    <a:p>
                      <a:pPr algn="l" rtl="0" fontAlgn="ctr">
                        <a:buClr>
                          <a:srgbClr val="000000"/>
                        </a:buClr>
                        <a:buSzPts val="2200"/>
                        <a:buFont typeface="Calibri Light" panose="020F0302020204030204" pitchFamily="34" charset="0"/>
                        <a:buNone/>
                      </a:pPr>
                      <a:r>
                        <a:rPr lang="en-US" sz="1200" u="none" strike="noStrike" dirty="0">
                          <a:effectLst/>
                        </a:rPr>
                        <a:t>4.  What are PB challenges identified as high or medium high among options within OECD Survey?</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kern="1200" dirty="0">
                          <a:solidFill>
                            <a:schemeClr val="tx1"/>
                          </a:solidFill>
                          <a:latin typeface="+mn-lt"/>
                          <a:ea typeface="+mn-ea"/>
                          <a:cs typeface="Lucida Grande CY"/>
                        </a:rPr>
                        <a:t>Unclear policy/program objectives make it difficult to set performance measures/target;  Lack of leadership/commitment in promoting performance-based approach to budgeting; Performance information provided not relevant for budgetary decision-making; Focus on performance decreases once funds have been allocated; Lack of capacity/training for staff/civil servants with regards to performance measurement; and Lack of resources (time, staff, operating funds) to devote to performance evaluations.</a:t>
                      </a:r>
                      <a:endParaRPr lang="en-US" sz="1200" b="1" i="0" u="none" strike="noStrike" dirty="0">
                        <a:solidFill>
                          <a:srgbClr val="FF000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At what levels are PIs defined and monitored?</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Defined by Ministries/Agencies with MF’s methodological assistance. Tracked also by Ministries/Agencies and sent to Government and Parliament as additional information. </a:t>
                      </a:r>
                    </a:p>
                  </a:txBody>
                  <a:tcPr marL="9525" marR="9525" marT="9525" marB="0" anchor="ctr"/>
                </a:tc>
                <a:extLst>
                  <a:ext uri="{0D108BD9-81ED-4DB2-BD59-A6C34878D82A}">
                    <a16:rowId xmlns:a16="http://schemas.microsoft.com/office/drawing/2014/main"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What are the types of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No official typology</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What is the frequency of tracking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Annual</a:t>
                      </a:r>
                    </a:p>
                  </a:txBody>
                  <a:tcPr marL="9525" marR="9525" marT="9525"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What is the average number of PIs per program and what is the structure of PB?</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There are programs and within each programs there are activities. Number of PIs varies greatly, on average it </a:t>
                      </a:r>
                      <a:r>
                        <a:rPr lang="bs-Latn-BA" sz="1200" b="1" i="0" u="none" strike="noStrike" dirty="0">
                          <a:solidFill>
                            <a:schemeClr val="tx1"/>
                          </a:solidFill>
                          <a:effectLst/>
                          <a:latin typeface="Calibri" panose="020F0502020204030204" pitchFamily="34" charset="0"/>
                        </a:rPr>
                        <a:t>30 P</a:t>
                      </a:r>
                      <a:r>
                        <a:rPr lang="en-US" sz="1200" b="1" i="0" u="none" strike="noStrike" dirty="0">
                          <a:solidFill>
                            <a:schemeClr val="tx1"/>
                          </a:solidFill>
                          <a:effectLst/>
                          <a:latin typeface="Calibri" panose="020F0502020204030204" pitchFamily="34" charset="0"/>
                        </a:rPr>
                        <a:t>I</a:t>
                      </a:r>
                      <a:r>
                        <a:rPr lang="bs-Latn-BA" sz="1200" b="1" i="0" u="none" strike="noStrike" dirty="0">
                          <a:solidFill>
                            <a:schemeClr val="tx1"/>
                          </a:solidFill>
                          <a:effectLst/>
                          <a:latin typeface="Calibri" panose="020F0502020204030204" pitchFamily="34" charset="0"/>
                        </a:rPr>
                        <a:t>s per program</a:t>
                      </a:r>
                      <a:r>
                        <a:rPr lang="en-US" sz="1200" b="1" i="0" u="none" strike="noStrike" dirty="0">
                          <a:solidFill>
                            <a:schemeClr val="tx1"/>
                          </a:solidFill>
                          <a:effectLst/>
                          <a:latin typeface="Calibri" panose="020F0502020204030204" pitchFamily="34" charset="0"/>
                        </a:rPr>
                        <a:t>.</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What is the rough estimate of ratio of output and outcome indicators in total indicators?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solidFill>
                            <a:schemeClr val="tx1"/>
                          </a:solidFill>
                          <a:effectLst/>
                        </a:rPr>
                        <a:t>Mostly output indicators.</a:t>
                      </a:r>
                      <a:endParaRPr lang="en-US" sz="1200" b="1" i="0" u="none" strike="noStrike" dirty="0">
                        <a:solidFill>
                          <a:schemeClr val="tx1"/>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val="4050247952"/>
                  </a:ext>
                </a:extLst>
              </a:tr>
              <a:tr h="581108">
                <a:tc>
                  <a:txBody>
                    <a:bodyPr/>
                    <a:lstStyle/>
                    <a:p>
                      <a:pPr algn="l" rtl="0" fontAlgn="ctr">
                        <a:buClr>
                          <a:srgbClr val="000000"/>
                        </a:buClr>
                        <a:buSzPts val="2200"/>
                        <a:buFont typeface="Calibri Light" panose="020F0302020204030204" pitchFamily="34" charset="0"/>
                        <a:buNone/>
                      </a:pPr>
                      <a:r>
                        <a:rPr lang="en-US" sz="1200" u="none" strike="noStrike" dirty="0">
                          <a:effectLst/>
                        </a:rPr>
                        <a:t>10.   What are the main challenges related specifically to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Quality of PIs in some cases is still poor. Some programs/activities have too many PIs, some too few. </a:t>
                      </a:r>
                      <a:r>
                        <a:rPr lang="en-US" sz="1500" b="1" i="0" u="none" strike="noStrike" dirty="0">
                          <a:solidFill>
                            <a:schemeClr val="tx1"/>
                          </a:solidFill>
                          <a:effectLst/>
                          <a:latin typeface="Calibri" panose="020F0502020204030204" pitchFamily="34" charset="0"/>
                        </a:rPr>
                        <a:t>Lack of use of PIs in decision-making. Lack of highest-level national strategy with standard PIs/KIs. Although PB introduced at local governance level, it is still being developed. </a:t>
                      </a:r>
                      <a:endParaRPr lang="en-US" sz="1500" b="1" u="none" strike="noStrike" dirty="0">
                        <a:solidFill>
                          <a:schemeClr val="tx1"/>
                        </a:solidFill>
                        <a:effectLst/>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798065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87477"/>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SERBIA</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13</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1063757547"/>
              </p:ext>
            </p:extLst>
          </p:nvPr>
        </p:nvGraphicFramePr>
        <p:xfrm>
          <a:off x="927583" y="858856"/>
          <a:ext cx="8673617" cy="5140288"/>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val="266723044"/>
                    </a:ext>
                  </a:extLst>
                </a:gridCol>
                <a:gridCol w="5625617">
                  <a:extLst>
                    <a:ext uri="{9D8B030D-6E8A-4147-A177-3AD203B41FA5}">
                      <a16:colId xmlns:a16="http://schemas.microsoft.com/office/drawing/2014/main"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1. Does a PB framework applied uniformly across central government exist?</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Yes, compulsory for line ministries and agencies</a:t>
                      </a:r>
                    </a:p>
                  </a:txBody>
                  <a:tcPr marL="9525" marR="9525" marT="9525" marB="0" anchor="ctr"/>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What are the key elements of PB framework?</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u="none" strike="noStrike" dirty="0">
                          <a:effectLst/>
                        </a:rPr>
                        <a:t>General guidelines and definitions; Standard templates for reporting performance information; and Standard ICT tool for entering/reporting performance information</a:t>
                      </a:r>
                      <a:endParaRPr lang="en-US" sz="1200" b="1" i="0" u="none" strike="noStrike" dirty="0">
                        <a:solidFill>
                          <a:srgbClr val="000000"/>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Which institutions  play an important role in generating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CBA, Agencies</a:t>
                      </a:r>
                    </a:p>
                  </a:txBody>
                  <a:tcPr marL="9525" marR="9525" marT="9525" marB="0" anchor="ctr"/>
                </a:tc>
                <a:extLst>
                  <a:ext uri="{0D108BD9-81ED-4DB2-BD59-A6C34878D82A}">
                    <a16:rowId xmlns:a16="http://schemas.microsoft.com/office/drawing/2014/main"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What are PB challenges identified as high or medium high among options within OECD Survey?</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kern="1200" dirty="0">
                          <a:solidFill>
                            <a:schemeClr val="tx1"/>
                          </a:solidFill>
                          <a:latin typeface="+mn-lt"/>
                          <a:ea typeface="+mn-ea"/>
                          <a:cs typeface="Lucida Grande CY"/>
                        </a:rPr>
                        <a:t>Lack of accurate and timely data to serve as input for performance measures; and Unclear policy/program objectives make it difficult to set performance measures/targets.</a:t>
                      </a:r>
                      <a:endParaRPr lang="en-US" sz="1200" b="1" i="0" u="none" strike="noStrike" dirty="0">
                        <a:solidFill>
                          <a:srgbClr val="FF000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At what levels are PIs defined and monitored?</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Defined by Ministries/Agencies with MF’s methodological assistance. </a:t>
                      </a:r>
                      <a:r>
                        <a:rPr lang="en-US" sz="1200" b="1" i="0" u="none" strike="noStrike" dirty="0">
                          <a:solidFill>
                            <a:srgbClr val="00B050"/>
                          </a:solidFill>
                          <a:effectLst/>
                          <a:latin typeface="Calibri" panose="020F0502020204030204" pitchFamily="34" charset="0"/>
                        </a:rPr>
                        <a:t>Tracked by </a:t>
                      </a:r>
                      <a:r>
                        <a:rPr lang="en-US" sz="1200" b="1" i="0" u="none" strike="noStrike" dirty="0">
                          <a:solidFill>
                            <a:schemeClr val="tx1"/>
                          </a:solidFill>
                          <a:effectLst/>
                          <a:latin typeface="Calibri" panose="020F0502020204030204" pitchFamily="34" charset="0"/>
                        </a:rPr>
                        <a:t>Ministries/Agencies and sent to Government and Parliament as additional information. </a:t>
                      </a:r>
                    </a:p>
                  </a:txBody>
                  <a:tcPr marL="9525" marR="9525" marT="9525" marB="0" anchor="ctr"/>
                </a:tc>
                <a:extLst>
                  <a:ext uri="{0D108BD9-81ED-4DB2-BD59-A6C34878D82A}">
                    <a16:rowId xmlns:a16="http://schemas.microsoft.com/office/drawing/2014/main" val="2216331910"/>
                  </a:ext>
                </a:extLst>
              </a:tr>
              <a:tr h="458308">
                <a:tc>
                  <a:txBody>
                    <a:bodyPr/>
                    <a:lstStyle/>
                    <a:p>
                      <a:pPr algn="l" rtl="0" fontAlgn="ctr">
                        <a:buClr>
                          <a:srgbClr val="000000"/>
                        </a:buClr>
                        <a:buSzPts val="2200"/>
                        <a:buFont typeface="Calibri Light" panose="020F0302020204030204" pitchFamily="34" charset="0"/>
                        <a:buNone/>
                      </a:pPr>
                      <a:r>
                        <a:rPr lang="en-US" sz="1200" u="none" strike="noStrike" dirty="0">
                          <a:effectLst/>
                        </a:rPr>
                        <a:t>6.   What are the types of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rgbClr val="00B050"/>
                          </a:solidFill>
                          <a:effectLst/>
                          <a:latin typeface="Calibri" panose="020F0502020204030204" pitchFamily="34" charset="0"/>
                        </a:rPr>
                        <a:t>Output and Outcome indicators.</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What is the frequency of tracking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B050"/>
                          </a:solidFill>
                          <a:effectLst/>
                          <a:latin typeface="Calibri" panose="020F0502020204030204" pitchFamily="34" charset="0"/>
                        </a:rPr>
                        <a:t>Annual (for programs and program activities and projects) and semi-annual (for program activities and projects)</a:t>
                      </a:r>
                    </a:p>
                  </a:txBody>
                  <a:tcPr marL="9525" marR="9525" marT="9525"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What is the average number of PIs per program and what is the structure of PB?</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There are around 70 programs in total, with activities within each program (on average around 7 activities per program). PIs given a both program (mostly higher-level outcome indicators) and activity level (mostly lower-level output indicators). On average around 5 PIs per program, but some with many more. On average 3 PIs per activity, but varies greatly.</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What is the rough estimate of ratio of output and outcome indicators in total indicators?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effectLst/>
                        </a:rPr>
                        <a:t>Around 2/3 are output indicators, 1/3 outcome indicators.</a:t>
                      </a:r>
                      <a:endParaRPr lang="en-US" sz="1200" b="1" i="0" u="none" strike="noStrike" dirty="0">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val="4050247952"/>
                  </a:ext>
                </a:extLst>
              </a:tr>
              <a:tr h="581108">
                <a:tc>
                  <a:txBody>
                    <a:bodyPr/>
                    <a:lstStyle/>
                    <a:p>
                      <a:pPr algn="l" rtl="0" fontAlgn="ctr">
                        <a:buClr>
                          <a:srgbClr val="000000"/>
                        </a:buClr>
                        <a:buSzPts val="2200"/>
                        <a:buFont typeface="Calibri Light" panose="020F0302020204030204" pitchFamily="34" charset="0"/>
                        <a:buNone/>
                      </a:pPr>
                      <a:r>
                        <a:rPr lang="en-US" sz="1200" u="none" strike="noStrike" dirty="0">
                          <a:effectLst/>
                        </a:rPr>
                        <a:t>10.   What are the main challenges related specifically to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Quality and number of PIs varies greatly. </a:t>
                      </a:r>
                      <a:r>
                        <a:rPr lang="en-US" sz="1500" b="1" i="0" u="none" strike="noStrike" dirty="0">
                          <a:solidFill>
                            <a:schemeClr val="tx1"/>
                          </a:solidFill>
                          <a:effectLst/>
                          <a:latin typeface="Calibri" panose="020F0502020204030204" pitchFamily="34" charset="0"/>
                        </a:rPr>
                        <a:t>Lack of use of PIs in decision-making. Lack of highest-level national strategy with standard PIs/KIs. </a:t>
                      </a:r>
                      <a:endParaRPr lang="en-US" sz="1500" b="1" u="none" strike="noStrike" dirty="0">
                        <a:solidFill>
                          <a:schemeClr val="tx1"/>
                        </a:solidFill>
                        <a:effectLst/>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392814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87477"/>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BULGARIA</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14</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3200385746"/>
              </p:ext>
            </p:extLst>
          </p:nvPr>
        </p:nvGraphicFramePr>
        <p:xfrm>
          <a:off x="914400" y="768926"/>
          <a:ext cx="8686800" cy="5771704"/>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val="266723044"/>
                    </a:ext>
                  </a:extLst>
                </a:gridCol>
                <a:gridCol w="5638800">
                  <a:extLst>
                    <a:ext uri="{9D8B030D-6E8A-4147-A177-3AD203B41FA5}">
                      <a16:colId xmlns:a16="http://schemas.microsoft.com/office/drawing/2014/main"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1. Does a PB framework applied uniformly across central government exist?</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Yes, compulsory for line ministries and agencies</a:t>
                      </a:r>
                    </a:p>
                  </a:txBody>
                  <a:tcPr marL="9525" marR="9525" marT="9525" marB="0" anchor="ctr"/>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What are the key elements of PB framework?</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dirty="0">
                          <a:solidFill>
                            <a:schemeClr val="tx1"/>
                          </a:solidFill>
                          <a:effectLst/>
                        </a:rPr>
                        <a:t>General guidelines and definitions; Standard templates for reporting performance information; and </a:t>
                      </a:r>
                      <a:r>
                        <a:rPr lang="en-US" sz="1200" b="1" i="0" u="none" strike="noStrike" dirty="0">
                          <a:solidFill>
                            <a:schemeClr val="tx1"/>
                          </a:solidFill>
                          <a:effectLst/>
                          <a:latin typeface="Calibri" panose="020F0502020204030204" pitchFamily="34" charset="0"/>
                        </a:rPr>
                        <a:t>Standard set of performance indicators and/or targets</a:t>
                      </a:r>
                    </a:p>
                  </a:txBody>
                  <a:tcPr marL="9525" marR="9525" marT="9525"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Which institutions  play an important role in generating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CBA, Agencies</a:t>
                      </a:r>
                    </a:p>
                  </a:txBody>
                  <a:tcPr marL="9525" marR="9525" marT="9525" marB="0" anchor="ctr"/>
                </a:tc>
                <a:extLst>
                  <a:ext uri="{0D108BD9-81ED-4DB2-BD59-A6C34878D82A}">
                    <a16:rowId xmlns:a16="http://schemas.microsoft.com/office/drawing/2014/main"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What are PB challenges identified as high or medium high among options within OECD Survey?</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kern="1200" dirty="0">
                          <a:solidFill>
                            <a:schemeClr val="tx1"/>
                          </a:solidFill>
                          <a:latin typeface="+mn-lt"/>
                          <a:ea typeface="+mn-ea"/>
                          <a:cs typeface="Lucida Grande CY"/>
                        </a:rPr>
                        <a:t>Unclear policy/program objectives make it difficult to set performance measures/targets; Performance information provided not relevant for budgetary decision-making; Focus on performance decreases once funds have been allocated; Performance measures do not provide information on efficiency or cost-effectiveness; Information overload—too much information is presented and not always clear which are most adequate for decision-making; and Lack of adequate ICT</a:t>
                      </a:r>
                      <a:endParaRPr lang="en-US" sz="1200" b="1" i="0" u="none" strike="noStrike" dirty="0">
                        <a:solidFill>
                          <a:schemeClr val="tx1"/>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At what levels are PIs defined and monitored?</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Defined by Ministries/Agencies in line with MF’s guidelines. Monitored by MF and External Audit (ex-post) and sent to Government and Parliament as additional information. </a:t>
                      </a:r>
                    </a:p>
                  </a:txBody>
                  <a:tcPr marL="9525" marR="9525" marT="9525" marB="0" anchor="ctr"/>
                </a:tc>
                <a:extLst>
                  <a:ext uri="{0D108BD9-81ED-4DB2-BD59-A6C34878D82A}">
                    <a16:rowId xmlns:a16="http://schemas.microsoft.com/office/drawing/2014/main"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What are the types of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Input, Output, Outcome, Efficiency, and Quality of Service indicators</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What is the frequency of tracking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Annual, some multiannual</a:t>
                      </a:r>
                    </a:p>
                  </a:txBody>
                  <a:tcPr marL="9525" marR="9525" marT="9525"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What is the average number of PIs per program and what is the structure of PB?</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rgbClr val="00B050"/>
                          </a:solidFill>
                          <a:effectLst/>
                          <a:latin typeface="Calibri" panose="020F0502020204030204" pitchFamily="34" charset="0"/>
                        </a:rPr>
                        <a:t>Programs are given within policy areas (socio-economic sectors). </a:t>
                      </a:r>
                      <a:r>
                        <a:rPr lang="en-US" sz="1200" b="1" i="0" u="none" strike="noStrike" dirty="0">
                          <a:solidFill>
                            <a:schemeClr val="tx1"/>
                          </a:solidFill>
                          <a:effectLst/>
                          <a:latin typeface="Calibri" panose="020F0502020204030204" pitchFamily="34" charset="0"/>
                        </a:rPr>
                        <a:t>Line Ministries have 2-5 policy areas, each area has 3-5 programs. For each program production service and PIs indicators given, </a:t>
                      </a:r>
                      <a:r>
                        <a:rPr lang="en-US" sz="1200" b="1" i="0" u="none" strike="noStrike" dirty="0">
                          <a:solidFill>
                            <a:srgbClr val="00B050"/>
                          </a:solidFill>
                          <a:effectLst/>
                          <a:latin typeface="Calibri" panose="020F0502020204030204" pitchFamily="34" charset="0"/>
                        </a:rPr>
                        <a:t>with output, quality, and input indicators mostly used. </a:t>
                      </a:r>
                      <a:r>
                        <a:rPr lang="en-US" sz="1200" b="1" i="0" u="none" strike="noStrike" dirty="0">
                          <a:solidFill>
                            <a:schemeClr val="tx1"/>
                          </a:solidFill>
                          <a:effectLst/>
                          <a:latin typeface="Calibri" panose="020F0502020204030204" pitchFamily="34" charset="0"/>
                        </a:rPr>
                        <a:t>For policy areas, outcome indicators given related to strategic goals of Government </a:t>
                      </a:r>
                      <a:r>
                        <a:rPr lang="en-US" sz="1200" b="1" i="0" u="none" strike="noStrike" dirty="0">
                          <a:solidFill>
                            <a:srgbClr val="00B050"/>
                          </a:solidFill>
                          <a:effectLst/>
                          <a:latin typeface="Calibri" panose="020F0502020204030204" pitchFamily="34" charset="0"/>
                        </a:rPr>
                        <a:t>(as per MF’s guidelines), but not always</a:t>
                      </a:r>
                      <a:r>
                        <a:rPr lang="en-US" sz="1200" b="1" i="0" u="none" strike="noStrike" dirty="0">
                          <a:solidFill>
                            <a:schemeClr val="tx1"/>
                          </a:solidFill>
                          <a:effectLst/>
                          <a:latin typeface="Calibri" panose="020F0502020204030204" pitchFamily="34" charset="0"/>
                        </a:rPr>
                        <a:t>. Number of PIs varies greatly,</a:t>
                      </a:r>
                      <a:r>
                        <a:rPr lang="en-US" sz="1200" b="1" i="0" u="none" strike="noStrike" dirty="0">
                          <a:solidFill>
                            <a:srgbClr val="FF0000"/>
                          </a:solidFill>
                          <a:effectLst/>
                          <a:latin typeface="Calibri" panose="020F0502020204030204" pitchFamily="34" charset="0"/>
                        </a:rPr>
                        <a:t> </a:t>
                      </a:r>
                      <a:r>
                        <a:rPr lang="en-US" sz="1200" b="1" i="0" u="none" strike="noStrike" dirty="0">
                          <a:solidFill>
                            <a:srgbClr val="00B050"/>
                          </a:solidFill>
                          <a:effectLst/>
                          <a:latin typeface="Calibri" panose="020F0502020204030204" pitchFamily="34" charset="0"/>
                        </a:rPr>
                        <a:t>with a rough average (based on examples collected by the PPBWG) being  around </a:t>
                      </a:r>
                      <a:r>
                        <a:rPr lang="bs-Latn-BA" sz="1200" b="1" i="0" u="none" strike="noStrike" dirty="0">
                          <a:solidFill>
                            <a:srgbClr val="00B050"/>
                          </a:solidFill>
                          <a:effectLst/>
                          <a:latin typeface="Calibri" panose="020F0502020204030204" pitchFamily="34" charset="0"/>
                        </a:rPr>
                        <a:t>10 </a:t>
                      </a:r>
                      <a:r>
                        <a:rPr lang="en-US" sz="1200" b="1" i="0" u="none" strike="noStrike" dirty="0">
                          <a:solidFill>
                            <a:srgbClr val="00B050"/>
                          </a:solidFill>
                          <a:effectLst/>
                          <a:latin typeface="Calibri" panose="020F0502020204030204" pitchFamily="34" charset="0"/>
                        </a:rPr>
                        <a:t>per program.</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What is the rough estimate of ratio of output and outcome indicators in total indicators?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effectLst/>
                        </a:rPr>
                        <a:t>Around 2/3 are output indicators, 1/3 outcome indicators.</a:t>
                      </a:r>
                      <a:endParaRPr lang="en-US" sz="1200" b="1" i="0" u="none" strike="noStrike" dirty="0">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val="4050247952"/>
                  </a:ext>
                </a:extLst>
              </a:tr>
              <a:tr h="581108">
                <a:tc>
                  <a:txBody>
                    <a:bodyPr/>
                    <a:lstStyle/>
                    <a:p>
                      <a:pPr algn="l" rtl="0" fontAlgn="ctr">
                        <a:buClr>
                          <a:srgbClr val="000000"/>
                        </a:buClr>
                        <a:buSzPts val="2200"/>
                        <a:buFont typeface="Calibri Light" panose="020F0302020204030204" pitchFamily="34" charset="0"/>
                        <a:buNone/>
                      </a:pPr>
                      <a:r>
                        <a:rPr lang="en-US" sz="1200" u="none" strike="noStrike" dirty="0">
                          <a:effectLst/>
                        </a:rPr>
                        <a:t>10.   What are the main challenges related specifically to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Need to strengthened link between PIs and budget decisions and have Government and Parliament more involved. Quality and number of PIs varies greatly. </a:t>
                      </a:r>
                    </a:p>
                  </a:txBody>
                  <a:tcPr marL="9525" marR="9525" marT="9525"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3270592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50404" y="-3313"/>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MOLDOVA</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15</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3956944987"/>
              </p:ext>
            </p:extLst>
          </p:nvPr>
        </p:nvGraphicFramePr>
        <p:xfrm>
          <a:off x="920991" y="671581"/>
          <a:ext cx="8686800" cy="5304563"/>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val="266723044"/>
                    </a:ext>
                  </a:extLst>
                </a:gridCol>
                <a:gridCol w="5638800">
                  <a:extLst>
                    <a:ext uri="{9D8B030D-6E8A-4147-A177-3AD203B41FA5}">
                      <a16:colId xmlns:a16="http://schemas.microsoft.com/office/drawing/2014/main"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1. Does a PB framework applied uniformly across central government exist?</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Yes, compulsory for line ministries and agencies</a:t>
                      </a:r>
                    </a:p>
                  </a:txBody>
                  <a:tcPr marL="9525" marR="9525" marT="9525" marB="0" anchor="ctr"/>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What are the key elements of PB framework?</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u="none" strike="noStrike" dirty="0">
                          <a:effectLst/>
                        </a:rPr>
                        <a:t>General guidelines and definitions; Standard templates for reporting performance information; and Standard ICT tool for entering/reporting performance information</a:t>
                      </a:r>
                      <a:endParaRPr lang="en-US" sz="1200" b="1" i="0" u="none" strike="noStrike" dirty="0">
                        <a:solidFill>
                          <a:srgbClr val="000000"/>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Which institutions  play an important role in generating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CBA, Agencies</a:t>
                      </a:r>
                    </a:p>
                  </a:txBody>
                  <a:tcPr marL="9525" marR="9525" marT="9525" marB="0" anchor="ctr"/>
                </a:tc>
                <a:extLst>
                  <a:ext uri="{0D108BD9-81ED-4DB2-BD59-A6C34878D82A}">
                    <a16:rowId xmlns:a16="http://schemas.microsoft.com/office/drawing/2014/main"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What are PB challenges identified as high or medium high among options within OECD Survey?</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kern="1200" dirty="0">
                          <a:solidFill>
                            <a:schemeClr val="tx1"/>
                          </a:solidFill>
                          <a:latin typeface="+mn-lt"/>
                          <a:ea typeface="+mn-ea"/>
                          <a:cs typeface="Lucida Grande CY"/>
                        </a:rPr>
                        <a:t>Performance information provided not relevant for budgetary decision-making; Horizontal working and cooperation across central govt. organizations has decreased due to greater competition for funds or to show ownership over activities; Lack of resources (time, staff, operating funds) to devote to performance evaluations; and Lack of culture of “performance”</a:t>
                      </a:r>
                      <a:endParaRPr lang="en-US" sz="1200" b="1" i="0" u="none" strike="noStrike" dirty="0">
                        <a:solidFill>
                          <a:srgbClr val="FF000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At what levels are PIs defined and monitored?</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Defined by Ministries/Agencies and intended only as internal tool for them.</a:t>
                      </a:r>
                    </a:p>
                  </a:txBody>
                  <a:tcPr marL="9525" marR="9525" marT="9525" marB="0" anchor="ctr"/>
                </a:tc>
                <a:extLst>
                  <a:ext uri="{0D108BD9-81ED-4DB2-BD59-A6C34878D82A}">
                    <a16:rowId xmlns:a16="http://schemas.microsoft.com/office/drawing/2014/main"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What are the types of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Input, Output, and Outcome indicators.</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What is the frequency of tracking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Annual</a:t>
                      </a:r>
                    </a:p>
                  </a:txBody>
                  <a:tcPr marL="9525" marR="9525" marT="9525"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What is the average number of PIs per program and what is the structure of PB?</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PIs are defined for programs. There are also tasks within each program, but no PIs are defined for tasks, as they are used as tools to reach PI targets of the program. Average number of programs per budget user is around 4 and some programs are inter-agency. Average number of PIs per program is 10. </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What is the rough estimate of ratio of output and outcome indicators in total indicators?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solidFill>
                            <a:schemeClr val="tx1"/>
                          </a:solidFill>
                          <a:effectLst/>
                        </a:rPr>
                        <a:t>Around 80%  are output indicators, 20% outcome indicators.</a:t>
                      </a:r>
                      <a:endParaRPr lang="en-US" sz="1200" b="1" i="0" u="none" strike="noStrike" dirty="0">
                        <a:solidFill>
                          <a:schemeClr val="tx1"/>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val="4050247952"/>
                  </a:ext>
                </a:extLst>
              </a:tr>
              <a:tr h="581108">
                <a:tc>
                  <a:txBody>
                    <a:bodyPr/>
                    <a:lstStyle/>
                    <a:p>
                      <a:pPr algn="l" rtl="0" fontAlgn="ctr">
                        <a:buClr>
                          <a:srgbClr val="000000"/>
                        </a:buClr>
                        <a:buSzPts val="2200"/>
                        <a:buFont typeface="Calibri Light" panose="020F0302020204030204" pitchFamily="34" charset="0"/>
                        <a:buNone/>
                      </a:pPr>
                      <a:r>
                        <a:rPr lang="en-US" sz="1200" u="none" strike="noStrike" dirty="0">
                          <a:effectLst/>
                        </a:rPr>
                        <a:t>10.   What are the main challenges related specifically to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Too many PIs, some not relevant. Changes/dropping of PIs too frequent. Challenges for setting and tracking PIs for inter-agency programs. Overall performance-based mindset needs to be strengthened. </a:t>
                      </a:r>
                    </a:p>
                  </a:txBody>
                  <a:tcPr marL="9525" marR="9525" marT="9525"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855900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KYRGYZ REPUBLIC</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16</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3940705418"/>
              </p:ext>
            </p:extLst>
          </p:nvPr>
        </p:nvGraphicFramePr>
        <p:xfrm>
          <a:off x="865533" y="632449"/>
          <a:ext cx="8686800" cy="6242250"/>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val="266723044"/>
                    </a:ext>
                  </a:extLst>
                </a:gridCol>
                <a:gridCol w="5638800">
                  <a:extLst>
                    <a:ext uri="{9D8B030D-6E8A-4147-A177-3AD203B41FA5}">
                      <a16:colId xmlns:a16="http://schemas.microsoft.com/office/drawing/2014/main" val="1283950704"/>
                    </a:ext>
                  </a:extLst>
                </a:gridCol>
              </a:tblGrid>
              <a:tr h="434351">
                <a:tc>
                  <a:txBody>
                    <a:bodyPr/>
                    <a:lstStyle/>
                    <a:p>
                      <a:pPr algn="l" rtl="0" fontAlgn="ctr">
                        <a:buClr>
                          <a:srgbClr val="000000"/>
                        </a:buClr>
                        <a:buSzPts val="2200"/>
                        <a:buFont typeface="Calibri Light" panose="020F0302020204030204" pitchFamily="34" charset="0"/>
                        <a:buNone/>
                      </a:pPr>
                      <a:r>
                        <a:rPr lang="en-US" sz="1200" u="none" strike="noStrike" dirty="0">
                          <a:effectLst/>
                        </a:rPr>
                        <a:t>1. Does a PB framework applied uniformly across central government exist?</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Yes, compulsory for line ministries and agencies</a:t>
                      </a:r>
                    </a:p>
                  </a:txBody>
                  <a:tcPr marL="9525" marR="9525" marT="9525" marB="0" anchor="ctr"/>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What are the key elements of PB framework?</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u="none" strike="noStrike" dirty="0">
                          <a:effectLst/>
                        </a:rPr>
                        <a:t>General guidelines and definitions; and Standard templates for reporting performance information</a:t>
                      </a:r>
                      <a:endParaRPr lang="en-US" sz="1200" b="1" i="0" u="none" strike="noStrike" dirty="0">
                        <a:solidFill>
                          <a:srgbClr val="000000"/>
                        </a:solidFill>
                        <a:effectLst/>
                        <a:latin typeface="Calibri Light" panose="020F03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Which institutions  play an important role in generating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dirty="0">
                          <a:effectLst/>
                        </a:rPr>
                        <a:t>CBA, Agencies, Chief Executive</a:t>
                      </a:r>
                      <a:endParaRPr lang="en-US" sz="1200" b="1" i="0" u="none" strike="noStrike" dirty="0">
                        <a:solidFill>
                          <a:srgbClr val="00000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What are PB challenges identified as high or medium high among options within OECD Survey?</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kern="1200" dirty="0">
                          <a:solidFill>
                            <a:schemeClr val="tx1"/>
                          </a:solidFill>
                          <a:latin typeface="+mn-lt"/>
                          <a:ea typeface="+mn-ea"/>
                          <a:cs typeface="Lucida Grande CY"/>
                        </a:rPr>
                        <a:t>Lack of adequate ICT; Lack of accurate and timely data to serve as input for performance measures; Unclear policy/program objectives make it difficult to set performance measures/targets; Lack of leadership/commitment in promoting performance-based approach to budgeting; Gaming- whereby selection of performance targets chosen deliberately in ways that bias results; Unclear what role, if any, performance information presented in budget has played in allocation decisions; Focus on performance decreases once funds have been allocated; Lack of capacity/training for staff/civil servants with regards to performance measurement; and Lack of framework/guidance on performance-budgeting.</a:t>
                      </a:r>
                      <a:endParaRPr lang="en-US" sz="1200" b="1" i="0" u="none" strike="noStrike" dirty="0">
                        <a:solidFill>
                          <a:schemeClr val="tx1"/>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At what levels are PIs defined and monitored?</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Defined by Ministries/Agencies in the attachment to budget documentation. Will be monitored starting 2018. </a:t>
                      </a:r>
                    </a:p>
                  </a:txBody>
                  <a:tcPr marL="9525" marR="9525" marT="9525" marB="0" anchor="ctr"/>
                </a:tc>
                <a:extLst>
                  <a:ext uri="{0D108BD9-81ED-4DB2-BD59-A6C34878D82A}">
                    <a16:rowId xmlns:a16="http://schemas.microsoft.com/office/drawing/2014/main"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What are the types of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Quality at program level and quantity at activity level.</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What is the frequency of tracking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chemeClr val="tx1"/>
                          </a:solidFill>
                          <a:effectLst/>
                          <a:latin typeface="Calibri" panose="020F0502020204030204" pitchFamily="34" charset="0"/>
                        </a:rPr>
                        <a:t>Annual (used to be quarterly)</a:t>
                      </a:r>
                    </a:p>
                  </a:txBody>
                  <a:tcPr marL="9525" marR="9525" marT="9525"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What is the average number of PIs per program and what is the structure of PB?</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PIs are defined for both programs and activities within programs. There are around 103 programs, many inter-agency, with average of 5 activities per program. On average, there are 10 PIs per budget user, including both program and activity-level PIs. In most cases on</a:t>
                      </a:r>
                      <a:r>
                        <a:rPr lang="bs-Latn-BA" sz="1200" b="1" i="0" u="none" strike="noStrike" dirty="0">
                          <a:solidFill>
                            <a:schemeClr val="tx1"/>
                          </a:solidFill>
                          <a:effectLst/>
                          <a:latin typeface="Calibri" panose="020F0502020204030204" pitchFamily="34" charset="0"/>
                        </a:rPr>
                        <a:t>e</a:t>
                      </a:r>
                      <a:r>
                        <a:rPr lang="en-US" sz="1200" b="1" i="0" u="none" strike="noStrike" dirty="0">
                          <a:solidFill>
                            <a:schemeClr val="tx1"/>
                          </a:solidFill>
                          <a:effectLst/>
                          <a:latin typeface="Calibri" panose="020F0502020204030204" pitchFamily="34" charset="0"/>
                        </a:rPr>
                        <a:t> PI at program level and 1-2 at activity level. In addition there are 70 highest-level Government indicators (sustainable development indicators) </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What is the rough estimate of ratio of output and outcome indicators in total indicators?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u="none" strike="noStrike" dirty="0">
                          <a:solidFill>
                            <a:schemeClr val="tx1"/>
                          </a:solidFill>
                          <a:effectLst/>
                        </a:rPr>
                        <a:t>Around 2/3 are output indicators, 1/3 outcome indicators.</a:t>
                      </a:r>
                      <a:endParaRPr lang="en-US" sz="1200" b="1" i="0" u="none" strike="noStrike" dirty="0">
                        <a:solidFill>
                          <a:schemeClr val="tx1"/>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val="4050247952"/>
                  </a:ext>
                </a:extLst>
              </a:tr>
              <a:tr h="581108">
                <a:tc>
                  <a:txBody>
                    <a:bodyPr/>
                    <a:lstStyle/>
                    <a:p>
                      <a:pPr algn="l" rtl="0" fontAlgn="ctr">
                        <a:buClr>
                          <a:srgbClr val="000000"/>
                        </a:buClr>
                        <a:buSzPts val="2200"/>
                        <a:buFont typeface="Calibri Light" panose="020F0302020204030204" pitchFamily="34" charset="0"/>
                        <a:buNone/>
                      </a:pPr>
                      <a:r>
                        <a:rPr lang="en-US" sz="1200" u="none" strike="noStrike" dirty="0">
                          <a:effectLst/>
                        </a:rPr>
                        <a:t>10.   What are the main challenges related specifically to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Too many PIs usually proposed by Ministries/Agencies. There are inter-agency programs but common PIs not established. Difficulties in targeting PI values. Connections to national versus sectoral strategies in terms of PIs. </a:t>
                      </a:r>
                    </a:p>
                  </a:txBody>
                  <a:tcPr marL="9525" marR="9525" marT="9525"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2038834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BELARUS</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17</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778342838"/>
              </p:ext>
            </p:extLst>
          </p:nvPr>
        </p:nvGraphicFramePr>
        <p:xfrm>
          <a:off x="883257" y="768366"/>
          <a:ext cx="8686800" cy="5067212"/>
        </p:xfrm>
        <a:graphic>
          <a:graphicData uri="http://schemas.openxmlformats.org/drawingml/2006/table">
            <a:tbl>
              <a:tblPr>
                <a:tableStyleId>{BC89EF96-8CEA-46FF-86C4-4CE0E7609802}</a:tableStyleId>
              </a:tblPr>
              <a:tblGrid>
                <a:gridCol w="3048000">
                  <a:extLst>
                    <a:ext uri="{9D8B030D-6E8A-4147-A177-3AD203B41FA5}">
                      <a16:colId xmlns:a16="http://schemas.microsoft.com/office/drawing/2014/main" val="266723044"/>
                    </a:ext>
                  </a:extLst>
                </a:gridCol>
                <a:gridCol w="5638800">
                  <a:extLst>
                    <a:ext uri="{9D8B030D-6E8A-4147-A177-3AD203B41FA5}">
                      <a16:colId xmlns:a16="http://schemas.microsoft.com/office/drawing/2014/main"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1. Does a PB framework applied uniformly across central government exist?</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B050"/>
                          </a:solidFill>
                          <a:effectLst/>
                          <a:latin typeface="Calibri" panose="020F0502020204030204" pitchFamily="34" charset="0"/>
                        </a:rPr>
                        <a:t>Yes, compulsory for line ministries and agencies</a:t>
                      </a:r>
                    </a:p>
                  </a:txBody>
                  <a:tcPr marL="9525" marR="9525" marT="9525" marB="0" anchor="ctr"/>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2.   What are the key elements of PB framework?</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dirty="0">
                          <a:effectLst/>
                        </a:rPr>
                        <a:t>General guidelines and definitions; Standard templates for </a:t>
                      </a:r>
                      <a:r>
                        <a:rPr lang="en-US" sz="1200" b="1" u="none" strike="noStrike" dirty="0">
                          <a:solidFill>
                            <a:schemeClr val="tx1"/>
                          </a:solidFill>
                          <a:effectLst/>
                        </a:rPr>
                        <a:t>reporting performance information; and </a:t>
                      </a:r>
                      <a:r>
                        <a:rPr lang="en-US" sz="1200" b="1" i="0" u="none" strike="noStrike" dirty="0">
                          <a:solidFill>
                            <a:schemeClr val="tx1"/>
                          </a:solidFill>
                          <a:effectLst/>
                          <a:latin typeface="Calibri" panose="020F0502020204030204" pitchFamily="34" charset="0"/>
                        </a:rPr>
                        <a:t>Standard set of performance indicators and/or targets</a:t>
                      </a:r>
                    </a:p>
                  </a:txBody>
                  <a:tcPr marL="9525" marR="9525" marT="9525"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3.   Which institutions  play an important role in generating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dirty="0">
                          <a:solidFill>
                            <a:srgbClr val="00B050"/>
                          </a:solidFill>
                          <a:effectLst/>
                        </a:rPr>
                        <a:t>CBA, Agencies</a:t>
                      </a:r>
                      <a:endParaRPr lang="en-US" sz="1200" b="1" i="0" u="none" strike="noStrike" dirty="0">
                        <a:solidFill>
                          <a:srgbClr val="00B050"/>
                        </a:solidFill>
                        <a:effectLst/>
                        <a:latin typeface="Calibri Light" panose="020F0302020204030204" pitchFamily="34" charset="0"/>
                      </a:endParaRPr>
                    </a:p>
                  </a:txBody>
                  <a:tcPr marL="9525" marR="9525" marT="9525" marB="0" anchor="ctr"/>
                </a:tc>
                <a:extLst>
                  <a:ext uri="{0D108BD9-81ED-4DB2-BD59-A6C34878D82A}">
                    <a16:rowId xmlns:a16="http://schemas.microsoft.com/office/drawing/2014/main" val="2234291370"/>
                  </a:ext>
                </a:extLst>
              </a:tr>
              <a:tr h="689463">
                <a:tc>
                  <a:txBody>
                    <a:bodyPr/>
                    <a:lstStyle/>
                    <a:p>
                      <a:pPr algn="l" rtl="0" fontAlgn="ctr">
                        <a:buClr>
                          <a:srgbClr val="000000"/>
                        </a:buClr>
                        <a:buSzPts val="2200"/>
                        <a:buFont typeface="Calibri Light" panose="020F0302020204030204" pitchFamily="34" charset="0"/>
                        <a:buNone/>
                      </a:pPr>
                      <a:r>
                        <a:rPr lang="en-US" sz="1200" u="none" strike="noStrike" dirty="0">
                          <a:effectLst/>
                        </a:rPr>
                        <a:t>4.  What are PB challenges identified as high or medium high among options within OECD Survey?</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kern="1200" dirty="0">
                          <a:solidFill>
                            <a:schemeClr val="tx1"/>
                          </a:solidFill>
                          <a:latin typeface="+mn-lt"/>
                          <a:ea typeface="+mn-ea"/>
                          <a:cs typeface="Lucida Grande CY"/>
                        </a:rPr>
                        <a:t>Lack of leadership/commitment in promoting performance-based approach to budgeting;  Lack of capacity/training for staff/civil servants with regards to performance measurement;  Lack of resources (time, staff, operating funds) to devote to performance evaluations; and Lack of culture of “performance”</a:t>
                      </a:r>
                      <a:endParaRPr lang="en-US" sz="1200" b="1" i="0" u="none" strike="noStrike" dirty="0">
                        <a:solidFill>
                          <a:srgbClr val="FF000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5.  At what levels are PIs defined and monitored?</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B050"/>
                          </a:solidFill>
                          <a:effectLst/>
                          <a:latin typeface="Calibri" panose="020F0502020204030204" pitchFamily="34" charset="0"/>
                        </a:rPr>
                        <a:t>About 400 PIs approved by the Government for 21 government program (82 sub-programs</a:t>
                      </a:r>
                      <a:r>
                        <a:rPr lang="en-US" sz="1200" b="1" i="0" u="none" strike="noStrike" dirty="0">
                          <a:solidFill>
                            <a:schemeClr val="tx1"/>
                          </a:solidFill>
                          <a:effectLst/>
                          <a:latin typeface="Calibri" panose="020F0502020204030204" pitchFamily="34" charset="0"/>
                        </a:rPr>
                        <a:t>), all of these PIs proposed and tracked by Ministries/Agencies. Ministry of Economy prepares a consolidated report on PIs. </a:t>
                      </a:r>
                    </a:p>
                  </a:txBody>
                  <a:tcPr marL="9525" marR="9525" marT="9525" marB="0" anchor="ctr"/>
                </a:tc>
                <a:extLst>
                  <a:ext uri="{0D108BD9-81ED-4DB2-BD59-A6C34878D82A}">
                    <a16:rowId xmlns:a16="http://schemas.microsoft.com/office/drawing/2014/main" val="2216331910"/>
                  </a:ext>
                </a:extLst>
              </a:tr>
              <a:tr h="384036">
                <a:tc>
                  <a:txBody>
                    <a:bodyPr/>
                    <a:lstStyle/>
                    <a:p>
                      <a:pPr algn="l" rtl="0" fontAlgn="ctr">
                        <a:buClr>
                          <a:srgbClr val="000000"/>
                        </a:buClr>
                        <a:buSzPts val="2200"/>
                        <a:buFont typeface="Calibri Light" panose="020F0302020204030204" pitchFamily="34" charset="0"/>
                        <a:buNone/>
                      </a:pPr>
                      <a:r>
                        <a:rPr lang="en-US" sz="1200" u="none" strike="noStrike" dirty="0">
                          <a:effectLst/>
                        </a:rPr>
                        <a:t>6.   What are the types of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B050"/>
                          </a:solidFill>
                          <a:effectLst/>
                          <a:latin typeface="Calibri" panose="020F0502020204030204" pitchFamily="34" charset="0"/>
                        </a:rPr>
                        <a:t>Output, Outcome and Efficiency</a:t>
                      </a:r>
                      <a:r>
                        <a:rPr lang="en-US" sz="1200" b="1" i="0" u="none" strike="noStrike" baseline="0" dirty="0">
                          <a:solidFill>
                            <a:srgbClr val="00B050"/>
                          </a:solidFill>
                          <a:effectLst/>
                          <a:latin typeface="Calibri" panose="020F0502020204030204" pitchFamily="34" charset="0"/>
                        </a:rPr>
                        <a:t> indicators</a:t>
                      </a:r>
                      <a:endParaRPr lang="en-US" sz="1200" b="1" i="0" u="none" strike="noStrike" dirty="0">
                        <a:solidFill>
                          <a:srgbClr val="00B050"/>
                        </a:solidFill>
                        <a:effectLst/>
                        <a:latin typeface="Calibri" panose="020F0502020204030204" pitchFamily="34" charset="0"/>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200" u="none" strike="noStrike" dirty="0">
                          <a:effectLst/>
                        </a:rPr>
                        <a:t>7.   What is the frequency of tracking PIs?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Annual (some quarterly)</a:t>
                      </a:r>
                    </a:p>
                  </a:txBody>
                  <a:tcPr marL="9525" marR="9525" marT="9525"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200" u="none" strike="noStrike" dirty="0">
                          <a:effectLst/>
                        </a:rPr>
                        <a:t>8.   What is the average number of PIs per program and what is the structure of PB?</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200" b="1" i="0" u="none" strike="noStrike" dirty="0">
                          <a:solidFill>
                            <a:schemeClr val="tx1"/>
                          </a:solidFill>
                          <a:effectLst/>
                          <a:latin typeface="Calibri" panose="020F0502020204030204" pitchFamily="34" charset="0"/>
                        </a:rPr>
                        <a:t>PIs are defined for program (so called consolidated </a:t>
                      </a:r>
                      <a:r>
                        <a:rPr lang="en-US" sz="1200" b="1" i="0" u="none" strike="noStrike" dirty="0">
                          <a:solidFill>
                            <a:srgbClr val="00B050"/>
                          </a:solidFill>
                          <a:effectLst/>
                          <a:latin typeface="Calibri" panose="020F0502020204030204" pitchFamily="34" charset="0"/>
                        </a:rPr>
                        <a:t>target</a:t>
                      </a:r>
                      <a:r>
                        <a:rPr lang="en-US" sz="1200" b="1" i="0" u="none" strike="noStrike" dirty="0">
                          <a:solidFill>
                            <a:srgbClr val="FF0000"/>
                          </a:solidFill>
                          <a:effectLst/>
                          <a:latin typeface="Calibri" panose="020F0502020204030204" pitchFamily="34" charset="0"/>
                        </a:rPr>
                        <a:t> </a:t>
                      </a:r>
                      <a:r>
                        <a:rPr lang="en-US" sz="1200" b="1" i="0" u="none" strike="noStrike" dirty="0">
                          <a:solidFill>
                            <a:schemeClr val="tx1"/>
                          </a:solidFill>
                          <a:effectLst/>
                          <a:latin typeface="Calibri" panose="020F0502020204030204" pitchFamily="34" charset="0"/>
                        </a:rPr>
                        <a:t>indicators) and for activity/sub-program level (so called target indicators). Number of PIs per program is usually between 1 and 5, and on average around </a:t>
                      </a:r>
                      <a:r>
                        <a:rPr lang="bs-Latn-BA" sz="1200" b="1" i="0" u="none" strike="noStrike" dirty="0">
                          <a:solidFill>
                            <a:schemeClr val="tx1"/>
                          </a:solidFill>
                          <a:effectLst/>
                          <a:latin typeface="Calibri" panose="020F0502020204030204" pitchFamily="34" charset="0"/>
                        </a:rPr>
                        <a:t>5</a:t>
                      </a:r>
                      <a:r>
                        <a:rPr lang="en-US" sz="1200" b="1" i="0" u="none" strike="noStrike" dirty="0">
                          <a:solidFill>
                            <a:schemeClr val="tx1"/>
                          </a:solidFill>
                          <a:effectLst/>
                          <a:latin typeface="Calibri" panose="020F0502020204030204" pitchFamily="34" charset="0"/>
                        </a:rPr>
                        <a:t> per activity</a:t>
                      </a:r>
                      <a:r>
                        <a:rPr lang="bs-Latn-BA" sz="1200" b="1" i="0" u="none" strike="noStrike" dirty="0">
                          <a:solidFill>
                            <a:schemeClr val="tx1"/>
                          </a:solidFill>
                          <a:effectLst/>
                          <a:latin typeface="Calibri" panose="020F0502020204030204" pitchFamily="34" charset="0"/>
                        </a:rPr>
                        <a:t>, with average of 8 activities per program</a:t>
                      </a:r>
                      <a:r>
                        <a:rPr lang="en-US" sz="1200" b="1" i="0" u="none" strike="noStrike" dirty="0">
                          <a:solidFill>
                            <a:schemeClr val="tx1"/>
                          </a:solidFill>
                          <a:effectLst/>
                          <a:latin typeface="Calibri" panose="020F0502020204030204" pitchFamily="34" charset="0"/>
                        </a:rPr>
                        <a:t>.</a:t>
                      </a:r>
                    </a:p>
                  </a:txBody>
                  <a:tcPr marL="9525" marR="9525" marT="9525"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200" u="none" strike="noStrike" dirty="0">
                          <a:effectLst/>
                        </a:rPr>
                        <a:t>9.   What is the rough estimate of ratio of output and outcome indicators in total indicators?</a:t>
                      </a:r>
                      <a:endParaRPr lang="en-US" sz="12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200" b="1" i="0" u="none" strike="noStrike" dirty="0">
                          <a:solidFill>
                            <a:srgbClr val="000000"/>
                          </a:solidFill>
                          <a:effectLst/>
                          <a:latin typeface="Calibri" panose="020F0502020204030204" pitchFamily="34" charset="0"/>
                        </a:rPr>
                        <a:t>Mostly outputs.</a:t>
                      </a:r>
                    </a:p>
                  </a:txBody>
                  <a:tcPr marL="9525" marR="9525" marT="9525" marB="0" anchor="ctr"/>
                </a:tc>
                <a:extLst>
                  <a:ext uri="{0D108BD9-81ED-4DB2-BD59-A6C34878D82A}">
                    <a16:rowId xmlns:a16="http://schemas.microsoft.com/office/drawing/2014/main" val="4050247952"/>
                  </a:ext>
                </a:extLst>
              </a:tr>
              <a:tr h="460530">
                <a:tc>
                  <a:txBody>
                    <a:bodyPr/>
                    <a:lstStyle/>
                    <a:p>
                      <a:pPr algn="l" rtl="0" fontAlgn="ctr">
                        <a:buClr>
                          <a:srgbClr val="000000"/>
                        </a:buClr>
                        <a:buSzPts val="2200"/>
                        <a:buFont typeface="Calibri Light" panose="020F0302020204030204" pitchFamily="34" charset="0"/>
                        <a:buNone/>
                      </a:pPr>
                      <a:r>
                        <a:rPr lang="en-US" sz="1200" u="none" strike="noStrike" dirty="0">
                          <a:effectLst/>
                        </a:rPr>
                        <a:t>10.   What are the main challenges related specifically to PIs?</a:t>
                      </a:r>
                      <a:endParaRPr lang="en-US" sz="12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500" b="1" u="none" strike="noStrike" dirty="0">
                          <a:solidFill>
                            <a:schemeClr val="tx1"/>
                          </a:solidFill>
                          <a:effectLst/>
                        </a:rPr>
                        <a:t>Government’s focus is mostly on high-level consolidated socio-economic development indicators.  Need to use PI values more for budget decisions.</a:t>
                      </a:r>
                    </a:p>
                  </a:txBody>
                  <a:tcPr marL="9525" marR="9525" marT="9525"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105092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859004" y="2517556"/>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en-US" sz="2000" dirty="0">
              <a:solidFill>
                <a:schemeClr val="tx1">
                  <a:lumMod val="95000"/>
                  <a:lumOff val="5000"/>
                </a:schemeClr>
              </a:solidFill>
            </a:endParaRPr>
          </a:p>
          <a:p>
            <a:pPr algn="just">
              <a:spcBef>
                <a:spcPts val="1200"/>
              </a:spcBef>
            </a:pPr>
            <a:r>
              <a:rPr lang="bs-Latn-BA" sz="3000" cap="all" dirty="0">
                <a:solidFill>
                  <a:schemeClr val="tx1">
                    <a:lumMod val="95000"/>
                    <a:lumOff val="5000"/>
                  </a:schemeClr>
                </a:solidFill>
              </a:rPr>
              <a:t>Summary of PI review</a:t>
            </a:r>
            <a:r>
              <a:rPr lang="en-US" sz="3000" cap="all" dirty="0">
                <a:solidFill>
                  <a:schemeClr val="tx1">
                    <a:lumMod val="95000"/>
                    <a:lumOff val="5000"/>
                  </a:schemeClr>
                </a:solidFill>
              </a:rPr>
              <a:t> based on 10 criteria</a:t>
            </a: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18</a:t>
            </a:fld>
            <a:endParaRPr lang="en-US" dirty="0"/>
          </a:p>
        </p:txBody>
      </p:sp>
    </p:spTree>
    <p:extLst>
      <p:ext uri="{BB962C8B-B14F-4D97-AF65-F5344CB8AC3E}">
        <p14:creationId xmlns:p14="http://schemas.microsoft.com/office/powerpoint/2010/main" val="4042879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SUMMARY OF pi REVIEW</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19</a:t>
            </a:fld>
            <a:endParaRPr lang="en-US" dirty="0"/>
          </a:p>
        </p:txBody>
      </p:sp>
      <p:sp>
        <p:nvSpPr>
          <p:cNvPr id="6" name="Rectangle 5">
            <a:extLst>
              <a:ext uri="{FF2B5EF4-FFF2-40B4-BE49-F238E27FC236}">
                <a16:creationId xmlns:a16="http://schemas.microsoft.com/office/drawing/2014/main" id="{125C4DB8-83E7-4D16-BB0A-11CD0E946804}"/>
              </a:ext>
            </a:extLst>
          </p:cNvPr>
          <p:cNvSpPr/>
          <p:nvPr/>
        </p:nvSpPr>
        <p:spPr>
          <a:xfrm>
            <a:off x="914400" y="944140"/>
            <a:ext cx="8737349" cy="2113399"/>
          </a:xfrm>
          <a:prstGeom prst="rect">
            <a:avLst/>
          </a:prstGeom>
        </p:spPr>
        <p:txBody>
          <a:bodyPr wrap="square">
            <a:spAutoFit/>
          </a:bodyPr>
          <a:lstStyle/>
          <a:p>
            <a:pPr algn="just">
              <a:spcBef>
                <a:spcPts val="400"/>
              </a:spcBef>
            </a:pPr>
            <a:r>
              <a:rPr lang="en-US" sz="2000" b="1" dirty="0">
                <a:solidFill>
                  <a:srgbClr val="0070C0"/>
                </a:solidFill>
                <a:latin typeface="+mj-lt"/>
              </a:rPr>
              <a:t>Criterion 1: Does a PB framework applied uniformly across central government exist?</a:t>
            </a:r>
          </a:p>
          <a:p>
            <a:pPr algn="just">
              <a:spcBef>
                <a:spcPts val="400"/>
              </a:spcBef>
            </a:pPr>
            <a:r>
              <a:rPr lang="en-US" sz="2000" dirty="0">
                <a:solidFill>
                  <a:srgbClr val="000000"/>
                </a:solidFill>
                <a:latin typeface="+mj-lt"/>
              </a:rPr>
              <a:t>All countries have compulsory PB framework for both Ministries and Agencies.</a:t>
            </a:r>
          </a:p>
          <a:p>
            <a:pPr algn="just">
              <a:spcBef>
                <a:spcPts val="400"/>
              </a:spcBef>
            </a:pPr>
            <a:endParaRPr lang="en-US" sz="2000" dirty="0">
              <a:solidFill>
                <a:srgbClr val="0070C0"/>
              </a:solidFill>
              <a:latin typeface="+mj-lt"/>
            </a:endParaRPr>
          </a:p>
          <a:p>
            <a:pPr algn="just">
              <a:spcBef>
                <a:spcPts val="400"/>
              </a:spcBef>
            </a:pPr>
            <a:r>
              <a:rPr lang="en-US" sz="2000" b="1" dirty="0">
                <a:solidFill>
                  <a:srgbClr val="0070C0"/>
                </a:solidFill>
                <a:latin typeface="+mj-lt"/>
              </a:rPr>
              <a:t>Criterion 2: What are the key elements of PB framework?</a:t>
            </a:r>
          </a:p>
          <a:p>
            <a:pPr algn="just">
              <a:spcBef>
                <a:spcPts val="400"/>
              </a:spcBef>
            </a:pPr>
            <a:endParaRPr lang="en-US" dirty="0">
              <a:solidFill>
                <a:srgbClr val="000000"/>
              </a:solidFill>
            </a:endParaRPr>
          </a:p>
        </p:txBody>
      </p:sp>
      <p:sp>
        <p:nvSpPr>
          <p:cNvPr id="13" name="TextBox 2">
            <a:extLst>
              <a:ext uri="{FF2B5EF4-FFF2-40B4-BE49-F238E27FC236}">
                <a16:creationId xmlns:a16="http://schemas.microsoft.com/office/drawing/2014/main" id="{970594A1-47F9-4680-8691-0F8A5CCC10E2}"/>
              </a:ext>
            </a:extLst>
          </p:cNvPr>
          <p:cNvSpPr txBox="1"/>
          <p:nvPr/>
        </p:nvSpPr>
        <p:spPr>
          <a:xfrm>
            <a:off x="6711052" y="3365316"/>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of countries,</a:t>
            </a:r>
            <a:r>
              <a:rPr lang="en-US" sz="1400" baseline="0" dirty="0">
                <a:solidFill>
                  <a:schemeClr val="bg1"/>
                </a:solidFill>
              </a:rPr>
              <a:t> the exception is </a:t>
            </a:r>
          </a:p>
          <a:p>
            <a:r>
              <a:rPr lang="en-US" sz="1400" baseline="0" dirty="0">
                <a:solidFill>
                  <a:schemeClr val="bg1"/>
                </a:solidFill>
              </a:rPr>
              <a:t>Armenia</a:t>
            </a:r>
            <a:endParaRPr lang="en-US" sz="1400" dirty="0">
              <a:solidFill>
                <a:schemeClr val="bg1"/>
              </a:solidFill>
            </a:endParaRPr>
          </a:p>
        </p:txBody>
      </p:sp>
      <p:sp>
        <p:nvSpPr>
          <p:cNvPr id="14" name="TextBox 3">
            <a:extLst>
              <a:ext uri="{FF2B5EF4-FFF2-40B4-BE49-F238E27FC236}">
                <a16:creationId xmlns:a16="http://schemas.microsoft.com/office/drawing/2014/main" id="{2027B2F6-7FDB-437E-9225-BBCCD65E20A3}"/>
              </a:ext>
            </a:extLst>
          </p:cNvPr>
          <p:cNvSpPr txBox="1"/>
          <p:nvPr/>
        </p:nvSpPr>
        <p:spPr>
          <a:xfrm>
            <a:off x="6686550" y="4085089"/>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of countries,</a:t>
            </a:r>
            <a:r>
              <a:rPr lang="en-US" sz="1400" baseline="0" dirty="0">
                <a:solidFill>
                  <a:schemeClr val="bg1"/>
                </a:solidFill>
              </a:rPr>
              <a:t> the exceptions </a:t>
            </a:r>
          </a:p>
          <a:p>
            <a:r>
              <a:rPr lang="en-US" sz="1400" baseline="0" dirty="0">
                <a:solidFill>
                  <a:schemeClr val="bg1"/>
                </a:solidFill>
              </a:rPr>
              <a:t>are Armenia and Russia</a:t>
            </a:r>
            <a:endParaRPr lang="en-US" sz="1400" dirty="0">
              <a:solidFill>
                <a:schemeClr val="bg1"/>
              </a:solidFill>
            </a:endParaRPr>
          </a:p>
        </p:txBody>
      </p:sp>
      <p:sp>
        <p:nvSpPr>
          <p:cNvPr id="15" name="TextBox 4">
            <a:extLst>
              <a:ext uri="{FF2B5EF4-FFF2-40B4-BE49-F238E27FC236}">
                <a16:creationId xmlns:a16="http://schemas.microsoft.com/office/drawing/2014/main" id="{9E0CC60E-89D8-4CFF-BD3E-61EC8EB0B3C2}"/>
              </a:ext>
            </a:extLst>
          </p:cNvPr>
          <p:cNvSpPr txBox="1"/>
          <p:nvPr/>
        </p:nvSpPr>
        <p:spPr>
          <a:xfrm>
            <a:off x="6622298" y="4598667"/>
            <a:ext cx="5505450" cy="73866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Croatia, BiH, </a:t>
            </a:r>
          </a:p>
          <a:p>
            <a:r>
              <a:rPr lang="en-US" sz="1400" dirty="0">
                <a:solidFill>
                  <a:schemeClr val="bg1"/>
                </a:solidFill>
              </a:rPr>
              <a:t>Serbia &amp; </a:t>
            </a:r>
          </a:p>
          <a:p>
            <a:r>
              <a:rPr lang="en-US" sz="1400" dirty="0">
                <a:solidFill>
                  <a:schemeClr val="bg1"/>
                </a:solidFill>
              </a:rPr>
              <a:t>Moldova</a:t>
            </a:r>
          </a:p>
        </p:txBody>
      </p:sp>
      <p:sp>
        <p:nvSpPr>
          <p:cNvPr id="16" name="TextBox 5">
            <a:extLst>
              <a:ext uri="{FF2B5EF4-FFF2-40B4-BE49-F238E27FC236}">
                <a16:creationId xmlns:a16="http://schemas.microsoft.com/office/drawing/2014/main" id="{73E7E561-8B19-43CA-9156-331ABB3D46B2}"/>
              </a:ext>
            </a:extLst>
          </p:cNvPr>
          <p:cNvSpPr txBox="1"/>
          <p:nvPr/>
        </p:nvSpPr>
        <p:spPr>
          <a:xfrm>
            <a:off x="6638925" y="5334000"/>
            <a:ext cx="5095875" cy="6924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300" dirty="0">
                <a:solidFill>
                  <a:schemeClr val="bg1"/>
                </a:solidFill>
              </a:rPr>
              <a:t>Armenia,</a:t>
            </a:r>
            <a:r>
              <a:rPr lang="en-US" sz="1300" baseline="0" dirty="0">
                <a:solidFill>
                  <a:schemeClr val="bg1"/>
                </a:solidFill>
              </a:rPr>
              <a:t> </a:t>
            </a:r>
          </a:p>
          <a:p>
            <a:r>
              <a:rPr lang="en-US" sz="1300" baseline="0" dirty="0">
                <a:solidFill>
                  <a:schemeClr val="bg1"/>
                </a:solidFill>
              </a:rPr>
              <a:t>Bulgaria &amp;</a:t>
            </a:r>
          </a:p>
          <a:p>
            <a:r>
              <a:rPr lang="en-US" sz="1300" baseline="0" dirty="0">
                <a:solidFill>
                  <a:schemeClr val="bg1"/>
                </a:solidFill>
              </a:rPr>
              <a:t>Russia</a:t>
            </a:r>
            <a:endParaRPr lang="en-US" sz="1300" dirty="0">
              <a:solidFill>
                <a:schemeClr val="bg1"/>
              </a:solidFill>
            </a:endParaRPr>
          </a:p>
        </p:txBody>
      </p:sp>
      <p:sp>
        <p:nvSpPr>
          <p:cNvPr id="18" name="TextBox 2">
            <a:extLst>
              <a:ext uri="{FF2B5EF4-FFF2-40B4-BE49-F238E27FC236}">
                <a16:creationId xmlns:a16="http://schemas.microsoft.com/office/drawing/2014/main" id="{9A5BF625-F22E-4385-962D-484A7578917A}"/>
              </a:ext>
            </a:extLst>
          </p:cNvPr>
          <p:cNvSpPr txBox="1"/>
          <p:nvPr/>
        </p:nvSpPr>
        <p:spPr>
          <a:xfrm>
            <a:off x="6924675" y="3234978"/>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of countries,</a:t>
            </a:r>
            <a:r>
              <a:rPr lang="en-US" sz="1400" baseline="0" dirty="0">
                <a:solidFill>
                  <a:schemeClr val="bg1"/>
                </a:solidFill>
              </a:rPr>
              <a:t> the exception is </a:t>
            </a:r>
          </a:p>
          <a:p>
            <a:r>
              <a:rPr lang="en-US" sz="1400" dirty="0">
                <a:solidFill>
                  <a:schemeClr val="bg1"/>
                </a:solidFill>
              </a:rPr>
              <a:t>Armenia</a:t>
            </a:r>
          </a:p>
        </p:txBody>
      </p:sp>
      <p:sp>
        <p:nvSpPr>
          <p:cNvPr id="19" name="TextBox 2">
            <a:extLst>
              <a:ext uri="{FF2B5EF4-FFF2-40B4-BE49-F238E27FC236}">
                <a16:creationId xmlns:a16="http://schemas.microsoft.com/office/drawing/2014/main" id="{528279E5-BCA3-432A-AC82-5849643B6460}"/>
              </a:ext>
            </a:extLst>
          </p:cNvPr>
          <p:cNvSpPr txBox="1"/>
          <p:nvPr/>
        </p:nvSpPr>
        <p:spPr>
          <a:xfrm>
            <a:off x="6988927" y="3928054"/>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of countries,</a:t>
            </a:r>
            <a:r>
              <a:rPr lang="en-US" sz="1400" baseline="0" dirty="0">
                <a:solidFill>
                  <a:schemeClr val="bg1"/>
                </a:solidFill>
              </a:rPr>
              <a:t> the exception is </a:t>
            </a:r>
          </a:p>
          <a:p>
            <a:r>
              <a:rPr lang="en-US" sz="1400" dirty="0">
                <a:solidFill>
                  <a:schemeClr val="bg1"/>
                </a:solidFill>
              </a:rPr>
              <a:t>Armenia</a:t>
            </a:r>
          </a:p>
        </p:txBody>
      </p:sp>
      <p:sp>
        <p:nvSpPr>
          <p:cNvPr id="20" name="TextBox 2">
            <a:extLst>
              <a:ext uri="{FF2B5EF4-FFF2-40B4-BE49-F238E27FC236}">
                <a16:creationId xmlns:a16="http://schemas.microsoft.com/office/drawing/2014/main" id="{B60ECFD1-3089-4A0F-B237-ADDBA629FCAE}"/>
              </a:ext>
            </a:extLst>
          </p:cNvPr>
          <p:cNvSpPr txBox="1"/>
          <p:nvPr/>
        </p:nvSpPr>
        <p:spPr>
          <a:xfrm>
            <a:off x="6924675" y="4701690"/>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Croatia, BiH, Serbia,</a:t>
            </a:r>
          </a:p>
          <a:p>
            <a:r>
              <a:rPr lang="en-US" sz="1400" dirty="0">
                <a:solidFill>
                  <a:schemeClr val="bg1"/>
                </a:solidFill>
              </a:rPr>
              <a:t>Moldova, and Russia</a:t>
            </a:r>
          </a:p>
        </p:txBody>
      </p:sp>
      <mc:AlternateContent xmlns:mc="http://schemas.openxmlformats.org/markup-compatibility/2006" xmlns:cx2="http://schemas.microsoft.com/office/drawing/2015/10/21/chartex">
        <mc:Choice Requires="cx2">
          <p:graphicFrame>
            <p:nvGraphicFramePr>
              <p:cNvPr id="23" name="Chart 22">
                <a:extLst>
                  <a:ext uri="{FF2B5EF4-FFF2-40B4-BE49-F238E27FC236}">
                    <a16:creationId xmlns:a16="http://schemas.microsoft.com/office/drawing/2014/main" id="{DBD11079-22CD-472C-A2B3-61F15F2BD4DF}"/>
                  </a:ext>
                </a:extLst>
              </p:cNvPr>
              <p:cNvGraphicFramePr/>
              <p:nvPr>
                <p:extLst/>
              </p:nvPr>
            </p:nvGraphicFramePr>
            <p:xfrm>
              <a:off x="763588" y="3184871"/>
              <a:ext cx="8382000" cy="2933700"/>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23" name="Chart 22">
                <a:extLst>
                  <a:ext uri="{FF2B5EF4-FFF2-40B4-BE49-F238E27FC236}">
                    <a16:creationId xmlns:a16="http://schemas.microsoft.com/office/drawing/2014/main" id="{DBD11079-22CD-472C-A2B3-61F15F2BD4DF}"/>
                  </a:ext>
                </a:extLst>
              </p:cNvPr>
              <p:cNvPicPr>
                <a:picLocks noGrp="1" noRot="1" noChangeAspect="1" noMove="1" noResize="1" noEditPoints="1" noAdjustHandles="1" noChangeArrowheads="1" noChangeShapeType="1"/>
              </p:cNvPicPr>
              <p:nvPr/>
            </p:nvPicPr>
            <p:blipFill>
              <a:blip r:embed="rId5"/>
              <a:stretch>
                <a:fillRect/>
              </a:stretch>
            </p:blipFill>
            <p:spPr>
              <a:xfrm>
                <a:off x="763588" y="3184871"/>
                <a:ext cx="8382000" cy="2933700"/>
              </a:xfrm>
              <a:prstGeom prst="rect">
                <a:avLst/>
              </a:prstGeom>
            </p:spPr>
          </p:pic>
        </mc:Fallback>
      </mc:AlternateContent>
      <p:sp>
        <p:nvSpPr>
          <p:cNvPr id="24" name="TextBox 2">
            <a:extLst>
              <a:ext uri="{FF2B5EF4-FFF2-40B4-BE49-F238E27FC236}">
                <a16:creationId xmlns:a16="http://schemas.microsoft.com/office/drawing/2014/main" id="{17B75A06-5184-45CE-90A2-CD2E2B687DB8}"/>
              </a:ext>
            </a:extLst>
          </p:cNvPr>
          <p:cNvSpPr txBox="1"/>
          <p:nvPr/>
        </p:nvSpPr>
        <p:spPr>
          <a:xfrm>
            <a:off x="6389687" y="5297855"/>
            <a:ext cx="5505450" cy="73866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Armenia,</a:t>
            </a:r>
          </a:p>
          <a:p>
            <a:r>
              <a:rPr lang="en-US" sz="1400" dirty="0">
                <a:solidFill>
                  <a:schemeClr val="bg1"/>
                </a:solidFill>
              </a:rPr>
              <a:t>Bulgaria,</a:t>
            </a:r>
          </a:p>
          <a:p>
            <a:r>
              <a:rPr lang="en-US" sz="1400" dirty="0">
                <a:solidFill>
                  <a:schemeClr val="bg1"/>
                </a:solidFill>
              </a:rPr>
              <a:t>and Russia</a:t>
            </a:r>
          </a:p>
        </p:txBody>
      </p:sp>
      <p:sp>
        <p:nvSpPr>
          <p:cNvPr id="25" name="TextBox 2">
            <a:extLst>
              <a:ext uri="{FF2B5EF4-FFF2-40B4-BE49-F238E27FC236}">
                <a16:creationId xmlns:a16="http://schemas.microsoft.com/office/drawing/2014/main" id="{3F554B19-5969-4F3B-A001-6778E4DB0BE8}"/>
              </a:ext>
            </a:extLst>
          </p:cNvPr>
          <p:cNvSpPr txBox="1"/>
          <p:nvPr/>
        </p:nvSpPr>
        <p:spPr>
          <a:xfrm>
            <a:off x="6389687" y="4724509"/>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Croatia, BiH, Serbia,</a:t>
            </a:r>
          </a:p>
          <a:p>
            <a:r>
              <a:rPr lang="en-US" sz="1400" dirty="0">
                <a:solidFill>
                  <a:schemeClr val="bg1"/>
                </a:solidFill>
              </a:rPr>
              <a:t>Moldova, and Russia</a:t>
            </a:r>
          </a:p>
        </p:txBody>
      </p:sp>
      <p:sp>
        <p:nvSpPr>
          <p:cNvPr id="28" name="TextBox 2">
            <a:extLst>
              <a:ext uri="{FF2B5EF4-FFF2-40B4-BE49-F238E27FC236}">
                <a16:creationId xmlns:a16="http://schemas.microsoft.com/office/drawing/2014/main" id="{4284E97E-1F20-4472-B8B7-23906791FE40}"/>
              </a:ext>
            </a:extLst>
          </p:cNvPr>
          <p:cNvSpPr txBox="1"/>
          <p:nvPr/>
        </p:nvSpPr>
        <p:spPr>
          <a:xfrm>
            <a:off x="6434137" y="3472089"/>
            <a:ext cx="5505450"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of countries, exception is Armenia</a:t>
            </a:r>
          </a:p>
        </p:txBody>
      </p:sp>
      <p:sp>
        <p:nvSpPr>
          <p:cNvPr id="29" name="TextBox 2">
            <a:extLst>
              <a:ext uri="{FF2B5EF4-FFF2-40B4-BE49-F238E27FC236}">
                <a16:creationId xmlns:a16="http://schemas.microsoft.com/office/drawing/2014/main" id="{9D194AE1-3427-49A6-88E3-5EEA9383344C}"/>
              </a:ext>
            </a:extLst>
          </p:cNvPr>
          <p:cNvSpPr txBox="1"/>
          <p:nvPr/>
        </p:nvSpPr>
        <p:spPr>
          <a:xfrm>
            <a:off x="6389687" y="4127808"/>
            <a:ext cx="5505450"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of countries, exception is Armenia</a:t>
            </a:r>
          </a:p>
        </p:txBody>
      </p:sp>
    </p:spTree>
    <p:extLst>
      <p:ext uri="{BB962C8B-B14F-4D97-AF65-F5344CB8AC3E}">
        <p14:creationId xmlns:p14="http://schemas.microsoft.com/office/powerpoint/2010/main" val="2868531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304800" y="302828"/>
            <a:ext cx="7924800" cy="646331"/>
          </a:xfrm>
          <a:prstGeom prst="rect">
            <a:avLst/>
          </a:prstGeom>
          <a:noFill/>
        </p:spPr>
        <p:txBody>
          <a:bodyPr wrap="square" rtlCol="0">
            <a:spAutoFit/>
          </a:bodyPr>
          <a:lstStyle/>
          <a:p>
            <a:pPr algn="ctr"/>
            <a:r>
              <a:rPr lang="en-US" sz="3600" dirty="0">
                <a:solidFill>
                  <a:srgbClr val="002060"/>
                </a:solidFill>
                <a:latin typeface="+mj-lt"/>
                <a:ea typeface="+mj-ea"/>
                <a:cs typeface="+mj-cs"/>
              </a:rPr>
              <a:t>PRESENTATION OVERVIEW</a:t>
            </a:r>
          </a:p>
        </p:txBody>
      </p:sp>
      <p:sp>
        <p:nvSpPr>
          <p:cNvPr id="9" name="Содержимое 2"/>
          <p:cNvSpPr txBox="1">
            <a:spLocks/>
          </p:cNvSpPr>
          <p:nvPr/>
        </p:nvSpPr>
        <p:spPr bwMode="auto">
          <a:xfrm>
            <a:off x="914400" y="787577"/>
            <a:ext cx="86090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endParaRPr lang="en-US" sz="2000" dirty="0">
              <a:solidFill>
                <a:schemeClr val="tx1">
                  <a:lumMod val="95000"/>
                  <a:lumOff val="5000"/>
                </a:schemeClr>
              </a:solidFill>
            </a:endParaRPr>
          </a:p>
          <a:p>
            <a:pPr marL="457200" indent="-457200" algn="just">
              <a:spcBef>
                <a:spcPts val="1200"/>
              </a:spcBef>
              <a:buFont typeface="+mj-lt"/>
              <a:buAutoNum type="arabicPeriod"/>
            </a:pPr>
            <a:r>
              <a:rPr lang="en-US" sz="3000" dirty="0">
                <a:solidFill>
                  <a:schemeClr val="tx1">
                    <a:lumMod val="95000"/>
                    <a:lumOff val="5000"/>
                  </a:schemeClr>
                </a:solidFill>
              </a:rPr>
              <a:t>Rationale for PEMPAL performance indicators (PI) review</a:t>
            </a:r>
          </a:p>
          <a:p>
            <a:pPr marL="457200" indent="-457200" algn="just">
              <a:spcBef>
                <a:spcPts val="1200"/>
              </a:spcBef>
              <a:buFont typeface="+mj-lt"/>
              <a:buAutoNum type="arabicPeriod"/>
            </a:pPr>
            <a:r>
              <a:rPr lang="en-US" sz="3000" dirty="0">
                <a:solidFill>
                  <a:schemeClr val="tx1">
                    <a:lumMod val="95000"/>
                    <a:lumOff val="5000"/>
                  </a:schemeClr>
                </a:solidFill>
              </a:rPr>
              <a:t>Ten criteria based on which performance indicators </a:t>
            </a:r>
            <a:r>
              <a:rPr lang="bs-Latn-BA" sz="3000" dirty="0">
                <a:solidFill>
                  <a:schemeClr val="tx1">
                    <a:lumMod val="95000"/>
                    <a:lumOff val="5000"/>
                  </a:schemeClr>
                </a:solidFill>
              </a:rPr>
              <a:t>(PI) </a:t>
            </a:r>
            <a:r>
              <a:rPr lang="en-US" sz="3000" dirty="0">
                <a:solidFill>
                  <a:schemeClr val="tx1">
                    <a:lumMod val="95000"/>
                    <a:lumOff val="5000"/>
                  </a:schemeClr>
                </a:solidFill>
              </a:rPr>
              <a:t>were assessed</a:t>
            </a:r>
          </a:p>
          <a:p>
            <a:pPr marL="457200" indent="-457200" algn="just">
              <a:spcBef>
                <a:spcPts val="1200"/>
              </a:spcBef>
              <a:buFont typeface="+mj-lt"/>
              <a:buAutoNum type="arabicPeriod"/>
            </a:pPr>
            <a:r>
              <a:rPr lang="bs-Latn-BA" sz="3000" dirty="0">
                <a:solidFill>
                  <a:schemeClr val="tx1">
                    <a:lumMod val="95000"/>
                    <a:lumOff val="5000"/>
                  </a:schemeClr>
                </a:solidFill>
              </a:rPr>
              <a:t>PI </a:t>
            </a:r>
            <a:r>
              <a:rPr lang="en-US" sz="3000" dirty="0">
                <a:solidFill>
                  <a:schemeClr val="tx1">
                    <a:lumMod val="95000"/>
                    <a:lumOff val="5000"/>
                  </a:schemeClr>
                </a:solidFill>
              </a:rPr>
              <a:t>review </a:t>
            </a:r>
            <a:r>
              <a:rPr lang="bs-Latn-BA" sz="3000" dirty="0">
                <a:solidFill>
                  <a:schemeClr val="tx1">
                    <a:lumMod val="95000"/>
                    <a:lumOff val="5000"/>
                  </a:schemeClr>
                </a:solidFill>
              </a:rPr>
              <a:t>based on 10 criteria</a:t>
            </a:r>
            <a:r>
              <a:rPr lang="en-US" sz="3000" dirty="0">
                <a:solidFill>
                  <a:schemeClr val="tx1">
                    <a:lumMod val="95000"/>
                    <a:lumOff val="5000"/>
                  </a:schemeClr>
                </a:solidFill>
              </a:rPr>
              <a:t> </a:t>
            </a:r>
            <a:r>
              <a:rPr lang="bs-Latn-BA" sz="3000" dirty="0">
                <a:solidFill>
                  <a:schemeClr val="tx1">
                    <a:lumMod val="95000"/>
                    <a:lumOff val="5000"/>
                  </a:schemeClr>
                </a:solidFill>
              </a:rPr>
              <a:t>per country</a:t>
            </a:r>
          </a:p>
          <a:p>
            <a:pPr marL="457200" indent="-457200" algn="just">
              <a:spcBef>
                <a:spcPts val="1200"/>
              </a:spcBef>
              <a:buFont typeface="+mj-lt"/>
              <a:buAutoNum type="arabicPeriod"/>
            </a:pPr>
            <a:r>
              <a:rPr lang="bs-Latn-BA" sz="3000" dirty="0">
                <a:solidFill>
                  <a:schemeClr val="tx1">
                    <a:lumMod val="95000"/>
                    <a:lumOff val="5000"/>
                  </a:schemeClr>
                </a:solidFill>
              </a:rPr>
              <a:t>Summary of PI review</a:t>
            </a:r>
            <a:r>
              <a:rPr lang="en-US" sz="3000" dirty="0">
                <a:solidFill>
                  <a:schemeClr val="tx1">
                    <a:lumMod val="95000"/>
                    <a:lumOff val="5000"/>
                  </a:schemeClr>
                </a:solidFill>
              </a:rPr>
              <a:t> based on 10 criteria</a:t>
            </a:r>
          </a:p>
          <a:p>
            <a:pPr marL="457200" indent="-457200" algn="just">
              <a:spcBef>
                <a:spcPts val="1200"/>
              </a:spcBef>
              <a:buFont typeface="+mj-lt"/>
              <a:buAutoNum type="arabicPeriod"/>
            </a:pPr>
            <a:r>
              <a:rPr lang="bs-Latn-BA" sz="3000" dirty="0">
                <a:solidFill>
                  <a:schemeClr val="tx1">
                    <a:lumMod val="95000"/>
                    <a:lumOff val="5000"/>
                  </a:schemeClr>
                </a:solidFill>
              </a:rPr>
              <a:t>Health </a:t>
            </a:r>
            <a:r>
              <a:rPr lang="en-US" sz="3000" dirty="0">
                <a:solidFill>
                  <a:schemeClr val="tx1">
                    <a:lumMod val="95000"/>
                    <a:lumOff val="5000"/>
                  </a:schemeClr>
                </a:solidFill>
              </a:rPr>
              <a:t>and education indicators</a:t>
            </a:r>
            <a:r>
              <a:rPr lang="bs-Latn-BA" sz="3000" dirty="0">
                <a:solidFill>
                  <a:schemeClr val="tx1">
                    <a:lumMod val="95000"/>
                    <a:lumOff val="5000"/>
                  </a:schemeClr>
                </a:solidFill>
              </a:rPr>
              <a:t> per country</a:t>
            </a:r>
          </a:p>
          <a:p>
            <a:pPr marL="457200" indent="-457200" algn="just">
              <a:spcBef>
                <a:spcPts val="1200"/>
              </a:spcBef>
              <a:buFont typeface="+mj-lt"/>
              <a:buAutoNum type="arabicPeriod"/>
            </a:pPr>
            <a:r>
              <a:rPr lang="bs-Latn-BA" sz="3000" dirty="0">
                <a:solidFill>
                  <a:schemeClr val="tx1">
                    <a:lumMod val="95000"/>
                    <a:lumOff val="5000"/>
                  </a:schemeClr>
                </a:solidFill>
              </a:rPr>
              <a:t>Summary </a:t>
            </a:r>
            <a:r>
              <a:rPr lang="en-US" sz="3000" dirty="0">
                <a:solidFill>
                  <a:schemeClr val="tx1">
                    <a:lumMod val="95000"/>
                    <a:lumOff val="5000"/>
                  </a:schemeClr>
                </a:solidFill>
              </a:rPr>
              <a:t>review </a:t>
            </a:r>
            <a:r>
              <a:rPr lang="bs-Latn-BA" sz="3000" dirty="0">
                <a:solidFill>
                  <a:schemeClr val="tx1">
                    <a:lumMod val="95000"/>
                    <a:lumOff val="5000"/>
                  </a:schemeClr>
                </a:solidFill>
              </a:rPr>
              <a:t>of health </a:t>
            </a:r>
            <a:r>
              <a:rPr lang="en-US" sz="3000" dirty="0">
                <a:solidFill>
                  <a:schemeClr val="tx1">
                    <a:lumMod val="95000"/>
                    <a:lumOff val="5000"/>
                  </a:schemeClr>
                </a:solidFill>
              </a:rPr>
              <a:t>and education indicators</a:t>
            </a:r>
            <a:r>
              <a:rPr lang="bs-Latn-BA" sz="3000" dirty="0">
                <a:solidFill>
                  <a:schemeClr val="tx1">
                    <a:lumMod val="95000"/>
                    <a:lumOff val="5000"/>
                  </a:schemeClr>
                </a:solidFill>
              </a:rPr>
              <a:t> </a:t>
            </a:r>
            <a:endParaRPr lang="en-US" sz="3000" dirty="0">
              <a:solidFill>
                <a:schemeClr val="tx1">
                  <a:lumMod val="95000"/>
                  <a:lumOff val="5000"/>
                </a:schemeClr>
              </a:solidFill>
            </a:endParaRPr>
          </a:p>
          <a:p>
            <a:pPr marL="457200" indent="-457200" algn="just">
              <a:spcBef>
                <a:spcPts val="1200"/>
              </a:spcBef>
              <a:buFont typeface="+mj-lt"/>
              <a:buAutoNum type="arabicPeriod"/>
            </a:pPr>
            <a:r>
              <a:rPr lang="en-US" sz="3000" dirty="0">
                <a:solidFill>
                  <a:schemeClr val="tx1">
                    <a:lumMod val="95000"/>
                    <a:lumOff val="5000"/>
                  </a:schemeClr>
                </a:solidFill>
              </a:rPr>
              <a:t>Plans for future work of the PPBWG</a:t>
            </a:r>
          </a:p>
          <a:p>
            <a:pPr marL="0" lvl="1" algn="just">
              <a:spcBef>
                <a:spcPts val="800"/>
              </a:spcBef>
            </a:pPr>
            <a:endParaRPr lang="bs-Latn-BA" sz="20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2</a:t>
            </a:fld>
            <a:endParaRPr lang="en-US" dirty="0"/>
          </a:p>
        </p:txBody>
      </p:sp>
    </p:spTree>
    <p:extLst>
      <p:ext uri="{BB962C8B-B14F-4D97-AF65-F5344CB8AC3E}">
        <p14:creationId xmlns:p14="http://schemas.microsoft.com/office/powerpoint/2010/main" val="1510266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en-US" sz="3600" cap="all" dirty="0">
                <a:solidFill>
                  <a:srgbClr val="002060"/>
                </a:solidFill>
              </a:rPr>
              <a:t>SUMMARY OF pi REVIEW</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20</a:t>
            </a:fld>
            <a:endParaRPr lang="en-US" dirty="0"/>
          </a:p>
        </p:txBody>
      </p:sp>
      <p:sp>
        <p:nvSpPr>
          <p:cNvPr id="6" name="Rectangle 5">
            <a:extLst>
              <a:ext uri="{FF2B5EF4-FFF2-40B4-BE49-F238E27FC236}">
                <a16:creationId xmlns:a16="http://schemas.microsoft.com/office/drawing/2014/main" id="{125C4DB8-83E7-4D16-BB0A-11CD0E946804}"/>
              </a:ext>
            </a:extLst>
          </p:cNvPr>
          <p:cNvSpPr/>
          <p:nvPr/>
        </p:nvSpPr>
        <p:spPr>
          <a:xfrm>
            <a:off x="914400" y="944140"/>
            <a:ext cx="8737349" cy="1446550"/>
          </a:xfrm>
          <a:prstGeom prst="rect">
            <a:avLst/>
          </a:prstGeom>
        </p:spPr>
        <p:txBody>
          <a:bodyPr wrap="square">
            <a:spAutoFit/>
          </a:bodyPr>
          <a:lstStyle/>
          <a:p>
            <a:pPr algn="just">
              <a:spcBef>
                <a:spcPts val="400"/>
              </a:spcBef>
            </a:pPr>
            <a:r>
              <a:rPr lang="en-US" sz="2000" b="1" dirty="0">
                <a:solidFill>
                  <a:srgbClr val="0070C0"/>
                </a:solidFill>
                <a:latin typeface="+mj-lt"/>
              </a:rPr>
              <a:t>Criterion 3: Which institutions  play an important role in generating PIs?</a:t>
            </a:r>
          </a:p>
          <a:p>
            <a:pPr algn="just">
              <a:spcBef>
                <a:spcPts val="400"/>
              </a:spcBef>
            </a:pPr>
            <a:endParaRPr lang="en-US" sz="2000" b="1" dirty="0">
              <a:solidFill>
                <a:srgbClr val="0070C0"/>
              </a:solidFill>
              <a:latin typeface="+mj-lt"/>
            </a:endParaRPr>
          </a:p>
          <a:p>
            <a:pPr algn="just">
              <a:spcBef>
                <a:spcPts val="400"/>
              </a:spcBef>
            </a:pPr>
            <a:endParaRPr lang="en-US" sz="2000" b="1" dirty="0">
              <a:solidFill>
                <a:srgbClr val="0070C0"/>
              </a:solidFill>
              <a:latin typeface="+mj-lt"/>
            </a:endParaRPr>
          </a:p>
          <a:p>
            <a:pPr algn="just">
              <a:spcBef>
                <a:spcPts val="400"/>
              </a:spcBef>
            </a:pPr>
            <a:endParaRPr lang="en-US" dirty="0">
              <a:solidFill>
                <a:srgbClr val="000000"/>
              </a:solidFill>
            </a:endParaRPr>
          </a:p>
        </p:txBody>
      </p:sp>
      <p:sp>
        <p:nvSpPr>
          <p:cNvPr id="13" name="TextBox 2">
            <a:extLst>
              <a:ext uri="{FF2B5EF4-FFF2-40B4-BE49-F238E27FC236}">
                <a16:creationId xmlns:a16="http://schemas.microsoft.com/office/drawing/2014/main" id="{970594A1-47F9-4680-8691-0F8A5CCC10E2}"/>
              </a:ext>
            </a:extLst>
          </p:cNvPr>
          <p:cNvSpPr txBox="1"/>
          <p:nvPr/>
        </p:nvSpPr>
        <p:spPr>
          <a:xfrm>
            <a:off x="6721208" y="3484509"/>
            <a:ext cx="5505450" cy="2645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chemeClr val="bg1"/>
                </a:solidFill>
              </a:rPr>
              <a:t>of countries,</a:t>
            </a:r>
            <a:r>
              <a:rPr lang="en-US" sz="1100" baseline="0" dirty="0">
                <a:solidFill>
                  <a:schemeClr val="bg1"/>
                </a:solidFill>
              </a:rPr>
              <a:t> the exception is Armenia</a:t>
            </a:r>
            <a:endParaRPr lang="en-US" sz="1100" dirty="0">
              <a:solidFill>
                <a:schemeClr val="bg1"/>
              </a:solidFill>
            </a:endParaRPr>
          </a:p>
        </p:txBody>
      </p:sp>
      <p:sp>
        <p:nvSpPr>
          <p:cNvPr id="14" name="TextBox 3">
            <a:extLst>
              <a:ext uri="{FF2B5EF4-FFF2-40B4-BE49-F238E27FC236}">
                <a16:creationId xmlns:a16="http://schemas.microsoft.com/office/drawing/2014/main" id="{2027B2F6-7FDB-437E-9225-BBCCD65E20A3}"/>
              </a:ext>
            </a:extLst>
          </p:cNvPr>
          <p:cNvSpPr txBox="1"/>
          <p:nvPr/>
        </p:nvSpPr>
        <p:spPr>
          <a:xfrm>
            <a:off x="6686550" y="4085089"/>
            <a:ext cx="5505450" cy="43678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chemeClr val="bg1"/>
                </a:solidFill>
              </a:rPr>
              <a:t>of countries,</a:t>
            </a:r>
            <a:r>
              <a:rPr lang="en-US" sz="1100" baseline="0" dirty="0">
                <a:solidFill>
                  <a:schemeClr val="bg1"/>
                </a:solidFill>
              </a:rPr>
              <a:t> the exceptions </a:t>
            </a:r>
          </a:p>
          <a:p>
            <a:r>
              <a:rPr lang="en-US" sz="1100" baseline="0" dirty="0">
                <a:solidFill>
                  <a:schemeClr val="bg1"/>
                </a:solidFill>
              </a:rPr>
              <a:t>are Armenia and Russia</a:t>
            </a:r>
            <a:endParaRPr lang="en-US" sz="1100" dirty="0">
              <a:solidFill>
                <a:schemeClr val="bg1"/>
              </a:solidFill>
            </a:endParaRPr>
          </a:p>
        </p:txBody>
      </p:sp>
      <p:sp>
        <p:nvSpPr>
          <p:cNvPr id="15" name="TextBox 4">
            <a:extLst>
              <a:ext uri="{FF2B5EF4-FFF2-40B4-BE49-F238E27FC236}">
                <a16:creationId xmlns:a16="http://schemas.microsoft.com/office/drawing/2014/main" id="{9E0CC60E-89D8-4CFF-BD3E-61EC8EB0B3C2}"/>
              </a:ext>
            </a:extLst>
          </p:cNvPr>
          <p:cNvSpPr txBox="1"/>
          <p:nvPr/>
        </p:nvSpPr>
        <p:spPr>
          <a:xfrm>
            <a:off x="6657975" y="4717128"/>
            <a:ext cx="5505450" cy="6090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chemeClr val="bg1"/>
                </a:solidFill>
              </a:rPr>
              <a:t>of countries: </a:t>
            </a:r>
          </a:p>
          <a:p>
            <a:r>
              <a:rPr lang="en-US" sz="1100" dirty="0">
                <a:solidFill>
                  <a:schemeClr val="bg1"/>
                </a:solidFill>
              </a:rPr>
              <a:t>Croatia, BiH, Serbia,</a:t>
            </a:r>
          </a:p>
          <a:p>
            <a:r>
              <a:rPr lang="en-US" sz="1100" dirty="0">
                <a:solidFill>
                  <a:schemeClr val="bg1"/>
                </a:solidFill>
              </a:rPr>
              <a:t>and Moldova</a:t>
            </a:r>
          </a:p>
        </p:txBody>
      </p:sp>
      <p:sp>
        <p:nvSpPr>
          <p:cNvPr id="16" name="TextBox 5">
            <a:extLst>
              <a:ext uri="{FF2B5EF4-FFF2-40B4-BE49-F238E27FC236}">
                <a16:creationId xmlns:a16="http://schemas.microsoft.com/office/drawing/2014/main" id="{73E7E561-8B19-43CA-9156-331ABB3D46B2}"/>
              </a:ext>
            </a:extLst>
          </p:cNvPr>
          <p:cNvSpPr txBox="1"/>
          <p:nvPr/>
        </p:nvSpPr>
        <p:spPr>
          <a:xfrm>
            <a:off x="6622298" y="5337331"/>
            <a:ext cx="5095875" cy="78124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chemeClr val="bg1"/>
                </a:solidFill>
              </a:rPr>
              <a:t>of countries: </a:t>
            </a:r>
          </a:p>
          <a:p>
            <a:r>
              <a:rPr lang="en-US" sz="1100" dirty="0">
                <a:solidFill>
                  <a:schemeClr val="bg1"/>
                </a:solidFill>
              </a:rPr>
              <a:t>Armenia,</a:t>
            </a:r>
            <a:r>
              <a:rPr lang="en-US" sz="1100" baseline="0" dirty="0">
                <a:solidFill>
                  <a:schemeClr val="bg1"/>
                </a:solidFill>
              </a:rPr>
              <a:t> </a:t>
            </a:r>
          </a:p>
          <a:p>
            <a:r>
              <a:rPr lang="en-US" sz="1100" baseline="0" dirty="0">
                <a:solidFill>
                  <a:schemeClr val="bg1"/>
                </a:solidFill>
              </a:rPr>
              <a:t>Bulgaria, and </a:t>
            </a:r>
          </a:p>
          <a:p>
            <a:r>
              <a:rPr lang="en-US" sz="1100" baseline="0" dirty="0">
                <a:solidFill>
                  <a:schemeClr val="bg1"/>
                </a:solidFill>
              </a:rPr>
              <a:t>Russia</a:t>
            </a:r>
            <a:endParaRPr lang="en-US" sz="1100" dirty="0">
              <a:solidFill>
                <a:schemeClr val="bg1"/>
              </a:solidFill>
            </a:endParaRPr>
          </a:p>
        </p:txBody>
      </p:sp>
      <p:sp>
        <p:nvSpPr>
          <p:cNvPr id="18" name="TextBox 2">
            <a:extLst>
              <a:ext uri="{FF2B5EF4-FFF2-40B4-BE49-F238E27FC236}">
                <a16:creationId xmlns:a16="http://schemas.microsoft.com/office/drawing/2014/main" id="{FA627B0B-249C-442C-8E97-FF9FEDCAE0F6}"/>
              </a:ext>
            </a:extLst>
          </p:cNvPr>
          <p:cNvSpPr txBox="1"/>
          <p:nvPr/>
        </p:nvSpPr>
        <p:spPr>
          <a:xfrm>
            <a:off x="6019800" y="1885870"/>
            <a:ext cx="5505450"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all countries</a:t>
            </a:r>
          </a:p>
        </p:txBody>
      </p:sp>
      <p:sp>
        <p:nvSpPr>
          <p:cNvPr id="19" name="TextBox 2">
            <a:extLst>
              <a:ext uri="{FF2B5EF4-FFF2-40B4-BE49-F238E27FC236}">
                <a16:creationId xmlns:a16="http://schemas.microsoft.com/office/drawing/2014/main" id="{6996C1C9-5ED2-4303-A157-C4DD1974753F}"/>
              </a:ext>
            </a:extLst>
          </p:cNvPr>
          <p:cNvSpPr txBox="1"/>
          <p:nvPr/>
        </p:nvSpPr>
        <p:spPr>
          <a:xfrm>
            <a:off x="6019800" y="2598693"/>
            <a:ext cx="5505450"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of countries,</a:t>
            </a:r>
            <a:r>
              <a:rPr lang="en-US" sz="1400" baseline="0" dirty="0">
                <a:solidFill>
                  <a:schemeClr val="bg1"/>
                </a:solidFill>
              </a:rPr>
              <a:t> the exception is Belarus</a:t>
            </a:r>
            <a:endParaRPr lang="en-US" sz="1400" dirty="0">
              <a:solidFill>
                <a:schemeClr val="bg1"/>
              </a:solidFill>
            </a:endParaRPr>
          </a:p>
        </p:txBody>
      </p:sp>
      <p:sp>
        <p:nvSpPr>
          <p:cNvPr id="20" name="TextBox 2">
            <a:extLst>
              <a:ext uri="{FF2B5EF4-FFF2-40B4-BE49-F238E27FC236}">
                <a16:creationId xmlns:a16="http://schemas.microsoft.com/office/drawing/2014/main" id="{8D2E9941-6907-4A90-8430-6A51C1B45893}"/>
              </a:ext>
            </a:extLst>
          </p:cNvPr>
          <p:cNvSpPr txBox="1"/>
          <p:nvPr/>
        </p:nvSpPr>
        <p:spPr>
          <a:xfrm>
            <a:off x="5867400" y="3118500"/>
            <a:ext cx="1144622"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 Russia</a:t>
            </a:r>
          </a:p>
          <a:p>
            <a:r>
              <a:rPr lang="en-US" sz="1400" dirty="0">
                <a:solidFill>
                  <a:schemeClr val="bg1"/>
                </a:solidFill>
              </a:rPr>
              <a:t> &amp; KR</a:t>
            </a:r>
          </a:p>
        </p:txBody>
      </p:sp>
      <p:sp>
        <p:nvSpPr>
          <p:cNvPr id="21" name="TextBox 2">
            <a:extLst>
              <a:ext uri="{FF2B5EF4-FFF2-40B4-BE49-F238E27FC236}">
                <a16:creationId xmlns:a16="http://schemas.microsoft.com/office/drawing/2014/main" id="{5E0E20C2-76AC-4AD1-91AC-955FEE1DEB29}"/>
              </a:ext>
            </a:extLst>
          </p:cNvPr>
          <p:cNvSpPr txBox="1"/>
          <p:nvPr/>
        </p:nvSpPr>
        <p:spPr>
          <a:xfrm>
            <a:off x="5256178" y="3963179"/>
            <a:ext cx="916022" cy="36933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800" dirty="0"/>
              <a:t> NONE</a:t>
            </a:r>
          </a:p>
        </p:txBody>
      </p:sp>
      <p:sp>
        <p:nvSpPr>
          <p:cNvPr id="22" name="TextBox 2">
            <a:extLst>
              <a:ext uri="{FF2B5EF4-FFF2-40B4-BE49-F238E27FC236}">
                <a16:creationId xmlns:a16="http://schemas.microsoft.com/office/drawing/2014/main" id="{66079CE1-2222-4596-9912-09FB635C75BC}"/>
              </a:ext>
            </a:extLst>
          </p:cNvPr>
          <p:cNvSpPr txBox="1"/>
          <p:nvPr/>
        </p:nvSpPr>
        <p:spPr>
          <a:xfrm>
            <a:off x="5256178" y="4572000"/>
            <a:ext cx="916022" cy="36933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800" dirty="0"/>
              <a:t> NONE</a:t>
            </a:r>
          </a:p>
        </p:txBody>
      </p:sp>
      <p:sp>
        <p:nvSpPr>
          <p:cNvPr id="23" name="TextBox 2">
            <a:extLst>
              <a:ext uri="{FF2B5EF4-FFF2-40B4-BE49-F238E27FC236}">
                <a16:creationId xmlns:a16="http://schemas.microsoft.com/office/drawing/2014/main" id="{D7264BF7-C9A2-48AC-B85C-96068C95DCFC}"/>
              </a:ext>
            </a:extLst>
          </p:cNvPr>
          <p:cNvSpPr txBox="1"/>
          <p:nvPr/>
        </p:nvSpPr>
        <p:spPr>
          <a:xfrm>
            <a:off x="5256178" y="5155863"/>
            <a:ext cx="916022" cy="36933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800" dirty="0"/>
              <a:t> NONE</a:t>
            </a:r>
          </a:p>
        </p:txBody>
      </p:sp>
      <mc:AlternateContent xmlns:mc="http://schemas.openxmlformats.org/markup-compatibility/2006" xmlns:cx2="http://schemas.microsoft.com/office/drawing/2015/10/21/chartex">
        <mc:Choice Requires="cx2">
          <p:graphicFrame>
            <p:nvGraphicFramePr>
              <p:cNvPr id="24" name="Chart 23">
                <a:extLst>
                  <a:ext uri="{FF2B5EF4-FFF2-40B4-BE49-F238E27FC236}">
                    <a16:creationId xmlns:a16="http://schemas.microsoft.com/office/drawing/2014/main" id="{58FEB858-97A8-4D1E-85A4-6FDF87C9FBCD}"/>
                  </a:ext>
                </a:extLst>
              </p:cNvPr>
              <p:cNvGraphicFramePr/>
              <p:nvPr>
                <p:extLst/>
              </p:nvPr>
            </p:nvGraphicFramePr>
            <p:xfrm>
              <a:off x="801689" y="1618710"/>
              <a:ext cx="8494712" cy="4499861"/>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24" name="Chart 23">
                <a:extLst>
                  <a:ext uri="{FF2B5EF4-FFF2-40B4-BE49-F238E27FC236}">
                    <a16:creationId xmlns:a16="http://schemas.microsoft.com/office/drawing/2014/main" id="{58FEB858-97A8-4D1E-85A4-6FDF87C9FBCD}"/>
                  </a:ext>
                </a:extLst>
              </p:cNvPr>
              <p:cNvPicPr>
                <a:picLocks noGrp="1" noRot="1" noChangeAspect="1" noMove="1" noResize="1" noEditPoints="1" noAdjustHandles="1" noChangeArrowheads="1" noChangeShapeType="1"/>
              </p:cNvPicPr>
              <p:nvPr/>
            </p:nvPicPr>
            <p:blipFill>
              <a:blip r:embed="rId5"/>
              <a:stretch>
                <a:fillRect/>
              </a:stretch>
            </p:blipFill>
            <p:spPr>
              <a:xfrm>
                <a:off x="801689" y="1618710"/>
                <a:ext cx="8494712" cy="4499861"/>
              </a:xfrm>
              <a:prstGeom prst="rect">
                <a:avLst/>
              </a:prstGeom>
            </p:spPr>
          </p:pic>
        </mc:Fallback>
      </mc:AlternateContent>
      <p:sp>
        <p:nvSpPr>
          <p:cNvPr id="25" name="TextBox 2">
            <a:extLst>
              <a:ext uri="{FF2B5EF4-FFF2-40B4-BE49-F238E27FC236}">
                <a16:creationId xmlns:a16="http://schemas.microsoft.com/office/drawing/2014/main" id="{476F8E42-0599-4601-BC2E-2C65FE58D0A6}"/>
              </a:ext>
            </a:extLst>
          </p:cNvPr>
          <p:cNvSpPr txBox="1"/>
          <p:nvPr/>
        </p:nvSpPr>
        <p:spPr>
          <a:xfrm>
            <a:off x="5924550" y="3242490"/>
            <a:ext cx="5505450" cy="52322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bg1"/>
                </a:solidFill>
              </a:rPr>
              <a:t>Russia</a:t>
            </a:r>
          </a:p>
          <a:p>
            <a:r>
              <a:rPr lang="en-US" sz="1400" dirty="0">
                <a:solidFill>
                  <a:schemeClr val="bg1"/>
                </a:solidFill>
              </a:rPr>
              <a:t>and KR</a:t>
            </a:r>
          </a:p>
        </p:txBody>
      </p:sp>
    </p:spTree>
    <p:extLst>
      <p:ext uri="{BB962C8B-B14F-4D97-AF65-F5344CB8AC3E}">
        <p14:creationId xmlns:p14="http://schemas.microsoft.com/office/powerpoint/2010/main" val="4005872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en-US" sz="3600" cap="all" dirty="0">
                <a:solidFill>
                  <a:srgbClr val="002060"/>
                </a:solidFill>
              </a:rPr>
              <a:t>SUMMARY OF Pi</a:t>
            </a:r>
            <a:r>
              <a:rPr lang="en-US" sz="3600" dirty="0">
                <a:solidFill>
                  <a:srgbClr val="002060"/>
                </a:solidFill>
              </a:rPr>
              <a:t>s</a:t>
            </a:r>
            <a:r>
              <a:rPr lang="en-US" sz="3600" cap="all" dirty="0">
                <a:solidFill>
                  <a:srgbClr val="002060"/>
                </a:solidFill>
              </a:rPr>
              <a:t> REVIEW</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21</a:t>
            </a:fld>
            <a:endParaRPr lang="en-US" dirty="0"/>
          </a:p>
        </p:txBody>
      </p:sp>
      <p:sp>
        <p:nvSpPr>
          <p:cNvPr id="6" name="Rectangle 5">
            <a:extLst>
              <a:ext uri="{FF2B5EF4-FFF2-40B4-BE49-F238E27FC236}">
                <a16:creationId xmlns:a16="http://schemas.microsoft.com/office/drawing/2014/main" id="{125C4DB8-83E7-4D16-BB0A-11CD0E946804}"/>
              </a:ext>
            </a:extLst>
          </p:cNvPr>
          <p:cNvSpPr/>
          <p:nvPr/>
        </p:nvSpPr>
        <p:spPr>
          <a:xfrm>
            <a:off x="914400" y="944140"/>
            <a:ext cx="8991600" cy="5242461"/>
          </a:xfrm>
          <a:prstGeom prst="rect">
            <a:avLst/>
          </a:prstGeom>
        </p:spPr>
        <p:txBody>
          <a:bodyPr wrap="square">
            <a:spAutoFit/>
          </a:bodyPr>
          <a:lstStyle/>
          <a:p>
            <a:pPr algn="just">
              <a:spcBef>
                <a:spcPts val="400"/>
              </a:spcBef>
            </a:pPr>
            <a:r>
              <a:rPr lang="en-US" sz="2000" b="1" dirty="0">
                <a:solidFill>
                  <a:srgbClr val="0070C0"/>
                </a:solidFill>
                <a:latin typeface="+mj-lt"/>
              </a:rPr>
              <a:t>Criterion 4: What are PB challenges identified as high or medium high among options within OECD Survey?</a:t>
            </a:r>
          </a:p>
          <a:p>
            <a:pPr algn="just">
              <a:spcBef>
                <a:spcPts val="400"/>
              </a:spcBef>
            </a:pPr>
            <a:endParaRPr lang="en-US" sz="2000" dirty="0">
              <a:solidFill>
                <a:srgbClr val="0070C0"/>
              </a:solidFill>
              <a:latin typeface="+mj-lt"/>
            </a:endParaRPr>
          </a:p>
          <a:p>
            <a:pPr fontAlgn="ctr"/>
            <a:r>
              <a:rPr lang="en-US" sz="2000" dirty="0">
                <a:solidFill>
                  <a:srgbClr val="000000"/>
                </a:solidFill>
                <a:latin typeface="+mj-lt"/>
              </a:rPr>
              <a:t>Most common are: </a:t>
            </a:r>
          </a:p>
          <a:p>
            <a:pPr fontAlgn="ctr"/>
            <a:endParaRPr lang="bs-Latn-BA" sz="2000" dirty="0">
              <a:solidFill>
                <a:srgbClr val="000000"/>
              </a:solidFill>
              <a:latin typeface="+mj-lt"/>
            </a:endParaRPr>
          </a:p>
          <a:p>
            <a:pPr marL="342900" indent="-342900" fontAlgn="ctr">
              <a:spcAft>
                <a:spcPts val="1200"/>
              </a:spcAft>
              <a:buFont typeface="+mj-lt"/>
              <a:buAutoNum type="arabicPeriod"/>
            </a:pPr>
            <a:r>
              <a:rPr lang="en-US" sz="2000" dirty="0">
                <a:solidFill>
                  <a:srgbClr val="000000"/>
                </a:solidFill>
                <a:latin typeface="+mj-lt"/>
              </a:rPr>
              <a:t>Lack of resources (time, staff, operating funds) to devote to performance evaluations; </a:t>
            </a:r>
            <a:endParaRPr lang="bs-Latn-BA" sz="2000" dirty="0">
              <a:solidFill>
                <a:srgbClr val="000000"/>
              </a:solidFill>
              <a:latin typeface="+mj-lt"/>
            </a:endParaRPr>
          </a:p>
          <a:p>
            <a:pPr marL="342900" indent="-342900" fontAlgn="ctr">
              <a:spcAft>
                <a:spcPts val="1200"/>
              </a:spcAft>
              <a:buFont typeface="+mj-lt"/>
              <a:buAutoNum type="arabicPeriod"/>
            </a:pPr>
            <a:r>
              <a:rPr lang="en-US" sz="2000" dirty="0">
                <a:solidFill>
                  <a:srgbClr val="000000"/>
                </a:solidFill>
                <a:latin typeface="+mj-lt"/>
              </a:rPr>
              <a:t>Unclear policy/program objectives make it difficult to set performance measures/targets;</a:t>
            </a:r>
            <a:endParaRPr lang="bs-Latn-BA" sz="2000" dirty="0">
              <a:solidFill>
                <a:srgbClr val="000000"/>
              </a:solidFill>
              <a:latin typeface="+mj-lt"/>
            </a:endParaRPr>
          </a:p>
          <a:p>
            <a:pPr marL="342900" indent="-342900" fontAlgn="ctr">
              <a:spcAft>
                <a:spcPts val="1200"/>
              </a:spcAft>
              <a:buFont typeface="+mj-lt"/>
              <a:buAutoNum type="arabicPeriod"/>
            </a:pPr>
            <a:r>
              <a:rPr lang="en-US" sz="2000" dirty="0">
                <a:solidFill>
                  <a:srgbClr val="000000"/>
                </a:solidFill>
                <a:latin typeface="+mj-lt"/>
              </a:rPr>
              <a:t>Lack of capacity/training for staff/civil servants with regards to performance measurement; </a:t>
            </a:r>
            <a:endParaRPr lang="bs-Latn-BA" sz="2000" dirty="0">
              <a:solidFill>
                <a:srgbClr val="000000"/>
              </a:solidFill>
              <a:latin typeface="+mj-lt"/>
            </a:endParaRPr>
          </a:p>
          <a:p>
            <a:pPr marL="342900" indent="-342900" fontAlgn="ctr">
              <a:spcAft>
                <a:spcPts val="1200"/>
              </a:spcAft>
              <a:buFont typeface="+mj-lt"/>
              <a:buAutoNum type="arabicPeriod"/>
            </a:pPr>
            <a:r>
              <a:rPr lang="en-US" sz="2000" dirty="0">
                <a:solidFill>
                  <a:srgbClr val="000000"/>
                </a:solidFill>
                <a:latin typeface="+mj-lt"/>
              </a:rPr>
              <a:t>Lack of performance culture; and</a:t>
            </a:r>
            <a:endParaRPr lang="bs-Latn-BA" sz="2000" dirty="0">
              <a:solidFill>
                <a:srgbClr val="000000"/>
              </a:solidFill>
              <a:latin typeface="+mj-lt"/>
            </a:endParaRPr>
          </a:p>
          <a:p>
            <a:pPr marL="342900" indent="-342900" fontAlgn="ctr">
              <a:spcAft>
                <a:spcPts val="1200"/>
              </a:spcAft>
              <a:buFont typeface="+mj-lt"/>
              <a:buAutoNum type="arabicPeriod"/>
            </a:pPr>
            <a:r>
              <a:rPr lang="en-US" sz="2000" dirty="0">
                <a:solidFill>
                  <a:srgbClr val="000000"/>
                </a:solidFill>
                <a:latin typeface="+mj-lt"/>
              </a:rPr>
              <a:t>Lack of accurate/timely data</a:t>
            </a:r>
          </a:p>
          <a:p>
            <a:pPr algn="just">
              <a:spcBef>
                <a:spcPts val="400"/>
              </a:spcBef>
            </a:pPr>
            <a:endParaRPr lang="en-US" dirty="0">
              <a:solidFill>
                <a:srgbClr val="000000"/>
              </a:solidFill>
            </a:endParaRPr>
          </a:p>
        </p:txBody>
      </p:sp>
    </p:spTree>
    <p:extLst>
      <p:ext uri="{BB962C8B-B14F-4D97-AF65-F5344CB8AC3E}">
        <p14:creationId xmlns:p14="http://schemas.microsoft.com/office/powerpoint/2010/main" val="315266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en-US" sz="3600" cap="all" dirty="0">
                <a:solidFill>
                  <a:srgbClr val="002060"/>
                </a:solidFill>
              </a:rPr>
              <a:t>SUMMARY OF Pi</a:t>
            </a:r>
            <a:r>
              <a:rPr lang="en-US" sz="3600" dirty="0">
                <a:solidFill>
                  <a:srgbClr val="002060"/>
                </a:solidFill>
              </a:rPr>
              <a:t>s</a:t>
            </a:r>
            <a:r>
              <a:rPr lang="en-US" sz="3600" cap="all" dirty="0">
                <a:solidFill>
                  <a:srgbClr val="002060"/>
                </a:solidFill>
              </a:rPr>
              <a:t> REVIEW</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22</a:t>
            </a:fld>
            <a:endParaRPr lang="en-US" dirty="0"/>
          </a:p>
        </p:txBody>
      </p:sp>
      <p:sp>
        <p:nvSpPr>
          <p:cNvPr id="6" name="Rectangle 5">
            <a:extLst>
              <a:ext uri="{FF2B5EF4-FFF2-40B4-BE49-F238E27FC236}">
                <a16:creationId xmlns:a16="http://schemas.microsoft.com/office/drawing/2014/main" id="{125C4DB8-83E7-4D16-BB0A-11CD0E946804}"/>
              </a:ext>
            </a:extLst>
          </p:cNvPr>
          <p:cNvSpPr/>
          <p:nvPr/>
        </p:nvSpPr>
        <p:spPr>
          <a:xfrm>
            <a:off x="914400" y="944140"/>
            <a:ext cx="8991600" cy="6832640"/>
          </a:xfrm>
          <a:prstGeom prst="rect">
            <a:avLst/>
          </a:prstGeom>
        </p:spPr>
        <p:txBody>
          <a:bodyPr wrap="square">
            <a:spAutoFit/>
          </a:bodyPr>
          <a:lstStyle/>
          <a:p>
            <a:pPr algn="just">
              <a:spcBef>
                <a:spcPts val="400"/>
              </a:spcBef>
            </a:pPr>
            <a:r>
              <a:rPr lang="en-US" sz="2000" b="1" dirty="0">
                <a:solidFill>
                  <a:srgbClr val="0070C0"/>
                </a:solidFill>
                <a:latin typeface="+mj-lt"/>
              </a:rPr>
              <a:t>Criterion 5: At what levels are PIs defined and monitored?</a:t>
            </a:r>
          </a:p>
          <a:p>
            <a:pPr algn="just">
              <a:spcBef>
                <a:spcPts val="400"/>
              </a:spcBef>
            </a:pPr>
            <a:endParaRPr lang="en-US" sz="400" b="1" dirty="0">
              <a:solidFill>
                <a:srgbClr val="0070C0"/>
              </a:solidFill>
              <a:latin typeface="+mj-lt"/>
            </a:endParaRPr>
          </a:p>
          <a:p>
            <a:pPr marL="342900" indent="-342900" fontAlgn="ctr">
              <a:spcAft>
                <a:spcPts val="1200"/>
              </a:spcAft>
              <a:buFont typeface="Wingdings" panose="05000000000000000000" pitchFamily="2" charset="2"/>
              <a:buChar char="§"/>
            </a:pPr>
            <a:r>
              <a:rPr lang="en-US" sz="2000" dirty="0">
                <a:solidFill>
                  <a:srgbClr val="000000"/>
                </a:solidFill>
                <a:latin typeface="+mj-lt"/>
              </a:rPr>
              <a:t>In most cased defined by Ministries/Agencies (usually with CBA’s assistance/guidelines)</a:t>
            </a:r>
            <a:r>
              <a:rPr lang="bs-Latn-BA" sz="2000" dirty="0">
                <a:solidFill>
                  <a:srgbClr val="000000"/>
                </a:solidFill>
                <a:latin typeface="+mj-lt"/>
              </a:rPr>
              <a:t>;</a:t>
            </a:r>
          </a:p>
          <a:p>
            <a:pPr marL="342900" indent="-342900" fontAlgn="ctr">
              <a:spcAft>
                <a:spcPts val="1200"/>
              </a:spcAft>
              <a:buFont typeface="Wingdings" panose="05000000000000000000" pitchFamily="2" charset="2"/>
              <a:buChar char="§"/>
            </a:pPr>
            <a:r>
              <a:rPr lang="en-US" sz="2000" dirty="0">
                <a:solidFill>
                  <a:srgbClr val="000000"/>
                </a:solidFill>
                <a:latin typeface="+mj-lt"/>
              </a:rPr>
              <a:t>In Belarus and Russia approved by the Government and consolidated by the Ministry of Economy</a:t>
            </a:r>
            <a:r>
              <a:rPr lang="bs-Latn-BA" sz="2000" dirty="0">
                <a:solidFill>
                  <a:srgbClr val="000000"/>
                </a:solidFill>
                <a:latin typeface="+mj-lt"/>
              </a:rPr>
              <a:t>;</a:t>
            </a:r>
          </a:p>
          <a:p>
            <a:pPr marL="342900" indent="-342900" fontAlgn="ctr">
              <a:spcAft>
                <a:spcPts val="1200"/>
              </a:spcAft>
              <a:buFont typeface="Wingdings" panose="05000000000000000000" pitchFamily="2" charset="2"/>
              <a:buChar char="§"/>
            </a:pPr>
            <a:r>
              <a:rPr lang="bs-Latn-BA" sz="2000" dirty="0">
                <a:solidFill>
                  <a:srgbClr val="000000"/>
                </a:solidFill>
                <a:latin typeface="+mj-lt"/>
              </a:rPr>
              <a:t>I</a:t>
            </a:r>
            <a:r>
              <a:rPr lang="en-US" sz="2000" dirty="0">
                <a:solidFill>
                  <a:srgbClr val="000000"/>
                </a:solidFill>
                <a:latin typeface="+mj-lt"/>
              </a:rPr>
              <a:t>n Balkans countries consolidated by MF</a:t>
            </a:r>
            <a:r>
              <a:rPr lang="bs-Latn-BA" sz="2000" dirty="0">
                <a:solidFill>
                  <a:srgbClr val="000000"/>
                </a:solidFill>
                <a:latin typeface="+mj-lt"/>
              </a:rPr>
              <a:t>; and</a:t>
            </a:r>
          </a:p>
          <a:p>
            <a:pPr marL="342900" indent="-342900" fontAlgn="ctr">
              <a:spcAft>
                <a:spcPts val="1200"/>
              </a:spcAft>
              <a:buFont typeface="Wingdings" panose="05000000000000000000" pitchFamily="2" charset="2"/>
              <a:buChar char="§"/>
            </a:pPr>
            <a:r>
              <a:rPr lang="en-US" sz="2000" dirty="0">
                <a:solidFill>
                  <a:srgbClr val="000000"/>
                </a:solidFill>
                <a:latin typeface="+mj-lt"/>
              </a:rPr>
              <a:t>In most countries </a:t>
            </a:r>
            <a:r>
              <a:rPr lang="bs-Latn-BA" sz="2000" dirty="0">
                <a:solidFill>
                  <a:srgbClr val="000000"/>
                </a:solidFill>
                <a:latin typeface="+mj-lt"/>
              </a:rPr>
              <a:t>t</a:t>
            </a:r>
            <a:r>
              <a:rPr lang="en-US" sz="2000" dirty="0">
                <a:solidFill>
                  <a:srgbClr val="000000"/>
                </a:solidFill>
                <a:latin typeface="+mj-lt"/>
              </a:rPr>
              <a:t>racked by the Ministries/Agencies and send to Government/Parliament as additional information only (not for adoption).</a:t>
            </a:r>
          </a:p>
          <a:p>
            <a:pPr algn="just">
              <a:spcBef>
                <a:spcPts val="400"/>
              </a:spcBef>
            </a:pPr>
            <a:r>
              <a:rPr lang="en-US" sz="2000" b="1" dirty="0">
                <a:solidFill>
                  <a:srgbClr val="0070C0"/>
                </a:solidFill>
                <a:latin typeface="+mj-lt"/>
              </a:rPr>
              <a:t>Criterion 6: What are the types of PIs?</a:t>
            </a:r>
          </a:p>
          <a:p>
            <a:pPr lvl="0" fontAlgn="ctr">
              <a:spcBef>
                <a:spcPts val="0"/>
              </a:spcBef>
              <a:spcAft>
                <a:spcPts val="0"/>
              </a:spcAft>
              <a:defRPr/>
            </a:pPr>
            <a:r>
              <a:rPr lang="en-US" sz="2000" dirty="0">
                <a:solidFill>
                  <a:srgbClr val="000000"/>
                </a:solidFill>
                <a:latin typeface="+mj-lt"/>
              </a:rPr>
              <a:t>In around half cases no typology, in other cases usually some combination of output and outcomes (and also efficiency in some cases). </a:t>
            </a:r>
          </a:p>
          <a:p>
            <a:pPr lvl="0" fontAlgn="ctr">
              <a:spcBef>
                <a:spcPts val="0"/>
              </a:spcBef>
              <a:spcAft>
                <a:spcPts val="0"/>
              </a:spcAft>
              <a:defRPr/>
            </a:pPr>
            <a:endParaRPr lang="en-US" sz="2000" b="1" dirty="0">
              <a:solidFill>
                <a:srgbClr val="000000"/>
              </a:solidFill>
              <a:latin typeface="+mj-lt"/>
            </a:endParaRPr>
          </a:p>
          <a:p>
            <a:pPr algn="just">
              <a:spcBef>
                <a:spcPts val="400"/>
              </a:spcBef>
            </a:pPr>
            <a:r>
              <a:rPr lang="en-US" sz="2000" b="1" dirty="0">
                <a:solidFill>
                  <a:srgbClr val="0070C0"/>
                </a:solidFill>
                <a:latin typeface="+mj-lt"/>
              </a:rPr>
              <a:t>Criterion 7: What is the frequency of tracking PIs?</a:t>
            </a:r>
          </a:p>
          <a:p>
            <a:pPr fontAlgn="ctr"/>
            <a:r>
              <a:rPr lang="en-US" sz="2000" dirty="0">
                <a:solidFill>
                  <a:srgbClr val="000000"/>
                </a:solidFill>
                <a:latin typeface="+mj-lt"/>
              </a:rPr>
              <a:t>Annual, except for Armenia where it is quarterly and Serbia where at some levels also semi-annual</a:t>
            </a:r>
            <a:r>
              <a:rPr lang="en-US" sz="2000" dirty="0"/>
              <a:t>. </a:t>
            </a:r>
          </a:p>
          <a:p>
            <a:pPr fontAlgn="ctr"/>
            <a:endParaRPr lang="en-US" sz="2000" dirty="0">
              <a:solidFill>
                <a:srgbClr val="000000"/>
              </a:solidFill>
              <a:latin typeface="+mj-lt"/>
            </a:endParaRPr>
          </a:p>
          <a:p>
            <a:pPr algn="just">
              <a:spcBef>
                <a:spcPts val="400"/>
              </a:spcBef>
            </a:pPr>
            <a:endParaRPr lang="en-US" sz="2000" dirty="0">
              <a:solidFill>
                <a:srgbClr val="0070C0"/>
              </a:solidFill>
              <a:latin typeface="+mj-lt"/>
            </a:endParaRPr>
          </a:p>
          <a:p>
            <a:pPr algn="just">
              <a:spcBef>
                <a:spcPts val="400"/>
              </a:spcBef>
            </a:pPr>
            <a:endParaRPr lang="en-US" sz="2000" b="1" dirty="0">
              <a:solidFill>
                <a:srgbClr val="0070C0"/>
              </a:solidFill>
              <a:latin typeface="+mj-lt"/>
            </a:endParaRPr>
          </a:p>
          <a:p>
            <a:pPr algn="just">
              <a:spcBef>
                <a:spcPts val="400"/>
              </a:spcBef>
            </a:pPr>
            <a:endParaRPr lang="en-US" dirty="0">
              <a:solidFill>
                <a:srgbClr val="000000"/>
              </a:solidFill>
            </a:endParaRPr>
          </a:p>
        </p:txBody>
      </p:sp>
    </p:spTree>
    <p:extLst>
      <p:ext uri="{BB962C8B-B14F-4D97-AF65-F5344CB8AC3E}">
        <p14:creationId xmlns:p14="http://schemas.microsoft.com/office/powerpoint/2010/main" val="3005744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en-US" sz="3600" cap="all" dirty="0">
                <a:solidFill>
                  <a:srgbClr val="002060"/>
                </a:solidFill>
              </a:rPr>
              <a:t>SUMMARY OF Pi</a:t>
            </a:r>
            <a:r>
              <a:rPr lang="en-US" sz="3600" dirty="0">
                <a:solidFill>
                  <a:srgbClr val="002060"/>
                </a:solidFill>
              </a:rPr>
              <a:t>s</a:t>
            </a:r>
            <a:r>
              <a:rPr lang="en-US" sz="3600" cap="all" dirty="0">
                <a:solidFill>
                  <a:srgbClr val="002060"/>
                </a:solidFill>
              </a:rPr>
              <a:t> REVIEW</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23</a:t>
            </a:fld>
            <a:endParaRPr lang="en-US" dirty="0"/>
          </a:p>
        </p:txBody>
      </p:sp>
      <p:sp>
        <p:nvSpPr>
          <p:cNvPr id="6" name="Rectangle 5">
            <a:extLst>
              <a:ext uri="{FF2B5EF4-FFF2-40B4-BE49-F238E27FC236}">
                <a16:creationId xmlns:a16="http://schemas.microsoft.com/office/drawing/2014/main" id="{125C4DB8-83E7-4D16-BB0A-11CD0E946804}"/>
              </a:ext>
            </a:extLst>
          </p:cNvPr>
          <p:cNvSpPr/>
          <p:nvPr/>
        </p:nvSpPr>
        <p:spPr>
          <a:xfrm>
            <a:off x="914400" y="944140"/>
            <a:ext cx="8763000" cy="6832640"/>
          </a:xfrm>
          <a:prstGeom prst="rect">
            <a:avLst/>
          </a:prstGeom>
        </p:spPr>
        <p:txBody>
          <a:bodyPr wrap="square">
            <a:spAutoFit/>
          </a:bodyPr>
          <a:lstStyle/>
          <a:p>
            <a:pPr algn="just">
              <a:spcBef>
                <a:spcPts val="400"/>
              </a:spcBef>
            </a:pPr>
            <a:endParaRPr lang="en-US" sz="2000" dirty="0">
              <a:solidFill>
                <a:srgbClr val="0070C0"/>
              </a:solidFill>
              <a:latin typeface="+mj-lt"/>
            </a:endParaRPr>
          </a:p>
          <a:p>
            <a:pPr algn="just">
              <a:spcBef>
                <a:spcPts val="400"/>
              </a:spcBef>
            </a:pPr>
            <a:r>
              <a:rPr lang="en-US" sz="2000" b="1" dirty="0">
                <a:solidFill>
                  <a:srgbClr val="0070C0"/>
                </a:solidFill>
                <a:latin typeface="+mj-lt"/>
              </a:rPr>
              <a:t>Criterion 8.   What is the average number of PIs per program and what is the structure of PB?</a:t>
            </a:r>
          </a:p>
          <a:p>
            <a:pPr algn="just">
              <a:spcBef>
                <a:spcPts val="400"/>
              </a:spcBef>
            </a:pPr>
            <a:endParaRPr lang="en-US" sz="2000" b="1" dirty="0">
              <a:solidFill>
                <a:srgbClr val="0070C0"/>
              </a:solidFill>
              <a:latin typeface="+mj-lt"/>
            </a:endParaRPr>
          </a:p>
          <a:p>
            <a:pPr marL="342900" indent="-342900" fontAlgn="ctr">
              <a:spcAft>
                <a:spcPts val="1200"/>
              </a:spcAft>
              <a:buFont typeface="Wingdings" panose="05000000000000000000" pitchFamily="2" charset="2"/>
              <a:buChar char="§"/>
            </a:pPr>
            <a:r>
              <a:rPr lang="en-US" sz="2000" dirty="0">
                <a:solidFill>
                  <a:srgbClr val="000000"/>
                </a:solidFill>
                <a:latin typeface="+mj-lt"/>
              </a:rPr>
              <a:t>In most cases there are two levels of results – programs and activities/sub-programs (or policy areas and programs). In KR, three levels – sustainable development level, program level, and activity level. </a:t>
            </a:r>
            <a:endParaRPr lang="bs-Latn-BA" sz="2000" dirty="0">
              <a:solidFill>
                <a:srgbClr val="000000"/>
              </a:solidFill>
              <a:latin typeface="+mj-lt"/>
            </a:endParaRPr>
          </a:p>
          <a:p>
            <a:pPr marL="342900" indent="-342900" fontAlgn="ctr">
              <a:spcAft>
                <a:spcPts val="1200"/>
              </a:spcAft>
              <a:buFont typeface="Wingdings" panose="05000000000000000000" pitchFamily="2" charset="2"/>
              <a:buChar char="§"/>
            </a:pPr>
            <a:r>
              <a:rPr lang="en-US" sz="2000" dirty="0">
                <a:solidFill>
                  <a:srgbClr val="000000"/>
                </a:solidFill>
                <a:latin typeface="+mj-lt"/>
              </a:rPr>
              <a:t>PIs given in most cases at both result levels, except in BiH where indicators given only at activity level). </a:t>
            </a:r>
            <a:endParaRPr lang="bs-Latn-BA" sz="2000" dirty="0">
              <a:solidFill>
                <a:srgbClr val="000000"/>
              </a:solidFill>
              <a:latin typeface="+mj-lt"/>
            </a:endParaRPr>
          </a:p>
          <a:p>
            <a:pPr marL="342900" indent="-342900" fontAlgn="ctr">
              <a:spcAft>
                <a:spcPts val="1200"/>
              </a:spcAft>
              <a:buFont typeface="Wingdings" panose="05000000000000000000" pitchFamily="2" charset="2"/>
              <a:buChar char="§"/>
            </a:pPr>
            <a:r>
              <a:rPr lang="en-US" sz="2000" dirty="0">
                <a:solidFill>
                  <a:srgbClr val="000000"/>
                </a:solidFill>
                <a:latin typeface="+mj-lt"/>
              </a:rPr>
              <a:t>Number of PIs varies greatly</a:t>
            </a:r>
            <a:r>
              <a:rPr lang="bs-Latn-BA" sz="2000" dirty="0">
                <a:solidFill>
                  <a:srgbClr val="000000"/>
                </a:solidFill>
                <a:latin typeface="+mj-lt"/>
              </a:rPr>
              <a:t> in most countries, </a:t>
            </a:r>
            <a:r>
              <a:rPr lang="en-US" sz="2000" dirty="0">
                <a:solidFill>
                  <a:srgbClr val="000000"/>
                </a:solidFill>
                <a:latin typeface="+mj-lt"/>
              </a:rPr>
              <a:t>rough </a:t>
            </a:r>
            <a:r>
              <a:rPr lang="bs-Latn-BA" sz="2000" dirty="0">
                <a:solidFill>
                  <a:srgbClr val="000000"/>
                </a:solidFill>
                <a:latin typeface="+mj-lt"/>
              </a:rPr>
              <a:t>averages per country range from 10 to 80  (80 in </a:t>
            </a:r>
            <a:r>
              <a:rPr lang="bs-Latn-BA" sz="2000" dirty="0">
                <a:latin typeface="+mj-lt"/>
              </a:rPr>
              <a:t>Russia, 50 in Armenia, 15 in BiH, 30 in Croatia</a:t>
            </a:r>
            <a:r>
              <a:rPr lang="bs-Latn-BA" sz="2000" dirty="0">
                <a:solidFill>
                  <a:srgbClr val="000000"/>
                </a:solidFill>
                <a:latin typeface="+mj-lt"/>
              </a:rPr>
              <a:t>, 30 in Serbia, 10 in Bulgaria, 10 in Moldova, 10 in Kyrgyz R, and 40 in Belarus), however </a:t>
            </a:r>
            <a:r>
              <a:rPr lang="bs-Latn-BA" sz="2000" u="sng" dirty="0">
                <a:solidFill>
                  <a:srgbClr val="000000"/>
                </a:solidFill>
                <a:latin typeface="+mj-lt"/>
              </a:rPr>
              <a:t>it must be noted that scope of a program varies among countries, from whole sectors (e.g. in Russia) to much smaller scope at a level of one department in one agency/Ministry (e.g. Bosnia and Herzegovina).</a:t>
            </a:r>
            <a:endParaRPr lang="en-US" sz="2000" u="sng" dirty="0">
              <a:solidFill>
                <a:srgbClr val="000000"/>
              </a:solidFill>
              <a:latin typeface="+mj-lt"/>
            </a:endParaRPr>
          </a:p>
          <a:p>
            <a:pPr marL="342900" indent="-342900" fontAlgn="ctr">
              <a:buFont typeface="Wingdings" panose="05000000000000000000" pitchFamily="2" charset="2"/>
              <a:buChar char="§"/>
            </a:pPr>
            <a:endParaRPr lang="en-US" sz="2000" dirty="0">
              <a:solidFill>
                <a:srgbClr val="000000"/>
              </a:solidFill>
              <a:latin typeface="+mj-lt"/>
            </a:endParaRPr>
          </a:p>
          <a:p>
            <a:pPr marL="342900" indent="-342900" fontAlgn="ctr">
              <a:buFont typeface="Wingdings" panose="05000000000000000000" pitchFamily="2" charset="2"/>
              <a:buChar char="§"/>
            </a:pPr>
            <a:endParaRPr lang="en-US" sz="2000" dirty="0">
              <a:solidFill>
                <a:srgbClr val="000000"/>
              </a:solidFill>
              <a:latin typeface="+mj-lt"/>
            </a:endParaRPr>
          </a:p>
          <a:p>
            <a:pPr marL="342900" indent="-342900" fontAlgn="ctr">
              <a:buFont typeface="Wingdings" panose="05000000000000000000" pitchFamily="2" charset="2"/>
              <a:buChar char="§"/>
            </a:pPr>
            <a:endParaRPr lang="en-US" sz="2000" dirty="0">
              <a:solidFill>
                <a:srgbClr val="000000"/>
              </a:solidFill>
              <a:latin typeface="+mj-lt"/>
            </a:endParaRPr>
          </a:p>
          <a:p>
            <a:pPr marL="342900" indent="-342900" fontAlgn="ctr">
              <a:buFont typeface="Wingdings" panose="05000000000000000000" pitchFamily="2" charset="2"/>
              <a:buChar char="§"/>
            </a:pPr>
            <a:endParaRPr lang="en-US" sz="2000" dirty="0">
              <a:solidFill>
                <a:srgbClr val="000000"/>
              </a:solidFill>
              <a:latin typeface="+mj-lt"/>
            </a:endParaRPr>
          </a:p>
          <a:p>
            <a:pPr algn="just">
              <a:spcBef>
                <a:spcPts val="400"/>
              </a:spcBef>
            </a:pPr>
            <a:endParaRPr lang="en-US" dirty="0">
              <a:solidFill>
                <a:srgbClr val="000000"/>
              </a:solidFill>
            </a:endParaRPr>
          </a:p>
        </p:txBody>
      </p:sp>
    </p:spTree>
    <p:extLst>
      <p:ext uri="{BB962C8B-B14F-4D97-AF65-F5344CB8AC3E}">
        <p14:creationId xmlns:p14="http://schemas.microsoft.com/office/powerpoint/2010/main" val="3366355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52992" y="134035"/>
            <a:ext cx="9014791" cy="646331"/>
          </a:xfrm>
          <a:prstGeom prst="rect">
            <a:avLst/>
          </a:prstGeom>
          <a:noFill/>
        </p:spPr>
        <p:txBody>
          <a:bodyPr wrap="square" rtlCol="0">
            <a:spAutoFit/>
          </a:bodyPr>
          <a:lstStyle/>
          <a:p>
            <a:pPr algn="ctr"/>
            <a:r>
              <a:rPr lang="en-US" sz="3600" cap="all" dirty="0">
                <a:solidFill>
                  <a:srgbClr val="002060"/>
                </a:solidFill>
              </a:rPr>
              <a:t>SUMMARY OF Pi</a:t>
            </a:r>
            <a:r>
              <a:rPr lang="en-US" sz="3600" dirty="0">
                <a:solidFill>
                  <a:srgbClr val="002060"/>
                </a:solidFill>
              </a:rPr>
              <a:t>s</a:t>
            </a:r>
            <a:r>
              <a:rPr lang="en-US" sz="3600" cap="all" dirty="0">
                <a:solidFill>
                  <a:srgbClr val="002060"/>
                </a:solidFill>
              </a:rPr>
              <a:t> REVIEW</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24</a:t>
            </a:fld>
            <a:endParaRPr lang="en-US" dirty="0"/>
          </a:p>
        </p:txBody>
      </p:sp>
      <p:sp>
        <p:nvSpPr>
          <p:cNvPr id="6" name="Rectangle 5">
            <a:extLst>
              <a:ext uri="{FF2B5EF4-FFF2-40B4-BE49-F238E27FC236}">
                <a16:creationId xmlns:a16="http://schemas.microsoft.com/office/drawing/2014/main" id="{125C4DB8-83E7-4D16-BB0A-11CD0E946804}"/>
              </a:ext>
            </a:extLst>
          </p:cNvPr>
          <p:cNvSpPr/>
          <p:nvPr/>
        </p:nvSpPr>
        <p:spPr>
          <a:xfrm>
            <a:off x="990600" y="820799"/>
            <a:ext cx="8991600" cy="6935232"/>
          </a:xfrm>
          <a:prstGeom prst="rect">
            <a:avLst/>
          </a:prstGeom>
        </p:spPr>
        <p:txBody>
          <a:bodyPr wrap="square">
            <a:spAutoFit/>
          </a:bodyPr>
          <a:lstStyle/>
          <a:p>
            <a:pPr algn="just">
              <a:spcBef>
                <a:spcPts val="400"/>
              </a:spcBef>
            </a:pPr>
            <a:r>
              <a:rPr lang="en-US" sz="2000" b="1" dirty="0">
                <a:solidFill>
                  <a:srgbClr val="0070C0"/>
                </a:solidFill>
                <a:latin typeface="+mj-lt"/>
              </a:rPr>
              <a:t>Criterion 9: What is the rough estimate of ratio of output and outcome indicators in total indicators?</a:t>
            </a:r>
          </a:p>
          <a:p>
            <a:pPr fontAlgn="ctr">
              <a:spcBef>
                <a:spcPts val="0"/>
              </a:spcBef>
              <a:spcAft>
                <a:spcPts val="0"/>
              </a:spcAft>
              <a:defRPr/>
            </a:pPr>
            <a:r>
              <a:rPr lang="en-US" sz="2000" dirty="0">
                <a:latin typeface="+mj-lt"/>
              </a:rPr>
              <a:t>In most cases 2/3 output, 1/3 outcome indicators.</a:t>
            </a:r>
          </a:p>
          <a:p>
            <a:pPr lvl="0" fontAlgn="ctr">
              <a:spcBef>
                <a:spcPts val="0"/>
              </a:spcBef>
              <a:spcAft>
                <a:spcPts val="0"/>
              </a:spcAft>
              <a:defRPr/>
            </a:pPr>
            <a:endParaRPr lang="en-US" sz="2000" dirty="0">
              <a:latin typeface="+mj-lt"/>
            </a:endParaRPr>
          </a:p>
          <a:p>
            <a:pPr algn="just">
              <a:spcBef>
                <a:spcPts val="400"/>
              </a:spcBef>
            </a:pPr>
            <a:r>
              <a:rPr lang="en-US" sz="2000" b="1" dirty="0">
                <a:solidFill>
                  <a:srgbClr val="0070C0"/>
                </a:solidFill>
                <a:latin typeface="+mj-lt"/>
              </a:rPr>
              <a:t>Criterion 10: What are the main challenges related specifically to PIs?</a:t>
            </a:r>
          </a:p>
          <a:p>
            <a:pPr lvl="0" fontAlgn="ctr">
              <a:spcAft>
                <a:spcPts val="600"/>
              </a:spcAft>
              <a:defRPr/>
            </a:pPr>
            <a:endParaRPr lang="en-GB" sz="4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PB still in early stages.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Quality of PIs varies from user to user.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Too many PIs.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Lack of defined standard KNIs/highest-level national strategy with standard PIs.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Connection with overall government strategic planning could be strengthened.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In some cases some PIs not quantifiable.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Weak or non-existent PB at local governance level.</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Lack of use of PIs in decision-making.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Challenges for setting and tracking PIs for inter-agency programs.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Difficulties in targeting PI values. </a:t>
            </a:r>
            <a:endParaRPr lang="bs-Latn-BA" sz="2000" dirty="0">
              <a:solidFill>
                <a:srgbClr val="000000"/>
              </a:solidFill>
              <a:latin typeface="+mj-lt"/>
            </a:endParaRPr>
          </a:p>
          <a:p>
            <a:pPr marL="342900" lvl="0" indent="-342900" fontAlgn="ctr">
              <a:spcAft>
                <a:spcPts val="600"/>
              </a:spcAft>
              <a:buFont typeface="+mj-lt"/>
              <a:buAutoNum type="arabicPeriod"/>
              <a:defRPr/>
            </a:pPr>
            <a:r>
              <a:rPr lang="en-GB" sz="2000" dirty="0">
                <a:solidFill>
                  <a:srgbClr val="000000"/>
                </a:solidFill>
                <a:latin typeface="+mj-lt"/>
              </a:rPr>
              <a:t>Overall performance-based mindset needs to be strengthened. </a:t>
            </a:r>
            <a:endParaRPr lang="bs-Latn-BA" sz="2000" dirty="0">
              <a:solidFill>
                <a:srgbClr val="000000"/>
              </a:solidFill>
              <a:latin typeface="+mj-lt"/>
            </a:endParaRPr>
          </a:p>
          <a:p>
            <a:pPr marL="342900" indent="-342900" fontAlgn="ctr">
              <a:buFont typeface="+mj-lt"/>
              <a:buAutoNum type="arabicPeriod"/>
            </a:pPr>
            <a:endParaRPr lang="en-US" sz="2000" dirty="0">
              <a:solidFill>
                <a:srgbClr val="000000"/>
              </a:solidFill>
              <a:latin typeface="+mj-lt"/>
            </a:endParaRPr>
          </a:p>
          <a:p>
            <a:pPr algn="just">
              <a:spcBef>
                <a:spcPts val="400"/>
              </a:spcBef>
            </a:pPr>
            <a:endParaRPr lang="en-US" dirty="0">
              <a:solidFill>
                <a:srgbClr val="000000"/>
              </a:solidFill>
            </a:endParaRPr>
          </a:p>
        </p:txBody>
      </p:sp>
    </p:spTree>
    <p:extLst>
      <p:ext uri="{BB962C8B-B14F-4D97-AF65-F5344CB8AC3E}">
        <p14:creationId xmlns:p14="http://schemas.microsoft.com/office/powerpoint/2010/main" val="3860692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en-US" sz="2000" dirty="0">
              <a:solidFill>
                <a:schemeClr val="tx1">
                  <a:lumMod val="95000"/>
                  <a:lumOff val="5000"/>
                </a:schemeClr>
              </a:solidFill>
            </a:endParaRPr>
          </a:p>
          <a:p>
            <a:pPr algn="just">
              <a:spcBef>
                <a:spcPts val="1200"/>
              </a:spcBef>
            </a:pPr>
            <a:r>
              <a:rPr lang="bs-Latn-BA" sz="3000" cap="all" dirty="0">
                <a:solidFill>
                  <a:schemeClr val="tx1">
                    <a:lumMod val="95000"/>
                    <a:lumOff val="5000"/>
                  </a:schemeClr>
                </a:solidFill>
              </a:rPr>
              <a:t>Health </a:t>
            </a:r>
            <a:r>
              <a:rPr lang="en-US" sz="3000" cap="all" dirty="0">
                <a:solidFill>
                  <a:schemeClr val="tx1">
                    <a:lumMod val="95000"/>
                    <a:lumOff val="5000"/>
                  </a:schemeClr>
                </a:solidFill>
              </a:rPr>
              <a:t>and education indicators</a:t>
            </a:r>
            <a:r>
              <a:rPr lang="bs-Latn-BA" sz="3000" cap="all" dirty="0">
                <a:solidFill>
                  <a:schemeClr val="tx1">
                    <a:lumMod val="95000"/>
                    <a:lumOff val="5000"/>
                  </a:schemeClr>
                </a:solidFill>
              </a:rPr>
              <a:t> per country</a:t>
            </a: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25</a:t>
            </a:fld>
            <a:endParaRPr lang="en-US" dirty="0"/>
          </a:p>
        </p:txBody>
      </p:sp>
    </p:spTree>
    <p:extLst>
      <p:ext uri="{BB962C8B-B14F-4D97-AF65-F5344CB8AC3E}">
        <p14:creationId xmlns:p14="http://schemas.microsoft.com/office/powerpoint/2010/main" val="952361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EDUCATION PI</a:t>
            </a:r>
            <a:r>
              <a:rPr lang="en-US" sz="3600" dirty="0">
                <a:solidFill>
                  <a:srgbClr val="002060"/>
                </a:solidFill>
                <a:latin typeface="+mj-lt"/>
                <a:ea typeface="+mj-ea"/>
                <a:cs typeface="+mj-cs"/>
              </a:rPr>
              <a:t>s: RUSSIA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26</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4182478593"/>
              </p:ext>
            </p:extLst>
          </p:nvPr>
        </p:nvGraphicFramePr>
        <p:xfrm>
          <a:off x="838200" y="589059"/>
          <a:ext cx="8839200" cy="6076624"/>
        </p:xfrm>
        <a:graphic>
          <a:graphicData uri="http://schemas.openxmlformats.org/drawingml/2006/table">
            <a:tbl>
              <a:tblPr/>
              <a:tblGrid>
                <a:gridCol w="838200">
                  <a:extLst>
                    <a:ext uri="{9D8B030D-6E8A-4147-A177-3AD203B41FA5}">
                      <a16:colId xmlns:a16="http://schemas.microsoft.com/office/drawing/2014/main" val="2618358678"/>
                    </a:ext>
                  </a:extLst>
                </a:gridCol>
                <a:gridCol w="8001000">
                  <a:extLst>
                    <a:ext uri="{9D8B030D-6E8A-4147-A177-3AD203B41FA5}">
                      <a16:colId xmlns:a16="http://schemas.microsoft.com/office/drawing/2014/main" val="479141913"/>
                    </a:ext>
                  </a:extLst>
                </a:gridCol>
              </a:tblGrid>
              <a:tr h="681728">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Government Program on 2013-2020 Education System Development, with 7 Sub-Programs: 1. Development of Vocational Education, 2. Development of Preschool, General and Further Education of Children, 3. Development of the System of Assessment of the Quality of Education and Information Transparency of Education System, 4. Social Engagement of the Youth, 5.Ensuring the Implementation of the National Program of the Russian Federation 'Development of Education' in 2013-2020 and Other Measures in the Field of Education of the National Program 'Development of Education' for 2013-2020, 6.Federal Target Program "Russian Language" for 2011-2015, and 7.Federal Target Program of Education Development for 2011 - 2015</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93965">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a:solidFill>
                            <a:srgbClr val="000000"/>
                          </a:solidFill>
                          <a:effectLst/>
                          <a:latin typeface="Calibri" panose="020F0502020204030204" pitchFamily="34" charset="0"/>
                        </a:rPr>
                        <a:t>80 at Program level and total of 74 at sub-program level, average of 10 per sub-program.</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2230660">
                <a:tc>
                  <a:txBody>
                    <a:bodyPr/>
                    <a:lstStyle/>
                    <a:p>
                      <a:pPr algn="ctr" rtl="0" fontAlgn="ctr"/>
                      <a:r>
                        <a:rPr lang="en-US" sz="10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Relative share of the population in the 5-18 year bracket, covered by general and vocational education, in the overall population in the 5 - 18 year bracket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Availability of preschool education (ratio of the number of children aged 3 to 7 who receive preschool education in the current year to the sum total of children aged 3 to 7 who receive preschool education in the current year and the number of children aged 3 to 7 who are on a waiting list for preschool education in the current year)</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Ratio of the average score of the universal state exam (in terms of 2 mandatory subjects) at 10 per cent of the schools with best universal state exam results to the average score of the universal state exam (in terms of 2 mandatory subjects) at 10 per cent of the schools with worst universal state exam results</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Relative share of the higher education sector in the internal expenses on research and development</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Relative share of the number of students at state and municipal organizations of general education who are able to study in accordance with the main current requirements (considering the federal state educational standards) to the overall number of students at state and municipal organizations of general education</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Relative share of the graduates of organizations of vocational training of the latest year who were placed in a job they were trained for</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Outreach of the programs of further vocational education (relative share of the economically active population aged 25-65 trained at refresher and (or) retraining courses to the overall number of economically active population in said age bracket)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Relative share of the young people aged 14 to 30 engaged in the activity of youth mass associations to the overall number of young people aged 14 to 30</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2366504">
                <a:tc>
                  <a:txBody>
                    <a:bodyPr/>
                    <a:lstStyle/>
                    <a:p>
                      <a:pPr algn="ctr" rtl="0" fontAlgn="ctr"/>
                      <a:r>
                        <a:rPr lang="en-US" sz="8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Relative share of the number of organizations of intermediate vocational education and organizations of higher vocational education whose buildings are fit for people with disabilities</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Number of students enrolled in intermediate vocational education programs per 1 person, serving as lecturers and (or) foremen of vocational training</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Ratio of the average monthly wage of the faculty of state and municipal organizations of higher education to the average monthly wage in a given constituent entity </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Number of Russian universities in the world rating of 100 top universities of the world</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Availability of preschool education organizations to children (ratio of the number of children aged 2 months to 3 years who attend preschool education organizations to the overall number of children aged 2 months to 3 years)</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Number of enrollees per one teacher of general education</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Relative share of the number of Russian schoolchildren who have reached the basic level of educational achievements in international comparative studies of education quality (PIRLS, TIMSS, PISA) in their overall number  TIMSS international study (grade 4)</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Ratio of the average monthly wage of teachers of state (municipal):preschool education organizations to the average monthly wage in the general education field in a given constituent entity of the Russian Federation</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Relative share of the number of education organizations fitted with fire alarms, smoke detectors, and fire hose cabinets in the overall number of relevant organizations</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Number of the international comparative studies of education quality in which Russia participates regularly</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Relative share of the number of young people aged 14 to 30 engaged in the projects and programs in the field of support of talented youth, which are implemented by executive authorities, in the overall number of young people aged 14 to 30</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Number of events for young people</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Number of recipients of awards for literature, art, education, printed media, science and engineering and other citations to honor distinguished services to the state</a:t>
                      </a:r>
                      <a:br>
                        <a:rPr lang="en-US" sz="800" b="1" i="0" u="none" strike="noStrike" dirty="0">
                          <a:solidFill>
                            <a:srgbClr val="000000"/>
                          </a:solidFill>
                          <a:effectLst/>
                          <a:latin typeface="Calibri" panose="020F0502020204030204" pitchFamily="34" charset="0"/>
                        </a:rPr>
                      </a:br>
                      <a:r>
                        <a:rPr lang="en-US" sz="800" b="1" i="0" u="none" strike="noStrike" dirty="0">
                          <a:solidFill>
                            <a:srgbClr val="000000"/>
                          </a:solidFill>
                          <a:effectLst/>
                          <a:latin typeface="Calibri" panose="020F0502020204030204" pitchFamily="34" charset="0"/>
                        </a:rPr>
                        <a:t>Level of compliance of education with modern standards</a:t>
                      </a:r>
                      <a:br>
                        <a:rPr lang="en-US" sz="800" b="1" i="0" u="none" strike="noStrike" dirty="0">
                          <a:solidFill>
                            <a:srgbClr val="000000"/>
                          </a:solidFill>
                          <a:effectLst/>
                          <a:latin typeface="Calibri" panose="020F0502020204030204" pitchFamily="34" charset="0"/>
                        </a:rPr>
                      </a:br>
                      <a:br>
                        <a:rPr lang="en-US" sz="800" b="1" i="0" u="none" strike="noStrike" dirty="0">
                          <a:solidFill>
                            <a:srgbClr val="000000"/>
                          </a:solidFill>
                          <a:effectLst/>
                          <a:latin typeface="Calibri" panose="020F0502020204030204" pitchFamily="34" charset="0"/>
                        </a:rPr>
                      </a:br>
                      <a:endParaRPr lang="en-US" sz="8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1131878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EDUCATION PI</a:t>
            </a:r>
            <a:r>
              <a:rPr lang="en-US" sz="3600" dirty="0">
                <a:solidFill>
                  <a:srgbClr val="002060"/>
                </a:solidFill>
                <a:latin typeface="+mj-lt"/>
                <a:ea typeface="+mj-ea"/>
                <a:cs typeface="+mj-cs"/>
              </a:rPr>
              <a:t>s: SERBIA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27</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3691211646"/>
              </p:ext>
            </p:extLst>
          </p:nvPr>
        </p:nvGraphicFramePr>
        <p:xfrm>
          <a:off x="838200" y="533401"/>
          <a:ext cx="8839200" cy="6308675"/>
        </p:xfrm>
        <a:graphic>
          <a:graphicData uri="http://schemas.openxmlformats.org/drawingml/2006/table">
            <a:tbl>
              <a:tblPr/>
              <a:tblGrid>
                <a:gridCol w="838200">
                  <a:extLst>
                    <a:ext uri="{9D8B030D-6E8A-4147-A177-3AD203B41FA5}">
                      <a16:colId xmlns:a16="http://schemas.microsoft.com/office/drawing/2014/main" val="2618358678"/>
                    </a:ext>
                  </a:extLst>
                </a:gridCol>
                <a:gridCol w="8001000">
                  <a:extLst>
                    <a:ext uri="{9D8B030D-6E8A-4147-A177-3AD203B41FA5}">
                      <a16:colId xmlns:a16="http://schemas.microsoft.com/office/drawing/2014/main" val="479141913"/>
                    </a:ext>
                  </a:extLst>
                </a:gridCol>
              </a:tblGrid>
              <a:tr h="414205">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6 Programs: Editing, monitoring and development of all levels of the education system, Pre-school education, Primary Education, High school, High education, Support in the education of students and students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150236">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31 at Program level and additional 241 for 64 activities within the 6 Programs.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4002618">
                <a:tc>
                  <a:txBody>
                    <a:bodyPr/>
                    <a:lstStyle/>
                    <a:p>
                      <a:pPr algn="ctr" rtl="0" fontAlgn="ctr"/>
                      <a:r>
                        <a:rPr lang="en-US" sz="8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Calibri" panose="020F0502020204030204" pitchFamily="34" charset="0"/>
                        </a:rPr>
                        <a:t>Number of pedagogical assistants involved in working with Roma children.</a:t>
                      </a:r>
                    </a:p>
                    <a:p>
                      <a:pPr algn="ctr" rtl="0" fontAlgn="ctr"/>
                      <a:r>
                        <a:rPr lang="en-US" sz="800" b="1" i="0" u="none" strike="noStrike" dirty="0">
                          <a:solidFill>
                            <a:srgbClr val="000000"/>
                          </a:solidFill>
                          <a:effectLst/>
                          <a:latin typeface="Calibri" panose="020F0502020204030204" pitchFamily="34" charset="0"/>
                        </a:rPr>
                        <a:t>The number of calls to the SOS phone or the reporting of violence.</a:t>
                      </a:r>
                    </a:p>
                    <a:p>
                      <a:pPr algn="ctr" rtl="0" fontAlgn="ctr"/>
                      <a:r>
                        <a:rPr lang="en-US" sz="800" b="1" i="0" u="none" strike="noStrike" dirty="0">
                          <a:solidFill>
                            <a:srgbClr val="000000"/>
                          </a:solidFill>
                          <a:effectLst/>
                          <a:latin typeface="Calibri" panose="020F0502020204030204" pitchFamily="34" charset="0"/>
                        </a:rPr>
                        <a:t>Number of visits to schools by the violence prevention and discrimination unit.</a:t>
                      </a:r>
                    </a:p>
                    <a:p>
                      <a:pPr algn="ctr" rtl="0" fontAlgn="ctr"/>
                      <a:r>
                        <a:rPr lang="en-US" sz="800" b="1" i="0" u="none" strike="noStrike" dirty="0">
                          <a:solidFill>
                            <a:srgbClr val="000000"/>
                          </a:solidFill>
                          <a:effectLst/>
                          <a:latin typeface="Calibri" panose="020F0502020204030204" pitchFamily="34" charset="0"/>
                        </a:rPr>
                        <a:t>Number of students enrolled in higher education</a:t>
                      </a:r>
                    </a:p>
                    <a:p>
                      <a:pPr algn="ctr" rtl="0" fontAlgn="ctr"/>
                      <a:r>
                        <a:rPr lang="en-US" sz="800" b="1" i="0" u="none" strike="noStrike" dirty="0">
                          <a:solidFill>
                            <a:srgbClr val="000000"/>
                          </a:solidFill>
                          <a:effectLst/>
                          <a:latin typeface="Calibri" panose="020F0502020204030204" pitchFamily="34" charset="0"/>
                        </a:rPr>
                        <a:t>Number of students covered by affirmative measures.</a:t>
                      </a:r>
                    </a:p>
                    <a:p>
                      <a:pPr algn="ctr" rtl="0" fontAlgn="ctr"/>
                      <a:r>
                        <a:rPr lang="en-US" sz="800" b="1" i="0" u="none" strike="noStrike" dirty="0">
                          <a:solidFill>
                            <a:srgbClr val="000000"/>
                          </a:solidFill>
                          <a:effectLst/>
                          <a:latin typeface="Calibri" panose="020F0502020204030204" pitchFamily="34" charset="0"/>
                        </a:rPr>
                        <a:t>Number of students enrolled in higher education in IT profiles</a:t>
                      </a:r>
                    </a:p>
                    <a:p>
                      <a:pPr algn="ctr" rtl="0" fontAlgn="ctr"/>
                      <a:r>
                        <a:rPr lang="en-US" sz="800" b="1" i="0" u="none" strike="noStrike" dirty="0">
                          <a:solidFill>
                            <a:srgbClr val="000000"/>
                          </a:solidFill>
                          <a:effectLst/>
                          <a:latin typeface="Calibri" panose="020F0502020204030204" pitchFamily="34" charset="0"/>
                        </a:rPr>
                        <a:t>Percentage covers children with preschool programs</a:t>
                      </a:r>
                    </a:p>
                    <a:p>
                      <a:pPr algn="ctr" rtl="0" fontAlgn="ctr"/>
                      <a:r>
                        <a:rPr lang="en-US" sz="800" b="1" i="0" u="none" strike="noStrike" dirty="0">
                          <a:solidFill>
                            <a:srgbClr val="000000"/>
                          </a:solidFill>
                          <a:effectLst/>
                          <a:latin typeface="Calibri" panose="020F0502020204030204" pitchFamily="34" charset="0"/>
                        </a:rPr>
                        <a:t>Percentage of dropouts from elementary education</a:t>
                      </a:r>
                    </a:p>
                    <a:p>
                      <a:pPr algn="ctr" rtl="0" fontAlgn="ctr"/>
                      <a:r>
                        <a:rPr lang="en-US" sz="800" b="1" i="0" u="none" strike="noStrike" dirty="0">
                          <a:solidFill>
                            <a:srgbClr val="000000"/>
                          </a:solidFill>
                          <a:effectLst/>
                          <a:latin typeface="Calibri" panose="020F0502020204030204" pitchFamily="34" charset="0"/>
                        </a:rPr>
                        <a:t>Percentage of the population enrolled in high school</a:t>
                      </a:r>
                    </a:p>
                    <a:p>
                      <a:pPr algn="ctr" rtl="0" fontAlgn="ctr"/>
                      <a:r>
                        <a:rPr lang="en-US" sz="800" b="1" i="0" u="none" strike="noStrike" dirty="0">
                          <a:solidFill>
                            <a:srgbClr val="000000"/>
                          </a:solidFill>
                          <a:effectLst/>
                          <a:latin typeface="Calibri" panose="020F0502020204030204" pitchFamily="34" charset="0"/>
                        </a:rPr>
                        <a:t>Percentage of students in three-year profiles</a:t>
                      </a:r>
                    </a:p>
                    <a:p>
                      <a:pPr algn="ctr" rtl="0" fontAlgn="ctr"/>
                      <a:r>
                        <a:rPr lang="en-US" sz="800" b="1" i="0" u="none" strike="noStrike" dirty="0">
                          <a:solidFill>
                            <a:srgbClr val="000000"/>
                          </a:solidFill>
                          <a:effectLst/>
                          <a:latin typeface="Calibri" panose="020F0502020204030204" pitchFamily="34" charset="0"/>
                        </a:rPr>
                        <a:t>Percentage includes children with pre-school curriculum in the year before going to school</a:t>
                      </a:r>
                    </a:p>
                    <a:p>
                      <a:pPr algn="ctr" rtl="0" fontAlgn="ctr"/>
                      <a:r>
                        <a:rPr lang="en-US" sz="800" b="1" i="0" u="none" strike="noStrike" dirty="0">
                          <a:solidFill>
                            <a:srgbClr val="000000"/>
                          </a:solidFill>
                          <a:effectLst/>
                          <a:latin typeface="Calibri" panose="020F0502020204030204" pitchFamily="34" charset="0"/>
                        </a:rPr>
                        <a:t>Coverage of pupils of the first and second cycle of compulsory primary education and upbringing</a:t>
                      </a:r>
                    </a:p>
                    <a:p>
                      <a:pPr algn="ctr" rtl="0" fontAlgn="ctr"/>
                      <a:r>
                        <a:rPr lang="en-US" sz="800" b="1" i="0" u="none" strike="noStrike" dirty="0">
                          <a:solidFill>
                            <a:srgbClr val="000000"/>
                          </a:solidFill>
                          <a:effectLst/>
                          <a:latin typeface="Calibri" panose="020F0502020204030204" pitchFamily="34" charset="0"/>
                        </a:rPr>
                        <a:t>The average score of students at TIMMS testing</a:t>
                      </a:r>
                    </a:p>
                    <a:p>
                      <a:pPr algn="ctr" rtl="0" fontAlgn="ctr"/>
                      <a:r>
                        <a:rPr lang="en-US" sz="800" b="1" i="0" u="none" strike="noStrike" dirty="0">
                          <a:solidFill>
                            <a:srgbClr val="000000"/>
                          </a:solidFill>
                          <a:effectLst/>
                          <a:latin typeface="Calibri" panose="020F0502020204030204" pitchFamily="34" charset="0"/>
                        </a:rPr>
                        <a:t>Average score of students at the final exam (from all tests)</a:t>
                      </a:r>
                    </a:p>
                    <a:p>
                      <a:pPr algn="ctr" rtl="0" fontAlgn="ctr"/>
                      <a:r>
                        <a:rPr lang="en-US" sz="800" b="1" i="0" u="none" strike="noStrike" dirty="0">
                          <a:solidFill>
                            <a:srgbClr val="000000"/>
                          </a:solidFill>
                          <a:effectLst/>
                          <a:latin typeface="Calibri" panose="020F0502020204030204" pitchFamily="34" charset="0"/>
                        </a:rPr>
                        <a:t>The average result of students on PISA testing</a:t>
                      </a:r>
                    </a:p>
                    <a:p>
                      <a:pPr algn="ctr" rtl="0" fontAlgn="ctr"/>
                      <a:r>
                        <a:rPr lang="en-US" sz="800" b="1" i="0" u="none" strike="noStrike" dirty="0">
                          <a:solidFill>
                            <a:srgbClr val="000000"/>
                          </a:solidFill>
                          <a:effectLst/>
                          <a:latin typeface="Calibri" panose="020F0502020204030204" pitchFamily="34" charset="0"/>
                        </a:rPr>
                        <a:t>Percentage of pupils who complete elementary school (number of pupils who passed the final exam</a:t>
                      </a:r>
                    </a:p>
                    <a:p>
                      <a:pPr algn="ctr" rtl="0" fontAlgn="ctr"/>
                      <a:r>
                        <a:rPr lang="en-US" sz="800" b="1" i="0" u="none" strike="noStrike" dirty="0">
                          <a:solidFill>
                            <a:srgbClr val="000000"/>
                          </a:solidFill>
                          <a:effectLst/>
                          <a:latin typeface="Calibri" panose="020F0502020204030204" pitchFamily="34" charset="0"/>
                        </a:rPr>
                        <a:t>Number of new publicly recognized adult education activists (JPOAs) who implement approved education and training programs issued on the basis of quality standards</a:t>
                      </a:r>
                    </a:p>
                    <a:p>
                      <a:pPr algn="ctr" rtl="0" fontAlgn="ctr"/>
                      <a:r>
                        <a:rPr lang="en-US" sz="800" b="1" i="0" u="none" strike="noStrike" dirty="0">
                          <a:solidFill>
                            <a:srgbClr val="000000"/>
                          </a:solidFill>
                          <a:effectLst/>
                          <a:latin typeface="Calibri" panose="020F0502020204030204" pitchFamily="34" charset="0"/>
                        </a:rPr>
                        <a:t>Number of secondary education courses developed on the basis of qualification standards</a:t>
                      </a:r>
                    </a:p>
                    <a:p>
                      <a:pPr algn="ctr" rtl="0" fontAlgn="ctr"/>
                      <a:r>
                        <a:rPr lang="en-US" sz="800" b="1" i="0" u="none" strike="noStrike" dirty="0">
                          <a:solidFill>
                            <a:srgbClr val="000000"/>
                          </a:solidFill>
                          <a:effectLst/>
                          <a:latin typeface="Calibri" panose="020F0502020204030204" pitchFamily="34" charset="0"/>
                        </a:rPr>
                        <a:t>Number of adults enrolled in secondary education programs annually</a:t>
                      </a:r>
                    </a:p>
                    <a:p>
                      <a:pPr algn="ctr" rtl="0" fontAlgn="ctr"/>
                      <a:r>
                        <a:rPr lang="en-US" sz="800" b="1" i="0" u="none" strike="noStrike" dirty="0">
                          <a:solidFill>
                            <a:srgbClr val="000000"/>
                          </a:solidFill>
                          <a:effectLst/>
                          <a:latin typeface="Calibri" panose="020F0502020204030204" pitchFamily="34" charset="0"/>
                        </a:rPr>
                        <a:t>Number of students enrolled in secondary schools for further education and acquiring knowledge and skills</a:t>
                      </a:r>
                    </a:p>
                    <a:p>
                      <a:pPr algn="ctr" rtl="0" fontAlgn="ctr"/>
                      <a:r>
                        <a:rPr lang="en-US" sz="800" b="1" i="0" u="none" strike="noStrike" dirty="0">
                          <a:solidFill>
                            <a:srgbClr val="000000"/>
                          </a:solidFill>
                          <a:effectLst/>
                          <a:latin typeface="Calibri" panose="020F0502020204030204" pitchFamily="34" charset="0"/>
                        </a:rPr>
                        <a:t>Percentage of pupils who complete secondary education according to programs passed on the basis of the standard of qualifications</a:t>
                      </a:r>
                    </a:p>
                    <a:p>
                      <a:pPr algn="ctr" rtl="0" fontAlgn="ctr"/>
                      <a:r>
                        <a:rPr lang="en-US" sz="800" b="1" i="0" u="none" strike="noStrike" dirty="0">
                          <a:solidFill>
                            <a:srgbClr val="000000"/>
                          </a:solidFill>
                          <a:effectLst/>
                          <a:latin typeface="Calibri" panose="020F0502020204030204" pitchFamily="34" charset="0"/>
                        </a:rPr>
                        <a:t>Number of newly enrolled students in the first year of master studies</a:t>
                      </a:r>
                    </a:p>
                    <a:p>
                      <a:pPr algn="ctr" rtl="0" fontAlgn="ctr"/>
                      <a:r>
                        <a:rPr lang="en-US" sz="800" b="1" i="0" u="none" strike="noStrike" dirty="0">
                          <a:solidFill>
                            <a:srgbClr val="000000"/>
                          </a:solidFill>
                          <a:effectLst/>
                          <a:latin typeface="Calibri" panose="020F0502020204030204" pitchFamily="34" charset="0"/>
                        </a:rPr>
                        <a:t>Number of newly enrolled students in the first year of basic studies</a:t>
                      </a:r>
                    </a:p>
                    <a:p>
                      <a:pPr algn="ctr" rtl="0" fontAlgn="ctr"/>
                      <a:r>
                        <a:rPr lang="en-US" sz="800" b="1" i="0" u="none" strike="noStrike" dirty="0">
                          <a:solidFill>
                            <a:srgbClr val="000000"/>
                          </a:solidFill>
                          <a:effectLst/>
                          <a:latin typeface="Calibri" panose="020F0502020204030204" pitchFamily="34" charset="0"/>
                        </a:rPr>
                        <a:t>Number of students who completed their master studies</a:t>
                      </a:r>
                    </a:p>
                    <a:p>
                      <a:pPr algn="ctr" rtl="0" fontAlgn="ctr"/>
                      <a:r>
                        <a:rPr lang="en-US" sz="800" b="1" i="0" u="none" strike="noStrike" dirty="0">
                          <a:solidFill>
                            <a:srgbClr val="000000"/>
                          </a:solidFill>
                          <a:effectLst/>
                          <a:latin typeface="Calibri" panose="020F0502020204030204" pitchFamily="34" charset="0"/>
                        </a:rPr>
                        <a:t>Number of students covered by affirmative measures through the programs of the Government of the Republic of Serbia</a:t>
                      </a:r>
                    </a:p>
                    <a:p>
                      <a:pPr algn="ctr" rtl="0" fontAlgn="ctr"/>
                      <a:r>
                        <a:rPr lang="en-US" sz="800" b="1" i="0" u="none" strike="noStrike" dirty="0">
                          <a:solidFill>
                            <a:srgbClr val="000000"/>
                          </a:solidFill>
                          <a:effectLst/>
                          <a:latin typeface="Calibri" panose="020F0502020204030204" pitchFamily="34" charset="0"/>
                        </a:rPr>
                        <a:t>Number of students who have completed basic studies</a:t>
                      </a:r>
                    </a:p>
                    <a:p>
                      <a:pPr algn="ctr" rtl="0" fontAlgn="ctr"/>
                      <a:r>
                        <a:rPr lang="en-US" sz="800" b="1" i="0" u="none" strike="noStrike" dirty="0">
                          <a:solidFill>
                            <a:srgbClr val="000000"/>
                          </a:solidFill>
                          <a:effectLst/>
                          <a:latin typeface="Calibri" panose="020F0502020204030204" pitchFamily="34" charset="0"/>
                        </a:rPr>
                        <a:t>The ratio of the number of pupils using student scholarships and the number of students enrolled</a:t>
                      </a:r>
                    </a:p>
                    <a:p>
                      <a:pPr algn="ctr" rtl="0" fontAlgn="ctr"/>
                      <a:r>
                        <a:rPr lang="en-US" sz="800" b="1" i="0" u="none" strike="noStrike" dirty="0">
                          <a:solidFill>
                            <a:srgbClr val="000000"/>
                          </a:solidFill>
                          <a:effectLst/>
                          <a:latin typeface="Calibri" panose="020F0502020204030204" pitchFamily="34" charset="0"/>
                        </a:rPr>
                        <a:t>Ratio of the number of pupils in dormitories and the total number of students in secondary schools in RS</a:t>
                      </a:r>
                    </a:p>
                    <a:p>
                      <a:pPr algn="ctr" rtl="0" fontAlgn="ctr"/>
                      <a:r>
                        <a:rPr lang="en-US" sz="800" b="1" i="0" u="none" strike="noStrike" dirty="0">
                          <a:solidFill>
                            <a:srgbClr val="000000"/>
                          </a:solidFill>
                          <a:effectLst/>
                          <a:latin typeface="Calibri" panose="020F0502020204030204" pitchFamily="34" charset="0"/>
                        </a:rPr>
                        <a:t>Relation of the capacity of student dormitories and the number of students who meet the conditions for using homes</a:t>
                      </a:r>
                    </a:p>
                    <a:p>
                      <a:pPr algn="ctr" rtl="0" fontAlgn="ctr"/>
                      <a:r>
                        <a:rPr lang="en-US" sz="800" b="1" i="0" u="none" strike="noStrike" dirty="0">
                          <a:solidFill>
                            <a:srgbClr val="000000"/>
                          </a:solidFill>
                          <a:effectLst/>
                          <a:latin typeface="Calibri" panose="020F0502020204030204" pitchFamily="34" charset="0"/>
                        </a:rPr>
                        <a:t>The ratio of the number of teachers with the passed professional exam and the total number of teachers</a:t>
                      </a:r>
                    </a:p>
                    <a:p>
                      <a:pPr algn="ctr" rtl="0" fontAlgn="ctr"/>
                      <a:r>
                        <a:rPr lang="en-US" sz="800" b="1" i="0" u="none" strike="noStrike" dirty="0">
                          <a:solidFill>
                            <a:srgbClr val="000000"/>
                          </a:solidFill>
                          <a:effectLst/>
                          <a:latin typeface="Calibri" panose="020F0502020204030204" pitchFamily="34" charset="0"/>
                        </a:rPr>
                        <a:t>The ratio of the number of students who are eligible for a student loan and the number of students enrolled</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1736676">
                <a:tc>
                  <a:txBody>
                    <a:bodyPr/>
                    <a:lstStyle/>
                    <a:p>
                      <a:pPr algn="ctr" rtl="0" fontAlgn="ctr"/>
                      <a:r>
                        <a:rPr lang="en-US" sz="6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600" b="1" i="0" u="none" strike="noStrike" dirty="0">
                          <a:solidFill>
                            <a:srgbClr val="000000"/>
                          </a:solidFill>
                          <a:effectLst/>
                          <a:latin typeface="Calibri" panose="020F0502020204030204" pitchFamily="34" charset="0"/>
                        </a:rPr>
                        <a:t>Rulebook - List of regulated professions Law on regulated professions and recognition of professional qualifications.</a:t>
                      </a:r>
                    </a:p>
                    <a:p>
                      <a:pPr algn="ctr" rtl="0" fontAlgn="ctr"/>
                      <a:r>
                        <a:rPr lang="en-US" sz="600" b="1" i="0" u="none" strike="noStrike" dirty="0">
                          <a:solidFill>
                            <a:srgbClr val="000000"/>
                          </a:solidFill>
                          <a:effectLst/>
                          <a:latin typeface="Calibri" panose="020F0502020204030204" pitchFamily="34" charset="0"/>
                        </a:rPr>
                        <a:t>Percentage of gymnasiums and art schools that meet standards of quality of work of institutions.</a:t>
                      </a:r>
                    </a:p>
                    <a:p>
                      <a:pPr algn="ctr" rtl="0" fontAlgn="ctr"/>
                      <a:r>
                        <a:rPr lang="en-US" sz="600" b="1" i="0" u="none" strike="noStrike" dirty="0">
                          <a:solidFill>
                            <a:srgbClr val="000000"/>
                          </a:solidFill>
                          <a:effectLst/>
                          <a:latin typeface="Calibri" panose="020F0502020204030204" pitchFamily="34" charset="0"/>
                        </a:rPr>
                        <a:t>Number of curricula prepared</a:t>
                      </a:r>
                    </a:p>
                    <a:p>
                      <a:pPr algn="ctr" rtl="0" fontAlgn="ctr"/>
                      <a:r>
                        <a:rPr lang="en-US" sz="600" b="1" i="0" u="none" strike="noStrike" dirty="0">
                          <a:solidFill>
                            <a:srgbClr val="000000"/>
                          </a:solidFill>
                          <a:effectLst/>
                          <a:latin typeface="Calibri" panose="020F0502020204030204" pitchFamily="34" charset="0"/>
                        </a:rPr>
                        <a:t>Number of professional grades for the quality of textbooks</a:t>
                      </a:r>
                    </a:p>
                    <a:p>
                      <a:pPr algn="ctr" rtl="0" fontAlgn="ctr"/>
                      <a:r>
                        <a:rPr lang="en-US" sz="600" b="1" i="0" u="none" strike="noStrike" dirty="0">
                          <a:solidFill>
                            <a:srgbClr val="000000"/>
                          </a:solidFill>
                          <a:effectLst/>
                          <a:latin typeface="Calibri" panose="020F0502020204030204" pitchFamily="34" charset="0"/>
                        </a:rPr>
                        <a:t>Number of employees in institutions providing professional support</a:t>
                      </a:r>
                    </a:p>
                    <a:p>
                      <a:pPr algn="ctr" rtl="0" fontAlgn="ctr"/>
                      <a:r>
                        <a:rPr lang="en-US" sz="600" b="1" i="0" u="none" strike="noStrike" dirty="0">
                          <a:solidFill>
                            <a:srgbClr val="000000"/>
                          </a:solidFill>
                          <a:effectLst/>
                          <a:latin typeface="Calibri" panose="020F0502020204030204" pitchFamily="34" charset="0"/>
                        </a:rPr>
                        <a:t>Number of published works in the database on the website of the Institute</a:t>
                      </a:r>
                    </a:p>
                    <a:p>
                      <a:pPr algn="ctr" rtl="0" fontAlgn="ctr"/>
                      <a:r>
                        <a:rPr lang="en-US" sz="600" b="1" i="0" u="none" strike="noStrike" dirty="0">
                          <a:solidFill>
                            <a:srgbClr val="000000"/>
                          </a:solidFill>
                          <a:effectLst/>
                          <a:latin typeface="Calibri" panose="020F0502020204030204" pitchFamily="34" charset="0"/>
                        </a:rPr>
                        <a:t>Number of standard documents for student achievement for primary and secondary education</a:t>
                      </a:r>
                    </a:p>
                    <a:p>
                      <a:pPr algn="ctr" rtl="0" fontAlgn="ctr"/>
                      <a:r>
                        <a:rPr lang="en-US" sz="600" b="1" i="0" u="none" strike="noStrike" dirty="0">
                          <a:solidFill>
                            <a:srgbClr val="000000"/>
                          </a:solidFill>
                          <a:effectLst/>
                          <a:latin typeface="Calibri" panose="020F0502020204030204" pitchFamily="34" charset="0"/>
                        </a:rPr>
                        <a:t>Number of employees in education who received trainings in the area of ​​violence prevention.</a:t>
                      </a:r>
                    </a:p>
                    <a:p>
                      <a:pPr algn="ctr" rtl="0" fontAlgn="ctr"/>
                      <a:r>
                        <a:rPr lang="en-US" sz="600" b="1" i="0" u="none" strike="noStrike" dirty="0">
                          <a:solidFill>
                            <a:srgbClr val="000000"/>
                          </a:solidFill>
                          <a:effectLst/>
                          <a:latin typeface="Calibri" panose="020F0502020204030204" pitchFamily="34" charset="0"/>
                        </a:rPr>
                        <a:t>Number of functional resource centers for assistive technology</a:t>
                      </a:r>
                    </a:p>
                    <a:p>
                      <a:pPr algn="ctr" rtl="0" fontAlgn="ctr"/>
                      <a:r>
                        <a:rPr lang="en-US" sz="600" b="1" i="0" u="none" strike="noStrike" dirty="0">
                          <a:solidFill>
                            <a:srgbClr val="000000"/>
                          </a:solidFill>
                          <a:effectLst/>
                          <a:latin typeface="Calibri" panose="020F0502020204030204" pitchFamily="34" charset="0"/>
                        </a:rPr>
                        <a:t>Number of meetings of the Board of Directors at which decisions on the work of ERI SEE are made</a:t>
                      </a:r>
                    </a:p>
                    <a:p>
                      <a:pPr algn="ctr" rtl="0" fontAlgn="ctr"/>
                      <a:r>
                        <a:rPr lang="en-US" sz="600" b="1" i="0" u="none" strike="noStrike" dirty="0">
                          <a:solidFill>
                            <a:srgbClr val="000000"/>
                          </a:solidFill>
                          <a:effectLst/>
                          <a:latin typeface="Calibri" panose="020F0502020204030204" pitchFamily="34" charset="0"/>
                        </a:rPr>
                        <a:t>Number of children attending a program of educational work with children on hospital treatment</a:t>
                      </a:r>
                    </a:p>
                    <a:p>
                      <a:pPr algn="ctr" rtl="0" fontAlgn="ctr"/>
                      <a:r>
                        <a:rPr lang="en-US" sz="600" b="1" i="0" u="none" strike="noStrike" dirty="0">
                          <a:solidFill>
                            <a:srgbClr val="000000"/>
                          </a:solidFill>
                          <a:effectLst/>
                          <a:latin typeface="Calibri" panose="020F0502020204030204" pitchFamily="34" charset="0"/>
                        </a:rPr>
                        <a:t>Percentage of pupils involved in extracurricular activities</a:t>
                      </a:r>
                    </a:p>
                    <a:p>
                      <a:pPr algn="ctr" rtl="0" fontAlgn="ctr"/>
                      <a:r>
                        <a:rPr lang="en-US" sz="600" b="1" i="0" u="none" strike="noStrike" dirty="0">
                          <a:solidFill>
                            <a:srgbClr val="000000"/>
                          </a:solidFill>
                          <a:effectLst/>
                          <a:latin typeface="Calibri" panose="020F0502020204030204" pitchFamily="34" charset="0"/>
                        </a:rPr>
                        <a:t>Number of secondary school students in international competitions</a:t>
                      </a:r>
                    </a:p>
                    <a:p>
                      <a:pPr algn="ctr" rtl="0" fontAlgn="ctr"/>
                      <a:r>
                        <a:rPr lang="en-US" sz="600" b="1" i="0" u="none" strike="noStrike" dirty="0">
                          <a:solidFill>
                            <a:srgbClr val="000000"/>
                          </a:solidFill>
                          <a:effectLst/>
                          <a:latin typeface="Calibri" panose="020F0502020204030204" pitchFamily="34" charset="0"/>
                        </a:rPr>
                        <a:t>Number of equipped facilities after rehabilitation</a:t>
                      </a:r>
                    </a:p>
                    <a:p>
                      <a:pPr algn="ctr" rtl="0" fontAlgn="ctr"/>
                      <a:r>
                        <a:rPr lang="en-US" sz="600" b="1" i="0" u="none" strike="noStrike" dirty="0">
                          <a:solidFill>
                            <a:srgbClr val="000000"/>
                          </a:solidFill>
                          <a:effectLst/>
                          <a:latin typeface="Calibri" panose="020F0502020204030204" pitchFamily="34" charset="0"/>
                        </a:rPr>
                        <a:t>Number of students who completed their master studies</a:t>
                      </a:r>
                    </a:p>
                    <a:p>
                      <a:pPr algn="ctr" rtl="0" fontAlgn="ctr"/>
                      <a:r>
                        <a:rPr lang="en-US" sz="600" b="1" i="0" u="none" strike="noStrike" dirty="0">
                          <a:solidFill>
                            <a:srgbClr val="000000"/>
                          </a:solidFill>
                          <a:effectLst/>
                          <a:latin typeface="Calibri" panose="020F0502020204030204" pitchFamily="34" charset="0"/>
                        </a:rPr>
                        <a:t>Number of students covered by affirmative measures through the programs of the Government of the Republic of Serbia</a:t>
                      </a:r>
                    </a:p>
                    <a:p>
                      <a:pPr algn="ctr" rtl="0" fontAlgn="ctr"/>
                      <a:r>
                        <a:rPr lang="en-US" sz="600" b="1" i="0" u="none" strike="noStrike" dirty="0">
                          <a:solidFill>
                            <a:srgbClr val="000000"/>
                          </a:solidFill>
                          <a:effectLst/>
                          <a:latin typeface="Calibri" panose="020F0502020204030204" pitchFamily="34" charset="0"/>
                        </a:rPr>
                        <a:t>Number of modernized objects that are realized using the IT system</a:t>
                      </a:r>
                    </a:p>
                    <a:p>
                      <a:pPr algn="ctr" rtl="0" fontAlgn="ctr"/>
                      <a:r>
                        <a:rPr lang="en-US" sz="600" b="1" i="0" u="none" strike="noStrike" dirty="0">
                          <a:solidFill>
                            <a:srgbClr val="000000"/>
                          </a:solidFill>
                          <a:effectLst/>
                          <a:latin typeface="Calibri" panose="020F0502020204030204" pitchFamily="34" charset="0"/>
                        </a:rPr>
                        <a:t>Number of students using accommodation services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3955981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EDUCATION PI</a:t>
            </a:r>
            <a:r>
              <a:rPr lang="en-US" sz="3600" dirty="0">
                <a:solidFill>
                  <a:srgbClr val="002060"/>
                </a:solidFill>
                <a:latin typeface="+mj-lt"/>
                <a:ea typeface="+mj-ea"/>
                <a:cs typeface="+mj-cs"/>
              </a:rPr>
              <a:t>s: CROATIA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28</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656053236"/>
              </p:ext>
            </p:extLst>
          </p:nvPr>
        </p:nvGraphicFramePr>
        <p:xfrm>
          <a:off x="838200" y="583737"/>
          <a:ext cx="8839200" cy="6275419"/>
        </p:xfrm>
        <a:graphic>
          <a:graphicData uri="http://schemas.openxmlformats.org/drawingml/2006/table">
            <a:tbl>
              <a:tblPr/>
              <a:tblGrid>
                <a:gridCol w="838200">
                  <a:extLst>
                    <a:ext uri="{9D8B030D-6E8A-4147-A177-3AD203B41FA5}">
                      <a16:colId xmlns:a16="http://schemas.microsoft.com/office/drawing/2014/main" val="2618358678"/>
                    </a:ext>
                  </a:extLst>
                </a:gridCol>
                <a:gridCol w="8001000">
                  <a:extLst>
                    <a:ext uri="{9D8B030D-6E8A-4147-A177-3AD203B41FA5}">
                      <a16:colId xmlns:a16="http://schemas.microsoft.com/office/drawing/2014/main" val="479141913"/>
                    </a:ext>
                  </a:extLst>
                </a:gridCol>
              </a:tblGrid>
              <a:tr h="306212">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4 Programs: Program: Development of the educational system, Program: Higher education, Program: Investing in scientific research,</a:t>
                      </a:r>
                    </a:p>
                    <a:p>
                      <a:pPr algn="ctr" rtl="0" fontAlgn="ctr"/>
                      <a:r>
                        <a:rPr lang="en-US" sz="1000" b="1" i="0" u="none" strike="noStrike" dirty="0">
                          <a:solidFill>
                            <a:srgbClr val="000000"/>
                          </a:solidFill>
                          <a:effectLst/>
                          <a:latin typeface="Calibri" panose="020F0502020204030204" pitchFamily="34" charset="0"/>
                        </a:rPr>
                        <a:t>Program: Development of the information society</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298935">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26 at Program level (outcome indicators) at State level and 5 outcome indicators at local governance level. Additional 82 PIs for 40 activities and 5 project within the 4 Programs.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4416623">
                <a:tc>
                  <a:txBody>
                    <a:bodyPr/>
                    <a:lstStyle/>
                    <a:p>
                      <a:pPr algn="ctr" rtl="0" fontAlgn="ctr"/>
                      <a:r>
                        <a:rPr lang="en-US" sz="10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Calibri" panose="020F0502020204030204" pitchFamily="34" charset="0"/>
                        </a:rPr>
                        <a:t>Increase in the number of 25- to 64-year-olds who have completed tertiary education                                                                                                                                                                                                      Increase in the number of educational institutions where external evaluation of work quality is performed                                                                                                                                                                Increase in the number of educational institutions involved in the Erasmus+ program                                                                                                                                                                                                            2017-2019 Action plan for the mobility of scientists adopted                                                                                                                                                                                                                                             Development of the educational system</a:t>
                      </a:r>
                    </a:p>
                    <a:p>
                      <a:pPr algn="ctr" rtl="0" fontAlgn="ctr"/>
                      <a:r>
                        <a:rPr lang="en-US" sz="800" b="1" i="0" u="none" strike="noStrike" dirty="0">
                          <a:solidFill>
                            <a:srgbClr val="000000"/>
                          </a:solidFill>
                          <a:effectLst/>
                          <a:latin typeface="Calibri" panose="020F0502020204030204" pitchFamily="34" charset="0"/>
                        </a:rPr>
                        <a:t>Increased number of persons involved in some form of lifelong learning.</a:t>
                      </a:r>
                    </a:p>
                    <a:p>
                      <a:pPr algn="ctr" rtl="0" fontAlgn="ctr"/>
                      <a:r>
                        <a:rPr lang="en-US" sz="800" b="1" i="0" u="none" strike="noStrike" dirty="0">
                          <a:solidFill>
                            <a:srgbClr val="000000"/>
                          </a:solidFill>
                          <a:effectLst/>
                          <a:latin typeface="Calibri" panose="020F0502020204030204" pitchFamily="34" charset="0"/>
                        </a:rPr>
                        <a:t>Increased amount of information in the adult education system.</a:t>
                      </a:r>
                    </a:p>
                    <a:p>
                      <a:pPr algn="ctr" rtl="0" fontAlgn="ctr"/>
                      <a:r>
                        <a:rPr lang="en-US" sz="800" b="1" i="0" u="none" strike="noStrike" dirty="0">
                          <a:solidFill>
                            <a:srgbClr val="000000"/>
                          </a:solidFill>
                          <a:effectLst/>
                          <a:latin typeface="Calibri" panose="020F0502020204030204" pitchFamily="34" charset="0"/>
                        </a:rPr>
                        <a:t>Heads of adult education have successfully completed all five program modules and thus improved their skills and competence                                                                                                                      Increase in the number of persons aged 30 to 34 with tertiary educational  attainment</a:t>
                      </a:r>
                    </a:p>
                    <a:p>
                      <a:pPr algn="ctr" rtl="0" fontAlgn="ctr"/>
                      <a:r>
                        <a:rPr lang="en-US" sz="800" b="1" i="0" u="none" strike="noStrike" dirty="0">
                          <a:solidFill>
                            <a:srgbClr val="000000"/>
                          </a:solidFill>
                          <a:effectLst/>
                          <a:latin typeface="Calibri" panose="020F0502020204030204" pitchFamily="34" charset="0"/>
                        </a:rPr>
                        <a:t>Increase in the number of higher education institutions which are aligned with revised European standards and guidelines and other relevant standards and examples from good practice</a:t>
                      </a:r>
                    </a:p>
                    <a:p>
                      <a:pPr algn="ctr" rtl="0" fontAlgn="ctr"/>
                      <a:r>
                        <a:rPr lang="en-US" sz="800" b="1" i="0" u="none" strike="noStrike" dirty="0">
                          <a:solidFill>
                            <a:srgbClr val="000000"/>
                          </a:solidFill>
                          <a:effectLst/>
                          <a:latin typeface="Calibri" panose="020F0502020204030204" pitchFamily="34" charset="0"/>
                        </a:rPr>
                        <a:t>Increase in the number of scientific </a:t>
                      </a:r>
                      <a:r>
                        <a:rPr lang="en-US" sz="800" b="1" i="0" u="none" strike="noStrike" dirty="0" err="1">
                          <a:solidFill>
                            <a:srgbClr val="000000"/>
                          </a:solidFill>
                          <a:effectLst/>
                          <a:latin typeface="Calibri" panose="020F0502020204030204" pitchFamily="34" charset="0"/>
                        </a:rPr>
                        <a:t>organisations</a:t>
                      </a:r>
                      <a:r>
                        <a:rPr lang="en-US" sz="800" b="1" i="0" u="none" strike="noStrike" dirty="0">
                          <a:solidFill>
                            <a:srgbClr val="000000"/>
                          </a:solidFill>
                          <a:effectLst/>
                          <a:latin typeface="Calibri" panose="020F0502020204030204" pitchFamily="34" charset="0"/>
                        </a:rPr>
                        <a:t> that are aligned with national standards based on the EU principles of scientific excellence</a:t>
                      </a:r>
                    </a:p>
                    <a:p>
                      <a:pPr algn="ctr" rtl="0" fontAlgn="ctr"/>
                      <a:r>
                        <a:rPr lang="en-US" sz="800" b="1" i="0" u="none" strike="noStrike" dirty="0">
                          <a:solidFill>
                            <a:srgbClr val="000000"/>
                          </a:solidFill>
                          <a:effectLst/>
                          <a:latin typeface="Calibri" panose="020F0502020204030204" pitchFamily="34" charset="0"/>
                        </a:rPr>
                        <a:t>Meaningful and effective quality assurance systems established at Croatian higher education institutions, pursuant to Part I of the European Higher Education Area</a:t>
                      </a:r>
                    </a:p>
                    <a:p>
                      <a:pPr algn="ctr" rtl="0" fontAlgn="ctr"/>
                      <a:r>
                        <a:rPr lang="en-US" sz="800" b="1" i="0" u="none" strike="noStrike" dirty="0">
                          <a:solidFill>
                            <a:srgbClr val="000000"/>
                          </a:solidFill>
                          <a:effectLst/>
                          <a:latin typeface="Calibri" panose="020F0502020204030204" pitchFamily="34" charset="0"/>
                        </a:rPr>
                        <a:t>Candidates successfully registered in the </a:t>
                      </a:r>
                      <a:r>
                        <a:rPr lang="en-US" sz="800" b="1" i="0" u="none" strike="noStrike" dirty="0" err="1">
                          <a:solidFill>
                            <a:srgbClr val="000000"/>
                          </a:solidFill>
                          <a:effectLst/>
                          <a:latin typeface="Calibri" panose="020F0502020204030204" pitchFamily="34" charset="0"/>
                        </a:rPr>
                        <a:t>NISpVU</a:t>
                      </a:r>
                      <a:endParaRPr lang="en-US" sz="800" b="1" i="0" u="none" strike="noStrike" dirty="0">
                        <a:solidFill>
                          <a:srgbClr val="000000"/>
                        </a:solidFill>
                        <a:effectLst/>
                        <a:latin typeface="Calibri" panose="020F0502020204030204" pitchFamily="34" charset="0"/>
                      </a:endParaRPr>
                    </a:p>
                    <a:p>
                      <a:pPr algn="ctr" rtl="0" fontAlgn="ctr"/>
                      <a:r>
                        <a:rPr lang="en-US" sz="800" b="1" i="0" u="none" strike="noStrike" dirty="0">
                          <a:solidFill>
                            <a:srgbClr val="000000"/>
                          </a:solidFill>
                          <a:effectLst/>
                          <a:latin typeface="Calibri" panose="020F0502020204030204" pitchFamily="34" charset="0"/>
                        </a:rPr>
                        <a:t>Candidates successfully registered in the </a:t>
                      </a:r>
                      <a:r>
                        <a:rPr lang="en-US" sz="800" b="1" i="0" u="none" strike="noStrike" dirty="0" err="1">
                          <a:solidFill>
                            <a:srgbClr val="000000"/>
                          </a:solidFill>
                          <a:effectLst/>
                          <a:latin typeface="Calibri" panose="020F0502020204030204" pitchFamily="34" charset="0"/>
                        </a:rPr>
                        <a:t>NISpDS</a:t>
                      </a:r>
                      <a:endParaRPr lang="en-US" sz="800" b="1" i="0" u="none" strike="noStrike" dirty="0">
                        <a:solidFill>
                          <a:srgbClr val="000000"/>
                        </a:solidFill>
                        <a:effectLst/>
                        <a:latin typeface="Calibri" panose="020F0502020204030204" pitchFamily="34" charset="0"/>
                      </a:endParaRPr>
                    </a:p>
                    <a:p>
                      <a:pPr algn="ctr" rtl="0" fontAlgn="ctr"/>
                      <a:r>
                        <a:rPr lang="en-US" sz="800" b="1" i="0" u="none" strike="noStrike" dirty="0">
                          <a:solidFill>
                            <a:srgbClr val="000000"/>
                          </a:solidFill>
                          <a:effectLst/>
                          <a:latin typeface="Calibri" panose="020F0502020204030204" pitchFamily="34" charset="0"/>
                        </a:rPr>
                        <a:t>Candidates have been successfully registered in the </a:t>
                      </a:r>
                      <a:r>
                        <a:rPr lang="en-US" sz="800" b="1" i="0" u="none" strike="noStrike" dirty="0" err="1">
                          <a:solidFill>
                            <a:srgbClr val="000000"/>
                          </a:solidFill>
                          <a:effectLst/>
                          <a:latin typeface="Calibri" panose="020F0502020204030204" pitchFamily="34" charset="0"/>
                        </a:rPr>
                        <a:t>NISpuSŠ</a:t>
                      </a:r>
                      <a:r>
                        <a:rPr lang="en-US" sz="800" b="1" i="0" u="none" strike="noStrike" dirty="0">
                          <a:solidFill>
                            <a:srgbClr val="000000"/>
                          </a:solidFill>
                          <a:effectLst/>
                          <a:latin typeface="Calibri" panose="020F0502020204030204" pitchFamily="34" charset="0"/>
                        </a:rPr>
                        <a:t> system</a:t>
                      </a:r>
                    </a:p>
                    <a:p>
                      <a:pPr algn="ctr" rtl="0" fontAlgn="ctr"/>
                      <a:r>
                        <a:rPr lang="en-US" sz="800" b="1" i="0" u="none" strike="noStrike" dirty="0">
                          <a:solidFill>
                            <a:srgbClr val="000000"/>
                          </a:solidFill>
                          <a:effectLst/>
                          <a:latin typeface="Calibri" panose="020F0502020204030204" pitchFamily="34" charset="0"/>
                        </a:rPr>
                        <a:t>Increased composite indicator of research excellence</a:t>
                      </a:r>
                    </a:p>
                    <a:p>
                      <a:pPr algn="ctr" rtl="0" fontAlgn="ctr"/>
                      <a:r>
                        <a:rPr lang="en-US" sz="800" b="1" i="0" u="none" strike="noStrike" dirty="0">
                          <a:solidFill>
                            <a:srgbClr val="000000"/>
                          </a:solidFill>
                          <a:effectLst/>
                          <a:latin typeface="Calibri" panose="020F0502020204030204" pitchFamily="34" charset="0"/>
                        </a:rPr>
                        <a:t>Increasing the percentage of GDP expenditures for science and research</a:t>
                      </a:r>
                    </a:p>
                    <a:p>
                      <a:pPr algn="ctr" rtl="0" fontAlgn="ctr"/>
                      <a:r>
                        <a:rPr lang="en-US" sz="800" b="1" i="0" u="none" strike="noStrike" dirty="0">
                          <a:solidFill>
                            <a:srgbClr val="000000"/>
                          </a:solidFill>
                          <a:effectLst/>
                          <a:latin typeface="Calibri" panose="020F0502020204030204" pitchFamily="34" charset="0"/>
                        </a:rPr>
                        <a:t>The degree of quality and efficiency of procedures recognizing industrial property rights, aligned with European standards (cumulative)</a:t>
                      </a:r>
                    </a:p>
                    <a:p>
                      <a:pPr algn="ctr" rtl="0" fontAlgn="ctr"/>
                      <a:r>
                        <a:rPr lang="en-US" sz="800" b="1" i="0" u="none" strike="noStrike" dirty="0">
                          <a:solidFill>
                            <a:srgbClr val="000000"/>
                          </a:solidFill>
                          <a:effectLst/>
                          <a:latin typeface="Calibri" panose="020F0502020204030204" pitchFamily="34" charset="0"/>
                        </a:rPr>
                        <a:t>The degree of quality and efficiency of copyright and related rights protection aligned with European standards (cumulative)</a:t>
                      </a:r>
                    </a:p>
                    <a:p>
                      <a:pPr algn="ctr" rtl="0" fontAlgn="ctr"/>
                      <a:r>
                        <a:rPr lang="en-US" sz="800" b="1" i="0" u="none" strike="noStrike" dirty="0">
                          <a:solidFill>
                            <a:srgbClr val="000000"/>
                          </a:solidFill>
                          <a:effectLst/>
                          <a:latin typeface="Calibri" panose="020F0502020204030204" pitchFamily="34" charset="0"/>
                        </a:rPr>
                        <a:t>Increased number of applications for industrial rights protection by domestic holders in national and European procedures (SOIP, EPO, OHIM)</a:t>
                      </a:r>
                    </a:p>
                    <a:p>
                      <a:pPr algn="ctr" rtl="0" fontAlgn="ctr"/>
                      <a:r>
                        <a:rPr lang="en-US" sz="800" b="1" i="0" u="none" strike="noStrike" dirty="0">
                          <a:solidFill>
                            <a:srgbClr val="000000"/>
                          </a:solidFill>
                          <a:effectLst/>
                          <a:latin typeface="Calibri" panose="020F0502020204030204" pitchFamily="34" charset="0"/>
                        </a:rPr>
                        <a:t>Increased efficiency of the implementation of intellectual property rights (cumulative)</a:t>
                      </a:r>
                    </a:p>
                    <a:p>
                      <a:pPr algn="ctr" rtl="0" fontAlgn="ctr"/>
                      <a:r>
                        <a:rPr lang="en-US" sz="800" b="1" i="0" u="none" strike="noStrike" dirty="0">
                          <a:solidFill>
                            <a:srgbClr val="000000"/>
                          </a:solidFill>
                          <a:effectLst/>
                          <a:latin typeface="Calibri" panose="020F0502020204030204" pitchFamily="34" charset="0"/>
                        </a:rPr>
                        <a:t>Increasing the GDP share of private sector investments into science and research</a:t>
                      </a:r>
                    </a:p>
                    <a:p>
                      <a:pPr algn="ctr" rtl="0" fontAlgn="ctr"/>
                      <a:r>
                        <a:rPr lang="en-US" sz="800" b="1" i="0" u="none" strike="noStrike" dirty="0">
                          <a:solidFill>
                            <a:srgbClr val="000000"/>
                          </a:solidFill>
                          <a:effectLst/>
                          <a:latin typeface="Calibri" panose="020F0502020204030204" pitchFamily="34" charset="0"/>
                        </a:rPr>
                        <a:t>Increase in the number of international scientific co-publications per million inhabitants</a:t>
                      </a:r>
                    </a:p>
                    <a:p>
                      <a:pPr algn="ctr" rtl="0" fontAlgn="ctr"/>
                      <a:r>
                        <a:rPr lang="en-US" sz="800" b="1" i="0" u="none" strike="noStrike" dirty="0">
                          <a:solidFill>
                            <a:srgbClr val="000000"/>
                          </a:solidFill>
                          <a:effectLst/>
                          <a:latin typeface="Calibri" panose="020F0502020204030204" pitchFamily="34" charset="0"/>
                        </a:rPr>
                        <a:t>Ensuring that network infrastructure is 100% present at every college dormitory in Croatia</a:t>
                      </a:r>
                    </a:p>
                    <a:p>
                      <a:pPr algn="ctr" rtl="0" fontAlgn="ctr"/>
                      <a:r>
                        <a:rPr lang="en-US" sz="800" b="1" i="0" u="none" strike="noStrike" dirty="0">
                          <a:solidFill>
                            <a:srgbClr val="000000"/>
                          </a:solidFill>
                          <a:effectLst/>
                          <a:latin typeface="Calibri" panose="020F0502020204030204" pitchFamily="34" charset="0"/>
                        </a:rPr>
                        <a:t>Increase in the number of users of the grid infrastructure and the Isabella cluster</a:t>
                      </a:r>
                    </a:p>
                    <a:p>
                      <a:pPr algn="ctr" rtl="0" fontAlgn="ctr"/>
                      <a:r>
                        <a:rPr lang="en-US" sz="800" b="1" i="0" u="none" strike="noStrike" dirty="0">
                          <a:solidFill>
                            <a:srgbClr val="000000"/>
                          </a:solidFill>
                          <a:effectLst/>
                          <a:latin typeface="Calibri" panose="020F0502020204030204" pitchFamily="34" charset="0"/>
                        </a:rPr>
                        <a:t>Increase in the number of Internet services that exchange data via CIX</a:t>
                      </a:r>
                    </a:p>
                    <a:p>
                      <a:pPr algn="ctr" rtl="0" fontAlgn="ctr"/>
                      <a:r>
                        <a:rPr lang="en-US" sz="800" b="1" i="0" u="none" strike="noStrike" dirty="0">
                          <a:solidFill>
                            <a:srgbClr val="000000"/>
                          </a:solidFill>
                          <a:effectLst/>
                          <a:latin typeface="Calibri" panose="020F0502020204030204" pitchFamily="34" charset="0"/>
                        </a:rPr>
                        <a:t>Received number of authentication requests (RADIUS servers)</a:t>
                      </a:r>
                    </a:p>
                    <a:p>
                      <a:pPr algn="ctr" rtl="0" fontAlgn="ctr"/>
                      <a:r>
                        <a:rPr lang="en-US" sz="800" b="1" i="0" u="none" strike="noStrike" dirty="0">
                          <a:solidFill>
                            <a:srgbClr val="000000"/>
                          </a:solidFill>
                          <a:effectLst/>
                          <a:latin typeface="Calibri" panose="020F0502020204030204" pitchFamily="34" charset="0"/>
                        </a:rPr>
                        <a:t>Received number of authentication requests (SSO servers)</a:t>
                      </a:r>
                    </a:p>
                    <a:p>
                      <a:pPr algn="ctr" rtl="0" fontAlgn="ctr"/>
                      <a:r>
                        <a:rPr lang="en-US" sz="800" b="1" i="0" u="none" strike="noStrike" dirty="0">
                          <a:solidFill>
                            <a:srgbClr val="000000"/>
                          </a:solidFill>
                          <a:effectLst/>
                          <a:latin typeface="Calibri" panose="020F0502020204030204" pitchFamily="34" charset="0"/>
                        </a:rPr>
                        <a:t>Increasing the number of students in the ISVU system</a:t>
                      </a:r>
                    </a:p>
                    <a:p>
                      <a:pPr algn="ctr" rtl="0" fontAlgn="ctr"/>
                      <a:r>
                        <a:rPr lang="en-US" sz="800" b="1" i="0" u="none" strike="noStrike" dirty="0">
                          <a:solidFill>
                            <a:srgbClr val="000000"/>
                          </a:solidFill>
                          <a:effectLst/>
                          <a:latin typeface="Calibri" panose="020F0502020204030204" pitchFamily="34" charset="0"/>
                        </a:rPr>
                        <a:t>Increase in the number of users of the Merlin e-learning platform</a:t>
                      </a:r>
                    </a:p>
                    <a:p>
                      <a:pPr algn="ctr" rtl="0" fontAlgn="ctr"/>
                      <a:r>
                        <a:rPr lang="en-US" sz="800" b="1" i="0" u="none" strike="noStrike" dirty="0">
                          <a:solidFill>
                            <a:srgbClr val="000000"/>
                          </a:solidFill>
                          <a:effectLst/>
                          <a:latin typeface="Calibri" panose="020F0502020204030204" pitchFamily="34" charset="0"/>
                        </a:rPr>
                        <a:t>Increase the number of given lessons as part of the </a:t>
                      </a:r>
                      <a:r>
                        <a:rPr lang="en-US" sz="800" b="1" i="0" u="none" strike="noStrike" dirty="0" err="1">
                          <a:solidFill>
                            <a:srgbClr val="000000"/>
                          </a:solidFill>
                          <a:effectLst/>
                          <a:latin typeface="Calibri" panose="020F0502020204030204" pitchFamily="34" charset="0"/>
                        </a:rPr>
                        <a:t>Srce</a:t>
                      </a:r>
                      <a:r>
                        <a:rPr lang="en-US" sz="800" b="1" i="0" u="none" strike="noStrike" dirty="0">
                          <a:solidFill>
                            <a:srgbClr val="000000"/>
                          </a:solidFill>
                          <a:effectLst/>
                          <a:latin typeface="Calibri" panose="020F0502020204030204" pitchFamily="34" charset="0"/>
                        </a:rPr>
                        <a:t> educational programs                                                                                                                                                                                                                Increasing the number of students who are involved in various school projects/events</a:t>
                      </a:r>
                    </a:p>
                    <a:p>
                      <a:pPr algn="ctr" rtl="0" fontAlgn="ctr"/>
                      <a:r>
                        <a:rPr lang="en-US" sz="800" b="1" i="0" u="none" strike="noStrike" dirty="0">
                          <a:solidFill>
                            <a:srgbClr val="000000"/>
                          </a:solidFill>
                          <a:effectLst/>
                          <a:latin typeface="Calibri" panose="020F0502020204030204" pitchFamily="34" charset="0"/>
                        </a:rPr>
                        <a:t>Increase in the number of students who are participating in various cultural activities (going to museums, theatres, concerts etc.) </a:t>
                      </a:r>
                      <a:r>
                        <a:rPr lang="en-US" sz="800" b="1" i="0" u="none" strike="noStrike" dirty="0" err="1">
                          <a:solidFill>
                            <a:srgbClr val="000000"/>
                          </a:solidFill>
                          <a:effectLst/>
                          <a:latin typeface="Calibri" panose="020F0502020204030204" pitchFamily="34" charset="0"/>
                        </a:rPr>
                        <a:t>organised</a:t>
                      </a:r>
                      <a:r>
                        <a:rPr lang="en-US" sz="800" b="1" i="0" u="none" strike="noStrike" dirty="0">
                          <a:solidFill>
                            <a:srgbClr val="000000"/>
                          </a:solidFill>
                          <a:effectLst/>
                          <a:latin typeface="Calibri" panose="020F0502020204030204" pitchFamily="34" charset="0"/>
                        </a:rPr>
                        <a:t> by the school</a:t>
                      </a:r>
                    </a:p>
                    <a:p>
                      <a:pPr algn="ctr" rtl="0" fontAlgn="ctr"/>
                      <a:r>
                        <a:rPr lang="en-US" sz="800" b="1" i="0" u="none" strike="noStrike" dirty="0">
                          <a:solidFill>
                            <a:srgbClr val="000000"/>
                          </a:solidFill>
                          <a:effectLst/>
                          <a:latin typeface="Calibri" panose="020F0502020204030204" pitchFamily="34" charset="0"/>
                        </a:rPr>
                        <a:t>Complete alignment with the Government pedagogical standard in terms of class size</a:t>
                      </a:r>
                    </a:p>
                    <a:p>
                      <a:pPr algn="ctr" rtl="0" fontAlgn="ctr"/>
                      <a:r>
                        <a:rPr lang="en-US" sz="800" b="1" i="0" u="none" strike="noStrike" dirty="0">
                          <a:solidFill>
                            <a:srgbClr val="000000"/>
                          </a:solidFill>
                          <a:effectLst/>
                          <a:latin typeface="Calibri" panose="020F0502020204030204" pitchFamily="34" charset="0"/>
                        </a:rPr>
                        <a:t>Introducing one-shift programs in schools</a:t>
                      </a:r>
                    </a:p>
                    <a:p>
                      <a:pPr algn="ctr" rtl="0" fontAlgn="ctr"/>
                      <a:r>
                        <a:rPr lang="en-US" sz="800" b="1" i="0" u="none" strike="noStrike" dirty="0">
                          <a:solidFill>
                            <a:srgbClr val="000000"/>
                          </a:solidFill>
                          <a:effectLst/>
                          <a:latin typeface="Calibri" panose="020F0502020204030204" pitchFamily="34" charset="0"/>
                        </a:rPr>
                        <a:t>Increasing the number of supplementary classes for students with learning disabilities</a:t>
                      </a:r>
                    </a:p>
                    <a:p>
                      <a:pPr algn="ctr" rtl="0" fontAlgn="ctr"/>
                      <a:endParaRPr lang="en-US" sz="10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1115971">
                <a:tc>
                  <a:txBody>
                    <a:bodyPr/>
                    <a:lstStyle/>
                    <a:p>
                      <a:pPr algn="ctr" rtl="0" fontAlgn="ctr"/>
                      <a:r>
                        <a:rPr lang="en-US" sz="6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marL="0" algn="ctr" defTabSz="914400" rtl="0" eaLnBrk="1" fontAlgn="ctr" latinLnBrk="0" hangingPunct="1"/>
                      <a:r>
                        <a:rPr lang="en-GB" sz="800" b="1" i="0" u="none" strike="noStrike" kern="1200" dirty="0">
                          <a:solidFill>
                            <a:srgbClr val="000000"/>
                          </a:solidFill>
                          <a:effectLst/>
                          <a:latin typeface="Calibri" panose="020F0502020204030204" pitchFamily="34" charset="0"/>
                          <a:ea typeface="+mn-ea"/>
                          <a:cs typeface="+mn-cs"/>
                        </a:rPr>
                        <a:t>Number of successfully implemented projects</a:t>
                      </a:r>
                      <a:endParaRPr lang="en-US" sz="800" b="1" i="0" u="none" strike="noStrike" kern="1200" dirty="0">
                        <a:solidFill>
                          <a:srgbClr val="000000"/>
                        </a:solidFill>
                        <a:effectLst/>
                        <a:latin typeface="Calibri" panose="020F0502020204030204" pitchFamily="34" charset="0"/>
                        <a:ea typeface="+mn-ea"/>
                        <a:cs typeface="+mn-cs"/>
                      </a:endParaRPr>
                    </a:p>
                    <a:p>
                      <a:pPr marL="0" algn="ctr" defTabSz="914400" rtl="0" eaLnBrk="1" fontAlgn="ctr" latinLnBrk="0" hangingPunct="1"/>
                      <a:r>
                        <a:rPr lang="en-GB" sz="800" b="1" i="0" u="none" strike="noStrike" kern="1200" dirty="0">
                          <a:solidFill>
                            <a:srgbClr val="000000"/>
                          </a:solidFill>
                          <a:effectLst/>
                          <a:latin typeface="Calibri" panose="020F0502020204030204" pitchFamily="34" charset="0"/>
                          <a:ea typeface="+mn-ea"/>
                          <a:cs typeface="+mn-cs"/>
                        </a:rPr>
                        <a:t>Increase in the number of gifted children and students who were given additional specific forms of support according to their needs, preferences and skills                                                                         Larger income of scientific organizations from contracted projects with economic entities, state administration bodies and units of local government and self-government, the civil sector and NGOs, in total revenues                                                                                                                                                                                                                                                                                                                                          Implemented programs of mentor and trainee work                                                                                                                                                                                                                                                                     Number of children and students who were given systematic support (teaching assistants, transport, teaching materials and tools, meals)                                                                                                      Increasing the number of preschool children included in the system of early and preschool education</a:t>
                      </a:r>
                      <a:endParaRPr lang="en-US" sz="8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317624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EDUCATION PI</a:t>
            </a:r>
            <a:r>
              <a:rPr lang="en-US" sz="3600" dirty="0">
                <a:solidFill>
                  <a:srgbClr val="002060"/>
                </a:solidFill>
                <a:latin typeface="+mj-lt"/>
                <a:ea typeface="+mj-ea"/>
                <a:cs typeface="+mj-cs"/>
              </a:rPr>
              <a:t>s: KYRGYZ REPUBLIC</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29</a:t>
            </a:fld>
            <a:endParaRPr lang="en-US" dirty="0"/>
          </a:p>
        </p:txBody>
      </p:sp>
      <p:graphicFrame>
        <p:nvGraphicFramePr>
          <p:cNvPr id="7" name="Table 6">
            <a:extLst>
              <a:ext uri="{FF2B5EF4-FFF2-40B4-BE49-F238E27FC236}">
                <a16:creationId xmlns:a16="http://schemas.microsoft.com/office/drawing/2014/main" id="{8CDC1E73-75EC-4DB5-A91D-60E4750CCE00}"/>
              </a:ext>
            </a:extLst>
          </p:cNvPr>
          <p:cNvGraphicFramePr>
            <a:graphicFrameLocks noGrp="1"/>
          </p:cNvGraphicFramePr>
          <p:nvPr>
            <p:extLst>
              <p:ext uri="{D42A27DB-BD31-4B8C-83A1-F6EECF244321}">
                <p14:modId xmlns:p14="http://schemas.microsoft.com/office/powerpoint/2010/main" val="102277467"/>
              </p:ext>
            </p:extLst>
          </p:nvPr>
        </p:nvGraphicFramePr>
        <p:xfrm>
          <a:off x="772865" y="1143000"/>
          <a:ext cx="8839200" cy="3615373"/>
        </p:xfrm>
        <a:graphic>
          <a:graphicData uri="http://schemas.openxmlformats.org/drawingml/2006/table">
            <a:tbl>
              <a:tblPr/>
              <a:tblGrid>
                <a:gridCol w="838200">
                  <a:extLst>
                    <a:ext uri="{9D8B030D-6E8A-4147-A177-3AD203B41FA5}">
                      <a16:colId xmlns:a16="http://schemas.microsoft.com/office/drawing/2014/main" val="2618358678"/>
                    </a:ext>
                  </a:extLst>
                </a:gridCol>
                <a:gridCol w="8001000">
                  <a:extLst>
                    <a:ext uri="{9D8B030D-6E8A-4147-A177-3AD203B41FA5}">
                      <a16:colId xmlns:a16="http://schemas.microsoft.com/office/drawing/2014/main" val="479141913"/>
                    </a:ext>
                  </a:extLst>
                </a:gridCol>
              </a:tblGrid>
              <a:tr h="410523">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Calibri" panose="020F0502020204030204" pitchFamily="34" charset="0"/>
                        </a:rPr>
                        <a:t>5 Programs: Planning, administration and management; Implementation of the Program of State Guarantees for Providing Citizens of the Kyrgyz Republic with Health Care Assistance; Implementation of the basic program of compulsory health insurance; Basic state medical insurance (BHMS) (pilot); Ensuring the availability of hemodialysis services for patients with terminal stage of chronic renal failure</a:t>
                      </a:r>
                      <a:endParaRPr lang="en-US" sz="9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271544">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900" b="1" i="0" u="none" strike="noStrike" dirty="0">
                          <a:solidFill>
                            <a:srgbClr val="000000"/>
                          </a:solidFill>
                          <a:effectLst/>
                          <a:latin typeface="Calibri" panose="020F0502020204030204" pitchFamily="34" charset="0"/>
                        </a:rPr>
                        <a:t>8 highest-level sustainable development indicators. 4 additional PIs at Program level and additional 56 for 40 activities within these 5 Programs.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488513">
                <a:tc>
                  <a:txBody>
                    <a:bodyPr/>
                    <a:lstStyle/>
                    <a:p>
                      <a:pPr algn="ctr" rtl="0" fontAlgn="ctr"/>
                      <a:r>
                        <a:rPr lang="en-US" sz="9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Calibri" panose="020F0502020204030204" pitchFamily="34" charset="0"/>
                        </a:rPr>
                        <a:t>Share of schools with the access to electricity</a:t>
                      </a:r>
                    </a:p>
                    <a:p>
                      <a:pPr algn="ctr" rtl="0" fontAlgn="ctr"/>
                      <a:r>
                        <a:rPr lang="en-US" sz="900" b="1" i="0" u="none" strike="noStrike" dirty="0">
                          <a:solidFill>
                            <a:srgbClr val="000000"/>
                          </a:solidFill>
                          <a:effectLst/>
                          <a:latin typeface="Calibri" panose="020F0502020204030204" pitchFamily="34" charset="0"/>
                        </a:rPr>
                        <a:t>Share of schools with the access to the Internet for educational purposes</a:t>
                      </a:r>
                    </a:p>
                    <a:p>
                      <a:pPr algn="ctr" rtl="0" fontAlgn="ctr"/>
                      <a:r>
                        <a:rPr lang="en-US" sz="900" b="1" i="0" u="none" strike="noStrike" dirty="0">
                          <a:solidFill>
                            <a:srgbClr val="000000"/>
                          </a:solidFill>
                          <a:effectLst/>
                          <a:latin typeface="Calibri" panose="020F0502020204030204" pitchFamily="34" charset="0"/>
                        </a:rPr>
                        <a:t>Share of schools with the access to computers for educational purposes</a:t>
                      </a:r>
                    </a:p>
                    <a:p>
                      <a:pPr algn="ctr" rtl="0" fontAlgn="ctr"/>
                      <a:r>
                        <a:rPr lang="en-US" sz="900" b="1" i="0" u="none" strike="noStrike" dirty="0">
                          <a:solidFill>
                            <a:srgbClr val="000000"/>
                          </a:solidFill>
                          <a:effectLst/>
                          <a:latin typeface="Calibri" panose="020F0502020204030204" pitchFamily="34" charset="0"/>
                        </a:rPr>
                        <a:t>Share of schools with the access to adapted infrastructure and materials for students with disabilities</a:t>
                      </a:r>
                    </a:p>
                    <a:p>
                      <a:pPr algn="ctr" rtl="0" fontAlgn="ctr"/>
                      <a:r>
                        <a:rPr lang="en-US" sz="900" b="1" i="0" u="none" strike="noStrike" dirty="0">
                          <a:solidFill>
                            <a:srgbClr val="000000"/>
                          </a:solidFill>
                          <a:effectLst/>
                          <a:latin typeface="Calibri" panose="020F0502020204030204" pitchFamily="34" charset="0"/>
                        </a:rPr>
                        <a:t>Share of schools with the access to drinking water</a:t>
                      </a:r>
                    </a:p>
                    <a:p>
                      <a:pPr algn="ctr" rtl="0" fontAlgn="ctr"/>
                      <a:r>
                        <a:rPr lang="en-US" sz="900" b="1" i="0" u="none" strike="noStrike" dirty="0">
                          <a:solidFill>
                            <a:srgbClr val="000000"/>
                          </a:solidFill>
                          <a:effectLst/>
                          <a:latin typeface="Calibri" panose="020F0502020204030204" pitchFamily="34" charset="0"/>
                        </a:rPr>
                        <a:t>Share of schools with the access to separate minimally equipped toilets</a:t>
                      </a:r>
                    </a:p>
                    <a:p>
                      <a:pPr algn="ctr" rtl="0" fontAlgn="ctr"/>
                      <a:r>
                        <a:rPr lang="en-US" sz="900" b="1" i="0" u="none" strike="noStrike" dirty="0">
                          <a:solidFill>
                            <a:srgbClr val="000000"/>
                          </a:solidFill>
                          <a:effectLst/>
                          <a:latin typeface="Calibri" panose="020F0502020204030204" pitchFamily="34" charset="0"/>
                        </a:rPr>
                        <a:t>Share of schools with the access to basic facilities for hand washing</a:t>
                      </a:r>
                    </a:p>
                    <a:p>
                      <a:pPr algn="ctr" rtl="0" fontAlgn="ctr"/>
                      <a:r>
                        <a:rPr lang="en-US" sz="900" b="1" i="0" u="none" strike="noStrike" dirty="0">
                          <a:solidFill>
                            <a:srgbClr val="000000"/>
                          </a:solidFill>
                          <a:effectLst/>
                          <a:latin typeface="Calibri" panose="020F0502020204030204" pitchFamily="34" charset="0"/>
                        </a:rPr>
                        <a:t>Share of teachers: a) in pre-school institutions, b) in elementary school c) in junior secondary school, and d) in upper secondary school</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1829517">
                <a:tc>
                  <a:txBody>
                    <a:bodyPr/>
                    <a:lstStyle/>
                    <a:p>
                      <a:pPr algn="ctr" rtl="0" fontAlgn="ctr"/>
                      <a:r>
                        <a:rPr lang="en-US" sz="8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en-US" sz="900" b="1" i="0" u="none" strike="noStrike" kern="1200" dirty="0">
                          <a:solidFill>
                            <a:srgbClr val="000000"/>
                          </a:solidFill>
                          <a:effectLst/>
                          <a:latin typeface="Calibri" panose="020F0502020204030204" pitchFamily="34" charset="0"/>
                          <a:ea typeface="+mn-ea"/>
                          <a:cs typeface="+mn-cs"/>
                        </a:rPr>
                        <a:t>Coverage of children of the relevant age (5-7 years old) with pre-school training programs (from those who wish)</a:t>
                      </a:r>
                    </a:p>
                    <a:p>
                      <a:pPr algn="ctr" hangingPunct="0"/>
                      <a:r>
                        <a:rPr lang="en-US" sz="900" b="1" i="0" u="none" strike="noStrike" kern="1200" dirty="0">
                          <a:solidFill>
                            <a:srgbClr val="000000"/>
                          </a:solidFill>
                          <a:effectLst/>
                          <a:latin typeface="Calibri" panose="020F0502020204030204" pitchFamily="34" charset="0"/>
                          <a:ea typeface="+mn-ea"/>
                          <a:cs typeface="+mn-cs"/>
                        </a:rPr>
                        <a:t>Number of children of the relevant age covered with pre-school training programs                                      </a:t>
                      </a:r>
                    </a:p>
                    <a:p>
                      <a:pPr algn="ctr" hangingPunct="0"/>
                      <a:r>
                        <a:rPr lang="en-US" sz="900" b="1" i="0" u="none" strike="noStrike" kern="1200" dirty="0">
                          <a:solidFill>
                            <a:srgbClr val="000000"/>
                          </a:solidFill>
                          <a:effectLst/>
                          <a:latin typeface="Calibri" panose="020F0502020204030204" pitchFamily="34" charset="0"/>
                          <a:ea typeface="+mn-ea"/>
                          <a:cs typeface="+mn-cs"/>
                        </a:rPr>
                        <a:t>Share of class kits equipped under pre-school training as required</a:t>
                      </a:r>
                    </a:p>
                    <a:p>
                      <a:pPr algn="ctr" hangingPunct="0"/>
                      <a:r>
                        <a:rPr lang="en-US" sz="900" b="1" i="0" u="none" strike="noStrike" kern="1200" dirty="0">
                          <a:solidFill>
                            <a:srgbClr val="000000"/>
                          </a:solidFill>
                          <a:effectLst/>
                          <a:latin typeface="Calibri" panose="020F0502020204030204" pitchFamily="34" charset="0"/>
                          <a:ea typeface="+mn-ea"/>
                          <a:cs typeface="+mn-cs"/>
                        </a:rPr>
                        <a:t>Number of new children’s educational institutions</a:t>
                      </a:r>
                    </a:p>
                    <a:p>
                      <a:pPr algn="ctr" hangingPunct="0"/>
                      <a:r>
                        <a:rPr lang="en-US" sz="900" b="1" i="0" u="none" strike="noStrike" kern="1200" dirty="0">
                          <a:solidFill>
                            <a:srgbClr val="000000"/>
                          </a:solidFill>
                          <a:effectLst/>
                          <a:latin typeface="Calibri" panose="020F0502020204030204" pitchFamily="34" charset="0"/>
                          <a:ea typeface="+mn-ea"/>
                          <a:cs typeface="+mn-cs"/>
                        </a:rPr>
                        <a:t>Share of new children’s educational institutions as required </a:t>
                      </a:r>
                    </a:p>
                    <a:p>
                      <a:pPr algn="ctr" hangingPunct="0"/>
                      <a:r>
                        <a:rPr lang="en-US" sz="900" b="1" i="0" u="none" strike="noStrike" kern="1200" dirty="0">
                          <a:solidFill>
                            <a:srgbClr val="000000"/>
                          </a:solidFill>
                          <a:effectLst/>
                          <a:latin typeface="Calibri" panose="020F0502020204030204" pitchFamily="34" charset="0"/>
                          <a:ea typeface="+mn-ea"/>
                          <a:cs typeface="+mn-cs"/>
                        </a:rPr>
                        <a:t>Coverage of children with basic education (1-9 forms)</a:t>
                      </a:r>
                    </a:p>
                    <a:p>
                      <a:pPr algn="ctr" hangingPunct="0"/>
                      <a:r>
                        <a:rPr lang="en-US" sz="900" b="1" i="0" u="none" strike="noStrike" kern="1200" dirty="0">
                          <a:solidFill>
                            <a:srgbClr val="000000"/>
                          </a:solidFill>
                          <a:effectLst/>
                          <a:latin typeface="Calibri" panose="020F0502020204030204" pitchFamily="34" charset="0"/>
                          <a:ea typeface="+mn-ea"/>
                          <a:cs typeface="+mn-cs"/>
                        </a:rPr>
                        <a:t>Share of schools completely (100%) staffed with teachers</a:t>
                      </a:r>
                    </a:p>
                    <a:p>
                      <a:pPr algn="ctr" hangingPunct="0"/>
                      <a:r>
                        <a:rPr lang="en-US" sz="900" b="1" i="0" u="none" strike="noStrike" kern="1200" dirty="0">
                          <a:solidFill>
                            <a:srgbClr val="000000"/>
                          </a:solidFill>
                          <a:effectLst/>
                          <a:latin typeface="Calibri" panose="020F0502020204030204" pitchFamily="34" charset="0"/>
                          <a:ea typeface="+mn-ea"/>
                          <a:cs typeface="+mn-cs"/>
                        </a:rPr>
                        <a:t>Number of schools renovated and equipped in accordance with up-to-date requirements and conditions for persons with disabilities</a:t>
                      </a:r>
                    </a:p>
                    <a:p>
                      <a:pPr algn="ctr" hangingPunct="0"/>
                      <a:r>
                        <a:rPr lang="en-US" sz="900" b="1" i="0" u="none" strike="noStrike" kern="1200" dirty="0">
                          <a:solidFill>
                            <a:srgbClr val="000000"/>
                          </a:solidFill>
                          <a:effectLst/>
                          <a:latin typeface="Calibri" panose="020F0502020204030204" pitchFamily="34" charset="0"/>
                          <a:ea typeface="+mn-ea"/>
                          <a:cs typeface="+mn-cs"/>
                        </a:rPr>
                        <a:t>Share of universities (% of the total number) forming the enrollment plan on the basis of the target training treaties made with employers</a:t>
                      </a:r>
                    </a:p>
                    <a:p>
                      <a:pPr algn="ctr" hangingPunct="0"/>
                      <a:r>
                        <a:rPr lang="en-US" sz="900" b="1" i="0" u="none" strike="noStrike" kern="1200" dirty="0">
                          <a:solidFill>
                            <a:srgbClr val="000000"/>
                          </a:solidFill>
                          <a:effectLst/>
                          <a:latin typeface="Calibri" panose="020F0502020204030204" pitchFamily="34" charset="0"/>
                          <a:ea typeface="+mn-ea"/>
                          <a:cs typeface="+mn-cs"/>
                        </a:rPr>
                        <a:t>Share of teachers participating in advanced vocational training programs              </a:t>
                      </a:r>
                    </a:p>
                    <a:p>
                      <a:pPr algn="ctr" hangingPunct="0"/>
                      <a:r>
                        <a:rPr lang="en-US" sz="900" b="1" i="0" u="none" strike="noStrike" kern="1200" dirty="0">
                          <a:solidFill>
                            <a:srgbClr val="000000"/>
                          </a:solidFill>
                          <a:effectLst/>
                          <a:latin typeface="Calibri" panose="020F0502020204030204" pitchFamily="34" charset="0"/>
                          <a:ea typeface="+mn-ea"/>
                          <a:cs typeface="+mn-cs"/>
                        </a:rPr>
                        <a:t>Share of funds allocated by universities to development of research work</a:t>
                      </a:r>
                    </a:p>
                    <a:p>
                      <a:pPr algn="ctr" hangingPunct="0"/>
                      <a:r>
                        <a:rPr lang="en-US" sz="900" b="1" i="0" u="none" strike="noStrike" kern="1200" dirty="0">
                          <a:solidFill>
                            <a:srgbClr val="000000"/>
                          </a:solidFill>
                          <a:effectLst/>
                          <a:latin typeface="Calibri" panose="020F0502020204030204" pitchFamily="34" charset="0"/>
                          <a:ea typeface="+mn-ea"/>
                          <a:cs typeface="+mn-cs"/>
                        </a:rPr>
                        <a:t>Increase in the share of research projects aimed at achieving positive structural change in the economy of the Republic </a:t>
                      </a:r>
                    </a:p>
                    <a:p>
                      <a:pPr algn="ctr" hangingPunct="0"/>
                      <a:r>
                        <a:rPr lang="en-US" sz="900" b="1" i="0" u="none" strike="noStrike" kern="1200" dirty="0">
                          <a:solidFill>
                            <a:srgbClr val="000000"/>
                          </a:solidFill>
                          <a:effectLst/>
                          <a:latin typeface="Calibri" panose="020F0502020204030204" pitchFamily="34" charset="0"/>
                          <a:ea typeface="+mn-ea"/>
                          <a:cs typeface="+mn-cs"/>
                        </a:rPr>
                        <a:t>Share of recent graduates involved in implementation of research and development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43386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63588" y="2517556"/>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endParaRPr lang="en-US" sz="2000" dirty="0">
              <a:solidFill>
                <a:schemeClr val="tx1">
                  <a:lumMod val="95000"/>
                  <a:lumOff val="5000"/>
                </a:schemeClr>
              </a:solidFill>
            </a:endParaRPr>
          </a:p>
          <a:p>
            <a:pPr algn="l">
              <a:spcBef>
                <a:spcPts val="1200"/>
              </a:spcBef>
            </a:pPr>
            <a:r>
              <a:rPr lang="en-US" sz="3000" cap="all" dirty="0">
                <a:solidFill>
                  <a:schemeClr val="tx1">
                    <a:lumMod val="95000"/>
                    <a:lumOff val="5000"/>
                  </a:schemeClr>
                </a:solidFill>
              </a:rPr>
              <a:t>Rationale for PEMPAL performance indicators (PI) review</a:t>
            </a:r>
          </a:p>
          <a:p>
            <a:pPr algn="l">
              <a:spcBef>
                <a:spcPts val="1200"/>
              </a:spcBef>
            </a:pPr>
            <a:r>
              <a:rPr lang="en-US" sz="3000" cap="all" dirty="0">
                <a:solidFill>
                  <a:schemeClr val="tx1">
                    <a:lumMod val="95000"/>
                    <a:lumOff val="5000"/>
                  </a:schemeClr>
                </a:solidFill>
              </a:rPr>
              <a:t> </a:t>
            </a:r>
          </a:p>
          <a:p>
            <a:pPr marL="0" lvl="1" algn="just">
              <a:spcBef>
                <a:spcPts val="800"/>
              </a:spcBef>
            </a:pPr>
            <a:endParaRPr lang="bs-Latn-BA" sz="20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3</a:t>
            </a:fld>
            <a:endParaRPr lang="en-US" dirty="0"/>
          </a:p>
        </p:txBody>
      </p:sp>
    </p:spTree>
    <p:extLst>
      <p:ext uri="{BB962C8B-B14F-4D97-AF65-F5344CB8AC3E}">
        <p14:creationId xmlns:p14="http://schemas.microsoft.com/office/powerpoint/2010/main" val="4150551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EDUCATION PI</a:t>
            </a:r>
            <a:r>
              <a:rPr lang="en-US" sz="3600" dirty="0">
                <a:solidFill>
                  <a:srgbClr val="002060"/>
                </a:solidFill>
                <a:latin typeface="+mj-lt"/>
                <a:ea typeface="+mj-ea"/>
                <a:cs typeface="+mj-cs"/>
              </a:rPr>
              <a:t>s: BULGARIA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30</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nvPr>
        </p:nvGraphicFramePr>
        <p:xfrm>
          <a:off x="914400" y="894704"/>
          <a:ext cx="8761412" cy="5169474"/>
        </p:xfrm>
        <a:graphic>
          <a:graphicData uri="http://schemas.openxmlformats.org/drawingml/2006/table">
            <a:tbl>
              <a:tblPr/>
              <a:tblGrid>
                <a:gridCol w="838200">
                  <a:extLst>
                    <a:ext uri="{9D8B030D-6E8A-4147-A177-3AD203B41FA5}">
                      <a16:colId xmlns:a16="http://schemas.microsoft.com/office/drawing/2014/main" val="2618358678"/>
                    </a:ext>
                  </a:extLst>
                </a:gridCol>
                <a:gridCol w="7923212">
                  <a:extLst>
                    <a:ext uri="{9D8B030D-6E8A-4147-A177-3AD203B41FA5}">
                      <a16:colId xmlns:a16="http://schemas.microsoft.com/office/drawing/2014/main" val="479141913"/>
                    </a:ext>
                  </a:extLst>
                </a:gridCol>
              </a:tblGrid>
              <a:tr h="410523">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9 Programs: Budget Program "Quality of ECD and School Education“; Budget Program "Increasing Access to Education“; Budget Program "School Education“; Budget Program "Developing Capabilities of Children and Students“; Budget Program "Overseas Education of Bulgarians“; Budget Program "Lifelong Learning“; Budget Program "Improving Access to and Quality of Higher Education“; Budget Program "Student Support“; Budget Program "International Educational Exchange" </a:t>
                      </a:r>
                      <a:endParaRPr lang="en-US"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224034">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123 PIs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4333064">
                <a:tc>
                  <a:txBody>
                    <a:bodyPr/>
                    <a:lstStyle/>
                    <a:p>
                      <a:pPr algn="ctr" rtl="0" fontAlgn="ctr"/>
                      <a:r>
                        <a:rPr lang="en-US" sz="1000" b="0" i="0" u="none" strike="noStrike" dirty="0">
                          <a:solidFill>
                            <a:srgbClr val="000000"/>
                          </a:solidFill>
                          <a:effectLst/>
                          <a:latin typeface="Calibri" panose="020F0502020204030204" pitchFamily="34" charset="0"/>
                        </a:rPr>
                        <a:t>Examples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kern="1200" dirty="0">
                          <a:solidFill>
                            <a:srgbClr val="000000"/>
                          </a:solidFill>
                          <a:effectLst/>
                          <a:latin typeface="Calibri" panose="020F0502020204030204" pitchFamily="34" charset="0"/>
                          <a:ea typeface="+mn-ea"/>
                          <a:cs typeface="+mn-cs"/>
                        </a:rPr>
                        <a:t>Developed and updated laws and by-laws</a:t>
                      </a:r>
                    </a:p>
                    <a:p>
                      <a:pPr algn="ctr" rtl="0" fontAlgn="ctr"/>
                      <a:r>
                        <a:rPr lang="en-US" sz="1000" b="1" i="0" u="none" strike="noStrike" kern="1200" dirty="0">
                          <a:solidFill>
                            <a:srgbClr val="000000"/>
                          </a:solidFill>
                          <a:effectLst/>
                          <a:latin typeface="Calibri" panose="020F0502020204030204" pitchFamily="34" charset="0"/>
                          <a:ea typeface="+mn-ea"/>
                          <a:cs typeface="+mn-cs"/>
                        </a:rPr>
                        <a:t>Students of vocational schools who obtained professional qualifications</a:t>
                      </a:r>
                    </a:p>
                    <a:p>
                      <a:pPr algn="ctr" rtl="0" fontAlgn="ctr"/>
                      <a:r>
                        <a:rPr lang="en-US" sz="1000" b="1" i="0" u="none" strike="noStrike" kern="1200" dirty="0">
                          <a:solidFill>
                            <a:srgbClr val="000000"/>
                          </a:solidFill>
                          <a:effectLst/>
                          <a:latin typeface="Calibri" panose="020F0502020204030204" pitchFamily="34" charset="0"/>
                          <a:ea typeface="+mn-ea"/>
                          <a:cs typeface="+mn-cs"/>
                        </a:rPr>
                        <a:t>Students who underwent educational or practical training in real working environment</a:t>
                      </a:r>
                    </a:p>
                    <a:p>
                      <a:pPr algn="ctr" rtl="0" fontAlgn="ctr"/>
                      <a:r>
                        <a:rPr lang="en-US" sz="1000" b="1" i="0" u="none" strike="noStrike" kern="1200" dirty="0">
                          <a:solidFill>
                            <a:srgbClr val="000000"/>
                          </a:solidFill>
                          <a:effectLst/>
                          <a:latin typeface="Calibri" panose="020F0502020204030204" pitchFamily="34" charset="0"/>
                          <a:ea typeface="+mn-ea"/>
                          <a:cs typeface="+mn-cs"/>
                        </a:rPr>
                        <a:t>Students who underwent educational or practical training at educational institutions</a:t>
                      </a:r>
                    </a:p>
                    <a:p>
                      <a:pPr algn="ctr" rtl="0" fontAlgn="ctr"/>
                      <a:r>
                        <a:rPr lang="en-US" sz="1000" b="1" i="0" u="none" strike="noStrike" kern="1200" dirty="0">
                          <a:solidFill>
                            <a:srgbClr val="000000"/>
                          </a:solidFill>
                          <a:effectLst/>
                          <a:latin typeface="Calibri" panose="020F0502020204030204" pitchFamily="34" charset="0"/>
                          <a:ea typeface="+mn-ea"/>
                          <a:cs typeface="+mn-cs"/>
                        </a:rPr>
                        <a:t>Register of public and municipal schools and entities offering training at educational institutions</a:t>
                      </a:r>
                    </a:p>
                    <a:p>
                      <a:pPr algn="ctr" rtl="0" fontAlgn="ctr"/>
                      <a:r>
                        <a:rPr lang="en-US" sz="1000" b="1" i="0" u="none" strike="noStrike" kern="1200" dirty="0">
                          <a:solidFill>
                            <a:srgbClr val="000000"/>
                          </a:solidFill>
                          <a:effectLst/>
                          <a:latin typeface="Calibri" panose="020F0502020204030204" pitchFamily="34" charset="0"/>
                          <a:ea typeface="+mn-ea"/>
                          <a:cs typeface="+mn-cs"/>
                        </a:rPr>
                        <a:t>Developed national programs for obtaining professional qualifications in new jobs</a:t>
                      </a:r>
                    </a:p>
                    <a:p>
                      <a:pPr algn="ctr" rtl="0" fontAlgn="ctr"/>
                      <a:r>
                        <a:rPr lang="en-US" sz="1000" b="1" i="0" u="none" strike="noStrike" kern="1200" dirty="0">
                          <a:solidFill>
                            <a:srgbClr val="000000"/>
                          </a:solidFill>
                          <a:effectLst/>
                          <a:latin typeface="Calibri" panose="020F0502020204030204" pitchFamily="34" charset="0"/>
                          <a:ea typeface="+mn-ea"/>
                          <a:cs typeface="+mn-cs"/>
                        </a:rPr>
                        <a:t>External assessment at each stage of schooling - conducted examinations</a:t>
                      </a:r>
                    </a:p>
                    <a:p>
                      <a:pPr algn="ctr" rtl="0" fontAlgn="ctr"/>
                      <a:r>
                        <a:rPr lang="en-US" sz="1000" b="1" i="0" u="none" strike="noStrike" kern="1200" dirty="0">
                          <a:solidFill>
                            <a:srgbClr val="000000"/>
                          </a:solidFill>
                          <a:effectLst/>
                          <a:latin typeface="Calibri" panose="020F0502020204030204" pitchFamily="34" charset="0"/>
                          <a:ea typeface="+mn-ea"/>
                          <a:cs typeface="+mn-cs"/>
                        </a:rPr>
                        <a:t>Share of students who passed exams under national external assessment</a:t>
                      </a:r>
                    </a:p>
                    <a:p>
                      <a:pPr algn="ctr" rtl="0" fontAlgn="ctr"/>
                      <a:r>
                        <a:rPr lang="en-US" sz="1000" b="1" i="0" u="none" strike="noStrike" kern="1200" dirty="0">
                          <a:solidFill>
                            <a:srgbClr val="000000"/>
                          </a:solidFill>
                          <a:effectLst/>
                          <a:latin typeface="Calibri" panose="020F0502020204030204" pitchFamily="34" charset="0"/>
                          <a:ea typeface="+mn-ea"/>
                          <a:cs typeface="+mn-cs"/>
                        </a:rPr>
                        <a:t>Monitoring of activities on school organization and management - inspections </a:t>
                      </a:r>
                    </a:p>
                    <a:p>
                      <a:pPr algn="ctr" rtl="0" fontAlgn="ctr"/>
                      <a:r>
                        <a:rPr lang="en-US" sz="1000" b="1" i="0" u="none" strike="noStrike" kern="1200" dirty="0">
                          <a:solidFill>
                            <a:srgbClr val="000000"/>
                          </a:solidFill>
                          <a:effectLst/>
                          <a:latin typeface="Calibri" panose="020F0502020204030204" pitchFamily="34" charset="0"/>
                          <a:ea typeface="+mn-ea"/>
                          <a:cs typeface="+mn-cs"/>
                        </a:rPr>
                        <a:t>Development of administrative acts regulating learning/training process</a:t>
                      </a:r>
                    </a:p>
                    <a:p>
                      <a:pPr algn="ctr" rtl="0" fontAlgn="ctr"/>
                      <a:r>
                        <a:rPr lang="en-US" sz="1000" b="1" i="0" u="none" strike="noStrike" kern="1200" dirty="0">
                          <a:solidFill>
                            <a:srgbClr val="000000"/>
                          </a:solidFill>
                          <a:effectLst/>
                          <a:latin typeface="Calibri" panose="020F0502020204030204" pitchFamily="34" charset="0"/>
                          <a:ea typeface="+mn-ea"/>
                          <a:cs typeface="+mn-cs"/>
                        </a:rPr>
                        <a:t>Conducted working meetings with managers, experts from education inspectorates, school principals</a:t>
                      </a:r>
                    </a:p>
                    <a:p>
                      <a:pPr algn="ctr" rtl="0" fontAlgn="ctr"/>
                      <a:r>
                        <a:rPr lang="en-US" sz="1000" b="1" i="0" u="none" strike="noStrike" kern="1200" dirty="0">
                          <a:solidFill>
                            <a:srgbClr val="000000"/>
                          </a:solidFill>
                          <a:effectLst/>
                          <a:latin typeface="Calibri" panose="020F0502020204030204" pitchFamily="34" charset="0"/>
                          <a:ea typeface="+mn-ea"/>
                          <a:cs typeface="+mn-cs"/>
                        </a:rPr>
                        <a:t>Teachers and school principals honored with the annual reward for high professional achievements and contribution to development of Bulgarian education</a:t>
                      </a:r>
                    </a:p>
                    <a:p>
                      <a:pPr algn="ctr" rtl="0" fontAlgn="ctr"/>
                      <a:r>
                        <a:rPr lang="en-US" sz="1000" b="1" i="0" u="none" strike="noStrike" kern="1200" dirty="0">
                          <a:solidFill>
                            <a:srgbClr val="000000"/>
                          </a:solidFill>
                          <a:effectLst/>
                          <a:latin typeface="Calibri" panose="020F0502020204030204" pitchFamily="34" charset="0"/>
                          <a:ea typeface="+mn-ea"/>
                          <a:cs typeface="+mn-cs"/>
                        </a:rPr>
                        <a:t> Conducted workshops and conferences                                                                                                                                                                                                          Schools with Wi-Fi Internet access</a:t>
                      </a:r>
                    </a:p>
                    <a:p>
                      <a:pPr algn="ctr" rtl="0" fontAlgn="ctr"/>
                      <a:r>
                        <a:rPr lang="en-US" sz="1000" b="1" i="0" u="none" strike="noStrike" kern="1200" dirty="0">
                          <a:solidFill>
                            <a:srgbClr val="000000"/>
                          </a:solidFill>
                          <a:effectLst/>
                          <a:latin typeface="Calibri" panose="020F0502020204030204" pitchFamily="34" charset="0"/>
                          <a:ea typeface="+mn-ea"/>
                          <a:cs typeface="+mn-cs"/>
                        </a:rPr>
                        <a:t>1-4 grade students who receive textbooks on a free-of-charge basis</a:t>
                      </a:r>
                    </a:p>
                    <a:p>
                      <a:pPr algn="ctr" rtl="0" fontAlgn="ctr"/>
                      <a:r>
                        <a:rPr lang="en-US" sz="1000" b="1" i="0" u="none" strike="noStrike" kern="1200" dirty="0">
                          <a:solidFill>
                            <a:srgbClr val="000000"/>
                          </a:solidFill>
                          <a:effectLst/>
                          <a:latin typeface="Calibri" panose="020F0502020204030204" pitchFamily="34" charset="0"/>
                          <a:ea typeface="+mn-ea"/>
                          <a:cs typeface="+mn-cs"/>
                        </a:rPr>
                        <a:t>Increased inclusion of children and students with special educational needs</a:t>
                      </a:r>
                    </a:p>
                    <a:p>
                      <a:pPr algn="ctr" rtl="0" fontAlgn="ctr"/>
                      <a:r>
                        <a:rPr lang="en-US" sz="1000" b="1" i="0" u="none" strike="noStrike" kern="1200" dirty="0">
                          <a:solidFill>
                            <a:srgbClr val="000000"/>
                          </a:solidFill>
                          <a:effectLst/>
                          <a:latin typeface="Calibri" panose="020F0502020204030204" pitchFamily="34" charset="0"/>
                          <a:ea typeface="+mn-ea"/>
                          <a:cs typeface="+mn-cs"/>
                        </a:rPr>
                        <a:t>Students attending studies on a full-time basis</a:t>
                      </a:r>
                    </a:p>
                    <a:p>
                      <a:pPr algn="ctr" rtl="0" fontAlgn="ctr"/>
                      <a:r>
                        <a:rPr lang="en-US" sz="1000" b="1" i="0" u="none" strike="noStrike" kern="1200" dirty="0">
                          <a:solidFill>
                            <a:srgbClr val="000000"/>
                          </a:solidFill>
                          <a:effectLst/>
                          <a:latin typeface="Calibri" panose="020F0502020204030204" pitchFamily="34" charset="0"/>
                          <a:ea typeface="+mn-ea"/>
                          <a:cs typeface="+mn-cs"/>
                        </a:rPr>
                        <a:t>Five-year-old children covered by the ECD system</a:t>
                      </a:r>
                    </a:p>
                    <a:p>
                      <a:pPr algn="ctr" rtl="0" fontAlgn="ctr"/>
                      <a:r>
                        <a:rPr lang="en-US" sz="1000" b="1" i="0" u="none" strike="noStrike" kern="1200" dirty="0">
                          <a:solidFill>
                            <a:srgbClr val="000000"/>
                          </a:solidFill>
                          <a:effectLst/>
                          <a:latin typeface="Calibri" panose="020F0502020204030204" pitchFamily="34" charset="0"/>
                          <a:ea typeface="+mn-ea"/>
                          <a:cs typeface="+mn-cs"/>
                        </a:rPr>
                        <a:t>Number of schools</a:t>
                      </a:r>
                    </a:p>
                    <a:p>
                      <a:pPr algn="ctr" rtl="0" fontAlgn="ctr"/>
                      <a:r>
                        <a:rPr lang="en-US" sz="1000" b="1" i="0" u="none" strike="noStrike" kern="1200" dirty="0">
                          <a:solidFill>
                            <a:srgbClr val="000000"/>
                          </a:solidFill>
                          <a:effectLst/>
                          <a:latin typeface="Calibri" panose="020F0502020204030204" pitchFamily="34" charset="0"/>
                          <a:ea typeface="+mn-ea"/>
                          <a:cs typeface="+mn-cs"/>
                        </a:rPr>
                        <a:t>Students studying at general education, special and vocational schools</a:t>
                      </a:r>
                    </a:p>
                    <a:p>
                      <a:pPr algn="ctr" rtl="0" fontAlgn="ctr"/>
                      <a:r>
                        <a:rPr lang="en-US" sz="1000" b="1" i="0" u="none" strike="noStrike" kern="1200" dirty="0">
                          <a:solidFill>
                            <a:srgbClr val="000000"/>
                          </a:solidFill>
                          <a:effectLst/>
                          <a:latin typeface="Calibri" panose="020F0502020204030204" pitchFamily="34" charset="0"/>
                          <a:ea typeface="+mn-ea"/>
                          <a:cs typeface="+mn-cs"/>
                        </a:rPr>
                        <a:t>Established and functioning Coordination Council of the National Platform for Adult Education                                                                                                     Bulgarian scholarship students</a:t>
                      </a:r>
                    </a:p>
                    <a:p>
                      <a:pPr algn="ctr" rtl="0" fontAlgn="ctr"/>
                      <a:endParaRPr lang="en-US"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bl>
          </a:graphicData>
        </a:graphic>
      </p:graphicFrame>
    </p:spTree>
    <p:extLst>
      <p:ext uri="{BB962C8B-B14F-4D97-AF65-F5344CB8AC3E}">
        <p14:creationId xmlns:p14="http://schemas.microsoft.com/office/powerpoint/2010/main" val="493272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EDUCATION PI</a:t>
            </a:r>
            <a:r>
              <a:rPr lang="en-US" sz="3600" dirty="0">
                <a:solidFill>
                  <a:srgbClr val="002060"/>
                </a:solidFill>
                <a:latin typeface="+mj-lt"/>
                <a:ea typeface="+mj-ea"/>
                <a:cs typeface="+mj-cs"/>
              </a:rPr>
              <a:t>s: BELARUS</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31</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2242471108"/>
              </p:ext>
            </p:extLst>
          </p:nvPr>
        </p:nvGraphicFramePr>
        <p:xfrm>
          <a:off x="768766" y="538736"/>
          <a:ext cx="9137233" cy="6327984"/>
        </p:xfrm>
        <a:graphic>
          <a:graphicData uri="http://schemas.openxmlformats.org/drawingml/2006/table">
            <a:tbl>
              <a:tblPr/>
              <a:tblGrid>
                <a:gridCol w="866462">
                  <a:extLst>
                    <a:ext uri="{9D8B030D-6E8A-4147-A177-3AD203B41FA5}">
                      <a16:colId xmlns:a16="http://schemas.microsoft.com/office/drawing/2014/main" val="2618358678"/>
                    </a:ext>
                  </a:extLst>
                </a:gridCol>
                <a:gridCol w="8270771">
                  <a:extLst>
                    <a:ext uri="{9D8B030D-6E8A-4147-A177-3AD203B41FA5}">
                      <a16:colId xmlns:a16="http://schemas.microsoft.com/office/drawing/2014/main" val="479141913"/>
                    </a:ext>
                  </a:extLst>
                </a:gridCol>
              </a:tblGrid>
              <a:tr h="753280">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en-US" sz="1000" b="1" i="0" u="none" strike="noStrike" kern="1200" dirty="0">
                          <a:solidFill>
                            <a:srgbClr val="000000"/>
                          </a:solidFill>
                          <a:effectLst/>
                          <a:latin typeface="Calibri" panose="020F0502020204030204" pitchFamily="34" charset="0"/>
                          <a:ea typeface="+mn-ea"/>
                          <a:cs typeface="+mn-cs"/>
                        </a:rPr>
                        <a:t>National Program </a:t>
                      </a:r>
                      <a:r>
                        <a:rPr lang="en-US" sz="1000" b="1" i="1" u="none" strike="noStrike" kern="1200" dirty="0">
                          <a:solidFill>
                            <a:srgbClr val="000000"/>
                          </a:solidFill>
                          <a:effectLst/>
                          <a:latin typeface="Calibri" panose="020F0502020204030204" pitchFamily="34" charset="0"/>
                          <a:ea typeface="+mn-ea"/>
                          <a:cs typeface="+mn-cs"/>
                        </a:rPr>
                        <a:t>Education and Youth Policies for 2016-2020 </a:t>
                      </a:r>
                      <a:r>
                        <a:rPr lang="en-US" sz="1000" b="1" i="0" u="none" strike="noStrike" kern="1200" dirty="0">
                          <a:solidFill>
                            <a:srgbClr val="000000"/>
                          </a:solidFill>
                          <a:effectLst/>
                          <a:latin typeface="Calibri" panose="020F0502020204030204" pitchFamily="34" charset="0"/>
                          <a:ea typeface="+mn-ea"/>
                          <a:cs typeface="+mn-cs"/>
                        </a:rPr>
                        <a:t>and it has 11 sub-programs: Preschool  Education Development Subprogram, General </a:t>
                      </a:r>
                      <a:r>
                        <a:rPr lang="en-US" sz="1000" b="1" i="0" u="none" strike="noStrike" kern="1200" dirty="0">
                          <a:solidFill>
                            <a:srgbClr val="00B050"/>
                          </a:solidFill>
                          <a:effectLst/>
                          <a:latin typeface="Calibri" panose="020F0502020204030204" pitchFamily="34" charset="0"/>
                          <a:ea typeface="+mn-ea"/>
                          <a:cs typeface="+mn-cs"/>
                        </a:rPr>
                        <a:t>Secondary</a:t>
                      </a:r>
                      <a:r>
                        <a:rPr lang="en-US" sz="1000" b="1" i="0" u="none" strike="noStrike" kern="1200" dirty="0">
                          <a:solidFill>
                            <a:srgbClr val="000000"/>
                          </a:solidFill>
                          <a:effectLst/>
                          <a:latin typeface="Calibri" panose="020F0502020204030204" pitchFamily="34" charset="0"/>
                          <a:ea typeface="+mn-ea"/>
                          <a:cs typeface="+mn-cs"/>
                        </a:rPr>
                        <a:t> Education Development Subprogram; Special Education Development Subprogram; </a:t>
                      </a:r>
                      <a:r>
                        <a:rPr lang="en-US" sz="1000" b="1" i="0" u="none" strike="noStrike" kern="1200" dirty="0">
                          <a:solidFill>
                            <a:srgbClr val="00B050"/>
                          </a:solidFill>
                          <a:effectLst/>
                          <a:latin typeface="Calibri" panose="020F0502020204030204" pitchFamily="34" charset="0"/>
                          <a:ea typeface="+mn-ea"/>
                          <a:cs typeface="+mn-cs"/>
                        </a:rPr>
                        <a:t>Secondary</a:t>
                      </a:r>
                      <a:r>
                        <a:rPr lang="en-US" sz="1000" b="1" i="0" u="none" strike="noStrike" kern="1200" dirty="0">
                          <a:solidFill>
                            <a:srgbClr val="000000"/>
                          </a:solidFill>
                          <a:effectLst/>
                          <a:latin typeface="Calibri" panose="020F0502020204030204" pitchFamily="34" charset="0"/>
                          <a:ea typeface="+mn-ea"/>
                          <a:cs typeface="+mn-cs"/>
                        </a:rPr>
                        <a:t> Technical Vocational Education and Training Development Subprogram; Higher Education Development Subprogram; Postgraduate Education Development Subprogram; Subprogram  of Continuous Vocational Education Development for Adults; Extracurricular Education Development Subprogram; Subprogram of  Education Management; and </a:t>
                      </a:r>
                      <a:r>
                        <a:rPr lang="en-US" sz="1000" b="1" i="0" u="none" strike="noStrike" kern="1200" dirty="0">
                          <a:solidFill>
                            <a:srgbClr val="00B050"/>
                          </a:solidFill>
                          <a:effectLst/>
                          <a:latin typeface="Calibri" panose="020F0502020204030204" pitchFamily="34" charset="0"/>
                          <a:ea typeface="+mn-ea"/>
                          <a:cs typeface="+mn-cs"/>
                        </a:rPr>
                        <a:t>Training</a:t>
                      </a:r>
                      <a:r>
                        <a:rPr lang="en-US" sz="1000" b="1" i="0" u="none" strike="noStrike" kern="1200" baseline="0" dirty="0">
                          <a:solidFill>
                            <a:srgbClr val="00B050"/>
                          </a:solidFill>
                          <a:effectLst/>
                          <a:latin typeface="Calibri" panose="020F0502020204030204" pitchFamily="34" charset="0"/>
                          <a:ea typeface="+mn-ea"/>
                          <a:cs typeface="+mn-cs"/>
                        </a:rPr>
                        <a:t> of Specialists </a:t>
                      </a:r>
                      <a:r>
                        <a:rPr lang="en-US" sz="1000" b="1" i="0" u="none" strike="noStrike" kern="1200" dirty="0">
                          <a:solidFill>
                            <a:srgbClr val="00B050"/>
                          </a:solidFill>
                          <a:effectLst/>
                          <a:latin typeface="Calibri" panose="020F0502020204030204" pitchFamily="34" charset="0"/>
                          <a:ea typeface="+mn-ea"/>
                          <a:cs typeface="+mn-cs"/>
                        </a:rPr>
                        <a:t>for</a:t>
                      </a:r>
                      <a:r>
                        <a:rPr lang="ru-RU" sz="1000" b="1" i="0" u="none" strike="noStrike" kern="1200" dirty="0">
                          <a:solidFill>
                            <a:srgbClr val="00B050"/>
                          </a:solidFill>
                          <a:effectLst/>
                          <a:latin typeface="Calibri" panose="020F0502020204030204" pitchFamily="34" charset="0"/>
                          <a:ea typeface="+mn-ea"/>
                          <a:cs typeface="+mn-cs"/>
                        </a:rPr>
                        <a:t> </a:t>
                      </a:r>
                      <a:r>
                        <a:rPr lang="en-US" sz="1000" b="1" i="0" u="none" strike="noStrike" kern="1200" dirty="0">
                          <a:solidFill>
                            <a:srgbClr val="00B050"/>
                          </a:solidFill>
                          <a:effectLst/>
                          <a:latin typeface="Calibri" panose="020F0502020204030204" pitchFamily="34" charset="0"/>
                          <a:ea typeface="+mn-ea"/>
                          <a:cs typeface="+mn-cs"/>
                        </a:rPr>
                        <a:t>Nuclear</a:t>
                      </a:r>
                      <a:r>
                        <a:rPr lang="en-US" sz="1000" b="1" i="0" u="none" strike="noStrike" kern="1200" baseline="0" dirty="0">
                          <a:solidFill>
                            <a:srgbClr val="00B050"/>
                          </a:solidFill>
                          <a:effectLst/>
                          <a:latin typeface="Calibri" panose="020F0502020204030204" pitchFamily="34" charset="0"/>
                          <a:ea typeface="+mn-ea"/>
                          <a:cs typeface="+mn-cs"/>
                        </a:rPr>
                        <a:t> Power Industry</a:t>
                      </a:r>
                      <a:r>
                        <a:rPr lang="en-US" sz="1000" b="1" i="0" u="none" strike="noStrike" kern="1200" dirty="0">
                          <a:solidFill>
                            <a:srgbClr val="00B050"/>
                          </a:solidFill>
                          <a:effectLst/>
                          <a:latin typeface="Calibri" panose="020F0502020204030204" pitchFamily="34" charset="0"/>
                          <a:ea typeface="+mn-ea"/>
                          <a:cs typeface="+mn-cs"/>
                        </a:rPr>
                        <a:t> Subprogram.</a:t>
                      </a:r>
                      <a:endParaRPr lang="en-US" sz="1000" dirty="0">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211875">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1 highest-level indicator, and 30 additional indicators at sub-program level.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292575">
                <a:tc>
                  <a:txBody>
                    <a:bodyPr/>
                    <a:lstStyle/>
                    <a:p>
                      <a:pPr algn="ctr" rtl="0" fontAlgn="ctr"/>
                      <a:r>
                        <a:rPr lang="en-US" sz="9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28600" indent="-228600" algn="ctr" rtl="0" fontAlgn="ctr">
                        <a:buAutoNum type="arabicPeriod"/>
                      </a:pPr>
                      <a:r>
                        <a:rPr lang="en-US" sz="900" b="1" i="0" u="none" strike="noStrike" dirty="0">
                          <a:solidFill>
                            <a:srgbClr val="00B050"/>
                          </a:solidFill>
                          <a:effectLst/>
                          <a:latin typeface="Calibri" panose="020F0502020204030204" pitchFamily="34" charset="0"/>
                        </a:rPr>
                        <a:t>Place of the Republic of Belarus in the human development index (education level index) ranking of countries, place  in the ranking</a:t>
                      </a:r>
                    </a:p>
                    <a:p>
                      <a:pPr marL="228600" indent="-228600" algn="ctr" rtl="0" fontAlgn="ctr">
                        <a:buAutoNum type="arabicPeriod"/>
                      </a:pPr>
                      <a:r>
                        <a:rPr lang="en-US" sz="900" b="1" i="0" u="none" strike="noStrike" dirty="0">
                          <a:solidFill>
                            <a:srgbClr val="00B050"/>
                          </a:solidFill>
                          <a:effectLst/>
                          <a:latin typeface="Calibri" panose="020F0502020204030204" pitchFamily="34" charset="0"/>
                        </a:rPr>
                        <a:t> Coverage of young people with youth policy and patriotic education  activities,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5061534">
                <a:tc>
                  <a:txBody>
                    <a:bodyPr/>
                    <a:lstStyle/>
                    <a:p>
                      <a:pPr algn="ctr" rtl="0" fontAlgn="ctr"/>
                      <a:r>
                        <a:rPr lang="en-US" sz="9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en-US" sz="880" b="1" i="0" u="none" strike="noStrike" kern="1200" dirty="0">
                          <a:solidFill>
                            <a:srgbClr val="000000"/>
                          </a:solidFill>
                          <a:effectLst/>
                          <a:latin typeface="Calibri" panose="020F0502020204030204" pitchFamily="34" charset="0"/>
                          <a:ea typeface="+mn-ea"/>
                          <a:cs typeface="+mn-cs"/>
                        </a:rPr>
                        <a:t>Coverage of children aged 3-6 with preschools – total and in rural areas,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preschools with learning facilities and equipment, %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preschool teachers with completed training in early childhood pedagogics, %</a:t>
                      </a:r>
                    </a:p>
                    <a:p>
                      <a:pPr algn="ctr" hangingPunct="0"/>
                      <a:r>
                        <a:rPr lang="en-US" sz="880" b="1" i="0" u="none" strike="noStrike" kern="1200" dirty="0">
                          <a:solidFill>
                            <a:srgbClr val="000000"/>
                          </a:solidFill>
                          <a:effectLst/>
                          <a:latin typeface="Calibri" panose="020F0502020204030204" pitchFamily="34" charset="0"/>
                          <a:ea typeface="+mn-ea"/>
                          <a:cs typeface="+mn-cs"/>
                        </a:rPr>
                        <a:t>the highest skill category, %</a:t>
                      </a:r>
                    </a:p>
                    <a:p>
                      <a:pPr algn="ctr" hangingPunct="0"/>
                      <a:r>
                        <a:rPr lang="en-US" sz="880" b="1" i="0" u="none" strike="noStrike" kern="1200" dirty="0">
                          <a:solidFill>
                            <a:srgbClr val="000000"/>
                          </a:solidFill>
                          <a:effectLst/>
                          <a:latin typeface="Calibri" panose="020F0502020204030204" pitchFamily="34" charset="0"/>
                          <a:ea typeface="+mn-ea"/>
                          <a:cs typeface="+mn-cs"/>
                        </a:rPr>
                        <a:t>the first  skill category, %</a:t>
                      </a:r>
                    </a:p>
                    <a:p>
                      <a:pPr algn="ctr" hangingPunct="0"/>
                      <a:r>
                        <a:rPr lang="en-US" sz="880" b="1" i="0" u="none" strike="noStrike" kern="1200" dirty="0">
                          <a:solidFill>
                            <a:srgbClr val="000000"/>
                          </a:solidFill>
                          <a:effectLst/>
                          <a:latin typeface="Calibri" panose="020F0502020204030204" pitchFamily="34" charset="0"/>
                          <a:ea typeface="+mn-ea"/>
                          <a:cs typeface="+mn-cs"/>
                        </a:rPr>
                        <a:t>Equipment of preschools with a management information system for record-keeping and quality assurance of food,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general school teachers  with:</a:t>
                      </a:r>
                    </a:p>
                    <a:p>
                      <a:pPr algn="ctr" hangingPunct="0"/>
                      <a:r>
                        <a:rPr lang="en-US" sz="880" b="1" i="0" u="none" strike="noStrike" kern="1200" dirty="0">
                          <a:solidFill>
                            <a:srgbClr val="000000"/>
                          </a:solidFill>
                          <a:effectLst/>
                          <a:latin typeface="Calibri" panose="020F0502020204030204" pitchFamily="34" charset="0"/>
                          <a:ea typeface="+mn-ea"/>
                          <a:cs typeface="+mn-cs"/>
                        </a:rPr>
                        <a:t>the ‘teacher/counselor’ category, %</a:t>
                      </a:r>
                    </a:p>
                    <a:p>
                      <a:pPr algn="ctr" hangingPunct="0"/>
                      <a:r>
                        <a:rPr lang="en-US" sz="880" b="1" i="0" u="none" strike="noStrike" kern="1200" dirty="0">
                          <a:solidFill>
                            <a:srgbClr val="000000"/>
                          </a:solidFill>
                          <a:effectLst/>
                          <a:latin typeface="Calibri" panose="020F0502020204030204" pitchFamily="34" charset="0"/>
                          <a:ea typeface="+mn-ea"/>
                          <a:cs typeface="+mn-cs"/>
                        </a:rPr>
                        <a:t>the highest and the first skill categories,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general secondary schools with up-to-date learning facilities and training equipment, %</a:t>
                      </a:r>
                    </a:p>
                    <a:p>
                      <a:pPr algn="ctr" hangingPunct="0"/>
                      <a:r>
                        <a:rPr lang="en-US" sz="880" b="1" i="0" u="none" strike="noStrike" kern="1200" dirty="0">
                          <a:solidFill>
                            <a:srgbClr val="000000"/>
                          </a:solidFill>
                          <a:effectLst/>
                          <a:latin typeface="Calibri" panose="020F0502020204030204" pitchFamily="34" charset="0"/>
                          <a:ea typeface="+mn-ea"/>
                          <a:cs typeface="+mn-cs"/>
                        </a:rPr>
                        <a:t>Average number of students  per class in general secondary schools located in urban areas, people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students with special needs (due to specifics of their mental and physical development) learning under integrated training and care and inclusive education, % </a:t>
                      </a:r>
                    </a:p>
                    <a:p>
                      <a:pPr algn="ctr" hangingPunct="0"/>
                      <a:r>
                        <a:rPr lang="en-US" sz="880" b="1" i="0" u="none" strike="noStrike" kern="1200" dirty="0">
                          <a:solidFill>
                            <a:srgbClr val="000000"/>
                          </a:solidFill>
                          <a:effectLst/>
                          <a:latin typeface="Calibri" panose="020F0502020204030204" pitchFamily="34" charset="0"/>
                          <a:ea typeface="+mn-ea"/>
                          <a:cs typeface="+mn-cs"/>
                        </a:rPr>
                        <a:t>Coverage of children with special education needs with  early integrated care,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people who completed technical vocational training with resultant higher skill levels  (the 4th grade or higher) in the total number of graduates,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updated educational standards for</a:t>
                      </a:r>
                    </a:p>
                    <a:p>
                      <a:pPr algn="ctr" hangingPunct="0"/>
                      <a:r>
                        <a:rPr lang="en-US" sz="880" b="1" i="0" u="none" strike="noStrike" kern="1200" dirty="0">
                          <a:solidFill>
                            <a:srgbClr val="000000"/>
                          </a:solidFill>
                          <a:effectLst/>
                          <a:latin typeface="Calibri" panose="020F0502020204030204" pitchFamily="34" charset="0"/>
                          <a:ea typeface="+mn-ea"/>
                          <a:cs typeface="+mn-cs"/>
                        </a:rPr>
                        <a:t>technical vocational training,</a:t>
                      </a:r>
                    </a:p>
                    <a:p>
                      <a:pPr algn="ctr" hangingPunct="0"/>
                      <a:r>
                        <a:rPr lang="en-US" sz="880" b="1" i="0" u="none" strike="noStrike" kern="1200" dirty="0">
                          <a:solidFill>
                            <a:srgbClr val="000000"/>
                          </a:solidFill>
                          <a:effectLst/>
                          <a:latin typeface="Calibri" panose="020F0502020204030204" pitchFamily="34" charset="0"/>
                          <a:ea typeface="+mn-ea"/>
                          <a:cs typeface="+mn-cs"/>
                        </a:rPr>
                        <a:t>secondary vocational education, %</a:t>
                      </a:r>
                    </a:p>
                    <a:p>
                      <a:pPr algn="ctr" hangingPunct="0"/>
                      <a:r>
                        <a:rPr lang="en-US" sz="880" b="1" i="0" u="none" strike="noStrike" kern="1200" dirty="0">
                          <a:solidFill>
                            <a:srgbClr val="000000"/>
                          </a:solidFill>
                          <a:effectLst/>
                          <a:latin typeface="Calibri" panose="020F0502020204030204" pitchFamily="34" charset="0"/>
                          <a:ea typeface="+mn-ea"/>
                          <a:cs typeface="+mn-cs"/>
                        </a:rPr>
                        <a:t>Number of blue- and white-color workers graduated from technical vocational training programs, thou. people</a:t>
                      </a:r>
                    </a:p>
                    <a:p>
                      <a:pPr algn="ctr" hangingPunct="0"/>
                      <a:r>
                        <a:rPr lang="en-US" sz="880" b="1" i="0" u="none" strike="noStrike" kern="1200" dirty="0">
                          <a:solidFill>
                            <a:srgbClr val="000000"/>
                          </a:solidFill>
                          <a:effectLst/>
                          <a:latin typeface="Calibri" panose="020F0502020204030204" pitchFamily="34" charset="0"/>
                          <a:ea typeface="+mn-ea"/>
                          <a:cs typeface="+mn-cs"/>
                        </a:rPr>
                        <a:t>Number of workers and specialists graduated from secondary vocational schools,  thou. people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approved educational standards or their updates  in the total number of higher education standards, % </a:t>
                      </a:r>
                    </a:p>
                    <a:p>
                      <a:pPr algn="ctr" hangingPunct="0"/>
                      <a:r>
                        <a:rPr lang="en-US" sz="880" b="1" i="0" u="none" strike="noStrike" kern="1200" dirty="0">
                          <a:solidFill>
                            <a:srgbClr val="000000"/>
                          </a:solidFill>
                          <a:effectLst/>
                          <a:latin typeface="Calibri" panose="020F0502020204030204" pitchFamily="34" charset="0"/>
                          <a:ea typeface="+mn-ea"/>
                          <a:cs typeface="+mn-cs"/>
                        </a:rPr>
                        <a:t>Number of university teaching staff who completed internships abroad, people</a:t>
                      </a:r>
                    </a:p>
                    <a:p>
                      <a:pPr algn="ctr" hangingPunct="0"/>
                      <a:r>
                        <a:rPr lang="en-US" sz="880" b="1" i="0" u="none" strike="noStrike" kern="1200" dirty="0">
                          <a:solidFill>
                            <a:srgbClr val="000000"/>
                          </a:solidFill>
                          <a:effectLst/>
                          <a:latin typeface="Calibri" panose="020F0502020204030204" pitchFamily="34" charset="0"/>
                          <a:ea typeface="+mn-ea"/>
                          <a:cs typeface="+mn-cs"/>
                        </a:rPr>
                        <a:t>Number of established affiliated departments, departments </a:t>
                      </a:r>
                    </a:p>
                    <a:p>
                      <a:pPr algn="ctr" hangingPunct="0"/>
                      <a:r>
                        <a:rPr lang="en-US" sz="880" b="1" i="0" u="none" strike="noStrike" kern="1200" dirty="0">
                          <a:solidFill>
                            <a:srgbClr val="000000"/>
                          </a:solidFill>
                          <a:effectLst/>
                          <a:latin typeface="Calibri" panose="020F0502020204030204" pitchFamily="34" charset="0"/>
                          <a:ea typeface="+mn-ea"/>
                          <a:cs typeface="+mn-cs"/>
                        </a:rPr>
                        <a:t>Number of universities, ranked among the 4,000 best world universities under the Webometrics rating and (or) among 1,000 under the QS or SIR rankings, universities</a:t>
                      </a:r>
                    </a:p>
                    <a:p>
                      <a:pPr algn="ctr" hangingPunct="0"/>
                      <a:r>
                        <a:rPr lang="en-US" sz="880" b="1" i="0" u="none" strike="noStrike" kern="1200" dirty="0">
                          <a:solidFill>
                            <a:srgbClr val="000000"/>
                          </a:solidFill>
                          <a:effectLst/>
                          <a:latin typeface="Calibri" panose="020F0502020204030204" pitchFamily="34" charset="0"/>
                          <a:ea typeface="+mn-ea"/>
                          <a:cs typeface="+mn-cs"/>
                        </a:rPr>
                        <a:t>Compliance with the admission quotas annually established by the founders of universities,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those admitted to master degree programs in the total number of graduates from the bachelor degree programs, %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employed graduates in the total number of graduates to be assigned to workplaces,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research officers with the highest qualifications  admitted to PhD programs (postgraduate military courses) for priority specializations to contribute into the development of high-tech operations of the 5th and 6th technical categories,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those admitted to PhD programs (postgraduate military courses) for enterprises and organizations of the real sector,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those who completed PhD programs (postgraduate military courses) with their theses  defended within the established timeframes </a:t>
                      </a:r>
                    </a:p>
                    <a:p>
                      <a:pPr algn="ctr" hangingPunct="0"/>
                      <a:r>
                        <a:rPr lang="en-US" sz="880" b="1" i="0" u="none" strike="noStrike" kern="1200" dirty="0">
                          <a:solidFill>
                            <a:srgbClr val="000000"/>
                          </a:solidFill>
                          <a:effectLst/>
                          <a:latin typeface="Calibri" panose="020F0502020204030204" pitchFamily="34" charset="0"/>
                          <a:ea typeface="+mn-ea"/>
                          <a:cs typeface="+mn-cs"/>
                        </a:rPr>
                        <a:t>for the PhD programs (postgraduate military courses), %</a:t>
                      </a:r>
                    </a:p>
                    <a:p>
                      <a:pPr algn="ctr" hangingPunct="0"/>
                      <a:r>
                        <a:rPr lang="en-US" sz="880" b="1" i="0" u="none" strike="noStrike" kern="1200" dirty="0">
                          <a:solidFill>
                            <a:srgbClr val="000000"/>
                          </a:solidFill>
                          <a:effectLst/>
                          <a:latin typeface="Calibri" panose="020F0502020204030204" pitchFamily="34" charset="0"/>
                          <a:ea typeface="+mn-ea"/>
                          <a:cs typeface="+mn-cs"/>
                        </a:rPr>
                        <a:t>for doctorate programs,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updated education programs for specialized retraining, %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education institutions, delivering professional development programs for managers and specialists through distance learning, %</a:t>
                      </a:r>
                    </a:p>
                    <a:p>
                      <a:pPr algn="ctr" hangingPunct="0"/>
                      <a:r>
                        <a:rPr lang="en-US" sz="880" b="1" i="0" u="none" strike="noStrike" kern="1200" dirty="0">
                          <a:solidFill>
                            <a:srgbClr val="000000"/>
                          </a:solidFill>
                          <a:effectLst/>
                          <a:latin typeface="Calibri" panose="020F0502020204030204" pitchFamily="34" charset="0"/>
                          <a:ea typeface="+mn-ea"/>
                          <a:cs typeface="+mn-cs"/>
                        </a:rPr>
                        <a:t> Coverage of children and youth with extracurricular education, %</a:t>
                      </a:r>
                    </a:p>
                    <a:p>
                      <a:pPr algn="ctr" hangingPunct="0"/>
                      <a:r>
                        <a:rPr lang="en-US" sz="880" b="1" i="0" u="none" strike="noStrike" kern="1200" dirty="0">
                          <a:solidFill>
                            <a:srgbClr val="000000"/>
                          </a:solidFill>
                          <a:effectLst/>
                          <a:latin typeface="Calibri" panose="020F0502020204030204" pitchFamily="34" charset="0"/>
                          <a:ea typeface="+mn-ea"/>
                          <a:cs typeface="+mn-cs"/>
                        </a:rPr>
                        <a:t>Share of actually  disbursed financial resources in the total amount of financing made available for the implementation of the subprogram,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4280907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EDUCATION PI</a:t>
            </a:r>
            <a:r>
              <a:rPr lang="en-US" sz="3600" dirty="0">
                <a:solidFill>
                  <a:srgbClr val="002060"/>
                </a:solidFill>
                <a:latin typeface="+mj-lt"/>
                <a:ea typeface="+mj-ea"/>
                <a:cs typeface="+mj-cs"/>
              </a:rPr>
              <a:t>s: ARMENIA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32</a:t>
            </a:fld>
            <a:endParaRPr lang="en-US" dirty="0"/>
          </a:p>
        </p:txBody>
      </p:sp>
      <p:graphicFrame>
        <p:nvGraphicFramePr>
          <p:cNvPr id="7" name="Table 6">
            <a:extLst>
              <a:ext uri="{FF2B5EF4-FFF2-40B4-BE49-F238E27FC236}">
                <a16:creationId xmlns:a16="http://schemas.microsoft.com/office/drawing/2014/main" id="{6CE047EF-B449-4596-8032-17E784A65511}"/>
              </a:ext>
            </a:extLst>
          </p:cNvPr>
          <p:cNvGraphicFramePr>
            <a:graphicFrameLocks noGrp="1"/>
          </p:cNvGraphicFramePr>
          <p:nvPr>
            <p:extLst>
              <p:ext uri="{D42A27DB-BD31-4B8C-83A1-F6EECF244321}">
                <p14:modId xmlns:p14="http://schemas.microsoft.com/office/powerpoint/2010/main" val="2867262008"/>
              </p:ext>
            </p:extLst>
          </p:nvPr>
        </p:nvGraphicFramePr>
        <p:xfrm>
          <a:off x="763588" y="659014"/>
          <a:ext cx="9137233" cy="6375872"/>
        </p:xfrm>
        <a:graphic>
          <a:graphicData uri="http://schemas.openxmlformats.org/drawingml/2006/table">
            <a:tbl>
              <a:tblPr/>
              <a:tblGrid>
                <a:gridCol w="866462">
                  <a:extLst>
                    <a:ext uri="{9D8B030D-6E8A-4147-A177-3AD203B41FA5}">
                      <a16:colId xmlns:a16="http://schemas.microsoft.com/office/drawing/2014/main" val="2618358678"/>
                    </a:ext>
                  </a:extLst>
                </a:gridCol>
                <a:gridCol w="8270771">
                  <a:extLst>
                    <a:ext uri="{9D8B030D-6E8A-4147-A177-3AD203B41FA5}">
                      <a16:colId xmlns:a16="http://schemas.microsoft.com/office/drawing/2014/main" val="479141913"/>
                    </a:ext>
                  </a:extLst>
                </a:gridCol>
              </a:tblGrid>
              <a:tr h="1127366">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en-US" sz="1100" b="1" dirty="0">
                          <a:effectLst/>
                          <a:latin typeface="+mj-lt"/>
                          <a:ea typeface="Times New Roman" panose="02020603050405020304" pitchFamily="18" charset="0"/>
                        </a:rPr>
                        <a:t>PIs given at three levels: i) PIs of directly provided services, ii) indicators of the results of policies and financial management,</a:t>
                      </a:r>
                    </a:p>
                    <a:p>
                      <a:pPr marL="0" marR="0" indent="0" algn="ctr" defTabSz="914400" rtl="0" eaLnBrk="1" fontAlgn="ctr" latinLnBrk="0" hangingPunct="1">
                        <a:spcBef>
                          <a:spcPts val="0"/>
                        </a:spcBef>
                        <a:spcAft>
                          <a:spcPts val="0"/>
                        </a:spcAft>
                        <a:tabLst>
                          <a:tab pos="165100" algn="l"/>
                        </a:tabLst>
                      </a:pPr>
                      <a:r>
                        <a:rPr lang="en-US" sz="1100" b="1" dirty="0">
                          <a:effectLst/>
                          <a:latin typeface="+mj-lt"/>
                          <a:ea typeface="Times New Roman" panose="02020603050405020304" pitchFamily="18" charset="0"/>
                        </a:rPr>
                        <a:t>carried out under the responsibility of the Minister, and iii) transfers. Nine Programs: Program on the development of public policy, coordination and monitoring of program (NOTE: THIS IS A GENERAL PROGRAM TO WHICH ALL MINISTRIES REPORT); Higher and postgraduate professional education program; Research and development services; Primary (vocational) and secondary vocational education; Program for the Preservation of the Armenian Diaspora; General Education Program; Program for extracurricular upbringing; Social package program; and Management services for development programs territories of Armenia. Each program has sub-programs, total of 69 sub-programs, on average 8 per program ranging from 1 to 30.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312813">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100" b="1" i="0" u="none" strike="noStrike" dirty="0">
                          <a:solidFill>
                            <a:srgbClr val="000000"/>
                          </a:solidFill>
                          <a:effectLst/>
                          <a:latin typeface="+mj-lt"/>
                        </a:rPr>
                        <a:t>93 quantity indicators, 35 quality, and 26 timeliness (noting in some cases different subprograms have same PIs), plus within transfers 20 PIs related to number of beneficiaries, 20 for amount, and 20 for frequency of transfers.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4481993">
                <a:tc>
                  <a:txBody>
                    <a:bodyPr/>
                    <a:lstStyle/>
                    <a:p>
                      <a:pPr algn="ctr" rtl="0" fontAlgn="ctr"/>
                      <a:r>
                        <a:rPr lang="en-US" sz="900" b="0" i="0" u="none" strike="noStrike" dirty="0">
                          <a:solidFill>
                            <a:srgbClr val="000000"/>
                          </a:solidFill>
                          <a:effectLst/>
                          <a:latin typeface="Calibri" panose="020F0502020204030204" pitchFamily="34" charset="0"/>
                        </a:rPr>
                        <a:t>Examples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Calibri" panose="020F0502020204030204" pitchFamily="34" charset="0"/>
                        </a:rPr>
                        <a:t>QUANTITY: </a:t>
                      </a:r>
                    </a:p>
                    <a:p>
                      <a:pPr algn="ctr" rtl="0" fontAlgn="ctr"/>
                      <a:r>
                        <a:rPr lang="en-US" sz="1100" b="1" i="0" u="none" strike="noStrike" dirty="0">
                          <a:solidFill>
                            <a:srgbClr val="000000"/>
                          </a:solidFill>
                          <a:effectLst/>
                          <a:latin typeface="Calibri" panose="020F0502020204030204" pitchFamily="34" charset="0"/>
                        </a:rPr>
                        <a:t>Preparation of documents on policies (the total number of documents)</a:t>
                      </a:r>
                    </a:p>
                    <a:p>
                      <a:pPr algn="ctr" rtl="0" fontAlgn="ctr"/>
                      <a:r>
                        <a:rPr lang="en-US" sz="1100" b="1" i="0" u="none" strike="noStrike" dirty="0">
                          <a:solidFill>
                            <a:srgbClr val="000000"/>
                          </a:solidFill>
                          <a:effectLst/>
                          <a:latin typeface="Calibri" panose="020F0502020204030204" pitchFamily="34" charset="0"/>
                        </a:rPr>
                        <a:t>Informing the public (number of events)</a:t>
                      </a:r>
                    </a:p>
                    <a:p>
                      <a:pPr algn="ctr" rtl="0" fontAlgn="ctr"/>
                      <a:r>
                        <a:rPr lang="en-US" sz="1100" b="1" i="0" u="none" strike="noStrike" dirty="0">
                          <a:solidFill>
                            <a:srgbClr val="000000"/>
                          </a:solidFill>
                          <a:effectLst/>
                          <a:latin typeface="Calibri" panose="020F0502020204030204" pitchFamily="34" charset="0"/>
                        </a:rPr>
                        <a:t>Reception of citizens, examination of applications and complaints Assignment of academic degrees</a:t>
                      </a:r>
                    </a:p>
                    <a:p>
                      <a:pPr algn="ctr" rtl="0" fontAlgn="ctr"/>
                      <a:r>
                        <a:rPr lang="en-US" sz="1100" b="1" i="0" u="none" strike="noStrike" dirty="0">
                          <a:solidFill>
                            <a:srgbClr val="000000"/>
                          </a:solidFill>
                          <a:effectLst/>
                          <a:latin typeface="Calibri" panose="020F0502020204030204" pitchFamily="34" charset="0"/>
                        </a:rPr>
                        <a:t>Assignment of scientific and pedagogical titles </a:t>
                      </a:r>
                    </a:p>
                    <a:p>
                      <a:pPr algn="ctr" rtl="0" fontAlgn="ctr"/>
                      <a:r>
                        <a:rPr lang="en-US" sz="1100" b="1" i="0" u="none" strike="noStrike" dirty="0">
                          <a:solidFill>
                            <a:srgbClr val="000000"/>
                          </a:solidFill>
                          <a:effectLst/>
                          <a:latin typeface="Calibri" panose="020F0502020204030204" pitchFamily="34" charset="0"/>
                        </a:rPr>
                        <a:t>Number of leaders, teachers, experts and staff retraining in primary (handicraft) and medium</a:t>
                      </a:r>
                    </a:p>
                    <a:p>
                      <a:pPr algn="ctr" rtl="0" fontAlgn="ctr"/>
                      <a:r>
                        <a:rPr lang="en-US" sz="1100" b="1" i="0" u="none" strike="noStrike" dirty="0">
                          <a:solidFill>
                            <a:srgbClr val="000000"/>
                          </a:solidFill>
                          <a:effectLst/>
                          <a:latin typeface="Calibri" panose="020F0502020204030204" pitchFamily="34" charset="0"/>
                        </a:rPr>
                        <a:t>professional bodies (person) </a:t>
                      </a:r>
                    </a:p>
                    <a:p>
                      <a:pPr algn="ctr" rtl="0" fontAlgn="ctr"/>
                      <a:r>
                        <a:rPr lang="en-US" sz="1100" b="1" i="0" u="none" strike="noStrike" dirty="0">
                          <a:solidFill>
                            <a:srgbClr val="000000"/>
                          </a:solidFill>
                          <a:effectLst/>
                          <a:latin typeface="Calibri" panose="020F0502020204030204" pitchFamily="34" charset="0"/>
                        </a:rPr>
                        <a:t>Number of universities Number of teachers of the diaspora, annual retraining </a:t>
                      </a:r>
                    </a:p>
                    <a:p>
                      <a:pPr algn="ctr" rtl="0" fontAlgn="ctr"/>
                      <a:r>
                        <a:rPr lang="en-US" sz="1100" b="1" i="0" u="none" strike="noStrike" dirty="0">
                          <a:solidFill>
                            <a:srgbClr val="000000"/>
                          </a:solidFill>
                          <a:effectLst/>
                          <a:latin typeface="Calibri" panose="020F0502020204030204" pitchFamily="34" charset="0"/>
                        </a:rPr>
                        <a:t>Number of comprehensive schools </a:t>
                      </a:r>
                    </a:p>
                    <a:p>
                      <a:pPr algn="ctr" rtl="0" fontAlgn="ctr"/>
                      <a:r>
                        <a:rPr lang="en-US" sz="1100" b="1" i="0" u="none" strike="noStrike" dirty="0">
                          <a:solidFill>
                            <a:srgbClr val="000000"/>
                          </a:solidFill>
                          <a:effectLst/>
                          <a:latin typeface="Calibri" panose="020F0502020204030204" pitchFamily="34" charset="0"/>
                        </a:rPr>
                        <a:t>Number of pupils in primary </a:t>
                      </a:r>
                    </a:p>
                    <a:p>
                      <a:pPr algn="ctr" rtl="0" fontAlgn="ctr"/>
                      <a:r>
                        <a:rPr lang="en-US" sz="1100" b="1" i="0" u="none" strike="noStrike" dirty="0">
                          <a:solidFill>
                            <a:srgbClr val="000000"/>
                          </a:solidFill>
                          <a:effectLst/>
                          <a:latin typeface="Calibri" panose="020F0502020204030204" pitchFamily="34" charset="0"/>
                        </a:rPr>
                        <a:t>Total number of children from socially unsecured families </a:t>
                      </a:r>
                    </a:p>
                    <a:p>
                      <a:pPr algn="ctr" rtl="0" fontAlgn="ctr"/>
                      <a:r>
                        <a:rPr lang="en-US" sz="1100" b="1" i="0" u="none" strike="noStrike" dirty="0">
                          <a:solidFill>
                            <a:srgbClr val="000000"/>
                          </a:solidFill>
                          <a:effectLst/>
                          <a:latin typeface="Calibri" panose="020F0502020204030204" pitchFamily="34" charset="0"/>
                        </a:rPr>
                        <a:t>Number of educational institutions </a:t>
                      </a:r>
                    </a:p>
                    <a:p>
                      <a:pPr algn="ctr" rtl="0" fontAlgn="ctr"/>
                      <a:r>
                        <a:rPr lang="en-US" sz="1100" b="1" i="0" u="none" strike="noStrike" dirty="0">
                          <a:solidFill>
                            <a:srgbClr val="000000"/>
                          </a:solidFill>
                          <a:effectLst/>
                          <a:latin typeface="Calibri" panose="020F0502020204030204" pitchFamily="34" charset="0"/>
                        </a:rPr>
                        <a:t>Children with physical, mental and (or) mental development issues</a:t>
                      </a:r>
                    </a:p>
                    <a:p>
                      <a:pPr algn="ctr" rtl="0" fontAlgn="ctr"/>
                      <a:r>
                        <a:rPr lang="en-US" sz="1100" b="1" i="0" u="none" strike="noStrike" dirty="0">
                          <a:solidFill>
                            <a:srgbClr val="000000"/>
                          </a:solidFill>
                          <a:effectLst/>
                          <a:latin typeface="Calibri" panose="020F0502020204030204" pitchFamily="34" charset="0"/>
                        </a:rPr>
                        <a:t>QUALITY: </a:t>
                      </a:r>
                    </a:p>
                    <a:p>
                      <a:pPr algn="ctr" rtl="0" fontAlgn="ctr"/>
                      <a:r>
                        <a:rPr lang="en-US" sz="1100" b="1" i="0" u="none" strike="noStrike" dirty="0">
                          <a:solidFill>
                            <a:srgbClr val="000000"/>
                          </a:solidFill>
                          <a:effectLst/>
                          <a:latin typeface="Calibri" panose="020F0502020204030204" pitchFamily="34" charset="0"/>
                        </a:rPr>
                        <a:t>The proportion of educators who received certificate from persons who have accepted participation in retraining courses</a:t>
                      </a:r>
                    </a:p>
                    <a:p>
                      <a:pPr algn="ctr" rtl="0" fontAlgn="ctr"/>
                      <a:r>
                        <a:rPr lang="en-US" sz="1100" b="1" i="0" u="none" strike="noStrike" dirty="0">
                          <a:solidFill>
                            <a:srgbClr val="000000"/>
                          </a:solidFill>
                          <a:effectLst/>
                          <a:latin typeface="Calibri" panose="020F0502020204030204" pitchFamily="34" charset="0"/>
                        </a:rPr>
                        <a:t>(percentage) </a:t>
                      </a:r>
                    </a:p>
                    <a:p>
                      <a:pPr algn="ctr" rtl="0" fontAlgn="ctr"/>
                      <a:r>
                        <a:rPr lang="en-US" sz="1100" b="1" i="0" u="none" strike="noStrike" dirty="0">
                          <a:solidFill>
                            <a:srgbClr val="000000"/>
                          </a:solidFill>
                          <a:effectLst/>
                          <a:latin typeface="Calibri" panose="020F0502020204030204" pitchFamily="34" charset="0"/>
                        </a:rPr>
                        <a:t>Average grade of pupils as a result of testing their knowledge</a:t>
                      </a:r>
                    </a:p>
                    <a:p>
                      <a:pPr algn="ctr" rtl="0" fontAlgn="ctr"/>
                      <a:r>
                        <a:rPr lang="en-US" sz="1100" b="1" i="0" u="none" strike="noStrike" dirty="0">
                          <a:solidFill>
                            <a:srgbClr val="000000"/>
                          </a:solidFill>
                          <a:effectLst/>
                          <a:latin typeface="Calibri" panose="020F0502020204030204" pitchFamily="34" charset="0"/>
                        </a:rPr>
                        <a:t>Implementation of subject programs /percentage/ </a:t>
                      </a:r>
                    </a:p>
                    <a:p>
                      <a:pPr algn="ctr" rtl="0" fontAlgn="ctr"/>
                      <a:r>
                        <a:rPr lang="en-US" sz="1100" b="1" i="0" u="none" strike="noStrike" dirty="0">
                          <a:solidFill>
                            <a:srgbClr val="000000"/>
                          </a:solidFill>
                          <a:effectLst/>
                          <a:latin typeface="Calibri" panose="020F0502020204030204" pitchFamily="34" charset="0"/>
                        </a:rPr>
                        <a:t>Average grade of pupils with mental disabilities </a:t>
                      </a:r>
                    </a:p>
                    <a:p>
                      <a:pPr algn="ctr" rtl="0" fontAlgn="ctr"/>
                      <a:r>
                        <a:rPr lang="en-US" sz="1100" b="1" i="0" u="none" strike="noStrike" dirty="0">
                          <a:solidFill>
                            <a:srgbClr val="000000"/>
                          </a:solidFill>
                          <a:effectLst/>
                          <a:latin typeface="Calibri" panose="020F0502020204030204" pitchFamily="34" charset="0"/>
                        </a:rPr>
                        <a:t>Number of pupils of 10th grades senior government</a:t>
                      </a:r>
                    </a:p>
                    <a:p>
                      <a:pPr algn="ctr" rtl="0" fontAlgn="ctr"/>
                      <a:r>
                        <a:rPr lang="en-US" sz="1100" b="1" i="0" u="none" strike="noStrike" dirty="0">
                          <a:solidFill>
                            <a:srgbClr val="000000"/>
                          </a:solidFill>
                          <a:effectLst/>
                          <a:latin typeface="Calibri" panose="020F0502020204030204" pitchFamily="34" charset="0"/>
                        </a:rPr>
                        <a:t>secondary schools, receiving textbooks</a:t>
                      </a:r>
                    </a:p>
                    <a:p>
                      <a:pPr algn="ctr" rtl="0" fontAlgn="ctr"/>
                      <a:r>
                        <a:rPr lang="en-US" sz="1100" b="1" i="0" u="none" strike="noStrike" dirty="0">
                          <a:solidFill>
                            <a:srgbClr val="000000"/>
                          </a:solidFill>
                          <a:effectLst/>
                          <a:latin typeface="Calibri" panose="020F0502020204030204" pitchFamily="34" charset="0"/>
                        </a:rPr>
                        <a:t>TIMELINESS: </a:t>
                      </a:r>
                    </a:p>
                    <a:p>
                      <a:pPr algn="ctr" rtl="0" fontAlgn="ctr"/>
                      <a:r>
                        <a:rPr lang="en-US" sz="1100" b="1" i="0" u="none" strike="noStrike" dirty="0">
                          <a:solidFill>
                            <a:srgbClr val="000000"/>
                          </a:solidFill>
                          <a:effectLst/>
                          <a:latin typeface="Calibri" panose="020F0502020204030204" pitchFamily="34" charset="0"/>
                        </a:rPr>
                        <a:t>Number of hours of retraining one specialist </a:t>
                      </a:r>
                    </a:p>
                    <a:p>
                      <a:pPr algn="ctr" rtl="0" fontAlgn="ctr"/>
                      <a:r>
                        <a:rPr lang="en-US" sz="1100" b="1" i="0" u="none" strike="noStrike" dirty="0">
                          <a:solidFill>
                            <a:srgbClr val="000000"/>
                          </a:solidFill>
                          <a:effectLst/>
                          <a:latin typeface="Calibri" panose="020F0502020204030204" pitchFamily="34" charset="0"/>
                        </a:rPr>
                        <a:t>Duration of training sessions first-year students / week /</a:t>
                      </a:r>
                    </a:p>
                    <a:p>
                      <a:pPr algn="ctr" rtl="0" fontAlgn="ctr"/>
                      <a:r>
                        <a:rPr lang="en-US" sz="1100" b="1" i="0" u="none" strike="noStrike" dirty="0">
                          <a:solidFill>
                            <a:srgbClr val="000000"/>
                          </a:solidFill>
                          <a:effectLst/>
                          <a:latin typeface="Calibri" panose="020F0502020204030204" pitchFamily="34" charset="0"/>
                        </a:rPr>
                        <a:t>Duration of training sessions second-grade students / week /</a:t>
                      </a:r>
                    </a:p>
                    <a:p>
                      <a:pPr algn="ctr" rtl="0" fontAlgn="ctr"/>
                      <a:r>
                        <a:rPr lang="en-US" sz="1100" b="1" i="0" u="none" strike="noStrike" dirty="0">
                          <a:solidFill>
                            <a:srgbClr val="000000"/>
                          </a:solidFill>
                          <a:effectLst/>
                          <a:latin typeface="Calibri" panose="020F0502020204030204" pitchFamily="34" charset="0"/>
                        </a:rPr>
                        <a:t>Duration of training sessions pupils of the third and fourth</a:t>
                      </a:r>
                    </a:p>
                    <a:p>
                      <a:pPr algn="ctr" rtl="0" fontAlgn="ctr"/>
                      <a:r>
                        <a:rPr lang="en-US" sz="1100" b="1" i="0" u="none" strike="noStrike" dirty="0">
                          <a:solidFill>
                            <a:srgbClr val="000000"/>
                          </a:solidFill>
                          <a:effectLst/>
                          <a:latin typeface="Calibri" panose="020F0502020204030204" pitchFamily="34" charset="0"/>
                        </a:rPr>
                        <a:t>classes / week /</a:t>
                      </a:r>
                    </a:p>
                    <a:p>
                      <a:pPr algn="ctr" rtl="0" fontAlgn="ctr"/>
                      <a:r>
                        <a:rPr lang="en-US" sz="1100" b="1" i="0" u="none" strike="noStrike" dirty="0">
                          <a:solidFill>
                            <a:srgbClr val="000000"/>
                          </a:solidFill>
                          <a:effectLst/>
                          <a:latin typeface="Calibri" panose="020F0502020204030204" pitchFamily="34" charset="0"/>
                        </a:rPr>
                        <a:t> Duration of training sessions students 10-12 grades / week /</a:t>
                      </a:r>
                    </a:p>
                    <a:p>
                      <a:pPr algn="ctr" rtl="0" fontAlgn="ctr"/>
                      <a:endParaRPr lang="en-US" sz="11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bl>
          </a:graphicData>
        </a:graphic>
      </p:graphicFrame>
    </p:spTree>
    <p:extLst>
      <p:ext uri="{BB962C8B-B14F-4D97-AF65-F5344CB8AC3E}">
        <p14:creationId xmlns:p14="http://schemas.microsoft.com/office/powerpoint/2010/main" val="1990915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45604" y="-36731"/>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EDUCATION PI</a:t>
            </a:r>
            <a:r>
              <a:rPr lang="en-US" sz="3600" dirty="0">
                <a:solidFill>
                  <a:srgbClr val="002060"/>
                </a:solidFill>
                <a:latin typeface="+mj-lt"/>
                <a:ea typeface="+mj-ea"/>
                <a:cs typeface="+mj-cs"/>
              </a:rPr>
              <a:t>s: TURKEY</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33</a:t>
            </a:fld>
            <a:endParaRPr lang="en-US" dirty="0"/>
          </a:p>
        </p:txBody>
      </p:sp>
      <p:graphicFrame>
        <p:nvGraphicFramePr>
          <p:cNvPr id="7" name="Table 6">
            <a:extLst>
              <a:ext uri="{FF2B5EF4-FFF2-40B4-BE49-F238E27FC236}">
                <a16:creationId xmlns:a16="http://schemas.microsoft.com/office/drawing/2014/main" id="{298BECE7-7855-476E-BBB9-D4FB47241680}"/>
              </a:ext>
            </a:extLst>
          </p:cNvPr>
          <p:cNvGraphicFramePr>
            <a:graphicFrameLocks noGrp="1"/>
          </p:cNvGraphicFramePr>
          <p:nvPr>
            <p:extLst>
              <p:ext uri="{D42A27DB-BD31-4B8C-83A1-F6EECF244321}">
                <p14:modId xmlns:p14="http://schemas.microsoft.com/office/powerpoint/2010/main" val="3535251410"/>
              </p:ext>
            </p:extLst>
          </p:nvPr>
        </p:nvGraphicFramePr>
        <p:xfrm>
          <a:off x="727283" y="517522"/>
          <a:ext cx="9137233" cy="5608174"/>
        </p:xfrm>
        <a:graphic>
          <a:graphicData uri="http://schemas.openxmlformats.org/drawingml/2006/table">
            <a:tbl>
              <a:tblPr/>
              <a:tblGrid>
                <a:gridCol w="866462">
                  <a:extLst>
                    <a:ext uri="{9D8B030D-6E8A-4147-A177-3AD203B41FA5}">
                      <a16:colId xmlns:a16="http://schemas.microsoft.com/office/drawing/2014/main" val="2618358678"/>
                    </a:ext>
                  </a:extLst>
                </a:gridCol>
                <a:gridCol w="8270771">
                  <a:extLst>
                    <a:ext uri="{9D8B030D-6E8A-4147-A177-3AD203B41FA5}">
                      <a16:colId xmlns:a16="http://schemas.microsoft.com/office/drawing/2014/main" val="479141913"/>
                    </a:ext>
                  </a:extLst>
                </a:gridCol>
              </a:tblGrid>
              <a:tr h="617098">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en-US" sz="1000" b="1" i="0" u="none" strike="noStrike" kern="1200" dirty="0">
                          <a:solidFill>
                            <a:srgbClr val="00B050"/>
                          </a:solidFill>
                          <a:effectLst/>
                          <a:latin typeface="Calibri" panose="020F0502020204030204" pitchFamily="34" charset="0"/>
                          <a:ea typeface="+mn-ea"/>
                          <a:cs typeface="+mn-cs"/>
                        </a:rPr>
                        <a:t>7 strategic objectives and 42 performance objectives related to them in annual performance plan, structured around one of the highest-level objectives, policies and indicators to which it contributes. There are also activities related to each performance objective, total of 153, average of 5 per objective, ranging from 1 to 17.</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359248">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chemeClr val="tx1"/>
                          </a:solidFill>
                          <a:effectLst/>
                          <a:latin typeface="Calibri" panose="020F0502020204030204" pitchFamily="34" charset="0"/>
                        </a:rPr>
                        <a:t>10 highest-level PIs and </a:t>
                      </a:r>
                      <a:r>
                        <a:rPr lang="en-US" sz="1000" b="1" i="0" u="none" strike="noStrike" dirty="0">
                          <a:solidFill>
                            <a:srgbClr val="000000"/>
                          </a:solidFill>
                          <a:effectLst/>
                          <a:latin typeface="Calibri" panose="020F0502020204030204" pitchFamily="34" charset="0"/>
                        </a:rPr>
                        <a:t>additional 165 PIs, average of 5 per program, ranging from 1 to 14.</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1256830">
                <a:tc>
                  <a:txBody>
                    <a:bodyPr/>
                    <a:lstStyle/>
                    <a:p>
                      <a:pPr algn="ctr" rtl="0" fontAlgn="ctr"/>
                      <a:r>
                        <a:rPr lang="en-US" sz="9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Net schooling rates related to education levels</a:t>
                      </a:r>
                    </a:p>
                    <a:p>
                      <a:pPr algn="ctr" rtl="0" fontAlgn="ctr"/>
                      <a:r>
                        <a:rPr lang="en-US" sz="1000" b="1" i="0" u="none" strike="noStrike" dirty="0">
                          <a:solidFill>
                            <a:srgbClr val="000000"/>
                          </a:solidFill>
                          <a:effectLst/>
                          <a:latin typeface="Calibri" panose="020F0502020204030204" pitchFamily="34" charset="0"/>
                        </a:rPr>
                        <a:t>Average education duration (year)</a:t>
                      </a:r>
                    </a:p>
                    <a:p>
                      <a:pPr algn="ctr" rtl="0" fontAlgn="ctr"/>
                      <a:r>
                        <a:rPr lang="en-US" sz="1000" b="1" i="0" u="none" strike="noStrike" dirty="0">
                          <a:solidFill>
                            <a:srgbClr val="000000"/>
                          </a:solidFill>
                          <a:effectLst/>
                          <a:latin typeface="Calibri" panose="020F0502020204030204" pitchFamily="34" charset="0"/>
                        </a:rPr>
                        <a:t>Percentage of early leaving from education and training (%)</a:t>
                      </a:r>
                    </a:p>
                    <a:p>
                      <a:pPr algn="ctr" rtl="0" fontAlgn="ctr"/>
                      <a:r>
                        <a:rPr lang="en-US" sz="1000" b="1" i="0" u="none" strike="noStrike" dirty="0">
                          <a:solidFill>
                            <a:srgbClr val="000000"/>
                          </a:solidFill>
                          <a:effectLst/>
                          <a:latin typeface="Calibri" panose="020F0502020204030204" pitchFamily="34" charset="0"/>
                        </a:rPr>
                        <a:t>Percentage of private education by education levels</a:t>
                      </a:r>
                    </a:p>
                    <a:p>
                      <a:pPr algn="ctr" rtl="0" fontAlgn="ctr"/>
                      <a:r>
                        <a:rPr lang="en-US" sz="1000" b="1" i="0" u="none" strike="noStrike" dirty="0">
                          <a:solidFill>
                            <a:srgbClr val="000000"/>
                          </a:solidFill>
                          <a:effectLst/>
                          <a:latin typeface="Calibri" panose="020F0502020204030204" pitchFamily="34" charset="0"/>
                        </a:rPr>
                        <a:t>Percentage of grade repetition by education levels </a:t>
                      </a:r>
                    </a:p>
                    <a:p>
                      <a:pPr algn="ctr" rtl="0" fontAlgn="ctr"/>
                      <a:r>
                        <a:rPr lang="en-US" sz="1000" b="1" i="0" u="none" strike="noStrike" dirty="0">
                          <a:solidFill>
                            <a:srgbClr val="000000"/>
                          </a:solidFill>
                          <a:effectLst/>
                          <a:latin typeface="Calibri" panose="020F0502020204030204" pitchFamily="34" charset="0"/>
                        </a:rPr>
                        <a:t>Number of the students per class by education levels</a:t>
                      </a:r>
                    </a:p>
                    <a:p>
                      <a:pPr algn="ctr" rtl="0" fontAlgn="ctr"/>
                      <a:r>
                        <a:rPr lang="en-US" sz="1000" b="1" i="0" u="none" strike="noStrike" dirty="0">
                          <a:solidFill>
                            <a:srgbClr val="000000"/>
                          </a:solidFill>
                          <a:effectLst/>
                          <a:latin typeface="Calibri" panose="020F0502020204030204" pitchFamily="34" charset="0"/>
                        </a:rPr>
                        <a:t>Percentage of the schools or institutions which are regulated for people with disabilities</a:t>
                      </a:r>
                    </a:p>
                    <a:p>
                      <a:pPr algn="ctr" rtl="0" fontAlgn="ctr"/>
                      <a:endParaRPr lang="en-US" sz="10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3374998">
                <a:tc>
                  <a:txBody>
                    <a:bodyPr/>
                    <a:lstStyle/>
                    <a:p>
                      <a:pPr algn="ctr" rtl="0" fontAlgn="ctr"/>
                      <a:r>
                        <a:rPr lang="en-US" sz="9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en-US" sz="1000" b="1" i="0" u="none" strike="noStrike" dirty="0">
                          <a:solidFill>
                            <a:srgbClr val="00B050"/>
                          </a:solidFill>
                          <a:effectLst/>
                          <a:latin typeface="Calibri" panose="020F0502020204030204" pitchFamily="34" charset="0"/>
                        </a:rPr>
                        <a:t>Number of the courses opening in the non-formal education institutions </a:t>
                      </a:r>
                    </a:p>
                    <a:p>
                      <a:pPr algn="ctr" hangingPunct="0"/>
                      <a:r>
                        <a:rPr lang="en-US" sz="1000" b="1" i="0" u="none" strike="noStrike" dirty="0">
                          <a:solidFill>
                            <a:srgbClr val="00B050"/>
                          </a:solidFill>
                          <a:effectLst/>
                          <a:latin typeface="Calibri" panose="020F0502020204030204" pitchFamily="34" charset="0"/>
                        </a:rPr>
                        <a:t>Number of books read per student by education levels</a:t>
                      </a:r>
                    </a:p>
                    <a:p>
                      <a:pPr marL="0" marR="0" lvl="0" indent="0" algn="ctr" defTabSz="914400" rtl="0" eaLnBrk="1" fontAlgn="auto" latinLnBrk="0" hangingPunct="0">
                        <a:lnSpc>
                          <a:spcPct val="100000"/>
                        </a:lnSpc>
                        <a:spcBef>
                          <a:spcPts val="0"/>
                        </a:spcBef>
                        <a:spcAft>
                          <a:spcPts val="0"/>
                        </a:spcAft>
                        <a:buClrTx/>
                        <a:buSzTx/>
                        <a:buFontTx/>
                        <a:buNone/>
                        <a:tabLst/>
                        <a:defRPr/>
                      </a:pPr>
                      <a:r>
                        <a:rPr lang="en-US" sz="1000" b="1" i="0" u="none" strike="noStrike" dirty="0">
                          <a:solidFill>
                            <a:srgbClr val="00B050"/>
                          </a:solidFill>
                          <a:effectLst/>
                          <a:latin typeface="Calibri" panose="020F0502020204030204" pitchFamily="34" charset="0"/>
                        </a:rPr>
                        <a:t>Number of the individuals guided to special training and educated as a result of the screen test</a:t>
                      </a:r>
                    </a:p>
                    <a:p>
                      <a:pPr algn="ctr" hangingPunct="0"/>
                      <a:r>
                        <a:rPr lang="en-US" sz="1000" b="1" i="0" u="none" strike="noStrike" kern="1200" dirty="0">
                          <a:solidFill>
                            <a:srgbClr val="000000"/>
                          </a:solidFill>
                          <a:effectLst/>
                          <a:latin typeface="Calibri" panose="020F0502020204030204" pitchFamily="34" charset="0"/>
                          <a:ea typeface="+mn-ea"/>
                          <a:cs typeface="+mn-cs"/>
                        </a:rPr>
                        <a:t>Net enrollment ratio in preschool education </a:t>
                      </a:r>
                    </a:p>
                    <a:p>
                      <a:pPr algn="ctr" hangingPunct="0"/>
                      <a:r>
                        <a:rPr lang="en-US" sz="1000" b="1" i="0" u="none" strike="noStrike" kern="1200" dirty="0">
                          <a:solidFill>
                            <a:srgbClr val="000000"/>
                          </a:solidFill>
                          <a:effectLst/>
                          <a:latin typeface="Calibri" panose="020F0502020204030204" pitchFamily="34" charset="0"/>
                          <a:ea typeface="+mn-ea"/>
                          <a:cs typeface="+mn-cs"/>
                        </a:rPr>
                        <a:t>Net enrollment rate in primary school </a:t>
                      </a:r>
                    </a:p>
                    <a:p>
                      <a:pPr algn="ctr" hangingPunct="0"/>
                      <a:r>
                        <a:rPr lang="en-US" sz="1000" b="1" i="0" u="none" strike="noStrike" kern="1200" dirty="0">
                          <a:solidFill>
                            <a:srgbClr val="000000"/>
                          </a:solidFill>
                          <a:effectLst/>
                          <a:latin typeface="Calibri" panose="020F0502020204030204" pitchFamily="34" charset="0"/>
                          <a:ea typeface="+mn-ea"/>
                          <a:cs typeface="+mn-cs"/>
                        </a:rPr>
                        <a:t>Net enrollment ratio in secondary education </a:t>
                      </a:r>
                    </a:p>
                    <a:p>
                      <a:pPr algn="ctr" hangingPunct="0"/>
                      <a:r>
                        <a:rPr lang="en-US" sz="1000" b="1" i="0" u="none" strike="noStrike" kern="1200" dirty="0">
                          <a:solidFill>
                            <a:srgbClr val="000000"/>
                          </a:solidFill>
                          <a:effectLst/>
                          <a:latin typeface="Calibri" panose="020F0502020204030204" pitchFamily="34" charset="0"/>
                          <a:ea typeface="+mn-ea"/>
                          <a:cs typeface="+mn-cs"/>
                        </a:rPr>
                        <a:t>Percentage of those who received at least one year of pre-school education from primary school primary</a:t>
                      </a:r>
                    </a:p>
                    <a:p>
                      <a:pPr algn="ctr" hangingPunct="0"/>
                      <a:r>
                        <a:rPr lang="en-US" sz="1000" b="1" i="0" u="none" strike="noStrike" kern="1200" dirty="0">
                          <a:solidFill>
                            <a:srgbClr val="000000"/>
                          </a:solidFill>
                          <a:effectLst/>
                          <a:latin typeface="Calibri" panose="020F0502020204030204" pitchFamily="34" charset="0"/>
                          <a:ea typeface="+mn-ea"/>
                          <a:cs typeface="+mn-cs"/>
                        </a:rPr>
                        <a:t>Average training duration (years) </a:t>
                      </a:r>
                    </a:p>
                    <a:p>
                      <a:pPr algn="ctr" hangingPunct="0"/>
                      <a:r>
                        <a:rPr lang="en-US" sz="1000" b="1" i="0" u="none" strike="noStrike" kern="1200" dirty="0">
                          <a:solidFill>
                            <a:srgbClr val="000000"/>
                          </a:solidFill>
                          <a:effectLst/>
                          <a:latin typeface="Calibri" panose="020F0502020204030204" pitchFamily="34" charset="0"/>
                          <a:ea typeface="+mn-ea"/>
                          <a:cs typeface="+mn-cs"/>
                        </a:rPr>
                        <a:t>Early withdrawal rate from education and training (%)</a:t>
                      </a:r>
                    </a:p>
                    <a:p>
                      <a:pPr algn="ctr" hangingPunct="0"/>
                      <a:r>
                        <a:rPr lang="en-US" sz="1000" b="1" i="0" u="none" strike="noStrike" kern="1200" dirty="0">
                          <a:solidFill>
                            <a:srgbClr val="000000"/>
                          </a:solidFill>
                          <a:effectLst/>
                          <a:latin typeface="Calibri" panose="020F0502020204030204" pitchFamily="34" charset="0"/>
                          <a:ea typeface="+mn-ea"/>
                          <a:cs typeface="+mn-cs"/>
                        </a:rPr>
                        <a:t>Percentage of students who go out of formal education in secondary education </a:t>
                      </a:r>
                    </a:p>
                    <a:p>
                      <a:pPr algn="ctr" hangingPunct="0"/>
                      <a:r>
                        <a:rPr lang="en-US" sz="1000" b="1" i="0" u="none" strike="noStrike" kern="1200" dirty="0">
                          <a:solidFill>
                            <a:srgbClr val="000000"/>
                          </a:solidFill>
                          <a:effectLst/>
                          <a:latin typeface="Calibri" panose="020F0502020204030204" pitchFamily="34" charset="0"/>
                          <a:ea typeface="+mn-ea"/>
                          <a:cs typeface="+mn-cs"/>
                        </a:rPr>
                        <a:t>Students who settled in one of the top five preferences in transition from basic education to secondary education</a:t>
                      </a:r>
                    </a:p>
                    <a:p>
                      <a:pPr algn="ctr" hangingPunct="0"/>
                      <a:r>
                        <a:rPr lang="en-US" sz="1000" b="1" i="0" u="none" strike="noStrike" kern="1200" dirty="0">
                          <a:solidFill>
                            <a:srgbClr val="000000"/>
                          </a:solidFill>
                          <a:effectLst/>
                          <a:latin typeface="Calibri" panose="020F0502020204030204" pitchFamily="34" charset="0"/>
                          <a:ea typeface="+mn-ea"/>
                          <a:cs typeface="+mn-cs"/>
                        </a:rPr>
                        <a:t>Share of private education in secondary education</a:t>
                      </a:r>
                    </a:p>
                    <a:p>
                      <a:pPr algn="ctr" hangingPunct="0"/>
                      <a:r>
                        <a:rPr lang="en-US" sz="1000" b="1" i="0" u="none" strike="noStrike" kern="1200" dirty="0">
                          <a:solidFill>
                            <a:srgbClr val="000000"/>
                          </a:solidFill>
                          <a:effectLst/>
                          <a:latin typeface="Calibri" panose="020F0502020204030204" pitchFamily="34" charset="0"/>
                          <a:ea typeface="+mn-ea"/>
                          <a:cs typeface="+mn-cs"/>
                        </a:rPr>
                        <a:t>Completion rate of courses within lifelong learning </a:t>
                      </a:r>
                    </a:p>
                    <a:p>
                      <a:pPr algn="ctr" hangingPunct="0"/>
                      <a:r>
                        <a:rPr lang="en-US" sz="1000" b="1" i="0" u="none" strike="noStrike" kern="1200" dirty="0">
                          <a:solidFill>
                            <a:srgbClr val="000000"/>
                          </a:solidFill>
                          <a:effectLst/>
                          <a:latin typeface="Calibri" panose="020F0502020204030204" pitchFamily="34" charset="0"/>
                          <a:ea typeface="+mn-ea"/>
                          <a:cs typeface="+mn-cs"/>
                        </a:rPr>
                        <a:t>Number of participants in non-formal education activities</a:t>
                      </a:r>
                    </a:p>
                    <a:p>
                      <a:pPr algn="ctr" hangingPunct="0"/>
                      <a:r>
                        <a:rPr lang="en-US" sz="1000" b="1" i="0" u="none" strike="noStrike" kern="1200" dirty="0">
                          <a:solidFill>
                            <a:srgbClr val="000000"/>
                          </a:solidFill>
                          <a:effectLst/>
                          <a:latin typeface="Calibri" panose="020F0502020204030204" pitchFamily="34" charset="0"/>
                          <a:ea typeface="+mn-ea"/>
                          <a:cs typeface="+mn-cs"/>
                        </a:rPr>
                        <a:t>The number of individuals whose screening test result is directed to special education</a:t>
                      </a:r>
                    </a:p>
                    <a:p>
                      <a:pPr algn="ctr" hangingPunct="0"/>
                      <a:r>
                        <a:rPr lang="en-US" sz="1000" b="1" i="0" u="none" strike="noStrike" kern="1200" dirty="0">
                          <a:solidFill>
                            <a:srgbClr val="000000"/>
                          </a:solidFill>
                          <a:effectLst/>
                          <a:latin typeface="Calibri" panose="020F0502020204030204" pitchFamily="34" charset="0"/>
                          <a:ea typeface="+mn-ea"/>
                          <a:cs typeface="+mn-cs"/>
                        </a:rPr>
                        <a:t>Number of private vocational and technical schools in organized industrial zones</a:t>
                      </a:r>
                      <a:endParaRPr lang="en-US" sz="1000" b="0" i="0" u="none" strike="noStrike" kern="1200" dirty="0">
                        <a:solidFill>
                          <a:srgbClr val="000000"/>
                        </a:solidFill>
                        <a:effectLst/>
                        <a:latin typeface="Calibri" panose="020F0502020204030204" pitchFamily="34" charset="0"/>
                        <a:ea typeface="+mn-ea"/>
                        <a:cs typeface="+mn-cs"/>
                      </a:endParaRPr>
                    </a:p>
                    <a:p>
                      <a:pPr algn="ctr" hangingPunct="0"/>
                      <a:r>
                        <a:rPr lang="en-US" sz="1000" b="1" i="0" u="none" strike="noStrike" kern="1200" dirty="0">
                          <a:solidFill>
                            <a:srgbClr val="000000"/>
                          </a:solidFill>
                          <a:effectLst/>
                          <a:latin typeface="Calibri" panose="020F0502020204030204" pitchFamily="34" charset="0"/>
                          <a:ea typeface="+mn-ea"/>
                          <a:cs typeface="+mn-cs"/>
                        </a:rPr>
                        <a:t>Number of students per teacher-Secondary Education </a:t>
                      </a:r>
                    </a:p>
                    <a:p>
                      <a:pPr algn="ctr" hangingPunct="0"/>
                      <a:r>
                        <a:rPr lang="en-US" sz="1000" b="1" i="0" u="none" strike="noStrike" kern="1200" dirty="0">
                          <a:solidFill>
                            <a:srgbClr val="000000"/>
                          </a:solidFill>
                          <a:effectLst/>
                          <a:latin typeface="Calibri" panose="020F0502020204030204" pitchFamily="34" charset="0"/>
                          <a:ea typeface="+mn-ea"/>
                          <a:cs typeface="+mn-cs"/>
                        </a:rPr>
                        <a:t>Years of in-service training per employee (hours)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
        <p:nvSpPr>
          <p:cNvPr id="5" name="TextBox 4">
            <a:extLst>
              <a:ext uri="{FF2B5EF4-FFF2-40B4-BE49-F238E27FC236}">
                <a16:creationId xmlns:a16="http://schemas.microsoft.com/office/drawing/2014/main" id="{D4781C4B-8107-40E4-BB90-269936EB3538}"/>
              </a:ext>
            </a:extLst>
          </p:cNvPr>
          <p:cNvSpPr txBox="1"/>
          <p:nvPr/>
        </p:nvSpPr>
        <p:spPr>
          <a:xfrm>
            <a:off x="914400" y="6209654"/>
            <a:ext cx="8229600" cy="523220"/>
          </a:xfrm>
          <a:prstGeom prst="rect">
            <a:avLst/>
          </a:prstGeom>
          <a:noFill/>
        </p:spPr>
        <p:txBody>
          <a:bodyPr wrap="square" rtlCol="0">
            <a:spAutoFit/>
          </a:bodyPr>
          <a:lstStyle/>
          <a:p>
            <a:r>
              <a:rPr lang="en-US" sz="1400" i="1" dirty="0">
                <a:solidFill>
                  <a:srgbClr val="00B050"/>
                </a:solidFill>
              </a:rPr>
              <a:t>Note: transition to PB is currently in progress in Turkey, thus programs, sub-programs, and activities have not been established yet within the budget classification.</a:t>
            </a:r>
          </a:p>
        </p:txBody>
      </p:sp>
    </p:spTree>
    <p:extLst>
      <p:ext uri="{BB962C8B-B14F-4D97-AF65-F5344CB8AC3E}">
        <p14:creationId xmlns:p14="http://schemas.microsoft.com/office/powerpoint/2010/main" val="3773359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HEALTH PI</a:t>
            </a:r>
            <a:r>
              <a:rPr lang="en-US" sz="3600" dirty="0">
                <a:solidFill>
                  <a:srgbClr val="002060"/>
                </a:solidFill>
                <a:latin typeface="+mj-lt"/>
                <a:ea typeface="+mj-ea"/>
                <a:cs typeface="+mj-cs"/>
              </a:rPr>
              <a:t>s: RUSSIA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34</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1640849055"/>
              </p:ext>
            </p:extLst>
          </p:nvPr>
        </p:nvGraphicFramePr>
        <p:xfrm>
          <a:off x="913075" y="600323"/>
          <a:ext cx="8763000" cy="6280409"/>
        </p:xfrm>
        <a:graphic>
          <a:graphicData uri="http://schemas.openxmlformats.org/drawingml/2006/table">
            <a:tbl>
              <a:tblPr/>
              <a:tblGrid>
                <a:gridCol w="839525">
                  <a:extLst>
                    <a:ext uri="{9D8B030D-6E8A-4147-A177-3AD203B41FA5}">
                      <a16:colId xmlns:a16="http://schemas.microsoft.com/office/drawing/2014/main" val="2618358678"/>
                    </a:ext>
                  </a:extLst>
                </a:gridCol>
                <a:gridCol w="7923475">
                  <a:extLst>
                    <a:ext uri="{9D8B030D-6E8A-4147-A177-3AD203B41FA5}">
                      <a16:colId xmlns:a16="http://schemas.microsoft.com/office/drawing/2014/main" val="810104126"/>
                    </a:ext>
                  </a:extLst>
                </a:gridCol>
              </a:tblGrid>
              <a:tr h="888184">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Government Program on Health Care, with 11 Sub-Programs: 1. Prevention of diseases and formation of healthy lifestyle and development of primary healthcare, 2. Improving the provision of specialized medical aid and emergency aid, 3. Development and introduction of innovation methods of diagnosis, prevention, and treatment and fundamentals of personalized medicine, 4. Maternal and infant health care, 5. Development of medical rehabilitation and health resort treatment 6. Provision of palliative care, 7. Staffing of health care system, 8. Development of international relations in health care field, 9. Review and oversight in the health care field, 10. Health service support for special categories of citizens, and 11. Management of the sector development</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150271">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16 at Program level and total of 80 at sub-program level, average of 7 per sub-program.</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2955261">
                <a:tc>
                  <a:txBody>
                    <a:bodyPr/>
                    <a:lstStyle/>
                    <a:p>
                      <a:pPr algn="ctr" rtl="0" fontAlgn="ctr"/>
                      <a:r>
                        <a:rPr lang="en-US" sz="9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Calibri" panose="020F0502020204030204" pitchFamily="34" charset="0"/>
                        </a:rPr>
                        <a:t>Mortality from all causes (per 1,000 persons)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Infant mortality (per 1,000 live births)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"Mortality from diseases of blood circulation</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(per 100,000 persons)"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"Mortality from road traffic accidents  </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(per 100,000 persons)"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Mortality from new growths (including malignant) (per 100,000 persons)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Mortality from tuberculosis (per 100,000 persons)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Consumption of alcoholic products (in terms of absolute alcohol) (per capita per year)</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Incidence of tobacco use among adults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Registered patients with a diagnosis established for the first time, active tuberculosis (per 100,000 persons)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Ratio of physicians (per 10,000 persons)</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Number of nursing personnel per 1 physician</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Ratio of the average wage of physicians and workers of healthcare organizations who have higher medical (pharmaceutical) or other higher education, who render healthcare services (ensure provision of healthcare services), to the average wage in a constituent entity of the Russian Federation</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Ratio of the average wage of nursing (pharmaceutical) staff (staff ensuring conditions for the provision of healthcare services) to the average wage in a constituent entity of the Russian Federation</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Ratio of the average wage of junior medical staff (staff ensuring conditions for the provision of healthcare services) to the average wage in a constituent entity of the Russian Federation</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Ratio of the average wage of nursing (pharmaceutical) and junior medical staff (staff ensuring conditions for the provision of healthcare services) to the average wage in a constituent entity of the Russian Federation</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Lifetime expectancy at birth</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2187761">
                <a:tc>
                  <a:txBody>
                    <a:bodyPr/>
                    <a:lstStyle/>
                    <a:p>
                      <a:pPr algn="ctr" rtl="0" fontAlgn="ctr"/>
                      <a:r>
                        <a:rPr lang="en-US" sz="600" b="0" i="0" u="none" strike="noStrike" dirty="0">
                          <a:solidFill>
                            <a:srgbClr val="000000"/>
                          </a:solidFill>
                          <a:effectLst/>
                          <a:latin typeface="Calibri" panose="020F0502020204030204" pitchFamily="34" charset="0"/>
                        </a:rPr>
                        <a:t>Examples of other </a:t>
                      </a:r>
                      <a:r>
                        <a:rPr lang="en-US" sz="600" b="0" i="0" u="none" strike="noStrike" dirty="0" err="1">
                          <a:solidFill>
                            <a:srgbClr val="000000"/>
                          </a:solidFill>
                          <a:effectLst/>
                          <a:latin typeface="Calibri" panose="020F0502020204030204" pitchFamily="34" charset="0"/>
                        </a:rPr>
                        <a:t>Pis</a:t>
                      </a:r>
                      <a:endParaRPr lang="en-US" sz="600" b="0"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600" b="1" i="0" u="none" strike="noStrike" dirty="0">
                          <a:solidFill>
                            <a:srgbClr val="000000"/>
                          </a:solidFill>
                          <a:effectLst/>
                          <a:latin typeface="Calibri" panose="020F0502020204030204" pitchFamily="34" charset="0"/>
                        </a:rPr>
                        <a:t>Health assessment coverage of adults</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Consumption of fruit and berries on average per consumer per year</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Percentage of patients with known malignant tumors at stages I-II</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Population coverage of TB preventive medical checkups</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Measles morbidity (per 1 </a:t>
                      </a:r>
                      <a:r>
                        <a:rPr lang="en-US" sz="600" b="1" i="0" u="none" strike="noStrike" dirty="0" err="1">
                          <a:solidFill>
                            <a:srgbClr val="000000"/>
                          </a:solidFill>
                          <a:effectLst/>
                          <a:latin typeface="Calibri" panose="020F0502020204030204" pitchFamily="34" charset="0"/>
                        </a:rPr>
                        <a:t>mln</a:t>
                      </a:r>
                      <a:r>
                        <a:rPr lang="en-US" sz="600" b="1" i="0" u="none" strike="noStrike" dirty="0">
                          <a:solidFill>
                            <a:srgbClr val="000000"/>
                          </a:solidFill>
                          <a:effectLst/>
                          <a:latin typeface="Calibri" panose="020F0502020204030204" pitchFamily="34" charset="0"/>
                        </a:rPr>
                        <a:t> persons)</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Regular vaccination program against diphtheria, whooping cough, and tetanus</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Percentage of individuals suffering from alcoholism, readmitted to hospital during a year</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Percentage of drug addicts readmitted to hospital during a year</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Satisfying the demand for medical preparations intended for treatment of the individuals suffering from malignant new growths of the lymphoid, blood producing and associated tissues, </a:t>
                      </a:r>
                      <a:r>
                        <a:rPr lang="en-US" sz="600" b="1" i="0" u="none" strike="noStrike" dirty="0" err="1">
                          <a:solidFill>
                            <a:srgbClr val="000000"/>
                          </a:solidFill>
                          <a:effectLst/>
                          <a:latin typeface="Calibri" panose="020F0502020204030204" pitchFamily="34" charset="0"/>
                        </a:rPr>
                        <a:t>haemophilia</a:t>
                      </a:r>
                      <a:r>
                        <a:rPr lang="en-US" sz="600" b="1" i="0" u="none" strike="noStrike" dirty="0">
                          <a:solidFill>
                            <a:srgbClr val="000000"/>
                          </a:solidFill>
                          <a:effectLst/>
                          <a:latin typeface="Calibri" panose="020F0502020204030204" pitchFamily="34" charset="0"/>
                        </a:rPr>
                        <a:t>, cystic fibrosis, pituitary dwarfism, Gaucher disease, and multiple sclerosis; and also transplantation of organs and (or) tissues </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Number of drug addicts in remission over 2 years (per 100 drug addicts of the average annual number)</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Number of individuals suffering from alcoholism, in remission from 1 year to 2 years (per 100 individuals suffering from alcoholism of the average annual number)</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Percentage of patients with mental disorders readmitted to hospital during a year</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One-year mortality of patients with malignant tumors</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Percentage of ambulance response times under 20 minutes</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Percentage of blood transfusion stations delivering the modern level of quality and integrity of blood components</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Number of patients receiving hi-tech medical aid</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Percentage of researchers aged through 39 in the overall number of researchers </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Number of joint international projects implemented in the health care field</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Staffing levels of occupational physicians</a:t>
                      </a:r>
                      <a:br>
                        <a:rPr lang="en-US" sz="600" b="1" i="0" u="none" strike="noStrike" dirty="0">
                          <a:solidFill>
                            <a:srgbClr val="000000"/>
                          </a:solidFill>
                          <a:effectLst/>
                          <a:latin typeface="Calibri" panose="020F0502020204030204" pitchFamily="34" charset="0"/>
                        </a:rPr>
                      </a:br>
                      <a:r>
                        <a:rPr lang="en-US" sz="600" b="1" i="0" u="none" strike="noStrike" dirty="0">
                          <a:solidFill>
                            <a:srgbClr val="000000"/>
                          </a:solidFill>
                          <a:effectLst/>
                          <a:latin typeface="Calibri" panose="020F0502020204030204" pitchFamily="34" charset="0"/>
                        </a:rPr>
                        <a:t>Number of events to ensure permanent readiness for the provision of health service in conditions of an emergency</a:t>
                      </a:r>
                      <a:br>
                        <a:rPr lang="en-US" sz="600" b="1" i="0" u="none" strike="noStrike" dirty="0">
                          <a:solidFill>
                            <a:srgbClr val="000000"/>
                          </a:solidFill>
                          <a:effectLst/>
                          <a:latin typeface="Calibri" panose="020F0502020204030204" pitchFamily="34" charset="0"/>
                        </a:rPr>
                      </a:br>
                      <a:endParaRPr lang="en-US" sz="6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677760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HEALTH PI</a:t>
            </a:r>
            <a:r>
              <a:rPr lang="en-US" sz="3600" dirty="0">
                <a:solidFill>
                  <a:srgbClr val="002060"/>
                </a:solidFill>
                <a:latin typeface="+mj-lt"/>
                <a:ea typeface="+mj-ea"/>
                <a:cs typeface="+mj-cs"/>
              </a:rPr>
              <a:t>s: SERBIA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35</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4001200499"/>
              </p:ext>
            </p:extLst>
          </p:nvPr>
        </p:nvGraphicFramePr>
        <p:xfrm>
          <a:off x="838200" y="660979"/>
          <a:ext cx="8839200" cy="6226323"/>
        </p:xfrm>
        <a:graphic>
          <a:graphicData uri="http://schemas.openxmlformats.org/drawingml/2006/table">
            <a:tbl>
              <a:tblPr/>
              <a:tblGrid>
                <a:gridCol w="838200">
                  <a:extLst>
                    <a:ext uri="{9D8B030D-6E8A-4147-A177-3AD203B41FA5}">
                      <a16:colId xmlns:a16="http://schemas.microsoft.com/office/drawing/2014/main" val="2618358678"/>
                    </a:ext>
                  </a:extLst>
                </a:gridCol>
                <a:gridCol w="8001000">
                  <a:extLst>
                    <a:ext uri="{9D8B030D-6E8A-4147-A177-3AD203B41FA5}">
                      <a16:colId xmlns:a16="http://schemas.microsoft.com/office/drawing/2014/main" val="479141913"/>
                    </a:ext>
                  </a:extLst>
                </a:gridCol>
              </a:tblGrid>
              <a:tr h="675497">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6 Programs: Arrangement and supervision in the field of health, Preventive health care, Development of quality and availability of health care, Development of infrastructure of health institutions, Support to the realization of rights from compulsory health insurance, and Prevention and control of leading chronic noncommunicable diseases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153758">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18 at Program level and additional 124 for 45 activities within the 6 Programs.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3022892">
                <a:tc>
                  <a:txBody>
                    <a:bodyPr/>
                    <a:lstStyle/>
                    <a:p>
                      <a:pPr algn="ctr" rtl="0" fontAlgn="ctr"/>
                      <a:r>
                        <a:rPr lang="en-US" sz="10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Assessment of general satisfaction with the services of doctors during hospital stay</a:t>
                      </a:r>
                    </a:p>
                    <a:p>
                      <a:pPr algn="ctr" rtl="0" fontAlgn="ctr"/>
                      <a:r>
                        <a:rPr lang="en-US" sz="1000" b="1" i="0" u="none" strike="noStrike" dirty="0">
                          <a:solidFill>
                            <a:srgbClr val="000000"/>
                          </a:solidFill>
                          <a:effectLst/>
                          <a:latin typeface="Calibri" panose="020F0502020204030204" pitchFamily="34" charset="0"/>
                        </a:rPr>
                        <a:t>Average assessment of general user satisfaction in primary health care institutions</a:t>
                      </a:r>
                    </a:p>
                    <a:p>
                      <a:pPr algn="ctr" rtl="0" fontAlgn="ctr"/>
                      <a:r>
                        <a:rPr lang="en-US" sz="1000" b="1" i="0" u="none" strike="noStrike" dirty="0">
                          <a:solidFill>
                            <a:srgbClr val="000000"/>
                          </a:solidFill>
                          <a:effectLst/>
                          <a:latin typeface="Calibri" panose="020F0502020204030204" pitchFamily="34" charset="0"/>
                        </a:rPr>
                        <a:t>% of women covered by preventive gynecological examination</a:t>
                      </a:r>
                    </a:p>
                    <a:p>
                      <a:pPr algn="ctr" rtl="0" fontAlgn="ctr"/>
                      <a:r>
                        <a:rPr lang="en-US" sz="1000" b="1" i="0" u="none" strike="noStrike" dirty="0">
                          <a:solidFill>
                            <a:srgbClr val="000000"/>
                          </a:solidFill>
                          <a:effectLst/>
                          <a:latin typeface="Calibri" panose="020F0502020204030204" pitchFamily="34" charset="0"/>
                        </a:rPr>
                        <a:t>% of fully vaccinated children</a:t>
                      </a:r>
                    </a:p>
                    <a:p>
                      <a:pPr algn="ctr" rtl="0" fontAlgn="ctr"/>
                      <a:r>
                        <a:rPr lang="en-US" sz="1000" b="1" i="0" u="none" strike="noStrike" dirty="0">
                          <a:solidFill>
                            <a:srgbClr val="000000"/>
                          </a:solidFill>
                          <a:effectLst/>
                          <a:latin typeface="Calibri" panose="020F0502020204030204" pitchFamily="34" charset="0"/>
                        </a:rPr>
                        <a:t>% of adults over 35 years of age who have performed at least one yearly preventive health examination</a:t>
                      </a:r>
                    </a:p>
                    <a:p>
                      <a:pPr algn="ctr" rtl="0" fontAlgn="ctr"/>
                      <a:r>
                        <a:rPr lang="en-US" sz="1000" b="1" i="0" u="none" strike="noStrike" dirty="0">
                          <a:solidFill>
                            <a:srgbClr val="000000"/>
                          </a:solidFill>
                          <a:effectLst/>
                          <a:latin typeface="Calibri" panose="020F0502020204030204" pitchFamily="34" charset="0"/>
                        </a:rPr>
                        <a:t>The number of HLA genotyped patients on a kidney, liver and heart transplant program with a low resolution Report of the Blood Transfusion Institute of Vojvodina</a:t>
                      </a:r>
                    </a:p>
                    <a:p>
                      <a:pPr algn="ctr" rtl="0" fontAlgn="ctr"/>
                      <a:r>
                        <a:rPr lang="en-US" sz="1000" b="1" i="0" u="none" strike="noStrike" dirty="0">
                          <a:solidFill>
                            <a:srgbClr val="000000"/>
                          </a:solidFill>
                          <a:effectLst/>
                          <a:latin typeface="Calibri" panose="020F0502020204030204" pitchFamily="34" charset="0"/>
                        </a:rPr>
                        <a:t>Number of HLA genotyped donors for patients on kidney, liver and heart transplant program with low resolution Report of the Blood Transfusion Institute of Vojvodina</a:t>
                      </a:r>
                    </a:p>
                    <a:p>
                      <a:pPr algn="ctr" rtl="0" fontAlgn="ctr"/>
                      <a:r>
                        <a:rPr lang="en-US" sz="1000" b="1" i="0" u="none" strike="noStrike" dirty="0">
                          <a:solidFill>
                            <a:srgbClr val="000000"/>
                          </a:solidFill>
                          <a:effectLst/>
                          <a:latin typeface="Calibri" panose="020F0502020204030204" pitchFamily="34" charset="0"/>
                        </a:rPr>
                        <a:t>Number of people trained in disaster management</a:t>
                      </a:r>
                    </a:p>
                    <a:p>
                      <a:pPr algn="ctr" rtl="0" fontAlgn="ctr"/>
                      <a:r>
                        <a:rPr lang="en-US" sz="1000" b="1" i="0" u="none" strike="noStrike" dirty="0">
                          <a:solidFill>
                            <a:srgbClr val="000000"/>
                          </a:solidFill>
                          <a:effectLst/>
                          <a:latin typeface="Calibri" panose="020F0502020204030204" pitchFamily="34" charset="0"/>
                        </a:rPr>
                        <a:t>the number of educated new volunteers for voluntary blood donation campaigns</a:t>
                      </a:r>
                    </a:p>
                    <a:p>
                      <a:pPr algn="ctr" rtl="0" fontAlgn="ctr"/>
                      <a:r>
                        <a:rPr lang="en-US" sz="1000" b="1" i="0" u="none" strike="noStrike" dirty="0">
                          <a:solidFill>
                            <a:srgbClr val="000000"/>
                          </a:solidFill>
                          <a:effectLst/>
                          <a:latin typeface="Calibri" panose="020F0502020204030204" pitchFamily="34" charset="0"/>
                        </a:rPr>
                        <a:t>Number of training courses conducted for accidents</a:t>
                      </a:r>
                    </a:p>
                    <a:p>
                      <a:pPr algn="ctr" rtl="0" fontAlgn="ctr"/>
                      <a:r>
                        <a:rPr lang="en-US" sz="1000" b="1" i="0" u="none" strike="noStrike" dirty="0">
                          <a:solidFill>
                            <a:srgbClr val="000000"/>
                          </a:solidFill>
                          <a:effectLst/>
                          <a:latin typeface="Calibri" panose="020F0502020204030204" pitchFamily="34" charset="0"/>
                        </a:rPr>
                        <a:t>number of workshops held for 10,000 children</a:t>
                      </a:r>
                    </a:p>
                    <a:p>
                      <a:pPr algn="ctr" rtl="0" fontAlgn="ctr"/>
                      <a:r>
                        <a:rPr lang="en-US" sz="1000" b="1" i="0" u="none" strike="noStrike" dirty="0">
                          <a:solidFill>
                            <a:srgbClr val="000000"/>
                          </a:solidFill>
                          <a:effectLst/>
                          <a:latin typeface="Calibri" panose="020F0502020204030204" pitchFamily="34" charset="0"/>
                        </a:rPr>
                        <a:t>The presence and specificity of anti-HLA antibodies with the Luminex method</a:t>
                      </a:r>
                    </a:p>
                    <a:p>
                      <a:pPr algn="ctr" rtl="0" fontAlgn="ctr"/>
                      <a:r>
                        <a:rPr lang="en-US" sz="1000" b="1" i="0" u="none" strike="noStrike" dirty="0">
                          <a:solidFill>
                            <a:srgbClr val="000000"/>
                          </a:solidFill>
                          <a:effectLst/>
                          <a:latin typeface="Calibri" panose="020F0502020204030204" pitchFamily="34" charset="0"/>
                        </a:rPr>
                        <a:t>Samples tested with low and high resolution molecular typing</a:t>
                      </a:r>
                    </a:p>
                    <a:p>
                      <a:pPr algn="ctr" rtl="0" fontAlgn="ctr"/>
                      <a:r>
                        <a:rPr lang="en-US" sz="1000" b="1" i="0" u="none" strike="noStrike" dirty="0">
                          <a:solidFill>
                            <a:srgbClr val="000000"/>
                          </a:solidFill>
                          <a:effectLst/>
                          <a:latin typeface="Calibri" panose="020F0502020204030204" pitchFamily="34" charset="0"/>
                        </a:rPr>
                        <a:t>Average age of equipment for radiological diagnostics and air therapy in state ownership</a:t>
                      </a:r>
                    </a:p>
                    <a:p>
                      <a:pPr algn="ctr" rtl="0" fontAlgn="ctr"/>
                      <a:r>
                        <a:rPr lang="en-US" sz="1000" b="1" i="0" u="none" strike="noStrike" dirty="0">
                          <a:solidFill>
                            <a:srgbClr val="000000"/>
                          </a:solidFill>
                          <a:effectLst/>
                          <a:latin typeface="Calibri" panose="020F0502020204030204" pitchFamily="34" charset="0"/>
                        </a:rPr>
                        <a:t>Number of users who can not provide health care on a different basis</a:t>
                      </a:r>
                    </a:p>
                    <a:p>
                      <a:pPr algn="ctr" rtl="0" fontAlgn="ctr"/>
                      <a:r>
                        <a:rPr lang="en-US" sz="1000" b="1" i="0" u="none" strike="noStrike" dirty="0">
                          <a:solidFill>
                            <a:srgbClr val="000000"/>
                          </a:solidFill>
                          <a:effectLst/>
                          <a:latin typeface="Calibri" panose="020F0502020204030204" pitchFamily="34" charset="0"/>
                        </a:rPr>
                        <a:t>Number of persons providing health care against rare diseases</a:t>
                      </a:r>
                    </a:p>
                    <a:p>
                      <a:pPr algn="ctr" rtl="0" fontAlgn="ctr"/>
                      <a:r>
                        <a:rPr lang="en-US" sz="1000" b="1" i="0" u="none" strike="noStrike" dirty="0">
                          <a:solidFill>
                            <a:srgbClr val="000000"/>
                          </a:solidFill>
                          <a:effectLst/>
                          <a:latin typeface="Calibri" panose="020F0502020204030204" pitchFamily="34" charset="0"/>
                        </a:rPr>
                        <a:t>% of deaths from cardiovascular diseases</a:t>
                      </a:r>
                    </a:p>
                    <a:p>
                      <a:pPr algn="ctr" rtl="0" fontAlgn="ctr"/>
                      <a:r>
                        <a:rPr lang="en-US" sz="1000" b="1" i="0" u="none" strike="noStrike" dirty="0">
                          <a:solidFill>
                            <a:srgbClr val="000000"/>
                          </a:solidFill>
                          <a:effectLst/>
                          <a:latin typeface="Calibri" panose="020F0502020204030204" pitchFamily="34" charset="0"/>
                        </a:rPr>
                        <a:t>% of deaths from malignant tumors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2344874">
                <a:tc>
                  <a:txBody>
                    <a:bodyPr/>
                    <a:lstStyle/>
                    <a:p>
                      <a:pPr algn="ctr" rtl="0" fontAlgn="ctr"/>
                      <a:r>
                        <a:rPr lang="en-US" sz="6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600" b="1" i="0" u="none" strike="noStrike" dirty="0">
                          <a:solidFill>
                            <a:srgbClr val="000000"/>
                          </a:solidFill>
                          <a:effectLst/>
                          <a:latin typeface="Calibri" panose="020F0502020204030204" pitchFamily="34" charset="0"/>
                        </a:rPr>
                        <a:t>% of candidates who have passed the professional exam for healthcare workers and healthcare associates with a high degree of education</a:t>
                      </a:r>
                    </a:p>
                    <a:p>
                      <a:pPr algn="ctr" rtl="0" fontAlgn="ctr"/>
                      <a:r>
                        <a:rPr lang="en-US" sz="600" b="1" i="0" u="none" strike="noStrike" dirty="0">
                          <a:solidFill>
                            <a:srgbClr val="000000"/>
                          </a:solidFill>
                          <a:effectLst/>
                          <a:latin typeface="Calibri" panose="020F0502020204030204" pitchFamily="34" charset="0"/>
                        </a:rPr>
                        <a:t>Number of doctors specialists per 100,000 inhabitants</a:t>
                      </a:r>
                    </a:p>
                    <a:p>
                      <a:pPr algn="ctr" rtl="0" fontAlgn="ctr"/>
                      <a:r>
                        <a:rPr lang="en-US" sz="600" b="1" i="0" u="none" strike="noStrike" dirty="0">
                          <a:solidFill>
                            <a:srgbClr val="000000"/>
                          </a:solidFill>
                          <a:effectLst/>
                          <a:latin typeface="Calibri" panose="020F0502020204030204" pitchFamily="34" charset="0"/>
                        </a:rPr>
                        <a:t>% control with established irregularities</a:t>
                      </a:r>
                    </a:p>
                    <a:p>
                      <a:pPr algn="ctr" rtl="0" fontAlgn="ctr"/>
                      <a:r>
                        <a:rPr lang="en-US" sz="600" b="1" i="0" u="none" strike="noStrike" dirty="0">
                          <a:solidFill>
                            <a:srgbClr val="000000"/>
                          </a:solidFill>
                          <a:effectLst/>
                          <a:latin typeface="Calibri" panose="020F0502020204030204" pitchFamily="34" charset="0"/>
                        </a:rPr>
                        <a:t>% of deviations from the quality standards of medicines and medical devices in the procedure of systematic control</a:t>
                      </a:r>
                    </a:p>
                    <a:p>
                      <a:pPr algn="ctr" rtl="0" fontAlgn="ctr"/>
                      <a:r>
                        <a:rPr lang="en-US" sz="600" b="1" i="0" u="none" strike="noStrike" dirty="0">
                          <a:solidFill>
                            <a:srgbClr val="000000"/>
                          </a:solidFill>
                          <a:effectLst/>
                          <a:latin typeface="Calibri" panose="020F0502020204030204" pitchFamily="34" charset="0"/>
                        </a:rPr>
                        <a:t>% satisfaction of patients provided with health care</a:t>
                      </a:r>
                    </a:p>
                    <a:p>
                      <a:pPr algn="ctr" rtl="0" fontAlgn="ctr"/>
                      <a:r>
                        <a:rPr lang="en-US" sz="600" b="1" i="0" u="none" strike="noStrike" dirty="0">
                          <a:solidFill>
                            <a:srgbClr val="000000"/>
                          </a:solidFill>
                          <a:effectLst/>
                          <a:latin typeface="Calibri" panose="020F0502020204030204" pitchFamily="34" charset="0"/>
                        </a:rPr>
                        <a:t>% of fully vaccinated children</a:t>
                      </a:r>
                    </a:p>
                    <a:p>
                      <a:pPr algn="ctr" rtl="0" fontAlgn="ctr"/>
                      <a:r>
                        <a:rPr lang="en-US" sz="600" b="1" i="0" u="none" strike="noStrike" dirty="0">
                          <a:solidFill>
                            <a:srgbClr val="000000"/>
                          </a:solidFill>
                          <a:effectLst/>
                          <a:latin typeface="Calibri" panose="020F0502020204030204" pitchFamily="34" charset="0"/>
                        </a:rPr>
                        <a:t>Established databases on childbirth, interruptions of pregnancy and death (yes / no)</a:t>
                      </a:r>
                    </a:p>
                    <a:p>
                      <a:pPr algn="ctr" rtl="0" fontAlgn="ctr"/>
                      <a:r>
                        <a:rPr lang="en-US" sz="600" b="1" i="0" u="none" strike="noStrike" dirty="0">
                          <a:solidFill>
                            <a:srgbClr val="000000"/>
                          </a:solidFill>
                          <a:effectLst/>
                          <a:latin typeface="Calibri" panose="020F0502020204030204" pitchFamily="34" charset="0"/>
                        </a:rPr>
                        <a:t>% of identified physical and chemical defects of water from public water supply and water facilities</a:t>
                      </a:r>
                    </a:p>
                    <a:p>
                      <a:pPr algn="ctr" rtl="0" fontAlgn="ctr"/>
                      <a:r>
                        <a:rPr lang="en-US" sz="600" b="1" i="0" u="none" strike="noStrike" dirty="0">
                          <a:solidFill>
                            <a:srgbClr val="000000"/>
                          </a:solidFill>
                          <a:effectLst/>
                          <a:latin typeface="Calibri" panose="020F0502020204030204" pitchFamily="34" charset="0"/>
                        </a:rPr>
                        <a:t>number of analyzed samples of Salmonella, Shigella, Vibrio cholerae and Yersinia enterocolitica</a:t>
                      </a:r>
                    </a:p>
                    <a:p>
                      <a:pPr algn="ctr" rtl="0" fontAlgn="ctr"/>
                      <a:r>
                        <a:rPr lang="en-US" sz="600" b="1" i="0" u="none" strike="noStrike" dirty="0">
                          <a:solidFill>
                            <a:srgbClr val="000000"/>
                          </a:solidFill>
                          <a:effectLst/>
                          <a:latin typeface="Calibri" panose="020F0502020204030204" pitchFamily="34" charset="0"/>
                        </a:rPr>
                        <a:t>Number of participants in education in the field of health promotion</a:t>
                      </a:r>
                    </a:p>
                    <a:p>
                      <a:pPr algn="ctr" rtl="0" fontAlgn="ctr"/>
                      <a:r>
                        <a:rPr lang="en-US" sz="600" b="1" i="0" u="none" strike="noStrike" dirty="0">
                          <a:solidFill>
                            <a:srgbClr val="000000"/>
                          </a:solidFill>
                          <a:effectLst/>
                          <a:latin typeface="Calibri" panose="020F0502020204030204" pitchFamily="34" charset="0"/>
                        </a:rPr>
                        <a:t>Number of seminars in the field of health promotion</a:t>
                      </a:r>
                    </a:p>
                    <a:p>
                      <a:pPr algn="ctr" rtl="0" fontAlgn="ctr"/>
                      <a:r>
                        <a:rPr lang="en-US" sz="600" b="1" i="0" u="none" strike="noStrike" dirty="0">
                          <a:solidFill>
                            <a:srgbClr val="000000"/>
                          </a:solidFill>
                          <a:effectLst/>
                          <a:latin typeface="Calibri" panose="020F0502020204030204" pitchFamily="34" charset="0"/>
                        </a:rPr>
                        <a:t>the number of daily updated reports on the epizootic situation of rabies in RS</a:t>
                      </a:r>
                    </a:p>
                    <a:p>
                      <a:pPr algn="ctr" rtl="0" fontAlgn="ctr"/>
                      <a:r>
                        <a:rPr lang="en-US" sz="600" b="1" i="0" u="none" strike="noStrike" dirty="0">
                          <a:solidFill>
                            <a:srgbClr val="000000"/>
                          </a:solidFill>
                          <a:effectLst/>
                          <a:latin typeface="Calibri" panose="020F0502020204030204" pitchFamily="34" charset="0"/>
                        </a:rPr>
                        <a:t>the number of samples collected from rabies virus strains</a:t>
                      </a:r>
                    </a:p>
                    <a:p>
                      <a:pPr algn="ctr" rtl="0" fontAlgn="ctr"/>
                      <a:r>
                        <a:rPr lang="en-US" sz="600" b="1" i="0" u="none" strike="noStrike" dirty="0">
                          <a:solidFill>
                            <a:srgbClr val="000000"/>
                          </a:solidFill>
                          <a:effectLst/>
                          <a:latin typeface="Calibri" panose="020F0502020204030204" pitchFamily="34" charset="0"/>
                        </a:rPr>
                        <a:t>% of women covered by preventive examinations</a:t>
                      </a:r>
                    </a:p>
                    <a:p>
                      <a:pPr algn="ctr" rtl="0" fontAlgn="ctr"/>
                      <a:r>
                        <a:rPr lang="en-US" sz="600" b="1" i="0" u="none" strike="noStrike" dirty="0">
                          <a:solidFill>
                            <a:srgbClr val="000000"/>
                          </a:solidFill>
                          <a:effectLst/>
                          <a:latin typeface="Calibri" panose="020F0502020204030204" pitchFamily="34" charset="0"/>
                        </a:rPr>
                        <a:t>% customer service satisfaction</a:t>
                      </a:r>
                    </a:p>
                    <a:p>
                      <a:pPr algn="ctr" rtl="0" fontAlgn="ctr"/>
                      <a:r>
                        <a:rPr lang="en-US" sz="600" b="1" i="0" u="none" strike="noStrike" dirty="0">
                          <a:solidFill>
                            <a:srgbClr val="000000"/>
                          </a:solidFill>
                          <a:effectLst/>
                          <a:latin typeface="Calibri" panose="020F0502020204030204" pitchFamily="34" charset="0"/>
                        </a:rPr>
                        <a:t>Number of telephone calls made to families after discharge</a:t>
                      </a:r>
                    </a:p>
                    <a:p>
                      <a:pPr algn="ctr" rtl="0" fontAlgn="ctr"/>
                      <a:r>
                        <a:rPr lang="en-US" sz="600" b="1" i="0" u="none" strike="noStrike" dirty="0">
                          <a:solidFill>
                            <a:srgbClr val="000000"/>
                          </a:solidFill>
                          <a:effectLst/>
                          <a:latin typeface="Calibri" panose="020F0502020204030204" pitchFamily="34" charset="0"/>
                        </a:rPr>
                        <a:t>Number of educated pediatricians</a:t>
                      </a:r>
                    </a:p>
                    <a:p>
                      <a:pPr algn="ctr" rtl="0" fontAlgn="ctr"/>
                      <a:r>
                        <a:rPr lang="en-US" sz="600" b="1" i="0" u="none" strike="noStrike" dirty="0">
                          <a:solidFill>
                            <a:srgbClr val="000000"/>
                          </a:solidFill>
                          <a:effectLst/>
                          <a:latin typeface="Calibri" panose="020F0502020204030204" pitchFamily="34" charset="0"/>
                        </a:rPr>
                        <a:t>Number of educated patients and their family members</a:t>
                      </a:r>
                    </a:p>
                    <a:p>
                      <a:pPr algn="ctr" rtl="0" fontAlgn="ctr"/>
                      <a:r>
                        <a:rPr lang="en-US" sz="600" b="1" i="0" u="none" strike="noStrike" dirty="0">
                          <a:solidFill>
                            <a:srgbClr val="000000"/>
                          </a:solidFill>
                          <a:effectLst/>
                          <a:latin typeface="Calibri" panose="020F0502020204030204" pitchFamily="34" charset="0"/>
                        </a:rPr>
                        <a:t>Number of educated health workers</a:t>
                      </a:r>
                    </a:p>
                    <a:p>
                      <a:pPr algn="ctr" rtl="0" fontAlgn="ctr"/>
                      <a:r>
                        <a:rPr lang="en-US" sz="600" b="1" i="0" u="none" strike="noStrike" dirty="0">
                          <a:solidFill>
                            <a:srgbClr val="000000"/>
                          </a:solidFill>
                          <a:effectLst/>
                          <a:latin typeface="Calibri" panose="020F0502020204030204" pitchFamily="34" charset="0"/>
                        </a:rPr>
                        <a:t>Number of inhabitants who have an electronic health record</a:t>
                      </a:r>
                    </a:p>
                    <a:p>
                      <a:pPr algn="ctr" rtl="0" fontAlgn="ctr"/>
                      <a:r>
                        <a:rPr lang="en-US" sz="600" b="1" i="0" u="none" strike="noStrike" dirty="0">
                          <a:solidFill>
                            <a:srgbClr val="000000"/>
                          </a:solidFill>
                          <a:effectLst/>
                          <a:latin typeface="Calibri" panose="020F0502020204030204" pitchFamily="34" charset="0"/>
                        </a:rPr>
                        <a:t>Number of CT simulators</a:t>
                      </a:r>
                    </a:p>
                    <a:p>
                      <a:pPr algn="ctr" rtl="0" fontAlgn="ctr"/>
                      <a:r>
                        <a:rPr lang="en-US" sz="600" b="1" i="0" u="none" strike="noStrike" dirty="0">
                          <a:solidFill>
                            <a:srgbClr val="000000"/>
                          </a:solidFill>
                          <a:effectLst/>
                          <a:latin typeface="Calibri" panose="020F0502020204030204" pitchFamily="34" charset="0"/>
                        </a:rPr>
                        <a:t>% improvement of doctors' knowledge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29369975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HEATLH PI</a:t>
            </a:r>
            <a:r>
              <a:rPr lang="en-US" sz="3600" dirty="0">
                <a:solidFill>
                  <a:srgbClr val="002060"/>
                </a:solidFill>
                <a:latin typeface="+mj-lt"/>
                <a:ea typeface="+mj-ea"/>
                <a:cs typeface="+mj-cs"/>
              </a:rPr>
              <a:t>s: CROATIA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36</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48334670"/>
              </p:ext>
            </p:extLst>
          </p:nvPr>
        </p:nvGraphicFramePr>
        <p:xfrm>
          <a:off x="763588" y="990600"/>
          <a:ext cx="8839200" cy="4495800"/>
        </p:xfrm>
        <a:graphic>
          <a:graphicData uri="http://schemas.openxmlformats.org/drawingml/2006/table">
            <a:tbl>
              <a:tblPr/>
              <a:tblGrid>
                <a:gridCol w="838200">
                  <a:extLst>
                    <a:ext uri="{9D8B030D-6E8A-4147-A177-3AD203B41FA5}">
                      <a16:colId xmlns:a16="http://schemas.microsoft.com/office/drawing/2014/main" val="2618358678"/>
                    </a:ext>
                  </a:extLst>
                </a:gridCol>
                <a:gridCol w="8001000">
                  <a:extLst>
                    <a:ext uri="{9D8B030D-6E8A-4147-A177-3AD203B41FA5}">
                      <a16:colId xmlns:a16="http://schemas.microsoft.com/office/drawing/2014/main" val="479141913"/>
                    </a:ext>
                  </a:extLst>
                </a:gridCol>
              </a:tblGrid>
              <a:tr h="400928">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4 Programs: Program: Protection, preservation and improvement of health, Program: Health protection and safety of </a:t>
                      </a:r>
                      <a:r>
                        <a:rPr lang="en-US" sz="1000" b="1" i="0" u="none" strike="noStrike" kern="1200" dirty="0">
                          <a:solidFill>
                            <a:srgbClr val="000000"/>
                          </a:solidFill>
                          <a:effectLst/>
                          <a:latin typeface="Calibri" panose="020F0502020204030204" pitchFamily="34" charset="0"/>
                          <a:ea typeface="+mn-ea"/>
                          <a:cs typeface="+mn-cs"/>
                        </a:rPr>
                        <a:t>workers,</a:t>
                      </a:r>
                      <a:r>
                        <a:rPr lang="en-GB" sz="1000" b="1" i="0" u="none" strike="noStrike" kern="1200" dirty="0">
                          <a:solidFill>
                            <a:srgbClr val="000000"/>
                          </a:solidFill>
                          <a:effectLst/>
                          <a:latin typeface="Calibri" panose="020F0502020204030204" pitchFamily="34" charset="0"/>
                          <a:ea typeface="+mn-ea"/>
                          <a:cs typeface="+mn-cs"/>
                        </a:rPr>
                        <a:t> Program: Sanitary inspection, </a:t>
                      </a:r>
                      <a:r>
                        <a:rPr lang="en-US" sz="1000" b="1" i="0" u="none" strike="noStrike" kern="1200" dirty="0">
                          <a:solidFill>
                            <a:srgbClr val="000000"/>
                          </a:solidFill>
                          <a:effectLst/>
                          <a:latin typeface="Calibri" panose="020F0502020204030204" pitchFamily="34" charset="0"/>
                          <a:ea typeface="+mn-ea"/>
                          <a:cs typeface="+mn-cs"/>
                        </a:rPr>
                        <a:t>Program: Investments in the health care infrastructure</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389664">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1 at Program level (outcome indicator). Additional 17 PIs for 8 activities within the 4 Programs.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523113">
                <a:tc>
                  <a:txBody>
                    <a:bodyPr/>
                    <a:lstStyle/>
                    <a:p>
                      <a:pPr algn="ctr" rtl="0" fontAlgn="ctr"/>
                      <a:r>
                        <a:rPr lang="en-US" sz="10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800" b="1" i="0" u="none" strike="noStrike" dirty="0">
                          <a:solidFill>
                            <a:srgbClr val="000000"/>
                          </a:solidFill>
                          <a:effectLst/>
                          <a:latin typeface="Calibri" panose="020F0502020204030204" pitchFamily="34" charset="0"/>
                        </a:rPr>
                        <a:t>Increasing life expectancy at birth</a:t>
                      </a:r>
                      <a:endParaRPr lang="en-US" sz="1000" b="1" i="0" u="none" strike="noStrike" dirty="0">
                        <a:solidFill>
                          <a:srgbClr val="000000"/>
                        </a:solidFill>
                        <a:effectLst/>
                        <a:latin typeface="Calibri" panose="020F0502020204030204" pitchFamily="34" charset="0"/>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3182095">
                <a:tc>
                  <a:txBody>
                    <a:bodyPr/>
                    <a:lstStyle/>
                    <a:p>
                      <a:pPr algn="ctr" rtl="0" fontAlgn="ctr"/>
                      <a:r>
                        <a:rPr lang="en-US" sz="10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en-US" sz="1000" b="1" i="0" u="none" strike="noStrike" kern="1200" dirty="0">
                          <a:solidFill>
                            <a:srgbClr val="000000"/>
                          </a:solidFill>
                          <a:effectLst/>
                          <a:latin typeface="Calibri" panose="020F0502020204030204" pitchFamily="34" charset="0"/>
                          <a:ea typeface="+mn-ea"/>
                          <a:cs typeface="+mn-cs"/>
                        </a:rPr>
                        <a:t>Number of achieved transplants per a million citizens (rate)                                                                                                                                                                                                                                                            The number of performed kidney transplants per a million citizens (rate) </a:t>
                      </a:r>
                      <a:r>
                        <a:rPr lang="en-GB" sz="1000" b="1" i="0" u="none" strike="noStrike" kern="1200" dirty="0">
                          <a:solidFill>
                            <a:srgbClr val="000000"/>
                          </a:solidFill>
                          <a:effectLst/>
                          <a:latin typeface="Calibri" panose="020F0502020204030204" pitchFamily="34" charset="0"/>
                          <a:ea typeface="+mn-ea"/>
                          <a:cs typeface="+mn-cs"/>
                        </a:rPr>
                        <a:t>Total number of hospital beds classified as curative acute care beds Percentage of rationalised hospitals without new arrears occurring in the previous calendar year. Number of sanitary inspectors who participated in specialized training programs Better response to breast cancer (B), colon cancer (C) and cervix cancer (CV) screenings  The number of educated and informed stakeholders on the impact of the workplace on health Increased number of access (A) and specialist (S) telemedicine centres</a:t>
                      </a:r>
                      <a:endParaRPr lang="en-US" sz="1000" b="1" i="0" u="none" strike="noStrike" kern="1200" dirty="0">
                        <a:solidFill>
                          <a:srgbClr val="000000"/>
                        </a:solidFill>
                        <a:effectLst/>
                        <a:latin typeface="Calibri" panose="020F0502020204030204" pitchFamily="34" charset="0"/>
                        <a:ea typeface="+mn-ea"/>
                        <a:cs typeface="+mn-cs"/>
                      </a:endParaRPr>
                    </a:p>
                    <a:p>
                      <a:pPr algn="ctr" hangingPunct="0"/>
                      <a:r>
                        <a:rPr lang="en-GB" sz="1000" b="1" i="0" u="none" strike="noStrike" kern="1200" dirty="0">
                          <a:solidFill>
                            <a:srgbClr val="000000"/>
                          </a:solidFill>
                          <a:effectLst/>
                          <a:latin typeface="Calibri" panose="020F0502020204030204" pitchFamily="34" charset="0"/>
                          <a:ea typeface="+mn-ea"/>
                          <a:cs typeface="+mn-cs"/>
                        </a:rPr>
                        <a:t>Increased number of telemedicine services</a:t>
                      </a:r>
                      <a:endParaRPr lang="en-US" sz="1000" b="1" i="0" u="none" strike="noStrike" kern="1200" dirty="0">
                        <a:solidFill>
                          <a:srgbClr val="000000"/>
                        </a:solidFill>
                        <a:effectLst/>
                        <a:latin typeface="Calibri" panose="020F0502020204030204" pitchFamily="34" charset="0"/>
                        <a:ea typeface="+mn-ea"/>
                        <a:cs typeface="+mn-cs"/>
                      </a:endParaRPr>
                    </a:p>
                    <a:p>
                      <a:pPr algn="ctr" hangingPunct="0"/>
                      <a:r>
                        <a:rPr lang="en-GB" sz="1000" b="1" i="0" u="none" strike="noStrike" kern="1200" dirty="0">
                          <a:solidFill>
                            <a:srgbClr val="000000"/>
                          </a:solidFill>
                          <a:effectLst/>
                          <a:latin typeface="Calibri" panose="020F0502020204030204" pitchFamily="34" charset="0"/>
                          <a:ea typeface="+mn-ea"/>
                          <a:cs typeface="+mn-cs"/>
                        </a:rPr>
                        <a:t>Increased number of health workers who participated in professional training via the Basic network of telemedicine centres</a:t>
                      </a:r>
                      <a:endParaRPr lang="en-US" sz="1000" b="1" i="0" u="none" strike="noStrike" kern="1200" dirty="0">
                        <a:solidFill>
                          <a:srgbClr val="000000"/>
                        </a:solidFill>
                        <a:effectLst/>
                        <a:latin typeface="Calibri" panose="020F0502020204030204" pitchFamily="34" charset="0"/>
                        <a:ea typeface="+mn-ea"/>
                        <a:cs typeface="+mn-cs"/>
                      </a:endParaRPr>
                    </a:p>
                    <a:p>
                      <a:pPr algn="ctr" hangingPunct="0"/>
                      <a:r>
                        <a:rPr lang="en-US" sz="1000" b="1" i="0" u="none" strike="noStrike" kern="1200" dirty="0">
                          <a:solidFill>
                            <a:srgbClr val="000000"/>
                          </a:solidFill>
                          <a:effectLst/>
                          <a:latin typeface="Calibri" panose="020F0502020204030204" pitchFamily="34" charset="0"/>
                          <a:ea typeface="+mn-ea"/>
                          <a:cs typeface="+mn-cs"/>
                        </a:rPr>
                        <a:t> </a:t>
                      </a:r>
                      <a:r>
                        <a:rPr lang="en-GB" sz="1000" b="1" i="0" u="none" strike="noStrike" kern="1200" dirty="0">
                          <a:solidFill>
                            <a:srgbClr val="000000"/>
                          </a:solidFill>
                          <a:effectLst/>
                          <a:latin typeface="Calibri" panose="020F0502020204030204" pitchFamily="34" charset="0"/>
                          <a:ea typeface="+mn-ea"/>
                          <a:cs typeface="+mn-cs"/>
                        </a:rPr>
                        <a:t>Increased number of health care workers educated on the quality and safety, as well as the indicators of quality health care</a:t>
                      </a:r>
                      <a:endParaRPr lang="en-US" sz="1000" b="1" i="0" u="none" strike="noStrike" kern="1200" dirty="0">
                        <a:solidFill>
                          <a:srgbClr val="000000"/>
                        </a:solidFill>
                        <a:effectLst/>
                        <a:latin typeface="Calibri" panose="020F0502020204030204" pitchFamily="34" charset="0"/>
                        <a:ea typeface="+mn-ea"/>
                        <a:cs typeface="+mn-cs"/>
                      </a:endParaRPr>
                    </a:p>
                    <a:p>
                      <a:pPr algn="ctr" hangingPunct="0"/>
                      <a:r>
                        <a:rPr lang="en-GB" sz="1000" b="1" i="0" u="none" strike="noStrike" kern="1200" dirty="0">
                          <a:solidFill>
                            <a:srgbClr val="000000"/>
                          </a:solidFill>
                          <a:effectLst/>
                          <a:latin typeface="Calibri" panose="020F0502020204030204" pitchFamily="34" charset="0"/>
                          <a:ea typeface="+mn-ea"/>
                          <a:cs typeface="+mn-cs"/>
                        </a:rPr>
                        <a:t>Increased number of health care workers educated on the quality and safety, as well as the indicators of quality health care</a:t>
                      </a:r>
                      <a:endParaRPr lang="en-US" sz="1000" b="1" i="0" u="none" strike="noStrike" kern="1200" dirty="0">
                        <a:solidFill>
                          <a:srgbClr val="000000"/>
                        </a:solidFill>
                        <a:effectLst/>
                        <a:latin typeface="Calibri" panose="020F0502020204030204" pitchFamily="34" charset="0"/>
                        <a:ea typeface="+mn-ea"/>
                        <a:cs typeface="+mn-cs"/>
                      </a:endParaRPr>
                    </a:p>
                    <a:p>
                      <a:pPr algn="ctr" hangingPunct="0"/>
                      <a:r>
                        <a:rPr lang="en-GB" sz="1000" b="1" i="0" u="none" strike="noStrike" kern="1200" dirty="0">
                          <a:solidFill>
                            <a:srgbClr val="000000"/>
                          </a:solidFill>
                          <a:effectLst/>
                          <a:latin typeface="Calibri" panose="020F0502020204030204" pitchFamily="34" charset="0"/>
                          <a:ea typeface="+mn-ea"/>
                          <a:cs typeface="+mn-cs"/>
                        </a:rPr>
                        <a:t>Increase in the number of monitored indicators of quality and safety</a:t>
                      </a:r>
                      <a:endParaRPr lang="en-US" sz="1000" b="1" i="0" u="none" strike="noStrike" kern="1200" dirty="0">
                        <a:solidFill>
                          <a:srgbClr val="000000"/>
                        </a:solidFill>
                        <a:effectLst/>
                        <a:latin typeface="Calibri" panose="020F0502020204030204" pitchFamily="34" charset="0"/>
                        <a:ea typeface="+mn-ea"/>
                        <a:cs typeface="+mn-cs"/>
                      </a:endParaRPr>
                    </a:p>
                    <a:p>
                      <a:pPr algn="ctr"/>
                      <a:r>
                        <a:rPr lang="en-GB" sz="1000" b="1" i="0" u="none" strike="noStrike" kern="1200" dirty="0">
                          <a:solidFill>
                            <a:srgbClr val="000000"/>
                          </a:solidFill>
                          <a:effectLst/>
                          <a:latin typeface="Calibri" panose="020F0502020204030204" pitchFamily="34" charset="0"/>
                          <a:ea typeface="+mn-ea"/>
                          <a:cs typeface="+mn-cs"/>
                        </a:rPr>
                        <a:t>Increase in the number of evaluated medical technologies for safety </a:t>
                      </a:r>
                      <a:r>
                        <a:rPr lang="en-US" sz="1000" b="1" i="0" u="none" strike="noStrike" kern="1200" dirty="0">
                          <a:solidFill>
                            <a:srgbClr val="000000"/>
                          </a:solidFill>
                          <a:effectLst/>
                          <a:latin typeface="Calibri" panose="020F0502020204030204" pitchFamily="34" charset="0"/>
                          <a:ea typeface="+mn-ea"/>
                          <a:cs typeface="+mn-cs"/>
                        </a:rPr>
                        <a:t>More professionally trained staff in the emergency and rescue services for providing first aid</a:t>
                      </a:r>
                    </a:p>
                    <a:p>
                      <a:pPr algn="ctr"/>
                      <a:r>
                        <a:rPr lang="en-US" sz="1000" b="1" i="0" u="none" strike="noStrike" kern="1200" dirty="0">
                          <a:solidFill>
                            <a:srgbClr val="000000"/>
                          </a:solidFill>
                          <a:effectLst/>
                          <a:latin typeface="Calibri" panose="020F0502020204030204" pitchFamily="34" charset="0"/>
                          <a:ea typeface="+mn-ea"/>
                          <a:cs typeface="+mn-cs"/>
                        </a:rPr>
                        <a:t>More professional training for health workers in emergency medicine</a:t>
                      </a:r>
                    </a:p>
                    <a:p>
                      <a:pPr algn="ctr"/>
                      <a:r>
                        <a:rPr lang="en-US" sz="1000" b="1" i="0" u="none" strike="noStrike" kern="1200" dirty="0">
                          <a:solidFill>
                            <a:srgbClr val="000000"/>
                          </a:solidFill>
                          <a:effectLst/>
                          <a:latin typeface="Calibri" panose="020F0502020204030204" pitchFamily="34" charset="0"/>
                          <a:ea typeface="+mn-ea"/>
                          <a:cs typeface="+mn-cs"/>
                        </a:rPr>
                        <a:t>Increased number of county institutes for emergency medical services in the e-ambulance program</a:t>
                      </a:r>
                    </a:p>
                    <a:p>
                      <a:pPr hangingPunct="0"/>
                      <a:endParaRPr lang="en-US" sz="1000" kern="1200" dirty="0">
                        <a:solidFill>
                          <a:schemeClr val="tx1"/>
                        </a:solidFill>
                        <a:effectLst/>
                        <a:latin typeface="+mn-lt"/>
                        <a:ea typeface="+mn-ea"/>
                        <a:cs typeface="+mn-cs"/>
                      </a:endParaRPr>
                    </a:p>
                    <a:p>
                      <a:pPr marL="0" algn="ctr" defTabSz="914400" rtl="0" eaLnBrk="1" fontAlgn="ctr" latinLnBrk="0" hangingPunct="1"/>
                      <a:endParaRPr lang="en-US"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361475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HEATLH PI</a:t>
            </a:r>
            <a:r>
              <a:rPr lang="en-US" sz="3600" dirty="0">
                <a:solidFill>
                  <a:srgbClr val="002060"/>
                </a:solidFill>
                <a:latin typeface="+mj-lt"/>
                <a:ea typeface="+mj-ea"/>
                <a:cs typeface="+mj-cs"/>
              </a:rPr>
              <a:t>s: MOLDOVA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37</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3182279616"/>
              </p:ext>
            </p:extLst>
          </p:nvPr>
        </p:nvGraphicFramePr>
        <p:xfrm>
          <a:off x="838200" y="609600"/>
          <a:ext cx="8839200" cy="6236274"/>
        </p:xfrm>
        <a:graphic>
          <a:graphicData uri="http://schemas.openxmlformats.org/drawingml/2006/table">
            <a:tbl>
              <a:tblPr/>
              <a:tblGrid>
                <a:gridCol w="838200">
                  <a:extLst>
                    <a:ext uri="{9D8B030D-6E8A-4147-A177-3AD203B41FA5}">
                      <a16:colId xmlns:a16="http://schemas.microsoft.com/office/drawing/2014/main" val="2618358678"/>
                    </a:ext>
                  </a:extLst>
                </a:gridCol>
                <a:gridCol w="8001000">
                  <a:extLst>
                    <a:ext uri="{9D8B030D-6E8A-4147-A177-3AD203B41FA5}">
                      <a16:colId xmlns:a16="http://schemas.microsoft.com/office/drawing/2014/main" val="479141913"/>
                    </a:ext>
                  </a:extLst>
                </a:gridCol>
              </a:tblGrid>
              <a:tr h="1391822">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12 Programs: Monitoring, assessment of health care system, and quality management</a:t>
                      </a:r>
                    </a:p>
                    <a:p>
                      <a:pPr algn="ctr" rtl="0" fontAlgn="ctr"/>
                      <a:r>
                        <a:rPr lang="en-US" sz="1000" b="1" i="0" u="none" strike="noStrike" dirty="0">
                          <a:solidFill>
                            <a:srgbClr val="000000"/>
                          </a:solidFill>
                          <a:effectLst/>
                          <a:latin typeface="Calibri" panose="020F0502020204030204" pitchFamily="34" charset="0"/>
                        </a:rPr>
                        <a:t>National and specialized health care programs</a:t>
                      </a:r>
                    </a:p>
                    <a:p>
                      <a:pPr algn="ctr" rtl="0" fontAlgn="ctr"/>
                      <a:r>
                        <a:rPr lang="en-US" sz="1000" b="1" i="0" u="none" strike="noStrike" dirty="0">
                          <a:solidFill>
                            <a:srgbClr val="000000"/>
                          </a:solidFill>
                          <a:effectLst/>
                          <a:latin typeface="Calibri" panose="020F0502020204030204" pitchFamily="34" charset="0"/>
                        </a:rPr>
                        <a:t>Research applied in public health and health care in health and biomedicine policy area</a:t>
                      </a:r>
                    </a:p>
                    <a:p>
                      <a:pPr algn="ctr" rtl="0" fontAlgn="ctr"/>
                      <a:r>
                        <a:rPr lang="en-US" sz="1000" b="1" i="0" u="none" strike="noStrike" dirty="0">
                          <a:solidFill>
                            <a:srgbClr val="000000"/>
                          </a:solidFill>
                          <a:effectLst/>
                          <a:latin typeface="Calibri" panose="020F0502020204030204" pitchFamily="34" charset="0"/>
                        </a:rPr>
                        <a:t>Health care institutions development and modernization</a:t>
                      </a:r>
                    </a:p>
                    <a:p>
                      <a:pPr algn="ctr" rtl="0" fontAlgn="ctr"/>
                      <a:r>
                        <a:rPr lang="en-US" sz="1000" b="1" i="0" u="none" strike="noStrike" dirty="0">
                          <a:solidFill>
                            <a:srgbClr val="000000"/>
                          </a:solidFill>
                          <a:effectLst/>
                          <a:latin typeface="Calibri" panose="020F0502020204030204" pitchFamily="34" charset="0"/>
                        </a:rPr>
                        <a:t>Mandatory state medical insurance</a:t>
                      </a:r>
                    </a:p>
                    <a:p>
                      <a:pPr algn="ctr" rtl="0" fontAlgn="ctr"/>
                      <a:r>
                        <a:rPr lang="en-US" sz="1000" b="1" i="0" u="none" strike="noStrike" dirty="0">
                          <a:solidFill>
                            <a:srgbClr val="000000"/>
                          </a:solidFill>
                          <a:effectLst/>
                          <a:latin typeface="Calibri" panose="020F0502020204030204" pitchFamily="34" charset="0"/>
                        </a:rPr>
                        <a:t>Public health</a:t>
                      </a:r>
                    </a:p>
                    <a:p>
                      <a:pPr algn="ctr" rtl="0" fontAlgn="ctr"/>
                      <a:r>
                        <a:rPr lang="en-US" sz="1000" b="1" i="0" u="none" strike="noStrike" dirty="0">
                          <a:solidFill>
                            <a:srgbClr val="000000"/>
                          </a:solidFill>
                          <a:effectLst/>
                          <a:latin typeface="Calibri" panose="020F0502020204030204" pitchFamily="34" charset="0"/>
                        </a:rPr>
                        <a:t>Rehabilitation and recovery-related health care</a:t>
                      </a:r>
                    </a:p>
                    <a:p>
                      <a:pPr algn="ctr" rtl="0" fontAlgn="ctr"/>
                      <a:r>
                        <a:rPr lang="en-US" sz="1000" b="1" i="0" u="none" strike="noStrike" dirty="0">
                          <a:solidFill>
                            <a:srgbClr val="000000"/>
                          </a:solidFill>
                          <a:effectLst/>
                          <a:latin typeface="Calibri" panose="020F0502020204030204" pitchFamily="34" charset="0"/>
                        </a:rPr>
                        <a:t>Legal medicine</a:t>
                      </a:r>
                    </a:p>
                    <a:p>
                      <a:pPr algn="ctr" rtl="0" fontAlgn="ctr"/>
                      <a:r>
                        <a:rPr lang="en-US" sz="1000" b="1" i="0" u="none" strike="noStrike" dirty="0">
                          <a:solidFill>
                            <a:srgbClr val="000000"/>
                          </a:solidFill>
                          <a:effectLst/>
                          <a:latin typeface="Calibri" panose="020F0502020204030204" pitchFamily="34" charset="0"/>
                        </a:rPr>
                        <a:t>Medicines and medical devices management</a:t>
                      </a:r>
                    </a:p>
                    <a:p>
                      <a:pPr algn="ctr" rtl="0" fontAlgn="ctr"/>
                      <a:r>
                        <a:rPr lang="en-US" sz="1000" b="1" i="0" u="none" strike="noStrike" dirty="0">
                          <a:solidFill>
                            <a:srgbClr val="000000"/>
                          </a:solidFill>
                          <a:effectLst/>
                          <a:latin typeface="Calibri" panose="020F0502020204030204" pitchFamily="34" charset="0"/>
                        </a:rPr>
                        <a:t>Health policies and governance</a:t>
                      </a:r>
                    </a:p>
                    <a:p>
                      <a:pPr algn="ctr" rtl="0" fontAlgn="ctr"/>
                      <a:r>
                        <a:rPr lang="en-US" sz="1000" b="1" i="0" u="none" strike="noStrike" dirty="0">
                          <a:solidFill>
                            <a:srgbClr val="000000"/>
                          </a:solidFill>
                          <a:effectLst/>
                          <a:latin typeface="Calibri" panose="020F0502020204030204" pitchFamily="34" charset="0"/>
                        </a:rPr>
                        <a:t>Specialized outpatient care</a:t>
                      </a:r>
                      <a:endParaRPr lang="en-US"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224034">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95 PIs, of which 30 outcome indicators (of which 18 highest outcome), 45 outputs, and 20 efficiency indicators.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2503547">
                <a:tc>
                  <a:txBody>
                    <a:bodyPr/>
                    <a:lstStyle/>
                    <a:p>
                      <a:pPr algn="ctr" rtl="0" fontAlgn="ctr"/>
                      <a:r>
                        <a:rPr lang="en-US" sz="9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Calibri" panose="020F0502020204030204" pitchFamily="34" charset="0"/>
                        </a:rPr>
                        <a:t>Service quality </a:t>
                      </a:r>
                    </a:p>
                    <a:p>
                      <a:pPr algn="ctr" rtl="0" fontAlgn="ctr"/>
                      <a:r>
                        <a:rPr lang="en-US" sz="900" b="1" i="0" u="none" strike="noStrike" dirty="0">
                          <a:solidFill>
                            <a:srgbClr val="000000"/>
                          </a:solidFill>
                          <a:effectLst/>
                          <a:latin typeface="Calibri" panose="020F0502020204030204" pitchFamily="34" charset="0"/>
                        </a:rPr>
                        <a:t>Number of the successfully implemented technology transfer projects in the total number of initiated projects</a:t>
                      </a:r>
                    </a:p>
                    <a:p>
                      <a:pPr algn="ctr" rtl="0" fontAlgn="ctr"/>
                      <a:r>
                        <a:rPr lang="en-US" sz="900" b="1" i="0" u="none" strike="noStrike" dirty="0">
                          <a:solidFill>
                            <a:srgbClr val="000000"/>
                          </a:solidFill>
                          <a:effectLst/>
                          <a:latin typeface="Calibri" panose="020F0502020204030204" pitchFamily="34" charset="0"/>
                        </a:rPr>
                        <a:t>Amount of co-financing raised from private sources</a:t>
                      </a:r>
                    </a:p>
                    <a:p>
                      <a:pPr algn="ctr" rtl="0" fontAlgn="ctr"/>
                      <a:r>
                        <a:rPr lang="en-US" sz="900" b="1" i="0" u="none" strike="noStrike" dirty="0">
                          <a:solidFill>
                            <a:srgbClr val="000000"/>
                          </a:solidFill>
                          <a:effectLst/>
                          <a:latin typeface="Calibri" panose="020F0502020204030204" pitchFamily="34" charset="0"/>
                        </a:rPr>
                        <a:t>Number of public health and sanitary institutions' vaccines and immunological preparations </a:t>
                      </a:r>
                    </a:p>
                    <a:p>
                      <a:pPr algn="ctr" rtl="0" fontAlgn="ctr"/>
                      <a:r>
                        <a:rPr lang="en-US" sz="900" b="1" i="0" u="none" strike="noStrike" dirty="0">
                          <a:solidFill>
                            <a:srgbClr val="000000"/>
                          </a:solidFill>
                          <a:effectLst/>
                          <a:latin typeface="Calibri" panose="020F0502020204030204" pitchFamily="34" charset="0"/>
                        </a:rPr>
                        <a:t>Share of checked entities in the total number of recorded entities</a:t>
                      </a:r>
                    </a:p>
                    <a:p>
                      <a:pPr algn="ctr" rtl="0" fontAlgn="ctr"/>
                      <a:r>
                        <a:rPr lang="en-US" sz="900" b="1" i="0" u="none" strike="noStrike" dirty="0">
                          <a:solidFill>
                            <a:srgbClr val="000000"/>
                          </a:solidFill>
                          <a:effectLst/>
                          <a:latin typeface="Calibri" panose="020F0502020204030204" pitchFamily="34" charset="0"/>
                        </a:rPr>
                        <a:t>Share of persons trained in hygiene-related issues in the labor market in the total number envisaged </a:t>
                      </a:r>
                    </a:p>
                    <a:p>
                      <a:pPr algn="ctr" rtl="0" fontAlgn="ctr"/>
                      <a:r>
                        <a:rPr lang="en-US" sz="900" b="1" i="0" u="none" strike="noStrike" dirty="0">
                          <a:solidFill>
                            <a:srgbClr val="000000"/>
                          </a:solidFill>
                          <a:effectLst/>
                          <a:latin typeface="Calibri" panose="020F0502020204030204" pitchFamily="34" charset="0"/>
                        </a:rPr>
                        <a:t>Coverage by vaccination of the designated population in the total number of vaccinated patients</a:t>
                      </a:r>
                    </a:p>
                    <a:p>
                      <a:pPr algn="ctr" rtl="0" fontAlgn="ctr"/>
                      <a:r>
                        <a:rPr lang="en-US" sz="900" b="1" i="0" u="none" strike="noStrike" dirty="0">
                          <a:solidFill>
                            <a:srgbClr val="000000"/>
                          </a:solidFill>
                          <a:effectLst/>
                          <a:latin typeface="Calibri" panose="020F0502020204030204" pitchFamily="34" charset="0"/>
                        </a:rPr>
                        <a:t>Prevalence of cardiovascular diseases in the designated population</a:t>
                      </a:r>
                    </a:p>
                    <a:p>
                      <a:pPr algn="ctr" rtl="0" fontAlgn="ctr"/>
                      <a:r>
                        <a:rPr lang="en-US" sz="900" b="1" i="0" u="none" strike="noStrike" dirty="0">
                          <a:solidFill>
                            <a:srgbClr val="000000"/>
                          </a:solidFill>
                          <a:effectLst/>
                          <a:latin typeface="Calibri" panose="020F0502020204030204" pitchFamily="34" charset="0"/>
                        </a:rPr>
                        <a:t>Average duration of inpatient admission</a:t>
                      </a:r>
                    </a:p>
                    <a:p>
                      <a:pPr algn="ctr" rtl="0" fontAlgn="ctr"/>
                      <a:r>
                        <a:rPr lang="en-US" sz="900" b="1" i="0" u="none" strike="noStrike" dirty="0">
                          <a:solidFill>
                            <a:srgbClr val="000000"/>
                          </a:solidFill>
                          <a:effectLst/>
                          <a:latin typeface="Calibri" panose="020F0502020204030204" pitchFamily="34" charset="0"/>
                        </a:rPr>
                        <a:t>Number of public health centers equipped with metrologically validated laboratory equipment</a:t>
                      </a:r>
                    </a:p>
                    <a:p>
                      <a:pPr algn="ctr" rtl="0" fontAlgn="ctr"/>
                      <a:r>
                        <a:rPr lang="en-US" sz="900" b="1" i="0" u="none" strike="noStrike" dirty="0">
                          <a:solidFill>
                            <a:srgbClr val="000000"/>
                          </a:solidFill>
                          <a:effectLst/>
                          <a:latin typeface="Calibri" panose="020F0502020204030204" pitchFamily="34" charset="0"/>
                        </a:rPr>
                        <a:t>Coverage by the State Public Health Supervision Service medical staff</a:t>
                      </a:r>
                    </a:p>
                    <a:p>
                      <a:pPr algn="ctr" rtl="0" fontAlgn="ctr"/>
                      <a:r>
                        <a:rPr lang="en-US" sz="900" b="1" i="0" u="none" strike="noStrike" dirty="0">
                          <a:solidFill>
                            <a:srgbClr val="000000"/>
                          </a:solidFill>
                          <a:effectLst/>
                          <a:latin typeface="Calibri" panose="020F0502020204030204" pitchFamily="34" charset="0"/>
                        </a:rPr>
                        <a:t>Share of settlements which have access to pharmaceutical care</a:t>
                      </a:r>
                    </a:p>
                    <a:p>
                      <a:pPr algn="ctr" rtl="0" fontAlgn="ctr"/>
                      <a:r>
                        <a:rPr lang="en-US" sz="900" b="1" i="0" u="none" strike="noStrike" dirty="0">
                          <a:solidFill>
                            <a:srgbClr val="000000"/>
                          </a:solidFill>
                          <a:effectLst/>
                          <a:latin typeface="Calibri" panose="020F0502020204030204" pitchFamily="34" charset="0"/>
                        </a:rPr>
                        <a:t>Number of post-permit changes</a:t>
                      </a:r>
                    </a:p>
                    <a:p>
                      <a:pPr algn="ctr" rtl="0" fontAlgn="ctr"/>
                      <a:r>
                        <a:rPr lang="en-US" sz="900" b="1" i="0" u="none" strike="noStrike" dirty="0">
                          <a:solidFill>
                            <a:srgbClr val="000000"/>
                          </a:solidFill>
                          <a:effectLst/>
                          <a:latin typeface="Calibri" panose="020F0502020204030204" pitchFamily="34" charset="0"/>
                        </a:rPr>
                        <a:t>Number of adverse reactions reported to UPPSALA</a:t>
                      </a:r>
                    </a:p>
                    <a:p>
                      <a:pPr algn="ctr" rtl="0" fontAlgn="ctr"/>
                      <a:r>
                        <a:rPr lang="en-US" sz="900" b="1" i="0" u="none" strike="noStrike" dirty="0">
                          <a:solidFill>
                            <a:srgbClr val="000000"/>
                          </a:solidFill>
                          <a:effectLst/>
                          <a:latin typeface="Calibri" panose="020F0502020204030204" pitchFamily="34" charset="0"/>
                        </a:rPr>
                        <a:t>Number of awareness-raising campaigns</a:t>
                      </a:r>
                    </a:p>
                    <a:p>
                      <a:pPr algn="ctr" rtl="0" fontAlgn="ctr"/>
                      <a:r>
                        <a:rPr lang="en-US" sz="900" b="1" i="0" u="none" strike="noStrike" dirty="0">
                          <a:solidFill>
                            <a:srgbClr val="000000"/>
                          </a:solidFill>
                          <a:effectLst/>
                          <a:latin typeface="Calibri" panose="020F0502020204030204" pitchFamily="34" charset="0"/>
                        </a:rPr>
                        <a:t>Number of e-services implemented pursuant to the e-Health Strategy</a:t>
                      </a:r>
                    </a:p>
                    <a:p>
                      <a:pPr algn="ctr" rtl="0" fontAlgn="ctr"/>
                      <a:r>
                        <a:rPr lang="en-US" sz="900" b="1" i="0" u="none" strike="noStrike" dirty="0">
                          <a:solidFill>
                            <a:srgbClr val="000000"/>
                          </a:solidFill>
                          <a:effectLst/>
                          <a:latin typeface="Calibri" panose="020F0502020204030204" pitchFamily="34" charset="0"/>
                        </a:rPr>
                        <a:t>Average number of authorizations/studies per pharmacist</a:t>
                      </a:r>
                    </a:p>
                    <a:p>
                      <a:pPr algn="ctr" rtl="0" fontAlgn="ctr"/>
                      <a:r>
                        <a:rPr lang="en-US" sz="900" b="1" i="0" u="none" strike="noStrike" dirty="0">
                          <a:solidFill>
                            <a:srgbClr val="000000"/>
                          </a:solidFill>
                          <a:effectLst/>
                          <a:latin typeface="Calibri" panose="020F0502020204030204" pitchFamily="34" charset="0"/>
                        </a:rPr>
                        <a:t>Share of general transfers in total spending by the MMIF</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1829517">
                <a:tc>
                  <a:txBody>
                    <a:bodyPr/>
                    <a:lstStyle/>
                    <a:p>
                      <a:pPr algn="ctr" rtl="0" fontAlgn="ctr"/>
                      <a:r>
                        <a:rPr lang="en-US" sz="8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en-US" sz="800" b="1" i="0" u="none" strike="noStrike" kern="1200" dirty="0">
                          <a:solidFill>
                            <a:srgbClr val="000000"/>
                          </a:solidFill>
                          <a:effectLst/>
                          <a:latin typeface="Calibri" panose="020F0502020204030204" pitchFamily="34" charset="0"/>
                          <a:ea typeface="+mn-ea"/>
                          <a:cs typeface="+mn-cs"/>
                        </a:rPr>
                        <a:t>Unit cost of service provision</a:t>
                      </a:r>
                    </a:p>
                    <a:p>
                      <a:pPr algn="ctr" hangingPunct="0"/>
                      <a:r>
                        <a:rPr lang="en-US" sz="800" b="1" i="0" u="none" strike="noStrike" kern="1200" dirty="0">
                          <a:solidFill>
                            <a:srgbClr val="000000"/>
                          </a:solidFill>
                          <a:effectLst/>
                          <a:latin typeface="Calibri" panose="020F0502020204030204" pitchFamily="34" charset="0"/>
                          <a:ea typeface="+mn-ea"/>
                          <a:cs typeface="+mn-cs"/>
                        </a:rPr>
                        <a:t>Number of permits for placement of medicines in the market</a:t>
                      </a:r>
                    </a:p>
                    <a:p>
                      <a:pPr algn="ctr" hangingPunct="0"/>
                      <a:r>
                        <a:rPr lang="en-US" sz="800" b="1" i="0" u="none" strike="noStrike" kern="1200" dirty="0">
                          <a:solidFill>
                            <a:srgbClr val="000000"/>
                          </a:solidFill>
                          <a:effectLst/>
                          <a:latin typeface="Calibri" panose="020F0502020204030204" pitchFamily="34" charset="0"/>
                          <a:ea typeface="+mn-ea"/>
                          <a:cs typeface="+mn-cs"/>
                        </a:rPr>
                        <a:t>Prepared analytical information</a:t>
                      </a:r>
                    </a:p>
                    <a:p>
                      <a:pPr algn="ctr" hangingPunct="0"/>
                      <a:r>
                        <a:rPr lang="en-US" sz="800" b="1" i="0" u="none" strike="noStrike" kern="1200" dirty="0">
                          <a:solidFill>
                            <a:srgbClr val="000000"/>
                          </a:solidFill>
                          <a:effectLst/>
                          <a:latin typeface="Calibri" panose="020F0502020204030204" pitchFamily="34" charset="0"/>
                          <a:ea typeface="+mn-ea"/>
                          <a:cs typeface="+mn-cs"/>
                        </a:rPr>
                        <a:t>Cost per examination</a:t>
                      </a:r>
                    </a:p>
                    <a:p>
                      <a:pPr algn="ctr" hangingPunct="0"/>
                      <a:r>
                        <a:rPr lang="en-US" sz="800" b="1" i="0" u="none" strike="noStrike" kern="1200" dirty="0">
                          <a:solidFill>
                            <a:srgbClr val="000000"/>
                          </a:solidFill>
                          <a:effectLst/>
                          <a:latin typeface="Calibri" panose="020F0502020204030204" pitchFamily="34" charset="0"/>
                          <a:ea typeface="+mn-ea"/>
                          <a:cs typeface="+mn-cs"/>
                        </a:rPr>
                        <a:t>Average number of appointments per person</a:t>
                      </a:r>
                    </a:p>
                    <a:p>
                      <a:pPr algn="ctr" hangingPunct="0"/>
                      <a:r>
                        <a:rPr lang="en-US" sz="800" b="1" i="0" u="none" strike="noStrike" kern="1200" dirty="0">
                          <a:solidFill>
                            <a:srgbClr val="000000"/>
                          </a:solidFill>
                          <a:effectLst/>
                          <a:latin typeface="Calibri" panose="020F0502020204030204" pitchFamily="34" charset="0"/>
                          <a:ea typeface="+mn-ea"/>
                          <a:cs typeface="+mn-cs"/>
                        </a:rPr>
                        <a:t>Total number of appointments</a:t>
                      </a:r>
                    </a:p>
                    <a:p>
                      <a:pPr algn="ctr" hangingPunct="0"/>
                      <a:r>
                        <a:rPr lang="en-US" sz="800" b="1" i="0" u="none" strike="noStrike" kern="1200" dirty="0">
                          <a:solidFill>
                            <a:srgbClr val="000000"/>
                          </a:solidFill>
                          <a:effectLst/>
                          <a:latin typeface="Calibri" panose="020F0502020204030204" pitchFamily="34" charset="0"/>
                          <a:ea typeface="+mn-ea"/>
                          <a:cs typeface="+mn-cs"/>
                        </a:rPr>
                        <a:t>Number of rehabilitated medical and sanitary facilities with equipment</a:t>
                      </a:r>
                    </a:p>
                    <a:p>
                      <a:pPr algn="ctr" hangingPunct="0"/>
                      <a:r>
                        <a:rPr lang="en-US" sz="800" b="1" i="0" u="none" strike="noStrike" kern="1200" dirty="0">
                          <a:solidFill>
                            <a:srgbClr val="000000"/>
                          </a:solidFill>
                          <a:effectLst/>
                          <a:latin typeface="Calibri" panose="020F0502020204030204" pitchFamily="34" charset="0"/>
                          <a:ea typeface="+mn-ea"/>
                          <a:cs typeface="+mn-cs"/>
                        </a:rPr>
                        <a:t>Number of doctors' appointments</a:t>
                      </a:r>
                    </a:p>
                    <a:p>
                      <a:pPr algn="ctr" hangingPunct="0"/>
                      <a:r>
                        <a:rPr lang="en-US" sz="800" b="1" i="0" u="none" strike="noStrike" kern="1200" dirty="0">
                          <a:solidFill>
                            <a:srgbClr val="000000"/>
                          </a:solidFill>
                          <a:effectLst/>
                          <a:latin typeface="Calibri" panose="020F0502020204030204" pitchFamily="34" charset="0"/>
                          <a:ea typeface="+mn-ea"/>
                          <a:cs typeface="+mn-cs"/>
                        </a:rPr>
                        <a:t>Share of persons who benefited from free-of-charge medicines</a:t>
                      </a:r>
                    </a:p>
                    <a:p>
                      <a:pPr algn="ctr" hangingPunct="0"/>
                      <a:r>
                        <a:rPr lang="en-US" sz="800" b="1" i="0" u="none" strike="noStrike" kern="1200" dirty="0">
                          <a:solidFill>
                            <a:srgbClr val="000000"/>
                          </a:solidFill>
                          <a:effectLst/>
                          <a:latin typeface="Calibri" panose="020F0502020204030204" pitchFamily="34" charset="0"/>
                          <a:ea typeface="+mn-ea"/>
                          <a:cs typeface="+mn-cs"/>
                        </a:rPr>
                        <a:t>Per capita capital investment expenditure</a:t>
                      </a:r>
                    </a:p>
                    <a:p>
                      <a:pPr algn="ctr" hangingPunct="0"/>
                      <a:r>
                        <a:rPr lang="en-US" sz="800" b="1" i="0" u="none" strike="noStrike" kern="1200" dirty="0">
                          <a:solidFill>
                            <a:srgbClr val="000000"/>
                          </a:solidFill>
                          <a:effectLst/>
                          <a:latin typeface="Calibri" panose="020F0502020204030204" pitchFamily="34" charset="0"/>
                          <a:ea typeface="+mn-ea"/>
                          <a:cs typeface="+mn-cs"/>
                        </a:rPr>
                        <a:t>Vaccination coverage of target population</a:t>
                      </a:r>
                    </a:p>
                    <a:p>
                      <a:pPr algn="ctr" hangingPunct="0"/>
                      <a:r>
                        <a:rPr lang="en-US" sz="800" b="1" i="0" u="none" strike="noStrike" kern="1200" dirty="0">
                          <a:solidFill>
                            <a:srgbClr val="000000"/>
                          </a:solidFill>
                          <a:effectLst/>
                          <a:latin typeface="Calibri" panose="020F0502020204030204" pitchFamily="34" charset="0"/>
                          <a:ea typeface="+mn-ea"/>
                          <a:cs typeface="+mn-cs"/>
                        </a:rPr>
                        <a:t>Share of state expenditure in total health-related spending</a:t>
                      </a:r>
                    </a:p>
                    <a:p>
                      <a:pPr algn="ctr" hangingPunct="0"/>
                      <a:r>
                        <a:rPr lang="en-US" sz="800" b="1" i="0" u="none" strike="noStrike" kern="1200" dirty="0">
                          <a:solidFill>
                            <a:srgbClr val="000000"/>
                          </a:solidFill>
                          <a:effectLst/>
                          <a:latin typeface="Calibri" panose="020F0502020204030204" pitchFamily="34" charset="0"/>
                          <a:ea typeface="+mn-ea"/>
                          <a:cs typeface="+mn-cs"/>
                        </a:rPr>
                        <a:t>Rate of assurance with blood products</a:t>
                      </a:r>
                    </a:p>
                    <a:p>
                      <a:pPr algn="ctr" hangingPunct="0"/>
                      <a:r>
                        <a:rPr lang="en-US" sz="800" b="1" i="0" u="none" strike="noStrike" kern="1200" dirty="0">
                          <a:solidFill>
                            <a:srgbClr val="000000"/>
                          </a:solidFill>
                          <a:effectLst/>
                          <a:latin typeface="Calibri" panose="020F0502020204030204" pitchFamily="34" charset="0"/>
                          <a:ea typeface="+mn-ea"/>
                          <a:cs typeface="+mn-cs"/>
                        </a:rPr>
                        <a:t>Number of HIV-positive persons who receive ARVT</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1745577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rPr>
              <a:t>HEALTH PI</a:t>
            </a:r>
            <a:r>
              <a:rPr lang="en-US" sz="3600" dirty="0">
                <a:solidFill>
                  <a:srgbClr val="002060"/>
                </a:solidFill>
              </a:rPr>
              <a:t>s: KYRGYZ REPUBLIC</a:t>
            </a:r>
            <a:endParaRPr lang="en-US" sz="3600" cap="all" dirty="0">
              <a:solidFill>
                <a:srgbClr val="002060"/>
              </a:solidFill>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38</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531280043"/>
              </p:ext>
            </p:extLst>
          </p:nvPr>
        </p:nvGraphicFramePr>
        <p:xfrm>
          <a:off x="800100" y="615327"/>
          <a:ext cx="8991600" cy="6242673"/>
        </p:xfrm>
        <a:graphic>
          <a:graphicData uri="http://schemas.openxmlformats.org/drawingml/2006/table">
            <a:tbl>
              <a:tblPr/>
              <a:tblGrid>
                <a:gridCol w="852652">
                  <a:extLst>
                    <a:ext uri="{9D8B030D-6E8A-4147-A177-3AD203B41FA5}">
                      <a16:colId xmlns:a16="http://schemas.microsoft.com/office/drawing/2014/main" val="2618358678"/>
                    </a:ext>
                  </a:extLst>
                </a:gridCol>
                <a:gridCol w="8138948">
                  <a:extLst>
                    <a:ext uri="{9D8B030D-6E8A-4147-A177-3AD203B41FA5}">
                      <a16:colId xmlns:a16="http://schemas.microsoft.com/office/drawing/2014/main" val="479141913"/>
                    </a:ext>
                  </a:extLst>
                </a:gridCol>
              </a:tblGrid>
              <a:tr h="449991">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6 Programs: Planning, management and administration; Support and development of pre-school, school and out-of-school education and preparation of children for school; Development of primary and secondary vocational education; Providing higher professional education; Providing adult education; and State support for the development of priority branches of science</a:t>
                      </a:r>
                      <a:endParaRPr lang="en-US"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219171">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24 highest-level sustainable development indicators. 7 additional PIs at Program level and additional 42 for 27 activities within these 6 Programs.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3223097">
                <a:tc>
                  <a:txBody>
                    <a:bodyPr/>
                    <a:lstStyle/>
                    <a:p>
                      <a:pPr algn="ctr" rtl="0" fontAlgn="ctr"/>
                      <a:r>
                        <a:rPr lang="en-US" sz="10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Calibri" panose="020F0502020204030204" pitchFamily="34" charset="0"/>
                        </a:rPr>
                        <a:t>Maternal mortality ratio</a:t>
                      </a:r>
                    </a:p>
                    <a:p>
                      <a:pPr algn="ctr" rtl="0" fontAlgn="ctr"/>
                      <a:r>
                        <a:rPr lang="en-US" sz="900" b="1" i="0" u="none" strike="noStrike" dirty="0">
                          <a:solidFill>
                            <a:srgbClr val="000000"/>
                          </a:solidFill>
                          <a:effectLst/>
                          <a:latin typeface="Calibri" panose="020F0502020204030204" pitchFamily="34" charset="0"/>
                        </a:rPr>
                        <a:t>Share of births delivered by skilled medical workers</a:t>
                      </a:r>
                    </a:p>
                    <a:p>
                      <a:pPr algn="ctr" rtl="0" fontAlgn="ctr"/>
                      <a:r>
                        <a:rPr lang="en-US" sz="900" b="1" i="0" u="none" strike="noStrike" dirty="0">
                          <a:solidFill>
                            <a:srgbClr val="000000"/>
                          </a:solidFill>
                          <a:effectLst/>
                          <a:latin typeface="Calibri" panose="020F0502020204030204" pitchFamily="34" charset="0"/>
                        </a:rPr>
                        <a:t>Infant mortality ratio</a:t>
                      </a:r>
                    </a:p>
                    <a:p>
                      <a:pPr algn="ctr" rtl="0" fontAlgn="ctr"/>
                      <a:r>
                        <a:rPr lang="en-US" sz="900" b="1" i="0" u="none" strike="noStrike" dirty="0">
                          <a:solidFill>
                            <a:srgbClr val="000000"/>
                          </a:solidFill>
                          <a:effectLst/>
                          <a:latin typeface="Calibri" panose="020F0502020204030204" pitchFamily="34" charset="0"/>
                        </a:rPr>
                        <a:t>Infant mortality rate</a:t>
                      </a:r>
                    </a:p>
                    <a:p>
                      <a:pPr algn="ctr" rtl="0" fontAlgn="ctr"/>
                      <a:r>
                        <a:rPr lang="en-US" sz="900" b="1" i="0" u="none" strike="noStrike" dirty="0">
                          <a:solidFill>
                            <a:srgbClr val="000000"/>
                          </a:solidFill>
                          <a:effectLst/>
                          <a:latin typeface="Calibri" panose="020F0502020204030204" pitchFamily="34" charset="0"/>
                        </a:rPr>
                        <a:t>Number of HIV-infected patients registered as of the end of the reporting year</a:t>
                      </a:r>
                    </a:p>
                    <a:p>
                      <a:pPr algn="ctr" rtl="0" fontAlgn="ctr"/>
                      <a:r>
                        <a:rPr lang="en-US" sz="900" b="1" i="0" u="none" strike="noStrike" dirty="0">
                          <a:solidFill>
                            <a:srgbClr val="000000"/>
                          </a:solidFill>
                          <a:effectLst/>
                          <a:latin typeface="Calibri" panose="020F0502020204030204" pitchFamily="34" charset="0"/>
                        </a:rPr>
                        <a:t>Total fertility rate by the territory</a:t>
                      </a:r>
                    </a:p>
                    <a:p>
                      <a:pPr algn="ctr" rtl="0" fontAlgn="ctr"/>
                      <a:r>
                        <a:rPr lang="en-US" sz="900" b="1" i="0" u="none" strike="noStrike" dirty="0">
                          <a:solidFill>
                            <a:srgbClr val="000000"/>
                          </a:solidFill>
                          <a:effectLst/>
                          <a:latin typeface="Calibri" panose="020F0502020204030204" pitchFamily="34" charset="0"/>
                        </a:rPr>
                        <a:t>Fertility rate among women under the age of 18</a:t>
                      </a:r>
                    </a:p>
                    <a:p>
                      <a:pPr algn="ctr" rtl="0" fontAlgn="ctr"/>
                      <a:r>
                        <a:rPr lang="en-US" sz="900" b="1" i="0" u="none" strike="noStrike" dirty="0">
                          <a:solidFill>
                            <a:srgbClr val="000000"/>
                          </a:solidFill>
                          <a:effectLst/>
                          <a:latin typeface="Calibri" panose="020F0502020204030204" pitchFamily="34" charset="0"/>
                        </a:rPr>
                        <a:t>Incidence of tuberculosis per year</a:t>
                      </a:r>
                    </a:p>
                    <a:p>
                      <a:pPr algn="ctr" rtl="0" fontAlgn="ctr"/>
                      <a:r>
                        <a:rPr lang="en-US" sz="900" b="1" i="0" u="none" strike="noStrike" dirty="0">
                          <a:solidFill>
                            <a:srgbClr val="000000"/>
                          </a:solidFill>
                          <a:effectLst/>
                          <a:latin typeface="Calibri" panose="020F0502020204030204" pitchFamily="34" charset="0"/>
                        </a:rPr>
                        <a:t>Incidence of Hepatitis B </a:t>
                      </a:r>
                    </a:p>
                    <a:p>
                      <a:pPr algn="ctr" rtl="0" fontAlgn="ctr"/>
                      <a:r>
                        <a:rPr lang="en-US" sz="900" b="1" i="0" u="none" strike="noStrike" dirty="0">
                          <a:solidFill>
                            <a:srgbClr val="000000"/>
                          </a:solidFill>
                          <a:effectLst/>
                          <a:latin typeface="Calibri" panose="020F0502020204030204" pitchFamily="34" charset="0"/>
                        </a:rPr>
                        <a:t>“For the first time in one’s life” level of incidence of drug addiction per 100,000 persons identified in the reporting year</a:t>
                      </a:r>
                    </a:p>
                    <a:p>
                      <a:pPr algn="ctr" rtl="0" fontAlgn="ctr"/>
                      <a:r>
                        <a:rPr lang="en-US" sz="900" b="1" i="0" u="none" strike="noStrike" dirty="0">
                          <a:solidFill>
                            <a:srgbClr val="000000"/>
                          </a:solidFill>
                          <a:effectLst/>
                          <a:latin typeface="Calibri" panose="020F0502020204030204" pitchFamily="34" charset="0"/>
                        </a:rPr>
                        <a:t>“For the first time in one’s life” level of incidence of alcohol addiction per 100,000 persons identified in the reporting year</a:t>
                      </a:r>
                    </a:p>
                    <a:p>
                      <a:pPr algn="ctr" rtl="0" fontAlgn="ctr"/>
                      <a:r>
                        <a:rPr lang="en-US" sz="900" b="1" i="0" u="none" strike="noStrike" dirty="0">
                          <a:solidFill>
                            <a:srgbClr val="000000"/>
                          </a:solidFill>
                          <a:effectLst/>
                          <a:latin typeface="Calibri" panose="020F0502020204030204" pitchFamily="34" charset="0"/>
                        </a:rPr>
                        <a:t>Incidence of bronchial asthma</a:t>
                      </a:r>
                    </a:p>
                    <a:p>
                      <a:pPr algn="ctr" rtl="0" fontAlgn="ctr"/>
                      <a:r>
                        <a:rPr lang="en-US" sz="900" b="1" i="0" u="none" strike="noStrike" dirty="0">
                          <a:solidFill>
                            <a:srgbClr val="000000"/>
                          </a:solidFill>
                          <a:effectLst/>
                          <a:latin typeface="Calibri" panose="020F0502020204030204" pitchFamily="34" charset="0"/>
                        </a:rPr>
                        <a:t>Respiratory system diseases</a:t>
                      </a:r>
                    </a:p>
                    <a:p>
                      <a:pPr algn="ctr" rtl="0" fontAlgn="ctr"/>
                      <a:r>
                        <a:rPr lang="en-US" sz="900" b="1" i="0" u="none" strike="noStrike" dirty="0">
                          <a:solidFill>
                            <a:srgbClr val="000000"/>
                          </a:solidFill>
                          <a:effectLst/>
                          <a:latin typeface="Calibri" panose="020F0502020204030204" pitchFamily="34" charset="0"/>
                        </a:rPr>
                        <a:t>Incidence of acute intestinal infections</a:t>
                      </a:r>
                    </a:p>
                    <a:p>
                      <a:pPr algn="ctr" rtl="0" fontAlgn="ctr"/>
                      <a:r>
                        <a:rPr lang="en-US" sz="900" b="1" i="0" u="none" strike="noStrike" dirty="0">
                          <a:solidFill>
                            <a:srgbClr val="000000"/>
                          </a:solidFill>
                          <a:effectLst/>
                          <a:latin typeface="Calibri" panose="020F0502020204030204" pitchFamily="34" charset="0"/>
                        </a:rPr>
                        <a:t>Mortality from cardiovascular diseases</a:t>
                      </a:r>
                    </a:p>
                    <a:p>
                      <a:pPr algn="ctr" rtl="0" fontAlgn="ctr"/>
                      <a:r>
                        <a:rPr lang="en-US" sz="900" b="1" i="0" u="none" strike="noStrike" dirty="0">
                          <a:solidFill>
                            <a:srgbClr val="000000"/>
                          </a:solidFill>
                          <a:effectLst/>
                          <a:latin typeface="Calibri" panose="020F0502020204030204" pitchFamily="34" charset="0"/>
                        </a:rPr>
                        <a:t>Mortality from malignant neoplasms</a:t>
                      </a:r>
                    </a:p>
                    <a:p>
                      <a:pPr algn="ctr" rtl="0" fontAlgn="ctr"/>
                      <a:r>
                        <a:rPr lang="en-US" sz="900" b="1" i="0" u="none" strike="noStrike" dirty="0">
                          <a:solidFill>
                            <a:srgbClr val="000000"/>
                          </a:solidFill>
                          <a:effectLst/>
                          <a:latin typeface="Calibri" panose="020F0502020204030204" pitchFamily="34" charset="0"/>
                        </a:rPr>
                        <a:t>Mortality from respiratory system diseases</a:t>
                      </a:r>
                    </a:p>
                    <a:p>
                      <a:pPr algn="ctr" rtl="0" fontAlgn="ctr"/>
                      <a:r>
                        <a:rPr lang="en-US" sz="900" b="1" i="0" u="none" strike="noStrike" dirty="0">
                          <a:solidFill>
                            <a:srgbClr val="000000"/>
                          </a:solidFill>
                          <a:effectLst/>
                          <a:latin typeface="Calibri" panose="020F0502020204030204" pitchFamily="34" charset="0"/>
                        </a:rPr>
                        <a:t>Percentage of married women aged from 15 to 49 whose family planning needs are met by up-to-date methods</a:t>
                      </a:r>
                    </a:p>
                    <a:p>
                      <a:pPr algn="ctr" rtl="0" fontAlgn="ctr"/>
                      <a:r>
                        <a:rPr lang="en-US" sz="900" b="1" i="0" u="none" strike="noStrike" dirty="0">
                          <a:solidFill>
                            <a:srgbClr val="000000"/>
                          </a:solidFill>
                          <a:effectLst/>
                          <a:latin typeface="Calibri" panose="020F0502020204030204" pitchFamily="34" charset="0"/>
                        </a:rPr>
                        <a:t>Share of pregnant women suffering from anemia</a:t>
                      </a:r>
                    </a:p>
                    <a:p>
                      <a:pPr algn="ctr" rtl="0" fontAlgn="ctr"/>
                      <a:r>
                        <a:rPr lang="en-US" sz="900" b="1" i="0" u="none" strike="noStrike" dirty="0">
                          <a:solidFill>
                            <a:srgbClr val="000000"/>
                          </a:solidFill>
                          <a:effectLst/>
                          <a:latin typeface="Calibri" panose="020F0502020204030204" pitchFamily="34" charset="0"/>
                        </a:rPr>
                        <a:t>Birthrate for women aged under 15 (12-14 years old) (number of births per 1,000 women of this age group)</a:t>
                      </a:r>
                    </a:p>
                    <a:p>
                      <a:pPr algn="ctr" rtl="0" fontAlgn="ctr"/>
                      <a:r>
                        <a:rPr lang="en-US" sz="900" b="1" i="0" u="none" strike="noStrike" dirty="0">
                          <a:solidFill>
                            <a:srgbClr val="000000"/>
                          </a:solidFill>
                          <a:effectLst/>
                          <a:latin typeface="Calibri" panose="020F0502020204030204" pitchFamily="34" charset="0"/>
                        </a:rPr>
                        <a:t>Birthrate for women aged from 15 to 19 (number of births per 1,000 women of this age group)</a:t>
                      </a:r>
                    </a:p>
                    <a:p>
                      <a:pPr algn="ctr" rtl="0" fontAlgn="ctr"/>
                      <a:r>
                        <a:rPr lang="en-US" sz="900" b="1" i="0" u="none" strike="noStrike" dirty="0">
                          <a:solidFill>
                            <a:srgbClr val="000000"/>
                          </a:solidFill>
                          <a:effectLst/>
                          <a:latin typeface="Calibri" panose="020F0502020204030204" pitchFamily="34" charset="0"/>
                        </a:rPr>
                        <a:t>Mortality from toxic effects of carbon monoxide per 100,000 persons</a:t>
                      </a:r>
                    </a:p>
                    <a:p>
                      <a:pPr algn="ctr" rtl="0" fontAlgn="ctr"/>
                      <a:r>
                        <a:rPr lang="en-US" sz="900" b="1" i="0" u="none" strike="noStrike" dirty="0">
                          <a:solidFill>
                            <a:srgbClr val="000000"/>
                          </a:solidFill>
                          <a:effectLst/>
                          <a:latin typeface="Calibri" panose="020F0502020204030204" pitchFamily="34" charset="0"/>
                        </a:rPr>
                        <a:t>Full vaccination coverage for children aged 24-35 months</a:t>
                      </a:r>
                    </a:p>
                    <a:p>
                      <a:pPr algn="ctr" rtl="0" fontAlgn="ctr"/>
                      <a:r>
                        <a:rPr lang="en-US" sz="900" b="1" i="0" u="none" strike="noStrike" dirty="0">
                          <a:solidFill>
                            <a:srgbClr val="000000"/>
                          </a:solidFill>
                          <a:effectLst/>
                          <a:latin typeface="Calibri" panose="020F0502020204030204" pitchFamily="34" charset="0"/>
                        </a:rPr>
                        <a:t>Number of medical workers per capita</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2268910">
                <a:tc>
                  <a:txBody>
                    <a:bodyPr/>
                    <a:lstStyle/>
                    <a:p>
                      <a:pPr algn="ctr" rtl="0" fontAlgn="ctr"/>
                      <a:r>
                        <a:rPr lang="en-US" sz="8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en-US" sz="800" b="1" i="0" u="none" strike="noStrike" kern="1200" dirty="0">
                          <a:solidFill>
                            <a:srgbClr val="000000"/>
                          </a:solidFill>
                          <a:effectLst/>
                          <a:latin typeface="Calibri" panose="020F0502020204030204" pitchFamily="34" charset="0"/>
                          <a:ea typeface="+mn-ea"/>
                          <a:cs typeface="+mn-cs"/>
                        </a:rPr>
                        <a:t>Increase in the share of public funding of the single-payer system in the health sector </a:t>
                      </a:r>
                    </a:p>
                    <a:p>
                      <a:pPr algn="ctr" hangingPunct="0"/>
                      <a:r>
                        <a:rPr lang="en-US" sz="800" b="1" i="0" u="none" strike="noStrike" kern="1200" dirty="0">
                          <a:solidFill>
                            <a:srgbClr val="000000"/>
                          </a:solidFill>
                          <a:effectLst/>
                          <a:latin typeface="Calibri" panose="020F0502020204030204" pitchFamily="34" charset="0"/>
                          <a:ea typeface="+mn-ea"/>
                          <a:cs typeface="+mn-cs"/>
                        </a:rPr>
                        <a:t>Improvement of the quality of health services to the designated population at the primary level by funding a share of not less than 30% of total expenditure aimed at implementation of the state guarantees program</a:t>
                      </a:r>
                    </a:p>
                    <a:p>
                      <a:pPr algn="ctr" hangingPunct="0"/>
                      <a:r>
                        <a:rPr lang="en-US" sz="800" b="1" i="0" u="none" strike="noStrike" kern="1200" dirty="0">
                          <a:solidFill>
                            <a:srgbClr val="000000"/>
                          </a:solidFill>
                          <a:effectLst/>
                          <a:latin typeface="Calibri" panose="020F0502020204030204" pitchFamily="34" charset="0"/>
                          <a:ea typeface="+mn-ea"/>
                          <a:cs typeface="+mn-cs"/>
                        </a:rPr>
                        <a:t>Increase in funding of </a:t>
                      </a:r>
                      <a:r>
                        <a:rPr lang="en-US" sz="800" b="1" i="0" u="none" strike="noStrike" kern="1200" dirty="0" err="1">
                          <a:solidFill>
                            <a:srgbClr val="000000"/>
                          </a:solidFill>
                          <a:effectLst/>
                          <a:latin typeface="Calibri" panose="020F0502020204030204" pitchFamily="34" charset="0"/>
                          <a:ea typeface="+mn-ea"/>
                          <a:cs typeface="+mn-cs"/>
                        </a:rPr>
                        <a:t>haemodialysis</a:t>
                      </a:r>
                      <a:r>
                        <a:rPr lang="en-US" sz="800" b="1" i="0" u="none" strike="noStrike" kern="1200" dirty="0">
                          <a:solidFill>
                            <a:srgbClr val="000000"/>
                          </a:solidFill>
                          <a:effectLst/>
                          <a:latin typeface="Calibri" panose="020F0502020204030204" pitchFamily="34" charset="0"/>
                          <a:ea typeface="+mn-ea"/>
                          <a:cs typeface="+mn-cs"/>
                        </a:rPr>
                        <a:t> of the total budget funds aimed at implementation of the state guarantees program</a:t>
                      </a:r>
                    </a:p>
                    <a:p>
                      <a:pPr algn="ctr" hangingPunct="0"/>
                      <a:r>
                        <a:rPr lang="en-US" sz="800" b="1" i="0" u="none" strike="noStrike" kern="1200" dirty="0">
                          <a:solidFill>
                            <a:srgbClr val="000000"/>
                          </a:solidFill>
                          <a:effectLst/>
                          <a:latin typeface="Calibri" panose="020F0502020204030204" pitchFamily="34" charset="0"/>
                          <a:ea typeface="+mn-ea"/>
                          <a:cs typeface="+mn-cs"/>
                        </a:rPr>
                        <a:t>Number of patients with end stage of chronic renal failure receiving paid medical services in private medical centers and awaiting transfer to the full state-funded </a:t>
                      </a:r>
                      <a:r>
                        <a:rPr lang="en-US" sz="800" b="1" i="0" u="none" strike="noStrike" kern="1200" dirty="0" err="1">
                          <a:solidFill>
                            <a:srgbClr val="000000"/>
                          </a:solidFill>
                          <a:effectLst/>
                          <a:latin typeface="Calibri" panose="020F0502020204030204" pitchFamily="34" charset="0"/>
                          <a:ea typeface="+mn-ea"/>
                          <a:cs typeface="+mn-cs"/>
                        </a:rPr>
                        <a:t>haemodialysis</a:t>
                      </a:r>
                      <a:r>
                        <a:rPr lang="en-US" sz="800" b="1" i="0" u="none" strike="noStrike" kern="1200" dirty="0">
                          <a:solidFill>
                            <a:srgbClr val="000000"/>
                          </a:solidFill>
                          <a:effectLst/>
                          <a:latin typeface="Calibri" panose="020F0502020204030204" pitchFamily="34" charset="0"/>
                          <a:ea typeface="+mn-ea"/>
                          <a:cs typeface="+mn-cs"/>
                        </a:rPr>
                        <a:t> in public health organizations, as well as to reduce the cost burden of patients when receiving </a:t>
                      </a:r>
                      <a:r>
                        <a:rPr lang="en-US" sz="800" b="1" i="0" u="none" strike="noStrike" kern="1200" dirty="0" err="1">
                          <a:solidFill>
                            <a:srgbClr val="000000"/>
                          </a:solidFill>
                          <a:effectLst/>
                          <a:latin typeface="Calibri" panose="020F0502020204030204" pitchFamily="34" charset="0"/>
                          <a:ea typeface="+mn-ea"/>
                          <a:cs typeface="+mn-cs"/>
                        </a:rPr>
                        <a:t>haemodialysis</a:t>
                      </a:r>
                      <a:r>
                        <a:rPr lang="en-US" sz="800" b="1" i="0" u="none" strike="noStrike" kern="1200" dirty="0">
                          <a:solidFill>
                            <a:srgbClr val="000000"/>
                          </a:solidFill>
                          <a:effectLst/>
                          <a:latin typeface="Calibri" panose="020F0502020204030204" pitchFamily="34" charset="0"/>
                          <a:ea typeface="+mn-ea"/>
                          <a:cs typeface="+mn-cs"/>
                        </a:rPr>
                        <a:t>-related services  </a:t>
                      </a:r>
                    </a:p>
                    <a:p>
                      <a:pPr algn="ctr" hangingPunct="0"/>
                      <a:r>
                        <a:rPr lang="en-US" sz="800" b="1" i="0" u="none" strike="noStrike" kern="1200" dirty="0">
                          <a:solidFill>
                            <a:srgbClr val="000000"/>
                          </a:solidFill>
                          <a:effectLst/>
                          <a:latin typeface="Calibri" panose="020F0502020204030204" pitchFamily="34" charset="0"/>
                          <a:ea typeface="+mn-ea"/>
                          <a:cs typeface="+mn-cs"/>
                        </a:rPr>
                        <a:t>Number of health care organizations with introduced e-healthcare </a:t>
                      </a:r>
                    </a:p>
                    <a:p>
                      <a:pPr algn="ctr" hangingPunct="0"/>
                      <a:r>
                        <a:rPr lang="en-US" sz="800" b="1" i="0" u="none" strike="noStrike" kern="1200" dirty="0">
                          <a:solidFill>
                            <a:srgbClr val="000000"/>
                          </a:solidFill>
                          <a:effectLst/>
                          <a:latin typeface="Calibri" panose="020F0502020204030204" pitchFamily="34" charset="0"/>
                          <a:ea typeface="+mn-ea"/>
                          <a:cs typeface="+mn-cs"/>
                        </a:rPr>
                        <a:t>Number of institutions licensed for provision of medical and preventative care</a:t>
                      </a:r>
                    </a:p>
                    <a:p>
                      <a:pPr algn="ctr" hangingPunct="0"/>
                      <a:r>
                        <a:rPr lang="en-US" sz="800" b="1" i="0" u="none" strike="noStrike" kern="1200" dirty="0">
                          <a:solidFill>
                            <a:srgbClr val="000000"/>
                          </a:solidFill>
                          <a:effectLst/>
                          <a:latin typeface="Calibri" panose="020F0502020204030204" pitchFamily="34" charset="0"/>
                          <a:ea typeface="+mn-ea"/>
                          <a:cs typeface="+mn-cs"/>
                        </a:rPr>
                        <a:t>Accreditation of laboratories according to ISO 17025, ISO 15189-2009 (total 49 laboratories)</a:t>
                      </a:r>
                    </a:p>
                    <a:p>
                      <a:pPr algn="ctr" hangingPunct="0"/>
                      <a:r>
                        <a:rPr lang="en-US" sz="800" b="1" i="0" u="none" strike="noStrike" kern="1200" dirty="0">
                          <a:solidFill>
                            <a:srgbClr val="000000"/>
                          </a:solidFill>
                          <a:effectLst/>
                          <a:latin typeface="Calibri" panose="020F0502020204030204" pitchFamily="34" charset="0"/>
                          <a:ea typeface="+mn-ea"/>
                          <a:cs typeface="+mn-cs"/>
                        </a:rPr>
                        <a:t>Introduction of new methods of laboratory testing</a:t>
                      </a:r>
                    </a:p>
                    <a:p>
                      <a:pPr algn="ctr" hangingPunct="0"/>
                      <a:r>
                        <a:rPr lang="en-US" sz="800" b="1" i="0" u="none" strike="noStrike" kern="1200" dirty="0">
                          <a:solidFill>
                            <a:srgbClr val="000000"/>
                          </a:solidFill>
                          <a:effectLst/>
                          <a:latin typeface="Calibri" panose="020F0502020204030204" pitchFamily="34" charset="0"/>
                          <a:ea typeface="+mn-ea"/>
                          <a:cs typeface="+mn-cs"/>
                        </a:rPr>
                        <a:t>Percentage of district-level laboratories accredited by testing methods</a:t>
                      </a:r>
                    </a:p>
                    <a:p>
                      <a:pPr algn="ctr" hangingPunct="0"/>
                      <a:r>
                        <a:rPr lang="en-US" sz="800" b="1" i="0" u="none" strike="noStrike" kern="1200" dirty="0">
                          <a:solidFill>
                            <a:srgbClr val="000000"/>
                          </a:solidFill>
                          <a:effectLst/>
                          <a:latin typeface="Calibri" panose="020F0502020204030204" pitchFamily="34" charset="0"/>
                          <a:ea typeface="+mn-ea"/>
                          <a:cs typeface="+mn-cs"/>
                        </a:rPr>
                        <a:t>Percentage of regional-level laboratories accredited by testing methods</a:t>
                      </a:r>
                    </a:p>
                    <a:p>
                      <a:pPr algn="ctr" hangingPunct="0"/>
                      <a:r>
                        <a:rPr lang="en-US" sz="800" b="1" i="0" u="none" strike="noStrike" kern="1200" dirty="0">
                          <a:solidFill>
                            <a:srgbClr val="000000"/>
                          </a:solidFill>
                          <a:effectLst/>
                          <a:latin typeface="Calibri" panose="020F0502020204030204" pitchFamily="34" charset="0"/>
                          <a:ea typeface="+mn-ea"/>
                          <a:cs typeface="+mn-cs"/>
                        </a:rPr>
                        <a:t>Percentage of national-level laboratories accredited by testing methods</a:t>
                      </a:r>
                    </a:p>
                    <a:p>
                      <a:pPr algn="ctr" hangingPunct="0"/>
                      <a:r>
                        <a:rPr lang="en-US" sz="800" b="1" i="0" u="none" strike="noStrike" kern="1200" dirty="0">
                          <a:solidFill>
                            <a:srgbClr val="000000"/>
                          </a:solidFill>
                          <a:effectLst/>
                          <a:latin typeface="Calibri" panose="020F0502020204030204" pitchFamily="34" charset="0"/>
                          <a:ea typeface="+mn-ea"/>
                          <a:cs typeface="+mn-cs"/>
                        </a:rPr>
                        <a:t>Timeliness/term of issue of the laboratory tests results</a:t>
                      </a:r>
                    </a:p>
                    <a:p>
                      <a:pPr algn="ctr" hangingPunct="0"/>
                      <a:r>
                        <a:rPr lang="en-US" sz="800" b="1" i="0" u="none" strike="noStrike" kern="1200" dirty="0">
                          <a:solidFill>
                            <a:srgbClr val="000000"/>
                          </a:solidFill>
                          <a:effectLst/>
                          <a:latin typeface="Calibri" panose="020F0502020204030204" pitchFamily="34" charset="0"/>
                          <a:ea typeface="+mn-ea"/>
                          <a:cs typeface="+mn-cs"/>
                        </a:rPr>
                        <a:t>Vaccination coverage for children under 2 years of age</a:t>
                      </a:r>
                    </a:p>
                    <a:p>
                      <a:pPr algn="ctr" hangingPunct="0"/>
                      <a:r>
                        <a:rPr lang="en-US" sz="800" b="1" i="0" u="none" strike="noStrike" kern="1200" dirty="0">
                          <a:solidFill>
                            <a:srgbClr val="000000"/>
                          </a:solidFill>
                          <a:effectLst/>
                          <a:latin typeface="Calibri" panose="020F0502020204030204" pitchFamily="34" charset="0"/>
                          <a:ea typeface="+mn-ea"/>
                          <a:cs typeface="+mn-cs"/>
                        </a:rPr>
                        <a:t>Developed instructive and methodical manuals for medical workers on dealing with citizens</a:t>
                      </a:r>
                    </a:p>
                    <a:p>
                      <a:pPr algn="ctr" hangingPunct="0"/>
                      <a:r>
                        <a:rPr lang="en-US" sz="800" b="1" i="0" u="none" strike="noStrike" kern="1200" dirty="0">
                          <a:solidFill>
                            <a:srgbClr val="000000"/>
                          </a:solidFill>
                          <a:effectLst/>
                          <a:latin typeface="Calibri" panose="020F0502020204030204" pitchFamily="34" charset="0"/>
                          <a:ea typeface="+mn-ea"/>
                          <a:cs typeface="+mn-cs"/>
                        </a:rPr>
                        <a:t>Developed information materials on prevention of diseases</a:t>
                      </a:r>
                    </a:p>
                    <a:p>
                      <a:pPr algn="ctr" hangingPunct="0"/>
                      <a:r>
                        <a:rPr lang="en-US" sz="800" b="1" i="0" u="none" strike="noStrike" kern="1200" dirty="0">
                          <a:solidFill>
                            <a:srgbClr val="000000"/>
                          </a:solidFill>
                          <a:effectLst/>
                          <a:latin typeface="Calibri" panose="020F0502020204030204" pitchFamily="34" charset="0"/>
                          <a:ea typeface="+mn-ea"/>
                          <a:cs typeface="+mn-cs"/>
                        </a:rPr>
                        <a:t>Share of pregnant women who have received complete counseling services and testing for HIV infection and who know their results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552469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HEALTH PI</a:t>
            </a:r>
            <a:r>
              <a:rPr lang="en-US" sz="3600" dirty="0">
                <a:solidFill>
                  <a:srgbClr val="002060"/>
                </a:solidFill>
                <a:latin typeface="+mj-lt"/>
                <a:ea typeface="+mj-ea"/>
                <a:cs typeface="+mj-cs"/>
              </a:rPr>
              <a:t>s: BULGARIA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39</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3980114979"/>
              </p:ext>
            </p:extLst>
          </p:nvPr>
        </p:nvGraphicFramePr>
        <p:xfrm>
          <a:off x="914400" y="945189"/>
          <a:ext cx="8761412" cy="4967621"/>
        </p:xfrm>
        <a:graphic>
          <a:graphicData uri="http://schemas.openxmlformats.org/drawingml/2006/table">
            <a:tbl>
              <a:tblPr/>
              <a:tblGrid>
                <a:gridCol w="838200">
                  <a:extLst>
                    <a:ext uri="{9D8B030D-6E8A-4147-A177-3AD203B41FA5}">
                      <a16:colId xmlns:a16="http://schemas.microsoft.com/office/drawing/2014/main" val="2618358678"/>
                    </a:ext>
                  </a:extLst>
                </a:gridCol>
                <a:gridCol w="7923212">
                  <a:extLst>
                    <a:ext uri="{9D8B030D-6E8A-4147-A177-3AD203B41FA5}">
                      <a16:colId xmlns:a16="http://schemas.microsoft.com/office/drawing/2014/main" val="479141913"/>
                    </a:ext>
                  </a:extLst>
                </a:gridCol>
              </a:tblGrid>
              <a:tr h="410523">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dirty="0">
                          <a:solidFill>
                            <a:srgbClr val="000000"/>
                          </a:solidFill>
                          <a:effectLst/>
                          <a:latin typeface="Calibri" panose="020F0502020204030204" pitchFamily="34" charset="0"/>
                        </a:rPr>
                        <a:t>2 Programs: </a:t>
                      </a:r>
                      <a:r>
                        <a:rPr lang="en-US" sz="1000" b="1" i="0" u="none" strike="noStrike" dirty="0">
                          <a:solidFill>
                            <a:srgbClr val="00B050"/>
                          </a:solidFill>
                          <a:effectLst/>
                          <a:latin typeface="Calibri" panose="020F0502020204030204" pitchFamily="34" charset="0"/>
                        </a:rPr>
                        <a:t>Policy in the area of promotion, prevention and control of public health and Policy in the area of diagnostics and treatment.</a:t>
                      </a:r>
                      <a:endParaRPr lang="en-US" sz="1000" b="1" i="0" u="none" strike="noStrike" kern="1200" dirty="0">
                        <a:solidFill>
                          <a:srgbClr val="00B05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224034">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16 PIs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4333064">
                <a:tc>
                  <a:txBody>
                    <a:bodyPr/>
                    <a:lstStyle/>
                    <a:p>
                      <a:pPr algn="ctr" rtl="0" fontAlgn="ctr"/>
                      <a:r>
                        <a:rPr lang="en-US" sz="1000" b="0" i="0" u="none" strike="noStrike" dirty="0">
                          <a:solidFill>
                            <a:srgbClr val="000000"/>
                          </a:solidFill>
                          <a:effectLst/>
                          <a:latin typeface="Calibri" panose="020F0502020204030204" pitchFamily="34" charset="0"/>
                        </a:rPr>
                        <a:t>Examples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000" b="1" i="0" u="none" strike="noStrike" kern="1200" dirty="0">
                          <a:solidFill>
                            <a:srgbClr val="000000"/>
                          </a:solidFill>
                          <a:effectLst/>
                          <a:latin typeface="Calibri" panose="020F0502020204030204" pitchFamily="34" charset="0"/>
                          <a:ea typeface="+mn-ea"/>
                          <a:cs typeface="+mn-cs"/>
                        </a:rPr>
                        <a:t>Efficiency of control over public facilities and products of significance for public health </a:t>
                      </a:r>
                    </a:p>
                    <a:p>
                      <a:pPr algn="ctr" rtl="0" fontAlgn="ctr"/>
                      <a:r>
                        <a:rPr lang="en-US" sz="1000" b="1" i="0" u="none" strike="noStrike" kern="1200" dirty="0">
                          <a:solidFill>
                            <a:srgbClr val="000000"/>
                          </a:solidFill>
                          <a:effectLst/>
                          <a:latin typeface="Calibri" panose="020F0502020204030204" pitchFamily="34" charset="0"/>
                          <a:ea typeface="+mn-ea"/>
                          <a:cs typeface="+mn-cs"/>
                        </a:rPr>
                        <a:t>Gradual decrease in the incidence rate of frequent non-infectious diseases</a:t>
                      </a:r>
                    </a:p>
                    <a:p>
                      <a:pPr algn="ctr" rtl="0" fontAlgn="ctr"/>
                      <a:r>
                        <a:rPr lang="en-US" sz="1000" b="1" i="0" u="none" strike="noStrike" kern="1200" dirty="0">
                          <a:solidFill>
                            <a:srgbClr val="000000"/>
                          </a:solidFill>
                          <a:effectLst/>
                          <a:latin typeface="Calibri" panose="020F0502020204030204" pitchFamily="34" charset="0"/>
                          <a:ea typeface="+mn-ea"/>
                          <a:cs typeface="+mn-cs"/>
                        </a:rPr>
                        <a:t>Reduced incidence of health risk factors of the living environment and those related to behavior </a:t>
                      </a:r>
                    </a:p>
                    <a:p>
                      <a:pPr algn="ctr" rtl="0" fontAlgn="ctr"/>
                      <a:r>
                        <a:rPr lang="en-US" sz="1000" b="1" i="0" u="none" strike="noStrike" kern="1200" dirty="0">
                          <a:solidFill>
                            <a:srgbClr val="000000"/>
                          </a:solidFill>
                          <a:effectLst/>
                          <a:latin typeface="Calibri" panose="020F0502020204030204" pitchFamily="34" charset="0"/>
                          <a:ea typeface="+mn-ea"/>
                          <a:cs typeface="+mn-cs"/>
                        </a:rPr>
                        <a:t>Efficient epidemiological surveillance and prevention of infectious diseases</a:t>
                      </a:r>
                    </a:p>
                    <a:p>
                      <a:pPr algn="ctr" rtl="0" fontAlgn="ctr"/>
                      <a:r>
                        <a:rPr lang="en-US" sz="1000" b="1" i="0" u="none" strike="noStrike" kern="1200" dirty="0">
                          <a:solidFill>
                            <a:srgbClr val="000000"/>
                          </a:solidFill>
                          <a:effectLst/>
                          <a:latin typeface="Calibri" panose="020F0502020204030204" pitchFamily="34" charset="0"/>
                          <a:ea typeface="+mn-ea"/>
                          <a:cs typeface="+mn-cs"/>
                        </a:rPr>
                        <a:t>Ensuring wide coverage by planned immunizations </a:t>
                      </a:r>
                    </a:p>
                    <a:p>
                      <a:pPr algn="ctr" rtl="0" fontAlgn="ctr"/>
                      <a:r>
                        <a:rPr lang="en-US" sz="1000" b="1" i="0" u="none" strike="noStrike" kern="1200" dirty="0">
                          <a:solidFill>
                            <a:srgbClr val="000000"/>
                          </a:solidFill>
                          <a:effectLst/>
                          <a:latin typeface="Calibri" panose="020F0502020204030204" pitchFamily="34" charset="0"/>
                          <a:ea typeface="+mn-ea"/>
                          <a:cs typeface="+mn-cs"/>
                        </a:rPr>
                        <a:t>Implementation of tasks specified under national and regional programs for surveillance and prevention of infectious diseases</a:t>
                      </a:r>
                    </a:p>
                    <a:p>
                      <a:pPr algn="ctr" rtl="0" fontAlgn="ctr"/>
                      <a:r>
                        <a:rPr lang="en-US" sz="1000" b="1" i="0" u="none" strike="noStrike" kern="1200" dirty="0">
                          <a:solidFill>
                            <a:srgbClr val="000000"/>
                          </a:solidFill>
                          <a:effectLst/>
                          <a:latin typeface="Calibri" panose="020F0502020204030204" pitchFamily="34" charset="0"/>
                          <a:ea typeface="+mn-ea"/>
                          <a:cs typeface="+mn-cs"/>
                        </a:rPr>
                        <a:t>Reduction of AIDs incidence among young people aged 15-24 years to 1%</a:t>
                      </a:r>
                    </a:p>
                    <a:p>
                      <a:pPr algn="ctr" rtl="0" fontAlgn="ctr"/>
                      <a:r>
                        <a:rPr lang="en-US" sz="1000" b="1" i="0" u="none" strike="noStrike" kern="1200" dirty="0">
                          <a:solidFill>
                            <a:srgbClr val="000000"/>
                          </a:solidFill>
                          <a:effectLst/>
                          <a:latin typeface="Calibri" panose="020F0502020204030204" pitchFamily="34" charset="0"/>
                          <a:ea typeface="+mn-ea"/>
                          <a:cs typeface="+mn-cs"/>
                        </a:rPr>
                        <a:t>Reduction of TB incidence rate </a:t>
                      </a:r>
                    </a:p>
                    <a:p>
                      <a:pPr algn="ctr" rtl="0" fontAlgn="ctr"/>
                      <a:r>
                        <a:rPr lang="en-US" sz="1000" b="1" i="0" u="none" strike="noStrike" kern="1200" dirty="0">
                          <a:solidFill>
                            <a:srgbClr val="000000"/>
                          </a:solidFill>
                          <a:effectLst/>
                          <a:latin typeface="Calibri" panose="020F0502020204030204" pitchFamily="34" charset="0"/>
                          <a:ea typeface="+mn-ea"/>
                          <a:cs typeface="+mn-cs"/>
                        </a:rPr>
                        <a:t>Improved treatment of newly-diagnosed TB cases</a:t>
                      </a:r>
                    </a:p>
                    <a:p>
                      <a:pPr algn="ctr" rtl="0" fontAlgn="ctr"/>
                      <a:r>
                        <a:rPr lang="en-US" sz="1000" b="1" i="0" u="none" strike="noStrike" kern="1200" dirty="0">
                          <a:solidFill>
                            <a:srgbClr val="000000"/>
                          </a:solidFill>
                          <a:effectLst/>
                          <a:latin typeface="Calibri" panose="020F0502020204030204" pitchFamily="34" charset="0"/>
                          <a:ea typeface="+mn-ea"/>
                          <a:cs typeface="+mn-cs"/>
                        </a:rPr>
                        <a:t>Reduction in drug abuse</a:t>
                      </a:r>
                    </a:p>
                    <a:p>
                      <a:pPr algn="ctr" rtl="0" fontAlgn="ctr"/>
                      <a:r>
                        <a:rPr lang="en-US" sz="1000" b="1" i="0" u="none" strike="noStrike" kern="1200" dirty="0">
                          <a:solidFill>
                            <a:srgbClr val="000000"/>
                          </a:solidFill>
                          <a:effectLst/>
                          <a:latin typeface="Calibri" panose="020F0502020204030204" pitchFamily="34" charset="0"/>
                          <a:ea typeface="+mn-ea"/>
                          <a:cs typeface="+mn-cs"/>
                        </a:rPr>
                        <a:t>Number of patients covered by drug treatment programs</a:t>
                      </a:r>
                    </a:p>
                    <a:p>
                      <a:pPr algn="ctr" rtl="0" fontAlgn="ctr"/>
                      <a:r>
                        <a:rPr lang="en-US" sz="1000" b="1" i="0" u="none" strike="noStrike" kern="1200" dirty="0">
                          <a:solidFill>
                            <a:srgbClr val="000000"/>
                          </a:solidFill>
                          <a:effectLst/>
                          <a:latin typeface="Calibri" panose="020F0502020204030204" pitchFamily="34" charset="0"/>
                          <a:ea typeface="+mn-ea"/>
                          <a:cs typeface="+mn-cs"/>
                        </a:rPr>
                        <a:t>Number of patients covered by psychosocial rehabilitation programs financed by the Ministry of Health</a:t>
                      </a:r>
                    </a:p>
                    <a:p>
                      <a:pPr algn="ctr" rtl="0" fontAlgn="ctr"/>
                      <a:r>
                        <a:rPr lang="en-US" sz="1000" b="1" i="0" u="none" strike="noStrike" kern="1200" dirty="0">
                          <a:solidFill>
                            <a:srgbClr val="000000"/>
                          </a:solidFill>
                          <a:effectLst/>
                          <a:latin typeface="Calibri" panose="020F0502020204030204" pitchFamily="34" charset="0"/>
                          <a:ea typeface="+mn-ea"/>
                          <a:cs typeface="+mn-cs"/>
                        </a:rPr>
                        <a:t>Reduction in mortality rate among children aged 0-1 year</a:t>
                      </a:r>
                    </a:p>
                    <a:p>
                      <a:pPr algn="ctr" rtl="0" fontAlgn="ctr"/>
                      <a:r>
                        <a:rPr lang="en-US" sz="1000" b="1" i="0" u="none" strike="noStrike" kern="1200" dirty="0">
                          <a:solidFill>
                            <a:srgbClr val="000000"/>
                          </a:solidFill>
                          <a:effectLst/>
                          <a:latin typeface="Calibri" panose="020F0502020204030204" pitchFamily="34" charset="0"/>
                          <a:ea typeface="+mn-ea"/>
                          <a:cs typeface="+mn-cs"/>
                        </a:rPr>
                        <a:t>Reduction in mortality rate among children aged 1-9 years</a:t>
                      </a:r>
                    </a:p>
                    <a:p>
                      <a:pPr algn="ctr" rtl="0" fontAlgn="ctr"/>
                      <a:r>
                        <a:rPr lang="en-US" sz="1000" b="1" i="0" u="none" strike="noStrike" kern="1200" dirty="0">
                          <a:solidFill>
                            <a:srgbClr val="000000"/>
                          </a:solidFill>
                          <a:effectLst/>
                          <a:latin typeface="Calibri" panose="020F0502020204030204" pitchFamily="34" charset="0"/>
                          <a:ea typeface="+mn-ea"/>
                          <a:cs typeface="+mn-cs"/>
                        </a:rPr>
                        <a:t>Reduction in mortality rate among adolescents aged 10-19 years</a:t>
                      </a:r>
                    </a:p>
                    <a:p>
                      <a:pPr algn="ctr" rtl="0" fontAlgn="ctr"/>
                      <a:r>
                        <a:rPr lang="en-US" sz="1000" b="1" i="0" u="none" strike="noStrike" kern="1200" dirty="0">
                          <a:solidFill>
                            <a:srgbClr val="000000"/>
                          </a:solidFill>
                          <a:effectLst/>
                          <a:latin typeface="Calibri" panose="020F0502020204030204" pitchFamily="34" charset="0"/>
                          <a:ea typeface="+mn-ea"/>
                          <a:cs typeface="+mn-cs"/>
                        </a:rPr>
                        <a:t>Reduction in mortality rate among economically active people aged 20-65 years</a:t>
                      </a:r>
                    </a:p>
                    <a:p>
                      <a:pPr algn="ctr" rtl="0" fontAlgn="ctr"/>
                      <a:endParaRPr lang="en-US" sz="1000" b="1" i="0" u="none" strike="noStrike" kern="1200" dirty="0">
                        <a:solidFill>
                          <a:srgbClr val="000000"/>
                        </a:solidFill>
                        <a:effectLst/>
                        <a:latin typeface="Calibri" panose="020F0502020204030204" pitchFamily="34" charset="0"/>
                        <a:ea typeface="+mn-ea"/>
                        <a:cs typeface="+mn-cs"/>
                      </a:endParaRP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bl>
          </a:graphicData>
        </a:graphic>
      </p:graphicFrame>
    </p:spTree>
    <p:extLst>
      <p:ext uri="{BB962C8B-B14F-4D97-AF65-F5344CB8AC3E}">
        <p14:creationId xmlns:p14="http://schemas.microsoft.com/office/powerpoint/2010/main" val="1588206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165723" y="173675"/>
            <a:ext cx="8343900" cy="1077218"/>
          </a:xfrm>
          <a:prstGeom prst="rect">
            <a:avLst/>
          </a:prstGeom>
          <a:noFill/>
        </p:spPr>
        <p:txBody>
          <a:bodyPr wrap="square" rtlCol="0">
            <a:spAutoFit/>
          </a:bodyPr>
          <a:lstStyle/>
          <a:p>
            <a:pPr algn="ctr"/>
            <a:r>
              <a:rPr lang="en-US" sz="3200" cap="all" dirty="0">
                <a:solidFill>
                  <a:srgbClr val="002060"/>
                </a:solidFill>
                <a:latin typeface="+mj-lt"/>
                <a:ea typeface="+mj-ea"/>
                <a:cs typeface="+mj-cs"/>
              </a:rPr>
              <a:t>why Focusing ON PERFORMANCE INDICATORS? </a:t>
            </a:r>
          </a:p>
        </p:txBody>
      </p:sp>
      <p:sp>
        <p:nvSpPr>
          <p:cNvPr id="9" name="Содержимое 2"/>
          <p:cNvSpPr txBox="1">
            <a:spLocks/>
          </p:cNvSpPr>
          <p:nvPr/>
        </p:nvSpPr>
        <p:spPr bwMode="auto">
          <a:xfrm>
            <a:off x="799447" y="1167044"/>
            <a:ext cx="8764588" cy="55462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n-US" sz="2000" b="1" dirty="0">
                <a:solidFill>
                  <a:schemeClr val="tx1">
                    <a:lumMod val="95000"/>
                    <a:lumOff val="5000"/>
                  </a:schemeClr>
                </a:solidFill>
              </a:rPr>
              <a:t>Findings of the OECD-PEMPAL Performance Budgeting Survey in 2016 </a:t>
            </a:r>
            <a:r>
              <a:rPr lang="en-US" sz="2000" dirty="0">
                <a:solidFill>
                  <a:schemeClr val="tx1">
                    <a:lumMod val="95000"/>
                    <a:lumOff val="5000"/>
                  </a:schemeClr>
                </a:solidFill>
              </a:rPr>
              <a:t>indicated that PEMPAL countries have a common challenge in defining and tracking performance indicators:</a:t>
            </a:r>
          </a:p>
          <a:p>
            <a:pPr marL="857250" lvl="1" indent="-400050" algn="just">
              <a:spcBef>
                <a:spcPts val="800"/>
              </a:spcBef>
              <a:buFont typeface="Arial" panose="020B0604020202020204" pitchFamily="34" charset="0"/>
              <a:buChar char="•"/>
            </a:pPr>
            <a:r>
              <a:rPr lang="en-US" sz="1800" b="1" dirty="0">
                <a:solidFill>
                  <a:schemeClr val="tx1">
                    <a:lumMod val="95000"/>
                    <a:lumOff val="5000"/>
                  </a:schemeClr>
                </a:solidFill>
              </a:rPr>
              <a:t>Encouraging</a:t>
            </a:r>
            <a:r>
              <a:rPr lang="en-US" sz="1800" dirty="0">
                <a:solidFill>
                  <a:schemeClr val="tx1">
                    <a:lumMod val="95000"/>
                    <a:lumOff val="5000"/>
                  </a:schemeClr>
                </a:solidFill>
              </a:rPr>
              <a:t> </a:t>
            </a:r>
            <a:r>
              <a:rPr lang="en-US" sz="1800" b="1" dirty="0">
                <a:solidFill>
                  <a:schemeClr val="tx1">
                    <a:lumMod val="95000"/>
                    <a:lumOff val="5000"/>
                  </a:schemeClr>
                </a:solidFill>
              </a:rPr>
              <a:t>culture of performance was a high priority </a:t>
            </a:r>
            <a:r>
              <a:rPr lang="en-US" sz="1800" dirty="0">
                <a:solidFill>
                  <a:schemeClr val="tx1">
                    <a:lumMod val="95000"/>
                    <a:lumOff val="5000"/>
                  </a:schemeClr>
                </a:solidFill>
              </a:rPr>
              <a:t>for PEMPAL countries in introducing PB (more so than in the OECD countries)</a:t>
            </a:r>
          </a:p>
          <a:p>
            <a:pPr marL="857250" lvl="1" indent="-400050" algn="just">
              <a:spcBef>
                <a:spcPts val="800"/>
              </a:spcBef>
              <a:buFont typeface="Arial" panose="020B0604020202020204" pitchFamily="34" charset="0"/>
              <a:buChar char="•"/>
            </a:pPr>
            <a:r>
              <a:rPr lang="en-US" sz="1800" b="1" dirty="0">
                <a:solidFill>
                  <a:schemeClr val="tx1">
                    <a:lumMod val="95000"/>
                    <a:lumOff val="5000"/>
                  </a:schemeClr>
                </a:solidFill>
              </a:rPr>
              <a:t>Performance indicators are underused </a:t>
            </a:r>
            <a:r>
              <a:rPr lang="en-US" sz="1800" dirty="0">
                <a:solidFill>
                  <a:schemeClr val="tx1">
                    <a:lumMod val="95000"/>
                    <a:lumOff val="5000"/>
                  </a:schemeClr>
                </a:solidFill>
              </a:rPr>
              <a:t>in budget negotiations (similarly to OECD countries)</a:t>
            </a:r>
          </a:p>
          <a:p>
            <a:pPr marL="857250" lvl="1" indent="-400050" algn="just">
              <a:spcBef>
                <a:spcPts val="800"/>
              </a:spcBef>
              <a:buFont typeface="Arial" panose="020B0604020202020204" pitchFamily="34" charset="0"/>
              <a:buChar char="•"/>
            </a:pPr>
            <a:r>
              <a:rPr lang="en-US" sz="1800" dirty="0">
                <a:solidFill>
                  <a:schemeClr val="tx1">
                    <a:lumMod val="95000"/>
                    <a:lumOff val="5000"/>
                  </a:schemeClr>
                </a:solidFill>
              </a:rPr>
              <a:t>The second top challenge in PB implementation in PEMPAL countries is </a:t>
            </a:r>
            <a:r>
              <a:rPr lang="en-US" sz="1800" b="1" dirty="0">
                <a:solidFill>
                  <a:schemeClr val="tx1">
                    <a:lumMod val="95000"/>
                    <a:lumOff val="5000"/>
                  </a:schemeClr>
                </a:solidFill>
              </a:rPr>
              <a:t>unclear policy/program objectives that make it difficult to set performance measures and targets </a:t>
            </a:r>
            <a:r>
              <a:rPr lang="en-US" sz="1800" dirty="0">
                <a:solidFill>
                  <a:schemeClr val="tx1">
                    <a:lumMod val="95000"/>
                    <a:lumOff val="5000"/>
                  </a:schemeClr>
                </a:solidFill>
              </a:rPr>
              <a:t>(which is a challenge not identified by OECD countries), while the other top challenges are also related to performance indicators, such as lack of performance culture and lack of accurate/timely data (similarly to OECD countries)</a:t>
            </a:r>
          </a:p>
          <a:p>
            <a:pPr marL="857250" lvl="1" indent="-400050" algn="just">
              <a:spcBef>
                <a:spcPts val="800"/>
              </a:spcBef>
              <a:buFont typeface="Arial" panose="020B0604020202020204" pitchFamily="34" charset="0"/>
              <a:buChar char="•"/>
            </a:pPr>
            <a:r>
              <a:rPr lang="en-US" sz="1800" b="1" dirty="0">
                <a:solidFill>
                  <a:schemeClr val="tx1">
                    <a:lumMod val="95000"/>
                    <a:lumOff val="5000"/>
                  </a:schemeClr>
                </a:solidFill>
              </a:rPr>
              <a:t>Lack</a:t>
            </a:r>
            <a:r>
              <a:rPr lang="en-US" sz="1800" dirty="0">
                <a:solidFill>
                  <a:schemeClr val="tx1">
                    <a:lumMod val="95000"/>
                    <a:lumOff val="5000"/>
                  </a:schemeClr>
                </a:solidFill>
              </a:rPr>
              <a:t> </a:t>
            </a:r>
            <a:r>
              <a:rPr lang="en-US" sz="1800" b="1" dirty="0">
                <a:solidFill>
                  <a:schemeClr val="tx1">
                    <a:lumMod val="95000"/>
                    <a:lumOff val="5000"/>
                  </a:schemeClr>
                </a:solidFill>
              </a:rPr>
              <a:t>and/or poor quality of performance information/data </a:t>
            </a:r>
            <a:r>
              <a:rPr lang="en-US" sz="1800" dirty="0">
                <a:solidFill>
                  <a:schemeClr val="tx1">
                    <a:lumMod val="95000"/>
                    <a:lumOff val="5000"/>
                  </a:schemeClr>
                </a:solidFill>
              </a:rPr>
              <a:t>is identified as top challenge for spending reviews (as is the case in OECD countries)</a:t>
            </a:r>
          </a:p>
          <a:p>
            <a:pPr algn="just">
              <a:spcBef>
                <a:spcPts val="800"/>
              </a:spcBef>
            </a:pPr>
            <a:r>
              <a:rPr lang="en-US" sz="2000" dirty="0">
                <a:solidFill>
                  <a:srgbClr val="00B050"/>
                </a:solidFill>
              </a:rPr>
              <a:t>Moreover, BCOP countries’ reform priorities collected from each member country on annual level show that program and performance budgeting is the top priority area for BCOP countries, in particular topics related to performance indicators.</a:t>
            </a:r>
          </a:p>
          <a:p>
            <a:pPr marL="0" lvl="1" algn="just">
              <a:spcBef>
                <a:spcPts val="800"/>
              </a:spcBef>
            </a:pPr>
            <a:endParaRPr lang="bs-Latn-BA"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a:xfrm>
            <a:off x="7288494" y="6355059"/>
            <a:ext cx="2311400" cy="365125"/>
          </a:xfrm>
        </p:spPr>
        <p:txBody>
          <a:bodyPr/>
          <a:lstStyle/>
          <a:p>
            <a:pPr>
              <a:defRPr/>
            </a:pPr>
            <a:fld id="{A9B3BBAE-7D5F-41AB-BD10-EF89A677EBB9}" type="slidenum">
              <a:rPr lang="en-US" smtClean="0"/>
              <a:pPr>
                <a:defRPr/>
              </a:pPr>
              <a:t>4</a:t>
            </a:fld>
            <a:endParaRPr lang="en-US" dirty="0"/>
          </a:p>
        </p:txBody>
      </p:sp>
    </p:spTree>
    <p:extLst>
      <p:ext uri="{BB962C8B-B14F-4D97-AF65-F5344CB8AC3E}">
        <p14:creationId xmlns:p14="http://schemas.microsoft.com/office/powerpoint/2010/main" val="19462618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HEALTH PI</a:t>
            </a:r>
            <a:r>
              <a:rPr lang="en-US" sz="3600" dirty="0">
                <a:solidFill>
                  <a:srgbClr val="002060"/>
                </a:solidFill>
                <a:latin typeface="+mj-lt"/>
                <a:ea typeface="+mj-ea"/>
                <a:cs typeface="+mj-cs"/>
              </a:rPr>
              <a:t>s: BELARUS</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40</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3254252373"/>
              </p:ext>
            </p:extLst>
          </p:nvPr>
        </p:nvGraphicFramePr>
        <p:xfrm>
          <a:off x="803429" y="874912"/>
          <a:ext cx="8839200" cy="5108176"/>
        </p:xfrm>
        <a:graphic>
          <a:graphicData uri="http://schemas.openxmlformats.org/drawingml/2006/table">
            <a:tbl>
              <a:tblPr/>
              <a:tblGrid>
                <a:gridCol w="838200">
                  <a:extLst>
                    <a:ext uri="{9D8B030D-6E8A-4147-A177-3AD203B41FA5}">
                      <a16:colId xmlns:a16="http://schemas.microsoft.com/office/drawing/2014/main" val="2618358678"/>
                    </a:ext>
                  </a:extLst>
                </a:gridCol>
                <a:gridCol w="8001000">
                  <a:extLst>
                    <a:ext uri="{9D8B030D-6E8A-4147-A177-3AD203B41FA5}">
                      <a16:colId xmlns:a16="http://schemas.microsoft.com/office/drawing/2014/main" val="479141913"/>
                    </a:ext>
                  </a:extLst>
                </a:gridCol>
              </a:tblGrid>
              <a:tr h="284841">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en-US" sz="1000" b="1" i="0" u="none" strike="noStrike" kern="1200" dirty="0">
                          <a:solidFill>
                            <a:srgbClr val="000000"/>
                          </a:solidFill>
                          <a:effectLst/>
                          <a:latin typeface="Calibri" panose="020F0502020204030204" pitchFamily="34" charset="0"/>
                          <a:ea typeface="+mn-ea"/>
                          <a:cs typeface="+mn-cs"/>
                        </a:rPr>
                        <a:t>National Program of the Republic of Belarus for </a:t>
                      </a:r>
                      <a:r>
                        <a:rPr lang="en-GB" sz="1000" b="1" i="0" u="none" strike="noStrike" kern="1200" dirty="0">
                          <a:solidFill>
                            <a:srgbClr val="000000"/>
                          </a:solidFill>
                          <a:effectLst/>
                          <a:latin typeface="Calibri" panose="020F0502020204030204" pitchFamily="34" charset="0"/>
                          <a:ea typeface="+mn-ea"/>
                          <a:cs typeface="+mn-cs"/>
                        </a:rPr>
                        <a:t>2016-2020 </a:t>
                      </a:r>
                      <a:r>
                        <a:rPr lang="en-US" sz="1000" b="1" i="0" u="none" strike="noStrike" kern="1200" dirty="0">
                          <a:solidFill>
                            <a:srgbClr val="000000"/>
                          </a:solidFill>
                          <a:effectLst/>
                          <a:latin typeface="Calibri" panose="020F0502020204030204" pitchFamily="34" charset="0"/>
                          <a:ea typeface="+mn-ea"/>
                          <a:cs typeface="+mn-cs"/>
                        </a:rPr>
                        <a:t> </a:t>
                      </a:r>
                      <a:r>
                        <a:rPr lang="en-US" sz="1000" b="1" i="1" u="none" strike="noStrike" kern="1200" dirty="0">
                          <a:solidFill>
                            <a:srgbClr val="000000"/>
                          </a:solidFill>
                          <a:effectLst/>
                          <a:latin typeface="Calibri" panose="020F0502020204030204" pitchFamily="34" charset="0"/>
                          <a:ea typeface="+mn-ea"/>
                          <a:cs typeface="+mn-cs"/>
                        </a:rPr>
                        <a:t>Human Health and Demographic Security </a:t>
                      </a:r>
                      <a:r>
                        <a:rPr lang="en-US" sz="1000" b="1" i="0" u="none" strike="noStrike" kern="1200" dirty="0">
                          <a:solidFill>
                            <a:srgbClr val="000000"/>
                          </a:solidFill>
                          <a:effectLst/>
                          <a:latin typeface="Calibri" panose="020F0502020204030204" pitchFamily="34" charset="0"/>
                          <a:ea typeface="+mn-ea"/>
                          <a:cs typeface="+mn-cs"/>
                        </a:rPr>
                        <a:t>and it has 7 sub-programs: Family and Childhood Subprogram; Non-Communicable Disease Prevention and Control Subprogram; Alcohol Abuse and Alcoholism Prevention and Elimination Subprogram; TB Subprogram; HIV Prevention Subprogram; External Migration Subprogram; and Subprogram of Health Care Management in the Republic of Belarus</a:t>
                      </a:r>
                    </a:p>
                    <a:p>
                      <a:pPr marL="0" marR="0" indent="0" algn="l">
                        <a:spcBef>
                          <a:spcPts val="0"/>
                        </a:spcBef>
                        <a:spcAft>
                          <a:spcPts val="0"/>
                        </a:spcAft>
                        <a:tabLst>
                          <a:tab pos="165100" algn="l"/>
                        </a:tabLst>
                      </a:pPr>
                      <a:endParaRPr lang="en-US" sz="1000" dirty="0">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224034">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000" b="1" i="0" u="none" strike="noStrike" dirty="0">
                          <a:solidFill>
                            <a:srgbClr val="000000"/>
                          </a:solidFill>
                          <a:effectLst/>
                          <a:latin typeface="Calibri" panose="020F0502020204030204" pitchFamily="34" charset="0"/>
                        </a:rPr>
                        <a:t>1 highest-level indicator, and 22 additional indicators at sub-program level.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309366">
                <a:tc>
                  <a:txBody>
                    <a:bodyPr/>
                    <a:lstStyle/>
                    <a:p>
                      <a:pPr algn="ctr" rtl="0" fontAlgn="ctr"/>
                      <a:r>
                        <a:rPr lang="en-US" sz="900" b="0" i="0" u="none" strike="noStrike" dirty="0">
                          <a:solidFill>
                            <a:srgbClr val="000000"/>
                          </a:solidFill>
                          <a:effectLst/>
                          <a:latin typeface="Calibri" panose="020F0502020204030204" pitchFamily="34" charset="0"/>
                        </a:rPr>
                        <a:t>Highest-level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900" b="1" i="0" u="none" strike="noStrike" dirty="0">
                          <a:solidFill>
                            <a:srgbClr val="000000"/>
                          </a:solidFill>
                          <a:effectLst/>
                          <a:latin typeface="Calibri" panose="020F0502020204030204" pitchFamily="34" charset="0"/>
                        </a:rPr>
                        <a:t>Life expectancy, years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r h="1829517">
                <a:tc>
                  <a:txBody>
                    <a:bodyPr/>
                    <a:lstStyle/>
                    <a:p>
                      <a:pPr algn="ctr" rtl="0" fontAlgn="ctr"/>
                      <a:r>
                        <a:rPr lang="en-US" sz="1000" b="0" i="0" u="none" strike="noStrike" dirty="0">
                          <a:solidFill>
                            <a:srgbClr val="000000"/>
                          </a:solidFill>
                          <a:effectLst/>
                          <a:latin typeface="Calibri" panose="020F0502020204030204" pitchFamily="34" charset="0"/>
                        </a:rPr>
                        <a:t>Examples of other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hangingPunct="0"/>
                      <a:r>
                        <a:rPr lang="en-US" sz="1000" b="1" i="0" u="none" strike="noStrike" kern="1200" dirty="0">
                          <a:solidFill>
                            <a:srgbClr val="000000"/>
                          </a:solidFill>
                          <a:effectLst/>
                          <a:latin typeface="Calibri" panose="020F0502020204030204" pitchFamily="34" charset="0"/>
                          <a:ea typeface="+mn-ea"/>
                          <a:cs typeface="+mn-cs"/>
                        </a:rPr>
                        <a:t>Aggregate birth rate, births </a:t>
                      </a:r>
                    </a:p>
                    <a:p>
                      <a:pPr algn="ctr" hangingPunct="0"/>
                      <a:r>
                        <a:rPr lang="en-US" sz="1000" b="1" i="0" u="none" strike="noStrike" kern="1200" dirty="0">
                          <a:solidFill>
                            <a:srgbClr val="000000"/>
                          </a:solidFill>
                          <a:effectLst/>
                          <a:latin typeface="Calibri" panose="020F0502020204030204" pitchFamily="34" charset="0"/>
                          <a:ea typeface="+mn-ea"/>
                          <a:cs typeface="+mn-cs"/>
                        </a:rPr>
                        <a:t>Infant mortality rate, deaths per 1,000 births </a:t>
                      </a:r>
                    </a:p>
                    <a:p>
                      <a:pPr algn="ctr" hangingPunct="0"/>
                      <a:r>
                        <a:rPr lang="en-US" sz="1000" b="1" i="0" u="none" strike="noStrike" kern="1200" dirty="0">
                          <a:solidFill>
                            <a:srgbClr val="000000"/>
                          </a:solidFill>
                          <a:effectLst/>
                          <a:latin typeface="Calibri" panose="020F0502020204030204" pitchFamily="34" charset="0"/>
                          <a:ea typeface="+mn-ea"/>
                          <a:cs typeface="+mn-cs"/>
                        </a:rPr>
                        <a:t>Child mortality,  deaths per 10,000 children</a:t>
                      </a:r>
                    </a:p>
                    <a:p>
                      <a:pPr algn="ctr" hangingPunct="0"/>
                      <a:r>
                        <a:rPr lang="en-US" sz="1000" b="1" i="0" u="none" strike="noStrike" kern="1200" dirty="0">
                          <a:solidFill>
                            <a:srgbClr val="000000"/>
                          </a:solidFill>
                          <a:effectLst/>
                          <a:latin typeface="Calibri" panose="020F0502020204030204" pitchFamily="34" charset="0"/>
                          <a:ea typeface="+mn-ea"/>
                          <a:cs typeface="+mn-cs"/>
                        </a:rPr>
                        <a:t>Tobacco smoking prevalence among people aged 16+, % </a:t>
                      </a:r>
                    </a:p>
                    <a:p>
                      <a:pPr algn="ctr" hangingPunct="0"/>
                      <a:r>
                        <a:rPr lang="en-US" sz="1000" b="1" i="0" u="none" strike="noStrike" kern="1200" dirty="0">
                          <a:solidFill>
                            <a:srgbClr val="000000"/>
                          </a:solidFill>
                          <a:effectLst/>
                          <a:latin typeface="Calibri" panose="020F0502020204030204" pitchFamily="34" charset="0"/>
                          <a:ea typeface="+mn-ea"/>
                          <a:cs typeface="+mn-cs"/>
                        </a:rPr>
                        <a:t>Physical activity of the population, %</a:t>
                      </a:r>
                    </a:p>
                    <a:p>
                      <a:pPr algn="ctr" hangingPunct="0"/>
                      <a:r>
                        <a:rPr lang="en-US" sz="1000" b="1" i="0" u="none" strike="noStrike" kern="1200" dirty="0">
                          <a:solidFill>
                            <a:srgbClr val="000000"/>
                          </a:solidFill>
                          <a:effectLst/>
                          <a:latin typeface="Calibri" panose="020F0502020204030204" pitchFamily="34" charset="0"/>
                          <a:ea typeface="+mn-ea"/>
                          <a:cs typeface="+mn-cs"/>
                        </a:rPr>
                        <a:t>Consumption of kitchen salt, gr. per 24 hours</a:t>
                      </a:r>
                    </a:p>
                    <a:p>
                      <a:pPr algn="ctr" hangingPunct="0"/>
                      <a:r>
                        <a:rPr lang="en-US" sz="1000" b="1" i="0" u="none" strike="noStrike" kern="1200" dirty="0">
                          <a:solidFill>
                            <a:srgbClr val="000000"/>
                          </a:solidFill>
                          <a:effectLst/>
                          <a:latin typeface="Calibri" panose="020F0502020204030204" pitchFamily="34" charset="0"/>
                          <a:ea typeface="+mn-ea"/>
                          <a:cs typeface="+mn-cs"/>
                        </a:rPr>
                        <a:t>Content of trans-isomers of fatty acids in vegetable oil processing products </a:t>
                      </a:r>
                    </a:p>
                    <a:p>
                      <a:pPr algn="ctr" hangingPunct="0"/>
                      <a:r>
                        <a:rPr lang="en-US" sz="1000" b="1" i="0" u="none" strike="noStrike" kern="1200" dirty="0">
                          <a:solidFill>
                            <a:srgbClr val="000000"/>
                          </a:solidFill>
                          <a:effectLst/>
                          <a:latin typeface="Calibri" panose="020F0502020204030204" pitchFamily="34" charset="0"/>
                          <a:ea typeface="+mn-ea"/>
                          <a:cs typeface="+mn-cs"/>
                        </a:rPr>
                        <a:t>Share of general practitioners in the total number of  primary health care physicians, %</a:t>
                      </a:r>
                    </a:p>
                    <a:p>
                      <a:pPr algn="ctr" hangingPunct="0"/>
                      <a:endParaRPr lang="en-US" sz="1000" b="1" i="0" u="none" strike="noStrike" kern="1200" dirty="0">
                        <a:solidFill>
                          <a:srgbClr val="000000"/>
                        </a:solidFill>
                        <a:effectLst/>
                        <a:latin typeface="Calibri" panose="020F0502020204030204" pitchFamily="34" charset="0"/>
                        <a:ea typeface="+mn-ea"/>
                        <a:cs typeface="+mn-cs"/>
                      </a:endParaRPr>
                    </a:p>
                    <a:p>
                      <a:pPr algn="ctr" hangingPunct="0"/>
                      <a:r>
                        <a:rPr lang="en-US" sz="1000" b="1" i="0" u="none" strike="noStrike" kern="1200" dirty="0">
                          <a:solidFill>
                            <a:srgbClr val="000000"/>
                          </a:solidFill>
                          <a:effectLst/>
                          <a:latin typeface="Calibri" panose="020F0502020204030204" pitchFamily="34" charset="0"/>
                          <a:ea typeface="+mn-ea"/>
                          <a:cs typeface="+mn-cs"/>
                        </a:rPr>
                        <a:t>Share of patients with cancer of stages 1 and 2 in the total number of cancer cases, detected in the course of cancer screening, %</a:t>
                      </a:r>
                    </a:p>
                    <a:p>
                      <a:pPr algn="ctr" hangingPunct="0"/>
                      <a:r>
                        <a:rPr lang="en-US" sz="1000" b="1" i="0" u="none" strike="noStrike" kern="1200" dirty="0">
                          <a:solidFill>
                            <a:srgbClr val="000000"/>
                          </a:solidFill>
                          <a:effectLst/>
                          <a:latin typeface="Calibri" panose="020F0502020204030204" pitchFamily="34" charset="0"/>
                          <a:ea typeface="+mn-ea"/>
                          <a:cs typeface="+mn-cs"/>
                        </a:rPr>
                        <a:t>Coverage of working-age patients with rehabilitation after myocardial infarctions,  acute cerebrovascular disorders (strokes), cancer surgeries, neurosurgeries, injuries and  treatment of other non-communicable diseases, %</a:t>
                      </a:r>
                    </a:p>
                    <a:p>
                      <a:pPr algn="ctr" hangingPunct="0"/>
                      <a:r>
                        <a:rPr lang="en-US" sz="1000" b="1" i="0" u="none" strike="noStrike" kern="1200" dirty="0">
                          <a:solidFill>
                            <a:srgbClr val="000000"/>
                          </a:solidFill>
                          <a:effectLst/>
                          <a:latin typeface="Calibri" panose="020F0502020204030204" pitchFamily="34" charset="0"/>
                          <a:ea typeface="+mn-ea"/>
                          <a:cs typeface="+mn-cs"/>
                        </a:rPr>
                        <a:t>Mortality rate for working age people, deaths per 1,000</a:t>
                      </a:r>
                    </a:p>
                    <a:p>
                      <a:pPr algn="ctr" hangingPunct="0"/>
                      <a:r>
                        <a:rPr lang="en-US" sz="1000" b="1" i="0" u="none" strike="noStrike" kern="1200" dirty="0">
                          <a:solidFill>
                            <a:srgbClr val="000000"/>
                          </a:solidFill>
                          <a:effectLst/>
                          <a:latin typeface="Calibri" panose="020F0502020204030204" pitchFamily="34" charset="0"/>
                          <a:ea typeface="+mn-ea"/>
                          <a:cs typeface="+mn-cs"/>
                        </a:rPr>
                        <a:t>Severity of primary disability among people of working age, %</a:t>
                      </a:r>
                    </a:p>
                    <a:p>
                      <a:pPr algn="ctr" hangingPunct="0"/>
                      <a:r>
                        <a:rPr lang="en-US" sz="1000" b="1" i="0" u="none" strike="noStrike" kern="1200" dirty="0">
                          <a:solidFill>
                            <a:srgbClr val="000000"/>
                          </a:solidFill>
                          <a:effectLst/>
                          <a:latin typeface="Calibri" panose="020F0502020204030204" pitchFamily="34" charset="0"/>
                          <a:ea typeface="+mn-ea"/>
                          <a:cs typeface="+mn-cs"/>
                        </a:rPr>
                        <a:t>Mortality from accidental  alcohol poisoning, cases per 100,000 people </a:t>
                      </a:r>
                    </a:p>
                    <a:p>
                      <a:pPr algn="ctr" hangingPunct="0"/>
                      <a:r>
                        <a:rPr lang="en-US" sz="1000" b="1" i="0" u="none" strike="noStrike" kern="1200" dirty="0">
                          <a:solidFill>
                            <a:srgbClr val="000000"/>
                          </a:solidFill>
                          <a:effectLst/>
                          <a:latin typeface="Calibri" panose="020F0502020204030204" pitchFamily="34" charset="0"/>
                          <a:ea typeface="+mn-ea"/>
                          <a:cs typeface="+mn-cs"/>
                        </a:rPr>
                        <a:t>Alcohol consumption per capita, liters</a:t>
                      </a:r>
                    </a:p>
                    <a:p>
                      <a:pPr algn="ctr" hangingPunct="0"/>
                      <a:r>
                        <a:rPr lang="en-US" sz="1000" b="1" i="0" u="none" strike="noStrike" kern="1200" dirty="0">
                          <a:solidFill>
                            <a:srgbClr val="000000"/>
                          </a:solidFill>
                          <a:effectLst/>
                          <a:latin typeface="Calibri" panose="020F0502020204030204" pitchFamily="34" charset="0"/>
                          <a:ea typeface="+mn-ea"/>
                          <a:cs typeface="+mn-cs"/>
                        </a:rPr>
                        <a:t>TB prevalence, cases per 100,000 people</a:t>
                      </a:r>
                    </a:p>
                    <a:p>
                      <a:pPr algn="ctr" hangingPunct="0"/>
                      <a:r>
                        <a:rPr lang="en-US" sz="1000" b="1" i="0" u="none" strike="noStrike" kern="1200" dirty="0">
                          <a:solidFill>
                            <a:srgbClr val="000000"/>
                          </a:solidFill>
                          <a:effectLst/>
                          <a:latin typeface="Calibri" panose="020F0502020204030204" pitchFamily="34" charset="0"/>
                          <a:ea typeface="+mn-ea"/>
                          <a:cs typeface="+mn-cs"/>
                        </a:rPr>
                        <a:t>TB mortality, deaths per 100,000 people</a:t>
                      </a:r>
                    </a:p>
                    <a:p>
                      <a:pPr algn="ctr" hangingPunct="0"/>
                      <a:r>
                        <a:rPr lang="en-US" sz="1000" b="1" i="0" u="none" strike="noStrike" kern="1200" dirty="0">
                          <a:solidFill>
                            <a:srgbClr val="000000"/>
                          </a:solidFill>
                          <a:effectLst/>
                          <a:latin typeface="Calibri" panose="020F0502020204030204" pitchFamily="34" charset="0"/>
                          <a:ea typeface="+mn-ea"/>
                          <a:cs typeface="+mn-cs"/>
                        </a:rPr>
                        <a:t>Share of successfully fully treated MDR-TB cases (full treatment course of 18-24 months) in the total number of  MDR-TB cases, %</a:t>
                      </a:r>
                    </a:p>
                    <a:p>
                      <a:pPr algn="ctr" hangingPunct="0"/>
                      <a:endParaRPr lang="en-US" sz="1000" b="1" i="0" u="none" strike="noStrike" kern="1200" dirty="0">
                        <a:solidFill>
                          <a:srgbClr val="000000"/>
                        </a:solidFill>
                        <a:effectLst/>
                        <a:latin typeface="Calibri" panose="020F0502020204030204" pitchFamily="34" charset="0"/>
                        <a:ea typeface="+mn-ea"/>
                        <a:cs typeface="+mn-cs"/>
                      </a:endParaRPr>
                    </a:p>
                    <a:p>
                      <a:pPr algn="ctr" hangingPunct="0"/>
                      <a:r>
                        <a:rPr lang="en-US" sz="1000" b="1" i="0" u="none" strike="noStrike" kern="1200" dirty="0">
                          <a:solidFill>
                            <a:srgbClr val="000000"/>
                          </a:solidFill>
                          <a:effectLst/>
                          <a:latin typeface="Calibri" panose="020F0502020204030204" pitchFamily="34" charset="0"/>
                          <a:ea typeface="+mn-ea"/>
                          <a:cs typeface="+mn-cs"/>
                        </a:rPr>
                        <a:t>Coverage of HIV-positive patients in need of treatment with antiretroviral therapy, %</a:t>
                      </a:r>
                    </a:p>
                    <a:p>
                      <a:pPr algn="ctr" hangingPunct="0"/>
                      <a:r>
                        <a:rPr lang="en-US" sz="1000" b="1" i="0" u="none" strike="noStrike" kern="1200" dirty="0">
                          <a:solidFill>
                            <a:srgbClr val="000000"/>
                          </a:solidFill>
                          <a:effectLst/>
                          <a:latin typeface="Calibri" panose="020F0502020204030204" pitchFamily="34" charset="0"/>
                          <a:ea typeface="+mn-ea"/>
                          <a:cs typeface="+mn-cs"/>
                        </a:rPr>
                        <a:t>Risk of   HIV mother-to-child transmission, %</a:t>
                      </a:r>
                    </a:p>
                    <a:p>
                      <a:pPr algn="ctr" hangingPunct="0"/>
                      <a:r>
                        <a:rPr lang="en-US" sz="1000" b="1" i="0" u="none" strike="noStrike" kern="1200" dirty="0">
                          <a:solidFill>
                            <a:srgbClr val="000000"/>
                          </a:solidFill>
                          <a:effectLst/>
                          <a:latin typeface="Calibri" panose="020F0502020204030204" pitchFamily="34" charset="0"/>
                          <a:ea typeface="+mn-ea"/>
                          <a:cs typeface="+mn-cs"/>
                        </a:rPr>
                        <a:t>Coverage of high-risk populations with HIV prevention activities, %</a:t>
                      </a:r>
                    </a:p>
                    <a:p>
                      <a:pPr algn="ctr" hangingPunct="0"/>
                      <a:r>
                        <a:rPr lang="en-US" sz="1000" b="1" i="0" u="none" strike="noStrike" kern="1200" dirty="0">
                          <a:solidFill>
                            <a:srgbClr val="000000"/>
                          </a:solidFill>
                          <a:effectLst/>
                          <a:latin typeface="Calibri" panose="020F0502020204030204" pitchFamily="34" charset="0"/>
                          <a:ea typeface="+mn-ea"/>
                          <a:cs typeface="+mn-cs"/>
                        </a:rPr>
                        <a:t>Net migration, people </a:t>
                      </a:r>
                    </a:p>
                    <a:p>
                      <a:pPr algn="ctr" hangingPunct="0"/>
                      <a:r>
                        <a:rPr lang="en-US" sz="1000" b="1" i="0" u="none" strike="noStrike" kern="1200" dirty="0">
                          <a:solidFill>
                            <a:srgbClr val="000000"/>
                          </a:solidFill>
                          <a:effectLst/>
                          <a:latin typeface="Calibri" panose="020F0502020204030204" pitchFamily="34" charset="0"/>
                          <a:ea typeface="+mn-ea"/>
                          <a:cs typeface="+mn-cs"/>
                        </a:rPr>
                        <a:t>Share of provided care volumes (by health service) in the volumes, approved in health care plans,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96802785"/>
                  </a:ext>
                </a:extLst>
              </a:tr>
            </a:tbl>
          </a:graphicData>
        </a:graphic>
      </p:graphicFrame>
    </p:spTree>
    <p:extLst>
      <p:ext uri="{BB962C8B-B14F-4D97-AF65-F5344CB8AC3E}">
        <p14:creationId xmlns:p14="http://schemas.microsoft.com/office/powerpoint/2010/main" val="27402060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412474" y="2525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HEALTH PI</a:t>
            </a:r>
            <a:r>
              <a:rPr lang="en-US" sz="3600" dirty="0">
                <a:solidFill>
                  <a:srgbClr val="002060"/>
                </a:solidFill>
                <a:latin typeface="+mj-lt"/>
                <a:ea typeface="+mj-ea"/>
                <a:cs typeface="+mj-cs"/>
              </a:rPr>
              <a:t>s: ARMENIA</a:t>
            </a: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41</a:t>
            </a:fld>
            <a:endParaRPr lang="en-US" dirty="0"/>
          </a:p>
        </p:txBody>
      </p:sp>
      <p:graphicFrame>
        <p:nvGraphicFramePr>
          <p:cNvPr id="6" name="Table 5">
            <a:extLst>
              <a:ext uri="{FF2B5EF4-FFF2-40B4-BE49-F238E27FC236}">
                <a16:creationId xmlns:a16="http://schemas.microsoft.com/office/drawing/2014/main" id="{EA0AB23E-D5FB-41C6-9AA5-8CDC590C70C2}"/>
              </a:ext>
            </a:extLst>
          </p:cNvPr>
          <p:cNvGraphicFramePr>
            <a:graphicFrameLocks noGrp="1"/>
          </p:cNvGraphicFramePr>
          <p:nvPr>
            <p:extLst>
              <p:ext uri="{D42A27DB-BD31-4B8C-83A1-F6EECF244321}">
                <p14:modId xmlns:p14="http://schemas.microsoft.com/office/powerpoint/2010/main" val="2778038420"/>
              </p:ext>
            </p:extLst>
          </p:nvPr>
        </p:nvGraphicFramePr>
        <p:xfrm>
          <a:off x="763588" y="659014"/>
          <a:ext cx="9137233" cy="5874909"/>
        </p:xfrm>
        <a:graphic>
          <a:graphicData uri="http://schemas.openxmlformats.org/drawingml/2006/table">
            <a:tbl>
              <a:tblPr/>
              <a:tblGrid>
                <a:gridCol w="866462">
                  <a:extLst>
                    <a:ext uri="{9D8B030D-6E8A-4147-A177-3AD203B41FA5}">
                      <a16:colId xmlns:a16="http://schemas.microsoft.com/office/drawing/2014/main" val="2618358678"/>
                    </a:ext>
                  </a:extLst>
                </a:gridCol>
                <a:gridCol w="8270771">
                  <a:extLst>
                    <a:ext uri="{9D8B030D-6E8A-4147-A177-3AD203B41FA5}">
                      <a16:colId xmlns:a16="http://schemas.microsoft.com/office/drawing/2014/main" val="479141913"/>
                    </a:ext>
                  </a:extLst>
                </a:gridCol>
              </a:tblGrid>
              <a:tr h="1054860">
                <a:tc>
                  <a:txBody>
                    <a:bodyPr/>
                    <a:lstStyle/>
                    <a:p>
                      <a:pPr algn="ctr" rtl="0" fontAlgn="ctr"/>
                      <a:r>
                        <a:rPr lang="en-US" sz="1000" b="0" i="0" u="none" strike="noStrike" dirty="0">
                          <a:solidFill>
                            <a:srgbClr val="000000"/>
                          </a:solidFill>
                          <a:effectLst/>
                          <a:latin typeface="Calibri" panose="020F0502020204030204" pitchFamily="34" charset="0"/>
                        </a:rPr>
                        <a:t>Program structure </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spcBef>
                          <a:spcPts val="0"/>
                        </a:spcBef>
                        <a:spcAft>
                          <a:spcPts val="0"/>
                        </a:spcAft>
                        <a:tabLst>
                          <a:tab pos="165100" algn="l"/>
                        </a:tabLst>
                      </a:pPr>
                      <a:r>
                        <a:rPr lang="en-US" sz="1100" b="1" dirty="0">
                          <a:effectLst/>
                          <a:latin typeface="+mj-lt"/>
                          <a:ea typeface="Times New Roman" panose="02020603050405020304" pitchFamily="18" charset="0"/>
                        </a:rPr>
                        <a:t>PIs given at three levels: i) PIs of directly provided services, ii) indicators of the results of policies and financial management,</a:t>
                      </a:r>
                    </a:p>
                    <a:p>
                      <a:pPr marL="0" marR="0" indent="0" algn="ctr" defTabSz="914400" rtl="0" eaLnBrk="1" fontAlgn="ctr" latinLnBrk="0" hangingPunct="1">
                        <a:spcBef>
                          <a:spcPts val="0"/>
                        </a:spcBef>
                        <a:spcAft>
                          <a:spcPts val="0"/>
                        </a:spcAft>
                        <a:tabLst>
                          <a:tab pos="165100" algn="l"/>
                        </a:tabLst>
                      </a:pPr>
                      <a:r>
                        <a:rPr lang="en-US" sz="1100" b="1" dirty="0">
                          <a:effectLst/>
                          <a:latin typeface="+mj-lt"/>
                          <a:ea typeface="Times New Roman" panose="02020603050405020304" pitchFamily="18" charset="0"/>
                        </a:rPr>
                        <a:t>carried out under the responsibility of the Minister, and iii) transfers. Nine Programs: Program on the development of public policy, coordination and monitoring of program (NOTE: THIS IS A GENERAL PROGRAM TO WHICH ALL MINISTRIES REPORT); Public Health Program; Services on modernization and increase of efficiency of public health services; Library Services Program; Community health services; Medical aid, program of paramedical, expert services; Hospital Aid Program; Social Package Program; and Alternative Labor Service Program. Each program has sub-programs, total of 56 programs, on average 7 per program ranging from 1 to 16.</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186645301"/>
                  </a:ext>
                </a:extLst>
              </a:tr>
              <a:tr h="312813">
                <a:tc>
                  <a:txBody>
                    <a:bodyPr/>
                    <a:lstStyle/>
                    <a:p>
                      <a:pPr algn="ctr" rtl="0" fontAlgn="ctr"/>
                      <a:r>
                        <a:rPr lang="en-US" sz="1000" b="0" i="0" u="none" strike="noStrike">
                          <a:solidFill>
                            <a:srgbClr val="000000"/>
                          </a:solidFill>
                          <a:effectLst/>
                          <a:latin typeface="Calibri" panose="020F0502020204030204" pitchFamily="34" charset="0"/>
                        </a:rPr>
                        <a:t>Number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100" b="1" i="0" u="none" strike="noStrike" kern="1200" dirty="0">
                          <a:solidFill>
                            <a:srgbClr val="000000"/>
                          </a:solidFill>
                          <a:effectLst/>
                          <a:latin typeface="+mn-lt"/>
                          <a:ea typeface="+mn-ea"/>
                          <a:cs typeface="+mn-cs"/>
                        </a:rPr>
                        <a:t>141 quantity indicators, 31 quality, and 7 timeliness (noting in some cases different subprograms have same PIs), plus within transfers 8 PIs related to number of beneficiaries, 8 for amount, and 8 for frequency of transfers.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2557218967"/>
                  </a:ext>
                </a:extLst>
              </a:tr>
              <a:tr h="4481993">
                <a:tc>
                  <a:txBody>
                    <a:bodyPr/>
                    <a:lstStyle/>
                    <a:p>
                      <a:pPr algn="ctr" rtl="0" fontAlgn="ctr"/>
                      <a:r>
                        <a:rPr lang="en-US" sz="900" b="0" i="0" u="none" strike="noStrike" dirty="0">
                          <a:solidFill>
                            <a:srgbClr val="000000"/>
                          </a:solidFill>
                          <a:effectLst/>
                          <a:latin typeface="Calibri" panose="020F0502020204030204" pitchFamily="34" charset="0"/>
                        </a:rPr>
                        <a:t>Examples of PIs</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100" b="1" i="0" u="none" strike="noStrike" dirty="0">
                          <a:solidFill>
                            <a:srgbClr val="000000"/>
                          </a:solidFill>
                          <a:effectLst/>
                          <a:latin typeface="Calibri" panose="020F0502020204030204" pitchFamily="34" charset="0"/>
                        </a:rPr>
                        <a:t>QUANTITY: </a:t>
                      </a:r>
                    </a:p>
                    <a:p>
                      <a:pPr algn="ctr" rtl="0" fontAlgn="ctr"/>
                      <a:r>
                        <a:rPr lang="en-US" sz="1100" b="1" i="0" u="none" strike="noStrike" dirty="0">
                          <a:solidFill>
                            <a:srgbClr val="000000"/>
                          </a:solidFill>
                          <a:effectLst/>
                          <a:latin typeface="Calibri" panose="020F0502020204030204" pitchFamily="34" charset="0"/>
                        </a:rPr>
                        <a:t>Total number of developed draft legal acts (documents and (or) standards) prepared by policy documents, programs, reports and analyzes </a:t>
                      </a:r>
                    </a:p>
                    <a:p>
                      <a:pPr algn="ctr" rtl="0" fontAlgn="ctr"/>
                      <a:r>
                        <a:rPr lang="en-US" sz="1100" b="1" i="0" u="none" strike="noStrike" dirty="0">
                          <a:solidFill>
                            <a:srgbClr val="000000"/>
                          </a:solidFill>
                          <a:effectLst/>
                          <a:latin typeface="Calibri" panose="020F0502020204030204" pitchFamily="34" charset="0"/>
                        </a:rPr>
                        <a:t>Number of agreements developed, memoranda, protocols, programs and other documents, meetings, discussions and other cooperation activities </a:t>
                      </a:r>
                    </a:p>
                    <a:p>
                      <a:pPr algn="ctr" rtl="0" fontAlgn="ctr"/>
                      <a:r>
                        <a:rPr lang="en-US" sz="1100" b="1" i="0" u="none" strike="noStrike" dirty="0">
                          <a:solidFill>
                            <a:srgbClr val="000000"/>
                          </a:solidFill>
                          <a:effectLst/>
                          <a:latin typeface="Calibri" panose="020F0502020204030204" pitchFamily="34" charset="0"/>
                        </a:rPr>
                        <a:t>Number of controlled, exposed monitoring of coordinated programs  </a:t>
                      </a:r>
                    </a:p>
                    <a:p>
                      <a:pPr algn="ctr" rtl="0" fontAlgn="ctr"/>
                      <a:r>
                        <a:rPr lang="en-US" sz="1100" b="1" i="0" u="none" strike="noStrike" dirty="0">
                          <a:solidFill>
                            <a:srgbClr val="000000"/>
                          </a:solidFill>
                          <a:effectLst/>
                          <a:latin typeface="Calibri" panose="020F0502020204030204" pitchFamily="34" charset="0"/>
                        </a:rPr>
                        <a:t>Number of prepared and broadcasted television appearance to provide information on healthy food for children</a:t>
                      </a:r>
                    </a:p>
                    <a:p>
                      <a:pPr algn="ctr" rtl="0" fontAlgn="ctr"/>
                      <a:r>
                        <a:rPr lang="en-US" sz="1100" b="1" i="0" u="none" strike="noStrike" dirty="0">
                          <a:solidFill>
                            <a:srgbClr val="000000"/>
                          </a:solidFill>
                          <a:effectLst/>
                          <a:latin typeface="Calibri" panose="020F0502020204030204" pitchFamily="34" charset="0"/>
                        </a:rPr>
                        <a:t>Number of studies on severely hazardous infections  </a:t>
                      </a:r>
                    </a:p>
                    <a:p>
                      <a:pPr algn="ctr" rtl="0" fontAlgn="ctr"/>
                      <a:r>
                        <a:rPr lang="en-US" sz="1100" b="1" i="0" u="none" strike="noStrike" dirty="0">
                          <a:solidFill>
                            <a:srgbClr val="000000"/>
                          </a:solidFill>
                          <a:effectLst/>
                          <a:latin typeface="Calibri" panose="020F0502020204030204" pitchFamily="34" charset="0"/>
                        </a:rPr>
                        <a:t>Number of components suitable for use, blood from the general number of samples (units) collected blood</a:t>
                      </a:r>
                    </a:p>
                    <a:p>
                      <a:pPr algn="ctr" rtl="0" fontAlgn="ctr"/>
                      <a:r>
                        <a:rPr lang="en-US" sz="1100" b="1" i="0" u="none" strike="noStrike" dirty="0">
                          <a:solidFill>
                            <a:srgbClr val="000000"/>
                          </a:solidFill>
                          <a:effectLst/>
                          <a:latin typeface="Calibri" panose="020F0502020204030204" pitchFamily="34" charset="0"/>
                        </a:rPr>
                        <a:t>Number of residents using the services primary health care population, including: a) the number of residents aged 18 and over older, who received medical assistance from the precinct therapist, family doctor </a:t>
                      </a:r>
                    </a:p>
                    <a:p>
                      <a:pPr algn="ctr" rtl="0" fontAlgn="ctr"/>
                      <a:r>
                        <a:rPr lang="en-US" sz="1100" b="1" i="0" u="none" strike="noStrike" dirty="0">
                          <a:solidFill>
                            <a:srgbClr val="000000"/>
                          </a:solidFill>
                          <a:effectLst/>
                          <a:latin typeface="Calibri" panose="020F0502020204030204" pitchFamily="34" charset="0"/>
                        </a:rPr>
                        <a:t>Number of people who received medication free and on preferential terms </a:t>
                      </a:r>
                    </a:p>
                    <a:p>
                      <a:pPr algn="ctr" rtl="0" fontAlgn="ctr"/>
                      <a:r>
                        <a:rPr lang="en-US" sz="1100" b="1" i="0" u="none" strike="noStrike" dirty="0">
                          <a:solidFill>
                            <a:srgbClr val="000000"/>
                          </a:solidFill>
                          <a:effectLst/>
                          <a:latin typeface="Calibri" panose="020F0502020204030204" pitchFamily="34" charset="0"/>
                        </a:rPr>
                        <a:t>Number of use cases in the part of medical care with oncology and hematological diseases</a:t>
                      </a:r>
                    </a:p>
                    <a:p>
                      <a:pPr algn="ctr" rtl="0" fontAlgn="ctr"/>
                      <a:r>
                        <a:rPr lang="en-US" sz="1100" b="1" i="0" u="none" strike="noStrike" dirty="0">
                          <a:solidFill>
                            <a:srgbClr val="000000"/>
                          </a:solidFill>
                          <a:effectLst/>
                          <a:latin typeface="Calibri" panose="020F0502020204030204" pitchFamily="34" charset="0"/>
                        </a:rPr>
                        <a:t>QUALITY: </a:t>
                      </a:r>
                    </a:p>
                    <a:p>
                      <a:pPr algn="ctr" rtl="0" fontAlgn="ctr"/>
                      <a:r>
                        <a:rPr lang="en-US" sz="1100" b="1" i="0" u="none" strike="noStrike" dirty="0">
                          <a:solidFill>
                            <a:srgbClr val="000000"/>
                          </a:solidFill>
                          <a:effectLst/>
                          <a:latin typeface="Calibri" panose="020F0502020204030204" pitchFamily="34" charset="0"/>
                        </a:rPr>
                        <a:t>Full coverage of children 11 months 29 days in all vaccinations, in percentages</a:t>
                      </a:r>
                    </a:p>
                    <a:p>
                      <a:pPr algn="ctr" rtl="0" fontAlgn="ctr"/>
                      <a:r>
                        <a:rPr lang="en-US" sz="1100" b="1" i="0" u="none" strike="noStrike" dirty="0">
                          <a:solidFill>
                            <a:srgbClr val="000000"/>
                          </a:solidFill>
                          <a:effectLst/>
                          <a:latin typeface="Calibri" panose="020F0502020204030204" pitchFamily="34" charset="0"/>
                        </a:rPr>
                        <a:t>Full coverage of children 23 months 29 days in all vaccinations, in percentages</a:t>
                      </a:r>
                    </a:p>
                    <a:p>
                      <a:pPr algn="ctr" rtl="0" fontAlgn="ctr"/>
                      <a:r>
                        <a:rPr lang="en-US" sz="1100" b="1" i="0" u="none" strike="noStrike" dirty="0">
                          <a:solidFill>
                            <a:srgbClr val="000000"/>
                          </a:solidFill>
                          <a:effectLst/>
                          <a:latin typeface="Calibri" panose="020F0502020204030204" pitchFamily="34" charset="0"/>
                        </a:rPr>
                        <a:t>Coverage of organizations implementing service and medical care, in the infection control program, in percentages</a:t>
                      </a:r>
                    </a:p>
                    <a:p>
                      <a:pPr algn="ctr" rtl="0" fontAlgn="ctr"/>
                      <a:r>
                        <a:rPr lang="en-US" sz="1100" b="1" i="0" u="none" strike="noStrike" dirty="0">
                          <a:solidFill>
                            <a:srgbClr val="000000"/>
                          </a:solidFill>
                          <a:effectLst/>
                          <a:latin typeface="Calibri" panose="020F0502020204030204" pitchFamily="34" charset="0"/>
                        </a:rPr>
                        <a:t>The maximum proportion of invalid blood samples</a:t>
                      </a:r>
                    </a:p>
                    <a:p>
                      <a:pPr algn="ctr" rtl="0" fontAlgn="ctr"/>
                      <a:r>
                        <a:rPr lang="en-US" sz="1100" b="1" i="0" u="none" strike="noStrike" dirty="0">
                          <a:solidFill>
                            <a:srgbClr val="000000"/>
                          </a:solidFill>
                          <a:effectLst/>
                          <a:latin typeface="Calibri" panose="020F0502020204030204" pitchFamily="34" charset="0"/>
                        </a:rPr>
                        <a:t>Percentage of those currently receiving time ARV / antiretroviral / treatment among all adults and children, living with HIV</a:t>
                      </a:r>
                    </a:p>
                    <a:p>
                      <a:pPr algn="ctr" rtl="0" fontAlgn="ctr"/>
                      <a:r>
                        <a:rPr lang="en-US" sz="1100" b="1" i="0" u="none" strike="noStrike" dirty="0">
                          <a:solidFill>
                            <a:srgbClr val="000000"/>
                          </a:solidFill>
                          <a:effectLst/>
                          <a:latin typeface="Calibri" panose="020F0502020204030204" pitchFamily="34" charset="0"/>
                        </a:rPr>
                        <a:t>Coverage of women 30-60 years of age in screening Cervical Cancer (%)</a:t>
                      </a:r>
                    </a:p>
                    <a:p>
                      <a:pPr algn="ctr" rtl="0" fontAlgn="ctr"/>
                      <a:r>
                        <a:rPr lang="en-US" sz="1100" b="1" i="0" u="none" strike="noStrike" dirty="0">
                          <a:solidFill>
                            <a:srgbClr val="000000"/>
                          </a:solidFill>
                          <a:effectLst/>
                          <a:latin typeface="Calibri" panose="020F0502020204030204" pitchFamily="34" charset="0"/>
                        </a:rPr>
                        <a:t>TIMELINESS: </a:t>
                      </a:r>
                    </a:p>
                    <a:p>
                      <a:pPr algn="ctr" rtl="0" fontAlgn="ctr"/>
                      <a:r>
                        <a:rPr lang="en-US" sz="1100" b="1" i="0" u="none" strike="noStrike" dirty="0">
                          <a:solidFill>
                            <a:srgbClr val="000000"/>
                          </a:solidFill>
                          <a:effectLst/>
                          <a:latin typeface="Calibri" panose="020F0502020204030204" pitchFamily="34" charset="0"/>
                        </a:rPr>
                        <a:t>Average response time (day) for incoming to the Ministry official letters</a:t>
                      </a:r>
                    </a:p>
                    <a:p>
                      <a:pPr algn="ctr" rtl="0" fontAlgn="ctr"/>
                      <a:r>
                        <a:rPr lang="en-US" sz="1100" b="1" i="0" u="none" strike="noStrike" dirty="0">
                          <a:solidFill>
                            <a:srgbClr val="000000"/>
                          </a:solidFill>
                          <a:effectLst/>
                          <a:latin typeface="Calibri" panose="020F0502020204030204" pitchFamily="34" charset="0"/>
                        </a:rPr>
                        <a:t>Maximum period of disinfection foci of infectious diseases, time to be disinfected</a:t>
                      </a:r>
                    </a:p>
                  </a:txBody>
                  <a:tcPr marL="2776" marR="2776" marT="2776"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36963904"/>
                  </a:ext>
                </a:extLst>
              </a:tr>
            </a:tbl>
          </a:graphicData>
        </a:graphic>
      </p:graphicFrame>
    </p:spTree>
    <p:extLst>
      <p:ext uri="{BB962C8B-B14F-4D97-AF65-F5344CB8AC3E}">
        <p14:creationId xmlns:p14="http://schemas.microsoft.com/office/powerpoint/2010/main" val="21508600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en-US" sz="2000" dirty="0">
              <a:solidFill>
                <a:schemeClr val="tx1">
                  <a:lumMod val="95000"/>
                  <a:lumOff val="5000"/>
                </a:schemeClr>
              </a:solidFill>
            </a:endParaRPr>
          </a:p>
          <a:p>
            <a:pPr algn="l">
              <a:spcBef>
                <a:spcPts val="1200"/>
              </a:spcBef>
            </a:pPr>
            <a:r>
              <a:rPr lang="bs-Latn-BA" sz="3000" cap="all" dirty="0">
                <a:solidFill>
                  <a:srgbClr val="00B050"/>
                </a:solidFill>
              </a:rPr>
              <a:t>Summary </a:t>
            </a:r>
            <a:r>
              <a:rPr lang="en-US" sz="3000" cap="all" dirty="0">
                <a:solidFill>
                  <a:srgbClr val="00B050"/>
                </a:solidFill>
              </a:rPr>
              <a:t>review </a:t>
            </a:r>
            <a:r>
              <a:rPr lang="bs-Latn-BA" sz="3000" cap="all" dirty="0">
                <a:solidFill>
                  <a:srgbClr val="00B050"/>
                </a:solidFill>
              </a:rPr>
              <a:t>of health </a:t>
            </a:r>
            <a:r>
              <a:rPr lang="en-US" sz="3000" cap="all" dirty="0">
                <a:solidFill>
                  <a:srgbClr val="00B050"/>
                </a:solidFill>
              </a:rPr>
              <a:t>and education indicators</a:t>
            </a:r>
            <a:r>
              <a:rPr lang="bs-Latn-BA" sz="3000" cap="all" dirty="0">
                <a:solidFill>
                  <a:srgbClr val="00B050"/>
                </a:solidFill>
              </a:rPr>
              <a:t> </a:t>
            </a:r>
            <a:endParaRPr lang="en-US" sz="3000" cap="all" dirty="0">
              <a:solidFill>
                <a:srgbClr val="00B050"/>
              </a:solidFill>
            </a:endParaRPr>
          </a:p>
        </p:txBody>
      </p:sp>
      <p:sp>
        <p:nvSpPr>
          <p:cNvPr id="4" name="Slide Number Placeholder 3">
            <a:extLst>
              <a:ext uri="{FF2B5EF4-FFF2-40B4-BE49-F238E27FC236}">
                <a16:creationId xmlns:a16="http://schemas.microsoft.com/office/drawing/2014/main"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42</a:t>
            </a:fld>
            <a:endParaRPr lang="en-US" dirty="0"/>
          </a:p>
        </p:txBody>
      </p:sp>
    </p:spTree>
    <p:extLst>
      <p:ext uri="{BB962C8B-B14F-4D97-AF65-F5344CB8AC3E}">
        <p14:creationId xmlns:p14="http://schemas.microsoft.com/office/powerpoint/2010/main" val="8256642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684833"/>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62642" y="80510"/>
            <a:ext cx="9014791"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NUMBER OF Pi</a:t>
            </a:r>
            <a:r>
              <a:rPr lang="en-US" sz="3600" dirty="0">
                <a:solidFill>
                  <a:srgbClr val="002060"/>
                </a:solidFill>
                <a:latin typeface="+mj-lt"/>
                <a:ea typeface="+mj-ea"/>
                <a:cs typeface="+mj-cs"/>
              </a:rPr>
              <a:t>s</a:t>
            </a:r>
            <a:r>
              <a:rPr lang="en-US" sz="3600" cap="all" dirty="0">
                <a:solidFill>
                  <a:srgbClr val="002060"/>
                </a:solidFill>
                <a:latin typeface="+mj-lt"/>
                <a:ea typeface="+mj-ea"/>
                <a:cs typeface="+mj-cs"/>
              </a:rPr>
              <a:t> and PROGRAM STRUCTURE</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43</a:t>
            </a:fld>
            <a:endParaRPr lang="en-US" dirty="0"/>
          </a:p>
        </p:txBody>
      </p:sp>
      <p:graphicFrame>
        <p:nvGraphicFramePr>
          <p:cNvPr id="8" name="Table 7">
            <a:extLst>
              <a:ext uri="{FF2B5EF4-FFF2-40B4-BE49-F238E27FC236}">
                <a16:creationId xmlns:a16="http://schemas.microsoft.com/office/drawing/2014/main" id="{AB13AB1A-FA8C-4091-9941-01F4598E5E52}"/>
              </a:ext>
            </a:extLst>
          </p:cNvPr>
          <p:cNvGraphicFramePr>
            <a:graphicFrameLocks noGrp="1"/>
          </p:cNvGraphicFramePr>
          <p:nvPr>
            <p:extLst/>
          </p:nvPr>
        </p:nvGraphicFramePr>
        <p:xfrm>
          <a:off x="969568" y="641653"/>
          <a:ext cx="8731928" cy="6158791"/>
        </p:xfrm>
        <a:graphic>
          <a:graphicData uri="http://schemas.openxmlformats.org/drawingml/2006/table">
            <a:tbl>
              <a:tblPr/>
              <a:tblGrid>
                <a:gridCol w="1794915">
                  <a:extLst>
                    <a:ext uri="{9D8B030D-6E8A-4147-A177-3AD203B41FA5}">
                      <a16:colId xmlns:a16="http://schemas.microsoft.com/office/drawing/2014/main" val="3239041611"/>
                    </a:ext>
                  </a:extLst>
                </a:gridCol>
                <a:gridCol w="1731317">
                  <a:extLst>
                    <a:ext uri="{9D8B030D-6E8A-4147-A177-3AD203B41FA5}">
                      <a16:colId xmlns:a16="http://schemas.microsoft.com/office/drawing/2014/main" val="2959277111"/>
                    </a:ext>
                  </a:extLst>
                </a:gridCol>
                <a:gridCol w="1519473">
                  <a:extLst>
                    <a:ext uri="{9D8B030D-6E8A-4147-A177-3AD203B41FA5}">
                      <a16:colId xmlns:a16="http://schemas.microsoft.com/office/drawing/2014/main" val="2021554327"/>
                    </a:ext>
                  </a:extLst>
                </a:gridCol>
                <a:gridCol w="1757127">
                  <a:extLst>
                    <a:ext uri="{9D8B030D-6E8A-4147-A177-3AD203B41FA5}">
                      <a16:colId xmlns:a16="http://schemas.microsoft.com/office/drawing/2014/main" val="979990029"/>
                    </a:ext>
                  </a:extLst>
                </a:gridCol>
                <a:gridCol w="1929096">
                  <a:extLst>
                    <a:ext uri="{9D8B030D-6E8A-4147-A177-3AD203B41FA5}">
                      <a16:colId xmlns:a16="http://schemas.microsoft.com/office/drawing/2014/main" val="1616373879"/>
                    </a:ext>
                  </a:extLst>
                </a:gridCol>
              </a:tblGrid>
              <a:tr h="368087">
                <a:tc>
                  <a:txBody>
                    <a:bodyPr/>
                    <a:lstStyle/>
                    <a:p>
                      <a:pPr algn="ctr" rtl="0" fontAlgn="ctr"/>
                      <a:r>
                        <a:rPr lang="en-US" sz="1600" b="0" i="0" u="none" strike="noStrike" dirty="0">
                          <a:solidFill>
                            <a:srgbClr val="000000"/>
                          </a:solidFill>
                          <a:effectLst/>
                          <a:latin typeface="Calibri" panose="020F0502020204030204" pitchFamily="34" charset="0"/>
                        </a:rPr>
                        <a:t> </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2">
                  <a:txBody>
                    <a:bodyPr/>
                    <a:lstStyle/>
                    <a:p>
                      <a:pPr algn="ctr" rtl="0" fontAlgn="b"/>
                      <a:r>
                        <a:rPr lang="en-US" sz="1600" b="1" i="0" u="none" strike="noStrike" dirty="0">
                          <a:solidFill>
                            <a:srgbClr val="000000"/>
                          </a:solidFill>
                          <a:effectLst/>
                          <a:latin typeface="Calibri" panose="020F0502020204030204" pitchFamily="34" charset="0"/>
                        </a:rPr>
                        <a:t>EDUCATION</a:t>
                      </a:r>
                    </a:p>
                  </a:txBody>
                  <a:tcPr marL="9143" marR="9143" marT="91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en-US"/>
                    </a:p>
                  </a:txBody>
                  <a:tcPr/>
                </a:tc>
                <a:tc gridSpan="2">
                  <a:txBody>
                    <a:bodyPr/>
                    <a:lstStyle/>
                    <a:p>
                      <a:pPr algn="ctr" rtl="0" fontAlgn="ctr"/>
                      <a:r>
                        <a:rPr lang="en-US" sz="1600" b="1" i="0" u="none" strike="noStrike">
                          <a:solidFill>
                            <a:srgbClr val="000000"/>
                          </a:solidFill>
                          <a:effectLst/>
                          <a:latin typeface="Calibri" panose="020F0502020204030204" pitchFamily="34" charset="0"/>
                        </a:rPr>
                        <a:t>HEALTH</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784678655"/>
                  </a:ext>
                </a:extLst>
              </a:tr>
              <a:tr h="629378">
                <a:tc>
                  <a:txBody>
                    <a:bodyPr/>
                    <a:lstStyle/>
                    <a:p>
                      <a:pPr algn="ctr" rtl="0" fontAlgn="ctr"/>
                      <a:r>
                        <a:rPr lang="en-US" sz="1600" b="0" i="0" u="none" strike="noStrike">
                          <a:solidFill>
                            <a:srgbClr val="000000"/>
                          </a:solidFill>
                          <a:effectLst/>
                          <a:latin typeface="Calibri" panose="020F0502020204030204" pitchFamily="34" charset="0"/>
                        </a:rPr>
                        <a:t> </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b"/>
                      <a:r>
                        <a:rPr lang="en-US" sz="1600" b="1" i="0" u="none" strike="noStrike" dirty="0">
                          <a:solidFill>
                            <a:srgbClr val="000000"/>
                          </a:solidFill>
                          <a:effectLst/>
                          <a:latin typeface="Calibri" panose="020F0502020204030204" pitchFamily="34" charset="0"/>
                        </a:rPr>
                        <a:t>NUMBER AND STUCTURE OF PROGRAMS</a:t>
                      </a:r>
                    </a:p>
                  </a:txBody>
                  <a:tcPr marL="9143" marR="9143" marT="9143" marB="0" anchor="b">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b"/>
                      <a:r>
                        <a:rPr lang="en-US" sz="1600" b="1" i="0" u="none" strike="noStrike" dirty="0">
                          <a:solidFill>
                            <a:srgbClr val="000000"/>
                          </a:solidFill>
                          <a:effectLst/>
                          <a:latin typeface="Calibri" panose="020F0502020204030204" pitchFamily="34" charset="0"/>
                        </a:rPr>
                        <a:t>NUMBER OF PIs</a:t>
                      </a:r>
                    </a:p>
                  </a:txBody>
                  <a:tcPr marL="9143" marR="9143" marT="9143" marB="0" anchor="b">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b"/>
                      <a:r>
                        <a:rPr lang="en-US" sz="1600" b="1" i="0" u="none" strike="noStrike" dirty="0">
                          <a:solidFill>
                            <a:srgbClr val="000000"/>
                          </a:solidFill>
                          <a:effectLst/>
                          <a:latin typeface="Calibri" panose="020F0502020204030204" pitchFamily="34" charset="0"/>
                        </a:rPr>
                        <a:t>NUMBER AND STUCTURE OF PROGRAMS</a:t>
                      </a:r>
                    </a:p>
                  </a:txBody>
                  <a:tcPr marL="9143" marR="9143" marT="9143" marB="0" anchor="b">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b"/>
                      <a:r>
                        <a:rPr lang="en-US" sz="1600" b="1" i="0" u="none" strike="noStrike" dirty="0">
                          <a:solidFill>
                            <a:srgbClr val="000000"/>
                          </a:solidFill>
                          <a:effectLst/>
                          <a:latin typeface="Calibri" panose="020F0502020204030204" pitchFamily="34" charset="0"/>
                        </a:rPr>
                        <a:t>NUMBER OF PIs</a:t>
                      </a:r>
                    </a:p>
                  </a:txBody>
                  <a:tcPr marL="9143" marR="9143" marT="9143" marB="0" anchor="b">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835840380"/>
                  </a:ext>
                </a:extLst>
              </a:tr>
              <a:tr h="423331">
                <a:tc>
                  <a:txBody>
                    <a:bodyPr/>
                    <a:lstStyle/>
                    <a:p>
                      <a:pPr algn="ctr" rtl="0" fontAlgn="ctr"/>
                      <a:r>
                        <a:rPr lang="en-US" sz="1600" b="1" i="0" u="none" strike="noStrike">
                          <a:solidFill>
                            <a:srgbClr val="000000"/>
                          </a:solidFill>
                          <a:effectLst/>
                          <a:latin typeface="Calibri" panose="020F0502020204030204" pitchFamily="34" charset="0"/>
                        </a:rPr>
                        <a:t>Russian Federation</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1 program with 7 sub-programs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dirty="0">
                          <a:solidFill>
                            <a:srgbClr val="000000"/>
                          </a:solidFill>
                          <a:effectLst/>
                          <a:latin typeface="Calibri" panose="020F0502020204030204" pitchFamily="34" charset="0"/>
                        </a:rPr>
                        <a:t>154</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dirty="0">
                          <a:solidFill>
                            <a:srgbClr val="000000"/>
                          </a:solidFill>
                          <a:effectLst/>
                          <a:latin typeface="Calibri" panose="020F0502020204030204" pitchFamily="34" charset="0"/>
                        </a:rPr>
                        <a:t>1 program with 11 sub-programs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dirty="0">
                          <a:solidFill>
                            <a:srgbClr val="000000"/>
                          </a:solidFill>
                          <a:effectLst/>
                          <a:latin typeface="Calibri" panose="020F0502020204030204" pitchFamily="34" charset="0"/>
                        </a:rPr>
                        <a:t>96</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674919524"/>
                  </a:ext>
                </a:extLst>
              </a:tr>
              <a:tr h="423331">
                <a:tc>
                  <a:txBody>
                    <a:bodyPr/>
                    <a:lstStyle/>
                    <a:p>
                      <a:pPr algn="ctr" rtl="0" fontAlgn="ctr"/>
                      <a:r>
                        <a:rPr lang="en-US" sz="1600" b="1" i="0" u="none" strike="noStrike">
                          <a:solidFill>
                            <a:srgbClr val="000000"/>
                          </a:solidFill>
                          <a:effectLst/>
                          <a:latin typeface="Calibri" panose="020F0502020204030204" pitchFamily="34" charset="0"/>
                        </a:rPr>
                        <a:t>Serbia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6 programs with 64 activities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a:solidFill>
                            <a:srgbClr val="000000"/>
                          </a:solidFill>
                          <a:effectLst/>
                          <a:latin typeface="Calibri" panose="020F0502020204030204" pitchFamily="34" charset="0"/>
                        </a:rPr>
                        <a:t>272</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6 programs with 45 activities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142</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2544671113"/>
                  </a:ext>
                </a:extLst>
              </a:tr>
              <a:tr h="423331">
                <a:tc>
                  <a:txBody>
                    <a:bodyPr/>
                    <a:lstStyle/>
                    <a:p>
                      <a:pPr algn="ctr" rtl="0" fontAlgn="ctr"/>
                      <a:r>
                        <a:rPr lang="en-US" sz="1600" b="1" i="0" u="none" strike="noStrike" dirty="0">
                          <a:solidFill>
                            <a:srgbClr val="000000"/>
                          </a:solidFill>
                          <a:effectLst/>
                          <a:latin typeface="Calibri" panose="020F0502020204030204" pitchFamily="34" charset="0"/>
                        </a:rPr>
                        <a:t>Croatia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4 programs with 40 activities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113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dirty="0">
                          <a:solidFill>
                            <a:srgbClr val="000000"/>
                          </a:solidFill>
                          <a:effectLst/>
                          <a:latin typeface="Calibri" panose="020F0502020204030204" pitchFamily="34" charset="0"/>
                        </a:rPr>
                        <a:t>4 programs with 8 activities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dirty="0">
                          <a:solidFill>
                            <a:srgbClr val="000000"/>
                          </a:solidFill>
                          <a:effectLst/>
                          <a:latin typeface="Calibri" panose="020F0502020204030204" pitchFamily="34" charset="0"/>
                        </a:rPr>
                        <a:t>18</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819686089"/>
                  </a:ext>
                </a:extLst>
              </a:tr>
              <a:tr h="423331">
                <a:tc>
                  <a:txBody>
                    <a:bodyPr/>
                    <a:lstStyle/>
                    <a:p>
                      <a:pPr algn="ctr" rtl="0" fontAlgn="ctr"/>
                      <a:r>
                        <a:rPr lang="en-US" sz="1600" b="1" i="0" u="none" strike="noStrike">
                          <a:solidFill>
                            <a:srgbClr val="000000"/>
                          </a:solidFill>
                          <a:effectLst/>
                          <a:latin typeface="Calibri" panose="020F0502020204030204" pitchFamily="34" charset="0"/>
                        </a:rPr>
                        <a:t>Kyrgyz Republic</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a:solidFill>
                            <a:srgbClr val="000000"/>
                          </a:solidFill>
                          <a:effectLst/>
                          <a:latin typeface="Calibri" panose="020F0502020204030204" pitchFamily="34" charset="0"/>
                        </a:rPr>
                        <a:t>6 programs with 27 activities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73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5 programs with 40 activities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68</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4257665253"/>
                  </a:ext>
                </a:extLst>
              </a:tr>
              <a:tr h="254748">
                <a:tc>
                  <a:txBody>
                    <a:bodyPr/>
                    <a:lstStyle/>
                    <a:p>
                      <a:pPr algn="ctr" rtl="0" fontAlgn="ctr"/>
                      <a:r>
                        <a:rPr lang="en-US" sz="1600" b="1" i="0" u="none" strike="noStrike">
                          <a:solidFill>
                            <a:srgbClr val="000000"/>
                          </a:solidFill>
                          <a:effectLst/>
                          <a:latin typeface="Calibri" panose="020F0502020204030204" pitchFamily="34" charset="0"/>
                        </a:rPr>
                        <a:t>Bulgaria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9 programs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123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2 programs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dirty="0">
                          <a:solidFill>
                            <a:srgbClr val="000000"/>
                          </a:solidFill>
                          <a:effectLst/>
                          <a:latin typeface="Calibri" panose="020F0502020204030204" pitchFamily="34" charset="0"/>
                        </a:rPr>
                        <a:t>16</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348474569"/>
                  </a:ext>
                </a:extLst>
              </a:tr>
              <a:tr h="423331">
                <a:tc>
                  <a:txBody>
                    <a:bodyPr/>
                    <a:lstStyle/>
                    <a:p>
                      <a:pPr algn="ctr" rtl="0" fontAlgn="ctr"/>
                      <a:r>
                        <a:rPr lang="en-US" sz="1600" b="1" i="0" u="none" strike="noStrike" dirty="0">
                          <a:solidFill>
                            <a:srgbClr val="000000"/>
                          </a:solidFill>
                          <a:effectLst/>
                          <a:latin typeface="Calibri" panose="020F0502020204030204" pitchFamily="34" charset="0"/>
                        </a:rPr>
                        <a:t>Belarus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1 program with 11 sub-programs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31</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1 program with 7 sub-programs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0" fontAlgn="ctr"/>
                      <a:r>
                        <a:rPr lang="en-US" sz="1600" b="0" i="0" u="none" strike="noStrike" dirty="0">
                          <a:solidFill>
                            <a:srgbClr val="000000"/>
                          </a:solidFill>
                          <a:effectLst/>
                          <a:latin typeface="Calibri" panose="020F0502020204030204" pitchFamily="34" charset="0"/>
                        </a:rPr>
                        <a:t>23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2363247166"/>
                  </a:ext>
                </a:extLst>
              </a:tr>
              <a:tr h="254748">
                <a:tc>
                  <a:txBody>
                    <a:bodyPr/>
                    <a:lstStyle/>
                    <a:p>
                      <a:pPr algn="ctr" rtl="0" fontAlgn="ctr"/>
                      <a:r>
                        <a:rPr lang="en-US" sz="1600" b="1" i="0" u="none" strike="noStrike">
                          <a:solidFill>
                            <a:srgbClr val="000000"/>
                          </a:solidFill>
                          <a:effectLst/>
                          <a:latin typeface="Calibri" panose="020F0502020204030204" pitchFamily="34" charset="0"/>
                        </a:rPr>
                        <a:t>Moldova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 </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 </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a:solidFill>
                            <a:srgbClr val="000000"/>
                          </a:solidFill>
                          <a:effectLst/>
                          <a:latin typeface="Calibri" panose="020F0502020204030204" pitchFamily="34" charset="0"/>
                        </a:rPr>
                        <a:t>12 programs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dirty="0">
                          <a:solidFill>
                            <a:srgbClr val="000000"/>
                          </a:solidFill>
                          <a:effectLst/>
                          <a:latin typeface="Calibri" panose="020F0502020204030204" pitchFamily="34" charset="0"/>
                        </a:rPr>
                        <a:t>95</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3713955303"/>
                  </a:ext>
                </a:extLst>
              </a:tr>
              <a:tr h="423331">
                <a:tc>
                  <a:txBody>
                    <a:bodyPr/>
                    <a:lstStyle/>
                    <a:p>
                      <a:pPr marL="0" algn="ctr" defTabSz="914400" rtl="0" eaLnBrk="1" fontAlgn="ctr" latinLnBrk="0" hangingPunct="1"/>
                      <a:r>
                        <a:rPr lang="en-US" sz="1600" b="1" i="0" u="none" strike="noStrike" kern="1200" dirty="0">
                          <a:solidFill>
                            <a:srgbClr val="000000"/>
                          </a:solidFill>
                          <a:effectLst/>
                          <a:latin typeface="Calibri" panose="020F0502020204030204" pitchFamily="34" charset="0"/>
                          <a:ea typeface="+mn-ea"/>
                          <a:cs typeface="+mn-cs"/>
                        </a:rPr>
                        <a:t>Armenia</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algn="ctr" defTabSz="914400" rtl="0" eaLnBrk="1" fontAlgn="ctr" latinLnBrk="0" hangingPunct="1"/>
                      <a:r>
                        <a:rPr lang="en-US" sz="1600" b="0" i="0" u="none" strike="noStrike" kern="1200" dirty="0">
                          <a:solidFill>
                            <a:srgbClr val="000000"/>
                          </a:solidFill>
                          <a:effectLst/>
                          <a:latin typeface="Calibri" panose="020F0502020204030204" pitchFamily="34" charset="0"/>
                          <a:ea typeface="+mn-ea"/>
                          <a:cs typeface="+mn-cs"/>
                        </a:rPr>
                        <a:t>9 programs with 69 sub-programs</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algn="ctr" defTabSz="914400" rtl="0" eaLnBrk="1" fontAlgn="ctr" latinLnBrk="0" hangingPunct="1"/>
                      <a:r>
                        <a:rPr lang="en-US" sz="1600" b="0" i="0" u="none" strike="noStrike" kern="1200" dirty="0">
                          <a:solidFill>
                            <a:srgbClr val="000000"/>
                          </a:solidFill>
                          <a:effectLst/>
                          <a:latin typeface="Calibri" panose="020F0502020204030204" pitchFamily="34" charset="0"/>
                          <a:ea typeface="+mn-ea"/>
                          <a:cs typeface="+mn-cs"/>
                        </a:rPr>
                        <a:t>153</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kern="1200" dirty="0">
                          <a:solidFill>
                            <a:srgbClr val="000000"/>
                          </a:solidFill>
                          <a:effectLst/>
                          <a:latin typeface="Calibri" panose="020F0502020204030204" pitchFamily="34" charset="0"/>
                          <a:ea typeface="+mn-ea"/>
                          <a:cs typeface="+mn-cs"/>
                        </a:rPr>
                        <a:t>9 programs with 56 sub-program</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tc>
                  <a:txBody>
                    <a:bodyPr/>
                    <a:lstStyle/>
                    <a:p>
                      <a:pPr marL="0" algn="ctr" defTabSz="914400" rtl="0" eaLnBrk="1" fontAlgn="ctr" latinLnBrk="0" hangingPunct="1"/>
                      <a:r>
                        <a:rPr lang="en-US" sz="1600" b="0" i="0" u="none" strike="noStrike" kern="1200" dirty="0">
                          <a:solidFill>
                            <a:srgbClr val="000000"/>
                          </a:solidFill>
                          <a:effectLst/>
                          <a:latin typeface="Calibri" panose="020F0502020204030204" pitchFamily="34" charset="0"/>
                          <a:ea typeface="+mn-ea"/>
                          <a:cs typeface="+mn-cs"/>
                        </a:rPr>
                        <a:t>165</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noFill/>
                  </a:tcPr>
                </a:tc>
                <a:extLst>
                  <a:ext uri="{0D108BD9-81ED-4DB2-BD59-A6C34878D82A}">
                    <a16:rowId xmlns:a16="http://schemas.microsoft.com/office/drawing/2014/main" val="2046485918"/>
                  </a:ext>
                </a:extLst>
              </a:tr>
              <a:tr h="254748">
                <a:tc>
                  <a:txBody>
                    <a:bodyPr/>
                    <a:lstStyle/>
                    <a:p>
                      <a:pPr algn="ctr" rtl="0" fontAlgn="ctr"/>
                      <a:r>
                        <a:rPr lang="en-US" sz="1600" b="1" i="0" u="none" strike="noStrike" dirty="0">
                          <a:solidFill>
                            <a:srgbClr val="000000"/>
                          </a:solidFill>
                          <a:effectLst/>
                          <a:latin typeface="Calibri" panose="020F0502020204030204" pitchFamily="34" charset="0"/>
                        </a:rPr>
                        <a:t>Turkey</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marL="0" algn="ctr" defTabSz="914400" rtl="0" eaLnBrk="1" fontAlgn="ctr" latinLnBrk="0" hangingPunct="1"/>
                      <a:r>
                        <a:rPr lang="en-US" sz="1600" b="0" i="0" u="none" strike="noStrike" kern="1200" dirty="0">
                          <a:solidFill>
                            <a:schemeClr val="tx1"/>
                          </a:solidFill>
                          <a:effectLst/>
                          <a:latin typeface="Calibri" panose="020F0502020204030204" pitchFamily="34" charset="0"/>
                          <a:ea typeface="+mn-ea"/>
                          <a:cs typeface="+mn-cs"/>
                        </a:rPr>
                        <a:t>7 strategic objectives and 42 performance objectives </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r>
                        <a:rPr lang="en-US" sz="1600" b="0" i="0" u="none" strike="noStrike" dirty="0">
                          <a:solidFill>
                            <a:srgbClr val="000000"/>
                          </a:solidFill>
                          <a:effectLst/>
                          <a:latin typeface="Calibri" panose="020F0502020204030204" pitchFamily="34" charset="0"/>
                        </a:rPr>
                        <a:t>175</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endParaRPr lang="en-US" sz="1600" b="0" i="0" u="none" strike="noStrike" dirty="0">
                        <a:solidFill>
                          <a:srgbClr val="000000"/>
                        </a:solidFill>
                        <a:effectLst/>
                        <a:latin typeface="Calibri" panose="020F0502020204030204" pitchFamily="34" charset="0"/>
                      </a:endParaRP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tc>
                  <a:txBody>
                    <a:bodyPr/>
                    <a:lstStyle/>
                    <a:p>
                      <a:pPr algn="ctr" rtl="0" fontAlgn="ctr"/>
                      <a:endParaRPr lang="en-US" sz="1600" b="0" i="0" u="none" strike="noStrike" dirty="0">
                        <a:solidFill>
                          <a:srgbClr val="000000"/>
                        </a:solidFill>
                        <a:effectLst/>
                        <a:latin typeface="Calibri" panose="020F0502020204030204" pitchFamily="34" charset="0"/>
                      </a:endParaRP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CE6F2"/>
                    </a:solidFill>
                  </a:tcPr>
                </a:tc>
                <a:extLst>
                  <a:ext uri="{0D108BD9-81ED-4DB2-BD59-A6C34878D82A}">
                    <a16:rowId xmlns:a16="http://schemas.microsoft.com/office/drawing/2014/main" val="1086328800"/>
                  </a:ext>
                </a:extLst>
              </a:tr>
              <a:tr h="575104">
                <a:tc>
                  <a:txBody>
                    <a:bodyPr/>
                    <a:lstStyle/>
                    <a:p>
                      <a:pPr algn="ctr" rtl="0" fontAlgn="ctr"/>
                      <a:r>
                        <a:rPr lang="en-US" sz="1600" b="1" i="1" u="none" strike="noStrike">
                          <a:solidFill>
                            <a:srgbClr val="000000"/>
                          </a:solidFill>
                          <a:effectLst/>
                          <a:latin typeface="Calibri" panose="020F0502020204030204" pitchFamily="34" charset="0"/>
                        </a:rPr>
                        <a:t>AVERAGE</a:t>
                      </a: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endParaRPr lang="en-US" sz="1600" b="1" i="1" u="none" strike="noStrike" dirty="0">
                        <a:solidFill>
                          <a:srgbClr val="000000"/>
                        </a:solidFill>
                        <a:effectLst/>
                        <a:latin typeface="Calibri" panose="020F0502020204030204" pitchFamily="34" charset="0"/>
                      </a:endParaRP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1" u="none" strike="noStrike" dirty="0">
                          <a:solidFill>
                            <a:srgbClr val="000000"/>
                          </a:solidFill>
                          <a:effectLst/>
                          <a:latin typeface="Calibri" panose="020F0502020204030204" pitchFamily="34" charset="0"/>
                        </a:rPr>
                        <a:t>137</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endParaRPr lang="en-US" sz="1600" b="1" i="1" u="none" strike="noStrike" dirty="0">
                        <a:solidFill>
                          <a:srgbClr val="000000"/>
                        </a:solidFill>
                        <a:effectLst/>
                        <a:latin typeface="Calibri" panose="020F0502020204030204" pitchFamily="34" charset="0"/>
                      </a:endParaRPr>
                    </a:p>
                  </a:txBody>
                  <a:tcPr marL="9143" marR="9143" marT="9143" marB="0" anchor="ctr">
                    <a:lnL w="12700" cap="flat" cmpd="sng" algn="ctr">
                      <a:solidFill>
                        <a:srgbClr val="000000"/>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1" u="none" strike="noStrike" dirty="0">
                          <a:solidFill>
                            <a:srgbClr val="000000"/>
                          </a:solidFill>
                          <a:effectLst/>
                          <a:latin typeface="Calibri" panose="020F0502020204030204" pitchFamily="34" charset="0"/>
                        </a:rPr>
                        <a:t>78</a:t>
                      </a:r>
                    </a:p>
                  </a:txBody>
                  <a:tcPr marL="9143" marR="9143" marT="9143" marB="0" anchor="ctr">
                    <a:lnL w="12700" cap="flat" cmpd="sng" algn="ctr">
                      <a:solidFill>
                        <a:srgbClr val="4F81B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8478849"/>
                  </a:ext>
                </a:extLst>
              </a:tr>
            </a:tbl>
          </a:graphicData>
        </a:graphic>
      </p:graphicFrame>
    </p:spTree>
    <p:extLst>
      <p:ext uri="{BB962C8B-B14F-4D97-AF65-F5344CB8AC3E}">
        <p14:creationId xmlns:p14="http://schemas.microsoft.com/office/powerpoint/2010/main" val="5088818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662609" y="152400"/>
            <a:ext cx="9014791" cy="1754326"/>
          </a:xfrm>
          <a:prstGeom prst="rect">
            <a:avLst/>
          </a:prstGeom>
          <a:noFill/>
        </p:spPr>
        <p:txBody>
          <a:bodyPr wrap="square" rtlCol="0">
            <a:spAutoFit/>
          </a:bodyPr>
          <a:lstStyle/>
          <a:p>
            <a:pPr algn="ctr"/>
            <a:r>
              <a:rPr lang="en-US" sz="3600" cap="all" dirty="0">
                <a:solidFill>
                  <a:srgbClr val="002060"/>
                </a:solidFill>
                <a:latin typeface="+mj-lt"/>
                <a:ea typeface="+mj-ea"/>
                <a:cs typeface="+mj-cs"/>
              </a:rPr>
              <a:t>Findings from REVIEW</a:t>
            </a:r>
            <a:r>
              <a:rPr lang="bs-Latn-BA" sz="3600" cap="all" dirty="0">
                <a:solidFill>
                  <a:srgbClr val="002060"/>
                </a:solidFill>
                <a:latin typeface="+mj-lt"/>
                <a:ea typeface="+mj-ea"/>
                <a:cs typeface="+mj-cs"/>
              </a:rPr>
              <a:t> oF HEALTH AND EDUCATION </a:t>
            </a:r>
            <a:r>
              <a:rPr lang="en-US" sz="3600" cap="all" dirty="0">
                <a:solidFill>
                  <a:srgbClr val="002060"/>
                </a:solidFill>
                <a:latin typeface="+mj-lt"/>
                <a:ea typeface="+mj-ea"/>
                <a:cs typeface="+mj-cs"/>
              </a:rPr>
              <a:t>PI</a:t>
            </a:r>
            <a:r>
              <a:rPr lang="en-US" sz="3600" dirty="0">
                <a:solidFill>
                  <a:srgbClr val="002060"/>
                </a:solidFill>
                <a:latin typeface="+mj-lt"/>
                <a:ea typeface="+mj-ea"/>
                <a:cs typeface="+mj-cs"/>
              </a:rPr>
              <a:t>s</a:t>
            </a:r>
            <a:r>
              <a:rPr lang="en-US" sz="3600" cap="all" dirty="0">
                <a:solidFill>
                  <a:srgbClr val="002060"/>
                </a:solidFill>
                <a:latin typeface="+mj-lt"/>
                <a:ea typeface="+mj-ea"/>
                <a:cs typeface="+mj-cs"/>
              </a:rPr>
              <a:t>: GENERAL CHARACTERISTICS</a:t>
            </a:r>
          </a:p>
          <a:p>
            <a:pPr algn="ctr"/>
            <a:endParaRPr lang="en-US" sz="3600" cap="all" dirty="0">
              <a:solidFill>
                <a:srgbClr val="002060"/>
              </a:solidFill>
              <a:latin typeface="+mj-lt"/>
              <a:ea typeface="+mj-ea"/>
              <a:cs typeface="+mj-cs"/>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44</a:t>
            </a:fld>
            <a:endParaRPr lang="en-US" dirty="0"/>
          </a:p>
        </p:txBody>
      </p:sp>
      <p:sp>
        <p:nvSpPr>
          <p:cNvPr id="6" name="Содержимое 2">
            <a:extLst>
              <a:ext uri="{FF2B5EF4-FFF2-40B4-BE49-F238E27FC236}">
                <a16:creationId xmlns:a16="http://schemas.microsoft.com/office/drawing/2014/main" id="{4C7D06AA-9D57-4DA9-B37E-209995E0C1B0}"/>
              </a:ext>
            </a:extLst>
          </p:cNvPr>
          <p:cNvSpPr txBox="1">
            <a:spLocks/>
          </p:cNvSpPr>
          <p:nvPr/>
        </p:nvSpPr>
        <p:spPr bwMode="auto">
          <a:xfrm>
            <a:off x="749673" y="1029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marL="342900" indent="-342900" algn="just">
              <a:buFont typeface="Arial" panose="020B0604020202020204" pitchFamily="34" charset="0"/>
              <a:buChar char="•"/>
            </a:pPr>
            <a:r>
              <a:rPr lang="bs-Latn-BA" sz="2000" dirty="0">
                <a:solidFill>
                  <a:schemeClr val="tx1"/>
                </a:solidFill>
              </a:rPr>
              <a:t>However, comparison is not entirely applicable, as </a:t>
            </a:r>
            <a:r>
              <a:rPr lang="bs-Latn-BA" sz="2000" u="sng" dirty="0">
                <a:solidFill>
                  <a:schemeClr val="tx1"/>
                </a:solidFill>
              </a:rPr>
              <a:t>scope of a program varies among countries, from whole sectors (e.g. in Russia) to much smaller scope at a level of one department in one agency/Ministry (e.g. Serbia).</a:t>
            </a:r>
          </a:p>
          <a:p>
            <a:pPr marL="342900" indent="-342900" algn="just">
              <a:buFont typeface="Arial" panose="020B0604020202020204" pitchFamily="34" charset="0"/>
              <a:buChar char="•"/>
            </a:pPr>
            <a:r>
              <a:rPr lang="bs-Latn-BA" sz="2000" dirty="0">
                <a:solidFill>
                  <a:schemeClr val="tx1"/>
                </a:solidFill>
              </a:rPr>
              <a:t>In majority of cases PIs are properly defined -  it is clear what they measure, what the unit of measure is and they are neutral in their name. However, this is not always the case.</a:t>
            </a:r>
          </a:p>
          <a:p>
            <a:pPr marL="342900" indent="-342900" algn="just">
              <a:buFont typeface="Arial" panose="020B0604020202020204" pitchFamily="34" charset="0"/>
              <a:buChar char="•"/>
            </a:pPr>
            <a:r>
              <a:rPr lang="bs-Latn-BA" sz="2000" dirty="0">
                <a:solidFill>
                  <a:schemeClr val="tx1"/>
                </a:solidFill>
              </a:rPr>
              <a:t>In most cases, PIs are in large part outputs, however, outcome-level indicators are also given.</a:t>
            </a:r>
          </a:p>
          <a:p>
            <a:pPr marL="342900" indent="-342900" algn="just">
              <a:buFont typeface="Arial" panose="020B0604020202020204" pitchFamily="34" charset="0"/>
              <a:buChar char="•"/>
            </a:pPr>
            <a:r>
              <a:rPr lang="bs-Latn-BA" sz="2000" dirty="0">
                <a:solidFill>
                  <a:schemeClr val="tx1"/>
                </a:solidFill>
              </a:rPr>
              <a:t>In most cases, low output level PIs are also given (e.g. Number of meetings or Yes/No indicators related to legislation/regulation being developed).</a:t>
            </a:r>
          </a:p>
          <a:p>
            <a:pPr marL="342900" indent="-342900" algn="just">
              <a:buFont typeface="Arial" panose="020B0604020202020204" pitchFamily="34" charset="0"/>
              <a:buChar char="•"/>
            </a:pPr>
            <a:r>
              <a:rPr lang="bs-Latn-BA" sz="2000" dirty="0">
                <a:solidFill>
                  <a:schemeClr val="tx1"/>
                </a:solidFill>
              </a:rPr>
              <a:t>In most cases, highest-level long-term indicators (usually based in internationally comparable measurements) are included – e.g. student PISA scores, population covered by education levels, investment in R&amp;D, life expextancy, mortality related to different disease types, vaccination coverage.  </a:t>
            </a:r>
          </a:p>
          <a:p>
            <a:pPr marL="342900" indent="-342900" algn="just">
              <a:buFont typeface="Arial" panose="020B0604020202020204" pitchFamily="34" charset="0"/>
              <a:buChar char="•"/>
            </a:pPr>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20763518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45</a:t>
            </a:fld>
            <a:endParaRPr lang="en-US" dirty="0"/>
          </a:p>
        </p:txBody>
      </p:sp>
      <p:sp>
        <p:nvSpPr>
          <p:cNvPr id="6" name="Содержимое 2">
            <a:extLst>
              <a:ext uri="{FF2B5EF4-FFF2-40B4-BE49-F238E27FC236}">
                <a16:creationId xmlns:a16="http://schemas.microsoft.com/office/drawing/2014/main" id="{4C7D06AA-9D57-4DA9-B37E-209995E0C1B0}"/>
              </a:ext>
            </a:extLst>
          </p:cNvPr>
          <p:cNvSpPr txBox="1">
            <a:spLocks/>
          </p:cNvSpPr>
          <p:nvPr/>
        </p:nvSpPr>
        <p:spPr bwMode="auto">
          <a:xfrm>
            <a:off x="763588" y="1098552"/>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7" name="Содержимое 2">
            <a:extLst>
              <a:ext uri="{FF2B5EF4-FFF2-40B4-BE49-F238E27FC236}">
                <a16:creationId xmlns:a16="http://schemas.microsoft.com/office/drawing/2014/main" id="{CF211009-5C39-4A03-B820-A6DBFEFCCC14}"/>
              </a:ext>
            </a:extLst>
          </p:cNvPr>
          <p:cNvSpPr txBox="1">
            <a:spLocks/>
          </p:cNvSpPr>
          <p:nvPr/>
        </p:nvSpPr>
        <p:spPr bwMode="auto">
          <a:xfrm>
            <a:off x="895184" y="1029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r>
              <a:rPr lang="en-US" sz="2000" dirty="0">
                <a:solidFill>
                  <a:schemeClr val="tx1"/>
                </a:solidFill>
              </a:rPr>
              <a:t>In education, PIs can generally be grouped as related to:</a:t>
            </a:r>
          </a:p>
          <a:p>
            <a:pPr marL="914400" lvl="1" indent="-457200" algn="just">
              <a:buFont typeface="+mj-lt"/>
              <a:buAutoNum type="arabicPeriod"/>
            </a:pPr>
            <a:r>
              <a:rPr lang="en-US" sz="2000" b="1" dirty="0">
                <a:solidFill>
                  <a:schemeClr val="tx1"/>
                </a:solidFill>
              </a:rPr>
              <a:t>Access to education </a:t>
            </a:r>
            <a:r>
              <a:rPr lang="en-US" sz="2000" dirty="0">
                <a:solidFill>
                  <a:schemeClr val="tx1"/>
                </a:solidFill>
              </a:rPr>
              <a:t>(e.g. Share of population covered by education at different levels)</a:t>
            </a:r>
          </a:p>
          <a:p>
            <a:pPr marL="914400" lvl="1" indent="-457200" algn="just">
              <a:buFont typeface="+mj-lt"/>
              <a:buAutoNum type="arabicPeriod"/>
            </a:pPr>
            <a:r>
              <a:rPr lang="en-US" sz="2000" b="1" dirty="0">
                <a:solidFill>
                  <a:schemeClr val="tx1"/>
                </a:solidFill>
              </a:rPr>
              <a:t>Quality of education </a:t>
            </a:r>
            <a:r>
              <a:rPr lang="en-US" sz="2000" dirty="0">
                <a:solidFill>
                  <a:schemeClr val="tx1"/>
                </a:solidFill>
              </a:rPr>
              <a:t>(</a:t>
            </a:r>
            <a:r>
              <a:rPr lang="en-US" sz="2000" dirty="0" err="1">
                <a:solidFill>
                  <a:schemeClr val="tx1"/>
                </a:solidFill>
              </a:rPr>
              <a:t>e.g</a:t>
            </a:r>
            <a:r>
              <a:rPr lang="en-US" sz="2000" dirty="0">
                <a:solidFill>
                  <a:schemeClr val="tx1"/>
                </a:solidFill>
              </a:rPr>
              <a:t> Average scores on state exams, Average scores on PISA, Share of university graduates who are employed)</a:t>
            </a:r>
          </a:p>
          <a:p>
            <a:pPr marL="914400" lvl="1" indent="-457200" algn="just">
              <a:buFont typeface="+mj-lt"/>
              <a:buAutoNum type="arabicPeriod"/>
            </a:pPr>
            <a:r>
              <a:rPr lang="en-US" sz="2000" b="1" dirty="0">
                <a:solidFill>
                  <a:schemeClr val="tx1"/>
                </a:solidFill>
              </a:rPr>
              <a:t>Number of service beneficiaries </a:t>
            </a:r>
            <a:r>
              <a:rPr lang="en-US" sz="2000" dirty="0">
                <a:solidFill>
                  <a:schemeClr val="tx1"/>
                </a:solidFill>
              </a:rPr>
              <a:t>(students) </a:t>
            </a:r>
            <a:r>
              <a:rPr lang="en-US" sz="2000" b="1" dirty="0">
                <a:solidFill>
                  <a:schemeClr val="tx1"/>
                </a:solidFill>
              </a:rPr>
              <a:t>and number of service providers</a:t>
            </a:r>
            <a:r>
              <a:rPr lang="en-US" sz="2000" dirty="0">
                <a:solidFill>
                  <a:schemeClr val="tx1"/>
                </a:solidFill>
              </a:rPr>
              <a:t> (teachers) </a:t>
            </a:r>
            <a:r>
              <a:rPr lang="en-US" sz="2000" b="1" dirty="0">
                <a:solidFill>
                  <a:schemeClr val="tx1"/>
                </a:solidFill>
              </a:rPr>
              <a:t>and their ratio per different education levels</a:t>
            </a:r>
          </a:p>
          <a:p>
            <a:pPr marL="914400" lvl="1" indent="-457200" algn="just">
              <a:buFont typeface="+mj-lt"/>
              <a:buAutoNum type="arabicPeriod"/>
            </a:pPr>
            <a:r>
              <a:rPr lang="en-US" sz="2000" b="1" dirty="0">
                <a:solidFill>
                  <a:schemeClr val="tx1"/>
                </a:solidFill>
              </a:rPr>
              <a:t>Investment in fixed assets and IT </a:t>
            </a:r>
            <a:r>
              <a:rPr lang="en-US" sz="2000" dirty="0">
                <a:solidFill>
                  <a:schemeClr val="tx1"/>
                </a:solidFill>
              </a:rPr>
              <a:t>(Share of schools with modern internet and IT services, Share of schools with safety standards, Number of modernized objects that are realized using the IT system, Share of schools with the access to computers for educational purposes)</a:t>
            </a:r>
          </a:p>
          <a:p>
            <a:pPr marL="914400" lvl="1" indent="-457200" algn="just">
              <a:buFont typeface="+mj-lt"/>
              <a:buAutoNum type="arabicPeriod"/>
            </a:pPr>
            <a:r>
              <a:rPr lang="en-US" sz="2000" b="1" dirty="0">
                <a:solidFill>
                  <a:schemeClr val="tx1"/>
                </a:solidFill>
              </a:rPr>
              <a:t>Gifted students </a:t>
            </a:r>
            <a:r>
              <a:rPr lang="en-US" sz="2000" dirty="0">
                <a:solidFill>
                  <a:schemeClr val="tx1"/>
                </a:solidFill>
              </a:rPr>
              <a:t>(e.g. Number of awards, Ratio of the number of pupils using student scholarships, Number of secondary school students in international competitions, </a:t>
            </a:r>
            <a:r>
              <a:rPr lang="en-GB" sz="2000" dirty="0">
                <a:solidFill>
                  <a:schemeClr val="tx1"/>
                </a:solidFill>
              </a:rPr>
              <a:t>Number of gifted children and students who were given additional specific forms of support according to their needs, preferences and skills</a:t>
            </a:r>
            <a:r>
              <a:rPr lang="en-US" sz="2000" dirty="0">
                <a:solidFill>
                  <a:schemeClr val="tx1"/>
                </a:solidFill>
              </a:rPr>
              <a:t>)</a:t>
            </a:r>
          </a:p>
          <a:p>
            <a:pPr marL="914400" lvl="1" indent="-457200" algn="just">
              <a:buFont typeface="+mj-lt"/>
              <a:buAutoNum type="arabicPeriod"/>
            </a:pPr>
            <a:endParaRPr lang="en-US" sz="2000" dirty="0">
              <a:solidFill>
                <a:schemeClr val="tx1"/>
              </a:solidFill>
            </a:endParaRPr>
          </a:p>
          <a:p>
            <a:pPr marL="914400" lvl="1" indent="-457200" algn="just">
              <a:buFont typeface="+mj-lt"/>
              <a:buAutoNum type="arabicPeriod"/>
            </a:pPr>
            <a:endParaRPr lang="bs-Latn-BA" sz="2000" dirty="0">
              <a:solidFill>
                <a:schemeClr val="tx1"/>
              </a:solidFill>
            </a:endParaRPr>
          </a:p>
          <a:p>
            <a:pPr algn="just">
              <a:spcBef>
                <a:spcPts val="800"/>
              </a:spcBef>
            </a:pPr>
            <a:endParaRPr lang="ru-RU" sz="1300" dirty="0">
              <a:solidFill>
                <a:schemeClr val="tx1"/>
              </a:solidFill>
              <a:latin typeface="Lucida Grande CY"/>
              <a:cs typeface="Lucida Grande CY"/>
            </a:endParaRPr>
          </a:p>
        </p:txBody>
      </p:sp>
      <p:sp>
        <p:nvSpPr>
          <p:cNvPr id="8" name="TextBox 7">
            <a:extLst>
              <a:ext uri="{FF2B5EF4-FFF2-40B4-BE49-F238E27FC236}">
                <a16:creationId xmlns:a16="http://schemas.microsoft.com/office/drawing/2014/main" id="{672990E0-E1C1-4C00-B919-F17F3D0FE4A5}"/>
              </a:ext>
            </a:extLst>
          </p:cNvPr>
          <p:cNvSpPr txBox="1"/>
          <p:nvPr/>
        </p:nvSpPr>
        <p:spPr>
          <a:xfrm>
            <a:off x="662609" y="152400"/>
            <a:ext cx="9014791" cy="1200329"/>
          </a:xfrm>
          <a:prstGeom prst="rect">
            <a:avLst/>
          </a:prstGeom>
          <a:noFill/>
        </p:spPr>
        <p:txBody>
          <a:bodyPr wrap="square" rtlCol="0">
            <a:spAutoFit/>
          </a:bodyPr>
          <a:lstStyle/>
          <a:p>
            <a:pPr algn="ctr"/>
            <a:r>
              <a:rPr lang="en-US" sz="3600" cap="all" dirty="0">
                <a:solidFill>
                  <a:srgbClr val="002060"/>
                </a:solidFill>
                <a:latin typeface="+mj-lt"/>
                <a:ea typeface="+mj-ea"/>
                <a:cs typeface="+mj-cs"/>
              </a:rPr>
              <a:t>Findings from REVIEW</a:t>
            </a:r>
            <a:r>
              <a:rPr lang="bs-Latn-BA" sz="3600" cap="all" dirty="0">
                <a:solidFill>
                  <a:srgbClr val="002060"/>
                </a:solidFill>
                <a:latin typeface="+mj-lt"/>
                <a:ea typeface="+mj-ea"/>
                <a:cs typeface="+mj-cs"/>
              </a:rPr>
              <a:t> oF EDUCATION </a:t>
            </a:r>
            <a:r>
              <a:rPr lang="en-US" sz="3600" cap="all" dirty="0">
                <a:solidFill>
                  <a:srgbClr val="002060"/>
                </a:solidFill>
                <a:latin typeface="+mj-lt"/>
                <a:ea typeface="+mj-ea"/>
                <a:cs typeface="+mj-cs"/>
              </a:rPr>
              <a:t>PI</a:t>
            </a:r>
            <a:r>
              <a:rPr lang="en-US" sz="3600" dirty="0">
                <a:solidFill>
                  <a:srgbClr val="002060"/>
                </a:solidFill>
                <a:latin typeface="+mj-lt"/>
                <a:ea typeface="+mj-ea"/>
                <a:cs typeface="+mj-cs"/>
              </a:rPr>
              <a:t>s</a:t>
            </a:r>
            <a:r>
              <a:rPr lang="en-US" sz="3600" cap="all" dirty="0">
                <a:solidFill>
                  <a:srgbClr val="002060"/>
                </a:solidFill>
                <a:latin typeface="+mj-lt"/>
                <a:ea typeface="+mj-ea"/>
                <a:cs typeface="+mj-cs"/>
              </a:rPr>
              <a:t>: COMMON GROUPING of </a:t>
            </a:r>
            <a:r>
              <a:rPr lang="en-US" sz="3600" cap="all" dirty="0" err="1">
                <a:solidFill>
                  <a:srgbClr val="002060"/>
                </a:solidFill>
                <a:latin typeface="+mj-lt"/>
                <a:ea typeface="+mj-ea"/>
                <a:cs typeface="+mj-cs"/>
              </a:rPr>
              <a:t>pi</a:t>
            </a:r>
            <a:r>
              <a:rPr lang="en-US" sz="3600" dirty="0" err="1">
                <a:solidFill>
                  <a:srgbClr val="002060"/>
                </a:solidFill>
                <a:latin typeface="+mj-lt"/>
                <a:ea typeface="+mj-ea"/>
                <a:cs typeface="+mj-cs"/>
              </a:rPr>
              <a:t>s</a:t>
            </a:r>
            <a:endParaRPr lang="en-US" sz="3600" cap="all" dirty="0">
              <a:solidFill>
                <a:srgbClr val="002060"/>
              </a:solidFill>
              <a:latin typeface="+mj-lt"/>
              <a:ea typeface="+mj-ea"/>
              <a:cs typeface="+mj-cs"/>
            </a:endParaRPr>
          </a:p>
        </p:txBody>
      </p:sp>
    </p:spTree>
    <p:extLst>
      <p:ext uri="{BB962C8B-B14F-4D97-AF65-F5344CB8AC3E}">
        <p14:creationId xmlns:p14="http://schemas.microsoft.com/office/powerpoint/2010/main" val="30122396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46</a:t>
            </a:fld>
            <a:endParaRPr lang="en-US" dirty="0"/>
          </a:p>
        </p:txBody>
      </p:sp>
      <p:sp>
        <p:nvSpPr>
          <p:cNvPr id="6" name="Содержимое 2">
            <a:extLst>
              <a:ext uri="{FF2B5EF4-FFF2-40B4-BE49-F238E27FC236}">
                <a16:creationId xmlns:a16="http://schemas.microsoft.com/office/drawing/2014/main" id="{4C7D06AA-9D57-4DA9-B37E-209995E0C1B0}"/>
              </a:ext>
            </a:extLst>
          </p:cNvPr>
          <p:cNvSpPr txBox="1">
            <a:spLocks/>
          </p:cNvSpPr>
          <p:nvPr/>
        </p:nvSpPr>
        <p:spPr bwMode="auto">
          <a:xfrm>
            <a:off x="763588" y="1098552"/>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7" name="Содержимое 2">
            <a:extLst>
              <a:ext uri="{FF2B5EF4-FFF2-40B4-BE49-F238E27FC236}">
                <a16:creationId xmlns:a16="http://schemas.microsoft.com/office/drawing/2014/main" id="{CF211009-5C39-4A03-B820-A6DBFEFCCC14}"/>
              </a:ext>
            </a:extLst>
          </p:cNvPr>
          <p:cNvSpPr txBox="1">
            <a:spLocks/>
          </p:cNvSpPr>
          <p:nvPr/>
        </p:nvSpPr>
        <p:spPr bwMode="auto">
          <a:xfrm>
            <a:off x="840658" y="752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r>
              <a:rPr lang="en-US" sz="2000" dirty="0">
                <a:solidFill>
                  <a:schemeClr val="tx1"/>
                </a:solidFill>
              </a:rPr>
              <a:t>In education, PIs can generally be grouped as related to:</a:t>
            </a:r>
          </a:p>
          <a:p>
            <a:pPr marL="914400" lvl="1" indent="-457200" algn="just">
              <a:buFont typeface="+mj-lt"/>
              <a:buAutoNum type="arabicPeriod" startAt="6"/>
            </a:pPr>
            <a:r>
              <a:rPr lang="en-US" sz="1700" b="1" dirty="0">
                <a:solidFill>
                  <a:schemeClr val="tx1"/>
                </a:solidFill>
              </a:rPr>
              <a:t>Access of marginalized groups </a:t>
            </a:r>
            <a:r>
              <a:rPr lang="en-US" sz="1700" dirty="0">
                <a:solidFill>
                  <a:schemeClr val="tx1"/>
                </a:solidFill>
              </a:rPr>
              <a:t>(e.g. Number of pedagogical assistants involved in working with Roma children, Number of students with disabilities, Number of children attending a program of educational work with children on hospital treatment, Increasing the number of supplementary classes for students with learning disabilities)</a:t>
            </a:r>
          </a:p>
          <a:p>
            <a:pPr marL="914400" lvl="1" indent="-457200" algn="just">
              <a:buFont typeface="+mj-lt"/>
              <a:buAutoNum type="arabicPeriod" startAt="6"/>
            </a:pPr>
            <a:r>
              <a:rPr lang="en-US" sz="1700" b="1" dirty="0">
                <a:solidFill>
                  <a:schemeClr val="tx1"/>
                </a:solidFill>
              </a:rPr>
              <a:t>Support services </a:t>
            </a:r>
            <a:r>
              <a:rPr lang="en-US" sz="1700" dirty="0">
                <a:solidFill>
                  <a:schemeClr val="tx1"/>
                </a:solidFill>
              </a:rPr>
              <a:t>(e.g. Number of available student dorms, Number of students using accommodation services)</a:t>
            </a:r>
          </a:p>
          <a:p>
            <a:pPr marL="914400" lvl="1" indent="-457200" algn="just">
              <a:buFont typeface="+mj-lt"/>
              <a:buAutoNum type="arabicPeriod" startAt="6"/>
            </a:pPr>
            <a:r>
              <a:rPr lang="en-US" sz="1700" b="1" dirty="0">
                <a:solidFill>
                  <a:schemeClr val="tx1"/>
                </a:solidFill>
              </a:rPr>
              <a:t>Extracurricular activities </a:t>
            </a:r>
            <a:r>
              <a:rPr lang="en-US" sz="1700" dirty="0">
                <a:solidFill>
                  <a:schemeClr val="tx1"/>
                </a:solidFill>
              </a:rPr>
              <a:t>(e.g. Percentage of pupils involved in extracurricular activities)</a:t>
            </a:r>
          </a:p>
          <a:p>
            <a:pPr marL="914400" lvl="1" indent="-457200" algn="just">
              <a:buFont typeface="+mj-lt"/>
              <a:buAutoNum type="arabicPeriod" startAt="6"/>
            </a:pPr>
            <a:r>
              <a:rPr lang="en-US" sz="1700" b="1" dirty="0">
                <a:solidFill>
                  <a:schemeClr val="tx1"/>
                </a:solidFill>
              </a:rPr>
              <a:t>Compliance with standards </a:t>
            </a:r>
            <a:r>
              <a:rPr lang="en-US" sz="1700" dirty="0">
                <a:solidFill>
                  <a:schemeClr val="tx1"/>
                </a:solidFill>
              </a:rPr>
              <a:t>(e.g. Number of higher education institutions which are aligned with revised European standards, Number of standard documents for student achievement for primary and secondary education)</a:t>
            </a:r>
          </a:p>
          <a:p>
            <a:pPr marL="914400" lvl="1" indent="-457200" algn="just">
              <a:buFont typeface="+mj-lt"/>
              <a:buAutoNum type="arabicPeriod" startAt="6"/>
            </a:pPr>
            <a:r>
              <a:rPr lang="en-US" sz="1700" b="1" dirty="0">
                <a:solidFill>
                  <a:schemeClr val="tx1"/>
                </a:solidFill>
              </a:rPr>
              <a:t>Research and development  </a:t>
            </a:r>
            <a:r>
              <a:rPr lang="en-US" sz="1700" dirty="0">
                <a:solidFill>
                  <a:schemeClr val="tx1"/>
                </a:solidFill>
              </a:rPr>
              <a:t>(e.g. percentage of GDP expenditures for science and research, Share of funds allocated by universities to development of research work, Share of recent graduates involved in implementation of research and development)</a:t>
            </a:r>
          </a:p>
          <a:p>
            <a:pPr marL="914400" lvl="1" indent="-457200" algn="just">
              <a:buFont typeface="+mj-lt"/>
              <a:buAutoNum type="arabicPeriod" startAt="6"/>
            </a:pPr>
            <a:r>
              <a:rPr lang="en-US" sz="1700" b="1" dirty="0">
                <a:solidFill>
                  <a:schemeClr val="tx1"/>
                </a:solidFill>
              </a:rPr>
              <a:t>Teachers’ education </a:t>
            </a:r>
            <a:r>
              <a:rPr lang="en-US" sz="1700" dirty="0">
                <a:solidFill>
                  <a:schemeClr val="tx1"/>
                </a:solidFill>
              </a:rPr>
              <a:t>(e.g. Number of employees in education who received trainings in the area of ​​violence prevention, and Share of teachers participating in advanced vocational training programs)</a:t>
            </a:r>
          </a:p>
          <a:p>
            <a:pPr marL="914400" lvl="1" indent="-457200" algn="just">
              <a:buFont typeface="+mj-lt"/>
              <a:buAutoNum type="arabicPeriod" startAt="6"/>
            </a:pPr>
            <a:r>
              <a:rPr lang="en-US" sz="1700" b="1" dirty="0">
                <a:solidFill>
                  <a:schemeClr val="tx1"/>
                </a:solidFill>
              </a:rPr>
              <a:t>Legal/regulatory documents </a:t>
            </a:r>
            <a:r>
              <a:rPr lang="en-US" sz="1700" dirty="0">
                <a:solidFill>
                  <a:schemeClr val="tx1"/>
                </a:solidFill>
              </a:rPr>
              <a:t>(e.g. Administrative acts regulating learning/training process, Laws/bylaws, Preparation of documents on policies (the total number of documents)</a:t>
            </a:r>
          </a:p>
          <a:p>
            <a:pPr lvl="1" algn="just"/>
            <a:endParaRPr lang="en-US" sz="1700" dirty="0">
              <a:solidFill>
                <a:schemeClr val="tx1"/>
              </a:solidFill>
            </a:endParaRPr>
          </a:p>
          <a:p>
            <a:pPr lvl="1" algn="just"/>
            <a:endParaRPr lang="en-US" sz="2000" dirty="0">
              <a:solidFill>
                <a:schemeClr val="tx1"/>
              </a:solidFill>
            </a:endParaRPr>
          </a:p>
          <a:p>
            <a:pPr marL="914400" lvl="1" indent="-457200" algn="just">
              <a:buFont typeface="+mj-lt"/>
              <a:buAutoNum type="arabicPeriod"/>
            </a:pPr>
            <a:endParaRPr lang="en-US" sz="2000" b="1" dirty="0">
              <a:solidFill>
                <a:schemeClr val="tx1"/>
              </a:solidFill>
            </a:endParaRPr>
          </a:p>
          <a:p>
            <a:pPr marL="914400" lvl="1" indent="-457200" algn="just">
              <a:buFont typeface="+mj-lt"/>
              <a:buAutoNum type="arabicPeriod"/>
            </a:pPr>
            <a:endParaRPr lang="bs-Latn-BA" sz="2000" b="1" dirty="0">
              <a:solidFill>
                <a:schemeClr val="tx1"/>
              </a:solidFill>
            </a:endParaRPr>
          </a:p>
          <a:p>
            <a:pPr algn="just">
              <a:spcBef>
                <a:spcPts val="800"/>
              </a:spcBef>
            </a:pPr>
            <a:endParaRPr lang="ru-RU" sz="1300" dirty="0">
              <a:solidFill>
                <a:schemeClr val="tx1"/>
              </a:solidFill>
              <a:latin typeface="Lucida Grande CY"/>
              <a:cs typeface="Lucida Grande CY"/>
            </a:endParaRPr>
          </a:p>
        </p:txBody>
      </p:sp>
      <p:sp>
        <p:nvSpPr>
          <p:cNvPr id="8" name="TextBox 7">
            <a:extLst>
              <a:ext uri="{FF2B5EF4-FFF2-40B4-BE49-F238E27FC236}">
                <a16:creationId xmlns:a16="http://schemas.microsoft.com/office/drawing/2014/main" id="{672990E0-E1C1-4C00-B919-F17F3D0FE4A5}"/>
              </a:ext>
            </a:extLst>
          </p:cNvPr>
          <p:cNvSpPr txBox="1"/>
          <p:nvPr/>
        </p:nvSpPr>
        <p:spPr>
          <a:xfrm>
            <a:off x="638486" y="60320"/>
            <a:ext cx="9014791" cy="1200329"/>
          </a:xfrm>
          <a:prstGeom prst="rect">
            <a:avLst/>
          </a:prstGeom>
          <a:noFill/>
        </p:spPr>
        <p:txBody>
          <a:bodyPr wrap="square" rtlCol="0">
            <a:spAutoFit/>
          </a:bodyPr>
          <a:lstStyle/>
          <a:p>
            <a:pPr algn="ctr"/>
            <a:r>
              <a:rPr lang="en-US" sz="3600" cap="all" dirty="0">
                <a:solidFill>
                  <a:srgbClr val="002060"/>
                </a:solidFill>
                <a:latin typeface="+mj-lt"/>
                <a:ea typeface="+mj-ea"/>
                <a:cs typeface="+mj-cs"/>
              </a:rPr>
              <a:t>Findings from REVIEW</a:t>
            </a:r>
            <a:r>
              <a:rPr lang="bs-Latn-BA" sz="3600" cap="all" dirty="0">
                <a:solidFill>
                  <a:srgbClr val="002060"/>
                </a:solidFill>
                <a:latin typeface="+mj-lt"/>
                <a:ea typeface="+mj-ea"/>
                <a:cs typeface="+mj-cs"/>
              </a:rPr>
              <a:t> oF EDUCATION </a:t>
            </a:r>
            <a:r>
              <a:rPr lang="en-US" sz="3600" cap="all" dirty="0">
                <a:solidFill>
                  <a:srgbClr val="002060"/>
                </a:solidFill>
                <a:latin typeface="+mj-lt"/>
                <a:ea typeface="+mj-ea"/>
                <a:cs typeface="+mj-cs"/>
              </a:rPr>
              <a:t>PIs: COMMON GROUPING of </a:t>
            </a:r>
            <a:r>
              <a:rPr lang="en-US" sz="3600" cap="all" dirty="0" err="1">
                <a:solidFill>
                  <a:srgbClr val="002060"/>
                </a:solidFill>
                <a:latin typeface="+mj-lt"/>
                <a:ea typeface="+mj-ea"/>
                <a:cs typeface="+mj-cs"/>
              </a:rPr>
              <a:t>pi</a:t>
            </a:r>
            <a:r>
              <a:rPr lang="en-US" sz="3600" dirty="0" err="1">
                <a:solidFill>
                  <a:srgbClr val="002060"/>
                </a:solidFill>
                <a:latin typeface="+mj-lt"/>
                <a:ea typeface="+mj-ea"/>
                <a:cs typeface="+mj-cs"/>
              </a:rPr>
              <a:t>s</a:t>
            </a:r>
            <a:r>
              <a:rPr lang="en-US" sz="3600" cap="all" dirty="0">
                <a:solidFill>
                  <a:srgbClr val="002060"/>
                </a:solidFill>
                <a:latin typeface="+mj-lt"/>
                <a:ea typeface="+mj-ea"/>
                <a:cs typeface="+mj-cs"/>
              </a:rPr>
              <a:t> </a:t>
            </a:r>
          </a:p>
        </p:txBody>
      </p:sp>
    </p:spTree>
    <p:extLst>
      <p:ext uri="{BB962C8B-B14F-4D97-AF65-F5344CB8AC3E}">
        <p14:creationId xmlns:p14="http://schemas.microsoft.com/office/powerpoint/2010/main" val="450136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47</a:t>
            </a:fld>
            <a:endParaRPr lang="en-US" dirty="0"/>
          </a:p>
        </p:txBody>
      </p:sp>
      <p:sp>
        <p:nvSpPr>
          <p:cNvPr id="6" name="Содержимое 2">
            <a:extLst>
              <a:ext uri="{FF2B5EF4-FFF2-40B4-BE49-F238E27FC236}">
                <a16:creationId xmlns:a16="http://schemas.microsoft.com/office/drawing/2014/main" id="{4C7D06AA-9D57-4DA9-B37E-209995E0C1B0}"/>
              </a:ext>
            </a:extLst>
          </p:cNvPr>
          <p:cNvSpPr txBox="1">
            <a:spLocks/>
          </p:cNvSpPr>
          <p:nvPr/>
        </p:nvSpPr>
        <p:spPr bwMode="auto">
          <a:xfrm>
            <a:off x="763588" y="1098552"/>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7" name="Содержимое 2">
            <a:extLst>
              <a:ext uri="{FF2B5EF4-FFF2-40B4-BE49-F238E27FC236}">
                <a16:creationId xmlns:a16="http://schemas.microsoft.com/office/drawing/2014/main" id="{CF211009-5C39-4A03-B820-A6DBFEFCCC14}"/>
              </a:ext>
            </a:extLst>
          </p:cNvPr>
          <p:cNvSpPr txBox="1">
            <a:spLocks/>
          </p:cNvSpPr>
          <p:nvPr/>
        </p:nvSpPr>
        <p:spPr bwMode="auto">
          <a:xfrm>
            <a:off x="895184" y="1029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r>
              <a:rPr lang="en-US" sz="2000" dirty="0">
                <a:solidFill>
                  <a:schemeClr val="tx1"/>
                </a:solidFill>
              </a:rPr>
              <a:t>In health, PIs can generally be grouped as related to:</a:t>
            </a:r>
          </a:p>
          <a:p>
            <a:pPr marL="914400" lvl="1" indent="-457200" algn="just">
              <a:buFont typeface="+mj-lt"/>
              <a:buAutoNum type="arabicPeriod"/>
            </a:pPr>
            <a:r>
              <a:rPr lang="en-US" sz="1800" b="1" dirty="0">
                <a:solidFill>
                  <a:schemeClr val="tx1"/>
                </a:solidFill>
              </a:rPr>
              <a:t>Life expectancy</a:t>
            </a:r>
          </a:p>
          <a:p>
            <a:pPr marL="914400" lvl="1" indent="-457200" algn="just">
              <a:buFont typeface="+mj-lt"/>
              <a:buAutoNum type="arabicPeriod"/>
            </a:pPr>
            <a:r>
              <a:rPr lang="en-US" sz="1800" b="1" dirty="0">
                <a:solidFill>
                  <a:schemeClr val="tx1"/>
                </a:solidFill>
              </a:rPr>
              <a:t>Perceptions of quality of services </a:t>
            </a:r>
            <a:r>
              <a:rPr lang="en-US" sz="1800" dirty="0">
                <a:solidFill>
                  <a:schemeClr val="tx1"/>
                </a:solidFill>
              </a:rPr>
              <a:t>(e.g. Percent satisfaction of patients provided with health care)</a:t>
            </a:r>
          </a:p>
          <a:p>
            <a:pPr marL="914400" lvl="1" indent="-457200" algn="just">
              <a:buFont typeface="+mj-lt"/>
              <a:buAutoNum type="arabicPeriod"/>
            </a:pPr>
            <a:r>
              <a:rPr lang="en-US" sz="1800" b="1" dirty="0">
                <a:solidFill>
                  <a:schemeClr val="tx1"/>
                </a:solidFill>
              </a:rPr>
              <a:t>Mortality rates </a:t>
            </a:r>
            <a:r>
              <a:rPr lang="en-US" sz="1800" dirty="0">
                <a:solidFill>
                  <a:schemeClr val="tx1"/>
                </a:solidFill>
              </a:rPr>
              <a:t>(e.g. Mortality from all causes per 1,000 persons, Infant mortality per 1,000 births, Mortality from cardiovascular diseases, Disease prevalence by type, and Percentage of deaths from malignant tumors)</a:t>
            </a:r>
          </a:p>
          <a:p>
            <a:pPr marL="914400" lvl="1" indent="-457200" algn="just">
              <a:buFont typeface="+mj-lt"/>
              <a:buAutoNum type="arabicPeriod"/>
            </a:pPr>
            <a:r>
              <a:rPr lang="en-US" sz="1800" b="1" dirty="0">
                <a:solidFill>
                  <a:schemeClr val="tx1"/>
                </a:solidFill>
              </a:rPr>
              <a:t>Prevalence of diseases</a:t>
            </a:r>
            <a:r>
              <a:rPr lang="en-US" sz="1800" dirty="0">
                <a:solidFill>
                  <a:schemeClr val="tx1"/>
                </a:solidFill>
              </a:rPr>
              <a:t> (e.g. Prevalence of cardiovascular diseases and TB incidence rate)</a:t>
            </a:r>
          </a:p>
          <a:p>
            <a:pPr marL="914400" lvl="1" indent="-457200" algn="just">
              <a:buFont typeface="+mj-lt"/>
              <a:buAutoNum type="arabicPeriod"/>
            </a:pPr>
            <a:r>
              <a:rPr lang="en-US" sz="1800" b="1" dirty="0">
                <a:solidFill>
                  <a:schemeClr val="tx1"/>
                </a:solidFill>
              </a:rPr>
              <a:t>High-technology health services and investment in fixed assets </a:t>
            </a:r>
            <a:r>
              <a:rPr lang="en-US" sz="1800" dirty="0">
                <a:solidFill>
                  <a:schemeClr val="tx1"/>
                </a:solidFill>
              </a:rPr>
              <a:t>(e.g. Average age of equipment for radiological diagnostics and air therapy, Number of public health centers equipped with metrologically validated laboratory equipment, Number of e-services implemented, and Per capita capital investment expenditure)</a:t>
            </a:r>
          </a:p>
          <a:p>
            <a:pPr marL="914400" lvl="1" indent="-457200" algn="just">
              <a:buFont typeface="+mj-lt"/>
              <a:buAutoNum type="arabicPeriod"/>
            </a:pPr>
            <a:r>
              <a:rPr lang="en-US" sz="1800" b="1" dirty="0">
                <a:solidFill>
                  <a:schemeClr val="tx1"/>
                </a:solidFill>
              </a:rPr>
              <a:t>Research and Development </a:t>
            </a:r>
            <a:r>
              <a:rPr lang="en-US" sz="1800" dirty="0">
                <a:solidFill>
                  <a:schemeClr val="tx1"/>
                </a:solidFill>
              </a:rPr>
              <a:t>(e.g. Percentage of researchers aged through 39 in the overall number of researchers and Number of studies on severely hazardous infections)</a:t>
            </a:r>
          </a:p>
          <a:p>
            <a:pPr marL="914400" lvl="1" indent="-457200" algn="just">
              <a:buFont typeface="+mj-lt"/>
              <a:buAutoNum type="arabicPeriod"/>
            </a:pPr>
            <a:endParaRPr lang="en-US" sz="1800" b="1" dirty="0">
              <a:solidFill>
                <a:schemeClr val="tx1"/>
              </a:solidFill>
            </a:endParaRPr>
          </a:p>
          <a:p>
            <a:pPr marL="914400" lvl="1" indent="-457200" algn="just">
              <a:buFont typeface="+mj-lt"/>
              <a:buAutoNum type="arabicPeriod"/>
            </a:pPr>
            <a:endParaRPr lang="en-US" sz="1700" b="1" dirty="0">
              <a:solidFill>
                <a:schemeClr val="tx1"/>
              </a:solidFill>
            </a:endParaRPr>
          </a:p>
          <a:p>
            <a:pPr algn="just">
              <a:spcBef>
                <a:spcPts val="800"/>
              </a:spcBef>
            </a:pPr>
            <a:endParaRPr lang="ru-RU" sz="1300" dirty="0">
              <a:solidFill>
                <a:schemeClr val="tx1"/>
              </a:solidFill>
              <a:latin typeface="Lucida Grande CY"/>
              <a:cs typeface="Lucida Grande CY"/>
            </a:endParaRPr>
          </a:p>
        </p:txBody>
      </p:sp>
      <p:sp>
        <p:nvSpPr>
          <p:cNvPr id="8" name="TextBox 7">
            <a:extLst>
              <a:ext uri="{FF2B5EF4-FFF2-40B4-BE49-F238E27FC236}">
                <a16:creationId xmlns:a16="http://schemas.microsoft.com/office/drawing/2014/main" id="{672990E0-E1C1-4C00-B919-F17F3D0FE4A5}"/>
              </a:ext>
            </a:extLst>
          </p:cNvPr>
          <p:cNvSpPr txBox="1"/>
          <p:nvPr/>
        </p:nvSpPr>
        <p:spPr>
          <a:xfrm>
            <a:off x="662609" y="152400"/>
            <a:ext cx="9014791" cy="1200329"/>
          </a:xfrm>
          <a:prstGeom prst="rect">
            <a:avLst/>
          </a:prstGeom>
          <a:noFill/>
        </p:spPr>
        <p:txBody>
          <a:bodyPr wrap="square" rtlCol="0">
            <a:spAutoFit/>
          </a:bodyPr>
          <a:lstStyle/>
          <a:p>
            <a:pPr algn="ctr"/>
            <a:r>
              <a:rPr lang="en-US" sz="3600" cap="all" dirty="0">
                <a:solidFill>
                  <a:srgbClr val="002060"/>
                </a:solidFill>
                <a:latin typeface="+mj-lt"/>
                <a:ea typeface="+mj-ea"/>
                <a:cs typeface="+mj-cs"/>
              </a:rPr>
              <a:t>Findings from REVIEW</a:t>
            </a:r>
            <a:r>
              <a:rPr lang="bs-Latn-BA" sz="3600" cap="all" dirty="0">
                <a:solidFill>
                  <a:srgbClr val="002060"/>
                </a:solidFill>
                <a:latin typeface="+mj-lt"/>
                <a:ea typeface="+mj-ea"/>
                <a:cs typeface="+mj-cs"/>
              </a:rPr>
              <a:t> oF </a:t>
            </a:r>
            <a:r>
              <a:rPr lang="en-US" sz="3600" cap="all" dirty="0">
                <a:solidFill>
                  <a:srgbClr val="002060"/>
                </a:solidFill>
                <a:latin typeface="+mj-lt"/>
                <a:ea typeface="+mj-ea"/>
                <a:cs typeface="+mj-cs"/>
              </a:rPr>
              <a:t>HEALTH</a:t>
            </a:r>
            <a:r>
              <a:rPr lang="bs-Latn-BA" sz="3600" cap="all" dirty="0">
                <a:solidFill>
                  <a:srgbClr val="002060"/>
                </a:solidFill>
                <a:latin typeface="+mj-lt"/>
                <a:ea typeface="+mj-ea"/>
                <a:cs typeface="+mj-cs"/>
              </a:rPr>
              <a:t> </a:t>
            </a:r>
            <a:r>
              <a:rPr lang="en-US" sz="3600" cap="all" dirty="0">
                <a:solidFill>
                  <a:srgbClr val="002060"/>
                </a:solidFill>
                <a:latin typeface="+mj-lt"/>
                <a:ea typeface="+mj-ea"/>
                <a:cs typeface="+mj-cs"/>
              </a:rPr>
              <a:t>PI</a:t>
            </a:r>
            <a:r>
              <a:rPr lang="en-US" sz="3600" dirty="0">
                <a:solidFill>
                  <a:srgbClr val="002060"/>
                </a:solidFill>
                <a:latin typeface="+mj-lt"/>
                <a:ea typeface="+mj-ea"/>
                <a:cs typeface="+mj-cs"/>
              </a:rPr>
              <a:t>s</a:t>
            </a:r>
            <a:r>
              <a:rPr lang="en-US" sz="3600" cap="all" dirty="0">
                <a:solidFill>
                  <a:srgbClr val="002060"/>
                </a:solidFill>
                <a:latin typeface="+mj-lt"/>
                <a:ea typeface="+mj-ea"/>
                <a:cs typeface="+mj-cs"/>
              </a:rPr>
              <a:t>: COMMON GROUPING of </a:t>
            </a:r>
            <a:r>
              <a:rPr lang="en-US" sz="3600" cap="all" dirty="0" err="1">
                <a:solidFill>
                  <a:srgbClr val="002060"/>
                </a:solidFill>
                <a:latin typeface="+mj-lt"/>
                <a:ea typeface="+mj-ea"/>
                <a:cs typeface="+mj-cs"/>
              </a:rPr>
              <a:t>pi</a:t>
            </a:r>
            <a:r>
              <a:rPr lang="en-US" sz="3600" dirty="0" err="1">
                <a:solidFill>
                  <a:srgbClr val="002060"/>
                </a:solidFill>
                <a:latin typeface="+mj-lt"/>
                <a:ea typeface="+mj-ea"/>
                <a:cs typeface="+mj-cs"/>
              </a:rPr>
              <a:t>s</a:t>
            </a:r>
            <a:endParaRPr lang="en-US" sz="3600" cap="all" dirty="0">
              <a:solidFill>
                <a:srgbClr val="002060"/>
              </a:solidFill>
              <a:latin typeface="+mj-lt"/>
              <a:ea typeface="+mj-ea"/>
              <a:cs typeface="+mj-cs"/>
            </a:endParaRPr>
          </a:p>
        </p:txBody>
      </p:sp>
    </p:spTree>
    <p:extLst>
      <p:ext uri="{BB962C8B-B14F-4D97-AF65-F5344CB8AC3E}">
        <p14:creationId xmlns:p14="http://schemas.microsoft.com/office/powerpoint/2010/main" val="22717882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48</a:t>
            </a:fld>
            <a:endParaRPr lang="en-US" dirty="0"/>
          </a:p>
        </p:txBody>
      </p:sp>
      <p:sp>
        <p:nvSpPr>
          <p:cNvPr id="6" name="Содержимое 2">
            <a:extLst>
              <a:ext uri="{FF2B5EF4-FFF2-40B4-BE49-F238E27FC236}">
                <a16:creationId xmlns:a16="http://schemas.microsoft.com/office/drawing/2014/main" id="{4C7D06AA-9D57-4DA9-B37E-209995E0C1B0}"/>
              </a:ext>
            </a:extLst>
          </p:cNvPr>
          <p:cNvSpPr txBox="1">
            <a:spLocks/>
          </p:cNvSpPr>
          <p:nvPr/>
        </p:nvSpPr>
        <p:spPr bwMode="auto">
          <a:xfrm>
            <a:off x="763588" y="1098552"/>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endParaRPr lang="en-US" sz="2000"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7" name="Содержимое 2">
            <a:extLst>
              <a:ext uri="{FF2B5EF4-FFF2-40B4-BE49-F238E27FC236}">
                <a16:creationId xmlns:a16="http://schemas.microsoft.com/office/drawing/2014/main" id="{CF211009-5C39-4A03-B820-A6DBFEFCCC14}"/>
              </a:ext>
            </a:extLst>
          </p:cNvPr>
          <p:cNvSpPr txBox="1">
            <a:spLocks/>
          </p:cNvSpPr>
          <p:nvPr/>
        </p:nvSpPr>
        <p:spPr bwMode="auto">
          <a:xfrm>
            <a:off x="895184" y="1029563"/>
            <a:ext cx="8764588" cy="335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bs-Latn-BA" sz="1900" dirty="0">
              <a:solidFill>
                <a:schemeClr val="tx1"/>
              </a:solidFill>
            </a:endParaRPr>
          </a:p>
          <a:p>
            <a:pPr algn="just"/>
            <a:r>
              <a:rPr lang="en-US" sz="2000" dirty="0">
                <a:solidFill>
                  <a:schemeClr val="tx1"/>
                </a:solidFill>
              </a:rPr>
              <a:t>In health, PIs can generally be grouped as related to:</a:t>
            </a:r>
          </a:p>
          <a:p>
            <a:pPr marL="914400" lvl="1" indent="-457200" algn="just">
              <a:buFont typeface="+mj-lt"/>
              <a:buAutoNum type="arabicPeriod" startAt="7"/>
            </a:pPr>
            <a:r>
              <a:rPr lang="en-US" sz="1800" b="1" dirty="0">
                <a:solidFill>
                  <a:schemeClr val="tx1"/>
                </a:solidFill>
              </a:rPr>
              <a:t>Vaccination coverages </a:t>
            </a:r>
            <a:r>
              <a:rPr lang="en-US" sz="1800" dirty="0">
                <a:solidFill>
                  <a:schemeClr val="tx1"/>
                </a:solidFill>
              </a:rPr>
              <a:t>(e.g. Percentage of fully vaccinated children, Vaccination coverage for children under 2 years of age, and Coverage of women 30-60 years of age in screening Cervical Cancer)</a:t>
            </a:r>
          </a:p>
          <a:p>
            <a:pPr marL="914400" lvl="1" indent="-457200" algn="just">
              <a:buFont typeface="+mj-lt"/>
              <a:buAutoNum type="arabicPeriod" startAt="7"/>
            </a:pPr>
            <a:r>
              <a:rPr lang="en-US" sz="1800" b="1" dirty="0">
                <a:solidFill>
                  <a:schemeClr val="tx1"/>
                </a:solidFill>
              </a:rPr>
              <a:t>Prevention and preventive health exam coverage </a:t>
            </a:r>
            <a:r>
              <a:rPr lang="en-US" sz="1800" dirty="0">
                <a:solidFill>
                  <a:schemeClr val="tx1"/>
                </a:solidFill>
              </a:rPr>
              <a:t>(e.g. Percentage of women covered by preventive examinations, Consumption of kitchen salt, Consumption of fruit and vegetables, and Percentage of physically active population)</a:t>
            </a:r>
          </a:p>
          <a:p>
            <a:pPr marL="914400" lvl="1" indent="-457200" algn="just">
              <a:buFont typeface="+mj-lt"/>
              <a:buAutoNum type="arabicPeriod" startAt="7"/>
            </a:pPr>
            <a:r>
              <a:rPr lang="en-US" sz="1800" b="1" dirty="0">
                <a:solidFill>
                  <a:schemeClr val="tx1"/>
                </a:solidFill>
              </a:rPr>
              <a:t>Health workers’ qualification and training </a:t>
            </a:r>
            <a:r>
              <a:rPr lang="en-US" sz="1800" dirty="0">
                <a:solidFill>
                  <a:schemeClr val="tx1"/>
                </a:solidFill>
              </a:rPr>
              <a:t>(e.g. </a:t>
            </a:r>
            <a:r>
              <a:rPr lang="en-GB" sz="1800" dirty="0">
                <a:solidFill>
                  <a:schemeClr val="tx1"/>
                </a:solidFill>
              </a:rPr>
              <a:t>Number of health workers who participated in professional training)</a:t>
            </a:r>
            <a:endParaRPr lang="en-US" sz="1800" dirty="0">
              <a:solidFill>
                <a:schemeClr val="tx1"/>
              </a:solidFill>
            </a:endParaRPr>
          </a:p>
          <a:p>
            <a:pPr marL="914400" lvl="1" indent="-457200" algn="just">
              <a:buFont typeface="+mj-lt"/>
              <a:buAutoNum type="arabicPeriod" startAt="7"/>
            </a:pPr>
            <a:r>
              <a:rPr lang="en-US" sz="1800" b="1" dirty="0">
                <a:solidFill>
                  <a:schemeClr val="tx1"/>
                </a:solidFill>
              </a:rPr>
              <a:t>Awareness raising </a:t>
            </a:r>
            <a:r>
              <a:rPr lang="en-US" sz="1800" dirty="0">
                <a:solidFill>
                  <a:schemeClr val="tx1"/>
                </a:solidFill>
              </a:rPr>
              <a:t>(e.g. Developed information materials on prevention of diseases, and Number of awareness-raising campaigns)</a:t>
            </a:r>
          </a:p>
          <a:p>
            <a:pPr marL="914400" lvl="1" indent="-457200" algn="just">
              <a:buFont typeface="+mj-lt"/>
              <a:buAutoNum type="arabicPeriod" startAt="7"/>
            </a:pPr>
            <a:r>
              <a:rPr lang="en-US" sz="1800" b="1" dirty="0">
                <a:solidFill>
                  <a:schemeClr val="tx1"/>
                </a:solidFill>
              </a:rPr>
              <a:t>Number of health care workers and associated ratios </a:t>
            </a:r>
            <a:r>
              <a:rPr lang="en-US" sz="1800" dirty="0">
                <a:solidFill>
                  <a:schemeClr val="tx1"/>
                </a:solidFill>
              </a:rPr>
              <a:t>(e.g. Ratio of physicians per 10,000 persons, Number of nursing personnel per 1 physician, Number of doctors specialists per 100,000 inhabitants, Number of medical workers per capita)</a:t>
            </a:r>
          </a:p>
          <a:p>
            <a:pPr marL="914400" lvl="1" indent="-457200" algn="just">
              <a:buFont typeface="+mj-lt"/>
              <a:buAutoNum type="arabicPeriod" startAt="7"/>
            </a:pPr>
            <a:r>
              <a:rPr lang="en-US" sz="1800" b="1" dirty="0">
                <a:solidFill>
                  <a:schemeClr val="tx1"/>
                </a:solidFill>
              </a:rPr>
              <a:t>Legal/regulatory documents </a:t>
            </a:r>
            <a:r>
              <a:rPr lang="en-US" sz="1800" dirty="0">
                <a:solidFill>
                  <a:schemeClr val="tx1"/>
                </a:solidFill>
              </a:rPr>
              <a:t>(e.g. Total number of developed draft legal acts and Number of agreements developed, memoranda, protocols, programs and other documents, meetings, discussions and other cooperation activities)</a:t>
            </a:r>
          </a:p>
          <a:p>
            <a:pPr marL="914400" lvl="1" indent="-457200" algn="just">
              <a:buFont typeface="+mj-lt"/>
              <a:buAutoNum type="arabicPeriod" startAt="7"/>
            </a:pPr>
            <a:endParaRPr lang="en-US" sz="1800" b="1" dirty="0">
              <a:solidFill>
                <a:schemeClr val="tx1"/>
              </a:solidFill>
            </a:endParaRPr>
          </a:p>
          <a:p>
            <a:pPr marL="914400" lvl="1" indent="-457200" algn="just">
              <a:buFont typeface="+mj-lt"/>
              <a:buAutoNum type="arabicPeriod" startAt="7"/>
            </a:pPr>
            <a:endParaRPr lang="en-US" sz="1800" b="1" dirty="0">
              <a:solidFill>
                <a:schemeClr val="tx1"/>
              </a:solidFill>
            </a:endParaRPr>
          </a:p>
          <a:p>
            <a:pPr algn="just">
              <a:spcBef>
                <a:spcPts val="800"/>
              </a:spcBef>
            </a:pPr>
            <a:endParaRPr lang="ru-RU" sz="1300" dirty="0">
              <a:solidFill>
                <a:schemeClr val="tx1"/>
              </a:solidFill>
              <a:latin typeface="Lucida Grande CY"/>
              <a:cs typeface="Lucida Grande CY"/>
            </a:endParaRPr>
          </a:p>
        </p:txBody>
      </p:sp>
      <p:sp>
        <p:nvSpPr>
          <p:cNvPr id="8" name="TextBox 7">
            <a:extLst>
              <a:ext uri="{FF2B5EF4-FFF2-40B4-BE49-F238E27FC236}">
                <a16:creationId xmlns:a16="http://schemas.microsoft.com/office/drawing/2014/main" id="{672990E0-E1C1-4C00-B919-F17F3D0FE4A5}"/>
              </a:ext>
            </a:extLst>
          </p:cNvPr>
          <p:cNvSpPr txBox="1"/>
          <p:nvPr/>
        </p:nvSpPr>
        <p:spPr>
          <a:xfrm>
            <a:off x="662609" y="152400"/>
            <a:ext cx="9014791" cy="1200329"/>
          </a:xfrm>
          <a:prstGeom prst="rect">
            <a:avLst/>
          </a:prstGeom>
          <a:noFill/>
        </p:spPr>
        <p:txBody>
          <a:bodyPr wrap="square" rtlCol="0">
            <a:spAutoFit/>
          </a:bodyPr>
          <a:lstStyle/>
          <a:p>
            <a:pPr algn="ctr"/>
            <a:r>
              <a:rPr lang="en-US" sz="3600" cap="all" dirty="0">
                <a:solidFill>
                  <a:srgbClr val="002060"/>
                </a:solidFill>
                <a:latin typeface="+mj-lt"/>
                <a:ea typeface="+mj-ea"/>
                <a:cs typeface="+mj-cs"/>
              </a:rPr>
              <a:t>Findings from REVIEW</a:t>
            </a:r>
            <a:r>
              <a:rPr lang="bs-Latn-BA" sz="3600" cap="all" dirty="0">
                <a:solidFill>
                  <a:srgbClr val="002060"/>
                </a:solidFill>
                <a:latin typeface="+mj-lt"/>
                <a:ea typeface="+mj-ea"/>
                <a:cs typeface="+mj-cs"/>
              </a:rPr>
              <a:t> oF </a:t>
            </a:r>
            <a:r>
              <a:rPr lang="en-US" sz="3600" cap="all" dirty="0">
                <a:solidFill>
                  <a:srgbClr val="002060"/>
                </a:solidFill>
                <a:latin typeface="+mj-lt"/>
                <a:ea typeface="+mj-ea"/>
                <a:cs typeface="+mj-cs"/>
              </a:rPr>
              <a:t>HEALTH</a:t>
            </a:r>
            <a:r>
              <a:rPr lang="bs-Latn-BA" sz="3600" cap="all" dirty="0">
                <a:solidFill>
                  <a:srgbClr val="002060"/>
                </a:solidFill>
                <a:latin typeface="+mj-lt"/>
                <a:ea typeface="+mj-ea"/>
                <a:cs typeface="+mj-cs"/>
              </a:rPr>
              <a:t> </a:t>
            </a:r>
            <a:r>
              <a:rPr lang="en-US" sz="3600" cap="all" dirty="0">
                <a:solidFill>
                  <a:srgbClr val="002060"/>
                </a:solidFill>
                <a:latin typeface="+mj-lt"/>
                <a:ea typeface="+mj-ea"/>
                <a:cs typeface="+mj-cs"/>
              </a:rPr>
              <a:t>PI</a:t>
            </a:r>
            <a:r>
              <a:rPr lang="en-US" sz="3600" dirty="0">
                <a:solidFill>
                  <a:srgbClr val="002060"/>
                </a:solidFill>
                <a:latin typeface="+mj-lt"/>
                <a:ea typeface="+mj-ea"/>
                <a:cs typeface="+mj-cs"/>
              </a:rPr>
              <a:t>s</a:t>
            </a:r>
            <a:r>
              <a:rPr lang="en-US" sz="3600" cap="all" dirty="0">
                <a:solidFill>
                  <a:srgbClr val="002060"/>
                </a:solidFill>
                <a:latin typeface="+mj-lt"/>
                <a:ea typeface="+mj-ea"/>
                <a:cs typeface="+mj-cs"/>
              </a:rPr>
              <a:t>: COMMON GROUPING of </a:t>
            </a:r>
            <a:r>
              <a:rPr lang="en-US" sz="3600" cap="all" dirty="0" err="1">
                <a:solidFill>
                  <a:srgbClr val="002060"/>
                </a:solidFill>
                <a:latin typeface="+mj-lt"/>
                <a:ea typeface="+mj-ea"/>
                <a:cs typeface="+mj-cs"/>
              </a:rPr>
              <a:t>pi</a:t>
            </a:r>
            <a:r>
              <a:rPr lang="en-US" sz="3600" dirty="0" err="1">
                <a:solidFill>
                  <a:srgbClr val="002060"/>
                </a:solidFill>
                <a:latin typeface="+mj-lt"/>
                <a:ea typeface="+mj-ea"/>
                <a:cs typeface="+mj-cs"/>
              </a:rPr>
              <a:t>s</a:t>
            </a:r>
            <a:endParaRPr lang="en-US" sz="3600" cap="all" dirty="0">
              <a:solidFill>
                <a:srgbClr val="002060"/>
              </a:solidFill>
              <a:latin typeface="+mj-lt"/>
              <a:ea typeface="+mj-ea"/>
              <a:cs typeface="+mj-cs"/>
            </a:endParaRPr>
          </a:p>
        </p:txBody>
      </p:sp>
    </p:spTree>
    <p:extLst>
      <p:ext uri="{BB962C8B-B14F-4D97-AF65-F5344CB8AC3E}">
        <p14:creationId xmlns:p14="http://schemas.microsoft.com/office/powerpoint/2010/main" val="40454930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en-US" sz="2000" dirty="0">
              <a:solidFill>
                <a:schemeClr val="tx1">
                  <a:lumMod val="95000"/>
                  <a:lumOff val="5000"/>
                </a:schemeClr>
              </a:solidFill>
            </a:endParaRPr>
          </a:p>
          <a:p>
            <a:pPr algn="just">
              <a:spcBef>
                <a:spcPts val="1200"/>
              </a:spcBef>
            </a:pPr>
            <a:r>
              <a:rPr lang="en-US" sz="3000" cap="all" dirty="0">
                <a:solidFill>
                  <a:schemeClr val="tx1">
                    <a:lumMod val="95000"/>
                    <a:lumOff val="5000"/>
                  </a:schemeClr>
                </a:solidFill>
              </a:rPr>
              <a:t>Plans for future work of the PPBWG</a:t>
            </a:r>
          </a:p>
          <a:p>
            <a:pPr marL="0" lvl="1" algn="just">
              <a:spcBef>
                <a:spcPts val="800"/>
              </a:spcBef>
            </a:pPr>
            <a:endParaRPr lang="bs-Latn-BA" sz="20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49</a:t>
            </a:fld>
            <a:endParaRPr lang="en-US" dirty="0"/>
          </a:p>
        </p:txBody>
      </p:sp>
    </p:spTree>
    <p:extLst>
      <p:ext uri="{BB962C8B-B14F-4D97-AF65-F5344CB8AC3E}">
        <p14:creationId xmlns:p14="http://schemas.microsoft.com/office/powerpoint/2010/main" val="365732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123950" y="202304"/>
            <a:ext cx="8343900" cy="584775"/>
          </a:xfrm>
          <a:prstGeom prst="rect">
            <a:avLst/>
          </a:prstGeom>
          <a:noFill/>
        </p:spPr>
        <p:txBody>
          <a:bodyPr wrap="square" rtlCol="0">
            <a:spAutoFit/>
          </a:bodyPr>
          <a:lstStyle/>
          <a:p>
            <a:pPr algn="ctr"/>
            <a:r>
              <a:rPr lang="en-US" sz="3200" cap="all" dirty="0" err="1">
                <a:solidFill>
                  <a:srgbClr val="002060"/>
                </a:solidFill>
                <a:latin typeface="+mj-lt"/>
                <a:ea typeface="+mj-ea"/>
                <a:cs typeface="+mj-cs"/>
              </a:rPr>
              <a:t>Pempal</a:t>
            </a:r>
            <a:r>
              <a:rPr lang="en-US" sz="3200" cap="all" dirty="0">
                <a:solidFill>
                  <a:srgbClr val="002060"/>
                </a:solidFill>
                <a:latin typeface="+mj-lt"/>
                <a:ea typeface="+mj-ea"/>
                <a:cs typeface="+mj-cs"/>
              </a:rPr>
              <a:t> PI review: approach</a:t>
            </a:r>
          </a:p>
        </p:txBody>
      </p:sp>
      <p:sp>
        <p:nvSpPr>
          <p:cNvPr id="9" name="Содержимое 2"/>
          <p:cNvSpPr txBox="1">
            <a:spLocks/>
          </p:cNvSpPr>
          <p:nvPr/>
        </p:nvSpPr>
        <p:spPr bwMode="auto">
          <a:xfrm>
            <a:off x="886919" y="1066800"/>
            <a:ext cx="8764588" cy="4971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Aft>
                <a:spcPts val="1200"/>
              </a:spcAft>
              <a:buFont typeface="Arial" panose="020B0604020202020204" pitchFamily="34" charset="0"/>
              <a:buChar char="•"/>
            </a:pPr>
            <a:r>
              <a:rPr lang="en-US" sz="2200" dirty="0">
                <a:solidFill>
                  <a:schemeClr val="tx1">
                    <a:lumMod val="95000"/>
                    <a:lumOff val="5000"/>
                  </a:schemeClr>
                </a:solidFill>
              </a:rPr>
              <a:t>Collected examples/full sets of performance indicators from nine countries in Summer 2017 </a:t>
            </a:r>
            <a:r>
              <a:rPr lang="en-US" sz="1600" dirty="0">
                <a:solidFill>
                  <a:schemeClr val="tx1">
                    <a:lumMod val="95000"/>
                    <a:lumOff val="5000"/>
                  </a:schemeClr>
                </a:solidFill>
              </a:rPr>
              <a:t>(Armenia, Belarus, Bulgaria, Bosnia and Herzegovina- the State-level and the </a:t>
            </a:r>
            <a:r>
              <a:rPr lang="en-US" sz="1600" dirty="0" err="1">
                <a:solidFill>
                  <a:schemeClr val="tx1">
                    <a:lumMod val="95000"/>
                    <a:lumOff val="5000"/>
                  </a:schemeClr>
                </a:solidFill>
              </a:rPr>
              <a:t>FBiH</a:t>
            </a:r>
            <a:r>
              <a:rPr lang="en-US" sz="1600" dirty="0">
                <a:solidFill>
                  <a:schemeClr val="tx1">
                    <a:lumMod val="95000"/>
                    <a:lumOff val="5000"/>
                  </a:schemeClr>
                </a:solidFill>
              </a:rPr>
              <a:t> level, Croatia, Kyrgyz Republic, Moldova, Russian Federation, and Serbia).</a:t>
            </a:r>
          </a:p>
          <a:p>
            <a:pPr marL="342900" indent="-342900" algn="just">
              <a:spcAft>
                <a:spcPts val="1200"/>
              </a:spcAft>
              <a:buFont typeface="Arial" panose="020B0604020202020204" pitchFamily="34" charset="0"/>
              <a:buChar char="•"/>
            </a:pPr>
            <a:r>
              <a:rPr lang="en-US" sz="2200" dirty="0">
                <a:solidFill>
                  <a:schemeClr val="tx1">
                    <a:lumMod val="95000"/>
                    <a:lumOff val="5000"/>
                  </a:schemeClr>
                </a:solidFill>
              </a:rPr>
              <a:t>In September 2017, held a working session and agreed on 10 criteria for review of PIs:</a:t>
            </a:r>
          </a:p>
          <a:p>
            <a:pPr marL="800100" lvl="1" indent="-342900" algn="just">
              <a:spcAft>
                <a:spcPts val="1200"/>
              </a:spcAft>
              <a:buFont typeface="+mj-lt"/>
              <a:buAutoNum type="alphaLcParenR"/>
            </a:pPr>
            <a:r>
              <a:rPr lang="en-US" sz="1600" dirty="0">
                <a:solidFill>
                  <a:schemeClr val="tx1">
                    <a:lumMod val="95000"/>
                    <a:lumOff val="5000"/>
                  </a:schemeClr>
                </a:solidFill>
              </a:rPr>
              <a:t>4 from OECD Performance Budgeting Survey</a:t>
            </a:r>
          </a:p>
          <a:p>
            <a:pPr marL="800100" lvl="1" indent="-342900" algn="just">
              <a:spcAft>
                <a:spcPts val="1200"/>
              </a:spcAft>
              <a:buFont typeface="+mj-lt"/>
              <a:buAutoNum type="alphaLcParenR"/>
            </a:pPr>
            <a:r>
              <a:rPr lang="en-US" sz="1600" dirty="0">
                <a:solidFill>
                  <a:schemeClr val="tx1">
                    <a:lumMod val="95000"/>
                    <a:lumOff val="5000"/>
                  </a:schemeClr>
                </a:solidFill>
              </a:rPr>
              <a:t>6 additional criteria defined by the PPWG. </a:t>
            </a:r>
          </a:p>
          <a:p>
            <a:pPr marL="342900" indent="-342900" algn="just">
              <a:spcAft>
                <a:spcPts val="1200"/>
              </a:spcAft>
              <a:buFont typeface="Arial" panose="020B0604020202020204" pitchFamily="34" charset="0"/>
              <a:buChar char="•"/>
            </a:pPr>
            <a:r>
              <a:rPr lang="en-US" sz="2200" dirty="0">
                <a:solidFill>
                  <a:schemeClr val="tx1">
                    <a:lumMod val="95000"/>
                    <a:lumOff val="5000"/>
                  </a:schemeClr>
                </a:solidFill>
              </a:rPr>
              <a:t>PEMPAL PPBWG Resource Team and leadership analyzed the indicators of nine countries based on 10 criteria.</a:t>
            </a:r>
          </a:p>
          <a:p>
            <a:pPr marL="342900" indent="-342900" algn="just">
              <a:spcAft>
                <a:spcPts val="1200"/>
              </a:spcAft>
              <a:buFont typeface="Arial" panose="020B0604020202020204" pitchFamily="34" charset="0"/>
              <a:buChar char="•"/>
            </a:pPr>
            <a:r>
              <a:rPr lang="en-US" sz="2200" dirty="0">
                <a:solidFill>
                  <a:schemeClr val="tx1">
                    <a:lumMod val="95000"/>
                    <a:lumOff val="5000"/>
                  </a:schemeClr>
                </a:solidFill>
              </a:rPr>
              <a:t>Given differences in scope of PIs set collected, PPBWG decided to focus the review on PIs in health and education.</a:t>
            </a:r>
          </a:p>
          <a:p>
            <a:pPr marL="342900" indent="-342900" algn="just">
              <a:spcAft>
                <a:spcPts val="1200"/>
              </a:spcAft>
              <a:buFont typeface="Arial" panose="020B0604020202020204" pitchFamily="34" charset="0"/>
              <a:buChar char="•"/>
            </a:pPr>
            <a:r>
              <a:rPr lang="en-US" sz="2200" dirty="0">
                <a:solidFill>
                  <a:schemeClr val="tx1">
                    <a:lumMod val="95000"/>
                    <a:lumOff val="5000"/>
                  </a:schemeClr>
                </a:solidFill>
              </a:rPr>
              <a:t>In October, PPBW further collected health and education PIs from ten countries </a:t>
            </a:r>
            <a:r>
              <a:rPr lang="en-US" sz="1600" dirty="0">
                <a:solidFill>
                  <a:schemeClr val="tx1">
                    <a:lumMod val="95000"/>
                    <a:lumOff val="5000"/>
                  </a:schemeClr>
                </a:solidFill>
              </a:rPr>
              <a:t>(those listed above and Turkey) </a:t>
            </a:r>
            <a:r>
              <a:rPr lang="en-US" sz="2200" dirty="0">
                <a:solidFill>
                  <a:schemeClr val="tx1">
                    <a:lumMod val="95000"/>
                    <a:lumOff val="5000"/>
                  </a:schemeClr>
                </a:solidFill>
              </a:rPr>
              <a:t>in the area of health and/or education</a:t>
            </a:r>
            <a:r>
              <a:rPr lang="en-US" sz="2000" dirty="0">
                <a:solidFill>
                  <a:schemeClr val="tx1">
                    <a:lumMod val="95000"/>
                    <a:lumOff val="5000"/>
                  </a:schemeClr>
                </a:solidFill>
              </a:rPr>
              <a:t>.</a:t>
            </a: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5</a:t>
            </a:fld>
            <a:endParaRPr lang="en-US" dirty="0"/>
          </a:p>
        </p:txBody>
      </p:sp>
    </p:spTree>
    <p:extLst>
      <p:ext uri="{BB962C8B-B14F-4D97-AF65-F5344CB8AC3E}">
        <p14:creationId xmlns:p14="http://schemas.microsoft.com/office/powerpoint/2010/main" val="19764394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066800" y="317212"/>
            <a:ext cx="7924800" cy="584775"/>
          </a:xfrm>
          <a:prstGeom prst="rect">
            <a:avLst/>
          </a:prstGeom>
          <a:noFill/>
        </p:spPr>
        <p:txBody>
          <a:bodyPr wrap="square" rtlCol="0">
            <a:spAutoFit/>
          </a:bodyPr>
          <a:lstStyle/>
          <a:p>
            <a:pPr algn="ctr"/>
            <a:r>
              <a:rPr lang="en-US" sz="3200" cap="all" dirty="0">
                <a:solidFill>
                  <a:srgbClr val="00B050"/>
                </a:solidFill>
                <a:latin typeface="+mj-lt"/>
                <a:ea typeface="+mj-ea"/>
                <a:cs typeface="+mj-cs"/>
              </a:rPr>
              <a:t>NEXT STEPS FOR PPBWG</a:t>
            </a:r>
          </a:p>
        </p:txBody>
      </p:sp>
      <p:sp>
        <p:nvSpPr>
          <p:cNvPr id="9" name="Содержимое 2"/>
          <p:cNvSpPr txBox="1">
            <a:spLocks/>
          </p:cNvSpPr>
          <p:nvPr/>
        </p:nvSpPr>
        <p:spPr bwMode="auto">
          <a:xfrm>
            <a:off x="746382" y="1102297"/>
            <a:ext cx="8764588"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r>
              <a:rPr lang="en-US" sz="2200" dirty="0">
                <a:solidFill>
                  <a:schemeClr val="tx1">
                    <a:lumMod val="95000"/>
                    <a:lumOff val="5000"/>
                  </a:schemeClr>
                </a:solidFill>
              </a:rPr>
              <a:t>Findings from the PI analyses serve as a knowledge product for the PPBWG members along with the more detailed submission of PIs/examples of PIs which member countries shared among themselves.</a:t>
            </a:r>
          </a:p>
          <a:p>
            <a:pPr marL="342900" indent="-342900" algn="just">
              <a:spcBef>
                <a:spcPts val="800"/>
              </a:spcBef>
              <a:buFont typeface="Arial"/>
              <a:buChar char="•"/>
            </a:pPr>
            <a:r>
              <a:rPr lang="en-US" sz="2200" dirty="0">
                <a:solidFill>
                  <a:schemeClr val="tx1">
                    <a:lumMod val="95000"/>
                    <a:lumOff val="5000"/>
                  </a:schemeClr>
                </a:solidFill>
              </a:rPr>
              <a:t>PPBWG are considering to focus in the future on the following topics:</a:t>
            </a:r>
          </a:p>
          <a:p>
            <a:pPr marL="800100" lvl="1" indent="-342900" algn="just">
              <a:spcBef>
                <a:spcPts val="800"/>
              </a:spcBef>
              <a:buFont typeface="Wingdings" panose="05000000000000000000" pitchFamily="2" charset="2"/>
              <a:buChar char="§"/>
            </a:pPr>
            <a:r>
              <a:rPr lang="en-US" sz="2200" dirty="0">
                <a:solidFill>
                  <a:schemeClr val="tx1">
                    <a:lumMod val="95000"/>
                    <a:lumOff val="5000"/>
                  </a:schemeClr>
                </a:solidFill>
              </a:rPr>
              <a:t>Key National Indicators (KNIs) - possibly preparing a handbook for PEMPAL countries with sources of global indicators for which data is collected for PEMPAL countries and examples of KNIs used by developed countries</a:t>
            </a:r>
            <a:r>
              <a:rPr lang="bs-Latn-BA" sz="2200" dirty="0">
                <a:solidFill>
                  <a:schemeClr val="tx1">
                    <a:lumMod val="95000"/>
                    <a:lumOff val="5000"/>
                  </a:schemeClr>
                </a:solidFill>
              </a:rPr>
              <a:t>.</a:t>
            </a:r>
            <a:endParaRPr lang="en-US" sz="2200" dirty="0">
              <a:solidFill>
                <a:schemeClr val="tx1">
                  <a:lumMod val="95000"/>
                  <a:lumOff val="5000"/>
                </a:schemeClr>
              </a:solidFill>
            </a:endParaRPr>
          </a:p>
          <a:p>
            <a:pPr marL="800100" lvl="1" indent="-342900" algn="just">
              <a:spcBef>
                <a:spcPts val="800"/>
              </a:spcBef>
              <a:buFont typeface="Wingdings" panose="05000000000000000000" pitchFamily="2" charset="2"/>
              <a:buChar char="§"/>
            </a:pPr>
            <a:r>
              <a:rPr lang="en-US" sz="2200" dirty="0">
                <a:solidFill>
                  <a:schemeClr val="tx1">
                    <a:lumMod val="95000"/>
                    <a:lumOff val="5000"/>
                  </a:schemeClr>
                </a:solidFill>
              </a:rPr>
              <a:t>Impact and performance evaluations of government programs</a:t>
            </a:r>
          </a:p>
          <a:p>
            <a:pPr marL="800100" lvl="1" indent="-342900" algn="just">
              <a:spcBef>
                <a:spcPts val="800"/>
              </a:spcBef>
              <a:buFont typeface="Wingdings" panose="05000000000000000000" pitchFamily="2" charset="2"/>
              <a:buChar char="§"/>
            </a:pPr>
            <a:r>
              <a:rPr lang="en-US" sz="2200" dirty="0">
                <a:solidFill>
                  <a:schemeClr val="tx1">
                    <a:lumMod val="95000"/>
                    <a:lumOff val="5000"/>
                  </a:schemeClr>
                </a:solidFill>
              </a:rPr>
              <a:t>Further discussions on spending reviews</a:t>
            </a:r>
          </a:p>
          <a:p>
            <a:pPr marL="800100" lvl="1" indent="-342900" algn="just">
              <a:spcBef>
                <a:spcPts val="800"/>
              </a:spcBef>
              <a:buFont typeface="Wingdings" panose="05000000000000000000" pitchFamily="2" charset="2"/>
              <a:buChar char="§"/>
            </a:pPr>
            <a:r>
              <a:rPr lang="en-US" sz="2200" dirty="0">
                <a:solidFill>
                  <a:schemeClr val="tx1">
                    <a:lumMod val="95000"/>
                    <a:lumOff val="5000"/>
                  </a:schemeClr>
                </a:solidFill>
              </a:rPr>
              <a:t>Performance budgeting at local governance levels</a:t>
            </a:r>
          </a:p>
          <a:p>
            <a:pPr marL="342900" indent="-342900" algn="just">
              <a:spcBef>
                <a:spcPts val="800"/>
              </a:spcBef>
              <a:buFont typeface="Arial"/>
              <a:buChar char="•"/>
            </a:pPr>
            <a:r>
              <a:rPr lang="en-US" sz="2200" dirty="0">
                <a:solidFill>
                  <a:schemeClr val="tx1">
                    <a:lumMod val="95000"/>
                    <a:lumOff val="5000"/>
                  </a:schemeClr>
                </a:solidFill>
              </a:rPr>
              <a:t>Continue learning from OECD countries on methodological approaches and lessons learnt on the issues of the PPBWG focus.</a:t>
            </a:r>
          </a:p>
          <a:p>
            <a:pPr algn="just">
              <a:spcBef>
                <a:spcPts val="800"/>
              </a:spcBef>
            </a:pPr>
            <a:endParaRPr lang="en-US" sz="2000" dirty="0">
              <a:solidFill>
                <a:schemeClr val="tx1">
                  <a:lumMod val="95000"/>
                  <a:lumOff val="5000"/>
                </a:schemeClr>
              </a:solidFill>
            </a:endParaRPr>
          </a:p>
          <a:p>
            <a:pPr marL="0" lvl="1" algn="just">
              <a:spcBef>
                <a:spcPts val="800"/>
              </a:spcBef>
            </a:pPr>
            <a:endParaRPr lang="bs-Latn-BA" sz="20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50</a:t>
            </a:fld>
            <a:endParaRPr lang="en-US" dirty="0"/>
          </a:p>
        </p:txBody>
      </p:sp>
    </p:spTree>
    <p:extLst>
      <p:ext uri="{BB962C8B-B14F-4D97-AF65-F5344CB8AC3E}">
        <p14:creationId xmlns:p14="http://schemas.microsoft.com/office/powerpoint/2010/main" val="16342748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endParaRPr lang="en-US" sz="2000" dirty="0">
              <a:solidFill>
                <a:schemeClr val="tx1"/>
              </a:solidFill>
            </a:endParaRPr>
          </a:p>
          <a:p>
            <a:pPr fontAlgn="auto">
              <a:spcAft>
                <a:spcPts val="0"/>
              </a:spcAft>
              <a:defRPr/>
            </a:pPr>
            <a:r>
              <a:rPr lang="en-US" sz="3600" dirty="0">
                <a:solidFill>
                  <a:srgbClr val="000000"/>
                </a:solidFill>
              </a:rPr>
              <a:t>Thank you for your attention!</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en-US" sz="2000" dirty="0">
                <a:solidFill>
                  <a:srgbClr val="000000"/>
                </a:solidFill>
              </a:rPr>
              <a:t>All BCOP and PPBWG materials can be found in English, Russian and BCS at </a:t>
            </a:r>
            <a:r>
              <a:rPr lang="en-US" sz="2000" dirty="0">
                <a:solidFill>
                  <a:srgbClr val="000000"/>
                </a:solidFill>
                <a:hlinkClick r:id="rId4"/>
              </a:rPr>
              <a:t>www.pempal.org</a:t>
            </a:r>
            <a:endParaRPr lang="en-US" sz="2000" dirty="0">
              <a:solidFill>
                <a:srgbClr val="000000"/>
              </a:solidFill>
            </a:endParaRPr>
          </a:p>
          <a:p>
            <a:pPr fontAlgn="auto">
              <a:spcAft>
                <a:spcPts val="0"/>
              </a:spcAft>
              <a:defRPr/>
            </a:pPr>
            <a:endParaRPr lang="bs-Latn-BA"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2BB67A0A-E07A-442A-A062-6687BCB4018F}"/>
              </a:ext>
            </a:extLst>
          </p:cNvPr>
          <p:cNvSpPr>
            <a:spLocks noGrp="1"/>
          </p:cNvSpPr>
          <p:nvPr>
            <p:ph type="sldNum" sz="quarter" idx="12"/>
          </p:nvPr>
        </p:nvSpPr>
        <p:spPr/>
        <p:txBody>
          <a:bodyPr/>
          <a:lstStyle/>
          <a:p>
            <a:pPr>
              <a:defRPr/>
            </a:pPr>
            <a:fld id="{A9B3BBAE-7D5F-41AB-BD10-EF89A677EBB9}" type="slidenum">
              <a:rPr lang="en-US" smtClean="0"/>
              <a:pPr>
                <a:defRPr/>
              </a:pPr>
              <a:t>51</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800"/>
              </a:spcBef>
              <a:buFont typeface="Arial"/>
              <a:buChar char="•"/>
            </a:pPr>
            <a:endParaRPr lang="en-US" sz="2000" dirty="0">
              <a:solidFill>
                <a:schemeClr val="tx1">
                  <a:lumMod val="95000"/>
                  <a:lumOff val="5000"/>
                </a:schemeClr>
              </a:solidFill>
              <a:highlight>
                <a:srgbClr val="FFFF00"/>
              </a:highlight>
            </a:endParaRPr>
          </a:p>
          <a:p>
            <a:pPr algn="l">
              <a:spcBef>
                <a:spcPts val="1200"/>
              </a:spcBef>
            </a:pPr>
            <a:r>
              <a:rPr lang="en-US" sz="3000" cap="all" dirty="0">
                <a:solidFill>
                  <a:schemeClr val="tx1">
                    <a:lumMod val="95000"/>
                    <a:lumOff val="5000"/>
                  </a:schemeClr>
                </a:solidFill>
              </a:rPr>
              <a:t>TEN CRITERIA USED TO ASSESS </a:t>
            </a:r>
            <a:r>
              <a:rPr lang="en-US" sz="3000" cap="all" dirty="0" err="1">
                <a:solidFill>
                  <a:schemeClr val="tx1">
                    <a:lumMod val="95000"/>
                    <a:lumOff val="5000"/>
                  </a:schemeClr>
                </a:solidFill>
              </a:rPr>
              <a:t>Pi</a:t>
            </a:r>
            <a:r>
              <a:rPr lang="en-US" sz="3000" dirty="0" err="1">
                <a:solidFill>
                  <a:schemeClr val="tx1">
                    <a:lumMod val="95000"/>
                    <a:lumOff val="5000"/>
                  </a:schemeClr>
                </a:solidFill>
              </a:rPr>
              <a:t>s</a:t>
            </a:r>
            <a:r>
              <a:rPr lang="en-US" sz="3000" cap="all" dirty="0">
                <a:solidFill>
                  <a:schemeClr val="tx1">
                    <a:lumMod val="95000"/>
                    <a:lumOff val="5000"/>
                  </a:schemeClr>
                </a:solidFill>
              </a:rPr>
              <a:t> IN PEMPAL COUNTRIES</a:t>
            </a:r>
            <a:endParaRPr lang="bs-Latn-BA" sz="20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6</a:t>
            </a:fld>
            <a:endParaRPr lang="en-US" dirty="0"/>
          </a:p>
        </p:txBody>
      </p:sp>
    </p:spTree>
    <p:extLst>
      <p:ext uri="{BB962C8B-B14F-4D97-AF65-F5344CB8AC3E}">
        <p14:creationId xmlns:p14="http://schemas.microsoft.com/office/powerpoint/2010/main" val="184632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763588" y="0"/>
            <a:ext cx="8343900"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10 criteria used to assess </a:t>
            </a:r>
            <a:r>
              <a:rPr lang="en-US" sz="3600" cap="all" dirty="0" err="1">
                <a:solidFill>
                  <a:srgbClr val="002060"/>
                </a:solidFill>
                <a:latin typeface="+mj-lt"/>
              </a:rPr>
              <a:t>pi</a:t>
            </a:r>
            <a:r>
              <a:rPr lang="en-US" sz="3600" dirty="0" err="1">
                <a:solidFill>
                  <a:srgbClr val="002060"/>
                </a:solidFill>
                <a:latin typeface="+mj-lt"/>
              </a:rPr>
              <a:t>s</a:t>
            </a:r>
            <a:r>
              <a:rPr lang="en-US" sz="3600" dirty="0">
                <a:solidFill>
                  <a:srgbClr val="002060"/>
                </a:solidFill>
                <a:latin typeface="+mj-lt"/>
              </a:rPr>
              <a:t> </a:t>
            </a:r>
            <a:endParaRPr lang="en-US" sz="3600" cap="all" dirty="0">
              <a:solidFill>
                <a:srgbClr val="002060"/>
              </a:solidFill>
              <a:latin typeface="+mj-lt"/>
              <a:ea typeface="+mj-ea"/>
              <a:cs typeface="+mj-cs"/>
            </a:endParaRPr>
          </a:p>
        </p:txBody>
      </p:sp>
      <p:sp>
        <p:nvSpPr>
          <p:cNvPr id="9" name="Содержимое 2"/>
          <p:cNvSpPr txBox="1">
            <a:spLocks/>
          </p:cNvSpPr>
          <p:nvPr/>
        </p:nvSpPr>
        <p:spPr bwMode="auto">
          <a:xfrm>
            <a:off x="763588" y="466059"/>
            <a:ext cx="8915400"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spcBef>
                <a:spcPts val="400"/>
              </a:spcBef>
              <a:buFont typeface="+mj-lt"/>
              <a:buAutoNum type="arabicPeriod"/>
            </a:pPr>
            <a:r>
              <a:rPr lang="en-US" sz="2000" dirty="0">
                <a:solidFill>
                  <a:schemeClr val="tx1"/>
                </a:solidFill>
                <a:latin typeface="+mj-lt"/>
                <a:cs typeface="Lucida Grande CY"/>
              </a:rPr>
              <a:t>Does a </a:t>
            </a:r>
            <a:r>
              <a:rPr lang="en-US" sz="2000" b="1" dirty="0">
                <a:solidFill>
                  <a:schemeClr val="tx1"/>
                </a:solidFill>
                <a:latin typeface="+mj-lt"/>
                <a:cs typeface="Lucida Grande CY"/>
              </a:rPr>
              <a:t>PB framework </a:t>
            </a:r>
            <a:r>
              <a:rPr lang="en-US" sz="2000" dirty="0">
                <a:solidFill>
                  <a:schemeClr val="tx1"/>
                </a:solidFill>
                <a:latin typeface="+mj-lt"/>
                <a:cs typeface="Lucida Grande CY"/>
              </a:rPr>
              <a:t>applied uniformly across central government exist? </a:t>
            </a:r>
          </a:p>
          <a:p>
            <a:pPr marL="342900" indent="-342900" algn="just">
              <a:spcBef>
                <a:spcPts val="400"/>
              </a:spcBef>
              <a:buFont typeface="+mj-lt"/>
              <a:buAutoNum type="arabicPeriod"/>
            </a:pPr>
            <a:r>
              <a:rPr lang="en-US" sz="2000" dirty="0">
                <a:solidFill>
                  <a:schemeClr val="tx1"/>
                </a:solidFill>
                <a:latin typeface="+mj-lt"/>
                <a:cs typeface="Lucida Grande CY"/>
              </a:rPr>
              <a:t>What are the </a:t>
            </a:r>
            <a:r>
              <a:rPr lang="en-US" sz="2000" b="1" dirty="0">
                <a:solidFill>
                  <a:schemeClr val="tx1"/>
                </a:solidFill>
                <a:latin typeface="+mj-lt"/>
                <a:cs typeface="Lucida Grande CY"/>
              </a:rPr>
              <a:t>key elements of PB framework? </a:t>
            </a:r>
            <a:r>
              <a:rPr lang="en-US" sz="1200" dirty="0">
                <a:solidFill>
                  <a:schemeClr val="tx1"/>
                </a:solidFill>
                <a:latin typeface="+mj-lt"/>
                <a:cs typeface="Lucida Grande CY"/>
              </a:rPr>
              <a:t>(4 options: 1. General guidelines and definitions 2 Standard templates for reporting performance information 3. Standard set of performance indicators and/or targets 4. Standard ICT tool for entering/reporting performance information) </a:t>
            </a:r>
          </a:p>
          <a:p>
            <a:pPr marL="342900" indent="-342900" algn="just">
              <a:spcBef>
                <a:spcPts val="400"/>
              </a:spcBef>
              <a:buFont typeface="+mj-lt"/>
              <a:buAutoNum type="arabicPeriod"/>
            </a:pPr>
            <a:r>
              <a:rPr lang="en-US" sz="2000" dirty="0">
                <a:solidFill>
                  <a:schemeClr val="tx1"/>
                </a:solidFill>
                <a:latin typeface="+mj-lt"/>
                <a:cs typeface="Lucida Grande CY"/>
              </a:rPr>
              <a:t>Which </a:t>
            </a:r>
            <a:r>
              <a:rPr lang="en-US" sz="2000" b="1" dirty="0">
                <a:solidFill>
                  <a:schemeClr val="tx1"/>
                </a:solidFill>
                <a:latin typeface="+mj-lt"/>
                <a:cs typeface="Lucida Grande CY"/>
              </a:rPr>
              <a:t>institutions</a:t>
            </a:r>
            <a:r>
              <a:rPr lang="en-US" sz="2000" dirty="0">
                <a:solidFill>
                  <a:schemeClr val="tx1"/>
                </a:solidFill>
                <a:latin typeface="+mj-lt"/>
                <a:cs typeface="Lucida Grande CY"/>
              </a:rPr>
              <a:t> play an important role in generating PIs? </a:t>
            </a:r>
            <a:r>
              <a:rPr lang="en-US" sz="1200" dirty="0">
                <a:solidFill>
                  <a:schemeClr val="tx1"/>
                </a:solidFill>
                <a:latin typeface="+mj-lt"/>
                <a:cs typeface="Lucida Grande CY"/>
              </a:rPr>
              <a:t>(6 options: 1. Chief executive 2. CBA 3. Agencies, 4. Legislature, 5. Supreme Audit, 6. internal Audit)</a:t>
            </a:r>
          </a:p>
          <a:p>
            <a:pPr marL="342900" indent="-342900" algn="just">
              <a:spcBef>
                <a:spcPts val="400"/>
              </a:spcBef>
              <a:buFont typeface="+mj-lt"/>
              <a:buAutoNum type="arabicPeriod"/>
            </a:pPr>
            <a:r>
              <a:rPr lang="en-US" sz="2000" dirty="0">
                <a:solidFill>
                  <a:schemeClr val="tx1"/>
                </a:solidFill>
                <a:latin typeface="+mj-lt"/>
                <a:cs typeface="Lucida Grande CY"/>
              </a:rPr>
              <a:t>What are </a:t>
            </a:r>
            <a:r>
              <a:rPr lang="en-US" sz="2000" b="1" dirty="0">
                <a:solidFill>
                  <a:schemeClr val="tx1"/>
                </a:solidFill>
                <a:latin typeface="+mj-lt"/>
                <a:cs typeface="Lucida Grande CY"/>
              </a:rPr>
              <a:t>PB challenges </a:t>
            </a:r>
            <a:r>
              <a:rPr lang="en-US" sz="2000" dirty="0">
                <a:solidFill>
                  <a:schemeClr val="tx1"/>
                </a:solidFill>
                <a:latin typeface="+mj-lt"/>
                <a:cs typeface="Lucida Grande CY"/>
              </a:rPr>
              <a:t>identified as high among options within OECD Survey </a:t>
            </a:r>
            <a:r>
              <a:rPr lang="en-US" sz="1200" dirty="0">
                <a:solidFill>
                  <a:schemeClr val="tx1"/>
                </a:solidFill>
                <a:latin typeface="+mj-lt"/>
                <a:cs typeface="Lucida Grande CY"/>
              </a:rPr>
              <a:t>(17 options: 1. Lack of accurate and timely data to serve as input for performance measures 2. Unclear policy/program objectives make it difficult to set performance measures/targets 3. Lack of leadership/commitment in promoting performance-based approach to budgeting 4. Gaming- whereby selection of performance targets chosen deliberately in ways that bias results 5. Unclear what role, if any, performance information presented in budget has played in allocation decisions 6.Performance information provided not relevant for budgetary decision-making 7. Focus on performance decreases once funds have been allocated 8. Horizontal working and cooperation across central govt. organizations has decreased due to greater competition for funds or to show ownership over activities 9.Performance measures do not provide information on efficiency or cost-effectiveness 10. Lack of capacity/training for staff/civil servants with regards to performance measurement 11. Lack of resources (time, staff, operating funds) to devote to performance evaluations 12. Lack of culture of “performance” 13. Lack of framework/guidance on performance-budgeting 14. Information overload—too much information is presented and not always clear which are most adequate for decision-making 15. Performance budgeting procedures too bureaucratic/lengthy/complicated 16. Inconsistencies/duplication between PB practices and procedures of CBAs and Line Ministries/Agencies 17. Lack of adequate ICT)?</a:t>
            </a:r>
          </a:p>
          <a:p>
            <a:pPr marL="342900" indent="-342900" algn="just">
              <a:spcBef>
                <a:spcPts val="400"/>
              </a:spcBef>
              <a:buFont typeface="+mj-lt"/>
              <a:buAutoNum type="arabicPeriod"/>
            </a:pPr>
            <a:r>
              <a:rPr lang="en-US" sz="2000" dirty="0">
                <a:solidFill>
                  <a:schemeClr val="tx1"/>
                </a:solidFill>
                <a:latin typeface="+mj-lt"/>
                <a:cs typeface="Lucida Grande CY"/>
              </a:rPr>
              <a:t>At what </a:t>
            </a:r>
            <a:r>
              <a:rPr lang="en-US" sz="2000" b="1" dirty="0">
                <a:solidFill>
                  <a:schemeClr val="tx1"/>
                </a:solidFill>
                <a:latin typeface="+mj-lt"/>
                <a:cs typeface="Lucida Grande CY"/>
              </a:rPr>
              <a:t>levels are PIs defined and monitored</a:t>
            </a:r>
            <a:r>
              <a:rPr lang="en-US" sz="2000" dirty="0">
                <a:solidFill>
                  <a:schemeClr val="tx1"/>
                </a:solidFill>
                <a:latin typeface="+mj-lt"/>
                <a:cs typeface="Lucida Grande CY"/>
              </a:rPr>
              <a:t>?</a:t>
            </a:r>
          </a:p>
          <a:p>
            <a:pPr marL="342900" indent="-342900" algn="just">
              <a:spcBef>
                <a:spcPts val="400"/>
              </a:spcBef>
              <a:buFont typeface="+mj-lt"/>
              <a:buAutoNum type="arabicPeriod"/>
            </a:pPr>
            <a:r>
              <a:rPr lang="en-US" sz="2000" dirty="0">
                <a:solidFill>
                  <a:schemeClr val="tx1"/>
                </a:solidFill>
                <a:latin typeface="+mj-lt"/>
                <a:cs typeface="Lucida Grande CY"/>
              </a:rPr>
              <a:t>What are the </a:t>
            </a:r>
            <a:r>
              <a:rPr lang="en-US" sz="2000" b="1" dirty="0">
                <a:solidFill>
                  <a:schemeClr val="tx1"/>
                </a:solidFill>
                <a:latin typeface="+mj-lt"/>
                <a:cs typeface="Lucida Grande CY"/>
              </a:rPr>
              <a:t>types of PIs</a:t>
            </a:r>
            <a:r>
              <a:rPr lang="en-US" sz="2000" dirty="0">
                <a:solidFill>
                  <a:schemeClr val="tx1"/>
                </a:solidFill>
                <a:latin typeface="+mj-lt"/>
                <a:cs typeface="Lucida Grande CY"/>
              </a:rPr>
              <a:t>?</a:t>
            </a:r>
          </a:p>
          <a:p>
            <a:pPr marL="342900" indent="-342900" algn="just">
              <a:spcBef>
                <a:spcPts val="400"/>
              </a:spcBef>
              <a:buFont typeface="+mj-lt"/>
              <a:buAutoNum type="arabicPeriod"/>
            </a:pPr>
            <a:r>
              <a:rPr lang="en-US" sz="2000" dirty="0">
                <a:solidFill>
                  <a:schemeClr val="tx1"/>
                </a:solidFill>
                <a:latin typeface="+mj-lt"/>
                <a:cs typeface="Lucida Grande CY"/>
              </a:rPr>
              <a:t>What is the </a:t>
            </a:r>
            <a:r>
              <a:rPr lang="en-US" sz="2000" b="1" dirty="0">
                <a:solidFill>
                  <a:schemeClr val="tx1"/>
                </a:solidFill>
                <a:latin typeface="+mj-lt"/>
                <a:cs typeface="Lucida Grande CY"/>
              </a:rPr>
              <a:t>frequency</a:t>
            </a:r>
            <a:r>
              <a:rPr lang="en-US" sz="2000" dirty="0">
                <a:solidFill>
                  <a:schemeClr val="tx1"/>
                </a:solidFill>
                <a:latin typeface="+mj-lt"/>
                <a:cs typeface="Lucida Grande CY"/>
              </a:rPr>
              <a:t> of tracking PIs?</a:t>
            </a:r>
          </a:p>
          <a:p>
            <a:pPr marL="342900" indent="-342900" algn="just">
              <a:spcBef>
                <a:spcPts val="400"/>
              </a:spcBef>
              <a:buFont typeface="+mj-lt"/>
              <a:buAutoNum type="arabicPeriod"/>
            </a:pPr>
            <a:r>
              <a:rPr lang="en-US" sz="2000" dirty="0">
                <a:solidFill>
                  <a:schemeClr val="tx1"/>
                </a:solidFill>
                <a:latin typeface="+mj-lt"/>
                <a:cs typeface="Lucida Grande CY"/>
              </a:rPr>
              <a:t>What is the </a:t>
            </a:r>
            <a:r>
              <a:rPr lang="en-US" sz="2000" b="1" dirty="0">
                <a:solidFill>
                  <a:schemeClr val="tx1"/>
                </a:solidFill>
                <a:latin typeface="+mj-lt"/>
                <a:cs typeface="Lucida Grande CY"/>
              </a:rPr>
              <a:t>average number of PIs per program </a:t>
            </a:r>
            <a:r>
              <a:rPr lang="en-US" sz="2000" dirty="0">
                <a:solidFill>
                  <a:schemeClr val="tx1"/>
                </a:solidFill>
                <a:latin typeface="+mj-lt"/>
                <a:cs typeface="Lucida Grande CY"/>
              </a:rPr>
              <a:t>and what is the structure of PB?</a:t>
            </a:r>
          </a:p>
          <a:p>
            <a:pPr marL="342900" indent="-342900" algn="just">
              <a:spcBef>
                <a:spcPts val="400"/>
              </a:spcBef>
              <a:buFont typeface="+mj-lt"/>
              <a:buAutoNum type="arabicPeriod"/>
            </a:pPr>
            <a:r>
              <a:rPr lang="en-US" sz="2000" dirty="0">
                <a:solidFill>
                  <a:schemeClr val="tx1"/>
                </a:solidFill>
                <a:latin typeface="+mj-lt"/>
                <a:cs typeface="Lucida Grande CY"/>
              </a:rPr>
              <a:t>What is the estimate of </a:t>
            </a:r>
            <a:r>
              <a:rPr lang="en-US" sz="2000" b="1" dirty="0">
                <a:solidFill>
                  <a:schemeClr val="tx1"/>
                </a:solidFill>
                <a:latin typeface="+mj-lt"/>
                <a:cs typeface="Lucida Grande CY"/>
              </a:rPr>
              <a:t>ratio of output to outcome indicators </a:t>
            </a:r>
            <a:r>
              <a:rPr lang="en-US" sz="2000" dirty="0">
                <a:solidFill>
                  <a:schemeClr val="tx1"/>
                </a:solidFill>
                <a:latin typeface="+mj-lt"/>
                <a:cs typeface="Lucida Grande CY"/>
              </a:rPr>
              <a:t>in total indicators?</a:t>
            </a:r>
          </a:p>
          <a:p>
            <a:pPr marL="342900" indent="-342900" algn="just">
              <a:spcBef>
                <a:spcPts val="400"/>
              </a:spcBef>
              <a:buFont typeface="+mj-lt"/>
              <a:buAutoNum type="arabicPeriod"/>
            </a:pPr>
            <a:r>
              <a:rPr lang="en-US" sz="2000" dirty="0">
                <a:solidFill>
                  <a:schemeClr val="tx1"/>
                </a:solidFill>
                <a:latin typeface="+mj-lt"/>
                <a:cs typeface="Lucida Grande CY"/>
              </a:rPr>
              <a:t>What are the </a:t>
            </a:r>
            <a:r>
              <a:rPr lang="en-US" sz="2000" b="1" dirty="0">
                <a:solidFill>
                  <a:schemeClr val="tx1"/>
                </a:solidFill>
                <a:latin typeface="+mj-lt"/>
                <a:cs typeface="Lucida Grande CY"/>
              </a:rPr>
              <a:t>main challenges related specifically to PIs</a:t>
            </a:r>
            <a:r>
              <a:rPr lang="en-US" sz="2000" dirty="0">
                <a:solidFill>
                  <a:schemeClr val="tx1"/>
                </a:solidFill>
                <a:latin typeface="+mj-lt"/>
                <a:cs typeface="Lucida Grande CY"/>
              </a:rPr>
              <a:t>?</a:t>
            </a:r>
          </a:p>
          <a:p>
            <a:pPr algn="just">
              <a:spcBef>
                <a:spcPts val="400"/>
              </a:spcBef>
            </a:pPr>
            <a:endParaRPr lang="en-US" sz="1800" dirty="0">
              <a:solidFill>
                <a:schemeClr val="tx1"/>
              </a:solidFill>
              <a:latin typeface="+mj-lt"/>
              <a:cs typeface="Lucida Grande CY"/>
            </a:endParaRPr>
          </a:p>
          <a:p>
            <a:pPr marL="342900" indent="-342900" algn="just">
              <a:spcBef>
                <a:spcPts val="800"/>
              </a:spcBef>
              <a:buFont typeface="+mj-lt"/>
              <a:buAutoNum type="arabicPeriod"/>
            </a:pPr>
            <a:endParaRPr lang="ru-RU" sz="1800" dirty="0">
              <a:solidFill>
                <a:schemeClr val="tx1"/>
              </a:solidFill>
              <a:latin typeface="+mj-lt"/>
              <a:cs typeface="Lucida Grande CY"/>
            </a:endParaRP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7</a:t>
            </a:fld>
            <a:endParaRPr lang="en-US" dirty="0"/>
          </a:p>
        </p:txBody>
      </p:sp>
    </p:spTree>
    <p:extLst>
      <p:ext uri="{BB962C8B-B14F-4D97-AF65-F5344CB8AC3E}">
        <p14:creationId xmlns:p14="http://schemas.microsoft.com/office/powerpoint/2010/main" val="3867209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9" name="Содержимое 2"/>
          <p:cNvSpPr txBox="1">
            <a:spLocks/>
          </p:cNvSpPr>
          <p:nvPr/>
        </p:nvSpPr>
        <p:spPr bwMode="auto">
          <a:xfrm>
            <a:off x="773527" y="2654205"/>
            <a:ext cx="8818396" cy="19308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1200"/>
              </a:spcBef>
            </a:pPr>
            <a:endParaRPr lang="en-US" sz="2000" dirty="0">
              <a:solidFill>
                <a:schemeClr val="tx1">
                  <a:lumMod val="95000"/>
                  <a:lumOff val="5000"/>
                </a:schemeClr>
              </a:solidFill>
            </a:endParaRPr>
          </a:p>
          <a:p>
            <a:pPr algn="just">
              <a:spcBef>
                <a:spcPts val="1200"/>
              </a:spcBef>
            </a:pPr>
            <a:r>
              <a:rPr lang="bs-Latn-BA" sz="3000" cap="all" dirty="0">
                <a:solidFill>
                  <a:schemeClr val="tx1">
                    <a:lumMod val="95000"/>
                    <a:lumOff val="5000"/>
                  </a:schemeClr>
                </a:solidFill>
              </a:rPr>
              <a:t>PI </a:t>
            </a:r>
            <a:r>
              <a:rPr lang="en-US" sz="3000" cap="all" dirty="0">
                <a:solidFill>
                  <a:schemeClr val="tx1">
                    <a:lumMod val="95000"/>
                    <a:lumOff val="5000"/>
                  </a:schemeClr>
                </a:solidFill>
              </a:rPr>
              <a:t>review </a:t>
            </a:r>
            <a:r>
              <a:rPr lang="bs-Latn-BA" sz="3000" cap="all" dirty="0">
                <a:solidFill>
                  <a:schemeClr val="tx1">
                    <a:lumMod val="95000"/>
                    <a:lumOff val="5000"/>
                  </a:schemeClr>
                </a:solidFill>
              </a:rPr>
              <a:t>based on 10 criteria</a:t>
            </a:r>
            <a:r>
              <a:rPr lang="en-US" sz="3000" cap="all" dirty="0">
                <a:solidFill>
                  <a:schemeClr val="tx1">
                    <a:lumMod val="95000"/>
                    <a:lumOff val="5000"/>
                  </a:schemeClr>
                </a:solidFill>
              </a:rPr>
              <a:t> </a:t>
            </a:r>
            <a:r>
              <a:rPr lang="bs-Latn-BA" sz="3000" cap="all" dirty="0">
                <a:solidFill>
                  <a:schemeClr val="tx1">
                    <a:lumMod val="95000"/>
                    <a:lumOff val="5000"/>
                  </a:schemeClr>
                </a:solidFill>
              </a:rPr>
              <a:t>per country</a:t>
            </a:r>
          </a:p>
          <a:p>
            <a:pPr algn="just">
              <a:spcBef>
                <a:spcPts val="800"/>
              </a:spcBef>
            </a:pPr>
            <a:endParaRPr lang="ru-RU" sz="1300" dirty="0">
              <a:solidFill>
                <a:schemeClr val="tx1"/>
              </a:solidFill>
              <a:latin typeface="Lucida Grande CY"/>
              <a:cs typeface="Lucida Grande CY"/>
            </a:endParaRPr>
          </a:p>
        </p:txBody>
      </p:sp>
      <p:sp>
        <p:nvSpPr>
          <p:cNvPr id="4" name="Slide Number Placeholder 3">
            <a:extLst>
              <a:ext uri="{FF2B5EF4-FFF2-40B4-BE49-F238E27FC236}">
                <a16:creationId xmlns:a16="http://schemas.microsoft.com/office/drawing/2014/main" id="{A52B24DC-685A-4272-9035-EE69F292BEED}"/>
              </a:ext>
            </a:extLst>
          </p:cNvPr>
          <p:cNvSpPr>
            <a:spLocks noGrp="1"/>
          </p:cNvSpPr>
          <p:nvPr>
            <p:ph type="sldNum" sz="quarter" idx="12"/>
          </p:nvPr>
        </p:nvSpPr>
        <p:spPr/>
        <p:txBody>
          <a:bodyPr/>
          <a:lstStyle/>
          <a:p>
            <a:pPr>
              <a:defRPr/>
            </a:pPr>
            <a:fld id="{A9B3BBAE-7D5F-41AB-BD10-EF89A677EBB9}" type="slidenum">
              <a:rPr lang="en-US" smtClean="0"/>
              <a:pPr>
                <a:defRPr/>
              </a:pPr>
              <a:t>8</a:t>
            </a:fld>
            <a:endParaRPr lang="en-US" dirty="0"/>
          </a:p>
        </p:txBody>
      </p:sp>
    </p:spTree>
    <p:extLst>
      <p:ext uri="{BB962C8B-B14F-4D97-AF65-F5344CB8AC3E}">
        <p14:creationId xmlns:p14="http://schemas.microsoft.com/office/powerpoint/2010/main" val="41146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914400" y="0"/>
            <a:ext cx="8343900" cy="646331"/>
          </a:xfrm>
          <a:prstGeom prst="rect">
            <a:avLst/>
          </a:prstGeom>
          <a:noFill/>
        </p:spPr>
        <p:txBody>
          <a:bodyPr wrap="square" rtlCol="0">
            <a:spAutoFit/>
          </a:bodyPr>
          <a:lstStyle/>
          <a:p>
            <a:pPr algn="ctr"/>
            <a:r>
              <a:rPr lang="en-US" sz="3600" cap="all" dirty="0">
                <a:solidFill>
                  <a:srgbClr val="002060"/>
                </a:solidFill>
                <a:latin typeface="+mj-lt"/>
                <a:ea typeface="+mj-ea"/>
                <a:cs typeface="+mj-cs"/>
              </a:rPr>
              <a:t>COUNTRY REVIEW: RUSSIAN FEDERATION</a:t>
            </a:r>
          </a:p>
        </p:txBody>
      </p:sp>
      <p:sp>
        <p:nvSpPr>
          <p:cNvPr id="4" name="Slide Number Placeholder 3">
            <a:extLst>
              <a:ext uri="{FF2B5EF4-FFF2-40B4-BE49-F238E27FC236}">
                <a16:creationId xmlns:a16="http://schemas.microsoft.com/office/drawing/2014/main" id="{3BD63924-A406-4020-BDAD-FB67F3CEF8D5}"/>
              </a:ext>
            </a:extLst>
          </p:cNvPr>
          <p:cNvSpPr>
            <a:spLocks noGrp="1"/>
          </p:cNvSpPr>
          <p:nvPr>
            <p:ph type="sldNum" sz="quarter" idx="12"/>
          </p:nvPr>
        </p:nvSpPr>
        <p:spPr/>
        <p:txBody>
          <a:bodyPr/>
          <a:lstStyle/>
          <a:p>
            <a:pPr>
              <a:defRPr/>
            </a:pPr>
            <a:fld id="{A9B3BBAE-7D5F-41AB-BD10-EF89A677EBB9}" type="slidenum">
              <a:rPr lang="en-US" smtClean="0"/>
              <a:pPr>
                <a:defRPr/>
              </a:pPr>
              <a:t>9</a:t>
            </a:fld>
            <a:endParaRPr lang="en-US" dirty="0"/>
          </a:p>
        </p:txBody>
      </p:sp>
      <p:graphicFrame>
        <p:nvGraphicFramePr>
          <p:cNvPr id="5" name="Table 4">
            <a:extLst>
              <a:ext uri="{FF2B5EF4-FFF2-40B4-BE49-F238E27FC236}">
                <a16:creationId xmlns:a16="http://schemas.microsoft.com/office/drawing/2014/main" id="{D1112CB6-F20F-4805-9D4F-4F99709E6C77}"/>
              </a:ext>
            </a:extLst>
          </p:cNvPr>
          <p:cNvGraphicFramePr>
            <a:graphicFrameLocks noGrp="1"/>
          </p:cNvGraphicFramePr>
          <p:nvPr>
            <p:extLst>
              <p:ext uri="{D42A27DB-BD31-4B8C-83A1-F6EECF244321}">
                <p14:modId xmlns:p14="http://schemas.microsoft.com/office/powerpoint/2010/main" val="4143182436"/>
              </p:ext>
            </p:extLst>
          </p:nvPr>
        </p:nvGraphicFramePr>
        <p:xfrm>
          <a:off x="914400" y="536870"/>
          <a:ext cx="8686800" cy="5949718"/>
        </p:xfrm>
        <a:graphic>
          <a:graphicData uri="http://schemas.openxmlformats.org/drawingml/2006/table">
            <a:tbl>
              <a:tblPr>
                <a:tableStyleId>{BC89EF96-8CEA-46FF-86C4-4CE0E7609802}</a:tableStyleId>
              </a:tblPr>
              <a:tblGrid>
                <a:gridCol w="3657600">
                  <a:extLst>
                    <a:ext uri="{9D8B030D-6E8A-4147-A177-3AD203B41FA5}">
                      <a16:colId xmlns:a16="http://schemas.microsoft.com/office/drawing/2014/main" val="266723044"/>
                    </a:ext>
                  </a:extLst>
                </a:gridCol>
                <a:gridCol w="5029200">
                  <a:extLst>
                    <a:ext uri="{9D8B030D-6E8A-4147-A177-3AD203B41FA5}">
                      <a16:colId xmlns:a16="http://schemas.microsoft.com/office/drawing/2014/main" val="1283950704"/>
                    </a:ext>
                  </a:extLst>
                </a:gridCol>
              </a:tblGrid>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1. Does a PB framework applied uniformly across central government exist?</a:t>
                      </a:r>
                      <a:endParaRPr lang="en-US"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fontAlgn="b"/>
                      <a:r>
                        <a:rPr lang="en-US" sz="1400" b="1" u="none" strike="noStrike" dirty="0">
                          <a:effectLst/>
                        </a:rPr>
                        <a:t>Yes, compulsory for line ministries and agencies</a:t>
                      </a:r>
                      <a:endParaRPr lang="en-US" sz="1400" b="1" i="0" u="none" strike="noStrike" dirty="0">
                        <a:solidFill>
                          <a:srgbClr val="000000"/>
                        </a:solidFill>
                        <a:effectLst/>
                        <a:latin typeface="Calibri Light" panose="020F0302020204030204" pitchFamily="34" charset="0"/>
                      </a:endParaRPr>
                    </a:p>
                  </a:txBody>
                  <a:tcPr marL="4407" marR="4407" marT="4407" marB="0" anchor="b"/>
                </a:tc>
                <a:extLst>
                  <a:ext uri="{0D108BD9-81ED-4DB2-BD59-A6C34878D82A}">
                    <a16:rowId xmlns:a16="http://schemas.microsoft.com/office/drawing/2014/main" val="1922244820"/>
                  </a:ext>
                </a:extLst>
              </a:tr>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2.   What are the key elements of PB framework?</a:t>
                      </a:r>
                      <a:endParaRPr lang="en-US"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400" b="1" u="none" strike="noStrike" kern="1200" dirty="0">
                          <a:solidFill>
                            <a:srgbClr val="00B050"/>
                          </a:solidFill>
                          <a:effectLst/>
                          <a:latin typeface="+mn-lt"/>
                          <a:ea typeface="+mn-ea"/>
                          <a:cs typeface="+mn-cs"/>
                        </a:rPr>
                        <a:t>General guidelines and definitions; Standard templates for reporting performance information; and Standard ICT tool for entering/reporting performance information</a:t>
                      </a:r>
                    </a:p>
                  </a:txBody>
                  <a:tcPr marL="4407" marR="4407" marT="4407" marB="0" anchor="ctr">
                    <a:solidFill>
                      <a:schemeClr val="accent1">
                        <a:lumMod val="20000"/>
                        <a:lumOff val="80000"/>
                      </a:schemeClr>
                    </a:solidFill>
                  </a:tcPr>
                </a:tc>
                <a:extLst>
                  <a:ext uri="{0D108BD9-81ED-4DB2-BD59-A6C34878D82A}">
                    <a16:rowId xmlns:a16="http://schemas.microsoft.com/office/drawing/2014/main" val="4134062055"/>
                  </a:ext>
                </a:extLst>
              </a:tr>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3.   Which institutions  play an important role in generating PIs?</a:t>
                      </a:r>
                      <a:endParaRPr lang="en-US"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400" b="1" u="none" strike="noStrike" kern="1200" dirty="0">
                          <a:solidFill>
                            <a:schemeClr val="tx1"/>
                          </a:solidFill>
                          <a:effectLst/>
                          <a:latin typeface="+mn-lt"/>
                          <a:ea typeface="+mn-ea"/>
                          <a:cs typeface="+mn-cs"/>
                        </a:rPr>
                        <a:t>CBA, Agencies, Chief Executive</a:t>
                      </a:r>
                    </a:p>
                  </a:txBody>
                  <a:tcPr marL="4407" marR="4407" marT="4407" marB="0" anchor="ctr"/>
                </a:tc>
                <a:extLst>
                  <a:ext uri="{0D108BD9-81ED-4DB2-BD59-A6C34878D82A}">
                    <a16:rowId xmlns:a16="http://schemas.microsoft.com/office/drawing/2014/main" val="2234291370"/>
                  </a:ext>
                </a:extLst>
              </a:tr>
              <a:tr h="689463">
                <a:tc>
                  <a:txBody>
                    <a:bodyPr/>
                    <a:lstStyle/>
                    <a:p>
                      <a:pPr algn="l" rtl="0" fontAlgn="ctr">
                        <a:buClr>
                          <a:srgbClr val="000000"/>
                        </a:buClr>
                        <a:buSzPts val="2200"/>
                        <a:buFont typeface="Calibri Light" panose="020F0302020204030204" pitchFamily="34" charset="0"/>
                        <a:buNone/>
                      </a:pPr>
                      <a:r>
                        <a:rPr lang="en-US" sz="1400" u="none" strike="noStrike" dirty="0">
                          <a:effectLst/>
                        </a:rPr>
                        <a:t>4.  What are PB challenges identified as high or medium high among options within OECD Survey?</a:t>
                      </a:r>
                      <a:endParaRPr lang="en-US"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t"/>
                      <a:r>
                        <a:rPr lang="en-US" sz="1400" b="1" u="none" strike="noStrike" dirty="0">
                          <a:effectLst/>
                        </a:rPr>
                        <a:t>i) Gaming- whereby selection of performance targets chosen deliberately in ways that bias results, ii) Lack of accurate and timely data to serve as input for performance measures;  iii) Lack of culture of “performance”; and iv) Performance budgeting procedures too bureaucratic/lengthy/complicated </a:t>
                      </a:r>
                      <a:endParaRPr lang="en-US" sz="1400" b="1" i="0" u="none" strike="noStrike" dirty="0">
                        <a:solidFill>
                          <a:srgbClr val="000000"/>
                        </a:solidFill>
                        <a:effectLst/>
                        <a:latin typeface="Calibri Light" panose="020F0302020204030204" pitchFamily="34" charset="0"/>
                      </a:endParaRPr>
                    </a:p>
                  </a:txBody>
                  <a:tcPr marL="4407" marR="4407" marT="4407" marB="0">
                    <a:solidFill>
                      <a:schemeClr val="accent1">
                        <a:lumMod val="20000"/>
                        <a:lumOff val="80000"/>
                      </a:schemeClr>
                    </a:solidFill>
                  </a:tcPr>
                </a:tc>
                <a:extLst>
                  <a:ext uri="{0D108BD9-81ED-4DB2-BD59-A6C34878D82A}">
                    <a16:rowId xmlns:a16="http://schemas.microsoft.com/office/drawing/2014/main" val="2331651049"/>
                  </a:ext>
                </a:extLst>
              </a:tr>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5.  At what levels are PIs defined and monitored?</a:t>
                      </a:r>
                      <a:endParaRPr lang="en-US"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400" b="1" u="none" strike="noStrike" dirty="0">
                          <a:effectLst/>
                        </a:rPr>
                        <a:t>Established and approved by the Government for all Government Programs. Tracked by Ministry of Economy. </a:t>
                      </a:r>
                      <a:endParaRPr lang="en-US" sz="1400" b="1" i="0" u="none" strike="noStrike" dirty="0">
                        <a:solidFill>
                          <a:srgbClr val="000000"/>
                        </a:solidFill>
                        <a:effectLst/>
                        <a:latin typeface="Calibri Light" panose="020F0302020204030204" pitchFamily="34" charset="0"/>
                      </a:endParaRPr>
                    </a:p>
                  </a:txBody>
                  <a:tcPr marL="4407" marR="4407" marT="4407" marB="0" anchor="ctr"/>
                </a:tc>
                <a:extLst>
                  <a:ext uri="{0D108BD9-81ED-4DB2-BD59-A6C34878D82A}">
                    <a16:rowId xmlns:a16="http://schemas.microsoft.com/office/drawing/2014/main" val="2216331910"/>
                  </a:ext>
                </a:extLst>
              </a:tr>
              <a:tr h="384036">
                <a:tc>
                  <a:txBody>
                    <a:bodyPr/>
                    <a:lstStyle/>
                    <a:p>
                      <a:pPr algn="l" rtl="0" fontAlgn="ctr">
                        <a:buClr>
                          <a:srgbClr val="000000"/>
                        </a:buClr>
                        <a:buSzPts val="2200"/>
                        <a:buFont typeface="Calibri Light" panose="020F0302020204030204" pitchFamily="34" charset="0"/>
                        <a:buNone/>
                      </a:pPr>
                      <a:r>
                        <a:rPr lang="en-US" sz="1400" u="none" strike="noStrike" dirty="0">
                          <a:effectLst/>
                        </a:rPr>
                        <a:t>6.   What are the types of PIs?</a:t>
                      </a:r>
                      <a:endParaRPr lang="en-US"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400" b="1" u="none" strike="noStrike" dirty="0">
                          <a:effectLst/>
                        </a:rPr>
                        <a:t>No type is prescribed, except for a list of task-based indicators for government agencies. </a:t>
                      </a:r>
                      <a:endParaRPr lang="en-US" sz="1400" b="1"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extLst>
                  <a:ext uri="{0D108BD9-81ED-4DB2-BD59-A6C34878D82A}">
                    <a16:rowId xmlns:a16="http://schemas.microsoft.com/office/drawing/2014/main" val="1374567627"/>
                  </a:ext>
                </a:extLst>
              </a:tr>
              <a:tr h="192018">
                <a:tc>
                  <a:txBody>
                    <a:bodyPr/>
                    <a:lstStyle/>
                    <a:p>
                      <a:pPr algn="l" rtl="0" fontAlgn="ctr">
                        <a:buClr>
                          <a:srgbClr val="000000"/>
                        </a:buClr>
                        <a:buSzPts val="2200"/>
                        <a:buFont typeface="Calibri Light" panose="020F0302020204030204" pitchFamily="34" charset="0"/>
                        <a:buNone/>
                      </a:pPr>
                      <a:r>
                        <a:rPr lang="en-US" sz="1400" u="none" strike="noStrike" dirty="0">
                          <a:effectLst/>
                        </a:rPr>
                        <a:t>7.   What is the frequency of tracking PIs?</a:t>
                      </a:r>
                      <a:endParaRPr lang="en-US"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400" b="1" u="none" strike="noStrike" dirty="0">
                          <a:effectLst/>
                        </a:rPr>
                        <a:t>Annual</a:t>
                      </a:r>
                      <a:endParaRPr lang="en-US" sz="1400" b="1" i="0" u="none" strike="noStrike" dirty="0">
                        <a:solidFill>
                          <a:srgbClr val="000000"/>
                        </a:solidFill>
                        <a:effectLst/>
                        <a:latin typeface="Calibri Light" panose="020F0302020204030204" pitchFamily="34" charset="0"/>
                      </a:endParaRPr>
                    </a:p>
                  </a:txBody>
                  <a:tcPr marL="4407" marR="4407" marT="4407" marB="0" anchor="ctr"/>
                </a:tc>
                <a:extLst>
                  <a:ext uri="{0D108BD9-81ED-4DB2-BD59-A6C34878D82A}">
                    <a16:rowId xmlns:a16="http://schemas.microsoft.com/office/drawing/2014/main" val="944192898"/>
                  </a:ext>
                </a:extLst>
              </a:tr>
              <a:tr h="768073">
                <a:tc>
                  <a:txBody>
                    <a:bodyPr/>
                    <a:lstStyle/>
                    <a:p>
                      <a:pPr algn="l" rtl="0" fontAlgn="ctr">
                        <a:buClr>
                          <a:srgbClr val="000000"/>
                        </a:buClr>
                        <a:buSzPts val="2200"/>
                        <a:buFont typeface="Calibri Light" panose="020F0302020204030204" pitchFamily="34" charset="0"/>
                        <a:buNone/>
                      </a:pPr>
                      <a:r>
                        <a:rPr lang="en-US" sz="1400" u="none" strike="noStrike" dirty="0">
                          <a:effectLst/>
                        </a:rPr>
                        <a:t>8.   What is the average number of PIs per program and what is the structure of PB?</a:t>
                      </a:r>
                      <a:endParaRPr lang="en-US"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bs-Latn-BA" sz="1400" b="1" u="none" strike="noStrike" dirty="0">
                          <a:effectLst/>
                        </a:rPr>
                        <a:t>Ranges</a:t>
                      </a:r>
                      <a:r>
                        <a:rPr lang="en-US" sz="1400" b="1" u="none" strike="noStrike" dirty="0">
                          <a:effectLst/>
                        </a:rPr>
                        <a:t> from around 3 to around </a:t>
                      </a:r>
                      <a:r>
                        <a:rPr lang="bs-Latn-BA" sz="1400" b="1" u="none" strike="noStrike" dirty="0">
                          <a:effectLst/>
                        </a:rPr>
                        <a:t>30</a:t>
                      </a:r>
                      <a:r>
                        <a:rPr lang="en-US" sz="1400" b="1" u="none" strike="noStrike" dirty="0">
                          <a:effectLst/>
                        </a:rPr>
                        <a:t> at program level</a:t>
                      </a:r>
                      <a:r>
                        <a:rPr lang="bs-Latn-BA" sz="1400" b="1" u="none" strike="noStrike" dirty="0">
                          <a:effectLst/>
                        </a:rPr>
                        <a:t>, with average around 10 (</a:t>
                      </a:r>
                      <a:r>
                        <a:rPr lang="en-US" sz="1400" b="1" u="none" strike="noStrike" dirty="0">
                          <a:effectLst/>
                        </a:rPr>
                        <a:t>nothing that in some cases programs are as broad as a sector</a:t>
                      </a:r>
                      <a:r>
                        <a:rPr lang="bs-Latn-BA" sz="1400" b="1" u="none" strike="noStrike" dirty="0">
                          <a:effectLst/>
                        </a:rPr>
                        <a:t>)</a:t>
                      </a:r>
                      <a:r>
                        <a:rPr lang="en-US" sz="1400" b="1" u="none" strike="noStrike" dirty="0">
                          <a:effectLst/>
                        </a:rPr>
                        <a:t>. PIs also given at sub-program level</a:t>
                      </a:r>
                      <a:r>
                        <a:rPr lang="bs-Latn-BA" sz="1400" b="1" u="none" strike="noStrike" dirty="0">
                          <a:effectLst/>
                        </a:rPr>
                        <a:t> (on average around 7 sub-programs per program, ranging from 1 to 20)</a:t>
                      </a:r>
                      <a:r>
                        <a:rPr lang="en-US" sz="1400" b="1" u="none" strike="noStrike" dirty="0">
                          <a:effectLst/>
                        </a:rPr>
                        <a:t>, for which around 10 PIs are given, but in some cases more. </a:t>
                      </a:r>
                      <a:endParaRPr lang="en-US" sz="1400" b="1"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extLst>
                  <a:ext uri="{0D108BD9-81ED-4DB2-BD59-A6C34878D82A}">
                    <a16:rowId xmlns:a16="http://schemas.microsoft.com/office/drawing/2014/main" val="2353015181"/>
                  </a:ext>
                </a:extLst>
              </a:tr>
              <a:tr h="576055">
                <a:tc>
                  <a:txBody>
                    <a:bodyPr/>
                    <a:lstStyle/>
                    <a:p>
                      <a:pPr algn="l" rtl="0" fontAlgn="ctr">
                        <a:buClr>
                          <a:srgbClr val="000000"/>
                        </a:buClr>
                        <a:buSzPts val="2200"/>
                        <a:buFont typeface="Calibri Light" panose="020F0302020204030204" pitchFamily="34" charset="0"/>
                        <a:buNone/>
                      </a:pPr>
                      <a:r>
                        <a:rPr lang="en-US" sz="1400" u="none" strike="noStrike" dirty="0">
                          <a:effectLst/>
                        </a:rPr>
                        <a:t>9.   What is the rough estimate of ratio of output and outcome indicators in total indicators?</a:t>
                      </a:r>
                      <a:endParaRPr lang="en-US" sz="1400" b="0" i="0" u="none" strike="noStrike" dirty="0">
                        <a:solidFill>
                          <a:srgbClr val="000000"/>
                        </a:solidFill>
                        <a:effectLst/>
                        <a:latin typeface="Calibri Light" panose="020F0302020204030204" pitchFamily="34" charset="0"/>
                      </a:endParaRPr>
                    </a:p>
                  </a:txBody>
                  <a:tcPr marL="4407" marR="4407" marT="4407" marB="0" anchor="ctr"/>
                </a:tc>
                <a:tc>
                  <a:txBody>
                    <a:bodyPr/>
                    <a:lstStyle/>
                    <a:p>
                      <a:pPr algn="ctr" rtl="0" fontAlgn="ctr"/>
                      <a:r>
                        <a:rPr lang="en-US" sz="1400" b="1" u="none" strike="noStrike" dirty="0">
                          <a:effectLst/>
                        </a:rPr>
                        <a:t>Around 2/3 are output indicators, 1/3 outcome indicators.</a:t>
                      </a:r>
                      <a:endParaRPr lang="en-US" sz="1400" b="1" i="0" u="none" strike="noStrike" dirty="0">
                        <a:solidFill>
                          <a:srgbClr val="000000"/>
                        </a:solidFill>
                        <a:effectLst/>
                        <a:latin typeface="Calibri Light" panose="020F0302020204030204" pitchFamily="34" charset="0"/>
                      </a:endParaRPr>
                    </a:p>
                  </a:txBody>
                  <a:tcPr marL="4407" marR="4407" marT="4407" marB="0" anchor="ctr"/>
                </a:tc>
                <a:extLst>
                  <a:ext uri="{0D108BD9-81ED-4DB2-BD59-A6C34878D82A}">
                    <a16:rowId xmlns:a16="http://schemas.microsoft.com/office/drawing/2014/main" val="4050247952"/>
                  </a:ext>
                </a:extLst>
              </a:tr>
              <a:tr h="581108">
                <a:tc>
                  <a:txBody>
                    <a:bodyPr/>
                    <a:lstStyle/>
                    <a:p>
                      <a:pPr algn="l" rtl="0" fontAlgn="ctr">
                        <a:buClr>
                          <a:srgbClr val="000000"/>
                        </a:buClr>
                        <a:buSzPts val="2200"/>
                        <a:buFont typeface="Calibri Light" panose="020F0302020204030204" pitchFamily="34" charset="0"/>
                        <a:buNone/>
                      </a:pPr>
                      <a:r>
                        <a:rPr lang="en-US" sz="1400" u="none" strike="noStrike" dirty="0">
                          <a:effectLst/>
                        </a:rPr>
                        <a:t>10.   What are the main challenges related specifically to PIs?</a:t>
                      </a:r>
                      <a:endParaRPr lang="en-US" sz="1400" b="0" i="0" u="none" strike="noStrike" dirty="0">
                        <a:solidFill>
                          <a:srgbClr val="000000"/>
                        </a:solidFill>
                        <a:effectLst/>
                        <a:latin typeface="Calibri Light" panose="020F0302020204030204" pitchFamily="34" charset="0"/>
                      </a:endParaRPr>
                    </a:p>
                  </a:txBody>
                  <a:tcPr marL="4407" marR="4407" marT="4407" marB="0" anchor="ctr">
                    <a:solidFill>
                      <a:schemeClr val="accent1">
                        <a:lumMod val="20000"/>
                        <a:lumOff val="80000"/>
                      </a:schemeClr>
                    </a:solidFill>
                  </a:tcPr>
                </a:tc>
                <a:tc>
                  <a:txBody>
                    <a:bodyPr/>
                    <a:lstStyle/>
                    <a:p>
                      <a:pPr algn="ctr" rtl="0" fontAlgn="ctr"/>
                      <a:r>
                        <a:rPr lang="en-US" sz="1400" b="1" u="none" strike="noStrike" dirty="0">
                          <a:solidFill>
                            <a:srgbClr val="00B050"/>
                          </a:solidFill>
                          <a:effectLst/>
                        </a:rPr>
                        <a:t>Absence of top-level KNIs, as there is no one overall national strategy for socio-economic development. </a:t>
                      </a:r>
                      <a:r>
                        <a:rPr lang="en-US" sz="1400" b="1" u="none" strike="noStrike" dirty="0">
                          <a:effectLst/>
                        </a:rPr>
                        <a:t>Too many PIs. Lack of defined standard KNIs, so every ministry defined own indicators. </a:t>
                      </a:r>
                      <a:endParaRPr lang="en-US" sz="1400" b="1" i="0" u="none" strike="noStrike" dirty="0">
                        <a:solidFill>
                          <a:srgbClr val="FF0000"/>
                        </a:solidFill>
                        <a:effectLst/>
                        <a:latin typeface="Calibri Light" panose="020F0302020204030204" pitchFamily="34" charset="0"/>
                      </a:endParaRPr>
                    </a:p>
                  </a:txBody>
                  <a:tcPr marL="4407" marR="4407" marT="4407" marB="0" anchor="ctr">
                    <a:solidFill>
                      <a:schemeClr val="accent1">
                        <a:lumMod val="20000"/>
                        <a:lumOff val="80000"/>
                      </a:schemeClr>
                    </a:solidFill>
                  </a:tcPr>
                </a:tc>
                <a:extLst>
                  <a:ext uri="{0D108BD9-81ED-4DB2-BD59-A6C34878D82A}">
                    <a16:rowId xmlns:a16="http://schemas.microsoft.com/office/drawing/2014/main" val="690215447"/>
                  </a:ext>
                </a:extLst>
              </a:tr>
            </a:tbl>
          </a:graphicData>
        </a:graphic>
      </p:graphicFrame>
    </p:spTree>
    <p:extLst>
      <p:ext uri="{BB962C8B-B14F-4D97-AF65-F5344CB8AC3E}">
        <p14:creationId xmlns:p14="http://schemas.microsoft.com/office/powerpoint/2010/main" val="285225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14060</TotalTime>
  <Words>12975</Words>
  <Application>Microsoft Office PowerPoint</Application>
  <PresentationFormat>A4 Paper (210x297 mm)</PresentationFormat>
  <Paragraphs>1098</Paragraphs>
  <Slides>51</Slides>
  <Notes>51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Calibri Light</vt:lpstr>
      <vt:lpstr>Lucida Grande CY</vt:lpstr>
      <vt:lpstr>Times New Roman</vt:lpstr>
      <vt:lpstr>Wingdings</vt:lpstr>
      <vt:lpstr>Office Theme</vt:lpstr>
      <vt:lpstr>Performance Indicators in PEMPAL Countries:  Trends and Challenges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Naida Carsimamovic</cp:lastModifiedBy>
  <cp:revision>773</cp:revision>
  <cp:lastPrinted>2017-11-13T13:45:03Z</cp:lastPrinted>
  <dcterms:created xsi:type="dcterms:W3CDTF">2010-10-04T16:57:49Z</dcterms:created>
  <dcterms:modified xsi:type="dcterms:W3CDTF">2017-11-24T08:04:22Z</dcterms:modified>
  <cp:category>PEMPAL</cp:category>
</cp:coreProperties>
</file>