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notesSlides/notesSlide20.xml" ContentType="application/vnd.openxmlformats-officedocument.presentationml.notesSlid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3"/>
  </p:notesMasterIdLst>
  <p:handoutMasterIdLst>
    <p:handoutMasterId r:id="rId54"/>
  </p:handoutMasterIdLst>
  <p:sldIdLst>
    <p:sldId id="271" r:id="rId2"/>
    <p:sldId id="405" r:id="rId3"/>
    <p:sldId id="422" r:id="rId4"/>
    <p:sldId id="406" r:id="rId5"/>
    <p:sldId id="477" r:id="rId6"/>
    <p:sldId id="423" r:id="rId7"/>
    <p:sldId id="409" r:id="rId8"/>
    <p:sldId id="424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52" r:id="rId19"/>
    <p:sldId id="493" r:id="rId20"/>
    <p:sldId id="479" r:id="rId21"/>
    <p:sldId id="480" r:id="rId22"/>
    <p:sldId id="481" r:id="rId23"/>
    <p:sldId id="491" r:id="rId24"/>
    <p:sldId id="482" r:id="rId25"/>
    <p:sldId id="455" r:id="rId26"/>
    <p:sldId id="456" r:id="rId27"/>
    <p:sldId id="458" r:id="rId28"/>
    <p:sldId id="459" r:id="rId29"/>
    <p:sldId id="460" r:id="rId30"/>
    <p:sldId id="461" r:id="rId31"/>
    <p:sldId id="462" r:id="rId32"/>
    <p:sldId id="483" r:id="rId33"/>
    <p:sldId id="492" r:id="rId34"/>
    <p:sldId id="463" r:id="rId35"/>
    <p:sldId id="465" r:id="rId36"/>
    <p:sldId id="466" r:id="rId37"/>
    <p:sldId id="467" r:id="rId38"/>
    <p:sldId id="468" r:id="rId39"/>
    <p:sldId id="469" r:id="rId40"/>
    <p:sldId id="470" r:id="rId41"/>
    <p:sldId id="485" r:id="rId42"/>
    <p:sldId id="471" r:id="rId43"/>
    <p:sldId id="486" r:id="rId44"/>
    <p:sldId id="473" r:id="rId45"/>
    <p:sldId id="487" r:id="rId46"/>
    <p:sldId id="488" r:id="rId47"/>
    <p:sldId id="489" r:id="rId48"/>
    <p:sldId id="490" r:id="rId49"/>
    <p:sldId id="474" r:id="rId50"/>
    <p:sldId id="475" r:id="rId51"/>
    <p:sldId id="476" r:id="rId52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2" autoAdjust="0"/>
    <p:restoredTop sz="87588" autoAdjust="0"/>
  </p:normalViewPr>
  <p:slideViewPr>
    <p:cSldViewPr>
      <p:cViewPr>
        <p:scale>
          <a:sx n="80" d="100"/>
          <a:sy n="80" d="100"/>
        </p:scale>
        <p:origin x="234" y="52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7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NCARSIMAMOVIC\Desktop\Copy%20of%20PFII%20LogFrame%20in%20Excel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NCARSIMAMOVIC\AppData\Local\Microsoft\Windows\Temporary%20Internet%20Files\Content.Outlook\T4PEQ9UK\PFII%20LogFrame%20in%20Excel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Sheet2!$C$3:$C$6</cx:f>
        <cx:lvl ptCount="4">
          <cx:pt idx="0">General guideline/definitions </cx:pt>
          <cx:pt idx="1">Standard PI reporting templates </cx:pt>
          <cx:pt idx="2">Standard ICT tool for PI</cx:pt>
          <cx:pt idx="3">Standard set of PIs and/or targets</cx:pt>
        </cx:lvl>
      </cx:strDim>
      <cx:numDim type="val">
        <cx:f>Sheet2!$D$3:$D$6</cx:f>
        <cx:lvl ptCount="4" formatCode="0%">
          <cx:pt idx="0">0.88888888888888884</cx:pt>
          <cx:pt idx="1">0.88888888888888884</cx:pt>
          <cx:pt idx="2">0.55555555555555558</cx:pt>
          <cx:pt idx="3">0.33333333333333331</cx:pt>
        </cx:lvl>
      </cx:numDim>
    </cx:data>
  </cx:chartData>
  <cx:chart>
    <cx:plotArea>
      <cx:plotAreaRegion>
        <cx:series layoutId="funnel" uniqueId="{FCA754B5-2408-4374-BCFA-615D9A5C5092}"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tle/>
        <cx:tickLabels/>
        <cx:txPr>
          <a:bodyPr vertOverflow="overflow" horzOverflow="overflow" wrap="square" lIns="0" tIns="0" rIns="0" bIns="0"/>
          <a:lstStyle/>
          <a:p>
            <a:pPr algn="ctr" rtl="0">
              <a:defRPr sz="1400" b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400" b="0"/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Sheet2!$C$21:$C$26</cx:f>
        <cx:lvl ptCount="6">
          <cx:pt idx="0">CBA </cx:pt>
          <cx:pt idx="1">Agencies</cx:pt>
          <cx:pt idx="2">Chief executive </cx:pt>
          <cx:pt idx="3">Legislature</cx:pt>
          <cx:pt idx="4">Supreme Audit</cx:pt>
          <cx:pt idx="5">Internal Audit</cx:pt>
        </cx:lvl>
      </cx:strDim>
      <cx:numDim type="val">
        <cx:f>Sheet2!$D$21:$D$26</cx:f>
        <cx:lvl ptCount="6" formatCode="0%">
          <cx:pt idx="0">1</cx:pt>
          <cx:pt idx="1">0.88888888888888884</cx:pt>
          <cx:pt idx="2">0.22222222222222221</cx:pt>
          <cx:pt idx="3">0</cx:pt>
          <cx:pt idx="4">0</cx:pt>
          <cx:pt idx="5">0</cx:pt>
        </cx:lvl>
      </cx:numDim>
    </cx:data>
  </cx:chartData>
  <cx:chart>
    <cx:plotArea>
      <cx:plotAreaRegion>
        <cx:series layoutId="funnel" uniqueId="{A8D4BFB9-1404-46A7-97F8-6750C81A48DC}"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100" b="1">
                <a:solidFill>
                  <a:sysClr val="windowText" lastClr="000000"/>
                </a:solidFill>
                <a:latin typeface="+mj-lt"/>
              </a:defRPr>
            </a:pPr>
            <a:endParaRPr lang="en-US" sz="1100" b="1" i="0" u="none" strike="noStrike" baseline="0">
              <a:solidFill>
                <a:sysClr val="windowText" lastClr="000000"/>
              </a:solidFill>
              <a:latin typeface="+mj-lt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53"/>
            <a:ext cx="3037212" cy="464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353"/>
            <a:ext cx="3037212" cy="464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830353"/>
            <a:ext cx="3037212" cy="466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6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5"/>
          </p:nvPr>
        </p:nvSpPr>
        <p:spPr>
          <a:xfrm>
            <a:off x="3971619" y="8830353"/>
            <a:ext cx="3037212" cy="466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3891-08A2-4590-89BC-501F5744FE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700412" y="4474046"/>
            <a:ext cx="5609576" cy="36596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6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9E9D-F353-4E16-A1E5-1D35D56B03AA}" type="datetimeFigureOut">
              <a:rPr lang="en-US" smtClean="0"/>
              <a:t>11/29/2017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07019" y="3867440"/>
            <a:ext cx="4336685" cy="55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117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713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5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31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357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448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641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349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8DF0D80-5420-4929-84E1-31B58A2887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B50B8915-1843-4053-AFF4-9D2669866F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0088" y="4414838"/>
            <a:ext cx="5610225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F09B43F-31DA-4E46-A6DD-1A52B83877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</a:pPr>
            <a:fld id="{2260CC04-A336-4AAF-8813-AD7AFA6C9D61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eaLnBrk="0" hangingPunct="0"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77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608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92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6136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696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5354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2271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0737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B4DB544-8079-4320-BEB7-C6280C7D1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B45E7F3-67C4-419F-954D-BC62CC4AE6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0088" y="4414838"/>
            <a:ext cx="5610225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008A693-1E16-415E-AAFD-E434C188B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</a:pPr>
            <a:fld id="{7E3ECED7-0B48-4493-B465-3E7DA705FC7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eaLnBrk="0" hangingPunct="0"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399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9919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9034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4311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426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755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3577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9143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1296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2031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3644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8391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667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62843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2020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70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7800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68447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455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766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9071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1399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69671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731315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57453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92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5515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903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96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74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144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412" y="4415177"/>
            <a:ext cx="5609576" cy="4184607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1619" y="8830353"/>
            <a:ext cx="3037212" cy="464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93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79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FC52-93CA-4652-B95B-2825898169D1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92896-A389-4742-9D7E-5F47227244A6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83C7-892B-4A5A-B838-CE62C03510E6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E691E-7B09-4F4D-A308-1519E3625F6B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8D095-E391-4170-B7A7-2CD3641F6F6D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A78A-3B53-4710-A784-8BFDB0AC392C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85AC-C9CF-443A-A574-35E8E30E8A5F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A7A8E-6E15-4FBB-A22A-757A99936BB8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CF024-FBF0-4D65-BCDF-28085012E0E1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D064D-CEFB-468D-AD81-7FEA969BF3FD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C89F0-1149-46F4-B958-50F4368D583C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322AF4-F8E7-4F7F-91D2-906E9D807E29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14/relationships/chartEx" Target="../charts/chartEx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14/relationships/chartEx" Target="../charts/chartEx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hyperlink" Target="http://www.pempal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Показатели эффективности в странах </a:t>
            </a:r>
            <a:r>
              <a:rPr lang="en-US" dirty="0">
                <a:solidFill>
                  <a:srgbClr val="002060"/>
                </a:solidFill>
              </a:rPr>
              <a:t>PEMPAL: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тенденции и вызовы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Бюджетного сообщества (БС) сети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программно-целевому бюджетированию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бюджетированию, ориентированному на результат  (РГПБ/БОР)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35EA7B-E6DE-4227-997A-9C422FEE7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91209" y="78812"/>
            <a:ext cx="83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ОБЗОРНАЯ ИНФОРМАЦИЯ ПО СТРАНЕ</a:t>
            </a:r>
            <a:r>
              <a:rPr lang="en-US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АРМЕНИЯ</a:t>
            </a:r>
            <a:endParaRPr lang="en-US" sz="28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96288"/>
              </p:ext>
            </p:extLst>
          </p:nvPr>
        </p:nvGraphicFramePr>
        <p:xfrm>
          <a:off x="891208" y="621258"/>
          <a:ext cx="8862391" cy="604802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333999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1.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2. </a:t>
                      </a:r>
                      <a:r>
                        <a:rPr lang="ru-RU" sz="12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Стандартный набор ПЭ и/или целевых показателей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3. </a:t>
                      </a:r>
                      <a:r>
                        <a:rPr lang="ru-RU" sz="12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ЦБА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68946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4. </a:t>
                      </a:r>
                      <a:r>
                        <a:rPr lang="ru-RU" sz="12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Отсутствие потенциала/подготовки сотрудников/госслужащих для измерения результативности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5. </a:t>
                      </a:r>
                      <a:r>
                        <a:rPr lang="ru-RU" sz="12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ведомствами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Отслеживаются Правительством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6. </a:t>
                      </a:r>
                      <a:r>
                        <a:rPr lang="ru-RU" sz="120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количества, качества, своевременности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настоящее время два последних вида пока не определены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Трансферты имеют другие ПЭ: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получателей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суммы и периодичность выплат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9201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7. </a:t>
                      </a:r>
                      <a:r>
                        <a:rPr lang="ru-RU" sz="120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Ежеквартально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68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8. </a:t>
                      </a:r>
                      <a:r>
                        <a:rPr lang="ru-RU" sz="12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Разброс очень широк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Так, в социальном блоке Министерство имеет 6 программ, в среднем – по 4 ПЭ на программу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при этому его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правление по социальным делам ведёт 11 программ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некоторые из них дублируют одна другую в некоторых аспектах), имея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среднем по 3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 на программу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9. </a:t>
                      </a:r>
                      <a:r>
                        <a:rPr lang="ru-RU" sz="12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2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2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Преимущественно непосредственные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результаты.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8110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10. </a:t>
                      </a:r>
                      <a:r>
                        <a:rPr lang="ru-RU" sz="12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БОР пока на начальной стадии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Нет равномерного применения ПЭ во всём секторе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большинстве случаев показатели качества и своевременности не определены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Отчётность раз в квартал – слишком часто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87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87477"/>
            <a:ext cx="901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ОБЗОРНАЯ ИНФОРМАЦИЯ ПО СТРАНЕ</a:t>
            </a:r>
            <a:r>
              <a:rPr lang="en-US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БОСНИЯ И ГЕРЦЕГОВИНА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14740"/>
              </p:ext>
            </p:extLst>
          </p:nvPr>
        </p:nvGraphicFramePr>
        <p:xfrm>
          <a:off x="825040" y="721518"/>
          <a:ext cx="9066212" cy="60716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181127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885085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38514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1.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100" u="none" strike="noStrike" dirty="0">
                          <a:effectLst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Да, обязателен для отраслевых министерств и ведомств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2. </a:t>
                      </a:r>
                      <a:r>
                        <a:rPr lang="ru-RU" sz="11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050" b="1" u="none" strike="noStrike" dirty="0">
                          <a:effectLst/>
                        </a:rPr>
                        <a:t>; </a:t>
                      </a:r>
                      <a:r>
                        <a:rPr lang="ru-RU" sz="1050" b="1" u="none" strike="noStrike" dirty="0">
                          <a:effectLst/>
                        </a:rPr>
                        <a:t>стандартные шаблоны для предоставления отчётной информации об эффективности</a:t>
                      </a:r>
                      <a:r>
                        <a:rPr lang="en-US" sz="1050" b="1" u="none" strike="noStrike" dirty="0">
                          <a:effectLst/>
                        </a:rPr>
                        <a:t>; </a:t>
                      </a:r>
                      <a:r>
                        <a:rPr lang="ru-RU" sz="1050" b="1" u="none" strike="noStrike" dirty="0">
                          <a:effectLst/>
                        </a:rPr>
                        <a:t>стандартный ИТ-инструмент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для введения/предоставления отчётной информации по эффективности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3. </a:t>
                      </a:r>
                      <a:r>
                        <a:rPr lang="ru-RU" sz="11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ЦБА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68946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4. </a:t>
                      </a:r>
                      <a:r>
                        <a:rPr lang="ru-RU" sz="1100" u="none" strike="noStrike" dirty="0">
                          <a:effectLst/>
                        </a:rPr>
                        <a:t>Какие из вызовов, касающихся  БОР, определены как серьёзные в рамках вариантов ответов на вопросы Опроса ОЭСР?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точных и своевременных данных, которые могут служить в качестве вводимых параметров для замеров результативности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задач политики/программы затрудняет процесс установления замеров/целевых ПЭ;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предоставляемая информация об</a:t>
                      </a:r>
                      <a:r>
                        <a:rPr lang="ru-RU" sz="105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эффективности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 актуальна для принятия бюджетных решений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потенциала/подготовки сотрудников/госслужащих для измерения эффективности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культуры «</a:t>
                      </a:r>
                      <a:r>
                        <a:rPr lang="ru-RU" sz="105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эффекивности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»; отсутствие механизма/руководящих принципов БОР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подходящих ИКТ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5. </a:t>
                      </a:r>
                      <a:r>
                        <a:rPr lang="ru-RU" sz="11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большинстве случаев с помощью Минфина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в большей степени на уровне субъекта, нежели на уровне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ФБиГ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Отслеживаются также министерствами/ведомствами и направляются Минфином Правительству и Парламенту для всех пользователей как дополнительная информация к процедуре принятия бюджета на уровне субъектов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6. </a:t>
                      </a:r>
                      <a:r>
                        <a:rPr lang="ru-RU" sz="110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непосредственных результатов, итогов и эффективности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7. </a:t>
                      </a:r>
                      <a:r>
                        <a:rPr lang="ru-RU" sz="110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68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8. </a:t>
                      </a:r>
                      <a:r>
                        <a:rPr lang="ru-RU" sz="11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Каждое министерство/ведомство имеет программы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по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3-4,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 количество варьируется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внутри каждой программы имеются мероприятия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по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4-5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но количество варьируется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назначаются по мероприятиям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уровне субъектов – по 3 показателя на мероприятие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один – по непосредственным результатам,  один – по итогам, и один – по эффективности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тогда как на уровне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ФБиГ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может использоваться большее количество показателей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</a:rPr>
                        <a:t>9. </a:t>
                      </a:r>
                      <a:r>
                        <a:rPr lang="ru-RU" sz="11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1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1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</a:rPr>
                        <a:t>Около </a:t>
                      </a:r>
                      <a:r>
                        <a:rPr lang="en-US" sz="1050" b="1" u="none" strike="noStrike" dirty="0">
                          <a:effectLst/>
                        </a:rPr>
                        <a:t>2/3 </a:t>
                      </a:r>
                      <a:r>
                        <a:rPr lang="ru-RU" sz="1050" b="1" u="none" strike="noStrike" dirty="0">
                          <a:effectLst/>
                        </a:rPr>
                        <a:t>показатели непосредственных результатов и </a:t>
                      </a:r>
                      <a:r>
                        <a:rPr lang="en-US" sz="1050" b="1" u="none" strike="noStrike" dirty="0">
                          <a:effectLst/>
                        </a:rPr>
                        <a:t>1/3 </a:t>
                      </a:r>
                      <a:r>
                        <a:rPr lang="ru-RU" sz="1050" b="1" u="none" strike="noStrike" dirty="0">
                          <a:effectLst/>
                        </a:rPr>
                        <a:t>показателей итогов</a:t>
                      </a:r>
                      <a:r>
                        <a:rPr lang="en-US" sz="1050" b="1" u="none" strike="noStrike" dirty="0">
                          <a:effectLst/>
                        </a:rPr>
                        <a:t>.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8110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10. </a:t>
                      </a:r>
                      <a:r>
                        <a:rPr lang="ru-RU" sz="11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Связь с общим государственным стратегическим планированием недостаточна 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планируется/ведётся работа по улучшению ситуации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). </a:t>
                      </a:r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Отсутствие определённых стандартных ПЭ/КНП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Качество ПЭ у различных пользователей неодинаковое; в целом они требуют пересмотра</a:t>
                      </a:r>
                      <a:r>
                        <a:rPr lang="ru-RU" sz="105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и совершенствования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Некоторые ПЭ не поддаются количественной оценке 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уровень </a:t>
                      </a:r>
                      <a:r>
                        <a:rPr lang="ru-RU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ФБиГ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Недостаточное использование ПЭ в принятии решений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БОР на уровне кантонов/муниципальных образований осуществляется слабо или не существует совсем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003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87477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ОБЗОРНАЯ ИНФОРМАЦИЯ ПО СТРАНЕ</a:t>
            </a:r>
            <a:r>
              <a:rPr lang="en-US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ХОРВАТИЯ</a:t>
            </a:r>
            <a:endParaRPr lang="en-US" sz="28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9925"/>
              </p:ext>
            </p:extLst>
          </p:nvPr>
        </p:nvGraphicFramePr>
        <p:xfrm>
          <a:off x="961995" y="734609"/>
          <a:ext cx="8816383" cy="602073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93468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722915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50010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1.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100" u="none" strike="noStrike" dirty="0">
                          <a:effectLst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Да, обязателен для отраслевых министерств и ведомств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50515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2. </a:t>
                      </a:r>
                      <a:r>
                        <a:rPr lang="ru-RU" sz="11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100" b="1" u="none" strike="noStrike" dirty="0">
                          <a:effectLst/>
                        </a:rPr>
                        <a:t>;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стандартные шаблоны для предоставления отчётной информации ю эффективности</a:t>
                      </a:r>
                      <a:r>
                        <a:rPr lang="en-US" sz="1100" b="1" u="none" strike="noStrike" dirty="0">
                          <a:effectLst/>
                        </a:rPr>
                        <a:t>;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стандартный ИТ-инструмент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для введения/предоставления отчётной информации по эффективности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7857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3. </a:t>
                      </a:r>
                      <a:r>
                        <a:rPr lang="ru-RU" sz="1100" u="none" strike="noStrike" dirty="0">
                          <a:effectLst/>
                        </a:rPr>
                        <a:t>Какие учреждения играют важную роль в генерировании ПР?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ЦБА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13693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4. </a:t>
                      </a:r>
                      <a:r>
                        <a:rPr lang="ru-RU" sz="11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задач политики/программы затрудняет процесс установления замеров/целевых ПЭ; отсутствие лидерства/решимости в продвижении БОР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информация об</a:t>
                      </a:r>
                      <a:r>
                        <a:rPr lang="ru-RU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эффективности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не актуальна для принятия бюджетных решений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c</a:t>
                      </a:r>
                      <a:r>
                        <a:rPr lang="ru-RU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осредоточенность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на эффективности ослабевает после ассигнования средств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потенциала/подготовки сотрудников/госслужащих для измерения эффективности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дефицит ресурсов (времени, кадров, средств), выделяемых на оценки эффективности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50515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5. </a:t>
                      </a:r>
                      <a:r>
                        <a:rPr lang="ru-RU" sz="11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 при методической поддержке Минфина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Отслеживаются также министерствами/ведомствами и направляются Правительству и Парламенту в качестве дополнительной информации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7857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6. </a:t>
                      </a:r>
                      <a:r>
                        <a:rPr lang="ru-RU" sz="1100" u="none" strike="noStrike" dirty="0">
                          <a:effectLst/>
                        </a:rPr>
                        <a:t>Каковы виды этих ПР?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Официальная типология отсутствует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8928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7. </a:t>
                      </a:r>
                      <a:r>
                        <a:rPr lang="ru-RU" sz="110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Ежегодно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5714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8. </a:t>
                      </a:r>
                      <a:r>
                        <a:rPr lang="ru-RU" sz="11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Существуют программы и мероприятия в рамках каждой программы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Количественный разброс ПЭ велик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по 30 ПЭ на программу.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6785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9. </a:t>
                      </a:r>
                      <a:r>
                        <a:rPr lang="ru-RU" sz="11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1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1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Преимущественно показатели непосредственных результатов</a:t>
                      </a:r>
                      <a:r>
                        <a:rPr lang="en-US" sz="1100" b="1" u="none" strike="noStrike" dirty="0">
                          <a:effectLst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83566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10. </a:t>
                      </a:r>
                      <a:r>
                        <a:rPr lang="ru-RU" sz="11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Качество ПЭ в некоторых случаях остаётся низким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одних программах/мероприятиях слишком много ПЭ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других – слишком мало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ПЭ недостаточно активно используются для принятия решений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Отсутствие национальной стратегии высшего уровня, содержащей ПЭ/КНП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БОР внедрено на уровне местного самоуправления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но все ещё находится на этапе разработки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en-US" sz="1100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065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87477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ОБЗОРНАЯ ИНФОРМАЦИЯ ПО СТРАНЕ</a:t>
            </a:r>
            <a:r>
              <a:rPr lang="en-US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</a:t>
            </a:r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СЕРБИЯ</a:t>
            </a:r>
            <a:endParaRPr lang="en-US" sz="28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04630"/>
              </p:ext>
            </p:extLst>
          </p:nvPr>
        </p:nvGraphicFramePr>
        <p:xfrm>
          <a:off x="914400" y="821285"/>
          <a:ext cx="8686800" cy="555280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1.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2. </a:t>
                      </a:r>
                      <a:r>
                        <a:rPr lang="ru-RU" sz="12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100" b="1" u="none" strike="noStrike" dirty="0">
                          <a:effectLst/>
                        </a:rPr>
                        <a:t>;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стандартные шаблоны для предоставления отчётной информации об эффективности</a:t>
                      </a:r>
                      <a:r>
                        <a:rPr lang="en-US" sz="1100" b="1" u="none" strike="noStrike" dirty="0">
                          <a:effectLst/>
                        </a:rPr>
                        <a:t>;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стандартный ИТ-инструмент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для введения/предоставления отчётной информации по эффективности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3. </a:t>
                      </a:r>
                      <a:r>
                        <a:rPr lang="ru-RU" sz="12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ЦБА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68946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4. </a:t>
                      </a:r>
                      <a:r>
                        <a:rPr lang="ru-RU" sz="12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точных и своевременных данных, которые могут служить в качестве вводимых параметров для замеров результативности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задач политики/программы затрудняет процесс установления замеров/целевых ПЭ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5. </a:t>
                      </a:r>
                      <a:r>
                        <a:rPr lang="ru-RU" sz="12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 при методической поддержке Минфина. Отслеживаются  министерствами/ведомствами и направляются Правительству и Парламенту в качестве дополнительной информации.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6. </a:t>
                      </a:r>
                      <a:r>
                        <a:rPr lang="ru-RU" sz="120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непосредственных результатов и итогов.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9201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7. </a:t>
                      </a:r>
                      <a:r>
                        <a:rPr lang="ru-RU" sz="120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 (для программ, мероприятий в рамках программ и проектов) и раз в полугодие (для мероприятий в рамках программ и проектов).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68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8. </a:t>
                      </a:r>
                      <a:r>
                        <a:rPr lang="ru-RU" sz="12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Всего существует порядка 70 программ с мероприятиями в рамках каждой программы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приблизительно по 7 мероприятий на программу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 назначаются и на уровне программ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преимущественно показатели результатов высокого уровня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и на уровне мероприятий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преимущественно показатели непосредственных результатов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действует 5 ПЭ на программу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но в некоторых программах количество ПЭ значительно выше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3 ПЭ на мероприятие, но число сильно варьируется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9. </a:t>
                      </a:r>
                      <a:r>
                        <a:rPr lang="ru-RU" sz="12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2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2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Около </a:t>
                      </a:r>
                      <a:r>
                        <a:rPr lang="en-US" sz="1100" b="1" u="none" strike="noStrike" dirty="0">
                          <a:effectLst/>
                        </a:rPr>
                        <a:t>2/3 </a:t>
                      </a:r>
                      <a:r>
                        <a:rPr lang="ru-RU" sz="1100" b="1" u="none" strike="noStrike" dirty="0">
                          <a:effectLst/>
                        </a:rPr>
                        <a:t>- показатели непосредственных результатов и </a:t>
                      </a:r>
                      <a:r>
                        <a:rPr lang="en-US" sz="1100" b="1" u="none" strike="noStrike" dirty="0">
                          <a:effectLst/>
                        </a:rPr>
                        <a:t>1/3 </a:t>
                      </a:r>
                      <a:r>
                        <a:rPr lang="ru-RU" sz="1100" b="1" u="none" strike="noStrike" dirty="0">
                          <a:effectLst/>
                        </a:rPr>
                        <a:t>- показатели итогов</a:t>
                      </a:r>
                      <a:r>
                        <a:rPr lang="en-US" sz="1100" b="1" u="none" strike="noStrike" dirty="0">
                          <a:effectLst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8110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10. </a:t>
                      </a:r>
                      <a:r>
                        <a:rPr lang="ru-RU" sz="12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Качество и количество ПЭ сильно варьируются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ПЭ недостаточно активно используются для принятия решений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Отсутствие национальной стратегии высшего уровня, имеющей стандартные ПЭ/КП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en-US" sz="1100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14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87477"/>
            <a:ext cx="901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</a:rPr>
              <a:t>ОБЗОРНАЯ ИНФОРМАЦИЯ ПО СТРАНЕ</a:t>
            </a:r>
            <a:r>
              <a:rPr lang="en-US" sz="2400" cap="all" dirty="0">
                <a:solidFill>
                  <a:srgbClr val="002060"/>
                </a:solidFill>
              </a:rPr>
              <a:t>:</a:t>
            </a:r>
            <a:r>
              <a:rPr lang="ru-RU" sz="2400" cap="all" dirty="0">
                <a:solidFill>
                  <a:srgbClr val="002060"/>
                </a:solidFill>
              </a:rPr>
              <a:t> БОЛГАРИЯ</a:t>
            </a:r>
            <a:endParaRPr lang="en-US" sz="24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58908"/>
              </p:ext>
            </p:extLst>
          </p:nvPr>
        </p:nvGraphicFramePr>
        <p:xfrm>
          <a:off x="914399" y="549142"/>
          <a:ext cx="8863979" cy="617233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110168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753811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493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1. 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050" u="none" strike="noStrike" dirty="0">
                          <a:effectLst/>
                        </a:rPr>
                        <a:t>?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49804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2. </a:t>
                      </a:r>
                      <a:r>
                        <a:rPr lang="ru-RU" sz="105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050" b="1" u="none" strike="noStrike" dirty="0">
                          <a:effectLst/>
                        </a:rPr>
                        <a:t>; </a:t>
                      </a:r>
                      <a:r>
                        <a:rPr lang="ru-RU" sz="1050" b="1" u="none" strike="noStrike" dirty="0">
                          <a:effectLst/>
                        </a:rPr>
                        <a:t>стандартные шаблоны для предоставления отчётной информации об эффективности</a:t>
                      </a:r>
                      <a:r>
                        <a:rPr lang="en-US" sz="1050" b="1" u="none" strike="noStrike" dirty="0">
                          <a:effectLst/>
                        </a:rPr>
                        <a:t>;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и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стандартный набор ПЭ и/или целевых показателей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7324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3. </a:t>
                      </a:r>
                      <a:r>
                        <a:rPr lang="ru-RU" sz="105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ЦБА, ведомства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1149769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4. </a:t>
                      </a:r>
                      <a:r>
                        <a:rPr lang="ru-RU" sz="105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задач политики/программы затрудняет процесс установления замеров/целевых ПЭ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.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предоставляемая информация об эффективности не актуальна для принятия бюджетных решений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c</a:t>
                      </a:r>
                      <a:r>
                        <a:rPr lang="ru-RU" sz="105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осредоточенность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на эффективности ослабевает после ассигнования средств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замеры эффективности не дают информации о </a:t>
                      </a:r>
                      <a:r>
                        <a:rPr lang="ru-RU" sz="105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функциональнойи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экономической эффективности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информационная перегрузка: предоставляется слишком много информации и не всегда понятно, какая наиболее актуальна для принятия решений</a:t>
                      </a: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подходящих ИКТ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66097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5. </a:t>
                      </a:r>
                      <a:r>
                        <a:rPr lang="ru-RU" sz="105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 в соответствии с методическими рекомендациями Минфина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 осуществляется Минфином и внешним аудитом 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 факту), ПЭ направляются в Правительство и Парламент в качестве дополнительной информации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7324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6. </a:t>
                      </a:r>
                      <a:r>
                        <a:rPr lang="ru-RU" sz="105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вводимых ресурсов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непосредственных</a:t>
                      </a:r>
                      <a:r>
                        <a:rPr lang="ru-RU" sz="10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результатов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итогов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функциональной эффективности и качества услуг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8662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7. </a:t>
                      </a:r>
                      <a:r>
                        <a:rPr lang="ru-RU" sz="105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Ежегодно;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некоторые отслеживаются раз в несколько лет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131269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8. </a:t>
                      </a:r>
                      <a:r>
                        <a:rPr lang="ru-RU" sz="105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Программы формулируются в рамках стратегических направлений 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социально-экономических секторов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Отраслевые министерства имеют по 2-5 стратегических направления, в каждом из которых действуют 3-5 программ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 каждой программе устанавливаются показатели производственной услуги и ПЭ. При этом главным образом используются показатели непосредственного результата, качества и вводимых ресурсов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отношении стратегических направлений устанавливаются (не всегда) ПЭ, связанные со стратегическими целями Правительства (согласно указаниям Минфина)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Число ПЭ сильно варьируется: в среднем (исходя из примеров, собранных РГПБ/БОР) имеется около 10 ПЭ на программу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59871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9. </a:t>
                      </a:r>
                      <a:r>
                        <a:rPr lang="ru-RU" sz="105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05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05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>
                          <a:effectLst/>
                        </a:rPr>
                        <a:t>Около </a:t>
                      </a:r>
                      <a:r>
                        <a:rPr lang="en-US" sz="1050" b="1" u="none" strike="noStrike" dirty="0">
                          <a:effectLst/>
                        </a:rPr>
                        <a:t>2/3 </a:t>
                      </a:r>
                      <a:r>
                        <a:rPr lang="ru-RU" sz="1050" b="1" u="none" strike="noStrike" dirty="0">
                          <a:effectLst/>
                        </a:rPr>
                        <a:t>- показатели непосредственных результатов и </a:t>
                      </a:r>
                      <a:r>
                        <a:rPr lang="en-US" sz="1050" b="1" u="none" strike="noStrike" dirty="0">
                          <a:effectLst/>
                        </a:rPr>
                        <a:t>1/3 </a:t>
                      </a:r>
                      <a:r>
                        <a:rPr lang="ru-RU" sz="1050" b="1" u="none" strike="noStrike" dirty="0">
                          <a:effectLst/>
                        </a:rPr>
                        <a:t>- показатели итогов</a:t>
                      </a:r>
                      <a:r>
                        <a:rPr lang="en-US" sz="1050" b="1" u="none" strike="noStrike" dirty="0">
                          <a:effectLst/>
                        </a:rPr>
                        <a:t>.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64781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50" u="none" strike="noStrike" dirty="0">
                          <a:effectLst/>
                        </a:rPr>
                        <a:t>10. </a:t>
                      </a:r>
                      <a:r>
                        <a:rPr lang="ru-RU" sz="105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Необходимо укреплять связь между ПР и бюджетными решениями и активизировать вовлечённость Правительства и Парламента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Качество и число ПР сильно варьируются</a:t>
                      </a:r>
                      <a:r>
                        <a:rPr lang="en-US" sz="105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9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50404" y="-3313"/>
            <a:ext cx="901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</a:rPr>
              <a:t>ОБЗОРНАЯ ИНФОРМАЦИЯ ПО СТРАНЕ</a:t>
            </a:r>
            <a:r>
              <a:rPr lang="en-US" sz="2400" cap="all" dirty="0">
                <a:solidFill>
                  <a:srgbClr val="002060"/>
                </a:solidFill>
              </a:rPr>
              <a:t>:</a:t>
            </a:r>
            <a:r>
              <a:rPr lang="ru-RU" sz="2400" cap="all" dirty="0">
                <a:solidFill>
                  <a:srgbClr val="002060"/>
                </a:solidFill>
              </a:rPr>
              <a:t> </a:t>
            </a:r>
            <a:r>
              <a:rPr lang="ru-RU" sz="2400" cap="all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МОЛДОВА</a:t>
            </a:r>
            <a:endParaRPr lang="en-US" sz="2400" cap="all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72429"/>
              </p:ext>
            </p:extLst>
          </p:nvPr>
        </p:nvGraphicFramePr>
        <p:xfrm>
          <a:off x="891363" y="456580"/>
          <a:ext cx="8873832" cy="59431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113625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760207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5559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1.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100" u="none" strike="noStrike" dirty="0">
                          <a:effectLst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56152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2. </a:t>
                      </a:r>
                      <a:r>
                        <a:rPr lang="ru-RU" sz="11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100" b="1" u="none" strike="noStrike" dirty="0">
                          <a:effectLst/>
                        </a:rPr>
                        <a:t>;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стандартные шаблоны для предоставления отчётной информации об эффективности;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</a:rPr>
                        <a:t>стандартный ИТ-инструмент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для введения/предоставления отчётной информации по эффективности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420814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3. </a:t>
                      </a:r>
                      <a:r>
                        <a:rPr lang="ru-RU" sz="11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ЦБА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ведомства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111260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4. </a:t>
                      </a:r>
                      <a:r>
                        <a:rPr lang="ru-RU" sz="11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Предоставляемая информация об эффективности не актуальна для принятия бюджетных решений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горизонтальное взаимодействие и сотрудничество между органами центрального правительства ослабело в связи с нарастанием конкуренции за финансовые средства или в связи с желанием показать более высокий уровень ответственности за мероприятия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дефицит ресурсов (времени, кадров, средств), выделяемых на оценки эффективности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культуры «эффективности»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420814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5. </a:t>
                      </a:r>
                      <a:r>
                        <a:rPr lang="ru-RU" sz="11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 и считаются лишь инструментами для внутреннего пользования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420814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6. </a:t>
                      </a:r>
                      <a:r>
                        <a:rPr lang="ru-RU" sz="110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вводимых ресурсов, непосредственных результатов и итогов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21040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7. </a:t>
                      </a:r>
                      <a:r>
                        <a:rPr lang="ru-RU" sz="1100" u="none" strike="noStrike" dirty="0">
                          <a:effectLst/>
                        </a:rPr>
                        <a:t>Какова периодичность отслеживания ПР?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928909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8. </a:t>
                      </a:r>
                      <a:r>
                        <a:rPr lang="ru-RU" sz="11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 определяются для программ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рамках каждой программы также существуют задания, но для заданий ПЭ не определяются. Задания используются как инструменты для достижения целевых ПР программы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Среднее число программ на получателя бюджетных средств - около 4; некоторые программы являются межведомственными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Среднее число ПЭ на программу - 10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63122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9. </a:t>
                      </a:r>
                      <a:r>
                        <a:rPr lang="ru-RU" sz="11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1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1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Приблизительно </a:t>
                      </a:r>
                      <a:r>
                        <a:rPr lang="en-US" sz="1100" b="1" u="none" strike="noStrike" dirty="0">
                          <a:effectLst/>
                        </a:rPr>
                        <a:t>80%  </a:t>
                      </a:r>
                      <a:r>
                        <a:rPr lang="ru-RU" sz="1100" b="1" u="none" strike="noStrike" dirty="0">
                          <a:effectLst/>
                        </a:rPr>
                        <a:t>являются показателями непосредственных результатов, 20% - показателями итогов</a:t>
                      </a:r>
                      <a:r>
                        <a:rPr lang="en-US" sz="1100" b="1" u="none" strike="noStrike" dirty="0">
                          <a:effectLst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636759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10. </a:t>
                      </a:r>
                      <a:r>
                        <a:rPr lang="ru-RU" sz="11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Слишком много ПЭ, некоторые из них неактуальны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Слишком часто происходит изменение ПЭ или отказ от них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Проблемы с установкой и отслеживанием ПЭ по межведомственным программам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Следует глубже</a:t>
                      </a:r>
                      <a:r>
                        <a:rPr lang="ru-RU" sz="11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внедрять приверженность работе, уделяя внимание эффективности.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900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3749" y="17721"/>
            <a:ext cx="9014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cap="all" dirty="0">
                <a:solidFill>
                  <a:srgbClr val="002060"/>
                </a:solidFill>
              </a:rPr>
              <a:t>ОБЗОРНАЯ ИНФОРМАЦИЯ ПО СТРАНЕ</a:t>
            </a:r>
            <a:r>
              <a:rPr lang="en-US" sz="2000" cap="all" dirty="0">
                <a:solidFill>
                  <a:srgbClr val="002060"/>
                </a:solidFill>
              </a:rPr>
              <a:t>:</a:t>
            </a:r>
            <a:r>
              <a:rPr lang="ru-RU" sz="2000" cap="all" dirty="0">
                <a:solidFill>
                  <a:srgbClr val="002060"/>
                </a:solidFill>
              </a:rPr>
              <a:t> КЫРГЫЗСКАЯ РЕСПУБЛИКА</a:t>
            </a:r>
            <a:endParaRPr lang="en-US" sz="20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53792"/>
              </p:ext>
            </p:extLst>
          </p:nvPr>
        </p:nvGraphicFramePr>
        <p:xfrm>
          <a:off x="797258" y="475419"/>
          <a:ext cx="8686800" cy="584239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434351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1.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000" u="none" strike="noStrike" dirty="0">
                          <a:effectLst/>
                        </a:rPr>
                        <a:t>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2. </a:t>
                      </a:r>
                      <a:r>
                        <a:rPr lang="ru-RU" sz="10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000" b="1" u="none" strike="noStrike" dirty="0">
                          <a:effectLst/>
                        </a:rPr>
                        <a:t>; </a:t>
                      </a:r>
                      <a:r>
                        <a:rPr lang="ru-RU" sz="1000" b="1" u="none" strike="noStrike" dirty="0">
                          <a:effectLst/>
                        </a:rPr>
                        <a:t>стандартные шаблоны для предоставления отчётной информации об</a:t>
                      </a:r>
                      <a:r>
                        <a:rPr lang="ru-RU" sz="1000" b="1" u="none" strike="noStrike" baseline="0" dirty="0">
                          <a:effectLst/>
                        </a:rPr>
                        <a:t> эффективности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3. </a:t>
                      </a:r>
                      <a:r>
                        <a:rPr lang="ru-RU" sz="10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>
                          <a:effectLst/>
                        </a:rPr>
                        <a:t>ЦБА</a:t>
                      </a:r>
                      <a:r>
                        <a:rPr lang="en-US" sz="1000" b="1" u="none" strike="noStrike" dirty="0">
                          <a:effectLst/>
                        </a:rPr>
                        <a:t>, </a:t>
                      </a:r>
                      <a:r>
                        <a:rPr lang="ru-RU" sz="1000" b="1" u="none" strike="noStrike" dirty="0">
                          <a:effectLst/>
                        </a:rPr>
                        <a:t>ведомства</a:t>
                      </a:r>
                      <a:r>
                        <a:rPr lang="en-US" sz="1000" b="1" u="none" strike="noStrike" dirty="0">
                          <a:effectLst/>
                        </a:rPr>
                        <a:t>, </a:t>
                      </a:r>
                      <a:r>
                        <a:rPr lang="ru-RU" sz="1000" b="1" u="none" strike="noStrike" dirty="0">
                          <a:effectLst/>
                        </a:rPr>
                        <a:t>руководитель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68946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4. </a:t>
                      </a:r>
                      <a:r>
                        <a:rPr lang="ru-RU" sz="10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подходящих ИКТ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точных и своевременных данных, которые могут служить в качестве вводимых параметров для замеров эффективности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задач политики/программы затрудняет процесс установления замеров/целевых ПЭ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лидерства/решимости в продвижении БОР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игра, при помощи которой выбор целевых ПЭ сознательно предопределяется с целью тенденциозного представления результатов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неясность  в отношении роли (если таковая вообще имела место), которую сыграла представленная в бюджете информация об</a:t>
                      </a:r>
                      <a:r>
                        <a:rPr lang="ru-RU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эффективности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в решениях об ассигновании средств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c</a:t>
                      </a:r>
                      <a:r>
                        <a:rPr lang="ru-RU" sz="1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осредоточенность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 на эффективности ослабевает после ассигнования средств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потенциала/подготовки сотрудников/госслужащих для измерения эффективности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механизма/руководящих принципов БОР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5. </a:t>
                      </a:r>
                      <a:r>
                        <a:rPr lang="ru-RU" sz="10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Определяются министерствами/ведомствами в приложении к бюджетной документации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 будет осуществляться с 2018 года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6. </a:t>
                      </a:r>
                      <a:r>
                        <a:rPr lang="ru-RU" sz="1000" u="none" strike="noStrike" dirty="0">
                          <a:effectLst/>
                        </a:rPr>
                        <a:t>Каковы виды этих ПР?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Качественные на программном уровне и количественные на уровне мероприятий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9201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7. </a:t>
                      </a:r>
                      <a:r>
                        <a:rPr lang="ru-RU" sz="1000" u="none" strike="noStrike" dirty="0">
                          <a:effectLst/>
                        </a:rPr>
                        <a:t>Какова периодичность отслеживания ПР?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ранее – ежеквартально)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68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8. </a:t>
                      </a:r>
                      <a:r>
                        <a:rPr lang="ru-RU" sz="10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 определяются как для программ, так и для мероприятий в рамках программ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Существует около 103 программ, многие из которых являются межведомственными. Каждой программой предусматривается в среднем 5 мероприятий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на одного получателя бюджетных средств приходится по 10 ПЭ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включая ПЭ программного уровня и ПЭ уровня мероприятий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 большинстве случаев имеется один ПЭ программного уровня и 1-2 ПЭ уровня мероприятий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Кроме того, действуют 70 правительственных показателей высшего уровня 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устойчивого развития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9. </a:t>
                      </a:r>
                      <a:r>
                        <a:rPr lang="ru-RU" sz="10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0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0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Около </a:t>
                      </a:r>
                      <a:r>
                        <a:rPr lang="en-US" sz="1000" b="1" u="none" strike="noStrike" dirty="0">
                          <a:effectLst/>
                        </a:rPr>
                        <a:t>2/3 </a:t>
                      </a:r>
                      <a:r>
                        <a:rPr lang="ru-RU" sz="1000" b="1" u="none" strike="noStrike" dirty="0">
                          <a:effectLst/>
                        </a:rPr>
                        <a:t>- показатели непосредственных результатов и </a:t>
                      </a:r>
                      <a:r>
                        <a:rPr lang="en-US" sz="1000" b="1" u="none" strike="noStrike" dirty="0">
                          <a:effectLst/>
                        </a:rPr>
                        <a:t>1/3 </a:t>
                      </a:r>
                      <a:r>
                        <a:rPr lang="ru-RU" sz="1000" b="1" u="none" strike="noStrike" dirty="0">
                          <a:effectLst/>
                        </a:rPr>
                        <a:t>- показатели итогов</a:t>
                      </a:r>
                      <a:r>
                        <a:rPr lang="en-US" sz="1000" b="1" u="none" strike="noStrike" dirty="0">
                          <a:effectLst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8110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10. </a:t>
                      </a:r>
                      <a:r>
                        <a:rPr lang="ru-RU" sz="10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Обычно министерствами/ведомствами предлагается слишком большое количество ПЭ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Существуют межведомственные программы, но общие для них ПЭ не установлены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Трудности с целевым прогнозированием значений ПЭ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Связи с национальными, а не отраслевыми стратегиями с точки зрения ПЭ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34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</a:rPr>
              <a:t>ОБЗОРНАЯ ИНФОРМАЦИЯ ПО СТРАНЕ</a:t>
            </a:r>
            <a:r>
              <a:rPr lang="en-US" sz="2400" cap="all" dirty="0">
                <a:solidFill>
                  <a:srgbClr val="002060"/>
                </a:solidFill>
              </a:rPr>
              <a:t>:</a:t>
            </a:r>
            <a:r>
              <a:rPr lang="ru-RU" sz="2400" cap="all" dirty="0">
                <a:solidFill>
                  <a:srgbClr val="002060"/>
                </a:solidFill>
              </a:rPr>
              <a:t> БЕЛАРУСЬ</a:t>
            </a:r>
            <a:endParaRPr lang="en-US" sz="24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8974"/>
              </p:ext>
            </p:extLst>
          </p:nvPr>
        </p:nvGraphicFramePr>
        <p:xfrm>
          <a:off x="883256" y="768366"/>
          <a:ext cx="8794143" cy="56389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85664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708479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1.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Да, обязателен для отраслевых министерств и ведомств.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2. </a:t>
                      </a:r>
                      <a:r>
                        <a:rPr lang="ru-RU" sz="12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effectLst/>
                        </a:rPr>
                        <a:t>Общие руководящие принципы и определения</a:t>
                      </a:r>
                      <a:r>
                        <a:rPr lang="en-US" sz="1200" b="1" u="none" strike="noStrike" dirty="0">
                          <a:effectLst/>
                        </a:rPr>
                        <a:t>; </a:t>
                      </a:r>
                      <a:r>
                        <a:rPr lang="ru-RU" sz="1200" b="1" u="none" strike="noStrike" dirty="0">
                          <a:effectLst/>
                        </a:rPr>
                        <a:t>стандартные шаблоны для предоставления отчётной информации об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эффективности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стандартный набор ПЭ  и/или целевых показателей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3. </a:t>
                      </a:r>
                      <a:r>
                        <a:rPr lang="ru-RU" sz="12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effectLst/>
                        </a:rPr>
                        <a:t>ЦБА, ведомства.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68946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4. </a:t>
                      </a:r>
                      <a:r>
                        <a:rPr lang="ru-RU" sz="12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лидерства/решимости в продвижении БОР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потенциала/подготовки сотрудников/госслужащих для измерения эффективности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дефицит ресурсов (времени, кадров, средств), выделяемых на оценки эффективности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;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отсутствие культуры «эффективности»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5. </a:t>
                      </a:r>
                      <a:r>
                        <a:rPr lang="ru-RU" sz="12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Для 21 государственной программы (82 подпрограмм) Правительством утверждены 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ПЭ;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все ПЭ предложены и отслеживаются министерствами/ведомствами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Министерство экономики готовит сводный отчёт по ПЭ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40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6. </a:t>
                      </a:r>
                      <a:r>
                        <a:rPr lang="ru-RU" sz="1200" u="none" strike="noStrike" dirty="0">
                          <a:effectLst/>
                        </a:rPr>
                        <a:t>Каковы виды этих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Показатели непосредственных результатов, итогов и функциональной эффективности.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19201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7. </a:t>
                      </a:r>
                      <a:r>
                        <a:rPr lang="ru-RU" sz="1200" u="none" strike="noStrike" dirty="0">
                          <a:effectLst/>
                        </a:rPr>
                        <a:t>Какова периодичность отслеживания ПЭ?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некоторым ПЭ – ежеквартально)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768073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8. </a:t>
                      </a:r>
                      <a:r>
                        <a:rPr lang="ru-RU" sz="12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 определяются для программного (так называемые сводные целевые показатели)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уровня и подпрограммного уровня/ уровня мероприятий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так называемые целевые показатели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Число ПЭ по программе обычно составляет от 1 до 5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и в среднем 5 на мероприятие;</a:t>
                      </a:r>
                      <a:r>
                        <a:rPr lang="bs-Latn-B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при этом среднее число мероприятий в программе – 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9. </a:t>
                      </a:r>
                      <a:r>
                        <a:rPr lang="ru-RU" sz="12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2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200" u="none" strike="noStrike" dirty="0">
                          <a:effectLst/>
                        </a:rPr>
                        <a:t>в общей массе показателей?</a:t>
                      </a: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Преимущественно показатели непосредственных результатов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58110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10. </a:t>
                      </a:r>
                      <a:r>
                        <a:rPr lang="ru-RU" sz="12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Правительство сосредоточено преимущественно на сводных показателях социально-экономического развития высокого уровня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r>
                        <a:rPr lang="ru-RU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Полученные значения ПЭ необходимо более активно использовать для принятия бюджетных решений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92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880DB6C-B71A-4837-BE9A-64D5090E3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9" name="Рисунок 11" descr="pempal-logo.jpg">
            <a:extLst>
              <a:ext uri="{FF2B5EF4-FFF2-40B4-BE49-F238E27FC236}">
                <a16:creationId xmlns:a16="http://schemas.microsoft.com/office/drawing/2014/main" id="{6451D0CA-685B-47AB-B21F-5BD821457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Содержимое 2">
            <a:extLst>
              <a:ext uri="{FF2B5EF4-FFF2-40B4-BE49-F238E27FC236}">
                <a16:creationId xmlns:a16="http://schemas.microsoft.com/office/drawing/2014/main" id="{6B45FC07-0788-46EA-AE0C-2964D03BFE25}"/>
              </a:ext>
            </a:extLst>
          </p:cNvPr>
          <p:cNvSpPr txBox="1">
            <a:spLocks/>
          </p:cNvSpPr>
          <p:nvPr/>
        </p:nvSpPr>
        <p:spPr bwMode="auto">
          <a:xfrm>
            <a:off x="773113" y="2654300"/>
            <a:ext cx="8818562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1200"/>
              </a:spcBef>
              <a:buFontTx/>
              <a:buNone/>
            </a:pPr>
            <a:endParaRPr lang="ru-RU" altLang="en-US" sz="3000" dirty="0">
              <a:solidFill>
                <a:srgbClr val="0D0D0D"/>
              </a:solidFill>
            </a:endParaRPr>
          </a:p>
          <a:p>
            <a:pPr algn="just">
              <a:spcBef>
                <a:spcPts val="1200"/>
              </a:spcBef>
              <a:buFontTx/>
              <a:buNone/>
            </a:pPr>
            <a:r>
              <a:rPr lang="ru-RU" altLang="en-US" sz="3000" dirty="0">
                <a:solidFill>
                  <a:srgbClr val="0D0D0D"/>
                </a:solidFill>
              </a:rPr>
              <a:t>КРАТКОЕ ИЗЛОЖЕНИЕ АНАЛИЗА ПЭ НА ОСНОВЕ 10 КРИТЕРИЕВ  </a:t>
            </a:r>
          </a:p>
        </p:txBody>
      </p:sp>
      <p:sp>
        <p:nvSpPr>
          <p:cNvPr id="4101" name="Slide Number Placeholder 3">
            <a:extLst>
              <a:ext uri="{FF2B5EF4-FFF2-40B4-BE49-F238E27FC236}">
                <a16:creationId xmlns:a16="http://schemas.microsoft.com/office/drawing/2014/main" id="{27464920-A11B-43B7-B1FD-303E61F415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2CCE205F-3EBA-4DFA-85CF-FE9CF09D3B1A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75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2992" y="134035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36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737349" cy="401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</a:rPr>
              <a:t>Критерий </a:t>
            </a:r>
            <a:r>
              <a:rPr lang="en-US" sz="2000" dirty="0">
                <a:solidFill>
                  <a:srgbClr val="0070C0"/>
                </a:solidFill>
              </a:rPr>
              <a:t>1: </a:t>
            </a:r>
            <a:r>
              <a:rPr lang="ru-RU" sz="2000" dirty="0">
                <a:solidFill>
                  <a:srgbClr val="0070C0"/>
                </a:solidFill>
              </a:rPr>
              <a:t>Существует ли механизм БОР, который бы в равной степени применялся во всех органах центрального правительства?</a:t>
            </a:r>
            <a:endParaRPr lang="en-US" sz="2000" dirty="0">
              <a:solidFill>
                <a:srgbClr val="0070C0"/>
              </a:solidFill>
            </a:endParaRPr>
          </a:p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0000"/>
                </a:solidFill>
              </a:rPr>
              <a:t>Все страны располагают обязательным для министерств и ведомств механизмом БОР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70C0"/>
              </a:solidFill>
            </a:endParaRPr>
          </a:p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</a:rPr>
              <a:t>Критерий</a:t>
            </a:r>
            <a:r>
              <a:rPr lang="en-US" sz="2000" dirty="0">
                <a:solidFill>
                  <a:srgbClr val="0070C0"/>
                </a:solidFill>
              </a:rPr>
              <a:t> 2: </a:t>
            </a:r>
            <a:r>
              <a:rPr lang="ru-RU" sz="2000" dirty="0">
                <a:solidFill>
                  <a:srgbClr val="0070C0"/>
                </a:solidFill>
              </a:rPr>
              <a:t>Каковы ключевые элементы механизма БОР</a:t>
            </a:r>
            <a:r>
              <a:rPr lang="en-US" sz="2000" dirty="0">
                <a:solidFill>
                  <a:srgbClr val="0070C0"/>
                </a:solidFill>
              </a:rPr>
              <a:t>?</a:t>
            </a:r>
            <a:endParaRPr lang="ru-RU" sz="2000" dirty="0">
              <a:solidFill>
                <a:srgbClr val="0070C0"/>
              </a:solidFill>
            </a:endParaRPr>
          </a:p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</a:rPr>
              <a:t>(</a:t>
            </a:r>
            <a:r>
              <a:rPr lang="ru-RU" sz="1200" i="1" dirty="0">
                <a:solidFill>
                  <a:srgbClr val="0070C0"/>
                </a:solidFill>
              </a:rPr>
              <a:t>по вертикали</a:t>
            </a:r>
            <a:r>
              <a:rPr lang="ru-RU" sz="1200" dirty="0">
                <a:solidFill>
                  <a:srgbClr val="0070C0"/>
                </a:solidFill>
              </a:rPr>
              <a:t>: </a:t>
            </a:r>
            <a:r>
              <a:rPr lang="ru-RU" sz="1200" b="1" dirty="0">
                <a:solidFill>
                  <a:prstClr val="black"/>
                </a:solidFill>
                <a:latin typeface="+mn-lt"/>
                <a:cs typeface="Lucida Grande CY"/>
              </a:rPr>
              <a:t>Общие руководящие принципы и определения; Стандартные шаблоны предоставления отчётной информации по эффективности; Стандартный ИТ-инструмент для введения/предоставления отчётной информации по эффективности; Стандартный набор ПЭ и/или целевых показателей</a:t>
            </a:r>
            <a:endParaRPr lang="en-US" sz="1200" dirty="0">
              <a:latin typeface="+mn-lt"/>
            </a:endParaRPr>
          </a:p>
          <a:p>
            <a:pPr algn="just">
              <a:spcBef>
                <a:spcPts val="400"/>
              </a:spcBef>
            </a:pPr>
            <a:endParaRPr lang="en-US" sz="1200" dirty="0"/>
          </a:p>
          <a:p>
            <a:pPr algn="just">
              <a:spcBef>
                <a:spcPts val="400"/>
              </a:spcBef>
            </a:pPr>
            <a:endParaRPr lang="ru-RU" sz="1200" b="1" dirty="0">
              <a:solidFill>
                <a:prstClr val="black"/>
              </a:solidFill>
              <a:latin typeface="Calibri"/>
              <a:cs typeface="Lucida Grande CY"/>
            </a:endParaRPr>
          </a:p>
          <a:p>
            <a:pPr algn="just">
              <a:spcBef>
                <a:spcPts val="400"/>
              </a:spcBef>
            </a:pPr>
            <a:endParaRPr lang="en-US" sz="2000" dirty="0"/>
          </a:p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</a:rPr>
              <a:t> </a:t>
            </a:r>
            <a:endParaRPr lang="en-US" sz="2000" dirty="0">
              <a:solidFill>
                <a:srgbClr val="0070C0"/>
              </a:solidFill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970594A1-47F9-4680-8691-0F8A5CCC10E2}"/>
              </a:ext>
            </a:extLst>
          </p:cNvPr>
          <p:cNvSpPr txBox="1"/>
          <p:nvPr/>
        </p:nvSpPr>
        <p:spPr>
          <a:xfrm>
            <a:off x="6711052" y="3365316"/>
            <a:ext cx="550545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of countries,</a:t>
            </a:r>
            <a:r>
              <a:rPr lang="en-US" sz="1400" baseline="0" dirty="0">
                <a:solidFill>
                  <a:schemeClr val="bg1"/>
                </a:solidFill>
              </a:rPr>
              <a:t> the exception is </a:t>
            </a:r>
          </a:p>
          <a:p>
            <a:r>
              <a:rPr lang="en-US" sz="1400" baseline="0" dirty="0">
                <a:solidFill>
                  <a:schemeClr val="bg1"/>
                </a:solidFill>
              </a:rPr>
              <a:t>Armenia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2027B2F6-7FDB-437E-9225-BBCCD65E20A3}"/>
              </a:ext>
            </a:extLst>
          </p:cNvPr>
          <p:cNvSpPr txBox="1"/>
          <p:nvPr/>
        </p:nvSpPr>
        <p:spPr>
          <a:xfrm>
            <a:off x="6686550" y="4085089"/>
            <a:ext cx="550545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of countries,</a:t>
            </a:r>
            <a:r>
              <a:rPr lang="en-US" sz="1400" baseline="0" dirty="0">
                <a:solidFill>
                  <a:schemeClr val="bg1"/>
                </a:solidFill>
              </a:rPr>
              <a:t> the exceptions </a:t>
            </a:r>
          </a:p>
          <a:p>
            <a:r>
              <a:rPr lang="en-US" sz="1400" baseline="0" dirty="0">
                <a:solidFill>
                  <a:schemeClr val="bg1"/>
                </a:solidFill>
              </a:rPr>
              <a:t>are Armenia and Russia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9E0CC60E-89D8-4CFF-BD3E-61EC8EB0B3C2}"/>
              </a:ext>
            </a:extLst>
          </p:cNvPr>
          <p:cNvSpPr txBox="1"/>
          <p:nvPr/>
        </p:nvSpPr>
        <p:spPr>
          <a:xfrm>
            <a:off x="6622298" y="4598667"/>
            <a:ext cx="5505450" cy="7386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Croatia, BiH, </a:t>
            </a:r>
          </a:p>
          <a:p>
            <a:r>
              <a:rPr lang="en-US" sz="1400" dirty="0">
                <a:solidFill>
                  <a:schemeClr val="bg1"/>
                </a:solidFill>
              </a:rPr>
              <a:t>Serbia &amp; </a:t>
            </a:r>
          </a:p>
          <a:p>
            <a:r>
              <a:rPr lang="en-US" sz="1400" dirty="0">
                <a:solidFill>
                  <a:schemeClr val="bg1"/>
                </a:solidFill>
              </a:rPr>
              <a:t>Moldova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73E7E561-8B19-43CA-9156-331ABB3D46B2}"/>
              </a:ext>
            </a:extLst>
          </p:cNvPr>
          <p:cNvSpPr txBox="1"/>
          <p:nvPr/>
        </p:nvSpPr>
        <p:spPr>
          <a:xfrm>
            <a:off x="6638925" y="5334000"/>
            <a:ext cx="5095875" cy="6924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Armenia,</a:t>
            </a:r>
            <a:r>
              <a:rPr lang="en-US" sz="1300" baseline="0" dirty="0">
                <a:solidFill>
                  <a:schemeClr val="bg1"/>
                </a:solidFill>
              </a:rPr>
              <a:t> </a:t>
            </a:r>
          </a:p>
          <a:p>
            <a:r>
              <a:rPr lang="en-US" sz="1300" baseline="0" dirty="0">
                <a:solidFill>
                  <a:schemeClr val="bg1"/>
                </a:solidFill>
              </a:rPr>
              <a:t>Bulgaria &amp;</a:t>
            </a:r>
          </a:p>
          <a:p>
            <a:r>
              <a:rPr lang="en-US" sz="1300" baseline="0" dirty="0">
                <a:solidFill>
                  <a:schemeClr val="bg1"/>
                </a:solidFill>
              </a:rPr>
              <a:t>Russia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9A5BF625-F22E-4385-962D-484A7578917A}"/>
              </a:ext>
            </a:extLst>
          </p:cNvPr>
          <p:cNvSpPr txBox="1"/>
          <p:nvPr/>
        </p:nvSpPr>
        <p:spPr>
          <a:xfrm>
            <a:off x="6924675" y="3234978"/>
            <a:ext cx="550545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of countries,</a:t>
            </a:r>
            <a:r>
              <a:rPr lang="en-US" sz="1400" baseline="0" dirty="0">
                <a:solidFill>
                  <a:schemeClr val="bg1"/>
                </a:solidFill>
              </a:rPr>
              <a:t> the exception i</a:t>
            </a:r>
            <a:r>
              <a:rPr lang="ru-RU" sz="1400" baseline="0" dirty="0">
                <a:solidFill>
                  <a:schemeClr val="bg1"/>
                </a:solidFill>
              </a:rPr>
              <a:t>; </a:t>
            </a:r>
            <a:r>
              <a:rPr lang="en-US" sz="1400" baseline="0" dirty="0">
                <a:solidFill>
                  <a:schemeClr val="bg1"/>
                </a:solidFill>
              </a:rPr>
              <a:t>s </a:t>
            </a:r>
          </a:p>
          <a:p>
            <a:r>
              <a:rPr lang="en-US" sz="1400" dirty="0">
                <a:solidFill>
                  <a:schemeClr val="bg1"/>
                </a:solidFill>
              </a:rPr>
              <a:t>Armenia</a:t>
            </a:r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528279E5-BCA3-432A-AC82-5849643B6460}"/>
              </a:ext>
            </a:extLst>
          </p:cNvPr>
          <p:cNvSpPr txBox="1"/>
          <p:nvPr/>
        </p:nvSpPr>
        <p:spPr>
          <a:xfrm>
            <a:off x="6988927" y="3928054"/>
            <a:ext cx="550545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of countries,</a:t>
            </a:r>
            <a:r>
              <a:rPr lang="en-US" sz="1400" baseline="0" dirty="0">
                <a:solidFill>
                  <a:schemeClr val="bg1"/>
                </a:solidFill>
              </a:rPr>
              <a:t> the exception is </a:t>
            </a:r>
          </a:p>
          <a:p>
            <a:r>
              <a:rPr lang="en-US" sz="1400" dirty="0">
                <a:solidFill>
                  <a:schemeClr val="bg1"/>
                </a:solidFill>
              </a:rPr>
              <a:t>Armenia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B60ECFD1-3089-4A0F-B237-ADDBA629FCAE}"/>
              </a:ext>
            </a:extLst>
          </p:cNvPr>
          <p:cNvSpPr txBox="1"/>
          <p:nvPr/>
        </p:nvSpPr>
        <p:spPr>
          <a:xfrm>
            <a:off x="6924675" y="4701690"/>
            <a:ext cx="550545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Croatia, BiH, Serbia,</a:t>
            </a:r>
          </a:p>
          <a:p>
            <a:r>
              <a:rPr lang="en-US" sz="1400" dirty="0">
                <a:solidFill>
                  <a:schemeClr val="bg1"/>
                </a:solidFill>
              </a:rPr>
              <a:t>Moldova, and Russia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23" name="Chart 22">
                <a:extLst>
                  <a:ext uri="{FF2B5EF4-FFF2-40B4-BE49-F238E27FC236}">
                    <a16:creationId xmlns:a16="http://schemas.microsoft.com/office/drawing/2014/main" id="{DBD11079-22CD-472C-A2B3-61F15F2BD4D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45174383"/>
                  </p:ext>
                </p:extLst>
              </p:nvPr>
            </p:nvGraphicFramePr>
            <p:xfrm>
              <a:off x="977210" y="3472089"/>
              <a:ext cx="8674539" cy="26464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23" name="Chart 22">
                <a:extLst>
                  <a:ext uri="{FF2B5EF4-FFF2-40B4-BE49-F238E27FC236}">
                    <a16:creationId xmlns:a16="http://schemas.microsoft.com/office/drawing/2014/main" id="{DBD11079-22CD-472C-A2B3-61F15F2BD4D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7210" y="3472089"/>
                <a:ext cx="8674539" cy="2646482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TextBox 2">
            <a:extLst>
              <a:ext uri="{FF2B5EF4-FFF2-40B4-BE49-F238E27FC236}">
                <a16:creationId xmlns:a16="http://schemas.microsoft.com/office/drawing/2014/main" id="{17B75A06-5184-45CE-90A2-CD2E2B687DB8}"/>
              </a:ext>
            </a:extLst>
          </p:cNvPr>
          <p:cNvSpPr txBox="1"/>
          <p:nvPr/>
        </p:nvSpPr>
        <p:spPr>
          <a:xfrm>
            <a:off x="6622297" y="5426354"/>
            <a:ext cx="527283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bg1"/>
                </a:solidFill>
              </a:rPr>
              <a:t>Армения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</a:p>
          <a:p>
            <a:r>
              <a:rPr lang="ru-RU" sz="1200" dirty="0">
                <a:solidFill>
                  <a:schemeClr val="bg1"/>
                </a:solidFill>
              </a:rPr>
              <a:t>Болгария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и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РФ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3F554B19-5969-4F3B-A001-6778E4DB0BE8}"/>
              </a:ext>
            </a:extLst>
          </p:cNvPr>
          <p:cNvSpPr txBox="1"/>
          <p:nvPr/>
        </p:nvSpPr>
        <p:spPr>
          <a:xfrm>
            <a:off x="6497429" y="4823171"/>
            <a:ext cx="544215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bg1"/>
                </a:solidFill>
              </a:rPr>
              <a:t>Хорватия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ru-RU" sz="1200" dirty="0" err="1">
                <a:solidFill>
                  <a:schemeClr val="bg1"/>
                </a:solidFill>
              </a:rPr>
              <a:t>БиГ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</a:p>
          <a:p>
            <a:r>
              <a:rPr lang="ru-RU" sz="1200" dirty="0">
                <a:solidFill>
                  <a:schemeClr val="bg1"/>
                </a:solidFill>
              </a:rPr>
              <a:t>Сербия,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Молдова и РФ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8" name="TextBox 2">
            <a:extLst>
              <a:ext uri="{FF2B5EF4-FFF2-40B4-BE49-F238E27FC236}">
                <a16:creationId xmlns:a16="http://schemas.microsoft.com/office/drawing/2014/main" id="{4284E97E-1F20-4472-B8B7-23906791FE40}"/>
              </a:ext>
            </a:extLst>
          </p:cNvPr>
          <p:cNvSpPr txBox="1"/>
          <p:nvPr/>
        </p:nvSpPr>
        <p:spPr>
          <a:xfrm>
            <a:off x="6497429" y="3560897"/>
            <a:ext cx="544215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</a:rPr>
              <a:t>стран за исключением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Армении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TextBox 2">
            <a:extLst>
              <a:ext uri="{FF2B5EF4-FFF2-40B4-BE49-F238E27FC236}">
                <a16:creationId xmlns:a16="http://schemas.microsoft.com/office/drawing/2014/main" id="{9D194AE1-3427-49A6-88E3-5EEA9383344C}"/>
              </a:ext>
            </a:extLst>
          </p:cNvPr>
          <p:cNvSpPr txBox="1"/>
          <p:nvPr/>
        </p:nvSpPr>
        <p:spPr>
          <a:xfrm>
            <a:off x="6497429" y="4177498"/>
            <a:ext cx="539770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</a:rPr>
              <a:t>стран за исключением </a:t>
            </a:r>
          </a:p>
          <a:p>
            <a:r>
              <a:rPr lang="ru-RU" sz="1400" dirty="0">
                <a:solidFill>
                  <a:schemeClr val="bg1"/>
                </a:solidFill>
              </a:rPr>
              <a:t>Армении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3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-304800" y="302828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ПЛАН ПРЕЗЕНТАЦИИ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068388" y="487042"/>
            <a:ext cx="8307388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Обоснование анализа показателей эффективности (ПЭ)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Десять критериев, лежавших в основе проведённой оценки показателей эффективности (ПЭ)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ПЭ по странам на основе 10 критериев</a:t>
            </a:r>
            <a:endParaRPr lang="bs-Latn-B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Краткое изложение анализа ПЭ, основанного на 10 критериях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Показатели в сферах здравоохранения и образования в странах</a:t>
            </a:r>
            <a:endParaRPr lang="bs-Latn-B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Краткий обзор показателей в сферах здравоохранения и образования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Планы предстоящей работы РГПБ/БОР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66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1587" y="551767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2992" y="134035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28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73734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3: </a:t>
            </a:r>
            <a:r>
              <a:rPr lang="ru-RU" sz="2000" dirty="0">
                <a:solidFill>
                  <a:srgbClr val="0070C0"/>
                </a:solidFill>
                <a:latin typeface="+mj-lt"/>
              </a:rPr>
              <a:t>Какие учреждения играют важную роль в формировании ПЭ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?</a:t>
            </a:r>
          </a:p>
          <a:p>
            <a:pPr algn="just">
              <a:spcBef>
                <a:spcPts val="400"/>
              </a:spcBef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sz="2000" dirty="0">
              <a:solidFill>
                <a:srgbClr val="0070C0"/>
              </a:solidFill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970594A1-47F9-4680-8691-0F8A5CCC10E2}"/>
              </a:ext>
            </a:extLst>
          </p:cNvPr>
          <p:cNvSpPr txBox="1"/>
          <p:nvPr/>
        </p:nvSpPr>
        <p:spPr>
          <a:xfrm>
            <a:off x="6721208" y="3484509"/>
            <a:ext cx="5505450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of countries,</a:t>
            </a:r>
            <a:r>
              <a:rPr lang="en-US" sz="1100" baseline="0" dirty="0">
                <a:solidFill>
                  <a:schemeClr val="bg1"/>
                </a:solidFill>
              </a:rPr>
              <a:t> the exception is Armenia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2027B2F6-7FDB-437E-9225-BBCCD65E20A3}"/>
              </a:ext>
            </a:extLst>
          </p:cNvPr>
          <p:cNvSpPr txBox="1"/>
          <p:nvPr/>
        </p:nvSpPr>
        <p:spPr>
          <a:xfrm>
            <a:off x="6686550" y="4085089"/>
            <a:ext cx="5505450" cy="4367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of countries,</a:t>
            </a:r>
            <a:r>
              <a:rPr lang="en-US" sz="1100" baseline="0" dirty="0">
                <a:solidFill>
                  <a:schemeClr val="bg1"/>
                </a:solidFill>
              </a:rPr>
              <a:t> the exceptions </a:t>
            </a:r>
          </a:p>
          <a:p>
            <a:r>
              <a:rPr lang="en-US" sz="1100" baseline="0" dirty="0">
                <a:solidFill>
                  <a:schemeClr val="bg1"/>
                </a:solidFill>
              </a:rPr>
              <a:t>are Armenia and Russia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9E0CC60E-89D8-4CFF-BD3E-61EC8EB0B3C2}"/>
              </a:ext>
            </a:extLst>
          </p:cNvPr>
          <p:cNvSpPr txBox="1"/>
          <p:nvPr/>
        </p:nvSpPr>
        <p:spPr>
          <a:xfrm>
            <a:off x="6657975" y="4717128"/>
            <a:ext cx="5505450" cy="6090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of countries: </a:t>
            </a:r>
          </a:p>
          <a:p>
            <a:r>
              <a:rPr lang="en-US" sz="1100" dirty="0">
                <a:solidFill>
                  <a:schemeClr val="bg1"/>
                </a:solidFill>
              </a:rPr>
              <a:t>Croatia, BiH, Serbia,</a:t>
            </a:r>
          </a:p>
          <a:p>
            <a:r>
              <a:rPr lang="en-US" sz="1100" dirty="0">
                <a:solidFill>
                  <a:schemeClr val="bg1"/>
                </a:solidFill>
              </a:rPr>
              <a:t>and Moldova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73E7E561-8B19-43CA-9156-331ABB3D46B2}"/>
              </a:ext>
            </a:extLst>
          </p:cNvPr>
          <p:cNvSpPr txBox="1"/>
          <p:nvPr/>
        </p:nvSpPr>
        <p:spPr>
          <a:xfrm>
            <a:off x="6622298" y="5337331"/>
            <a:ext cx="5095875" cy="78124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of countries: </a:t>
            </a:r>
          </a:p>
          <a:p>
            <a:r>
              <a:rPr lang="en-US" sz="1100" dirty="0">
                <a:solidFill>
                  <a:schemeClr val="bg1"/>
                </a:solidFill>
              </a:rPr>
              <a:t>Armenia,</a:t>
            </a:r>
            <a:r>
              <a:rPr lang="en-US" sz="1100" baseline="0" dirty="0">
                <a:solidFill>
                  <a:schemeClr val="bg1"/>
                </a:solidFill>
              </a:rPr>
              <a:t> </a:t>
            </a:r>
          </a:p>
          <a:p>
            <a:r>
              <a:rPr lang="en-US" sz="1100" baseline="0" dirty="0">
                <a:solidFill>
                  <a:schemeClr val="bg1"/>
                </a:solidFill>
              </a:rPr>
              <a:t>Bulgaria, and </a:t>
            </a:r>
          </a:p>
          <a:p>
            <a:r>
              <a:rPr lang="en-US" sz="1100" baseline="0" dirty="0">
                <a:solidFill>
                  <a:schemeClr val="bg1"/>
                </a:solidFill>
              </a:rPr>
              <a:t>Russia</a:t>
            </a:r>
            <a:endParaRPr lang="en-US" sz="11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7" name="Chart 16">
                <a:extLst>
                  <a:ext uri="{FF2B5EF4-FFF2-40B4-BE49-F238E27FC236}">
                    <a16:creationId xmlns:a16="http://schemas.microsoft.com/office/drawing/2014/main" id="{58FEB858-97A8-4D1E-85A4-6FDF87C9FBC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327787752"/>
                  </p:ext>
                </p:extLst>
              </p:nvPr>
            </p:nvGraphicFramePr>
            <p:xfrm>
              <a:off x="1102176" y="1588598"/>
              <a:ext cx="8194224" cy="427880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7" name="Chart 16">
                <a:extLst>
                  <a:ext uri="{FF2B5EF4-FFF2-40B4-BE49-F238E27FC236}">
                    <a16:creationId xmlns:a16="http://schemas.microsoft.com/office/drawing/2014/main" id="{58FEB858-97A8-4D1E-85A4-6FDF87C9FBC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2176" y="1588598"/>
                <a:ext cx="8194224" cy="4278802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2">
            <a:extLst>
              <a:ext uri="{FF2B5EF4-FFF2-40B4-BE49-F238E27FC236}">
                <a16:creationId xmlns:a16="http://schemas.microsoft.com/office/drawing/2014/main" id="{8D2E9941-6907-4A90-8430-6A51C1B45893}"/>
              </a:ext>
            </a:extLst>
          </p:cNvPr>
          <p:cNvSpPr txBox="1"/>
          <p:nvPr/>
        </p:nvSpPr>
        <p:spPr>
          <a:xfrm>
            <a:off x="5867400" y="3118500"/>
            <a:ext cx="1144622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Россия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и КР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5E0E20C2-76AC-4AD1-91AC-955FEE1DEB29}"/>
              </a:ext>
            </a:extLst>
          </p:cNvPr>
          <p:cNvSpPr txBox="1"/>
          <p:nvPr/>
        </p:nvSpPr>
        <p:spPr>
          <a:xfrm>
            <a:off x="5178207" y="3963179"/>
            <a:ext cx="1465030" cy="3693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 </a:t>
            </a:r>
            <a:r>
              <a:rPr lang="ru-RU" sz="1800" dirty="0"/>
              <a:t>никакой</a:t>
            </a:r>
            <a:endParaRPr lang="en-US" sz="1800" dirty="0"/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66079CE1-2222-4596-9912-09FB635C75BC}"/>
              </a:ext>
            </a:extLst>
          </p:cNvPr>
          <p:cNvSpPr txBox="1"/>
          <p:nvPr/>
        </p:nvSpPr>
        <p:spPr>
          <a:xfrm>
            <a:off x="5256178" y="4572000"/>
            <a:ext cx="1103798" cy="3693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никакой</a:t>
            </a:r>
            <a:endParaRPr lang="en-US" sz="1800" dirty="0"/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D7264BF7-C9A2-48AC-B85C-96068C95DCFC}"/>
              </a:ext>
            </a:extLst>
          </p:cNvPr>
          <p:cNvSpPr txBox="1"/>
          <p:nvPr/>
        </p:nvSpPr>
        <p:spPr>
          <a:xfrm>
            <a:off x="5256178" y="5155863"/>
            <a:ext cx="2211422" cy="3693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 </a:t>
            </a:r>
            <a:r>
              <a:rPr lang="ru-RU" sz="1800" dirty="0"/>
              <a:t>никакой</a:t>
            </a: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38D683-C9E1-448D-A31D-A7F3AD6E97FB}"/>
              </a:ext>
            </a:extLst>
          </p:cNvPr>
          <p:cNvSpPr txBox="1"/>
          <p:nvPr/>
        </p:nvSpPr>
        <p:spPr>
          <a:xfrm>
            <a:off x="1524000" y="188587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ЦБА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A5BE96-8E62-4B1F-9863-0F0D5409262F}"/>
              </a:ext>
            </a:extLst>
          </p:cNvPr>
          <p:cNvSpPr txBox="1"/>
          <p:nvPr/>
        </p:nvSpPr>
        <p:spPr>
          <a:xfrm>
            <a:off x="1178343" y="2552474"/>
            <a:ext cx="14533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Ведомства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591CE3-1DA7-4A8E-977E-77561FD2AD7D}"/>
              </a:ext>
            </a:extLst>
          </p:cNvPr>
          <p:cNvSpPr txBox="1"/>
          <p:nvPr/>
        </p:nvSpPr>
        <p:spPr>
          <a:xfrm>
            <a:off x="1178343" y="3192335"/>
            <a:ext cx="2203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Руководитель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CF4A1D-6096-4EA8-A646-0A06E7DFCD0E}"/>
              </a:ext>
            </a:extLst>
          </p:cNvPr>
          <p:cNvSpPr txBox="1"/>
          <p:nvPr/>
        </p:nvSpPr>
        <p:spPr>
          <a:xfrm>
            <a:off x="1178343" y="3963179"/>
            <a:ext cx="32412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Законодательные органы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5F1911-F5C3-462A-BE88-A850C1D95A73}"/>
              </a:ext>
            </a:extLst>
          </p:cNvPr>
          <p:cNvSpPr txBox="1"/>
          <p:nvPr/>
        </p:nvSpPr>
        <p:spPr>
          <a:xfrm>
            <a:off x="1149524" y="4580389"/>
            <a:ext cx="32412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Высший орган аудита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073F00-A2BB-4643-A38E-95927300C44D}"/>
              </a:ext>
            </a:extLst>
          </p:cNvPr>
          <p:cNvSpPr txBox="1"/>
          <p:nvPr/>
        </p:nvSpPr>
        <p:spPr>
          <a:xfrm>
            <a:off x="1213686" y="5134156"/>
            <a:ext cx="32412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Внутренний аудит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35AAA3-F303-41DC-9BC0-9E427B23709B}"/>
              </a:ext>
            </a:extLst>
          </p:cNvPr>
          <p:cNvSpPr txBox="1"/>
          <p:nvPr/>
        </p:nvSpPr>
        <p:spPr>
          <a:xfrm>
            <a:off x="5029201" y="188587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100%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178A1B-4BEB-4AB2-B9BC-F36E25D00B7B}"/>
              </a:ext>
            </a:extLst>
          </p:cNvPr>
          <p:cNvSpPr txBox="1"/>
          <p:nvPr/>
        </p:nvSpPr>
        <p:spPr>
          <a:xfrm>
            <a:off x="5029201" y="2552474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100%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C9145F9-9D95-440F-9926-CD8B8DE44199}"/>
              </a:ext>
            </a:extLst>
          </p:cNvPr>
          <p:cNvSpPr txBox="1"/>
          <p:nvPr/>
        </p:nvSpPr>
        <p:spPr>
          <a:xfrm>
            <a:off x="5178206" y="3276600"/>
            <a:ext cx="84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82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2992" y="134035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28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991600" cy="666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4: </a:t>
            </a:r>
            <a:r>
              <a:rPr lang="ru-RU" sz="2000" dirty="0">
                <a:solidFill>
                  <a:srgbClr val="0070C0"/>
                </a:solidFill>
                <a:latin typeface="+mj-lt"/>
              </a:rPr>
              <a:t>Какие из проблем, касающихся БОР, определены как очень серьёзные или достаточно серьёзные в рамках вариантов ответов, предложенных в Обследовании ОЭСР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?</a:t>
            </a:r>
            <a:endParaRPr lang="ru-RU" sz="2000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sz="2000" dirty="0">
              <a:solidFill>
                <a:srgbClr val="0070C0"/>
              </a:solidFill>
              <a:latin typeface="+mj-lt"/>
            </a:endParaRPr>
          </a:p>
          <a:p>
            <a:pPr fontAlgn="ctr"/>
            <a:r>
              <a:rPr lang="ru-RU" sz="2000" dirty="0">
                <a:solidFill>
                  <a:srgbClr val="000000"/>
                </a:solidFill>
                <a:latin typeface="+mj-lt"/>
              </a:rPr>
              <a:t>Наиболее распространёнными являются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: </a:t>
            </a:r>
            <a:endParaRPr lang="ru-RU" sz="2000" dirty="0">
              <a:solidFill>
                <a:srgbClr val="000000"/>
              </a:solidFill>
              <a:latin typeface="+mj-lt"/>
            </a:endParaRPr>
          </a:p>
          <a:p>
            <a:pPr fontAlgn="ctr"/>
            <a:endParaRPr lang="bs-Latn-BA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Дефицит ресурсов (времени, кадров, средств), выделяемых на оценки эффективности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; </a:t>
            </a:r>
            <a:br>
              <a:rPr lang="ru-RU" dirty="0">
                <a:solidFill>
                  <a:srgbClr val="000000"/>
                </a:solidFill>
                <a:latin typeface="+mj-lt"/>
              </a:rPr>
            </a:br>
            <a:endParaRPr lang="bs-Latn-BA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Неясность задач политики/программы затрудняет процесс установления замеров/целевых ПЭ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;</a:t>
            </a:r>
            <a:endParaRPr lang="ru-RU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endParaRPr lang="bs-Latn-BA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Отсутствие потенциала/подготовки сотрудников/госслужащих для измерения эффективности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; </a:t>
            </a:r>
            <a:endParaRPr lang="ru-RU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endParaRPr lang="bs-Latn-BA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Отсутствие культуры эффективности и</a:t>
            </a:r>
          </a:p>
          <a:p>
            <a:pPr marL="342900" indent="-342900" fontAlgn="ctr">
              <a:buFont typeface="+mj-lt"/>
              <a:buAutoNum type="arabicPeriod"/>
            </a:pPr>
            <a:endParaRPr lang="bs-Latn-BA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Отсутствие точных/своевременных данных</a:t>
            </a:r>
            <a:endParaRPr lang="en-US" dirty="0">
              <a:solidFill>
                <a:srgbClr val="000000"/>
              </a:solidFill>
              <a:latin typeface="+mj-lt"/>
            </a:endParaRPr>
          </a:p>
          <a:p>
            <a:pPr fontAlgn="ctr"/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sz="2000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sz="2000" b="1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07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2992" y="134035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28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991600" cy="737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1900" dirty="0">
                <a:solidFill>
                  <a:srgbClr val="0070C0"/>
                </a:solidFill>
                <a:latin typeface="+mj-lt"/>
              </a:rPr>
              <a:t>Критерий 5: На каких уровнях определяются и контролируются ПЭ?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900" dirty="0">
                <a:latin typeface="+mj-lt"/>
              </a:rPr>
              <a:t>В большинстве случаев определяются министерствами/ведомствами (обычно с помощью/под методологическим руководством ЦБА);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900" dirty="0">
                <a:latin typeface="+mj-lt"/>
              </a:rPr>
              <a:t> В Беларуси и России утверждаются Правительством и консолидируются Минэкономики;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900" dirty="0">
                <a:latin typeface="+mj-lt"/>
              </a:rPr>
              <a:t>В Балканских странах консолидируются Минфином; </a:t>
            </a:r>
          </a:p>
          <a:p>
            <a:pPr marL="342900" indent="-3429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900" dirty="0">
                <a:latin typeface="+mj-lt"/>
              </a:rPr>
              <a:t>В большинстве стран контролируются министерствами/ведомствами и направляются в Правительство/Парламент только в качестве дополнительной информации (не для принятия).</a:t>
            </a:r>
          </a:p>
          <a:p>
            <a:pPr algn="just">
              <a:spcBef>
                <a:spcPts val="400"/>
              </a:spcBef>
            </a:pPr>
            <a:endParaRPr lang="ru-RU" sz="1900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r>
              <a:rPr lang="ru-RU" sz="19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1900" dirty="0">
                <a:solidFill>
                  <a:srgbClr val="0070C0"/>
                </a:solidFill>
                <a:latin typeface="+mj-lt"/>
              </a:rPr>
              <a:t> 6: </a:t>
            </a:r>
            <a:r>
              <a:rPr lang="ru-RU" sz="1900" dirty="0">
                <a:solidFill>
                  <a:srgbClr val="0070C0"/>
                </a:solidFill>
                <a:latin typeface="+mj-lt"/>
              </a:rPr>
              <a:t> Каковы виды этих ПЭ?</a:t>
            </a:r>
            <a:endParaRPr lang="en-US" sz="1900" dirty="0">
              <a:solidFill>
                <a:srgbClr val="0070C0"/>
              </a:solidFill>
              <a:latin typeface="+mj-lt"/>
            </a:endParaRPr>
          </a:p>
          <a:p>
            <a:pPr lvl="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dirty="0">
                <a:latin typeface="+mj-lt"/>
              </a:rPr>
              <a:t>В половине случаев типология отсутствует</a:t>
            </a:r>
            <a:r>
              <a:rPr lang="en-US" sz="1900" dirty="0">
                <a:latin typeface="+mj-lt"/>
              </a:rPr>
              <a:t>, </a:t>
            </a:r>
            <a:r>
              <a:rPr lang="ru-RU" sz="1900" dirty="0">
                <a:latin typeface="+mj-lt"/>
              </a:rPr>
              <a:t>в других случаях обычно некая комбинация непосредственных результатов и итогов (в некоторых случаях - и функциональной эффективности)</a:t>
            </a:r>
            <a:r>
              <a:rPr lang="en-US" sz="1900" dirty="0">
                <a:latin typeface="+mj-lt"/>
              </a:rPr>
              <a:t>. </a:t>
            </a:r>
          </a:p>
          <a:p>
            <a:pPr algn="just">
              <a:spcBef>
                <a:spcPts val="400"/>
              </a:spcBef>
            </a:pPr>
            <a:endParaRPr lang="ru-RU" sz="1900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r>
              <a:rPr lang="ru-RU" sz="19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1900" dirty="0">
                <a:solidFill>
                  <a:srgbClr val="0070C0"/>
                </a:solidFill>
                <a:latin typeface="+mj-lt"/>
              </a:rPr>
              <a:t> 7: </a:t>
            </a:r>
            <a:r>
              <a:rPr lang="ru-RU" sz="1900" dirty="0">
                <a:solidFill>
                  <a:srgbClr val="0070C0"/>
                </a:solidFill>
                <a:latin typeface="+mj-lt"/>
              </a:rPr>
              <a:t>Какова периодичность отслеживания ПЭ?</a:t>
            </a:r>
            <a:endParaRPr lang="en-US" sz="1900" dirty="0">
              <a:solidFill>
                <a:srgbClr val="0070C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r>
              <a:rPr lang="ru-RU" sz="1900" dirty="0">
                <a:latin typeface="+mj-lt"/>
              </a:rPr>
              <a:t>Ежегодно, за исключением Армении, (ежеквартально) и Сербии (на некоторых уровнях – также и раз в полгода). </a:t>
            </a:r>
            <a:endParaRPr lang="en-US" sz="1900" dirty="0"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72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2992" y="134035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36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763000" cy="7058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2000" dirty="0">
                <a:solidFill>
                  <a:srgbClr val="0070C0"/>
                </a:solidFill>
              </a:rPr>
              <a:t>Критерий</a:t>
            </a:r>
            <a:r>
              <a:rPr lang="en-US" sz="2000" dirty="0">
                <a:solidFill>
                  <a:srgbClr val="0070C0"/>
                </a:solidFill>
              </a:rPr>
              <a:t> 8. </a:t>
            </a:r>
            <a:r>
              <a:rPr lang="ru-RU" sz="2000" dirty="0">
                <a:solidFill>
                  <a:srgbClr val="0070C0"/>
                </a:solidFill>
              </a:rPr>
              <a:t>Каково среднее число ПЭ на программу, и какова структура БОР?</a:t>
            </a:r>
          </a:p>
          <a:p>
            <a:pPr algn="just">
              <a:spcBef>
                <a:spcPts val="400"/>
              </a:spcBef>
            </a:pPr>
            <a:endParaRPr lang="en-US" sz="2000" dirty="0">
              <a:solidFill>
                <a:srgbClr val="0070C0"/>
              </a:solidFill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00"/>
                </a:solidFill>
              </a:rPr>
              <a:t>В большинстве случаев, существует два уровня результатов - по программам и мероприятиям/подпрограммам (или стратегическим областям  и программам).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В КР три уровня: устойчивого развития, программ и мероприятий. </a:t>
            </a:r>
          </a:p>
          <a:p>
            <a:pPr fontAlgn="ctr"/>
            <a:endParaRPr lang="bs-Latn-BA" dirty="0">
              <a:solidFill>
                <a:srgbClr val="000000"/>
              </a:solidFill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00"/>
                </a:solidFill>
              </a:rPr>
              <a:t>ПЭ задаются в большинстве случаев на обоих уровнях результатов; исключение - </a:t>
            </a:r>
            <a:r>
              <a:rPr lang="ru-RU" dirty="0" err="1">
                <a:solidFill>
                  <a:srgbClr val="000000"/>
                </a:solidFill>
              </a:rPr>
              <a:t>БиГ</a:t>
            </a:r>
            <a:r>
              <a:rPr lang="ru-RU" dirty="0">
                <a:solidFill>
                  <a:srgbClr val="000000"/>
                </a:solidFill>
              </a:rPr>
              <a:t>, где показатели формируются только на уровне мероприятий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ru-RU" dirty="0">
              <a:solidFill>
                <a:srgbClr val="000000"/>
              </a:solidFill>
            </a:endParaRPr>
          </a:p>
          <a:p>
            <a:pPr fontAlgn="ctr"/>
            <a:endParaRPr lang="bs-Latn-BA" dirty="0">
              <a:solidFill>
                <a:srgbClr val="000000"/>
              </a:solidFill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00"/>
                </a:solidFill>
              </a:rPr>
              <a:t>Количество ПЭ значительно варьируется в большинстве стран, среднее количество по стране - от 10 до 80 (80 в России, </a:t>
            </a:r>
            <a:r>
              <a:rPr lang="ru-RU" dirty="0"/>
              <a:t>50 в Армении, 15 в </a:t>
            </a:r>
            <a:r>
              <a:rPr lang="ru-RU" dirty="0" err="1"/>
              <a:t>БиГ</a:t>
            </a:r>
            <a:r>
              <a:rPr lang="ru-RU" dirty="0"/>
              <a:t>, 30 </a:t>
            </a:r>
            <a:r>
              <a:rPr lang="ru-RU" dirty="0">
                <a:solidFill>
                  <a:srgbClr val="000000"/>
                </a:solidFill>
              </a:rPr>
              <a:t>в Хорватии,</a:t>
            </a:r>
            <a:r>
              <a:rPr lang="ru-RU" dirty="0"/>
              <a:t> 30 </a:t>
            </a:r>
            <a:r>
              <a:rPr lang="ru-RU" dirty="0">
                <a:solidFill>
                  <a:srgbClr val="000000"/>
                </a:solidFill>
              </a:rPr>
              <a:t>в Сербии, 10 в Болгарии, 10 в Молдове, 10 в Кыргызской Республике и 40 в Беларуси)</a:t>
            </a:r>
            <a:r>
              <a:rPr lang="bs-Latn-BA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000000"/>
                </a:solidFill>
              </a:rPr>
              <a:t>однако </a:t>
            </a:r>
            <a:r>
              <a:rPr lang="ru-RU" u="sng" dirty="0">
                <a:solidFill>
                  <a:srgbClr val="000000"/>
                </a:solidFill>
              </a:rPr>
              <a:t>необходимо отметить, что охват программы варьируется от страны к стране - от целых секторов (как в России) до намного более узкого охвата на уровне ведомственного департамента/министерства (как в Боснии и Герцеговине).</a:t>
            </a:r>
            <a:endParaRPr lang="en-US" u="sng" dirty="0">
              <a:solidFill>
                <a:srgbClr val="000000"/>
              </a:solidFill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font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555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66800" y="253650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</a:rPr>
              <a:t>КРАТКИЕ ИТОГИ АНАЛИЗА</a:t>
            </a:r>
            <a:endParaRPr lang="en-US" sz="28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C4DB8-83E7-4D16-BB0A-11CD0E946804}"/>
              </a:ext>
            </a:extLst>
          </p:cNvPr>
          <p:cNvSpPr/>
          <p:nvPr/>
        </p:nvSpPr>
        <p:spPr>
          <a:xfrm>
            <a:off x="914400" y="944140"/>
            <a:ext cx="8991600" cy="6088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19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1900" dirty="0">
                <a:solidFill>
                  <a:srgbClr val="0070C0"/>
                </a:solidFill>
                <a:latin typeface="+mj-lt"/>
              </a:rPr>
              <a:t> 9: </a:t>
            </a:r>
            <a:r>
              <a:rPr lang="ru-RU" sz="1900" dirty="0">
                <a:solidFill>
                  <a:srgbClr val="0070C0"/>
                </a:solidFill>
                <a:latin typeface="+mj-lt"/>
              </a:rPr>
              <a:t>Каково ориентировочное соотношение между непосредственными результатами и итогами в общей массе показателей?</a:t>
            </a:r>
            <a:endParaRPr lang="en-US" sz="1900" dirty="0">
              <a:solidFill>
                <a:srgbClr val="0070C0"/>
              </a:solidFill>
              <a:latin typeface="+mj-lt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В большинстве случаев 2/3 - непосредственные результаты, 1/3 - показатели итогов.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j-lt"/>
            </a:endParaRPr>
          </a:p>
          <a:p>
            <a:pPr algn="just">
              <a:spcBef>
                <a:spcPts val="400"/>
              </a:spcBef>
            </a:pPr>
            <a:r>
              <a:rPr lang="ru-RU" sz="1900" dirty="0">
                <a:solidFill>
                  <a:srgbClr val="0070C0"/>
                </a:solidFill>
                <a:latin typeface="+mj-lt"/>
              </a:rPr>
              <a:t>Критерий</a:t>
            </a:r>
            <a:r>
              <a:rPr lang="en-US" sz="1900" dirty="0">
                <a:solidFill>
                  <a:srgbClr val="0070C0"/>
                </a:solidFill>
                <a:latin typeface="+mj-lt"/>
              </a:rPr>
              <a:t> 10: </a:t>
            </a:r>
            <a:r>
              <a:rPr lang="ru-RU" sz="1900" dirty="0">
                <a:solidFill>
                  <a:srgbClr val="0070C0"/>
                </a:solidFill>
                <a:latin typeface="+mj-lt"/>
              </a:rPr>
              <a:t>Каковы основные вызовы, связанные непосредственно с ПЭ?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 </a:t>
            </a:r>
            <a:endParaRPr lang="ru-RU" dirty="0">
              <a:solidFill>
                <a:srgbClr val="000000"/>
              </a:solidFill>
              <a:latin typeface="+mj-lt"/>
            </a:endParaRP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БОР пока на начальной стадии.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Качество ПЭ у различных пользователей не одинаковое.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Слишком много ПЭ.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Отсутствие определённых стандартных КНП/национальной стратегии высшего уровня, содержащей стандартные ПЭ.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Следовало бы укрепить связь с общим государственным стратегическим планированием.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Некоторые ПЭ не поддаются количественной оценке.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БОР на уровне местного самоуправления осуществляется слабо либо не осуществляется совсем.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Недостаточно активное использование ПЭ в принятии решений.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Проблемы с установкой и отслеживанием ПЭ по межведомственным программам.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Трудности с целевым планированием значений ПЭ. 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</a:rPr>
              <a:t>Следует глубже внедрять подход к работе, ориентированный на эффективность. </a:t>
            </a:r>
          </a:p>
          <a:p>
            <a:pPr fontAlgn="ctr"/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ts val="4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9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D249F0-E409-4F2B-B150-ADC0B856B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195" name="Рисунок 11" descr="pempal-logo.jpg">
            <a:extLst>
              <a:ext uri="{FF2B5EF4-FFF2-40B4-BE49-F238E27FC236}">
                <a16:creationId xmlns:a16="http://schemas.microsoft.com/office/drawing/2014/main" id="{5D8334EF-FB5E-4C70-8DFF-FF7C33816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Содержимое 2">
            <a:extLst>
              <a:ext uri="{FF2B5EF4-FFF2-40B4-BE49-F238E27FC236}">
                <a16:creationId xmlns:a16="http://schemas.microsoft.com/office/drawing/2014/main" id="{7F62DD36-25F1-4A3E-8134-A46E847BA088}"/>
              </a:ext>
            </a:extLst>
          </p:cNvPr>
          <p:cNvSpPr txBox="1">
            <a:spLocks/>
          </p:cNvSpPr>
          <p:nvPr/>
        </p:nvSpPr>
        <p:spPr bwMode="auto">
          <a:xfrm>
            <a:off x="773113" y="2654300"/>
            <a:ext cx="8818562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1200"/>
              </a:spcBef>
              <a:buFontTx/>
              <a:buNone/>
            </a:pPr>
            <a:endParaRPr lang="ru-RU" altLang="en-US" sz="3000" dirty="0">
              <a:solidFill>
                <a:srgbClr val="0D0D0D"/>
              </a:solidFill>
            </a:endParaRPr>
          </a:p>
          <a:p>
            <a:pPr algn="just">
              <a:spcBef>
                <a:spcPts val="1200"/>
              </a:spcBef>
              <a:buFontTx/>
              <a:buNone/>
            </a:pPr>
            <a:r>
              <a:rPr lang="ru-RU" altLang="en-US" sz="3000" dirty="0">
                <a:solidFill>
                  <a:srgbClr val="0D0D0D"/>
                </a:solidFill>
              </a:rPr>
              <a:t>ПОКАЗАТЕЛИ В СФЕРАХ ЗДРАВООХРАНЕНИЯ И ОБРАЗОВАНИЯ В СТРАНАХ</a:t>
            </a:r>
          </a:p>
        </p:txBody>
      </p:sp>
      <p:sp>
        <p:nvSpPr>
          <p:cNvPr id="8197" name="Slide Number Placeholder 3">
            <a:extLst>
              <a:ext uri="{FF2B5EF4-FFF2-40B4-BE49-F238E27FC236}">
                <a16:creationId xmlns:a16="http://schemas.microsoft.com/office/drawing/2014/main" id="{1D364159-9BCA-4B76-B2CE-3FBB23564E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D0731DB1-6396-4A5B-A1B3-31ABE449BF60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388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E340D5-7949-45DF-B6C3-B0425C40A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43" name="Рисунок 11" descr="pempal-logo.jpg">
            <a:extLst>
              <a:ext uri="{FF2B5EF4-FFF2-40B4-BE49-F238E27FC236}">
                <a16:creationId xmlns:a16="http://schemas.microsoft.com/office/drawing/2014/main" id="{36864F2C-8A04-48A9-AB39-831EFB505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1">
            <a:extLst>
              <a:ext uri="{FF2B5EF4-FFF2-40B4-BE49-F238E27FC236}">
                <a16:creationId xmlns:a16="http://schemas.microsoft.com/office/drawing/2014/main" id="{DDF6ADF8-87B4-4ABA-A514-4C8BBB62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5400"/>
            <a:ext cx="9426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600" dirty="0">
                <a:solidFill>
                  <a:srgbClr val="002060"/>
                </a:solidFill>
              </a:rPr>
              <a:t>ПЭ в ОБРАЗОВАНИИ: РОССИЯ</a:t>
            </a:r>
          </a:p>
        </p:txBody>
      </p:sp>
      <p:sp>
        <p:nvSpPr>
          <p:cNvPr id="10245" name="Slide Number Placeholder 3">
            <a:extLst>
              <a:ext uri="{FF2B5EF4-FFF2-40B4-BE49-F238E27FC236}">
                <a16:creationId xmlns:a16="http://schemas.microsoft.com/office/drawing/2014/main" id="{FFA7B9C9-750C-446A-9280-C5ED8D18D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4425EC51-5659-4BB6-8FAF-124593264A08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E915866-26F0-45BA-8822-74CFB70BCD1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533400"/>
          <a:ext cx="8839200" cy="6442384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71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программы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Государственная программа развития системы образования на 2013-2020 гг., включающая 7 подпрограмм: 1. Развитие профессионального образования, 2. Развитие дошкольного, общего и дополнительного образования детей, 3. Разработка системы оценки качества образования и информационной прозрачности системы образования, 4. Общественная деятельность молодежи, 5. Обеспечение реализации государственной программы Российской Федерации "Развитие образования" на 2013-2020 гг. и прочие мероприятия в области образования государственной программы "Развитие образования" на 2013-2020 гг., 6. Федеральная целевая программа "Русский язык" на 2011-2015 гг., и 7. Федеральная целевая программа развития образования на 2011-2015 гг.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80 на уровне программы, и всего 74 на уровне подпрограмм, в среднем по 10 на подпрограмму.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10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численности населения в возрасте 5-18 лет, охваченного образованием, в общей численности населения в возрасте 5-18 лет 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Доступность дошкольного образования (отношение численности детей 3-7 лет, которым предоставлена возможность получать услуги дошкольного образования в текущем году, к численности детей в возрасте 3-7 лет, в списке ожидания на предоставление места в дошкольном учреждении на текущий год)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Отношение среднего балла ЕГЭ (в расчете на 2 обязательных предмета) в 10 % школ с лучшими результатами ЕГЭ к среднему баллу ЕГЭ (в расчете на 2 обязательных предмета) в 10 % школ с худшими результатами ЕГЭ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сектора высшего образования во внутренних расходах на науку и разработки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численности учащихся государственных (муниципальных)общеобразовательных организаций, которым предоставлена возможность обучаться в соответствии с основными современными требованиями (с учетом федеральных государственных образовательных стандартов), в общей численности учащихся государственных (муниципальных) общеобразовательных организаций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численности выпускников организаций профессионального образования, трудоустроившихся в течение одного года по полученной специальности (профессии)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населения программами непрерывного образования (удельный вес занятого в экономике населения в возрасте 25-65 лет, прошедшего повышение квалификации и (или) переподготовку, в общей численности занятого в экономике населения данной возрастной группы)</a:t>
                      </a:r>
                      <a:b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молодежи в возрасте 14-30 лет, участвующей в деятельности молодежных ассоциаций, в общей численности молодежи в возрасте 14-30 лет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87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числа организаций среднего профессионального и высшего профессионального образования, обеспечивающих доступность обучения и проживания лиц с ограниченными возможностями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учащихся, зачисленных на программы среднего профессионального образования на 1 лектора и (или) мастера производственного обучения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среднемесячной заработной платы преподавателей государственных и муниципальных организаций высшего образования к средней заработной плате в экономике соответствующего субъекта РФ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российских университетов, входящих в первую сотню ведущих мировых университетов, согласно мировому рейтингу университетов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Доступность организаций дошкольного образования для детей (соотношение численности детей в возрасте от 2 месяцев до 3 лет, посещающих организации дошкольного образования, к общей численности детей в возрасте от 2 месяцев до 3 лет)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учащихся на одного преподавателя общеобразовательного профиля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численности российских школьников, достигших базового уровня образовательных достижений в международных сопоставительных исследованиях качества образования (PIRLS, TIMSS, PISA) в общей их численности - международное исследование TIMSS (4 класс)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Отношение среднемесячной заработной платы преподавателей государственных и муниципальных организаций дошкольного образования к средней заработной плате в сфере общего образования в экономике соответствующего субъекта РФ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числа образовательных учреждений, оснащенных пожарной сигнализацией, детекторами дыма и пожарными шкафами, в общем числе соответствующих организаций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международных сопоставительных исследований качества образования, в которых Российская Федерация участвует на регулярной основе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Удельный вес численности молодежи в возрасте 14-30 лет, занятых в проектах и программах поддержки молодых талантов, реализуемых органами исполнительной власти, в общей численности молодежи 14-30 лет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молодежных мероприятий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лиц, получивших награды в области литературы, искусства, образования, прессы, науки и инженерии и отмеченных за другие заслуги перед государством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Уровень соответствия образования современным стандартам</a:t>
                      </a: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b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endParaRPr kumimoji="0" lang="ru-RU" sz="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977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06CD65C-CAC8-45AF-B3F5-42DE12CF7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291" name="Рисунок 11" descr="pempal-logo.jpg">
            <a:extLst>
              <a:ext uri="{FF2B5EF4-FFF2-40B4-BE49-F238E27FC236}">
                <a16:creationId xmlns:a16="http://schemas.microsoft.com/office/drawing/2014/main" id="{C5710FEB-E5E3-4A5A-95A3-289F95BF5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">
            <a:extLst>
              <a:ext uri="{FF2B5EF4-FFF2-40B4-BE49-F238E27FC236}">
                <a16:creationId xmlns:a16="http://schemas.microsoft.com/office/drawing/2014/main" id="{9763C1CF-54AD-4735-8DB3-921CB8A09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5400"/>
            <a:ext cx="9013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600">
                <a:solidFill>
                  <a:srgbClr val="002060"/>
                </a:solidFill>
              </a:rPr>
              <a:t>ПЭ в ОБРАЗОВАНИИ: СЕРБИЯ</a:t>
            </a:r>
          </a:p>
        </p:txBody>
      </p:sp>
      <p:sp>
        <p:nvSpPr>
          <p:cNvPr id="12293" name="Slide Number Placeholder 3">
            <a:extLst>
              <a:ext uri="{FF2B5EF4-FFF2-40B4-BE49-F238E27FC236}">
                <a16:creationId xmlns:a16="http://schemas.microsoft.com/office/drawing/2014/main" id="{9C0728A7-EAEB-4D0D-BD3B-3A9EC2B0B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4255562E-3543-4303-845A-557E2752028E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E77AF4-A423-4639-A139-2493F9E8AE6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533400"/>
          <a:ext cx="8839200" cy="630872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3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программы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 программ: Пересмотр, мониторинг и развитие всех уровней системы образования, Дошкольное образование, Начальное образование, Среднее образование, Высшее образование, Поддержка в обучении учащихся и учащихся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 показатель на уровне программ и дополнительные 241 по 64 мероприятиям в рамках 6 программ.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3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помощников преподавателей, задействованных в работе с детьми Рома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звонков на горячую линию или заявлений о случаях насилия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посещений школ представителями структуры по предотвращению насилия и дискриминации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 высших учебных заведений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охваченных позитивными мерами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 высших учебных заведений по специальностям, связанным с ИТ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детей, охваченных программами дошкольного образования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отсева на уровне начального образования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населения, зачисленного в старшие классы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учащихся в разбивке по трехлетним этапам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детей, охваченных подготовкой к школе за год до поступления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учащихся первым и вторым циклом обязательного начального образования и воспитания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Средний балл учащихся по тестам TIMMS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Средний балл учащихся по выпускному экзамену (все предметы)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Средний результат учащихся по тестам PISA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детей, окончивших начальную школу (число учеников, сдавших выпускной экзамен)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новых, официально признанных активистов по вопросам образования для взрослых (JPOA), реализующих утвержденные программы обучения и подготовки, разработанные на основе стандартов качества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программ среднего образования, разработанных на основе квалификационных стандартов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взрослых, ежегодно зачисляемых на программы среднего образования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зачисленных в средние школы для дальнейшего получения образования и приобретения знаний и навыков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учащихся, окончивших среднее образование, согласно дисциплинам, сданным на основе квалификационных стандартов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новых учащихся, зачисленных на первый курс магистратуры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новых учащихся, зачисленных на первый курс базовой программы обучения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учащихся,окончивших магистратуру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охваченных позитивными мерами по государственным программам Республики Сербия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окончивших базовую программу обучения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численности учащихся, получающих стипендию, к общей численности зачисленных студентов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численности учащихся, проживающих в общежитиях, к общей численности учащихся средних школ в РС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количества мест в студенческих общежитиях к численности учащихся, имеющих право на получение места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числа преподавателей, сдавших профессиональный экзамен, к общему числу преподавателей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Соотношение численности учащихся с правом на получение студенческого кредита к общей численности зачисленных студентов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8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Свод правил - Перечень регулируемых профессий, Закон о регулируемых профессиях и признании профессиональной квалификации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Процентное соотношение гимназий и школ искусств, соответствующих стандартам качества работы учреждений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разработанных образовательных программ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профессиональных категорий для качества учебников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сотрудников организаций, предоставляющий профессиональную поддержку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опубликованных работ в базе данных на Интернет-сайте организации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стандартных документов успеваемости учащихся начальной и средней школы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работников образования, прошедших обучение в области предотвращения насилия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функционирующих ресурсных центров по вспомогательным технологиям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заседаний Совета директоров с вынесением решений по работе ERI SEE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детей, охваченных программой образования детей на больничном лечении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Процентное соотношение детей, занимающихся внеклассной деятельностью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 средних школ, участвующих в международных олимпиадах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оснащенных учреждений после ремонта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окончивших магистратуру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охваченных позитивными мерами по государственным программам Республики Сербия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модернизированных объектов, реализованных с использованием систем ИТ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учащихся, пользующихся услугами размещения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031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057B554-BF6A-4645-BDE8-96C0EF4E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3315" name="Рисунок 11" descr="pempal-logo.jpg">
            <a:extLst>
              <a:ext uri="{FF2B5EF4-FFF2-40B4-BE49-F238E27FC236}">
                <a16:creationId xmlns:a16="http://schemas.microsoft.com/office/drawing/2014/main" id="{00B4BB53-8748-4B81-833D-A27FC19B1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1">
            <a:extLst>
              <a:ext uri="{FF2B5EF4-FFF2-40B4-BE49-F238E27FC236}">
                <a16:creationId xmlns:a16="http://schemas.microsoft.com/office/drawing/2014/main" id="{46E8BE92-65D3-4812-8839-3280C05AC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5400"/>
            <a:ext cx="9013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600">
                <a:solidFill>
                  <a:srgbClr val="002060"/>
                </a:solidFill>
              </a:rPr>
              <a:t>ПЭ в ОБРАЗОВАНИИ: ХОРВАТИЯ</a:t>
            </a:r>
          </a:p>
        </p:txBody>
      </p:sp>
      <p:sp>
        <p:nvSpPr>
          <p:cNvPr id="13317" name="Slide Number Placeholder 3">
            <a:extLst>
              <a:ext uri="{FF2B5EF4-FFF2-40B4-BE49-F238E27FC236}">
                <a16:creationId xmlns:a16="http://schemas.microsoft.com/office/drawing/2014/main" id="{AF435757-8EE3-4F5F-BB2C-F9552FA51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1290480C-4CFA-4D3D-915C-7B40703AAC7D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3C523F1-C08E-4410-8EB2-E456E3141B1E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584200"/>
          <a:ext cx="8839200" cy="639762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9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программы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 программы: Программа: Развитие системы образования, Программа: Высшее образование, Программа: Инвестиции в научную деятельность,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Программа: Развитие информационного общества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 на уровне государственных программ (показатели итогов) и 5 показателей итогов на уровне местного самоуправления. Дополнительные 82 ПЭ по 40 мероприятиям и 5 проектам в рамках 4 программ.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3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численности населения в возрасте 25- 64 лет, получивших третичное образование                                                                                                                                                                                                      Рост числа образовательных учреждений, в которых проводится внешняя оценка качества работы                                                                                                                                                                Рост числа образовательных учреждений, участвующих в программе Эрасмус +                                                                                                                                                                                                            2017-2019 Принятый План действий по мобильности ученых                                                                                                                                                                                                                                             Развитие системы образования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лиц, занятых в какой-либо форме непрерывного образования.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Выросший объем информации в системе образования для взрослых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Руководители программ образования для взрослых успешно прошли все пять модулей подготовки и, таким образом, улучшили свои навыки и компетенцию                                                                                                                       Рост численности населения в возрасте 30-34 лет с полученным третичным образованием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высших учебных заведений, приведенных в соответствие с пересмотренными Европейскими стандартами и руководствами и другими соответствующими стандартами и примерами надлежащей практики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научных организаций, приведенных в соответствие с национальными стандартами на основе принципов ЕС в отношении передового научного опыта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Осмысленная и эффективная система обеспечения качества, установленная в вузах Хорватии, согласно Части I стратегии "Европейское пространство высшего образования"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Кандидаты, успешно зарегистрированные в NISpVU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Кандидаты, успешно зарегистрированные в NISpDS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Кандидаты успешно зарегистрированы в системе NISpuSŠ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Выросший комплексный показатель передового научного опыта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Растущая доля расходов на науку и исследования в ВВП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Степень качества и эффективности процедур признания прав на промышленную собственность в соответствии с Европейскими стандартами (кумулятивный)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Степень качества и эффективности охраны авторских и других смежных прав в соответствии с Европейскими стандартами (кумулятивный)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Возросшее число заявок на охрану промышленных прав от отечественных правообладателей в рамках национальных и Европейских процедур (SOIP, EPO, OHIM)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Повышенная эффективность осуществления прав интеллектуальной собственности (кумулятивный)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Растущая доля инвестиций частного сектора в науку и исследования в ВВП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международных научных совместных публикаций на миллион населения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Обеспечение 100% наличия сетевой инфраструктуры в каждом студенческой общежитии в Хорватии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пользователей электросетевой инфраструктурой и кластером "Isabella"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Интернет-услуг, производящих обмен данными через CIX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полученных запросов авторизации (серверы RADIUS)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полученных запросов авторизации (серверы SSO)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студентов в системе ISVU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пользователей платформы дистанционного обучения "Merlin"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уроков, данных в рамках образовательных программ Srce                                                                                                                                                                                                                 Рост числа учащихся, задействованных в различных школьных проектах/мероприятиях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учащихся, участвующих в различных культурных мероприятиях (походы в музеи, театры, концерты и т.д.), организуемых школой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Полное соответствие государственному педагогическому стандарту размера классов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Введение обучения в школах в одну смену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дополнительных уроков для учащихся с особыми образовательными потребностями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0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успешно осуществленных проектов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числа одаренных детей и студентов, получивших дополнительную специфическую форму поддержки согласно потребностям, предпочтениям и навыкам                                                                         Повышенный доход научных организаций от проектов по контракту с экономическими организациями, органами государственной администрации и структурами местного управления и самоуправления, гражданским сектором и НПО в общем объеме доходов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Реализованные программы работы наставников и обучаемых                                                                                                                                                                                                                                                                     Число детей и студентов, получивших систематическую поддержку (помощники преподавателей, транспорт, учебно-методические материалы и инструменты, питание)                                                                                                      Рост числа дошкольников, охваченных системой раннего детского развития и дошкольного образования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772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F20194F-DDAE-4CC1-8A00-29F8B51F6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339" name="Рисунок 11" descr="pempal-logo.jpg">
            <a:extLst>
              <a:ext uri="{FF2B5EF4-FFF2-40B4-BE49-F238E27FC236}">
                <a16:creationId xmlns:a16="http://schemas.microsoft.com/office/drawing/2014/main" id="{FA3BF0E6-FF8C-4AC1-AD98-7B6602AD5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1">
            <a:extLst>
              <a:ext uri="{FF2B5EF4-FFF2-40B4-BE49-F238E27FC236}">
                <a16:creationId xmlns:a16="http://schemas.microsoft.com/office/drawing/2014/main" id="{760BFFAB-F2C7-45A3-88CF-D7BD457BB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400"/>
            <a:ext cx="990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2060"/>
                </a:solidFill>
              </a:rPr>
              <a:t>ПЭ в ОБРАЗОВАНИИ: КЫРГЫЗСКАЯ РЕСПУБЛИКА</a:t>
            </a:r>
          </a:p>
        </p:txBody>
      </p:sp>
      <p:sp>
        <p:nvSpPr>
          <p:cNvPr id="14341" name="Slide Number Placeholder 3">
            <a:extLst>
              <a:ext uri="{FF2B5EF4-FFF2-40B4-BE49-F238E27FC236}">
                <a16:creationId xmlns:a16="http://schemas.microsoft.com/office/drawing/2014/main" id="{DB61C6FB-FAB1-4099-8DA7-DF890BEA2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2792376A-D441-4EF2-90B9-BC0B87E48242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A2DF06-F6D6-4A34-84F9-151B6A4A10B1}"/>
              </a:ext>
            </a:extLst>
          </p:cNvPr>
          <p:cNvGraphicFramePr>
            <a:graphicFrameLocks noGrp="1"/>
          </p:cNvGraphicFramePr>
          <p:nvPr/>
        </p:nvGraphicFramePr>
        <p:xfrm>
          <a:off x="763588" y="655638"/>
          <a:ext cx="8839200" cy="5099068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 программ: Планирование, управление и администрация; Поддержка и развитие дошкольного, школьного и внешкольного образования и подготовка детей к школе; Развитие начального и среднего профессионального образования; Обеспечение высшего профессионального образования; Обеспечение образования для взрослых; и Государственная поддержка развития приоритетных областей науки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 показателя устойчивого развития высшего уровня. 7 дополнительных ПЭ на уровне программ и дополнительные 42 по 27 мероприятиям в рамках этих 6 программ. 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школ,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подключенных к электричеству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 с доступом в Интернет для образовательных целей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 с доступом к компьютерам для образовательных целей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 с доступом к адаптированной инфраструктуре и материалам для учащихся с ограниченными возможностями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школ с подачей питьевой воды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 с доступом к отдельным минимально оснащенным туалетам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школ с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доступом к базовым условиям для мытья рук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преподавателей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a)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дошкольных учреждениях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b)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начальных школах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c)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младших классах средней школы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старших классах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средней</a:t>
                      </a:r>
                      <a:r>
                        <a:rPr lang="ru-RU" sz="10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школы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4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детей соответствующего возраста (5-7 лет) программами дошкольного образования (из желающих)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Численность детей соответствующего возраста, охваченных программами дошкольного образования                         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классов, оснащенных согласно требованиям дошкольного образования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новых детских образовательных учреждений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новых детских образовательных учреждений, соответствующих требованиям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детей основным образованием (1-9 классы)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школ полностью (100%) укомплектованных преподавателями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школ, отремонтированных и оснащенных согласно современным требованиям и условиям для лиц с ограниченными возможностями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университетов (% от общего числа), формирующих план зачисления студентов на основе соглашений о целенаправленной подготовке с работодателями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преподавателей, участвующих в программах повышения квалификации 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средств, выделяемых университетами на проведение научно-исследовательской работы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Рост доли научно-исследовательских проектов, направленных на достижение положительных структурных перемен в экономике Республики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выпускников последнего года, занятых в научных исследованиях и разработках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5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73527" y="2654205"/>
            <a:ext cx="8818396" cy="193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1200"/>
              </a:spcBef>
            </a:pPr>
            <a:r>
              <a:rPr lang="ru-RU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ОБОСНОВАНИЕ АНАЛИЗА ПОКАЗАТЕЛЕЙ ЭФФЕКТИВНОСТИ (пэ) </a:t>
            </a:r>
            <a:r>
              <a:rPr lang="en-US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marL="0" lvl="1" algn="just">
              <a:spcBef>
                <a:spcPts val="800"/>
              </a:spcBef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51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BF0C6F-9F21-4E4C-A9A8-277FC41F8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>
            <a:extLst>
              <a:ext uri="{FF2B5EF4-FFF2-40B4-BE49-F238E27FC236}">
                <a16:creationId xmlns:a16="http://schemas.microsoft.com/office/drawing/2014/main" id="{FA555F32-8001-419E-B872-8FC60138D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">
            <a:extLst>
              <a:ext uri="{FF2B5EF4-FFF2-40B4-BE49-F238E27FC236}">
                <a16:creationId xmlns:a16="http://schemas.microsoft.com/office/drawing/2014/main" id="{0D10F694-A312-43A5-93F8-C73F4357B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5400"/>
            <a:ext cx="9013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600">
                <a:solidFill>
                  <a:srgbClr val="002060"/>
                </a:solidFill>
              </a:rPr>
              <a:t>ПЭ в ОБРАЗОВАНИИ: БОЛГАРИЯ</a:t>
            </a:r>
          </a:p>
        </p:txBody>
      </p:sp>
      <p:sp>
        <p:nvSpPr>
          <p:cNvPr id="15365" name="Slide Number Placeholder 3">
            <a:extLst>
              <a:ext uri="{FF2B5EF4-FFF2-40B4-BE49-F238E27FC236}">
                <a16:creationId xmlns:a16="http://schemas.microsoft.com/office/drawing/2014/main" id="{6399802F-8A27-474E-B07F-70DAEF2E3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70B4A276-5BBA-4511-8CAA-F84454A7AB2B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E151FF-B03B-46C3-AD42-FD29E7581E24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895350"/>
          <a:ext cx="8761413" cy="53213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3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48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 программ: Бюджетная программа "Качество раннего детского развития и школьного образования"; Бюджетная программа "Расширение доступа к образованию"; Бюджетная программа "Школьное образование"; Бюджетная программа "Развитие способностей детей и учащихся"; Бюджетная программа "Образование за рубежом для граждан Болгарии"; Бюджетная программа "Образование на протяжении жизни"; Бюджетная программа "Расширение доступности и качества высшего образования"; Бюджетная программа "Поддержка студентов"; Бюджетная программа "Международный образовательный обмен"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8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123 ПЭ 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6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Разработанные и обновленные законы и подзаконные акты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 профессиональных школ, получившие профессиональную квалификацию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Учащиеся, прошедшие обучение или практику в реальной рабочей среде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Учащиеся, прошедшие обучение или практику в учебных заведениях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Журнал государственных и муниципальных школ и структур, предлагающих обучение в учебных заведениях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Разработанные национальные программы для получения профессиональной квалификации по новой профессии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Внешняя оценка на каждом этапе школьного образования - проведенные экзамены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учащихся, сдавших экзамены в рамках национальной внешней оценки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Мониторинг мероприятий по организации и управлению школами - инспекции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административных актов, регулирующих процесс обучения/подготовки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Проведенные рабочие заседания с руководителями, специалистами инспекций образования, директорами школ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Преподаватели и директора школ, отмеченные ежегодными наградами за высокие профессиональные достижения и вклад в развитие болгарского образования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Проведенные семинары и конференции                                                                                                                                                                                                           Школы с беспроводным доступом в Интернет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 1-4 классов, получающие учебники бесплатно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Расширенный охват детей и учащихся с особыми образовательными потребностями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 на очной форме обучения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Пятилетние дети, охваченные системой раннего детского развития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школ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Учащиеся общеобразовательных, специальных и профессиональных школ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Созданный и функционирующий Координационный совет Национальной платформы образования для взрослых                                                                                                      Болгарские студенты, получающие стипендию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966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4F160C8-E07A-446E-8F1F-881D367B0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7" name="Рисунок 11" descr="pempal-logo.jpg">
            <a:extLst>
              <a:ext uri="{FF2B5EF4-FFF2-40B4-BE49-F238E27FC236}">
                <a16:creationId xmlns:a16="http://schemas.microsoft.com/office/drawing/2014/main" id="{80F65082-B912-4A52-9120-66EE4F96B9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1">
            <a:extLst>
              <a:ext uri="{FF2B5EF4-FFF2-40B4-BE49-F238E27FC236}">
                <a16:creationId xmlns:a16="http://schemas.microsoft.com/office/drawing/2014/main" id="{53008E98-91DA-42F0-ABA1-6CCD43564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5400"/>
            <a:ext cx="9013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600" dirty="0">
                <a:solidFill>
                  <a:srgbClr val="002060"/>
                </a:solidFill>
              </a:rPr>
              <a:t>ПЭ в ОБРАЗОВАНИИ: БЕЛАРУСЬ</a:t>
            </a:r>
          </a:p>
        </p:txBody>
      </p:sp>
      <p:sp>
        <p:nvSpPr>
          <p:cNvPr id="16389" name="Slide Number Placeholder 3">
            <a:extLst>
              <a:ext uri="{FF2B5EF4-FFF2-40B4-BE49-F238E27FC236}">
                <a16:creationId xmlns:a16="http://schemas.microsoft.com/office/drawing/2014/main" id="{F7132CC9-86AA-4AB5-B779-92C0DAF4B5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fld id="{572D027E-591F-4BEF-AA27-5C7E68AA25E3}" type="slidenum">
              <a:rPr lang="en-US" altLang="en-US" sz="1200">
                <a:solidFill>
                  <a:srgbClr val="898989"/>
                </a:solidFill>
              </a:rPr>
              <a:pPr eaLnBrk="0" hangingPunct="0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889F8E-64BE-4802-9BB5-1484DBB83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991793"/>
              </p:ext>
            </p:extLst>
          </p:nvPr>
        </p:nvGraphicFramePr>
        <p:xfrm>
          <a:off x="768350" y="538163"/>
          <a:ext cx="9070975" cy="6230093"/>
        </p:xfrm>
        <a:graphic>
          <a:graphicData uri="http://schemas.openxmlformats.org/drawingml/2006/table">
            <a:tbl>
              <a:tblPr/>
              <a:tblGrid>
                <a:gridCol w="8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76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65100" algn="l"/>
                        </a:tabLst>
                      </a:pP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программа "</a:t>
                      </a:r>
                      <a:r>
                        <a:rPr kumimoji="0" lang="ru-RU" sz="1000" b="1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Политика образования и молодежи на 2016-2020 гг.</a:t>
                      </a:r>
                      <a:r>
                        <a:rPr kumimoji="0" lang="ru-RU" sz="1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", включающая 11 подпрограмм: Подпрограмма развития дошкольного образования, Подпрограмма развития общего  среднего образования, Подпрограмма развития специального образования; Подпрограмма развития среднего профессионально-технического образования и подготовки; Подпрограмма развития высшего образования; Подпрограмма развития последипломного образования; Подпрограмма развития непрерывного профессионального образования для взрослых; Подпрограмма развития внеклассных занятий; Подпрограмма управления образованием; Подпрограмма подготовки специалистов для ядерной энергетики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8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показатель высшего уровня и 30 дополнительных показателей на уровне подпрограмм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/>
                        <a:tabLst/>
                      </a:pPr>
                      <a:r>
                        <a:rPr kumimoji="0" lang="ru-RU" sz="9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Место РБ в рейтинге стран по индексу человеческого развития (индекс уровня образования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/>
                        <a:tabLst/>
                      </a:pPr>
                      <a:r>
                        <a:rPr kumimoji="0" lang="ru-RU" sz="9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молодежи молодежной политикой и мероприятиями по патриотическому воспитанию, %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3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детей в возрасте 3-6 лет дошкольным образованием - общий и в сельской местности,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дошкольных образовательных учреждений с учебной инфраструктурой и оснащением, 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преподавателей дошкольных заведений, прошедших обучение ранней детской педагогике,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высшая категория,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первая категория,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Оснащение дошкольных учреждений информационной системой управления для учета и обеспечения качества питания,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преподавателей общеобразовательных предметов: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категория "учитель-методист",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высшая и первая категория,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общеобразовательных средних школ с современной учебной инфраструктурой и оснащением,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Среднее число учеников в классе общеобразовательных средних школ в городской местности, чел.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учащихся с особыми потребностями (в связи со спецификой психического и физического развития), обучающихся по программе комплексного обучения и ухода и инклюзивного образования, 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Охват детей с особыми образовательными потребностями ранним комплексным уходом,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лиц с оконченным профессионально-техническим образованием, приобретших высокий уровень навыков (4 класс или выше) в общей численности выпускников,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обновленных образовательных стандартов для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профессионально-технического образования,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среднего профессионального образования,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рабочих и служащих-выпускников программ профессионально-технического образования, тыс. чел.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рабочих и специалистов-выпускников средних профессиональных школ, тыс. чел.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утвержденных образовательных стандартов или их обновлений в общем числе стандартов высшего образования, 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университетских преподавателей, прошедших стажировку за границей, чел.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созданных филиалов, департаментов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Число университетов в рейтинге ведущих 4000 мировых университетов по рейтингу </a:t>
                      </a:r>
                      <a:r>
                        <a:rPr kumimoji="0" lang="ru-RU" sz="8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Webometrics</a:t>
                      </a: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и (или) в 1000 по рейтингам QS и SIR, унив.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Соблюдение ежегодных квот приема студентов, устанавливаемых учредителями университетов,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зачисленных на программы магистратуры в общей численности выпускников со степенью бакалавра, 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трудоустроенных выпускников в общей численности выпускников, которые должны быть направлены на рабочие места,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научных сотрудников с высшей квалификацией, зачисленных на кандидатские программы (последипломные военные курсы) по приоритетным специализациям, для вклада в развитие высокотехнологичных операций 5 и 6 технической категории,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зачисленных на кандидатские программы (последипломные военные курсы), для предприятий и организаций реального сектора,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окончивших кандидатские программы (последипломные военные курсы) с защищенными с установленный срок дипломными работами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для кандидатских программ (последипломных военных курсов),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для докторских степеней,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обновленных образовательных программ по специализированной переподготовке, %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образовательных учреждений, предоставляющих программы профессионального развития для руководителей и специалистов посредством дистанционного обучения,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Охват детей и молодежи внеклассными занятиями,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Доля реально выделенных финансовых ресурсов в общем объеме финансирования, предусмотренного на реализацию подпрограмм, %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905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3200" dirty="0">
                <a:solidFill>
                  <a:srgbClr val="002060"/>
                </a:solidFill>
              </a:rPr>
              <a:t>ПЭ в ОБРАЗОВАНИИ: </a:t>
            </a:r>
            <a:r>
              <a:rPr lang="ru-RU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АРМЕНИЯ</a:t>
            </a:r>
            <a:endParaRPr lang="en-US" sz="32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CE047EF-B449-4596-8032-17E784A65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45621"/>
              </p:ext>
            </p:extLst>
          </p:nvPr>
        </p:nvGraphicFramePr>
        <p:xfrm>
          <a:off x="914400" y="609600"/>
          <a:ext cx="8925339" cy="8929761"/>
        </p:xfrm>
        <a:graphic>
          <a:graphicData uri="http://schemas.openxmlformats.org/drawingml/2006/table">
            <a:tbl>
              <a:tblPr/>
              <a:tblGrid>
                <a:gridCol w="846369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078970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15745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ПЭ заданы на трёх уровнях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: i)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ПЭ непосредственно предоставляемых услуг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ii)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показатели результатов политик и управления финансами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выполняемых под руководством министра</a:t>
                      </a:r>
                      <a:endParaRPr lang="en-US" sz="105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iii)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трансфертов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Девять программ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по развитию государственной политики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координации и мониторингу программ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ПРИМЕЧАНИЕ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ЭТО ОБЩАЯ ПРОГРАММА, ИСПОЛНЯЕМАЯ ВСЕМИ МИНИСТЕРСТВАМИ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);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высшего и послевузовского профессионального образования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Услуги в сфере науки и исследований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начальное (профессиональное) и среднее профессиональное образование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по сохранению армянской диаспоры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общего образования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внешкольного воспитания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Комплексная социальная программа и Услуги по управлению программами развития территорий Армении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В каждой программе имеются подпрограммы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всего таких подпрограмм 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69</a:t>
                      </a:r>
                      <a:r>
                        <a:rPr lang="ru-RU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среднее число подпрограмм на программу 8, а их количество в программах варьируется от 1 до </a:t>
                      </a:r>
                      <a:r>
                        <a:rPr lang="en-US" sz="105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527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количественных показателей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35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качественных показателей и 26 связанных со своевременностью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следует отметить, что в некоторых случаях различные подпрограммы имеют одинаковые ПЭ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плюс в трансфертах 20 ПЭ связаны с числом получателей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20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связаны с суммами и 20 – с частотой трансфертов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50765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Подготовка документов по политикам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число документов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Информирование общественности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мероприятий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приём граждан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рассмотрение заявлений и жалоб; Присвоение учёных степеней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Присвоение учёных и педагогических званий; Количество руководителей, учителей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экспертов и сотрудников, проходящих переподготовку в учреждениях начального (ремесла) и среднего профессионального  образования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лиц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;Число университетов. Численность преподавателей диаспоры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ежегодное повышение квалификации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общеобразовательных школ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учащихся начальной школы; Общее число детей из социально незащищённых семей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образовательных учреждений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Дети с проблемами физического и/или умственного развития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педагогов, получивших свидетельства от лиц, принявших участие в курсах повышения квалификации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процент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Средний балл, полученный учащимися по результатам тестирования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Реализация программ по предметам (процент)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Средний балл учащихся с проблемами умственного развития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учащихся 10 классов государственных школ, получающих учебники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СВОЕВРЕМЕННОСТЬ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часов переподготовки одного специалиста; Длительность учебных занятий первоклассников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неделю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Длительность учебных занятий второклассников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неделю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Длительность учебных занятий учащихся третьих и четвёртых классов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неделю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Длительность учебных занятий учащихся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10-12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классов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неделю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</a:t>
                      </a:r>
                    </a:p>
                    <a:p>
                      <a:pPr algn="ctr" rtl="0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17507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351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9154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45604" y="-36731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3600" dirty="0">
                <a:solidFill>
                  <a:srgbClr val="002060"/>
                </a:solidFill>
              </a:rPr>
              <a:t>ПЭ в ОБРАЗОВАНИИ: </a:t>
            </a:r>
            <a:r>
              <a:rPr lang="ru-RU" sz="3600" dirty="0">
                <a:solidFill>
                  <a:srgbClr val="002060"/>
                </a:solidFill>
              </a:rPr>
              <a:t>ТУРЦИЯ</a:t>
            </a:r>
            <a:endParaRPr lang="en-US" sz="3600" cap="all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8BECE7-7855-476E-BBB9-D4FB47241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76870"/>
              </p:ext>
            </p:extLst>
          </p:nvPr>
        </p:nvGraphicFramePr>
        <p:xfrm>
          <a:off x="727283" y="517522"/>
          <a:ext cx="9137233" cy="5631857"/>
        </p:xfrm>
        <a:graphic>
          <a:graphicData uri="http://schemas.openxmlformats.org/drawingml/2006/table">
            <a:tbl>
              <a:tblPr/>
              <a:tblGrid>
                <a:gridCol w="866462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270771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5776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Структура программ 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 стратегических целей и 42 связанные с ними цели в области эффективности, отражённые в ежегодном плане эффективности и построенные вокруг одной из целей , стратегий и показателя, на которые они влияют.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 рамках каждой программы также существуют мероприятия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связанные с целями в области эффективности; всего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таких мероприятий 153, в среднем по 5 на цель; их количество в программах варьируется от 1 до 17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3362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Количество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ПЭ самого высокого уровня и 165 дополнительных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среднем по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программу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варьируется от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1429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ПЭ высшего уровня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Показатель чистого времени обучения с разбивкой по уровням образования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Средняя продолжительность образования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отчисленных из образовательных и учебных 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(%)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Процент частного образования с разбивкой по образовательным уровням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курсов, открываемых в неофициальных образовательных учреждениях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книг, прочитываемых учащимся на различных уровнях образования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Процент учащихся, остающихся на второй год на различных уровнях образования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учащихся, направленных на специальную подготовку и получающих образование в результате отборочных тестов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учащихся в классе на различных уровнях образования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Процент школ или учебных заведений, предназначенных для работы с лицами с ограниченными возможностями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31592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Примеры других ПЭ</a:t>
                      </a:r>
                    </a:p>
                  </a:txBody>
                  <a:tcPr marL="2776" marR="2776" marT="2776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курсов, открытых в учреждениях неформального образования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книг, прочитанных учащимся, по уровням образования; Количество лиц, по итогам отборочного теста направленных в учреждения  специального обучения и получивших образование; Чистый коэффициент зачисления в систему дошкольного образования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Чистый коэффициент зачисления в систему начального образования; Чистый коэффициент зачисления в систему среднего образования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Процент учащихся, прошедших как минимум один год дошкольного образования в начальной школе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Средняя продолжительность обучения 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лет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отчисленных из образовательных и учебных программ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(%)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Процент учащихся, уходящих из официальной системы образования на этапе среднего образования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Учащиеся, которые при переходе с базовой на среднюю ступень получили возможность заниматься по одному из пяти предпочтительных для них направлений; Доля частных средних учебных заведений; Доля завершивших курсы в ходе непрерывного обучения;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Численность обучающихся в учреждениях неформального образования; Количество лиц, по результатам отборочного теста направленных в учреждения специального образования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профессионально-технических школ в организованных промышленных зонах; Количество учащихся на одного учителя 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–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среднее образование; Количество лет обучения без отрыва от производства на одного работника 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часов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781C4B-8107-40E4-BB90-269936EB3538}"/>
              </a:ext>
            </a:extLst>
          </p:cNvPr>
          <p:cNvSpPr txBox="1"/>
          <p:nvPr/>
        </p:nvSpPr>
        <p:spPr>
          <a:xfrm>
            <a:off x="914400" y="62302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/>
              <a:t>Примечание: в настоящее время в Турции осуществляется переход к БОР, и потому программы, подпрограммы и мероприятия пока не отражены в бюджетной классификации.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709000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ЗДРАВООХРАНЕНИИ: РОССИЙСКАЯ ФЕДЕРАЦИЯ</a:t>
            </a:r>
            <a:endParaRPr lang="en-US" sz="2800" b="1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3074" y="600323"/>
          <a:ext cx="8840525" cy="6184253"/>
        </p:xfrm>
        <a:graphic>
          <a:graphicData uri="http://schemas.openxmlformats.org/drawingml/2006/table">
            <a:tbl>
              <a:tblPr/>
              <a:tblGrid>
                <a:gridCol w="846952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7993573">
                  <a:extLst>
                    <a:ext uri="{9D8B030D-6E8A-4147-A177-3AD203B41FA5}">
                      <a16:colId xmlns:a16="http://schemas.microsoft.com/office/drawing/2014/main" val="810104126"/>
                    </a:ext>
                  </a:extLst>
                </a:gridCol>
              </a:tblGrid>
              <a:tr h="888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Государственная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программа «Развитие здравоохранения», включающая 11 подпрограмм: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dirty="0">
                          <a:latin typeface="+mj-lt"/>
                        </a:rPr>
                        <a:t>1. «Профилактика заболеваний и формирование здорового образа жизни. Развитие первичной медико-санитарной помощи»; 2. «Совершенствование оказания специализированной, включая  высокотехнологичную,  медицинской помощи, скорой, в том числе скорой специализированной  медицинской помощи,  медицинской эвакуации»; 3. «Развитие и внедрение инновационных методов диагностики и лечения, а также основ персонализированной медицины»; 4. «Охрана здоровья матери и ребенка»;</a:t>
                      </a:r>
                      <a:br>
                        <a:rPr lang="ru-RU" sz="1000" b="1" dirty="0">
                          <a:latin typeface="+mj-lt"/>
                        </a:rPr>
                      </a:br>
                      <a:r>
                        <a:rPr lang="ru-RU" sz="1000" b="1" dirty="0">
                          <a:latin typeface="+mj-lt"/>
                        </a:rPr>
                        <a:t>5. «Развитие медицинской реабилитации и санаторно-курортного лечения, в том числе детям»; 6. «Оказание паллиативной помощи, в том числе детям»; 7. «Кадровое обеспечение системы здравоохранения»;   8. «Развитие международных отношений в сфере охраны здоровья»;</a:t>
                      </a:r>
                      <a:br>
                        <a:rPr lang="ru-RU" sz="1000" b="1" dirty="0">
                          <a:latin typeface="+mj-lt"/>
                        </a:rPr>
                      </a:br>
                      <a:r>
                        <a:rPr lang="ru-RU" sz="1000" b="1" dirty="0">
                          <a:latin typeface="+mj-lt"/>
                        </a:rPr>
                        <a:t>9. «Экспертиза и контрольно-надзорные функции в сфере охраны здоровья»; 10. «Медико-санитарное обеспечение отдельных категорий граждан»; </a:t>
                      </a:r>
                      <a:r>
                        <a:rPr lang="ru-RU" sz="1000" b="1" dirty="0"/>
                        <a:t>11. «Управление развитием отрасли».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1502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уровне программы и всего 80 на уровне подпрограмм; в среднем – по 7 на подпрограмму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2061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высшего уровня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Смертность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 всех причин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1000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Младенческая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смертность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1000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живорождений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Смертность от болезней системы кровообращения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Смертность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результате ДТП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Смертность от новообразований (включая злокачественные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Смертность от туберкулёза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900" b="1" dirty="0"/>
                        <a:t>Потребление алкогольной продукции (в перерасчете на абсолютный алкоголь) (литров на душу населения в год)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Потребление табака среди взрослого населения;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</a:t>
                      </a:r>
                      <a:r>
                        <a:rPr lang="ru-RU" sz="900" b="1" dirty="0"/>
                        <a:t>оличество зарегистрированных больных с диагнозом, установленным впервые в жизни, активный туберкулез (на 100 тыс. населения)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Обеспеченность врачами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</a:t>
                      </a:r>
                      <a:r>
                        <a:rPr lang="ru-RU" sz="900" b="1" dirty="0"/>
                        <a:t>оличество среднего медицинского персонала, приходящегося на 1 врача;</a:t>
                      </a:r>
                      <a:r>
                        <a:rPr lang="ru-RU" sz="900" b="1" baseline="0" dirty="0"/>
                        <a:t> О</a:t>
                      </a:r>
                      <a:r>
                        <a:rPr lang="ru-RU" sz="900" b="1" dirty="0"/>
                        <a:t>тношение средней заработной платы врачей и работников медицинских организаций, имеющих высшее медицинское (фармацевтическое) или иное высшее образование, предоставляющих медицинские услуги (обеспечивающих предоставление медицинских услуг), к средней заработной плате по субъекту Российской Федерации; Отношение средней заработной платы среднего медицинского (фармацевтического) персонала (персонала, обеспечивающего условия для предоставления медицинских услуг) к средней заработной плате по субъекту Российской Федерации;</a:t>
                      </a:r>
                      <a:r>
                        <a:rPr lang="ru-RU" sz="900" b="1" baseline="0" dirty="0"/>
                        <a:t> О</a:t>
                      </a:r>
                      <a:r>
                        <a:rPr lang="ru-RU" sz="900" b="1" dirty="0"/>
                        <a:t>тношение средней заработной платы младшего медицинского персонала (персонала, обеспечивающего условия для предоставления медицинских услуг) к средней заработной плате по субъекту Российской Федерации; Отношение средней заработной платы сестринского (фармацевтического) и младшего медицинского персонала (персонала, обеспечивающего условия для предоставления медицинских услуг) к средней заработной плате по субъекту Российской Федерации;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Ожидаемая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продолжительность жизни при рождении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2187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диспансеризацией взрослого населения; Потребление  фруктов и ягод в среднем на потребителя в год; Доля больных с выявленными злокачественными новообразованиями на 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I-II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стадиях;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населения профилактическими осмотрами на туберкулёз;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Заболеваемость корью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 млн. населения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иммунизацией населения против дифтерии, коклюша и столбняка; Доля больных алкоголизмом, повторно госпитализированных в течение года; Доля больных наркоманией, повторно госпитализированных в течение года;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Удовлетворение  спроса  на лекарственные препараты, предназначенные для лечения  больных злокачественными новообразованиями лимфоидной, кроветворной и родственных им тканей,  гемофилией,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муковисцидозом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гипофизарным    нанизмом, болезнью Гоше, рассеянным склерозом, а также для трансплантации органов  и  (или)  тканей;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больных наркоманией, находящихся в ремиссии более 2 лет (на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 больных наркоманией среднегодового контингента);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больных алкоголизмом, находящихся в ремиссии от 1 года до 2 лет (на 100 больных алкоголизмом среднегодового контингента);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больных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психическими расстройствами, повторно госпитализированных в течение года;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Одногодичная летальность больных со злокачественными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образованиями;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выездов бригад скорой медицинской помощи со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временем </a:t>
                      </a:r>
                      <a:r>
                        <a:rPr lang="ru-RU" sz="9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доезда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до больного менее 20 минут;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станций переливания крови, обеспечивающих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современный уровень качества и безопасности компонентов крови;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больных, получающих высокотехнологичную медицинскую помощь;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исследователей в возрасте до 39 лет включительно в общей численности исследователей;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Количество реализованных совместных международных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проектов в области здравоохранения;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Укомплектованность врачами-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профпатологами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мероприятий по обеспечению постоянной готовности к оказанию медико-санитарной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помощи в условиях возникновения ЧС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60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СЕРБИЯ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199" y="660979"/>
          <a:ext cx="9001539" cy="6255895"/>
        </p:xfrm>
        <a:graphic>
          <a:graphicData uri="http://schemas.openxmlformats.org/drawingml/2006/table">
            <a:tbl>
              <a:tblPr/>
              <a:tblGrid>
                <a:gridCol w="762001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239538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6754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«Организация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надзор в сфере здравоохранения»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«Профилактическая медицинская помощь»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«Обеспечение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качества и доступности медицинской помощи»;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«Развитие инфраструктуры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медицинских учреждений»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«Содействие в реализации прав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системе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обязательного медицинского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страхования»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«Предупреждение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контроль основных хронических неинфекционных заболеваний»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15375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уровне программ +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124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для 45 мероприятий в рамках 6 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29279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высшего уровня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Оценка общего уровня удовлетворённости врачебными услугами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период пребывания в стационаре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Средний показатели общего уровня удовлетворённости услугами учреждений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ПМСП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женщин, прошедших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профилактический гинекологический осмотр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детей, прошедших полную иммунизацию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взрослого населения старше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 лет, прошедших не менее одной ежегодной диспансеризации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HLA-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типированных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«низким разрешением» пациентов в программе пересадки почки, печени и сердца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Отчёт Института переливания крови Воеводины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типированных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«низким разрешением» доноров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для участия в программе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пересадки почки,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печени и сердца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Отчёт Института переливания крови Воеводины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лиц, обученных управлению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действиями в случае стихийных бедствий; 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новых участников программ для добровольных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доноров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крови; Количество тренингов на случай нештатных ситуаций; Количество семинаров на 10 тыс. детей;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Выявление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рисутствия и специфичности анти-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-антител методом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Люминекс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Исследование образцов молекулярного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типирования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н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изким и высоким разрешением;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Средний возраст оборудования,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применяемого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для радиологической диагностики и аэротерапии, которое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находится в собственности государства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пациентов, которые не могут получать медицинскую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помощь на иной основе; 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пациентов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олучающих лечение от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орфанных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заболеваний;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смертности от сердечно-сосудистых заболеваний; Доля (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смертности от злокачественных новообразований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2344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кандидатов, сдавших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профессиональный экзамен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медицинских работников, и фельдшеров/среднего медперсонала с высшим образованием;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специалистов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 100 тыс. населения;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контроль выявленных нарушений;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отклонений от стандартов качества лекарственных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средств и медицинских изделий, выявленных в ходе систематического контроля;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пациентов,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удовлетворённых качеством предоставленной медицинской помощи;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детей, прошедших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полную вакцинацию; 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Сформированы базы данных о 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родах, прерывании беременности и летальных случаях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нет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загрязнения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физического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химического происхождения воды, поступающей из общественного водопровода и водохозяйственных сооружений;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исследованных проб на наличие 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сальмонеллы, </a:t>
                      </a:r>
                      <a:r>
                        <a:rPr lang="ru-RU" sz="9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шигеллы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холерного вибриона и </a:t>
                      </a:r>
                      <a:r>
                        <a:rPr lang="ru-RU" sz="9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иерсинии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Yersinia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enterocolitica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); Количество участников образовательных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мероприятий в области санитарного просвещения;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семинаров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 тематике санитарного просвещения;  Количество ежедневно обновляемых докладов по эпизоотической обстановке с бешенством в РС;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собранных образцов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штаммов вируса бешенства; 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женщин, охваченных профилактическими осмотрами;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пациентов, удовлетворённых качеством услуг;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звонков семьям пациентов после их выписки из стационара;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подготовленных педиатров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информированных пациентов и членов их семей;  Количество подготовленных медицинских работников;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граждан, имеющих электронные карты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пациента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КТ-симуляторов;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Повышение (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уровня знаний врачей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97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ХОРВАТИЯ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3588" y="762001"/>
          <a:ext cx="8839200" cy="5502274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490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программы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«Защита, сохранение и улучшение здоровья», «Защита здоровья и безопасность работников»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«Санитарная инспекция»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«Инвестиции в инфраструктуру здравоохранения»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4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уровне программы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показатель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итога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Дополнительно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 для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мероприятий в рамках 4 программ.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6402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 высшего уровня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Увеличение ожидаемой продолжительности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жизни при рождении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3894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успешных трансплантаций на 1 млн. населения (коэффициент);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выполненных операций по трансплантации почки на 1 млн. населения (коэффициент);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Общее число коек в стационарах, классифицированных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как койки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неотложной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медицинской помощи; </a:t>
                      </a:r>
                    </a:p>
                    <a:p>
                      <a:pPr algn="ctr" hangingPunct="0"/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(%) оптимизированных стационаров, не накопивших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новой задолженности в предшествующем календарном году;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санитарных инспекторов, принявших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участие в программах специализированной подготовки; Более активное участие в скрининге рака молочной железы, прямой кишки и шейки матки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представителей заинтересованных сторон, проинформированных о влиянии условий труда на состояние здоровья; </a:t>
                      </a:r>
                    </a:p>
                    <a:p>
                      <a:pPr algn="ctr" hangingPunct="0"/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специализированных центров телемедицины;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услуг телемедицины;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медицинских работников, принявших участие в программах профессиональной подготовки на базе сети центров телемедицины;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медицинских работников, прошедших подготовку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 области качества и безопасности, а также знакомых с показателями качества 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медицинской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помощи;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отслеживаемых показателей качества и безопасности;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медицинских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технологий, в отношении которых проведена экспертиза безопасности; </a:t>
                      </a:r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Повышение уровня профессиональной подготовки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сотрудников неотложной и аварийно-спасательной служб </a:t>
                      </a:r>
                    </a:p>
                    <a:p>
                      <a:pPr algn="ctr"/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 оказании первой медицинской помощи; </a:t>
                      </a:r>
                    </a:p>
                    <a:p>
                      <a:pPr algn="ctr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Повышение уровня</a:t>
                      </a:r>
                      <a:r>
                        <a:rPr lang="ru-RU" sz="11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профессиональной подготовки медицинских работников в оказании экстренной медицинской помощи;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 числа окружных учреждений, предоставляющих экстренную медицинскую помощь в рамках программы «электронной скорой помощи»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hangingPunct="0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75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MO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ЛДОВА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199" y="609600"/>
          <a:ext cx="9001539" cy="5867400"/>
        </p:xfrm>
        <a:graphic>
          <a:graphicData uri="http://schemas.openxmlformats.org/drawingml/2006/table">
            <a:tbl>
              <a:tblPr/>
              <a:tblGrid>
                <a:gridCol w="853594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147945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1405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Мониторинг,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оценка системы здравоохранения и управление качеством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специализированные программы медицинской помощи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Научные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исследования, проводимые в сфере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общественного здравоохранения, медицинской помощи и политики биомедицины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Развитие и модернизация учреждений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медицинской помощи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Обязательное государственное медицинское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страхование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Общественное здоровье; Реабилитационная и восстановительная медицинская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помощь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Судебная медицина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Управление лекарственными средствами и медицинскими изделиями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Стратегии и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управление сектором здравоохранения;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Специализированная амбулаторная помощь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2262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 которых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показатели итога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 них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результата высшего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уровня)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45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непосредственного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результата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20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эффективности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2387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 высшего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уровня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 услуг; 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успешно реализованных проектов передачи технологий из общего числа начатых проектов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Объем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софинансирования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привлечённого из частных источников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вакцин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иммунологических препаратов в медико-санитарных учреждениях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проверенных объектов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из общего числа зарегистрированных объектов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лиц, прошедших подготовку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вопросах гигиены применительно к рынку труда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общего запланированного числа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иммунизацией целевого контингента из общей численности привитых пациентов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Распространённость сердечно-сосудистых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заболеваний среди целевого контингента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Средняя продолжительность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пребывания в стационаре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медицинских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центров, оснащённых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лабораторным оборудованием, которое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прошло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валидацию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метрологическую аттестацию;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медицинского персонала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Службой государственного надзора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общественным здоровьем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населённых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пунктов, имеющих доступ к фармацевтической помощи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пересмотров после выдачи разрешения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патологических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реакций, информация о которых была передана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UPPSALA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информационных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кампаний;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электронных услуг, внедрённых согласно Стратегии развития электронного здравоохранения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Среднее 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регистрационных удостоверений/опытов из расчёта на одного фармацевта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дотаций в общих расходах МФОМС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18477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</a:t>
                      </a:r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ПЭ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Удельная стоимость предоставления услуги; </a:t>
                      </a: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разрешений на вывод лекарственных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средств на рынок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Подготовленная аналитическая информация; Удельная стоимость осмотра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Среднее количество приёмов 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из расчёта на одного человека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Общее количество приёмов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восстановленных медико-санитарных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объектов, имеющих оборудование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приёмов врача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лиц, пользующихся бесплатными лекарственными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средствами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Капитальные расходы из расчёта на душу населения; Охват целевого контингента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иммунизацией;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государственных расходов в совокупных расходах на здравоохранение;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Обеспеченность препаратами крови; </a:t>
                      </a:r>
                    </a:p>
                    <a:p>
                      <a:pPr algn="ctr" hangingPunct="0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ВИЧ-положительных</a:t>
                      </a:r>
                      <a:r>
                        <a:rPr lang="ru-RU" sz="9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пациентов, получающих АРВ-терапию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5779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ЗДРАВООХРАНЕНИИ: КЫРГЫЗСКАЯ РЕСПУБЛИКА</a:t>
            </a:r>
            <a:endParaRPr lang="en-US" sz="28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3588" y="560118"/>
          <a:ext cx="9066212" cy="6069282"/>
        </p:xfrm>
        <a:graphic>
          <a:graphicData uri="http://schemas.openxmlformats.org/drawingml/2006/table">
            <a:tbl>
              <a:tblPr/>
              <a:tblGrid>
                <a:gridCol w="690011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376201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4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программ: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«Планирование, администрация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управление»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«Программа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государственных гарантий по обеспечению граждан КР медико-санитарной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помощью»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Базовая программа обязательного медицинского страхования»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«Базовое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государственное медицинское страхование» (в пилотном режиме)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«Обеспечение доступности услуг гемодиализа для пациентов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хронической почечной недостаточностью в терминальной фазе»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312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показателя устойчивого развития высшего уровня.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дополнительных ПЭ на уровне программ 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56 ПЭ – для 40 мероприятий в рамках этих 5 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1815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высшего уровня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Коэффициент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материнской смертности; 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родов,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принятых квалифицированными медицинскими работниками;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Коэффициент младенческой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смертности;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младенческой смертности; Число ВИЧ-инфицированных, зарегистрированных на конец отчётного года;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коэффициент фертильности, в разбивке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 территориям;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Коэффициент фертильности среди женщин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возрасте до 18 лет; </a:t>
                      </a:r>
                      <a:endParaRPr lang="en-US" sz="9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Частота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новых случаев заболевания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туберкулёзом, в год; Заболеваемость гепатитом В;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попробовавших наркотики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«впервые в жизни»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 населения, выявленных в отчётный год;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попробовавших алкоголь «впервые в жизни»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тыс. населения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выявленных в отчётный год;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Заболеваемость бронхиальной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астмой;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Заболевания дыхательной системы; Заболеваемость острыми кишечными инфекциями;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Смертность, вызванная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сердечно-сосудистыми заболеваниями; Смертность, вызванная злокачественными новообразованиями; Смертность, вызванная заболеваниями дыхательной системы;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(%) замужних женщин в возрасте 15-49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лет, чьи потребности в части планирования семьи удовлетворяются современными методами;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беременных женщин, страдающих от анемии; Рождаемость среди девушек в возрасте до 15 лет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(12-14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лет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рождений на 1000 девушек этой возрастной группы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Рождаемость среди девушек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возрасте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лет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рождений на 1000 девушек этой возрастной группы);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Смертность, вызванная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токсичным воздействием СО на 100 тыс. населения; Полный охват вакцинацией детей в возрасте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24-35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месяцев; Численность медицинских работников на душу населения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34733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Увеличение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доли государственного финансирования одноканальной системы в секторе здравоохранения;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Повышение качества медицинских услуг,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предоставляемых населению на уровне ПМСП, посредством финансирования не менее 30% совокупных расходов, направленных на реализации программы государственных гарантий;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Увеличение финансирования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гемодиализа в общем объёме бюджетных средств, направленных на реализацию программы государственных гарантий;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пациентов с ХПН в терминальной фазе, получающих платные медицинские услуги в частных медицинских центрах и ожидающих перевода в государственные медицинские учреждения;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медицинских учреждений,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внедривших элементы электронного здравоохранения;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учреждений,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лицензированных для предоставления медицинской и профилактической помощи;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Аккредитация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лабораторий в соответствии со стандартами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ISO 17025, ISO 15189-2009 (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всего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49 лабораторий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Внедрение новых методов проведения лабораторных исследований; Доля (%)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районных лабораторий, аккредитованных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по методам проведения исследований;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(%) лабораторий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регионального уровня, аккредитованных по методам проведения исследований; Доля (%) республиканских лабораторий, аккредитованных по методам проведения исследований; Своевременность/сроки представления результатов лабораторных исследований; 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иммунизацией детей в возрасте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до 2 лет;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Разработанные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учебно-методические пособия для медицинских работников по взаимодействию с гражданами;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Разработанные информационные материалы по профилактике заболеваний;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беременных женщин, которые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получили полные консультационные услуги,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сдали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анализ на ВИЧ и знают свои результаты;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ЛЖВ, знающих о своём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статусе и получающих АРВ-терапию; Количество мобильных эпидемических групп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эпидемические бригады,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группы мониторинга, совместные исследовательские группы)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 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лабораторий, участвующих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 программе внешней оценки качества лечения социально значимых инфекционных заболеваний; 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ежегодно разрабатываемых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клинических протоколов и руководств;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Тиражирование клинических протоколов;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специалистов, обученных применению новых клинических протоколов; Объём заранее заготовленных компонентов и препаратов крови;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пациентов, сохранивших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и/или восстановивших фертильность из общего числа женщин, подверженных снижению фертильности; 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населения в возрасте 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</a:t>
                      </a:r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лет в общем числе обращающихся в службу репродуктивного здоровья; Количество пациентов, проходящих реабилитацию;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детей, получающих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медицинские и медико-социальные услуги;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пациентов,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получивших доступ к дорогостоящим и высокотехнологичным видам помощи в рамках программы Фонда высоких технологий;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пациентов, получающих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сессии гемодиализа; Количество пациентов, обеспеченных инсулином;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выполненных судебных экспертиз в отношении умерших в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общем числе обращений; 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выполненных судебных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экспертиз в отношении жертв, обвиняемых и иных лиц в общем числе обращений;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специалистов, прошедших переподготовку, которая финансировалась из средств республиканского бюджета;</a:t>
                      </a: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специалистов, прошедших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повышение квалификации, которое финансировалось из средств республиканского бюджета; 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врачей, включённых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 программу дополнительного врачей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работающих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 отдалённых</a:t>
                      </a:r>
                      <a:r>
                        <a:rPr lang="ru-RU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сельских районах и малых городах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194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БОЛГАРИЯ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52296"/>
              </p:ext>
            </p:extLst>
          </p:nvPr>
        </p:nvGraphicFramePr>
        <p:xfrm>
          <a:off x="914400" y="945189"/>
          <a:ext cx="8839200" cy="5056933"/>
        </p:xfrm>
        <a:graphic>
          <a:graphicData uri="http://schemas.openxmlformats.org/drawingml/2006/table">
            <a:tbl>
              <a:tblPr/>
              <a:tblGrid>
                <a:gridCol w="845642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7993558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4105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программы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Политика в сфере укрепления, профилактики и контроля общественного здоровья; Политика в области диагностики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лечения</a:t>
                      </a:r>
                      <a:endParaRPr lang="en-US" sz="1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2240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4333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Эффективность контроля над общественными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объектами и продукцией, имеющей значение для общественного здоровья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Постепенное снижение распространённости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частых неинфекционных заболеваний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Сокращение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распространённости факторов риска для здоровья в</a:t>
                      </a:r>
                      <a:r>
                        <a:rPr lang="en-US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среде обитания человека, а также факторов, связанных с поведением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Эффективный эпидемиологический надзор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и профилактика инфекционных заболеваний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Обеспечение широкого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охвата программами плановой иммунизации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Осуществление мер, предусмотренных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национальной программой и региональными программами эпидемиологического надзора и профилактики инфекционных заболеваний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распространённости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СПИД среди молодёжи в возрасте 15-24 лет до 1 процента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распространённости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туберкулёза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Повышение эффективности лечения новых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выявленных случаев заболевания туберкулёзом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Сокращение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масштабов употребления наркотиков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пациентов, охваченных программами медикаментозного лечения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Количество пациентов,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охваченных программами психологической реабилитации,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которые финансируются по линии Министерства здравоохранения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смертности среди детей в возрасте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0-1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год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смертности среди детей в возрасте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1-9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лет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смертности среди подростков в возрасте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10-19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лет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Снижение смертности</a:t>
                      </a: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среди экономически активного населения в возрасте 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20-65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лет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20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286" y="31955"/>
            <a:ext cx="891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ПОЧЕМУ ПОКАЗАТЕЛИ Эффективности В ЦЕНТРЕ ВНИМАНИЯ? </a:t>
            </a:r>
            <a:endParaRPr lang="en-US" sz="24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63285" y="493620"/>
            <a:ext cx="8764588" cy="642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Итоги Опроса ОЭСР/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БОР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2016 </a:t>
            </a:r>
            <a:r>
              <a:rPr lang="ru-RU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указывают на то, что перед странами 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стоит общая задача, связанная с определением и отслеживанием показателей эффективности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57250" lvl="1" indent="-40005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Поощрение внедрения «культуры эффективности» было одним из главным приоритетов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стран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 введении БОР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большей степени, нежели в странах ОЭСР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857250" lvl="1" indent="-40005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Недостаточное использование показателей эффективности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ходе согласования бюджета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аналогично странам ОЭСР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857250" lvl="1" indent="-40005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Вторая важнейшая проблема в связи с внедрением БОР 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неясность целей политики/программы, что затрудняет установление мер и целевых показателей эффективности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страны ОЭСР эту проблему не указывали); при этом прочие основные проблемы также связаны с показателями эффективности (например, отсутствие культуры эффективности и дефицит точных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своевременных данных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аналогично странам ОЭСР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57250" lvl="1" indent="-40005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Отсутствие и/или низкое качество информации/данных об эффективности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названо главной проблемой при проведении анализа бюджетных расходов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аналогично странам ОЭСР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>
              <a:spcBef>
                <a:spcPts val="800"/>
              </a:spcBef>
            </a:pPr>
            <a:r>
              <a:rPr lang="ru-RU" sz="1800" dirty="0">
                <a:solidFill>
                  <a:schemeClr val="tx1"/>
                </a:solidFill>
                <a:latin typeface="Lucida Grande CY"/>
                <a:cs typeface="Lucida Grande CY"/>
              </a:rPr>
              <a:t>Более того, информация о приоритетных направлениях реформ в странах, которая собирается ежегодно в каждой стране-участнице, указывает на то, что тематика БОР и ПБ (и в частности – вопросы, касающиеся показателей эффективности) в странах-участницах БС остаётся крайне актуальной.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05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 В ЗДРАВООХРАНЕНИИ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БЕЛАРУСЬ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3429" y="874912"/>
          <a:ext cx="8839200" cy="57177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284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Государственная 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программа «Здоровье народа и демографическая безопасность Республики Беларусь» на 2016-2020 годы и 7 входящих в неё подпрограмм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«Семья и детство»;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«Профилактика и контроль неинфекционных</a:t>
                      </a:r>
                    </a:p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Заболеваний»; «Предупреждение и преодоление пьянства и</a:t>
                      </a:r>
                    </a:p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алкоголизма»;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Туберкулез»; «Профилактика ВИЧ-инфекции»; «Внешняя миграция»; «Обеспечение функционирования системы</a:t>
                      </a:r>
                    </a:p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здравоохранения Республики Беларусь»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2240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показатель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высшего уровня и 22 дополнительных показателя на уровне подпрограмм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3093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ПЭ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высшего уровня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Ожидаемая продолжительность жизни, лет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  <a:tr h="18295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других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Суммарный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коэффициент рождаемости, рождений; Младенческая смертность, на 1000 рождений; 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Детская смертность, на 10 000 детей;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Распространённость потребления табака среди лиц в возрасте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старше 16 лет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Физическая активность взрослого населения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Потребление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поваренной соли, г в сутки;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Содержание трансизомеров жирных кислот в продуктах переработки растительных масел;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Доля врачей, работающих по принципу врача общей практики, в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общем количестве врачей, работающих в системе оказания первичной медицинской помощи, %.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Удельный вес пациентов со злокачественными опухолями в I – II стадии заболевания в общем количестве пациентов с выявленными в процессе скрининга злокачественными заболеваниями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реабилитацией пациентов трудоспособного возраста после инфаркта миокарда, острого нарушения мозгового кровообращения,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оперативных вмешательств по поводу злокачественных, нейрохирургических, травматологических и иных неинфекционных заболеваний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Коэффициент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смертности трудоспособного населения, на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1000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населения;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Показатель тяжести первичного выхода на инвалидность лиц трудоспособного возраста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Смертность от случайных отравлений алкоголем на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100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тыс. человек;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Потребление алкоголя на душу населения, л;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Заболеваемость туберкулёзом,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на 100 тыс. человек; 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Смертность от туберкулёза, на 100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тыс. человек; Доля пациентов с множественными лекарственно-устойчивыми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формами туберкулеза, успешно закончивших полный курс лечения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(18 – 24 месяца), в общем количестве таких пациентов,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комбинированной антиретровирусной терапией ВИЧ-позитивных пациентов, нуждающихся в лечении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Риск передачи ВИЧ от ВИЧ-инфицированной матери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групп населения с высоким риском инфицирования ВИЧ-профилактическими мероприятиями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%</a:t>
                      </a: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Миграционный прирост,</a:t>
                      </a:r>
                      <a:r>
                        <a:rPr lang="ru-RU" sz="1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человек;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hangingPunct="0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Удельный вес выполненных объемов оказания медицинской помощи по видам в объемах, утвержденных планами оказания медицинской помощи,</a:t>
                      </a: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%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060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2474" y="25250"/>
            <a:ext cx="901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cap="all" dirty="0">
                <a:solidFill>
                  <a:srgbClr val="002060"/>
                </a:solidFill>
              </a:rPr>
              <a:t>ПЭ В ЗДРАВООХРАНЕНИИ</a:t>
            </a:r>
            <a:r>
              <a:rPr lang="en-US" sz="3200" dirty="0">
                <a:solidFill>
                  <a:srgbClr val="002060"/>
                </a:solidFill>
              </a:rPr>
              <a:t>: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АРМЕНИЯ</a:t>
            </a:r>
            <a:endParaRPr lang="en-US" sz="3200" cap="all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0AB23E-D5FB-41C6-9AA5-8CDC590C7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61003"/>
              </p:ext>
            </p:extLst>
          </p:nvPr>
        </p:nvGraphicFramePr>
        <p:xfrm>
          <a:off x="763588" y="659014"/>
          <a:ext cx="9137233" cy="6496449"/>
        </p:xfrm>
        <a:graphic>
          <a:graphicData uri="http://schemas.openxmlformats.org/drawingml/2006/table">
            <a:tbl>
              <a:tblPr/>
              <a:tblGrid>
                <a:gridCol w="866462">
                  <a:extLst>
                    <a:ext uri="{9D8B030D-6E8A-4147-A177-3AD203B41FA5}">
                      <a16:colId xmlns:a16="http://schemas.microsoft.com/office/drawing/2014/main" val="2618358678"/>
                    </a:ext>
                  </a:extLst>
                </a:gridCol>
                <a:gridCol w="8270771">
                  <a:extLst>
                    <a:ext uri="{9D8B030D-6E8A-4147-A177-3AD203B41FA5}">
                      <a16:colId xmlns:a16="http://schemas.microsoft.com/office/drawing/2014/main" val="479141913"/>
                    </a:ext>
                  </a:extLst>
                </a:gridCol>
              </a:tblGrid>
              <a:tr h="10548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программы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ПЭ заданы на трёх уровнях: i) ПЭ непосредственно предоставляемых услуг, </a:t>
                      </a:r>
                      <a:r>
                        <a:rPr lang="ru-RU" sz="1100" b="1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) показатели результатов политик и управления финансами, выполняемых под руководством министра</a:t>
                      </a:r>
                    </a:p>
                    <a:p>
                      <a:pPr marL="0" marR="0" indent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ru-RU" sz="1100" b="1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iii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) трансфертов. Девять программ: Программа по развитию государственной политики, координации и мониторингу программ (ПРИМЕЧАНИЕ: ЭТО ОБЩАЯ ПРОГРАММА, ИСПОЛНЯЕМАЯ ВСЕМИ МИНИСТЕРСТВАМИ)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государственного здравоохранения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Услуг по модернизации и повышению эффективности государственных услуг здравоохранения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библиотечных услуг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Услуги здравоохранения на местах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Медицинская помощь, программа фельдшерских и специализированных услуг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стационарной помощи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комплексной социальной помощи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Программа альтернативной трудовой службы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 каждой программе имеются подпрограммы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,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всего таких подпрограмм 56, среднее число подпрограмм на программу 7, а их количество в программах варьируется от 1 до 16</a:t>
                      </a:r>
                      <a:r>
                        <a:rPr lang="en-US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45301"/>
                  </a:ext>
                </a:extLst>
              </a:tr>
              <a:tr h="3128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количественный показатель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31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качественный показатель и 7 показателей своевременности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следует отметить, что в некоторых случаях различные подпрограммы имеют одинаковые ПЭ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 в трансфертах 8 ПЭ связаны с числом получателей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связаны с суммами и 8 – с частотой трансфертов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18967"/>
                  </a:ext>
                </a:extLst>
              </a:tr>
              <a:tr h="44819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Примеры ПЭ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количество разработанных проектов правовых актов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документов и /или стандартов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подготовленных в рамках политических документов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отчётов и аналитических документов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подготовленных соглашений, меморандумов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протоколов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 и иных документов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заседаний, дискуссий и других мероприятий в сфере сотрудничества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программ, подвергающихся контролю, мониторингу и координации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подготовленных и состоявшихся телевизионных передач на тему здорового питания для детей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исследований в отношении особо опасных инфекций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подходящих для использования компонентов крови из общего числа образцов (единиц) собранной крови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жителей, пользующихся услугами первичной медицинской помощи, в том числе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жителей в возрасте 18 лет и старше, получавших услуги районного терапевта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семейного врача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лиц, получавших бесплатные медикаменты и на льготных условиях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случаев предоставления помощи онкологическим больным и больным заболеваниями крови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Полнота охвата всеми прививками детей в возрасте до 11 мес. 29 дней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процентах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Полнота охвата всеми прививками детей в возрасте до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мес.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дней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процентах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организаций оказывающих медицинские услуги программой по борьбе с инфекциями, в процентах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Максимальная доля негодных проб крови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Процент лиц, получающих АРВ (антиретровирусное)-лечение среди всех взрослых и детей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живущих с ВИЧ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женщин в возрасте 30-60 лет мероприятиями по скринингу рака шейки матки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(%)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СВОЕВРЕМЕННОСТЬ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Среднее время реагирования (дней) на официальные письма Министерства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Максимальный период дезинфекции очагов инфекционных заболеваний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время на дезинфекцию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6" marR="2776" marT="2776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963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8600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73527" y="2654205"/>
            <a:ext cx="8818396" cy="193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ru-RU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СВОДНЫЙ ОБЗОР ПОКАЗАТЕЛЕЙ ЭФФЕКТИВНОСТИ (пэ) В СФЕРЕ ОБРАЗОВАНИЯ И ЗДРАВООХРАНЕНИЯ</a:t>
            </a: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642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12309" y="260872"/>
            <a:ext cx="7884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КОЛИЧЕСТВО Пэ И СТРУКТУРА ПРОГРАММ</a:t>
            </a:r>
            <a:endParaRPr lang="ru-RU" sz="2400" dirty="0"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1066800"/>
            <a:ext cx="8764588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bs-Latn-BA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bs-Latn-BA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bs-Latn-BA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372BECD-5C95-4A19-86B1-E6C5576CF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56148"/>
              </p:ext>
            </p:extLst>
          </p:nvPr>
        </p:nvGraphicFramePr>
        <p:xfrm>
          <a:off x="990600" y="914401"/>
          <a:ext cx="8537576" cy="5372483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3239041611"/>
                    </a:ext>
                  </a:extLst>
                </a:gridCol>
                <a:gridCol w="1896382">
                  <a:extLst>
                    <a:ext uri="{9D8B030D-6E8A-4147-A177-3AD203B41FA5}">
                      <a16:colId xmlns:a16="http://schemas.microsoft.com/office/drawing/2014/main" val="2959277111"/>
                    </a:ext>
                  </a:extLst>
                </a:gridCol>
                <a:gridCol w="1589218">
                  <a:extLst>
                    <a:ext uri="{9D8B030D-6E8A-4147-A177-3AD203B41FA5}">
                      <a16:colId xmlns:a16="http://schemas.microsoft.com/office/drawing/2014/main" val="2021554327"/>
                    </a:ext>
                  </a:extLst>
                </a:gridCol>
                <a:gridCol w="1589218">
                  <a:extLst>
                    <a:ext uri="{9D8B030D-6E8A-4147-A177-3AD203B41FA5}">
                      <a16:colId xmlns:a16="http://schemas.microsoft.com/office/drawing/2014/main" val="979990029"/>
                    </a:ext>
                  </a:extLst>
                </a:gridCol>
                <a:gridCol w="2014958">
                  <a:extLst>
                    <a:ext uri="{9D8B030D-6E8A-4147-A177-3AD203B41FA5}">
                      <a16:colId xmlns:a16="http://schemas.microsoft.com/office/drawing/2014/main" val="1616373879"/>
                    </a:ext>
                  </a:extLst>
                </a:gridCol>
              </a:tblGrid>
              <a:tr h="355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ОБРАЗОВАНИЕ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ЗДРАВООХРАНЕНИЕ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678655"/>
                  </a:ext>
                </a:extLst>
              </a:tr>
              <a:tr h="566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И СТРУКТУРА ПРОГРАММ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ПЭ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И СТРУКТУРА ПРОГРАММ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ПЭ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840380"/>
                  </a:ext>
                </a:extLst>
              </a:tr>
              <a:tr h="481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Российская Федерация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и 7 подпрограмм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11 подпрограмм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19524"/>
                  </a:ext>
                </a:extLst>
              </a:tr>
              <a:tr h="408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Сербия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 и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мероприятия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 и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45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671113"/>
                  </a:ext>
                </a:extLst>
              </a:tr>
              <a:tr h="408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Хорватия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программы и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8 мероприятий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686089"/>
                  </a:ext>
                </a:extLst>
              </a:tr>
              <a:tr h="481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Кыргызская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Республика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 и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 и 40 мероприятий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65253"/>
                  </a:ext>
                </a:extLst>
              </a:tr>
              <a:tr h="245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Болгария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programs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программы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4569"/>
                  </a:ext>
                </a:extLst>
              </a:tr>
              <a:tr h="408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Беларусь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и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 подпрограмм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и 7 подпрограмм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247166"/>
                  </a:ext>
                </a:extLst>
              </a:tr>
              <a:tr h="2459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Молдова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55303"/>
                  </a:ext>
                </a:extLst>
              </a:tr>
              <a:tr h="4086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Армения </a:t>
                      </a:r>
                      <a:endParaRPr lang="en-US" sz="13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программ и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 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подпрограмм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программ и 56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подпрограмм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85918"/>
                  </a:ext>
                </a:extLst>
              </a:tr>
              <a:tr h="806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Turkey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стратегических целей и 42 цели в области эффективности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328800"/>
                  </a:ext>
                </a:extLst>
              </a:tr>
              <a:tr h="5552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3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СРЕДНЕМ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3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143" marR="9143" marT="9143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478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641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10074" y="102023"/>
            <a:ext cx="8268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Выводы анализа ПЭ В СФЕРЕ ОБРАЗОВАНИЯ И ЗДРАВООХРАНЕНИЯ: общие характеристики</a:t>
            </a:r>
            <a:endParaRPr lang="ru-RU" sz="2400" dirty="0"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609601"/>
            <a:ext cx="8913812" cy="396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При этом, как отмечалось ранее, сопоставление не в полной мере правомерно </a:t>
            </a:r>
            <a:r>
              <a:rPr lang="ru-RU" sz="1900" u="sng" dirty="0">
                <a:solidFill>
                  <a:schemeClr val="tx1"/>
                </a:solidFill>
              </a:rPr>
              <a:t>из-за разного масштаба программ: они могут охватывать весь сектор (напр., в РФ), но также иметь гораздо меньший охват, - на уровне отдельного ведомственного/министерского департамента (напр. В Сербии)</a:t>
            </a:r>
            <a:r>
              <a:rPr lang="bs-Latn-BA" sz="1900" u="sng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 большинстве случаев ПЭ определяются должным образом: понятно, что с их помощью измеряют, какие единицы измерения используются, а их название нейтрально. Впрочем, это верно не всегда.</a:t>
            </a:r>
            <a:endParaRPr lang="bs-Latn-BA" sz="19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 большинстве случаев ПЭ в основном отражают непосредственные результаты, однако также приводятся показатели, отражающие итоги</a:t>
            </a:r>
            <a:r>
              <a:rPr lang="bs-Latn-BA" sz="19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 большинстве случаев также предусмотрены ПЭ, связанные с количественными результатами (напр., количество встреч или показатели, связанные с подготовкой того или иного  закона/нормативного акта («Да/Нет»)).</a:t>
            </a:r>
            <a:endParaRPr lang="bs-Latn-BA" sz="19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 большинстве случаев предусмотрены долгосрочные показатели высшего уровня (как правило, включающие в себя показатели, которые позволяют проводить сравнения с другими странами), - напр., результаты исследования</a:t>
            </a:r>
            <a:r>
              <a:rPr lang="bs-Latn-BA" sz="1900" dirty="0">
                <a:solidFill>
                  <a:schemeClr val="tx1"/>
                </a:solidFill>
              </a:rPr>
              <a:t> PISA, </a:t>
            </a:r>
            <a:r>
              <a:rPr lang="ru-RU" sz="1900" dirty="0">
                <a:solidFill>
                  <a:schemeClr val="tx1"/>
                </a:solidFill>
              </a:rPr>
              <a:t>доля населения, охваченная разными уровнями образования, инвестиции в НИОКР, ожидаемая продолжительность жизни, смертность, вызванная разными типами заболеваний, охват вакцинацией.</a:t>
            </a:r>
            <a:r>
              <a:rPr lang="bs-Latn-BA" sz="1900" dirty="0">
                <a:solidFill>
                  <a:schemeClr val="tx1"/>
                </a:solidFill>
              </a:rPr>
              <a:t>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35396725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1098552"/>
            <a:ext cx="8764588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7" name="Содержимое 2">
            <a:extLst>
              <a:ext uri="{FF2B5EF4-FFF2-40B4-BE49-F238E27FC236}">
                <a16:creationId xmlns:a16="http://schemas.microsoft.com/office/drawing/2014/main" id="{CF211009-5C39-4A03-B820-A6DBFEFCCC14}"/>
              </a:ext>
            </a:extLst>
          </p:cNvPr>
          <p:cNvSpPr txBox="1">
            <a:spLocks/>
          </p:cNvSpPr>
          <p:nvPr/>
        </p:nvSpPr>
        <p:spPr bwMode="auto">
          <a:xfrm>
            <a:off x="895184" y="762001"/>
            <a:ext cx="8764588" cy="362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В образовании ПЭ могут быть в целом классифицированы по следующим группам 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Доступ к образованию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доля населения, охваченного образованием на различных уровнях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Качество образования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средний балл по государственным экзаменам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средние показатели по исследованию </a:t>
            </a:r>
            <a:r>
              <a:rPr lang="en-US" sz="1800" dirty="0">
                <a:solidFill>
                  <a:schemeClr val="tx1"/>
                </a:solidFill>
              </a:rPr>
              <a:t>PISA, </a:t>
            </a:r>
            <a:r>
              <a:rPr lang="ru-RU" sz="1800" dirty="0">
                <a:solidFill>
                  <a:schemeClr val="tx1"/>
                </a:solidFill>
              </a:rPr>
              <a:t>доля занятых выпускников вузов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Количество получателей услуг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учащихся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r>
              <a:rPr lang="ru-RU" sz="1800" dirty="0">
                <a:solidFill>
                  <a:schemeClr val="tx1"/>
                </a:solidFill>
              </a:rPr>
              <a:t>,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количество лиц, предоставляющих услуги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учителей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r>
              <a:rPr lang="ru-RU" sz="1800" dirty="0">
                <a:solidFill>
                  <a:schemeClr val="tx1"/>
                </a:solidFill>
              </a:rPr>
              <a:t>,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и их соотношение на различных уровнях образования</a:t>
            </a:r>
            <a:endParaRPr lang="en-US" sz="18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Капиталовложения в основные средства и ИТ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доля школ с современными интернет- и ИТ - системами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доля школ с высокими стандартами безопасности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количество модернизированных предметов, преподаваемых с использованием ИТ-системы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доля школ с доступом к компьютерам для образовательных целей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Одарённые учащиеся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количество наград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доля учащихся, получаемых стипендии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количество учащихся-участников международных олимпиад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количество одарённых детей и учащихся, получающих поддержку в конкретных формах в соответствии с их потребностями, предпочтениями и навыками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bs-Latn-BA" sz="20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990E0-E1C1-4C00-B919-F17F3D0FE4A5}"/>
              </a:ext>
            </a:extLst>
          </p:cNvPr>
          <p:cNvSpPr txBox="1"/>
          <p:nvPr/>
        </p:nvSpPr>
        <p:spPr>
          <a:xfrm>
            <a:off x="662609" y="152400"/>
            <a:ext cx="9014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Выводы анализа ПЭ В СФЕРЕ ОБРАЗОВАНИЯ: общая классификация ПЭ</a:t>
            </a:r>
            <a:endParaRPr lang="en-US" sz="28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96643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1098552"/>
            <a:ext cx="8764588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7" name="Содержимое 2">
            <a:extLst>
              <a:ext uri="{FF2B5EF4-FFF2-40B4-BE49-F238E27FC236}">
                <a16:creationId xmlns:a16="http://schemas.microsoft.com/office/drawing/2014/main" id="{CF211009-5C39-4A03-B820-A6DBFEFCCC14}"/>
              </a:ext>
            </a:extLst>
          </p:cNvPr>
          <p:cNvSpPr txBox="1">
            <a:spLocks/>
          </p:cNvSpPr>
          <p:nvPr/>
        </p:nvSpPr>
        <p:spPr bwMode="auto">
          <a:xfrm>
            <a:off x="840658" y="609601"/>
            <a:ext cx="8764588" cy="349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800" dirty="0">
              <a:solidFill>
                <a:schemeClr val="tx1"/>
              </a:solidFill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В образовании ПЭ могут быть в целом классифицированы по следующим группам :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Доступ для социально отчуждённых групп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педагогов, работающих с цыганскими детьми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учащихся с ограниченными возможностями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детей, участвующих в программе учебной работы с детьми,  находящимися на стационарном лечении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увеличение количества дополнительных занятий для учащихся с пониженным уровнем обучаемости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Вспомогательные услуги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общежитий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учащихся, пользующихся жилищными услугами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Внешкольные мероприятия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процент учеников, участвующих во внешкольных мероприятиях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Выполнение стандартов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вузов, соответствующих пересмотренным европейским стандартам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стандартных документов, отражающих учебные достижения на ступенях начального и среднего образования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НИОКР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процентная доля ВВП, выделяемая на науку и исследовательскую работу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доля средств,  выделяемых университетами на НИОКР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доля недавних выпускников,  участвующих в практической деятельности по НИОКР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Образование учителей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работников системы образования, прошедших подготовку по теме предотвращения насилия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доля учителей, участвующих в программах повышения профессиональной квалификации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6"/>
            </a:pPr>
            <a:r>
              <a:rPr lang="ru-RU" sz="1600" b="1" dirty="0">
                <a:solidFill>
                  <a:schemeClr val="tx1"/>
                </a:solidFill>
              </a:rPr>
              <a:t>Нормативно—правовые документы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административные акты, регулирующие процесс обучения/подготовки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законы и подзаконные акты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подготовка документов по образовательной политике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общее число документов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lvl="1" algn="just"/>
            <a:endParaRPr lang="en-US" sz="1700" dirty="0">
              <a:solidFill>
                <a:schemeClr val="tx1"/>
              </a:solidFill>
            </a:endParaRPr>
          </a:p>
          <a:p>
            <a:pPr lvl="1" algn="just"/>
            <a:endParaRPr lang="en-US" sz="2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en-US" sz="20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bs-Latn-BA" sz="20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990E0-E1C1-4C00-B919-F17F3D0FE4A5}"/>
              </a:ext>
            </a:extLst>
          </p:cNvPr>
          <p:cNvSpPr txBox="1"/>
          <p:nvPr/>
        </p:nvSpPr>
        <p:spPr>
          <a:xfrm>
            <a:off x="856380" y="142473"/>
            <a:ext cx="8690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Выводы анализа ПЭ В СФЕРЕ ОБРАЗОВАНИЯ: </a:t>
            </a:r>
          </a:p>
          <a:p>
            <a:pPr algn="ctr"/>
            <a:r>
              <a:rPr lang="ru-RU" sz="28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общая классификация ПЭ</a:t>
            </a:r>
          </a:p>
        </p:txBody>
      </p:sp>
    </p:spTree>
    <p:extLst>
      <p:ext uri="{BB962C8B-B14F-4D97-AF65-F5344CB8AC3E}">
        <p14:creationId xmlns:p14="http://schemas.microsoft.com/office/powerpoint/2010/main" val="11087443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1098552"/>
            <a:ext cx="8764588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7" name="Содержимое 2">
            <a:extLst>
              <a:ext uri="{FF2B5EF4-FFF2-40B4-BE49-F238E27FC236}">
                <a16:creationId xmlns:a16="http://schemas.microsoft.com/office/drawing/2014/main" id="{CF211009-5C39-4A03-B820-A6DBFEFCCC14}"/>
              </a:ext>
            </a:extLst>
          </p:cNvPr>
          <p:cNvSpPr txBox="1">
            <a:spLocks/>
          </p:cNvSpPr>
          <p:nvPr/>
        </p:nvSpPr>
        <p:spPr bwMode="auto">
          <a:xfrm>
            <a:off x="895184" y="1029563"/>
            <a:ext cx="8764588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>
                <a:solidFill>
                  <a:schemeClr val="tx1"/>
                </a:solidFill>
              </a:rPr>
              <a:t>В здравоохранении ПЭ, как правило, могут быть разделены на группы, относящиеся к 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Ожидаемой продолжительности жизни</a:t>
            </a:r>
            <a:endParaRPr lang="en-US" sz="18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Восприятию качества услуг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процент пациентов, удовлетворённых качеством услуг здравоохранения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Смертности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 смертность от всех причин на 1000 человек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детская смертность на 1000 новорождённых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смертность от сердечно-сосудистых заболеваний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заболеваемость по видам заболеваний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смертность, вызванная злокачественными новообразованиями, %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Заболеваемости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уровень распространённости сердечно-сосудистых заболеваний и заболеваемость туберкулёзом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Высокотехнологичным услугам здравоохранения  и капиталовложениям в основные средства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срок службы оборудования радиологической диагностики  и СИПАП-терапии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количество государственных лечебных учреждений, оснащённых </a:t>
            </a:r>
            <a:r>
              <a:rPr lang="ru-RU" sz="1800" dirty="0" err="1">
                <a:solidFill>
                  <a:schemeClr val="tx1"/>
                </a:solidFill>
              </a:rPr>
              <a:t>метрологически</a:t>
            </a:r>
            <a:r>
              <a:rPr lang="ru-RU" sz="1800" dirty="0">
                <a:solidFill>
                  <a:schemeClr val="tx1"/>
                </a:solidFill>
              </a:rPr>
              <a:t> выверенным лабораторным оборудованием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количество внедрённых электронных услуг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и затраты на капиталовложения в основные средства на душу населения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1800" b="1" dirty="0">
                <a:solidFill>
                  <a:schemeClr val="tx1"/>
                </a:solidFill>
              </a:rPr>
              <a:t>НИОКР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ru-RU" sz="1800" dirty="0">
                <a:solidFill>
                  <a:schemeClr val="tx1"/>
                </a:solidFill>
              </a:rPr>
              <a:t>например, доля научных работников в возрасте до 39 лет в общем количестве учёных  и количество исследований в области особо опасных инфекций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endParaRPr lang="en-US" sz="18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en-US" sz="17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990E0-E1C1-4C00-B919-F17F3D0FE4A5}"/>
              </a:ext>
            </a:extLst>
          </p:cNvPr>
          <p:cNvSpPr txBox="1"/>
          <p:nvPr/>
        </p:nvSpPr>
        <p:spPr>
          <a:xfrm>
            <a:off x="662609" y="152400"/>
            <a:ext cx="9014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</a:rPr>
              <a:t>Выводы анализа ПЭ В СФЕРЕ ЗДРАВООХРАНЕНИЯ: общая классификация ПЭ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00926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C7D06AA-9D57-4DA9-B37E-209995E0C1B0}"/>
              </a:ext>
            </a:extLst>
          </p:cNvPr>
          <p:cNvSpPr txBox="1">
            <a:spLocks/>
          </p:cNvSpPr>
          <p:nvPr/>
        </p:nvSpPr>
        <p:spPr bwMode="auto">
          <a:xfrm>
            <a:off x="763588" y="1098552"/>
            <a:ext cx="8764588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7" name="Содержимое 2">
            <a:extLst>
              <a:ext uri="{FF2B5EF4-FFF2-40B4-BE49-F238E27FC236}">
                <a16:creationId xmlns:a16="http://schemas.microsoft.com/office/drawing/2014/main" id="{CF211009-5C39-4A03-B820-A6DBFEFCCC14}"/>
              </a:ext>
            </a:extLst>
          </p:cNvPr>
          <p:cNvSpPr txBox="1">
            <a:spLocks/>
          </p:cNvSpPr>
          <p:nvPr/>
        </p:nvSpPr>
        <p:spPr bwMode="auto">
          <a:xfrm>
            <a:off x="895184" y="609601"/>
            <a:ext cx="8764588" cy="377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bs-Latn-BA" sz="1900" dirty="0">
              <a:solidFill>
                <a:schemeClr val="tx1"/>
              </a:solidFill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В здравоохранении ПЭ, как правило, могут быть разделены на группы, относящиеся к 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Охвату вакцинацией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доля подвергнутых полной вакцинации детей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охват вакцинацией детей до 2 лет и охват женщин в возрасте от 30 до 60 лет процедурой скрининга для выявления рака шейки матки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Охват профилактическими мероприятиями и обследованиями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доля женщин, подвергаемых профилактическим обследованиям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потребление поваренной соли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потребление фруктов и овощей и доля физически активного населения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Квалификацией и уровнем подготовки работников здравоохранения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работников здравоохранения, участвовавших в профессиональной подготовке</a:t>
            </a:r>
            <a:r>
              <a:rPr lang="en-GB" sz="1600" dirty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Повышение уровня осведомлённости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разработанные информационные материалы о профилактике заболеваний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просветительских кампаний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Количество сотрудников системы здравоохранения и соответствующие соотношения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врачей-терапевтов на 10 тыс. чел.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младшего и среднего медперсонала на одного врача-терапевта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врачей-узких специалистов на 100 тыс. человек населения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количество медработников на душу населения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7"/>
            </a:pPr>
            <a:r>
              <a:rPr lang="ru-RU" sz="1600" b="1" dirty="0">
                <a:solidFill>
                  <a:schemeClr val="tx1"/>
                </a:solidFill>
              </a:rPr>
              <a:t>Нормативно-правовые документы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например, количество подготовленных соглашений, меморандумов, протоколов, программ и иных документов, заседаний, дискуссий и других мероприятий в сфере сотрудничества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 startAt="7"/>
            </a:pPr>
            <a:endParaRPr lang="en-US" sz="18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+mj-lt"/>
              <a:buAutoNum type="arabicPeriod" startAt="7"/>
            </a:pPr>
            <a:endParaRPr lang="en-US" sz="18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990E0-E1C1-4C00-B919-F17F3D0FE4A5}"/>
              </a:ext>
            </a:extLst>
          </p:cNvPr>
          <p:cNvSpPr txBox="1"/>
          <p:nvPr/>
        </p:nvSpPr>
        <p:spPr>
          <a:xfrm>
            <a:off x="662609" y="152400"/>
            <a:ext cx="9014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</a:rPr>
              <a:t>Выводы анализа ПЭ В СФЕРЕ ЗДРАВООХРАНЕНИЯ: общая классификация ПЭ</a:t>
            </a:r>
            <a:endParaRPr lang="en-US" sz="36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983727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73527" y="2654205"/>
            <a:ext cx="8818396" cy="193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sz="2800" cap="all" dirty="0">
                <a:solidFill>
                  <a:srgbClr val="002060"/>
                </a:solidFill>
              </a:rPr>
              <a:t>РГПБ/БОР: ПЛАНЫ ДАЛЬНЕЙШЕЙ РАБОТЫ</a:t>
            </a:r>
            <a:endParaRPr lang="en-US" sz="2800" cap="all" dirty="0">
              <a:solidFill>
                <a:srgbClr val="002060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2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87360" y="173675"/>
            <a:ext cx="87900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cap="all" dirty="0">
                <a:solidFill>
                  <a:srgbClr val="002060"/>
                </a:solidFill>
              </a:rPr>
              <a:t>анализ ПЭ </a:t>
            </a:r>
            <a:r>
              <a:rPr lang="en-US" sz="3200" cap="all" dirty="0">
                <a:solidFill>
                  <a:srgbClr val="002060"/>
                </a:solidFill>
              </a:rPr>
              <a:t>PEMPAL</a:t>
            </a:r>
            <a:r>
              <a:rPr lang="ru-RU" sz="3200" cap="all" dirty="0">
                <a:solidFill>
                  <a:srgbClr val="002060"/>
                </a:solidFill>
              </a:rPr>
              <a:t>: МЕТОДОЛОГИЧЕСКИЙ Подход</a:t>
            </a:r>
            <a:endParaRPr lang="en-US" sz="3200" cap="all" dirty="0">
              <a:solidFill>
                <a:srgbClr val="002060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90627" y="1295400"/>
            <a:ext cx="8764588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Летом 2017 г. РГПБ/БОР собрала примеры или полные наборы (в зависимости от страны) ПЭ в девяти странах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Армении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Боснии и Герцеговины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уровне субъектов и на федеральном уровне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Кыргызской Республики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Молдовы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Российской Федерации и Сербии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сентябре 2017 г. РГПБ/БОР в ходе рабочего заседания согласовала 10 критериев для анализа ПЭ:</a:t>
            </a:r>
          </a:p>
          <a:p>
            <a:pPr algn="just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а) 4 критерия из Обследования ОЭСР по БОР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б) 6 дополнительных критериев, определённых РГПБ/БОР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Ресурсная группа РГПБ/БОР 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руководство проанализировали показатели девяти стран на основе указанных 10 критериев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ru-RU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Учитывая различия в диапазоне собранного набора ПЭ, РГПБ/БОР решила сосредоточить анализ на ПЭ в сферах здравоохранения и образования.</a:t>
            </a:r>
          </a:p>
          <a:p>
            <a:pPr algn="just"/>
            <a:endParaRPr lang="en-US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октябре 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2017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 РГПБ/БОР собрала дополнительные показатели по сферам здравоохранения и образования в десяти странах (9 указанных выше и Турции)</a:t>
            </a:r>
            <a:r>
              <a:rPr lang="en-US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562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152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РГПБ/БОР: ДАЛЬНЕЙШИЕ ШАГИ</a:t>
            </a:r>
            <a:endParaRPr lang="en-US" sz="32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46382" y="737175"/>
            <a:ext cx="8764588" cy="636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Результаты анализа представленных здесь ПЭ лягут в основу «продукта знаний» для членов РГПБ/БОР; также более активно будут использоваться ПЭ/примеры ПЭ, с которыми страны-участницы знакомили друг друга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РГПБ/БОР обсудит дальнейшие шаги. В качестве потенциальных тем для данной РГ первоначально обсуждались следующие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Ключевые национальные показатели (КНП)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возможной подготовкой справочника для стран-участниц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 указанием источников международных показателей, по которым осуществляется сбор данных в странах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и примерами КНП, которые используются развитыми странами</a:t>
            </a:r>
            <a:r>
              <a:rPr lang="bs-Latn-B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Оценка воздействия и эффективности государственных программ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Дальнейшее рассмотрение анализа расходов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БОР на уровне местного самоуправления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Дальнейшее ознакомление с опытом стран ОЭСР в части методических подходов и выводов, связанных с тематикой работы РГПБ/БОР.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368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 БС</a:t>
            </a:r>
            <a:r>
              <a:rPr lang="en-US" sz="2000" dirty="0">
                <a:solidFill>
                  <a:srgbClr val="000000"/>
                </a:solidFill>
              </a:rPr>
              <a:t> PEMPAL</a:t>
            </a:r>
            <a:r>
              <a:rPr lang="ru-RU" sz="2000" dirty="0">
                <a:solidFill>
                  <a:srgbClr val="000000"/>
                </a:solidFill>
              </a:rPr>
              <a:t> и РГПБ/БОР доступны на английском, русском и боснийско-сербско-хорватском языках здесь: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B67A0A-E07A-442A-A062-6687BCB4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6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73527" y="2654205"/>
            <a:ext cx="8818396" cy="193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1200"/>
              </a:spcBef>
            </a:pPr>
            <a:r>
              <a:rPr lang="ru-RU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ДЕСЯТЬ КРИТЕРИЕВ, ИСПОЛЬЗУЕМЫХ ДЛЯ ОЦЕНКИ ПЭ В СТРАНАХ-участницах </a:t>
            </a:r>
            <a:r>
              <a:rPr lang="en-US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2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-73777"/>
            <a:ext cx="929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10 </a:t>
            </a:r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КРИТЕРИЕВ, ИСПОЛЬЗУЕМЫХ ДЛЯ ОЦЕНКИ </a:t>
            </a:r>
            <a:r>
              <a:rPr lang="ru-RU" sz="2400" cap="all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пЭ</a:t>
            </a:r>
            <a:endParaRPr lang="en-US" sz="24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63588" y="387889"/>
            <a:ext cx="8915400" cy="608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Существует ли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механизм БОР,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  который бы в равной степени применялся во всех органах центрального правительства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 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Каковы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ключевые элементы механизма БОР</a:t>
            </a:r>
            <a:r>
              <a:rPr lang="en-US" sz="1300" b="1" dirty="0">
                <a:solidFill>
                  <a:schemeClr val="tx1"/>
                </a:solidFill>
                <a:latin typeface="+mj-lt"/>
                <a:cs typeface="Lucida Grande CY"/>
              </a:rPr>
              <a:t>? </a:t>
            </a:r>
            <a:r>
              <a:rPr lang="en-US" sz="1100" b="1" dirty="0">
                <a:solidFill>
                  <a:schemeClr val="tx1"/>
                </a:solidFill>
                <a:latin typeface="+mj-lt"/>
                <a:cs typeface="Lucida Grande CY"/>
              </a:rPr>
              <a:t>(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4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варианта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: 1.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Общие руководящие принципы и определения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2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Стандартные шаблоны предоставления отчётной информации по эффективности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3.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Стандартный набор ПЭ и/или целевых показателей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4.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Стандартный ИТ-инструмент для введения/предоставления отчётной информации по эффективности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) 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Какие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учреждения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играют важную роль в формировании ПЭ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(6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вариантов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: 1.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Руководитель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2.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ЦБА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3.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Ведомства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, 4.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Законодательные органы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, 5.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Высший орган аудита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6.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Внутренний аудит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)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Какие из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проблем, касающихся БОР,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определены как серьёзные в рамках вариантов ответов на вопросы Опроса ОЭСР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(17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вариантов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: 1.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точных и своевременных данных, которые могут служить в качестве вводимых параметров для замеров эффективности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2.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Неясность задач политики/программы затрудняет процесс установления замеров/целевых ПЭ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3.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лидерства/решимости в продвижении БОР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4.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Игра – при помощи которой выбор целевых ПЭ сознательно предопределяется с целью тенденциозного представления результатов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5.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Неясность  в отношении роли (если таковая вообще имела место), которую сыграла представленная в бюджете информация об эффективности в решениях об ассигновании средств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6.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 Предоставленная информация об эффективности не актуальна для принятия бюджетных решений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7.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Сосредоточенность на эффективности ослабевает после ассигнования средств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8.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Горизонтальное взаимодействие и сотрудничество между органами центрального правительства ослабело в связи с нарастанием конкуренции за финансовые средства или в связи с желанием показать более высокий уровень ответственности за мероприятия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9.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 Замеры эффективности не дают информации о функциональной и экономической эффективности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10.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потенциала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/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подготовки сотрудников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/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госслужащих для измерения эффективности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11.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Дефицит ресурсов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(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времени, кадров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,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средств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)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, выделяемых на оценки эффективности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12.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культуры «эффективности»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13.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механизма/руководящих принципов БОР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14.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Информационная перегрузка: предоставляется слишком много информации, и не всегда понятно, какая наиболее актуальна для принятия решений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15.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 Процедуры БОР слишком забюрократизированы/продолжительны/сложны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 16.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Непоследовательность/дублирование практических мероприятий и процедур БОР, проводимых ЦБА и профильными министерствами/ведомствами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17. </a:t>
            </a:r>
            <a:r>
              <a:rPr lang="ru-RU" sz="1100" dirty="0">
                <a:solidFill>
                  <a:schemeClr val="tx1"/>
                </a:solidFill>
                <a:latin typeface="+mj-lt"/>
                <a:cs typeface="Lucida Grande CY"/>
              </a:rPr>
              <a:t>Отсутствие подходящих ИКТ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Lucida Grande CY"/>
              </a:rPr>
              <a:t>)?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На каких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уровнях определяются и контролируются ПЭ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Каковы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виды этих ПЭ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Какова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периодичность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отслеживания ПР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Каково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среднее число ПЭ на программу,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и какова структура БОР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Каково ориентировочное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соотношение между показателями непосредственных результатов и показателями итогов </a:t>
            </a: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в общей массе показателей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1300" dirty="0">
                <a:solidFill>
                  <a:schemeClr val="tx1"/>
                </a:solidFill>
                <a:latin typeface="+mj-lt"/>
                <a:cs typeface="Lucida Grande CY"/>
              </a:rPr>
              <a:t>Каковы </a:t>
            </a:r>
            <a:r>
              <a:rPr lang="ru-RU" sz="1300" b="1" dirty="0">
                <a:solidFill>
                  <a:schemeClr val="tx1"/>
                </a:solidFill>
                <a:latin typeface="+mj-lt"/>
                <a:cs typeface="Lucida Grande CY"/>
              </a:rPr>
              <a:t>основные вызовы, связанные непосредственно с ПЭ</a:t>
            </a:r>
            <a:r>
              <a:rPr lang="en-US" sz="1300" dirty="0">
                <a:solidFill>
                  <a:schemeClr val="tx1"/>
                </a:solidFill>
                <a:latin typeface="+mj-lt"/>
                <a:cs typeface="Lucida Grande CY"/>
              </a:rPr>
              <a:t>?</a:t>
            </a:r>
          </a:p>
          <a:p>
            <a:pPr algn="just">
              <a:spcBef>
                <a:spcPts val="400"/>
              </a:spcBef>
            </a:pPr>
            <a:endParaRPr lang="en-US" sz="1200" dirty="0">
              <a:solidFill>
                <a:schemeClr val="tx1"/>
              </a:solidFill>
              <a:latin typeface="+mj-lt"/>
              <a:cs typeface="Lucida Grande CY"/>
            </a:endParaRPr>
          </a:p>
          <a:p>
            <a:pPr marL="342900" indent="-342900" algn="just">
              <a:spcBef>
                <a:spcPts val="800"/>
              </a:spcBef>
              <a:buFont typeface="+mj-lt"/>
              <a:buAutoNum type="arabicPeriod"/>
            </a:pPr>
            <a:endParaRPr lang="ru-RU" sz="1800" dirty="0">
              <a:solidFill>
                <a:schemeClr val="tx1"/>
              </a:solidFill>
              <a:latin typeface="+mj-lt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0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73527" y="2654205"/>
            <a:ext cx="8818396" cy="193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ru-RU" sz="3000" cap="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ПЭ ПО СТРАНАМ НА ОСНОВАНИИ 10 КРИТЕРИЕВ</a:t>
            </a:r>
            <a:endParaRPr lang="en-US" sz="3000" cap="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B24DC-685A-4272-9035-EE69F292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0"/>
            <a:ext cx="906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ОБЗОРНАЯ ИНФОРМАЦИЯ ПО </a:t>
            </a:r>
            <a:r>
              <a:rPr lang="ru-RU" sz="2400" cap="all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СТРАНе</a:t>
            </a:r>
            <a:r>
              <a:rPr lang="en-US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240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РОССИЙСКАЯ ФЕДЕРАЦИЯ</a:t>
            </a:r>
            <a:endParaRPr lang="en-US" sz="240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924-A406-4020-BDAD-FB67F3CE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112CB6-F20F-4805-9D4F-4F99709E6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460058"/>
              </p:ext>
            </p:extLst>
          </p:nvPr>
        </p:nvGraphicFramePr>
        <p:xfrm>
          <a:off x="914400" y="461665"/>
          <a:ext cx="8763000" cy="628607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673071">
                  <a:extLst>
                    <a:ext uri="{9D8B030D-6E8A-4147-A177-3AD203B41FA5}">
                      <a16:colId xmlns:a16="http://schemas.microsoft.com/office/drawing/2014/main" val="266723044"/>
                    </a:ext>
                  </a:extLst>
                </a:gridCol>
                <a:gridCol w="5089929">
                  <a:extLst>
                    <a:ext uri="{9D8B030D-6E8A-4147-A177-3AD203B41FA5}">
                      <a16:colId xmlns:a16="http://schemas.microsoft.com/office/drawing/2014/main" val="1283950704"/>
                    </a:ext>
                  </a:extLst>
                </a:gridCol>
              </a:tblGrid>
              <a:tr h="55041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1.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Существует ли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механизм БОР,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Lucida Grande CY"/>
                        </a:rPr>
                        <a:t>который бы в равной степени применялся во всех органах центрального правительства</a:t>
                      </a:r>
                      <a:r>
                        <a:rPr lang="en-US" sz="1200" u="none" strike="noStrike" dirty="0">
                          <a:effectLst/>
                        </a:rPr>
                        <a:t>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Да, обязателен для отраслевых министерств и ведомств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b"/>
                </a:tc>
                <a:extLst>
                  <a:ext uri="{0D108BD9-81ED-4DB2-BD59-A6C34878D82A}">
                    <a16:rowId xmlns:a16="http://schemas.microsoft.com/office/drawing/2014/main" val="1922244820"/>
                  </a:ext>
                </a:extLst>
              </a:tr>
              <a:tr h="55041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2. </a:t>
                      </a:r>
                      <a:r>
                        <a:rPr lang="ru-RU" sz="1200" u="none" strike="noStrike" dirty="0">
                          <a:effectLst/>
                        </a:rPr>
                        <a:t>Каковы ключевые элементы механизма БОР?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Общие руководящие принципы и определения; типовые шаблоны для отражения информации об эффективности; типовой инструмент ИКТ для внесения информации об эффективности/составления отчётности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62055"/>
                  </a:ext>
                </a:extLst>
              </a:tr>
              <a:tr h="38221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3. </a:t>
                      </a:r>
                      <a:r>
                        <a:rPr lang="ru-RU" sz="1200" u="none" strike="noStrike" dirty="0">
                          <a:effectLst/>
                        </a:rPr>
                        <a:t>Какие учреждения играют важную роль в генерировании ПЭ?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ЦБА</a:t>
                      </a:r>
                      <a:r>
                        <a:rPr lang="en-US" sz="1200" b="1" u="none" strike="noStrike" dirty="0">
                          <a:effectLst/>
                        </a:rPr>
                        <a:t>, </a:t>
                      </a:r>
                      <a:r>
                        <a:rPr lang="ru-RU" sz="1200" b="1" u="none" strike="noStrike" dirty="0">
                          <a:effectLst/>
                        </a:rPr>
                        <a:t>ведомства</a:t>
                      </a:r>
                      <a:r>
                        <a:rPr lang="en-US" sz="1200" b="1" u="none" strike="noStrike" dirty="0">
                          <a:effectLst/>
                        </a:rPr>
                        <a:t>, </a:t>
                      </a:r>
                      <a:r>
                        <a:rPr lang="ru-RU" sz="1200" b="1" u="none" strike="noStrike" dirty="0">
                          <a:effectLst/>
                        </a:rPr>
                        <a:t>руководитель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extLst>
                  <a:ext uri="{0D108BD9-81ED-4DB2-BD59-A6C34878D82A}">
                    <a16:rowId xmlns:a16="http://schemas.microsoft.com/office/drawing/2014/main" val="2234291370"/>
                  </a:ext>
                </a:extLst>
              </a:tr>
              <a:tr h="109644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4. </a:t>
                      </a:r>
                      <a:r>
                        <a:rPr lang="ru-RU" sz="1200" u="none" strike="noStrike" dirty="0">
                          <a:effectLst/>
                        </a:rPr>
                        <a:t>Какие из вызовов, касающихся БОР, определены как серьёзные в рамках вариантов ответов на вопросы Опроса ОЭСР?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u="none" strike="noStrike" dirty="0">
                          <a:effectLst/>
                        </a:rPr>
                        <a:t>i) </a:t>
                      </a:r>
                      <a:r>
                        <a:rPr lang="ru-RU" sz="1200" b="1" u="none" strike="noStrike" dirty="0">
                          <a:effectLst/>
                        </a:rPr>
                        <a:t>Игра – при помощи которой выбор целевых показателей результативности сознательно предопределяется с целью тенденциозного представления результатов </a:t>
                      </a:r>
                      <a:r>
                        <a:rPr lang="en-US" sz="1200" b="1" u="none" strike="noStrike" dirty="0">
                          <a:effectLst/>
                        </a:rPr>
                        <a:t>, ii) </a:t>
                      </a:r>
                      <a:r>
                        <a:rPr lang="ru-RU" sz="1200" b="1" u="none" strike="noStrike" dirty="0">
                          <a:effectLst/>
                        </a:rPr>
                        <a:t>отсутствие точных и своевременных данных, которые могут служить в качестве вводимых параметров для замеров эффективности</a:t>
                      </a:r>
                      <a:r>
                        <a:rPr lang="en-US" sz="1200" b="1" u="none" strike="noStrike" dirty="0">
                          <a:effectLst/>
                        </a:rPr>
                        <a:t>;  iii) </a:t>
                      </a:r>
                      <a:r>
                        <a:rPr lang="ru-RU" sz="1200" b="1" u="none" strike="noStrike" dirty="0">
                          <a:effectLst/>
                        </a:rPr>
                        <a:t>отсутствие культуры «эффективности» и </a:t>
                      </a:r>
                      <a:r>
                        <a:rPr lang="en-US" sz="1200" b="1" u="none" strike="noStrike" dirty="0">
                          <a:effectLst/>
                        </a:rPr>
                        <a:t>iv) </a:t>
                      </a:r>
                      <a:r>
                        <a:rPr lang="ru-RU" sz="1200" b="1" u="none" strike="noStrike" dirty="0">
                          <a:effectLst/>
                        </a:rPr>
                        <a:t>Процедуры БОР слишком забюрократизированы/ продолжительны/ сложны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51049"/>
                  </a:ext>
                </a:extLst>
              </a:tr>
              <a:tr h="55041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5. </a:t>
                      </a:r>
                      <a:r>
                        <a:rPr lang="ru-RU" sz="1200" u="none" strike="noStrike" dirty="0">
                          <a:effectLst/>
                        </a:rPr>
                        <a:t>На каких уровнях определяются и контролируются ПЭ?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Устанавливаются и утверждаются Правительством для всех государственных программ</a:t>
                      </a:r>
                      <a:r>
                        <a:rPr lang="en-US" sz="1200" b="1" u="none" strike="noStrike" dirty="0">
                          <a:effectLst/>
                        </a:rPr>
                        <a:t>. </a:t>
                      </a:r>
                      <a:r>
                        <a:rPr lang="ru-RU" sz="1200" b="1" u="none" strike="noStrike" dirty="0">
                          <a:effectLst/>
                        </a:rPr>
                        <a:t>Отслеживаются Министерством экономики</a:t>
                      </a:r>
                      <a:r>
                        <a:rPr lang="en-US" sz="1200" b="1" u="none" strike="noStrike" dirty="0">
                          <a:effectLst/>
                        </a:rPr>
                        <a:t>.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extLst>
                  <a:ext uri="{0D108BD9-81ED-4DB2-BD59-A6C34878D82A}">
                    <a16:rowId xmlns:a16="http://schemas.microsoft.com/office/drawing/2014/main" val="2216331910"/>
                  </a:ext>
                </a:extLst>
              </a:tr>
              <a:tr h="38221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6. </a:t>
                      </a:r>
                      <a:r>
                        <a:rPr lang="ru-RU" sz="1200" u="none" strike="noStrike" dirty="0">
                          <a:effectLst/>
                        </a:rPr>
                        <a:t>Каковы виды этих ПЭ?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Вид не предписывается за исключением перечня основанных на задачах показателей для правительственных ведомств</a:t>
                      </a:r>
                      <a:r>
                        <a:rPr lang="en-US" sz="1200" b="1" u="none" strike="noStrike" dirty="0">
                          <a:effectLst/>
                        </a:rPr>
                        <a:t>.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7627"/>
                  </a:ext>
                </a:extLst>
              </a:tr>
              <a:tr h="36840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7. </a:t>
                      </a:r>
                      <a:r>
                        <a:rPr lang="ru-RU" sz="1200" u="none" strike="noStrike" dirty="0">
                          <a:effectLst/>
                        </a:rPr>
                        <a:t>Какова периодичность отслеживания ПР?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Ежегодно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extLst>
                  <a:ext uri="{0D108BD9-81ED-4DB2-BD59-A6C34878D82A}">
                    <a16:rowId xmlns:a16="http://schemas.microsoft.com/office/drawing/2014/main" val="944192898"/>
                  </a:ext>
                </a:extLst>
              </a:tr>
              <a:tr h="91443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8. </a:t>
                      </a:r>
                      <a:r>
                        <a:rPr lang="ru-RU" sz="1200" u="none" strike="noStrike" dirty="0">
                          <a:effectLst/>
                        </a:rPr>
                        <a:t>Каково среднее число ПЭ на программу и какова структура ПЭ?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На уровне программы</a:t>
                      </a:r>
                      <a:r>
                        <a:rPr lang="ru-RU" sz="1200" b="1" u="none" strike="noStrike" baseline="0" dirty="0">
                          <a:effectLst/>
                        </a:rPr>
                        <a:t> - от</a:t>
                      </a:r>
                      <a:r>
                        <a:rPr lang="ru-RU" sz="1200" b="1" u="none" strike="noStrike" dirty="0">
                          <a:effectLst/>
                        </a:rPr>
                        <a:t> 3 до 30, в среднем - около 10 </a:t>
                      </a:r>
                      <a:r>
                        <a:rPr lang="bs-Latn-BA" sz="1200" b="1" u="none" strike="noStrike" dirty="0">
                          <a:effectLst/>
                        </a:rPr>
                        <a:t>(</a:t>
                      </a:r>
                      <a:r>
                        <a:rPr lang="ru-RU" sz="1200" b="1" u="none" strike="noStrike" dirty="0">
                          <a:effectLst/>
                        </a:rPr>
                        <a:t>следует учесть, что в некоторых случаях программы охватывают целый сектор).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</a:rPr>
                        <a:t>ПЭ также задаются на уровне подпрограмм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bs-Latn-BA" sz="1200" b="1" u="none" strike="noStrike" dirty="0">
                          <a:effectLst/>
                        </a:rPr>
                        <a:t>(</a:t>
                      </a:r>
                      <a:r>
                        <a:rPr lang="ru-RU" sz="1200" b="1" u="none" strike="noStrike" dirty="0">
                          <a:effectLst/>
                        </a:rPr>
                        <a:t>в среднем в каждой программе 7 подпрограмм;</a:t>
                      </a:r>
                      <a:r>
                        <a:rPr lang="ru-RU" sz="1200" b="1" u="none" strike="noStrike" baseline="0" dirty="0">
                          <a:effectLst/>
                        </a:rPr>
                        <a:t> их может быть </a:t>
                      </a:r>
                      <a:r>
                        <a:rPr lang="ru-RU" sz="1200" b="1" u="none" strike="noStrike" dirty="0">
                          <a:effectLst/>
                        </a:rPr>
                        <a:t>от 1 до 20</a:t>
                      </a:r>
                      <a:r>
                        <a:rPr lang="bs-Latn-BA" sz="1200" b="1" u="none" strike="noStrike" dirty="0">
                          <a:effectLst/>
                        </a:rPr>
                        <a:t>)</a:t>
                      </a:r>
                      <a:r>
                        <a:rPr lang="en-US" sz="1200" b="1" u="none" strike="noStrike" dirty="0">
                          <a:effectLst/>
                        </a:rPr>
                        <a:t>, </a:t>
                      </a:r>
                      <a:r>
                        <a:rPr lang="ru-RU" sz="1200" b="1" u="none" strike="noStrike" dirty="0">
                          <a:effectLst/>
                        </a:rPr>
                        <a:t>для которых определяется около 10 ПЭ, в некоторых случаях -</a:t>
                      </a:r>
                      <a:r>
                        <a:rPr lang="ru-RU" sz="1200" b="1" u="none" strike="noStrike" baseline="0" dirty="0">
                          <a:effectLst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</a:rPr>
                        <a:t>больше</a:t>
                      </a:r>
                      <a:r>
                        <a:rPr lang="en-US" sz="1200" b="1" u="none" strike="noStrike" dirty="0">
                          <a:effectLst/>
                        </a:rPr>
                        <a:t>.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5181"/>
                  </a:ext>
                </a:extLst>
              </a:tr>
              <a:tr h="73242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9. </a:t>
                      </a:r>
                      <a:r>
                        <a:rPr lang="ru-RU" sz="1200" u="none" strike="noStrike" dirty="0">
                          <a:effectLst/>
                        </a:rPr>
                        <a:t>Каково ориентировочное соотношение между непосредственными</a:t>
                      </a:r>
                      <a:r>
                        <a:rPr lang="ru-RU" sz="1200" u="none" strike="noStrike" baseline="0" dirty="0">
                          <a:effectLst/>
                        </a:rPr>
                        <a:t> результатами и итогами </a:t>
                      </a:r>
                      <a:r>
                        <a:rPr lang="ru-RU" sz="1200" u="none" strike="noStrike" dirty="0">
                          <a:effectLst/>
                        </a:rPr>
                        <a:t>в общей массе показателей?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Около </a:t>
                      </a:r>
                      <a:r>
                        <a:rPr lang="en-US" sz="1200" b="1" u="none" strike="noStrike" dirty="0">
                          <a:effectLst/>
                        </a:rPr>
                        <a:t>2/3 </a:t>
                      </a:r>
                      <a:r>
                        <a:rPr lang="ru-RU" sz="1200" b="1" u="none" strike="noStrike" dirty="0">
                          <a:effectLst/>
                        </a:rPr>
                        <a:t>– непосредственны</a:t>
                      </a:r>
                      <a:r>
                        <a:rPr lang="ru-RU" sz="1200" b="1" u="none" strike="noStrike" baseline="0" dirty="0">
                          <a:effectLst/>
                        </a:rPr>
                        <a:t>е результаты, </a:t>
                      </a:r>
                      <a:r>
                        <a:rPr lang="en-US" sz="1200" b="1" u="none" strike="noStrike" dirty="0">
                          <a:effectLst/>
                        </a:rPr>
                        <a:t>1/3 </a:t>
                      </a:r>
                      <a:r>
                        <a:rPr lang="ru-RU" sz="1200" b="1" u="none" strike="noStrike" dirty="0">
                          <a:effectLst/>
                        </a:rPr>
                        <a:t>– итоги</a:t>
                      </a:r>
                      <a:r>
                        <a:rPr lang="en-US" sz="1200" b="1" u="none" strike="noStrike" dirty="0">
                          <a:effectLst/>
                        </a:rPr>
                        <a:t>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/>
                </a:tc>
                <a:extLst>
                  <a:ext uri="{0D108BD9-81ED-4DB2-BD59-A6C34878D82A}">
                    <a16:rowId xmlns:a16="http://schemas.microsoft.com/office/drawing/2014/main" val="4050247952"/>
                  </a:ext>
                </a:extLst>
              </a:tr>
              <a:tr h="73242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r>
                        <a:rPr lang="en-US" sz="1200" u="none" strike="noStrike" dirty="0">
                          <a:effectLst/>
                        </a:rPr>
                        <a:t>10. </a:t>
                      </a:r>
                      <a:r>
                        <a:rPr lang="ru-RU" sz="1200" u="none" strike="noStrike" dirty="0">
                          <a:effectLst/>
                        </a:rPr>
                        <a:t>Каковы основные вызовы, связанные непосредственно с ПЭ?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200"/>
                        <a:buFont typeface="Calibri Light" panose="020F0302020204030204" pitchFamily="34" charset="0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Отсутствие КНП высшего уровня, т.к. нет общей стратегии социально-экономического развития страны. Слишком много ПЭ</a:t>
                      </a:r>
                      <a:r>
                        <a:rPr lang="en-US" sz="1200" b="1" u="none" strike="noStrike" dirty="0">
                          <a:effectLst/>
                        </a:rPr>
                        <a:t>. </a:t>
                      </a:r>
                      <a:r>
                        <a:rPr lang="ru-RU" sz="1200" b="1" u="none" strike="noStrike" dirty="0">
                          <a:effectLst/>
                        </a:rPr>
                        <a:t>Отсутствие чётко определённых стандартных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</a:rPr>
                        <a:t>КНП</a:t>
                      </a:r>
                      <a:r>
                        <a:rPr lang="en-US" sz="1200" b="1" u="none" strike="noStrike" dirty="0">
                          <a:effectLst/>
                        </a:rPr>
                        <a:t>, </a:t>
                      </a:r>
                      <a:r>
                        <a:rPr lang="ru-RU" sz="1200" b="1" u="none" strike="noStrike" dirty="0">
                          <a:effectLst/>
                        </a:rPr>
                        <a:t>поэтому каждое министерство определяет собственные показатели.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407" marR="4407" marT="44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2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14207</TotalTime>
  <Words>12744</Words>
  <Application>Microsoft Office PowerPoint</Application>
  <PresentationFormat>A4 Paper (210x297 mm)</PresentationFormat>
  <Paragraphs>1098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Calibri Light</vt:lpstr>
      <vt:lpstr>Lucida Grande CY</vt:lpstr>
      <vt:lpstr>Times New Roman</vt:lpstr>
      <vt:lpstr>Wingdings</vt:lpstr>
      <vt:lpstr>Office Theme</vt:lpstr>
      <vt:lpstr>Показатели эффективности в странах PEMPAL:  тенденции и вызовы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Andrei Nikolaevich Salnikov</cp:lastModifiedBy>
  <cp:revision>874</cp:revision>
  <cp:lastPrinted>2017-10-27T11:24:54Z</cp:lastPrinted>
  <dcterms:created xsi:type="dcterms:W3CDTF">2010-10-04T16:57:49Z</dcterms:created>
  <dcterms:modified xsi:type="dcterms:W3CDTF">2017-11-29T10:34:50Z</dcterms:modified>
  <cp:category>PEMPAL</cp:category>
</cp:coreProperties>
</file>