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rts/chartEx1.xml" ContentType="application/vnd.ms-office.chartex+xml"/>
  <Override PartName="/ppt/charts/style1.xml" ContentType="application/vnd.ms-office.chartstyle+xml"/>
  <Override PartName="/ppt/charts/colors1.xml" ContentType="application/vnd.ms-office.chartcolorstyle+xml"/>
  <Override PartName="/ppt/notesSlides/notesSlide20.xml" ContentType="application/vnd.openxmlformats-officedocument.presentationml.notesSlide+xml"/>
  <Override PartName="/ppt/charts/chartEx2.xml" ContentType="application/vnd.ms-office.chartex+xml"/>
  <Override PartName="/ppt/charts/style2.xml" ContentType="application/vnd.ms-office.chartstyle+xml"/>
  <Override PartName="/ppt/charts/colors2.xml" ContentType="application/vnd.ms-office.chartcolorstyl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3"/>
  </p:notesMasterIdLst>
  <p:handoutMasterIdLst>
    <p:handoutMasterId r:id="rId54"/>
  </p:handoutMasterIdLst>
  <p:sldIdLst>
    <p:sldId id="271" r:id="rId2"/>
    <p:sldId id="405" r:id="rId3"/>
    <p:sldId id="422" r:id="rId4"/>
    <p:sldId id="406" r:id="rId5"/>
    <p:sldId id="477" r:id="rId6"/>
    <p:sldId id="423" r:id="rId7"/>
    <p:sldId id="409" r:id="rId8"/>
    <p:sldId id="424" r:id="rId9"/>
    <p:sldId id="410" r:id="rId10"/>
    <p:sldId id="411" r:id="rId11"/>
    <p:sldId id="412" r:id="rId12"/>
    <p:sldId id="413" r:id="rId13"/>
    <p:sldId id="414" r:id="rId14"/>
    <p:sldId id="415" r:id="rId15"/>
    <p:sldId id="416" r:id="rId16"/>
    <p:sldId id="417" r:id="rId17"/>
    <p:sldId id="418" r:id="rId18"/>
    <p:sldId id="452" r:id="rId19"/>
    <p:sldId id="493" r:id="rId20"/>
    <p:sldId id="479" r:id="rId21"/>
    <p:sldId id="480" r:id="rId22"/>
    <p:sldId id="481" r:id="rId23"/>
    <p:sldId id="491" r:id="rId24"/>
    <p:sldId id="482" r:id="rId25"/>
    <p:sldId id="455" r:id="rId26"/>
    <p:sldId id="456" r:id="rId27"/>
    <p:sldId id="458" r:id="rId28"/>
    <p:sldId id="459" r:id="rId29"/>
    <p:sldId id="460" r:id="rId30"/>
    <p:sldId id="461" r:id="rId31"/>
    <p:sldId id="462" r:id="rId32"/>
    <p:sldId id="483" r:id="rId33"/>
    <p:sldId id="492" r:id="rId34"/>
    <p:sldId id="463" r:id="rId35"/>
    <p:sldId id="465" r:id="rId36"/>
    <p:sldId id="466" r:id="rId37"/>
    <p:sldId id="467" r:id="rId38"/>
    <p:sldId id="468" r:id="rId39"/>
    <p:sldId id="469" r:id="rId40"/>
    <p:sldId id="470" r:id="rId41"/>
    <p:sldId id="485" r:id="rId42"/>
    <p:sldId id="471" r:id="rId43"/>
    <p:sldId id="486" r:id="rId44"/>
    <p:sldId id="473" r:id="rId45"/>
    <p:sldId id="487" r:id="rId46"/>
    <p:sldId id="488" r:id="rId47"/>
    <p:sldId id="489" r:id="rId48"/>
    <p:sldId id="490" r:id="rId49"/>
    <p:sldId id="474" r:id="rId50"/>
    <p:sldId id="475" r:id="rId51"/>
    <p:sldId id="476" r:id="rId52"/>
  </p:sldIdLst>
  <p:sldSz cx="9906000" cy="6858000" type="A4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ena Mondo" initials="EM" lastIdx="9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22" autoAdjust="0"/>
    <p:restoredTop sz="87588" autoAdjust="0"/>
  </p:normalViewPr>
  <p:slideViewPr>
    <p:cSldViewPr>
      <p:cViewPr>
        <p:scale>
          <a:sx n="80" d="100"/>
          <a:sy n="80" d="100"/>
        </p:scale>
        <p:origin x="234" y="528"/>
      </p:cViewPr>
      <p:guideLst>
        <p:guide orient="horz" pos="2160"/>
        <p:guide pos="288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79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commentAuthors" Target="commentAuthor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oleObject" Target="file:///C:\Users\NCARSIMAMOVIC\Desktop\Copy%20of%20PFII%20LogFrame%20in%20Excel.xlsx" TargetMode="External"/></Relationships>
</file>

<file path=ppt/charts/_rels/chartEx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oleObject" Target="file:///C:\Users\NCARSIMAMOVIC\AppData\Local\Microsoft\Windows\Temporary%20Internet%20Files\Content.Outlook\T4PEQ9UK\PFII%20LogFrame%20in%20Excel.xlsx" TargetMode="External"/></Relationships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Sheet2!$C$3:$C$6</cx:f>
        <cx:lvl ptCount="4">
          <cx:pt idx="0">General guideline/definitions </cx:pt>
          <cx:pt idx="1">Standard PI reporting templates </cx:pt>
          <cx:pt idx="2">Standard ICT tool for PI</cx:pt>
          <cx:pt idx="3">Standard set of PIs and/or targets</cx:pt>
        </cx:lvl>
      </cx:strDim>
      <cx:numDim type="val">
        <cx:f>Sheet2!$D$3:$D$6</cx:f>
        <cx:lvl ptCount="4" formatCode="0%">
          <cx:pt idx="0">0.88888888888888884</cx:pt>
          <cx:pt idx="1">0.88888888888888884</cx:pt>
          <cx:pt idx="2">0.55555555555555558</cx:pt>
          <cx:pt idx="3">0.33333333333333331</cx:pt>
        </cx:lvl>
      </cx:numDim>
    </cx:data>
  </cx:chartData>
  <cx:chart>
    <cx:plotArea>
      <cx:plotAreaRegion>
        <cx:series layoutId="funnel" uniqueId="{FCA754B5-2408-4374-BCFA-615D9A5C5092}">
          <cx:dataLabels>
            <cx:visibility seriesName="0" categoryName="0" value="1"/>
          </cx:dataLabels>
          <cx:dataId val="0"/>
        </cx:series>
      </cx:plotAreaRegion>
      <cx:axis id="0">
        <cx:catScaling gapWidth="0.0599999987"/>
        <cx:title/>
        <cx:tickLabels/>
        <cx:txPr>
          <a:bodyPr vertOverflow="overflow" horzOverflow="overflow" wrap="square" lIns="0" tIns="0" rIns="0" bIns="0"/>
          <a:lstStyle/>
          <a:p>
            <a:pPr algn="ctr" rtl="0">
              <a:defRPr sz="1400" b="0">
                <a:solidFill>
                  <a:srgbClr val="59595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en-US" sz="1400" b="0"/>
          </a:p>
        </cx:txPr>
      </cx:axis>
    </cx:plotArea>
  </cx:chart>
</cx:chartSpace>
</file>

<file path=ppt/charts/chartEx2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Sheet2!$C$21:$C$26</cx:f>
        <cx:lvl ptCount="6">
          <cx:pt idx="0">CBA </cx:pt>
          <cx:pt idx="1">Agencies</cx:pt>
          <cx:pt idx="2">Chief executive </cx:pt>
          <cx:pt idx="3">Legislature</cx:pt>
          <cx:pt idx="4">Supreme Audit</cx:pt>
          <cx:pt idx="5">Internal Audit</cx:pt>
        </cx:lvl>
      </cx:strDim>
      <cx:numDim type="val">
        <cx:f>Sheet2!$D$21:$D$26</cx:f>
        <cx:lvl ptCount="6" formatCode="0%">
          <cx:pt idx="0">1</cx:pt>
          <cx:pt idx="1">0.88888888888888884</cx:pt>
          <cx:pt idx="2">0.22222222222222221</cx:pt>
          <cx:pt idx="3">0</cx:pt>
          <cx:pt idx="4">0</cx:pt>
          <cx:pt idx="5">0</cx:pt>
        </cx:lvl>
      </cx:numDim>
    </cx:data>
  </cx:chartData>
  <cx:chart>
    <cx:plotArea>
      <cx:plotAreaRegion>
        <cx:series layoutId="funnel" uniqueId="{A8D4BFB9-1404-46A7-97F8-6750C81A48DC}">
          <cx:dataId val="0"/>
        </cx:series>
      </cx:plotAreaRegion>
      <cx:axis id="0">
        <cx:catScaling gapWidth="0.0599999987"/>
        <cx:tickLabels/>
        <cx:txPr>
          <a:bodyPr spcFirstLastPara="1" vertOverflow="ellipsis" horzOverflow="overflow" wrap="square" lIns="0" tIns="0" rIns="0" bIns="0" anchor="ctr" anchorCtr="1"/>
          <a:lstStyle/>
          <a:p>
            <a:pPr algn="ctr" rtl="0">
              <a:defRPr sz="1100" b="1">
                <a:solidFill>
                  <a:sysClr val="windowText" lastClr="000000"/>
                </a:solidFill>
                <a:latin typeface="+mj-lt"/>
              </a:defRPr>
            </a:pPr>
            <a:endParaRPr lang="en-US" sz="1100" b="1" i="0" u="none" strike="noStrike" baseline="0">
              <a:solidFill>
                <a:sysClr val="windowText" lastClr="000000"/>
              </a:solidFill>
              <a:latin typeface="+mj-lt"/>
            </a:endParaRPr>
          </a:p>
        </cx:txPr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41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41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212" cy="464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619" y="0"/>
            <a:ext cx="3037212" cy="464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3DEF46C-3B29-459B-AD1C-1E45D54687AF}" type="datetimeFigureOut">
              <a:rPr lang="en-US"/>
              <a:pPr>
                <a:defRPr/>
              </a:pPr>
              <a:t>11/29/2017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353"/>
            <a:ext cx="3037212" cy="464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619" y="8830353"/>
            <a:ext cx="3037212" cy="464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3FA3048-62B1-4C44-B29A-EA0FED456B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277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4"/>
          </p:nvPr>
        </p:nvSpPr>
        <p:spPr>
          <a:xfrm>
            <a:off x="0" y="8830353"/>
            <a:ext cx="3037212" cy="4660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239838" y="1162050"/>
            <a:ext cx="453072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10" name="Header Placeholder 9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212" cy="4660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5"/>
          </p:nvPr>
        </p:nvSpPr>
        <p:spPr>
          <a:xfrm>
            <a:off x="3971619" y="8830353"/>
            <a:ext cx="3037212" cy="4660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D93891-08A2-4590-89BC-501F5744FE3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Notes Placeholder 11"/>
          <p:cNvSpPr>
            <a:spLocks noGrp="1"/>
          </p:cNvSpPr>
          <p:nvPr>
            <p:ph type="body" sz="quarter" idx="3"/>
          </p:nvPr>
        </p:nvSpPr>
        <p:spPr>
          <a:xfrm>
            <a:off x="700412" y="4474046"/>
            <a:ext cx="5609576" cy="365969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Date Placeholder 12"/>
          <p:cNvSpPr>
            <a:spLocks noGrp="1"/>
          </p:cNvSpPr>
          <p:nvPr>
            <p:ph type="dt" idx="1"/>
          </p:nvPr>
        </p:nvSpPr>
        <p:spPr>
          <a:xfrm>
            <a:off x="3971619" y="0"/>
            <a:ext cx="3037212" cy="4660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109E9D-F353-4E16-A1E5-1D35D56B03AA}" type="datetimeFigureOut">
              <a:rPr lang="en-US" smtClean="0"/>
              <a:t>11/29/2017</a:t>
            </a:fld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307019" y="3867440"/>
            <a:ext cx="4336685" cy="554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3305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87425" y="696913"/>
            <a:ext cx="5035550" cy="34861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0412" y="4415177"/>
            <a:ext cx="5609576" cy="4184607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971619" y="8830353"/>
            <a:ext cx="3037212" cy="46441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C88DE2-B501-4DB1-B8EA-01C094CFBE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8280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61174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37136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855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5310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43577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04487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86414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23495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68DF0D80-5420-4929-84E1-31B58A28874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87425" y="696913"/>
            <a:ext cx="503555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B50B8915-1843-4053-AFF4-9D2669866F4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00088" y="4414838"/>
            <a:ext cx="5610225" cy="4184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en-US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3F09B43F-31DA-4E46-A6DD-1A52B83877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29675"/>
            <a:ext cx="3036888" cy="4651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>
              <a:spcBef>
                <a:spcPct val="0"/>
              </a:spcBef>
            </a:pPr>
            <a:fld id="{2260CC04-A336-4AAF-8813-AD7AFA6C9D61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 eaLnBrk="0" hangingPunct="0">
                <a:spcBef>
                  <a:spcPct val="0"/>
                </a:spcBef>
              </a:pPr>
              <a:t>18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1776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7608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87425" y="696913"/>
            <a:ext cx="5035550" cy="34861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0412" y="4415177"/>
            <a:ext cx="5609576" cy="4184607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971619" y="8830353"/>
            <a:ext cx="3037212" cy="46441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7928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86136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569610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053547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422713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207374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id="{4B4DB544-8079-4320-BEB7-C6280C7D170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87425" y="696913"/>
            <a:ext cx="503555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id="{AB45E7F3-67C4-419F-954D-BC62CC4AE63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00088" y="4414838"/>
            <a:ext cx="5610225" cy="4184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en-US"/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A008A693-1E16-415E-AAFD-E434C188B7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29675"/>
            <a:ext cx="3036888" cy="4651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>
              <a:spcBef>
                <a:spcPct val="0"/>
              </a:spcBef>
            </a:pPr>
            <a:fld id="{7E3ECED7-0B48-4493-B465-3E7DA705FC7B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 eaLnBrk="0" hangingPunct="0">
                <a:spcBef>
                  <a:spcPct val="0"/>
                </a:spcBef>
              </a:pPr>
              <a:t>25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93991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99193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290349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543117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74263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87425" y="696913"/>
            <a:ext cx="5035550" cy="34861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0412" y="4415177"/>
            <a:ext cx="5609576" cy="4184607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971619" y="8830353"/>
            <a:ext cx="3037212" cy="46441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57553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635773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91438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012967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20318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536447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283916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36679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628435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320206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47082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078002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684473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87425" y="696913"/>
            <a:ext cx="5035550" cy="34861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0412" y="4415177"/>
            <a:ext cx="5609576" cy="4184607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971619" y="8830353"/>
            <a:ext cx="3037212" cy="46441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34551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287668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0907154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1139917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9696710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7313152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5745305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87425" y="696913"/>
            <a:ext cx="5035550" cy="34861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0412" y="4415177"/>
            <a:ext cx="5609576" cy="4184607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971619" y="8830353"/>
            <a:ext cx="3037212" cy="46441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9929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0551505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87425" y="696913"/>
            <a:ext cx="5035550" cy="34861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0412" y="4415177"/>
            <a:ext cx="5609576" cy="4184607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971619" y="8830353"/>
            <a:ext cx="3037212" cy="46441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659035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87425" y="696913"/>
            <a:ext cx="5035550" cy="34861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0412" y="4415177"/>
            <a:ext cx="5609576" cy="4184607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75779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971619" y="8830353"/>
            <a:ext cx="3037212" cy="46441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754396D-8E82-4941-B4DF-1193D24FEC3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1960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87425" y="696913"/>
            <a:ext cx="5035550" cy="34861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0412" y="4415177"/>
            <a:ext cx="5609576" cy="4184607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971619" y="8830353"/>
            <a:ext cx="3037212" cy="46441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7743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41446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87425" y="696913"/>
            <a:ext cx="5035550" cy="34861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0412" y="4415177"/>
            <a:ext cx="5609576" cy="4184607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971619" y="8830353"/>
            <a:ext cx="3037212" cy="46441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6931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4791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6FC52-93CA-4652-B95B-2825898169D1}" type="datetime1">
              <a:rPr lang="en-US" smtClean="0"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3BBAE-7D5F-41AB-BD10-EF89A677EB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92896-A389-4742-9D7E-5F47227244A6}" type="datetime1">
              <a:rPr lang="en-US" smtClean="0"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1B2B7-ED7E-40C8-AB88-99064FB57A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983C7-892B-4A5A-B838-CE62C03510E6}" type="datetime1">
              <a:rPr lang="en-US" smtClean="0"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3A031-8C87-495F-8161-33479F35BD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E691E-7B09-4F4D-A308-1519E3625F6B}" type="datetime1">
              <a:rPr lang="en-US" smtClean="0"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13107-B301-4006-969E-82B6FA1BE5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6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8D095-E391-4170-B7A7-2CD3641F6F6D}" type="datetime1">
              <a:rPr lang="en-US" smtClean="0"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421D5-AC61-48EB-AF70-CE986F164A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A78A-3B53-4710-A784-8BFDB0AC392C}" type="datetime1">
              <a:rPr lang="en-US" smtClean="0"/>
              <a:t>11/29/2017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11DB5-DA54-486C-AE6D-D01447F372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785AC-C9CF-443A-A574-35E8E30E8A5F}" type="datetime1">
              <a:rPr lang="en-US" smtClean="0"/>
              <a:t>11/29/2017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DFB1F-0932-40E9-9FC8-4685FCBBE7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A7A8E-6E15-4FBB-A22A-757A99936BB8}" type="datetime1">
              <a:rPr lang="en-US" smtClean="0"/>
              <a:t>11/29/2017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5FB05-52CC-4A02-A181-5157D23A47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CF024-FBF0-4D65-BCDF-28085012E0E1}" type="datetime1">
              <a:rPr lang="en-US" smtClean="0"/>
              <a:t>11/29/2017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F6CF5-24BC-4CD1-8A80-386CB6D2FE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2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D064D-CEFB-468D-AD81-7FEA969BF3FD}" type="datetime1">
              <a:rPr lang="en-US" smtClean="0"/>
              <a:t>11/29/2017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6CB80-B3E8-45F9-8241-913BB41D16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C89F0-1149-46F4-B958-50F4368D583C}" type="datetime1">
              <a:rPr lang="en-US" smtClean="0"/>
              <a:t>11/29/2017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8177A-534F-4E47-9536-CA6A7610BE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3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9322AF4-F8E7-4F7F-91D2-906E9D807E29}" type="datetime1">
              <a:rPr lang="en-US" smtClean="0"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3BEA64-BD09-492F-8F95-6EA01CA143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microsoft.com/office/2014/relationships/chartEx" Target="../charts/chartEx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microsoft.com/office/2014/relationships/chartEx" Target="../charts/chartEx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gif"/><Relationship Id="rId5" Type="http://schemas.openxmlformats.org/officeDocument/2006/relationships/image" Target="../media/image2.jpeg"/><Relationship Id="rId4" Type="http://schemas.openxmlformats.org/officeDocument/2006/relationships/hyperlink" Target="http://www.pempal.org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1073150" y="990600"/>
            <a:ext cx="8528050" cy="3200400"/>
          </a:xfrm>
        </p:spPr>
        <p:txBody>
          <a:bodyPr/>
          <a:lstStyle/>
          <a:p>
            <a:r>
              <a:rPr lang="ru-RU" dirty="0">
                <a:solidFill>
                  <a:srgbClr val="002060"/>
                </a:solidFill>
              </a:rPr>
              <a:t>Показатели эффективности в странах </a:t>
            </a:r>
            <a:r>
              <a:rPr lang="en-US" dirty="0">
                <a:solidFill>
                  <a:srgbClr val="002060"/>
                </a:solidFill>
              </a:rPr>
              <a:t>PEMPAL: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тенденции и вызовы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191000"/>
            <a:ext cx="6934200" cy="762000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Рабочая группа Бюджетного сообщества (БС) сети </a:t>
            </a:r>
            <a:r>
              <a: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PEMPAL </a:t>
            </a:r>
            <a:r>
              <a:rPr lang="ru-RU" sz="2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 программно-целевому бюджетированию</a:t>
            </a:r>
            <a:r>
              <a: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 бюджетированию, ориентированному на результат  (РГПБ/БОР)</a:t>
            </a:r>
            <a:endParaRPr lang="en-US" sz="24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84550" y="381000"/>
            <a:ext cx="38798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635EA7B-E6DE-4227-997A-9C422FEE7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609600"/>
            <a:ext cx="8763000" cy="6019800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bs-Latn-B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00100" lvl="1" indent="-3429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bs-Latn-BA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891209" y="78812"/>
            <a:ext cx="8343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cap="all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ОБЗОРНАЯ ИНФОРМАЦИЯ ПО СТРАНЕ</a:t>
            </a:r>
            <a:r>
              <a:rPr lang="en-US" sz="2800" cap="all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: </a:t>
            </a:r>
            <a:r>
              <a:rPr lang="ru-RU" sz="2800" cap="all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АРМЕНИЯ</a:t>
            </a:r>
            <a:endParaRPr lang="en-US" sz="2800" cap="all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D63924-A406-4020-BDAD-FB67F3CEF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1112CB6-F20F-4805-9D4F-4F99709E6C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2896288"/>
              </p:ext>
            </p:extLst>
          </p:nvPr>
        </p:nvGraphicFramePr>
        <p:xfrm>
          <a:off x="891208" y="621258"/>
          <a:ext cx="8862391" cy="6048022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3528392">
                  <a:extLst>
                    <a:ext uri="{9D8B030D-6E8A-4147-A177-3AD203B41FA5}">
                      <a16:colId xmlns:a16="http://schemas.microsoft.com/office/drawing/2014/main" val="266723044"/>
                    </a:ext>
                  </a:extLst>
                </a:gridCol>
                <a:gridCol w="5333999">
                  <a:extLst>
                    <a:ext uri="{9D8B030D-6E8A-4147-A177-3AD203B41FA5}">
                      <a16:colId xmlns:a16="http://schemas.microsoft.com/office/drawing/2014/main" val="1283950704"/>
                    </a:ext>
                  </a:extLst>
                </a:gridCol>
              </a:tblGrid>
              <a:tr h="384036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200"/>
                        <a:buFont typeface="Calibri Light" panose="020F0302020204030204" pitchFamily="34" charset="0"/>
                        <a:buNone/>
                      </a:pPr>
                      <a:r>
                        <a:rPr lang="en-US" sz="1200" u="none" strike="noStrike" dirty="0">
                          <a:effectLst/>
                        </a:rPr>
                        <a:t>1. 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Существует ли </a:t>
                      </a:r>
                      <a:r>
                        <a:rPr lang="ru-RU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механизм БОР,   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который бы в равной степени применялся во всех органах центрального правительства</a:t>
                      </a:r>
                      <a:r>
                        <a:rPr lang="en-US" sz="1200" u="none" strike="noStrike" dirty="0">
                          <a:effectLst/>
                        </a:rPr>
                        <a:t>?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4407" marR="4407" marT="44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Да, обязателен для отраслевых министерств и ведомств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22244820"/>
                  </a:ext>
                </a:extLst>
              </a:tr>
              <a:tr h="384036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200"/>
                        <a:buFont typeface="Calibri Light" panose="020F0302020204030204" pitchFamily="34" charset="0"/>
                        <a:buNone/>
                      </a:pPr>
                      <a:r>
                        <a:rPr lang="en-US" sz="1200" u="none" strike="noStrike" dirty="0">
                          <a:effectLst/>
                        </a:rPr>
                        <a:t>2. </a:t>
                      </a:r>
                      <a:r>
                        <a:rPr lang="ru-RU" sz="1200" u="none" strike="noStrike" dirty="0">
                          <a:effectLst/>
                        </a:rPr>
                        <a:t>Каковы ключевые элементы механизма БОР?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4407" marR="4407" marT="440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Стандартный набор ПЭ и/или целевых показателей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4062055"/>
                  </a:ext>
                </a:extLst>
              </a:tr>
              <a:tr h="384036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200"/>
                        <a:buFont typeface="Calibri Light" panose="020F0302020204030204" pitchFamily="34" charset="0"/>
                        <a:buNone/>
                      </a:pPr>
                      <a:r>
                        <a:rPr lang="en-US" sz="1200" u="none" strike="noStrike" dirty="0">
                          <a:effectLst/>
                        </a:rPr>
                        <a:t>3. </a:t>
                      </a:r>
                      <a:r>
                        <a:rPr lang="ru-RU" sz="1200" u="none" strike="noStrike" dirty="0">
                          <a:effectLst/>
                        </a:rPr>
                        <a:t>Какие учреждения играют важную роль в генерировании ПЭ?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4407" marR="4407" marT="44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ЦБА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ведомства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34291370"/>
                  </a:ext>
                </a:extLst>
              </a:tr>
              <a:tr h="689463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200"/>
                        <a:buFont typeface="Calibri Light" panose="020F0302020204030204" pitchFamily="34" charset="0"/>
                        <a:buNone/>
                      </a:pPr>
                      <a:r>
                        <a:rPr lang="en-US" sz="1200" u="none" strike="noStrike" dirty="0">
                          <a:effectLst/>
                        </a:rPr>
                        <a:t>4. </a:t>
                      </a:r>
                      <a:r>
                        <a:rPr lang="ru-RU" sz="1200" u="none" strike="noStrike" dirty="0">
                          <a:effectLst/>
                        </a:rPr>
                        <a:t>Какие из вызовов, касающихся БОР, определены как серьёзные в рамках вариантов ответов на вопросы Опроса ОЭСР?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4407" marR="4407" marT="440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Отсутствие потенциала/подготовки сотрудников/госслужащих для измерения результативности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651049"/>
                  </a:ext>
                </a:extLst>
              </a:tr>
              <a:tr h="384036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200"/>
                        <a:buFont typeface="Calibri Light" panose="020F0302020204030204" pitchFamily="34" charset="0"/>
                        <a:buNone/>
                      </a:pPr>
                      <a:r>
                        <a:rPr lang="en-US" sz="1200" u="none" strike="noStrike" dirty="0">
                          <a:effectLst/>
                        </a:rPr>
                        <a:t>5. </a:t>
                      </a:r>
                      <a:r>
                        <a:rPr lang="ru-RU" sz="1200" u="none" strike="noStrike" dirty="0">
                          <a:effectLst/>
                        </a:rPr>
                        <a:t>На каких уровнях определяются и контролируются ПЭ?</a:t>
                      </a:r>
                    </a:p>
                  </a:txBody>
                  <a:tcPr marL="4407" marR="4407" marT="44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Определяются министерствами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ведомствами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Отслеживаются Правительством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16331910"/>
                  </a:ext>
                </a:extLst>
              </a:tr>
              <a:tr h="384036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200"/>
                        <a:buFont typeface="Calibri Light" panose="020F0302020204030204" pitchFamily="34" charset="0"/>
                        <a:buNone/>
                      </a:pPr>
                      <a:r>
                        <a:rPr lang="en-US" sz="1200" u="none" strike="noStrike" dirty="0">
                          <a:effectLst/>
                        </a:rPr>
                        <a:t>6. </a:t>
                      </a:r>
                      <a:r>
                        <a:rPr lang="ru-RU" sz="1200" u="none" strike="noStrike" dirty="0">
                          <a:effectLst/>
                        </a:rPr>
                        <a:t>Каковы виды этих ПЭ?</a:t>
                      </a:r>
                    </a:p>
                  </a:txBody>
                  <a:tcPr marL="4407" marR="4407" marT="440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Показатели количества, качества, своевременности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 настоящее время два последних вида пока не определены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).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Трансферты имеют другие ПЭ: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количество получателей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суммы и периодичность выплат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567627"/>
                  </a:ext>
                </a:extLst>
              </a:tr>
              <a:tr h="192018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200"/>
                        <a:buFont typeface="Calibri Light" panose="020F0302020204030204" pitchFamily="34" charset="0"/>
                        <a:buNone/>
                      </a:pPr>
                      <a:r>
                        <a:rPr lang="en-US" sz="1200" u="none" strike="noStrike" dirty="0">
                          <a:effectLst/>
                        </a:rPr>
                        <a:t>7. </a:t>
                      </a:r>
                      <a:r>
                        <a:rPr lang="ru-RU" sz="1200" u="none" strike="noStrike" dirty="0">
                          <a:effectLst/>
                        </a:rPr>
                        <a:t>Какова периодичность отслеживания ПЭ?</a:t>
                      </a:r>
                    </a:p>
                  </a:txBody>
                  <a:tcPr marL="4407" marR="4407" marT="44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Ежеквартально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44192898"/>
                  </a:ext>
                </a:extLst>
              </a:tr>
              <a:tr h="768073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200"/>
                        <a:buFont typeface="Calibri Light" panose="020F0302020204030204" pitchFamily="34" charset="0"/>
                        <a:buNone/>
                      </a:pPr>
                      <a:r>
                        <a:rPr lang="en-US" sz="1200" u="none" strike="noStrike" dirty="0">
                          <a:effectLst/>
                        </a:rPr>
                        <a:t>8. </a:t>
                      </a:r>
                      <a:r>
                        <a:rPr lang="ru-RU" sz="1200" u="none" strike="noStrike" dirty="0">
                          <a:effectLst/>
                        </a:rPr>
                        <a:t>Каково среднее число ПЭ на программу и какова структура ПЭ?</a:t>
                      </a:r>
                    </a:p>
                  </a:txBody>
                  <a:tcPr marL="4407" marR="4407" marT="440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Разброс очень широк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Так, в социальном блоке Министерство имеет 6 программ, в среднем – по 4 ПЭ на программу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; при этому его</a:t>
                      </a:r>
                      <a:r>
                        <a:rPr lang="ru-RU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У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правление по социальным делам ведёт 11 программ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некоторые из них дублируют одна другую в некоторых аспектах), имея</a:t>
                      </a:r>
                      <a:r>
                        <a:rPr lang="ru-RU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в среднем по 3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ПЭ на программу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015181"/>
                  </a:ext>
                </a:extLst>
              </a:tr>
              <a:tr h="57605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Calibri Light" panose="020F0302020204030204" pitchFamily="34" charset="0"/>
                        <a:buNone/>
                        <a:tabLst/>
                        <a:defRPr/>
                      </a:pPr>
                      <a:r>
                        <a:rPr lang="en-US" sz="1200" u="none" strike="noStrike" dirty="0">
                          <a:effectLst/>
                        </a:rPr>
                        <a:t>9. </a:t>
                      </a:r>
                      <a:r>
                        <a:rPr lang="ru-RU" sz="1200" u="none" strike="noStrike" dirty="0">
                          <a:effectLst/>
                        </a:rPr>
                        <a:t>Каково ориентировочное соотношение между непосредственными</a:t>
                      </a:r>
                      <a:r>
                        <a:rPr lang="ru-RU" sz="1200" u="none" strike="noStrike" baseline="0" dirty="0">
                          <a:effectLst/>
                        </a:rPr>
                        <a:t> результатами и итогами </a:t>
                      </a:r>
                      <a:r>
                        <a:rPr lang="ru-RU" sz="1200" u="none" strike="noStrike" dirty="0">
                          <a:effectLst/>
                        </a:rPr>
                        <a:t>в общей массе показателей?</a:t>
                      </a:r>
                    </a:p>
                  </a:txBody>
                  <a:tcPr marL="4407" marR="4407" marT="44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Преимущественно непосредственные</a:t>
                      </a:r>
                      <a:r>
                        <a:rPr lang="ru-RU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результаты.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50247952"/>
                  </a:ext>
                </a:extLst>
              </a:tr>
              <a:tr h="581108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200"/>
                        <a:buFont typeface="Calibri Light" panose="020F0302020204030204" pitchFamily="34" charset="0"/>
                        <a:buNone/>
                      </a:pPr>
                      <a:r>
                        <a:rPr lang="en-US" sz="1200" u="none" strike="noStrike" dirty="0">
                          <a:effectLst/>
                        </a:rPr>
                        <a:t>10. </a:t>
                      </a:r>
                      <a:r>
                        <a:rPr lang="ru-RU" sz="1200" u="none" strike="noStrike" dirty="0">
                          <a:effectLst/>
                        </a:rPr>
                        <a:t>Каковы основные вызовы, связанные непосредственно с ПЭ?</a:t>
                      </a:r>
                    </a:p>
                  </a:txBody>
                  <a:tcPr marL="4407" marR="4407" marT="440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БОР пока на начальной стадии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Нет равномерного применения ПЭ во всём секторе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В большинстве случаев показатели качества и своевременности не определены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Отчётность раз в квартал – слишком часто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2154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1871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609600"/>
            <a:ext cx="8763000" cy="6019800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bs-Latn-B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00100" lvl="1" indent="-3429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bs-Latn-BA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763588" y="87477"/>
            <a:ext cx="90147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cap="all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ОБЗОРНАЯ ИНФОРМАЦИЯ ПО СТРАНЕ</a:t>
            </a:r>
            <a:r>
              <a:rPr lang="en-US" sz="2400" cap="all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: </a:t>
            </a:r>
            <a:r>
              <a:rPr lang="ru-RU" sz="2400" cap="all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БОСНИЯ И ГЕРЦЕГОВИНА</a:t>
            </a:r>
            <a:endParaRPr lang="en-US" sz="3600" cap="all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D63924-A406-4020-BDAD-FB67F3CEF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1112CB6-F20F-4805-9D4F-4F99709E6C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1414740"/>
              </p:ext>
            </p:extLst>
          </p:nvPr>
        </p:nvGraphicFramePr>
        <p:xfrm>
          <a:off x="825040" y="721518"/>
          <a:ext cx="9066212" cy="6071626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3181127">
                  <a:extLst>
                    <a:ext uri="{9D8B030D-6E8A-4147-A177-3AD203B41FA5}">
                      <a16:colId xmlns:a16="http://schemas.microsoft.com/office/drawing/2014/main" val="266723044"/>
                    </a:ext>
                  </a:extLst>
                </a:gridCol>
                <a:gridCol w="5885085">
                  <a:extLst>
                    <a:ext uri="{9D8B030D-6E8A-4147-A177-3AD203B41FA5}">
                      <a16:colId xmlns:a16="http://schemas.microsoft.com/office/drawing/2014/main" val="1283950704"/>
                    </a:ext>
                  </a:extLst>
                </a:gridCol>
              </a:tblGrid>
              <a:tr h="38514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200"/>
                        <a:buFont typeface="Calibri Light" panose="020F0302020204030204" pitchFamily="34" charset="0"/>
                        <a:buNone/>
                      </a:pPr>
                      <a:r>
                        <a:rPr lang="en-US" sz="1100" u="none" strike="noStrike" dirty="0">
                          <a:effectLst/>
                        </a:rPr>
                        <a:t>1. </a:t>
                      </a: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Существует ли </a:t>
                      </a:r>
                      <a:r>
                        <a:rPr lang="ru-RU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механизм БОР,   </a:t>
                      </a: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который бы в равной степени применялся во всех органах центрального правительства</a:t>
                      </a:r>
                      <a:r>
                        <a:rPr lang="en-US" sz="1100" u="none" strike="noStrike" dirty="0">
                          <a:effectLst/>
                        </a:rPr>
                        <a:t>?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4407" marR="4407" marT="4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</a:rPr>
                        <a:t>Да, обязателен для отраслевых министерств и ведомств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22244820"/>
                  </a:ext>
                </a:extLst>
              </a:tr>
              <a:tr h="384036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200"/>
                        <a:buFont typeface="Calibri Light" panose="020F0302020204030204" pitchFamily="34" charset="0"/>
                        <a:buNone/>
                      </a:pPr>
                      <a:r>
                        <a:rPr lang="en-US" sz="1100" u="none" strike="noStrike" dirty="0">
                          <a:effectLst/>
                        </a:rPr>
                        <a:t>2. </a:t>
                      </a:r>
                      <a:r>
                        <a:rPr lang="ru-RU" sz="1100" u="none" strike="noStrike" dirty="0">
                          <a:effectLst/>
                        </a:rPr>
                        <a:t>Каковы ключевые элементы механизма БОР?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4407" marR="4407" marT="440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u="none" strike="noStrike" dirty="0">
                          <a:effectLst/>
                        </a:rPr>
                        <a:t>Общие руководящие принципы и определения</a:t>
                      </a:r>
                      <a:r>
                        <a:rPr lang="en-US" sz="1050" b="1" u="none" strike="noStrike" dirty="0">
                          <a:effectLst/>
                        </a:rPr>
                        <a:t>; </a:t>
                      </a:r>
                      <a:r>
                        <a:rPr lang="ru-RU" sz="1050" b="1" u="none" strike="noStrike" dirty="0">
                          <a:effectLst/>
                        </a:rPr>
                        <a:t>стандартные шаблоны для предоставления отчётной информации об эффективности</a:t>
                      </a:r>
                      <a:r>
                        <a:rPr lang="en-US" sz="1050" b="1" u="none" strike="noStrike" dirty="0">
                          <a:effectLst/>
                        </a:rPr>
                        <a:t>; </a:t>
                      </a:r>
                      <a:r>
                        <a:rPr lang="ru-RU" sz="1050" b="1" u="none" strike="noStrike" dirty="0">
                          <a:effectLst/>
                        </a:rPr>
                        <a:t>стандартный ИТ-инструмент </a:t>
                      </a:r>
                      <a:r>
                        <a:rPr lang="ru-RU" sz="105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для введения/предоставления отчётной информации по эффективности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4062055"/>
                  </a:ext>
                </a:extLst>
              </a:tr>
              <a:tr h="384036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200"/>
                        <a:buFont typeface="Calibri Light" panose="020F0302020204030204" pitchFamily="34" charset="0"/>
                        <a:buNone/>
                      </a:pPr>
                      <a:r>
                        <a:rPr lang="en-US" sz="1100" u="none" strike="noStrike" dirty="0">
                          <a:effectLst/>
                        </a:rPr>
                        <a:t>3. </a:t>
                      </a:r>
                      <a:r>
                        <a:rPr lang="ru-RU" sz="1100" u="none" strike="noStrike" dirty="0">
                          <a:effectLst/>
                        </a:rPr>
                        <a:t>Какие учреждения играют важную роль в генерировании ПЭ?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4407" marR="4407" marT="44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ЦБА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ведомства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34291370"/>
                  </a:ext>
                </a:extLst>
              </a:tr>
              <a:tr h="689463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200"/>
                        <a:buFont typeface="Calibri Light" panose="020F0302020204030204" pitchFamily="34" charset="0"/>
                        <a:buNone/>
                      </a:pPr>
                      <a:r>
                        <a:rPr lang="en-US" sz="1100" u="none" strike="noStrike" dirty="0">
                          <a:effectLst/>
                        </a:rPr>
                        <a:t>4. </a:t>
                      </a:r>
                      <a:r>
                        <a:rPr lang="ru-RU" sz="1100" u="none" strike="noStrike" dirty="0">
                          <a:effectLst/>
                        </a:rPr>
                        <a:t>Какие из вызовов, касающихся  БОР, определены как серьёзные в рамках вариантов ответов на вопросы Опроса ОЭСР?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4407" marR="4407" marT="440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 </a:t>
                      </a:r>
                      <a:r>
                        <a:rPr lang="ru-RU" sz="105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Отсутствие точных и своевременных данных, которые могут служить в качестве вводимых параметров для замеров результативности</a:t>
                      </a:r>
                      <a:r>
                        <a:rPr lang="en-US" sz="105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; </a:t>
                      </a:r>
                      <a:r>
                        <a:rPr lang="ru-RU" sz="105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Неясность задач политики/программы затрудняет процесс установления замеров/целевых ПЭ;</a:t>
                      </a:r>
                      <a:r>
                        <a:rPr lang="en-US" sz="105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 </a:t>
                      </a:r>
                      <a:r>
                        <a:rPr lang="ru-RU" sz="105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предоставляемая информация об</a:t>
                      </a:r>
                      <a:r>
                        <a:rPr lang="ru-RU" sz="105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 эффективности </a:t>
                      </a:r>
                      <a:r>
                        <a:rPr lang="ru-RU" sz="105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не актуальна для принятия бюджетных решений</a:t>
                      </a:r>
                      <a:r>
                        <a:rPr lang="en-US" sz="105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; </a:t>
                      </a:r>
                      <a:r>
                        <a:rPr lang="ru-RU" sz="105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отсутствие потенциала/подготовки сотрудников/госслужащих для измерения эффективности</a:t>
                      </a:r>
                      <a:r>
                        <a:rPr lang="en-US" sz="105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; </a:t>
                      </a:r>
                      <a:r>
                        <a:rPr lang="ru-RU" sz="105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отсутствие культуры «</a:t>
                      </a:r>
                      <a:r>
                        <a:rPr lang="ru-RU" sz="105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эффекивности</a:t>
                      </a:r>
                      <a:r>
                        <a:rPr lang="ru-RU" sz="105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»; отсутствие механизма/руководящих принципов БОР</a:t>
                      </a:r>
                      <a:r>
                        <a:rPr lang="en-US" sz="105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; </a:t>
                      </a:r>
                      <a:r>
                        <a:rPr lang="ru-RU" sz="105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отсутствие подходящих ИКТ</a:t>
                      </a:r>
                      <a:endParaRPr lang="en-US" sz="105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651049"/>
                  </a:ext>
                </a:extLst>
              </a:tr>
              <a:tr h="384036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200"/>
                        <a:buFont typeface="Calibri Light" panose="020F0302020204030204" pitchFamily="34" charset="0"/>
                        <a:buNone/>
                      </a:pPr>
                      <a:r>
                        <a:rPr lang="en-US" sz="1100" u="none" strike="noStrike" dirty="0">
                          <a:effectLst/>
                        </a:rPr>
                        <a:t>5. </a:t>
                      </a:r>
                      <a:r>
                        <a:rPr lang="ru-RU" sz="1100" u="none" strike="noStrike" dirty="0">
                          <a:effectLst/>
                        </a:rPr>
                        <a:t>На каких уровнях определяются и контролируются ПЭ?</a:t>
                      </a:r>
                    </a:p>
                  </a:txBody>
                  <a:tcPr marL="4407" marR="4407" marT="44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Определяются министерствами/ведомствами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 большинстве случаев с помощью Минфина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 в большей степени на уровне субъекта, нежели на уровне </a:t>
                      </a:r>
                      <a:r>
                        <a:rPr lang="ru-RU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ФБиГ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). 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Отслеживаются также министерствами/ведомствами и направляются Минфином Правительству и Парламенту для всех пользователей как дополнительная информация к процедуре принятия бюджета на уровне субъектов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16331910"/>
                  </a:ext>
                </a:extLst>
              </a:tr>
              <a:tr h="384036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200"/>
                        <a:buFont typeface="Calibri Light" panose="020F0302020204030204" pitchFamily="34" charset="0"/>
                        <a:buNone/>
                      </a:pPr>
                      <a:r>
                        <a:rPr lang="en-US" sz="1100" u="none" strike="noStrike" dirty="0">
                          <a:effectLst/>
                        </a:rPr>
                        <a:t>6. </a:t>
                      </a:r>
                      <a:r>
                        <a:rPr lang="ru-RU" sz="1100" u="none" strike="noStrike" dirty="0">
                          <a:effectLst/>
                        </a:rPr>
                        <a:t>Каковы виды этих ПЭ?</a:t>
                      </a:r>
                    </a:p>
                  </a:txBody>
                  <a:tcPr marL="4407" marR="4407" marT="440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Показатели непосредственных результатов, итогов и эффективности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5676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200"/>
                        <a:buFont typeface="Calibri Light" panose="020F0302020204030204" pitchFamily="34" charset="0"/>
                        <a:buNone/>
                      </a:pPr>
                      <a:r>
                        <a:rPr lang="en-US" sz="1100" u="none" strike="noStrike" dirty="0">
                          <a:effectLst/>
                        </a:rPr>
                        <a:t>7. </a:t>
                      </a:r>
                      <a:r>
                        <a:rPr lang="ru-RU" sz="1100" u="none" strike="noStrike" dirty="0">
                          <a:effectLst/>
                        </a:rPr>
                        <a:t>Какова периодичность отслеживания ПЭ?</a:t>
                      </a:r>
                    </a:p>
                  </a:txBody>
                  <a:tcPr marL="4407" marR="4407" marT="44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Ежегодно 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44192898"/>
                  </a:ext>
                </a:extLst>
              </a:tr>
              <a:tr h="768073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200"/>
                        <a:buFont typeface="Calibri Light" panose="020F0302020204030204" pitchFamily="34" charset="0"/>
                        <a:buNone/>
                      </a:pPr>
                      <a:r>
                        <a:rPr lang="en-US" sz="1100" u="none" strike="noStrike" dirty="0">
                          <a:effectLst/>
                        </a:rPr>
                        <a:t>8. </a:t>
                      </a:r>
                      <a:r>
                        <a:rPr lang="ru-RU" sz="1100" u="none" strike="noStrike" dirty="0">
                          <a:effectLst/>
                        </a:rPr>
                        <a:t>Каково среднее число ПЭ на программу и какова структура ПЭ?</a:t>
                      </a:r>
                    </a:p>
                  </a:txBody>
                  <a:tcPr marL="4407" marR="4407" marT="440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Каждое министерство/ведомство имеет программы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 среднем по 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3-4, 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но количество варьируется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 внутри каждой программы имеются мероприятия 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 среднем по 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4-5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но количество варьируется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). 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Показатели назначаются по мероприятиям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 уровне субъектов – по 3 показателя на мероприятие 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один – по непосредственным результатам,  один – по итогам, и один – по эффективности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),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тогда как на уровне </a:t>
                      </a:r>
                      <a:r>
                        <a:rPr lang="ru-RU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ФБиГ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может использоваться большее количество показателей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015181"/>
                  </a:ext>
                </a:extLst>
              </a:tr>
              <a:tr h="57605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Calibri Light" panose="020F0302020204030204" pitchFamily="34" charset="0"/>
                        <a:buNone/>
                        <a:tabLst/>
                        <a:defRPr/>
                      </a:pPr>
                      <a:r>
                        <a:rPr lang="en-US" sz="1100" u="none" strike="noStrike" dirty="0">
                          <a:effectLst/>
                        </a:rPr>
                        <a:t>9. </a:t>
                      </a:r>
                      <a:r>
                        <a:rPr lang="ru-RU" sz="1100" u="none" strike="noStrike" dirty="0">
                          <a:effectLst/>
                        </a:rPr>
                        <a:t>Каково ориентировочное соотношение между непосредственными</a:t>
                      </a:r>
                      <a:r>
                        <a:rPr lang="ru-RU" sz="1100" u="none" strike="noStrike" baseline="0" dirty="0">
                          <a:effectLst/>
                        </a:rPr>
                        <a:t> результатами и итогами </a:t>
                      </a:r>
                      <a:r>
                        <a:rPr lang="ru-RU" sz="1100" u="none" strike="noStrike" dirty="0">
                          <a:effectLst/>
                        </a:rPr>
                        <a:t>в общей массе показателей?</a:t>
                      </a:r>
                    </a:p>
                  </a:txBody>
                  <a:tcPr marL="4407" marR="4407" marT="44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u="none" strike="noStrike" dirty="0">
                          <a:effectLst/>
                        </a:rPr>
                        <a:t>Около </a:t>
                      </a:r>
                      <a:r>
                        <a:rPr lang="en-US" sz="1050" b="1" u="none" strike="noStrike" dirty="0">
                          <a:effectLst/>
                        </a:rPr>
                        <a:t>2/3 </a:t>
                      </a:r>
                      <a:r>
                        <a:rPr lang="ru-RU" sz="1050" b="1" u="none" strike="noStrike" dirty="0">
                          <a:effectLst/>
                        </a:rPr>
                        <a:t>показатели непосредственных результатов и </a:t>
                      </a:r>
                      <a:r>
                        <a:rPr lang="en-US" sz="1050" b="1" u="none" strike="noStrike" dirty="0">
                          <a:effectLst/>
                        </a:rPr>
                        <a:t>1/3 </a:t>
                      </a:r>
                      <a:r>
                        <a:rPr lang="ru-RU" sz="1050" b="1" u="none" strike="noStrike" dirty="0">
                          <a:effectLst/>
                        </a:rPr>
                        <a:t>показателей итогов</a:t>
                      </a:r>
                      <a:r>
                        <a:rPr lang="en-US" sz="1050" b="1" u="none" strike="noStrike" dirty="0">
                          <a:effectLst/>
                        </a:rPr>
                        <a:t>.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50247952"/>
                  </a:ext>
                </a:extLst>
              </a:tr>
              <a:tr h="581108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200"/>
                        <a:buFont typeface="Calibri Light" panose="020F0302020204030204" pitchFamily="34" charset="0"/>
                        <a:buNone/>
                      </a:pPr>
                      <a:r>
                        <a:rPr lang="en-US" sz="1100" u="none" strike="noStrike" dirty="0">
                          <a:effectLst/>
                        </a:rPr>
                        <a:t>10. </a:t>
                      </a:r>
                      <a:r>
                        <a:rPr lang="ru-RU" sz="1100" u="none" strike="noStrike" dirty="0">
                          <a:effectLst/>
                        </a:rPr>
                        <a:t>Каковы основные вызовы, связанные непосредственно с ПЭ?</a:t>
                      </a:r>
                    </a:p>
                  </a:txBody>
                  <a:tcPr marL="4407" marR="4407" marT="440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Связь с общим государственным стратегическим планированием недостаточна </a:t>
                      </a:r>
                      <a:r>
                        <a:rPr lang="en-US" sz="105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ru-RU" sz="105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планируется/ведётся работа по улучшению ситуации</a:t>
                      </a:r>
                      <a:r>
                        <a:rPr lang="en-US" sz="105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). </a:t>
                      </a:r>
                      <a:r>
                        <a:rPr lang="ru-RU" sz="105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Отсутствие определённых стандартных ПЭ/КНП</a:t>
                      </a:r>
                      <a:r>
                        <a:rPr lang="en-US" sz="105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ru-RU" sz="105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Качество ПЭ у различных пользователей неодинаковое; в целом они требуют пересмотра</a:t>
                      </a:r>
                      <a:r>
                        <a:rPr lang="ru-RU" sz="105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 и совершенствования</a:t>
                      </a:r>
                      <a:r>
                        <a:rPr lang="en-US" sz="105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ru-RU" sz="105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Некоторые ПЭ не поддаются количественной оценке 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ru-RU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уровень </a:t>
                      </a:r>
                      <a:r>
                        <a:rPr lang="ru-RU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ФБиГ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). </a:t>
                      </a:r>
                      <a:r>
                        <a:rPr lang="ru-RU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Недостаточное использование ПЭ в принятии решений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ru-RU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БОР на уровне кантонов/муниципальных образований осуществляется слабо или не существует совсем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2154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60032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609600"/>
            <a:ext cx="8763000" cy="6019800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bs-Latn-B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00100" lvl="1" indent="-3429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bs-Latn-BA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763588" y="87477"/>
            <a:ext cx="90147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cap="all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ОБЗОРНАЯ ИНФОРМАЦИЯ ПО СТРАНЕ</a:t>
            </a:r>
            <a:r>
              <a:rPr lang="en-US" sz="2800" cap="all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: </a:t>
            </a:r>
            <a:r>
              <a:rPr lang="ru-RU" sz="2800" cap="all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ХОРВАТИЯ</a:t>
            </a:r>
            <a:endParaRPr lang="en-US" sz="2800" cap="all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D63924-A406-4020-BDAD-FB67F3CEF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1112CB6-F20F-4805-9D4F-4F99709E6C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039925"/>
              </p:ext>
            </p:extLst>
          </p:nvPr>
        </p:nvGraphicFramePr>
        <p:xfrm>
          <a:off x="961995" y="734609"/>
          <a:ext cx="8816383" cy="6020739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3093468">
                  <a:extLst>
                    <a:ext uri="{9D8B030D-6E8A-4147-A177-3AD203B41FA5}">
                      <a16:colId xmlns:a16="http://schemas.microsoft.com/office/drawing/2014/main" val="266723044"/>
                    </a:ext>
                  </a:extLst>
                </a:gridCol>
                <a:gridCol w="5722915">
                  <a:extLst>
                    <a:ext uri="{9D8B030D-6E8A-4147-A177-3AD203B41FA5}">
                      <a16:colId xmlns:a16="http://schemas.microsoft.com/office/drawing/2014/main" val="1283950704"/>
                    </a:ext>
                  </a:extLst>
                </a:gridCol>
              </a:tblGrid>
              <a:tr h="500107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200"/>
                        <a:buFont typeface="Calibri Light" panose="020F0302020204030204" pitchFamily="34" charset="0"/>
                        <a:buNone/>
                      </a:pPr>
                      <a:r>
                        <a:rPr lang="en-US" sz="1100" u="none" strike="noStrike" dirty="0">
                          <a:effectLst/>
                        </a:rPr>
                        <a:t>1. </a:t>
                      </a: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Существует ли </a:t>
                      </a:r>
                      <a:r>
                        <a:rPr lang="ru-RU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механизм БОР,   </a:t>
                      </a: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который бы в равной степени применялся во всех органах центрального правительства</a:t>
                      </a:r>
                      <a:r>
                        <a:rPr lang="en-US" sz="1100" u="none" strike="noStrike" dirty="0">
                          <a:effectLst/>
                        </a:rPr>
                        <a:t>?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4407" marR="4407" marT="4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Да, обязателен для отраслевых министерств и ведомств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22244820"/>
                  </a:ext>
                </a:extLst>
              </a:tr>
              <a:tr h="505152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200"/>
                        <a:buFont typeface="Calibri Light" panose="020F0302020204030204" pitchFamily="34" charset="0"/>
                        <a:buNone/>
                      </a:pPr>
                      <a:r>
                        <a:rPr lang="en-US" sz="1100" u="none" strike="noStrike" dirty="0">
                          <a:effectLst/>
                        </a:rPr>
                        <a:t>2. </a:t>
                      </a:r>
                      <a:r>
                        <a:rPr lang="ru-RU" sz="1100" u="none" strike="noStrike" dirty="0">
                          <a:effectLst/>
                        </a:rPr>
                        <a:t>Каковы ключевые элементы механизма БОР?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4407" marR="4407" marT="440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Общие руководящие принципы и определения</a:t>
                      </a:r>
                      <a:r>
                        <a:rPr lang="en-US" sz="1100" b="1" u="none" strike="noStrike" dirty="0">
                          <a:effectLst/>
                        </a:rPr>
                        <a:t>; </a:t>
                      </a:r>
                      <a:r>
                        <a:rPr lang="ru-RU" sz="1100" b="1" u="none" strike="noStrike" dirty="0">
                          <a:effectLst/>
                        </a:rPr>
                        <a:t>стандартные шаблоны для предоставления отчётной информации ю эффективности</a:t>
                      </a:r>
                      <a:r>
                        <a:rPr lang="en-US" sz="1100" b="1" u="none" strike="noStrike" dirty="0">
                          <a:effectLst/>
                        </a:rPr>
                        <a:t>; </a:t>
                      </a:r>
                      <a:r>
                        <a:rPr lang="ru-RU" sz="1100" b="1" u="none" strike="noStrike" dirty="0">
                          <a:effectLst/>
                        </a:rPr>
                        <a:t>стандартный ИТ-инструмент </a:t>
                      </a: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для введения/предоставления отчётной информации по эффективности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4062055"/>
                  </a:ext>
                </a:extLst>
              </a:tr>
              <a:tr h="378570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200"/>
                        <a:buFont typeface="Calibri Light" panose="020F0302020204030204" pitchFamily="34" charset="0"/>
                        <a:buNone/>
                      </a:pPr>
                      <a:r>
                        <a:rPr lang="en-US" sz="1100" u="none" strike="noStrike" dirty="0">
                          <a:effectLst/>
                        </a:rPr>
                        <a:t>3. </a:t>
                      </a:r>
                      <a:r>
                        <a:rPr lang="ru-RU" sz="1100" u="none" strike="noStrike" dirty="0">
                          <a:effectLst/>
                        </a:rPr>
                        <a:t>Какие учреждения играют важную роль в генерировании ПР?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4407" marR="4407" marT="44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ЦБА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ведомства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34291370"/>
                  </a:ext>
                </a:extLst>
              </a:tr>
              <a:tr h="1369373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200"/>
                        <a:buFont typeface="Calibri Light" panose="020F0302020204030204" pitchFamily="34" charset="0"/>
                        <a:buNone/>
                      </a:pPr>
                      <a:r>
                        <a:rPr lang="en-US" sz="1100" u="none" strike="noStrike" dirty="0">
                          <a:effectLst/>
                        </a:rPr>
                        <a:t>4. </a:t>
                      </a:r>
                      <a:r>
                        <a:rPr lang="ru-RU" sz="1100" u="none" strike="noStrike" dirty="0">
                          <a:effectLst/>
                        </a:rPr>
                        <a:t>Какие из вызовов, касающихся БОР, определены как серьёзные в рамках вариантов ответов на вопросы Опроса ОЭСР?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4407" marR="4407" marT="440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Неясность задач политики/программы затрудняет процесс установления замеров/целевых ПЭ; отсутствие лидерства/решимости в продвижении БОР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; </a:t>
                      </a: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информация об</a:t>
                      </a:r>
                      <a:r>
                        <a:rPr lang="ru-RU" sz="11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 эффективности</a:t>
                      </a: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 не актуальна для принятия бюджетных решений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; c</a:t>
                      </a:r>
                      <a:r>
                        <a:rPr lang="ru-RU" sz="11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осредоточенность</a:t>
                      </a: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 на эффективности ослабевает после ассигнования средств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; </a:t>
                      </a: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отсутствие потенциала/подготовки сотрудников/госслужащих для измерения эффективности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; </a:t>
                      </a: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дефицит ресурсов (времени, кадров, средств), выделяемых на оценки эффективности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.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651049"/>
                  </a:ext>
                </a:extLst>
              </a:tr>
              <a:tr h="505152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200"/>
                        <a:buFont typeface="Calibri Light" panose="020F0302020204030204" pitchFamily="34" charset="0"/>
                        <a:buNone/>
                      </a:pPr>
                      <a:r>
                        <a:rPr lang="en-US" sz="1100" u="none" strike="noStrike" dirty="0">
                          <a:effectLst/>
                        </a:rPr>
                        <a:t>5. </a:t>
                      </a:r>
                      <a:r>
                        <a:rPr lang="ru-RU" sz="1100" u="none" strike="noStrike" dirty="0">
                          <a:effectLst/>
                        </a:rPr>
                        <a:t>На каких уровнях определяются и контролируются ПЭ?</a:t>
                      </a:r>
                    </a:p>
                  </a:txBody>
                  <a:tcPr marL="4407" marR="4407" marT="44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Определяются министерствами/ведомствами при методической поддержке Минфина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Отслеживаются также министерствами/ведомствами и направляются Правительству и Парламенту в качестве дополнительной информации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16331910"/>
                  </a:ext>
                </a:extLst>
              </a:tr>
              <a:tr h="378570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200"/>
                        <a:buFont typeface="Calibri Light" panose="020F0302020204030204" pitchFamily="34" charset="0"/>
                        <a:buNone/>
                      </a:pPr>
                      <a:r>
                        <a:rPr lang="en-US" sz="1100" u="none" strike="noStrike" dirty="0">
                          <a:effectLst/>
                        </a:rPr>
                        <a:t>6. </a:t>
                      </a:r>
                      <a:r>
                        <a:rPr lang="ru-RU" sz="1100" u="none" strike="noStrike" dirty="0">
                          <a:effectLst/>
                        </a:rPr>
                        <a:t>Каковы виды этих ПР?</a:t>
                      </a:r>
                    </a:p>
                  </a:txBody>
                  <a:tcPr marL="4407" marR="4407" marT="440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Официальная типология отсутствует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567627"/>
                  </a:ext>
                </a:extLst>
              </a:tr>
              <a:tr h="189285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200"/>
                        <a:buFont typeface="Calibri Light" panose="020F0302020204030204" pitchFamily="34" charset="0"/>
                        <a:buNone/>
                      </a:pPr>
                      <a:r>
                        <a:rPr lang="en-US" sz="1100" u="none" strike="noStrike" dirty="0">
                          <a:effectLst/>
                        </a:rPr>
                        <a:t>7. </a:t>
                      </a:r>
                      <a:r>
                        <a:rPr lang="ru-RU" sz="1100" u="none" strike="noStrike" dirty="0">
                          <a:effectLst/>
                        </a:rPr>
                        <a:t>Какова периодичность отслеживания ПЭ?</a:t>
                      </a:r>
                    </a:p>
                  </a:txBody>
                  <a:tcPr marL="4407" marR="4407" marT="44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Ежегодно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44192898"/>
                  </a:ext>
                </a:extLst>
              </a:tr>
              <a:tr h="757142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200"/>
                        <a:buFont typeface="Calibri Light" panose="020F0302020204030204" pitchFamily="34" charset="0"/>
                        <a:buNone/>
                      </a:pPr>
                      <a:r>
                        <a:rPr lang="en-US" sz="1100" u="none" strike="noStrike" dirty="0">
                          <a:effectLst/>
                        </a:rPr>
                        <a:t>8. </a:t>
                      </a:r>
                      <a:r>
                        <a:rPr lang="ru-RU" sz="1100" u="none" strike="noStrike" dirty="0">
                          <a:effectLst/>
                        </a:rPr>
                        <a:t>Каково среднее число ПЭ на программу и какова структура ПЭ?</a:t>
                      </a:r>
                    </a:p>
                  </a:txBody>
                  <a:tcPr marL="4407" marR="4407" marT="440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Существуют программы и мероприятия в рамках каждой программы</a:t>
                      </a: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Количественный разброс ПЭ велик</a:t>
                      </a: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в среднем по 30 ПЭ на программу.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015181"/>
                  </a:ext>
                </a:extLst>
              </a:tr>
              <a:tr h="567857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200"/>
                        <a:buFont typeface="Calibri Light" panose="020F0302020204030204" pitchFamily="34" charset="0"/>
                        <a:buNone/>
                      </a:pPr>
                      <a:r>
                        <a:rPr lang="en-US" sz="1100" u="none" strike="noStrike" dirty="0">
                          <a:effectLst/>
                        </a:rPr>
                        <a:t>9. </a:t>
                      </a:r>
                      <a:r>
                        <a:rPr lang="ru-RU" sz="1100" u="none" strike="noStrike" dirty="0">
                          <a:effectLst/>
                        </a:rPr>
                        <a:t>Каково ориентировочное соотношение между непосредственными</a:t>
                      </a:r>
                      <a:r>
                        <a:rPr lang="ru-RU" sz="1100" u="none" strike="noStrike" baseline="0" dirty="0">
                          <a:effectLst/>
                        </a:rPr>
                        <a:t> результатами и итогами </a:t>
                      </a:r>
                      <a:r>
                        <a:rPr lang="ru-RU" sz="1100" u="none" strike="noStrike" dirty="0">
                          <a:effectLst/>
                        </a:rPr>
                        <a:t>в общей массе показателей?</a:t>
                      </a:r>
                    </a:p>
                  </a:txBody>
                  <a:tcPr marL="4407" marR="4407" marT="44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Преимущественно показатели непосредственных результатов</a:t>
                      </a:r>
                      <a:r>
                        <a:rPr lang="en-US" sz="1100" b="1" u="none" strike="noStrike" dirty="0">
                          <a:effectLst/>
                        </a:rPr>
                        <a:t>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50247952"/>
                  </a:ext>
                </a:extLst>
              </a:tr>
              <a:tr h="835660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200"/>
                        <a:buFont typeface="Calibri Light" panose="020F0302020204030204" pitchFamily="34" charset="0"/>
                        <a:buNone/>
                      </a:pPr>
                      <a:r>
                        <a:rPr lang="en-US" sz="1100" u="none" strike="noStrike" dirty="0">
                          <a:effectLst/>
                        </a:rPr>
                        <a:t>10. </a:t>
                      </a:r>
                      <a:r>
                        <a:rPr lang="ru-RU" sz="1100" u="none" strike="noStrike" dirty="0">
                          <a:effectLst/>
                        </a:rPr>
                        <a:t>Каковы основные вызовы, связанные непосредственно с ПЭ?</a:t>
                      </a:r>
                    </a:p>
                  </a:txBody>
                  <a:tcPr marL="4407" marR="4407" marT="440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Качество ПЭ в некоторых случаях остаётся низким</a:t>
                      </a:r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В одних программах/мероприятиях слишком много ПЭ</a:t>
                      </a:r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в других – слишком мало</a:t>
                      </a:r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ПЭ недостаточно активно используются для принятия решений</a:t>
                      </a: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Отсутствие национальной стратегии высшего уровня, содержащей ПЭ/КНП</a:t>
                      </a: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БОР внедрено на уровне местного самоуправления</a:t>
                      </a: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но все ещё находится на этапе разработки</a:t>
                      </a: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endParaRPr lang="en-US" sz="1100" b="1" u="none" strike="noStrik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2154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80652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609600"/>
            <a:ext cx="8763000" cy="6019800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bs-Latn-B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00100" lvl="1" indent="-3429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bs-Latn-BA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763588" y="87477"/>
            <a:ext cx="90147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cap="all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ОБЗОРНАЯ ИНФОРМАЦИЯ ПО СТРАНЕ</a:t>
            </a:r>
            <a:r>
              <a:rPr lang="en-US" sz="2800" cap="all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:</a:t>
            </a:r>
            <a:r>
              <a:rPr lang="ru-RU" sz="2800" cap="all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СЕРБИЯ</a:t>
            </a:r>
            <a:endParaRPr lang="en-US" sz="2800" cap="all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D63924-A406-4020-BDAD-FB67F3CEF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1112CB6-F20F-4805-9D4F-4F99709E6C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0004630"/>
              </p:ext>
            </p:extLst>
          </p:nvPr>
        </p:nvGraphicFramePr>
        <p:xfrm>
          <a:off x="914400" y="821285"/>
          <a:ext cx="8686800" cy="5552805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66723044"/>
                    </a:ext>
                  </a:extLst>
                </a:gridCol>
                <a:gridCol w="5638800">
                  <a:extLst>
                    <a:ext uri="{9D8B030D-6E8A-4147-A177-3AD203B41FA5}">
                      <a16:colId xmlns:a16="http://schemas.microsoft.com/office/drawing/2014/main" val="1283950704"/>
                    </a:ext>
                  </a:extLst>
                </a:gridCol>
              </a:tblGrid>
              <a:tr h="384036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200"/>
                        <a:buFont typeface="Calibri Light" panose="020F0302020204030204" pitchFamily="34" charset="0"/>
                        <a:buNone/>
                      </a:pPr>
                      <a:r>
                        <a:rPr lang="en-US" sz="1200" u="none" strike="noStrike" dirty="0">
                          <a:effectLst/>
                        </a:rPr>
                        <a:t>1. 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Существует ли </a:t>
                      </a:r>
                      <a:r>
                        <a:rPr lang="ru-RU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механизм БОР,   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который бы в равной степени применялся во всех органах центрального правительства</a:t>
                      </a:r>
                      <a:r>
                        <a:rPr lang="en-US" sz="1200" u="none" strike="noStrike" dirty="0">
                          <a:effectLst/>
                        </a:rPr>
                        <a:t>?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4407" marR="4407" marT="44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Да, обязателен для отраслевых министерств и ведомств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22244820"/>
                  </a:ext>
                </a:extLst>
              </a:tr>
              <a:tr h="384036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200"/>
                        <a:buFont typeface="Calibri Light" panose="020F0302020204030204" pitchFamily="34" charset="0"/>
                        <a:buNone/>
                      </a:pPr>
                      <a:r>
                        <a:rPr lang="en-US" sz="1200" u="none" strike="noStrike" dirty="0">
                          <a:effectLst/>
                        </a:rPr>
                        <a:t>2. </a:t>
                      </a:r>
                      <a:r>
                        <a:rPr lang="ru-RU" sz="1200" u="none" strike="noStrike" dirty="0">
                          <a:effectLst/>
                        </a:rPr>
                        <a:t>Каковы ключевые элементы механизма БОР?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4407" marR="4407" marT="440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Общие руководящие принципы и определения</a:t>
                      </a:r>
                      <a:r>
                        <a:rPr lang="en-US" sz="1100" b="1" u="none" strike="noStrike" dirty="0">
                          <a:effectLst/>
                        </a:rPr>
                        <a:t>; </a:t>
                      </a:r>
                      <a:r>
                        <a:rPr lang="ru-RU" sz="1100" b="1" u="none" strike="noStrike" dirty="0">
                          <a:effectLst/>
                        </a:rPr>
                        <a:t>стандартные шаблоны для предоставления отчётной информации об эффективности</a:t>
                      </a:r>
                      <a:r>
                        <a:rPr lang="en-US" sz="1100" b="1" u="none" strike="noStrike" dirty="0">
                          <a:effectLst/>
                        </a:rPr>
                        <a:t>; </a:t>
                      </a:r>
                      <a:r>
                        <a:rPr lang="ru-RU" sz="1100" b="1" u="none" strike="noStrike" dirty="0">
                          <a:effectLst/>
                        </a:rPr>
                        <a:t>стандартный ИТ-инструмент </a:t>
                      </a: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для введения/предоставления отчётной информации по эффективности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4062055"/>
                  </a:ext>
                </a:extLst>
              </a:tr>
              <a:tr h="384036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200"/>
                        <a:buFont typeface="Calibri Light" panose="020F0302020204030204" pitchFamily="34" charset="0"/>
                        <a:buNone/>
                      </a:pPr>
                      <a:r>
                        <a:rPr lang="en-US" sz="1200" u="none" strike="noStrike" dirty="0">
                          <a:effectLst/>
                        </a:rPr>
                        <a:t>3. </a:t>
                      </a:r>
                      <a:r>
                        <a:rPr lang="ru-RU" sz="1200" u="none" strike="noStrike" dirty="0">
                          <a:effectLst/>
                        </a:rPr>
                        <a:t>Какие учреждения играют важную роль в генерировании ПЭ?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4407" marR="4407" marT="44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ЦБА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ведомства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34291370"/>
                  </a:ext>
                </a:extLst>
              </a:tr>
              <a:tr h="689463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200"/>
                        <a:buFont typeface="Calibri Light" panose="020F0302020204030204" pitchFamily="34" charset="0"/>
                        <a:buNone/>
                      </a:pPr>
                      <a:r>
                        <a:rPr lang="en-US" sz="1200" u="none" strike="noStrike" dirty="0">
                          <a:effectLst/>
                        </a:rPr>
                        <a:t>4. </a:t>
                      </a:r>
                      <a:r>
                        <a:rPr lang="ru-RU" sz="1200" u="none" strike="noStrike" dirty="0">
                          <a:effectLst/>
                        </a:rPr>
                        <a:t>Какие из вызовов, касающихся БОР, определены как серьёзные в рамках вариантов ответов на вопросы Опроса ОЭСР?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4407" marR="4407" marT="440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Отсутствие точных и своевременных данных, которые могут служить в качестве вводимых параметров для замеров результативности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; </a:t>
                      </a: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Неясность задач политики/программы затрудняет процесс установления замеров/целевых ПЭ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.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651049"/>
                  </a:ext>
                </a:extLst>
              </a:tr>
              <a:tr h="384036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200"/>
                        <a:buFont typeface="Calibri Light" panose="020F0302020204030204" pitchFamily="34" charset="0"/>
                        <a:buNone/>
                      </a:pPr>
                      <a:r>
                        <a:rPr lang="en-US" sz="1200" u="none" strike="noStrike" dirty="0">
                          <a:effectLst/>
                        </a:rPr>
                        <a:t>5. </a:t>
                      </a:r>
                      <a:r>
                        <a:rPr lang="ru-RU" sz="1200" u="none" strike="noStrike" dirty="0">
                          <a:effectLst/>
                        </a:rPr>
                        <a:t>На каких уровнях определяются и контролируются ПЭ?</a:t>
                      </a:r>
                    </a:p>
                  </a:txBody>
                  <a:tcPr marL="4407" marR="4407" marT="44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Определяются министерствами/ведомствами при методической поддержке Минфина. Отслеживаются  министерствами/ведомствами и направляются Правительству и Парламенту в качестве дополнительной информации. </a:t>
                      </a: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16331910"/>
                  </a:ext>
                </a:extLst>
              </a:tr>
              <a:tr h="384036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200"/>
                        <a:buFont typeface="Calibri Light" panose="020F0302020204030204" pitchFamily="34" charset="0"/>
                        <a:buNone/>
                      </a:pPr>
                      <a:r>
                        <a:rPr lang="en-US" sz="1200" u="none" strike="noStrike" dirty="0">
                          <a:effectLst/>
                        </a:rPr>
                        <a:t>6. </a:t>
                      </a:r>
                      <a:r>
                        <a:rPr lang="ru-RU" sz="1200" u="none" strike="noStrike" dirty="0">
                          <a:effectLst/>
                        </a:rPr>
                        <a:t>Каковы виды этих ПЭ?</a:t>
                      </a:r>
                    </a:p>
                  </a:txBody>
                  <a:tcPr marL="4407" marR="4407" marT="440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Показатели непосредственных результатов и итогов.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567627"/>
                  </a:ext>
                </a:extLst>
              </a:tr>
              <a:tr h="192018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200"/>
                        <a:buFont typeface="Calibri Light" panose="020F0302020204030204" pitchFamily="34" charset="0"/>
                        <a:buNone/>
                      </a:pPr>
                      <a:r>
                        <a:rPr lang="en-US" sz="1200" u="none" strike="noStrike" dirty="0">
                          <a:effectLst/>
                        </a:rPr>
                        <a:t>7. </a:t>
                      </a:r>
                      <a:r>
                        <a:rPr lang="ru-RU" sz="1200" u="none" strike="noStrike" dirty="0">
                          <a:effectLst/>
                        </a:rPr>
                        <a:t>Какова периодичность отслеживания ПЭ?</a:t>
                      </a:r>
                    </a:p>
                  </a:txBody>
                  <a:tcPr marL="4407" marR="4407" marT="44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Ежегодно (для программ, мероприятий в рамках программ и проектов) и раз в полугодие (для мероприятий в рамках программ и проектов).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44192898"/>
                  </a:ext>
                </a:extLst>
              </a:tr>
              <a:tr h="768073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200"/>
                        <a:buFont typeface="Calibri Light" panose="020F0302020204030204" pitchFamily="34" charset="0"/>
                        <a:buNone/>
                      </a:pPr>
                      <a:r>
                        <a:rPr lang="en-US" sz="1200" u="none" strike="noStrike" dirty="0">
                          <a:effectLst/>
                        </a:rPr>
                        <a:t>8. </a:t>
                      </a:r>
                      <a:r>
                        <a:rPr lang="ru-RU" sz="1200" u="none" strike="noStrike" dirty="0">
                          <a:effectLst/>
                        </a:rPr>
                        <a:t>Каково среднее число ПЭ на программу и какова структура ПЭ?</a:t>
                      </a:r>
                    </a:p>
                  </a:txBody>
                  <a:tcPr marL="4407" marR="4407" marT="440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Всего существует порядка 70 программ с мероприятиями в рамках каждой программы </a:t>
                      </a: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в среднем приблизительно по 7 мероприятий на программу</a:t>
                      </a: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). </a:t>
                      </a:r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ПЭ назначаются и на уровне программ </a:t>
                      </a: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преимущественно показатели результатов высокого уровня</a:t>
                      </a: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и на уровне мероприятий </a:t>
                      </a: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преимущественно показатели непосредственных результатов</a:t>
                      </a: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). </a:t>
                      </a:r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В среднем действует 5 ПЭ на программу</a:t>
                      </a: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но в некоторых программах количество ПЭ значительно выше</a:t>
                      </a: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В среднем 3 ПЭ на мероприятие, но число сильно варьируется</a:t>
                      </a: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015181"/>
                  </a:ext>
                </a:extLst>
              </a:tr>
              <a:tr h="576055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200"/>
                        <a:buFont typeface="Calibri Light" panose="020F0302020204030204" pitchFamily="34" charset="0"/>
                        <a:buNone/>
                      </a:pPr>
                      <a:r>
                        <a:rPr lang="en-US" sz="1200" u="none" strike="noStrike" dirty="0">
                          <a:effectLst/>
                        </a:rPr>
                        <a:t>9. </a:t>
                      </a:r>
                      <a:r>
                        <a:rPr lang="ru-RU" sz="1200" u="none" strike="noStrike" dirty="0">
                          <a:effectLst/>
                        </a:rPr>
                        <a:t>Каково ориентировочное соотношение между непосредственными</a:t>
                      </a:r>
                      <a:r>
                        <a:rPr lang="ru-RU" sz="1200" u="none" strike="noStrike" baseline="0" dirty="0">
                          <a:effectLst/>
                        </a:rPr>
                        <a:t> результатами и итогами </a:t>
                      </a:r>
                      <a:r>
                        <a:rPr lang="ru-RU" sz="1200" u="none" strike="noStrike" dirty="0">
                          <a:effectLst/>
                        </a:rPr>
                        <a:t>в общей массе показателей?</a:t>
                      </a:r>
                    </a:p>
                  </a:txBody>
                  <a:tcPr marL="4407" marR="4407" marT="44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Около </a:t>
                      </a:r>
                      <a:r>
                        <a:rPr lang="en-US" sz="1100" b="1" u="none" strike="noStrike" dirty="0">
                          <a:effectLst/>
                        </a:rPr>
                        <a:t>2/3 </a:t>
                      </a:r>
                      <a:r>
                        <a:rPr lang="ru-RU" sz="1100" b="1" u="none" strike="noStrike" dirty="0">
                          <a:effectLst/>
                        </a:rPr>
                        <a:t>- показатели непосредственных результатов и </a:t>
                      </a:r>
                      <a:r>
                        <a:rPr lang="en-US" sz="1100" b="1" u="none" strike="noStrike" dirty="0">
                          <a:effectLst/>
                        </a:rPr>
                        <a:t>1/3 </a:t>
                      </a:r>
                      <a:r>
                        <a:rPr lang="ru-RU" sz="1100" b="1" u="none" strike="noStrike" dirty="0">
                          <a:effectLst/>
                        </a:rPr>
                        <a:t>- показатели итогов</a:t>
                      </a:r>
                      <a:r>
                        <a:rPr lang="en-US" sz="1100" b="1" u="none" strike="noStrike" dirty="0">
                          <a:effectLst/>
                        </a:rPr>
                        <a:t>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50247952"/>
                  </a:ext>
                </a:extLst>
              </a:tr>
              <a:tr h="581108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200"/>
                        <a:buFont typeface="Calibri Light" panose="020F0302020204030204" pitchFamily="34" charset="0"/>
                        <a:buNone/>
                      </a:pPr>
                      <a:r>
                        <a:rPr lang="en-US" sz="1200" u="none" strike="noStrike" dirty="0">
                          <a:effectLst/>
                        </a:rPr>
                        <a:t>10. </a:t>
                      </a:r>
                      <a:r>
                        <a:rPr lang="ru-RU" sz="1200" u="none" strike="noStrike" dirty="0">
                          <a:effectLst/>
                        </a:rPr>
                        <a:t>Каковы основные вызовы, связанные непосредственно с ПЭ?</a:t>
                      </a:r>
                    </a:p>
                  </a:txBody>
                  <a:tcPr marL="4407" marR="4407" marT="440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Качество и количество ПЭ сильно варьируются</a:t>
                      </a:r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ПЭ недостаточно активно используются для принятия решений</a:t>
                      </a: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Отсутствие национальной стратегии высшего уровня, имеющей стандартные ПЭ/КП</a:t>
                      </a: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endParaRPr lang="en-US" sz="1100" b="1" u="none" strike="noStrik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2154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8144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609600"/>
            <a:ext cx="8763000" cy="6019800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bs-Latn-B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00100" lvl="1" indent="-3429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bs-Latn-BA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763588" y="87477"/>
            <a:ext cx="90147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cap="all" dirty="0">
                <a:solidFill>
                  <a:srgbClr val="002060"/>
                </a:solidFill>
              </a:rPr>
              <a:t>ОБЗОРНАЯ ИНФОРМАЦИЯ ПО СТРАНЕ</a:t>
            </a:r>
            <a:r>
              <a:rPr lang="en-US" sz="2400" cap="all" dirty="0">
                <a:solidFill>
                  <a:srgbClr val="002060"/>
                </a:solidFill>
              </a:rPr>
              <a:t>:</a:t>
            </a:r>
            <a:r>
              <a:rPr lang="ru-RU" sz="2400" cap="all" dirty="0">
                <a:solidFill>
                  <a:srgbClr val="002060"/>
                </a:solidFill>
              </a:rPr>
              <a:t> БОЛГАРИЯ</a:t>
            </a:r>
            <a:endParaRPr lang="en-US" sz="2400" cap="all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D63924-A406-4020-BDAD-FB67F3CEF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1112CB6-F20F-4805-9D4F-4F99709E6C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058908"/>
              </p:ext>
            </p:extLst>
          </p:nvPr>
        </p:nvGraphicFramePr>
        <p:xfrm>
          <a:off x="914399" y="549142"/>
          <a:ext cx="8863979" cy="6172335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3110168">
                  <a:extLst>
                    <a:ext uri="{9D8B030D-6E8A-4147-A177-3AD203B41FA5}">
                      <a16:colId xmlns:a16="http://schemas.microsoft.com/office/drawing/2014/main" val="266723044"/>
                    </a:ext>
                  </a:extLst>
                </a:gridCol>
                <a:gridCol w="5753811">
                  <a:extLst>
                    <a:ext uri="{9D8B030D-6E8A-4147-A177-3AD203B41FA5}">
                      <a16:colId xmlns:a16="http://schemas.microsoft.com/office/drawing/2014/main" val="1283950704"/>
                    </a:ext>
                  </a:extLst>
                </a:gridCol>
              </a:tblGrid>
              <a:tr h="493073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200"/>
                        <a:buFont typeface="Calibri Light" panose="020F0302020204030204" pitchFamily="34" charset="0"/>
                        <a:buNone/>
                      </a:pPr>
                      <a:r>
                        <a:rPr lang="en-US" sz="1050" u="none" strike="noStrike" dirty="0">
                          <a:effectLst/>
                        </a:rPr>
                        <a:t>1. </a:t>
                      </a:r>
                      <a:r>
                        <a:rPr lang="ru-RU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Существует ли </a:t>
                      </a:r>
                      <a:r>
                        <a:rPr lang="ru-RU" sz="105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механизм БОР,   </a:t>
                      </a:r>
                      <a:r>
                        <a:rPr lang="ru-RU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который бы в равной степени применялся во всех органах центрального правительства</a:t>
                      </a:r>
                      <a:r>
                        <a:rPr lang="en-US" sz="1050" u="none" strike="noStrike" dirty="0">
                          <a:effectLst/>
                        </a:rPr>
                        <a:t>?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4407" marR="4407" marT="44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Да, обязателен для отраслевых министерств и ведомств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22244820"/>
                  </a:ext>
                </a:extLst>
              </a:tr>
              <a:tr h="498048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200"/>
                        <a:buFont typeface="Calibri Light" panose="020F0302020204030204" pitchFamily="34" charset="0"/>
                        <a:buNone/>
                      </a:pPr>
                      <a:r>
                        <a:rPr lang="en-US" sz="1050" u="none" strike="noStrike" dirty="0">
                          <a:effectLst/>
                        </a:rPr>
                        <a:t>2. </a:t>
                      </a:r>
                      <a:r>
                        <a:rPr lang="ru-RU" sz="1050" u="none" strike="noStrike" dirty="0">
                          <a:effectLst/>
                        </a:rPr>
                        <a:t>Каковы ключевые элементы механизма БОР?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4407" marR="4407" marT="440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u="none" strike="noStrike" dirty="0">
                          <a:effectLst/>
                        </a:rPr>
                        <a:t>Общие руководящие принципы и определения</a:t>
                      </a:r>
                      <a:r>
                        <a:rPr lang="en-US" sz="1050" b="1" u="none" strike="noStrike" dirty="0">
                          <a:effectLst/>
                        </a:rPr>
                        <a:t>; </a:t>
                      </a:r>
                      <a:r>
                        <a:rPr lang="ru-RU" sz="1050" b="1" u="none" strike="noStrike" dirty="0">
                          <a:effectLst/>
                        </a:rPr>
                        <a:t>стандартные шаблоны для предоставления отчётной информации об эффективности</a:t>
                      </a:r>
                      <a:r>
                        <a:rPr lang="en-US" sz="1050" b="1" u="none" strike="noStrike" dirty="0">
                          <a:effectLst/>
                        </a:rPr>
                        <a:t>; </a:t>
                      </a:r>
                      <a:r>
                        <a:rPr lang="ru-RU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</a:rPr>
                        <a:t>и </a:t>
                      </a:r>
                      <a:r>
                        <a:rPr lang="ru-RU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стандартный набор ПЭ и/или целевых показателей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4062055"/>
                  </a:ext>
                </a:extLst>
              </a:tr>
              <a:tr h="373247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200"/>
                        <a:buFont typeface="Calibri Light" panose="020F0302020204030204" pitchFamily="34" charset="0"/>
                        <a:buNone/>
                      </a:pPr>
                      <a:r>
                        <a:rPr lang="en-US" sz="1050" u="none" strike="noStrike" dirty="0">
                          <a:effectLst/>
                        </a:rPr>
                        <a:t>3. </a:t>
                      </a:r>
                      <a:r>
                        <a:rPr lang="ru-RU" sz="1050" u="none" strike="noStrike" dirty="0">
                          <a:effectLst/>
                        </a:rPr>
                        <a:t>Какие учреждения играют важную роль в генерировании ПЭ?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4407" marR="4407" marT="44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ЦБА, ведомства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34291370"/>
                  </a:ext>
                </a:extLst>
              </a:tr>
              <a:tr h="1149769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200"/>
                        <a:buFont typeface="Calibri Light" panose="020F0302020204030204" pitchFamily="34" charset="0"/>
                        <a:buNone/>
                      </a:pPr>
                      <a:r>
                        <a:rPr lang="en-US" sz="1050" u="none" strike="noStrike" dirty="0">
                          <a:effectLst/>
                        </a:rPr>
                        <a:t>4. </a:t>
                      </a:r>
                      <a:r>
                        <a:rPr lang="ru-RU" sz="1050" u="none" strike="noStrike" dirty="0">
                          <a:effectLst/>
                        </a:rPr>
                        <a:t>Какие из вызовов, касающихся БОР, определены как серьёзные в рамках вариантов ответов на вопросы Опроса ОЭСР?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4407" marR="4407" marT="440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Неясность задач политики/программы затрудняет процесс установления замеров/целевых ПЭ</a:t>
                      </a:r>
                      <a:r>
                        <a:rPr lang="en-US" sz="105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.</a:t>
                      </a:r>
                      <a:r>
                        <a:rPr lang="ru-RU" sz="105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;</a:t>
                      </a:r>
                      <a:r>
                        <a:rPr lang="en-US" sz="105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 </a:t>
                      </a:r>
                      <a:r>
                        <a:rPr lang="ru-RU" sz="105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предоставляемая информация об эффективности не актуальна для принятия бюджетных решений</a:t>
                      </a:r>
                      <a:r>
                        <a:rPr lang="en-US" sz="105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;</a:t>
                      </a:r>
                      <a:r>
                        <a:rPr lang="ru-RU" sz="105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 </a:t>
                      </a:r>
                      <a:r>
                        <a:rPr lang="en-US" sz="105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c</a:t>
                      </a:r>
                      <a:r>
                        <a:rPr lang="ru-RU" sz="105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осредоточенность</a:t>
                      </a:r>
                      <a:r>
                        <a:rPr lang="ru-RU" sz="105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 на эффективности ослабевает после ассигнования средств</a:t>
                      </a:r>
                      <a:r>
                        <a:rPr lang="en-US" sz="105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; </a:t>
                      </a:r>
                      <a:r>
                        <a:rPr lang="ru-RU" sz="105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замеры эффективности не дают информации о </a:t>
                      </a:r>
                      <a:r>
                        <a:rPr lang="ru-RU" sz="105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функциональнойи</a:t>
                      </a:r>
                      <a:r>
                        <a:rPr lang="ru-RU" sz="105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 экономической эффективности</a:t>
                      </a:r>
                      <a:r>
                        <a:rPr lang="en-US" sz="105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; </a:t>
                      </a:r>
                      <a:r>
                        <a:rPr lang="ru-RU" sz="105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информационная перегрузка: предоставляется слишком много информации и не всегда понятно, какая наиболее актуальна для принятия решений</a:t>
                      </a:r>
                      <a:r>
                        <a:rPr lang="en-US" sz="105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; </a:t>
                      </a:r>
                      <a:r>
                        <a:rPr lang="ru-RU" sz="105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отсутствие подходящих ИКТ</a:t>
                      </a:r>
                      <a:endParaRPr lang="en-US" sz="105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651049"/>
                  </a:ext>
                </a:extLst>
              </a:tr>
              <a:tr h="660978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200"/>
                        <a:buFont typeface="Calibri Light" panose="020F0302020204030204" pitchFamily="34" charset="0"/>
                        <a:buNone/>
                      </a:pPr>
                      <a:r>
                        <a:rPr lang="en-US" sz="1050" u="none" strike="noStrike" dirty="0">
                          <a:effectLst/>
                        </a:rPr>
                        <a:t>5. </a:t>
                      </a:r>
                      <a:r>
                        <a:rPr lang="ru-RU" sz="1050" u="none" strike="noStrike" dirty="0">
                          <a:effectLst/>
                        </a:rPr>
                        <a:t>На каких уровнях определяются и контролируются ПЭ?</a:t>
                      </a:r>
                    </a:p>
                  </a:txBody>
                  <a:tcPr marL="4407" marR="4407" marT="44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Определяются министерствами/ведомствами в соответствии с методическими рекомендациями Минфина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ru-RU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Мониторинг осуществляется Минфином и внешним аудитом 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ru-RU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по факту), ПЭ направляются в Правительство и Парламент в качестве дополнительной информации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16331910"/>
                  </a:ext>
                </a:extLst>
              </a:tr>
              <a:tr h="373247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200"/>
                        <a:buFont typeface="Calibri Light" panose="020F0302020204030204" pitchFamily="34" charset="0"/>
                        <a:buNone/>
                      </a:pPr>
                      <a:r>
                        <a:rPr lang="en-US" sz="1050" u="none" strike="noStrike" dirty="0">
                          <a:effectLst/>
                        </a:rPr>
                        <a:t>6. </a:t>
                      </a:r>
                      <a:r>
                        <a:rPr lang="ru-RU" sz="1050" u="none" strike="noStrike" dirty="0">
                          <a:effectLst/>
                        </a:rPr>
                        <a:t>Каковы виды этих ПЭ?</a:t>
                      </a:r>
                    </a:p>
                  </a:txBody>
                  <a:tcPr marL="4407" marR="4407" marT="440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Показатели вводимых ресурсов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ru-RU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непосредственных</a:t>
                      </a:r>
                      <a:r>
                        <a:rPr lang="ru-RU" sz="105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результатов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ru-RU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итогов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ru-RU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функциональной эффективности и качества услуг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567627"/>
                  </a:ext>
                </a:extLst>
              </a:tr>
              <a:tr h="186623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200"/>
                        <a:buFont typeface="Calibri Light" panose="020F0302020204030204" pitchFamily="34" charset="0"/>
                        <a:buNone/>
                      </a:pPr>
                      <a:r>
                        <a:rPr lang="en-US" sz="1050" u="none" strike="noStrike" dirty="0">
                          <a:effectLst/>
                        </a:rPr>
                        <a:t>7. </a:t>
                      </a:r>
                      <a:r>
                        <a:rPr lang="ru-RU" sz="1050" u="none" strike="noStrike" dirty="0">
                          <a:effectLst/>
                        </a:rPr>
                        <a:t>Какова периодичность отслеживания ПЭ?</a:t>
                      </a:r>
                    </a:p>
                  </a:txBody>
                  <a:tcPr marL="4407" marR="4407" marT="44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Ежегодно;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некоторые отслеживаются раз в несколько лет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44192898"/>
                  </a:ext>
                </a:extLst>
              </a:tr>
              <a:tr h="1312698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200"/>
                        <a:buFont typeface="Calibri Light" panose="020F0302020204030204" pitchFamily="34" charset="0"/>
                        <a:buNone/>
                      </a:pPr>
                      <a:r>
                        <a:rPr lang="en-US" sz="1050" u="none" strike="noStrike" dirty="0">
                          <a:effectLst/>
                        </a:rPr>
                        <a:t>8. </a:t>
                      </a:r>
                      <a:r>
                        <a:rPr lang="ru-RU" sz="1050" u="none" strike="noStrike" dirty="0">
                          <a:effectLst/>
                        </a:rPr>
                        <a:t>Каково среднее число ПЭ на программу и какова структура ПЭ?</a:t>
                      </a:r>
                    </a:p>
                  </a:txBody>
                  <a:tcPr marL="4407" marR="4407" marT="440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Программы формулируются в рамках стратегических направлений 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ru-RU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социально-экономических секторов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r>
                        <a:rPr lang="ru-RU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 Отраслевые министерства имеют по 2-5 стратегических направления, в каждом из которых действуют 3-5 программ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ru-RU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По каждой программе устанавливаются показатели производственной услуги и ПЭ. При этом главным образом используются показатели непосредственного результата, качества и вводимых ресурсов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ru-RU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В отношении стратегических направлений устанавливаются (не всегда) ПЭ, связанные со стратегическими целями Правительства (согласно указаниям Минфина)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ru-RU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Число ПЭ сильно варьируется: в среднем (исходя из примеров, собранных РГПБ/БОР) имеется около 10 ПЭ на программу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015181"/>
                  </a:ext>
                </a:extLst>
              </a:tr>
              <a:tr h="559871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200"/>
                        <a:buFont typeface="Calibri Light" panose="020F0302020204030204" pitchFamily="34" charset="0"/>
                        <a:buNone/>
                      </a:pPr>
                      <a:r>
                        <a:rPr lang="en-US" sz="1050" u="none" strike="noStrike" dirty="0">
                          <a:effectLst/>
                        </a:rPr>
                        <a:t>9. </a:t>
                      </a:r>
                      <a:r>
                        <a:rPr lang="ru-RU" sz="1050" u="none" strike="noStrike" dirty="0">
                          <a:effectLst/>
                        </a:rPr>
                        <a:t>Каково ориентировочное соотношение между непосредственными</a:t>
                      </a:r>
                      <a:r>
                        <a:rPr lang="ru-RU" sz="1050" u="none" strike="noStrike" baseline="0" dirty="0">
                          <a:effectLst/>
                        </a:rPr>
                        <a:t> результатами и итогами </a:t>
                      </a:r>
                      <a:r>
                        <a:rPr lang="ru-RU" sz="1050" u="none" strike="noStrike" dirty="0">
                          <a:effectLst/>
                        </a:rPr>
                        <a:t>в общей массе показателей?</a:t>
                      </a:r>
                    </a:p>
                  </a:txBody>
                  <a:tcPr marL="4407" marR="4407" marT="440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u="none" strike="noStrike" dirty="0">
                          <a:effectLst/>
                        </a:rPr>
                        <a:t>Около </a:t>
                      </a:r>
                      <a:r>
                        <a:rPr lang="en-US" sz="1050" b="1" u="none" strike="noStrike" dirty="0">
                          <a:effectLst/>
                        </a:rPr>
                        <a:t>2/3 </a:t>
                      </a:r>
                      <a:r>
                        <a:rPr lang="ru-RU" sz="1050" b="1" u="none" strike="noStrike" dirty="0">
                          <a:effectLst/>
                        </a:rPr>
                        <a:t>- показатели непосредственных результатов и </a:t>
                      </a:r>
                      <a:r>
                        <a:rPr lang="en-US" sz="1050" b="1" u="none" strike="noStrike" dirty="0">
                          <a:effectLst/>
                        </a:rPr>
                        <a:t>1/3 </a:t>
                      </a:r>
                      <a:r>
                        <a:rPr lang="ru-RU" sz="1050" b="1" u="none" strike="noStrike" dirty="0">
                          <a:effectLst/>
                        </a:rPr>
                        <a:t>- показатели итогов</a:t>
                      </a:r>
                      <a:r>
                        <a:rPr lang="en-US" sz="1050" b="1" u="none" strike="noStrike" dirty="0">
                          <a:effectLst/>
                        </a:rPr>
                        <a:t>.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50247952"/>
                  </a:ext>
                </a:extLst>
              </a:tr>
              <a:tr h="564781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200"/>
                        <a:buFont typeface="Calibri Light" panose="020F0302020204030204" pitchFamily="34" charset="0"/>
                        <a:buNone/>
                      </a:pPr>
                      <a:r>
                        <a:rPr lang="en-US" sz="1050" u="none" strike="noStrike" dirty="0">
                          <a:effectLst/>
                        </a:rPr>
                        <a:t>10. </a:t>
                      </a:r>
                      <a:r>
                        <a:rPr lang="ru-RU" sz="1050" u="none" strike="noStrike" dirty="0">
                          <a:effectLst/>
                        </a:rPr>
                        <a:t>Каковы основные вызовы, связанные непосредственно с ПЭ?</a:t>
                      </a:r>
                    </a:p>
                  </a:txBody>
                  <a:tcPr marL="4407" marR="4407" marT="440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Необходимо укреплять связь между ПР и бюджетными решениями и активизировать вовлечённость Правительства и Парламента</a:t>
                      </a:r>
                      <a:r>
                        <a:rPr lang="en-US" sz="105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ru-RU" sz="105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Качество и число ПР сильно варьируются</a:t>
                      </a:r>
                      <a:r>
                        <a:rPr lang="en-US" sz="105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2154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05927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609600"/>
            <a:ext cx="8763000" cy="6019800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bs-Latn-B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00100" lvl="1" indent="-3429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bs-Latn-BA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750404" y="-3313"/>
            <a:ext cx="90147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cap="all" dirty="0">
                <a:solidFill>
                  <a:srgbClr val="002060"/>
                </a:solidFill>
              </a:rPr>
              <a:t>ОБЗОРНАЯ ИНФОРМАЦИЯ ПО СТРАНЕ</a:t>
            </a:r>
            <a:r>
              <a:rPr lang="en-US" sz="2400" cap="all" dirty="0">
                <a:solidFill>
                  <a:srgbClr val="002060"/>
                </a:solidFill>
              </a:rPr>
              <a:t>:</a:t>
            </a:r>
            <a:r>
              <a:rPr lang="ru-RU" sz="2400" cap="all" dirty="0">
                <a:solidFill>
                  <a:srgbClr val="002060"/>
                </a:solidFill>
              </a:rPr>
              <a:t> </a:t>
            </a:r>
            <a:r>
              <a:rPr lang="ru-RU" sz="2400" cap="all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МОЛДОВА</a:t>
            </a:r>
            <a:endParaRPr lang="en-US" sz="2400" cap="all" dirty="0">
              <a:solidFill>
                <a:srgbClr val="00206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D63924-A406-4020-BDAD-FB67F3CEF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1112CB6-F20F-4805-9D4F-4F99709E6C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7172429"/>
              </p:ext>
            </p:extLst>
          </p:nvPr>
        </p:nvGraphicFramePr>
        <p:xfrm>
          <a:off x="891363" y="456580"/>
          <a:ext cx="8873832" cy="594310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3113625">
                  <a:extLst>
                    <a:ext uri="{9D8B030D-6E8A-4147-A177-3AD203B41FA5}">
                      <a16:colId xmlns:a16="http://schemas.microsoft.com/office/drawing/2014/main" val="266723044"/>
                    </a:ext>
                  </a:extLst>
                </a:gridCol>
                <a:gridCol w="5760207">
                  <a:extLst>
                    <a:ext uri="{9D8B030D-6E8A-4147-A177-3AD203B41FA5}">
                      <a16:colId xmlns:a16="http://schemas.microsoft.com/office/drawing/2014/main" val="1283950704"/>
                    </a:ext>
                  </a:extLst>
                </a:gridCol>
              </a:tblGrid>
              <a:tr h="555912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200"/>
                        <a:buFont typeface="Calibri Light" panose="020F0302020204030204" pitchFamily="34" charset="0"/>
                        <a:buNone/>
                      </a:pPr>
                      <a:r>
                        <a:rPr lang="en-US" sz="1100" u="none" strike="noStrike" dirty="0">
                          <a:effectLst/>
                        </a:rPr>
                        <a:t>1. </a:t>
                      </a: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Существует ли </a:t>
                      </a:r>
                      <a:r>
                        <a:rPr lang="ru-RU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механизм БОР,   </a:t>
                      </a: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который бы в равной степени применялся во всех органах центрального правительства</a:t>
                      </a:r>
                      <a:r>
                        <a:rPr lang="en-US" sz="1100" u="none" strike="noStrike" dirty="0">
                          <a:effectLst/>
                        </a:rPr>
                        <a:t>?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4407" marR="4407" marT="44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Да, обязателен для отраслевых министерств и ведомств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22244820"/>
                  </a:ext>
                </a:extLst>
              </a:tr>
              <a:tr h="561520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200"/>
                        <a:buFont typeface="Calibri Light" panose="020F0302020204030204" pitchFamily="34" charset="0"/>
                        <a:buNone/>
                      </a:pPr>
                      <a:r>
                        <a:rPr lang="en-US" sz="1100" u="none" strike="noStrike" dirty="0">
                          <a:effectLst/>
                        </a:rPr>
                        <a:t>2. </a:t>
                      </a:r>
                      <a:r>
                        <a:rPr lang="ru-RU" sz="1100" u="none" strike="noStrike" dirty="0">
                          <a:effectLst/>
                        </a:rPr>
                        <a:t>Каковы ключевые элементы механизма БОР?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4407" marR="4407" marT="440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dirty="0">
                          <a:effectLst/>
                        </a:rPr>
                        <a:t>Общие руководящие принципы и определения</a:t>
                      </a:r>
                      <a:r>
                        <a:rPr lang="en-US" sz="1100" b="1" u="none" strike="noStrike" dirty="0">
                          <a:effectLst/>
                        </a:rPr>
                        <a:t>; </a:t>
                      </a:r>
                      <a:r>
                        <a:rPr lang="ru-RU" sz="1100" b="1" u="none" strike="noStrike" dirty="0">
                          <a:effectLst/>
                        </a:rPr>
                        <a:t>стандартные шаблоны для предоставления отчётной информации об эффективности;</a:t>
                      </a:r>
                      <a:r>
                        <a:rPr lang="en-US" sz="1100" b="1" u="none" strike="noStrike" dirty="0">
                          <a:effectLst/>
                        </a:rPr>
                        <a:t> </a:t>
                      </a:r>
                      <a:r>
                        <a:rPr lang="ru-RU" sz="1100" b="1" u="none" strike="noStrike" dirty="0">
                          <a:effectLst/>
                        </a:rPr>
                        <a:t>стандартный ИТ-инструмент </a:t>
                      </a: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для введения/предоставления отчётной информации по эффективности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4062055"/>
                  </a:ext>
                </a:extLst>
              </a:tr>
              <a:tr h="420814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200"/>
                        <a:buFont typeface="Calibri Light" panose="020F0302020204030204" pitchFamily="34" charset="0"/>
                        <a:buNone/>
                      </a:pPr>
                      <a:r>
                        <a:rPr lang="en-US" sz="1100" u="none" strike="noStrike" dirty="0">
                          <a:effectLst/>
                        </a:rPr>
                        <a:t>3. </a:t>
                      </a:r>
                      <a:r>
                        <a:rPr lang="ru-RU" sz="1100" u="none" strike="noStrike" dirty="0">
                          <a:effectLst/>
                        </a:rPr>
                        <a:t>Какие учреждения играют важную роль в генерировании ПЭ?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4407" marR="4407" marT="44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ЦБА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ведомства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34291370"/>
                  </a:ext>
                </a:extLst>
              </a:tr>
              <a:tr h="1112603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200"/>
                        <a:buFont typeface="Calibri Light" panose="020F0302020204030204" pitchFamily="34" charset="0"/>
                        <a:buNone/>
                      </a:pPr>
                      <a:r>
                        <a:rPr lang="en-US" sz="1100" u="none" strike="noStrike" dirty="0">
                          <a:effectLst/>
                        </a:rPr>
                        <a:t>4. </a:t>
                      </a:r>
                      <a:r>
                        <a:rPr lang="ru-RU" sz="1100" u="none" strike="noStrike" dirty="0">
                          <a:effectLst/>
                        </a:rPr>
                        <a:t>Какие из вызовов, касающихся БОР, определены как серьёзные в рамках вариантов ответов на вопросы Опроса ОЭСР?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4407" marR="4407" marT="440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Предоставляемая информация об эффективности не актуальна для принятия бюджетных решений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;</a:t>
                      </a: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 горизонтальное взаимодействие и сотрудничество между органами центрального правительства ослабело в связи с нарастанием конкуренции за финансовые средства или в связи с желанием показать более высокий уровень ответственности за мероприятия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; </a:t>
                      </a: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дефицит ресурсов (времени, кадров, средств), выделяемых на оценки эффективности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; </a:t>
                      </a: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отсутствие культуры «эффективности»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651049"/>
                  </a:ext>
                </a:extLst>
              </a:tr>
              <a:tr h="420814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200"/>
                        <a:buFont typeface="Calibri Light" panose="020F0302020204030204" pitchFamily="34" charset="0"/>
                        <a:buNone/>
                      </a:pPr>
                      <a:r>
                        <a:rPr lang="en-US" sz="1100" u="none" strike="noStrike" dirty="0">
                          <a:effectLst/>
                        </a:rPr>
                        <a:t>5. </a:t>
                      </a:r>
                      <a:r>
                        <a:rPr lang="ru-RU" sz="1100" u="none" strike="noStrike" dirty="0">
                          <a:effectLst/>
                        </a:rPr>
                        <a:t>На каких уровнях определяются и контролируются ПЭ?</a:t>
                      </a:r>
                    </a:p>
                  </a:txBody>
                  <a:tcPr marL="4407" marR="4407" marT="44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Определяются министерствами/ведомствами и считаются лишь инструментами для внутреннего пользования</a:t>
                      </a: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16331910"/>
                  </a:ext>
                </a:extLst>
              </a:tr>
              <a:tr h="420814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200"/>
                        <a:buFont typeface="Calibri Light" panose="020F0302020204030204" pitchFamily="34" charset="0"/>
                        <a:buNone/>
                      </a:pPr>
                      <a:r>
                        <a:rPr lang="en-US" sz="1100" u="none" strike="noStrike" dirty="0">
                          <a:effectLst/>
                        </a:rPr>
                        <a:t>6. </a:t>
                      </a:r>
                      <a:r>
                        <a:rPr lang="ru-RU" sz="1100" u="none" strike="noStrike" dirty="0">
                          <a:effectLst/>
                        </a:rPr>
                        <a:t>Каковы виды этих ПЭ?</a:t>
                      </a:r>
                    </a:p>
                  </a:txBody>
                  <a:tcPr marL="4407" marR="4407" marT="440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Показатели вводимых ресурсов, непосредственных результатов и итогов</a:t>
                      </a: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567627"/>
                  </a:ext>
                </a:extLst>
              </a:tr>
              <a:tr h="210407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200"/>
                        <a:buFont typeface="Calibri Light" panose="020F0302020204030204" pitchFamily="34" charset="0"/>
                        <a:buNone/>
                      </a:pPr>
                      <a:r>
                        <a:rPr lang="en-US" sz="1100" u="none" strike="noStrike" dirty="0">
                          <a:effectLst/>
                        </a:rPr>
                        <a:t>7. </a:t>
                      </a:r>
                      <a:r>
                        <a:rPr lang="ru-RU" sz="1100" u="none" strike="noStrike" dirty="0">
                          <a:effectLst/>
                        </a:rPr>
                        <a:t>Какова периодичность отслеживания ПР?</a:t>
                      </a:r>
                    </a:p>
                  </a:txBody>
                  <a:tcPr marL="4407" marR="4407" marT="44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Ежегодно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44192898"/>
                  </a:ext>
                </a:extLst>
              </a:tr>
              <a:tr h="928909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200"/>
                        <a:buFont typeface="Calibri Light" panose="020F0302020204030204" pitchFamily="34" charset="0"/>
                        <a:buNone/>
                      </a:pPr>
                      <a:r>
                        <a:rPr lang="en-US" sz="1100" u="none" strike="noStrike" dirty="0">
                          <a:effectLst/>
                        </a:rPr>
                        <a:t>8. </a:t>
                      </a:r>
                      <a:r>
                        <a:rPr lang="ru-RU" sz="1100" u="none" strike="noStrike" dirty="0">
                          <a:effectLst/>
                        </a:rPr>
                        <a:t>Каково среднее число ПЭ на программу и какова структура ПЭ?</a:t>
                      </a:r>
                    </a:p>
                  </a:txBody>
                  <a:tcPr marL="4407" marR="4407" marT="440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ПЭ определяются для программ</a:t>
                      </a: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В рамках каждой программы также существуют задания, но для заданий ПЭ не определяются. Задания используются как инструменты для достижения целевых ПР программы</a:t>
                      </a: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Среднее число программ на получателя бюджетных средств - около 4; некоторые программы являются межведомственными</a:t>
                      </a: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Среднее число ПЭ на программу - 10</a:t>
                      </a: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015181"/>
                  </a:ext>
                </a:extLst>
              </a:tr>
              <a:tr h="631222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200"/>
                        <a:buFont typeface="Calibri Light" panose="020F0302020204030204" pitchFamily="34" charset="0"/>
                        <a:buNone/>
                      </a:pPr>
                      <a:r>
                        <a:rPr lang="en-US" sz="1100" u="none" strike="noStrike" dirty="0">
                          <a:effectLst/>
                        </a:rPr>
                        <a:t>9. </a:t>
                      </a:r>
                      <a:r>
                        <a:rPr lang="ru-RU" sz="1100" u="none" strike="noStrike" dirty="0">
                          <a:effectLst/>
                        </a:rPr>
                        <a:t>Каково ориентировочное соотношение между непосредственными</a:t>
                      </a:r>
                      <a:r>
                        <a:rPr lang="ru-RU" sz="1100" u="none" strike="noStrike" baseline="0" dirty="0">
                          <a:effectLst/>
                        </a:rPr>
                        <a:t> результатами и итогами </a:t>
                      </a:r>
                      <a:r>
                        <a:rPr lang="ru-RU" sz="1100" u="none" strike="noStrike" dirty="0">
                          <a:effectLst/>
                        </a:rPr>
                        <a:t>в общей массе показателей?</a:t>
                      </a:r>
                    </a:p>
                  </a:txBody>
                  <a:tcPr marL="4407" marR="4407" marT="44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Приблизительно </a:t>
                      </a:r>
                      <a:r>
                        <a:rPr lang="en-US" sz="1100" b="1" u="none" strike="noStrike" dirty="0">
                          <a:effectLst/>
                        </a:rPr>
                        <a:t>80%  </a:t>
                      </a:r>
                      <a:r>
                        <a:rPr lang="ru-RU" sz="1100" b="1" u="none" strike="noStrike" dirty="0">
                          <a:effectLst/>
                        </a:rPr>
                        <a:t>являются показателями непосредственных результатов, 20% - показателями итогов</a:t>
                      </a:r>
                      <a:r>
                        <a:rPr lang="en-US" sz="1100" b="1" u="none" strike="noStrike" dirty="0">
                          <a:effectLst/>
                        </a:rPr>
                        <a:t>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50247952"/>
                  </a:ext>
                </a:extLst>
              </a:tr>
              <a:tr h="636759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200"/>
                        <a:buFont typeface="Calibri Light" panose="020F0302020204030204" pitchFamily="34" charset="0"/>
                        <a:buNone/>
                      </a:pPr>
                      <a:r>
                        <a:rPr lang="en-US" sz="1100" u="none" strike="noStrike" dirty="0">
                          <a:effectLst/>
                        </a:rPr>
                        <a:t>10. </a:t>
                      </a:r>
                      <a:r>
                        <a:rPr lang="ru-RU" sz="1100" u="none" strike="noStrike" dirty="0">
                          <a:effectLst/>
                        </a:rPr>
                        <a:t>Каковы основные вызовы, связанные непосредственно с ПЭ?</a:t>
                      </a:r>
                    </a:p>
                  </a:txBody>
                  <a:tcPr marL="4407" marR="4407" marT="440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Слишком много ПЭ, некоторые из них неактуальны</a:t>
                      </a:r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Слишком часто происходит изменение ПЭ или отказ от них</a:t>
                      </a:r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Проблемы с установкой и отслеживанием ПЭ по межведомственным программам</a:t>
                      </a:r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Следует глубже</a:t>
                      </a:r>
                      <a:r>
                        <a:rPr lang="ru-RU" sz="11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 внедрять приверженность работе, уделяя внимание эффективности.</a:t>
                      </a:r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2154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59009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609600"/>
            <a:ext cx="8763000" cy="6019800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bs-Latn-B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00100" lvl="1" indent="-3429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bs-Latn-BA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653749" y="17721"/>
            <a:ext cx="90147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cap="all" dirty="0">
                <a:solidFill>
                  <a:srgbClr val="002060"/>
                </a:solidFill>
              </a:rPr>
              <a:t>ОБЗОРНАЯ ИНФОРМАЦИЯ ПО СТРАНЕ</a:t>
            </a:r>
            <a:r>
              <a:rPr lang="en-US" sz="2000" cap="all" dirty="0">
                <a:solidFill>
                  <a:srgbClr val="002060"/>
                </a:solidFill>
              </a:rPr>
              <a:t>:</a:t>
            </a:r>
            <a:r>
              <a:rPr lang="ru-RU" sz="2000" cap="all" dirty="0">
                <a:solidFill>
                  <a:srgbClr val="002060"/>
                </a:solidFill>
              </a:rPr>
              <a:t> КЫРГЫЗСКАЯ РЕСПУБЛИКА</a:t>
            </a:r>
            <a:endParaRPr lang="en-US" sz="2000" cap="all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D63924-A406-4020-BDAD-FB67F3CEF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1112CB6-F20F-4805-9D4F-4F99709E6C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1153792"/>
              </p:ext>
            </p:extLst>
          </p:nvPr>
        </p:nvGraphicFramePr>
        <p:xfrm>
          <a:off x="797258" y="475419"/>
          <a:ext cx="8686800" cy="5842399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66723044"/>
                    </a:ext>
                  </a:extLst>
                </a:gridCol>
                <a:gridCol w="5638800">
                  <a:extLst>
                    <a:ext uri="{9D8B030D-6E8A-4147-A177-3AD203B41FA5}">
                      <a16:colId xmlns:a16="http://schemas.microsoft.com/office/drawing/2014/main" val="1283950704"/>
                    </a:ext>
                  </a:extLst>
                </a:gridCol>
              </a:tblGrid>
              <a:tr h="434351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200"/>
                        <a:buFont typeface="Calibri Light" panose="020F0302020204030204" pitchFamily="34" charset="0"/>
                        <a:buNone/>
                      </a:pPr>
                      <a:r>
                        <a:rPr lang="en-US" sz="1000" u="none" strike="noStrike" dirty="0">
                          <a:effectLst/>
                        </a:rPr>
                        <a:t>1. 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Существует ли </a:t>
                      </a:r>
                      <a:r>
                        <a:rPr lang="ru-RU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механизм БОР,   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который бы в равной степени применялся во всех органах центрального правительства</a:t>
                      </a:r>
                      <a:r>
                        <a:rPr lang="en-US" sz="1000" u="none" strike="noStrike" dirty="0">
                          <a:effectLst/>
                        </a:rPr>
                        <a:t>?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4407" marR="4407" marT="44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Да, обязателен для отраслевых министерств и ведомств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22244820"/>
                  </a:ext>
                </a:extLst>
              </a:tr>
              <a:tr h="384036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200"/>
                        <a:buFont typeface="Calibri Light" panose="020F0302020204030204" pitchFamily="34" charset="0"/>
                        <a:buNone/>
                      </a:pPr>
                      <a:r>
                        <a:rPr lang="en-US" sz="1000" u="none" strike="noStrike" dirty="0">
                          <a:effectLst/>
                        </a:rPr>
                        <a:t>2. </a:t>
                      </a:r>
                      <a:r>
                        <a:rPr lang="ru-RU" sz="1000" u="none" strike="noStrike" dirty="0">
                          <a:effectLst/>
                        </a:rPr>
                        <a:t>Каковы ключевые элементы механизма БОР?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4407" marR="4407" marT="440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>
                          <a:effectLst/>
                        </a:rPr>
                        <a:t>Общие руководящие принципы и определения</a:t>
                      </a:r>
                      <a:r>
                        <a:rPr lang="en-US" sz="1000" b="1" u="none" strike="noStrike" dirty="0">
                          <a:effectLst/>
                        </a:rPr>
                        <a:t>; </a:t>
                      </a:r>
                      <a:r>
                        <a:rPr lang="ru-RU" sz="1000" b="1" u="none" strike="noStrike" dirty="0">
                          <a:effectLst/>
                        </a:rPr>
                        <a:t>стандартные шаблоны для предоставления отчётной информации об</a:t>
                      </a:r>
                      <a:r>
                        <a:rPr lang="ru-RU" sz="1000" b="1" u="none" strike="noStrike" baseline="0" dirty="0">
                          <a:effectLst/>
                        </a:rPr>
                        <a:t> эффективности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4062055"/>
                  </a:ext>
                </a:extLst>
              </a:tr>
              <a:tr h="384036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200"/>
                        <a:buFont typeface="Calibri Light" panose="020F0302020204030204" pitchFamily="34" charset="0"/>
                        <a:buNone/>
                      </a:pPr>
                      <a:r>
                        <a:rPr lang="en-US" sz="1000" u="none" strike="noStrike" dirty="0">
                          <a:effectLst/>
                        </a:rPr>
                        <a:t>3. </a:t>
                      </a:r>
                      <a:r>
                        <a:rPr lang="ru-RU" sz="1000" u="none" strike="noStrike" dirty="0">
                          <a:effectLst/>
                        </a:rPr>
                        <a:t>Какие учреждения играют важную роль в генерировании ПЭ?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4407" marR="4407" marT="440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u="none" strike="noStrike" dirty="0">
                          <a:effectLst/>
                        </a:rPr>
                        <a:t>ЦБА</a:t>
                      </a:r>
                      <a:r>
                        <a:rPr lang="en-US" sz="1000" b="1" u="none" strike="noStrike" dirty="0">
                          <a:effectLst/>
                        </a:rPr>
                        <a:t>, </a:t>
                      </a:r>
                      <a:r>
                        <a:rPr lang="ru-RU" sz="1000" b="1" u="none" strike="noStrike" dirty="0">
                          <a:effectLst/>
                        </a:rPr>
                        <a:t>ведомства</a:t>
                      </a:r>
                      <a:r>
                        <a:rPr lang="en-US" sz="1000" b="1" u="none" strike="noStrike" dirty="0">
                          <a:effectLst/>
                        </a:rPr>
                        <a:t>, </a:t>
                      </a:r>
                      <a:r>
                        <a:rPr lang="ru-RU" sz="1000" b="1" u="none" strike="noStrike" dirty="0">
                          <a:effectLst/>
                        </a:rPr>
                        <a:t>руководитель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34291370"/>
                  </a:ext>
                </a:extLst>
              </a:tr>
              <a:tr h="689463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200"/>
                        <a:buFont typeface="Calibri Light" panose="020F0302020204030204" pitchFamily="34" charset="0"/>
                        <a:buNone/>
                      </a:pPr>
                      <a:r>
                        <a:rPr lang="en-US" sz="1000" u="none" strike="noStrike" dirty="0">
                          <a:effectLst/>
                        </a:rPr>
                        <a:t>4. </a:t>
                      </a:r>
                      <a:r>
                        <a:rPr lang="ru-RU" sz="1000" u="none" strike="noStrike" dirty="0">
                          <a:effectLst/>
                        </a:rPr>
                        <a:t>Какие из вызовов, касающихся БОР, определены как серьёзные в рамках вариантов ответов на вопросы Опроса ОЭСР?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4407" marR="4407" marT="440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Отсутствие подходящих ИКТ</a:t>
                      </a:r>
                      <a:r>
                        <a:rPr lang="en-US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; </a:t>
                      </a:r>
                      <a:r>
                        <a:rPr lang="ru-RU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отсутствие точных и своевременных данных, которые могут служить в качестве вводимых параметров для замеров эффективности</a:t>
                      </a:r>
                      <a:r>
                        <a:rPr lang="en-US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; </a:t>
                      </a:r>
                      <a:r>
                        <a:rPr lang="ru-RU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Неясность задач политики/программы затрудняет процесс установления замеров/целевых ПЭ</a:t>
                      </a:r>
                      <a:r>
                        <a:rPr lang="en-US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; </a:t>
                      </a:r>
                      <a:r>
                        <a:rPr lang="ru-RU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отсутствие лидерства/решимости в продвижении БОР</a:t>
                      </a:r>
                      <a:r>
                        <a:rPr lang="en-US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; </a:t>
                      </a:r>
                      <a:r>
                        <a:rPr lang="ru-RU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игра, при помощи которой выбор целевых ПЭ сознательно предопределяется с целью тенденциозного представления результатов</a:t>
                      </a:r>
                      <a:r>
                        <a:rPr lang="en-US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; </a:t>
                      </a:r>
                      <a:r>
                        <a:rPr lang="ru-RU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неясность  в отношении роли (если таковая вообще имела место), которую сыграла представленная в бюджете информация об</a:t>
                      </a:r>
                      <a:r>
                        <a:rPr lang="ru-RU" sz="10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 эффективности</a:t>
                      </a:r>
                      <a:r>
                        <a:rPr lang="ru-RU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 в решениях об ассигновании средств</a:t>
                      </a:r>
                      <a:r>
                        <a:rPr lang="en-US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; c</a:t>
                      </a:r>
                      <a:r>
                        <a:rPr lang="ru-RU" sz="10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осредоточенность</a:t>
                      </a:r>
                      <a:r>
                        <a:rPr lang="ru-RU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 на эффективности ослабевает после ассигнования средств</a:t>
                      </a:r>
                      <a:r>
                        <a:rPr lang="en-US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; </a:t>
                      </a:r>
                      <a:r>
                        <a:rPr lang="ru-RU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отсутствие потенциала/подготовки сотрудников/госслужащих для измерения эффективности</a:t>
                      </a:r>
                      <a:r>
                        <a:rPr lang="en-US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; </a:t>
                      </a:r>
                      <a:r>
                        <a:rPr lang="ru-RU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отсутствие механизма/руководящих принципов БОР</a:t>
                      </a:r>
                      <a:r>
                        <a:rPr lang="en-US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.</a:t>
                      </a:r>
                      <a:endParaRPr 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651049"/>
                  </a:ext>
                </a:extLst>
              </a:tr>
              <a:tr h="384036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200"/>
                        <a:buFont typeface="Calibri Light" panose="020F0302020204030204" pitchFamily="34" charset="0"/>
                        <a:buNone/>
                      </a:pPr>
                      <a:r>
                        <a:rPr lang="en-US" sz="1000" u="none" strike="noStrike" dirty="0">
                          <a:effectLst/>
                        </a:rPr>
                        <a:t>5. </a:t>
                      </a:r>
                      <a:r>
                        <a:rPr lang="ru-RU" sz="1000" u="none" strike="noStrike" dirty="0">
                          <a:effectLst/>
                        </a:rPr>
                        <a:t>На каких уровнях определяются и контролируются ПЭ?</a:t>
                      </a:r>
                    </a:p>
                  </a:txBody>
                  <a:tcPr marL="4407" marR="4407" marT="44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Определяются министерствами/ведомствами в приложении к бюджетной документации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Мониторинг будет осуществляться с 2018 года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16331910"/>
                  </a:ext>
                </a:extLst>
              </a:tr>
              <a:tr h="384036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200"/>
                        <a:buFont typeface="Calibri Light" panose="020F0302020204030204" pitchFamily="34" charset="0"/>
                        <a:buNone/>
                      </a:pPr>
                      <a:r>
                        <a:rPr lang="en-US" sz="1000" u="none" strike="noStrike" dirty="0">
                          <a:effectLst/>
                        </a:rPr>
                        <a:t>6. </a:t>
                      </a:r>
                      <a:r>
                        <a:rPr lang="ru-RU" sz="1000" u="none" strike="noStrike" dirty="0">
                          <a:effectLst/>
                        </a:rPr>
                        <a:t>Каковы виды этих ПР?</a:t>
                      </a:r>
                    </a:p>
                  </a:txBody>
                  <a:tcPr marL="4407" marR="4407" marT="440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Качественные на программном уровне и количественные на уровне мероприятий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567627"/>
                  </a:ext>
                </a:extLst>
              </a:tr>
              <a:tr h="192018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200"/>
                        <a:buFont typeface="Calibri Light" panose="020F0302020204030204" pitchFamily="34" charset="0"/>
                        <a:buNone/>
                      </a:pPr>
                      <a:r>
                        <a:rPr lang="en-US" sz="1000" u="none" strike="noStrike" dirty="0">
                          <a:effectLst/>
                        </a:rPr>
                        <a:t>7. </a:t>
                      </a:r>
                      <a:r>
                        <a:rPr lang="ru-RU" sz="1000" u="none" strike="noStrike" dirty="0">
                          <a:effectLst/>
                        </a:rPr>
                        <a:t>Какова периодичность отслеживания ПР?</a:t>
                      </a:r>
                    </a:p>
                  </a:txBody>
                  <a:tcPr marL="4407" marR="4407" marT="44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Ежегодно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ранее – ежеквартально)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44192898"/>
                  </a:ext>
                </a:extLst>
              </a:tr>
              <a:tr h="768073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200"/>
                        <a:buFont typeface="Calibri Light" panose="020F0302020204030204" pitchFamily="34" charset="0"/>
                        <a:buNone/>
                      </a:pPr>
                      <a:r>
                        <a:rPr lang="en-US" sz="1000" u="none" strike="noStrike" dirty="0">
                          <a:effectLst/>
                        </a:rPr>
                        <a:t>8. </a:t>
                      </a:r>
                      <a:r>
                        <a:rPr lang="ru-RU" sz="1000" u="none" strike="noStrike" dirty="0">
                          <a:effectLst/>
                        </a:rPr>
                        <a:t>Каково среднее число ПЭ на программу и какова структура ПЭ?</a:t>
                      </a:r>
                    </a:p>
                  </a:txBody>
                  <a:tcPr marL="4407" marR="4407" marT="440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ПЭ определяются как для программ, так и для мероприятий в рамках программ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Существует около 103 программ, многие из которых являются межведомственными. Каждой программой предусматривается в среднем 5 мероприятий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В среднем на одного получателя бюджетных средств приходится по 10 ПЭ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включая ПЭ программного уровня и ПЭ уровня мероприятий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В большинстве случаев имеется один ПЭ программного уровня и 1-2 ПЭ уровня мероприятий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Кроме того, действуют 70 правительственных показателей высшего уровня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показатели устойчивого развития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)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015181"/>
                  </a:ext>
                </a:extLst>
              </a:tr>
              <a:tr h="576055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200"/>
                        <a:buFont typeface="Calibri Light" panose="020F0302020204030204" pitchFamily="34" charset="0"/>
                        <a:buNone/>
                      </a:pPr>
                      <a:r>
                        <a:rPr lang="en-US" sz="1000" u="none" strike="noStrike" dirty="0">
                          <a:effectLst/>
                        </a:rPr>
                        <a:t>9. </a:t>
                      </a:r>
                      <a:r>
                        <a:rPr lang="ru-RU" sz="1000" u="none" strike="noStrike" dirty="0">
                          <a:effectLst/>
                        </a:rPr>
                        <a:t>Каково ориентировочное соотношение между непосредственными</a:t>
                      </a:r>
                      <a:r>
                        <a:rPr lang="ru-RU" sz="1000" u="none" strike="noStrike" baseline="0" dirty="0">
                          <a:effectLst/>
                        </a:rPr>
                        <a:t> результатами и итогами </a:t>
                      </a:r>
                      <a:r>
                        <a:rPr lang="ru-RU" sz="1000" u="none" strike="noStrike" dirty="0">
                          <a:effectLst/>
                        </a:rPr>
                        <a:t>в общей массе показателей?</a:t>
                      </a:r>
                    </a:p>
                  </a:txBody>
                  <a:tcPr marL="4407" marR="4407" marT="44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>
                          <a:effectLst/>
                        </a:rPr>
                        <a:t>Около </a:t>
                      </a:r>
                      <a:r>
                        <a:rPr lang="en-US" sz="1000" b="1" u="none" strike="noStrike" dirty="0">
                          <a:effectLst/>
                        </a:rPr>
                        <a:t>2/3 </a:t>
                      </a:r>
                      <a:r>
                        <a:rPr lang="ru-RU" sz="1000" b="1" u="none" strike="noStrike" dirty="0">
                          <a:effectLst/>
                        </a:rPr>
                        <a:t>- показатели непосредственных результатов и </a:t>
                      </a:r>
                      <a:r>
                        <a:rPr lang="en-US" sz="1000" b="1" u="none" strike="noStrike" dirty="0">
                          <a:effectLst/>
                        </a:rPr>
                        <a:t>1/3 </a:t>
                      </a:r>
                      <a:r>
                        <a:rPr lang="ru-RU" sz="1000" b="1" u="none" strike="noStrike" dirty="0">
                          <a:effectLst/>
                        </a:rPr>
                        <a:t>- показатели итогов</a:t>
                      </a:r>
                      <a:r>
                        <a:rPr lang="en-US" sz="1000" b="1" u="none" strike="noStrike" dirty="0">
                          <a:effectLst/>
                        </a:rPr>
                        <a:t>.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50247952"/>
                  </a:ext>
                </a:extLst>
              </a:tr>
              <a:tr h="581108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200"/>
                        <a:buFont typeface="Calibri Light" panose="020F0302020204030204" pitchFamily="34" charset="0"/>
                        <a:buNone/>
                      </a:pPr>
                      <a:r>
                        <a:rPr lang="en-US" sz="1000" u="none" strike="noStrike" dirty="0">
                          <a:effectLst/>
                        </a:rPr>
                        <a:t>10. </a:t>
                      </a:r>
                      <a:r>
                        <a:rPr lang="ru-RU" sz="1000" u="none" strike="noStrike" dirty="0">
                          <a:effectLst/>
                        </a:rPr>
                        <a:t>Каковы основные вызовы, связанные непосредственно с ПЭ?</a:t>
                      </a:r>
                    </a:p>
                  </a:txBody>
                  <a:tcPr marL="4407" marR="4407" marT="440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Обычно министерствами/ведомствами предлагается слишком большое количество ПЭ</a:t>
                      </a:r>
                      <a:r>
                        <a:rPr lang="en-US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ru-RU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Существуют межведомственные программы, но общие для них ПЭ не установлены</a:t>
                      </a:r>
                      <a:r>
                        <a:rPr lang="en-US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ru-RU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Трудности с целевым прогнозированием значений ПЭ</a:t>
                      </a:r>
                      <a:r>
                        <a:rPr lang="en-US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ru-RU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Связи с национальными, а не отраслевыми стратегиями с точки зрения ПЭ</a:t>
                      </a:r>
                      <a:r>
                        <a:rPr lang="en-US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2154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88343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609600"/>
            <a:ext cx="8763000" cy="6019800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bs-Latn-B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00100" lvl="1" indent="-3429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bs-Latn-BA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412474" y="25250"/>
            <a:ext cx="90147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cap="all" dirty="0">
                <a:solidFill>
                  <a:srgbClr val="002060"/>
                </a:solidFill>
              </a:rPr>
              <a:t>ОБЗОРНАЯ ИНФОРМАЦИЯ ПО СТРАНЕ</a:t>
            </a:r>
            <a:r>
              <a:rPr lang="en-US" sz="2400" cap="all" dirty="0">
                <a:solidFill>
                  <a:srgbClr val="002060"/>
                </a:solidFill>
              </a:rPr>
              <a:t>:</a:t>
            </a:r>
            <a:r>
              <a:rPr lang="ru-RU" sz="2400" cap="all" dirty="0">
                <a:solidFill>
                  <a:srgbClr val="002060"/>
                </a:solidFill>
              </a:rPr>
              <a:t> БЕЛАРУСЬ</a:t>
            </a:r>
            <a:endParaRPr lang="en-US" sz="2400" cap="all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D63924-A406-4020-BDAD-FB67F3CEF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1112CB6-F20F-4805-9D4F-4F99709E6C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558974"/>
              </p:ext>
            </p:extLst>
          </p:nvPr>
        </p:nvGraphicFramePr>
        <p:xfrm>
          <a:off x="883256" y="768366"/>
          <a:ext cx="8794143" cy="5638952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3085664">
                  <a:extLst>
                    <a:ext uri="{9D8B030D-6E8A-4147-A177-3AD203B41FA5}">
                      <a16:colId xmlns:a16="http://schemas.microsoft.com/office/drawing/2014/main" val="266723044"/>
                    </a:ext>
                  </a:extLst>
                </a:gridCol>
                <a:gridCol w="5708479">
                  <a:extLst>
                    <a:ext uri="{9D8B030D-6E8A-4147-A177-3AD203B41FA5}">
                      <a16:colId xmlns:a16="http://schemas.microsoft.com/office/drawing/2014/main" val="1283950704"/>
                    </a:ext>
                  </a:extLst>
                </a:gridCol>
              </a:tblGrid>
              <a:tr h="384036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200"/>
                        <a:buFont typeface="Calibri Light" panose="020F0302020204030204" pitchFamily="34" charset="0"/>
                        <a:buNone/>
                      </a:pPr>
                      <a:r>
                        <a:rPr lang="en-US" sz="1200" u="none" strike="noStrike" dirty="0">
                          <a:effectLst/>
                        </a:rPr>
                        <a:t>1. 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Существует ли </a:t>
                      </a:r>
                      <a:r>
                        <a:rPr lang="ru-RU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механизм БОР,   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который бы в равной степени применялся во всех органах центрального правительства</a:t>
                      </a:r>
                      <a:r>
                        <a:rPr lang="en-US" sz="1200" u="none" strike="noStrike" dirty="0">
                          <a:effectLst/>
                        </a:rPr>
                        <a:t>?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4407" marR="4407" marT="44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Да, обязателен для отраслевых министерств и ведомств.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22244820"/>
                  </a:ext>
                </a:extLst>
              </a:tr>
              <a:tr h="384036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200"/>
                        <a:buFont typeface="Calibri Light" panose="020F0302020204030204" pitchFamily="34" charset="0"/>
                        <a:buNone/>
                      </a:pPr>
                      <a:r>
                        <a:rPr lang="en-US" sz="1200" u="none" strike="noStrike" dirty="0">
                          <a:effectLst/>
                        </a:rPr>
                        <a:t>2. </a:t>
                      </a:r>
                      <a:r>
                        <a:rPr lang="ru-RU" sz="1200" u="none" strike="noStrike" dirty="0">
                          <a:effectLst/>
                        </a:rPr>
                        <a:t>Каковы ключевые элементы механизма БОР?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4407" marR="4407" marT="440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>
                          <a:effectLst/>
                        </a:rPr>
                        <a:t>Общие руководящие принципы и определения</a:t>
                      </a:r>
                      <a:r>
                        <a:rPr lang="en-US" sz="1200" b="1" u="none" strike="noStrike" dirty="0">
                          <a:effectLst/>
                        </a:rPr>
                        <a:t>; </a:t>
                      </a:r>
                      <a:r>
                        <a:rPr lang="ru-RU" sz="1200" b="1" u="none" strike="noStrike" dirty="0">
                          <a:effectLst/>
                        </a:rPr>
                        <a:t>стандартные шаблоны для предоставления отчётной информации об 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эффективности</a:t>
                      </a:r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; </a:t>
                      </a:r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стандартный набор ПЭ  и/или целевых показателей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4062055"/>
                  </a:ext>
                </a:extLst>
              </a:tr>
              <a:tr h="384036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200"/>
                        <a:buFont typeface="Calibri Light" panose="020F0302020204030204" pitchFamily="34" charset="0"/>
                        <a:buNone/>
                      </a:pPr>
                      <a:r>
                        <a:rPr lang="en-US" sz="1200" u="none" strike="noStrike" dirty="0">
                          <a:effectLst/>
                        </a:rPr>
                        <a:t>3. </a:t>
                      </a:r>
                      <a:r>
                        <a:rPr lang="ru-RU" sz="1200" u="none" strike="noStrike" dirty="0">
                          <a:effectLst/>
                        </a:rPr>
                        <a:t>Какие учреждения играют важную роль в генерировании ПЭ?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4407" marR="4407" marT="440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>
                          <a:effectLst/>
                        </a:rPr>
                        <a:t>ЦБА, ведомства.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34291370"/>
                  </a:ext>
                </a:extLst>
              </a:tr>
              <a:tr h="689463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200"/>
                        <a:buFont typeface="Calibri Light" panose="020F0302020204030204" pitchFamily="34" charset="0"/>
                        <a:buNone/>
                      </a:pPr>
                      <a:r>
                        <a:rPr lang="en-US" sz="1200" u="none" strike="noStrike" dirty="0">
                          <a:effectLst/>
                        </a:rPr>
                        <a:t>4. </a:t>
                      </a:r>
                      <a:r>
                        <a:rPr lang="ru-RU" sz="1200" u="none" strike="noStrike" dirty="0">
                          <a:effectLst/>
                        </a:rPr>
                        <a:t>Какие из вызовов, касающихся БОР, определены как серьёзные в рамках вариантов ответов на вопросы Опроса ОЭСР?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4407" marR="4407" marT="440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Отсутствие лидерства/решимости в продвижении БОР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; </a:t>
                      </a:r>
                      <a:r>
                        <a:rPr lang="ru-RU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отсутствие потенциала/подготовки сотрудников/госслужащих для измерения эффективности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; </a:t>
                      </a:r>
                      <a:r>
                        <a:rPr lang="ru-RU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дефицит ресурсов (времени, кадров, средств), выделяемых на оценки эффективности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; </a:t>
                      </a:r>
                      <a:r>
                        <a:rPr lang="ru-RU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отсутствие культуры «эффективности»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651049"/>
                  </a:ext>
                </a:extLst>
              </a:tr>
              <a:tr h="384036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200"/>
                        <a:buFont typeface="Calibri Light" panose="020F0302020204030204" pitchFamily="34" charset="0"/>
                        <a:buNone/>
                      </a:pPr>
                      <a:r>
                        <a:rPr lang="en-US" sz="1200" u="none" strike="noStrike" dirty="0">
                          <a:effectLst/>
                        </a:rPr>
                        <a:t>5. </a:t>
                      </a:r>
                      <a:r>
                        <a:rPr lang="ru-RU" sz="1200" u="none" strike="noStrike" dirty="0">
                          <a:effectLst/>
                        </a:rPr>
                        <a:t>На каких уровнях определяются и контролируются ПЭ?</a:t>
                      </a:r>
                    </a:p>
                  </a:txBody>
                  <a:tcPr marL="4407" marR="4407" marT="44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Для 21 государственной программы (82 подпрограмм) Правительством утверждены </a:t>
                      </a:r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400 </a:t>
                      </a:r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ПЭ;</a:t>
                      </a:r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все ПЭ предложены и отслеживаются министерствами/ведомствами</a:t>
                      </a:r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Министерство экономики готовит сводный отчёт по ПЭ</a:t>
                      </a:r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16331910"/>
                  </a:ext>
                </a:extLst>
              </a:tr>
              <a:tr h="384036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200"/>
                        <a:buFont typeface="Calibri Light" panose="020F0302020204030204" pitchFamily="34" charset="0"/>
                        <a:buNone/>
                      </a:pPr>
                      <a:r>
                        <a:rPr lang="en-US" sz="1200" u="none" strike="noStrike" dirty="0">
                          <a:effectLst/>
                        </a:rPr>
                        <a:t>6. </a:t>
                      </a:r>
                      <a:r>
                        <a:rPr lang="ru-RU" sz="1200" u="none" strike="noStrike" dirty="0">
                          <a:effectLst/>
                        </a:rPr>
                        <a:t>Каковы виды этих ПЭ?</a:t>
                      </a:r>
                    </a:p>
                  </a:txBody>
                  <a:tcPr marL="4407" marR="4407" marT="440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Показатели непосредственных результатов, итогов и функциональной эффективности. 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567627"/>
                  </a:ext>
                </a:extLst>
              </a:tr>
              <a:tr h="192018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200"/>
                        <a:buFont typeface="Calibri Light" panose="020F0302020204030204" pitchFamily="34" charset="0"/>
                        <a:buNone/>
                      </a:pPr>
                      <a:r>
                        <a:rPr lang="en-US" sz="1200" u="none" strike="noStrike" dirty="0">
                          <a:effectLst/>
                        </a:rPr>
                        <a:t>7. </a:t>
                      </a:r>
                      <a:r>
                        <a:rPr lang="ru-RU" sz="1200" u="none" strike="noStrike" dirty="0">
                          <a:effectLst/>
                        </a:rPr>
                        <a:t>Какова периодичность отслеживания ПЭ?</a:t>
                      </a:r>
                    </a:p>
                  </a:txBody>
                  <a:tcPr marL="4407" marR="4407" marT="44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Ежегодно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 некоторым ПЭ – ежеквартально)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44192898"/>
                  </a:ext>
                </a:extLst>
              </a:tr>
              <a:tr h="768073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200"/>
                        <a:buFont typeface="Calibri Light" panose="020F0302020204030204" pitchFamily="34" charset="0"/>
                        <a:buNone/>
                      </a:pPr>
                      <a:r>
                        <a:rPr lang="en-US" sz="1200" u="none" strike="noStrike" dirty="0">
                          <a:effectLst/>
                        </a:rPr>
                        <a:t>8. </a:t>
                      </a:r>
                      <a:r>
                        <a:rPr lang="ru-RU" sz="1200" u="none" strike="noStrike" dirty="0">
                          <a:effectLst/>
                        </a:rPr>
                        <a:t>Каково среднее число ПЭ на программу и какова структура ПЭ?</a:t>
                      </a:r>
                    </a:p>
                  </a:txBody>
                  <a:tcPr marL="4407" marR="4407" marT="440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ПЭ определяются для программного (так называемые сводные целевые показатели)</a:t>
                      </a:r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уровня и подпрограммного уровня/ уровня мероприятий</a:t>
                      </a:r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(</a:t>
                      </a:r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так называемые целевые показатели</a:t>
                      </a:r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). </a:t>
                      </a:r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Число ПЭ по программе обычно составляет от 1 до 5</a:t>
                      </a:r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и в среднем 5 на мероприятие;</a:t>
                      </a:r>
                      <a:r>
                        <a:rPr lang="bs-Latn-BA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при этом среднее число мероприятий в программе – 8</a:t>
                      </a:r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015181"/>
                  </a:ext>
                </a:extLst>
              </a:tr>
              <a:tr h="576055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200"/>
                        <a:buFont typeface="Calibri Light" panose="020F0302020204030204" pitchFamily="34" charset="0"/>
                        <a:buNone/>
                      </a:pPr>
                      <a:r>
                        <a:rPr lang="en-US" sz="1200" u="none" strike="noStrike" dirty="0">
                          <a:effectLst/>
                        </a:rPr>
                        <a:t>9. </a:t>
                      </a:r>
                      <a:r>
                        <a:rPr lang="ru-RU" sz="1200" u="none" strike="noStrike" dirty="0">
                          <a:effectLst/>
                        </a:rPr>
                        <a:t>Каково ориентировочное соотношение между непосредственными</a:t>
                      </a:r>
                      <a:r>
                        <a:rPr lang="ru-RU" sz="1200" u="none" strike="noStrike" baseline="0" dirty="0">
                          <a:effectLst/>
                        </a:rPr>
                        <a:t> результатами и итогами </a:t>
                      </a:r>
                      <a:r>
                        <a:rPr lang="ru-RU" sz="1200" u="none" strike="noStrike" dirty="0">
                          <a:effectLst/>
                        </a:rPr>
                        <a:t>в общей массе показателей?</a:t>
                      </a:r>
                    </a:p>
                  </a:txBody>
                  <a:tcPr marL="4407" marR="4407" marT="44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Преимущественно показатели непосредственных результатов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50247952"/>
                  </a:ext>
                </a:extLst>
              </a:tr>
              <a:tr h="581108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200"/>
                        <a:buFont typeface="Calibri Light" panose="020F0302020204030204" pitchFamily="34" charset="0"/>
                        <a:buNone/>
                      </a:pPr>
                      <a:r>
                        <a:rPr lang="en-US" sz="1200" u="none" strike="noStrike" dirty="0">
                          <a:effectLst/>
                        </a:rPr>
                        <a:t>10. </a:t>
                      </a:r>
                      <a:r>
                        <a:rPr lang="ru-RU" sz="1200" u="none" strike="noStrike" dirty="0">
                          <a:effectLst/>
                        </a:rPr>
                        <a:t>Каковы основные вызовы, связанные непосредственно с ПЭ?</a:t>
                      </a:r>
                    </a:p>
                  </a:txBody>
                  <a:tcPr marL="4407" marR="4407" marT="440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Правительство сосредоточено преимущественно на сводных показателях социально-экономического развития высокого уровня</a:t>
                      </a:r>
                      <a:r>
                        <a:rPr lang="en-US" sz="15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.  </a:t>
                      </a:r>
                      <a:r>
                        <a:rPr lang="ru-RU" sz="15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Полученные значения ПЭ необходимо более активно использовать для принятия бюджетных решений</a:t>
                      </a:r>
                      <a:r>
                        <a:rPr lang="en-US" sz="15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2154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0923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880DB6C-B71A-4837-BE9A-64D5090E3D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609600"/>
            <a:ext cx="8763000" cy="6019800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bs-Latn-B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00100" lvl="1" indent="-342900"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bs-Latn-BA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099" name="Рисунок 11" descr="pempal-logo.jpg">
            <a:extLst>
              <a:ext uri="{FF2B5EF4-FFF2-40B4-BE49-F238E27FC236}">
                <a16:creationId xmlns:a16="http://schemas.microsoft.com/office/drawing/2014/main" id="{6451D0CA-685B-47AB-B21F-5BD8214575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Содержимое 2">
            <a:extLst>
              <a:ext uri="{FF2B5EF4-FFF2-40B4-BE49-F238E27FC236}">
                <a16:creationId xmlns:a16="http://schemas.microsoft.com/office/drawing/2014/main" id="{6B45FC07-0788-46EA-AE0C-2964D03BFE25}"/>
              </a:ext>
            </a:extLst>
          </p:cNvPr>
          <p:cNvSpPr txBox="1">
            <a:spLocks/>
          </p:cNvSpPr>
          <p:nvPr/>
        </p:nvSpPr>
        <p:spPr bwMode="auto">
          <a:xfrm>
            <a:off x="773113" y="2654300"/>
            <a:ext cx="8818562" cy="193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ts val="1200"/>
              </a:spcBef>
              <a:buFontTx/>
              <a:buNone/>
            </a:pPr>
            <a:endParaRPr lang="ru-RU" altLang="en-US" sz="3000" dirty="0">
              <a:solidFill>
                <a:srgbClr val="0D0D0D"/>
              </a:solidFill>
            </a:endParaRPr>
          </a:p>
          <a:p>
            <a:pPr algn="just">
              <a:spcBef>
                <a:spcPts val="1200"/>
              </a:spcBef>
              <a:buFontTx/>
              <a:buNone/>
            </a:pPr>
            <a:r>
              <a:rPr lang="ru-RU" altLang="en-US" sz="3000" dirty="0">
                <a:solidFill>
                  <a:srgbClr val="0D0D0D"/>
                </a:solidFill>
              </a:rPr>
              <a:t>КРАТКОЕ ИЗЛОЖЕНИЕ АНАЛИЗА ПЭ НА ОСНОВЕ 10 КРИТЕРИЕВ  </a:t>
            </a:r>
          </a:p>
        </p:txBody>
      </p:sp>
      <p:sp>
        <p:nvSpPr>
          <p:cNvPr id="4101" name="Slide Number Placeholder 3">
            <a:extLst>
              <a:ext uri="{FF2B5EF4-FFF2-40B4-BE49-F238E27FC236}">
                <a16:creationId xmlns:a16="http://schemas.microsoft.com/office/drawing/2014/main" id="{27464920-A11B-43B7-B1FD-303E61F415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>
              <a:spcBef>
                <a:spcPct val="0"/>
              </a:spcBef>
              <a:buFontTx/>
              <a:buNone/>
            </a:pPr>
            <a:fld id="{2CCE205F-3EBA-4DFA-85CF-FE9CF09D3B1A}" type="slidenum">
              <a:rPr lang="en-US" altLang="en-US" sz="1200">
                <a:solidFill>
                  <a:srgbClr val="898989"/>
                </a:solidFill>
              </a:rPr>
              <a:pPr eaLnBrk="0" hangingPunct="0"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3756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609600"/>
            <a:ext cx="8763000" cy="6019800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bs-Latn-B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00100" lvl="1" indent="-3429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bs-Latn-BA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652992" y="134035"/>
            <a:ext cx="9014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cap="all" dirty="0">
                <a:solidFill>
                  <a:srgbClr val="002060"/>
                </a:solidFill>
              </a:rPr>
              <a:t>КРАТКИЕ ИТОГИ АНАЛИЗА</a:t>
            </a:r>
            <a:endParaRPr lang="en-US" sz="3600" cap="all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D63924-A406-4020-BDAD-FB67F3CEF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25C4DB8-83E7-4D16-BB0A-11CD0E946804}"/>
              </a:ext>
            </a:extLst>
          </p:cNvPr>
          <p:cNvSpPr/>
          <p:nvPr/>
        </p:nvSpPr>
        <p:spPr>
          <a:xfrm>
            <a:off x="914400" y="944140"/>
            <a:ext cx="8737349" cy="4011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400"/>
              </a:spcBef>
            </a:pPr>
            <a:r>
              <a:rPr lang="ru-RU" sz="2000" dirty="0">
                <a:solidFill>
                  <a:srgbClr val="0070C0"/>
                </a:solidFill>
              </a:rPr>
              <a:t>Критерий </a:t>
            </a:r>
            <a:r>
              <a:rPr lang="en-US" sz="2000" dirty="0">
                <a:solidFill>
                  <a:srgbClr val="0070C0"/>
                </a:solidFill>
              </a:rPr>
              <a:t>1: </a:t>
            </a:r>
            <a:r>
              <a:rPr lang="ru-RU" sz="2000" dirty="0">
                <a:solidFill>
                  <a:srgbClr val="0070C0"/>
                </a:solidFill>
              </a:rPr>
              <a:t>Существует ли механизм БОР, который бы в равной степени применялся во всех органах центрального правительства?</a:t>
            </a:r>
            <a:endParaRPr lang="en-US" sz="2000" dirty="0">
              <a:solidFill>
                <a:srgbClr val="0070C0"/>
              </a:solidFill>
            </a:endParaRPr>
          </a:p>
          <a:p>
            <a:pPr algn="just">
              <a:spcBef>
                <a:spcPts val="400"/>
              </a:spcBef>
            </a:pPr>
            <a:r>
              <a:rPr lang="ru-RU" sz="2000" dirty="0">
                <a:solidFill>
                  <a:srgbClr val="000000"/>
                </a:solidFill>
              </a:rPr>
              <a:t>Все страны располагают обязательным для министерств и ведомств механизмом БОР</a:t>
            </a:r>
            <a:r>
              <a:rPr lang="en-US" sz="2000" dirty="0">
                <a:solidFill>
                  <a:srgbClr val="000000"/>
                </a:solidFill>
              </a:rPr>
              <a:t>.</a:t>
            </a:r>
            <a:endParaRPr lang="en-US" sz="2000" dirty="0">
              <a:solidFill>
                <a:srgbClr val="0070C0"/>
              </a:solidFill>
            </a:endParaRPr>
          </a:p>
          <a:p>
            <a:pPr algn="just">
              <a:spcBef>
                <a:spcPts val="400"/>
              </a:spcBef>
            </a:pPr>
            <a:r>
              <a:rPr lang="ru-RU" sz="2000" dirty="0">
                <a:solidFill>
                  <a:srgbClr val="0070C0"/>
                </a:solidFill>
              </a:rPr>
              <a:t>Критерий</a:t>
            </a:r>
            <a:r>
              <a:rPr lang="en-US" sz="2000" dirty="0">
                <a:solidFill>
                  <a:srgbClr val="0070C0"/>
                </a:solidFill>
              </a:rPr>
              <a:t> 2: </a:t>
            </a:r>
            <a:r>
              <a:rPr lang="ru-RU" sz="2000" dirty="0">
                <a:solidFill>
                  <a:srgbClr val="0070C0"/>
                </a:solidFill>
              </a:rPr>
              <a:t>Каковы ключевые элементы механизма БОР</a:t>
            </a:r>
            <a:r>
              <a:rPr lang="en-US" sz="2000" dirty="0">
                <a:solidFill>
                  <a:srgbClr val="0070C0"/>
                </a:solidFill>
              </a:rPr>
              <a:t>?</a:t>
            </a:r>
            <a:endParaRPr lang="ru-RU" sz="2000" dirty="0">
              <a:solidFill>
                <a:srgbClr val="0070C0"/>
              </a:solidFill>
            </a:endParaRPr>
          </a:p>
          <a:p>
            <a:pPr algn="just">
              <a:spcBef>
                <a:spcPts val="400"/>
              </a:spcBef>
            </a:pPr>
            <a:r>
              <a:rPr lang="ru-RU" sz="2000" dirty="0">
                <a:solidFill>
                  <a:srgbClr val="0070C0"/>
                </a:solidFill>
              </a:rPr>
              <a:t>(</a:t>
            </a:r>
            <a:r>
              <a:rPr lang="ru-RU" sz="1200" i="1" dirty="0">
                <a:solidFill>
                  <a:srgbClr val="0070C0"/>
                </a:solidFill>
              </a:rPr>
              <a:t>по вертикали</a:t>
            </a:r>
            <a:r>
              <a:rPr lang="ru-RU" sz="1200" dirty="0">
                <a:solidFill>
                  <a:srgbClr val="0070C0"/>
                </a:solidFill>
              </a:rPr>
              <a:t>: </a:t>
            </a:r>
            <a:r>
              <a:rPr lang="ru-RU" sz="1200" b="1" dirty="0">
                <a:solidFill>
                  <a:prstClr val="black"/>
                </a:solidFill>
                <a:latin typeface="+mn-lt"/>
                <a:cs typeface="Lucida Grande CY"/>
              </a:rPr>
              <a:t>Общие руководящие принципы и определения; Стандартные шаблоны предоставления отчётной информации по эффективности; Стандартный ИТ-инструмент для введения/предоставления отчётной информации по эффективности; Стандартный набор ПЭ и/или целевых показателей</a:t>
            </a:r>
            <a:endParaRPr lang="en-US" sz="1200" dirty="0">
              <a:latin typeface="+mn-lt"/>
            </a:endParaRPr>
          </a:p>
          <a:p>
            <a:pPr algn="just">
              <a:spcBef>
                <a:spcPts val="400"/>
              </a:spcBef>
            </a:pPr>
            <a:endParaRPr lang="en-US" sz="1200" dirty="0"/>
          </a:p>
          <a:p>
            <a:pPr algn="just">
              <a:spcBef>
                <a:spcPts val="400"/>
              </a:spcBef>
            </a:pPr>
            <a:endParaRPr lang="ru-RU" sz="1200" b="1" dirty="0">
              <a:solidFill>
                <a:prstClr val="black"/>
              </a:solidFill>
              <a:latin typeface="Calibri"/>
              <a:cs typeface="Lucida Grande CY"/>
            </a:endParaRPr>
          </a:p>
          <a:p>
            <a:pPr algn="just">
              <a:spcBef>
                <a:spcPts val="400"/>
              </a:spcBef>
            </a:pPr>
            <a:endParaRPr lang="en-US" sz="2000" dirty="0"/>
          </a:p>
          <a:p>
            <a:pPr algn="just">
              <a:spcBef>
                <a:spcPts val="400"/>
              </a:spcBef>
            </a:pPr>
            <a:r>
              <a:rPr lang="ru-RU" sz="2000" dirty="0">
                <a:solidFill>
                  <a:srgbClr val="0070C0"/>
                </a:solidFill>
              </a:rPr>
              <a:t> </a:t>
            </a:r>
            <a:endParaRPr lang="en-US" sz="2000" dirty="0">
              <a:solidFill>
                <a:srgbClr val="0070C0"/>
              </a:solidFill>
            </a:endParaRPr>
          </a:p>
          <a:p>
            <a:pPr algn="just">
              <a:spcBef>
                <a:spcPts val="400"/>
              </a:spcBef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TextBox 2">
            <a:extLst>
              <a:ext uri="{FF2B5EF4-FFF2-40B4-BE49-F238E27FC236}">
                <a16:creationId xmlns:a16="http://schemas.microsoft.com/office/drawing/2014/main" id="{970594A1-47F9-4680-8691-0F8A5CCC10E2}"/>
              </a:ext>
            </a:extLst>
          </p:cNvPr>
          <p:cNvSpPr txBox="1"/>
          <p:nvPr/>
        </p:nvSpPr>
        <p:spPr>
          <a:xfrm>
            <a:off x="6711052" y="3365316"/>
            <a:ext cx="5505450" cy="52322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bg1"/>
                </a:solidFill>
              </a:rPr>
              <a:t>of countries,</a:t>
            </a:r>
            <a:r>
              <a:rPr lang="en-US" sz="1400" baseline="0" dirty="0">
                <a:solidFill>
                  <a:schemeClr val="bg1"/>
                </a:solidFill>
              </a:rPr>
              <a:t> the exception is </a:t>
            </a:r>
          </a:p>
          <a:p>
            <a:r>
              <a:rPr lang="en-US" sz="1400" baseline="0" dirty="0">
                <a:solidFill>
                  <a:schemeClr val="bg1"/>
                </a:solidFill>
              </a:rPr>
              <a:t>Armenia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4" name="TextBox 3">
            <a:extLst>
              <a:ext uri="{FF2B5EF4-FFF2-40B4-BE49-F238E27FC236}">
                <a16:creationId xmlns:a16="http://schemas.microsoft.com/office/drawing/2014/main" id="{2027B2F6-7FDB-437E-9225-BBCCD65E20A3}"/>
              </a:ext>
            </a:extLst>
          </p:cNvPr>
          <p:cNvSpPr txBox="1"/>
          <p:nvPr/>
        </p:nvSpPr>
        <p:spPr>
          <a:xfrm>
            <a:off x="6686550" y="4085089"/>
            <a:ext cx="5505450" cy="52322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bg1"/>
                </a:solidFill>
              </a:rPr>
              <a:t>of countries,</a:t>
            </a:r>
            <a:r>
              <a:rPr lang="en-US" sz="1400" baseline="0" dirty="0">
                <a:solidFill>
                  <a:schemeClr val="bg1"/>
                </a:solidFill>
              </a:rPr>
              <a:t> the exceptions </a:t>
            </a:r>
          </a:p>
          <a:p>
            <a:r>
              <a:rPr lang="en-US" sz="1400" baseline="0" dirty="0">
                <a:solidFill>
                  <a:schemeClr val="bg1"/>
                </a:solidFill>
              </a:rPr>
              <a:t>are Armenia and Russia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5" name="TextBox 4">
            <a:extLst>
              <a:ext uri="{FF2B5EF4-FFF2-40B4-BE49-F238E27FC236}">
                <a16:creationId xmlns:a16="http://schemas.microsoft.com/office/drawing/2014/main" id="{9E0CC60E-89D8-4CFF-BD3E-61EC8EB0B3C2}"/>
              </a:ext>
            </a:extLst>
          </p:cNvPr>
          <p:cNvSpPr txBox="1"/>
          <p:nvPr/>
        </p:nvSpPr>
        <p:spPr>
          <a:xfrm>
            <a:off x="6622298" y="4598667"/>
            <a:ext cx="5505450" cy="73866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bg1"/>
                </a:solidFill>
              </a:rPr>
              <a:t>Croatia, BiH, </a:t>
            </a:r>
          </a:p>
          <a:p>
            <a:r>
              <a:rPr lang="en-US" sz="1400" dirty="0">
                <a:solidFill>
                  <a:schemeClr val="bg1"/>
                </a:solidFill>
              </a:rPr>
              <a:t>Serbia &amp; </a:t>
            </a:r>
          </a:p>
          <a:p>
            <a:r>
              <a:rPr lang="en-US" sz="1400" dirty="0">
                <a:solidFill>
                  <a:schemeClr val="bg1"/>
                </a:solidFill>
              </a:rPr>
              <a:t>Moldova</a:t>
            </a:r>
          </a:p>
        </p:txBody>
      </p:sp>
      <p:sp>
        <p:nvSpPr>
          <p:cNvPr id="16" name="TextBox 5">
            <a:extLst>
              <a:ext uri="{FF2B5EF4-FFF2-40B4-BE49-F238E27FC236}">
                <a16:creationId xmlns:a16="http://schemas.microsoft.com/office/drawing/2014/main" id="{73E7E561-8B19-43CA-9156-331ABB3D46B2}"/>
              </a:ext>
            </a:extLst>
          </p:cNvPr>
          <p:cNvSpPr txBox="1"/>
          <p:nvPr/>
        </p:nvSpPr>
        <p:spPr>
          <a:xfrm>
            <a:off x="6638925" y="5334000"/>
            <a:ext cx="5095875" cy="69249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>
                <a:solidFill>
                  <a:schemeClr val="bg1"/>
                </a:solidFill>
              </a:rPr>
              <a:t>Armenia,</a:t>
            </a:r>
            <a:r>
              <a:rPr lang="en-US" sz="1300" baseline="0" dirty="0">
                <a:solidFill>
                  <a:schemeClr val="bg1"/>
                </a:solidFill>
              </a:rPr>
              <a:t> </a:t>
            </a:r>
          </a:p>
          <a:p>
            <a:r>
              <a:rPr lang="en-US" sz="1300" baseline="0" dirty="0">
                <a:solidFill>
                  <a:schemeClr val="bg1"/>
                </a:solidFill>
              </a:rPr>
              <a:t>Bulgaria &amp;</a:t>
            </a:r>
          </a:p>
          <a:p>
            <a:r>
              <a:rPr lang="en-US" sz="1300" baseline="0" dirty="0">
                <a:solidFill>
                  <a:schemeClr val="bg1"/>
                </a:solidFill>
              </a:rPr>
              <a:t>Russia</a:t>
            </a:r>
            <a:endParaRPr lang="en-US" sz="1300" dirty="0">
              <a:solidFill>
                <a:schemeClr val="bg1"/>
              </a:solidFill>
            </a:endParaRPr>
          </a:p>
        </p:txBody>
      </p:sp>
      <p:sp>
        <p:nvSpPr>
          <p:cNvPr id="18" name="TextBox 2">
            <a:extLst>
              <a:ext uri="{FF2B5EF4-FFF2-40B4-BE49-F238E27FC236}">
                <a16:creationId xmlns:a16="http://schemas.microsoft.com/office/drawing/2014/main" id="{9A5BF625-F22E-4385-962D-484A7578917A}"/>
              </a:ext>
            </a:extLst>
          </p:cNvPr>
          <p:cNvSpPr txBox="1"/>
          <p:nvPr/>
        </p:nvSpPr>
        <p:spPr>
          <a:xfrm>
            <a:off x="6924675" y="3234978"/>
            <a:ext cx="5505450" cy="52322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bg1"/>
                </a:solidFill>
              </a:rPr>
              <a:t>of countries,</a:t>
            </a:r>
            <a:r>
              <a:rPr lang="en-US" sz="1400" baseline="0" dirty="0">
                <a:solidFill>
                  <a:schemeClr val="bg1"/>
                </a:solidFill>
              </a:rPr>
              <a:t> the exception i</a:t>
            </a:r>
            <a:r>
              <a:rPr lang="ru-RU" sz="1400" baseline="0" dirty="0">
                <a:solidFill>
                  <a:schemeClr val="bg1"/>
                </a:solidFill>
              </a:rPr>
              <a:t>; </a:t>
            </a:r>
            <a:r>
              <a:rPr lang="en-US" sz="1400" baseline="0" dirty="0">
                <a:solidFill>
                  <a:schemeClr val="bg1"/>
                </a:solidFill>
              </a:rPr>
              <a:t>s </a:t>
            </a:r>
          </a:p>
          <a:p>
            <a:r>
              <a:rPr lang="en-US" sz="1400" dirty="0">
                <a:solidFill>
                  <a:schemeClr val="bg1"/>
                </a:solidFill>
              </a:rPr>
              <a:t>Armenia</a:t>
            </a:r>
          </a:p>
        </p:txBody>
      </p:sp>
      <p:sp>
        <p:nvSpPr>
          <p:cNvPr id="19" name="TextBox 2">
            <a:extLst>
              <a:ext uri="{FF2B5EF4-FFF2-40B4-BE49-F238E27FC236}">
                <a16:creationId xmlns:a16="http://schemas.microsoft.com/office/drawing/2014/main" id="{528279E5-BCA3-432A-AC82-5849643B6460}"/>
              </a:ext>
            </a:extLst>
          </p:cNvPr>
          <p:cNvSpPr txBox="1"/>
          <p:nvPr/>
        </p:nvSpPr>
        <p:spPr>
          <a:xfrm>
            <a:off x="6988927" y="3928054"/>
            <a:ext cx="5505450" cy="52322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bg1"/>
                </a:solidFill>
              </a:rPr>
              <a:t>of countries,</a:t>
            </a:r>
            <a:r>
              <a:rPr lang="en-US" sz="1400" baseline="0" dirty="0">
                <a:solidFill>
                  <a:schemeClr val="bg1"/>
                </a:solidFill>
              </a:rPr>
              <a:t> the exception is </a:t>
            </a:r>
          </a:p>
          <a:p>
            <a:r>
              <a:rPr lang="en-US" sz="1400" dirty="0">
                <a:solidFill>
                  <a:schemeClr val="bg1"/>
                </a:solidFill>
              </a:rPr>
              <a:t>Armenia</a:t>
            </a:r>
          </a:p>
        </p:txBody>
      </p:sp>
      <p:sp>
        <p:nvSpPr>
          <p:cNvPr id="20" name="TextBox 2">
            <a:extLst>
              <a:ext uri="{FF2B5EF4-FFF2-40B4-BE49-F238E27FC236}">
                <a16:creationId xmlns:a16="http://schemas.microsoft.com/office/drawing/2014/main" id="{B60ECFD1-3089-4A0F-B237-ADDBA629FCAE}"/>
              </a:ext>
            </a:extLst>
          </p:cNvPr>
          <p:cNvSpPr txBox="1"/>
          <p:nvPr/>
        </p:nvSpPr>
        <p:spPr>
          <a:xfrm>
            <a:off x="6924675" y="4701690"/>
            <a:ext cx="5505450" cy="52322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bg1"/>
                </a:solidFill>
              </a:rPr>
              <a:t>Croatia, BiH, Serbia,</a:t>
            </a:r>
          </a:p>
          <a:p>
            <a:r>
              <a:rPr lang="en-US" sz="1400" dirty="0">
                <a:solidFill>
                  <a:schemeClr val="bg1"/>
                </a:solidFill>
              </a:rPr>
              <a:t>Moldova, and Russia</a:t>
            </a:r>
          </a:p>
        </p:txBody>
      </p:sp>
      <mc:AlternateContent xmlns:mc="http://schemas.openxmlformats.org/markup-compatibility/2006">
        <mc:Choice xmlns:cx2="http://schemas.microsoft.com/office/drawing/2015/10/21/chartex" Requires="cx2">
          <p:graphicFrame>
            <p:nvGraphicFramePr>
              <p:cNvPr id="23" name="Chart 22">
                <a:extLst>
                  <a:ext uri="{FF2B5EF4-FFF2-40B4-BE49-F238E27FC236}">
                    <a16:creationId xmlns:a16="http://schemas.microsoft.com/office/drawing/2014/main" id="{DBD11079-22CD-472C-A2B3-61F15F2BD4DF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2145174383"/>
                  </p:ext>
                </p:extLst>
              </p:nvPr>
            </p:nvGraphicFramePr>
            <p:xfrm>
              <a:off x="977210" y="3472089"/>
              <a:ext cx="8674539" cy="2646482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4"/>
              </a:graphicData>
            </a:graphic>
          </p:graphicFrame>
        </mc:Choice>
        <mc:Fallback>
          <p:pic>
            <p:nvPicPr>
              <p:cNvPr id="23" name="Chart 22">
                <a:extLst>
                  <a:ext uri="{FF2B5EF4-FFF2-40B4-BE49-F238E27FC236}">
                    <a16:creationId xmlns:a16="http://schemas.microsoft.com/office/drawing/2014/main" id="{DBD11079-22CD-472C-A2B3-61F15F2BD4D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77210" y="3472089"/>
                <a:ext cx="8674539" cy="2646482"/>
              </a:xfrm>
              <a:prstGeom prst="rect">
                <a:avLst/>
              </a:prstGeom>
            </p:spPr>
          </p:pic>
        </mc:Fallback>
      </mc:AlternateContent>
      <p:sp>
        <p:nvSpPr>
          <p:cNvPr id="24" name="TextBox 2">
            <a:extLst>
              <a:ext uri="{FF2B5EF4-FFF2-40B4-BE49-F238E27FC236}">
                <a16:creationId xmlns:a16="http://schemas.microsoft.com/office/drawing/2014/main" id="{17B75A06-5184-45CE-90A2-CD2E2B687DB8}"/>
              </a:ext>
            </a:extLst>
          </p:cNvPr>
          <p:cNvSpPr txBox="1"/>
          <p:nvPr/>
        </p:nvSpPr>
        <p:spPr>
          <a:xfrm>
            <a:off x="6622297" y="5426354"/>
            <a:ext cx="5272839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solidFill>
                  <a:schemeClr val="bg1"/>
                </a:solidFill>
              </a:rPr>
              <a:t>Армения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</a:p>
          <a:p>
            <a:r>
              <a:rPr lang="ru-RU" sz="1200" dirty="0">
                <a:solidFill>
                  <a:schemeClr val="bg1"/>
                </a:solidFill>
              </a:rPr>
              <a:t>Болгария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ru-RU" sz="1200" dirty="0">
                <a:solidFill>
                  <a:schemeClr val="bg1"/>
                </a:solidFill>
              </a:rPr>
              <a:t>и</a:t>
            </a:r>
            <a:endParaRPr lang="en-US" sz="1200" dirty="0">
              <a:solidFill>
                <a:schemeClr val="bg1"/>
              </a:solidFill>
            </a:endParaRPr>
          </a:p>
          <a:p>
            <a:r>
              <a:rPr lang="ru-RU" sz="1200" dirty="0">
                <a:solidFill>
                  <a:schemeClr val="bg1"/>
                </a:solidFill>
              </a:rPr>
              <a:t>РФ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5" name="TextBox 2">
            <a:extLst>
              <a:ext uri="{FF2B5EF4-FFF2-40B4-BE49-F238E27FC236}">
                <a16:creationId xmlns:a16="http://schemas.microsoft.com/office/drawing/2014/main" id="{3F554B19-5969-4F3B-A001-6778E4DB0BE8}"/>
              </a:ext>
            </a:extLst>
          </p:cNvPr>
          <p:cNvSpPr txBox="1"/>
          <p:nvPr/>
        </p:nvSpPr>
        <p:spPr>
          <a:xfrm>
            <a:off x="6497429" y="4823171"/>
            <a:ext cx="5442158" cy="46166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solidFill>
                  <a:schemeClr val="bg1"/>
                </a:solidFill>
              </a:rPr>
              <a:t>Хорватия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ru-RU" sz="1200" dirty="0" err="1">
                <a:solidFill>
                  <a:schemeClr val="bg1"/>
                </a:solidFill>
              </a:rPr>
              <a:t>БиГ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</a:p>
          <a:p>
            <a:r>
              <a:rPr lang="ru-RU" sz="1200" dirty="0">
                <a:solidFill>
                  <a:schemeClr val="bg1"/>
                </a:solidFill>
              </a:rPr>
              <a:t>Сербия,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ru-RU" sz="1200" dirty="0">
                <a:solidFill>
                  <a:schemeClr val="bg1"/>
                </a:solidFill>
              </a:rPr>
              <a:t>Молдова и РФ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8" name="TextBox 2">
            <a:extLst>
              <a:ext uri="{FF2B5EF4-FFF2-40B4-BE49-F238E27FC236}">
                <a16:creationId xmlns:a16="http://schemas.microsoft.com/office/drawing/2014/main" id="{4284E97E-1F20-4472-B8B7-23906791FE40}"/>
              </a:ext>
            </a:extLst>
          </p:cNvPr>
          <p:cNvSpPr txBox="1"/>
          <p:nvPr/>
        </p:nvSpPr>
        <p:spPr>
          <a:xfrm>
            <a:off x="6497429" y="3560897"/>
            <a:ext cx="5442158" cy="52322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solidFill>
                  <a:schemeClr val="bg1"/>
                </a:solidFill>
              </a:rPr>
              <a:t>стран за исключением</a:t>
            </a:r>
            <a:endParaRPr lang="en-US" sz="1400" dirty="0">
              <a:solidFill>
                <a:schemeClr val="bg1"/>
              </a:solidFill>
            </a:endParaRPr>
          </a:p>
          <a:p>
            <a:r>
              <a:rPr lang="ru-RU" sz="1400" dirty="0">
                <a:solidFill>
                  <a:schemeClr val="bg1"/>
                </a:solidFill>
              </a:rPr>
              <a:t>Армении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9" name="TextBox 2">
            <a:extLst>
              <a:ext uri="{FF2B5EF4-FFF2-40B4-BE49-F238E27FC236}">
                <a16:creationId xmlns:a16="http://schemas.microsoft.com/office/drawing/2014/main" id="{9D194AE1-3427-49A6-88E3-5EEA9383344C}"/>
              </a:ext>
            </a:extLst>
          </p:cNvPr>
          <p:cNvSpPr txBox="1"/>
          <p:nvPr/>
        </p:nvSpPr>
        <p:spPr>
          <a:xfrm>
            <a:off x="6497429" y="4177498"/>
            <a:ext cx="5397708" cy="52322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solidFill>
                  <a:schemeClr val="bg1"/>
                </a:solidFill>
              </a:rPr>
              <a:t>стран за исключением </a:t>
            </a:r>
          </a:p>
          <a:p>
            <a:r>
              <a:rPr lang="ru-RU" sz="1400" dirty="0">
                <a:solidFill>
                  <a:schemeClr val="bg1"/>
                </a:solidFill>
              </a:rPr>
              <a:t>Армении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531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609600"/>
            <a:ext cx="8763000" cy="6019800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bs-Latn-B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00100" lvl="1" indent="-3429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bs-Latn-BA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-304800" y="302828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ПЛАН ПРЕЗЕНТАЦИИ</a:t>
            </a:r>
            <a:endParaRPr lang="en-US" sz="36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 bwMode="auto">
          <a:xfrm>
            <a:off x="1068388" y="487042"/>
            <a:ext cx="8307388" cy="6003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ts val="800"/>
              </a:spcBef>
              <a:buFont typeface="Arial"/>
              <a:buChar char="•"/>
            </a:pP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0" indent="-457200" algn="just">
              <a:spcBef>
                <a:spcPts val="1200"/>
              </a:spcBef>
              <a:buFont typeface="+mj-lt"/>
              <a:buAutoNum type="arabicPeriod"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Обоснование анализа показателей эффективности (ПЭ)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PEMPAL</a:t>
            </a:r>
          </a:p>
          <a:p>
            <a:pPr marL="457200" indent="-457200" algn="just">
              <a:spcBef>
                <a:spcPts val="1200"/>
              </a:spcBef>
              <a:buFont typeface="+mj-lt"/>
              <a:buAutoNum type="arabicPeriod"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Десять критериев, лежавших в основе проведённой оценки показателей эффективности (ПЭ)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0" indent="-457200" algn="just">
              <a:spcBef>
                <a:spcPts val="1200"/>
              </a:spcBef>
              <a:buFont typeface="+mj-lt"/>
              <a:buAutoNum type="arabicPeriod"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Анализ ПЭ по странам на основе 10 критериев</a:t>
            </a:r>
            <a:endParaRPr lang="bs-Latn-BA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0" indent="-457200" algn="just">
              <a:spcBef>
                <a:spcPts val="1200"/>
              </a:spcBef>
              <a:buFont typeface="+mj-lt"/>
              <a:buAutoNum type="arabicPeriod"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Краткое изложение анализа ПЭ, основанного на 10 критериях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0" indent="-457200" algn="just">
              <a:spcBef>
                <a:spcPts val="1200"/>
              </a:spcBef>
              <a:buFont typeface="+mj-lt"/>
              <a:buAutoNum type="arabicPeriod"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Показатели в сферах здравоохранения и образования в странах</a:t>
            </a:r>
            <a:endParaRPr lang="bs-Latn-BA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0" indent="-457200" algn="just">
              <a:spcBef>
                <a:spcPts val="1200"/>
              </a:spcBef>
              <a:buFont typeface="+mj-lt"/>
              <a:buAutoNum type="arabicPeriod"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Краткий обзор показателей в сферах здравоохранения и образования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0" indent="-457200" algn="just">
              <a:spcBef>
                <a:spcPts val="1200"/>
              </a:spcBef>
              <a:buFont typeface="+mj-lt"/>
              <a:buAutoNum type="arabicPeriod"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Планы предстоящей работы РГПБ/БОР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lvl="1" algn="just">
              <a:spcBef>
                <a:spcPts val="800"/>
              </a:spcBef>
            </a:pPr>
            <a:endParaRPr lang="bs-Latn-BA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spcBef>
                <a:spcPts val="800"/>
              </a:spcBef>
            </a:pPr>
            <a:endParaRPr lang="ru-RU" sz="1300" dirty="0">
              <a:solidFill>
                <a:schemeClr val="tx1"/>
              </a:solidFill>
              <a:latin typeface="Lucida Grande CY"/>
              <a:cs typeface="Lucida Grande CY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2B24DC-685A-4272-9035-EE69F292B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2663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1587" y="551767"/>
            <a:ext cx="8763000" cy="6019800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bs-Latn-B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00100" lvl="1" indent="-3429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bs-Latn-BA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652992" y="134035"/>
            <a:ext cx="90147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cap="all" dirty="0">
                <a:solidFill>
                  <a:srgbClr val="002060"/>
                </a:solidFill>
              </a:rPr>
              <a:t>КРАТКИЕ ИТОГИ АНАЛИЗА</a:t>
            </a:r>
            <a:endParaRPr lang="en-US" sz="2800" cap="all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D63924-A406-4020-BDAD-FB67F3CEF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25C4DB8-83E7-4D16-BB0A-11CD0E946804}"/>
              </a:ext>
            </a:extLst>
          </p:cNvPr>
          <p:cNvSpPr/>
          <p:nvPr/>
        </p:nvSpPr>
        <p:spPr>
          <a:xfrm>
            <a:off x="914400" y="944140"/>
            <a:ext cx="873734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400"/>
              </a:spcBef>
            </a:pPr>
            <a:r>
              <a:rPr lang="ru-RU" sz="2000" dirty="0">
                <a:solidFill>
                  <a:srgbClr val="0070C0"/>
                </a:solidFill>
                <a:latin typeface="+mj-lt"/>
              </a:rPr>
              <a:t>Критерий</a:t>
            </a:r>
            <a:r>
              <a:rPr lang="en-US" sz="2000" dirty="0">
                <a:solidFill>
                  <a:srgbClr val="0070C0"/>
                </a:solidFill>
                <a:latin typeface="+mj-lt"/>
              </a:rPr>
              <a:t> 3: </a:t>
            </a:r>
            <a:r>
              <a:rPr lang="ru-RU" sz="2000" dirty="0">
                <a:solidFill>
                  <a:srgbClr val="0070C0"/>
                </a:solidFill>
                <a:latin typeface="+mj-lt"/>
              </a:rPr>
              <a:t>Какие учреждения играют важную роль в формировании ПЭ</a:t>
            </a:r>
            <a:r>
              <a:rPr lang="en-US" sz="2000" dirty="0">
                <a:solidFill>
                  <a:srgbClr val="0070C0"/>
                </a:solidFill>
                <a:latin typeface="+mj-lt"/>
              </a:rPr>
              <a:t>?</a:t>
            </a:r>
          </a:p>
          <a:p>
            <a:pPr algn="just">
              <a:spcBef>
                <a:spcPts val="400"/>
              </a:spcBef>
            </a:pPr>
            <a:endParaRPr lang="en-US" sz="2000" dirty="0">
              <a:solidFill>
                <a:srgbClr val="000000"/>
              </a:solidFill>
              <a:latin typeface="+mj-lt"/>
            </a:endParaRPr>
          </a:p>
          <a:p>
            <a:pPr algn="just">
              <a:spcBef>
                <a:spcPts val="400"/>
              </a:spcBef>
            </a:pPr>
            <a:endParaRPr lang="en-US" sz="2000" dirty="0">
              <a:solidFill>
                <a:srgbClr val="0070C0"/>
              </a:solidFill>
            </a:endParaRPr>
          </a:p>
          <a:p>
            <a:pPr algn="just">
              <a:spcBef>
                <a:spcPts val="400"/>
              </a:spcBef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TextBox 2">
            <a:extLst>
              <a:ext uri="{FF2B5EF4-FFF2-40B4-BE49-F238E27FC236}">
                <a16:creationId xmlns:a16="http://schemas.microsoft.com/office/drawing/2014/main" id="{970594A1-47F9-4680-8691-0F8A5CCC10E2}"/>
              </a:ext>
            </a:extLst>
          </p:cNvPr>
          <p:cNvSpPr txBox="1"/>
          <p:nvPr/>
        </p:nvSpPr>
        <p:spPr>
          <a:xfrm>
            <a:off x="6721208" y="3484509"/>
            <a:ext cx="5505450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>
                <a:solidFill>
                  <a:schemeClr val="bg1"/>
                </a:solidFill>
              </a:rPr>
              <a:t>of countries,</a:t>
            </a:r>
            <a:r>
              <a:rPr lang="en-US" sz="1100" baseline="0" dirty="0">
                <a:solidFill>
                  <a:schemeClr val="bg1"/>
                </a:solidFill>
              </a:rPr>
              <a:t> the exception is Armenia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4" name="TextBox 3">
            <a:extLst>
              <a:ext uri="{FF2B5EF4-FFF2-40B4-BE49-F238E27FC236}">
                <a16:creationId xmlns:a16="http://schemas.microsoft.com/office/drawing/2014/main" id="{2027B2F6-7FDB-437E-9225-BBCCD65E20A3}"/>
              </a:ext>
            </a:extLst>
          </p:cNvPr>
          <p:cNvSpPr txBox="1"/>
          <p:nvPr/>
        </p:nvSpPr>
        <p:spPr>
          <a:xfrm>
            <a:off x="6686550" y="4085089"/>
            <a:ext cx="5505450" cy="43678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>
                <a:solidFill>
                  <a:schemeClr val="bg1"/>
                </a:solidFill>
              </a:rPr>
              <a:t>of countries,</a:t>
            </a:r>
            <a:r>
              <a:rPr lang="en-US" sz="1100" baseline="0" dirty="0">
                <a:solidFill>
                  <a:schemeClr val="bg1"/>
                </a:solidFill>
              </a:rPr>
              <a:t> the exceptions </a:t>
            </a:r>
          </a:p>
          <a:p>
            <a:r>
              <a:rPr lang="en-US" sz="1100" baseline="0" dirty="0">
                <a:solidFill>
                  <a:schemeClr val="bg1"/>
                </a:solidFill>
              </a:rPr>
              <a:t>are Armenia and Russia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5" name="TextBox 4">
            <a:extLst>
              <a:ext uri="{FF2B5EF4-FFF2-40B4-BE49-F238E27FC236}">
                <a16:creationId xmlns:a16="http://schemas.microsoft.com/office/drawing/2014/main" id="{9E0CC60E-89D8-4CFF-BD3E-61EC8EB0B3C2}"/>
              </a:ext>
            </a:extLst>
          </p:cNvPr>
          <p:cNvSpPr txBox="1"/>
          <p:nvPr/>
        </p:nvSpPr>
        <p:spPr>
          <a:xfrm>
            <a:off x="6657975" y="4717128"/>
            <a:ext cx="5505450" cy="6090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>
                <a:solidFill>
                  <a:schemeClr val="bg1"/>
                </a:solidFill>
              </a:rPr>
              <a:t>of countries: </a:t>
            </a:r>
          </a:p>
          <a:p>
            <a:r>
              <a:rPr lang="en-US" sz="1100" dirty="0">
                <a:solidFill>
                  <a:schemeClr val="bg1"/>
                </a:solidFill>
              </a:rPr>
              <a:t>Croatia, BiH, Serbia,</a:t>
            </a:r>
          </a:p>
          <a:p>
            <a:r>
              <a:rPr lang="en-US" sz="1100" dirty="0">
                <a:solidFill>
                  <a:schemeClr val="bg1"/>
                </a:solidFill>
              </a:rPr>
              <a:t>and Moldova</a:t>
            </a:r>
          </a:p>
        </p:txBody>
      </p:sp>
      <p:sp>
        <p:nvSpPr>
          <p:cNvPr id="16" name="TextBox 5">
            <a:extLst>
              <a:ext uri="{FF2B5EF4-FFF2-40B4-BE49-F238E27FC236}">
                <a16:creationId xmlns:a16="http://schemas.microsoft.com/office/drawing/2014/main" id="{73E7E561-8B19-43CA-9156-331ABB3D46B2}"/>
              </a:ext>
            </a:extLst>
          </p:cNvPr>
          <p:cNvSpPr txBox="1"/>
          <p:nvPr/>
        </p:nvSpPr>
        <p:spPr>
          <a:xfrm>
            <a:off x="6622298" y="5337331"/>
            <a:ext cx="5095875" cy="78124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>
                <a:solidFill>
                  <a:schemeClr val="bg1"/>
                </a:solidFill>
              </a:rPr>
              <a:t>of countries: </a:t>
            </a:r>
          </a:p>
          <a:p>
            <a:r>
              <a:rPr lang="en-US" sz="1100" dirty="0">
                <a:solidFill>
                  <a:schemeClr val="bg1"/>
                </a:solidFill>
              </a:rPr>
              <a:t>Armenia,</a:t>
            </a:r>
            <a:r>
              <a:rPr lang="en-US" sz="1100" baseline="0" dirty="0">
                <a:solidFill>
                  <a:schemeClr val="bg1"/>
                </a:solidFill>
              </a:rPr>
              <a:t> </a:t>
            </a:r>
          </a:p>
          <a:p>
            <a:r>
              <a:rPr lang="en-US" sz="1100" baseline="0" dirty="0">
                <a:solidFill>
                  <a:schemeClr val="bg1"/>
                </a:solidFill>
              </a:rPr>
              <a:t>Bulgaria, and </a:t>
            </a:r>
          </a:p>
          <a:p>
            <a:r>
              <a:rPr lang="en-US" sz="1100" baseline="0" dirty="0">
                <a:solidFill>
                  <a:schemeClr val="bg1"/>
                </a:solidFill>
              </a:rPr>
              <a:t>Russia</a:t>
            </a:r>
            <a:endParaRPr lang="en-US" sz="11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cx2="http://schemas.microsoft.com/office/drawing/2015/10/21/chartex" Requires="cx2">
          <p:graphicFrame>
            <p:nvGraphicFramePr>
              <p:cNvPr id="17" name="Chart 16">
                <a:extLst>
                  <a:ext uri="{FF2B5EF4-FFF2-40B4-BE49-F238E27FC236}">
                    <a16:creationId xmlns:a16="http://schemas.microsoft.com/office/drawing/2014/main" id="{58FEB858-97A8-4D1E-85A4-6FDF87C9FBCD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1327787752"/>
                  </p:ext>
                </p:extLst>
              </p:nvPr>
            </p:nvGraphicFramePr>
            <p:xfrm>
              <a:off x="1102176" y="1588598"/>
              <a:ext cx="8194224" cy="4278802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4"/>
              </a:graphicData>
            </a:graphic>
          </p:graphicFrame>
        </mc:Choice>
        <mc:Fallback>
          <p:pic>
            <p:nvPicPr>
              <p:cNvPr id="17" name="Chart 16">
                <a:extLst>
                  <a:ext uri="{FF2B5EF4-FFF2-40B4-BE49-F238E27FC236}">
                    <a16:creationId xmlns:a16="http://schemas.microsoft.com/office/drawing/2014/main" id="{58FEB858-97A8-4D1E-85A4-6FDF87C9FBCD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102176" y="1588598"/>
                <a:ext cx="8194224" cy="4278802"/>
              </a:xfrm>
              <a:prstGeom prst="rect">
                <a:avLst/>
              </a:prstGeom>
            </p:spPr>
          </p:pic>
        </mc:Fallback>
      </mc:AlternateContent>
      <p:sp>
        <p:nvSpPr>
          <p:cNvPr id="20" name="TextBox 2">
            <a:extLst>
              <a:ext uri="{FF2B5EF4-FFF2-40B4-BE49-F238E27FC236}">
                <a16:creationId xmlns:a16="http://schemas.microsoft.com/office/drawing/2014/main" id="{8D2E9941-6907-4A90-8430-6A51C1B45893}"/>
              </a:ext>
            </a:extLst>
          </p:cNvPr>
          <p:cNvSpPr txBox="1"/>
          <p:nvPr/>
        </p:nvSpPr>
        <p:spPr>
          <a:xfrm>
            <a:off x="5867400" y="3118500"/>
            <a:ext cx="1144622" cy="52322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ru-RU" sz="1400" dirty="0">
                <a:solidFill>
                  <a:schemeClr val="bg1"/>
                </a:solidFill>
              </a:rPr>
              <a:t>Россия</a:t>
            </a:r>
            <a:endParaRPr lang="en-US" sz="1400" dirty="0">
              <a:solidFill>
                <a:schemeClr val="bg1"/>
              </a:solidFill>
            </a:endParaRPr>
          </a:p>
          <a:p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ru-RU" sz="1400" dirty="0">
                <a:solidFill>
                  <a:schemeClr val="bg1"/>
                </a:solidFill>
              </a:rPr>
              <a:t>и КР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1" name="TextBox 2">
            <a:extLst>
              <a:ext uri="{FF2B5EF4-FFF2-40B4-BE49-F238E27FC236}">
                <a16:creationId xmlns:a16="http://schemas.microsoft.com/office/drawing/2014/main" id="{5E0E20C2-76AC-4AD1-91AC-955FEE1DEB29}"/>
              </a:ext>
            </a:extLst>
          </p:cNvPr>
          <p:cNvSpPr txBox="1"/>
          <p:nvPr/>
        </p:nvSpPr>
        <p:spPr>
          <a:xfrm>
            <a:off x="5178207" y="3963179"/>
            <a:ext cx="1465030" cy="36933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 </a:t>
            </a:r>
            <a:r>
              <a:rPr lang="ru-RU" sz="1800" dirty="0"/>
              <a:t>никакой</a:t>
            </a:r>
            <a:endParaRPr lang="en-US" sz="1800" dirty="0"/>
          </a:p>
        </p:txBody>
      </p:sp>
      <p:sp>
        <p:nvSpPr>
          <p:cNvPr id="22" name="TextBox 2">
            <a:extLst>
              <a:ext uri="{FF2B5EF4-FFF2-40B4-BE49-F238E27FC236}">
                <a16:creationId xmlns:a16="http://schemas.microsoft.com/office/drawing/2014/main" id="{66079CE1-2222-4596-9912-09FB635C75BC}"/>
              </a:ext>
            </a:extLst>
          </p:cNvPr>
          <p:cNvSpPr txBox="1"/>
          <p:nvPr/>
        </p:nvSpPr>
        <p:spPr>
          <a:xfrm>
            <a:off x="5256178" y="4572000"/>
            <a:ext cx="1103798" cy="36933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/>
              <a:t>никакой</a:t>
            </a:r>
            <a:endParaRPr lang="en-US" sz="1800" dirty="0"/>
          </a:p>
        </p:txBody>
      </p:sp>
      <p:sp>
        <p:nvSpPr>
          <p:cNvPr id="23" name="TextBox 2">
            <a:extLst>
              <a:ext uri="{FF2B5EF4-FFF2-40B4-BE49-F238E27FC236}">
                <a16:creationId xmlns:a16="http://schemas.microsoft.com/office/drawing/2014/main" id="{D7264BF7-C9A2-48AC-B85C-96068C95DCFC}"/>
              </a:ext>
            </a:extLst>
          </p:cNvPr>
          <p:cNvSpPr txBox="1"/>
          <p:nvPr/>
        </p:nvSpPr>
        <p:spPr>
          <a:xfrm>
            <a:off x="5256178" y="5155863"/>
            <a:ext cx="2211422" cy="36933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 </a:t>
            </a:r>
            <a:r>
              <a:rPr lang="ru-RU" sz="1800" dirty="0"/>
              <a:t>никакой</a:t>
            </a:r>
            <a:endParaRPr lang="en-US" sz="1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38D683-C9E1-448D-A31D-A7F3AD6E97FB}"/>
              </a:ext>
            </a:extLst>
          </p:cNvPr>
          <p:cNvSpPr txBox="1"/>
          <p:nvPr/>
        </p:nvSpPr>
        <p:spPr>
          <a:xfrm>
            <a:off x="1524000" y="1885870"/>
            <a:ext cx="762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dirty="0"/>
              <a:t>ЦБА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7A5BE96-8E62-4B1F-9863-0F0D5409262F}"/>
              </a:ext>
            </a:extLst>
          </p:cNvPr>
          <p:cNvSpPr txBox="1"/>
          <p:nvPr/>
        </p:nvSpPr>
        <p:spPr>
          <a:xfrm>
            <a:off x="1178343" y="2552474"/>
            <a:ext cx="145331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dirty="0"/>
              <a:t>Ведомства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3591CE3-1DA7-4A8E-977E-77561FD2AD7D}"/>
              </a:ext>
            </a:extLst>
          </p:cNvPr>
          <p:cNvSpPr txBox="1"/>
          <p:nvPr/>
        </p:nvSpPr>
        <p:spPr>
          <a:xfrm>
            <a:off x="1178343" y="3192335"/>
            <a:ext cx="220303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dirty="0"/>
              <a:t>Руководитель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FCF4A1D-6096-4EA8-A646-0A06E7DFCD0E}"/>
              </a:ext>
            </a:extLst>
          </p:cNvPr>
          <p:cNvSpPr txBox="1"/>
          <p:nvPr/>
        </p:nvSpPr>
        <p:spPr>
          <a:xfrm>
            <a:off x="1178343" y="3963179"/>
            <a:ext cx="324125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dirty="0"/>
              <a:t>Законодательные органы</a:t>
            </a:r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85F1911-F5C3-462A-BE88-A850C1D95A73}"/>
              </a:ext>
            </a:extLst>
          </p:cNvPr>
          <p:cNvSpPr txBox="1"/>
          <p:nvPr/>
        </p:nvSpPr>
        <p:spPr>
          <a:xfrm>
            <a:off x="1149524" y="4580389"/>
            <a:ext cx="324125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dirty="0"/>
              <a:t>Высший орган аудита</a:t>
            </a:r>
            <a:endParaRPr 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A073F00-A2BB-4643-A38E-95927300C44D}"/>
              </a:ext>
            </a:extLst>
          </p:cNvPr>
          <p:cNvSpPr txBox="1"/>
          <p:nvPr/>
        </p:nvSpPr>
        <p:spPr>
          <a:xfrm>
            <a:off x="1213686" y="5134156"/>
            <a:ext cx="324125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dirty="0"/>
              <a:t>Внутренний аудит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535AAA3-F303-41DC-9BC0-9E427B23709B}"/>
              </a:ext>
            </a:extLst>
          </p:cNvPr>
          <p:cNvSpPr txBox="1"/>
          <p:nvPr/>
        </p:nvSpPr>
        <p:spPr>
          <a:xfrm>
            <a:off x="5029201" y="188587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100%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B178A1B-4BEB-4AB2-B9BC-F36E25D00B7B}"/>
              </a:ext>
            </a:extLst>
          </p:cNvPr>
          <p:cNvSpPr txBox="1"/>
          <p:nvPr/>
        </p:nvSpPr>
        <p:spPr>
          <a:xfrm>
            <a:off x="5029201" y="2552474"/>
            <a:ext cx="990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100%</a:t>
            </a:r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C9145F9-9D95-440F-9926-CD8B8DE44199}"/>
              </a:ext>
            </a:extLst>
          </p:cNvPr>
          <p:cNvSpPr txBox="1"/>
          <p:nvPr/>
        </p:nvSpPr>
        <p:spPr>
          <a:xfrm>
            <a:off x="5178206" y="3276600"/>
            <a:ext cx="841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22%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6828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609600"/>
            <a:ext cx="8763000" cy="6019800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bs-Latn-B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00100" lvl="1" indent="-3429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bs-Latn-BA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652992" y="134035"/>
            <a:ext cx="90147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cap="all" dirty="0">
                <a:solidFill>
                  <a:srgbClr val="002060"/>
                </a:solidFill>
              </a:rPr>
              <a:t>КРАТКИЕ ИТОГИ АНАЛИЗА</a:t>
            </a:r>
            <a:endParaRPr lang="en-US" sz="2800" cap="all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D63924-A406-4020-BDAD-FB67F3CEF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25C4DB8-83E7-4D16-BB0A-11CD0E946804}"/>
              </a:ext>
            </a:extLst>
          </p:cNvPr>
          <p:cNvSpPr/>
          <p:nvPr/>
        </p:nvSpPr>
        <p:spPr>
          <a:xfrm>
            <a:off x="914400" y="944140"/>
            <a:ext cx="8991600" cy="6668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400"/>
              </a:spcBef>
            </a:pPr>
            <a:r>
              <a:rPr lang="ru-RU" sz="2000" dirty="0">
                <a:solidFill>
                  <a:srgbClr val="0070C0"/>
                </a:solidFill>
                <a:latin typeface="+mj-lt"/>
              </a:rPr>
              <a:t>Критерий</a:t>
            </a:r>
            <a:r>
              <a:rPr lang="en-US" sz="2000" dirty="0">
                <a:solidFill>
                  <a:srgbClr val="0070C0"/>
                </a:solidFill>
                <a:latin typeface="+mj-lt"/>
              </a:rPr>
              <a:t> 4: </a:t>
            </a:r>
            <a:r>
              <a:rPr lang="ru-RU" sz="2000" dirty="0">
                <a:solidFill>
                  <a:srgbClr val="0070C0"/>
                </a:solidFill>
                <a:latin typeface="+mj-lt"/>
              </a:rPr>
              <a:t>Какие из проблем, касающихся БОР, определены как очень серьёзные или достаточно серьёзные в рамках вариантов ответов, предложенных в Обследовании ОЭСР</a:t>
            </a:r>
            <a:r>
              <a:rPr lang="en-US" sz="2000" dirty="0">
                <a:solidFill>
                  <a:srgbClr val="0070C0"/>
                </a:solidFill>
                <a:latin typeface="+mj-lt"/>
              </a:rPr>
              <a:t>?</a:t>
            </a:r>
            <a:endParaRPr lang="ru-RU" sz="2000" dirty="0">
              <a:solidFill>
                <a:srgbClr val="0070C0"/>
              </a:solidFill>
              <a:latin typeface="+mj-lt"/>
            </a:endParaRPr>
          </a:p>
          <a:p>
            <a:pPr algn="just">
              <a:spcBef>
                <a:spcPts val="400"/>
              </a:spcBef>
            </a:pPr>
            <a:endParaRPr lang="en-US" sz="2000" dirty="0">
              <a:solidFill>
                <a:srgbClr val="0070C0"/>
              </a:solidFill>
              <a:latin typeface="+mj-lt"/>
            </a:endParaRPr>
          </a:p>
          <a:p>
            <a:pPr fontAlgn="ctr"/>
            <a:r>
              <a:rPr lang="ru-RU" sz="2000" dirty="0">
                <a:solidFill>
                  <a:srgbClr val="000000"/>
                </a:solidFill>
                <a:latin typeface="+mj-lt"/>
              </a:rPr>
              <a:t>Наиболее распространёнными являются</a:t>
            </a:r>
            <a:r>
              <a:rPr lang="en-US" sz="2000" dirty="0">
                <a:solidFill>
                  <a:srgbClr val="000000"/>
                </a:solidFill>
                <a:latin typeface="+mj-lt"/>
              </a:rPr>
              <a:t>: </a:t>
            </a:r>
            <a:endParaRPr lang="ru-RU" sz="2000" dirty="0">
              <a:solidFill>
                <a:srgbClr val="000000"/>
              </a:solidFill>
              <a:latin typeface="+mj-lt"/>
            </a:endParaRPr>
          </a:p>
          <a:p>
            <a:pPr fontAlgn="ctr"/>
            <a:endParaRPr lang="bs-Latn-BA" sz="2000" dirty="0">
              <a:solidFill>
                <a:srgbClr val="000000"/>
              </a:solidFill>
              <a:latin typeface="+mj-lt"/>
            </a:endParaRPr>
          </a:p>
          <a:p>
            <a:pPr marL="342900" indent="-342900" fontAlgn="ctr"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latin typeface="+mj-lt"/>
              </a:rPr>
              <a:t>Дефицит ресурсов (времени, кадров, средств), выделяемых на оценки эффективности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; </a:t>
            </a:r>
            <a:br>
              <a:rPr lang="ru-RU" dirty="0">
                <a:solidFill>
                  <a:srgbClr val="000000"/>
                </a:solidFill>
                <a:latin typeface="+mj-lt"/>
              </a:rPr>
            </a:br>
            <a:endParaRPr lang="bs-Latn-BA" dirty="0">
              <a:solidFill>
                <a:srgbClr val="000000"/>
              </a:solidFill>
              <a:latin typeface="+mj-lt"/>
            </a:endParaRPr>
          </a:p>
          <a:p>
            <a:pPr marL="342900" indent="-342900" fontAlgn="ctr"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latin typeface="+mj-lt"/>
              </a:rPr>
              <a:t>Неясность задач политики/программы затрудняет процесс установления замеров/целевых ПЭ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;</a:t>
            </a:r>
            <a:endParaRPr lang="ru-RU" dirty="0">
              <a:solidFill>
                <a:srgbClr val="000000"/>
              </a:solidFill>
              <a:latin typeface="+mj-lt"/>
            </a:endParaRPr>
          </a:p>
          <a:p>
            <a:pPr marL="342900" indent="-342900" fontAlgn="ctr">
              <a:buFont typeface="+mj-lt"/>
              <a:buAutoNum type="arabicPeriod"/>
            </a:pPr>
            <a:endParaRPr lang="bs-Latn-BA" dirty="0">
              <a:solidFill>
                <a:srgbClr val="000000"/>
              </a:solidFill>
              <a:latin typeface="+mj-lt"/>
            </a:endParaRPr>
          </a:p>
          <a:p>
            <a:pPr marL="342900" indent="-342900" fontAlgn="ctr"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latin typeface="+mj-lt"/>
              </a:rPr>
              <a:t>Отсутствие потенциала/подготовки сотрудников/госслужащих для измерения эффективности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; </a:t>
            </a:r>
            <a:endParaRPr lang="ru-RU" dirty="0">
              <a:solidFill>
                <a:srgbClr val="000000"/>
              </a:solidFill>
              <a:latin typeface="+mj-lt"/>
            </a:endParaRPr>
          </a:p>
          <a:p>
            <a:pPr marL="342900" indent="-342900" fontAlgn="ctr">
              <a:buFont typeface="+mj-lt"/>
              <a:buAutoNum type="arabicPeriod"/>
            </a:pPr>
            <a:endParaRPr lang="bs-Latn-BA" dirty="0">
              <a:solidFill>
                <a:srgbClr val="000000"/>
              </a:solidFill>
              <a:latin typeface="+mj-lt"/>
            </a:endParaRPr>
          </a:p>
          <a:p>
            <a:pPr marL="342900" indent="-342900" fontAlgn="ctr"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latin typeface="+mj-lt"/>
              </a:rPr>
              <a:t>Отсутствие культуры эффективности и</a:t>
            </a:r>
          </a:p>
          <a:p>
            <a:pPr marL="342900" indent="-342900" fontAlgn="ctr">
              <a:buFont typeface="+mj-lt"/>
              <a:buAutoNum type="arabicPeriod"/>
            </a:pPr>
            <a:endParaRPr lang="bs-Latn-BA" dirty="0">
              <a:solidFill>
                <a:srgbClr val="000000"/>
              </a:solidFill>
              <a:latin typeface="+mj-lt"/>
            </a:endParaRPr>
          </a:p>
          <a:p>
            <a:pPr marL="342900" indent="-342900" fontAlgn="ctr"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latin typeface="+mj-lt"/>
              </a:rPr>
              <a:t>Отсутствие точных/своевременных данных</a:t>
            </a:r>
            <a:endParaRPr lang="en-US" dirty="0">
              <a:solidFill>
                <a:srgbClr val="000000"/>
              </a:solidFill>
              <a:latin typeface="+mj-lt"/>
            </a:endParaRPr>
          </a:p>
          <a:p>
            <a:pPr fontAlgn="ctr"/>
            <a:endParaRPr lang="en-US" sz="2000" dirty="0">
              <a:solidFill>
                <a:srgbClr val="000000"/>
              </a:solidFill>
              <a:latin typeface="+mj-lt"/>
            </a:endParaRPr>
          </a:p>
          <a:p>
            <a:pPr algn="just">
              <a:spcBef>
                <a:spcPts val="400"/>
              </a:spcBef>
            </a:pPr>
            <a:endParaRPr lang="en-US" sz="2000" dirty="0">
              <a:solidFill>
                <a:srgbClr val="0070C0"/>
              </a:solidFill>
              <a:latin typeface="+mj-lt"/>
            </a:endParaRPr>
          </a:p>
          <a:p>
            <a:pPr algn="just">
              <a:spcBef>
                <a:spcPts val="400"/>
              </a:spcBef>
            </a:pPr>
            <a:endParaRPr lang="en-US" sz="2000" b="1" dirty="0">
              <a:solidFill>
                <a:srgbClr val="0070C0"/>
              </a:solidFill>
              <a:latin typeface="+mj-lt"/>
            </a:endParaRPr>
          </a:p>
          <a:p>
            <a:pPr algn="just">
              <a:spcBef>
                <a:spcPts val="400"/>
              </a:spcBef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0079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609600"/>
            <a:ext cx="8763000" cy="6019800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bs-Latn-B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00100" lvl="1" indent="-3429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bs-Latn-BA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652992" y="134035"/>
            <a:ext cx="90147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cap="all" dirty="0">
                <a:solidFill>
                  <a:srgbClr val="002060"/>
                </a:solidFill>
              </a:rPr>
              <a:t>КРАТКИЕ ИТОГИ АНАЛИЗА</a:t>
            </a:r>
            <a:endParaRPr lang="en-US" sz="2800" cap="all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D63924-A406-4020-BDAD-FB67F3CEF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25C4DB8-83E7-4D16-BB0A-11CD0E946804}"/>
              </a:ext>
            </a:extLst>
          </p:cNvPr>
          <p:cNvSpPr/>
          <p:nvPr/>
        </p:nvSpPr>
        <p:spPr>
          <a:xfrm>
            <a:off x="914400" y="944140"/>
            <a:ext cx="8991600" cy="7376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400"/>
              </a:spcBef>
            </a:pPr>
            <a:r>
              <a:rPr lang="ru-RU" sz="1900" dirty="0">
                <a:solidFill>
                  <a:srgbClr val="0070C0"/>
                </a:solidFill>
                <a:latin typeface="+mj-lt"/>
              </a:rPr>
              <a:t>Критерий 5: На каких уровнях определяются и контролируются ПЭ?</a:t>
            </a:r>
          </a:p>
          <a:p>
            <a:pPr marL="342900" indent="-342900" algn="just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ru-RU" sz="1900" dirty="0">
                <a:latin typeface="+mj-lt"/>
              </a:rPr>
              <a:t>В большинстве случаев определяются министерствами/ведомствами (обычно с помощью/под методологическим руководством ЦБА);</a:t>
            </a:r>
          </a:p>
          <a:p>
            <a:pPr marL="342900" indent="-342900" algn="just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ru-RU" sz="1900" dirty="0">
                <a:latin typeface="+mj-lt"/>
              </a:rPr>
              <a:t> В Беларуси и России утверждаются Правительством и консолидируются Минэкономики;</a:t>
            </a:r>
          </a:p>
          <a:p>
            <a:pPr marL="342900" indent="-342900" algn="just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ru-RU" sz="1900" dirty="0">
                <a:latin typeface="+mj-lt"/>
              </a:rPr>
              <a:t>В Балканских странах консолидируются Минфином; </a:t>
            </a:r>
          </a:p>
          <a:p>
            <a:pPr marL="342900" indent="-342900" algn="just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ru-RU" sz="1900" dirty="0">
                <a:latin typeface="+mj-lt"/>
              </a:rPr>
              <a:t>В большинстве стран контролируются министерствами/ведомствами и направляются в Правительство/Парламент только в качестве дополнительной информации (не для принятия).</a:t>
            </a:r>
          </a:p>
          <a:p>
            <a:pPr algn="just">
              <a:spcBef>
                <a:spcPts val="400"/>
              </a:spcBef>
            </a:pPr>
            <a:endParaRPr lang="ru-RU" sz="1900" dirty="0">
              <a:solidFill>
                <a:srgbClr val="0070C0"/>
              </a:solidFill>
              <a:latin typeface="+mj-lt"/>
            </a:endParaRPr>
          </a:p>
          <a:p>
            <a:pPr algn="just">
              <a:spcBef>
                <a:spcPts val="400"/>
              </a:spcBef>
            </a:pPr>
            <a:r>
              <a:rPr lang="ru-RU" sz="1900" dirty="0">
                <a:solidFill>
                  <a:srgbClr val="0070C0"/>
                </a:solidFill>
                <a:latin typeface="+mj-lt"/>
              </a:rPr>
              <a:t>Критерий</a:t>
            </a:r>
            <a:r>
              <a:rPr lang="en-US" sz="1900" dirty="0">
                <a:solidFill>
                  <a:srgbClr val="0070C0"/>
                </a:solidFill>
                <a:latin typeface="+mj-lt"/>
              </a:rPr>
              <a:t> 6: </a:t>
            </a:r>
            <a:r>
              <a:rPr lang="ru-RU" sz="1900" dirty="0">
                <a:solidFill>
                  <a:srgbClr val="0070C0"/>
                </a:solidFill>
                <a:latin typeface="+mj-lt"/>
              </a:rPr>
              <a:t> Каковы виды этих ПЭ?</a:t>
            </a:r>
            <a:endParaRPr lang="en-US" sz="1900" dirty="0">
              <a:solidFill>
                <a:srgbClr val="0070C0"/>
              </a:solidFill>
              <a:latin typeface="+mj-lt"/>
            </a:endParaRPr>
          </a:p>
          <a:p>
            <a:pPr lvl="0" font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900" dirty="0">
                <a:latin typeface="+mj-lt"/>
              </a:rPr>
              <a:t>В половине случаев типология отсутствует</a:t>
            </a:r>
            <a:r>
              <a:rPr lang="en-US" sz="1900" dirty="0">
                <a:latin typeface="+mj-lt"/>
              </a:rPr>
              <a:t>, </a:t>
            </a:r>
            <a:r>
              <a:rPr lang="ru-RU" sz="1900" dirty="0">
                <a:latin typeface="+mj-lt"/>
              </a:rPr>
              <a:t>в других случаях обычно некая комбинация непосредственных результатов и итогов (в некоторых случаях - и функциональной эффективности)</a:t>
            </a:r>
            <a:r>
              <a:rPr lang="en-US" sz="1900" dirty="0">
                <a:latin typeface="+mj-lt"/>
              </a:rPr>
              <a:t>. </a:t>
            </a:r>
          </a:p>
          <a:p>
            <a:pPr algn="just">
              <a:spcBef>
                <a:spcPts val="400"/>
              </a:spcBef>
            </a:pPr>
            <a:endParaRPr lang="ru-RU" sz="1900" dirty="0">
              <a:solidFill>
                <a:srgbClr val="0070C0"/>
              </a:solidFill>
              <a:latin typeface="+mj-lt"/>
            </a:endParaRPr>
          </a:p>
          <a:p>
            <a:pPr algn="just">
              <a:spcBef>
                <a:spcPts val="400"/>
              </a:spcBef>
            </a:pPr>
            <a:r>
              <a:rPr lang="ru-RU" sz="1900" dirty="0">
                <a:solidFill>
                  <a:srgbClr val="0070C0"/>
                </a:solidFill>
                <a:latin typeface="+mj-lt"/>
              </a:rPr>
              <a:t>Критерий</a:t>
            </a:r>
            <a:r>
              <a:rPr lang="en-US" sz="1900" dirty="0">
                <a:solidFill>
                  <a:srgbClr val="0070C0"/>
                </a:solidFill>
                <a:latin typeface="+mj-lt"/>
              </a:rPr>
              <a:t> 7: </a:t>
            </a:r>
            <a:r>
              <a:rPr lang="ru-RU" sz="1900" dirty="0">
                <a:solidFill>
                  <a:srgbClr val="0070C0"/>
                </a:solidFill>
                <a:latin typeface="+mj-lt"/>
              </a:rPr>
              <a:t>Какова периодичность отслеживания ПЭ?</a:t>
            </a:r>
            <a:endParaRPr lang="en-US" sz="1900" dirty="0">
              <a:solidFill>
                <a:srgbClr val="0070C0"/>
              </a:solidFill>
              <a:latin typeface="+mj-lt"/>
            </a:endParaRPr>
          </a:p>
          <a:p>
            <a:pPr algn="just">
              <a:spcBef>
                <a:spcPts val="400"/>
              </a:spcBef>
            </a:pPr>
            <a:r>
              <a:rPr lang="ru-RU" sz="1900" dirty="0">
                <a:latin typeface="+mj-lt"/>
              </a:rPr>
              <a:t>Ежегодно, за исключением Армении, (ежеквартально) и Сербии (на некоторых уровнях – также и раз в полгода). </a:t>
            </a:r>
            <a:endParaRPr lang="en-US" sz="1900" dirty="0">
              <a:latin typeface="+mj-lt"/>
            </a:endParaRPr>
          </a:p>
          <a:p>
            <a:pPr marL="342900" indent="-342900" fontAlgn="ctr"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0000"/>
              </a:solidFill>
              <a:latin typeface="+mj-lt"/>
            </a:endParaRPr>
          </a:p>
          <a:p>
            <a:pPr marL="342900" indent="-342900" fontAlgn="ctr"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0000"/>
              </a:solidFill>
              <a:latin typeface="+mj-lt"/>
            </a:endParaRPr>
          </a:p>
          <a:p>
            <a:pPr marL="342900" indent="-342900" fontAlgn="ctr"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0000"/>
              </a:solidFill>
              <a:latin typeface="+mj-lt"/>
            </a:endParaRPr>
          </a:p>
          <a:p>
            <a:pPr marL="342900" indent="-342900" fontAlgn="ctr"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0000"/>
              </a:solidFill>
              <a:latin typeface="+mj-lt"/>
            </a:endParaRPr>
          </a:p>
          <a:p>
            <a:pPr algn="just">
              <a:spcBef>
                <a:spcPts val="400"/>
              </a:spcBef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1728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609600"/>
            <a:ext cx="8763000" cy="6019800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bs-Latn-B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00100" lvl="1" indent="-3429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bs-Latn-BA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652992" y="134035"/>
            <a:ext cx="9014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cap="all" dirty="0">
                <a:solidFill>
                  <a:srgbClr val="002060"/>
                </a:solidFill>
              </a:rPr>
              <a:t>КРАТКИЕ ИТОГИ АНАЛИЗА</a:t>
            </a:r>
            <a:endParaRPr lang="en-US" sz="3600" cap="all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D63924-A406-4020-BDAD-FB67F3CEF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25C4DB8-83E7-4D16-BB0A-11CD0E946804}"/>
              </a:ext>
            </a:extLst>
          </p:cNvPr>
          <p:cNvSpPr/>
          <p:nvPr/>
        </p:nvSpPr>
        <p:spPr>
          <a:xfrm>
            <a:off x="914400" y="944140"/>
            <a:ext cx="8763000" cy="7058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400"/>
              </a:spcBef>
            </a:pPr>
            <a:r>
              <a:rPr lang="ru-RU" sz="2000" dirty="0">
                <a:solidFill>
                  <a:srgbClr val="0070C0"/>
                </a:solidFill>
              </a:rPr>
              <a:t>Критерий</a:t>
            </a:r>
            <a:r>
              <a:rPr lang="en-US" sz="2000" dirty="0">
                <a:solidFill>
                  <a:srgbClr val="0070C0"/>
                </a:solidFill>
              </a:rPr>
              <a:t> 8. </a:t>
            </a:r>
            <a:r>
              <a:rPr lang="ru-RU" sz="2000" dirty="0">
                <a:solidFill>
                  <a:srgbClr val="0070C0"/>
                </a:solidFill>
              </a:rPr>
              <a:t>Каково среднее число ПЭ на программу, и какова структура БОР?</a:t>
            </a:r>
          </a:p>
          <a:p>
            <a:pPr algn="just">
              <a:spcBef>
                <a:spcPts val="400"/>
              </a:spcBef>
            </a:pPr>
            <a:endParaRPr lang="en-US" sz="2000" dirty="0">
              <a:solidFill>
                <a:srgbClr val="0070C0"/>
              </a:solidFill>
            </a:endParaRPr>
          </a:p>
          <a:p>
            <a:pPr marL="342900" indent="-342900" fontAlgn="ctr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000000"/>
                </a:solidFill>
              </a:rPr>
              <a:t>В большинстве случаев, существует два уровня результатов - по программам и мероприятиям/подпрограммам (или стратегическим областям  и программам).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ru-RU" dirty="0">
                <a:solidFill>
                  <a:srgbClr val="000000"/>
                </a:solidFill>
              </a:rPr>
              <a:t>В КР три уровня: устойчивого развития, программ и мероприятий. </a:t>
            </a:r>
          </a:p>
          <a:p>
            <a:pPr fontAlgn="ctr"/>
            <a:endParaRPr lang="bs-Latn-BA" dirty="0">
              <a:solidFill>
                <a:srgbClr val="000000"/>
              </a:solidFill>
            </a:endParaRPr>
          </a:p>
          <a:p>
            <a:pPr marL="342900" indent="-342900" fontAlgn="ctr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000000"/>
                </a:solidFill>
              </a:rPr>
              <a:t>ПЭ задаются в большинстве случаев на обоих уровнях результатов; исключение - </a:t>
            </a:r>
            <a:r>
              <a:rPr lang="ru-RU" dirty="0" err="1">
                <a:solidFill>
                  <a:srgbClr val="000000"/>
                </a:solidFill>
              </a:rPr>
              <a:t>БиГ</a:t>
            </a:r>
            <a:r>
              <a:rPr lang="ru-RU" dirty="0">
                <a:solidFill>
                  <a:srgbClr val="000000"/>
                </a:solidFill>
              </a:rPr>
              <a:t>, где показатели формируются только на уровне мероприятий</a:t>
            </a:r>
            <a:r>
              <a:rPr lang="en-US" dirty="0">
                <a:solidFill>
                  <a:srgbClr val="000000"/>
                </a:solidFill>
              </a:rPr>
              <a:t>. </a:t>
            </a:r>
            <a:endParaRPr lang="ru-RU" dirty="0">
              <a:solidFill>
                <a:srgbClr val="000000"/>
              </a:solidFill>
            </a:endParaRPr>
          </a:p>
          <a:p>
            <a:pPr fontAlgn="ctr"/>
            <a:endParaRPr lang="bs-Latn-BA" dirty="0">
              <a:solidFill>
                <a:srgbClr val="000000"/>
              </a:solidFill>
            </a:endParaRPr>
          </a:p>
          <a:p>
            <a:pPr marL="342900" indent="-342900" fontAlgn="ctr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000000"/>
                </a:solidFill>
              </a:rPr>
              <a:t>Количество ПЭ значительно варьируется в большинстве стран, среднее количество по стране - от 10 до 80 (80 в России, </a:t>
            </a:r>
            <a:r>
              <a:rPr lang="ru-RU" dirty="0"/>
              <a:t>50 в Армении, 15 в </a:t>
            </a:r>
            <a:r>
              <a:rPr lang="ru-RU" dirty="0" err="1"/>
              <a:t>БиГ</a:t>
            </a:r>
            <a:r>
              <a:rPr lang="ru-RU" dirty="0"/>
              <a:t>, 30 </a:t>
            </a:r>
            <a:r>
              <a:rPr lang="ru-RU" dirty="0">
                <a:solidFill>
                  <a:srgbClr val="000000"/>
                </a:solidFill>
              </a:rPr>
              <a:t>в Хорватии,</a:t>
            </a:r>
            <a:r>
              <a:rPr lang="ru-RU" dirty="0"/>
              <a:t> 30 </a:t>
            </a:r>
            <a:r>
              <a:rPr lang="ru-RU" dirty="0">
                <a:solidFill>
                  <a:srgbClr val="000000"/>
                </a:solidFill>
              </a:rPr>
              <a:t>в Сербии, 10 в Болгарии, 10 в Молдове, 10 в Кыргызской Республике и 40 в Беларуси)</a:t>
            </a:r>
            <a:r>
              <a:rPr lang="bs-Latn-BA" dirty="0">
                <a:solidFill>
                  <a:srgbClr val="000000"/>
                </a:solidFill>
              </a:rPr>
              <a:t>, </a:t>
            </a:r>
            <a:r>
              <a:rPr lang="ru-RU" dirty="0">
                <a:solidFill>
                  <a:srgbClr val="000000"/>
                </a:solidFill>
              </a:rPr>
              <a:t>однако </a:t>
            </a:r>
            <a:r>
              <a:rPr lang="ru-RU" u="sng" dirty="0">
                <a:solidFill>
                  <a:srgbClr val="000000"/>
                </a:solidFill>
              </a:rPr>
              <a:t>необходимо отметить, что охват программы варьируется от страны к стране - от целых секторов (как в России) до намного более узкого охвата на уровне ведомственного департамента/министерства (как в Боснии и Герцеговине).</a:t>
            </a:r>
            <a:endParaRPr lang="en-US" u="sng" dirty="0">
              <a:solidFill>
                <a:srgbClr val="000000"/>
              </a:solidFill>
            </a:endParaRPr>
          </a:p>
          <a:p>
            <a:pPr marL="342900" indent="-342900" fontAlgn="ctr"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0000"/>
              </a:solidFill>
              <a:latin typeface="+mj-lt"/>
            </a:endParaRPr>
          </a:p>
          <a:p>
            <a:pPr marL="342900" indent="-342900" fontAlgn="ctr"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0000"/>
              </a:solidFill>
              <a:latin typeface="+mj-lt"/>
            </a:endParaRPr>
          </a:p>
          <a:p>
            <a:pPr marL="342900" indent="-342900" fontAlgn="ctr"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0000"/>
              </a:solidFill>
              <a:latin typeface="+mj-lt"/>
            </a:endParaRPr>
          </a:p>
          <a:p>
            <a:pPr marL="342900" indent="-342900" fontAlgn="ctr"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0000"/>
              </a:solidFill>
              <a:latin typeface="+mj-lt"/>
            </a:endParaRPr>
          </a:p>
          <a:p>
            <a:pPr algn="just">
              <a:spcBef>
                <a:spcPts val="400"/>
              </a:spcBef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3555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609600"/>
            <a:ext cx="8763000" cy="6019800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bs-Latn-B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00100" lvl="1" indent="-3429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bs-Latn-BA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066800" y="253650"/>
            <a:ext cx="90147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cap="all" dirty="0">
                <a:solidFill>
                  <a:srgbClr val="002060"/>
                </a:solidFill>
              </a:rPr>
              <a:t>КРАТКИЕ ИТОГИ АНАЛИЗА</a:t>
            </a:r>
            <a:endParaRPr lang="en-US" sz="2800" cap="all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D63924-A406-4020-BDAD-FB67F3CEF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25C4DB8-83E7-4D16-BB0A-11CD0E946804}"/>
              </a:ext>
            </a:extLst>
          </p:cNvPr>
          <p:cNvSpPr/>
          <p:nvPr/>
        </p:nvSpPr>
        <p:spPr>
          <a:xfrm>
            <a:off x="914400" y="944140"/>
            <a:ext cx="8991600" cy="6088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400"/>
              </a:spcBef>
            </a:pPr>
            <a:r>
              <a:rPr lang="ru-RU" sz="1900" dirty="0">
                <a:solidFill>
                  <a:srgbClr val="0070C0"/>
                </a:solidFill>
                <a:latin typeface="+mj-lt"/>
              </a:rPr>
              <a:t>Критерий</a:t>
            </a:r>
            <a:r>
              <a:rPr lang="en-US" sz="1900" dirty="0">
                <a:solidFill>
                  <a:srgbClr val="0070C0"/>
                </a:solidFill>
                <a:latin typeface="+mj-lt"/>
              </a:rPr>
              <a:t> 9: </a:t>
            </a:r>
            <a:r>
              <a:rPr lang="ru-RU" sz="1900" dirty="0">
                <a:solidFill>
                  <a:srgbClr val="0070C0"/>
                </a:solidFill>
                <a:latin typeface="+mj-lt"/>
              </a:rPr>
              <a:t>Каково ориентировочное соотношение между непосредственными результатами и итогами в общей массе показателей?</a:t>
            </a:r>
            <a:endParaRPr lang="en-US" sz="1900" dirty="0">
              <a:solidFill>
                <a:srgbClr val="0070C0"/>
              </a:solidFill>
              <a:latin typeface="+mj-lt"/>
            </a:endParaRPr>
          </a:p>
          <a:p>
            <a:pPr font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j-lt"/>
              </a:rPr>
              <a:t>В большинстве случаев 2/3 - непосредственные результаты, 1/3 - показатели итогов.</a:t>
            </a:r>
          </a:p>
          <a:p>
            <a:pPr fontAlgn="ctr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j-lt"/>
            </a:endParaRPr>
          </a:p>
          <a:p>
            <a:pPr algn="just">
              <a:spcBef>
                <a:spcPts val="400"/>
              </a:spcBef>
            </a:pPr>
            <a:r>
              <a:rPr lang="ru-RU" sz="1900" dirty="0">
                <a:solidFill>
                  <a:srgbClr val="0070C0"/>
                </a:solidFill>
                <a:latin typeface="+mj-lt"/>
              </a:rPr>
              <a:t>Критерий</a:t>
            </a:r>
            <a:r>
              <a:rPr lang="en-US" sz="1900" dirty="0">
                <a:solidFill>
                  <a:srgbClr val="0070C0"/>
                </a:solidFill>
                <a:latin typeface="+mj-lt"/>
              </a:rPr>
              <a:t> 10: </a:t>
            </a:r>
            <a:r>
              <a:rPr lang="ru-RU" sz="1900" dirty="0">
                <a:solidFill>
                  <a:srgbClr val="0070C0"/>
                </a:solidFill>
                <a:latin typeface="+mj-lt"/>
              </a:rPr>
              <a:t>Каковы основные вызовы, связанные непосредственно с ПЭ?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 </a:t>
            </a:r>
            <a:endParaRPr lang="ru-RU" dirty="0">
              <a:solidFill>
                <a:srgbClr val="000000"/>
              </a:solidFill>
              <a:latin typeface="+mj-lt"/>
            </a:endParaRPr>
          </a:p>
          <a:p>
            <a:pPr marL="457200" indent="-457200" fontAlgn="ctr"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latin typeface="+mj-lt"/>
              </a:rPr>
              <a:t>БОР пока на начальной стадии. </a:t>
            </a:r>
          </a:p>
          <a:p>
            <a:pPr marL="457200" indent="-457200" fontAlgn="ctr"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latin typeface="+mj-lt"/>
              </a:rPr>
              <a:t>Качество ПЭ у различных пользователей не одинаковое. </a:t>
            </a:r>
          </a:p>
          <a:p>
            <a:pPr marL="457200" indent="-457200" fontAlgn="ctr"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latin typeface="+mj-lt"/>
              </a:rPr>
              <a:t>Слишком много ПЭ. </a:t>
            </a:r>
          </a:p>
          <a:p>
            <a:pPr marL="457200" indent="-457200" fontAlgn="ctr"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latin typeface="+mj-lt"/>
              </a:rPr>
              <a:t>Отсутствие определённых стандартных КНП/национальной стратегии высшего уровня, содержащей стандартные ПЭ. </a:t>
            </a:r>
          </a:p>
          <a:p>
            <a:pPr marL="457200" indent="-457200" fontAlgn="ctr"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latin typeface="+mj-lt"/>
              </a:rPr>
              <a:t>Следовало бы укрепить связь с общим государственным стратегическим планированием. </a:t>
            </a:r>
          </a:p>
          <a:p>
            <a:pPr marL="457200" indent="-457200" fontAlgn="ctr"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latin typeface="+mj-lt"/>
              </a:rPr>
              <a:t>Некоторые ПЭ не поддаются количественной оценке. </a:t>
            </a:r>
          </a:p>
          <a:p>
            <a:pPr marL="457200" indent="-457200" fontAlgn="ctr"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latin typeface="+mj-lt"/>
              </a:rPr>
              <a:t>БОР на уровне местного самоуправления осуществляется слабо либо не осуществляется совсем.</a:t>
            </a:r>
          </a:p>
          <a:p>
            <a:pPr marL="457200" indent="-457200" fontAlgn="ctr"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latin typeface="+mj-lt"/>
              </a:rPr>
              <a:t>Недостаточно активное использование ПЭ в принятии решений. </a:t>
            </a:r>
          </a:p>
          <a:p>
            <a:pPr marL="457200" indent="-457200" fontAlgn="ctr"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latin typeface="+mj-lt"/>
              </a:rPr>
              <a:t>Проблемы с установкой и отслеживанием ПЭ по межведомственным программам. </a:t>
            </a:r>
          </a:p>
          <a:p>
            <a:pPr marL="457200" indent="-457200" fontAlgn="ctr"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latin typeface="+mj-lt"/>
              </a:rPr>
              <a:t>Трудности с целевым планированием значений ПЭ. </a:t>
            </a:r>
          </a:p>
          <a:p>
            <a:pPr marL="457200" indent="-457200" fontAlgn="ctr"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latin typeface="+mj-lt"/>
              </a:rPr>
              <a:t>Следует глубже внедрять подход к работе, ориентированный на эффективность. </a:t>
            </a:r>
          </a:p>
          <a:p>
            <a:pPr fontAlgn="ctr"/>
            <a:endParaRPr lang="en-US" sz="2000" dirty="0">
              <a:solidFill>
                <a:srgbClr val="000000"/>
              </a:solidFill>
              <a:latin typeface="+mj-lt"/>
            </a:endParaRPr>
          </a:p>
          <a:p>
            <a:pPr algn="just">
              <a:spcBef>
                <a:spcPts val="400"/>
              </a:spcBef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7693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9D249F0-E409-4F2B-B150-ADC0B856BD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609600"/>
            <a:ext cx="8763000" cy="6019800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bs-Latn-B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00100" lvl="1" indent="-342900"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bs-Latn-BA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8195" name="Рисунок 11" descr="pempal-logo.jpg">
            <a:extLst>
              <a:ext uri="{FF2B5EF4-FFF2-40B4-BE49-F238E27FC236}">
                <a16:creationId xmlns:a16="http://schemas.microsoft.com/office/drawing/2014/main" id="{5D8334EF-FB5E-4C70-8DFF-FF7C338164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Содержимое 2">
            <a:extLst>
              <a:ext uri="{FF2B5EF4-FFF2-40B4-BE49-F238E27FC236}">
                <a16:creationId xmlns:a16="http://schemas.microsoft.com/office/drawing/2014/main" id="{7F62DD36-25F1-4A3E-8134-A46E847BA088}"/>
              </a:ext>
            </a:extLst>
          </p:cNvPr>
          <p:cNvSpPr txBox="1">
            <a:spLocks/>
          </p:cNvSpPr>
          <p:nvPr/>
        </p:nvSpPr>
        <p:spPr bwMode="auto">
          <a:xfrm>
            <a:off x="773113" y="2654300"/>
            <a:ext cx="8818562" cy="193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ts val="1200"/>
              </a:spcBef>
              <a:buFontTx/>
              <a:buNone/>
            </a:pPr>
            <a:endParaRPr lang="ru-RU" altLang="en-US" sz="3000" dirty="0">
              <a:solidFill>
                <a:srgbClr val="0D0D0D"/>
              </a:solidFill>
            </a:endParaRPr>
          </a:p>
          <a:p>
            <a:pPr algn="just">
              <a:spcBef>
                <a:spcPts val="1200"/>
              </a:spcBef>
              <a:buFontTx/>
              <a:buNone/>
            </a:pPr>
            <a:r>
              <a:rPr lang="ru-RU" altLang="en-US" sz="3000" dirty="0">
                <a:solidFill>
                  <a:srgbClr val="0D0D0D"/>
                </a:solidFill>
              </a:rPr>
              <a:t>ПОКАЗАТЕЛИ В СФЕРАХ ЗДРАВООХРАНЕНИЯ И ОБРАЗОВАНИЯ В СТРАНАХ</a:t>
            </a:r>
          </a:p>
        </p:txBody>
      </p:sp>
      <p:sp>
        <p:nvSpPr>
          <p:cNvPr id="8197" name="Slide Number Placeholder 3">
            <a:extLst>
              <a:ext uri="{FF2B5EF4-FFF2-40B4-BE49-F238E27FC236}">
                <a16:creationId xmlns:a16="http://schemas.microsoft.com/office/drawing/2014/main" id="{1D364159-9BCA-4B76-B2CE-3FBB23564E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>
              <a:spcBef>
                <a:spcPct val="0"/>
              </a:spcBef>
              <a:buFontTx/>
              <a:buNone/>
            </a:pPr>
            <a:fld id="{D0731DB1-6396-4A5B-A1B3-31ABE449BF60}" type="slidenum">
              <a:rPr lang="en-US" altLang="en-US" sz="1200">
                <a:solidFill>
                  <a:srgbClr val="898989"/>
                </a:solidFill>
              </a:rPr>
              <a:pPr eaLnBrk="0" hangingPunct="0"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3881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AE340D5-7949-45DF-B6C3-B0425C40A2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609600"/>
            <a:ext cx="8763000" cy="6019800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bs-Latn-B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43" name="Рисунок 11" descr="pempal-logo.jpg">
            <a:extLst>
              <a:ext uri="{FF2B5EF4-FFF2-40B4-BE49-F238E27FC236}">
                <a16:creationId xmlns:a16="http://schemas.microsoft.com/office/drawing/2014/main" id="{36864F2C-8A04-48A9-AB39-831EFB505A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extBox 1">
            <a:extLst>
              <a:ext uri="{FF2B5EF4-FFF2-40B4-BE49-F238E27FC236}">
                <a16:creationId xmlns:a16="http://schemas.microsoft.com/office/drawing/2014/main" id="{DDF6ADF8-87B4-4ABA-A514-4C8BBB62A9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825" y="25400"/>
            <a:ext cx="94265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en-US" sz="3600" dirty="0">
                <a:solidFill>
                  <a:srgbClr val="002060"/>
                </a:solidFill>
              </a:rPr>
              <a:t>ПЭ в ОБРАЗОВАНИИ: РОССИЯ</a:t>
            </a:r>
          </a:p>
        </p:txBody>
      </p:sp>
      <p:sp>
        <p:nvSpPr>
          <p:cNvPr id="10245" name="Slide Number Placeholder 3">
            <a:extLst>
              <a:ext uri="{FF2B5EF4-FFF2-40B4-BE49-F238E27FC236}">
                <a16:creationId xmlns:a16="http://schemas.microsoft.com/office/drawing/2014/main" id="{FFA7B9C9-750C-446A-9280-C5ED8D18D5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>
              <a:spcBef>
                <a:spcPct val="0"/>
              </a:spcBef>
              <a:buFontTx/>
              <a:buNone/>
            </a:pPr>
            <a:fld id="{4425EC51-5659-4BB6-8FAF-124593264A08}" type="slidenum">
              <a:rPr lang="en-US" altLang="en-US" sz="1200">
                <a:solidFill>
                  <a:srgbClr val="898989"/>
                </a:solidFill>
              </a:rPr>
              <a:pPr eaLnBrk="0" hangingPunct="0"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E915866-26F0-45BA-8822-74CFB70BCD1B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533400"/>
          <a:ext cx="8839200" cy="6442384"/>
        </p:xfrm>
        <a:graphic>
          <a:graphicData uri="http://schemas.openxmlformats.org/drawingml/2006/table">
            <a:tbl>
              <a:tblPr/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0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1713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Структура программы </a:t>
                      </a:r>
                    </a:p>
                  </a:txBody>
                  <a:tcPr marL="2776" marR="2776" marT="2776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Государственная программа развития системы образования на 2013-2020 гг., включающая 7 подпрограмм: 1. Развитие профессионального образования, 2. Развитие дошкольного, общего и дополнительного образования детей, 3. Разработка системы оценки качества образования и информационной прозрачности системы образования, 4. Общественная деятельность молодежи, 5. Обеспечение реализации государственной программы Российской Федерации "Развитие образования" на 2013-2020 гг. и прочие мероприятия в области образования государственной программы "Развитие образования" на 2013-2020 гг., 6. Федеральная целевая программа "Русский язык" на 2011-2015 гг., и 7. Федеральная целевая программа развития образования на 2011-2015 гг. </a:t>
                      </a:r>
                    </a:p>
                  </a:txBody>
                  <a:tcPr marL="2776" marR="2776" marT="2776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516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Количество ПЭ</a:t>
                      </a:r>
                    </a:p>
                  </a:txBody>
                  <a:tcPr marL="2776" marR="2776" marT="2776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80 на уровне программы, и всего 74 на уровне подпрограмм, в среднем по 10 на подпрограмму.</a:t>
                      </a:r>
                    </a:p>
                  </a:txBody>
                  <a:tcPr marL="2776" marR="2776" marT="2776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105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ПЭ высшего уровня</a:t>
                      </a:r>
                    </a:p>
                  </a:txBody>
                  <a:tcPr marL="2776" marR="2776" marT="2776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Удельный вес численности населения в возрасте 5-18 лет, охваченного образованием, в общей численности населения в возрасте 5-18 лет </a:t>
                      </a:r>
                      <a:br>
                        <a:rPr kumimoji="0" lang="ru-RU" sz="10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ru-RU" sz="10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Доступность дошкольного образования (отношение численности детей 3-7 лет, которым предоставлена возможность получать услуги дошкольного образования в текущем году, к численности детей в возрасте 3-7 лет, в списке ожидания на предоставление места в дошкольном учреждении на текущий год)</a:t>
                      </a:r>
                      <a:br>
                        <a:rPr kumimoji="0" lang="ru-RU" sz="10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ru-RU" sz="10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Отношение среднего балла ЕГЭ (в расчете на 2 обязательных предмета) в 10 % школ с лучшими результатами ЕГЭ к среднему баллу ЕГЭ (в расчете на 2 обязательных предмета) в 10 % школ с худшими результатами ЕГЭ</a:t>
                      </a:r>
                      <a:br>
                        <a:rPr kumimoji="0" lang="ru-RU" sz="10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ru-RU" sz="10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Удельный вес сектора высшего образования во внутренних расходах на науку и разработки</a:t>
                      </a:r>
                      <a:br>
                        <a:rPr kumimoji="0" lang="ru-RU" sz="10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ru-RU" sz="10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Удельный вес численности учащихся государственных (муниципальных)общеобразовательных организаций, которым предоставлена возможность обучаться в соответствии с основными современными требованиями (с учетом федеральных государственных образовательных стандартов), в общей численности учащихся государственных (муниципальных) общеобразовательных организаций</a:t>
                      </a:r>
                      <a:br>
                        <a:rPr kumimoji="0" lang="ru-RU" sz="10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ru-RU" sz="10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Удельный вес численности выпускников организаций профессионального образования, трудоустроившихся в течение одного года по полученной специальности (профессии)</a:t>
                      </a:r>
                      <a:br>
                        <a:rPr kumimoji="0" lang="ru-RU" sz="10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ru-RU" sz="10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Охват населения программами непрерывного образования (удельный вес занятого в экономике населения в возрасте 25-65 лет, прошедшего повышение квалификации и (или) переподготовку, в общей численности занятого в экономике населения данной возрастной группы)</a:t>
                      </a:r>
                      <a:br>
                        <a:rPr kumimoji="0" lang="ru-RU" sz="10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ru-RU" sz="10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Удельный вес молодежи в возрасте 14-30 лет, участвующей в деятельности молодежных ассоциаций, в общей численности молодежи в возрасте 14-30 лет</a:t>
                      </a:r>
                    </a:p>
                  </a:txBody>
                  <a:tcPr marL="2776" marR="2776" marT="2776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287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Примеры других ПЭ</a:t>
                      </a:r>
                    </a:p>
                  </a:txBody>
                  <a:tcPr marL="2776" marR="2776" marT="2776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br>
                        <a:rPr kumimoji="0" lang="ru-RU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ru-RU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Удельный вес числа организаций среднего профессионального и высшего профессионального образования, обеспечивающих доступность обучения и проживания лиц с ограниченными возможностями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Количество учащихся, зачисленных на программы среднего профессионального образования на 1 лектора и (или) мастера производственного обучения</a:t>
                      </a:r>
                      <a:br>
                        <a:rPr kumimoji="0" lang="ru-RU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ru-RU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Соотношение среднемесячной заработной платы преподавателей государственных и муниципальных организаций высшего образования к средней заработной плате в экономике соответствующего субъекта РФ</a:t>
                      </a:r>
                      <a:br>
                        <a:rPr kumimoji="0" lang="ru-RU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ru-RU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Число российских университетов, входящих в первую сотню ведущих мировых университетов, согласно мировому рейтингу университетов</a:t>
                      </a:r>
                      <a:br>
                        <a:rPr kumimoji="0" lang="ru-RU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ru-RU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Доступность организаций дошкольного образования для детей (соотношение численности детей в возрасте от 2 месяцев до 3 лет, посещающих организации дошкольного образования, к общей численности детей в возрасте от 2 месяцев до 3 лет)</a:t>
                      </a:r>
                      <a:br>
                        <a:rPr kumimoji="0" lang="ru-RU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ru-RU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Количество учащихся на одного преподавателя общеобразовательного профиля</a:t>
                      </a:r>
                      <a:br>
                        <a:rPr kumimoji="0" lang="ru-RU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ru-RU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Удельный вес численности российских школьников, достигших базового уровня образовательных достижений в международных сопоставительных исследованиях качества образования (PIRLS, TIMSS, PISA) в общей их численности - международное исследование TIMSS (4 класс)</a:t>
                      </a:r>
                      <a:br>
                        <a:rPr kumimoji="0" lang="ru-RU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ru-RU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Отношение среднемесячной заработной платы преподавателей государственных и муниципальных организаций дошкольного образования к средней заработной плате в сфере общего образования в экономике соответствующего субъекта РФ</a:t>
                      </a:r>
                      <a:br>
                        <a:rPr kumimoji="0" lang="ru-RU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ru-RU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Удельный вес числа образовательных учреждений, оснащенных пожарной сигнализацией, детекторами дыма и пожарными шкафами, в общем числе соответствующих организаций</a:t>
                      </a:r>
                      <a:br>
                        <a:rPr kumimoji="0" lang="ru-RU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ru-RU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Число международных сопоставительных исследований качества образования, в которых Российская Федерация участвует на регулярной основе</a:t>
                      </a:r>
                      <a:br>
                        <a:rPr kumimoji="0" lang="ru-RU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ru-RU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Удельный вес численности молодежи в возрасте 14-30 лет, занятых в проектах и программах поддержки молодых талантов, реализуемых органами исполнительной власти, в общей численности молодежи 14-30 лет</a:t>
                      </a:r>
                      <a:br>
                        <a:rPr kumimoji="0" lang="ru-RU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ru-RU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Число молодежных мероприятий</a:t>
                      </a:r>
                      <a:br>
                        <a:rPr kumimoji="0" lang="ru-RU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ru-RU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Число лиц, получивших награды в области литературы, искусства, образования, прессы, науки и инженерии и отмеченных за другие заслуги перед государством</a:t>
                      </a:r>
                      <a:br>
                        <a:rPr kumimoji="0" lang="ru-RU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ru-RU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Уровень соответствия образования современным стандартам</a:t>
                      </a:r>
                      <a:br>
                        <a:rPr kumimoji="0" lang="ru-RU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</a:br>
                      <a:br>
                        <a:rPr kumimoji="0" lang="ru-RU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</a:br>
                      <a:endParaRPr kumimoji="0" lang="ru-RU" sz="8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2776" marR="2776" marT="2776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29771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06CD65C-CAC8-45AF-B3F5-42DE12CF7D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609600"/>
            <a:ext cx="8763000" cy="6019800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bs-Latn-B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2291" name="Рисунок 11" descr="pempal-logo.jpg">
            <a:extLst>
              <a:ext uri="{FF2B5EF4-FFF2-40B4-BE49-F238E27FC236}">
                <a16:creationId xmlns:a16="http://schemas.microsoft.com/office/drawing/2014/main" id="{C5710FEB-E5E3-4A5A-95A3-289F95BF5F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TextBox 1">
            <a:extLst>
              <a:ext uri="{FF2B5EF4-FFF2-40B4-BE49-F238E27FC236}">
                <a16:creationId xmlns:a16="http://schemas.microsoft.com/office/drawing/2014/main" id="{9763C1CF-54AD-4735-8DB3-921CB8A098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750" y="25400"/>
            <a:ext cx="90138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en-US" sz="3600">
                <a:solidFill>
                  <a:srgbClr val="002060"/>
                </a:solidFill>
              </a:rPr>
              <a:t>ПЭ в ОБРАЗОВАНИИ: СЕРБИЯ</a:t>
            </a:r>
          </a:p>
        </p:txBody>
      </p:sp>
      <p:sp>
        <p:nvSpPr>
          <p:cNvPr id="12293" name="Slide Number Placeholder 3">
            <a:extLst>
              <a:ext uri="{FF2B5EF4-FFF2-40B4-BE49-F238E27FC236}">
                <a16:creationId xmlns:a16="http://schemas.microsoft.com/office/drawing/2014/main" id="{9C0728A7-EAEB-4D0D-BD3B-3A9EC2B0B3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>
              <a:spcBef>
                <a:spcPct val="0"/>
              </a:spcBef>
              <a:buFontTx/>
              <a:buNone/>
            </a:pPr>
            <a:fld id="{4255562E-3543-4303-845A-557E2752028E}" type="slidenum">
              <a:rPr lang="en-US" altLang="en-US" sz="1200">
                <a:solidFill>
                  <a:srgbClr val="898989"/>
                </a:solidFill>
              </a:rPr>
              <a:pPr eaLnBrk="0" hangingPunct="0"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8E77AF4-A423-4639-A139-2493F9E8AE68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533400"/>
          <a:ext cx="8839200" cy="6308725"/>
        </p:xfrm>
        <a:graphic>
          <a:graphicData uri="http://schemas.openxmlformats.org/drawingml/2006/table">
            <a:tbl>
              <a:tblPr/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0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436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Структура программы </a:t>
                      </a:r>
                    </a:p>
                  </a:txBody>
                  <a:tcPr marL="2776" marR="2776" marT="2776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 программ: Пересмотр, мониторинг и развитие всех уровней системы образования, Дошкольное образование, Начальное образование, Среднее образование, Высшее образование, Поддержка в обучении учащихся и учащихся</a:t>
                      </a:r>
                    </a:p>
                  </a:txBody>
                  <a:tcPr marL="2776" marR="2776" marT="2776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51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Количество ПЭ</a:t>
                      </a:r>
                    </a:p>
                  </a:txBody>
                  <a:tcPr marL="2776" marR="2776" marT="2776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31 показатель на уровне программ и дополнительные 241 по 64 мероприятиям в рамках 6 программ.</a:t>
                      </a:r>
                    </a:p>
                  </a:txBody>
                  <a:tcPr marL="2776" marR="2776" marT="2776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23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ПЭ высшего уровня</a:t>
                      </a:r>
                    </a:p>
                  </a:txBody>
                  <a:tcPr marL="2776" marR="2776" marT="2776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Число помощников преподавателей, задействованных в работе с детьми Рома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Число звонков на горячую линию или заявлений о случаях насилия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Число посещений школ представителями структуры по предотвращению насилия и дискриминации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Число учащихся высших учебных заведений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Число учащихся, охваченных позитивными мерами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Число учащихся высших учебных заведений по специальностям, связанным с ИТ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Процент детей, охваченных программами дошкольного образования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Процент отсева на уровне начального образования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Процент населения, зачисленного в старшие классы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Процент учащихся в разбивке по трехлетним этапам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Процент детей, охваченных подготовкой к школе за год до поступления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Охват учащихся первым и вторым циклом обязательного начального образования и воспитания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Средний балл учащихся по тестам TIMMS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Средний балл учащихся по выпускному экзамену (все предметы)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Средний результат учащихся по тестам PISA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Процент детей, окончивших начальную школу (число учеников, сдавших выпускной экзамен)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Число новых, официально признанных активистов по вопросам образования для взрослых (JPOA), реализующих утвержденные программы обучения и подготовки, разработанные на основе стандартов качества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Число программ среднего образования, разработанных на основе квалификационных стандартов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Число взрослых, ежегодно зачисляемых на программы среднего образования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Число учащихся, зачисленных в средние школы для дальнейшего получения образования и приобретения знаний и навыков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Процент учащихся, окончивших среднее образование, согласно дисциплинам, сданным на основе квалификационных стандартов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Число новых учащихся, зачисленных на первый курс магистратуры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Число новых учащихся, зачисленных на первый курс базовой программы обучения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Число учащихся,окончивших магистратуру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Число учащихся, охваченных позитивными мерами по государственным программам Республики Сербия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Число учащихся, окончивших базовую программу обучения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Соотношение численности учащихся, получающих стипендию, к общей численности зачисленных студентов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Соотношение численности учащихся, проживающих в общежитиях, к общей численности учащихся средних школ в РС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Соотношение количества мест в студенческих общежитиях к численности учащихся, имеющих право на получение места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Соотношение числа преподавателей, сдавших профессиональный экзамен, к общему числу преподавателей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Соотношение численности учащихся с правом на получение студенческого кредита к общей численности зачисленных студентов</a:t>
                      </a:r>
                    </a:p>
                  </a:txBody>
                  <a:tcPr marL="2776" marR="2776" marT="2776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368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Примеры других ПЭ</a:t>
                      </a:r>
                    </a:p>
                  </a:txBody>
                  <a:tcPr marL="2776" marR="2776" marT="2776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Свод правил - Перечень регулируемых профессий, Закон о регулируемых профессиях и признании профессиональной квалификации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Процентное соотношение гимназий и школ искусств, соответствующих стандартам качества работы учреждений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Число разработанных образовательных программ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Число профессиональных категорий для качества учебников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Число сотрудников организаций, предоставляющий профессиональную поддержку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Число опубликованных работ в базе данных на Интернет-сайте организации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Число стандартных документов успеваемости учащихся начальной и средней школы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Число работников образования, прошедших обучение в области предотвращения насилия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Число функционирующих ресурсных центров по вспомогательным технологиям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Число заседаний Совета директоров с вынесением решений по работе ERI SEE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Число детей, охваченных программой образования детей на больничном лечении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Процентное соотношение детей, занимающихся внеклассной деятельностью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Число учащихся средних школ, участвующих в международных олимпиадах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Число оснащенных учреждений после ремонта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Число учащихся, окончивших магистратуру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Число учащихся, охваченных позитивными мерами по государственным программам Республики Сербия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Число модернизированных объектов, реализованных с использованием систем ИТ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Число учащихся, пользующихся услугами размещения</a:t>
                      </a:r>
                    </a:p>
                  </a:txBody>
                  <a:tcPr marL="2776" marR="2776" marT="2776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30310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057B554-BF6A-4645-BDE8-96C0EF4EEB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609600"/>
            <a:ext cx="8763000" cy="6019800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bs-Latn-B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3315" name="Рисунок 11" descr="pempal-logo.jpg">
            <a:extLst>
              <a:ext uri="{FF2B5EF4-FFF2-40B4-BE49-F238E27FC236}">
                <a16:creationId xmlns:a16="http://schemas.microsoft.com/office/drawing/2014/main" id="{00B4BB53-8748-4B81-833D-A27FC19B15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TextBox 1">
            <a:extLst>
              <a:ext uri="{FF2B5EF4-FFF2-40B4-BE49-F238E27FC236}">
                <a16:creationId xmlns:a16="http://schemas.microsoft.com/office/drawing/2014/main" id="{46E8BE92-65D3-4812-8839-3280C05AC0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750" y="25400"/>
            <a:ext cx="90138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en-US" sz="3600">
                <a:solidFill>
                  <a:srgbClr val="002060"/>
                </a:solidFill>
              </a:rPr>
              <a:t>ПЭ в ОБРАЗОВАНИИ: ХОРВАТИЯ</a:t>
            </a:r>
          </a:p>
        </p:txBody>
      </p:sp>
      <p:sp>
        <p:nvSpPr>
          <p:cNvPr id="13317" name="Slide Number Placeholder 3">
            <a:extLst>
              <a:ext uri="{FF2B5EF4-FFF2-40B4-BE49-F238E27FC236}">
                <a16:creationId xmlns:a16="http://schemas.microsoft.com/office/drawing/2014/main" id="{AF435757-8EE3-4F5F-BB2C-F9552FA511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>
              <a:spcBef>
                <a:spcPct val="0"/>
              </a:spcBef>
              <a:buFontTx/>
              <a:buNone/>
            </a:pPr>
            <a:fld id="{1290480C-4CFA-4D3D-915C-7B40703AAC7D}" type="slidenum">
              <a:rPr lang="en-US" altLang="en-US" sz="1200">
                <a:solidFill>
                  <a:srgbClr val="898989"/>
                </a:solidFill>
              </a:rPr>
              <a:pPr eaLnBrk="0" hangingPunct="0"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3C523F1-C08E-4410-8EB2-E456E3141B1E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584200"/>
          <a:ext cx="8839200" cy="6397625"/>
        </p:xfrm>
        <a:graphic>
          <a:graphicData uri="http://schemas.openxmlformats.org/drawingml/2006/table">
            <a:tbl>
              <a:tblPr/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0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999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Структура программы </a:t>
                      </a:r>
                    </a:p>
                  </a:txBody>
                  <a:tcPr marL="2776" marR="2776" marT="2776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 программы: Программа: Развитие системы образования, Программа: Высшее образование, Программа: Инвестиции в научную деятельность,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Программа: Развитие информационного общества</a:t>
                      </a:r>
                    </a:p>
                  </a:txBody>
                  <a:tcPr marL="2776" marR="2776" marT="2776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Количество ПЭ</a:t>
                      </a:r>
                    </a:p>
                  </a:txBody>
                  <a:tcPr marL="2776" marR="2776" marT="2776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26 на уровне государственных программ (показатели итогов) и 5 показателей итогов на уровне местного самоуправления. Дополнительные 82 ПЭ по 40 мероприятиям и 5 проектам в рамках 4 программ.</a:t>
                      </a:r>
                    </a:p>
                  </a:txBody>
                  <a:tcPr marL="2776" marR="2776" marT="2776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139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ПЭ высшего уровня</a:t>
                      </a:r>
                    </a:p>
                  </a:txBody>
                  <a:tcPr marL="2776" marR="2776" marT="2776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Рост численности населения в возрасте 25- 64 лет, получивших третичное образование                                                                                                                                                                                                      Рост числа образовательных учреждений, в которых проводится внешняя оценка качества работы                                                                                                                                                                Рост числа образовательных учреждений, участвующих в программе Эрасмус +                                                                                                                                                                                                            2017-2019 Принятый План действий по мобильности ученых                                                                                                                                                                                                                                             Развитие системы образования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Рост числа лиц, занятых в какой-либо форме непрерывного образования.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Выросший объем информации в системе образования для взрослых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Руководители программ образования для взрослых успешно прошли все пять модулей подготовки и, таким образом, улучшили свои навыки и компетенцию                                                                                                                       Рост численности населения в возрасте 30-34 лет с полученным третичным образованием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Рост числа высших учебных заведений, приведенных в соответствие с пересмотренными Европейскими стандартами и руководствами и другими соответствующими стандартами и примерами надлежащей практики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Рост числа научных организаций, приведенных в соответствие с национальными стандартами на основе принципов ЕС в отношении передового научного опыта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Осмысленная и эффективная система обеспечения качества, установленная в вузах Хорватии, согласно Части I стратегии "Европейское пространство высшего образования"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Кандидаты, успешно зарегистрированные в NISpVU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Кандидаты, успешно зарегистрированные в NISpDS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Кандидаты успешно зарегистрированы в системе NISpuSŠ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Выросший комплексный показатель передового научного опыта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Растущая доля расходов на науку и исследования в ВВП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Степень качества и эффективности процедур признания прав на промышленную собственность в соответствии с Европейскими стандартами (кумулятивный)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Степень качества и эффективности охраны авторских и других смежных прав в соответствии с Европейскими стандартами (кумулятивный)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Возросшее число заявок на охрану промышленных прав от отечественных правообладателей в рамках национальных и Европейских процедур (SOIP, EPO, OHIM)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Повышенная эффективность осуществления прав интеллектуальной собственности (кумулятивный)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Растущая доля инвестиций частного сектора в науку и исследования в ВВП 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Рост числа международных научных совместных публикаций на миллион населения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Обеспечение 100% наличия сетевой инфраструктуры в каждом студенческой общежитии в Хорватии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Рост числа пользователей электросетевой инфраструктурой и кластером "Isabella"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Рост числа Интернет-услуг, производящих обмен данными через CIX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Число полученных запросов авторизации (серверы RADIUS)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Число полученных запросов авторизации (серверы SSO)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Рост числа студентов в системе ISVU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Рост числа пользователей платформы дистанционного обучения "Merlin"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Рост числа уроков, данных в рамках образовательных программ Srce                                                                                                                                                                                                                 Рост числа учащихся, задействованных в различных школьных проектах/мероприятиях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Рост числа учащихся, участвующих в различных культурных мероприятиях (походы в музеи, театры, концерты и т.д.), организуемых школой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Полное соответствие государственному педагогическому стандарту размера классов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Введение обучения в школах в одну смену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Рост числа дополнительных уроков для учащихся с особыми образовательными потребностями</a:t>
                      </a:r>
                    </a:p>
                  </a:txBody>
                  <a:tcPr marL="2776" marR="2776" marT="2776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60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Примеры других ПЭ</a:t>
                      </a:r>
                    </a:p>
                  </a:txBody>
                  <a:tcPr marL="2776" marR="2776" marT="2776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Количество успешно осуществленных проектов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Рост числа одаренных детей и студентов, получивших дополнительную специфическую форму поддержки согласно потребностям, предпочтениям и навыкам                                                                         Повышенный доход научных организаций от проектов по контракту с экономическими организациями, органами государственной администрации и структурами местного управления и самоуправления, гражданским сектором и НПО в общем объеме доходов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Реализованные программы работы наставников и обучаемых                                                                                                                                                                                                                                                                     Число детей и студентов, получивших систематическую поддержку (помощники преподавателей, транспорт, учебно-методические материалы и инструменты, питание)                                                                                                      Рост числа дошкольников, охваченных системой раннего детского развития и дошкольного образования</a:t>
                      </a:r>
                    </a:p>
                  </a:txBody>
                  <a:tcPr marL="2776" marR="2776" marT="2776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97727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F20194F-DDAE-4CC1-8A00-29F8B51F61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609600"/>
            <a:ext cx="8763000" cy="6019800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bs-Latn-B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4339" name="Рисунок 11" descr="pempal-logo.jpg">
            <a:extLst>
              <a:ext uri="{FF2B5EF4-FFF2-40B4-BE49-F238E27FC236}">
                <a16:creationId xmlns:a16="http://schemas.microsoft.com/office/drawing/2014/main" id="{FA3BF0E6-FF8C-4AC1-AD98-7B6602AD5E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TextBox 1">
            <a:extLst>
              <a:ext uri="{FF2B5EF4-FFF2-40B4-BE49-F238E27FC236}">
                <a16:creationId xmlns:a16="http://schemas.microsoft.com/office/drawing/2014/main" id="{760BFFAB-F2C7-45A3-88CF-D7BD457BB3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5400"/>
            <a:ext cx="9906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002060"/>
                </a:solidFill>
              </a:rPr>
              <a:t>ПЭ в ОБРАЗОВАНИИ: КЫРГЫЗСКАЯ РЕСПУБЛИКА</a:t>
            </a:r>
          </a:p>
        </p:txBody>
      </p:sp>
      <p:sp>
        <p:nvSpPr>
          <p:cNvPr id="14341" name="Slide Number Placeholder 3">
            <a:extLst>
              <a:ext uri="{FF2B5EF4-FFF2-40B4-BE49-F238E27FC236}">
                <a16:creationId xmlns:a16="http://schemas.microsoft.com/office/drawing/2014/main" id="{DB61C6FB-FAB1-4099-8DA7-DF890BEA2E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>
              <a:spcBef>
                <a:spcPct val="0"/>
              </a:spcBef>
              <a:buFontTx/>
              <a:buNone/>
            </a:pPr>
            <a:fld id="{2792376A-D441-4EF2-90B9-BC0B87E48242}" type="slidenum">
              <a:rPr lang="en-US" altLang="en-US" sz="1200">
                <a:solidFill>
                  <a:srgbClr val="898989"/>
                </a:solidFill>
              </a:rPr>
              <a:pPr eaLnBrk="0" hangingPunct="0"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CA2DF06-F6D6-4A34-84F9-151B6A4A10B1}"/>
              </a:ext>
            </a:extLst>
          </p:cNvPr>
          <p:cNvGraphicFramePr>
            <a:graphicFrameLocks noGrp="1"/>
          </p:cNvGraphicFramePr>
          <p:nvPr/>
        </p:nvGraphicFramePr>
        <p:xfrm>
          <a:off x="763588" y="655638"/>
          <a:ext cx="8839200" cy="5099068"/>
        </p:xfrm>
        <a:graphic>
          <a:graphicData uri="http://schemas.openxmlformats.org/drawingml/2006/table">
            <a:tbl>
              <a:tblPr/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0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996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Структура программ </a:t>
                      </a:r>
                    </a:p>
                  </a:txBody>
                  <a:tcPr marL="2776" marR="2776" marT="2776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 программ: Планирование, управление и администрация; Поддержка и развитие дошкольного, школьного и внешкольного образования и подготовка детей к школе; Развитие начального и среднего профессионального образования; Обеспечение высшего профессионального образования; Обеспечение образования для взрослых; и Государственная поддержка развития приоритетных областей науки</a:t>
                      </a:r>
                    </a:p>
                  </a:txBody>
                  <a:tcPr marL="2776" marR="2776" marT="2776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56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Количество ПЭ</a:t>
                      </a:r>
                    </a:p>
                  </a:txBody>
                  <a:tcPr marL="2776" marR="2776" marT="2776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24 показателя устойчивого развития высшего уровня. 7 дополнительных ПЭ на уровне программ и дополнительные 42 по 27 мероприятиям в рамках этих 6 программ.  </a:t>
                      </a:r>
                    </a:p>
                  </a:txBody>
                  <a:tcPr marL="2776" marR="2776" marT="2776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030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ПЭ высшего уровня</a:t>
                      </a:r>
                    </a:p>
                  </a:txBody>
                  <a:tcPr marL="2776" marR="2776" marT="2776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Доля школ,</a:t>
                      </a:r>
                      <a:r>
                        <a:rPr lang="ru-RU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подключенных к электричеству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Доля школ с доступом в Интернет для образовательных целей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Доля школ с доступом к компьютерам для образовательных целей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Доля школ с доступом к адаптированной инфраструктуре и материалам для учащихся с ограниченными возможностями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Доля</a:t>
                      </a:r>
                      <a:r>
                        <a:rPr lang="ru-RU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школ с подачей питьевой воды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Доля школ с доступом к отдельным минимально оснащенным туалетам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Доля школ с</a:t>
                      </a:r>
                      <a:r>
                        <a:rPr lang="ru-RU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доступом к базовым условиям для мытья рук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Доля преподавателей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 a)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 дошкольных учреждениях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b)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 начальных школах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c)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 младших классах средней школы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 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d)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 старших классах </a:t>
                      </a: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средней</a:t>
                      </a:r>
                      <a:r>
                        <a:rPr lang="ru-RU" sz="10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школы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76" marR="2776" marT="2776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47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Примеры других ПЭ</a:t>
                      </a:r>
                    </a:p>
                  </a:txBody>
                  <a:tcPr marL="2776" marR="2776" marT="2776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Охват детей соответствующего возраста (5-7 лет) программами дошкольного образования (из желающих)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Численность детей соответствующего возраста, охваченных программами дошкольного образования                                     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Доля классов, оснащенных согласно требованиям дошкольного образования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Число новых детских образовательных учреждений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Доля новых детских образовательных учреждений, соответствующих требованиям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Охват детей основным образованием (1-9 классы)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Доля школ полностью (100%) укомплектованных преподавателями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Число школ, отремонтированных и оснащенных согласно современным требованиям и условиям для лиц с ограниченными возможностями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Доля университетов (% от общего числа), формирующих план зачисления студентов на основе соглашений о целенаправленной подготовке с работодателями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Доля преподавателей, участвующих в программах повышения квалификации             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Доля средств, выделяемых университетами на проведение научно-исследовательской работы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Рост доли научно-исследовательских проектов, направленных на достижение положительных структурных перемен в экономике Республики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Доля выпускников последнего года, занятых в научных исследованиях и разработках</a:t>
                      </a:r>
                    </a:p>
                  </a:txBody>
                  <a:tcPr marL="2776" marR="2776" marT="2776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0957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609600"/>
            <a:ext cx="8763000" cy="6019800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bs-Latn-B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00100" lvl="1" indent="-3429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bs-Latn-BA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одержимое 2"/>
          <p:cNvSpPr txBox="1">
            <a:spLocks/>
          </p:cNvSpPr>
          <p:nvPr/>
        </p:nvSpPr>
        <p:spPr bwMode="auto">
          <a:xfrm>
            <a:off x="773527" y="2654205"/>
            <a:ext cx="8818396" cy="1930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ts val="800"/>
              </a:spcBef>
              <a:buFont typeface="Arial"/>
              <a:buChar char="•"/>
            </a:pP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>
              <a:spcBef>
                <a:spcPts val="1200"/>
              </a:spcBef>
            </a:pPr>
            <a:r>
              <a:rPr lang="ru-RU" sz="3000" cap="all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ОБОСНОВАНИЕ АНАЛИЗА ПОКАЗАТЕЛЕЙ ЭФФЕКТИВНОСТИ (пэ) </a:t>
            </a:r>
            <a:r>
              <a:rPr lang="en-US" sz="3000" cap="all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PEMPAL</a:t>
            </a:r>
          </a:p>
          <a:p>
            <a:pPr marL="0" lvl="1" algn="just">
              <a:spcBef>
                <a:spcPts val="800"/>
              </a:spcBef>
            </a:pPr>
            <a:endParaRPr lang="bs-Latn-B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spcBef>
                <a:spcPts val="800"/>
              </a:spcBef>
            </a:pPr>
            <a:endParaRPr lang="ru-RU" sz="1300" dirty="0">
              <a:solidFill>
                <a:schemeClr val="tx1"/>
              </a:solidFill>
              <a:latin typeface="Lucida Grande CY"/>
              <a:cs typeface="Lucida Grande CY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2B24DC-685A-4272-9035-EE69F292B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5518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4BF0C6F-9F21-4E4C-A9A8-277FC41F82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609600"/>
            <a:ext cx="8763000" cy="6019800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bs-Latn-B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5363" name="Рисунок 11" descr="pempal-logo.jpg">
            <a:extLst>
              <a:ext uri="{FF2B5EF4-FFF2-40B4-BE49-F238E27FC236}">
                <a16:creationId xmlns:a16="http://schemas.microsoft.com/office/drawing/2014/main" id="{FA555F32-8001-419E-B872-8FC60138D8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TextBox 1">
            <a:extLst>
              <a:ext uri="{FF2B5EF4-FFF2-40B4-BE49-F238E27FC236}">
                <a16:creationId xmlns:a16="http://schemas.microsoft.com/office/drawing/2014/main" id="{0D10F694-A312-43A5-93F8-C73F4357B9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750" y="25400"/>
            <a:ext cx="90138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en-US" sz="3600">
                <a:solidFill>
                  <a:srgbClr val="002060"/>
                </a:solidFill>
              </a:rPr>
              <a:t>ПЭ в ОБРАЗОВАНИИ: БОЛГАРИЯ</a:t>
            </a:r>
          </a:p>
        </p:txBody>
      </p:sp>
      <p:sp>
        <p:nvSpPr>
          <p:cNvPr id="15365" name="Slide Number Placeholder 3">
            <a:extLst>
              <a:ext uri="{FF2B5EF4-FFF2-40B4-BE49-F238E27FC236}">
                <a16:creationId xmlns:a16="http://schemas.microsoft.com/office/drawing/2014/main" id="{6399802F-8A27-474E-B07F-70DAEF2E39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>
              <a:spcBef>
                <a:spcPct val="0"/>
              </a:spcBef>
              <a:buFontTx/>
              <a:buNone/>
            </a:pPr>
            <a:fld id="{70B4A276-5BBA-4511-8CAA-F84454A7AB2B}" type="slidenum">
              <a:rPr lang="en-US" altLang="en-US" sz="1200">
                <a:solidFill>
                  <a:srgbClr val="898989"/>
                </a:solidFill>
              </a:rPr>
              <a:pPr eaLnBrk="0" hangingPunct="0"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0E151FF-B03B-46C3-AD42-FD29E7581E24}"/>
              </a:ext>
            </a:extLst>
          </p:cNvPr>
          <p:cNvGraphicFramePr>
            <a:graphicFrameLocks noGrp="1"/>
          </p:cNvGraphicFramePr>
          <p:nvPr/>
        </p:nvGraphicFramePr>
        <p:xfrm>
          <a:off x="914400" y="895350"/>
          <a:ext cx="8761413" cy="5321300"/>
        </p:xfrm>
        <a:graphic>
          <a:graphicData uri="http://schemas.openxmlformats.org/drawingml/2006/table">
            <a:tbl>
              <a:tblPr/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3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483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Структура программ </a:t>
                      </a:r>
                    </a:p>
                  </a:txBody>
                  <a:tcPr marL="2776" marR="2776" marT="2776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 программ: Бюджетная программа "Качество раннего детского развития и школьного образования"; Бюджетная программа "Расширение доступа к образованию"; Бюджетная программа "Школьное образование"; Бюджетная программа "Развитие способностей детей и учащихся"; Бюджетная программа "Образование за рубежом для граждан Болгарии"; Бюджетная программа "Образование на протяжении жизни"; Бюджетная программа "Расширение доступности и качества высшего образования"; Бюджетная программа "Поддержка студентов"; Бюджетная программа "Международный образовательный обмен" </a:t>
                      </a:r>
                    </a:p>
                  </a:txBody>
                  <a:tcPr marL="2776" marR="2776" marT="2776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8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Количество ПЭ</a:t>
                      </a:r>
                    </a:p>
                  </a:txBody>
                  <a:tcPr marL="2776" marR="2776" marT="2776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123 ПЭ  </a:t>
                      </a:r>
                    </a:p>
                  </a:txBody>
                  <a:tcPr marL="2776" marR="2776" marT="2776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3261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Примеры других ПЭ</a:t>
                      </a:r>
                    </a:p>
                  </a:txBody>
                  <a:tcPr marL="2776" marR="2776" marT="2776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Разработанные и обновленные законы и подзаконные акты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Учащиеся профессиональных школ, получившие профессиональную квалификацию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Учащиеся, прошедшие обучение или практику в реальной рабочей среде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Учащиеся, прошедшие обучение или практику в учебных заведениях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Журнал государственных и муниципальных школ и структур, предлагающих обучение в учебных заведениях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Разработанные национальные программы для получения профессиональной квалификации по новой профессии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Внешняя оценка на каждом этапе школьного образования - проведенные экзамены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Доля учащихся, сдавших экзамены в рамках национальной внешней оценки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Мониторинг мероприятий по организации и управлению школами - инспекции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Разработка административных актов, регулирующих процесс обучения/подготовки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Проведенные рабочие заседания с руководителями, специалистами инспекций образования, директорами школ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Преподаватели и директора школ, отмеченные ежегодными наградами за высокие профессиональные достижения и вклад в развитие болгарского образования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Проведенные семинары и конференции                                                                                                                                                                                                           Школы с беспроводным доступом в Интернет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Учащиеся 1-4 классов, получающие учебники бесплатно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Расширенный охват детей и учащихся с особыми образовательными потребностями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Учащиеся на очной форме обучения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Пятилетние дети, охваченные системой раннего детского развития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Число школ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Учащиеся общеобразовательных, специальных и профессиональных школ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Созданный и функционирующий Координационный совет Национальной платформы образования для взрослых                                                                                                      Болгарские студенты, получающие стипендию</a:t>
                      </a:r>
                    </a:p>
                  </a:txBody>
                  <a:tcPr marL="2776" marR="2776" marT="2776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59664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4F160C8-E07A-446E-8F1F-881D367B0F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609600"/>
            <a:ext cx="8763000" cy="6019800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bs-Latn-B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6387" name="Рисунок 11" descr="pempal-logo.jpg">
            <a:extLst>
              <a:ext uri="{FF2B5EF4-FFF2-40B4-BE49-F238E27FC236}">
                <a16:creationId xmlns:a16="http://schemas.microsoft.com/office/drawing/2014/main" id="{80F65082-B912-4A52-9120-66EE4F96B9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TextBox 1">
            <a:extLst>
              <a:ext uri="{FF2B5EF4-FFF2-40B4-BE49-F238E27FC236}">
                <a16:creationId xmlns:a16="http://schemas.microsoft.com/office/drawing/2014/main" id="{53008E98-91DA-42F0-ABA1-6CCD435644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750" y="25400"/>
            <a:ext cx="90138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en-US" sz="3600" dirty="0">
                <a:solidFill>
                  <a:srgbClr val="002060"/>
                </a:solidFill>
              </a:rPr>
              <a:t>ПЭ в ОБРАЗОВАНИИ: БЕЛАРУСЬ</a:t>
            </a:r>
          </a:p>
        </p:txBody>
      </p:sp>
      <p:sp>
        <p:nvSpPr>
          <p:cNvPr id="16389" name="Slide Number Placeholder 3">
            <a:extLst>
              <a:ext uri="{FF2B5EF4-FFF2-40B4-BE49-F238E27FC236}">
                <a16:creationId xmlns:a16="http://schemas.microsoft.com/office/drawing/2014/main" id="{F7132CC9-86AA-4AB5-B779-92C0DAF4B5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>
              <a:spcBef>
                <a:spcPct val="0"/>
              </a:spcBef>
              <a:buFontTx/>
              <a:buNone/>
            </a:pPr>
            <a:fld id="{572D027E-591F-4BEF-AA27-5C7E68AA25E3}" type="slidenum">
              <a:rPr lang="en-US" altLang="en-US" sz="1200">
                <a:solidFill>
                  <a:srgbClr val="898989"/>
                </a:solidFill>
              </a:rPr>
              <a:pPr eaLnBrk="0" hangingPunct="0"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D889F8E-64BE-4802-9BB5-1484DBB83D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3991793"/>
              </p:ext>
            </p:extLst>
          </p:nvPr>
        </p:nvGraphicFramePr>
        <p:xfrm>
          <a:off x="768350" y="538163"/>
          <a:ext cx="9070975" cy="6230093"/>
        </p:xfrm>
        <a:graphic>
          <a:graphicData uri="http://schemas.openxmlformats.org/drawingml/2006/table">
            <a:tbl>
              <a:tblPr/>
              <a:tblGrid>
                <a:gridCol w="860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10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6762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Структура программ </a:t>
                      </a:r>
                    </a:p>
                  </a:txBody>
                  <a:tcPr marL="2776" marR="2776" marT="2776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165100" algn="l"/>
                        </a:tabLst>
                      </a:pPr>
                      <a:r>
                        <a:rPr kumimoji="0" lang="ru-RU" sz="10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Национальная программа "</a:t>
                      </a:r>
                      <a:r>
                        <a:rPr kumimoji="0" lang="ru-RU" sz="1000" b="1" i="1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Политика образования и молодежи на 2016-2020 гг.</a:t>
                      </a:r>
                      <a:r>
                        <a:rPr kumimoji="0" lang="ru-RU" sz="10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", включающая 11 подпрограмм: Подпрограмма развития дошкольного образования, Подпрограмма развития общего  среднего образования, Подпрограмма развития специального образования; Подпрограмма развития среднего профессионально-технического образования и подготовки; Подпрограмма развития высшего образования; Подпрограмма развития последипломного образования; Подпрограмма развития непрерывного профессионального образования для взрослых; Подпрограмма развития внеклассных занятий; Подпрограмма управления образованием; Подпрограмма подготовки специалистов для ядерной энергетики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84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Количество ПЭ</a:t>
                      </a:r>
                    </a:p>
                  </a:txBody>
                  <a:tcPr marL="2776" marR="2776" marT="2776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 показатель высшего уровня и 30 дополнительных показателей на уровне подпрограмм </a:t>
                      </a:r>
                    </a:p>
                  </a:txBody>
                  <a:tcPr marL="2776" marR="2776" marT="2776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17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ПЭ высшего уровня</a:t>
                      </a:r>
                    </a:p>
                  </a:txBody>
                  <a:tcPr marL="2776" marR="2776" marT="2776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AutoNum type="arabicPeriod"/>
                        <a:tabLst/>
                      </a:pPr>
                      <a:r>
                        <a:rPr kumimoji="0" lang="ru-RU" sz="9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Место РБ в рейтинге стран по индексу человеческого развития (индекс уровня образования</a:t>
                      </a:r>
                    </a:p>
                    <a:p>
                      <a:pPr marL="228600" marR="0" lvl="0" indent="-2286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AutoNum type="arabicPeriod"/>
                        <a:tabLst/>
                      </a:pPr>
                      <a:r>
                        <a:rPr kumimoji="0" lang="ru-RU" sz="9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Охват молодежи молодежной политикой и мероприятиями по патриотическому воспитанию, %</a:t>
                      </a:r>
                    </a:p>
                  </a:txBody>
                  <a:tcPr marL="2776" marR="2776" marT="2776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33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Примеры других ПЭ</a:t>
                      </a:r>
                    </a:p>
                  </a:txBody>
                  <a:tcPr marL="2776" marR="2776" marT="2776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Охват детей в возрасте 3-6 лет дошкольным образованием - общий и в сельской местности, %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Доля дошкольных образовательных учреждений с учебной инфраструктурой и оснащением, %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Доля преподавателей дошкольных заведений, прошедших обучение ранней детской педагогике, %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высшая категория, %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первая категория, %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Оснащение дошкольных учреждений информационной системой управления для учета и обеспечения качества питания, %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Доля преподавателей общеобразовательных предметов: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категория "учитель-методист", %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высшая и первая категория, %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Доля общеобразовательных средних школ с современной учебной инфраструктурой и оснащением, %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Среднее число учеников в классе общеобразовательных средних школ в городской местности, чел.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Доля учащихся с особыми потребностями (в связи со спецификой психического и физического развития), обучающихся по программе комплексного обучения и ухода и инклюзивного образования, %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Охват детей с особыми образовательными потребностями ранним комплексным уходом, %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Доля лиц с оконченным профессионально-техническим образованием, приобретших высокий уровень навыков (4 класс или выше) в общей численности выпускников, %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Доля обновленных образовательных стандартов для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профессионально-технического образования,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среднего профессионального образования, %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Число рабочих и служащих-выпускников программ профессионально-технического образования, тыс. чел.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Число рабочих и специалистов-выпускников средних профессиональных школ, тыс. чел.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Доля утвержденных образовательных стандартов или их обновлений в общем числе стандартов высшего образования, %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Число университетских преподавателей, прошедших стажировку за границей, чел.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Число созданных филиалов, департаментов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Число университетов в рейтинге ведущих 4000 мировых университетов по рейтингу </a:t>
                      </a:r>
                      <a:r>
                        <a:rPr kumimoji="0" lang="ru-RU" sz="8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Webometrics</a:t>
                      </a:r>
                      <a:r>
                        <a:rPr kumimoji="0" lang="ru-RU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и (или) в 1000 по рейтингам QS и SIR, унив.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Соблюдение ежегодных квот приема студентов, устанавливаемых учредителями университетов, %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Доля зачисленных на программы магистратуры в общей численности выпускников со степенью бакалавра, %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Доля трудоустроенных выпускников в общей численности выпускников, которые должны быть направлены на рабочие места, %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Доля научных сотрудников с высшей квалификацией, зачисленных на кандидатские программы (последипломные военные курсы) по приоритетным специализациям, для вклада в развитие высокотехнологичных операций 5 и 6 технической категории, %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Доля зачисленных на кандидатские программы (последипломные военные курсы), для предприятий и организаций реального сектора, %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Доля окончивших кандидатские программы (последипломные военные курсы) с защищенными с установленный срок дипломными работами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для кандидатских программ (последипломных военных курсов), %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для докторских степеней, %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Доля обновленных образовательных программ по специализированной переподготовке, %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Доля образовательных учреждений, предоставляющих программы профессионального развития для руководителей и специалистов посредством дистанционного обучения, %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Охват детей и молодежи внеклассными занятиями, %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Доля реально выделенных финансовых ресурсов в общем объеме финансирования, предусмотренного на реализацию подпрограмм, %</a:t>
                      </a:r>
                    </a:p>
                  </a:txBody>
                  <a:tcPr marL="2776" marR="2776" marT="2776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39055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609600"/>
            <a:ext cx="8763000" cy="6019800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bs-Latn-B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412474" y="25250"/>
            <a:ext cx="90147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en-US" sz="3200" dirty="0">
                <a:solidFill>
                  <a:srgbClr val="002060"/>
                </a:solidFill>
              </a:rPr>
              <a:t>ПЭ в ОБРАЗОВАНИИ: </a:t>
            </a:r>
            <a:r>
              <a:rPr lang="ru-RU" sz="32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АРМЕНИЯ</a:t>
            </a:r>
            <a:endParaRPr lang="en-US" sz="3200" cap="all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D63924-A406-4020-BDAD-FB67F3CEF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CE047EF-B449-4596-8032-17E784A655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5445621"/>
              </p:ext>
            </p:extLst>
          </p:nvPr>
        </p:nvGraphicFramePr>
        <p:xfrm>
          <a:off x="914400" y="609600"/>
          <a:ext cx="8925339" cy="8929761"/>
        </p:xfrm>
        <a:graphic>
          <a:graphicData uri="http://schemas.openxmlformats.org/drawingml/2006/table">
            <a:tbl>
              <a:tblPr/>
              <a:tblGrid>
                <a:gridCol w="846369">
                  <a:extLst>
                    <a:ext uri="{9D8B030D-6E8A-4147-A177-3AD203B41FA5}">
                      <a16:colId xmlns:a16="http://schemas.microsoft.com/office/drawing/2014/main" val="2618358678"/>
                    </a:ext>
                  </a:extLst>
                </a:gridCol>
                <a:gridCol w="8078970">
                  <a:extLst>
                    <a:ext uri="{9D8B030D-6E8A-4147-A177-3AD203B41FA5}">
                      <a16:colId xmlns:a16="http://schemas.microsoft.com/office/drawing/2014/main" val="479141913"/>
                    </a:ext>
                  </a:extLst>
                </a:gridCol>
              </a:tblGrid>
              <a:tr h="157454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Структура программы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2776" marR="2776" marT="2776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r>
                        <a:rPr lang="ru-RU" sz="105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ПЭ заданы на трёх уровнях</a:t>
                      </a:r>
                      <a:r>
                        <a:rPr lang="en-US" sz="105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: i) </a:t>
                      </a:r>
                      <a:r>
                        <a:rPr lang="ru-RU" sz="105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ПЭ непосредственно предоставляемых услуг</a:t>
                      </a:r>
                      <a:r>
                        <a:rPr lang="en-US" sz="105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, ii) </a:t>
                      </a:r>
                      <a:r>
                        <a:rPr lang="ru-RU" sz="105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показатели результатов политик и управления финансами</a:t>
                      </a:r>
                      <a:r>
                        <a:rPr lang="en-US" sz="105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,</a:t>
                      </a:r>
                      <a:r>
                        <a:rPr lang="ru-RU" sz="105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выполняемых под руководством министра</a:t>
                      </a:r>
                      <a:endParaRPr lang="en-US" sz="105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r>
                        <a:rPr lang="ru-RU" sz="105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И </a:t>
                      </a:r>
                      <a:r>
                        <a:rPr lang="en-US" sz="105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iii) </a:t>
                      </a:r>
                      <a:r>
                        <a:rPr lang="ru-RU" sz="105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трансфертов</a:t>
                      </a:r>
                      <a:r>
                        <a:rPr lang="en-US" sz="105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. </a:t>
                      </a:r>
                      <a:r>
                        <a:rPr lang="ru-RU" sz="105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Девять программ</a:t>
                      </a:r>
                      <a:r>
                        <a:rPr lang="en-US" sz="105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: </a:t>
                      </a:r>
                      <a:r>
                        <a:rPr lang="ru-RU" sz="105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Программа по развитию государственной политики</a:t>
                      </a:r>
                      <a:r>
                        <a:rPr lang="en-US" sz="105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05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координации и мониторингу программ</a:t>
                      </a:r>
                      <a:r>
                        <a:rPr lang="en-US" sz="105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(</a:t>
                      </a:r>
                      <a:r>
                        <a:rPr lang="ru-RU" sz="105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ПРИМЕЧАНИЕ</a:t>
                      </a:r>
                      <a:r>
                        <a:rPr lang="en-US" sz="105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: </a:t>
                      </a:r>
                      <a:r>
                        <a:rPr lang="ru-RU" sz="105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ЭТО ОБЩАЯ ПРОГРАММА, ИСПОЛНЯЕМАЯ ВСЕМИ МИНИСТЕРСТВАМИ</a:t>
                      </a:r>
                      <a:r>
                        <a:rPr lang="en-US" sz="105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); </a:t>
                      </a:r>
                      <a:r>
                        <a:rPr lang="ru-RU" sz="105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Программа высшего и послевузовского профессионального образования</a:t>
                      </a:r>
                      <a:r>
                        <a:rPr lang="en-US" sz="105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; </a:t>
                      </a:r>
                      <a:r>
                        <a:rPr lang="ru-RU" sz="105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Услуги в сфере науки и исследований</a:t>
                      </a:r>
                      <a:r>
                        <a:rPr lang="en-US" sz="105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; </a:t>
                      </a:r>
                      <a:r>
                        <a:rPr lang="ru-RU" sz="105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начальное (профессиональное) и среднее профессиональное образование</a:t>
                      </a:r>
                      <a:r>
                        <a:rPr lang="en-US" sz="105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; </a:t>
                      </a:r>
                      <a:r>
                        <a:rPr lang="ru-RU" sz="105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Программа по сохранению армянской диаспоры</a:t>
                      </a:r>
                      <a:r>
                        <a:rPr lang="en-US" sz="105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; </a:t>
                      </a:r>
                      <a:r>
                        <a:rPr lang="ru-RU" sz="105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Программа общего образования</a:t>
                      </a:r>
                      <a:r>
                        <a:rPr lang="en-US" sz="105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; </a:t>
                      </a:r>
                      <a:r>
                        <a:rPr lang="ru-RU" sz="105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Программа внешкольного воспитания</a:t>
                      </a:r>
                      <a:r>
                        <a:rPr lang="en-US" sz="105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; </a:t>
                      </a:r>
                      <a:r>
                        <a:rPr lang="ru-RU" sz="105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Комплексная социальная программа и Услуги по управлению программами развития территорий Армении</a:t>
                      </a:r>
                      <a:r>
                        <a:rPr lang="en-US" sz="105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. </a:t>
                      </a:r>
                      <a:r>
                        <a:rPr lang="ru-RU" sz="105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В каждой программе имеются подпрограммы</a:t>
                      </a:r>
                      <a:r>
                        <a:rPr lang="en-US" sz="105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05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всего таких подпрограмм </a:t>
                      </a:r>
                      <a:r>
                        <a:rPr lang="en-US" sz="105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69</a:t>
                      </a:r>
                      <a:r>
                        <a:rPr lang="ru-RU" sz="105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, среднее число подпрограмм на программу 8, а их количество в программах варьируется от 1 до </a:t>
                      </a:r>
                      <a:r>
                        <a:rPr lang="en-US" sz="105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30.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6645301"/>
                  </a:ext>
                </a:extLst>
              </a:tr>
              <a:tr h="52788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Количество ПЭ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76" marR="2776" marT="2776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93 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количественных показателей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, 35 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качественных показателей и 26 связанных со своевременностью 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следует отметить, что в некоторых случаях различные подпрограммы имеют одинаковые ПЭ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), 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плюс в трансфертах 20 ПЭ связаны с числом получателей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, 20 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связаны с суммами и 20 – с частотой трансфертов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.</a:t>
                      </a:r>
                    </a:p>
                  </a:txBody>
                  <a:tcPr marL="2776" marR="2776" marT="2776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7218967"/>
                  </a:ext>
                </a:extLst>
              </a:tr>
              <a:tr h="507655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Примеры других ПЭ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76" marR="2776" marT="2776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КОЛИЧЕСТВО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 </a:t>
                      </a:r>
                    </a:p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Подготовка документов по политикам 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общее число документов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; Информирование общественности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количество мероприятий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  <a:p>
                      <a:pPr algn="ctr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приём граждан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рассмотрение заявлений и жалоб; Присвоение учёных степеней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Присвоение учёных и педагогических званий; Количество руководителей, учителей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экспертов и сотрудников, проходящих переподготовку в учреждениях начального (ремесла) и среднего профессионального  образования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лиц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;Число университетов. Численность преподавателей диаспоры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ежегодное повышение квалификации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Количество общеобразовательных школ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Количество учащихся начальной школы; Общее число детей из социально незащищённых семей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Количество образовательных учреждений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Дети с проблемами физического и/или умственного развития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КАЧЕСТВО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 </a:t>
                      </a:r>
                    </a:p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Доля педагогов, получивших свидетельства от лиц, принявших участие в курсах повышения квалификации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процент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; Средний балл, полученный учащимися по результатам тестирования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Реализация программ по предметам (процент)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; Средний балл учащихся с проблемами умственного развития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Количество учащихся 10 классов государственных школ, получающих учебники</a:t>
                      </a:r>
                    </a:p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СВОЕВРЕМЕННОСТЬ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 </a:t>
                      </a:r>
                    </a:p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Количество часов переподготовки одного специалиста; Длительность учебных занятий первоклассников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 неделю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/</a:t>
                      </a:r>
                    </a:p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Длительность учебных занятий второклассников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/ 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 неделю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; Длительность учебных занятий учащихся третьих и четвёртых классов 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 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 неделю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; 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Длительность учебных занятий учащихся 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10-12 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классов 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 неделю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/</a:t>
                      </a:r>
                    </a:p>
                    <a:p>
                      <a:pPr algn="ctr" rtl="0" fontAlgn="ctr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76" marR="2776" marT="2776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6963904"/>
                  </a:ext>
                </a:extLst>
              </a:tr>
              <a:tr h="175078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76" marR="2776" marT="2776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76" marR="2776" marT="2776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23519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091541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609600"/>
            <a:ext cx="8763000" cy="6019800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bs-Latn-B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445604" y="-36731"/>
            <a:ext cx="9014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en-US" sz="3600" dirty="0">
                <a:solidFill>
                  <a:srgbClr val="002060"/>
                </a:solidFill>
              </a:rPr>
              <a:t>ПЭ в ОБРАЗОВАНИИ: </a:t>
            </a:r>
            <a:r>
              <a:rPr lang="ru-RU" sz="3600" dirty="0">
                <a:solidFill>
                  <a:srgbClr val="002060"/>
                </a:solidFill>
              </a:rPr>
              <a:t>ТУРЦИЯ</a:t>
            </a:r>
            <a:endParaRPr lang="en-US" sz="3600" cap="all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D63924-A406-4020-BDAD-FB67F3CEF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98BECE7-7855-476E-BBB9-D4FB472416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4576870"/>
              </p:ext>
            </p:extLst>
          </p:nvPr>
        </p:nvGraphicFramePr>
        <p:xfrm>
          <a:off x="727283" y="517522"/>
          <a:ext cx="9137233" cy="5631857"/>
        </p:xfrm>
        <a:graphic>
          <a:graphicData uri="http://schemas.openxmlformats.org/drawingml/2006/table">
            <a:tbl>
              <a:tblPr/>
              <a:tblGrid>
                <a:gridCol w="866462">
                  <a:extLst>
                    <a:ext uri="{9D8B030D-6E8A-4147-A177-3AD203B41FA5}">
                      <a16:colId xmlns:a16="http://schemas.microsoft.com/office/drawing/2014/main" val="2618358678"/>
                    </a:ext>
                  </a:extLst>
                </a:gridCol>
                <a:gridCol w="8270771">
                  <a:extLst>
                    <a:ext uri="{9D8B030D-6E8A-4147-A177-3AD203B41FA5}">
                      <a16:colId xmlns:a16="http://schemas.microsoft.com/office/drawing/2014/main" val="479141913"/>
                    </a:ext>
                  </a:extLst>
                </a:gridCol>
              </a:tblGrid>
              <a:tr h="57764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Структура программ </a:t>
                      </a:r>
                    </a:p>
                  </a:txBody>
                  <a:tcPr marL="2776" marR="2776" marT="2776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r>
                        <a:rPr lang="ru-RU" sz="1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 стратегических целей и 42 связанные с ними цели в области эффективности, отражённые в ежегодном плане эффективности и построенные вокруг одной из целей , стратегий и показателя, на которые они влияют. </a:t>
                      </a:r>
                      <a:r>
                        <a:rPr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В рамках каждой программы также существуют мероприятия</a:t>
                      </a:r>
                      <a:r>
                        <a:rPr lang="en-US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связанные с целями в области эффективности; всего</a:t>
                      </a:r>
                      <a:r>
                        <a:rPr lang="ru-RU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 таких мероприятий 153, в среднем по 5 на цель; их количество в программах варьируется от 1 до 17</a:t>
                      </a:r>
                      <a:r>
                        <a:rPr lang="en-US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.</a:t>
                      </a:r>
                      <a:endParaRPr lang="en-U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6645301"/>
                  </a:ext>
                </a:extLst>
              </a:tr>
              <a:tr h="33627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Количество ПЭ</a:t>
                      </a:r>
                    </a:p>
                  </a:txBody>
                  <a:tcPr marL="2776" marR="2776" marT="2776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ПЭ самого высокого уровня и 165 дополнительных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ПЭ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 среднем по 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 программу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количество варьируется от 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 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</a:t>
                      </a:r>
                    </a:p>
                  </a:txBody>
                  <a:tcPr marL="2776" marR="2776" marT="2776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7218967"/>
                  </a:ext>
                </a:extLst>
              </a:tr>
              <a:tr h="14291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ПЭ высшего уровня</a:t>
                      </a:r>
                    </a:p>
                  </a:txBody>
                  <a:tcPr marL="2776" marR="2776" marT="2776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Показатель чистого времени обучения с разбивкой по уровням образования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Средняя продолжительность образования 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год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Доля отчисленных из образовательных и учебных программ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(%)</a:t>
                      </a:r>
                    </a:p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Процент частного образования с разбивкой по образовательным уровням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Количество курсов, открываемых в неофициальных образовательных учреждениях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Количество книг, прочитываемых учащимся на различных уровнях образования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Процент учащихся, остающихся на второй год на различных уровнях образования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Число учащихся, направленных на специальную подготовку и получающих образование в результате отборочных тестов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Численность учащихся в классе на различных уровнях образования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Процент школ или учебных заведений, предназначенных для работы с лицами с ограниченными возможностями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76" marR="2776" marT="2776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6963904"/>
                  </a:ext>
                </a:extLst>
              </a:tr>
              <a:tr h="31592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Примеры других ПЭ</a:t>
                      </a:r>
                    </a:p>
                  </a:txBody>
                  <a:tcPr marL="2776" marR="2776" marT="2776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/>
                      <a:r>
                        <a:rPr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Количество курсов, открытых в учреждениях неформального образования</a:t>
                      </a:r>
                    </a:p>
                    <a:p>
                      <a:pPr algn="ctr" hangingPunct="0"/>
                      <a:r>
                        <a:rPr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Количество книг, прочитанных учащимся, по уровням образования; Количество лиц, по итогам отборочного теста направленных в учреждения  специального обучения и получивших образование; Чистый коэффициент зачисления в систему дошкольного образования</a:t>
                      </a:r>
                      <a:endParaRPr lang="en-U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 hangingPunct="0"/>
                      <a:r>
                        <a:rPr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Чистый коэффициент зачисления в систему начального образования; Чистый коэффициент зачисления в систему среднего образования</a:t>
                      </a:r>
                      <a:endParaRPr lang="en-U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 hangingPunct="0"/>
                      <a:r>
                        <a:rPr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Процент учащихся, прошедших как минимум один год дошкольного образования в начальной школе</a:t>
                      </a:r>
                      <a:endParaRPr lang="en-U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 hangingPunct="0"/>
                      <a:r>
                        <a:rPr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Средняя продолжительность обучения </a:t>
                      </a:r>
                      <a:r>
                        <a:rPr lang="en-US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лет</a:t>
                      </a:r>
                      <a:r>
                        <a:rPr lang="en-US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) </a:t>
                      </a:r>
                    </a:p>
                    <a:p>
                      <a:pPr algn="ctr" hangingPunct="0"/>
                      <a:r>
                        <a:rPr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Доля отчисленных из образовательных и учебных программ</a:t>
                      </a:r>
                      <a:r>
                        <a:rPr lang="en-US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(%)</a:t>
                      </a:r>
                    </a:p>
                    <a:p>
                      <a:pPr algn="ctr" hangingPunct="0"/>
                      <a:r>
                        <a:rPr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Процент учащихся, уходящих из официальной системы образования на этапе среднего образования</a:t>
                      </a:r>
                      <a:endParaRPr lang="en-U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 hangingPunct="0"/>
                      <a:r>
                        <a:rPr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Учащиеся, которые при переходе с базовой на среднюю ступень получили возможность заниматься по одному из пяти предпочтительных для них направлений; Доля частных средних учебных заведений; Доля завершивших курсы в ходе непрерывного обучения;</a:t>
                      </a:r>
                      <a:endParaRPr lang="en-U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 hangingPunct="0"/>
                      <a:r>
                        <a:rPr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Численность обучающихся в учреждениях неформального образования; Количество лиц, по результатам отборочного теста направленных в учреждения специального образования</a:t>
                      </a:r>
                      <a:endParaRPr lang="en-U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 hangingPunct="0"/>
                      <a:r>
                        <a:rPr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Количество профессионально-технических школ в организованных промышленных зонах; Количество учащихся на одного учителя </a:t>
                      </a:r>
                      <a:r>
                        <a:rPr lang="en-US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–</a:t>
                      </a:r>
                      <a:r>
                        <a:rPr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среднее образование; Количество лет обучения без отрыва от производства на одного работника </a:t>
                      </a:r>
                      <a:r>
                        <a:rPr lang="en-US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часов</a:t>
                      </a:r>
                      <a:r>
                        <a:rPr lang="en-US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2776" marR="2776" marT="2776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680278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4781C4B-8107-40E4-BB90-269936EB3538}"/>
              </a:ext>
            </a:extLst>
          </p:cNvPr>
          <p:cNvSpPr txBox="1"/>
          <p:nvPr/>
        </p:nvSpPr>
        <p:spPr>
          <a:xfrm>
            <a:off x="914400" y="6230238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/>
              <a:t>Примечание: в настоящее время в Турции осуществляется переход к БОР, и потому программы, подпрограммы и мероприятия пока не отражены в бюджетной классификации.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7090005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609600"/>
            <a:ext cx="8763000" cy="6019800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bs-Latn-B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412474" y="25250"/>
            <a:ext cx="90147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cap="all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ПЭ В ЗДРАВООХРАНЕНИИ: РОССИЙСКАЯ ФЕДЕРАЦИЯ</a:t>
            </a:r>
            <a:endParaRPr lang="en-US" sz="2800" b="1" cap="all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D63924-A406-4020-BDAD-FB67F3CEF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A0AB23E-D5FB-41C6-9AA5-8CDC590C70C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913074" y="600323"/>
          <a:ext cx="8840525" cy="6184253"/>
        </p:xfrm>
        <a:graphic>
          <a:graphicData uri="http://schemas.openxmlformats.org/drawingml/2006/table">
            <a:tbl>
              <a:tblPr/>
              <a:tblGrid>
                <a:gridCol w="846952">
                  <a:extLst>
                    <a:ext uri="{9D8B030D-6E8A-4147-A177-3AD203B41FA5}">
                      <a16:colId xmlns:a16="http://schemas.microsoft.com/office/drawing/2014/main" val="2618358678"/>
                    </a:ext>
                  </a:extLst>
                </a:gridCol>
                <a:gridCol w="7993573">
                  <a:extLst>
                    <a:ext uri="{9D8B030D-6E8A-4147-A177-3AD203B41FA5}">
                      <a16:colId xmlns:a16="http://schemas.microsoft.com/office/drawing/2014/main" val="810104126"/>
                    </a:ext>
                  </a:extLst>
                </a:gridCol>
              </a:tblGrid>
              <a:tr h="88818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Структура программы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2776" marR="2776" marT="2776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Государственная</a:t>
                      </a:r>
                      <a:r>
                        <a:rPr lang="ru-RU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программа «Развитие здравоохранения», включающая 11 подпрограмм: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000" b="1" dirty="0">
                          <a:latin typeface="+mj-lt"/>
                        </a:rPr>
                        <a:t>1. «Профилактика заболеваний и формирование здорового образа жизни. Развитие первичной медико-санитарной помощи»; 2. «Совершенствование оказания специализированной, включая  высокотехнологичную,  медицинской помощи, скорой, в том числе скорой специализированной  медицинской помощи,  медицинской эвакуации»; 3. «Развитие и внедрение инновационных методов диагностики и лечения, а также основ персонализированной медицины»; 4. «Охрана здоровья матери и ребенка»;</a:t>
                      </a:r>
                      <a:br>
                        <a:rPr lang="ru-RU" sz="1000" b="1" dirty="0">
                          <a:latin typeface="+mj-lt"/>
                        </a:rPr>
                      </a:br>
                      <a:r>
                        <a:rPr lang="ru-RU" sz="1000" b="1" dirty="0">
                          <a:latin typeface="+mj-lt"/>
                        </a:rPr>
                        <a:t>5. «Развитие медицинской реабилитации и санаторно-курортного лечения, в том числе детям»; 6. «Оказание паллиативной помощи, в том числе детям»; 7. «Кадровое обеспечение системы здравоохранения»;   8. «Развитие международных отношений в сфере охраны здоровья»;</a:t>
                      </a:r>
                      <a:br>
                        <a:rPr lang="ru-RU" sz="1000" b="1" dirty="0">
                          <a:latin typeface="+mj-lt"/>
                        </a:rPr>
                      </a:br>
                      <a:r>
                        <a:rPr lang="ru-RU" sz="1000" b="1" dirty="0">
                          <a:latin typeface="+mj-lt"/>
                        </a:rPr>
                        <a:t>9. «Экспертиза и контрольно-надзорные функции в сфере охраны здоровья»; 10. «Медико-санитарное обеспечение отдельных категорий граждан»; </a:t>
                      </a:r>
                      <a:r>
                        <a:rPr lang="ru-RU" sz="1000" b="1" dirty="0"/>
                        <a:t>11. «Управление развитием отрасли».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76" marR="2776" marT="2776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6645301"/>
                  </a:ext>
                </a:extLst>
              </a:tr>
              <a:tr h="15027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Количество ПЭ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76" marR="2776" marT="2776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 уровне программы и всего 80 на уровне подпрограмм; в среднем – по 7 на подпрограмму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2776" marR="2776" marT="2776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7218967"/>
                  </a:ext>
                </a:extLst>
              </a:tr>
              <a:tr h="206112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ПЭ</a:t>
                      </a:r>
                      <a:r>
                        <a:rPr lang="ru-RU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высшего уровня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76" marR="2776" marT="2776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Смертность</a:t>
                      </a:r>
                      <a:r>
                        <a:rPr lang="ru-RU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от всех причин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 1000 населения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; Младенческая</a:t>
                      </a:r>
                      <a:r>
                        <a:rPr lang="ru-RU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смертность 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1000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живорождений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; Смертность от болезней системы кровообращения 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100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000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населения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; Смертность</a:t>
                      </a:r>
                      <a:r>
                        <a:rPr lang="ru-RU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в результате ДТП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100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тыс. населения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; Смертность от новообразований (включая злокачественные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(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100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тыс. населения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; Смертность от туберкулёза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100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тыс.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населения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; </a:t>
                      </a:r>
                      <a:r>
                        <a:rPr lang="ru-RU" sz="900" b="1" dirty="0"/>
                        <a:t>Потребление алкогольной продукции (в перерасчете на абсолютный алкоголь) (литров на душу населения в год)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; Потребление табака среди взрослого населения; </a:t>
                      </a:r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</a:t>
                      </a:r>
                      <a:r>
                        <a:rPr lang="ru-RU" sz="900" b="1" dirty="0"/>
                        <a:t>оличество зарегистрированных больных с диагнозом, установленным впервые в жизни, активный туберкулез (на 100 тыс. населения)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; Обеспеченность врачами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 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тыс. населения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; </a:t>
                      </a:r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</a:t>
                      </a:r>
                      <a:r>
                        <a:rPr lang="ru-RU" sz="900" b="1" dirty="0"/>
                        <a:t>оличество среднего медицинского персонала, приходящегося на 1 врача;</a:t>
                      </a:r>
                      <a:r>
                        <a:rPr lang="ru-RU" sz="900" b="1" baseline="0" dirty="0"/>
                        <a:t> О</a:t>
                      </a:r>
                      <a:r>
                        <a:rPr lang="ru-RU" sz="900" b="1" dirty="0"/>
                        <a:t>тношение средней заработной платы врачей и работников медицинских организаций, имеющих высшее медицинское (фармацевтическое) или иное высшее образование, предоставляющих медицинские услуги (обеспечивающих предоставление медицинских услуг), к средней заработной плате по субъекту Российской Федерации; Отношение средней заработной платы среднего медицинского (фармацевтического) персонала (персонала, обеспечивающего условия для предоставления медицинских услуг) к средней заработной плате по субъекту Российской Федерации;</a:t>
                      </a:r>
                      <a:r>
                        <a:rPr lang="ru-RU" sz="900" b="1" baseline="0" dirty="0"/>
                        <a:t> О</a:t>
                      </a:r>
                      <a:r>
                        <a:rPr lang="ru-RU" sz="900" b="1" dirty="0"/>
                        <a:t>тношение средней заработной платы младшего медицинского персонала (персонала, обеспечивающего условия для предоставления медицинских услуг) к средней заработной плате по субъекту Российской Федерации; Отношение средней заработной платы сестринского (фармацевтического) и младшего медицинского персонала (персонала, обеспечивающего условия для предоставления медицинских услуг) к средней заработной плате по субъекту Российской Федерации; </a:t>
                      </a:r>
                    </a:p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Ожидаемая</a:t>
                      </a:r>
                      <a:r>
                        <a:rPr lang="ru-RU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продолжительность жизни при рождении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76" marR="2776" marT="2776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6963904"/>
                  </a:ext>
                </a:extLst>
              </a:tr>
              <a:tr h="218776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Примеры других ПЭ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76" marR="2776" marT="2776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Охват</a:t>
                      </a:r>
                      <a:r>
                        <a:rPr lang="ru-RU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диспансеризацией взрослого населения; Потребление  фруктов и ягод в среднем на потребителя в год; Доля больных с выявленными злокачественными новообразованиями на </a:t>
                      </a:r>
                      <a:r>
                        <a:rPr lang="en-US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I-II</a:t>
                      </a:r>
                      <a:r>
                        <a:rPr lang="ru-RU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стадиях;</a:t>
                      </a:r>
                      <a:b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Охват</a:t>
                      </a:r>
                      <a:r>
                        <a:rPr lang="ru-RU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населения профилактическими осмотрами на туберкулёз;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Заболеваемость корью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 1 млн. населения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;</a:t>
                      </a:r>
                      <a:b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Охват</a:t>
                      </a:r>
                      <a:r>
                        <a:rPr lang="ru-RU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иммунизацией населения против дифтерии, коклюша и столбняка; Доля больных алкоголизмом, повторно госпитализированных в течение года; Доля больных наркоманией, повторно госпитализированных в течение года;</a:t>
                      </a:r>
                      <a:b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Удовлетворение  спроса  на лекарственные препараты, предназначенные для лечения  больных злокачественными новообразованиями лимфоидной, кроветворной и родственных им тканей,  гемофилией, </a:t>
                      </a:r>
                      <a:r>
                        <a:rPr lang="ru-RU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муковисцидозом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гипофизарным    нанизмом, болезнью Гоше, рассеянным склерозом, а также для трансплантации органов  и  (или)  тканей;</a:t>
                      </a:r>
                      <a:b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Число больных наркоманией, находящихся в ремиссии более 2 лет (на</a:t>
                      </a:r>
                      <a:r>
                        <a:rPr lang="ru-RU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100 больных наркоманией среднегодового контингента);</a:t>
                      </a:r>
                      <a:b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Число</a:t>
                      </a:r>
                      <a:r>
                        <a:rPr lang="ru-RU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больных алкоголизмом, находящихся в ремиссии от 1 года до 2 лет (на 100 больных алкоголизмом среднегодового контингента);</a:t>
                      </a:r>
                      <a:b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Доля больных</a:t>
                      </a:r>
                      <a:r>
                        <a:rPr lang="ru-RU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психическими расстройствами, повторно госпитализированных в течение года;</a:t>
                      </a:r>
                      <a:b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Одногодичная летальность больных со злокачественными</a:t>
                      </a:r>
                      <a:r>
                        <a:rPr lang="ru-RU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образованиями;</a:t>
                      </a:r>
                      <a:b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Доля выездов бригад скорой медицинской помощи со</a:t>
                      </a:r>
                      <a:r>
                        <a:rPr lang="ru-RU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временем </a:t>
                      </a:r>
                      <a:r>
                        <a:rPr lang="ru-RU" sz="9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доезда</a:t>
                      </a:r>
                      <a:r>
                        <a:rPr lang="ru-RU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до больного менее 20 минут;</a:t>
                      </a:r>
                      <a:b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Доля станций переливания крови, обеспечивающих</a:t>
                      </a:r>
                      <a:r>
                        <a:rPr lang="ru-RU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современный уровень качества и безопасности компонентов крови;</a:t>
                      </a:r>
                      <a:b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Количество больных, получающих высокотехнологичную медицинскую помощь;</a:t>
                      </a:r>
                      <a:b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Доля исследователей в возрасте до 39 лет включительно в общей численности исследователей;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Количество реализованных совместных международных</a:t>
                      </a:r>
                      <a:r>
                        <a:rPr lang="ru-RU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проектов в области здравоохранения;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Укомплектованность врачами-</a:t>
                      </a:r>
                      <a:r>
                        <a:rPr lang="ru-RU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профпатологами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; </a:t>
                      </a:r>
                      <a:b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Количество мероприятий по обеспечению постоянной готовности к оказанию медико-санитарной</a:t>
                      </a:r>
                      <a:r>
                        <a:rPr lang="ru-RU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помощи в условиях возникновения ЧС</a:t>
                      </a:r>
                      <a:b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76" marR="2776" marT="2776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68027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776055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609600"/>
            <a:ext cx="8763000" cy="6019800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bs-Latn-B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412474" y="25250"/>
            <a:ext cx="9014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cap="all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ПЭ В ЗДРАВООХРАНЕНИИ</a:t>
            </a:r>
            <a:r>
              <a:rPr lang="en-US" sz="36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: </a:t>
            </a:r>
            <a:r>
              <a:rPr lang="ru-RU" sz="36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СЕРБИЯ</a:t>
            </a:r>
            <a:endParaRPr lang="en-US" sz="3600" cap="all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D63924-A406-4020-BDAD-FB67F3CEF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A0AB23E-D5FB-41C6-9AA5-8CDC590C70C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38199" y="660979"/>
          <a:ext cx="9001539" cy="6255895"/>
        </p:xfrm>
        <a:graphic>
          <a:graphicData uri="http://schemas.openxmlformats.org/drawingml/2006/table">
            <a:tbl>
              <a:tblPr/>
              <a:tblGrid>
                <a:gridCol w="762001">
                  <a:extLst>
                    <a:ext uri="{9D8B030D-6E8A-4147-A177-3AD203B41FA5}">
                      <a16:colId xmlns:a16="http://schemas.microsoft.com/office/drawing/2014/main" val="2618358678"/>
                    </a:ext>
                  </a:extLst>
                </a:gridCol>
                <a:gridCol w="8239538">
                  <a:extLst>
                    <a:ext uri="{9D8B030D-6E8A-4147-A177-3AD203B41FA5}">
                      <a16:colId xmlns:a16="http://schemas.microsoft.com/office/drawing/2014/main" val="479141913"/>
                    </a:ext>
                  </a:extLst>
                </a:gridCol>
              </a:tblGrid>
              <a:tr h="67549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Структура программы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76" marR="2776" marT="2776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программ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«Организация</a:t>
                      </a:r>
                      <a:r>
                        <a:rPr lang="ru-RU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и надзор в сфере здравоохранения»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«Профилактическая медицинская помощь»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«Обеспечение</a:t>
                      </a:r>
                      <a:r>
                        <a:rPr lang="ru-RU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качества и доступности медицинской помощи»;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«Развитие инфраструктуры</a:t>
                      </a:r>
                      <a:r>
                        <a:rPr lang="ru-RU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медицинских учреждений»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«Содействие в реализации прав</a:t>
                      </a:r>
                      <a:r>
                        <a:rPr lang="ru-RU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в системе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обязательного медицинского</a:t>
                      </a:r>
                      <a:r>
                        <a:rPr lang="ru-RU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страхования»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«Предупреждение</a:t>
                      </a:r>
                      <a:r>
                        <a:rPr lang="ru-RU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и контроль основных хронических неинфекционных заболеваний»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76" marR="2776" marT="2776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6645301"/>
                  </a:ext>
                </a:extLst>
              </a:tr>
              <a:tr h="15375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Количество</a:t>
                      </a:r>
                      <a:r>
                        <a:rPr lang="ru-RU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ПЭ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76" marR="2776" marT="2776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 уровне программ +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124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для 45 мероприятий в рамках 6 программ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2776" marR="2776" marT="2776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7218967"/>
                  </a:ext>
                </a:extLst>
              </a:tr>
              <a:tr h="292794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ПЭ</a:t>
                      </a:r>
                      <a:r>
                        <a:rPr lang="ru-RU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высшего уровня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76" marR="2776" marT="2776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Оценка общего уровня удовлетворённости врачебными услугами</a:t>
                      </a:r>
                      <a:r>
                        <a:rPr lang="ru-RU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в период пребывания в стационаре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Средний показатели общего уровня удовлетворённости услугами учреждений</a:t>
                      </a:r>
                      <a:r>
                        <a:rPr lang="ru-RU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ПМСП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Доля (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женщин, прошедших</a:t>
                      </a:r>
                      <a:r>
                        <a:rPr lang="ru-RU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профилактический гинекологический осмотр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Доля (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детей, прошедших полную иммунизацию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Доля (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взрослого населения старше</a:t>
                      </a:r>
                      <a:r>
                        <a:rPr lang="ru-RU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35 лет, прошедших не менее одной ежегодной диспансеризации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Количество HLA-</a:t>
                      </a:r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типированных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«низким разрешением» пациентов в программе пересадки почки, печени и сердца</a:t>
                      </a:r>
                    </a:p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Отчёт Института переливания крови Воеводины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Количество 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HLA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типированных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«низким разрешением» доноров</a:t>
                      </a:r>
                      <a:r>
                        <a:rPr lang="ru-RU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для участия в программе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пересадки почки,</a:t>
                      </a:r>
                      <a:r>
                        <a:rPr lang="ru-RU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печени и сердца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Отчёт Института переливания крови Воеводины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Число лиц, обученных управлению</a:t>
                      </a:r>
                      <a:r>
                        <a:rPr lang="ru-RU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действиями в случае стихийных бедствий; 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Количество новых участников программ для добровольных</a:t>
                      </a:r>
                      <a:r>
                        <a:rPr lang="ru-RU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доноров</a:t>
                      </a:r>
                      <a:r>
                        <a:rPr lang="ru-RU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крови; Количество тренингов на случай нештатных ситуаций; Количество семинаров на 10 тыс. детей;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Выявление</a:t>
                      </a:r>
                      <a:r>
                        <a:rPr lang="ru-RU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п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рисутствия и специфичности анти-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HLA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-антител методом </a:t>
                      </a:r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Люминекс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;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Исследование образцов молекулярного</a:t>
                      </a:r>
                      <a:r>
                        <a:rPr lang="ru-RU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типирования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 н</a:t>
                      </a:r>
                      <a:r>
                        <a:rPr lang="ru-RU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изким и высоким разрешением;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Средний возраст оборудования,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применяемого</a:t>
                      </a:r>
                      <a:r>
                        <a:rPr lang="ru-RU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для радиологической диагностики и аэротерапии, которое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находится в собственности государства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Количество пациентов, которые не могут получать медицинскую</a:t>
                      </a:r>
                      <a:r>
                        <a:rPr lang="ru-RU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помощь на иной основе; </a:t>
                      </a:r>
                    </a:p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Количество</a:t>
                      </a:r>
                      <a:r>
                        <a:rPr lang="ru-RU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пациентов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ru-RU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п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олучающих лечение от </a:t>
                      </a:r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орфанных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заболеваний;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Доля (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смертности от сердечно-сосудистых заболеваний; Доля (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смертности от злокачественных новообразований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76" marR="2776" marT="2776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6963904"/>
                  </a:ext>
                </a:extLst>
              </a:tr>
              <a:tr h="234487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Примеры других ПЭ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76" marR="2776" marT="2776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Доля (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кандидатов, сдавших</a:t>
                      </a:r>
                      <a:r>
                        <a:rPr lang="ru-RU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профессиональный экзамен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для</a:t>
                      </a:r>
                      <a:r>
                        <a:rPr lang="ru-RU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медицинских работников, и фельдшеров/среднего медперсонала с высшим образованием; </a:t>
                      </a:r>
                    </a:p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Количество специалистов</a:t>
                      </a:r>
                      <a:r>
                        <a:rPr lang="ru-RU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на 100 тыс. населения; 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контроль выявленных нарушений;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Доля (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отклонений от стандартов качества лекарственных</a:t>
                      </a:r>
                      <a:r>
                        <a:rPr lang="ru-RU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средств и медицинских изделий, выявленных в ходе систематического контроля; </a:t>
                      </a:r>
                    </a:p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Доля</a:t>
                      </a:r>
                      <a:r>
                        <a:rPr lang="ru-RU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пациентов,</a:t>
                      </a:r>
                      <a:r>
                        <a:rPr lang="ru-RU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удовлетворённых качеством предоставленной медицинской помощи;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Доля (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детей, прошедших</a:t>
                      </a:r>
                      <a:r>
                        <a:rPr lang="ru-RU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полную вакцинацию; 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Сформированы базы данных о </a:t>
                      </a:r>
                      <a:r>
                        <a:rPr lang="ru-RU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родах, прерывании беременности и летальных случаях 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да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/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нет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;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Уровень (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загрязнения</a:t>
                      </a:r>
                      <a:r>
                        <a:rPr lang="ru-RU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физического</a:t>
                      </a:r>
                      <a:r>
                        <a:rPr lang="ru-RU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и химического происхождения воды, поступающей из общественного водопровода и водохозяйственных сооружений; 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Количество исследованных проб на наличие </a:t>
                      </a:r>
                      <a:r>
                        <a:rPr lang="ru-RU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сальмонеллы, </a:t>
                      </a:r>
                      <a:r>
                        <a:rPr lang="ru-RU" sz="9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шигеллы</a:t>
                      </a:r>
                      <a:r>
                        <a:rPr lang="ru-RU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холерного вибриона и </a:t>
                      </a:r>
                      <a:r>
                        <a:rPr lang="ru-RU" sz="9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иерсинии</a:t>
                      </a:r>
                      <a:r>
                        <a:rPr lang="ru-RU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Yersinia </a:t>
                      </a:r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enterocolitica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); Количество участников образовательных</a:t>
                      </a:r>
                      <a:r>
                        <a:rPr lang="ru-RU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мероприятий в области санитарного просвещения; 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Количество семинаров</a:t>
                      </a:r>
                      <a:r>
                        <a:rPr lang="ru-RU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по тематике санитарного просвещения;  Количество ежедневно обновляемых докладов по эпизоотической обстановке с бешенством в РС; 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Количество собранных образцов</a:t>
                      </a:r>
                      <a:r>
                        <a:rPr lang="ru-RU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штаммов вируса бешенства; 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Доля (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женщин, охваченных профилактическими осмотрами; </a:t>
                      </a:r>
                    </a:p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Доля (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пациентов, удовлетворённых качеством услуг;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Количество</a:t>
                      </a:r>
                      <a:r>
                        <a:rPr lang="ru-RU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звонков семьям пациентов после их выписки из стационара;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Количество</a:t>
                      </a:r>
                      <a:r>
                        <a:rPr lang="ru-RU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подготовленных педиатров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Количество информированных пациентов и членов их семей;  Количество подготовленных медицинских работников;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Количество граждан, имеющих электронные карты</a:t>
                      </a:r>
                      <a:r>
                        <a:rPr lang="ru-RU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пациента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; Количество</a:t>
                      </a:r>
                      <a:r>
                        <a:rPr lang="ru-RU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КТ-симуляторов;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Повышение (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уровня знаний врачей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76" marR="2776" marT="2776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68027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699753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609600"/>
            <a:ext cx="8763000" cy="6019800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bs-Latn-B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412474" y="25250"/>
            <a:ext cx="9014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cap="all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ПЭ В ЗДРАВООХРАНЕНИИ</a:t>
            </a:r>
            <a:r>
              <a:rPr lang="en-US" sz="36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: </a:t>
            </a:r>
            <a:r>
              <a:rPr lang="ru-RU" sz="36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ХОРВАТИЯ</a:t>
            </a:r>
            <a:endParaRPr lang="en-US" sz="3600" cap="all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D63924-A406-4020-BDAD-FB67F3CEF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A0AB23E-D5FB-41C6-9AA5-8CDC590C70C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63588" y="762001"/>
          <a:ext cx="8839200" cy="5502274"/>
        </p:xfrm>
        <a:graphic>
          <a:graphicData uri="http://schemas.openxmlformats.org/drawingml/2006/table">
            <a:tbl>
              <a:tblPr/>
              <a:tblGrid>
                <a:gridCol w="838200">
                  <a:extLst>
                    <a:ext uri="{9D8B030D-6E8A-4147-A177-3AD203B41FA5}">
                      <a16:colId xmlns:a16="http://schemas.microsoft.com/office/drawing/2014/main" val="2618358678"/>
                    </a:ext>
                  </a:extLst>
                </a:gridCol>
                <a:gridCol w="8001000">
                  <a:extLst>
                    <a:ext uri="{9D8B030D-6E8A-4147-A177-3AD203B41FA5}">
                      <a16:colId xmlns:a16="http://schemas.microsoft.com/office/drawing/2014/main" val="479141913"/>
                    </a:ext>
                  </a:extLst>
                </a:gridCol>
              </a:tblGrid>
              <a:tr h="49068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Структура программы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2776" marR="2776" marT="2776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программы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«Защита, сохранение и улучшение здоровья», «Защита здоровья и безопасность работников»</a:t>
                      </a:r>
                      <a:r>
                        <a:rPr lang="en-U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en-GB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«Санитарная инспекция»</a:t>
                      </a:r>
                      <a:r>
                        <a:rPr lang="en-GB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«Инвестиции в инфраструктуру здравоохранения»</a:t>
                      </a:r>
                      <a:endParaRPr lang="en-U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2776" marR="2776" marT="2776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6645301"/>
                  </a:ext>
                </a:extLst>
              </a:tr>
              <a:tr h="47689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Количество</a:t>
                      </a:r>
                      <a:r>
                        <a:rPr lang="ru-RU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ПЭ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76" marR="2776" marT="2776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 уровне программы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показатель</a:t>
                      </a:r>
                      <a:r>
                        <a:rPr lang="ru-RU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итога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).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Дополнительно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17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ПЭ для</a:t>
                      </a:r>
                      <a:r>
                        <a:rPr lang="ru-RU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8 мероприятий в рамках 4 программ.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76" marR="2776" marT="2776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7218967"/>
                  </a:ext>
                </a:extLst>
              </a:tr>
              <a:tr h="64022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ПЭ высшего уровня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76" marR="2776" marT="2776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Увеличение ожидаемой продолжительности</a:t>
                      </a:r>
                      <a:r>
                        <a:rPr lang="ru-RU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жизни при рождении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76" marR="2776" marT="2776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6963904"/>
                  </a:ext>
                </a:extLst>
              </a:tr>
              <a:tr h="389447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Примеры других ПЭ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76" marR="2776" marT="2776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Доля успешных трансплантаций на 1 млн. населения (коэффициент);</a:t>
                      </a:r>
                      <a:r>
                        <a:rPr lang="en-U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Количество</a:t>
                      </a:r>
                      <a:r>
                        <a:rPr lang="ru-RU" sz="11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выполненных операций по трансплантации почки на 1 млн. населения (коэффициент);</a:t>
                      </a:r>
                      <a:r>
                        <a:rPr lang="en-U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 hangingPunct="0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Общее число коек в стационарах, классифицированных</a:t>
                      </a:r>
                      <a:r>
                        <a:rPr lang="ru-RU" sz="11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как койки</a:t>
                      </a: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неотложной</a:t>
                      </a:r>
                      <a:r>
                        <a:rPr lang="ru-RU" sz="11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медицинской помощи; </a:t>
                      </a:r>
                    </a:p>
                    <a:p>
                      <a:pPr algn="ctr" hangingPunct="0"/>
                      <a:r>
                        <a:rPr lang="ru-RU" sz="11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Доля (%) оптимизированных стационаров, не накопивших </a:t>
                      </a: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новой задолженности в предшествующем календарном году;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 hangingPunct="0"/>
                      <a:r>
                        <a:rPr lang="en-GB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Количество санитарных инспекторов, принявших</a:t>
                      </a:r>
                      <a:r>
                        <a:rPr lang="ru-RU" sz="11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участие в программах специализированной подготовки; Более активное участие в скрининге рака молочной железы, прямой кишки и шейки матки</a:t>
                      </a: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; 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 hangingPunct="0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Количество </a:t>
                      </a:r>
                      <a:r>
                        <a:rPr lang="ru-RU" sz="11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представителей заинтересованных сторон, проинформированных о влиянии условий труда на состояние здоровья; </a:t>
                      </a:r>
                    </a:p>
                    <a:p>
                      <a:pPr algn="ctr" hangingPunct="0"/>
                      <a:r>
                        <a:rPr lang="ru-RU" sz="11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Рост числа специализированных центров телемедицины;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 hangingPunct="0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Рост числа услуг телемедицины;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 hangingPunct="0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Рост числа</a:t>
                      </a:r>
                      <a:r>
                        <a:rPr lang="ru-RU" sz="11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медицинских работников, принявших участие в программах профессиональной подготовки на базе сети центров телемедицины;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 hangingPunct="0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Рост числа медицинских работников, прошедших подготовку</a:t>
                      </a:r>
                      <a:r>
                        <a:rPr lang="ru-RU" sz="11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в области качества и безопасности, а также знакомых с показателями качества </a:t>
                      </a:r>
                      <a:r>
                        <a:rPr lang="en-U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медицинской</a:t>
                      </a:r>
                      <a:r>
                        <a:rPr lang="ru-RU" sz="11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помощи;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 hangingPunct="0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Рост числа отслеживаемых показателей качества и безопасности; 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Рост числа медицинских</a:t>
                      </a:r>
                      <a:r>
                        <a:rPr lang="ru-RU" sz="11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технологий, в отношении которых проведена экспертиза безопасности; </a:t>
                      </a:r>
                      <a:r>
                        <a:rPr lang="en-GB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Повышение уровня профессиональной подготовки</a:t>
                      </a:r>
                      <a:r>
                        <a:rPr lang="ru-RU" sz="11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сотрудников неотложной и аварийно-спасательной служб </a:t>
                      </a:r>
                    </a:p>
                    <a:p>
                      <a:pPr algn="ctr"/>
                      <a:r>
                        <a:rPr lang="ru-RU" sz="11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в оказании первой медицинской помощи; </a:t>
                      </a:r>
                    </a:p>
                    <a:p>
                      <a:pPr algn="ctr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Повышение уровня</a:t>
                      </a:r>
                      <a:r>
                        <a:rPr lang="ru-RU" sz="11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профессиональной подготовки медицинских работников в оказании экстренной медицинской помощи; 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Рост числа окружных учреждений, предоставляющих экстренную медицинскую помощь в рамках программы «электронной скорой помощи»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hangingPunct="0"/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endParaRPr lang="en-U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2776" marR="2776" marT="2776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68027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47576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609600"/>
            <a:ext cx="8763000" cy="6019800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bs-Latn-B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412474" y="25250"/>
            <a:ext cx="9014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cap="all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ПЭ В ЗДРАВООХРАНЕНИИ</a:t>
            </a:r>
            <a:r>
              <a:rPr lang="en-US" sz="36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: MO</a:t>
            </a:r>
            <a:r>
              <a:rPr lang="ru-RU" sz="36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ЛДОВА</a:t>
            </a:r>
            <a:endParaRPr lang="en-US" sz="3600" cap="all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D63924-A406-4020-BDAD-FB67F3CEF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A0AB23E-D5FB-41C6-9AA5-8CDC590C70C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38199" y="609600"/>
          <a:ext cx="9001539" cy="5867400"/>
        </p:xfrm>
        <a:graphic>
          <a:graphicData uri="http://schemas.openxmlformats.org/drawingml/2006/table">
            <a:tbl>
              <a:tblPr/>
              <a:tblGrid>
                <a:gridCol w="853594">
                  <a:extLst>
                    <a:ext uri="{9D8B030D-6E8A-4147-A177-3AD203B41FA5}">
                      <a16:colId xmlns:a16="http://schemas.microsoft.com/office/drawing/2014/main" val="2618358678"/>
                    </a:ext>
                  </a:extLst>
                </a:gridCol>
                <a:gridCol w="8147945">
                  <a:extLst>
                    <a:ext uri="{9D8B030D-6E8A-4147-A177-3AD203B41FA5}">
                      <a16:colId xmlns:a16="http://schemas.microsoft.com/office/drawing/2014/main" val="479141913"/>
                    </a:ext>
                  </a:extLst>
                </a:gridCol>
              </a:tblGrid>
              <a:tr h="140572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Структура программы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76" marR="2776" marT="2776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программ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Мониторинг,</a:t>
                      </a:r>
                      <a:r>
                        <a:rPr lang="ru-RU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оценка системы здравоохранения и управление качеством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Национальные</a:t>
                      </a:r>
                      <a:r>
                        <a:rPr lang="ru-RU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и специализированные программы медицинской помощи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Научные</a:t>
                      </a:r>
                      <a:r>
                        <a:rPr lang="ru-RU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исследования, проводимые в сфере</a:t>
                      </a:r>
                      <a:r>
                        <a:rPr lang="ru-RU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общественного здравоохранения, медицинской помощи и политики биомедицины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Развитие и модернизация учреждений</a:t>
                      </a:r>
                      <a:r>
                        <a:rPr lang="ru-RU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медицинской помощи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Обязательное государственное медицинское</a:t>
                      </a:r>
                      <a:r>
                        <a:rPr lang="ru-RU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страхование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Общественное здоровье; Реабилитационная и восстановительная медицинская</a:t>
                      </a:r>
                      <a:r>
                        <a:rPr lang="ru-RU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помощь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Судебная медицина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Управление лекарственными средствами и медицинскими изделиями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Стратегии и</a:t>
                      </a:r>
                      <a:r>
                        <a:rPr lang="ru-RU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управление сектором здравоохранения;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Специализированная амбулаторная помощь</a:t>
                      </a:r>
                      <a:endParaRPr lang="en-U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2776" marR="2776" marT="2776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6645301"/>
                  </a:ext>
                </a:extLst>
              </a:tr>
              <a:tr h="22627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Кол-во ПЭ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76" marR="2776" marT="2776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ПЭ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из которых 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– показатели итога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из них 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 результата высшего</a:t>
                      </a:r>
                      <a:r>
                        <a:rPr lang="ru-RU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уровня)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45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 непосредственного</a:t>
                      </a:r>
                      <a:r>
                        <a:rPr lang="ru-RU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результата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20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эффективности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2776" marR="2776" marT="2776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7218967"/>
                  </a:ext>
                </a:extLst>
              </a:tr>
              <a:tr h="238760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ПЭ высшего</a:t>
                      </a:r>
                      <a:r>
                        <a:rPr lang="ru-RU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уровня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76" marR="2776" marT="2776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Качество услуг; Количество</a:t>
                      </a:r>
                      <a:r>
                        <a:rPr lang="ru-RU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успешно реализованных проектов передачи технологий из общего числа начатых проектов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Объем </a:t>
                      </a:r>
                      <a:r>
                        <a:rPr lang="ru-RU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софинансирования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ru-RU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привлечённого из частных источников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Количество вакцин</a:t>
                      </a:r>
                      <a:r>
                        <a:rPr lang="ru-RU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и иммунологических препаратов в медико-санитарных учреждениях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Доля проверенных объектов</a:t>
                      </a:r>
                      <a:r>
                        <a:rPr lang="ru-RU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из общего числа зарегистрированных объектов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Доля лиц, прошедших подготовку</a:t>
                      </a:r>
                      <a:r>
                        <a:rPr lang="ru-RU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в вопросах гигиены применительно к рынку труда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из</a:t>
                      </a:r>
                      <a:r>
                        <a:rPr lang="ru-RU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общего запланированного числа 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Охват</a:t>
                      </a:r>
                      <a:r>
                        <a:rPr lang="ru-RU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иммунизацией целевого контингента из общей численности привитых пациентов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Распространённость сердечно-сосудистых</a:t>
                      </a:r>
                      <a:r>
                        <a:rPr lang="ru-RU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заболеваний среди целевого контингента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Средняя продолжительность</a:t>
                      </a:r>
                      <a:r>
                        <a:rPr lang="ru-RU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пребывания в стационаре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Количество медицинских</a:t>
                      </a:r>
                      <a:r>
                        <a:rPr lang="ru-RU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центров, оснащённых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лабораторным оборудованием, которое</a:t>
                      </a:r>
                      <a:r>
                        <a:rPr lang="ru-RU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прошло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валидацию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и метрологическую аттестацию;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Охват медицинского персонала</a:t>
                      </a:r>
                      <a:r>
                        <a:rPr lang="ru-RU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Службой государственного надзора</a:t>
                      </a:r>
                      <a:r>
                        <a:rPr lang="ru-RU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за общественным здоровьем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Доля населённых</a:t>
                      </a:r>
                      <a:r>
                        <a:rPr lang="ru-RU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пунктов, имеющих доступ к фармацевтической помощи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Количество пересмотров после выдачи разрешения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Количество патологических</a:t>
                      </a:r>
                      <a:r>
                        <a:rPr lang="ru-RU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реакций, информация о которых была передана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 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UPPSALA</a:t>
                      </a:r>
                    </a:p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Количество информационных</a:t>
                      </a:r>
                      <a:r>
                        <a:rPr lang="ru-RU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кампаний;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Количество</a:t>
                      </a:r>
                      <a:r>
                        <a:rPr lang="ru-RU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электронных услуг, внедрённых согласно Стратегии развития электронного здравоохранения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Среднее количество</a:t>
                      </a:r>
                      <a:r>
                        <a:rPr lang="ru-RU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регистрационных удостоверений/опытов из расчёта на одного фармацевта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Доля</a:t>
                      </a:r>
                      <a:r>
                        <a:rPr lang="ru-RU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дотаций в общих расходах МФОМС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76" marR="2776" marT="2776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6963904"/>
                  </a:ext>
                </a:extLst>
              </a:tr>
              <a:tr h="184779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Примеры других</a:t>
                      </a:r>
                      <a:r>
                        <a:rPr lang="ru-RU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ПЭ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76" marR="2776" marT="2776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/>
                      <a:r>
                        <a:rPr lang="ru-RU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Удельная стоимость предоставления услуги; </a:t>
                      </a:r>
                    </a:p>
                    <a:p>
                      <a:pPr algn="ctr" hangingPunct="0"/>
                      <a:r>
                        <a:rPr lang="ru-RU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Количество разрешений на вывод лекарственных</a:t>
                      </a:r>
                      <a:r>
                        <a:rPr lang="ru-RU" sz="9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средств на рынок</a:t>
                      </a:r>
                      <a:endParaRPr lang="en-US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 hangingPunct="0"/>
                      <a:r>
                        <a:rPr lang="ru-RU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Подготовленная аналитическая информация; Удельная стоимость осмотра</a:t>
                      </a:r>
                      <a:endParaRPr lang="en-US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 hangingPunct="0"/>
                      <a:r>
                        <a:rPr lang="ru-RU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Среднее количество приёмов </a:t>
                      </a:r>
                      <a:r>
                        <a:rPr lang="ru-RU" sz="9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из расчёта на одного человека</a:t>
                      </a:r>
                      <a:endParaRPr lang="en-US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 hangingPunct="0"/>
                      <a:r>
                        <a:rPr lang="ru-RU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Общее количество приёмов</a:t>
                      </a:r>
                      <a:endParaRPr lang="en-US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 hangingPunct="0"/>
                      <a:r>
                        <a:rPr lang="ru-RU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Количество восстановленных медико-санитарных</a:t>
                      </a:r>
                      <a:r>
                        <a:rPr lang="ru-RU" sz="9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объектов, имеющих оборудование</a:t>
                      </a:r>
                      <a:endParaRPr lang="en-US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 hangingPunct="0"/>
                      <a:r>
                        <a:rPr lang="ru-RU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Количество</a:t>
                      </a:r>
                      <a:r>
                        <a:rPr lang="ru-RU" sz="9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приёмов врача</a:t>
                      </a:r>
                      <a:endParaRPr lang="en-US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 hangingPunct="0"/>
                      <a:r>
                        <a:rPr lang="ru-RU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Доля лиц, пользующихся бесплатными лекарственными</a:t>
                      </a:r>
                      <a:r>
                        <a:rPr lang="ru-RU" sz="9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средствами</a:t>
                      </a:r>
                      <a:endParaRPr lang="en-US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 hangingPunct="0"/>
                      <a:r>
                        <a:rPr lang="ru-RU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Капитальные расходы из расчёта на душу населения; Охват целевого контингента</a:t>
                      </a:r>
                      <a:r>
                        <a:rPr lang="ru-RU" sz="9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иммунизацией;</a:t>
                      </a:r>
                      <a:endParaRPr lang="en-US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 hangingPunct="0"/>
                      <a:r>
                        <a:rPr lang="ru-RU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Доля государственных расходов в совокупных расходах на здравоохранение;</a:t>
                      </a:r>
                      <a:endParaRPr lang="en-US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 hangingPunct="0"/>
                      <a:r>
                        <a:rPr lang="ru-RU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Обеспеченность препаратами крови; </a:t>
                      </a:r>
                    </a:p>
                    <a:p>
                      <a:pPr algn="ctr" hangingPunct="0"/>
                      <a:r>
                        <a:rPr lang="ru-RU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Количество ВИЧ-положительных</a:t>
                      </a:r>
                      <a:r>
                        <a:rPr lang="ru-RU" sz="9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пациентов, получающих АРВ-терапию</a:t>
                      </a:r>
                      <a:endParaRPr lang="en-US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2776" marR="2776" marT="2776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68027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557798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609600"/>
            <a:ext cx="8763000" cy="6019800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bs-Latn-B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412474" y="25250"/>
            <a:ext cx="90147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cap="all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ПЭ В ЗДРАВООХРАНЕНИИ: КЫРГЫЗСКАЯ РЕСПУБЛИКА</a:t>
            </a:r>
            <a:endParaRPr lang="en-US" sz="2800" cap="all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D63924-A406-4020-BDAD-FB67F3CEF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A0AB23E-D5FB-41C6-9AA5-8CDC590C70C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63588" y="560118"/>
          <a:ext cx="9066212" cy="6069282"/>
        </p:xfrm>
        <a:graphic>
          <a:graphicData uri="http://schemas.openxmlformats.org/drawingml/2006/table">
            <a:tbl>
              <a:tblPr/>
              <a:tblGrid>
                <a:gridCol w="690011">
                  <a:extLst>
                    <a:ext uri="{9D8B030D-6E8A-4147-A177-3AD203B41FA5}">
                      <a16:colId xmlns:a16="http://schemas.microsoft.com/office/drawing/2014/main" val="2618358678"/>
                    </a:ext>
                  </a:extLst>
                </a:gridCol>
                <a:gridCol w="8376201">
                  <a:extLst>
                    <a:ext uri="{9D8B030D-6E8A-4147-A177-3AD203B41FA5}">
                      <a16:colId xmlns:a16="http://schemas.microsoft.com/office/drawing/2014/main" val="479141913"/>
                    </a:ext>
                  </a:extLst>
                </a:gridCol>
              </a:tblGrid>
              <a:tr h="46763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Структура программы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2776" marR="2776" marT="2776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программ: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«Планирование, администрация</a:t>
                      </a:r>
                      <a:r>
                        <a:rPr lang="ru-RU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и управление»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;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«Программа</a:t>
                      </a:r>
                      <a:r>
                        <a:rPr lang="ru-RU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государственных гарантий по обеспечению граждан КР медико-санитарной</a:t>
                      </a:r>
                      <a:r>
                        <a:rPr lang="ru-RU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помощью»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;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«</a:t>
                      </a:r>
                      <a:r>
                        <a:rPr lang="ru-RU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Базовая программа обязательного медицинского страхования»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;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«Базовое</a:t>
                      </a:r>
                      <a:r>
                        <a:rPr lang="ru-RU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государственное медицинское страхование» (в пилотном режиме)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;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«Обеспечение доступности услуг гемодиализа для пациентов</a:t>
                      </a:r>
                      <a:r>
                        <a:rPr lang="ru-RU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с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хронической почечной недостаточностью в терминальной фазе»</a:t>
                      </a:r>
                      <a:endParaRPr lang="en-U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2776" marR="2776" marT="2776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6645301"/>
                  </a:ext>
                </a:extLst>
              </a:tr>
              <a:tr h="31269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Количество ПЭ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76" marR="2776" marT="2776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показателя устойчивого развития высшего уровня.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дополнительных ПЭ на уровне программ </a:t>
                      </a:r>
                    </a:p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 56 ПЭ – для 40 мероприятий в рамках этих 5 программ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 </a:t>
                      </a:r>
                    </a:p>
                  </a:txBody>
                  <a:tcPr marL="2776" marR="2776" marT="2776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7218967"/>
                  </a:ext>
                </a:extLst>
              </a:tr>
              <a:tr h="181557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ПЭ</a:t>
                      </a:r>
                      <a:r>
                        <a:rPr lang="ru-RU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высшего уровня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76" marR="2776" marT="2776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Коэффициент</a:t>
                      </a:r>
                      <a:r>
                        <a:rPr lang="ru-RU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материнской смертности; 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Доля родов,</a:t>
                      </a:r>
                      <a:r>
                        <a:rPr lang="ru-RU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принятых квалифицированными медицинскими работниками;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Коэффициент младенческой</a:t>
                      </a:r>
                      <a:r>
                        <a:rPr lang="ru-RU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смертности;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Уровень младенческой смертности; Число ВИЧ-инфицированных, зарегистрированных на конец отчётного года; 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Общий коэффициент фертильности, в разбивке</a:t>
                      </a:r>
                      <a:r>
                        <a:rPr lang="ru-RU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по территориям;</a:t>
                      </a:r>
                      <a:r>
                        <a:rPr lang="en-US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Коэффициент фертильности среди женщин</a:t>
                      </a:r>
                      <a:r>
                        <a:rPr lang="ru-RU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в возрасте до 18 лет; </a:t>
                      </a:r>
                      <a:endParaRPr lang="en-US" sz="9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Частота</a:t>
                      </a:r>
                      <a:r>
                        <a:rPr lang="ru-RU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новых случаев заболевания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туберкулёзом, в год; Заболеваемость гепатитом В;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Число попробовавших наркотики</a:t>
                      </a:r>
                      <a:r>
                        <a:rPr lang="ru-RU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«впервые в жизни» 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“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100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тыс. населения, выявленных в отчётный год;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Число</a:t>
                      </a:r>
                      <a:r>
                        <a:rPr lang="ru-RU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попробовавших алкоголь «впервые в жизни»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100</a:t>
                      </a:r>
                      <a:r>
                        <a:rPr lang="ru-RU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тыс. населения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выявленных в отчётный год;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Заболеваемость бронхиальной</a:t>
                      </a:r>
                      <a:r>
                        <a:rPr lang="ru-RU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астмой;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Заболевания дыхательной системы; Заболеваемость острыми кишечными инфекциями;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Смертность, вызванная</a:t>
                      </a:r>
                      <a:r>
                        <a:rPr lang="ru-RU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сердечно-сосудистыми заболеваниями; Смертность, вызванная злокачественными новообразованиями; Смертность, вызванная заболеваниями дыхательной системы;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Доля (%) замужних женщин в возрасте 15-49</a:t>
                      </a:r>
                      <a:r>
                        <a:rPr lang="ru-RU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лет, чьи потребности в части планирования семьи удовлетворяются современными методами;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Доля</a:t>
                      </a:r>
                      <a:r>
                        <a:rPr lang="ru-RU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беременных женщин, страдающих от анемии; Рождаемость среди девушек в возрасте до 15 лет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(12-14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лет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(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количество</a:t>
                      </a:r>
                      <a:r>
                        <a:rPr lang="ru-RU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рождений на 1000 девушек этой возрастной группы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; Рождаемость среди девушек</a:t>
                      </a:r>
                      <a:r>
                        <a:rPr lang="ru-RU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в возрасте 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лет</a:t>
                      </a:r>
                      <a:r>
                        <a:rPr lang="ru-RU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количество</a:t>
                      </a:r>
                      <a:r>
                        <a:rPr lang="ru-RU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рождений на 1000 девушек этой возрастной группы);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Смертность, вызванная</a:t>
                      </a:r>
                      <a:r>
                        <a:rPr lang="ru-RU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токсичным воздействием СО на 100 тыс. населения; Полный охват вакцинацией детей в возрасте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24-35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месяцев; Численность медицинских работников на душу населения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76" marR="2776" marT="2776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6963904"/>
                  </a:ext>
                </a:extLst>
              </a:tr>
              <a:tr h="347338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Примеры других ПЭ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76" marR="2776" marT="2776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/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Увеличение</a:t>
                      </a:r>
                      <a:r>
                        <a:rPr lang="ru-RU" sz="8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доли государственного финансирования одноканальной системы в секторе здравоохранения; </a:t>
                      </a:r>
                      <a:endParaRPr lang="en-US" sz="8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 hangingPunct="0"/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Повышение качества медицинских услуг,</a:t>
                      </a:r>
                      <a:r>
                        <a:rPr lang="ru-RU" sz="8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предоставляемых населению на уровне ПМСП, посредством финансирования не менее 30% совокупных расходов, направленных на реализации программы государственных гарантий; </a:t>
                      </a:r>
                      <a:endParaRPr lang="en-US" sz="8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 hangingPunct="0"/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Увеличение финансирования</a:t>
                      </a:r>
                      <a:r>
                        <a:rPr lang="ru-RU" sz="8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гемодиализа в общем объёме бюджетных средств, направленных на реализацию программы государственных гарантий; </a:t>
                      </a:r>
                      <a:endParaRPr lang="en-US" sz="8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 hangingPunct="0"/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Количество</a:t>
                      </a:r>
                      <a:r>
                        <a:rPr lang="ru-RU" sz="8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пациентов с ХПН в терминальной фазе, получающих платные медицинские услуги в частных медицинских центрах и ожидающих перевода в государственные медицинские учреждения; </a:t>
                      </a:r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Количество медицинских учреждений,</a:t>
                      </a:r>
                      <a:r>
                        <a:rPr lang="ru-RU" sz="8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внедривших элементы электронного здравоохранения;</a:t>
                      </a:r>
                      <a:r>
                        <a:rPr lang="en-U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 hangingPunct="0"/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Количество учреждений,</a:t>
                      </a:r>
                      <a:r>
                        <a:rPr lang="ru-RU" sz="8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лицензированных для предоставления медицинской и профилактической помощи; </a:t>
                      </a:r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Аккредитация</a:t>
                      </a:r>
                      <a:r>
                        <a:rPr lang="ru-RU" sz="8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лабораторий в соответствии со стандартами</a:t>
                      </a:r>
                      <a:r>
                        <a:rPr lang="en-U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ISO 17025, ISO 15189-2009 (</a:t>
                      </a:r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всего</a:t>
                      </a:r>
                      <a:r>
                        <a:rPr lang="ru-RU" sz="8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49 лабораторий</a:t>
                      </a:r>
                      <a:r>
                        <a:rPr lang="en-U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)</a:t>
                      </a:r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; Внедрение новых методов проведения лабораторных исследований; Доля (%)</a:t>
                      </a:r>
                      <a:r>
                        <a:rPr lang="ru-RU" sz="8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районных лабораторий, аккредитованных</a:t>
                      </a:r>
                      <a:r>
                        <a:rPr lang="ru-RU" sz="8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по методам проведения исследований; </a:t>
                      </a:r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Доля (%) лабораторий</a:t>
                      </a:r>
                      <a:r>
                        <a:rPr lang="ru-RU" sz="8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регионального уровня, аккредитованных по методам проведения исследований; Доля (%) республиканских лабораторий, аккредитованных по методам проведения исследований; Своевременность/сроки представления результатов лабораторных исследований;  </a:t>
                      </a:r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Охват иммунизацией детей в возрасте</a:t>
                      </a:r>
                      <a:r>
                        <a:rPr lang="ru-RU" sz="8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до 2 лет; </a:t>
                      </a:r>
                    </a:p>
                    <a:p>
                      <a:pPr algn="ctr" hangingPunct="0"/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Разработанные</a:t>
                      </a:r>
                      <a:r>
                        <a:rPr lang="ru-RU" sz="8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учебно-методические пособия для медицинских работников по взаимодействию с гражданами; </a:t>
                      </a:r>
                      <a:endParaRPr lang="en-US" sz="8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 hangingPunct="0"/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Разработанные информационные материалы по профилактике заболеваний; </a:t>
                      </a:r>
                      <a:endParaRPr lang="en-US" sz="8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 hangingPunct="0"/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Доля беременных женщин, которые</a:t>
                      </a:r>
                      <a:r>
                        <a:rPr lang="ru-RU" sz="8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получили полные консультационные услуги,</a:t>
                      </a:r>
                      <a:r>
                        <a:rPr lang="ru-RU" sz="8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сдали</a:t>
                      </a:r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анализ на ВИЧ и знают свои результаты;</a:t>
                      </a:r>
                      <a:endParaRPr lang="en-US" sz="8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 hangingPunct="0"/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Доля ЛЖВ, знающих о своём</a:t>
                      </a:r>
                      <a:r>
                        <a:rPr lang="ru-RU" sz="8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статусе и получающих АРВ-терапию; Количество мобильных эпидемических групп</a:t>
                      </a:r>
                      <a:r>
                        <a:rPr lang="en-U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(</a:t>
                      </a:r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эпидемические бригады,</a:t>
                      </a:r>
                      <a:r>
                        <a:rPr lang="ru-RU" sz="8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группы мониторинга, совместные исследовательские группы)</a:t>
                      </a:r>
                      <a:r>
                        <a:rPr lang="en-U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   </a:t>
                      </a:r>
                    </a:p>
                    <a:p>
                      <a:pPr algn="ctr" hangingPunct="0"/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Количество лабораторий, участвующих</a:t>
                      </a:r>
                      <a:r>
                        <a:rPr lang="ru-RU" sz="8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в программе внешней оценки качества лечения социально значимых инфекционных заболеваний;  </a:t>
                      </a:r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Количество ежегодно разрабатываемых</a:t>
                      </a:r>
                      <a:r>
                        <a:rPr lang="ru-RU" sz="8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клинических протоколов и руководств; </a:t>
                      </a:r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Тиражирование клинических протоколов;</a:t>
                      </a:r>
                      <a:endParaRPr lang="en-US" sz="8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 hangingPunct="0"/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Количество специалистов, обученных применению новых клинических протоколов; Объём заранее заготовленных компонентов и препаратов крови;</a:t>
                      </a:r>
                      <a:r>
                        <a:rPr lang="en-U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 hangingPunct="0"/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Доля пациентов, сохранивших</a:t>
                      </a:r>
                      <a:r>
                        <a:rPr lang="ru-RU" sz="8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и/или восстановивших фертильность из общего числа женщин, подверженных снижению фертильности; </a:t>
                      </a:r>
                      <a:r>
                        <a:rPr lang="en-U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 hangingPunct="0"/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Доля населения в возрасте </a:t>
                      </a:r>
                      <a:r>
                        <a:rPr lang="en-U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</a:t>
                      </a:r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-</a:t>
                      </a:r>
                      <a:r>
                        <a:rPr lang="en-U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 </a:t>
                      </a:r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лет в общем числе обращающихся в службу репродуктивного здоровья; Количество пациентов, проходящих реабилитацию;</a:t>
                      </a:r>
                      <a:endParaRPr lang="en-US" sz="8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 hangingPunct="0"/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Количество детей, получающих</a:t>
                      </a:r>
                      <a:r>
                        <a:rPr lang="ru-RU" sz="8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медицинские и медико-социальные услуги;</a:t>
                      </a:r>
                      <a:endParaRPr lang="en-US" sz="8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 hangingPunct="0"/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Количество пациентов,</a:t>
                      </a:r>
                      <a:r>
                        <a:rPr lang="ru-RU" sz="8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получивших доступ к дорогостоящим и высокотехнологичным видам помощи в рамках программы Фонда высоких технологий;</a:t>
                      </a:r>
                      <a:endParaRPr lang="en-US" sz="8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 hangingPunct="0"/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Количество пациентов, получающих</a:t>
                      </a:r>
                      <a:r>
                        <a:rPr lang="ru-RU" sz="8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сессии гемодиализа; Количество пациентов, обеспеченных инсулином;</a:t>
                      </a:r>
                      <a:endParaRPr lang="en-US" sz="8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 hangingPunct="0"/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Доля выполненных судебных экспертиз в отношении умерших в</a:t>
                      </a:r>
                      <a:r>
                        <a:rPr lang="ru-RU" sz="8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общем числе обращений; </a:t>
                      </a:r>
                    </a:p>
                    <a:p>
                      <a:pPr algn="ctr" hangingPunct="0"/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Доля выполненных судебных</a:t>
                      </a:r>
                      <a:r>
                        <a:rPr lang="ru-RU" sz="8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экспертиз в отношении жертв, обвиняемых и иных лиц в общем числе обращений;</a:t>
                      </a:r>
                      <a:endParaRPr lang="en-US" sz="8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 hangingPunct="0"/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Количество</a:t>
                      </a:r>
                      <a:r>
                        <a:rPr lang="ru-RU" sz="8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специалистов, прошедших переподготовку, которая финансировалась из средств республиканского бюджета;</a:t>
                      </a:r>
                    </a:p>
                    <a:p>
                      <a:pPr algn="ctr" hangingPunct="0"/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Количество специалистов, прошедших</a:t>
                      </a:r>
                      <a:r>
                        <a:rPr lang="ru-RU" sz="8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повышение квалификации, которое финансировалось из средств республиканского бюджета; </a:t>
                      </a:r>
                      <a:endParaRPr lang="en-US" sz="8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 hangingPunct="0"/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Количество врачей, включённых</a:t>
                      </a:r>
                      <a:r>
                        <a:rPr lang="ru-RU" sz="8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в программу дополнительного врачей</a:t>
                      </a:r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работающих</a:t>
                      </a:r>
                      <a:r>
                        <a:rPr lang="ru-RU" sz="8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в отдалённых</a:t>
                      </a:r>
                      <a:r>
                        <a:rPr lang="ru-RU" sz="8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сельских районах и малых городах</a:t>
                      </a:r>
                      <a:endParaRPr lang="en-US" sz="8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2776" marR="2776" marT="2776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68027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419445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609600"/>
            <a:ext cx="8763000" cy="6019800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bs-Latn-B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412474" y="25250"/>
            <a:ext cx="9014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cap="all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ПЭ В ЗДРАВООХРАНЕНИИ</a:t>
            </a:r>
            <a:r>
              <a:rPr lang="en-US" sz="36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: </a:t>
            </a:r>
            <a:r>
              <a:rPr lang="ru-RU" sz="36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БОЛГАРИЯ</a:t>
            </a:r>
            <a:endParaRPr lang="en-US" sz="3600" cap="all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D63924-A406-4020-BDAD-FB67F3CEF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A0AB23E-D5FB-41C6-9AA5-8CDC590C70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8552296"/>
              </p:ext>
            </p:extLst>
          </p:nvPr>
        </p:nvGraphicFramePr>
        <p:xfrm>
          <a:off x="914400" y="945189"/>
          <a:ext cx="8839200" cy="5056933"/>
        </p:xfrm>
        <a:graphic>
          <a:graphicData uri="http://schemas.openxmlformats.org/drawingml/2006/table">
            <a:tbl>
              <a:tblPr/>
              <a:tblGrid>
                <a:gridCol w="845642">
                  <a:extLst>
                    <a:ext uri="{9D8B030D-6E8A-4147-A177-3AD203B41FA5}">
                      <a16:colId xmlns:a16="http://schemas.microsoft.com/office/drawing/2014/main" val="2618358678"/>
                    </a:ext>
                  </a:extLst>
                </a:gridCol>
                <a:gridCol w="7993558">
                  <a:extLst>
                    <a:ext uri="{9D8B030D-6E8A-4147-A177-3AD203B41FA5}">
                      <a16:colId xmlns:a16="http://schemas.microsoft.com/office/drawing/2014/main" val="479141913"/>
                    </a:ext>
                  </a:extLst>
                </a:gridCol>
              </a:tblGrid>
              <a:tr h="41052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Структура программы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2776" marR="2776" marT="2776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программы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Политика в сфере укрепления, профилактики и контроля общественного здоровья; Политика в области диагностики</a:t>
                      </a:r>
                      <a:r>
                        <a:rPr lang="ru-RU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и лечения</a:t>
                      </a:r>
                      <a:endParaRPr lang="en-US" sz="1000" b="1" i="0" u="none" strike="noStrike" kern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2776" marR="2776" marT="2776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6645301"/>
                  </a:ext>
                </a:extLst>
              </a:tr>
              <a:tr h="22403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Количество ПЭ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76" marR="2776" marT="2776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ПЭ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2776" marR="2776" marT="2776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7218967"/>
                  </a:ext>
                </a:extLst>
              </a:tr>
              <a:tr h="433306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Примеры ПЭ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76" marR="2776" marT="2776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Эффективность контроля над общественными</a:t>
                      </a:r>
                      <a:r>
                        <a:rPr lang="ru-RU" sz="14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объектами и продукцией, имеющей значение для общественного здоровья</a:t>
                      </a: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 rtl="0" fontAlgn="ctr"/>
                      <a:r>
                        <a:rPr lang="ru-RU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Постепенное снижение распространённости</a:t>
                      </a:r>
                      <a:r>
                        <a:rPr lang="ru-RU" sz="14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частых неинфекционных заболеваний</a:t>
                      </a: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 rtl="0" fontAlgn="ctr"/>
                      <a:r>
                        <a:rPr lang="ru-RU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Сокращение</a:t>
                      </a:r>
                      <a:r>
                        <a:rPr lang="ru-RU" sz="14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распространённости факторов риска для здоровья в</a:t>
                      </a:r>
                      <a:r>
                        <a:rPr lang="en-US" sz="14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среде обитания человека, а также факторов, связанных с поведением</a:t>
                      </a: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 rtl="0" fontAlgn="ctr"/>
                      <a:r>
                        <a:rPr lang="ru-RU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Эффективный эпидемиологический надзор</a:t>
                      </a:r>
                      <a:r>
                        <a:rPr lang="ru-RU" sz="14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и профилактика инфекционных заболеваний </a:t>
                      </a: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 rtl="0" fontAlgn="ctr"/>
                      <a:r>
                        <a:rPr lang="ru-RU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Обеспечение широкого</a:t>
                      </a:r>
                      <a:r>
                        <a:rPr lang="ru-RU" sz="14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охвата программами плановой иммунизации</a:t>
                      </a:r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 rtl="0" fontAlgn="ctr"/>
                      <a:r>
                        <a:rPr lang="ru-RU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Осуществление мер, предусмотренных</a:t>
                      </a:r>
                      <a:r>
                        <a:rPr lang="ru-RU" sz="14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национальной программой и региональными программами эпидемиологического надзора и профилактики инфекционных заболеваний</a:t>
                      </a: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 rtl="0" fontAlgn="ctr"/>
                      <a:r>
                        <a:rPr lang="ru-RU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Снижение распространённости</a:t>
                      </a:r>
                      <a:r>
                        <a:rPr lang="ru-RU" sz="14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СПИД среди молодёжи в возрасте 15-24 лет до 1 процента </a:t>
                      </a: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 rtl="0" fontAlgn="ctr"/>
                      <a:r>
                        <a:rPr lang="ru-RU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Снижение распространённости</a:t>
                      </a:r>
                      <a:r>
                        <a:rPr lang="ru-RU" sz="14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туберкулёза</a:t>
                      </a:r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 rtl="0" fontAlgn="ctr"/>
                      <a:r>
                        <a:rPr lang="ru-RU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Повышение эффективности лечения новых</a:t>
                      </a:r>
                      <a:r>
                        <a:rPr lang="ru-RU" sz="14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выявленных случаев заболевания туберкулёзом</a:t>
                      </a: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 rtl="0" fontAlgn="ctr"/>
                      <a:r>
                        <a:rPr lang="ru-RU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Сокращение</a:t>
                      </a:r>
                      <a:r>
                        <a:rPr lang="ru-RU" sz="14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масштабов употребления наркотиков</a:t>
                      </a: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 rtl="0" fontAlgn="ctr"/>
                      <a:r>
                        <a:rPr lang="ru-RU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Количество</a:t>
                      </a:r>
                      <a:r>
                        <a:rPr lang="ru-RU" sz="14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пациентов, охваченных программами медикаментозного лечения</a:t>
                      </a: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 rtl="0" fontAlgn="ctr"/>
                      <a:r>
                        <a:rPr lang="ru-RU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Количество пациентов,</a:t>
                      </a:r>
                      <a:r>
                        <a:rPr lang="ru-RU" sz="14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охваченных программами психологической реабилитации, </a:t>
                      </a:r>
                    </a:p>
                    <a:p>
                      <a:pPr algn="ctr" rtl="0" fontAlgn="ctr"/>
                      <a:r>
                        <a:rPr lang="ru-RU" sz="14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которые финансируются по линии Министерства здравоохранения</a:t>
                      </a: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 rtl="0" fontAlgn="ctr"/>
                      <a:r>
                        <a:rPr lang="ru-RU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Снижение смертности среди детей в возрасте</a:t>
                      </a:r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0-1</a:t>
                      </a:r>
                      <a:r>
                        <a:rPr lang="ru-RU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год</a:t>
                      </a: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 rtl="0" fontAlgn="ctr"/>
                      <a:r>
                        <a:rPr lang="ru-RU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Снижение смертности среди детей в возрасте</a:t>
                      </a:r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1-9</a:t>
                      </a:r>
                      <a:r>
                        <a:rPr lang="ru-RU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лет</a:t>
                      </a: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 rtl="0" fontAlgn="ctr"/>
                      <a:r>
                        <a:rPr lang="ru-RU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Снижение смертности среди подростков в возрасте</a:t>
                      </a:r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10-19</a:t>
                      </a:r>
                      <a:r>
                        <a:rPr lang="ru-RU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лет</a:t>
                      </a: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 rtl="0" fontAlgn="ctr"/>
                      <a:r>
                        <a:rPr lang="ru-RU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Снижение смертности</a:t>
                      </a:r>
                      <a:r>
                        <a:rPr lang="ru-RU" sz="14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среди экономически активного населения в возрасте </a:t>
                      </a:r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20-65</a:t>
                      </a:r>
                      <a:r>
                        <a:rPr lang="ru-RU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лет</a:t>
                      </a: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 rtl="0" fontAlgn="ctr"/>
                      <a:endParaRPr lang="en-U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2776" marR="2776" marT="2776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69639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8206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609600"/>
            <a:ext cx="8763000" cy="6019800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bs-Latn-B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00100" lvl="1" indent="-3429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bs-Latn-BA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763286" y="31955"/>
            <a:ext cx="8914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cap="all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ПОЧЕМУ ПОКАЗАТЕЛИ Эффективности В ЦЕНТРЕ ВНИМАНИЯ? </a:t>
            </a:r>
            <a:endParaRPr lang="en-US" sz="2400" cap="all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 bwMode="auto">
          <a:xfrm>
            <a:off x="763285" y="493620"/>
            <a:ext cx="8764588" cy="6424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7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Итоги Опроса ОЭСР/</a:t>
            </a:r>
            <a:r>
              <a:rPr lang="en-US" sz="17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PEMPAL </a:t>
            </a:r>
            <a:r>
              <a:rPr lang="ru-RU" sz="17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 БОР</a:t>
            </a:r>
            <a:r>
              <a:rPr lang="en-US" sz="17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2016 </a:t>
            </a:r>
            <a:r>
              <a:rPr lang="ru-RU" sz="17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г. </a:t>
            </a:r>
            <a:r>
              <a:rPr lang="ru-RU" sz="1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указывают на то, что перед странами </a:t>
            </a:r>
            <a:r>
              <a:rPr lang="en-US" sz="1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PEMPAL </a:t>
            </a:r>
            <a:r>
              <a:rPr lang="ru-RU" sz="1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стоит общая задача, связанная с определением и отслеживанием показателей эффективности</a:t>
            </a:r>
            <a:r>
              <a:rPr lang="en-US" sz="1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</a:p>
          <a:p>
            <a:pPr marL="857250" lvl="1" indent="-400050" algn="just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Поощрение внедрения «культуры эффективности» было одним из главным приоритетов 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для стран 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PEMPAL 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при введении БОР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 большей степени, нежели в странах ОЭСР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</a:p>
          <a:p>
            <a:pPr marL="857250" lvl="1" indent="-400050" algn="just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Недостаточное использование показателей эффективности 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в ходе согласования бюджета</a:t>
            </a:r>
            <a:r>
              <a: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аналогично странам ОЭСР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</a:p>
          <a:p>
            <a:pPr marL="857250" lvl="1" indent="-400050" algn="just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Вторая важнейшая проблема в связи с внедрением БОР в странах 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PEMPAL 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- </a:t>
            </a: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неясность целей политики/программы, что затрудняет установление мер и целевых показателей эффективности 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страны ОЭСР эту проблему не указывали); при этом прочие основные проблемы также связаны с показателями эффективности (например, отсутствие культуры эффективности и дефицит точных 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/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своевременных данных 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аналогично странам ОЭСР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).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57250" lvl="1" indent="-400050" algn="just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Отсутствие и/или низкое качество информации/данных об эффективности 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названо главной проблемой при проведении анализа бюджетных расходов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аналогично странам ОЭСР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</a:p>
          <a:p>
            <a:pPr algn="just">
              <a:spcBef>
                <a:spcPts val="800"/>
              </a:spcBef>
            </a:pPr>
            <a:r>
              <a:rPr lang="ru-RU" sz="1800" dirty="0">
                <a:solidFill>
                  <a:schemeClr val="tx1"/>
                </a:solidFill>
                <a:latin typeface="Lucida Grande CY"/>
                <a:cs typeface="Lucida Grande CY"/>
              </a:rPr>
              <a:t>Более того, информация о приоритетных направлениях реформ в странах, которая собирается ежегодно в каждой стране-участнице, указывает на то, что тематика БОР и ПБ (и в частности – вопросы, касающиеся показателей эффективности) в странах-участницах БС остаётся крайне актуальной.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D63924-A406-4020-BDAD-FB67F3CEF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80587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609600"/>
            <a:ext cx="8763000" cy="6019800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bs-Latn-B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412474" y="25250"/>
            <a:ext cx="9014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cap="all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ПЭ В ЗДРАВООХРАНЕНИИ</a:t>
            </a:r>
            <a:r>
              <a:rPr lang="en-US" sz="36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:</a:t>
            </a:r>
            <a:r>
              <a:rPr lang="ru-RU" sz="36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БЕЛАРУСЬ</a:t>
            </a:r>
            <a:endParaRPr lang="en-US" sz="3600" cap="all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D63924-A406-4020-BDAD-FB67F3CEF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A0AB23E-D5FB-41C6-9AA5-8CDC590C70C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03429" y="874912"/>
          <a:ext cx="8839200" cy="5717776"/>
        </p:xfrm>
        <a:graphic>
          <a:graphicData uri="http://schemas.openxmlformats.org/drawingml/2006/table">
            <a:tbl>
              <a:tblPr/>
              <a:tblGrid>
                <a:gridCol w="838200">
                  <a:extLst>
                    <a:ext uri="{9D8B030D-6E8A-4147-A177-3AD203B41FA5}">
                      <a16:colId xmlns:a16="http://schemas.microsoft.com/office/drawing/2014/main" val="2618358678"/>
                    </a:ext>
                  </a:extLst>
                </a:gridCol>
                <a:gridCol w="8001000">
                  <a:extLst>
                    <a:ext uri="{9D8B030D-6E8A-4147-A177-3AD203B41FA5}">
                      <a16:colId xmlns:a16="http://schemas.microsoft.com/office/drawing/2014/main" val="479141913"/>
                    </a:ext>
                  </a:extLst>
                </a:gridCol>
              </a:tblGrid>
              <a:tr h="28484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Структура п</a:t>
                      </a:r>
                      <a:r>
                        <a:rPr lang="ru-RU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рограммы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2776" marR="2776" marT="2776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r>
                        <a:rPr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Государственная </a:t>
                      </a:r>
                      <a:r>
                        <a:rPr lang="ru-RU" sz="10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программа «Здоровье народа и демографическая безопасность Республики Беларусь» на 2016-2020 годы и 7 входящих в неё подпрограмм</a:t>
                      </a:r>
                      <a:r>
                        <a:rPr lang="en-US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: </a:t>
                      </a:r>
                      <a:r>
                        <a:rPr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«Семья и детство»;</a:t>
                      </a:r>
                      <a:r>
                        <a:rPr lang="en-US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«Профилактика и контроль неинфекционных</a:t>
                      </a:r>
                    </a:p>
                    <a:p>
                      <a:pPr marL="0" marR="0" indent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r>
                        <a:rPr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Заболеваний»; «Предупреждение и преодоление пьянства и</a:t>
                      </a:r>
                    </a:p>
                    <a:p>
                      <a:pPr marL="0" marR="0" indent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r>
                        <a:rPr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алкоголизма»;</a:t>
                      </a:r>
                      <a:r>
                        <a:rPr lang="ru-RU" sz="10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«</a:t>
                      </a:r>
                      <a:r>
                        <a:rPr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Туберкулез»; «Профилактика ВИЧ-инфекции»; «Внешняя миграция»; «Обеспечение функционирования системы</a:t>
                      </a:r>
                    </a:p>
                    <a:p>
                      <a:pPr marL="0" marR="0" indent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r>
                        <a:rPr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здравоохранения Республики Беларусь»</a:t>
                      </a:r>
                      <a:endParaRPr lang="en-U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en-U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6645301"/>
                  </a:ext>
                </a:extLst>
              </a:tr>
              <a:tr h="22403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Количество ПЭ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76" marR="2776" marT="2776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показатель</a:t>
                      </a:r>
                      <a:r>
                        <a:rPr lang="ru-RU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высшего уровня и 22 дополнительных показателя на уровне подпрограмм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</a:p>
                  </a:txBody>
                  <a:tcPr marL="2776" marR="2776" marT="2776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7218967"/>
                  </a:ext>
                </a:extLst>
              </a:tr>
              <a:tr h="30936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ПЭ</a:t>
                      </a:r>
                      <a:r>
                        <a:rPr lang="ru-RU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высшего уровня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76" marR="2776" marT="2776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Ожидаемая продолжительность жизни, лет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76" marR="2776" marT="2776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6963904"/>
                  </a:ext>
                </a:extLst>
              </a:tr>
              <a:tr h="182951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Примеры других ПЭ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76" marR="2776" marT="2776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/>
                      <a:r>
                        <a:rPr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Суммарный</a:t>
                      </a:r>
                      <a:r>
                        <a:rPr lang="ru-RU" sz="10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коэффициент рождаемости, рождений; Младенческая смертность, на 1000 рождений;  </a:t>
                      </a:r>
                    </a:p>
                    <a:p>
                      <a:pPr algn="ctr" hangingPunct="0"/>
                      <a:r>
                        <a:rPr lang="ru-RU" sz="10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Детская смертность, на 10 000 детей;</a:t>
                      </a:r>
                      <a:endParaRPr lang="en-U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 hangingPunct="0"/>
                      <a:r>
                        <a:rPr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Распространённость потребления табака среди лиц в возрасте</a:t>
                      </a:r>
                      <a:r>
                        <a:rPr lang="ru-RU" sz="10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старше 16 лет</a:t>
                      </a:r>
                      <a:r>
                        <a:rPr lang="en-US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% </a:t>
                      </a:r>
                      <a:r>
                        <a:rPr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; </a:t>
                      </a:r>
                    </a:p>
                    <a:p>
                      <a:pPr algn="ctr" hangingPunct="0"/>
                      <a:r>
                        <a:rPr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Физическая активность взрослого населения</a:t>
                      </a:r>
                      <a:r>
                        <a:rPr lang="en-US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%</a:t>
                      </a:r>
                      <a:r>
                        <a:rPr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;</a:t>
                      </a:r>
                      <a:endParaRPr lang="en-U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 hangingPunct="0"/>
                      <a:r>
                        <a:rPr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Потребление</a:t>
                      </a:r>
                      <a:r>
                        <a:rPr lang="ru-RU" sz="10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поваренной соли, г в сутки; </a:t>
                      </a:r>
                    </a:p>
                    <a:p>
                      <a:pPr algn="ctr" hangingPunct="0"/>
                      <a:r>
                        <a:rPr lang="ru-RU" sz="10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Содержание трансизомеров жирных кислот в продуктах переработки растительных масел; </a:t>
                      </a:r>
                    </a:p>
                    <a:p>
                      <a:pPr algn="ctr" hangingPunct="0"/>
                      <a:r>
                        <a:rPr lang="ru-RU" sz="10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Доля врачей, работающих по принципу врача общей практики, в</a:t>
                      </a:r>
                    </a:p>
                    <a:p>
                      <a:pPr algn="ctr" hangingPunct="0"/>
                      <a:r>
                        <a:rPr lang="ru-RU" sz="10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общем количестве врачей, работающих в системе оказания первичной медицинской помощи, %.</a:t>
                      </a:r>
                      <a:endParaRPr lang="en-U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 hangingPunct="0"/>
                      <a:endParaRPr lang="en-U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 hangingPunct="0"/>
                      <a:r>
                        <a:rPr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Удельный вес пациентов со злокачественными опухолями в I – II стадии заболевания в общем количестве пациентов с выявленными в процессе скрининга злокачественными заболеваниями</a:t>
                      </a:r>
                      <a:r>
                        <a:rPr lang="en-US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%</a:t>
                      </a:r>
                      <a:r>
                        <a:rPr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;</a:t>
                      </a:r>
                      <a:endParaRPr lang="en-U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 hangingPunct="0"/>
                      <a:r>
                        <a:rPr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Охват реабилитацией пациентов трудоспособного возраста после инфаркта миокарда, острого нарушения мозгового кровообращения,</a:t>
                      </a:r>
                    </a:p>
                    <a:p>
                      <a:pPr algn="ctr" hangingPunct="0"/>
                      <a:r>
                        <a:rPr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оперативных вмешательств по поводу злокачественных, нейрохирургических, травматологических и иных неинфекционных заболеваний</a:t>
                      </a:r>
                      <a:r>
                        <a:rPr lang="en-US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%</a:t>
                      </a:r>
                      <a:r>
                        <a:rPr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;</a:t>
                      </a:r>
                      <a:endParaRPr lang="en-U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 hangingPunct="0"/>
                      <a:r>
                        <a:rPr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Коэффициент</a:t>
                      </a:r>
                      <a:r>
                        <a:rPr lang="ru-RU" sz="10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смертности трудоспособного населения, на</a:t>
                      </a:r>
                      <a:r>
                        <a:rPr lang="en-US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1000</a:t>
                      </a:r>
                      <a:r>
                        <a:rPr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населения; </a:t>
                      </a:r>
                    </a:p>
                    <a:p>
                      <a:pPr algn="ctr" hangingPunct="0"/>
                      <a:r>
                        <a:rPr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Показатель тяжести первичного выхода на инвалидность лиц трудоспособного возраста</a:t>
                      </a:r>
                      <a:r>
                        <a:rPr lang="en-US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%</a:t>
                      </a:r>
                      <a:r>
                        <a:rPr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; </a:t>
                      </a:r>
                    </a:p>
                    <a:p>
                      <a:pPr algn="ctr" hangingPunct="0"/>
                      <a:r>
                        <a:rPr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Смертность от случайных отравлений алкоголем на</a:t>
                      </a:r>
                      <a:r>
                        <a:rPr lang="en-US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100</a:t>
                      </a:r>
                      <a:r>
                        <a:rPr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тыс. человек;</a:t>
                      </a:r>
                      <a:r>
                        <a:rPr lang="en-US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 hangingPunct="0"/>
                      <a:r>
                        <a:rPr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Потребление алкоголя на душу населения, л; </a:t>
                      </a:r>
                    </a:p>
                    <a:p>
                      <a:pPr algn="ctr" hangingPunct="0"/>
                      <a:r>
                        <a:rPr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Заболеваемость туберкулёзом,</a:t>
                      </a:r>
                      <a:r>
                        <a:rPr lang="ru-RU" sz="10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на 100 тыс. человек; </a:t>
                      </a:r>
                      <a:endParaRPr lang="en-U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 hangingPunct="0"/>
                      <a:r>
                        <a:rPr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Смертность от туберкулёза, на 100</a:t>
                      </a:r>
                      <a:r>
                        <a:rPr lang="ru-RU" sz="10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тыс. человек; Доля пациентов с множественными лекарственно-устойчивыми</a:t>
                      </a:r>
                    </a:p>
                    <a:p>
                      <a:pPr algn="ctr" hangingPunct="0"/>
                      <a:r>
                        <a:rPr lang="ru-RU" sz="10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формами туберкулеза, успешно закончивших полный курс лечения</a:t>
                      </a:r>
                    </a:p>
                    <a:p>
                      <a:pPr algn="ctr" hangingPunct="0"/>
                      <a:r>
                        <a:rPr lang="ru-RU" sz="10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(18 – 24 месяца), в общем количестве таких пациентов,</a:t>
                      </a:r>
                      <a:r>
                        <a:rPr lang="en-US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%</a:t>
                      </a:r>
                      <a:r>
                        <a:rPr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</a:t>
                      </a:r>
                      <a:endParaRPr lang="en-U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 hangingPunct="0"/>
                      <a:endParaRPr lang="en-U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 hangingPunct="0"/>
                      <a:r>
                        <a:rPr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Охват комбинированной антиретровирусной терапией ВИЧ-позитивных пациентов, нуждающихся в лечении</a:t>
                      </a:r>
                      <a:r>
                        <a:rPr lang="en-US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%</a:t>
                      </a:r>
                      <a:r>
                        <a:rPr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;</a:t>
                      </a:r>
                      <a:endParaRPr lang="en-U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 hangingPunct="0"/>
                      <a:r>
                        <a:rPr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Риск передачи ВИЧ от ВИЧ-инфицированной матери</a:t>
                      </a:r>
                      <a:r>
                        <a:rPr lang="en-US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%</a:t>
                      </a:r>
                      <a:r>
                        <a:rPr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; </a:t>
                      </a:r>
                    </a:p>
                    <a:p>
                      <a:pPr algn="ctr" hangingPunct="0"/>
                      <a:r>
                        <a:rPr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Охват групп населения с высоким риском инфицирования ВИЧ-профилактическими мероприятиями</a:t>
                      </a:r>
                      <a:r>
                        <a:rPr lang="en-US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%</a:t>
                      </a:r>
                      <a:r>
                        <a:rPr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;  </a:t>
                      </a:r>
                    </a:p>
                    <a:p>
                      <a:pPr algn="ctr" hangingPunct="0"/>
                      <a:r>
                        <a:rPr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Миграционный прирост,</a:t>
                      </a:r>
                      <a:r>
                        <a:rPr lang="ru-RU" sz="10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человек;</a:t>
                      </a:r>
                      <a:r>
                        <a:rPr lang="en-US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 hangingPunct="0"/>
                      <a:r>
                        <a:rPr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Удельный вес выполненных объемов оказания медицинской помощи по видам в объемах, утвержденных планами оказания медицинской помощи,</a:t>
                      </a:r>
                      <a:r>
                        <a:rPr lang="en-US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%</a:t>
                      </a:r>
                    </a:p>
                  </a:txBody>
                  <a:tcPr marL="2776" marR="2776" marT="2776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68027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020609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609600"/>
            <a:ext cx="8763000" cy="6019800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bs-Latn-B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412474" y="25250"/>
            <a:ext cx="90147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cap="all" dirty="0">
                <a:solidFill>
                  <a:srgbClr val="002060"/>
                </a:solidFill>
              </a:rPr>
              <a:t>ПЭ В ЗДРАВООХРАНЕНИИ</a:t>
            </a:r>
            <a:r>
              <a:rPr lang="en-US" sz="3200" dirty="0">
                <a:solidFill>
                  <a:srgbClr val="002060"/>
                </a:solidFill>
              </a:rPr>
              <a:t>:</a:t>
            </a:r>
            <a:r>
              <a:rPr lang="ru-RU" sz="3200" dirty="0">
                <a:solidFill>
                  <a:srgbClr val="002060"/>
                </a:solidFill>
              </a:rPr>
              <a:t> </a:t>
            </a:r>
            <a:r>
              <a:rPr lang="ru-RU" sz="320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АРМЕНИЯ</a:t>
            </a:r>
            <a:endParaRPr lang="en-US" sz="3200" cap="all" dirty="0">
              <a:solidFill>
                <a:srgbClr val="00206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D63924-A406-4020-BDAD-FB67F3CEF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A0AB23E-D5FB-41C6-9AA5-8CDC590C70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8261003"/>
              </p:ext>
            </p:extLst>
          </p:nvPr>
        </p:nvGraphicFramePr>
        <p:xfrm>
          <a:off x="763588" y="659014"/>
          <a:ext cx="9137233" cy="6496449"/>
        </p:xfrm>
        <a:graphic>
          <a:graphicData uri="http://schemas.openxmlformats.org/drawingml/2006/table">
            <a:tbl>
              <a:tblPr/>
              <a:tblGrid>
                <a:gridCol w="866462">
                  <a:extLst>
                    <a:ext uri="{9D8B030D-6E8A-4147-A177-3AD203B41FA5}">
                      <a16:colId xmlns:a16="http://schemas.microsoft.com/office/drawing/2014/main" val="2618358678"/>
                    </a:ext>
                  </a:extLst>
                </a:gridCol>
                <a:gridCol w="8270771">
                  <a:extLst>
                    <a:ext uri="{9D8B030D-6E8A-4147-A177-3AD203B41FA5}">
                      <a16:colId xmlns:a16="http://schemas.microsoft.com/office/drawing/2014/main" val="479141913"/>
                    </a:ext>
                  </a:extLst>
                </a:gridCol>
              </a:tblGrid>
              <a:tr h="105486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Структура программы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2776" marR="2776" marT="2776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r>
                        <a:rPr lang="ru-RU" sz="11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ПЭ заданы на трёх уровнях: i) ПЭ непосредственно предоставляемых услуг, </a:t>
                      </a:r>
                      <a:r>
                        <a:rPr lang="ru-RU" sz="1100" b="1" dirty="0" err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ii</a:t>
                      </a:r>
                      <a:r>
                        <a:rPr lang="ru-RU" sz="11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) показатели результатов политик и управления финансами, выполняемых под руководством министра</a:t>
                      </a:r>
                    </a:p>
                    <a:p>
                      <a:pPr marL="0" marR="0" indent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r>
                        <a:rPr lang="ru-RU" sz="11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И </a:t>
                      </a:r>
                      <a:r>
                        <a:rPr lang="ru-RU" sz="1100" b="1" dirty="0" err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iii</a:t>
                      </a:r>
                      <a:r>
                        <a:rPr lang="ru-RU" sz="11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) трансфертов. Девять программ: Программа по развитию государственной политики, координации и мониторингу программ (ПРИМЕЧАНИЕ: ЭТО ОБЩАЯ ПРОГРАММА, ИСПОЛНЯЕМАЯ ВСЕМИ МИНИСТЕРСТВАМИ)</a:t>
                      </a:r>
                      <a:r>
                        <a:rPr lang="en-US" sz="11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; </a:t>
                      </a:r>
                      <a:r>
                        <a:rPr lang="ru-RU" sz="11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Программа государственного здравоохранения</a:t>
                      </a:r>
                      <a:r>
                        <a:rPr lang="en-US" sz="11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; </a:t>
                      </a:r>
                      <a:r>
                        <a:rPr lang="ru-RU" sz="11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Услуг по модернизации и повышению эффективности государственных услуг здравоохранения</a:t>
                      </a:r>
                      <a:r>
                        <a:rPr lang="en-US" sz="11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; </a:t>
                      </a:r>
                      <a:r>
                        <a:rPr lang="ru-RU" sz="11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Программа библиотечных услуг</a:t>
                      </a:r>
                      <a:r>
                        <a:rPr lang="en-US" sz="11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; </a:t>
                      </a:r>
                      <a:r>
                        <a:rPr lang="ru-RU" sz="11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Услуги здравоохранения на местах</a:t>
                      </a:r>
                      <a:r>
                        <a:rPr lang="en-US" sz="11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; </a:t>
                      </a:r>
                      <a:r>
                        <a:rPr lang="ru-RU" sz="11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Медицинская помощь, программа фельдшерских и специализированных услуг</a:t>
                      </a:r>
                      <a:r>
                        <a:rPr lang="en-US" sz="11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; </a:t>
                      </a:r>
                      <a:r>
                        <a:rPr lang="ru-RU" sz="11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Программа стационарной помощи</a:t>
                      </a:r>
                      <a:r>
                        <a:rPr lang="en-US" sz="11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; </a:t>
                      </a:r>
                      <a:r>
                        <a:rPr lang="ru-RU" sz="11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Программа комплексной социальной помощи</a:t>
                      </a:r>
                      <a:r>
                        <a:rPr lang="en-US" sz="11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; </a:t>
                      </a:r>
                      <a:r>
                        <a:rPr lang="ru-RU" sz="11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Программа альтернативной трудовой службы</a:t>
                      </a:r>
                      <a:r>
                        <a:rPr lang="en-US" sz="11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. </a:t>
                      </a:r>
                      <a:r>
                        <a:rPr lang="ru-RU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В каждой программе имеются подпрограммы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, </a:t>
                      </a:r>
                      <a:r>
                        <a:rPr lang="ru-RU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всего таких подпрограмм 56, среднее число подпрограмм на программу 7, а их количество в программах варьируется от 1 до 16</a:t>
                      </a:r>
                      <a:r>
                        <a:rPr lang="en-US" sz="11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6645301"/>
                  </a:ext>
                </a:extLst>
              </a:tr>
              <a:tr h="31281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Количество ПЭ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76" marR="2776" marT="2776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141 </a:t>
                      </a: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количественный показатель</a:t>
                      </a:r>
                      <a:r>
                        <a:rPr lang="en-U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31 </a:t>
                      </a: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качественный показатель и 7 показателей своевременности</a:t>
                      </a:r>
                      <a:r>
                        <a:rPr lang="en-U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следует отметить, что в некоторых случаях различные подпрограммы имеют одинаковые ПЭ</a:t>
                      </a:r>
                      <a:r>
                        <a:rPr lang="en-U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), </a:t>
                      </a: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плюс в трансфертах 8 ПЭ связаны с числом получателей</a:t>
                      </a:r>
                      <a:r>
                        <a:rPr lang="en-U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en-U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связаны с суммами и 8 – с частотой трансфертов</a:t>
                      </a:r>
                      <a:r>
                        <a:rPr lang="en-U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2776" marR="2776" marT="2776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7218967"/>
                  </a:ext>
                </a:extLst>
              </a:tr>
              <a:tr h="448199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Примеры ПЭ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76" marR="2776" marT="2776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КОЛИЧЕСТВО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 </a:t>
                      </a:r>
                    </a:p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Общее количество разработанных проектов правовых актов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документов и /или стандартов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подготовленных в рамках политических документов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программ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отчётов и аналитических документов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Количество подготовленных соглашений, меморандумов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протоколов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программ и иных документов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заседаний, дискуссий и других мероприятий в сфере сотрудничества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Количество программ, подвергающихся контролю, мониторингу и координации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Количество подготовленных и состоявшихся телевизионных передач на тему здорового питания для детей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Количество исследований в отношении особо опасных инфекций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Количество подходящих для использования компонентов крови из общего числа образцов (единиц) собранной крови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Количество жителей, пользующихся услугами первичной медицинской помощи, в том числе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a)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количество жителей в возрасте 18 лет и старше, получавших услуги районного терапевта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семейного врача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Количество лиц, получавших бесплатные медикаменты и на льготных условиях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Количество случаев предоставления помощи онкологическим больным и больным заболеваниями крови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КАЧЕСТВО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 </a:t>
                      </a:r>
                    </a:p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Полнота охвата всеми прививками детей в возрасте до 11 мес. 29 дней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 процентах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Полнота охвата всеми прививками детей в возрасте до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мес.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дней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 процентах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Охват организаций оказывающих медицинские услуги программой по борьбе с инфекциями, в процентах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Максимальная доля негодных проб крови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Процент лиц, получающих АРВ (антиретровирусное)-лечение среди всех взрослых и детей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живущих с ВИЧ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Охват женщин в возрасте 30-60 лет мероприятиями по скринингу рака шейки матки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(%)</a:t>
                      </a:r>
                    </a:p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СВОЕВРЕМЕННОСТЬ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 </a:t>
                      </a:r>
                    </a:p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Среднее время реагирования (дней) на официальные письма Министерства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Максимальный период дезинфекции очагов инфекционных заболеваний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время на дезинфекцию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76" marR="2776" marT="2776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69639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086002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609600"/>
            <a:ext cx="8763000" cy="6019800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bs-Latn-B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00100" lvl="1" indent="-3429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bs-Latn-BA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одержимое 2"/>
          <p:cNvSpPr txBox="1">
            <a:spLocks/>
          </p:cNvSpPr>
          <p:nvPr/>
        </p:nvSpPr>
        <p:spPr bwMode="auto">
          <a:xfrm>
            <a:off x="773527" y="2654205"/>
            <a:ext cx="8818396" cy="1930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1200"/>
              </a:spcBef>
            </a:pP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spcBef>
                <a:spcPts val="1200"/>
              </a:spcBef>
            </a:pPr>
            <a:r>
              <a:rPr lang="ru-RU" sz="3000" cap="all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СВОДНЫЙ ОБЗОР ПОКАЗАТЕЛЕЙ ЭФФЕКТИВНОСТИ (пэ) В СФЕРЕ ОБРАЗОВАНИЯ И ЗДРАВООХРАНЕНИЯ</a:t>
            </a:r>
            <a:endParaRPr lang="ru-RU" sz="1300" dirty="0">
              <a:solidFill>
                <a:schemeClr val="tx1"/>
              </a:solidFill>
              <a:latin typeface="Lucida Grande CY"/>
              <a:cs typeface="Lucida Grande CY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2B24DC-685A-4272-9035-EE69F292B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66426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609600"/>
            <a:ext cx="8763000" cy="6019800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bs-Latn-B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412309" y="260872"/>
            <a:ext cx="7884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ru-RU" sz="2400" cap="all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КОЛИЧЕСТВО Пэ И СТРУКТУРА ПРОГРАММ</a:t>
            </a:r>
            <a:endParaRPr lang="ru-RU" sz="2400" dirty="0">
              <a:latin typeface="Lucida Grande CY"/>
              <a:cs typeface="Lucida Grande CY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D63924-A406-4020-BDAD-FB67F3CEF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  <p:sp>
        <p:nvSpPr>
          <p:cNvPr id="6" name="Содержимое 2">
            <a:extLst>
              <a:ext uri="{FF2B5EF4-FFF2-40B4-BE49-F238E27FC236}">
                <a16:creationId xmlns:a16="http://schemas.microsoft.com/office/drawing/2014/main" id="{4C7D06AA-9D57-4DA9-B37E-209995E0C1B0}"/>
              </a:ext>
            </a:extLst>
          </p:cNvPr>
          <p:cNvSpPr txBox="1">
            <a:spLocks/>
          </p:cNvSpPr>
          <p:nvPr/>
        </p:nvSpPr>
        <p:spPr bwMode="auto">
          <a:xfrm>
            <a:off x="763588" y="1066800"/>
            <a:ext cx="8764588" cy="6003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bs-Latn-BA" sz="19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bs-Latn-BA" sz="19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bs-Latn-BA" sz="19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bs-Latn-BA" sz="19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en-US" sz="19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spcBef>
                <a:spcPts val="800"/>
              </a:spcBef>
            </a:pPr>
            <a:endParaRPr lang="ru-RU" sz="1300" dirty="0">
              <a:solidFill>
                <a:schemeClr val="tx1"/>
              </a:solidFill>
              <a:latin typeface="Lucida Grande CY"/>
              <a:cs typeface="Lucida Grande CY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372BECD-5C95-4A19-86B1-E6C5576CF0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7156148"/>
              </p:ext>
            </p:extLst>
          </p:nvPr>
        </p:nvGraphicFramePr>
        <p:xfrm>
          <a:off x="990600" y="914401"/>
          <a:ext cx="8537576" cy="5372483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3239041611"/>
                    </a:ext>
                  </a:extLst>
                </a:gridCol>
                <a:gridCol w="1896382">
                  <a:extLst>
                    <a:ext uri="{9D8B030D-6E8A-4147-A177-3AD203B41FA5}">
                      <a16:colId xmlns:a16="http://schemas.microsoft.com/office/drawing/2014/main" val="2959277111"/>
                    </a:ext>
                  </a:extLst>
                </a:gridCol>
                <a:gridCol w="1589218">
                  <a:extLst>
                    <a:ext uri="{9D8B030D-6E8A-4147-A177-3AD203B41FA5}">
                      <a16:colId xmlns:a16="http://schemas.microsoft.com/office/drawing/2014/main" val="2021554327"/>
                    </a:ext>
                  </a:extLst>
                </a:gridCol>
                <a:gridCol w="1589218">
                  <a:extLst>
                    <a:ext uri="{9D8B030D-6E8A-4147-A177-3AD203B41FA5}">
                      <a16:colId xmlns:a16="http://schemas.microsoft.com/office/drawing/2014/main" val="979990029"/>
                    </a:ext>
                  </a:extLst>
                </a:gridCol>
                <a:gridCol w="2014958">
                  <a:extLst>
                    <a:ext uri="{9D8B030D-6E8A-4147-A177-3AD203B41FA5}">
                      <a16:colId xmlns:a16="http://schemas.microsoft.com/office/drawing/2014/main" val="1616373879"/>
                    </a:ext>
                  </a:extLst>
                </a:gridCol>
              </a:tblGrid>
              <a:tr h="35535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43" marR="9143" marT="9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ОБРАЗОВАНИЕ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ЗДРАВООХРАНЕНИЕ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678655"/>
                  </a:ext>
                </a:extLst>
              </a:tr>
              <a:tr h="566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43" marR="9143" marT="9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КОЛ-ВО</a:t>
                      </a:r>
                      <a:r>
                        <a:rPr lang="ru-RU" sz="11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И СТРУКТУРА ПРОГРАММ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КОЛ-ВО ПЭ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КОЛ-ВО И СТРУКТУРА ПРОГРАММ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КОЛ-ВО ПЭ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5840380"/>
                  </a:ext>
                </a:extLst>
              </a:tr>
              <a:tr h="48102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Российская Федерация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программа и 7 подпрограмм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143" marR="9143" marT="9143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программа</a:t>
                      </a:r>
                      <a:r>
                        <a:rPr lang="ru-RU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и 11 подпрограмм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9143" marR="9143" marT="9143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4919524"/>
                  </a:ext>
                </a:extLst>
              </a:tr>
              <a:tr h="40868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Сербия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программ и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64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мероприятия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</a:t>
                      </a:r>
                    </a:p>
                  </a:txBody>
                  <a:tcPr marL="9143" marR="9143" marT="9143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программ и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45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мероприятий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9143" marR="9143" marT="9143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4671113"/>
                  </a:ext>
                </a:extLst>
              </a:tr>
              <a:tr h="40868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Хорватия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программы и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40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мероприятий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9143" marR="9143" marT="9143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программ</a:t>
                      </a:r>
                      <a:r>
                        <a:rPr lang="ru-RU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и 8 мероприятий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143" marR="9143" marT="9143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686089"/>
                  </a:ext>
                </a:extLst>
              </a:tr>
              <a:tr h="48102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Кыргызская</a:t>
                      </a: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Республика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программ и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27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мероприятий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143" marR="9143" marT="9143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программ и 40 мероприятий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9143" marR="9143" marT="9143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7665253"/>
                  </a:ext>
                </a:extLst>
              </a:tr>
              <a:tr h="24593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Болгария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programs</a:t>
                      </a:r>
                    </a:p>
                  </a:txBody>
                  <a:tcPr marL="9143" marR="9143" marT="9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9143" marR="9143" marT="9143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программы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143" marR="9143" marT="9143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474569"/>
                  </a:ext>
                </a:extLst>
              </a:tr>
              <a:tr h="40868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Беларусь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программа и</a:t>
                      </a:r>
                      <a:r>
                        <a:rPr lang="ru-RU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11 подпрограмм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143" marR="9143" marT="9143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программа и 7 подпрограмм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143" marR="9143" marT="9143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3247166"/>
                  </a:ext>
                </a:extLst>
              </a:tr>
              <a:tr h="24593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Молдова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43" marR="9143" marT="9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43" marR="9143" marT="9143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программ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9143" marR="9143" marT="9143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3955303"/>
                  </a:ext>
                </a:extLst>
              </a:tr>
              <a:tr h="408687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Армения </a:t>
                      </a:r>
                      <a:endParaRPr lang="en-US" sz="13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3" marR="9143" marT="9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 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программ и 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69 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подпрограмм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3" marR="9143" marT="9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153</a:t>
                      </a:r>
                    </a:p>
                  </a:txBody>
                  <a:tcPr marL="9143" marR="9143" marT="9143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 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программ и 56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подпрограмм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3" marR="9143" marT="9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165</a:t>
                      </a:r>
                    </a:p>
                  </a:txBody>
                  <a:tcPr marL="9143" marR="9143" marT="9143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6485918"/>
                  </a:ext>
                </a:extLst>
              </a:tr>
              <a:tr h="8065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Turkey</a:t>
                      </a:r>
                    </a:p>
                  </a:txBody>
                  <a:tcPr marL="9143" marR="9143" marT="9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стратегических целей и 42 цели в области эффективности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</a:t>
                      </a:r>
                    </a:p>
                  </a:txBody>
                  <a:tcPr marL="9143" marR="9143" marT="9143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6328800"/>
                  </a:ext>
                </a:extLst>
              </a:tr>
              <a:tr h="55521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</a:t>
                      </a:r>
                      <a:r>
                        <a:rPr lang="ru-RU" sz="1300" b="1" i="1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СРЕДНЕМ</a:t>
                      </a:r>
                      <a:endParaRPr lang="en-US" sz="13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endParaRPr lang="en-US" sz="13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3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9143" marR="9143" marT="9143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3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9143" marR="9143" marT="9143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84788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786413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609600"/>
            <a:ext cx="8763000" cy="6019800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bs-Latn-B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010074" y="102023"/>
            <a:ext cx="8268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ru-RU" sz="2400" cap="all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Выводы анализа ПЭ В СФЕРЕ ОБРАЗОВАНИЯ И ЗДРАВООХРАНЕНИЯ: общие характеристики</a:t>
            </a:r>
            <a:endParaRPr lang="ru-RU" sz="2400" dirty="0">
              <a:latin typeface="Lucida Grande CY"/>
              <a:cs typeface="Lucida Grande CY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D63924-A406-4020-BDAD-FB67F3CEF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  <p:sp>
        <p:nvSpPr>
          <p:cNvPr id="6" name="Содержимое 2">
            <a:extLst>
              <a:ext uri="{FF2B5EF4-FFF2-40B4-BE49-F238E27FC236}">
                <a16:creationId xmlns:a16="http://schemas.microsoft.com/office/drawing/2014/main" id="{4C7D06AA-9D57-4DA9-B37E-209995E0C1B0}"/>
              </a:ext>
            </a:extLst>
          </p:cNvPr>
          <p:cNvSpPr txBox="1">
            <a:spLocks/>
          </p:cNvSpPr>
          <p:nvPr/>
        </p:nvSpPr>
        <p:spPr bwMode="auto">
          <a:xfrm>
            <a:off x="763588" y="609601"/>
            <a:ext cx="8913812" cy="3968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bs-Latn-BA" sz="190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900" dirty="0">
                <a:solidFill>
                  <a:schemeClr val="tx1"/>
                </a:solidFill>
              </a:rPr>
              <a:t>При этом, как отмечалось ранее, сопоставление не в полной мере правомерно </a:t>
            </a:r>
            <a:r>
              <a:rPr lang="ru-RU" sz="1900" u="sng" dirty="0">
                <a:solidFill>
                  <a:schemeClr val="tx1"/>
                </a:solidFill>
              </a:rPr>
              <a:t>из-за разного масштаба программ: они могут охватывать весь сектор (напр., в РФ), но также иметь гораздо меньший охват, - на уровне отдельного ведомственного/министерского департамента (напр. В Сербии)</a:t>
            </a:r>
            <a:r>
              <a:rPr lang="bs-Latn-BA" sz="1900" u="sng" dirty="0">
                <a:solidFill>
                  <a:schemeClr val="tx1"/>
                </a:solidFill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900" dirty="0">
                <a:solidFill>
                  <a:schemeClr val="tx1"/>
                </a:solidFill>
              </a:rPr>
              <a:t>В большинстве случаев ПЭ определяются должным образом: понятно, что с их помощью измеряют, какие единицы измерения используются, а их название нейтрально. Впрочем, это верно не всегда.</a:t>
            </a:r>
            <a:endParaRPr lang="bs-Latn-BA" sz="190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900" dirty="0">
                <a:solidFill>
                  <a:schemeClr val="tx1"/>
                </a:solidFill>
              </a:rPr>
              <a:t>В большинстве случаев ПЭ в основном отражают непосредственные результаты, однако также приводятся показатели, отражающие итоги</a:t>
            </a:r>
            <a:r>
              <a:rPr lang="bs-Latn-BA" sz="1900" dirty="0">
                <a:solidFill>
                  <a:schemeClr val="tx1"/>
                </a:solidFill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900" dirty="0">
                <a:solidFill>
                  <a:schemeClr val="tx1"/>
                </a:solidFill>
              </a:rPr>
              <a:t>В большинстве случаев также предусмотрены ПЭ, связанные с количественными результатами (напр., количество встреч или показатели, связанные с подготовкой того или иного  закона/нормативного акта («Да/Нет»)).</a:t>
            </a:r>
            <a:endParaRPr lang="bs-Latn-BA" sz="190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900" dirty="0">
                <a:solidFill>
                  <a:schemeClr val="tx1"/>
                </a:solidFill>
              </a:rPr>
              <a:t>В большинстве случаев предусмотрены долгосрочные показатели высшего уровня (как правило, включающие в себя показатели, которые позволяют проводить сравнения с другими странами), - напр., результаты исследования</a:t>
            </a:r>
            <a:r>
              <a:rPr lang="bs-Latn-BA" sz="1900" dirty="0">
                <a:solidFill>
                  <a:schemeClr val="tx1"/>
                </a:solidFill>
              </a:rPr>
              <a:t> PISA, </a:t>
            </a:r>
            <a:r>
              <a:rPr lang="ru-RU" sz="1900" dirty="0">
                <a:solidFill>
                  <a:schemeClr val="tx1"/>
                </a:solidFill>
              </a:rPr>
              <a:t>доля населения, охваченная разными уровнями образования, инвестиции в НИОКР, ожидаемая продолжительность жизни, смертность, вызванная разными типами заболеваний, охват вакцинацией.</a:t>
            </a:r>
            <a:r>
              <a:rPr lang="bs-Latn-BA" sz="1900" dirty="0">
                <a:solidFill>
                  <a:schemeClr val="tx1"/>
                </a:solidFill>
              </a:rPr>
              <a:t>. 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spcBef>
                <a:spcPts val="800"/>
              </a:spcBef>
            </a:pPr>
            <a:endParaRPr lang="ru-RU" sz="1300" dirty="0">
              <a:solidFill>
                <a:schemeClr val="tx1"/>
              </a:solidFill>
              <a:latin typeface="Lucida Grande CY"/>
              <a:cs typeface="Lucida Grande CY"/>
            </a:endParaRPr>
          </a:p>
        </p:txBody>
      </p:sp>
    </p:spTree>
    <p:extLst>
      <p:ext uri="{BB962C8B-B14F-4D97-AF65-F5344CB8AC3E}">
        <p14:creationId xmlns:p14="http://schemas.microsoft.com/office/powerpoint/2010/main" val="353967256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609600"/>
            <a:ext cx="8763000" cy="6019800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bs-Latn-B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D63924-A406-4020-BDAD-FB67F3CEF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  <p:sp>
        <p:nvSpPr>
          <p:cNvPr id="6" name="Содержимое 2">
            <a:extLst>
              <a:ext uri="{FF2B5EF4-FFF2-40B4-BE49-F238E27FC236}">
                <a16:creationId xmlns:a16="http://schemas.microsoft.com/office/drawing/2014/main" id="{4C7D06AA-9D57-4DA9-B37E-209995E0C1B0}"/>
              </a:ext>
            </a:extLst>
          </p:cNvPr>
          <p:cNvSpPr txBox="1">
            <a:spLocks/>
          </p:cNvSpPr>
          <p:nvPr/>
        </p:nvSpPr>
        <p:spPr bwMode="auto">
          <a:xfrm>
            <a:off x="763588" y="1098552"/>
            <a:ext cx="8764588" cy="335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bs-Latn-BA" sz="1900" dirty="0">
              <a:solidFill>
                <a:schemeClr val="tx1"/>
              </a:solidFill>
            </a:endParaRPr>
          </a:p>
          <a:p>
            <a:pPr algn="just"/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spcBef>
                <a:spcPts val="800"/>
              </a:spcBef>
            </a:pPr>
            <a:endParaRPr lang="ru-RU" sz="1300" dirty="0">
              <a:solidFill>
                <a:schemeClr val="tx1"/>
              </a:solidFill>
              <a:latin typeface="Lucida Grande CY"/>
              <a:cs typeface="Lucida Grande CY"/>
            </a:endParaRPr>
          </a:p>
        </p:txBody>
      </p:sp>
      <p:sp>
        <p:nvSpPr>
          <p:cNvPr id="7" name="Содержимое 2">
            <a:extLst>
              <a:ext uri="{FF2B5EF4-FFF2-40B4-BE49-F238E27FC236}">
                <a16:creationId xmlns:a16="http://schemas.microsoft.com/office/drawing/2014/main" id="{CF211009-5C39-4A03-B820-A6DBFEFCCC14}"/>
              </a:ext>
            </a:extLst>
          </p:cNvPr>
          <p:cNvSpPr txBox="1">
            <a:spLocks/>
          </p:cNvSpPr>
          <p:nvPr/>
        </p:nvSpPr>
        <p:spPr bwMode="auto">
          <a:xfrm>
            <a:off x="895184" y="762001"/>
            <a:ext cx="8764588" cy="3620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bs-Latn-BA" sz="1900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</a:rPr>
              <a:t>В образовании ПЭ могут быть в целом классифицированы по следующим группам </a:t>
            </a:r>
            <a:r>
              <a:rPr lang="en-US" sz="1800" dirty="0">
                <a:solidFill>
                  <a:schemeClr val="tx1"/>
                </a:solidFill>
              </a:rPr>
              <a:t>: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ru-RU" sz="1800" b="1" dirty="0">
                <a:solidFill>
                  <a:schemeClr val="tx1"/>
                </a:solidFill>
              </a:rPr>
              <a:t>Доступ к образованию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(</a:t>
            </a:r>
            <a:r>
              <a:rPr lang="ru-RU" sz="1800" dirty="0">
                <a:solidFill>
                  <a:schemeClr val="tx1"/>
                </a:solidFill>
              </a:rPr>
              <a:t>например, доля населения, охваченного образованием на различных уровнях</a:t>
            </a:r>
            <a:r>
              <a:rPr lang="en-US" sz="1800" dirty="0">
                <a:solidFill>
                  <a:schemeClr val="tx1"/>
                </a:solidFill>
              </a:rPr>
              <a:t>)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ru-RU" sz="1800" b="1" dirty="0">
                <a:solidFill>
                  <a:schemeClr val="tx1"/>
                </a:solidFill>
              </a:rPr>
              <a:t>Качество образования </a:t>
            </a:r>
            <a:r>
              <a:rPr lang="en-US" sz="1800" dirty="0">
                <a:solidFill>
                  <a:schemeClr val="tx1"/>
                </a:solidFill>
              </a:rPr>
              <a:t>(</a:t>
            </a:r>
            <a:r>
              <a:rPr lang="ru-RU" sz="1800" dirty="0">
                <a:solidFill>
                  <a:schemeClr val="tx1"/>
                </a:solidFill>
              </a:rPr>
              <a:t>например, средний балл по государственным экзаменам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ru-RU" sz="1800" dirty="0">
                <a:solidFill>
                  <a:schemeClr val="tx1"/>
                </a:solidFill>
              </a:rPr>
              <a:t>средние показатели по исследованию </a:t>
            </a:r>
            <a:r>
              <a:rPr lang="en-US" sz="1800" dirty="0">
                <a:solidFill>
                  <a:schemeClr val="tx1"/>
                </a:solidFill>
              </a:rPr>
              <a:t>PISA, </a:t>
            </a:r>
            <a:r>
              <a:rPr lang="ru-RU" sz="1800" dirty="0">
                <a:solidFill>
                  <a:schemeClr val="tx1"/>
                </a:solidFill>
              </a:rPr>
              <a:t>доля занятых выпускников вузов</a:t>
            </a:r>
            <a:r>
              <a:rPr lang="en-US" sz="1800" dirty="0">
                <a:solidFill>
                  <a:schemeClr val="tx1"/>
                </a:solidFill>
              </a:rPr>
              <a:t>)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ru-RU" sz="1800" b="1" dirty="0">
                <a:solidFill>
                  <a:schemeClr val="tx1"/>
                </a:solidFill>
              </a:rPr>
              <a:t>Количество получателей услуг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(</a:t>
            </a:r>
            <a:r>
              <a:rPr lang="ru-RU" sz="1800" dirty="0">
                <a:solidFill>
                  <a:schemeClr val="tx1"/>
                </a:solidFill>
              </a:rPr>
              <a:t>учащихся</a:t>
            </a:r>
            <a:r>
              <a:rPr lang="en-US" sz="1800" dirty="0">
                <a:solidFill>
                  <a:schemeClr val="tx1"/>
                </a:solidFill>
              </a:rPr>
              <a:t>)</a:t>
            </a:r>
            <a:r>
              <a:rPr lang="ru-RU" sz="1800" dirty="0">
                <a:solidFill>
                  <a:schemeClr val="tx1"/>
                </a:solidFill>
              </a:rPr>
              <a:t>,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ru-RU" sz="1800" b="1" dirty="0">
                <a:solidFill>
                  <a:schemeClr val="tx1"/>
                </a:solidFill>
              </a:rPr>
              <a:t>количество лиц, предоставляющих услуги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(</a:t>
            </a:r>
            <a:r>
              <a:rPr lang="ru-RU" sz="1800" dirty="0">
                <a:solidFill>
                  <a:schemeClr val="tx1"/>
                </a:solidFill>
              </a:rPr>
              <a:t>учителей</a:t>
            </a:r>
            <a:r>
              <a:rPr lang="en-US" sz="1800" dirty="0">
                <a:solidFill>
                  <a:schemeClr val="tx1"/>
                </a:solidFill>
              </a:rPr>
              <a:t>)</a:t>
            </a:r>
            <a:r>
              <a:rPr lang="ru-RU" sz="1800" dirty="0">
                <a:solidFill>
                  <a:schemeClr val="tx1"/>
                </a:solidFill>
              </a:rPr>
              <a:t>,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ru-RU" sz="1800" b="1" dirty="0">
                <a:solidFill>
                  <a:schemeClr val="tx1"/>
                </a:solidFill>
              </a:rPr>
              <a:t>и их соотношение на различных уровнях образования</a:t>
            </a:r>
            <a:endParaRPr lang="en-US" sz="1800" b="1" dirty="0">
              <a:solidFill>
                <a:schemeClr val="tx1"/>
              </a:solidFill>
            </a:endParaRPr>
          </a:p>
          <a:p>
            <a:pPr marL="914400" lvl="1" indent="-457200" algn="just">
              <a:buFont typeface="+mj-lt"/>
              <a:buAutoNum type="arabicPeriod"/>
            </a:pPr>
            <a:r>
              <a:rPr lang="ru-RU" sz="1800" b="1" dirty="0">
                <a:solidFill>
                  <a:schemeClr val="tx1"/>
                </a:solidFill>
              </a:rPr>
              <a:t>Капиталовложения в основные средства и ИТ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(</a:t>
            </a:r>
            <a:r>
              <a:rPr lang="ru-RU" sz="1800" dirty="0">
                <a:solidFill>
                  <a:schemeClr val="tx1"/>
                </a:solidFill>
              </a:rPr>
              <a:t>доля школ с современными интернет- и ИТ - системами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ru-RU" sz="1800" dirty="0">
                <a:solidFill>
                  <a:schemeClr val="tx1"/>
                </a:solidFill>
              </a:rPr>
              <a:t>доля школ с высокими стандартами безопасности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ru-RU" sz="1800" dirty="0">
                <a:solidFill>
                  <a:schemeClr val="tx1"/>
                </a:solidFill>
              </a:rPr>
              <a:t>количество модернизированных предметов, преподаваемых с использованием ИТ-системы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ru-RU" sz="1800" dirty="0">
                <a:solidFill>
                  <a:schemeClr val="tx1"/>
                </a:solidFill>
              </a:rPr>
              <a:t>доля школ с доступом к компьютерам для образовательных целей</a:t>
            </a:r>
            <a:r>
              <a:rPr lang="en-US" sz="1800" dirty="0">
                <a:solidFill>
                  <a:schemeClr val="tx1"/>
                </a:solidFill>
              </a:rPr>
              <a:t>)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ru-RU" sz="1800" b="1" dirty="0">
                <a:solidFill>
                  <a:schemeClr val="tx1"/>
                </a:solidFill>
              </a:rPr>
              <a:t>Одарённые учащиеся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(</a:t>
            </a:r>
            <a:r>
              <a:rPr lang="ru-RU" sz="1800" dirty="0">
                <a:solidFill>
                  <a:schemeClr val="tx1"/>
                </a:solidFill>
              </a:rPr>
              <a:t>например, количество наград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ru-RU" sz="1800" dirty="0">
                <a:solidFill>
                  <a:schemeClr val="tx1"/>
                </a:solidFill>
              </a:rPr>
              <a:t>доля учащихся, получаемых стипендии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ru-RU" sz="1800" dirty="0">
                <a:solidFill>
                  <a:schemeClr val="tx1"/>
                </a:solidFill>
              </a:rPr>
              <a:t>количество учащихся-участников международных олимпиад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ru-RU" sz="1800" dirty="0">
                <a:solidFill>
                  <a:schemeClr val="tx1"/>
                </a:solidFill>
              </a:rPr>
              <a:t>количество одарённых детей и учащихся, получающих поддержку в конкретных формах в соответствии с их потребностями, предпочтениями и навыками</a:t>
            </a:r>
            <a:r>
              <a:rPr lang="en-US" sz="1800" dirty="0">
                <a:solidFill>
                  <a:schemeClr val="tx1"/>
                </a:solidFill>
              </a:rPr>
              <a:t>)</a:t>
            </a:r>
          </a:p>
          <a:p>
            <a:pPr marL="914400" lvl="1" indent="-457200" algn="just">
              <a:buFont typeface="+mj-lt"/>
              <a:buAutoNum type="arabicPeriod"/>
            </a:pPr>
            <a:endParaRPr lang="en-US" sz="2000" dirty="0">
              <a:solidFill>
                <a:schemeClr val="tx1"/>
              </a:solidFill>
            </a:endParaRPr>
          </a:p>
          <a:p>
            <a:pPr marL="914400" lvl="1" indent="-457200" algn="just">
              <a:buFont typeface="+mj-lt"/>
              <a:buAutoNum type="arabicPeriod"/>
            </a:pPr>
            <a:endParaRPr lang="bs-Latn-BA" sz="2000" dirty="0">
              <a:solidFill>
                <a:schemeClr val="tx1"/>
              </a:solidFill>
            </a:endParaRPr>
          </a:p>
          <a:p>
            <a:pPr algn="just">
              <a:spcBef>
                <a:spcPts val="800"/>
              </a:spcBef>
            </a:pPr>
            <a:endParaRPr lang="ru-RU" sz="1300" dirty="0">
              <a:solidFill>
                <a:schemeClr val="tx1"/>
              </a:solidFill>
              <a:latin typeface="Lucida Grande CY"/>
              <a:cs typeface="Lucida Grande CY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72990E0-E1C1-4C00-B919-F17F3D0FE4A5}"/>
              </a:ext>
            </a:extLst>
          </p:cNvPr>
          <p:cNvSpPr txBox="1"/>
          <p:nvPr/>
        </p:nvSpPr>
        <p:spPr>
          <a:xfrm>
            <a:off x="662609" y="152400"/>
            <a:ext cx="90147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cap="all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Выводы анализа ПЭ В СФЕРЕ ОБРАЗОВАНИЯ: общая классификация ПЭ</a:t>
            </a:r>
            <a:endParaRPr lang="en-US" sz="2800" cap="all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8966439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609600"/>
            <a:ext cx="8763000" cy="6019800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bs-Latn-B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D63924-A406-4020-BDAD-FB67F3CEF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  <p:sp>
        <p:nvSpPr>
          <p:cNvPr id="6" name="Содержимое 2">
            <a:extLst>
              <a:ext uri="{FF2B5EF4-FFF2-40B4-BE49-F238E27FC236}">
                <a16:creationId xmlns:a16="http://schemas.microsoft.com/office/drawing/2014/main" id="{4C7D06AA-9D57-4DA9-B37E-209995E0C1B0}"/>
              </a:ext>
            </a:extLst>
          </p:cNvPr>
          <p:cNvSpPr txBox="1">
            <a:spLocks/>
          </p:cNvSpPr>
          <p:nvPr/>
        </p:nvSpPr>
        <p:spPr bwMode="auto">
          <a:xfrm>
            <a:off x="763588" y="1098552"/>
            <a:ext cx="8764588" cy="335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bs-Latn-BA" sz="1900" dirty="0">
              <a:solidFill>
                <a:schemeClr val="tx1"/>
              </a:solidFill>
            </a:endParaRPr>
          </a:p>
          <a:p>
            <a:pPr algn="just"/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spcBef>
                <a:spcPts val="800"/>
              </a:spcBef>
            </a:pPr>
            <a:endParaRPr lang="ru-RU" sz="1300" dirty="0">
              <a:solidFill>
                <a:schemeClr val="tx1"/>
              </a:solidFill>
              <a:latin typeface="Lucida Grande CY"/>
              <a:cs typeface="Lucida Grande CY"/>
            </a:endParaRPr>
          </a:p>
        </p:txBody>
      </p:sp>
      <p:sp>
        <p:nvSpPr>
          <p:cNvPr id="7" name="Содержимое 2">
            <a:extLst>
              <a:ext uri="{FF2B5EF4-FFF2-40B4-BE49-F238E27FC236}">
                <a16:creationId xmlns:a16="http://schemas.microsoft.com/office/drawing/2014/main" id="{CF211009-5C39-4A03-B820-A6DBFEFCCC14}"/>
              </a:ext>
            </a:extLst>
          </p:cNvPr>
          <p:cNvSpPr txBox="1">
            <a:spLocks/>
          </p:cNvSpPr>
          <p:nvPr/>
        </p:nvSpPr>
        <p:spPr bwMode="auto">
          <a:xfrm>
            <a:off x="840658" y="609601"/>
            <a:ext cx="8764588" cy="3495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bs-Latn-BA" sz="1800" dirty="0">
              <a:solidFill>
                <a:schemeClr val="tx1"/>
              </a:solidFill>
            </a:endParaRPr>
          </a:p>
          <a:p>
            <a:pPr algn="just"/>
            <a:r>
              <a:rPr lang="ru-RU" sz="1600" dirty="0">
                <a:solidFill>
                  <a:schemeClr val="tx1"/>
                </a:solidFill>
              </a:rPr>
              <a:t>В образовании ПЭ могут быть в целом классифицированы по следующим группам :</a:t>
            </a:r>
          </a:p>
          <a:p>
            <a:pPr marL="914400" lvl="1" indent="-457200" algn="just">
              <a:buFont typeface="+mj-lt"/>
              <a:buAutoNum type="arabicPeriod" startAt="6"/>
            </a:pPr>
            <a:r>
              <a:rPr lang="ru-RU" sz="1600" b="1" dirty="0">
                <a:solidFill>
                  <a:schemeClr val="tx1"/>
                </a:solidFill>
              </a:rPr>
              <a:t>Доступ для социально отчуждённых групп </a:t>
            </a:r>
            <a:r>
              <a:rPr lang="en-US" sz="1600" dirty="0">
                <a:solidFill>
                  <a:schemeClr val="tx1"/>
                </a:solidFill>
              </a:rPr>
              <a:t>(</a:t>
            </a:r>
            <a:r>
              <a:rPr lang="ru-RU" sz="1600" dirty="0">
                <a:solidFill>
                  <a:schemeClr val="tx1"/>
                </a:solidFill>
              </a:rPr>
              <a:t>например, количество педагогов, работающих с цыганскими детьми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ru-RU" sz="1600" dirty="0">
                <a:solidFill>
                  <a:schemeClr val="tx1"/>
                </a:solidFill>
              </a:rPr>
              <a:t>количество учащихся с ограниченными возможностями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ru-RU" sz="1600" dirty="0">
                <a:solidFill>
                  <a:schemeClr val="tx1"/>
                </a:solidFill>
              </a:rPr>
              <a:t>количество детей, участвующих в программе учебной работы с детьми,  находящимися на стационарном лечении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ru-RU" sz="1600" dirty="0">
                <a:solidFill>
                  <a:schemeClr val="tx1"/>
                </a:solidFill>
              </a:rPr>
              <a:t>увеличение количества дополнительных занятий для учащихся с пониженным уровнем обучаемости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  <a:p>
            <a:pPr marL="914400" lvl="1" indent="-457200" algn="just">
              <a:buFont typeface="+mj-lt"/>
              <a:buAutoNum type="arabicPeriod" startAt="6"/>
            </a:pPr>
            <a:r>
              <a:rPr lang="ru-RU" sz="1600" b="1" dirty="0">
                <a:solidFill>
                  <a:schemeClr val="tx1"/>
                </a:solidFill>
              </a:rPr>
              <a:t>Вспомогательные услуги </a:t>
            </a:r>
            <a:r>
              <a:rPr lang="en-US" sz="1600" dirty="0">
                <a:solidFill>
                  <a:schemeClr val="tx1"/>
                </a:solidFill>
              </a:rPr>
              <a:t>(</a:t>
            </a:r>
            <a:r>
              <a:rPr lang="ru-RU" sz="1600" dirty="0">
                <a:solidFill>
                  <a:schemeClr val="tx1"/>
                </a:solidFill>
              </a:rPr>
              <a:t>например, количество общежитий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ru-RU" sz="1600" dirty="0">
                <a:solidFill>
                  <a:schemeClr val="tx1"/>
                </a:solidFill>
              </a:rPr>
              <a:t>количество учащихся, пользующихся жилищными услугами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  <a:p>
            <a:pPr marL="914400" lvl="1" indent="-457200" algn="just">
              <a:buFont typeface="+mj-lt"/>
              <a:buAutoNum type="arabicPeriod" startAt="6"/>
            </a:pPr>
            <a:r>
              <a:rPr lang="ru-RU" sz="1600" b="1" dirty="0">
                <a:solidFill>
                  <a:schemeClr val="tx1"/>
                </a:solidFill>
              </a:rPr>
              <a:t>Внешкольные мероприятия </a:t>
            </a:r>
            <a:r>
              <a:rPr lang="en-US" sz="1600" dirty="0">
                <a:solidFill>
                  <a:schemeClr val="tx1"/>
                </a:solidFill>
              </a:rPr>
              <a:t>(</a:t>
            </a:r>
            <a:r>
              <a:rPr lang="ru-RU" sz="1600" dirty="0">
                <a:solidFill>
                  <a:schemeClr val="tx1"/>
                </a:solidFill>
              </a:rPr>
              <a:t>например, процент учеников, участвующих во внешкольных мероприятиях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  <a:p>
            <a:pPr marL="914400" lvl="1" indent="-457200" algn="just">
              <a:buFont typeface="+mj-lt"/>
              <a:buAutoNum type="arabicPeriod" startAt="6"/>
            </a:pPr>
            <a:r>
              <a:rPr lang="ru-RU" sz="1600" b="1" dirty="0">
                <a:solidFill>
                  <a:schemeClr val="tx1"/>
                </a:solidFill>
              </a:rPr>
              <a:t>Выполнение стандартов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(</a:t>
            </a:r>
            <a:r>
              <a:rPr lang="ru-RU" sz="1600" dirty="0">
                <a:solidFill>
                  <a:schemeClr val="tx1"/>
                </a:solidFill>
              </a:rPr>
              <a:t>например, количество вузов, соответствующих пересмотренным европейским стандартам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ru-RU" sz="1600" dirty="0">
                <a:solidFill>
                  <a:schemeClr val="tx1"/>
                </a:solidFill>
              </a:rPr>
              <a:t>количество стандартных документов, отражающих учебные достижения на ступенях начального и среднего образования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  <a:p>
            <a:pPr marL="914400" lvl="1" indent="-457200" algn="just">
              <a:buFont typeface="+mj-lt"/>
              <a:buAutoNum type="arabicPeriod" startAt="6"/>
            </a:pPr>
            <a:r>
              <a:rPr lang="ru-RU" sz="1600" b="1" dirty="0">
                <a:solidFill>
                  <a:schemeClr val="tx1"/>
                </a:solidFill>
              </a:rPr>
              <a:t>НИОКР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(</a:t>
            </a:r>
            <a:r>
              <a:rPr lang="ru-RU" sz="1600" dirty="0">
                <a:solidFill>
                  <a:schemeClr val="tx1"/>
                </a:solidFill>
              </a:rPr>
              <a:t>например, процентная доля ВВП, выделяемая на науку и исследовательскую работу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ru-RU" sz="1600" dirty="0">
                <a:solidFill>
                  <a:schemeClr val="tx1"/>
                </a:solidFill>
              </a:rPr>
              <a:t>доля средств,  выделяемых университетами на НИОКР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ru-RU" sz="1600" dirty="0">
                <a:solidFill>
                  <a:schemeClr val="tx1"/>
                </a:solidFill>
              </a:rPr>
              <a:t>доля недавних выпускников,  участвующих в практической деятельности по НИОКР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  <a:p>
            <a:pPr marL="914400" lvl="1" indent="-457200" algn="just">
              <a:buFont typeface="+mj-lt"/>
              <a:buAutoNum type="arabicPeriod" startAt="6"/>
            </a:pPr>
            <a:r>
              <a:rPr lang="ru-RU" sz="1600" b="1" dirty="0">
                <a:solidFill>
                  <a:schemeClr val="tx1"/>
                </a:solidFill>
              </a:rPr>
              <a:t>Образование учителей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(</a:t>
            </a:r>
            <a:r>
              <a:rPr lang="ru-RU" sz="1600" dirty="0">
                <a:solidFill>
                  <a:schemeClr val="tx1"/>
                </a:solidFill>
              </a:rPr>
              <a:t>например, количество работников системы образования, прошедших подготовку по теме предотвращения насилия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ru-RU" sz="1600" dirty="0">
                <a:solidFill>
                  <a:schemeClr val="tx1"/>
                </a:solidFill>
              </a:rPr>
              <a:t>доля учителей, участвующих в программах повышения профессиональной квалификации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  <a:p>
            <a:pPr marL="914400" lvl="1" indent="-457200" algn="just">
              <a:buFont typeface="+mj-lt"/>
              <a:buAutoNum type="arabicPeriod" startAt="6"/>
            </a:pPr>
            <a:r>
              <a:rPr lang="ru-RU" sz="1600" b="1" dirty="0">
                <a:solidFill>
                  <a:schemeClr val="tx1"/>
                </a:solidFill>
              </a:rPr>
              <a:t>Нормативно—правовые документы </a:t>
            </a:r>
            <a:r>
              <a:rPr lang="en-US" sz="1600" dirty="0">
                <a:solidFill>
                  <a:schemeClr val="tx1"/>
                </a:solidFill>
              </a:rPr>
              <a:t>(</a:t>
            </a:r>
            <a:r>
              <a:rPr lang="ru-RU" sz="1600" dirty="0">
                <a:solidFill>
                  <a:schemeClr val="tx1"/>
                </a:solidFill>
              </a:rPr>
              <a:t>например, административные акты, регулирующие процесс обучения/подготовки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ru-RU" sz="1600" dirty="0">
                <a:solidFill>
                  <a:schemeClr val="tx1"/>
                </a:solidFill>
              </a:rPr>
              <a:t>законы и подзаконные акты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ru-RU" sz="1600" dirty="0">
                <a:solidFill>
                  <a:schemeClr val="tx1"/>
                </a:solidFill>
              </a:rPr>
              <a:t>подготовка документов по образовательной политике </a:t>
            </a:r>
            <a:r>
              <a:rPr lang="en-US" sz="1600" dirty="0">
                <a:solidFill>
                  <a:schemeClr val="tx1"/>
                </a:solidFill>
              </a:rPr>
              <a:t>(</a:t>
            </a:r>
            <a:r>
              <a:rPr lang="ru-RU" sz="1600" dirty="0">
                <a:solidFill>
                  <a:schemeClr val="tx1"/>
                </a:solidFill>
              </a:rPr>
              <a:t>общее число документов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  <a:p>
            <a:pPr lvl="1" algn="just"/>
            <a:endParaRPr lang="en-US" sz="1700" dirty="0">
              <a:solidFill>
                <a:schemeClr val="tx1"/>
              </a:solidFill>
            </a:endParaRPr>
          </a:p>
          <a:p>
            <a:pPr lvl="1" algn="just"/>
            <a:endParaRPr lang="en-US" sz="2000" dirty="0">
              <a:solidFill>
                <a:schemeClr val="tx1"/>
              </a:solidFill>
            </a:endParaRPr>
          </a:p>
          <a:p>
            <a:pPr marL="914400" lvl="1" indent="-457200" algn="just">
              <a:buFont typeface="+mj-lt"/>
              <a:buAutoNum type="arabicPeriod"/>
            </a:pPr>
            <a:endParaRPr lang="en-US" sz="2000" b="1" dirty="0">
              <a:solidFill>
                <a:schemeClr val="tx1"/>
              </a:solidFill>
            </a:endParaRPr>
          </a:p>
          <a:p>
            <a:pPr marL="914400" lvl="1" indent="-457200" algn="just">
              <a:buFont typeface="+mj-lt"/>
              <a:buAutoNum type="arabicPeriod"/>
            </a:pPr>
            <a:endParaRPr lang="bs-Latn-BA" sz="2000" b="1" dirty="0">
              <a:solidFill>
                <a:schemeClr val="tx1"/>
              </a:solidFill>
            </a:endParaRPr>
          </a:p>
          <a:p>
            <a:pPr algn="just">
              <a:spcBef>
                <a:spcPts val="800"/>
              </a:spcBef>
            </a:pPr>
            <a:endParaRPr lang="ru-RU" sz="1300" dirty="0">
              <a:solidFill>
                <a:schemeClr val="tx1"/>
              </a:solidFill>
              <a:latin typeface="Lucida Grande CY"/>
              <a:cs typeface="Lucida Grande CY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72990E0-E1C1-4C00-B919-F17F3D0FE4A5}"/>
              </a:ext>
            </a:extLst>
          </p:cNvPr>
          <p:cNvSpPr txBox="1"/>
          <p:nvPr/>
        </p:nvSpPr>
        <p:spPr>
          <a:xfrm>
            <a:off x="856380" y="142473"/>
            <a:ext cx="86908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cap="all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Выводы анализа ПЭ В СФЕРЕ ОБРАЗОВАНИЯ: </a:t>
            </a:r>
          </a:p>
          <a:p>
            <a:pPr algn="ctr"/>
            <a:r>
              <a:rPr lang="ru-RU" sz="2800" cap="all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общая классификация ПЭ</a:t>
            </a:r>
          </a:p>
        </p:txBody>
      </p:sp>
    </p:spTree>
    <p:extLst>
      <p:ext uri="{BB962C8B-B14F-4D97-AF65-F5344CB8AC3E}">
        <p14:creationId xmlns:p14="http://schemas.microsoft.com/office/powerpoint/2010/main" val="110874435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609600"/>
            <a:ext cx="8763000" cy="6019800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bs-Latn-B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D63924-A406-4020-BDAD-FB67F3CEF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  <p:sp>
        <p:nvSpPr>
          <p:cNvPr id="6" name="Содержимое 2">
            <a:extLst>
              <a:ext uri="{FF2B5EF4-FFF2-40B4-BE49-F238E27FC236}">
                <a16:creationId xmlns:a16="http://schemas.microsoft.com/office/drawing/2014/main" id="{4C7D06AA-9D57-4DA9-B37E-209995E0C1B0}"/>
              </a:ext>
            </a:extLst>
          </p:cNvPr>
          <p:cNvSpPr txBox="1">
            <a:spLocks/>
          </p:cNvSpPr>
          <p:nvPr/>
        </p:nvSpPr>
        <p:spPr bwMode="auto">
          <a:xfrm>
            <a:off x="763588" y="1098552"/>
            <a:ext cx="8764588" cy="335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bs-Latn-BA" sz="1900" dirty="0">
              <a:solidFill>
                <a:schemeClr val="tx1"/>
              </a:solidFill>
            </a:endParaRPr>
          </a:p>
          <a:p>
            <a:pPr algn="just"/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spcBef>
                <a:spcPts val="800"/>
              </a:spcBef>
            </a:pPr>
            <a:endParaRPr lang="ru-RU" sz="1300" dirty="0">
              <a:solidFill>
                <a:schemeClr val="tx1"/>
              </a:solidFill>
              <a:latin typeface="Lucida Grande CY"/>
              <a:cs typeface="Lucida Grande CY"/>
            </a:endParaRPr>
          </a:p>
        </p:txBody>
      </p:sp>
      <p:sp>
        <p:nvSpPr>
          <p:cNvPr id="7" name="Содержимое 2">
            <a:extLst>
              <a:ext uri="{FF2B5EF4-FFF2-40B4-BE49-F238E27FC236}">
                <a16:creationId xmlns:a16="http://schemas.microsoft.com/office/drawing/2014/main" id="{CF211009-5C39-4A03-B820-A6DBFEFCCC14}"/>
              </a:ext>
            </a:extLst>
          </p:cNvPr>
          <p:cNvSpPr txBox="1">
            <a:spLocks/>
          </p:cNvSpPr>
          <p:nvPr/>
        </p:nvSpPr>
        <p:spPr bwMode="auto">
          <a:xfrm>
            <a:off x="895184" y="1029563"/>
            <a:ext cx="8764588" cy="335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800" dirty="0">
                <a:solidFill>
                  <a:schemeClr val="tx1"/>
                </a:solidFill>
              </a:rPr>
              <a:t>В здравоохранении ПЭ, как правило, могут быть разделены на группы, относящиеся к </a:t>
            </a:r>
            <a:r>
              <a:rPr lang="en-US" sz="1800" dirty="0">
                <a:solidFill>
                  <a:schemeClr val="tx1"/>
                </a:solidFill>
              </a:rPr>
              <a:t>: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ru-RU" sz="1800" b="1" dirty="0">
                <a:solidFill>
                  <a:schemeClr val="tx1"/>
                </a:solidFill>
              </a:rPr>
              <a:t>Ожидаемой продолжительности жизни</a:t>
            </a:r>
            <a:endParaRPr lang="en-US" sz="1800" b="1" dirty="0">
              <a:solidFill>
                <a:schemeClr val="tx1"/>
              </a:solidFill>
            </a:endParaRPr>
          </a:p>
          <a:p>
            <a:pPr marL="914400" lvl="1" indent="-457200" algn="just">
              <a:buFont typeface="+mj-lt"/>
              <a:buAutoNum type="arabicPeriod"/>
            </a:pPr>
            <a:r>
              <a:rPr lang="ru-RU" sz="1800" b="1" dirty="0">
                <a:solidFill>
                  <a:schemeClr val="tx1"/>
                </a:solidFill>
              </a:rPr>
              <a:t>Восприятию качества услуг </a:t>
            </a:r>
            <a:r>
              <a:rPr lang="en-US" sz="1800" dirty="0">
                <a:solidFill>
                  <a:schemeClr val="tx1"/>
                </a:solidFill>
              </a:rPr>
              <a:t>(</a:t>
            </a:r>
            <a:r>
              <a:rPr lang="ru-RU" sz="1800" dirty="0">
                <a:solidFill>
                  <a:schemeClr val="tx1"/>
                </a:solidFill>
              </a:rPr>
              <a:t>например, процент пациентов, удовлетворённых качеством услуг здравоохранения</a:t>
            </a:r>
            <a:r>
              <a:rPr lang="en-US" sz="1800" dirty="0">
                <a:solidFill>
                  <a:schemeClr val="tx1"/>
                </a:solidFill>
              </a:rPr>
              <a:t>)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ru-RU" sz="1800" b="1" dirty="0">
                <a:solidFill>
                  <a:schemeClr val="tx1"/>
                </a:solidFill>
              </a:rPr>
              <a:t>Смертности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(</a:t>
            </a:r>
            <a:r>
              <a:rPr lang="ru-RU" sz="1800" dirty="0">
                <a:solidFill>
                  <a:schemeClr val="tx1"/>
                </a:solidFill>
              </a:rPr>
              <a:t>например,  смертность от всех причин на 1000 человек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ru-RU" sz="1800" dirty="0">
                <a:solidFill>
                  <a:schemeClr val="tx1"/>
                </a:solidFill>
              </a:rPr>
              <a:t>детская смертность на 1000 новорождённых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ru-RU" sz="1800" dirty="0">
                <a:solidFill>
                  <a:schemeClr val="tx1"/>
                </a:solidFill>
              </a:rPr>
              <a:t>смертность от сердечно-сосудистых заболеваний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ru-RU" sz="1800" dirty="0">
                <a:solidFill>
                  <a:schemeClr val="tx1"/>
                </a:solidFill>
              </a:rPr>
              <a:t>заболеваемость по видам заболеваний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ru-RU" sz="1800" dirty="0">
                <a:solidFill>
                  <a:schemeClr val="tx1"/>
                </a:solidFill>
              </a:rPr>
              <a:t>смертность, вызванная злокачественными новообразованиями, %</a:t>
            </a:r>
            <a:r>
              <a:rPr lang="en-US" sz="1800" dirty="0">
                <a:solidFill>
                  <a:schemeClr val="tx1"/>
                </a:solidFill>
              </a:rPr>
              <a:t>)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ru-RU" sz="1800" b="1" dirty="0">
                <a:solidFill>
                  <a:schemeClr val="tx1"/>
                </a:solidFill>
              </a:rPr>
              <a:t>Заболеваемости </a:t>
            </a:r>
            <a:r>
              <a:rPr lang="en-US" sz="1800" dirty="0">
                <a:solidFill>
                  <a:schemeClr val="tx1"/>
                </a:solidFill>
              </a:rPr>
              <a:t>(</a:t>
            </a:r>
            <a:r>
              <a:rPr lang="ru-RU" sz="1800" dirty="0">
                <a:solidFill>
                  <a:schemeClr val="tx1"/>
                </a:solidFill>
              </a:rPr>
              <a:t>например, уровень распространённости сердечно-сосудистых заболеваний и заболеваемость туберкулёзом</a:t>
            </a:r>
            <a:r>
              <a:rPr lang="en-US" sz="1800" dirty="0">
                <a:solidFill>
                  <a:schemeClr val="tx1"/>
                </a:solidFill>
              </a:rPr>
              <a:t>)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ru-RU" sz="1800" b="1" dirty="0">
                <a:solidFill>
                  <a:schemeClr val="tx1"/>
                </a:solidFill>
              </a:rPr>
              <a:t>Высокотехнологичным услугам здравоохранения  и капиталовложениям в основные средства </a:t>
            </a:r>
            <a:r>
              <a:rPr lang="en-US" sz="1800" dirty="0">
                <a:solidFill>
                  <a:schemeClr val="tx1"/>
                </a:solidFill>
              </a:rPr>
              <a:t>(</a:t>
            </a:r>
            <a:r>
              <a:rPr lang="ru-RU" sz="1800" dirty="0">
                <a:solidFill>
                  <a:schemeClr val="tx1"/>
                </a:solidFill>
              </a:rPr>
              <a:t>например, срок службы оборудования радиологической диагностики  и СИПАП-терапии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ru-RU" sz="1800" dirty="0">
                <a:solidFill>
                  <a:schemeClr val="tx1"/>
                </a:solidFill>
              </a:rPr>
              <a:t>количество государственных лечебных учреждений, оснащённых </a:t>
            </a:r>
            <a:r>
              <a:rPr lang="ru-RU" sz="1800" dirty="0" err="1">
                <a:solidFill>
                  <a:schemeClr val="tx1"/>
                </a:solidFill>
              </a:rPr>
              <a:t>метрологически</a:t>
            </a:r>
            <a:r>
              <a:rPr lang="ru-RU" sz="1800" dirty="0">
                <a:solidFill>
                  <a:schemeClr val="tx1"/>
                </a:solidFill>
              </a:rPr>
              <a:t> выверенным лабораторным оборудованием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ru-RU" sz="1800" dirty="0">
                <a:solidFill>
                  <a:schemeClr val="tx1"/>
                </a:solidFill>
              </a:rPr>
              <a:t>количество внедрённых электронных услуг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ru-RU" sz="1800" dirty="0">
                <a:solidFill>
                  <a:schemeClr val="tx1"/>
                </a:solidFill>
              </a:rPr>
              <a:t>и затраты на капиталовложения в основные средства на душу населения</a:t>
            </a:r>
            <a:r>
              <a:rPr lang="en-US" sz="1800" dirty="0">
                <a:solidFill>
                  <a:schemeClr val="tx1"/>
                </a:solidFill>
              </a:rPr>
              <a:t>)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ru-RU" sz="1800" b="1" dirty="0">
                <a:solidFill>
                  <a:schemeClr val="tx1"/>
                </a:solidFill>
              </a:rPr>
              <a:t>НИОКР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(</a:t>
            </a:r>
            <a:r>
              <a:rPr lang="ru-RU" sz="1800" dirty="0">
                <a:solidFill>
                  <a:schemeClr val="tx1"/>
                </a:solidFill>
              </a:rPr>
              <a:t>например, доля научных работников в возрасте до 39 лет в общем количестве учёных  и количество исследований в области особо опасных инфекций</a:t>
            </a:r>
            <a:r>
              <a:rPr lang="en-US" sz="1800" dirty="0">
                <a:solidFill>
                  <a:schemeClr val="tx1"/>
                </a:solidFill>
              </a:rPr>
              <a:t>)</a:t>
            </a:r>
          </a:p>
          <a:p>
            <a:pPr marL="914400" lvl="1" indent="-457200" algn="just">
              <a:buFont typeface="+mj-lt"/>
              <a:buAutoNum type="arabicPeriod"/>
            </a:pPr>
            <a:endParaRPr lang="en-US" sz="1800" b="1" dirty="0">
              <a:solidFill>
                <a:schemeClr val="tx1"/>
              </a:solidFill>
            </a:endParaRPr>
          </a:p>
          <a:p>
            <a:pPr marL="914400" lvl="1" indent="-457200" algn="just">
              <a:buFont typeface="+mj-lt"/>
              <a:buAutoNum type="arabicPeriod"/>
            </a:pPr>
            <a:endParaRPr lang="en-US" sz="1700" b="1" dirty="0">
              <a:solidFill>
                <a:schemeClr val="tx1"/>
              </a:solidFill>
            </a:endParaRPr>
          </a:p>
          <a:p>
            <a:pPr algn="just">
              <a:spcBef>
                <a:spcPts val="800"/>
              </a:spcBef>
            </a:pPr>
            <a:endParaRPr lang="ru-RU" sz="1300" dirty="0">
              <a:solidFill>
                <a:schemeClr val="tx1"/>
              </a:solidFill>
              <a:latin typeface="Lucida Grande CY"/>
              <a:cs typeface="Lucida Grande CY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72990E0-E1C1-4C00-B919-F17F3D0FE4A5}"/>
              </a:ext>
            </a:extLst>
          </p:cNvPr>
          <p:cNvSpPr txBox="1"/>
          <p:nvPr/>
        </p:nvSpPr>
        <p:spPr>
          <a:xfrm>
            <a:off x="662609" y="152400"/>
            <a:ext cx="90147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cap="all" dirty="0">
                <a:solidFill>
                  <a:srgbClr val="002060"/>
                </a:solidFill>
              </a:rPr>
              <a:t>Выводы анализа ПЭ В СФЕРЕ ЗДРАВООХРАНЕНИЯ: общая классификация ПЭ</a:t>
            </a:r>
            <a:endParaRPr lang="en-US" sz="3600" cap="all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3009263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609600"/>
            <a:ext cx="8763000" cy="6019800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bs-Latn-B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D63924-A406-4020-BDAD-FB67F3CEF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  <p:sp>
        <p:nvSpPr>
          <p:cNvPr id="6" name="Содержимое 2">
            <a:extLst>
              <a:ext uri="{FF2B5EF4-FFF2-40B4-BE49-F238E27FC236}">
                <a16:creationId xmlns:a16="http://schemas.microsoft.com/office/drawing/2014/main" id="{4C7D06AA-9D57-4DA9-B37E-209995E0C1B0}"/>
              </a:ext>
            </a:extLst>
          </p:cNvPr>
          <p:cNvSpPr txBox="1">
            <a:spLocks/>
          </p:cNvSpPr>
          <p:nvPr/>
        </p:nvSpPr>
        <p:spPr bwMode="auto">
          <a:xfrm>
            <a:off x="763588" y="1098552"/>
            <a:ext cx="8764588" cy="335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bs-Latn-BA" sz="1900" dirty="0">
              <a:solidFill>
                <a:schemeClr val="tx1"/>
              </a:solidFill>
            </a:endParaRPr>
          </a:p>
          <a:p>
            <a:pPr algn="just"/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spcBef>
                <a:spcPts val="800"/>
              </a:spcBef>
            </a:pPr>
            <a:endParaRPr lang="ru-RU" sz="1300" dirty="0">
              <a:solidFill>
                <a:schemeClr val="tx1"/>
              </a:solidFill>
              <a:latin typeface="Lucida Grande CY"/>
              <a:cs typeface="Lucida Grande CY"/>
            </a:endParaRPr>
          </a:p>
        </p:txBody>
      </p:sp>
      <p:sp>
        <p:nvSpPr>
          <p:cNvPr id="7" name="Содержимое 2">
            <a:extLst>
              <a:ext uri="{FF2B5EF4-FFF2-40B4-BE49-F238E27FC236}">
                <a16:creationId xmlns:a16="http://schemas.microsoft.com/office/drawing/2014/main" id="{CF211009-5C39-4A03-B820-A6DBFEFCCC14}"/>
              </a:ext>
            </a:extLst>
          </p:cNvPr>
          <p:cNvSpPr txBox="1">
            <a:spLocks/>
          </p:cNvSpPr>
          <p:nvPr/>
        </p:nvSpPr>
        <p:spPr bwMode="auto">
          <a:xfrm>
            <a:off x="895184" y="609601"/>
            <a:ext cx="8764588" cy="3772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bs-Latn-BA" sz="1900" dirty="0">
              <a:solidFill>
                <a:schemeClr val="tx1"/>
              </a:solidFill>
            </a:endParaRPr>
          </a:p>
          <a:p>
            <a:pPr algn="just"/>
            <a:r>
              <a:rPr lang="ru-RU" sz="1600" dirty="0">
                <a:solidFill>
                  <a:schemeClr val="tx1"/>
                </a:solidFill>
              </a:rPr>
              <a:t>В здравоохранении ПЭ, как правило, могут быть разделены на группы, относящиеся к </a:t>
            </a:r>
            <a:r>
              <a:rPr lang="en-US" sz="1600" dirty="0">
                <a:solidFill>
                  <a:schemeClr val="tx1"/>
                </a:solidFill>
              </a:rPr>
              <a:t>:</a:t>
            </a:r>
          </a:p>
          <a:p>
            <a:pPr marL="914400" lvl="1" indent="-457200" algn="just">
              <a:buFont typeface="+mj-lt"/>
              <a:buAutoNum type="arabicPeriod" startAt="7"/>
            </a:pPr>
            <a:r>
              <a:rPr lang="ru-RU" sz="1600" b="1" dirty="0">
                <a:solidFill>
                  <a:schemeClr val="tx1"/>
                </a:solidFill>
              </a:rPr>
              <a:t>Охвату вакцинацией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(</a:t>
            </a:r>
            <a:r>
              <a:rPr lang="ru-RU" sz="1600" dirty="0">
                <a:solidFill>
                  <a:schemeClr val="tx1"/>
                </a:solidFill>
              </a:rPr>
              <a:t>например, доля подвергнутых полной вакцинации детей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ru-RU" sz="1600" dirty="0">
                <a:solidFill>
                  <a:schemeClr val="tx1"/>
                </a:solidFill>
              </a:rPr>
              <a:t>охват вакцинацией детей до 2 лет и охват женщин в возрасте от 30 до 60 лет процедурой скрининга для выявления рака шейки матки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  <a:p>
            <a:pPr marL="914400" lvl="1" indent="-457200" algn="just">
              <a:buFont typeface="+mj-lt"/>
              <a:buAutoNum type="arabicPeriod" startAt="7"/>
            </a:pPr>
            <a:r>
              <a:rPr lang="ru-RU" sz="1600" b="1" dirty="0">
                <a:solidFill>
                  <a:schemeClr val="tx1"/>
                </a:solidFill>
              </a:rPr>
              <a:t>Охват профилактическими мероприятиями и обследованиями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(</a:t>
            </a:r>
            <a:r>
              <a:rPr lang="ru-RU" sz="1600" dirty="0">
                <a:solidFill>
                  <a:schemeClr val="tx1"/>
                </a:solidFill>
              </a:rPr>
              <a:t>например, доля женщин, подвергаемых профилактическим обследованиям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ru-RU" sz="1600" dirty="0">
                <a:solidFill>
                  <a:schemeClr val="tx1"/>
                </a:solidFill>
              </a:rPr>
              <a:t>потребление поваренной соли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ru-RU" sz="1600" dirty="0">
                <a:solidFill>
                  <a:schemeClr val="tx1"/>
                </a:solidFill>
              </a:rPr>
              <a:t>потребление фруктов и овощей и доля физически активного населения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  <a:p>
            <a:pPr marL="914400" lvl="1" indent="-457200" algn="just">
              <a:buFont typeface="+mj-lt"/>
              <a:buAutoNum type="arabicPeriod" startAt="7"/>
            </a:pPr>
            <a:r>
              <a:rPr lang="ru-RU" sz="1600" b="1" dirty="0">
                <a:solidFill>
                  <a:schemeClr val="tx1"/>
                </a:solidFill>
              </a:rPr>
              <a:t>Квалификацией и уровнем подготовки работников здравоохранения </a:t>
            </a:r>
            <a:r>
              <a:rPr lang="en-US" sz="1600" dirty="0">
                <a:solidFill>
                  <a:schemeClr val="tx1"/>
                </a:solidFill>
              </a:rPr>
              <a:t>(</a:t>
            </a:r>
            <a:r>
              <a:rPr lang="ru-RU" sz="1600" dirty="0">
                <a:solidFill>
                  <a:schemeClr val="tx1"/>
                </a:solidFill>
              </a:rPr>
              <a:t>например, количество работников здравоохранения, участвовавших в профессиональной подготовке</a:t>
            </a:r>
            <a:r>
              <a:rPr lang="en-GB" sz="1600" dirty="0">
                <a:solidFill>
                  <a:schemeClr val="tx1"/>
                </a:solidFill>
              </a:rPr>
              <a:t>)</a:t>
            </a:r>
            <a:endParaRPr lang="en-US" sz="1600" dirty="0">
              <a:solidFill>
                <a:schemeClr val="tx1"/>
              </a:solidFill>
            </a:endParaRPr>
          </a:p>
          <a:p>
            <a:pPr marL="914400" lvl="1" indent="-457200" algn="just">
              <a:buFont typeface="+mj-lt"/>
              <a:buAutoNum type="arabicPeriod" startAt="7"/>
            </a:pPr>
            <a:r>
              <a:rPr lang="ru-RU" sz="1600" b="1" dirty="0">
                <a:solidFill>
                  <a:schemeClr val="tx1"/>
                </a:solidFill>
              </a:rPr>
              <a:t>Повышение уровня осведомлённости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(</a:t>
            </a:r>
            <a:r>
              <a:rPr lang="ru-RU" sz="1600" dirty="0">
                <a:solidFill>
                  <a:schemeClr val="tx1"/>
                </a:solidFill>
              </a:rPr>
              <a:t>например, разработанные информационные материалы о профилактике заболеваний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ru-RU" sz="1600" dirty="0">
                <a:solidFill>
                  <a:schemeClr val="tx1"/>
                </a:solidFill>
              </a:rPr>
              <a:t>количество просветительских кампаний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  <a:p>
            <a:pPr marL="914400" lvl="1" indent="-457200" algn="just">
              <a:buFont typeface="+mj-lt"/>
              <a:buAutoNum type="arabicPeriod" startAt="7"/>
            </a:pPr>
            <a:r>
              <a:rPr lang="ru-RU" sz="1600" b="1" dirty="0">
                <a:solidFill>
                  <a:schemeClr val="tx1"/>
                </a:solidFill>
              </a:rPr>
              <a:t>Количество сотрудников системы здравоохранения и соответствующие соотношения </a:t>
            </a:r>
            <a:r>
              <a:rPr lang="en-US" sz="1600" dirty="0">
                <a:solidFill>
                  <a:schemeClr val="tx1"/>
                </a:solidFill>
              </a:rPr>
              <a:t>(</a:t>
            </a:r>
            <a:r>
              <a:rPr lang="ru-RU" sz="1600" dirty="0">
                <a:solidFill>
                  <a:schemeClr val="tx1"/>
                </a:solidFill>
              </a:rPr>
              <a:t>например, количество врачей-терапевтов на 10 тыс. чел.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ru-RU" sz="1600" dirty="0">
                <a:solidFill>
                  <a:schemeClr val="tx1"/>
                </a:solidFill>
              </a:rPr>
              <a:t>количество младшего и среднего медперсонала на одного врача-терапевта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ru-RU" sz="1600" dirty="0">
                <a:solidFill>
                  <a:schemeClr val="tx1"/>
                </a:solidFill>
              </a:rPr>
              <a:t>количество врачей-узких специалистов на 100 тыс. человек населения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ru-RU" sz="1600" dirty="0">
                <a:solidFill>
                  <a:schemeClr val="tx1"/>
                </a:solidFill>
              </a:rPr>
              <a:t>количество медработников на душу населения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  <a:p>
            <a:pPr marL="914400" lvl="1" indent="-457200" algn="just">
              <a:buFont typeface="+mj-lt"/>
              <a:buAutoNum type="arabicPeriod" startAt="7"/>
            </a:pPr>
            <a:r>
              <a:rPr lang="ru-RU" sz="1600" b="1" dirty="0">
                <a:solidFill>
                  <a:schemeClr val="tx1"/>
                </a:solidFill>
              </a:rPr>
              <a:t>Нормативно-правовые документы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(</a:t>
            </a:r>
            <a:r>
              <a:rPr lang="ru-RU" sz="1600" dirty="0">
                <a:solidFill>
                  <a:schemeClr val="tx1"/>
                </a:solidFill>
              </a:rPr>
              <a:t>например, количество подготовленных соглашений, меморандумов, протоколов, программ и иных документов, заседаний, дискуссий и других мероприятий в сфере сотрудничества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  <a:p>
            <a:pPr marL="914400" lvl="1" indent="-457200" algn="just">
              <a:buFont typeface="+mj-lt"/>
              <a:buAutoNum type="arabicPeriod" startAt="7"/>
            </a:pPr>
            <a:endParaRPr lang="en-US" sz="1800" b="1" dirty="0">
              <a:solidFill>
                <a:schemeClr val="tx1"/>
              </a:solidFill>
            </a:endParaRPr>
          </a:p>
          <a:p>
            <a:pPr marL="914400" lvl="1" indent="-457200" algn="just">
              <a:buFont typeface="+mj-lt"/>
              <a:buAutoNum type="arabicPeriod" startAt="7"/>
            </a:pPr>
            <a:endParaRPr lang="en-US" sz="1800" b="1" dirty="0">
              <a:solidFill>
                <a:schemeClr val="tx1"/>
              </a:solidFill>
            </a:endParaRPr>
          </a:p>
          <a:p>
            <a:pPr algn="just">
              <a:spcBef>
                <a:spcPts val="800"/>
              </a:spcBef>
            </a:pPr>
            <a:endParaRPr lang="ru-RU" sz="1300" dirty="0">
              <a:solidFill>
                <a:schemeClr val="tx1"/>
              </a:solidFill>
              <a:latin typeface="Lucida Grande CY"/>
              <a:cs typeface="Lucida Grande CY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72990E0-E1C1-4C00-B919-F17F3D0FE4A5}"/>
              </a:ext>
            </a:extLst>
          </p:cNvPr>
          <p:cNvSpPr txBox="1"/>
          <p:nvPr/>
        </p:nvSpPr>
        <p:spPr>
          <a:xfrm>
            <a:off x="662609" y="152400"/>
            <a:ext cx="90147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cap="all" dirty="0">
                <a:solidFill>
                  <a:srgbClr val="002060"/>
                </a:solidFill>
              </a:rPr>
              <a:t>Выводы анализа ПЭ В СФЕРЕ ЗДРАВООХРАНЕНИЯ: общая классификация ПЭ</a:t>
            </a:r>
            <a:endParaRPr lang="en-US" sz="3600" cap="all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9837272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609600"/>
            <a:ext cx="8763000" cy="6019800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bs-Latn-B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00100" lvl="1" indent="-3429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bs-Latn-BA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одержимое 2"/>
          <p:cNvSpPr txBox="1">
            <a:spLocks/>
          </p:cNvSpPr>
          <p:nvPr/>
        </p:nvSpPr>
        <p:spPr bwMode="auto">
          <a:xfrm>
            <a:off x="773527" y="2654205"/>
            <a:ext cx="8818396" cy="1930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1200"/>
              </a:spcBef>
            </a:pP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r>
              <a:rPr lang="ru-RU" sz="2800" cap="all" dirty="0">
                <a:solidFill>
                  <a:srgbClr val="002060"/>
                </a:solidFill>
              </a:rPr>
              <a:t>РГПБ/БОР: ПЛАНЫ ДАЛЬНЕЙШЕЙ РАБОТЫ</a:t>
            </a:r>
            <a:endParaRPr lang="en-US" sz="2800" cap="all" dirty="0">
              <a:solidFill>
                <a:srgbClr val="002060"/>
              </a:solidFill>
            </a:endParaRPr>
          </a:p>
          <a:p>
            <a:pPr algn="just">
              <a:spcBef>
                <a:spcPts val="800"/>
              </a:spcBef>
            </a:pPr>
            <a:endParaRPr lang="ru-RU" sz="1300" dirty="0">
              <a:solidFill>
                <a:schemeClr val="tx1"/>
              </a:solidFill>
              <a:latin typeface="Lucida Grande CY"/>
              <a:cs typeface="Lucida Grande CY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2B24DC-685A-4272-9035-EE69F292B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324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609600"/>
            <a:ext cx="8763000" cy="6019800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bs-Latn-B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00100" lvl="1" indent="-3429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bs-Latn-BA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887360" y="173675"/>
            <a:ext cx="87900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cap="all" dirty="0">
                <a:solidFill>
                  <a:srgbClr val="002060"/>
                </a:solidFill>
              </a:rPr>
              <a:t>анализ ПЭ </a:t>
            </a:r>
            <a:r>
              <a:rPr lang="en-US" sz="3200" cap="all" dirty="0">
                <a:solidFill>
                  <a:srgbClr val="002060"/>
                </a:solidFill>
              </a:rPr>
              <a:t>PEMPAL</a:t>
            </a:r>
            <a:r>
              <a:rPr lang="ru-RU" sz="3200" cap="all" dirty="0">
                <a:solidFill>
                  <a:srgbClr val="002060"/>
                </a:solidFill>
              </a:rPr>
              <a:t>: МЕТОДОЛОГИЧЕСКИЙ Подход</a:t>
            </a:r>
            <a:endParaRPr lang="en-US" sz="3200" cap="all" dirty="0">
              <a:solidFill>
                <a:srgbClr val="002060"/>
              </a:solidFill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 bwMode="auto">
          <a:xfrm>
            <a:off x="790627" y="1295400"/>
            <a:ext cx="8764588" cy="6003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Летом 2017 г. РГПБ/БОР собрала примеры или полные наборы (в зависимости от страны) ПЭ в девяти странах</a:t>
            </a:r>
            <a:r>
              <a:rPr lang="en-US" sz="1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r>
              <a:rPr lang="ru-RU" sz="1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Армении</a:t>
            </a:r>
            <a:r>
              <a:rPr lang="en-US" sz="1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1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Беларуси</a:t>
            </a:r>
            <a:r>
              <a:rPr lang="en-US" sz="1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1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Болгарии</a:t>
            </a:r>
            <a:r>
              <a:rPr lang="en-US" sz="1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1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Боснии и Герцеговины</a:t>
            </a:r>
            <a:r>
              <a:rPr lang="en-US" sz="1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</a:t>
            </a:r>
            <a:r>
              <a:rPr lang="ru-RU" sz="1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на уровне субъектов и на федеральном уровне</a:t>
            </a:r>
            <a:r>
              <a:rPr lang="en-US" sz="1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), </a:t>
            </a:r>
            <a:r>
              <a:rPr lang="ru-RU" sz="1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Хорватии</a:t>
            </a:r>
            <a:r>
              <a:rPr lang="en-US" sz="1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1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Кыргызской Республики</a:t>
            </a:r>
            <a:r>
              <a:rPr lang="en-US" sz="1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1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Молдовы</a:t>
            </a:r>
            <a:r>
              <a:rPr lang="en-US" sz="1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1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Российской Федерации и Сербии</a:t>
            </a:r>
            <a:r>
              <a:rPr lang="en-US" sz="1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ru-RU" sz="17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en-US" sz="17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 сентябре 2017 г. РГПБ/БОР в ходе рабочего заседания согласовала 10 критериев для анализа ПЭ:</a:t>
            </a:r>
          </a:p>
          <a:p>
            <a:pPr algn="just"/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	а) 4 критерия из Обследования ОЭСР по БОР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	б) 6 дополнительных критериев, определённых РГПБ/БОР</a:t>
            </a:r>
            <a:endParaRPr lang="en-US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Ресурсная группа РГПБ/БОР </a:t>
            </a:r>
            <a:r>
              <a:rPr lang="en-US" sz="1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PEMPAL </a:t>
            </a:r>
            <a:r>
              <a:rPr lang="ru-RU" sz="1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 руководство проанализировали показатели девяти стран на основе указанных 10 критериев</a:t>
            </a:r>
            <a:r>
              <a:rPr lang="en-US" sz="1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endParaRPr lang="ru-RU" sz="17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ru-RU" sz="17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Учитывая различия в диапазоне собранного набора ПЭ, РГПБ/БОР решила сосредоточить анализ на ПЭ в сферах здравоохранения и образования.</a:t>
            </a:r>
          </a:p>
          <a:p>
            <a:pPr algn="just"/>
            <a:endParaRPr lang="en-US" sz="17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 октябре </a:t>
            </a:r>
            <a:r>
              <a:rPr lang="en-US" sz="1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2017</a:t>
            </a:r>
            <a:r>
              <a:rPr lang="ru-RU" sz="1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г. РГПБ/БОР собрала дополнительные показатели по сферам здравоохранения и образования в десяти странах (9 указанных выше и Турции)</a:t>
            </a:r>
            <a:r>
              <a:rPr lang="en-US" sz="1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ru-RU" sz="1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ru-RU" sz="1300" dirty="0">
              <a:solidFill>
                <a:schemeClr val="tx1"/>
              </a:solidFill>
              <a:latin typeface="Lucida Grande CY"/>
              <a:cs typeface="Lucida Grande CY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D63924-A406-4020-BDAD-FB67F3CEF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65626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609600"/>
            <a:ext cx="8763000" cy="6019800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bs-Latn-B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00100" lvl="1" indent="-3429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bs-Latn-BA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219200" y="152400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cap="all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РГПБ/БОР: ДАЛЬНЕЙШИЕ ШАГИ</a:t>
            </a:r>
            <a:endParaRPr lang="en-US" sz="3200" cap="all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 bwMode="auto">
          <a:xfrm>
            <a:off x="746382" y="737175"/>
            <a:ext cx="8764588" cy="6368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ts val="800"/>
              </a:spcBef>
              <a:buFont typeface="Arial"/>
              <a:buChar char="•"/>
            </a:pP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Результаты анализа представленных здесь ПЭ лягут в основу «продукта знаний» для членов РГПБ/БОР; также более активно будут использоваться ПЭ/примеры ПЭ, с которыми страны-участницы знакомили друг друга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marL="342900" indent="-342900" algn="just">
              <a:spcBef>
                <a:spcPts val="800"/>
              </a:spcBef>
              <a:buFont typeface="Arial"/>
              <a:buChar char="•"/>
            </a:pP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РГПБ/БОР обсудит дальнейшие шаги. В качестве потенциальных тем для данной РГ первоначально обсуждались следующие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</a:p>
          <a:p>
            <a:pPr marL="800100" lvl="1" indent="-342900" algn="just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Ключевые национальные показатели (КНП)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– 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 возможной подготовкой справочника для стран-участниц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PEMPAL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с указанием источников международных показателей, по которым осуществляется сбор данных в странах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PEMPAL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и примерами КНП, которые используются развитыми странами</a:t>
            </a:r>
            <a:r>
              <a:rPr lang="bs-Latn-BA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00100" lvl="1" indent="-342900" algn="just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Оценка воздействия и эффективности государственных программ</a:t>
            </a:r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00100" lvl="1" indent="-342900" algn="just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Дальнейшее рассмотрение анализа расходов</a:t>
            </a:r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00100" lvl="1" indent="-342900" algn="just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БОР на уровне местного самоуправления</a:t>
            </a:r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>
              <a:spcBef>
                <a:spcPts val="800"/>
              </a:spcBef>
              <a:buFont typeface="Arial"/>
              <a:buChar char="•"/>
            </a:pP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Дальнейшее ознакомление с опытом стран ОЭСР в части методических подходов и выводов, связанных с тематикой работы РГПБ/БОР.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spcBef>
                <a:spcPts val="800"/>
              </a:spcBef>
            </a:pP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lvl="1" algn="just">
              <a:spcBef>
                <a:spcPts val="800"/>
              </a:spcBef>
            </a:pPr>
            <a:endParaRPr lang="bs-Latn-B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spcBef>
                <a:spcPts val="800"/>
              </a:spcBef>
            </a:pPr>
            <a:endParaRPr lang="ru-RU" sz="1300" dirty="0">
              <a:solidFill>
                <a:schemeClr val="tx1"/>
              </a:solidFill>
              <a:latin typeface="Lucida Grande CY"/>
              <a:cs typeface="Lucida Grande CY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D63924-A406-4020-BDAD-FB67F3CEF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53681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5150" y="4267200"/>
            <a:ext cx="2113280" cy="19812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3150" y="1295400"/>
            <a:ext cx="8337550" cy="5410200"/>
          </a:xfrm>
        </p:spPr>
        <p:txBody>
          <a:bodyPr rtlCol="0">
            <a:noAutofit/>
          </a:bodyPr>
          <a:lstStyle/>
          <a:p>
            <a:pPr marL="457200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sz="3600" dirty="0">
                <a:solidFill>
                  <a:srgbClr val="000000"/>
                </a:solidFill>
              </a:rPr>
              <a:t>Спасибо за внимание</a:t>
            </a:r>
            <a:r>
              <a:rPr lang="en-US" sz="3600" dirty="0">
                <a:solidFill>
                  <a:srgbClr val="000000"/>
                </a:solidFill>
              </a:rPr>
              <a:t>!</a:t>
            </a:r>
            <a:endParaRPr lang="bs-Latn-BA" sz="3600" dirty="0">
              <a:solidFill>
                <a:srgbClr val="000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sz="2000" dirty="0">
              <a:solidFill>
                <a:srgbClr val="000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sz="2000" dirty="0">
                <a:solidFill>
                  <a:srgbClr val="000000"/>
                </a:solidFill>
              </a:rPr>
              <a:t>Все материалы БС</a:t>
            </a:r>
            <a:r>
              <a:rPr lang="en-US" sz="2000" dirty="0">
                <a:solidFill>
                  <a:srgbClr val="000000"/>
                </a:solidFill>
              </a:rPr>
              <a:t> PEMPAL</a:t>
            </a:r>
            <a:r>
              <a:rPr lang="ru-RU" sz="2000" dirty="0">
                <a:solidFill>
                  <a:srgbClr val="000000"/>
                </a:solidFill>
              </a:rPr>
              <a:t> и РГПБ/БОР доступны на английском, русском и боснийско-сербско-хорватском языках здесь: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>
                <a:solidFill>
                  <a:srgbClr val="000000"/>
                </a:solidFill>
                <a:hlinkClick r:id="rId4"/>
              </a:rPr>
              <a:t>www.pempal.org</a:t>
            </a:r>
            <a:endParaRPr lang="en-US" sz="2000" dirty="0">
              <a:solidFill>
                <a:srgbClr val="000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bs-Latn-BA" sz="3600" dirty="0">
              <a:solidFill>
                <a:srgbClr val="000000"/>
              </a:solidFill>
            </a:endParaRPr>
          </a:p>
        </p:txBody>
      </p:sp>
      <p:pic>
        <p:nvPicPr>
          <p:cNvPr id="74755" name="Рисунок 11" descr="pempal-logo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56" name="Рисунок 15" descr="pempal-logo-top.gif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384550" y="381000"/>
            <a:ext cx="38798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BB67A0A-E07A-442A-A062-6687BCB40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865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609600"/>
            <a:ext cx="8763000" cy="6019800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bs-Latn-B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00100" lvl="1" indent="-3429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bs-Latn-BA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одержимое 2"/>
          <p:cNvSpPr txBox="1">
            <a:spLocks/>
          </p:cNvSpPr>
          <p:nvPr/>
        </p:nvSpPr>
        <p:spPr bwMode="auto">
          <a:xfrm>
            <a:off x="773527" y="2654205"/>
            <a:ext cx="8818396" cy="1930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ts val="800"/>
              </a:spcBef>
              <a:buFont typeface="Arial"/>
              <a:buChar char="•"/>
            </a:pP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>
              <a:spcBef>
                <a:spcPts val="1200"/>
              </a:spcBef>
            </a:pPr>
            <a:r>
              <a:rPr lang="ru-RU" sz="3000" cap="all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ДЕСЯТЬ КРИТЕРИЕВ, ИСПОЛЬЗУЕМЫХ ДЛЯ ОЦЕНКИ ПЭ В СТРАНАХ-участницах </a:t>
            </a:r>
            <a:r>
              <a:rPr lang="en-US" sz="3000" cap="all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PEMPAL</a:t>
            </a:r>
            <a:endParaRPr lang="bs-Latn-B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spcBef>
                <a:spcPts val="800"/>
              </a:spcBef>
            </a:pPr>
            <a:endParaRPr lang="ru-RU" sz="1300" dirty="0">
              <a:solidFill>
                <a:schemeClr val="tx1"/>
              </a:solidFill>
              <a:latin typeface="Lucida Grande CY"/>
              <a:cs typeface="Lucida Grande CY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2B24DC-685A-4272-9035-EE69F292B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322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609600"/>
            <a:ext cx="8763000" cy="6019800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bs-Latn-B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00100" lvl="1" indent="-3429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bs-Latn-BA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609600" y="-73777"/>
            <a:ext cx="929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cap="all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10 </a:t>
            </a:r>
            <a:r>
              <a:rPr lang="ru-RU" sz="2400" cap="all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КРИТЕРИЕВ, ИСПОЛЬЗУЕМЫХ ДЛЯ ОЦЕНКИ </a:t>
            </a:r>
            <a:r>
              <a:rPr lang="ru-RU" sz="2400" cap="all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пЭ</a:t>
            </a:r>
            <a:endParaRPr lang="en-US" sz="2400" cap="all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 bwMode="auto">
          <a:xfrm>
            <a:off x="763588" y="387889"/>
            <a:ext cx="8915400" cy="6081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ts val="400"/>
              </a:spcBef>
              <a:buFont typeface="+mj-lt"/>
              <a:buAutoNum type="arabicPeriod"/>
            </a:pPr>
            <a:r>
              <a:rPr lang="ru-RU" sz="1300" dirty="0">
                <a:solidFill>
                  <a:schemeClr val="tx1"/>
                </a:solidFill>
                <a:latin typeface="+mj-lt"/>
                <a:cs typeface="Lucida Grande CY"/>
              </a:rPr>
              <a:t>Существует ли </a:t>
            </a:r>
            <a:r>
              <a:rPr lang="ru-RU" sz="1300" b="1" dirty="0">
                <a:solidFill>
                  <a:schemeClr val="tx1"/>
                </a:solidFill>
                <a:latin typeface="+mj-lt"/>
                <a:cs typeface="Lucida Grande CY"/>
              </a:rPr>
              <a:t>механизм БОР, </a:t>
            </a:r>
            <a:r>
              <a:rPr lang="ru-RU" sz="1300" dirty="0">
                <a:solidFill>
                  <a:schemeClr val="tx1"/>
                </a:solidFill>
                <a:latin typeface="+mj-lt"/>
                <a:cs typeface="Lucida Grande CY"/>
              </a:rPr>
              <a:t>  который бы в равной степени применялся во всех органах центрального правительства</a:t>
            </a:r>
            <a:r>
              <a:rPr lang="en-US" sz="1300" dirty="0">
                <a:solidFill>
                  <a:schemeClr val="tx1"/>
                </a:solidFill>
                <a:latin typeface="+mj-lt"/>
                <a:cs typeface="Lucida Grande CY"/>
              </a:rPr>
              <a:t>? </a:t>
            </a:r>
          </a:p>
          <a:p>
            <a:pPr marL="342900" indent="-342900" algn="just">
              <a:spcBef>
                <a:spcPts val="400"/>
              </a:spcBef>
              <a:buFont typeface="+mj-lt"/>
              <a:buAutoNum type="arabicPeriod"/>
            </a:pPr>
            <a:r>
              <a:rPr lang="ru-RU" sz="1300" dirty="0">
                <a:solidFill>
                  <a:schemeClr val="tx1"/>
                </a:solidFill>
                <a:latin typeface="+mj-lt"/>
                <a:cs typeface="Lucida Grande CY"/>
              </a:rPr>
              <a:t>Каковы </a:t>
            </a:r>
            <a:r>
              <a:rPr lang="ru-RU" sz="1300" b="1" dirty="0">
                <a:solidFill>
                  <a:schemeClr val="tx1"/>
                </a:solidFill>
                <a:latin typeface="+mj-lt"/>
                <a:cs typeface="Lucida Grande CY"/>
              </a:rPr>
              <a:t>ключевые элементы механизма БОР</a:t>
            </a:r>
            <a:r>
              <a:rPr lang="en-US" sz="1300" b="1" dirty="0">
                <a:solidFill>
                  <a:schemeClr val="tx1"/>
                </a:solidFill>
                <a:latin typeface="+mj-lt"/>
                <a:cs typeface="Lucida Grande CY"/>
              </a:rPr>
              <a:t>? </a:t>
            </a:r>
            <a:r>
              <a:rPr lang="en-US" sz="1100" b="1" dirty="0">
                <a:solidFill>
                  <a:schemeClr val="tx1"/>
                </a:solidFill>
                <a:latin typeface="+mj-lt"/>
                <a:cs typeface="Lucida Grande CY"/>
              </a:rPr>
              <a:t>(</a:t>
            </a:r>
            <a:r>
              <a:rPr lang="en-US" sz="1100" dirty="0">
                <a:solidFill>
                  <a:schemeClr val="tx1"/>
                </a:solidFill>
                <a:latin typeface="+mj-lt"/>
                <a:cs typeface="Lucida Grande CY"/>
              </a:rPr>
              <a:t>4 </a:t>
            </a:r>
            <a:r>
              <a:rPr lang="ru-RU" sz="1100" dirty="0">
                <a:solidFill>
                  <a:schemeClr val="tx1"/>
                </a:solidFill>
                <a:latin typeface="+mj-lt"/>
                <a:cs typeface="Lucida Grande CY"/>
              </a:rPr>
              <a:t>варианта</a:t>
            </a:r>
            <a:r>
              <a:rPr lang="en-US" sz="1100" dirty="0">
                <a:solidFill>
                  <a:schemeClr val="tx1"/>
                </a:solidFill>
                <a:latin typeface="+mj-lt"/>
                <a:cs typeface="Lucida Grande CY"/>
              </a:rPr>
              <a:t>: 1. </a:t>
            </a:r>
            <a:r>
              <a:rPr lang="ru-RU" sz="1100" dirty="0">
                <a:solidFill>
                  <a:schemeClr val="tx1"/>
                </a:solidFill>
                <a:latin typeface="+mj-lt"/>
                <a:cs typeface="Lucida Grande CY"/>
              </a:rPr>
              <a:t>Общие руководящие принципы и определения </a:t>
            </a:r>
            <a:r>
              <a:rPr lang="en-US" sz="1100" dirty="0">
                <a:solidFill>
                  <a:schemeClr val="tx1"/>
                </a:solidFill>
                <a:latin typeface="+mj-lt"/>
                <a:cs typeface="Lucida Grande CY"/>
              </a:rPr>
              <a:t>2 </a:t>
            </a:r>
            <a:r>
              <a:rPr lang="ru-RU" sz="1100" dirty="0">
                <a:solidFill>
                  <a:schemeClr val="tx1"/>
                </a:solidFill>
                <a:latin typeface="+mj-lt"/>
                <a:cs typeface="Lucida Grande CY"/>
              </a:rPr>
              <a:t>Стандартные шаблоны предоставления отчётной информации по эффективности </a:t>
            </a:r>
            <a:r>
              <a:rPr lang="en-US" sz="1100" dirty="0">
                <a:solidFill>
                  <a:schemeClr val="tx1"/>
                </a:solidFill>
                <a:latin typeface="+mj-lt"/>
                <a:cs typeface="Lucida Grande CY"/>
              </a:rPr>
              <a:t>3. </a:t>
            </a:r>
            <a:r>
              <a:rPr lang="ru-RU" sz="1100" dirty="0">
                <a:solidFill>
                  <a:schemeClr val="tx1"/>
                </a:solidFill>
                <a:latin typeface="+mj-lt"/>
                <a:cs typeface="Lucida Grande CY"/>
              </a:rPr>
              <a:t>Стандартный набор ПЭ и/или целевых показателей</a:t>
            </a:r>
            <a:r>
              <a:rPr lang="en-US" sz="1100" dirty="0">
                <a:solidFill>
                  <a:schemeClr val="tx1"/>
                </a:solidFill>
                <a:latin typeface="+mj-lt"/>
                <a:cs typeface="Lucida Grande CY"/>
              </a:rPr>
              <a:t> 4. </a:t>
            </a:r>
            <a:r>
              <a:rPr lang="ru-RU" sz="1100" dirty="0">
                <a:solidFill>
                  <a:schemeClr val="tx1"/>
                </a:solidFill>
                <a:latin typeface="+mj-lt"/>
                <a:cs typeface="Lucida Grande CY"/>
              </a:rPr>
              <a:t>Стандартный ИТ-инструмент для введения/предоставления отчётной информации по эффективности</a:t>
            </a:r>
            <a:r>
              <a:rPr lang="en-US" sz="1100" dirty="0">
                <a:solidFill>
                  <a:schemeClr val="tx1"/>
                </a:solidFill>
                <a:latin typeface="+mj-lt"/>
                <a:cs typeface="Lucida Grande CY"/>
              </a:rPr>
              <a:t>) </a:t>
            </a:r>
          </a:p>
          <a:p>
            <a:pPr marL="342900" indent="-342900" algn="just">
              <a:spcBef>
                <a:spcPts val="400"/>
              </a:spcBef>
              <a:buFont typeface="+mj-lt"/>
              <a:buAutoNum type="arabicPeriod"/>
            </a:pPr>
            <a:r>
              <a:rPr lang="ru-RU" sz="1300" dirty="0">
                <a:solidFill>
                  <a:schemeClr val="tx1"/>
                </a:solidFill>
                <a:latin typeface="+mj-lt"/>
                <a:cs typeface="Lucida Grande CY"/>
              </a:rPr>
              <a:t>Какие </a:t>
            </a:r>
            <a:r>
              <a:rPr lang="ru-RU" sz="1300" b="1" dirty="0">
                <a:solidFill>
                  <a:schemeClr val="tx1"/>
                </a:solidFill>
                <a:latin typeface="+mj-lt"/>
                <a:cs typeface="Lucida Grande CY"/>
              </a:rPr>
              <a:t>учреждения </a:t>
            </a:r>
            <a:r>
              <a:rPr lang="ru-RU" sz="1300" dirty="0">
                <a:solidFill>
                  <a:schemeClr val="tx1"/>
                </a:solidFill>
                <a:latin typeface="+mj-lt"/>
                <a:cs typeface="Lucida Grande CY"/>
              </a:rPr>
              <a:t>играют важную роль в формировании ПЭ</a:t>
            </a:r>
            <a:r>
              <a:rPr lang="en-US" sz="1300" dirty="0">
                <a:solidFill>
                  <a:schemeClr val="tx1"/>
                </a:solidFill>
                <a:latin typeface="+mj-lt"/>
                <a:cs typeface="Lucida Grande CY"/>
              </a:rPr>
              <a:t>? </a:t>
            </a:r>
            <a:r>
              <a:rPr lang="en-US" sz="1100" dirty="0">
                <a:solidFill>
                  <a:schemeClr val="tx1"/>
                </a:solidFill>
                <a:latin typeface="+mj-lt"/>
                <a:cs typeface="Lucida Grande CY"/>
              </a:rPr>
              <a:t>(6 </a:t>
            </a:r>
            <a:r>
              <a:rPr lang="ru-RU" sz="1100" dirty="0">
                <a:solidFill>
                  <a:schemeClr val="tx1"/>
                </a:solidFill>
                <a:latin typeface="+mj-lt"/>
                <a:cs typeface="Lucida Grande CY"/>
              </a:rPr>
              <a:t>вариантов</a:t>
            </a:r>
            <a:r>
              <a:rPr lang="en-US" sz="1100" dirty="0">
                <a:solidFill>
                  <a:schemeClr val="tx1"/>
                </a:solidFill>
                <a:latin typeface="+mj-lt"/>
                <a:cs typeface="Lucida Grande CY"/>
              </a:rPr>
              <a:t>: 1. </a:t>
            </a:r>
            <a:r>
              <a:rPr lang="ru-RU" sz="1100" dirty="0">
                <a:solidFill>
                  <a:schemeClr val="tx1"/>
                </a:solidFill>
                <a:latin typeface="+mj-lt"/>
                <a:cs typeface="Lucida Grande CY"/>
              </a:rPr>
              <a:t>Руководитель </a:t>
            </a:r>
            <a:r>
              <a:rPr lang="en-US" sz="1100" dirty="0">
                <a:solidFill>
                  <a:schemeClr val="tx1"/>
                </a:solidFill>
                <a:latin typeface="+mj-lt"/>
                <a:cs typeface="Lucida Grande CY"/>
              </a:rPr>
              <a:t>2. </a:t>
            </a:r>
            <a:r>
              <a:rPr lang="ru-RU" sz="1100" dirty="0">
                <a:solidFill>
                  <a:schemeClr val="tx1"/>
                </a:solidFill>
                <a:latin typeface="+mj-lt"/>
                <a:cs typeface="Lucida Grande CY"/>
              </a:rPr>
              <a:t>ЦБА </a:t>
            </a:r>
            <a:r>
              <a:rPr lang="en-US" sz="1100" dirty="0">
                <a:solidFill>
                  <a:schemeClr val="tx1"/>
                </a:solidFill>
                <a:latin typeface="+mj-lt"/>
                <a:cs typeface="Lucida Grande CY"/>
              </a:rPr>
              <a:t>3. </a:t>
            </a:r>
            <a:r>
              <a:rPr lang="ru-RU" sz="1100" dirty="0">
                <a:solidFill>
                  <a:schemeClr val="tx1"/>
                </a:solidFill>
                <a:latin typeface="+mj-lt"/>
                <a:cs typeface="Lucida Grande CY"/>
              </a:rPr>
              <a:t>Ведомства</a:t>
            </a:r>
            <a:r>
              <a:rPr lang="en-US" sz="1100" dirty="0">
                <a:solidFill>
                  <a:schemeClr val="tx1"/>
                </a:solidFill>
                <a:latin typeface="+mj-lt"/>
                <a:cs typeface="Lucida Grande CY"/>
              </a:rPr>
              <a:t>, 4. </a:t>
            </a:r>
            <a:r>
              <a:rPr lang="ru-RU" sz="1100" dirty="0">
                <a:solidFill>
                  <a:schemeClr val="tx1"/>
                </a:solidFill>
                <a:latin typeface="+mj-lt"/>
                <a:cs typeface="Lucida Grande CY"/>
              </a:rPr>
              <a:t>Законодательные органы</a:t>
            </a:r>
            <a:r>
              <a:rPr lang="en-US" sz="1100" dirty="0">
                <a:solidFill>
                  <a:schemeClr val="tx1"/>
                </a:solidFill>
                <a:latin typeface="+mj-lt"/>
                <a:cs typeface="Lucida Grande CY"/>
              </a:rPr>
              <a:t>, 5. </a:t>
            </a:r>
            <a:r>
              <a:rPr lang="ru-RU" sz="1100" dirty="0">
                <a:solidFill>
                  <a:schemeClr val="tx1"/>
                </a:solidFill>
                <a:latin typeface="+mj-lt"/>
                <a:cs typeface="Lucida Grande CY"/>
              </a:rPr>
              <a:t>Высший орган аудита</a:t>
            </a:r>
            <a:r>
              <a:rPr lang="en-US" sz="1100" dirty="0">
                <a:solidFill>
                  <a:schemeClr val="tx1"/>
                </a:solidFill>
                <a:latin typeface="+mj-lt"/>
                <a:cs typeface="Lucida Grande CY"/>
              </a:rPr>
              <a:t> 6. </a:t>
            </a:r>
            <a:r>
              <a:rPr lang="ru-RU" sz="1100" dirty="0">
                <a:solidFill>
                  <a:schemeClr val="tx1"/>
                </a:solidFill>
                <a:latin typeface="+mj-lt"/>
                <a:cs typeface="Lucida Grande CY"/>
              </a:rPr>
              <a:t>Внутренний аудит</a:t>
            </a:r>
            <a:r>
              <a:rPr lang="en-US" sz="1100" dirty="0">
                <a:solidFill>
                  <a:schemeClr val="tx1"/>
                </a:solidFill>
                <a:latin typeface="+mj-lt"/>
                <a:cs typeface="Lucida Grande CY"/>
              </a:rPr>
              <a:t>)</a:t>
            </a:r>
          </a:p>
          <a:p>
            <a:pPr marL="342900" indent="-342900" algn="just">
              <a:spcBef>
                <a:spcPts val="400"/>
              </a:spcBef>
              <a:buFont typeface="+mj-lt"/>
              <a:buAutoNum type="arabicPeriod"/>
            </a:pPr>
            <a:r>
              <a:rPr lang="ru-RU" sz="1300" dirty="0">
                <a:solidFill>
                  <a:schemeClr val="tx1"/>
                </a:solidFill>
                <a:latin typeface="+mj-lt"/>
                <a:cs typeface="Lucida Grande CY"/>
              </a:rPr>
              <a:t>Какие из </a:t>
            </a:r>
            <a:r>
              <a:rPr lang="ru-RU" sz="1300" b="1" dirty="0">
                <a:solidFill>
                  <a:schemeClr val="tx1"/>
                </a:solidFill>
                <a:latin typeface="+mj-lt"/>
                <a:cs typeface="Lucida Grande CY"/>
              </a:rPr>
              <a:t>проблем, касающихся БОР, </a:t>
            </a:r>
            <a:r>
              <a:rPr lang="ru-RU" sz="1300" dirty="0">
                <a:solidFill>
                  <a:schemeClr val="tx1"/>
                </a:solidFill>
                <a:latin typeface="+mj-lt"/>
                <a:cs typeface="Lucida Grande CY"/>
              </a:rPr>
              <a:t>определены как серьёзные в рамках вариантов ответов на вопросы Опроса ОЭСР</a:t>
            </a:r>
            <a:r>
              <a:rPr lang="en-US" sz="1300" dirty="0">
                <a:solidFill>
                  <a:schemeClr val="tx1"/>
                </a:solidFill>
                <a:latin typeface="+mj-lt"/>
                <a:cs typeface="Lucida Grande CY"/>
              </a:rPr>
              <a:t> </a:t>
            </a:r>
            <a:r>
              <a:rPr lang="en-US" sz="1100" dirty="0">
                <a:solidFill>
                  <a:schemeClr val="tx1"/>
                </a:solidFill>
                <a:latin typeface="+mj-lt"/>
                <a:cs typeface="Lucida Grande CY"/>
              </a:rPr>
              <a:t>(17 </a:t>
            </a:r>
            <a:r>
              <a:rPr lang="ru-RU" sz="1100" dirty="0">
                <a:solidFill>
                  <a:schemeClr val="tx1"/>
                </a:solidFill>
                <a:latin typeface="+mj-lt"/>
                <a:cs typeface="Lucida Grande CY"/>
              </a:rPr>
              <a:t>вариантов</a:t>
            </a:r>
            <a:r>
              <a:rPr lang="en-US" sz="1100" dirty="0">
                <a:solidFill>
                  <a:schemeClr val="tx1"/>
                </a:solidFill>
                <a:latin typeface="+mj-lt"/>
                <a:cs typeface="Lucida Grande CY"/>
              </a:rPr>
              <a:t>: 1. </a:t>
            </a:r>
            <a:r>
              <a:rPr lang="ru-RU" sz="1100" dirty="0">
                <a:solidFill>
                  <a:schemeClr val="tx1"/>
                </a:solidFill>
                <a:latin typeface="+mj-lt"/>
                <a:cs typeface="Lucida Grande CY"/>
              </a:rPr>
              <a:t>Отсутствие точных и своевременных данных, которые могут служить в качестве вводимых параметров для замеров эффективности</a:t>
            </a:r>
            <a:r>
              <a:rPr lang="en-US" sz="1100" dirty="0">
                <a:solidFill>
                  <a:schemeClr val="tx1"/>
                </a:solidFill>
                <a:latin typeface="+mj-lt"/>
                <a:cs typeface="Lucida Grande CY"/>
              </a:rPr>
              <a:t> 2. </a:t>
            </a:r>
            <a:r>
              <a:rPr lang="ru-RU" sz="1100" dirty="0">
                <a:solidFill>
                  <a:schemeClr val="tx1"/>
                </a:solidFill>
                <a:latin typeface="+mj-lt"/>
                <a:cs typeface="Lucida Grande CY"/>
              </a:rPr>
              <a:t>Неясность задач политики/программы затрудняет процесс установления замеров/целевых ПЭ</a:t>
            </a:r>
            <a:r>
              <a:rPr lang="en-US" sz="1100" dirty="0">
                <a:solidFill>
                  <a:schemeClr val="tx1"/>
                </a:solidFill>
                <a:latin typeface="+mj-lt"/>
                <a:cs typeface="Lucida Grande CY"/>
              </a:rPr>
              <a:t> 3. </a:t>
            </a:r>
            <a:r>
              <a:rPr lang="ru-RU" sz="1100" dirty="0">
                <a:solidFill>
                  <a:schemeClr val="tx1"/>
                </a:solidFill>
                <a:latin typeface="+mj-lt"/>
                <a:cs typeface="Lucida Grande CY"/>
              </a:rPr>
              <a:t>Отсутствие лидерства/решимости в продвижении БОР </a:t>
            </a:r>
            <a:r>
              <a:rPr lang="en-US" sz="1100" dirty="0">
                <a:solidFill>
                  <a:schemeClr val="tx1"/>
                </a:solidFill>
                <a:latin typeface="+mj-lt"/>
                <a:cs typeface="Lucida Grande CY"/>
              </a:rPr>
              <a:t>4. </a:t>
            </a:r>
            <a:r>
              <a:rPr lang="ru-RU" sz="1100" dirty="0">
                <a:solidFill>
                  <a:schemeClr val="tx1"/>
                </a:solidFill>
                <a:latin typeface="+mj-lt"/>
                <a:cs typeface="Lucida Grande CY"/>
              </a:rPr>
              <a:t>Игра – при помощи которой выбор целевых ПЭ сознательно предопределяется с целью тенденциозного представления результатов</a:t>
            </a:r>
            <a:r>
              <a:rPr lang="en-US" sz="1100" dirty="0">
                <a:solidFill>
                  <a:schemeClr val="tx1"/>
                </a:solidFill>
                <a:latin typeface="+mj-lt"/>
                <a:cs typeface="Lucida Grande CY"/>
              </a:rPr>
              <a:t> 5. </a:t>
            </a:r>
            <a:r>
              <a:rPr lang="ru-RU" sz="1100" dirty="0">
                <a:solidFill>
                  <a:schemeClr val="tx1"/>
                </a:solidFill>
                <a:latin typeface="+mj-lt"/>
                <a:cs typeface="Lucida Grande CY"/>
              </a:rPr>
              <a:t>Неясность  в отношении роли (если таковая вообще имела место), которую сыграла представленная в бюджете информация об эффективности в решениях об ассигновании средств </a:t>
            </a:r>
            <a:r>
              <a:rPr lang="en-US" sz="1100" dirty="0">
                <a:solidFill>
                  <a:schemeClr val="tx1"/>
                </a:solidFill>
                <a:latin typeface="+mj-lt"/>
                <a:cs typeface="Lucida Grande CY"/>
              </a:rPr>
              <a:t>6.</a:t>
            </a:r>
            <a:r>
              <a:rPr lang="ru-RU" sz="1100" dirty="0">
                <a:solidFill>
                  <a:schemeClr val="tx1"/>
                </a:solidFill>
                <a:latin typeface="+mj-lt"/>
                <a:cs typeface="Lucida Grande CY"/>
              </a:rPr>
              <a:t> Предоставленная информация об эффективности не актуальна для принятия бюджетных решений</a:t>
            </a:r>
            <a:r>
              <a:rPr lang="en-US" sz="1100" dirty="0">
                <a:solidFill>
                  <a:schemeClr val="tx1"/>
                </a:solidFill>
                <a:latin typeface="+mj-lt"/>
                <a:cs typeface="Lucida Grande CY"/>
              </a:rPr>
              <a:t> 7. </a:t>
            </a:r>
            <a:r>
              <a:rPr lang="ru-RU" sz="1100" dirty="0">
                <a:solidFill>
                  <a:schemeClr val="tx1"/>
                </a:solidFill>
                <a:latin typeface="+mj-lt"/>
                <a:cs typeface="Lucida Grande CY"/>
              </a:rPr>
              <a:t>Сосредоточенность на эффективности ослабевает после ассигнования средств </a:t>
            </a:r>
            <a:r>
              <a:rPr lang="en-US" sz="1100" dirty="0">
                <a:solidFill>
                  <a:schemeClr val="tx1"/>
                </a:solidFill>
                <a:latin typeface="+mj-lt"/>
                <a:cs typeface="Lucida Grande CY"/>
              </a:rPr>
              <a:t>8. </a:t>
            </a:r>
            <a:r>
              <a:rPr lang="ru-RU" sz="1100" dirty="0">
                <a:solidFill>
                  <a:schemeClr val="tx1"/>
                </a:solidFill>
                <a:latin typeface="+mj-lt"/>
                <a:cs typeface="Lucida Grande CY"/>
              </a:rPr>
              <a:t>Горизонтальное взаимодействие и сотрудничество между органами центрального правительства ослабело в связи с нарастанием конкуренции за финансовые средства или в связи с желанием показать более высокий уровень ответственности за мероприятия </a:t>
            </a:r>
            <a:r>
              <a:rPr lang="en-US" sz="1100" dirty="0">
                <a:solidFill>
                  <a:schemeClr val="tx1"/>
                </a:solidFill>
                <a:latin typeface="+mj-lt"/>
                <a:cs typeface="Lucida Grande CY"/>
              </a:rPr>
              <a:t>9.</a:t>
            </a:r>
            <a:r>
              <a:rPr lang="ru-RU" sz="1100" dirty="0">
                <a:solidFill>
                  <a:schemeClr val="tx1"/>
                </a:solidFill>
                <a:latin typeface="+mj-lt"/>
                <a:cs typeface="Lucida Grande CY"/>
              </a:rPr>
              <a:t> Замеры эффективности не дают информации о функциональной и экономической эффективности</a:t>
            </a:r>
            <a:r>
              <a:rPr lang="en-US" sz="1100" dirty="0">
                <a:solidFill>
                  <a:schemeClr val="tx1"/>
                </a:solidFill>
                <a:latin typeface="+mj-lt"/>
                <a:cs typeface="Lucida Grande CY"/>
              </a:rPr>
              <a:t> 10. </a:t>
            </a:r>
            <a:r>
              <a:rPr lang="ru-RU" sz="1100" dirty="0">
                <a:solidFill>
                  <a:schemeClr val="tx1"/>
                </a:solidFill>
                <a:latin typeface="+mj-lt"/>
                <a:cs typeface="Lucida Grande CY"/>
              </a:rPr>
              <a:t>Отсутствие потенциала</a:t>
            </a:r>
            <a:r>
              <a:rPr lang="en-US" sz="1100" dirty="0">
                <a:solidFill>
                  <a:schemeClr val="tx1"/>
                </a:solidFill>
                <a:latin typeface="+mj-lt"/>
                <a:cs typeface="Lucida Grande CY"/>
              </a:rPr>
              <a:t>/</a:t>
            </a:r>
            <a:r>
              <a:rPr lang="ru-RU" sz="1100" dirty="0">
                <a:solidFill>
                  <a:schemeClr val="tx1"/>
                </a:solidFill>
                <a:latin typeface="+mj-lt"/>
                <a:cs typeface="Lucida Grande CY"/>
              </a:rPr>
              <a:t>подготовки сотрудников</a:t>
            </a:r>
            <a:r>
              <a:rPr lang="en-US" sz="1100" dirty="0">
                <a:solidFill>
                  <a:schemeClr val="tx1"/>
                </a:solidFill>
                <a:latin typeface="+mj-lt"/>
                <a:cs typeface="Lucida Grande CY"/>
              </a:rPr>
              <a:t>/</a:t>
            </a:r>
            <a:r>
              <a:rPr lang="ru-RU" sz="1100" dirty="0">
                <a:solidFill>
                  <a:schemeClr val="tx1"/>
                </a:solidFill>
                <a:latin typeface="+mj-lt"/>
                <a:cs typeface="Lucida Grande CY"/>
              </a:rPr>
              <a:t>госслужащих для измерения эффективности </a:t>
            </a:r>
            <a:r>
              <a:rPr lang="en-US" sz="1100" dirty="0">
                <a:solidFill>
                  <a:schemeClr val="tx1"/>
                </a:solidFill>
                <a:latin typeface="+mj-lt"/>
                <a:cs typeface="Lucida Grande CY"/>
              </a:rPr>
              <a:t>11. </a:t>
            </a:r>
            <a:r>
              <a:rPr lang="ru-RU" sz="1100" dirty="0">
                <a:solidFill>
                  <a:schemeClr val="tx1"/>
                </a:solidFill>
                <a:latin typeface="+mj-lt"/>
                <a:cs typeface="Lucida Grande CY"/>
              </a:rPr>
              <a:t>Дефицит ресурсов</a:t>
            </a:r>
            <a:r>
              <a:rPr lang="en-US" sz="1100" dirty="0">
                <a:solidFill>
                  <a:schemeClr val="tx1"/>
                </a:solidFill>
                <a:latin typeface="+mj-lt"/>
                <a:cs typeface="Lucida Grande CY"/>
              </a:rPr>
              <a:t> (</a:t>
            </a:r>
            <a:r>
              <a:rPr lang="ru-RU" sz="1100" dirty="0">
                <a:solidFill>
                  <a:schemeClr val="tx1"/>
                </a:solidFill>
                <a:latin typeface="+mj-lt"/>
                <a:cs typeface="Lucida Grande CY"/>
              </a:rPr>
              <a:t>времени, кадров</a:t>
            </a:r>
            <a:r>
              <a:rPr lang="en-US" sz="1100" dirty="0">
                <a:solidFill>
                  <a:schemeClr val="tx1"/>
                </a:solidFill>
                <a:latin typeface="+mj-lt"/>
                <a:cs typeface="Lucida Grande CY"/>
              </a:rPr>
              <a:t>, </a:t>
            </a:r>
            <a:r>
              <a:rPr lang="ru-RU" sz="1100" dirty="0">
                <a:solidFill>
                  <a:schemeClr val="tx1"/>
                </a:solidFill>
                <a:latin typeface="+mj-lt"/>
                <a:cs typeface="Lucida Grande CY"/>
              </a:rPr>
              <a:t>средств</a:t>
            </a:r>
            <a:r>
              <a:rPr lang="en-US" sz="1100" dirty="0">
                <a:solidFill>
                  <a:schemeClr val="tx1"/>
                </a:solidFill>
                <a:latin typeface="+mj-lt"/>
                <a:cs typeface="Lucida Grande CY"/>
              </a:rPr>
              <a:t>)</a:t>
            </a:r>
            <a:r>
              <a:rPr lang="ru-RU" sz="1100" dirty="0">
                <a:solidFill>
                  <a:schemeClr val="tx1"/>
                </a:solidFill>
                <a:latin typeface="+mj-lt"/>
                <a:cs typeface="Lucida Grande CY"/>
              </a:rPr>
              <a:t>, выделяемых на оценки эффективности</a:t>
            </a:r>
            <a:r>
              <a:rPr lang="en-US" sz="1100" dirty="0">
                <a:solidFill>
                  <a:schemeClr val="tx1"/>
                </a:solidFill>
                <a:latin typeface="+mj-lt"/>
                <a:cs typeface="Lucida Grande CY"/>
              </a:rPr>
              <a:t> 12. </a:t>
            </a:r>
            <a:r>
              <a:rPr lang="ru-RU" sz="1100" dirty="0">
                <a:solidFill>
                  <a:schemeClr val="tx1"/>
                </a:solidFill>
                <a:latin typeface="+mj-lt"/>
                <a:cs typeface="Lucida Grande CY"/>
              </a:rPr>
              <a:t>Отсутствие культуры «эффективности»</a:t>
            </a:r>
            <a:r>
              <a:rPr lang="en-US" sz="1100" dirty="0">
                <a:solidFill>
                  <a:schemeClr val="tx1"/>
                </a:solidFill>
                <a:latin typeface="+mj-lt"/>
                <a:cs typeface="Lucida Grande CY"/>
              </a:rPr>
              <a:t> 13. </a:t>
            </a:r>
            <a:r>
              <a:rPr lang="ru-RU" sz="1100" dirty="0">
                <a:solidFill>
                  <a:schemeClr val="tx1"/>
                </a:solidFill>
                <a:latin typeface="+mj-lt"/>
                <a:cs typeface="Lucida Grande CY"/>
              </a:rPr>
              <a:t>Отсутствие механизма/руководящих принципов БОР </a:t>
            </a:r>
            <a:r>
              <a:rPr lang="en-US" sz="1100" dirty="0">
                <a:solidFill>
                  <a:schemeClr val="tx1"/>
                </a:solidFill>
                <a:latin typeface="+mj-lt"/>
                <a:cs typeface="Lucida Grande CY"/>
              </a:rPr>
              <a:t>14. </a:t>
            </a:r>
            <a:r>
              <a:rPr lang="ru-RU" sz="1100" dirty="0">
                <a:solidFill>
                  <a:schemeClr val="tx1"/>
                </a:solidFill>
                <a:latin typeface="+mj-lt"/>
                <a:cs typeface="Lucida Grande CY"/>
              </a:rPr>
              <a:t>Информационная перегрузка: предоставляется слишком много информации, и не всегда понятно, какая наиболее актуальна для принятия решений</a:t>
            </a:r>
            <a:r>
              <a:rPr lang="en-US" sz="1100" dirty="0">
                <a:solidFill>
                  <a:schemeClr val="tx1"/>
                </a:solidFill>
                <a:latin typeface="+mj-lt"/>
                <a:cs typeface="Lucida Grande CY"/>
              </a:rPr>
              <a:t> 15.</a:t>
            </a:r>
            <a:r>
              <a:rPr lang="ru-RU" sz="1100" dirty="0">
                <a:solidFill>
                  <a:schemeClr val="tx1"/>
                </a:solidFill>
                <a:latin typeface="+mj-lt"/>
                <a:cs typeface="Lucida Grande CY"/>
              </a:rPr>
              <a:t> Процедуры БОР слишком забюрократизированы/продолжительны/сложны</a:t>
            </a:r>
            <a:r>
              <a:rPr lang="en-US" sz="1100" dirty="0">
                <a:solidFill>
                  <a:schemeClr val="tx1"/>
                </a:solidFill>
                <a:latin typeface="+mj-lt"/>
                <a:cs typeface="Lucida Grande CY"/>
              </a:rPr>
              <a:t> 16. </a:t>
            </a:r>
            <a:r>
              <a:rPr lang="ru-RU" sz="1100" dirty="0">
                <a:solidFill>
                  <a:schemeClr val="tx1"/>
                </a:solidFill>
                <a:latin typeface="+mj-lt"/>
                <a:cs typeface="Lucida Grande CY"/>
              </a:rPr>
              <a:t>Непоследовательность/дублирование практических мероприятий и процедур БОР, проводимых ЦБА и профильными министерствами/ведомствами </a:t>
            </a:r>
            <a:r>
              <a:rPr lang="en-US" sz="1100" dirty="0">
                <a:solidFill>
                  <a:schemeClr val="tx1"/>
                </a:solidFill>
                <a:latin typeface="+mj-lt"/>
                <a:cs typeface="Lucida Grande CY"/>
              </a:rPr>
              <a:t>17. </a:t>
            </a:r>
            <a:r>
              <a:rPr lang="ru-RU" sz="1100" dirty="0">
                <a:solidFill>
                  <a:schemeClr val="tx1"/>
                </a:solidFill>
                <a:latin typeface="+mj-lt"/>
                <a:cs typeface="Lucida Grande CY"/>
              </a:rPr>
              <a:t>Отсутствие подходящих ИКТ</a:t>
            </a:r>
            <a:r>
              <a:rPr lang="en-US" sz="1100" dirty="0">
                <a:solidFill>
                  <a:schemeClr val="tx1"/>
                </a:solidFill>
                <a:latin typeface="+mj-lt"/>
                <a:cs typeface="Lucida Grande CY"/>
              </a:rPr>
              <a:t>)?</a:t>
            </a:r>
          </a:p>
          <a:p>
            <a:pPr marL="342900" indent="-342900" algn="just">
              <a:spcBef>
                <a:spcPts val="400"/>
              </a:spcBef>
              <a:buFont typeface="+mj-lt"/>
              <a:buAutoNum type="arabicPeriod"/>
            </a:pPr>
            <a:r>
              <a:rPr lang="ru-RU" sz="1300" dirty="0">
                <a:solidFill>
                  <a:schemeClr val="tx1"/>
                </a:solidFill>
                <a:latin typeface="+mj-lt"/>
                <a:cs typeface="Lucida Grande CY"/>
              </a:rPr>
              <a:t>На каких </a:t>
            </a:r>
            <a:r>
              <a:rPr lang="ru-RU" sz="1300" b="1" dirty="0">
                <a:solidFill>
                  <a:schemeClr val="tx1"/>
                </a:solidFill>
                <a:latin typeface="+mj-lt"/>
                <a:cs typeface="Lucida Grande CY"/>
              </a:rPr>
              <a:t>уровнях определяются и контролируются ПЭ</a:t>
            </a:r>
            <a:r>
              <a:rPr lang="en-US" sz="1300" dirty="0">
                <a:solidFill>
                  <a:schemeClr val="tx1"/>
                </a:solidFill>
                <a:latin typeface="+mj-lt"/>
                <a:cs typeface="Lucida Grande CY"/>
              </a:rPr>
              <a:t>?</a:t>
            </a:r>
          </a:p>
          <a:p>
            <a:pPr marL="342900" indent="-342900" algn="just">
              <a:spcBef>
                <a:spcPts val="400"/>
              </a:spcBef>
              <a:buFont typeface="+mj-lt"/>
              <a:buAutoNum type="arabicPeriod"/>
            </a:pPr>
            <a:r>
              <a:rPr lang="ru-RU" sz="1300" dirty="0">
                <a:solidFill>
                  <a:schemeClr val="tx1"/>
                </a:solidFill>
                <a:latin typeface="+mj-lt"/>
                <a:cs typeface="Lucida Grande CY"/>
              </a:rPr>
              <a:t>Каковы </a:t>
            </a:r>
            <a:r>
              <a:rPr lang="ru-RU" sz="1300" b="1" dirty="0">
                <a:solidFill>
                  <a:schemeClr val="tx1"/>
                </a:solidFill>
                <a:latin typeface="+mj-lt"/>
                <a:cs typeface="Lucida Grande CY"/>
              </a:rPr>
              <a:t>виды этих ПЭ</a:t>
            </a:r>
            <a:r>
              <a:rPr lang="en-US" sz="1300" dirty="0">
                <a:solidFill>
                  <a:schemeClr val="tx1"/>
                </a:solidFill>
                <a:latin typeface="+mj-lt"/>
                <a:cs typeface="Lucida Grande CY"/>
              </a:rPr>
              <a:t>?</a:t>
            </a:r>
          </a:p>
          <a:p>
            <a:pPr marL="342900" indent="-342900" algn="just">
              <a:spcBef>
                <a:spcPts val="400"/>
              </a:spcBef>
              <a:buFont typeface="+mj-lt"/>
              <a:buAutoNum type="arabicPeriod"/>
            </a:pPr>
            <a:r>
              <a:rPr lang="ru-RU" sz="1300" dirty="0">
                <a:solidFill>
                  <a:schemeClr val="tx1"/>
                </a:solidFill>
                <a:latin typeface="+mj-lt"/>
                <a:cs typeface="Lucida Grande CY"/>
              </a:rPr>
              <a:t>Какова </a:t>
            </a:r>
            <a:r>
              <a:rPr lang="ru-RU" sz="1300" b="1" dirty="0">
                <a:solidFill>
                  <a:schemeClr val="tx1"/>
                </a:solidFill>
                <a:latin typeface="+mj-lt"/>
                <a:cs typeface="Lucida Grande CY"/>
              </a:rPr>
              <a:t>периодичность </a:t>
            </a:r>
            <a:r>
              <a:rPr lang="ru-RU" sz="1300" dirty="0">
                <a:solidFill>
                  <a:schemeClr val="tx1"/>
                </a:solidFill>
                <a:latin typeface="+mj-lt"/>
                <a:cs typeface="Lucida Grande CY"/>
              </a:rPr>
              <a:t>отслеживания ПР</a:t>
            </a:r>
            <a:r>
              <a:rPr lang="en-US" sz="1300" dirty="0">
                <a:solidFill>
                  <a:schemeClr val="tx1"/>
                </a:solidFill>
                <a:latin typeface="+mj-lt"/>
                <a:cs typeface="Lucida Grande CY"/>
              </a:rPr>
              <a:t>?</a:t>
            </a:r>
          </a:p>
          <a:p>
            <a:pPr marL="342900" indent="-342900" algn="just">
              <a:spcBef>
                <a:spcPts val="400"/>
              </a:spcBef>
              <a:buFont typeface="+mj-lt"/>
              <a:buAutoNum type="arabicPeriod"/>
            </a:pPr>
            <a:r>
              <a:rPr lang="ru-RU" sz="1300" dirty="0">
                <a:solidFill>
                  <a:schemeClr val="tx1"/>
                </a:solidFill>
                <a:latin typeface="+mj-lt"/>
                <a:cs typeface="Lucida Grande CY"/>
              </a:rPr>
              <a:t>Каково </a:t>
            </a:r>
            <a:r>
              <a:rPr lang="ru-RU" sz="1300" b="1" dirty="0">
                <a:solidFill>
                  <a:schemeClr val="tx1"/>
                </a:solidFill>
                <a:latin typeface="+mj-lt"/>
                <a:cs typeface="Lucida Grande CY"/>
              </a:rPr>
              <a:t>среднее число ПЭ на программу, </a:t>
            </a:r>
            <a:r>
              <a:rPr lang="ru-RU" sz="1300" dirty="0">
                <a:solidFill>
                  <a:schemeClr val="tx1"/>
                </a:solidFill>
                <a:latin typeface="+mj-lt"/>
                <a:cs typeface="Lucida Grande CY"/>
              </a:rPr>
              <a:t>и какова структура БОР</a:t>
            </a:r>
            <a:r>
              <a:rPr lang="en-US" sz="1300" dirty="0">
                <a:solidFill>
                  <a:schemeClr val="tx1"/>
                </a:solidFill>
                <a:latin typeface="+mj-lt"/>
                <a:cs typeface="Lucida Grande CY"/>
              </a:rPr>
              <a:t>?</a:t>
            </a:r>
          </a:p>
          <a:p>
            <a:pPr marL="342900" indent="-342900" algn="just">
              <a:spcBef>
                <a:spcPts val="400"/>
              </a:spcBef>
              <a:buFont typeface="+mj-lt"/>
              <a:buAutoNum type="arabicPeriod"/>
            </a:pPr>
            <a:r>
              <a:rPr lang="ru-RU" sz="1300" dirty="0">
                <a:solidFill>
                  <a:schemeClr val="tx1"/>
                </a:solidFill>
                <a:latin typeface="+mj-lt"/>
                <a:cs typeface="Lucida Grande CY"/>
              </a:rPr>
              <a:t>Каково ориентировочное </a:t>
            </a:r>
            <a:r>
              <a:rPr lang="ru-RU" sz="1300" b="1" dirty="0">
                <a:solidFill>
                  <a:schemeClr val="tx1"/>
                </a:solidFill>
                <a:latin typeface="+mj-lt"/>
                <a:cs typeface="Lucida Grande CY"/>
              </a:rPr>
              <a:t>соотношение между показателями непосредственных результатов и показателями итогов </a:t>
            </a:r>
            <a:r>
              <a:rPr lang="ru-RU" sz="1300" dirty="0">
                <a:solidFill>
                  <a:schemeClr val="tx1"/>
                </a:solidFill>
                <a:latin typeface="+mj-lt"/>
                <a:cs typeface="Lucida Grande CY"/>
              </a:rPr>
              <a:t>в общей массе показателей</a:t>
            </a:r>
            <a:r>
              <a:rPr lang="en-US" sz="1300" dirty="0">
                <a:solidFill>
                  <a:schemeClr val="tx1"/>
                </a:solidFill>
                <a:latin typeface="+mj-lt"/>
                <a:cs typeface="Lucida Grande CY"/>
              </a:rPr>
              <a:t>?</a:t>
            </a:r>
          </a:p>
          <a:p>
            <a:pPr marL="342900" indent="-342900" algn="just">
              <a:spcBef>
                <a:spcPts val="400"/>
              </a:spcBef>
              <a:buFont typeface="+mj-lt"/>
              <a:buAutoNum type="arabicPeriod"/>
            </a:pPr>
            <a:r>
              <a:rPr lang="ru-RU" sz="1300" dirty="0">
                <a:solidFill>
                  <a:schemeClr val="tx1"/>
                </a:solidFill>
                <a:latin typeface="+mj-lt"/>
                <a:cs typeface="Lucida Grande CY"/>
              </a:rPr>
              <a:t>Каковы </a:t>
            </a:r>
            <a:r>
              <a:rPr lang="ru-RU" sz="1300" b="1" dirty="0">
                <a:solidFill>
                  <a:schemeClr val="tx1"/>
                </a:solidFill>
                <a:latin typeface="+mj-lt"/>
                <a:cs typeface="Lucida Grande CY"/>
              </a:rPr>
              <a:t>основные вызовы, связанные непосредственно с ПЭ</a:t>
            </a:r>
            <a:r>
              <a:rPr lang="en-US" sz="1300" dirty="0">
                <a:solidFill>
                  <a:schemeClr val="tx1"/>
                </a:solidFill>
                <a:latin typeface="+mj-lt"/>
                <a:cs typeface="Lucida Grande CY"/>
              </a:rPr>
              <a:t>?</a:t>
            </a:r>
          </a:p>
          <a:p>
            <a:pPr algn="just">
              <a:spcBef>
                <a:spcPts val="400"/>
              </a:spcBef>
            </a:pPr>
            <a:endParaRPr lang="en-US" sz="1200" dirty="0">
              <a:solidFill>
                <a:schemeClr val="tx1"/>
              </a:solidFill>
              <a:latin typeface="+mj-lt"/>
              <a:cs typeface="Lucida Grande CY"/>
            </a:endParaRPr>
          </a:p>
          <a:p>
            <a:pPr marL="342900" indent="-342900" algn="just">
              <a:spcBef>
                <a:spcPts val="800"/>
              </a:spcBef>
              <a:buFont typeface="+mj-lt"/>
              <a:buAutoNum type="arabicPeriod"/>
            </a:pPr>
            <a:endParaRPr lang="ru-RU" sz="1800" dirty="0">
              <a:solidFill>
                <a:schemeClr val="tx1"/>
              </a:solidFill>
              <a:latin typeface="+mj-lt"/>
              <a:cs typeface="Lucida Grande CY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D63924-A406-4020-BDAD-FB67F3CEF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209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609600"/>
            <a:ext cx="8763000" cy="6019800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bs-Latn-B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00100" lvl="1" indent="-3429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bs-Latn-BA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одержимое 2"/>
          <p:cNvSpPr txBox="1">
            <a:spLocks/>
          </p:cNvSpPr>
          <p:nvPr/>
        </p:nvSpPr>
        <p:spPr bwMode="auto">
          <a:xfrm>
            <a:off x="773527" y="2654205"/>
            <a:ext cx="8818396" cy="1930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1200"/>
              </a:spcBef>
            </a:pP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spcBef>
                <a:spcPts val="1200"/>
              </a:spcBef>
            </a:pPr>
            <a:r>
              <a:rPr lang="ru-RU" sz="3000" cap="all" dirty="0">
                <a:solidFill>
                  <a:schemeClr val="tx1">
                    <a:lumMod val="95000"/>
                    <a:lumOff val="5000"/>
                  </a:schemeClr>
                </a:solidFill>
              </a:rPr>
              <a:t>АНАЛИЗ ПЭ ПО СТРАНАМ НА ОСНОВАНИИ 10 КРИТЕРИЕВ</a:t>
            </a:r>
            <a:endParaRPr lang="en-US" sz="3000" cap="all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spcBef>
                <a:spcPts val="800"/>
              </a:spcBef>
            </a:pPr>
            <a:endParaRPr lang="ru-RU" sz="1300" dirty="0">
              <a:solidFill>
                <a:schemeClr val="tx1"/>
              </a:solidFill>
              <a:latin typeface="Lucida Grande CY"/>
              <a:cs typeface="Lucida Grande CY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2B24DC-685A-4272-9035-EE69F292B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6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609600"/>
            <a:ext cx="8763000" cy="6019800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bs-Latn-B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00100" lvl="1" indent="-3429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bs-Latn-BA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763588" y="0"/>
            <a:ext cx="90662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cap="all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ОБЗОРНАЯ ИНФОРМАЦИЯ ПО </a:t>
            </a:r>
            <a:r>
              <a:rPr lang="ru-RU" sz="2400" cap="all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СТРАНе</a:t>
            </a:r>
            <a:r>
              <a:rPr lang="en-US" sz="2400" cap="all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: </a:t>
            </a:r>
            <a:r>
              <a:rPr lang="ru-RU" sz="2400" cap="all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РОССИЙСКАЯ ФЕДЕРАЦИЯ</a:t>
            </a:r>
            <a:endParaRPr lang="en-US" sz="2400" cap="all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D63924-A406-4020-BDAD-FB67F3CEF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1112CB6-F20F-4805-9D4F-4F99709E6C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4460058"/>
              </p:ext>
            </p:extLst>
          </p:nvPr>
        </p:nvGraphicFramePr>
        <p:xfrm>
          <a:off x="914400" y="461665"/>
          <a:ext cx="8763000" cy="6286076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3673071">
                  <a:extLst>
                    <a:ext uri="{9D8B030D-6E8A-4147-A177-3AD203B41FA5}">
                      <a16:colId xmlns:a16="http://schemas.microsoft.com/office/drawing/2014/main" val="266723044"/>
                    </a:ext>
                  </a:extLst>
                </a:gridCol>
                <a:gridCol w="5089929">
                  <a:extLst>
                    <a:ext uri="{9D8B030D-6E8A-4147-A177-3AD203B41FA5}">
                      <a16:colId xmlns:a16="http://schemas.microsoft.com/office/drawing/2014/main" val="1283950704"/>
                    </a:ext>
                  </a:extLst>
                </a:gridCol>
              </a:tblGrid>
              <a:tr h="550417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200"/>
                        <a:buFont typeface="Calibri Light" panose="020F0302020204030204" pitchFamily="34" charset="0"/>
                        <a:buNone/>
                      </a:pPr>
                      <a:r>
                        <a:rPr lang="en-US" sz="1200" u="none" strike="noStrike" dirty="0">
                          <a:effectLst/>
                        </a:rPr>
                        <a:t>1. 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Существует ли </a:t>
                      </a:r>
                      <a:r>
                        <a:rPr lang="ru-RU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механизм БОР,   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Lucida Grande CY"/>
                        </a:rPr>
                        <a:t>который бы в равной степени применялся во всех органах центрального правительства</a:t>
                      </a:r>
                      <a:r>
                        <a:rPr lang="en-US" sz="1200" u="none" strike="noStrike" dirty="0">
                          <a:effectLst/>
                        </a:rPr>
                        <a:t>?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4407" marR="4407" marT="4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Да, обязателен для отраслевых министерств и ведомств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4407" marR="4407" marT="4407" marB="0" anchor="b"/>
                </a:tc>
                <a:extLst>
                  <a:ext uri="{0D108BD9-81ED-4DB2-BD59-A6C34878D82A}">
                    <a16:rowId xmlns:a16="http://schemas.microsoft.com/office/drawing/2014/main" val="1922244820"/>
                  </a:ext>
                </a:extLst>
              </a:tr>
              <a:tr h="550417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200"/>
                        <a:buFont typeface="Calibri Light" panose="020F0302020204030204" pitchFamily="34" charset="0"/>
                        <a:buNone/>
                      </a:pPr>
                      <a:r>
                        <a:rPr lang="en-US" sz="1200" u="none" strike="noStrike" dirty="0">
                          <a:effectLst/>
                        </a:rPr>
                        <a:t>2. </a:t>
                      </a:r>
                      <a:r>
                        <a:rPr lang="ru-RU" sz="1200" u="none" strike="noStrike" dirty="0">
                          <a:effectLst/>
                        </a:rPr>
                        <a:t>Каковы ключевые элементы механизма БОР?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4407" marR="4407" marT="440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effectLst/>
                        </a:rPr>
                        <a:t>Общие руководящие принципы и определения; типовые шаблоны для отражения информации об эффективности; типовой инструмент ИКТ для внесения информации об эффективности/составления отчётности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4407" marR="4407" marT="440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4062055"/>
                  </a:ext>
                </a:extLst>
              </a:tr>
              <a:tr h="382210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200"/>
                        <a:buFont typeface="Calibri Light" panose="020F0302020204030204" pitchFamily="34" charset="0"/>
                        <a:buNone/>
                      </a:pPr>
                      <a:r>
                        <a:rPr lang="en-US" sz="1200" u="none" strike="noStrike" dirty="0">
                          <a:effectLst/>
                        </a:rPr>
                        <a:t>3. </a:t>
                      </a:r>
                      <a:r>
                        <a:rPr lang="ru-RU" sz="1200" u="none" strike="noStrike" dirty="0">
                          <a:effectLst/>
                        </a:rPr>
                        <a:t>Какие учреждения играют важную роль в генерировании ПЭ?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4407" marR="4407" marT="44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effectLst/>
                        </a:rPr>
                        <a:t>ЦБА</a:t>
                      </a:r>
                      <a:r>
                        <a:rPr lang="en-US" sz="1200" b="1" u="none" strike="noStrike" dirty="0">
                          <a:effectLst/>
                        </a:rPr>
                        <a:t>, </a:t>
                      </a:r>
                      <a:r>
                        <a:rPr lang="ru-RU" sz="1200" b="1" u="none" strike="noStrike" dirty="0">
                          <a:effectLst/>
                        </a:rPr>
                        <a:t>ведомства</a:t>
                      </a:r>
                      <a:r>
                        <a:rPr lang="en-US" sz="1200" b="1" u="none" strike="noStrike" dirty="0">
                          <a:effectLst/>
                        </a:rPr>
                        <a:t>, </a:t>
                      </a:r>
                      <a:r>
                        <a:rPr lang="ru-RU" sz="1200" b="1" u="none" strike="noStrike" dirty="0">
                          <a:effectLst/>
                        </a:rPr>
                        <a:t>руководитель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4407" marR="4407" marT="4407" marB="0" anchor="ctr"/>
                </a:tc>
                <a:extLst>
                  <a:ext uri="{0D108BD9-81ED-4DB2-BD59-A6C34878D82A}">
                    <a16:rowId xmlns:a16="http://schemas.microsoft.com/office/drawing/2014/main" val="2234291370"/>
                  </a:ext>
                </a:extLst>
              </a:tr>
              <a:tr h="1096447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200"/>
                        <a:buFont typeface="Calibri Light" panose="020F0302020204030204" pitchFamily="34" charset="0"/>
                        <a:buNone/>
                      </a:pPr>
                      <a:r>
                        <a:rPr lang="en-US" sz="1200" u="none" strike="noStrike" dirty="0">
                          <a:effectLst/>
                        </a:rPr>
                        <a:t>4. </a:t>
                      </a:r>
                      <a:r>
                        <a:rPr lang="ru-RU" sz="1200" u="none" strike="noStrike" dirty="0">
                          <a:effectLst/>
                        </a:rPr>
                        <a:t>Какие из вызовов, касающихся БОР, определены как серьёзные в рамках вариантов ответов на вопросы Опроса ОЭСР?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4407" marR="4407" marT="440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b="1" u="none" strike="noStrike" dirty="0">
                          <a:effectLst/>
                        </a:rPr>
                        <a:t>i) </a:t>
                      </a:r>
                      <a:r>
                        <a:rPr lang="ru-RU" sz="1200" b="1" u="none" strike="noStrike" dirty="0">
                          <a:effectLst/>
                        </a:rPr>
                        <a:t>Игра – при помощи которой выбор целевых показателей результативности сознательно предопределяется с целью тенденциозного представления результатов </a:t>
                      </a:r>
                      <a:r>
                        <a:rPr lang="en-US" sz="1200" b="1" u="none" strike="noStrike" dirty="0">
                          <a:effectLst/>
                        </a:rPr>
                        <a:t>, ii) </a:t>
                      </a:r>
                      <a:r>
                        <a:rPr lang="ru-RU" sz="1200" b="1" u="none" strike="noStrike" dirty="0">
                          <a:effectLst/>
                        </a:rPr>
                        <a:t>отсутствие точных и своевременных данных, которые могут служить в качестве вводимых параметров для замеров эффективности</a:t>
                      </a:r>
                      <a:r>
                        <a:rPr lang="en-US" sz="1200" b="1" u="none" strike="noStrike" dirty="0">
                          <a:effectLst/>
                        </a:rPr>
                        <a:t>;  iii) </a:t>
                      </a:r>
                      <a:r>
                        <a:rPr lang="ru-RU" sz="1200" b="1" u="none" strike="noStrike" dirty="0">
                          <a:effectLst/>
                        </a:rPr>
                        <a:t>отсутствие культуры «эффективности» и </a:t>
                      </a:r>
                      <a:r>
                        <a:rPr lang="en-US" sz="1200" b="1" u="none" strike="noStrike" dirty="0">
                          <a:effectLst/>
                        </a:rPr>
                        <a:t>iv) </a:t>
                      </a:r>
                      <a:r>
                        <a:rPr lang="ru-RU" sz="1200" b="1" u="none" strike="noStrike" dirty="0">
                          <a:effectLst/>
                        </a:rPr>
                        <a:t>Процедуры БОР слишком забюрократизированы/ продолжительны/ сложны</a:t>
                      </a:r>
                      <a:r>
                        <a:rPr lang="en-US" sz="1200" b="1" u="none" strike="noStrike" dirty="0">
                          <a:effectLst/>
                        </a:rPr>
                        <a:t>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4407" marR="4407" marT="4407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651049"/>
                  </a:ext>
                </a:extLst>
              </a:tr>
              <a:tr h="550417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200"/>
                        <a:buFont typeface="Calibri Light" panose="020F0302020204030204" pitchFamily="34" charset="0"/>
                        <a:buNone/>
                      </a:pPr>
                      <a:r>
                        <a:rPr lang="en-US" sz="1200" u="none" strike="noStrike" dirty="0">
                          <a:effectLst/>
                        </a:rPr>
                        <a:t>5. </a:t>
                      </a:r>
                      <a:r>
                        <a:rPr lang="ru-RU" sz="1200" u="none" strike="noStrike" dirty="0">
                          <a:effectLst/>
                        </a:rPr>
                        <a:t>На каких уровнях определяются и контролируются ПЭ?</a:t>
                      </a:r>
                    </a:p>
                    <a:p>
                      <a:pPr algn="l" rtl="0" fontAlgn="ctr">
                        <a:buClr>
                          <a:srgbClr val="000000"/>
                        </a:buClr>
                        <a:buSzPts val="2200"/>
                        <a:buFont typeface="Calibri Light" panose="020F0302020204030204" pitchFamily="34" charset="0"/>
                        <a:buNone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4407" marR="4407" marT="44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effectLst/>
                        </a:rPr>
                        <a:t>Устанавливаются и утверждаются Правительством для всех государственных программ</a:t>
                      </a:r>
                      <a:r>
                        <a:rPr lang="en-US" sz="1200" b="1" u="none" strike="noStrike" dirty="0">
                          <a:effectLst/>
                        </a:rPr>
                        <a:t>. </a:t>
                      </a:r>
                      <a:r>
                        <a:rPr lang="ru-RU" sz="1200" b="1" u="none" strike="noStrike" dirty="0">
                          <a:effectLst/>
                        </a:rPr>
                        <a:t>Отслеживаются Министерством экономики</a:t>
                      </a:r>
                      <a:r>
                        <a:rPr lang="en-US" sz="1200" b="1" u="none" strike="noStrike" dirty="0">
                          <a:effectLst/>
                        </a:rPr>
                        <a:t>.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4407" marR="4407" marT="4407" marB="0" anchor="ctr"/>
                </a:tc>
                <a:extLst>
                  <a:ext uri="{0D108BD9-81ED-4DB2-BD59-A6C34878D82A}">
                    <a16:rowId xmlns:a16="http://schemas.microsoft.com/office/drawing/2014/main" val="2216331910"/>
                  </a:ext>
                </a:extLst>
              </a:tr>
              <a:tr h="382210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200"/>
                        <a:buFont typeface="Calibri Light" panose="020F0302020204030204" pitchFamily="34" charset="0"/>
                        <a:buNone/>
                      </a:pPr>
                      <a:r>
                        <a:rPr lang="en-US" sz="1200" u="none" strike="noStrike" dirty="0">
                          <a:effectLst/>
                        </a:rPr>
                        <a:t>6. </a:t>
                      </a:r>
                      <a:r>
                        <a:rPr lang="ru-RU" sz="1200" u="none" strike="noStrike" dirty="0">
                          <a:effectLst/>
                        </a:rPr>
                        <a:t>Каковы виды этих ПЭ?</a:t>
                      </a:r>
                    </a:p>
                    <a:p>
                      <a:pPr algn="l" rtl="0" fontAlgn="ctr">
                        <a:buClr>
                          <a:srgbClr val="000000"/>
                        </a:buClr>
                        <a:buSzPts val="2200"/>
                        <a:buFont typeface="Calibri Light" panose="020F0302020204030204" pitchFamily="34" charset="0"/>
                        <a:buNone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4407" marR="4407" marT="440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effectLst/>
                        </a:rPr>
                        <a:t>Вид не предписывается за исключением перечня основанных на задачах показателей для правительственных ведомств</a:t>
                      </a:r>
                      <a:r>
                        <a:rPr lang="en-US" sz="1200" b="1" u="none" strike="noStrike" dirty="0">
                          <a:effectLst/>
                        </a:rPr>
                        <a:t>.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4407" marR="4407" marT="440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567627"/>
                  </a:ext>
                </a:extLst>
              </a:tr>
              <a:tr h="368406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200"/>
                        <a:buFont typeface="Calibri Light" panose="020F0302020204030204" pitchFamily="34" charset="0"/>
                        <a:buNone/>
                      </a:pPr>
                      <a:r>
                        <a:rPr lang="en-US" sz="1200" u="none" strike="noStrike" dirty="0">
                          <a:effectLst/>
                        </a:rPr>
                        <a:t>7. </a:t>
                      </a:r>
                      <a:r>
                        <a:rPr lang="ru-RU" sz="1200" u="none" strike="noStrike" dirty="0">
                          <a:effectLst/>
                        </a:rPr>
                        <a:t>Какова периодичность отслеживания ПР?</a:t>
                      </a:r>
                    </a:p>
                    <a:p>
                      <a:pPr algn="l" rtl="0" fontAlgn="ctr">
                        <a:buClr>
                          <a:srgbClr val="000000"/>
                        </a:buClr>
                        <a:buSzPts val="2200"/>
                        <a:buFont typeface="Calibri Light" panose="020F0302020204030204" pitchFamily="34" charset="0"/>
                        <a:buNone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4407" marR="4407" marT="44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effectLst/>
                        </a:rPr>
                        <a:t>Ежегодно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4407" marR="4407" marT="4407" marB="0" anchor="ctr"/>
                </a:tc>
                <a:extLst>
                  <a:ext uri="{0D108BD9-81ED-4DB2-BD59-A6C34878D82A}">
                    <a16:rowId xmlns:a16="http://schemas.microsoft.com/office/drawing/2014/main" val="944192898"/>
                  </a:ext>
                </a:extLst>
              </a:tr>
              <a:tr h="914436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200"/>
                        <a:buFont typeface="Calibri Light" panose="020F0302020204030204" pitchFamily="34" charset="0"/>
                        <a:buNone/>
                      </a:pPr>
                      <a:r>
                        <a:rPr lang="en-US" sz="1200" u="none" strike="noStrike" dirty="0">
                          <a:effectLst/>
                        </a:rPr>
                        <a:t>8. </a:t>
                      </a:r>
                      <a:r>
                        <a:rPr lang="ru-RU" sz="1200" u="none" strike="noStrike" dirty="0">
                          <a:effectLst/>
                        </a:rPr>
                        <a:t>Каково среднее число ПЭ на программу и какова структура ПЭ?</a:t>
                      </a:r>
                    </a:p>
                    <a:p>
                      <a:pPr algn="l" rtl="0" fontAlgn="ctr">
                        <a:buClr>
                          <a:srgbClr val="000000"/>
                        </a:buClr>
                        <a:buSzPts val="2200"/>
                        <a:buFont typeface="Calibri Light" panose="020F0302020204030204" pitchFamily="34" charset="0"/>
                        <a:buNone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4407" marR="4407" marT="440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effectLst/>
                        </a:rPr>
                        <a:t>На уровне программы</a:t>
                      </a:r>
                      <a:r>
                        <a:rPr lang="ru-RU" sz="1200" b="1" u="none" strike="noStrike" baseline="0" dirty="0">
                          <a:effectLst/>
                        </a:rPr>
                        <a:t> - от</a:t>
                      </a:r>
                      <a:r>
                        <a:rPr lang="ru-RU" sz="1200" b="1" u="none" strike="noStrike" dirty="0">
                          <a:effectLst/>
                        </a:rPr>
                        <a:t> 3 до 30, в среднем - около 10 </a:t>
                      </a:r>
                      <a:r>
                        <a:rPr lang="bs-Latn-BA" sz="1200" b="1" u="none" strike="noStrike" dirty="0">
                          <a:effectLst/>
                        </a:rPr>
                        <a:t>(</a:t>
                      </a:r>
                      <a:r>
                        <a:rPr lang="ru-RU" sz="1200" b="1" u="none" strike="noStrike" dirty="0">
                          <a:effectLst/>
                        </a:rPr>
                        <a:t>следует учесть, что в некоторых случаях программы охватывают целый сектор).</a:t>
                      </a:r>
                      <a:r>
                        <a:rPr lang="en-US" sz="1200" b="1" u="none" strike="noStrike" dirty="0">
                          <a:effectLst/>
                        </a:rPr>
                        <a:t> </a:t>
                      </a:r>
                      <a:r>
                        <a:rPr lang="ru-RU" sz="1200" b="1" u="none" strike="noStrike" dirty="0">
                          <a:effectLst/>
                        </a:rPr>
                        <a:t>ПЭ также задаются на уровне подпрограмм</a:t>
                      </a:r>
                      <a:r>
                        <a:rPr lang="en-US" sz="1200" b="1" u="none" strike="noStrike" dirty="0">
                          <a:effectLst/>
                        </a:rPr>
                        <a:t> </a:t>
                      </a:r>
                      <a:r>
                        <a:rPr lang="bs-Latn-BA" sz="1200" b="1" u="none" strike="noStrike" dirty="0">
                          <a:effectLst/>
                        </a:rPr>
                        <a:t>(</a:t>
                      </a:r>
                      <a:r>
                        <a:rPr lang="ru-RU" sz="1200" b="1" u="none" strike="noStrike" dirty="0">
                          <a:effectLst/>
                        </a:rPr>
                        <a:t>в среднем в каждой программе 7 подпрограмм;</a:t>
                      </a:r>
                      <a:r>
                        <a:rPr lang="ru-RU" sz="1200" b="1" u="none" strike="noStrike" baseline="0" dirty="0">
                          <a:effectLst/>
                        </a:rPr>
                        <a:t> их может быть </a:t>
                      </a:r>
                      <a:r>
                        <a:rPr lang="ru-RU" sz="1200" b="1" u="none" strike="noStrike" dirty="0">
                          <a:effectLst/>
                        </a:rPr>
                        <a:t>от 1 до 20</a:t>
                      </a:r>
                      <a:r>
                        <a:rPr lang="bs-Latn-BA" sz="1200" b="1" u="none" strike="noStrike" dirty="0">
                          <a:effectLst/>
                        </a:rPr>
                        <a:t>)</a:t>
                      </a:r>
                      <a:r>
                        <a:rPr lang="en-US" sz="1200" b="1" u="none" strike="noStrike" dirty="0">
                          <a:effectLst/>
                        </a:rPr>
                        <a:t>, </a:t>
                      </a:r>
                      <a:r>
                        <a:rPr lang="ru-RU" sz="1200" b="1" u="none" strike="noStrike" dirty="0">
                          <a:effectLst/>
                        </a:rPr>
                        <a:t>для которых определяется около 10 ПЭ, в некоторых случаях -</a:t>
                      </a:r>
                      <a:r>
                        <a:rPr lang="ru-RU" sz="1200" b="1" u="none" strike="noStrike" baseline="0" dirty="0">
                          <a:effectLst/>
                        </a:rPr>
                        <a:t> </a:t>
                      </a:r>
                      <a:r>
                        <a:rPr lang="ru-RU" sz="1200" b="1" u="none" strike="noStrike" dirty="0">
                          <a:effectLst/>
                        </a:rPr>
                        <a:t>больше</a:t>
                      </a:r>
                      <a:r>
                        <a:rPr lang="en-US" sz="1200" b="1" u="none" strike="noStrike" dirty="0">
                          <a:effectLst/>
                        </a:rPr>
                        <a:t>.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4407" marR="4407" marT="440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015181"/>
                  </a:ext>
                </a:extLst>
              </a:tr>
              <a:tr h="732427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200"/>
                        <a:buFont typeface="Calibri Light" panose="020F0302020204030204" pitchFamily="34" charset="0"/>
                        <a:buNone/>
                      </a:pPr>
                      <a:r>
                        <a:rPr lang="en-US" sz="1200" u="none" strike="noStrike" dirty="0">
                          <a:effectLst/>
                        </a:rPr>
                        <a:t>9. </a:t>
                      </a:r>
                      <a:r>
                        <a:rPr lang="ru-RU" sz="1200" u="none" strike="noStrike" dirty="0">
                          <a:effectLst/>
                        </a:rPr>
                        <a:t>Каково ориентировочное соотношение между непосредственными</a:t>
                      </a:r>
                      <a:r>
                        <a:rPr lang="ru-RU" sz="1200" u="none" strike="noStrike" baseline="0" dirty="0">
                          <a:effectLst/>
                        </a:rPr>
                        <a:t> результатами и итогами </a:t>
                      </a:r>
                      <a:r>
                        <a:rPr lang="ru-RU" sz="1200" u="none" strike="noStrike" dirty="0">
                          <a:effectLst/>
                        </a:rPr>
                        <a:t>в общей массе показателей?</a:t>
                      </a:r>
                    </a:p>
                    <a:p>
                      <a:pPr algn="l" rtl="0" fontAlgn="ctr">
                        <a:buClr>
                          <a:srgbClr val="000000"/>
                        </a:buClr>
                        <a:buSzPts val="2200"/>
                        <a:buFont typeface="Calibri Light" panose="020F0302020204030204" pitchFamily="34" charset="0"/>
                        <a:buNone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4407" marR="4407" marT="44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effectLst/>
                        </a:rPr>
                        <a:t>Около </a:t>
                      </a:r>
                      <a:r>
                        <a:rPr lang="en-US" sz="1200" b="1" u="none" strike="noStrike" dirty="0">
                          <a:effectLst/>
                        </a:rPr>
                        <a:t>2/3 </a:t>
                      </a:r>
                      <a:r>
                        <a:rPr lang="ru-RU" sz="1200" b="1" u="none" strike="noStrike" dirty="0">
                          <a:effectLst/>
                        </a:rPr>
                        <a:t>– непосредственны</a:t>
                      </a:r>
                      <a:r>
                        <a:rPr lang="ru-RU" sz="1200" b="1" u="none" strike="noStrike" baseline="0" dirty="0">
                          <a:effectLst/>
                        </a:rPr>
                        <a:t>е результаты, </a:t>
                      </a:r>
                      <a:r>
                        <a:rPr lang="en-US" sz="1200" b="1" u="none" strike="noStrike" dirty="0">
                          <a:effectLst/>
                        </a:rPr>
                        <a:t>1/3 </a:t>
                      </a:r>
                      <a:r>
                        <a:rPr lang="ru-RU" sz="1200" b="1" u="none" strike="noStrike" dirty="0">
                          <a:effectLst/>
                        </a:rPr>
                        <a:t>– итоги</a:t>
                      </a:r>
                      <a:r>
                        <a:rPr lang="en-US" sz="1200" b="1" u="none" strike="noStrike" dirty="0">
                          <a:effectLst/>
                        </a:rPr>
                        <a:t>.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4407" marR="4407" marT="4407" marB="0" anchor="ctr"/>
                </a:tc>
                <a:extLst>
                  <a:ext uri="{0D108BD9-81ED-4DB2-BD59-A6C34878D82A}">
                    <a16:rowId xmlns:a16="http://schemas.microsoft.com/office/drawing/2014/main" val="4050247952"/>
                  </a:ext>
                </a:extLst>
              </a:tr>
              <a:tr h="732427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200"/>
                        <a:buFont typeface="Calibri Light" panose="020F0302020204030204" pitchFamily="34" charset="0"/>
                        <a:buNone/>
                      </a:pPr>
                      <a:r>
                        <a:rPr lang="en-US" sz="1200" u="none" strike="noStrike" dirty="0">
                          <a:effectLst/>
                        </a:rPr>
                        <a:t>10. </a:t>
                      </a:r>
                      <a:r>
                        <a:rPr lang="ru-RU" sz="1200" u="none" strike="noStrike" dirty="0">
                          <a:effectLst/>
                        </a:rPr>
                        <a:t>Каковы основные вызовы, связанные непосредственно с ПЭ?</a:t>
                      </a:r>
                    </a:p>
                    <a:p>
                      <a:pPr algn="l" rtl="0" fontAlgn="ctr">
                        <a:buClr>
                          <a:srgbClr val="000000"/>
                        </a:buClr>
                        <a:buSzPts val="2200"/>
                        <a:buFont typeface="Calibri Light" panose="020F0302020204030204" pitchFamily="34" charset="0"/>
                        <a:buNone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4407" marR="4407" marT="440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effectLst/>
                        </a:rPr>
                        <a:t>Отсутствие КНП высшего уровня, т.к. нет общей стратегии социально-экономического развития страны. Слишком много ПЭ</a:t>
                      </a:r>
                      <a:r>
                        <a:rPr lang="en-US" sz="1200" b="1" u="none" strike="noStrike" dirty="0">
                          <a:effectLst/>
                        </a:rPr>
                        <a:t>. </a:t>
                      </a:r>
                      <a:r>
                        <a:rPr lang="ru-RU" sz="1200" b="1" u="none" strike="noStrike" dirty="0">
                          <a:effectLst/>
                        </a:rPr>
                        <a:t>Отсутствие чётко определённых стандартных</a:t>
                      </a:r>
                      <a:r>
                        <a:rPr lang="en-US" sz="1200" b="1" u="none" strike="noStrike" dirty="0">
                          <a:effectLst/>
                        </a:rPr>
                        <a:t> </a:t>
                      </a:r>
                      <a:r>
                        <a:rPr lang="ru-RU" sz="1200" b="1" u="none" strike="noStrike" dirty="0">
                          <a:effectLst/>
                        </a:rPr>
                        <a:t>КНП</a:t>
                      </a:r>
                      <a:r>
                        <a:rPr lang="en-US" sz="1200" b="1" u="none" strike="noStrike" dirty="0">
                          <a:effectLst/>
                        </a:rPr>
                        <a:t>, </a:t>
                      </a:r>
                      <a:r>
                        <a:rPr lang="ru-RU" sz="1200" b="1" u="none" strike="noStrike" dirty="0">
                          <a:effectLst/>
                        </a:rPr>
                        <a:t>поэтому каждое министерство определяет собственные показатели.</a:t>
                      </a:r>
                      <a:r>
                        <a:rPr lang="en-US" sz="1200" b="1" u="none" strike="noStrike" dirty="0">
                          <a:effectLst/>
                        </a:rPr>
                        <a:t> 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4407" marR="4407" marT="440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2154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225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14207</TotalTime>
  <Words>12744</Words>
  <Application>Microsoft Office PowerPoint</Application>
  <PresentationFormat>A4 Paper (210x297 mm)</PresentationFormat>
  <Paragraphs>1098</Paragraphs>
  <Slides>51</Slides>
  <Notes>51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8" baseType="lpstr">
      <vt:lpstr>Arial</vt:lpstr>
      <vt:lpstr>Calibri</vt:lpstr>
      <vt:lpstr>Calibri Light</vt:lpstr>
      <vt:lpstr>Lucida Grande CY</vt:lpstr>
      <vt:lpstr>Times New Roman</vt:lpstr>
      <vt:lpstr>Wingdings</vt:lpstr>
      <vt:lpstr>Office Theme</vt:lpstr>
      <vt:lpstr>Показатели эффективности в странах PEMPAL:  тенденции и вызовы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The World Bank Group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2017 BCOP plenary</dc:title>
  <dc:subject/>
  <dc:creator>Deanna Aubrey</dc:creator>
  <cp:keywords>BCOP Budget Literacy and Transparency Working Group</cp:keywords>
  <dc:description/>
  <cp:lastModifiedBy>Andrei Nikolaevich Salnikov</cp:lastModifiedBy>
  <cp:revision>874</cp:revision>
  <cp:lastPrinted>2017-10-27T11:24:54Z</cp:lastPrinted>
  <dcterms:created xsi:type="dcterms:W3CDTF">2010-10-04T16:57:49Z</dcterms:created>
  <dcterms:modified xsi:type="dcterms:W3CDTF">2017-11-29T10:34:50Z</dcterms:modified>
  <cp:category>PEMPAL</cp:category>
</cp:coreProperties>
</file>