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700" r:id="rId3"/>
  </p:sldMasterIdLst>
  <p:notesMasterIdLst>
    <p:notesMasterId r:id="rId23"/>
  </p:notesMasterIdLst>
  <p:sldIdLst>
    <p:sldId id="1209" r:id="rId4"/>
    <p:sldId id="1216" r:id="rId5"/>
    <p:sldId id="1171" r:id="rId6"/>
    <p:sldId id="1175" r:id="rId7"/>
    <p:sldId id="1176" r:id="rId8"/>
    <p:sldId id="1177" r:id="rId9"/>
    <p:sldId id="1152" r:id="rId10"/>
    <p:sldId id="1165" r:id="rId11"/>
    <p:sldId id="1210" r:id="rId12"/>
    <p:sldId id="1174" r:id="rId13"/>
    <p:sldId id="1178" r:id="rId14"/>
    <p:sldId id="1211" r:id="rId15"/>
    <p:sldId id="1182" r:id="rId16"/>
    <p:sldId id="1184" r:id="rId17"/>
    <p:sldId id="1183" r:id="rId18"/>
    <p:sldId id="1213" r:id="rId19"/>
    <p:sldId id="1214" r:id="rId20"/>
    <p:sldId id="1212" r:id="rId21"/>
    <p:sldId id="1215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a, Gerardo" initials="UG" lastIdx="0" clrIdx="0">
    <p:extLst>
      <p:ext uri="{19B8F6BF-5375-455C-9EA6-DF929625EA0E}">
        <p15:presenceInfo xmlns:p15="http://schemas.microsoft.com/office/powerpoint/2012/main" userId="S::GUna@IMF.ORG::3488a71f-160b-49da-9e21-f9374c09b6ce" providerId="AD"/>
      </p:ext>
    </p:extLst>
  </p:cmAuthor>
  <p:cmAuthor id="2" name="Acedo, Jimena" initials="AJ" lastIdx="0" clrIdx="1">
    <p:extLst>
      <p:ext uri="{19B8F6BF-5375-455C-9EA6-DF929625EA0E}">
        <p15:presenceInfo xmlns:p15="http://schemas.microsoft.com/office/powerpoint/2012/main" userId="S::JAcedo@imf.org::e6eca23b-eb52-4dad-baf3-b713933be4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E7EFF9"/>
    <a:srgbClr val="8FDDED"/>
    <a:srgbClr val="CBDEF3"/>
    <a:srgbClr val="CAE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3792" autoAdjust="0"/>
  </p:normalViewPr>
  <p:slideViewPr>
    <p:cSldViewPr snapToGrid="0">
      <p:cViewPr varScale="1">
        <p:scale>
          <a:sx n="54" d="100"/>
          <a:sy n="54" d="100"/>
        </p:scale>
        <p:origin x="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E30AF-D545-4F09-A225-5E2166CFA31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43202C-3DBC-463F-83D7-E9D6697EA192}" type="parTrans" cxnId="{3A90099C-38C2-4C25-96F8-71EB53953E7C}">
      <dgm:prSet/>
      <dgm:spPr/>
      <dgm:t>
        <a:bodyPr/>
        <a:lstStyle/>
        <a:p>
          <a:endParaRPr lang="en-US"/>
        </a:p>
      </dgm:t>
    </dgm:pt>
    <dgm:pt modelId="{E3CE330D-3B2C-4E2A-8B9C-E7AB511DA286}">
      <dgm:prSet phldrT="[Text]" custT="1"/>
      <dgm:spPr/>
      <dgm:t>
        <a:bodyPr>
          <a:noAutofit/>
        </a:bodyPr>
        <a:lstStyle/>
        <a:p>
          <a:pPr rtl="0"/>
          <a:r>
            <a:rPr lang="ru" sz="15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Определение основных функций и процессов УГФ, поддерживаемых ИТ-системами</a:t>
          </a:r>
          <a:endParaRPr lang="en-US" dirty="0">
            <a:solidFill>
              <a:schemeClr val="tx1"/>
            </a:solidFill>
          </a:endParaRPr>
        </a:p>
      </dgm:t>
    </dgm:pt>
    <dgm:pt modelId="{1E96D50F-D33C-45FA-8BCC-40562A445CD1}" type="parTrans" cxnId="{43C92684-04ED-4762-A24F-0A96278B601D}">
      <dgm:prSet/>
      <dgm:spPr/>
      <dgm:t>
        <a:bodyPr/>
        <a:lstStyle/>
        <a:p>
          <a:endParaRPr lang="en-US"/>
        </a:p>
      </dgm:t>
    </dgm:pt>
    <dgm:pt modelId="{3668DB1D-1B99-40FD-8CA6-6A825FFAD6D9}">
      <dgm:prSet phldrT="[Text]" custT="1"/>
      <dgm:spPr/>
      <dgm:t>
        <a:bodyPr>
          <a:noAutofit/>
        </a:bodyPr>
        <a:lstStyle/>
        <a:p>
          <a:pPr rtl="0">
            <a:buFont typeface="+mj-lt"/>
            <a:buAutoNum type="arabicPeriod"/>
          </a:pPr>
          <a:r>
            <a:rPr lang="ru" sz="14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1. Бюджетно-налоговая политика </a:t>
          </a:r>
        </a:p>
      </dgm:t>
    </dgm:pt>
    <dgm:pt modelId="{037646DE-ADC2-49AE-9622-257254724E42}" type="sibTrans" cxnId="{43C92684-04ED-4762-A24F-0A96278B601D}">
      <dgm:prSet/>
      <dgm:spPr/>
      <dgm:t>
        <a:bodyPr/>
        <a:lstStyle/>
        <a:p>
          <a:endParaRPr lang="en-US"/>
        </a:p>
      </dgm:t>
    </dgm:pt>
    <dgm:pt modelId="{5423CF31-C6F7-469D-A9F8-56E1F8208303}" type="parTrans" cxnId="{D0762E7F-3418-4553-B5C9-BED94AC1D528}">
      <dgm:prSet/>
      <dgm:spPr/>
      <dgm:t>
        <a:bodyPr/>
        <a:lstStyle/>
        <a:p>
          <a:endParaRPr lang="en-US"/>
        </a:p>
      </dgm:t>
    </dgm:pt>
    <dgm:pt modelId="{390CFB3B-1D04-491A-ADCF-58399BBD3496}">
      <dgm:prSet custT="1"/>
      <dgm:spPr/>
      <dgm:t>
        <a:bodyPr>
          <a:noAutofit/>
        </a:bodyPr>
        <a:lstStyle/>
        <a:p>
          <a:pPr rtl="0">
            <a:buFont typeface="+mj-lt"/>
            <a:buAutoNum type="arabicPeriod"/>
          </a:pPr>
          <a:r>
            <a:rPr lang="ru" sz="1400" b="0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2. Управление бюджетом и поступлениями </a:t>
          </a:r>
          <a:endParaRPr lang="en-US"/>
        </a:p>
      </dgm:t>
    </dgm:pt>
    <dgm:pt modelId="{C2603B70-58AE-4160-8737-8CC1E015EE7E}" type="sibTrans" cxnId="{D0762E7F-3418-4553-B5C9-BED94AC1D528}">
      <dgm:prSet/>
      <dgm:spPr/>
      <dgm:t>
        <a:bodyPr/>
        <a:lstStyle/>
        <a:p>
          <a:endParaRPr lang="en-US"/>
        </a:p>
      </dgm:t>
    </dgm:pt>
    <dgm:pt modelId="{E72CF1A1-5BC6-4FB5-8DCD-C8BB0E26BABF}" type="parTrans" cxnId="{7C40D089-D450-43E1-9077-BE03A26B452E}">
      <dgm:prSet/>
      <dgm:spPr/>
      <dgm:t>
        <a:bodyPr/>
        <a:lstStyle/>
        <a:p>
          <a:endParaRPr lang="en-US"/>
        </a:p>
      </dgm:t>
    </dgm:pt>
    <dgm:pt modelId="{992BCB6D-5843-4E04-99E1-03130712726A}">
      <dgm:prSet custT="1"/>
      <dgm:spPr/>
      <dgm:t>
        <a:bodyPr>
          <a:noAutofit/>
        </a:bodyPr>
        <a:lstStyle/>
        <a:p>
          <a:pPr rtl="0">
            <a:buFont typeface="+mj-lt"/>
            <a:buAutoNum type="arabicPeriod"/>
          </a:pPr>
          <a:r>
            <a:rPr lang="ru" sz="1400" b="0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3. Управление казначейством </a:t>
          </a:r>
          <a:endParaRPr lang="en-US"/>
        </a:p>
      </dgm:t>
    </dgm:pt>
    <dgm:pt modelId="{9746B347-0C86-4D40-9312-144ECF2EDAC6}" type="sibTrans" cxnId="{7C40D089-D450-43E1-9077-BE03A26B452E}">
      <dgm:prSet/>
      <dgm:spPr/>
      <dgm:t>
        <a:bodyPr/>
        <a:lstStyle/>
        <a:p>
          <a:endParaRPr lang="en-US"/>
        </a:p>
      </dgm:t>
    </dgm:pt>
    <dgm:pt modelId="{C5138077-F7B6-4659-9E4C-2E2A8420D655}" type="parTrans" cxnId="{A114D0F5-E0D7-4AD5-8546-B45E5AD8E773}">
      <dgm:prSet/>
      <dgm:spPr/>
      <dgm:t>
        <a:bodyPr/>
        <a:lstStyle/>
        <a:p>
          <a:endParaRPr lang="en-US"/>
        </a:p>
      </dgm:t>
    </dgm:pt>
    <dgm:pt modelId="{253F49B2-EA53-4A50-BEF5-EDAC7610372B}">
      <dgm:prSet custT="1"/>
      <dgm:spPr/>
      <dgm:t>
        <a:bodyPr>
          <a:noAutofit/>
        </a:bodyPr>
        <a:lstStyle/>
        <a:p>
          <a:pPr rtl="0">
            <a:buFont typeface="+mj-lt"/>
            <a:buAutoNum type="arabicPeriod"/>
          </a:pPr>
          <a:r>
            <a:rPr lang="ru" sz="1400" b="0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4. Учет, отчетность и аудит </a:t>
          </a:r>
          <a:endParaRPr lang="en-US"/>
        </a:p>
      </dgm:t>
    </dgm:pt>
    <dgm:pt modelId="{A98FAB02-2FC4-44AB-B507-78E04C74C0D5}" type="sibTrans" cxnId="{A114D0F5-E0D7-4AD5-8546-B45E5AD8E773}">
      <dgm:prSet/>
      <dgm:spPr/>
      <dgm:t>
        <a:bodyPr/>
        <a:lstStyle/>
        <a:p>
          <a:endParaRPr lang="en-US"/>
        </a:p>
      </dgm:t>
    </dgm:pt>
    <dgm:pt modelId="{FB88C9CC-4689-4072-8F29-798BCFA34B58}" type="parTrans" cxnId="{1E26686B-BAB5-4A1A-B2AD-F03311CDCA9E}">
      <dgm:prSet/>
      <dgm:spPr/>
      <dgm:t>
        <a:bodyPr/>
        <a:lstStyle/>
        <a:p>
          <a:endParaRPr lang="en-US"/>
        </a:p>
      </dgm:t>
    </dgm:pt>
    <dgm:pt modelId="{996C311E-0933-47F9-83EE-7510E6FB44E4}">
      <dgm:prSet custT="1"/>
      <dgm:spPr/>
      <dgm:t>
        <a:bodyPr>
          <a:noAutofit/>
        </a:bodyPr>
        <a:lstStyle/>
        <a:p>
          <a:pPr rtl="0">
            <a:buFont typeface="+mj-lt"/>
            <a:buAutoNum type="arabicPeriod"/>
          </a:pPr>
          <a:r>
            <a:rPr lang="ru" sz="1400" b="0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5. Прочие центральные финансовые функции </a:t>
          </a:r>
        </a:p>
      </dgm:t>
    </dgm:pt>
    <dgm:pt modelId="{124D1D71-FF4E-4427-B99B-3CBA1BA83071}" type="sibTrans" cxnId="{1E26686B-BAB5-4A1A-B2AD-F03311CDCA9E}">
      <dgm:prSet/>
      <dgm:spPr/>
      <dgm:t>
        <a:bodyPr/>
        <a:lstStyle/>
        <a:p>
          <a:endParaRPr lang="en-US"/>
        </a:p>
      </dgm:t>
    </dgm:pt>
    <dgm:pt modelId="{1EBD7096-9D6E-4B48-A13E-76B79422A06F}" type="sibTrans" cxnId="{3A90099C-38C2-4C25-96F8-71EB53953E7C}">
      <dgm:prSet/>
      <dgm:spPr/>
      <dgm:t>
        <a:bodyPr/>
        <a:lstStyle/>
        <a:p>
          <a:endParaRPr lang="en-US"/>
        </a:p>
      </dgm:t>
    </dgm:pt>
    <dgm:pt modelId="{01543D56-E357-4BA8-B407-D60969DE03C7}" type="parTrans" cxnId="{1F527163-360F-4D38-9169-981F4657762E}">
      <dgm:prSet/>
      <dgm:spPr/>
      <dgm:t>
        <a:bodyPr/>
        <a:lstStyle/>
        <a:p>
          <a:endParaRPr lang="en-US"/>
        </a:p>
      </dgm:t>
    </dgm:pt>
    <dgm:pt modelId="{EDF20DE2-B985-4613-8447-BFF71424E45E}">
      <dgm:prSet phldrT="[Text]" custT="1"/>
      <dgm:spPr/>
      <dgm:t>
        <a:bodyPr>
          <a:noAutofit/>
        </a:bodyPr>
        <a:lstStyle/>
        <a:p>
          <a:pPr rtl="0"/>
          <a:r>
            <a:rPr lang="ru" sz="1500" b="0" i="0" u="none" strike="noStrike" dirty="0">
              <a:solidFill>
                <a:srgbClr val="FEFEFE"/>
              </a:solidFill>
              <a:highlight>
                <a:srgbClr val="000000">
                  <a:alpha val="0"/>
                </a:srgbClr>
              </a:highlight>
              <a:latin typeface="Arial"/>
            </a:rPr>
            <a:t>Инструменты / принципы и руководства по диагностике УГФ, основные аспекты, связанные с функциями УГФ </a:t>
          </a:r>
        </a:p>
      </dgm:t>
    </dgm:pt>
    <dgm:pt modelId="{91454E69-DE3D-476E-87DC-4703597B4718}" type="parTrans" cxnId="{7C790C10-0780-4C1B-B193-09684EFB1B42}">
      <dgm:prSet/>
      <dgm:spPr/>
      <dgm:t>
        <a:bodyPr/>
        <a:lstStyle/>
        <a:p>
          <a:endParaRPr lang="en-US"/>
        </a:p>
      </dgm:t>
    </dgm:pt>
    <dgm:pt modelId="{AB7E5203-CDE3-4EAB-A72F-16A6611054C6}">
      <dgm:prSet phldrT="[Text]" custT="1"/>
      <dgm:spPr/>
      <dgm:t>
        <a:bodyPr>
          <a:noAutofit/>
        </a:bodyPr>
        <a:lstStyle/>
        <a:p>
          <a:pPr rtl="0"/>
          <a:r>
            <a:rPr lang="ru" sz="1200" b="0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1. Оценка/код налоговой прозрачности </a:t>
          </a:r>
          <a:endParaRPr lang="en-US" sz="1600"/>
        </a:p>
      </dgm:t>
    </dgm:pt>
    <dgm:pt modelId="{0E7DA3E4-798E-4B2B-9ABE-D9F259E0A412}" type="sibTrans" cxnId="{7C790C10-0780-4C1B-B193-09684EFB1B42}">
      <dgm:prSet/>
      <dgm:spPr/>
      <dgm:t>
        <a:bodyPr/>
        <a:lstStyle/>
        <a:p>
          <a:endParaRPr lang="en-US"/>
        </a:p>
      </dgm:t>
    </dgm:pt>
    <dgm:pt modelId="{513AC8CB-EB55-4BDE-9253-1DFAE55AFE80}" type="parTrans" cxnId="{248A615B-E81D-467F-9069-2BACC002B02A}">
      <dgm:prSet/>
      <dgm:spPr/>
      <dgm:t>
        <a:bodyPr/>
        <a:lstStyle/>
        <a:p>
          <a:endParaRPr lang="en-US"/>
        </a:p>
      </dgm:t>
    </dgm:pt>
    <dgm:pt modelId="{6D2CA875-7535-44C8-8034-FB5570585BB1}">
      <dgm:prSet custT="1"/>
      <dgm:spPr/>
      <dgm:t>
        <a:bodyPr>
          <a:noAutofit/>
        </a:bodyPr>
        <a:lstStyle/>
        <a:p>
          <a:pPr rtl="0"/>
          <a:r>
            <a:rPr lang="ru" sz="1200" b="0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2. Оценка управления государственными инвестициями </a:t>
          </a:r>
        </a:p>
      </dgm:t>
    </dgm:pt>
    <dgm:pt modelId="{EBB6B2CF-F8ED-4423-AE2F-7C541182251B}" type="sibTrans" cxnId="{248A615B-E81D-467F-9069-2BACC002B02A}">
      <dgm:prSet/>
      <dgm:spPr/>
      <dgm:t>
        <a:bodyPr/>
        <a:lstStyle/>
        <a:p>
          <a:endParaRPr lang="en-US"/>
        </a:p>
      </dgm:t>
    </dgm:pt>
    <dgm:pt modelId="{CE6F95CF-EB2F-4435-9D78-5ED6CE915D03}" type="parTrans" cxnId="{41C74D72-6863-4730-BF64-685C09273897}">
      <dgm:prSet/>
      <dgm:spPr/>
      <dgm:t>
        <a:bodyPr/>
        <a:lstStyle/>
        <a:p>
          <a:endParaRPr lang="en-US"/>
        </a:p>
      </dgm:t>
    </dgm:pt>
    <dgm:pt modelId="{A1744205-45E9-471F-9957-2BCA5D52288E}">
      <dgm:prSet custT="1"/>
      <dgm:spPr/>
      <dgm:t>
        <a:bodyPr>
          <a:noAutofit/>
        </a:bodyPr>
        <a:lstStyle/>
        <a:p>
          <a:pPr rtl="0"/>
          <a:r>
            <a:rPr lang="ru" sz="12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3. Государственные расходы и финансовая подотчетность </a:t>
          </a:r>
        </a:p>
      </dgm:t>
    </dgm:pt>
    <dgm:pt modelId="{915080E3-4949-41AC-80EB-0BA94DFBFCBF}" type="sibTrans" cxnId="{41C74D72-6863-4730-BF64-685C09273897}">
      <dgm:prSet/>
      <dgm:spPr/>
      <dgm:t>
        <a:bodyPr/>
        <a:lstStyle/>
        <a:p>
          <a:endParaRPr lang="en-US"/>
        </a:p>
      </dgm:t>
    </dgm:pt>
    <dgm:pt modelId="{95C8308A-1B51-4261-A498-AF0EF20F0FDC}" type="parTrans" cxnId="{C68FC3FF-DADF-457E-8FF2-E8FE2A1BC624}">
      <dgm:prSet/>
      <dgm:spPr/>
      <dgm:t>
        <a:bodyPr/>
        <a:lstStyle/>
        <a:p>
          <a:endParaRPr lang="en-US"/>
        </a:p>
      </dgm:t>
    </dgm:pt>
    <dgm:pt modelId="{11D9B2FF-4465-4261-9278-E9AD7D11D8C0}">
      <dgm:prSet custT="1"/>
      <dgm:spPr/>
      <dgm:t>
        <a:bodyPr>
          <a:noAutofit/>
        </a:bodyPr>
        <a:lstStyle/>
        <a:p>
          <a:pPr rtl="0"/>
          <a:r>
            <a:rPr lang="ru" sz="1200" b="0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4. Индекс открытости бюджета*  </a:t>
          </a:r>
          <a:endParaRPr lang="en-US" sz="1600"/>
        </a:p>
      </dgm:t>
    </dgm:pt>
    <dgm:pt modelId="{2DED6C7D-A3BD-4F92-8E27-C411ECD5C9E1}" type="sibTrans" cxnId="{C68FC3FF-DADF-457E-8FF2-E8FE2A1BC624}">
      <dgm:prSet/>
      <dgm:spPr/>
      <dgm:t>
        <a:bodyPr/>
        <a:lstStyle/>
        <a:p>
          <a:endParaRPr lang="en-US"/>
        </a:p>
      </dgm:t>
    </dgm:pt>
    <dgm:pt modelId="{F1B1977B-32CB-4A51-AF60-DBA78F25A31E}" type="parTrans" cxnId="{7E021120-5F5F-4BD9-B4E9-AE6A99E8552B}">
      <dgm:prSet/>
      <dgm:spPr/>
      <dgm:t>
        <a:bodyPr/>
        <a:lstStyle/>
        <a:p>
          <a:endParaRPr lang="en-US"/>
        </a:p>
      </dgm:t>
    </dgm:pt>
    <dgm:pt modelId="{B1FDC25F-3037-4E7D-9421-67C2DFC19178}">
      <dgm:prSet custT="1"/>
      <dgm:spPr/>
      <dgm:t>
        <a:bodyPr>
          <a:noAutofit/>
        </a:bodyPr>
        <a:lstStyle/>
        <a:p>
          <a:pPr rtl="0"/>
          <a:r>
            <a:rPr lang="ru" sz="1200" b="0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5. Партнерство "Открытое правительство"*    </a:t>
          </a:r>
          <a:endParaRPr lang="en-US" sz="1600"/>
        </a:p>
      </dgm:t>
    </dgm:pt>
    <dgm:pt modelId="{20CE395A-0D93-427E-9EEE-615EB83C22A0}" type="sibTrans" cxnId="{7E021120-5F5F-4BD9-B4E9-AE6A99E8552B}">
      <dgm:prSet/>
      <dgm:spPr/>
      <dgm:t>
        <a:bodyPr/>
        <a:lstStyle/>
        <a:p>
          <a:endParaRPr lang="en-US"/>
        </a:p>
      </dgm:t>
    </dgm:pt>
    <dgm:pt modelId="{14319C72-5688-42A7-BEF9-8CDB1A1B7DE3}" type="parTrans" cxnId="{369AE12D-29CC-44B2-B9EA-824C863F1949}">
      <dgm:prSet/>
      <dgm:spPr/>
      <dgm:t>
        <a:bodyPr/>
        <a:lstStyle/>
        <a:p>
          <a:endParaRPr lang="en-US"/>
        </a:p>
      </dgm:t>
    </dgm:pt>
    <dgm:pt modelId="{13182EB0-17D7-497E-8EDB-1BF6C4714F63}">
      <dgm:prSet custT="1"/>
      <dgm:spPr/>
      <dgm:t>
        <a:bodyPr>
          <a:noAutofit/>
        </a:bodyPr>
        <a:lstStyle/>
        <a:p>
          <a:pPr rtl="0"/>
          <a:r>
            <a:rPr lang="ru" sz="12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6. Партнерство "Открытое подрядничество"*    </a:t>
          </a:r>
          <a:endParaRPr lang="en-US" sz="1600" dirty="0"/>
        </a:p>
      </dgm:t>
    </dgm:pt>
    <dgm:pt modelId="{3B6562D8-A491-44AB-9DC1-3720006AA14F}" type="sibTrans" cxnId="{369AE12D-29CC-44B2-B9EA-824C863F1949}">
      <dgm:prSet/>
      <dgm:spPr/>
      <dgm:t>
        <a:bodyPr/>
        <a:lstStyle/>
        <a:p>
          <a:endParaRPr lang="en-US"/>
        </a:p>
      </dgm:t>
    </dgm:pt>
    <dgm:pt modelId="{6E759D33-7D2F-4381-8915-91EB5FB4175B}" type="sibTrans" cxnId="{1F527163-360F-4D38-9169-981F4657762E}">
      <dgm:prSet/>
      <dgm:spPr/>
      <dgm:t>
        <a:bodyPr/>
        <a:lstStyle/>
        <a:p>
          <a:endParaRPr lang="en-US"/>
        </a:p>
      </dgm:t>
    </dgm:pt>
    <dgm:pt modelId="{63992CA7-AAE3-45D4-ACDF-9F49E395BF89}" type="parTrans" cxnId="{2F5D22C0-C7F8-4972-A296-47BABEC5EBBA}">
      <dgm:prSet/>
      <dgm:spPr/>
      <dgm:t>
        <a:bodyPr/>
        <a:lstStyle/>
        <a:p>
          <a:endParaRPr lang="en-US"/>
        </a:p>
      </dgm:t>
    </dgm:pt>
    <dgm:pt modelId="{86D49F5E-FF02-4384-B6C1-09B4D3FA87F1}">
      <dgm:prSet phldrT="[Text]" custT="1"/>
      <dgm:spPr/>
      <dgm:t>
        <a:bodyPr>
          <a:noAutofit/>
        </a:bodyPr>
        <a:lstStyle/>
        <a:p>
          <a:pPr rtl="0"/>
          <a:r>
            <a:rPr lang="ru" sz="14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Функциональные требования к ИТ-системам УГФ высокого уровня</a:t>
          </a:r>
        </a:p>
      </dgm:t>
    </dgm:pt>
    <dgm:pt modelId="{9D6983F8-DAAB-4F58-901D-8A93517744D4}" type="parTrans" cxnId="{ED96790F-D3D8-49BF-B50A-189B7F616BD1}">
      <dgm:prSet/>
      <dgm:spPr/>
      <dgm:t>
        <a:bodyPr/>
        <a:lstStyle/>
        <a:p>
          <a:endParaRPr lang="en-US"/>
        </a:p>
      </dgm:t>
    </dgm:pt>
    <dgm:pt modelId="{8EAEC94E-0D35-4B5A-963D-7710761D5D8B}">
      <dgm:prSet phldrT="[Text]" custT="1"/>
      <dgm:spPr/>
      <dgm:t>
        <a:bodyPr>
          <a:noAutofit/>
        </a:bodyPr>
        <a:lstStyle/>
        <a:p>
          <a:pPr rtl="0"/>
          <a:r>
            <a:rPr lang="ru" sz="14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Разработка функциональных требований на уровне концептуального проекта </a:t>
          </a:r>
        </a:p>
      </dgm:t>
    </dgm:pt>
    <dgm:pt modelId="{B745FF8A-3AE5-49F1-84F2-EFD448CFFED0}" type="sibTrans" cxnId="{ED96790F-D3D8-49BF-B50A-189B7F616BD1}">
      <dgm:prSet/>
      <dgm:spPr/>
      <dgm:t>
        <a:bodyPr/>
        <a:lstStyle/>
        <a:p>
          <a:endParaRPr lang="en-US"/>
        </a:p>
      </dgm:t>
    </dgm:pt>
    <dgm:pt modelId="{46BE0626-0487-4749-8176-90DB7B549B02}" type="sibTrans" cxnId="{2F5D22C0-C7F8-4972-A296-47BABEC5EBBA}">
      <dgm:prSet/>
      <dgm:spPr/>
      <dgm:t>
        <a:bodyPr/>
        <a:lstStyle/>
        <a:p>
          <a:endParaRPr lang="en-US"/>
        </a:p>
      </dgm:t>
    </dgm:pt>
    <dgm:pt modelId="{77250D5C-D2D3-443F-92AD-4E585A5CC978}" type="parTrans" cxnId="{B935F355-A8D9-4591-B113-A32EAA9F253A}">
      <dgm:prSet/>
      <dgm:spPr/>
      <dgm:t>
        <a:bodyPr/>
        <a:lstStyle/>
        <a:p>
          <a:endParaRPr lang="en-US"/>
        </a:p>
      </dgm:t>
    </dgm:pt>
    <dgm:pt modelId="{1D362E52-CB8A-4688-9253-1963C8FB3218}">
      <dgm:prSet phldrT="[Text]" custT="1"/>
      <dgm:spPr>
        <a:solidFill>
          <a:srgbClr val="0070C0"/>
        </a:solidFill>
      </dgm:spPr>
      <dgm:t>
        <a:bodyPr>
          <a:noAutofit/>
        </a:bodyPr>
        <a:lstStyle/>
        <a:p>
          <a:pPr rtl="0"/>
          <a:r>
            <a:rPr lang="ru" sz="14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Функциональные и технологические принципы  ИТ-систем УГФ** </a:t>
          </a:r>
        </a:p>
      </dgm:t>
    </dgm:pt>
    <dgm:pt modelId="{1D84B602-CF3E-4495-B3DF-8615C2E2894A}" type="parTrans" cxnId="{E78C98ED-D533-481C-AADD-D3C2164CF75E}">
      <dgm:prSet/>
      <dgm:spPr/>
      <dgm:t>
        <a:bodyPr/>
        <a:lstStyle/>
        <a:p>
          <a:endParaRPr lang="en-US"/>
        </a:p>
      </dgm:t>
    </dgm:pt>
    <dgm:pt modelId="{7042266B-1F55-47FA-9CD5-76B7B981438E}">
      <dgm:prSet phldrT="[Text]" custT="1"/>
      <dgm:spPr/>
      <dgm:t>
        <a:bodyPr>
          <a:noAutofit/>
        </a:bodyPr>
        <a:lstStyle/>
        <a:p>
          <a:pPr rtl="0"/>
          <a:r>
            <a:rPr lang="ru" sz="14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1. Бюджетно-налоговая политика </a:t>
          </a:r>
        </a:p>
        <a:p>
          <a:pPr rtl="0"/>
          <a:r>
            <a:rPr lang="ru" sz="14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2. Управление бюджетом и поступлениями </a:t>
          </a:r>
        </a:p>
      </dgm:t>
    </dgm:pt>
    <dgm:pt modelId="{58F43F26-A97A-41B7-9CF5-76D0146EB774}" type="sibTrans" cxnId="{E78C98ED-D533-481C-AADD-D3C2164CF75E}">
      <dgm:prSet/>
      <dgm:spPr/>
      <dgm:t>
        <a:bodyPr/>
        <a:lstStyle/>
        <a:p>
          <a:endParaRPr lang="en-US"/>
        </a:p>
      </dgm:t>
    </dgm:pt>
    <dgm:pt modelId="{A3095DBA-1130-4998-AA6F-F225516893DD}" type="parTrans" cxnId="{23FCC744-D8D4-4F55-96D7-86BB3C1B9AB6}">
      <dgm:prSet/>
      <dgm:spPr/>
      <dgm:t>
        <a:bodyPr/>
        <a:lstStyle/>
        <a:p>
          <a:endParaRPr lang="en-US"/>
        </a:p>
      </dgm:t>
    </dgm:pt>
    <dgm:pt modelId="{D4F25F91-438A-49A2-B55D-7FAD4C939011}">
      <dgm:prSet custT="1"/>
      <dgm:spPr/>
      <dgm:t>
        <a:bodyPr>
          <a:noAutofit/>
        </a:bodyPr>
        <a:lstStyle/>
        <a:p>
          <a:pPr rtl="0"/>
          <a:r>
            <a:rPr lang="ru" sz="14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3. Управление казначейством </a:t>
          </a:r>
        </a:p>
      </dgm:t>
    </dgm:pt>
    <dgm:pt modelId="{B51E0BC6-2977-47EC-927D-ABBFFC858D60}" type="sibTrans" cxnId="{23FCC744-D8D4-4F55-96D7-86BB3C1B9AB6}">
      <dgm:prSet/>
      <dgm:spPr/>
      <dgm:t>
        <a:bodyPr/>
        <a:lstStyle/>
        <a:p>
          <a:endParaRPr lang="en-US"/>
        </a:p>
      </dgm:t>
    </dgm:pt>
    <dgm:pt modelId="{0309357B-85FA-440D-AF3A-B62D0BCC630B}" type="parTrans" cxnId="{D5BC747E-C896-42C8-8C23-E7B959524FDD}">
      <dgm:prSet/>
      <dgm:spPr/>
      <dgm:t>
        <a:bodyPr/>
        <a:lstStyle/>
        <a:p>
          <a:endParaRPr lang="en-US"/>
        </a:p>
      </dgm:t>
    </dgm:pt>
    <dgm:pt modelId="{C81E13BA-41A6-43EE-899B-79551CBE6D29}">
      <dgm:prSet custT="1"/>
      <dgm:spPr/>
      <dgm:t>
        <a:bodyPr>
          <a:noAutofit/>
        </a:bodyPr>
        <a:lstStyle/>
        <a:p>
          <a:pPr rtl="0"/>
          <a:r>
            <a:rPr lang="ru" sz="1400" b="0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4. Учет, отчетность и аудит </a:t>
          </a:r>
        </a:p>
      </dgm:t>
    </dgm:pt>
    <dgm:pt modelId="{DEB3A5AD-8D78-4D04-B0AE-4AB909830E61}" type="sibTrans" cxnId="{D5BC747E-C896-42C8-8C23-E7B959524FDD}">
      <dgm:prSet/>
      <dgm:spPr/>
      <dgm:t>
        <a:bodyPr/>
        <a:lstStyle/>
        <a:p>
          <a:endParaRPr lang="en-US"/>
        </a:p>
      </dgm:t>
    </dgm:pt>
    <dgm:pt modelId="{C047F3AF-93C4-4080-B4E2-2A987FF20BE0}" type="parTrans" cxnId="{64A0BB37-6C80-4C64-831A-BAEC46B874E3}">
      <dgm:prSet/>
      <dgm:spPr/>
      <dgm:t>
        <a:bodyPr/>
        <a:lstStyle/>
        <a:p>
          <a:endParaRPr lang="en-US"/>
        </a:p>
      </dgm:t>
    </dgm:pt>
    <dgm:pt modelId="{5BFCAA50-6B7A-4514-955F-5E0D263A472F}">
      <dgm:prSet custT="1"/>
      <dgm:spPr/>
      <dgm:t>
        <a:bodyPr>
          <a:noAutofit/>
        </a:bodyPr>
        <a:lstStyle/>
        <a:p>
          <a:pPr rtl="0"/>
          <a:r>
            <a:rPr lang="ru" sz="1400" b="0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5. Прочие центральные финансовые функции </a:t>
          </a:r>
        </a:p>
      </dgm:t>
    </dgm:pt>
    <dgm:pt modelId="{1341C4E0-BFD0-4499-AA0A-E3E71A19A508}" type="sibTrans" cxnId="{64A0BB37-6C80-4C64-831A-BAEC46B874E3}">
      <dgm:prSet/>
      <dgm:spPr/>
      <dgm:t>
        <a:bodyPr/>
        <a:lstStyle/>
        <a:p>
          <a:endParaRPr lang="en-US"/>
        </a:p>
      </dgm:t>
    </dgm:pt>
    <dgm:pt modelId="{25E533B0-8D8F-48FB-8D7B-9D812A9D4C83}" type="sibTrans" cxnId="{B935F355-A8D9-4591-B113-A32EAA9F253A}">
      <dgm:prSet/>
      <dgm:spPr/>
      <dgm:t>
        <a:bodyPr/>
        <a:lstStyle/>
        <a:p>
          <a:endParaRPr lang="en-US"/>
        </a:p>
      </dgm:t>
    </dgm:pt>
    <dgm:pt modelId="{336CA3C1-0772-462A-AA88-EDFD49AD3CB9}" type="pres">
      <dgm:prSet presAssocID="{A94E30AF-D545-4F09-A225-5E2166CFA31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14105C8-BCD2-4C65-860A-36F2588B85AE}" type="pres">
      <dgm:prSet presAssocID="{E3CE330D-3B2C-4E2A-8B9C-E7AB511DA286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80B6B2EA-A6BE-46F3-BD0F-C7B5F677D600}" type="pres">
      <dgm:prSet presAssocID="{E3CE330D-3B2C-4E2A-8B9C-E7AB511DA286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DC2FAD28-DEAC-4B4E-BB59-080563A3750C}" type="pres">
      <dgm:prSet presAssocID="{EDF20DE2-B985-4613-8447-BFF71424E45E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93A62A74-8384-424F-BDB3-A884DCA95435}" type="pres">
      <dgm:prSet presAssocID="{EDF20DE2-B985-4613-8447-BFF71424E45E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65381579-54BD-41EC-9A6C-C0DA4434E878}" type="pres">
      <dgm:prSet presAssocID="{86D49F5E-FF02-4384-B6C1-09B4D3FA87F1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0E4CF7D9-F803-4ADB-8F0F-DFBF4C5DE720}" type="pres">
      <dgm:prSet presAssocID="{86D49F5E-FF02-4384-B6C1-09B4D3FA87F1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A18E7047-9A44-4235-A944-448EE6B75EE7}" type="pres">
      <dgm:prSet presAssocID="{1D362E52-CB8A-4688-9253-1963C8FB3218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D6404B89-397D-411A-A92B-E3D2DB38912B}" type="pres">
      <dgm:prSet presAssocID="{1D362E52-CB8A-4688-9253-1963C8FB3218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886790D-9EEC-4711-92A9-74143D586963}" type="presOf" srcId="{13182EB0-17D7-497E-8EDB-1BF6C4714F63}" destId="{93A62A74-8384-424F-BDB3-A884DCA95435}" srcOrd="0" destOrd="5" presId="urn:microsoft.com/office/officeart/2009/3/layout/IncreasingArrowsProcess"/>
    <dgm:cxn modelId="{ED96790F-D3D8-49BF-B50A-189B7F616BD1}" srcId="{86D49F5E-FF02-4384-B6C1-09B4D3FA87F1}" destId="{8EAEC94E-0D35-4B5A-963D-7710761D5D8B}" srcOrd="0" destOrd="0" parTransId="{9D6983F8-DAAB-4F58-901D-8A93517744D4}" sibTransId="{B745FF8A-3AE5-49F1-84F2-EFD448CFFED0}"/>
    <dgm:cxn modelId="{7C790C10-0780-4C1B-B193-09684EFB1B42}" srcId="{EDF20DE2-B985-4613-8447-BFF71424E45E}" destId="{AB7E5203-CDE3-4EAB-A72F-16A6611054C6}" srcOrd="0" destOrd="0" parTransId="{91454E69-DE3D-476E-87DC-4703597B4718}" sibTransId="{0E7DA3E4-798E-4B2B-9ABE-D9F259E0A412}"/>
    <dgm:cxn modelId="{59BDC316-4CDD-499F-AEB5-E798579FD0D2}" type="presOf" srcId="{D4F25F91-438A-49A2-B55D-7FAD4C939011}" destId="{D6404B89-397D-411A-A92B-E3D2DB38912B}" srcOrd="0" destOrd="1" presId="urn:microsoft.com/office/officeart/2009/3/layout/IncreasingArrowsProcess"/>
    <dgm:cxn modelId="{E1BEDA17-3A19-4A41-A93F-1DEC415A073A}" type="presOf" srcId="{E3CE330D-3B2C-4E2A-8B9C-E7AB511DA286}" destId="{614105C8-BCD2-4C65-860A-36F2588B85AE}" srcOrd="0" destOrd="0" presId="urn:microsoft.com/office/officeart/2009/3/layout/IncreasingArrowsProcess"/>
    <dgm:cxn modelId="{7E021120-5F5F-4BD9-B4E9-AE6A99E8552B}" srcId="{EDF20DE2-B985-4613-8447-BFF71424E45E}" destId="{B1FDC25F-3037-4E7D-9421-67C2DFC19178}" srcOrd="4" destOrd="0" parTransId="{F1B1977B-32CB-4A51-AF60-DBA78F25A31E}" sibTransId="{20CE395A-0D93-427E-9EEE-615EB83C22A0}"/>
    <dgm:cxn modelId="{E67B042A-AEC0-40A1-B9E0-3B8D129407C9}" type="presOf" srcId="{996C311E-0933-47F9-83EE-7510E6FB44E4}" destId="{80B6B2EA-A6BE-46F3-BD0F-C7B5F677D600}" srcOrd="0" destOrd="4" presId="urn:microsoft.com/office/officeart/2009/3/layout/IncreasingArrowsProcess"/>
    <dgm:cxn modelId="{EF3DF52C-D044-4042-AF90-8B1EB9373419}" type="presOf" srcId="{253F49B2-EA53-4A50-BEF5-EDAC7610372B}" destId="{80B6B2EA-A6BE-46F3-BD0F-C7B5F677D600}" srcOrd="0" destOrd="3" presId="urn:microsoft.com/office/officeart/2009/3/layout/IncreasingArrowsProcess"/>
    <dgm:cxn modelId="{369AE12D-29CC-44B2-B9EA-824C863F1949}" srcId="{EDF20DE2-B985-4613-8447-BFF71424E45E}" destId="{13182EB0-17D7-497E-8EDB-1BF6C4714F63}" srcOrd="5" destOrd="0" parTransId="{14319C72-5688-42A7-BEF9-8CDB1A1B7DE3}" sibTransId="{3B6562D8-A491-44AB-9DC1-3720006AA14F}"/>
    <dgm:cxn modelId="{44157835-5B91-46A7-B240-018985F336C0}" type="presOf" srcId="{8EAEC94E-0D35-4B5A-963D-7710761D5D8B}" destId="{0E4CF7D9-F803-4ADB-8F0F-DFBF4C5DE720}" srcOrd="0" destOrd="0" presId="urn:microsoft.com/office/officeart/2009/3/layout/IncreasingArrowsProcess"/>
    <dgm:cxn modelId="{64A0BB37-6C80-4C64-831A-BAEC46B874E3}" srcId="{1D362E52-CB8A-4688-9253-1963C8FB3218}" destId="{5BFCAA50-6B7A-4514-955F-5E0D263A472F}" srcOrd="3" destOrd="0" parTransId="{C047F3AF-93C4-4080-B4E2-2A987FF20BE0}" sibTransId="{1341C4E0-BFD0-4499-AA0A-E3E71A19A508}"/>
    <dgm:cxn modelId="{D97DD340-8184-4E9D-B66F-D910E236613A}" type="presOf" srcId="{1D362E52-CB8A-4688-9253-1963C8FB3218}" destId="{A18E7047-9A44-4235-A944-448EE6B75EE7}" srcOrd="0" destOrd="0" presId="urn:microsoft.com/office/officeart/2009/3/layout/IncreasingArrowsProcess"/>
    <dgm:cxn modelId="{248A615B-E81D-467F-9069-2BACC002B02A}" srcId="{EDF20DE2-B985-4613-8447-BFF71424E45E}" destId="{6D2CA875-7535-44C8-8034-FB5570585BB1}" srcOrd="1" destOrd="0" parTransId="{513AC8CB-EB55-4BDE-9253-1DFAE55AFE80}" sibTransId="{EBB6B2CF-F8ED-4423-AE2F-7C541182251B}"/>
    <dgm:cxn modelId="{FCA0285D-3A99-4140-ABA0-7C8F53B8E0AD}" type="presOf" srcId="{A1744205-45E9-471F-9957-2BCA5D52288E}" destId="{93A62A74-8384-424F-BDB3-A884DCA95435}" srcOrd="0" destOrd="2" presId="urn:microsoft.com/office/officeart/2009/3/layout/IncreasingArrowsProcess"/>
    <dgm:cxn modelId="{5BAA3360-1805-4B37-A2EA-2F31CCF0F9FE}" type="presOf" srcId="{A94E30AF-D545-4F09-A225-5E2166CFA31B}" destId="{336CA3C1-0772-462A-AA88-EDFD49AD3CB9}" srcOrd="0" destOrd="0" presId="urn:microsoft.com/office/officeart/2009/3/layout/IncreasingArrowsProcess"/>
    <dgm:cxn modelId="{1F527163-360F-4D38-9169-981F4657762E}" srcId="{A94E30AF-D545-4F09-A225-5E2166CFA31B}" destId="{EDF20DE2-B985-4613-8447-BFF71424E45E}" srcOrd="1" destOrd="0" parTransId="{01543D56-E357-4BA8-B407-D60969DE03C7}" sibTransId="{6E759D33-7D2F-4381-8915-91EB5FB4175B}"/>
    <dgm:cxn modelId="{23FCC744-D8D4-4F55-96D7-86BB3C1B9AB6}" srcId="{1D362E52-CB8A-4688-9253-1963C8FB3218}" destId="{D4F25F91-438A-49A2-B55D-7FAD4C939011}" srcOrd="1" destOrd="0" parTransId="{A3095DBA-1130-4998-AA6F-F225516893DD}" sibTransId="{B51E0BC6-2977-47EC-927D-ABBFFC858D60}"/>
    <dgm:cxn modelId="{1E26686B-BAB5-4A1A-B2AD-F03311CDCA9E}" srcId="{E3CE330D-3B2C-4E2A-8B9C-E7AB511DA286}" destId="{996C311E-0933-47F9-83EE-7510E6FB44E4}" srcOrd="4" destOrd="0" parTransId="{FB88C9CC-4689-4072-8F29-798BCFA34B58}" sibTransId="{124D1D71-FF4E-4427-B99B-3CBA1BA83071}"/>
    <dgm:cxn modelId="{41C74D72-6863-4730-BF64-685C09273897}" srcId="{EDF20DE2-B985-4613-8447-BFF71424E45E}" destId="{A1744205-45E9-471F-9957-2BCA5D52288E}" srcOrd="2" destOrd="0" parTransId="{CE6F95CF-EB2F-4435-9D78-5ED6CE915D03}" sibTransId="{915080E3-4949-41AC-80EB-0BA94DFBFCBF}"/>
    <dgm:cxn modelId="{B1755172-F53F-47E6-91D3-B3D14F666E1B}" type="presOf" srcId="{5BFCAA50-6B7A-4514-955F-5E0D263A472F}" destId="{D6404B89-397D-411A-A92B-E3D2DB38912B}" srcOrd="0" destOrd="3" presId="urn:microsoft.com/office/officeart/2009/3/layout/IncreasingArrowsProcess"/>
    <dgm:cxn modelId="{B935F355-A8D9-4591-B113-A32EAA9F253A}" srcId="{A94E30AF-D545-4F09-A225-5E2166CFA31B}" destId="{1D362E52-CB8A-4688-9253-1963C8FB3218}" srcOrd="3" destOrd="0" parTransId="{77250D5C-D2D3-443F-92AD-4E585A5CC978}" sibTransId="{25E533B0-8D8F-48FB-8D7B-9D812A9D4C83}"/>
    <dgm:cxn modelId="{D5BC747E-C896-42C8-8C23-E7B959524FDD}" srcId="{1D362E52-CB8A-4688-9253-1963C8FB3218}" destId="{C81E13BA-41A6-43EE-899B-79551CBE6D29}" srcOrd="2" destOrd="0" parTransId="{0309357B-85FA-440D-AF3A-B62D0BCC630B}" sibTransId="{DEB3A5AD-8D78-4D04-B0AE-4AB909830E61}"/>
    <dgm:cxn modelId="{D0762E7F-3418-4553-B5C9-BED94AC1D528}" srcId="{E3CE330D-3B2C-4E2A-8B9C-E7AB511DA286}" destId="{390CFB3B-1D04-491A-ADCF-58399BBD3496}" srcOrd="1" destOrd="0" parTransId="{5423CF31-C6F7-469D-A9F8-56E1F8208303}" sibTransId="{C2603B70-58AE-4160-8737-8CC1E015EE7E}"/>
    <dgm:cxn modelId="{43C92684-04ED-4762-A24F-0A96278B601D}" srcId="{E3CE330D-3B2C-4E2A-8B9C-E7AB511DA286}" destId="{3668DB1D-1B99-40FD-8CA6-6A825FFAD6D9}" srcOrd="0" destOrd="0" parTransId="{1E96D50F-D33C-45FA-8BCC-40562A445CD1}" sibTransId="{037646DE-ADC2-49AE-9622-257254724E42}"/>
    <dgm:cxn modelId="{7C40D089-D450-43E1-9077-BE03A26B452E}" srcId="{E3CE330D-3B2C-4E2A-8B9C-E7AB511DA286}" destId="{992BCB6D-5843-4E04-99E1-03130712726A}" srcOrd="2" destOrd="0" parTransId="{E72CF1A1-5BC6-4FB5-8DCD-C8BB0E26BABF}" sibTransId="{9746B347-0C86-4D40-9312-144ECF2EDAC6}"/>
    <dgm:cxn modelId="{B402E498-3F09-4026-B11E-0780AE3D9266}" type="presOf" srcId="{B1FDC25F-3037-4E7D-9421-67C2DFC19178}" destId="{93A62A74-8384-424F-BDB3-A884DCA95435}" srcOrd="0" destOrd="4" presId="urn:microsoft.com/office/officeart/2009/3/layout/IncreasingArrowsProcess"/>
    <dgm:cxn modelId="{481E5999-8774-4F0E-B593-C9548E106C25}" type="presOf" srcId="{AB7E5203-CDE3-4EAB-A72F-16A6611054C6}" destId="{93A62A74-8384-424F-BDB3-A884DCA95435}" srcOrd="0" destOrd="0" presId="urn:microsoft.com/office/officeart/2009/3/layout/IncreasingArrowsProcess"/>
    <dgm:cxn modelId="{3A90099C-38C2-4C25-96F8-71EB53953E7C}" srcId="{A94E30AF-D545-4F09-A225-5E2166CFA31B}" destId="{E3CE330D-3B2C-4E2A-8B9C-E7AB511DA286}" srcOrd="0" destOrd="0" parTransId="{8343202C-3DBC-463F-83D7-E9D6697EA192}" sibTransId="{1EBD7096-9D6E-4B48-A13E-76B79422A06F}"/>
    <dgm:cxn modelId="{2F48CB9D-5434-4529-87F4-C1E17304A17D}" type="presOf" srcId="{C81E13BA-41A6-43EE-899B-79551CBE6D29}" destId="{D6404B89-397D-411A-A92B-E3D2DB38912B}" srcOrd="0" destOrd="2" presId="urn:microsoft.com/office/officeart/2009/3/layout/IncreasingArrowsProcess"/>
    <dgm:cxn modelId="{B0CC9DA7-E89A-4625-8C3F-53A1833E63E8}" type="presOf" srcId="{11D9B2FF-4465-4261-9278-E9AD7D11D8C0}" destId="{93A62A74-8384-424F-BDB3-A884DCA95435}" srcOrd="0" destOrd="3" presId="urn:microsoft.com/office/officeart/2009/3/layout/IncreasingArrowsProcess"/>
    <dgm:cxn modelId="{72D6BCAA-0518-4E34-A3BB-460992BDB8D9}" type="presOf" srcId="{992BCB6D-5843-4E04-99E1-03130712726A}" destId="{80B6B2EA-A6BE-46F3-BD0F-C7B5F677D600}" srcOrd="0" destOrd="2" presId="urn:microsoft.com/office/officeart/2009/3/layout/IncreasingArrowsProcess"/>
    <dgm:cxn modelId="{2F5D22C0-C7F8-4972-A296-47BABEC5EBBA}" srcId="{A94E30AF-D545-4F09-A225-5E2166CFA31B}" destId="{86D49F5E-FF02-4384-B6C1-09B4D3FA87F1}" srcOrd="2" destOrd="0" parTransId="{63992CA7-AAE3-45D4-ACDF-9F49E395BF89}" sibTransId="{46BE0626-0487-4749-8176-90DB7B549B02}"/>
    <dgm:cxn modelId="{395F8FCC-289E-432B-9EA5-E54A154C72A6}" type="presOf" srcId="{EDF20DE2-B985-4613-8447-BFF71424E45E}" destId="{DC2FAD28-DEAC-4B4E-BB59-080563A3750C}" srcOrd="0" destOrd="0" presId="urn:microsoft.com/office/officeart/2009/3/layout/IncreasingArrowsProcess"/>
    <dgm:cxn modelId="{D3028AD5-3266-4A35-BB59-92AE0C7B5099}" type="presOf" srcId="{7042266B-1F55-47FA-9CD5-76B7B981438E}" destId="{D6404B89-397D-411A-A92B-E3D2DB38912B}" srcOrd="0" destOrd="0" presId="urn:microsoft.com/office/officeart/2009/3/layout/IncreasingArrowsProcess"/>
    <dgm:cxn modelId="{C9529DE1-DBF8-4C07-9E92-ED60C95004BA}" type="presOf" srcId="{390CFB3B-1D04-491A-ADCF-58399BBD3496}" destId="{80B6B2EA-A6BE-46F3-BD0F-C7B5F677D600}" srcOrd="0" destOrd="1" presId="urn:microsoft.com/office/officeart/2009/3/layout/IncreasingArrowsProcess"/>
    <dgm:cxn modelId="{84C9E1E5-448D-4916-9BC6-F11BB9D3E574}" type="presOf" srcId="{86D49F5E-FF02-4384-B6C1-09B4D3FA87F1}" destId="{65381579-54BD-41EC-9A6C-C0DA4434E878}" srcOrd="0" destOrd="0" presId="urn:microsoft.com/office/officeart/2009/3/layout/IncreasingArrowsProcess"/>
    <dgm:cxn modelId="{924527E7-82AF-42FD-BEDB-A3F84B77DF33}" type="presOf" srcId="{3668DB1D-1B99-40FD-8CA6-6A825FFAD6D9}" destId="{80B6B2EA-A6BE-46F3-BD0F-C7B5F677D600}" srcOrd="0" destOrd="0" presId="urn:microsoft.com/office/officeart/2009/3/layout/IncreasingArrowsProcess"/>
    <dgm:cxn modelId="{700C33E8-0A0E-497D-98E7-175084A3F1F8}" type="presOf" srcId="{6D2CA875-7535-44C8-8034-FB5570585BB1}" destId="{93A62A74-8384-424F-BDB3-A884DCA95435}" srcOrd="0" destOrd="1" presId="urn:microsoft.com/office/officeart/2009/3/layout/IncreasingArrowsProcess"/>
    <dgm:cxn modelId="{E78C98ED-D533-481C-AADD-D3C2164CF75E}" srcId="{1D362E52-CB8A-4688-9253-1963C8FB3218}" destId="{7042266B-1F55-47FA-9CD5-76B7B981438E}" srcOrd="0" destOrd="0" parTransId="{1D84B602-CF3E-4495-B3DF-8615C2E2894A}" sibTransId="{58F43F26-A97A-41B7-9CF5-76D0146EB774}"/>
    <dgm:cxn modelId="{A114D0F5-E0D7-4AD5-8546-B45E5AD8E773}" srcId="{E3CE330D-3B2C-4E2A-8B9C-E7AB511DA286}" destId="{253F49B2-EA53-4A50-BEF5-EDAC7610372B}" srcOrd="3" destOrd="0" parTransId="{C5138077-F7B6-4659-9E4C-2E2A8420D655}" sibTransId="{A98FAB02-2FC4-44AB-B507-78E04C74C0D5}"/>
    <dgm:cxn modelId="{C68FC3FF-DADF-457E-8FF2-E8FE2A1BC624}" srcId="{EDF20DE2-B985-4613-8447-BFF71424E45E}" destId="{11D9B2FF-4465-4261-9278-E9AD7D11D8C0}" srcOrd="3" destOrd="0" parTransId="{95C8308A-1B51-4261-A498-AF0EF20F0FDC}" sibTransId="{2DED6C7D-A3BD-4F92-8E27-C411ECD5C9E1}"/>
    <dgm:cxn modelId="{DE03C0A0-FEB9-4AEB-BACB-AD520291CE82}" type="presParOf" srcId="{336CA3C1-0772-462A-AA88-EDFD49AD3CB9}" destId="{614105C8-BCD2-4C65-860A-36F2588B85AE}" srcOrd="0" destOrd="0" presId="urn:microsoft.com/office/officeart/2009/3/layout/IncreasingArrowsProcess"/>
    <dgm:cxn modelId="{A35154D0-E855-441C-BC38-069DBA8F31DD}" type="presParOf" srcId="{336CA3C1-0772-462A-AA88-EDFD49AD3CB9}" destId="{80B6B2EA-A6BE-46F3-BD0F-C7B5F677D600}" srcOrd="1" destOrd="0" presId="urn:microsoft.com/office/officeart/2009/3/layout/IncreasingArrowsProcess"/>
    <dgm:cxn modelId="{527A43E4-A17F-4DEE-BAB2-42BED8D8053C}" type="presParOf" srcId="{336CA3C1-0772-462A-AA88-EDFD49AD3CB9}" destId="{DC2FAD28-DEAC-4B4E-BB59-080563A3750C}" srcOrd="2" destOrd="0" presId="urn:microsoft.com/office/officeart/2009/3/layout/IncreasingArrowsProcess"/>
    <dgm:cxn modelId="{B3ECDDC7-4B5A-47EC-BB87-12E8759997DA}" type="presParOf" srcId="{336CA3C1-0772-462A-AA88-EDFD49AD3CB9}" destId="{93A62A74-8384-424F-BDB3-A884DCA95435}" srcOrd="3" destOrd="0" presId="urn:microsoft.com/office/officeart/2009/3/layout/IncreasingArrowsProcess"/>
    <dgm:cxn modelId="{E4613485-321A-440C-90B2-7A79BD2668BF}" type="presParOf" srcId="{336CA3C1-0772-462A-AA88-EDFD49AD3CB9}" destId="{65381579-54BD-41EC-9A6C-C0DA4434E878}" srcOrd="4" destOrd="0" presId="urn:microsoft.com/office/officeart/2009/3/layout/IncreasingArrowsProcess"/>
    <dgm:cxn modelId="{11C7B5D6-5036-4ED8-8A06-2FF46B5014B3}" type="presParOf" srcId="{336CA3C1-0772-462A-AA88-EDFD49AD3CB9}" destId="{0E4CF7D9-F803-4ADB-8F0F-DFBF4C5DE720}" srcOrd="5" destOrd="0" presId="urn:microsoft.com/office/officeart/2009/3/layout/IncreasingArrowsProcess"/>
    <dgm:cxn modelId="{1F87FBE7-7F6A-4A30-A1F5-89E331F7362D}" type="presParOf" srcId="{336CA3C1-0772-462A-AA88-EDFD49AD3CB9}" destId="{A18E7047-9A44-4235-A944-448EE6B75EE7}" srcOrd="6" destOrd="0" presId="urn:microsoft.com/office/officeart/2009/3/layout/IncreasingArrowsProcess"/>
    <dgm:cxn modelId="{7284D5B2-210B-47A0-8CCB-4036E99A7282}" type="presParOf" srcId="{336CA3C1-0772-462A-AA88-EDFD49AD3CB9}" destId="{D6404B89-397D-411A-A92B-E3D2DB38912B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3E18B-9EE8-46DE-9225-06FCA38BB79C}" type="doc">
      <dgm:prSet loTypeId="urn:microsoft.com/office/officeart/2005/8/layout/defaul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907E890-5EA4-44D9-943B-D43297DAA2EE}" type="parTrans" cxnId="{B19AD129-531A-4CDB-AA9A-769BBA1E6D32}">
      <dgm:prSet/>
      <dgm:spPr/>
      <dgm:t>
        <a:bodyPr/>
        <a:lstStyle/>
        <a:p>
          <a:endParaRPr lang="en-US"/>
        </a:p>
      </dgm:t>
    </dgm:pt>
    <dgm:pt modelId="{3B587877-4268-4A42-AEED-3A432922EDB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endParaRPr lang="en-US" sz="1200" b="1" dirty="0"/>
        </a:p>
        <a:p>
          <a:pPr rtl="0"/>
          <a:r>
            <a:rPr lang="ru" sz="1200" b="1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1. Бджетно-налоговое прогнозирование и подготовка бюджета </a:t>
          </a:r>
        </a:p>
      </dgm:t>
    </dgm:pt>
    <dgm:pt modelId="{80689CFF-7111-4388-A888-19A472EA9E8C}" type="parTrans" cxnId="{BD7BE8BF-F406-4B44-9F9C-D98F938B8ED5}">
      <dgm:prSet/>
      <dgm:spPr/>
      <dgm:t>
        <a:bodyPr/>
        <a:lstStyle/>
        <a:p>
          <a:endParaRPr lang="en-US"/>
        </a:p>
      </dgm:t>
    </dgm:pt>
    <dgm:pt modelId="{F9A10CBD-38F1-4C87-97B8-79E068BBBE5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700" b="1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Подготовка годового бюджета; </a:t>
          </a:r>
        </a:p>
      </dgm:t>
    </dgm:pt>
    <dgm:pt modelId="{FD34E974-6858-4761-AE82-B08E4FBCF06E}" type="sibTrans" cxnId="{BD7BE8BF-F406-4B44-9F9C-D98F938B8ED5}">
      <dgm:prSet/>
      <dgm:spPr/>
      <dgm:t>
        <a:bodyPr/>
        <a:lstStyle/>
        <a:p>
          <a:endParaRPr lang="en-US"/>
        </a:p>
      </dgm:t>
    </dgm:pt>
    <dgm:pt modelId="{3CA7CF6B-B543-4AC5-BA04-B4C1F9F27EB2}" type="parTrans" cxnId="{E966DD12-B900-4041-9AF1-A477F0E4DD22}">
      <dgm:prSet/>
      <dgm:spPr/>
      <dgm:t>
        <a:bodyPr/>
        <a:lstStyle/>
        <a:p>
          <a:endParaRPr lang="en-US"/>
        </a:p>
      </dgm:t>
    </dgm:pt>
    <dgm:pt modelId="{F0287B50-6523-4123-8047-ED218DFCB4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700" b="1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Контроль бюджета (схема обратной связи); и </a:t>
          </a:r>
        </a:p>
      </dgm:t>
    </dgm:pt>
    <dgm:pt modelId="{E9C07461-944A-471F-873C-333CF0237C89}" type="sibTrans" cxnId="{E966DD12-B900-4041-9AF1-A477F0E4DD22}">
      <dgm:prSet/>
      <dgm:spPr/>
      <dgm:t>
        <a:bodyPr/>
        <a:lstStyle/>
        <a:p>
          <a:endParaRPr lang="en-US"/>
        </a:p>
      </dgm:t>
    </dgm:pt>
    <dgm:pt modelId="{3B6FB357-527E-4403-A9AE-2A2F7D341F8E}" type="parTrans" cxnId="{DFEA88FE-4F7A-496E-8087-3DE94FD48374}">
      <dgm:prSet/>
      <dgm:spPr/>
      <dgm:t>
        <a:bodyPr/>
        <a:lstStyle/>
        <a:p>
          <a:endParaRPr lang="en-US"/>
        </a:p>
      </dgm:t>
    </dgm:pt>
    <dgm:pt modelId="{8FCC7BA5-8D7E-4C2D-8BE3-90592AA6984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700" b="1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Прогнозирование налоговых и неналоговых поступлений.</a:t>
          </a:r>
        </a:p>
      </dgm:t>
    </dgm:pt>
    <dgm:pt modelId="{5BCDC019-638D-460D-916A-12D38E40A7FC}" type="sibTrans" cxnId="{DFEA88FE-4F7A-496E-8087-3DE94FD48374}">
      <dgm:prSet/>
      <dgm:spPr/>
      <dgm:t>
        <a:bodyPr/>
        <a:lstStyle/>
        <a:p>
          <a:endParaRPr lang="en-US"/>
        </a:p>
      </dgm:t>
    </dgm:pt>
    <dgm:pt modelId="{439A8D81-9592-46C6-A5E6-9FE0D28367C2}" type="sibTrans" cxnId="{B19AD129-531A-4CDB-AA9A-769BBA1E6D32}">
      <dgm:prSet/>
      <dgm:spPr/>
      <dgm:t>
        <a:bodyPr/>
        <a:lstStyle/>
        <a:p>
          <a:endParaRPr lang="en-US"/>
        </a:p>
      </dgm:t>
    </dgm:pt>
    <dgm:pt modelId="{24BB2910-ACF9-4F47-BC42-41540DDB119E}" type="parTrans" cxnId="{F502E18D-A979-48DC-A4F6-D95502DF6A5D}">
      <dgm:prSet/>
      <dgm:spPr/>
      <dgm:t>
        <a:bodyPr/>
        <a:lstStyle/>
        <a:p>
          <a:endParaRPr lang="en-US"/>
        </a:p>
      </dgm:t>
    </dgm:pt>
    <dgm:pt modelId="{29C86619-F1CC-4798-8CAE-E5F2B728168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1200" b="1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2. Государственное инвестирование </a:t>
          </a:r>
        </a:p>
      </dgm:t>
    </dgm:pt>
    <dgm:pt modelId="{979E3797-6AE4-4F40-812F-0EAC3E38D4A8}" type="sibTrans" cxnId="{F502E18D-A979-48DC-A4F6-D95502DF6A5D}">
      <dgm:prSet/>
      <dgm:spPr/>
      <dgm:t>
        <a:bodyPr/>
        <a:lstStyle/>
        <a:p>
          <a:endParaRPr lang="en-US"/>
        </a:p>
      </dgm:t>
    </dgm:pt>
    <dgm:pt modelId="{EB736196-AE88-442C-8A2B-D85B6902E0FD}" type="parTrans" cxnId="{29672E89-E1D6-4F9C-A762-450ADDAC3C60}">
      <dgm:prSet/>
      <dgm:spPr/>
      <dgm:t>
        <a:bodyPr/>
        <a:lstStyle/>
        <a:p>
          <a:endParaRPr lang="en-US"/>
        </a:p>
      </dgm:t>
    </dgm:pt>
    <dgm:pt modelId="{77482D8F-F172-4636-A77C-BC662A60357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1200" b="1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3. Участие общественности в бюджетном процессе</a:t>
          </a:r>
        </a:p>
      </dgm:t>
    </dgm:pt>
    <dgm:pt modelId="{BA3DC3B7-8942-459A-9144-E1BF743BB4FB}" type="sibTrans" cxnId="{29672E89-E1D6-4F9C-A762-450ADDAC3C60}">
      <dgm:prSet/>
      <dgm:spPr/>
      <dgm:t>
        <a:bodyPr/>
        <a:lstStyle/>
        <a:p>
          <a:endParaRPr lang="en-US"/>
        </a:p>
      </dgm:t>
    </dgm:pt>
    <dgm:pt modelId="{83E8C739-0DD9-4FBE-A03B-27C06219A663}" type="parTrans" cxnId="{ED4AE2A8-1F2F-4ACC-933A-854CE406F8EC}">
      <dgm:prSet/>
      <dgm:spPr/>
      <dgm:t>
        <a:bodyPr/>
        <a:lstStyle/>
        <a:p>
          <a:endParaRPr lang="en-US"/>
        </a:p>
      </dgm:t>
    </dgm:pt>
    <dgm:pt modelId="{A10C1124-CE54-41AA-9D39-85C87640034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1200" b="1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4. Контроль за фискальными рисками </a:t>
          </a:r>
        </a:p>
      </dgm:t>
    </dgm:pt>
    <dgm:pt modelId="{D0DCBA01-7AA2-41A4-A1F0-BDFC68F1B576}" type="sibTrans" cxnId="{ED4AE2A8-1F2F-4ACC-933A-854CE406F8EC}">
      <dgm:prSet/>
      <dgm:spPr/>
      <dgm:t>
        <a:bodyPr/>
        <a:lstStyle/>
        <a:p>
          <a:endParaRPr lang="en-US"/>
        </a:p>
      </dgm:t>
    </dgm:pt>
    <dgm:pt modelId="{F27C755D-C2A9-49AD-AAE2-F0D695069544}" type="parTrans" cxnId="{F1F46596-28A2-4987-B110-A687F0908858}">
      <dgm:prSet/>
      <dgm:spPr/>
      <dgm:t>
        <a:bodyPr/>
        <a:lstStyle/>
        <a:p>
          <a:endParaRPr lang="en-US"/>
        </a:p>
      </dgm:t>
    </dgm:pt>
    <dgm:pt modelId="{F735DAE4-D6BF-4C5F-AD04-972C8262522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1200" b="1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5. Балансовый отчет общественного сектора </a:t>
          </a:r>
        </a:p>
      </dgm:t>
    </dgm:pt>
    <dgm:pt modelId="{2B459AA0-10EC-4829-A409-51CC28BF1095}" type="sibTrans" cxnId="{F1F46596-28A2-4987-B110-A687F0908858}">
      <dgm:prSet/>
      <dgm:spPr/>
      <dgm:t>
        <a:bodyPr/>
        <a:lstStyle/>
        <a:p>
          <a:endParaRPr lang="en-US"/>
        </a:p>
      </dgm:t>
    </dgm:pt>
    <dgm:pt modelId="{03301E08-9D2C-407E-BA46-6CC342C63E6A}" type="parTrans" cxnId="{CA3817F0-F822-42F3-A2E5-5854311F4564}">
      <dgm:prSet/>
      <dgm:spPr/>
      <dgm:t>
        <a:bodyPr/>
        <a:lstStyle/>
        <a:p>
          <a:endParaRPr lang="en-US"/>
        </a:p>
      </dgm:t>
    </dgm:pt>
    <dgm:pt modelId="{25FCB8F3-565E-4AD7-BB70-69612EB8F58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1200" b="1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6. Реализация и контроль бюджета</a:t>
          </a:r>
        </a:p>
      </dgm:t>
    </dgm:pt>
    <dgm:pt modelId="{2A28CE07-3E4B-430A-ABF2-9F60090C489C}" type="sibTrans" cxnId="{CA3817F0-F822-42F3-A2E5-5854311F4564}">
      <dgm:prSet/>
      <dgm:spPr/>
      <dgm:t>
        <a:bodyPr/>
        <a:lstStyle/>
        <a:p>
          <a:endParaRPr lang="en-US"/>
        </a:p>
      </dgm:t>
    </dgm:pt>
    <dgm:pt modelId="{DF48A69F-B24C-4FFC-A630-14C022820109}" type="parTrans" cxnId="{1B54B7CD-0492-4AFB-A874-780A407A68FB}">
      <dgm:prSet/>
      <dgm:spPr/>
      <dgm:t>
        <a:bodyPr/>
        <a:lstStyle/>
        <a:p>
          <a:endParaRPr lang="en-US"/>
        </a:p>
      </dgm:t>
    </dgm:pt>
    <dgm:pt modelId="{EFBC5E3A-A1B4-4DF5-A20A-0D938377A98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1200" b="1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7. Сбор налоговых и неналоговых поступлений </a:t>
          </a:r>
        </a:p>
      </dgm:t>
    </dgm:pt>
    <dgm:pt modelId="{039488CB-A9CC-4E15-9C98-6322493F83B5}" type="sibTrans" cxnId="{1B54B7CD-0492-4AFB-A874-780A407A68FB}">
      <dgm:prSet/>
      <dgm:spPr/>
      <dgm:t>
        <a:bodyPr/>
        <a:lstStyle/>
        <a:p>
          <a:endParaRPr lang="en-US"/>
        </a:p>
      </dgm:t>
    </dgm:pt>
    <dgm:pt modelId="{319B20C2-FAC4-41B1-B76C-E0134B240F1E}" type="parTrans" cxnId="{5FD0E135-BBE3-4D2E-8067-F67D772E1965}">
      <dgm:prSet/>
      <dgm:spPr/>
      <dgm:t>
        <a:bodyPr/>
        <a:lstStyle/>
        <a:p>
          <a:endParaRPr lang="en-US"/>
        </a:p>
      </dgm:t>
    </dgm:pt>
    <dgm:pt modelId="{ADA34119-11C7-4487-8298-E37A2425E84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1100" b="1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8. Учет и отчетность: </a:t>
          </a:r>
        </a:p>
      </dgm:t>
    </dgm:pt>
    <dgm:pt modelId="{2BC1C1BA-D053-4A6C-877A-662EC6D10E5F}" type="parTrans" cxnId="{F79B861D-412A-4706-A47C-96DBBD9D671C}">
      <dgm:prSet/>
      <dgm:spPr/>
      <dgm:t>
        <a:bodyPr/>
        <a:lstStyle/>
        <a:p>
          <a:endParaRPr lang="en-US"/>
        </a:p>
      </dgm:t>
    </dgm:pt>
    <dgm:pt modelId="{2B9E9AB8-F9B8-4AAF-9895-F100A95AEA4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800" b="1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Учет и отслеживание финансовых операций;</a:t>
          </a:r>
        </a:p>
      </dgm:t>
    </dgm:pt>
    <dgm:pt modelId="{B173D7F7-C4D7-4425-9EB2-DD4821F7D262}" type="sibTrans" cxnId="{F79B861D-412A-4706-A47C-96DBBD9D671C}">
      <dgm:prSet/>
      <dgm:spPr/>
      <dgm:t>
        <a:bodyPr/>
        <a:lstStyle/>
        <a:p>
          <a:endParaRPr lang="en-US"/>
        </a:p>
      </dgm:t>
    </dgm:pt>
    <dgm:pt modelId="{24E5F989-8D34-4F51-9E90-49827ECE200E}" type="parTrans" cxnId="{D3E8E45A-6A16-477F-90A6-FEC66E9CEA8C}">
      <dgm:prSet/>
      <dgm:spPr/>
      <dgm:t>
        <a:bodyPr/>
        <a:lstStyle/>
        <a:p>
          <a:endParaRPr lang="en-US"/>
        </a:p>
      </dgm:t>
    </dgm:pt>
    <dgm:pt modelId="{11F5EB95-9CB2-40D6-8924-CBCAD616845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800" b="1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Составление годовых финансовых и бюджетных отчетов;</a:t>
          </a:r>
        </a:p>
      </dgm:t>
    </dgm:pt>
    <dgm:pt modelId="{D5E7720F-C9B4-40E3-B571-22062AC8AB9D}" type="sibTrans" cxnId="{D3E8E45A-6A16-477F-90A6-FEC66E9CEA8C}">
      <dgm:prSet/>
      <dgm:spPr/>
      <dgm:t>
        <a:bodyPr/>
        <a:lstStyle/>
        <a:p>
          <a:endParaRPr lang="en-US"/>
        </a:p>
      </dgm:t>
    </dgm:pt>
    <dgm:pt modelId="{AE0C4A7D-A7EF-4B0B-92AF-D9B0C03244FB}" type="parTrans" cxnId="{3177DD49-2F1B-4CD4-A467-98BCEB4E226F}">
      <dgm:prSet/>
      <dgm:spPr/>
      <dgm:t>
        <a:bodyPr/>
        <a:lstStyle/>
        <a:p>
          <a:endParaRPr lang="en-US"/>
        </a:p>
      </dgm:t>
    </dgm:pt>
    <dgm:pt modelId="{6EDEB083-9848-46EE-9953-F9FF51EA92E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800" b="1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Составление финансовых и бюджетных отчетов на конец года; и </a:t>
          </a:r>
        </a:p>
      </dgm:t>
    </dgm:pt>
    <dgm:pt modelId="{072E29F6-2B5E-45B0-B98B-8ED669361402}" type="sibTrans" cxnId="{3177DD49-2F1B-4CD4-A467-98BCEB4E226F}">
      <dgm:prSet/>
      <dgm:spPr/>
      <dgm:t>
        <a:bodyPr/>
        <a:lstStyle/>
        <a:p>
          <a:endParaRPr lang="en-US"/>
        </a:p>
      </dgm:t>
    </dgm:pt>
    <dgm:pt modelId="{1053A40C-19FF-4C92-BF52-4B858B642006}" type="parTrans" cxnId="{FCC59638-8B57-4D06-812D-226188273DE5}">
      <dgm:prSet/>
      <dgm:spPr/>
      <dgm:t>
        <a:bodyPr/>
        <a:lstStyle/>
        <a:p>
          <a:endParaRPr lang="en-US"/>
        </a:p>
      </dgm:t>
    </dgm:pt>
    <dgm:pt modelId="{46D11324-E4DF-4282-844B-FA9BCBF3499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800" b="1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Консолидация основных финансовых отчетов, охватывающих сектор госуправления и гос. сектор</a:t>
          </a:r>
        </a:p>
      </dgm:t>
    </dgm:pt>
    <dgm:pt modelId="{CEC847A9-FA0F-4586-8233-EEC2653AD29F}" type="sibTrans" cxnId="{FCC59638-8B57-4D06-812D-226188273DE5}">
      <dgm:prSet/>
      <dgm:spPr/>
      <dgm:t>
        <a:bodyPr/>
        <a:lstStyle/>
        <a:p>
          <a:endParaRPr lang="en-US"/>
        </a:p>
      </dgm:t>
    </dgm:pt>
    <dgm:pt modelId="{A1D1593A-7F6E-49F7-BFA1-ABCE01B9E974}" type="sibTrans" cxnId="{5FD0E135-BBE3-4D2E-8067-F67D772E1965}">
      <dgm:prSet/>
      <dgm:spPr/>
      <dgm:t>
        <a:bodyPr/>
        <a:lstStyle/>
        <a:p>
          <a:endParaRPr lang="en-US"/>
        </a:p>
      </dgm:t>
    </dgm:pt>
    <dgm:pt modelId="{40120BF2-484A-4471-A8C2-C1ED5DFA45B5}" type="parTrans" cxnId="{3F9EFF56-A6D9-42CC-9B52-37EB016AEBD4}">
      <dgm:prSet/>
      <dgm:spPr/>
      <dgm:t>
        <a:bodyPr/>
        <a:lstStyle/>
        <a:p>
          <a:endParaRPr lang="en-US"/>
        </a:p>
      </dgm:t>
    </dgm:pt>
    <dgm:pt modelId="{89F435A3-D501-4CB8-96FA-0BAFEDE3B45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1200" b="1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9. Портал для распространения бюджетно-налоговой информации и результатов УГФ</a:t>
          </a:r>
        </a:p>
      </dgm:t>
    </dgm:pt>
    <dgm:pt modelId="{55B0CF03-1188-41EB-B4BD-86FBA8272E67}" type="sibTrans" cxnId="{3F9EFF56-A6D9-42CC-9B52-37EB016AEBD4}">
      <dgm:prSet/>
      <dgm:spPr/>
      <dgm:t>
        <a:bodyPr/>
        <a:lstStyle/>
        <a:p>
          <a:endParaRPr lang="en-US"/>
        </a:p>
      </dgm:t>
    </dgm:pt>
    <dgm:pt modelId="{89D75A6D-D101-4938-8314-1AB7FE4704B5}" type="parTrans" cxnId="{F5ADC13F-26C3-4BD3-AB95-6F233E134D03}">
      <dgm:prSet/>
      <dgm:spPr/>
      <dgm:t>
        <a:bodyPr/>
        <a:lstStyle/>
        <a:p>
          <a:endParaRPr lang="en-US"/>
        </a:p>
      </dgm:t>
    </dgm:pt>
    <dgm:pt modelId="{6E1CA465-0F64-4E5C-94BC-EE472439EA4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1200" b="1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                                              10. Управление казначейством </a:t>
          </a:r>
        </a:p>
      </dgm:t>
    </dgm:pt>
    <dgm:pt modelId="{317CC665-7F64-49E9-BA59-50CEB3BC21BF}" type="parTrans" cxnId="{67D95AA2-EA61-4306-B5AF-254D78A20207}">
      <dgm:prSet/>
      <dgm:spPr/>
      <dgm:t>
        <a:bodyPr/>
        <a:lstStyle/>
        <a:p>
          <a:endParaRPr lang="en-US"/>
        </a:p>
      </dgm:t>
    </dgm:pt>
    <dgm:pt modelId="{1BEFF26F-BC3D-4C8F-A746-7BCFDD0E1F8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800" b="1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Прогнозирование и управление денежными потоками;</a:t>
          </a:r>
        </a:p>
      </dgm:t>
    </dgm:pt>
    <dgm:pt modelId="{50695D18-BA0A-4934-9BB6-3924177F0BDB}" type="sibTrans" cxnId="{67D95AA2-EA61-4306-B5AF-254D78A20207}">
      <dgm:prSet/>
      <dgm:spPr/>
      <dgm:t>
        <a:bodyPr/>
        <a:lstStyle/>
        <a:p>
          <a:endParaRPr lang="en-US"/>
        </a:p>
      </dgm:t>
    </dgm:pt>
    <dgm:pt modelId="{885F6CB4-0B43-4ECD-9DC0-53F6AF18DD6B}" type="parTrans" cxnId="{D2CDEAD0-0F6F-45CB-BF77-190BB8E206BB}">
      <dgm:prSet/>
      <dgm:spPr/>
      <dgm:t>
        <a:bodyPr/>
        <a:lstStyle/>
        <a:p>
          <a:endParaRPr lang="en-US"/>
        </a:p>
      </dgm:t>
    </dgm:pt>
    <dgm:pt modelId="{6E9F3267-C7BF-43A6-AA35-8D0CC4C613E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800" b="1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Операции по управлению задолженностью;</a:t>
          </a:r>
        </a:p>
      </dgm:t>
    </dgm:pt>
    <dgm:pt modelId="{ACDF8FF6-F188-42D7-AF21-6D926236E181}" type="sibTrans" cxnId="{D2CDEAD0-0F6F-45CB-BF77-190BB8E206BB}">
      <dgm:prSet/>
      <dgm:spPr/>
      <dgm:t>
        <a:bodyPr/>
        <a:lstStyle/>
        <a:p>
          <a:endParaRPr lang="en-US"/>
        </a:p>
      </dgm:t>
    </dgm:pt>
    <dgm:pt modelId="{3C80691C-072E-4021-97F4-786531A6D714}" type="parTrans" cxnId="{E17DABCF-B00F-468F-A420-B56AE8ACE8FE}">
      <dgm:prSet/>
      <dgm:spPr/>
      <dgm:t>
        <a:bodyPr/>
        <a:lstStyle/>
        <a:p>
          <a:endParaRPr lang="en-US"/>
        </a:p>
      </dgm:t>
    </dgm:pt>
    <dgm:pt modelId="{A722E620-A078-4627-A733-A1DE5DB5C4C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800" b="1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Управление счетами в государственных банках; и</a:t>
          </a:r>
        </a:p>
      </dgm:t>
    </dgm:pt>
    <dgm:pt modelId="{0770466D-0E3C-41BA-806E-00F710EF460A}" type="sibTrans" cxnId="{E17DABCF-B00F-468F-A420-B56AE8ACE8FE}">
      <dgm:prSet/>
      <dgm:spPr/>
      <dgm:t>
        <a:bodyPr/>
        <a:lstStyle/>
        <a:p>
          <a:endParaRPr lang="en-US"/>
        </a:p>
      </dgm:t>
    </dgm:pt>
    <dgm:pt modelId="{B7CB11AC-7B31-40CC-B88A-47276B70F182}" type="parTrans" cxnId="{573B296C-3FAF-46DB-94CE-711F105C8529}">
      <dgm:prSet/>
      <dgm:spPr/>
      <dgm:t>
        <a:bodyPr/>
        <a:lstStyle/>
        <a:p>
          <a:endParaRPr lang="en-US"/>
        </a:p>
      </dgm:t>
    </dgm:pt>
    <dgm:pt modelId="{AE450AA6-1A87-4FCF-9C37-08AD451D9F1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800" b="1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Электронные платежные системы. </a:t>
          </a:r>
        </a:p>
      </dgm:t>
    </dgm:pt>
    <dgm:pt modelId="{ACD1CE24-E0B8-4824-BC53-6C51382B6C0D}" type="sibTrans" cxnId="{573B296C-3FAF-46DB-94CE-711F105C8529}">
      <dgm:prSet/>
      <dgm:spPr/>
      <dgm:t>
        <a:bodyPr/>
        <a:lstStyle/>
        <a:p>
          <a:endParaRPr lang="en-US"/>
        </a:p>
      </dgm:t>
    </dgm:pt>
    <dgm:pt modelId="{1E4D1664-74AB-4031-B15B-F78110D41DD4}" type="sibTrans" cxnId="{F5ADC13F-26C3-4BD3-AB95-6F233E134D03}">
      <dgm:prSet/>
      <dgm:spPr/>
      <dgm:t>
        <a:bodyPr/>
        <a:lstStyle/>
        <a:p>
          <a:endParaRPr lang="en-US"/>
        </a:p>
      </dgm:t>
    </dgm:pt>
    <dgm:pt modelId="{08B4BCE4-23D4-488F-B1C5-5AD6432601B4}" type="parTrans" cxnId="{E84498C4-296E-49C6-A109-7B1CAAA02694}">
      <dgm:prSet/>
      <dgm:spPr/>
      <dgm:t>
        <a:bodyPr/>
        <a:lstStyle/>
        <a:p>
          <a:endParaRPr lang="en-US"/>
        </a:p>
      </dgm:t>
    </dgm:pt>
    <dgm:pt modelId="{1BBC8E16-1375-4E21-9C90-D1A4E0DA483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1200" b="1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11. Управление финансовыми активами</a:t>
          </a:r>
        </a:p>
      </dgm:t>
    </dgm:pt>
    <dgm:pt modelId="{6E312E3C-3655-45E5-A7B2-D5ADE16FB2E3}" type="sibTrans" cxnId="{E84498C4-296E-49C6-A109-7B1CAAA02694}">
      <dgm:prSet/>
      <dgm:spPr/>
      <dgm:t>
        <a:bodyPr/>
        <a:lstStyle/>
        <a:p>
          <a:endParaRPr lang="en-US"/>
        </a:p>
      </dgm:t>
    </dgm:pt>
    <dgm:pt modelId="{E7ED6002-7D0F-4430-906E-52915F47BD50}" type="parTrans" cxnId="{2C270D06-4461-4CBB-A6BD-2BEB36A9560F}">
      <dgm:prSet/>
      <dgm:spPr/>
      <dgm:t>
        <a:bodyPr/>
        <a:lstStyle/>
        <a:p>
          <a:endParaRPr lang="en-US"/>
        </a:p>
      </dgm:t>
    </dgm:pt>
    <dgm:pt modelId="{3A6A6793-42CB-4E65-BAC0-FEC509C104A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>
          <a:noAutofit/>
        </a:bodyPr>
        <a:lstStyle/>
        <a:p>
          <a:pPr rtl="0"/>
          <a:r>
            <a:rPr lang="ru" sz="1200" b="1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12. Внутренний аудит </a:t>
          </a:r>
        </a:p>
      </dgm:t>
    </dgm:pt>
    <dgm:pt modelId="{7CA3296E-6649-42B0-9777-F7DD71FA642A}" type="sibTrans" cxnId="{2C270D06-4461-4CBB-A6BD-2BEB36A9560F}">
      <dgm:prSet/>
      <dgm:spPr/>
      <dgm:t>
        <a:bodyPr/>
        <a:lstStyle/>
        <a:p>
          <a:endParaRPr lang="en-US"/>
        </a:p>
      </dgm:t>
    </dgm:pt>
    <dgm:pt modelId="{1D3B6388-B995-4F38-AA1A-260FFC44AA88}" type="pres">
      <dgm:prSet presAssocID="{2C23E18B-9EE8-46DE-9225-06FCA38BB79C}" presName="diagram" presStyleCnt="0">
        <dgm:presLayoutVars>
          <dgm:dir/>
          <dgm:resizeHandles val="exact"/>
        </dgm:presLayoutVars>
      </dgm:prSet>
      <dgm:spPr/>
    </dgm:pt>
    <dgm:pt modelId="{F49D89A0-FBE7-4FC1-952A-99CDFF9A6096}" type="pres">
      <dgm:prSet presAssocID="{3B587877-4268-4A42-AEED-3A432922EDBC}" presName="node" presStyleLbl="node1" presStyleIdx="0" presStyleCnt="12" custScaleX="106069">
        <dgm:presLayoutVars>
          <dgm:bulletEnabled val="1"/>
        </dgm:presLayoutVars>
      </dgm:prSet>
      <dgm:spPr/>
    </dgm:pt>
    <dgm:pt modelId="{9804FB97-4A5B-4D05-B3BD-AA9F564CF6FF}" type="pres">
      <dgm:prSet presAssocID="{439A8D81-9592-46C6-A5E6-9FE0D28367C2}" presName="sibTrans" presStyleCnt="0"/>
      <dgm:spPr/>
    </dgm:pt>
    <dgm:pt modelId="{AF1E05AB-FDFC-41AE-A25E-650074CCF016}" type="pres">
      <dgm:prSet presAssocID="{29C86619-F1CC-4798-8CAE-E5F2B7281680}" presName="node" presStyleLbl="node1" presStyleIdx="1" presStyleCnt="12">
        <dgm:presLayoutVars>
          <dgm:bulletEnabled val="1"/>
        </dgm:presLayoutVars>
      </dgm:prSet>
      <dgm:spPr/>
    </dgm:pt>
    <dgm:pt modelId="{DCF2719C-B120-4CBE-93B6-9C9ACF0052E1}" type="pres">
      <dgm:prSet presAssocID="{979E3797-6AE4-4F40-812F-0EAC3E38D4A8}" presName="sibTrans" presStyleCnt="0"/>
      <dgm:spPr/>
    </dgm:pt>
    <dgm:pt modelId="{0882EFC9-9CED-4DB0-9D01-9BB82156FE5A}" type="pres">
      <dgm:prSet presAssocID="{77482D8F-F172-4636-A77C-BC662A603578}" presName="node" presStyleLbl="node1" presStyleIdx="2" presStyleCnt="12">
        <dgm:presLayoutVars>
          <dgm:bulletEnabled val="1"/>
        </dgm:presLayoutVars>
      </dgm:prSet>
      <dgm:spPr/>
    </dgm:pt>
    <dgm:pt modelId="{92A20FF8-F6C2-494C-A7FF-4C3D05941B2F}" type="pres">
      <dgm:prSet presAssocID="{BA3DC3B7-8942-459A-9144-E1BF743BB4FB}" presName="sibTrans" presStyleCnt="0"/>
      <dgm:spPr/>
    </dgm:pt>
    <dgm:pt modelId="{D1CF71B3-1958-4F87-A924-57E7100582CE}" type="pres">
      <dgm:prSet presAssocID="{A10C1124-CE54-41AA-9D39-85C876400341}" presName="node" presStyleLbl="node1" presStyleIdx="3" presStyleCnt="12">
        <dgm:presLayoutVars>
          <dgm:bulletEnabled val="1"/>
        </dgm:presLayoutVars>
      </dgm:prSet>
      <dgm:spPr/>
    </dgm:pt>
    <dgm:pt modelId="{8F5B1BDB-B9EE-4F65-8B62-2B1634BEEA4A}" type="pres">
      <dgm:prSet presAssocID="{D0DCBA01-7AA2-41A4-A1F0-BDFC68F1B576}" presName="sibTrans" presStyleCnt="0"/>
      <dgm:spPr/>
    </dgm:pt>
    <dgm:pt modelId="{209C1D67-7E93-449D-BEEB-DDECAC95A03E}" type="pres">
      <dgm:prSet presAssocID="{F735DAE4-D6BF-4C5F-AD04-972C82625228}" presName="node" presStyleLbl="node1" presStyleIdx="4" presStyleCnt="12">
        <dgm:presLayoutVars>
          <dgm:bulletEnabled val="1"/>
        </dgm:presLayoutVars>
      </dgm:prSet>
      <dgm:spPr/>
    </dgm:pt>
    <dgm:pt modelId="{E4221F77-A20B-4B1D-AEE4-7F8BDCA544D7}" type="pres">
      <dgm:prSet presAssocID="{2B459AA0-10EC-4829-A409-51CC28BF1095}" presName="sibTrans" presStyleCnt="0"/>
      <dgm:spPr/>
    </dgm:pt>
    <dgm:pt modelId="{358E080D-B3B5-4D6D-A7C5-87F7CA523868}" type="pres">
      <dgm:prSet presAssocID="{25FCB8F3-565E-4AD7-BB70-69612EB8F58E}" presName="node" presStyleLbl="node1" presStyleIdx="5" presStyleCnt="12">
        <dgm:presLayoutVars>
          <dgm:bulletEnabled val="1"/>
        </dgm:presLayoutVars>
      </dgm:prSet>
      <dgm:spPr/>
    </dgm:pt>
    <dgm:pt modelId="{40D28600-1493-46F6-80D0-8A0AB46A4776}" type="pres">
      <dgm:prSet presAssocID="{2A28CE07-3E4B-430A-ABF2-9F60090C489C}" presName="sibTrans" presStyleCnt="0"/>
      <dgm:spPr/>
    </dgm:pt>
    <dgm:pt modelId="{EB9A05FC-558C-4996-874E-AE9E1AC0F1C1}" type="pres">
      <dgm:prSet presAssocID="{EFBC5E3A-A1B4-4DF5-A20A-0D938377A989}" presName="node" presStyleLbl="node1" presStyleIdx="6" presStyleCnt="12">
        <dgm:presLayoutVars>
          <dgm:bulletEnabled val="1"/>
        </dgm:presLayoutVars>
      </dgm:prSet>
      <dgm:spPr/>
    </dgm:pt>
    <dgm:pt modelId="{60764521-CA2F-4234-920E-613E2953F2B8}" type="pres">
      <dgm:prSet presAssocID="{039488CB-A9CC-4E15-9C98-6322493F83B5}" presName="sibTrans" presStyleCnt="0"/>
      <dgm:spPr/>
    </dgm:pt>
    <dgm:pt modelId="{A6B7CDBD-415E-4BEB-9520-7B9B407E6191}" type="pres">
      <dgm:prSet presAssocID="{ADA34119-11C7-4487-8298-E37A2425E84F}" presName="node" presStyleLbl="node1" presStyleIdx="7" presStyleCnt="12">
        <dgm:presLayoutVars>
          <dgm:bulletEnabled val="1"/>
        </dgm:presLayoutVars>
      </dgm:prSet>
      <dgm:spPr/>
    </dgm:pt>
    <dgm:pt modelId="{C76A414F-B627-4886-87AC-DE9F1C02B6EA}" type="pres">
      <dgm:prSet presAssocID="{A1D1593A-7F6E-49F7-BFA1-ABCE01B9E974}" presName="sibTrans" presStyleCnt="0"/>
      <dgm:spPr/>
    </dgm:pt>
    <dgm:pt modelId="{8AC15CE5-EBC3-4CB9-8745-43AD148FE4E3}" type="pres">
      <dgm:prSet presAssocID="{89F435A3-D501-4CB8-96FA-0BAFEDE3B453}" presName="node" presStyleLbl="node1" presStyleIdx="8" presStyleCnt="12">
        <dgm:presLayoutVars>
          <dgm:bulletEnabled val="1"/>
        </dgm:presLayoutVars>
      </dgm:prSet>
      <dgm:spPr/>
    </dgm:pt>
    <dgm:pt modelId="{AC94CE81-DE27-4224-858E-044F9FBB3F96}" type="pres">
      <dgm:prSet presAssocID="{55B0CF03-1188-41EB-B4BD-86FBA8272E67}" presName="sibTrans" presStyleCnt="0"/>
      <dgm:spPr/>
    </dgm:pt>
    <dgm:pt modelId="{68949FD9-31F9-4D18-8FDD-4DF52302881E}" type="pres">
      <dgm:prSet presAssocID="{6E1CA465-0F64-4E5C-94BC-EE472439EA4B}" presName="node" presStyleLbl="node1" presStyleIdx="9" presStyleCnt="12" custScaleY="122874">
        <dgm:presLayoutVars>
          <dgm:bulletEnabled val="1"/>
        </dgm:presLayoutVars>
      </dgm:prSet>
      <dgm:spPr/>
    </dgm:pt>
    <dgm:pt modelId="{529660F0-C6E1-44E8-B6B4-0577740BEC34}" type="pres">
      <dgm:prSet presAssocID="{1E4D1664-74AB-4031-B15B-F78110D41DD4}" presName="sibTrans" presStyleCnt="0"/>
      <dgm:spPr/>
    </dgm:pt>
    <dgm:pt modelId="{D1563178-5AB0-467E-9E7D-15095C126E94}" type="pres">
      <dgm:prSet presAssocID="{1BBC8E16-1375-4E21-9C90-D1A4E0DA4831}" presName="node" presStyleLbl="node1" presStyleIdx="10" presStyleCnt="12">
        <dgm:presLayoutVars>
          <dgm:bulletEnabled val="1"/>
        </dgm:presLayoutVars>
      </dgm:prSet>
      <dgm:spPr/>
    </dgm:pt>
    <dgm:pt modelId="{73C935F7-4ACB-4487-9707-BA73639DFE1E}" type="pres">
      <dgm:prSet presAssocID="{6E312E3C-3655-45E5-A7B2-D5ADE16FB2E3}" presName="sibTrans" presStyleCnt="0"/>
      <dgm:spPr/>
    </dgm:pt>
    <dgm:pt modelId="{64A33BA0-2793-4290-BF0C-B8A951951DFE}" type="pres">
      <dgm:prSet presAssocID="{3A6A6793-42CB-4E65-BAC0-FEC509C104A0}" presName="node" presStyleLbl="node1" presStyleIdx="11" presStyleCnt="12">
        <dgm:presLayoutVars>
          <dgm:bulletEnabled val="1"/>
        </dgm:presLayoutVars>
      </dgm:prSet>
      <dgm:spPr/>
    </dgm:pt>
  </dgm:ptLst>
  <dgm:cxnLst>
    <dgm:cxn modelId="{142A0304-62C5-4DC0-9A7A-471F9DA2BAAB}" type="presOf" srcId="{11F5EB95-9CB2-40D6-8924-CBCAD616845F}" destId="{A6B7CDBD-415E-4BEB-9520-7B9B407E6191}" srcOrd="0" destOrd="2" presId="urn:microsoft.com/office/officeart/2005/8/layout/default"/>
    <dgm:cxn modelId="{2C270D06-4461-4CBB-A6BD-2BEB36A9560F}" srcId="{2C23E18B-9EE8-46DE-9225-06FCA38BB79C}" destId="{3A6A6793-42CB-4E65-BAC0-FEC509C104A0}" srcOrd="11" destOrd="0" parTransId="{E7ED6002-7D0F-4430-906E-52915F47BD50}" sibTransId="{7CA3296E-6649-42B0-9777-F7DD71FA642A}"/>
    <dgm:cxn modelId="{5E1F9910-9F81-4A15-B454-28528124C9CA}" type="presOf" srcId="{6E9F3267-C7BF-43A6-AA35-8D0CC4C613EC}" destId="{68949FD9-31F9-4D18-8FDD-4DF52302881E}" srcOrd="0" destOrd="2" presId="urn:microsoft.com/office/officeart/2005/8/layout/default"/>
    <dgm:cxn modelId="{E966DD12-B900-4041-9AF1-A477F0E4DD22}" srcId="{3B587877-4268-4A42-AEED-3A432922EDBC}" destId="{F0287B50-6523-4123-8047-ED218DFCB470}" srcOrd="1" destOrd="0" parTransId="{3CA7CF6B-B543-4AC5-BA04-B4C1F9F27EB2}" sibTransId="{E9C07461-944A-471F-873C-333CF0237C89}"/>
    <dgm:cxn modelId="{43903C17-A3BF-4E59-971B-0A4C6039DFC1}" type="presOf" srcId="{8FCC7BA5-8D7E-4C2D-8BE3-90592AA69848}" destId="{F49D89A0-FBE7-4FC1-952A-99CDFF9A6096}" srcOrd="0" destOrd="3" presId="urn:microsoft.com/office/officeart/2005/8/layout/default"/>
    <dgm:cxn modelId="{34B6C517-DCCC-421A-84DA-56C8B7DD0982}" type="presOf" srcId="{A10C1124-CE54-41AA-9D39-85C876400341}" destId="{D1CF71B3-1958-4F87-A924-57E7100582CE}" srcOrd="0" destOrd="0" presId="urn:microsoft.com/office/officeart/2005/8/layout/default"/>
    <dgm:cxn modelId="{F79B861D-412A-4706-A47C-96DBBD9D671C}" srcId="{ADA34119-11C7-4487-8298-E37A2425E84F}" destId="{2B9E9AB8-F9B8-4AAF-9895-F100A95AEA4E}" srcOrd="0" destOrd="0" parTransId="{2BC1C1BA-D053-4A6C-877A-662EC6D10E5F}" sibTransId="{B173D7F7-C4D7-4425-9EB2-DD4821F7D262}"/>
    <dgm:cxn modelId="{B19AD129-531A-4CDB-AA9A-769BBA1E6D32}" srcId="{2C23E18B-9EE8-46DE-9225-06FCA38BB79C}" destId="{3B587877-4268-4A42-AEED-3A432922EDBC}" srcOrd="0" destOrd="0" parTransId="{1907E890-5EA4-44D9-943B-D43297DAA2EE}" sibTransId="{439A8D81-9592-46C6-A5E6-9FE0D28367C2}"/>
    <dgm:cxn modelId="{83476F2E-ED9D-4235-84C1-FA9C52D743BF}" type="presOf" srcId="{25FCB8F3-565E-4AD7-BB70-69612EB8F58E}" destId="{358E080D-B3B5-4D6D-A7C5-87F7CA523868}" srcOrd="0" destOrd="0" presId="urn:microsoft.com/office/officeart/2005/8/layout/default"/>
    <dgm:cxn modelId="{DB380A30-9372-4114-9677-2DB29BB4CE2B}" type="presOf" srcId="{6EDEB083-9848-46EE-9953-F9FF51EA92E9}" destId="{A6B7CDBD-415E-4BEB-9520-7B9B407E6191}" srcOrd="0" destOrd="3" presId="urn:microsoft.com/office/officeart/2005/8/layout/default"/>
    <dgm:cxn modelId="{5FD0E135-BBE3-4D2E-8067-F67D772E1965}" srcId="{2C23E18B-9EE8-46DE-9225-06FCA38BB79C}" destId="{ADA34119-11C7-4487-8298-E37A2425E84F}" srcOrd="7" destOrd="0" parTransId="{319B20C2-FAC4-41B1-B76C-E0134B240F1E}" sibTransId="{A1D1593A-7F6E-49F7-BFA1-ABCE01B9E974}"/>
    <dgm:cxn modelId="{FCC59638-8B57-4D06-812D-226188273DE5}" srcId="{ADA34119-11C7-4487-8298-E37A2425E84F}" destId="{46D11324-E4DF-4282-844B-FA9BCBF34994}" srcOrd="3" destOrd="0" parTransId="{1053A40C-19FF-4C92-BF52-4B858B642006}" sibTransId="{CEC847A9-FA0F-4586-8233-EEC2653AD29F}"/>
    <dgm:cxn modelId="{F5ADC13F-26C3-4BD3-AB95-6F233E134D03}" srcId="{2C23E18B-9EE8-46DE-9225-06FCA38BB79C}" destId="{6E1CA465-0F64-4E5C-94BC-EE472439EA4B}" srcOrd="9" destOrd="0" parTransId="{89D75A6D-D101-4938-8314-1AB7FE4704B5}" sibTransId="{1E4D1664-74AB-4031-B15B-F78110D41DD4}"/>
    <dgm:cxn modelId="{78068061-3543-45AC-A97E-AECCB2418BA2}" type="presOf" srcId="{EFBC5E3A-A1B4-4DF5-A20A-0D938377A989}" destId="{EB9A05FC-558C-4996-874E-AE9E1AC0F1C1}" srcOrd="0" destOrd="0" presId="urn:microsoft.com/office/officeart/2005/8/layout/default"/>
    <dgm:cxn modelId="{ED054D62-AD77-4531-A398-A45D73269AB0}" type="presOf" srcId="{6E1CA465-0F64-4E5C-94BC-EE472439EA4B}" destId="{68949FD9-31F9-4D18-8FDD-4DF52302881E}" srcOrd="0" destOrd="0" presId="urn:microsoft.com/office/officeart/2005/8/layout/default"/>
    <dgm:cxn modelId="{E7F20B69-F783-468F-9688-B5C22733028A}" type="presOf" srcId="{2B9E9AB8-F9B8-4AAF-9895-F100A95AEA4E}" destId="{A6B7CDBD-415E-4BEB-9520-7B9B407E6191}" srcOrd="0" destOrd="1" presId="urn:microsoft.com/office/officeart/2005/8/layout/default"/>
    <dgm:cxn modelId="{3177DD49-2F1B-4CD4-A467-98BCEB4E226F}" srcId="{ADA34119-11C7-4487-8298-E37A2425E84F}" destId="{6EDEB083-9848-46EE-9953-F9FF51EA92E9}" srcOrd="2" destOrd="0" parTransId="{AE0C4A7D-A7EF-4B0B-92AF-D9B0C03244FB}" sibTransId="{072E29F6-2B5E-45B0-B98B-8ED669361402}"/>
    <dgm:cxn modelId="{573B296C-3FAF-46DB-94CE-711F105C8529}" srcId="{6E1CA465-0F64-4E5C-94BC-EE472439EA4B}" destId="{AE450AA6-1A87-4FCF-9C37-08AD451D9F13}" srcOrd="3" destOrd="0" parTransId="{B7CB11AC-7B31-40CC-B88A-47276B70F182}" sibTransId="{ACD1CE24-E0B8-4824-BC53-6C51382B6C0D}"/>
    <dgm:cxn modelId="{4CDD0C6D-C76C-470D-B356-F37C2EDD378E}" type="presOf" srcId="{29C86619-F1CC-4798-8CAE-E5F2B7281680}" destId="{AF1E05AB-FDFC-41AE-A25E-650074CCF016}" srcOrd="0" destOrd="0" presId="urn:microsoft.com/office/officeart/2005/8/layout/default"/>
    <dgm:cxn modelId="{3C682950-58FA-432B-ABAD-AD144AE5C422}" type="presOf" srcId="{89F435A3-D501-4CB8-96FA-0BAFEDE3B453}" destId="{8AC15CE5-EBC3-4CB9-8745-43AD148FE4E3}" srcOrd="0" destOrd="0" presId="urn:microsoft.com/office/officeart/2005/8/layout/default"/>
    <dgm:cxn modelId="{3F9EFF56-A6D9-42CC-9B52-37EB016AEBD4}" srcId="{2C23E18B-9EE8-46DE-9225-06FCA38BB79C}" destId="{89F435A3-D501-4CB8-96FA-0BAFEDE3B453}" srcOrd="8" destOrd="0" parTransId="{40120BF2-484A-4471-A8C2-C1ED5DFA45B5}" sibTransId="{55B0CF03-1188-41EB-B4BD-86FBA8272E67}"/>
    <dgm:cxn modelId="{6A232B78-F020-4C64-9092-629D6469BD4D}" type="presOf" srcId="{46D11324-E4DF-4282-844B-FA9BCBF34994}" destId="{A6B7CDBD-415E-4BEB-9520-7B9B407E6191}" srcOrd="0" destOrd="4" presId="urn:microsoft.com/office/officeart/2005/8/layout/default"/>
    <dgm:cxn modelId="{D3E8E45A-6A16-477F-90A6-FEC66E9CEA8C}" srcId="{ADA34119-11C7-4487-8298-E37A2425E84F}" destId="{11F5EB95-9CB2-40D6-8924-CBCAD616845F}" srcOrd="1" destOrd="0" parTransId="{24E5F989-8D34-4F51-9E90-49827ECE200E}" sibTransId="{D5E7720F-C9B4-40E3-B571-22062AC8AB9D}"/>
    <dgm:cxn modelId="{54F3317C-0D3E-462E-BC35-5268B88A0B32}" type="presOf" srcId="{A722E620-A078-4627-A733-A1DE5DB5C4CC}" destId="{68949FD9-31F9-4D18-8FDD-4DF52302881E}" srcOrd="0" destOrd="3" presId="urn:microsoft.com/office/officeart/2005/8/layout/default"/>
    <dgm:cxn modelId="{E65D3987-68DE-4818-8E11-C33BCDA36F78}" type="presOf" srcId="{F9A10CBD-38F1-4C87-97B8-79E068BBBE59}" destId="{F49D89A0-FBE7-4FC1-952A-99CDFF9A6096}" srcOrd="0" destOrd="1" presId="urn:microsoft.com/office/officeart/2005/8/layout/default"/>
    <dgm:cxn modelId="{29672E89-E1D6-4F9C-A762-450ADDAC3C60}" srcId="{2C23E18B-9EE8-46DE-9225-06FCA38BB79C}" destId="{77482D8F-F172-4636-A77C-BC662A603578}" srcOrd="2" destOrd="0" parTransId="{EB736196-AE88-442C-8A2B-D85B6902E0FD}" sibTransId="{BA3DC3B7-8942-459A-9144-E1BF743BB4FB}"/>
    <dgm:cxn modelId="{F502E18D-A979-48DC-A4F6-D95502DF6A5D}" srcId="{2C23E18B-9EE8-46DE-9225-06FCA38BB79C}" destId="{29C86619-F1CC-4798-8CAE-E5F2B7281680}" srcOrd="1" destOrd="0" parTransId="{24BB2910-ACF9-4F47-BC42-41540DDB119E}" sibTransId="{979E3797-6AE4-4F40-812F-0EAC3E38D4A8}"/>
    <dgm:cxn modelId="{A7976192-8C7D-4717-88D1-16F6B6A78D37}" type="presOf" srcId="{ADA34119-11C7-4487-8298-E37A2425E84F}" destId="{A6B7CDBD-415E-4BEB-9520-7B9B407E6191}" srcOrd="0" destOrd="0" presId="urn:microsoft.com/office/officeart/2005/8/layout/default"/>
    <dgm:cxn modelId="{AACCA594-4017-4D60-84BC-930DDAF5564B}" type="presOf" srcId="{77482D8F-F172-4636-A77C-BC662A603578}" destId="{0882EFC9-9CED-4DB0-9D01-9BB82156FE5A}" srcOrd="0" destOrd="0" presId="urn:microsoft.com/office/officeart/2005/8/layout/default"/>
    <dgm:cxn modelId="{F1F46596-28A2-4987-B110-A687F0908858}" srcId="{2C23E18B-9EE8-46DE-9225-06FCA38BB79C}" destId="{F735DAE4-D6BF-4C5F-AD04-972C82625228}" srcOrd="4" destOrd="0" parTransId="{F27C755D-C2A9-49AD-AAE2-F0D695069544}" sibTransId="{2B459AA0-10EC-4829-A409-51CC28BF1095}"/>
    <dgm:cxn modelId="{BAB87996-AACF-4468-8E5B-E620EA83FC58}" type="presOf" srcId="{1BBC8E16-1375-4E21-9C90-D1A4E0DA4831}" destId="{D1563178-5AB0-467E-9E7D-15095C126E94}" srcOrd="0" destOrd="0" presId="urn:microsoft.com/office/officeart/2005/8/layout/default"/>
    <dgm:cxn modelId="{B7DF5E9F-EC73-4F3C-93D7-0C3694AA8854}" type="presOf" srcId="{AE450AA6-1A87-4FCF-9C37-08AD451D9F13}" destId="{68949FD9-31F9-4D18-8FDD-4DF52302881E}" srcOrd="0" destOrd="4" presId="urn:microsoft.com/office/officeart/2005/8/layout/default"/>
    <dgm:cxn modelId="{02F7E3A1-5AA2-43B0-BA65-11262FE2D877}" type="presOf" srcId="{3A6A6793-42CB-4E65-BAC0-FEC509C104A0}" destId="{64A33BA0-2793-4290-BF0C-B8A951951DFE}" srcOrd="0" destOrd="0" presId="urn:microsoft.com/office/officeart/2005/8/layout/default"/>
    <dgm:cxn modelId="{67D95AA2-EA61-4306-B5AF-254D78A20207}" srcId="{6E1CA465-0F64-4E5C-94BC-EE472439EA4B}" destId="{1BEFF26F-BC3D-4C8F-A746-7BCFDD0E1F8A}" srcOrd="0" destOrd="0" parTransId="{317CC665-7F64-49E9-BA59-50CEB3BC21BF}" sibTransId="{50695D18-BA0A-4934-9BB6-3924177F0BDB}"/>
    <dgm:cxn modelId="{4B4009A5-B967-4DD3-8647-1276303ED8AC}" type="presOf" srcId="{3B587877-4268-4A42-AEED-3A432922EDBC}" destId="{F49D89A0-FBE7-4FC1-952A-99CDFF9A6096}" srcOrd="0" destOrd="0" presId="urn:microsoft.com/office/officeart/2005/8/layout/default"/>
    <dgm:cxn modelId="{ED4AE2A8-1F2F-4ACC-933A-854CE406F8EC}" srcId="{2C23E18B-9EE8-46DE-9225-06FCA38BB79C}" destId="{A10C1124-CE54-41AA-9D39-85C876400341}" srcOrd="3" destOrd="0" parTransId="{83E8C739-0DD9-4FBE-A03B-27C06219A663}" sibTransId="{D0DCBA01-7AA2-41A4-A1F0-BDFC68F1B576}"/>
    <dgm:cxn modelId="{099554B3-8017-4995-A2AD-AC693EA41517}" type="presOf" srcId="{F735DAE4-D6BF-4C5F-AD04-972C82625228}" destId="{209C1D67-7E93-449D-BEEB-DDECAC95A03E}" srcOrd="0" destOrd="0" presId="urn:microsoft.com/office/officeart/2005/8/layout/default"/>
    <dgm:cxn modelId="{ACE4D0B6-EE5F-43C6-BA73-CB495D700AD9}" type="presOf" srcId="{F0287B50-6523-4123-8047-ED218DFCB470}" destId="{F49D89A0-FBE7-4FC1-952A-99CDFF9A6096}" srcOrd="0" destOrd="2" presId="urn:microsoft.com/office/officeart/2005/8/layout/default"/>
    <dgm:cxn modelId="{BD7BE8BF-F406-4B44-9F9C-D98F938B8ED5}" srcId="{3B587877-4268-4A42-AEED-3A432922EDBC}" destId="{F9A10CBD-38F1-4C87-97B8-79E068BBBE59}" srcOrd="0" destOrd="0" parTransId="{80689CFF-7111-4388-A888-19A472EA9E8C}" sibTransId="{FD34E974-6858-4761-AE82-B08E4FBCF06E}"/>
    <dgm:cxn modelId="{E84498C4-296E-49C6-A109-7B1CAAA02694}" srcId="{2C23E18B-9EE8-46DE-9225-06FCA38BB79C}" destId="{1BBC8E16-1375-4E21-9C90-D1A4E0DA4831}" srcOrd="10" destOrd="0" parTransId="{08B4BCE4-23D4-488F-B1C5-5AD6432601B4}" sibTransId="{6E312E3C-3655-45E5-A7B2-D5ADE16FB2E3}"/>
    <dgm:cxn modelId="{1B54B7CD-0492-4AFB-A874-780A407A68FB}" srcId="{2C23E18B-9EE8-46DE-9225-06FCA38BB79C}" destId="{EFBC5E3A-A1B4-4DF5-A20A-0D938377A989}" srcOrd="6" destOrd="0" parTransId="{DF48A69F-B24C-4FFC-A630-14C022820109}" sibTransId="{039488CB-A9CC-4E15-9C98-6322493F83B5}"/>
    <dgm:cxn modelId="{E17DABCF-B00F-468F-A420-B56AE8ACE8FE}" srcId="{6E1CA465-0F64-4E5C-94BC-EE472439EA4B}" destId="{A722E620-A078-4627-A733-A1DE5DB5C4CC}" srcOrd="2" destOrd="0" parTransId="{3C80691C-072E-4021-97F4-786531A6D714}" sibTransId="{0770466D-0E3C-41BA-806E-00F710EF460A}"/>
    <dgm:cxn modelId="{D2CDEAD0-0F6F-45CB-BF77-190BB8E206BB}" srcId="{6E1CA465-0F64-4E5C-94BC-EE472439EA4B}" destId="{6E9F3267-C7BF-43A6-AA35-8D0CC4C613EC}" srcOrd="1" destOrd="0" parTransId="{885F6CB4-0B43-4ECD-9DC0-53F6AF18DD6B}" sibTransId="{ACDF8FF6-F188-42D7-AF21-6D926236E181}"/>
    <dgm:cxn modelId="{54107CD9-2213-452E-9607-6981690C3262}" type="presOf" srcId="{1BEFF26F-BC3D-4C8F-A746-7BCFDD0E1F8A}" destId="{68949FD9-31F9-4D18-8FDD-4DF52302881E}" srcOrd="0" destOrd="1" presId="urn:microsoft.com/office/officeart/2005/8/layout/default"/>
    <dgm:cxn modelId="{B017BBE3-2DEA-4415-929A-2869005B1931}" type="presOf" srcId="{2C23E18B-9EE8-46DE-9225-06FCA38BB79C}" destId="{1D3B6388-B995-4F38-AA1A-260FFC44AA88}" srcOrd="0" destOrd="0" presId="urn:microsoft.com/office/officeart/2005/8/layout/default"/>
    <dgm:cxn modelId="{CA3817F0-F822-42F3-A2E5-5854311F4564}" srcId="{2C23E18B-9EE8-46DE-9225-06FCA38BB79C}" destId="{25FCB8F3-565E-4AD7-BB70-69612EB8F58E}" srcOrd="5" destOrd="0" parTransId="{03301E08-9D2C-407E-BA46-6CC342C63E6A}" sibTransId="{2A28CE07-3E4B-430A-ABF2-9F60090C489C}"/>
    <dgm:cxn modelId="{DFEA88FE-4F7A-496E-8087-3DE94FD48374}" srcId="{3B587877-4268-4A42-AEED-3A432922EDBC}" destId="{8FCC7BA5-8D7E-4C2D-8BE3-90592AA69848}" srcOrd="2" destOrd="0" parTransId="{3B6FB357-527E-4403-A9AE-2A2F7D341F8E}" sibTransId="{5BCDC019-638D-460D-916A-12D38E40A7FC}"/>
    <dgm:cxn modelId="{3745F75E-00AB-4392-BB2E-104048C9F62C}" type="presParOf" srcId="{1D3B6388-B995-4F38-AA1A-260FFC44AA88}" destId="{F49D89A0-FBE7-4FC1-952A-99CDFF9A6096}" srcOrd="0" destOrd="0" presId="urn:microsoft.com/office/officeart/2005/8/layout/default"/>
    <dgm:cxn modelId="{16ECC10D-A101-4728-9F1E-C3FAD7E838E1}" type="presParOf" srcId="{1D3B6388-B995-4F38-AA1A-260FFC44AA88}" destId="{9804FB97-4A5B-4D05-B3BD-AA9F564CF6FF}" srcOrd="1" destOrd="0" presId="urn:microsoft.com/office/officeart/2005/8/layout/default"/>
    <dgm:cxn modelId="{7ACD1BA4-1D03-4E22-A46D-FB118887C26C}" type="presParOf" srcId="{1D3B6388-B995-4F38-AA1A-260FFC44AA88}" destId="{AF1E05AB-FDFC-41AE-A25E-650074CCF016}" srcOrd="2" destOrd="0" presId="urn:microsoft.com/office/officeart/2005/8/layout/default"/>
    <dgm:cxn modelId="{465D83F6-39B7-4C7F-B53D-AB4D9DC0E5A4}" type="presParOf" srcId="{1D3B6388-B995-4F38-AA1A-260FFC44AA88}" destId="{DCF2719C-B120-4CBE-93B6-9C9ACF0052E1}" srcOrd="3" destOrd="0" presId="urn:microsoft.com/office/officeart/2005/8/layout/default"/>
    <dgm:cxn modelId="{A0A1CF23-444C-4F5A-B1E2-58AC62735D16}" type="presParOf" srcId="{1D3B6388-B995-4F38-AA1A-260FFC44AA88}" destId="{0882EFC9-9CED-4DB0-9D01-9BB82156FE5A}" srcOrd="4" destOrd="0" presId="urn:microsoft.com/office/officeart/2005/8/layout/default"/>
    <dgm:cxn modelId="{71926051-5BDA-4BBA-9224-197E586F5559}" type="presParOf" srcId="{1D3B6388-B995-4F38-AA1A-260FFC44AA88}" destId="{92A20FF8-F6C2-494C-A7FF-4C3D05941B2F}" srcOrd="5" destOrd="0" presId="urn:microsoft.com/office/officeart/2005/8/layout/default"/>
    <dgm:cxn modelId="{44C524A8-ABB9-4A66-9C8F-894BC6ED3014}" type="presParOf" srcId="{1D3B6388-B995-4F38-AA1A-260FFC44AA88}" destId="{D1CF71B3-1958-4F87-A924-57E7100582CE}" srcOrd="6" destOrd="0" presId="urn:microsoft.com/office/officeart/2005/8/layout/default"/>
    <dgm:cxn modelId="{7A85F600-B6B7-4BA6-AC43-2C66C32E2766}" type="presParOf" srcId="{1D3B6388-B995-4F38-AA1A-260FFC44AA88}" destId="{8F5B1BDB-B9EE-4F65-8B62-2B1634BEEA4A}" srcOrd="7" destOrd="0" presId="urn:microsoft.com/office/officeart/2005/8/layout/default"/>
    <dgm:cxn modelId="{4535A23A-FD4E-49A0-BDFF-6CAB4AE5B04A}" type="presParOf" srcId="{1D3B6388-B995-4F38-AA1A-260FFC44AA88}" destId="{209C1D67-7E93-449D-BEEB-DDECAC95A03E}" srcOrd="8" destOrd="0" presId="urn:microsoft.com/office/officeart/2005/8/layout/default"/>
    <dgm:cxn modelId="{05E330CC-8FC3-4ED2-83DE-4E635A5EAB74}" type="presParOf" srcId="{1D3B6388-B995-4F38-AA1A-260FFC44AA88}" destId="{E4221F77-A20B-4B1D-AEE4-7F8BDCA544D7}" srcOrd="9" destOrd="0" presId="urn:microsoft.com/office/officeart/2005/8/layout/default"/>
    <dgm:cxn modelId="{ED8B5138-906A-492F-B3D0-61147D057E3C}" type="presParOf" srcId="{1D3B6388-B995-4F38-AA1A-260FFC44AA88}" destId="{358E080D-B3B5-4D6D-A7C5-87F7CA523868}" srcOrd="10" destOrd="0" presId="urn:microsoft.com/office/officeart/2005/8/layout/default"/>
    <dgm:cxn modelId="{EE34B4C0-2C94-4DF0-BF2F-1A8812331B04}" type="presParOf" srcId="{1D3B6388-B995-4F38-AA1A-260FFC44AA88}" destId="{40D28600-1493-46F6-80D0-8A0AB46A4776}" srcOrd="11" destOrd="0" presId="urn:microsoft.com/office/officeart/2005/8/layout/default"/>
    <dgm:cxn modelId="{B1E5076D-CC45-4101-B17C-7F349F70F0F3}" type="presParOf" srcId="{1D3B6388-B995-4F38-AA1A-260FFC44AA88}" destId="{EB9A05FC-558C-4996-874E-AE9E1AC0F1C1}" srcOrd="12" destOrd="0" presId="urn:microsoft.com/office/officeart/2005/8/layout/default"/>
    <dgm:cxn modelId="{3536457E-03A3-4E6C-9EC0-DF00728565EA}" type="presParOf" srcId="{1D3B6388-B995-4F38-AA1A-260FFC44AA88}" destId="{60764521-CA2F-4234-920E-613E2953F2B8}" srcOrd="13" destOrd="0" presId="urn:microsoft.com/office/officeart/2005/8/layout/default"/>
    <dgm:cxn modelId="{BF7D1325-327C-4992-B394-DE8A5F3F9A0A}" type="presParOf" srcId="{1D3B6388-B995-4F38-AA1A-260FFC44AA88}" destId="{A6B7CDBD-415E-4BEB-9520-7B9B407E6191}" srcOrd="14" destOrd="0" presId="urn:microsoft.com/office/officeart/2005/8/layout/default"/>
    <dgm:cxn modelId="{CA29DBAD-CA27-42C7-8419-8DCDCA47B032}" type="presParOf" srcId="{1D3B6388-B995-4F38-AA1A-260FFC44AA88}" destId="{C76A414F-B627-4886-87AC-DE9F1C02B6EA}" srcOrd="15" destOrd="0" presId="urn:microsoft.com/office/officeart/2005/8/layout/default"/>
    <dgm:cxn modelId="{ED925491-0D48-40F7-A8AF-98B18F5D5300}" type="presParOf" srcId="{1D3B6388-B995-4F38-AA1A-260FFC44AA88}" destId="{8AC15CE5-EBC3-4CB9-8745-43AD148FE4E3}" srcOrd="16" destOrd="0" presId="urn:microsoft.com/office/officeart/2005/8/layout/default"/>
    <dgm:cxn modelId="{4B3279FE-51AC-4D05-825C-0ED0A111F29F}" type="presParOf" srcId="{1D3B6388-B995-4F38-AA1A-260FFC44AA88}" destId="{AC94CE81-DE27-4224-858E-044F9FBB3F96}" srcOrd="17" destOrd="0" presId="urn:microsoft.com/office/officeart/2005/8/layout/default"/>
    <dgm:cxn modelId="{CE9C6AD1-B0D9-4A33-A581-D4A0CB93E8D0}" type="presParOf" srcId="{1D3B6388-B995-4F38-AA1A-260FFC44AA88}" destId="{68949FD9-31F9-4D18-8FDD-4DF52302881E}" srcOrd="18" destOrd="0" presId="urn:microsoft.com/office/officeart/2005/8/layout/default"/>
    <dgm:cxn modelId="{B363F387-1D6A-4751-BB36-248F86CA0FC2}" type="presParOf" srcId="{1D3B6388-B995-4F38-AA1A-260FFC44AA88}" destId="{529660F0-C6E1-44E8-B6B4-0577740BEC34}" srcOrd="19" destOrd="0" presId="urn:microsoft.com/office/officeart/2005/8/layout/default"/>
    <dgm:cxn modelId="{3B4A6BE8-1797-4E77-AE59-7338C3736836}" type="presParOf" srcId="{1D3B6388-B995-4F38-AA1A-260FFC44AA88}" destId="{D1563178-5AB0-467E-9E7D-15095C126E94}" srcOrd="20" destOrd="0" presId="urn:microsoft.com/office/officeart/2005/8/layout/default"/>
    <dgm:cxn modelId="{F86C9F63-03A8-4B52-862C-BED6FC59F704}" type="presParOf" srcId="{1D3B6388-B995-4F38-AA1A-260FFC44AA88}" destId="{73C935F7-4ACB-4487-9707-BA73639DFE1E}" srcOrd="21" destOrd="0" presId="urn:microsoft.com/office/officeart/2005/8/layout/default"/>
    <dgm:cxn modelId="{57B9408F-D9B4-47A1-A3AD-8204DC11B66A}" type="presParOf" srcId="{1D3B6388-B995-4F38-AA1A-260FFC44AA88}" destId="{64A33BA0-2793-4290-BF0C-B8A951951DF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7EA77D-0E39-4E81-9AC5-26B17FF1A43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6D506D-D3E8-48F7-A15C-4470D77AC1F3}" type="parTrans" cxnId="{180B5B2D-940A-4382-BE4F-804CF6882629}">
      <dgm:prSet/>
      <dgm:spPr/>
      <dgm:t>
        <a:bodyPr/>
        <a:lstStyle/>
        <a:p>
          <a:endParaRPr lang="en-US"/>
        </a:p>
      </dgm:t>
    </dgm:pt>
    <dgm:pt modelId="{28A188AF-DCBB-46B8-9528-A3AE544630A4}">
      <dgm:prSet phldrT="[Text]" custT="1"/>
      <dgm:spPr/>
      <dgm:t>
        <a:bodyPr>
          <a:noAutofit/>
        </a:bodyPr>
        <a:lstStyle/>
        <a:p>
          <a:pPr algn="ctr" rtl="0"/>
          <a:r>
            <a:rPr lang="ru" sz="2400" b="0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Базовый  </a:t>
          </a:r>
        </a:p>
      </dgm:t>
    </dgm:pt>
    <dgm:pt modelId="{8D67C913-A283-4E34-A6BA-C3169658349E}" type="parTrans" cxnId="{99EE25A5-6942-40D3-8D1A-E35C77552B60}">
      <dgm:prSet/>
      <dgm:spPr/>
      <dgm:t>
        <a:bodyPr/>
        <a:lstStyle/>
        <a:p>
          <a:endParaRPr lang="en-US"/>
        </a:p>
      </dgm:t>
    </dgm:pt>
    <dgm:pt modelId="{D4604C8F-F57C-4374-AC07-D90B945E6B04}">
      <dgm:prSet phldrT="[Text]" custT="1"/>
      <dgm:spPr/>
      <dgm:t>
        <a:bodyPr>
          <a:noAutofit/>
        </a:bodyPr>
        <a:lstStyle/>
        <a:p>
          <a:pPr rtl="0"/>
          <a:r>
            <a:rPr lang="ru" sz="12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Автоматизация рутинных / повторяющихся процессов УГФ </a:t>
          </a:r>
        </a:p>
      </dgm:t>
    </dgm:pt>
    <dgm:pt modelId="{9AC52A96-FAA4-40DC-AAC6-FA4C156A0BC6}" type="sibTrans" cxnId="{99EE25A5-6942-40D3-8D1A-E35C77552B60}">
      <dgm:prSet/>
      <dgm:spPr/>
      <dgm:t>
        <a:bodyPr/>
        <a:lstStyle/>
        <a:p>
          <a:endParaRPr lang="en-US"/>
        </a:p>
      </dgm:t>
    </dgm:pt>
    <dgm:pt modelId="{E3BD5850-B222-433D-BEC2-B83CB1580F52}" type="parTrans" cxnId="{4DD7CF3F-762C-48D6-B374-47B644C6858A}">
      <dgm:prSet/>
      <dgm:spPr/>
      <dgm:t>
        <a:bodyPr/>
        <a:lstStyle/>
        <a:p>
          <a:endParaRPr lang="en-US"/>
        </a:p>
      </dgm:t>
    </dgm:pt>
    <dgm:pt modelId="{3F9F6D73-C3C0-4B1B-9C1D-EF10378CBF3C}">
      <dgm:prSet phldrT="[Text]" custT="1"/>
      <dgm:spPr/>
      <dgm:t>
        <a:bodyPr>
          <a:noAutofit/>
        </a:bodyPr>
        <a:lstStyle/>
        <a:p>
          <a:endParaRPr lang="en-US" sz="1200"/>
        </a:p>
      </dgm:t>
    </dgm:pt>
    <dgm:pt modelId="{CF3804A5-7478-4DF5-BEBA-13E54D6D97B7}" type="sibTrans" cxnId="{4DD7CF3F-762C-48D6-B374-47B644C6858A}">
      <dgm:prSet/>
      <dgm:spPr/>
      <dgm:t>
        <a:bodyPr/>
        <a:lstStyle/>
        <a:p>
          <a:endParaRPr lang="en-US"/>
        </a:p>
      </dgm:t>
    </dgm:pt>
    <dgm:pt modelId="{77460608-6160-4FFD-B0C0-0ACAC6079CA6}" type="parTrans" cxnId="{7266F99F-5BC3-4CE1-8542-C95B90473FB7}">
      <dgm:prSet/>
      <dgm:spPr/>
      <dgm:t>
        <a:bodyPr/>
        <a:lstStyle/>
        <a:p>
          <a:endParaRPr lang="en-US"/>
        </a:p>
      </dgm:t>
    </dgm:pt>
    <dgm:pt modelId="{E808A1E2-EF03-4FBC-9B7D-C162CCAEC662}">
      <dgm:prSet phldrT="[Text]" custT="1"/>
      <dgm:spPr/>
      <dgm:t>
        <a:bodyPr>
          <a:noAutofit/>
        </a:bodyPr>
        <a:lstStyle/>
        <a:p>
          <a:pPr rtl="0"/>
          <a:r>
            <a:rPr lang="ru" sz="12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Оптимизация средств сбора и контроля информации</a:t>
          </a:r>
        </a:p>
      </dgm:t>
    </dgm:pt>
    <dgm:pt modelId="{433493FA-E401-4D9C-887A-7AF4B4483F11}" type="sibTrans" cxnId="{7266F99F-5BC3-4CE1-8542-C95B90473FB7}">
      <dgm:prSet/>
      <dgm:spPr/>
      <dgm:t>
        <a:bodyPr/>
        <a:lstStyle/>
        <a:p>
          <a:endParaRPr lang="en-US"/>
        </a:p>
      </dgm:t>
    </dgm:pt>
    <dgm:pt modelId="{AD083E7D-E30E-45B3-B482-12F9130BC23C}" type="sibTrans" cxnId="{180B5B2D-940A-4382-BE4F-804CF6882629}">
      <dgm:prSet/>
      <dgm:spPr/>
      <dgm:t>
        <a:bodyPr/>
        <a:lstStyle/>
        <a:p>
          <a:endParaRPr lang="en-US"/>
        </a:p>
      </dgm:t>
    </dgm:pt>
    <dgm:pt modelId="{5D8F68D0-1857-4B09-B03B-9854C8DAA8CC}" type="parTrans" cxnId="{2BB9627A-0B05-4E3C-9E44-ADB7EC9625CD}">
      <dgm:prSet/>
      <dgm:spPr/>
      <dgm:t>
        <a:bodyPr/>
        <a:lstStyle/>
        <a:p>
          <a:endParaRPr lang="en-US"/>
        </a:p>
      </dgm:t>
    </dgm:pt>
    <dgm:pt modelId="{EB88DAAA-C453-47A9-8A4E-1F4C33638A87}">
      <dgm:prSet phldrT="[Text]" custT="1"/>
      <dgm:spPr/>
      <dgm:t>
        <a:bodyPr>
          <a:noAutofit/>
        </a:bodyPr>
        <a:lstStyle/>
        <a:p>
          <a:pPr algn="ctr" rtl="0"/>
          <a:r>
            <a:rPr lang="ru" sz="20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Промежуточный</a:t>
          </a:r>
        </a:p>
      </dgm:t>
    </dgm:pt>
    <dgm:pt modelId="{88F62C8A-6A6B-4FE7-A720-8C3F0645D573}" type="parTrans" cxnId="{033FF421-3EE5-4BEA-BBEB-7CA82FB7033E}">
      <dgm:prSet/>
      <dgm:spPr/>
      <dgm:t>
        <a:bodyPr/>
        <a:lstStyle/>
        <a:p>
          <a:endParaRPr lang="en-US"/>
        </a:p>
      </dgm:t>
    </dgm:pt>
    <dgm:pt modelId="{31F765F8-917C-47D7-ADDF-CFF073A3B73A}">
      <dgm:prSet phldrT="[Text]" custT="1"/>
      <dgm:spPr/>
      <dgm:t>
        <a:bodyPr>
          <a:noAutofit/>
        </a:bodyPr>
        <a:lstStyle/>
        <a:p>
          <a:pPr rtl="0"/>
          <a:r>
            <a:rPr lang="ru" sz="1200" b="0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Более совершенные цифровые решения по автоматизации основных и вспомогательных функций УГФ </a:t>
          </a:r>
        </a:p>
      </dgm:t>
    </dgm:pt>
    <dgm:pt modelId="{1EEB1E78-6E14-4EAE-9ED3-DA3DDA067902}" type="sibTrans" cxnId="{033FF421-3EE5-4BEA-BBEB-7CA82FB7033E}">
      <dgm:prSet/>
      <dgm:spPr/>
      <dgm:t>
        <a:bodyPr/>
        <a:lstStyle/>
        <a:p>
          <a:endParaRPr lang="en-US"/>
        </a:p>
      </dgm:t>
    </dgm:pt>
    <dgm:pt modelId="{84D836FC-90D8-436E-82AB-56CDFA16B8BB}" type="parTrans" cxnId="{1D483209-7511-4E34-B3DB-4C7124446ED2}">
      <dgm:prSet/>
      <dgm:spPr/>
      <dgm:t>
        <a:bodyPr/>
        <a:lstStyle/>
        <a:p>
          <a:endParaRPr lang="en-US"/>
        </a:p>
      </dgm:t>
    </dgm:pt>
    <dgm:pt modelId="{C15A836C-3587-4AD6-A48B-1592F662F0D8}">
      <dgm:prSet phldrT="[Text]" custT="1"/>
      <dgm:spPr/>
      <dgm:t>
        <a:bodyPr>
          <a:noAutofit/>
        </a:bodyPr>
        <a:lstStyle/>
        <a:p>
          <a:endParaRPr lang="en-US" sz="1200"/>
        </a:p>
      </dgm:t>
    </dgm:pt>
    <dgm:pt modelId="{DDB6A896-21A6-4737-9B5D-5E644647E95F}" type="sibTrans" cxnId="{1D483209-7511-4E34-B3DB-4C7124446ED2}">
      <dgm:prSet/>
      <dgm:spPr/>
      <dgm:t>
        <a:bodyPr/>
        <a:lstStyle/>
        <a:p>
          <a:endParaRPr lang="en-US"/>
        </a:p>
      </dgm:t>
    </dgm:pt>
    <dgm:pt modelId="{684EE25E-C3CE-4C15-BF16-97354BD83FD8}" type="parTrans" cxnId="{DC837B15-BCBE-4171-B136-2D1EF984CEFD}">
      <dgm:prSet/>
      <dgm:spPr/>
      <dgm:t>
        <a:bodyPr/>
        <a:lstStyle/>
        <a:p>
          <a:endParaRPr lang="en-US"/>
        </a:p>
      </dgm:t>
    </dgm:pt>
    <dgm:pt modelId="{8F1A2D79-3ADF-424B-BDCA-3C08DFFB4D7B}">
      <dgm:prSet phldrT="[Text]" custT="1"/>
      <dgm:spPr/>
      <dgm:t>
        <a:bodyPr>
          <a:noAutofit/>
        </a:bodyPr>
        <a:lstStyle/>
        <a:p>
          <a:pPr rtl="0"/>
          <a:r>
            <a:rPr lang="ru" sz="12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Оптимизация взаимодействия </a:t>
          </a:r>
        </a:p>
      </dgm:t>
    </dgm:pt>
    <dgm:pt modelId="{5270E43E-B0B8-4AE1-A751-DECBEC58580C}" type="sibTrans" cxnId="{DC837B15-BCBE-4171-B136-2D1EF984CEFD}">
      <dgm:prSet/>
      <dgm:spPr/>
      <dgm:t>
        <a:bodyPr/>
        <a:lstStyle/>
        <a:p>
          <a:endParaRPr lang="en-US"/>
        </a:p>
      </dgm:t>
    </dgm:pt>
    <dgm:pt modelId="{F9AF23D3-2311-487B-B7A2-9B60F9A0CBA0}" type="parTrans" cxnId="{7123FFE7-4B07-4A0C-AD23-F5BE01C99A42}">
      <dgm:prSet/>
      <dgm:spPr/>
      <dgm:t>
        <a:bodyPr/>
        <a:lstStyle/>
        <a:p>
          <a:endParaRPr lang="en-US"/>
        </a:p>
      </dgm:t>
    </dgm:pt>
    <dgm:pt modelId="{3823F96B-9F82-41C7-B155-0B597DA31630}">
      <dgm:prSet phldrT="[Text]" custT="1"/>
      <dgm:spPr/>
      <dgm:t>
        <a:bodyPr>
          <a:noAutofit/>
        </a:bodyPr>
        <a:lstStyle/>
        <a:p>
          <a:endParaRPr lang="en-US" sz="1200"/>
        </a:p>
      </dgm:t>
    </dgm:pt>
    <dgm:pt modelId="{D2A466A1-8160-466C-A7E7-1579E3E39D8F}" type="sibTrans" cxnId="{7123FFE7-4B07-4A0C-AD23-F5BE01C99A42}">
      <dgm:prSet/>
      <dgm:spPr/>
      <dgm:t>
        <a:bodyPr/>
        <a:lstStyle/>
        <a:p>
          <a:endParaRPr lang="en-US"/>
        </a:p>
      </dgm:t>
    </dgm:pt>
    <dgm:pt modelId="{79E7C27B-94E2-4FFB-AFDB-DA71D40B1AFE}" type="parTrans" cxnId="{9216E3B3-CD6E-470F-ADD8-5075C107065D}">
      <dgm:prSet/>
      <dgm:spPr/>
      <dgm:t>
        <a:bodyPr/>
        <a:lstStyle/>
        <a:p>
          <a:endParaRPr lang="en-US"/>
        </a:p>
      </dgm:t>
    </dgm:pt>
    <dgm:pt modelId="{540B0656-73FC-4E39-94B8-0BFE432D957D}">
      <dgm:prSet phldrT="[Text]" custT="1"/>
      <dgm:spPr/>
      <dgm:t>
        <a:bodyPr>
          <a:noAutofit/>
        </a:bodyPr>
        <a:lstStyle/>
        <a:p>
          <a:pPr rtl="0"/>
          <a:r>
            <a:rPr lang="ru" sz="12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Более подходящая информация для поддержки принятия решений</a:t>
          </a:r>
        </a:p>
      </dgm:t>
    </dgm:pt>
    <dgm:pt modelId="{B2F004B2-5FC9-46E5-B8F5-9786F1224D6A}" type="sibTrans" cxnId="{9216E3B3-CD6E-470F-ADD8-5075C107065D}">
      <dgm:prSet/>
      <dgm:spPr/>
      <dgm:t>
        <a:bodyPr/>
        <a:lstStyle/>
        <a:p>
          <a:endParaRPr lang="en-US"/>
        </a:p>
      </dgm:t>
    </dgm:pt>
    <dgm:pt modelId="{0DAF9BEC-1C7F-41A8-BF87-B87C51EA8E3A}" type="sibTrans" cxnId="{2BB9627A-0B05-4E3C-9E44-ADB7EC9625CD}">
      <dgm:prSet/>
      <dgm:spPr/>
      <dgm:t>
        <a:bodyPr/>
        <a:lstStyle/>
        <a:p>
          <a:endParaRPr lang="en-US"/>
        </a:p>
      </dgm:t>
    </dgm:pt>
    <dgm:pt modelId="{478649F1-5948-4220-B9EE-242C04DC6E70}" type="parTrans" cxnId="{B9227387-CDDD-49F7-9EA5-58B62D9EF482}">
      <dgm:prSet/>
      <dgm:spPr/>
      <dgm:t>
        <a:bodyPr/>
        <a:lstStyle/>
        <a:p>
          <a:endParaRPr lang="en-US"/>
        </a:p>
      </dgm:t>
    </dgm:pt>
    <dgm:pt modelId="{5FF5FC7F-EA24-486A-9505-4E2546B1634B}">
      <dgm:prSet phldrT="[Text]" custT="1"/>
      <dgm:spPr/>
      <dgm:t>
        <a:bodyPr>
          <a:noAutofit/>
        </a:bodyPr>
        <a:lstStyle/>
        <a:p>
          <a:pPr algn="ctr" rtl="0"/>
          <a:r>
            <a:rPr lang="ru-RU" sz="20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Передовой</a:t>
          </a:r>
          <a:r>
            <a:rPr lang="ru" sz="20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 </a:t>
          </a:r>
        </a:p>
      </dgm:t>
    </dgm:pt>
    <dgm:pt modelId="{E6B4332E-60A6-49E3-A5B2-90C4178D9D6A}" type="parTrans" cxnId="{CFEEC07C-1D5C-4908-AFBE-284A2C1F4FA4}">
      <dgm:prSet/>
      <dgm:spPr/>
      <dgm:t>
        <a:bodyPr/>
        <a:lstStyle/>
        <a:p>
          <a:endParaRPr lang="en-US"/>
        </a:p>
      </dgm:t>
    </dgm:pt>
    <dgm:pt modelId="{B4ED5901-100F-41B0-9AD5-693CA311C03B}">
      <dgm:prSet phldrT="[Text]" custT="1"/>
      <dgm:spPr/>
      <dgm:t>
        <a:bodyPr>
          <a:noAutofit/>
        </a:bodyPr>
        <a:lstStyle/>
        <a:p>
          <a:pPr rtl="0"/>
          <a:r>
            <a:rPr lang="ru" sz="1200" b="0" i="0" u="none" strike="noStrike">
              <a:highlight>
                <a:srgbClr val="000000">
                  <a:alpha val="0"/>
                </a:srgbClr>
              </a:highlight>
              <a:latin typeface="Arial"/>
            </a:rPr>
            <a:t>Использование передовых технологий для внесения значительных улучшений в процессы и результаты УГФ.</a:t>
          </a:r>
        </a:p>
      </dgm:t>
    </dgm:pt>
    <dgm:pt modelId="{67FFE849-E53B-4341-AD60-F3D8CA2C3FBC}" type="sibTrans" cxnId="{CFEEC07C-1D5C-4908-AFBE-284A2C1F4FA4}">
      <dgm:prSet/>
      <dgm:spPr/>
      <dgm:t>
        <a:bodyPr/>
        <a:lstStyle/>
        <a:p>
          <a:endParaRPr lang="en-US"/>
        </a:p>
      </dgm:t>
    </dgm:pt>
    <dgm:pt modelId="{DB1AE00D-B7F0-445D-9EE0-FEAF3CFC7B48}" type="parTrans" cxnId="{B97D5498-EEBC-420F-8663-D3901CE62629}">
      <dgm:prSet/>
      <dgm:spPr/>
      <dgm:t>
        <a:bodyPr/>
        <a:lstStyle/>
        <a:p>
          <a:endParaRPr lang="en-US"/>
        </a:p>
      </dgm:t>
    </dgm:pt>
    <dgm:pt modelId="{F2CA0473-2554-4247-9CEC-E30164CB9D51}">
      <dgm:prSet phldrT="[Text]" custT="1"/>
      <dgm:spPr/>
      <dgm:t>
        <a:bodyPr>
          <a:noAutofit/>
        </a:bodyPr>
        <a:lstStyle/>
        <a:p>
          <a:pPr>
            <a:buFontTx/>
            <a:buNone/>
          </a:pPr>
          <a:r>
            <a:rPr lang="en-US" sz="1200"/>
            <a:t> </a:t>
          </a:r>
        </a:p>
      </dgm:t>
    </dgm:pt>
    <dgm:pt modelId="{F82EE5D4-4C49-4AE8-A5CC-728FA1021EE7}" type="sibTrans" cxnId="{B97D5498-EEBC-420F-8663-D3901CE62629}">
      <dgm:prSet/>
      <dgm:spPr/>
      <dgm:t>
        <a:bodyPr/>
        <a:lstStyle/>
        <a:p>
          <a:endParaRPr lang="en-US"/>
        </a:p>
      </dgm:t>
    </dgm:pt>
    <dgm:pt modelId="{024AEC0C-3581-4E2A-BD2B-BA7BF4F4B077}" type="parTrans" cxnId="{8144A035-1DFF-46F9-930D-00D5404395D5}">
      <dgm:prSet/>
      <dgm:spPr/>
      <dgm:t>
        <a:bodyPr/>
        <a:lstStyle/>
        <a:p>
          <a:endParaRPr lang="en-US"/>
        </a:p>
      </dgm:t>
    </dgm:pt>
    <dgm:pt modelId="{3257C3BE-09FA-4F0A-9E6A-C8250B88CE29}">
      <dgm:prSet phldrT="[Text]" custT="1"/>
      <dgm:spPr/>
      <dgm:t>
        <a:bodyPr>
          <a:noAutofit/>
        </a:bodyPr>
        <a:lstStyle/>
        <a:p>
          <a:pPr rtl="0"/>
          <a:r>
            <a:rPr lang="ru" sz="1200" b="0" i="0" u="none" strike="noStrike" dirty="0">
              <a:highlight>
                <a:srgbClr val="000000">
                  <a:alpha val="0"/>
                </a:srgbClr>
              </a:highlight>
              <a:latin typeface="Arial"/>
            </a:rPr>
            <a:t> Цифровая трансформация процессов УГФ </a:t>
          </a:r>
        </a:p>
      </dgm:t>
    </dgm:pt>
    <dgm:pt modelId="{A8EBC8CD-C399-4AD7-A81C-96AC446254BD}" type="sibTrans" cxnId="{8144A035-1DFF-46F9-930D-00D5404395D5}">
      <dgm:prSet/>
      <dgm:spPr/>
      <dgm:t>
        <a:bodyPr/>
        <a:lstStyle/>
        <a:p>
          <a:endParaRPr lang="en-US"/>
        </a:p>
      </dgm:t>
    </dgm:pt>
    <dgm:pt modelId="{0F0E1B59-6891-4975-A473-DD8DC909E7FF}" type="sibTrans" cxnId="{B9227387-CDDD-49F7-9EA5-58B62D9EF482}">
      <dgm:prSet/>
      <dgm:spPr/>
      <dgm:t>
        <a:bodyPr/>
        <a:lstStyle/>
        <a:p>
          <a:endParaRPr lang="en-US"/>
        </a:p>
      </dgm:t>
    </dgm:pt>
    <dgm:pt modelId="{1FFE99D7-3EC5-49F5-9562-D3790F404278}" type="pres">
      <dgm:prSet presAssocID="{477EA77D-0E39-4E81-9AC5-26B17FF1A43F}" presName="linearFlow" presStyleCnt="0">
        <dgm:presLayoutVars>
          <dgm:dir/>
          <dgm:animLvl val="lvl"/>
          <dgm:resizeHandles val="exact"/>
        </dgm:presLayoutVars>
      </dgm:prSet>
      <dgm:spPr/>
    </dgm:pt>
    <dgm:pt modelId="{9AAEE5FD-BDB8-4F85-A404-6F57A5C476B1}" type="pres">
      <dgm:prSet presAssocID="{28A188AF-DCBB-46B8-9528-A3AE544630A4}" presName="composite" presStyleCnt="0"/>
      <dgm:spPr/>
    </dgm:pt>
    <dgm:pt modelId="{20DEDA9D-23A1-4915-B91F-C8F2ABE97B3C}" type="pres">
      <dgm:prSet presAssocID="{28A188AF-DCBB-46B8-9528-A3AE544630A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C096FDD-831F-474A-B939-71454EFC2B8E}" type="pres">
      <dgm:prSet presAssocID="{28A188AF-DCBB-46B8-9528-A3AE544630A4}" presName="parSh" presStyleLbl="node1" presStyleIdx="0" presStyleCnt="3"/>
      <dgm:spPr/>
    </dgm:pt>
    <dgm:pt modelId="{FDA776F6-1C08-41F8-80C8-712660F7E05E}" type="pres">
      <dgm:prSet presAssocID="{28A188AF-DCBB-46B8-9528-A3AE544630A4}" presName="desTx" presStyleLbl="fgAcc1" presStyleIdx="0" presStyleCnt="3">
        <dgm:presLayoutVars>
          <dgm:bulletEnabled val="1"/>
        </dgm:presLayoutVars>
      </dgm:prSet>
      <dgm:spPr/>
    </dgm:pt>
    <dgm:pt modelId="{8AC9A8AA-9F2A-410F-B169-24A9A68873BC}" type="pres">
      <dgm:prSet presAssocID="{AD083E7D-E30E-45B3-B482-12F9130BC23C}" presName="sibTrans" presStyleLbl="sibTrans2D1" presStyleIdx="0" presStyleCnt="2"/>
      <dgm:spPr/>
    </dgm:pt>
    <dgm:pt modelId="{092D491A-2E75-4F98-BB5C-84E87462E2FD}" type="pres">
      <dgm:prSet presAssocID="{AD083E7D-E30E-45B3-B482-12F9130BC23C}" presName="connTx" presStyleLbl="sibTrans2D1" presStyleIdx="0" presStyleCnt="2"/>
      <dgm:spPr/>
    </dgm:pt>
    <dgm:pt modelId="{A4E40373-F538-4AE1-AD81-3B2B2DCC52E6}" type="pres">
      <dgm:prSet presAssocID="{EB88DAAA-C453-47A9-8A4E-1F4C33638A87}" presName="composite" presStyleCnt="0"/>
      <dgm:spPr/>
    </dgm:pt>
    <dgm:pt modelId="{0BD010D7-5682-4E70-BD8A-0052F615789B}" type="pres">
      <dgm:prSet presAssocID="{EB88DAAA-C453-47A9-8A4E-1F4C33638A8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A78F222-F433-4CF6-84C1-70479DF6DFC0}" type="pres">
      <dgm:prSet presAssocID="{EB88DAAA-C453-47A9-8A4E-1F4C33638A87}" presName="parSh" presStyleLbl="node1" presStyleIdx="1" presStyleCnt="3"/>
      <dgm:spPr/>
    </dgm:pt>
    <dgm:pt modelId="{C0D33F89-70F7-44E8-892D-543DAEBB2B23}" type="pres">
      <dgm:prSet presAssocID="{EB88DAAA-C453-47A9-8A4E-1F4C33638A87}" presName="desTx" presStyleLbl="fgAcc1" presStyleIdx="1" presStyleCnt="3">
        <dgm:presLayoutVars>
          <dgm:bulletEnabled val="1"/>
        </dgm:presLayoutVars>
      </dgm:prSet>
      <dgm:spPr/>
    </dgm:pt>
    <dgm:pt modelId="{F762AFF1-760B-4DDA-AE55-E0E648782E3E}" type="pres">
      <dgm:prSet presAssocID="{0DAF9BEC-1C7F-41A8-BF87-B87C51EA8E3A}" presName="sibTrans" presStyleLbl="sibTrans2D1" presStyleIdx="1" presStyleCnt="2"/>
      <dgm:spPr/>
    </dgm:pt>
    <dgm:pt modelId="{B06F48DD-67F6-4302-9A9F-B4E4EC371235}" type="pres">
      <dgm:prSet presAssocID="{0DAF9BEC-1C7F-41A8-BF87-B87C51EA8E3A}" presName="connTx" presStyleLbl="sibTrans2D1" presStyleIdx="1" presStyleCnt="2"/>
      <dgm:spPr/>
    </dgm:pt>
    <dgm:pt modelId="{1E616AB2-F52C-422F-B753-735879293ACF}" type="pres">
      <dgm:prSet presAssocID="{5FF5FC7F-EA24-486A-9505-4E2546B1634B}" presName="composite" presStyleCnt="0"/>
      <dgm:spPr/>
    </dgm:pt>
    <dgm:pt modelId="{D6C61994-5201-4434-A3EB-C779596821FC}" type="pres">
      <dgm:prSet presAssocID="{5FF5FC7F-EA24-486A-9505-4E2546B1634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D584300-6DC7-46D4-B280-AC68A9593788}" type="pres">
      <dgm:prSet presAssocID="{5FF5FC7F-EA24-486A-9505-4E2546B1634B}" presName="parSh" presStyleLbl="node1" presStyleIdx="2" presStyleCnt="3"/>
      <dgm:spPr/>
    </dgm:pt>
    <dgm:pt modelId="{7BCC9FAF-A3BF-4054-9943-A34D6A02189B}" type="pres">
      <dgm:prSet presAssocID="{5FF5FC7F-EA24-486A-9505-4E2546B1634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85D35908-5270-4EDB-95DB-96176C4CCCE0}" type="presOf" srcId="{28A188AF-DCBB-46B8-9528-A3AE544630A4}" destId="{20DEDA9D-23A1-4915-B91F-C8F2ABE97B3C}" srcOrd="0" destOrd="0" presId="urn:microsoft.com/office/officeart/2005/8/layout/process3"/>
    <dgm:cxn modelId="{1D483209-7511-4E34-B3DB-4C7124446ED2}" srcId="{EB88DAAA-C453-47A9-8A4E-1F4C33638A87}" destId="{C15A836C-3587-4AD6-A48B-1592F662F0D8}" srcOrd="1" destOrd="0" parTransId="{84D836FC-90D8-436E-82AB-56CDFA16B8BB}" sibTransId="{DDB6A896-21A6-4737-9B5D-5E644647E95F}"/>
    <dgm:cxn modelId="{DC837B15-BCBE-4171-B136-2D1EF984CEFD}" srcId="{EB88DAAA-C453-47A9-8A4E-1F4C33638A87}" destId="{8F1A2D79-3ADF-424B-BDCA-3C08DFFB4D7B}" srcOrd="2" destOrd="0" parTransId="{684EE25E-C3CE-4C15-BF16-97354BD83FD8}" sibTransId="{5270E43E-B0B8-4AE1-A751-DECBEC58580C}"/>
    <dgm:cxn modelId="{E5D22419-2B3F-4728-BE33-CDD3CB016E3D}" type="presOf" srcId="{477EA77D-0E39-4E81-9AC5-26B17FF1A43F}" destId="{1FFE99D7-3EC5-49F5-9562-D3790F404278}" srcOrd="0" destOrd="0" presId="urn:microsoft.com/office/officeart/2005/8/layout/process3"/>
    <dgm:cxn modelId="{E645E51A-089D-42F2-8803-F23CCD4F9CFC}" type="presOf" srcId="{C15A836C-3587-4AD6-A48B-1592F662F0D8}" destId="{C0D33F89-70F7-44E8-892D-543DAEBB2B23}" srcOrd="0" destOrd="1" presId="urn:microsoft.com/office/officeart/2005/8/layout/process3"/>
    <dgm:cxn modelId="{033FF421-3EE5-4BEA-BBEB-7CA82FB7033E}" srcId="{EB88DAAA-C453-47A9-8A4E-1F4C33638A87}" destId="{31F765F8-917C-47D7-ADDF-CFF073A3B73A}" srcOrd="0" destOrd="0" parTransId="{88F62C8A-6A6B-4FE7-A720-8C3F0645D573}" sibTransId="{1EEB1E78-6E14-4EAE-9ED3-DA3DDA067902}"/>
    <dgm:cxn modelId="{180B5B2D-940A-4382-BE4F-804CF6882629}" srcId="{477EA77D-0E39-4E81-9AC5-26B17FF1A43F}" destId="{28A188AF-DCBB-46B8-9528-A3AE544630A4}" srcOrd="0" destOrd="0" parTransId="{5F6D506D-D3E8-48F7-A15C-4470D77AC1F3}" sibTransId="{AD083E7D-E30E-45B3-B482-12F9130BC23C}"/>
    <dgm:cxn modelId="{8144A035-1DFF-46F9-930D-00D5404395D5}" srcId="{5FF5FC7F-EA24-486A-9505-4E2546B1634B}" destId="{3257C3BE-09FA-4F0A-9E6A-C8250B88CE29}" srcOrd="2" destOrd="0" parTransId="{024AEC0C-3581-4E2A-BD2B-BA7BF4F4B077}" sibTransId="{A8EBC8CD-C399-4AD7-A81C-96AC446254BD}"/>
    <dgm:cxn modelId="{4DD7CF3F-762C-48D6-B374-47B644C6858A}" srcId="{28A188AF-DCBB-46B8-9528-A3AE544630A4}" destId="{3F9F6D73-C3C0-4B1B-9C1D-EF10378CBF3C}" srcOrd="1" destOrd="0" parTransId="{E3BD5850-B222-433D-BEC2-B83CB1580F52}" sibTransId="{CF3804A5-7478-4DF5-BEBA-13E54D6D97B7}"/>
    <dgm:cxn modelId="{D8EE8961-9C23-42D9-B072-37D51A44D0EC}" type="presOf" srcId="{3823F96B-9F82-41C7-B155-0B597DA31630}" destId="{C0D33F89-70F7-44E8-892D-543DAEBB2B23}" srcOrd="0" destOrd="3" presId="urn:microsoft.com/office/officeart/2005/8/layout/process3"/>
    <dgm:cxn modelId="{93F77B6B-8B95-4C40-8DCA-DB624BCA27EE}" type="presOf" srcId="{AD083E7D-E30E-45B3-B482-12F9130BC23C}" destId="{092D491A-2E75-4F98-BB5C-84E87462E2FD}" srcOrd="1" destOrd="0" presId="urn:microsoft.com/office/officeart/2005/8/layout/process3"/>
    <dgm:cxn modelId="{11AC8D71-7474-474B-86DF-BEA295B21D0C}" type="presOf" srcId="{EB88DAAA-C453-47A9-8A4E-1F4C33638A87}" destId="{7A78F222-F433-4CF6-84C1-70479DF6DFC0}" srcOrd="1" destOrd="0" presId="urn:microsoft.com/office/officeart/2005/8/layout/process3"/>
    <dgm:cxn modelId="{53D43177-8F13-4D3C-9381-F1060A016E60}" type="presOf" srcId="{AD083E7D-E30E-45B3-B482-12F9130BC23C}" destId="{8AC9A8AA-9F2A-410F-B169-24A9A68873BC}" srcOrd="0" destOrd="0" presId="urn:microsoft.com/office/officeart/2005/8/layout/process3"/>
    <dgm:cxn modelId="{F21BDE58-6819-4C6A-8353-B6AC42BBFFE2}" type="presOf" srcId="{5FF5FC7F-EA24-486A-9505-4E2546B1634B}" destId="{3D584300-6DC7-46D4-B280-AC68A9593788}" srcOrd="1" destOrd="0" presId="urn:microsoft.com/office/officeart/2005/8/layout/process3"/>
    <dgm:cxn modelId="{2BB9627A-0B05-4E3C-9E44-ADB7EC9625CD}" srcId="{477EA77D-0E39-4E81-9AC5-26B17FF1A43F}" destId="{EB88DAAA-C453-47A9-8A4E-1F4C33638A87}" srcOrd="1" destOrd="0" parTransId="{5D8F68D0-1857-4B09-B03B-9854C8DAA8CC}" sibTransId="{0DAF9BEC-1C7F-41A8-BF87-B87C51EA8E3A}"/>
    <dgm:cxn modelId="{CFEEC07C-1D5C-4908-AFBE-284A2C1F4FA4}" srcId="{5FF5FC7F-EA24-486A-9505-4E2546B1634B}" destId="{B4ED5901-100F-41B0-9AD5-693CA311C03B}" srcOrd="0" destOrd="0" parTransId="{E6B4332E-60A6-49E3-A5B2-90C4178D9D6A}" sibTransId="{67FFE849-E53B-4341-AD60-F3D8CA2C3FBC}"/>
    <dgm:cxn modelId="{012B1186-EAC6-4BFA-988C-13E9CCEAB7A3}" type="presOf" srcId="{F2CA0473-2554-4247-9CEC-E30164CB9D51}" destId="{7BCC9FAF-A3BF-4054-9943-A34D6A02189B}" srcOrd="0" destOrd="1" presId="urn:microsoft.com/office/officeart/2005/8/layout/process3"/>
    <dgm:cxn modelId="{B9227387-CDDD-49F7-9EA5-58B62D9EF482}" srcId="{477EA77D-0E39-4E81-9AC5-26B17FF1A43F}" destId="{5FF5FC7F-EA24-486A-9505-4E2546B1634B}" srcOrd="2" destOrd="0" parTransId="{478649F1-5948-4220-B9EE-242C04DC6E70}" sibTransId="{0F0E1B59-6891-4975-A473-DD8DC909E7FF}"/>
    <dgm:cxn modelId="{094FF08A-2588-4897-8D99-594120B4AB0D}" type="presOf" srcId="{D4604C8F-F57C-4374-AC07-D90B945E6B04}" destId="{FDA776F6-1C08-41F8-80C8-712660F7E05E}" srcOrd="0" destOrd="0" presId="urn:microsoft.com/office/officeart/2005/8/layout/process3"/>
    <dgm:cxn modelId="{A5CEFE8B-BBCF-4C27-BC0C-4C1C6209CADC}" type="presOf" srcId="{28A188AF-DCBB-46B8-9528-A3AE544630A4}" destId="{2C096FDD-831F-474A-B939-71454EFC2B8E}" srcOrd="1" destOrd="0" presId="urn:microsoft.com/office/officeart/2005/8/layout/process3"/>
    <dgm:cxn modelId="{07054294-933B-4AD0-925C-6F7880640218}" type="presOf" srcId="{0DAF9BEC-1C7F-41A8-BF87-B87C51EA8E3A}" destId="{B06F48DD-67F6-4302-9A9F-B4E4EC371235}" srcOrd="1" destOrd="0" presId="urn:microsoft.com/office/officeart/2005/8/layout/process3"/>
    <dgm:cxn modelId="{18E31696-D8E2-42FF-8089-812BE56A0F1A}" type="presOf" srcId="{540B0656-73FC-4E39-94B8-0BFE432D957D}" destId="{C0D33F89-70F7-44E8-892D-543DAEBB2B23}" srcOrd="0" destOrd="4" presId="urn:microsoft.com/office/officeart/2005/8/layout/process3"/>
    <dgm:cxn modelId="{59933697-C31B-4D3B-94AE-6ECBC5DF7B70}" type="presOf" srcId="{E808A1E2-EF03-4FBC-9B7D-C162CCAEC662}" destId="{FDA776F6-1C08-41F8-80C8-712660F7E05E}" srcOrd="0" destOrd="2" presId="urn:microsoft.com/office/officeart/2005/8/layout/process3"/>
    <dgm:cxn modelId="{B97D5498-EEBC-420F-8663-D3901CE62629}" srcId="{5FF5FC7F-EA24-486A-9505-4E2546B1634B}" destId="{F2CA0473-2554-4247-9CEC-E30164CB9D51}" srcOrd="1" destOrd="0" parTransId="{DB1AE00D-B7F0-445D-9EE0-FEAF3CFC7B48}" sibTransId="{F82EE5D4-4C49-4AE8-A5CC-728FA1021EE7}"/>
    <dgm:cxn modelId="{7266F99F-5BC3-4CE1-8542-C95B90473FB7}" srcId="{28A188AF-DCBB-46B8-9528-A3AE544630A4}" destId="{E808A1E2-EF03-4FBC-9B7D-C162CCAEC662}" srcOrd="2" destOrd="0" parTransId="{77460608-6160-4FFD-B0C0-0ACAC6079CA6}" sibTransId="{433493FA-E401-4D9C-887A-7AF4B4483F11}"/>
    <dgm:cxn modelId="{99EE25A5-6942-40D3-8D1A-E35C77552B60}" srcId="{28A188AF-DCBB-46B8-9528-A3AE544630A4}" destId="{D4604C8F-F57C-4374-AC07-D90B945E6B04}" srcOrd="0" destOrd="0" parTransId="{8D67C913-A283-4E34-A6BA-C3169658349E}" sibTransId="{9AC52A96-FAA4-40DC-AAC6-FA4C156A0BC6}"/>
    <dgm:cxn modelId="{6D8098AD-D15F-4695-8BB0-2AD35B4677AA}" type="presOf" srcId="{3257C3BE-09FA-4F0A-9E6A-C8250B88CE29}" destId="{7BCC9FAF-A3BF-4054-9943-A34D6A02189B}" srcOrd="0" destOrd="2" presId="urn:microsoft.com/office/officeart/2005/8/layout/process3"/>
    <dgm:cxn modelId="{9216E3B3-CD6E-470F-ADD8-5075C107065D}" srcId="{EB88DAAA-C453-47A9-8A4E-1F4C33638A87}" destId="{540B0656-73FC-4E39-94B8-0BFE432D957D}" srcOrd="4" destOrd="0" parTransId="{79E7C27B-94E2-4FFB-AFDB-DA71D40B1AFE}" sibTransId="{B2F004B2-5FC9-46E5-B8F5-9786F1224D6A}"/>
    <dgm:cxn modelId="{B1BCC7B9-58DE-41E6-8C21-C40F690E64BF}" type="presOf" srcId="{B4ED5901-100F-41B0-9AD5-693CA311C03B}" destId="{7BCC9FAF-A3BF-4054-9943-A34D6A02189B}" srcOrd="0" destOrd="0" presId="urn:microsoft.com/office/officeart/2005/8/layout/process3"/>
    <dgm:cxn modelId="{966E02CF-3AEF-4CC2-B0AB-67BFA039AFC0}" type="presOf" srcId="{3F9F6D73-C3C0-4B1B-9C1D-EF10378CBF3C}" destId="{FDA776F6-1C08-41F8-80C8-712660F7E05E}" srcOrd="0" destOrd="1" presId="urn:microsoft.com/office/officeart/2005/8/layout/process3"/>
    <dgm:cxn modelId="{DD7CF7D2-D05B-4CE8-BA27-1CF1CDC56E36}" type="presOf" srcId="{EB88DAAA-C453-47A9-8A4E-1F4C33638A87}" destId="{0BD010D7-5682-4E70-BD8A-0052F615789B}" srcOrd="0" destOrd="0" presId="urn:microsoft.com/office/officeart/2005/8/layout/process3"/>
    <dgm:cxn modelId="{95E841DB-19DC-4BA4-BD7D-9D432A38EA45}" type="presOf" srcId="{31F765F8-917C-47D7-ADDF-CFF073A3B73A}" destId="{C0D33F89-70F7-44E8-892D-543DAEBB2B23}" srcOrd="0" destOrd="0" presId="urn:microsoft.com/office/officeart/2005/8/layout/process3"/>
    <dgm:cxn modelId="{7123FFE7-4B07-4A0C-AD23-F5BE01C99A42}" srcId="{EB88DAAA-C453-47A9-8A4E-1F4C33638A87}" destId="{3823F96B-9F82-41C7-B155-0B597DA31630}" srcOrd="3" destOrd="0" parTransId="{F9AF23D3-2311-487B-B7A2-9B60F9A0CBA0}" sibTransId="{D2A466A1-8160-466C-A7E7-1579E3E39D8F}"/>
    <dgm:cxn modelId="{271DA6EB-899E-46FE-95A6-5664E4368AD3}" type="presOf" srcId="{5FF5FC7F-EA24-486A-9505-4E2546B1634B}" destId="{D6C61994-5201-4434-A3EB-C779596821FC}" srcOrd="0" destOrd="0" presId="urn:microsoft.com/office/officeart/2005/8/layout/process3"/>
    <dgm:cxn modelId="{98B729EE-9569-4421-801F-1FAE9C20251A}" type="presOf" srcId="{0DAF9BEC-1C7F-41A8-BF87-B87C51EA8E3A}" destId="{F762AFF1-760B-4DDA-AE55-E0E648782E3E}" srcOrd="0" destOrd="0" presId="urn:microsoft.com/office/officeart/2005/8/layout/process3"/>
    <dgm:cxn modelId="{78EBC9F6-3B80-49E8-AAD7-A38CFEA6B4DB}" type="presOf" srcId="{8F1A2D79-3ADF-424B-BDCA-3C08DFFB4D7B}" destId="{C0D33F89-70F7-44E8-892D-543DAEBB2B23}" srcOrd="0" destOrd="2" presId="urn:microsoft.com/office/officeart/2005/8/layout/process3"/>
    <dgm:cxn modelId="{7B7E6A0C-FAAD-498C-AC70-AF8E422DE940}" type="presParOf" srcId="{1FFE99D7-3EC5-49F5-9562-D3790F404278}" destId="{9AAEE5FD-BDB8-4F85-A404-6F57A5C476B1}" srcOrd="0" destOrd="0" presId="urn:microsoft.com/office/officeart/2005/8/layout/process3"/>
    <dgm:cxn modelId="{E007A303-0BBE-4ADF-B83E-1EC5D31A8919}" type="presParOf" srcId="{9AAEE5FD-BDB8-4F85-A404-6F57A5C476B1}" destId="{20DEDA9D-23A1-4915-B91F-C8F2ABE97B3C}" srcOrd="0" destOrd="0" presId="urn:microsoft.com/office/officeart/2005/8/layout/process3"/>
    <dgm:cxn modelId="{7EE393FA-1DCD-4110-B3DF-46443D2DCC0C}" type="presParOf" srcId="{9AAEE5FD-BDB8-4F85-A404-6F57A5C476B1}" destId="{2C096FDD-831F-474A-B939-71454EFC2B8E}" srcOrd="1" destOrd="0" presId="urn:microsoft.com/office/officeart/2005/8/layout/process3"/>
    <dgm:cxn modelId="{3EF9F06C-EBF7-4694-B34F-B68867C5411A}" type="presParOf" srcId="{9AAEE5FD-BDB8-4F85-A404-6F57A5C476B1}" destId="{FDA776F6-1C08-41F8-80C8-712660F7E05E}" srcOrd="2" destOrd="0" presId="urn:microsoft.com/office/officeart/2005/8/layout/process3"/>
    <dgm:cxn modelId="{F5A50F3D-B299-4699-81B4-D2BB01EBE05A}" type="presParOf" srcId="{1FFE99D7-3EC5-49F5-9562-D3790F404278}" destId="{8AC9A8AA-9F2A-410F-B169-24A9A68873BC}" srcOrd="1" destOrd="0" presId="urn:microsoft.com/office/officeart/2005/8/layout/process3"/>
    <dgm:cxn modelId="{D0F1D1B9-5929-41BB-BAE8-2920A5795F5D}" type="presParOf" srcId="{8AC9A8AA-9F2A-410F-B169-24A9A68873BC}" destId="{092D491A-2E75-4F98-BB5C-84E87462E2FD}" srcOrd="0" destOrd="0" presId="urn:microsoft.com/office/officeart/2005/8/layout/process3"/>
    <dgm:cxn modelId="{E2127053-6502-4CA7-AD82-635AD6811524}" type="presParOf" srcId="{1FFE99D7-3EC5-49F5-9562-D3790F404278}" destId="{A4E40373-F538-4AE1-AD81-3B2B2DCC52E6}" srcOrd="2" destOrd="0" presId="urn:microsoft.com/office/officeart/2005/8/layout/process3"/>
    <dgm:cxn modelId="{9DBA47E4-AF07-4106-A71A-6BB710549CD5}" type="presParOf" srcId="{A4E40373-F538-4AE1-AD81-3B2B2DCC52E6}" destId="{0BD010D7-5682-4E70-BD8A-0052F615789B}" srcOrd="0" destOrd="0" presId="urn:microsoft.com/office/officeart/2005/8/layout/process3"/>
    <dgm:cxn modelId="{61D7C502-727A-4B45-A389-44B1F010FD8C}" type="presParOf" srcId="{A4E40373-F538-4AE1-AD81-3B2B2DCC52E6}" destId="{7A78F222-F433-4CF6-84C1-70479DF6DFC0}" srcOrd="1" destOrd="0" presId="urn:microsoft.com/office/officeart/2005/8/layout/process3"/>
    <dgm:cxn modelId="{DF32F32B-C4B4-4BC5-8D82-FF55D61CC011}" type="presParOf" srcId="{A4E40373-F538-4AE1-AD81-3B2B2DCC52E6}" destId="{C0D33F89-70F7-44E8-892D-543DAEBB2B23}" srcOrd="2" destOrd="0" presId="urn:microsoft.com/office/officeart/2005/8/layout/process3"/>
    <dgm:cxn modelId="{7020CC5A-4F6E-4437-BF9E-739685DAC213}" type="presParOf" srcId="{1FFE99D7-3EC5-49F5-9562-D3790F404278}" destId="{F762AFF1-760B-4DDA-AE55-E0E648782E3E}" srcOrd="3" destOrd="0" presId="urn:microsoft.com/office/officeart/2005/8/layout/process3"/>
    <dgm:cxn modelId="{46CC1E38-1417-4CEB-A80C-FA1D09B09360}" type="presParOf" srcId="{F762AFF1-760B-4DDA-AE55-E0E648782E3E}" destId="{B06F48DD-67F6-4302-9A9F-B4E4EC371235}" srcOrd="0" destOrd="0" presId="urn:microsoft.com/office/officeart/2005/8/layout/process3"/>
    <dgm:cxn modelId="{6656DB7B-C7B2-4508-91C8-FF75CC179EC6}" type="presParOf" srcId="{1FFE99D7-3EC5-49F5-9562-D3790F404278}" destId="{1E616AB2-F52C-422F-B753-735879293ACF}" srcOrd="4" destOrd="0" presId="urn:microsoft.com/office/officeart/2005/8/layout/process3"/>
    <dgm:cxn modelId="{FE773156-ACA6-4586-B819-C4DF7AD94050}" type="presParOf" srcId="{1E616AB2-F52C-422F-B753-735879293ACF}" destId="{D6C61994-5201-4434-A3EB-C779596821FC}" srcOrd="0" destOrd="0" presId="urn:microsoft.com/office/officeart/2005/8/layout/process3"/>
    <dgm:cxn modelId="{83E2A3AF-F91E-44DE-92E2-FBF4BE9C516A}" type="presParOf" srcId="{1E616AB2-F52C-422F-B753-735879293ACF}" destId="{3D584300-6DC7-46D4-B280-AC68A9593788}" srcOrd="1" destOrd="0" presId="urn:microsoft.com/office/officeart/2005/8/layout/process3"/>
    <dgm:cxn modelId="{72DFA712-8FA3-40BA-978E-4DEAB65300CC}" type="presParOf" srcId="{1E616AB2-F52C-422F-B753-735879293ACF}" destId="{7BCC9FAF-A3BF-4054-9943-A34D6A02189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105C8-BCD2-4C65-860A-36F2588B85AE}">
      <dsp:nvSpPr>
        <dsp:cNvPr id="0" name=""/>
        <dsp:cNvSpPr/>
      </dsp:nvSpPr>
      <dsp:spPr>
        <a:xfrm>
          <a:off x="88567" y="582941"/>
          <a:ext cx="9895780" cy="144067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228707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5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Определение основных функций и процессов УГФ, поддерживаемых ИТ-системами</a:t>
          </a:r>
          <a:endParaRPr lang="en-US" kern="1200" dirty="0">
            <a:solidFill>
              <a:schemeClr val="tx1"/>
            </a:solidFill>
          </a:endParaRPr>
        </a:p>
      </dsp:txBody>
      <dsp:txXfrm>
        <a:off x="88567" y="943110"/>
        <a:ext cx="9535611" cy="720338"/>
      </dsp:txXfrm>
    </dsp:sp>
    <dsp:sp modelId="{80B6B2EA-A6BE-46F3-BD0F-C7B5F677D600}">
      <dsp:nvSpPr>
        <dsp:cNvPr id="0" name=""/>
        <dsp:cNvSpPr/>
      </dsp:nvSpPr>
      <dsp:spPr>
        <a:xfrm>
          <a:off x="88567" y="1696261"/>
          <a:ext cx="2280977" cy="26648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" sz="14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1. Бюджетно-налоговая политика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" sz="1400" b="0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2. Управление бюджетом и поступлениями </a:t>
          </a:r>
          <a:endParaRPr lang="en-US" kern="1200"/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" sz="1400" b="0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3. Управление казначейством </a:t>
          </a:r>
          <a:endParaRPr lang="en-US" kern="1200"/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" sz="1400" b="0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4. Учет, отчетность и аудит </a:t>
          </a:r>
          <a:endParaRPr lang="en-US" kern="1200"/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" sz="1400" b="0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5. Прочие центральные финансовые функции </a:t>
          </a:r>
        </a:p>
      </dsp:txBody>
      <dsp:txXfrm>
        <a:off x="88567" y="1696261"/>
        <a:ext cx="2280977" cy="2664818"/>
      </dsp:txXfrm>
    </dsp:sp>
    <dsp:sp modelId="{DC2FAD28-DEAC-4B4E-BB59-080563A3750C}">
      <dsp:nvSpPr>
        <dsp:cNvPr id="0" name=""/>
        <dsp:cNvSpPr/>
      </dsp:nvSpPr>
      <dsp:spPr>
        <a:xfrm>
          <a:off x="2369544" y="1062997"/>
          <a:ext cx="7614803" cy="144067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4768689"/>
            <a:satOff val="-14884"/>
            <a:lumOff val="-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228707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500" b="0" i="0" u="none" strike="noStrike" kern="1200" dirty="0">
              <a:solidFill>
                <a:srgbClr val="FEFEFE"/>
              </a:solidFill>
              <a:highlight>
                <a:srgbClr val="000000">
                  <a:alpha val="0"/>
                </a:srgbClr>
              </a:highlight>
              <a:latin typeface="Arial"/>
            </a:rPr>
            <a:t>Инструменты / принципы и руководства по диагностике УГФ, основные аспекты, связанные с функциями УГФ </a:t>
          </a:r>
        </a:p>
      </dsp:txBody>
      <dsp:txXfrm>
        <a:off x="2369544" y="1423166"/>
        <a:ext cx="7254634" cy="720338"/>
      </dsp:txXfrm>
    </dsp:sp>
    <dsp:sp modelId="{93A62A74-8384-424F-BDB3-A884DCA95435}">
      <dsp:nvSpPr>
        <dsp:cNvPr id="0" name=""/>
        <dsp:cNvSpPr/>
      </dsp:nvSpPr>
      <dsp:spPr>
        <a:xfrm>
          <a:off x="2369544" y="2176317"/>
          <a:ext cx="2280977" cy="25968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768689"/>
              <a:satOff val="-14884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0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1. Оценка/код налоговой прозрачности </a:t>
          </a:r>
          <a:endParaRPr lang="en-US" sz="1600" kern="1200"/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0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2. Оценка управления государственными инвестициями 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3. Государственные расходы и финансовая подотчетность 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0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4. Индекс открытости бюджета*  </a:t>
          </a:r>
          <a:endParaRPr lang="en-US" sz="1600" kern="1200"/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0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5. Партнерство "Открытое правительство"*    </a:t>
          </a:r>
          <a:endParaRPr lang="en-US" sz="1600" kern="1200"/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6. Партнерство "Открытое подрядничество"*    </a:t>
          </a:r>
          <a:endParaRPr lang="en-US" sz="1600" kern="1200" dirty="0"/>
        </a:p>
      </dsp:txBody>
      <dsp:txXfrm>
        <a:off x="2369544" y="2176317"/>
        <a:ext cx="2280977" cy="2596895"/>
      </dsp:txXfrm>
    </dsp:sp>
    <dsp:sp modelId="{65381579-54BD-41EC-9A6C-C0DA4434E878}">
      <dsp:nvSpPr>
        <dsp:cNvPr id="0" name=""/>
        <dsp:cNvSpPr/>
      </dsp:nvSpPr>
      <dsp:spPr>
        <a:xfrm>
          <a:off x="4650522" y="1543052"/>
          <a:ext cx="5333825" cy="144067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9537378"/>
            <a:satOff val="-29769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28707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Функциональные требования к ИТ-системам УГФ высокого уровня</a:t>
          </a:r>
        </a:p>
      </dsp:txBody>
      <dsp:txXfrm>
        <a:off x="4650522" y="1903221"/>
        <a:ext cx="4973656" cy="720338"/>
      </dsp:txXfrm>
    </dsp:sp>
    <dsp:sp modelId="{0E4CF7D9-F803-4ADB-8F0F-DFBF4C5DE720}">
      <dsp:nvSpPr>
        <dsp:cNvPr id="0" name=""/>
        <dsp:cNvSpPr/>
      </dsp:nvSpPr>
      <dsp:spPr>
        <a:xfrm>
          <a:off x="4650522" y="2656372"/>
          <a:ext cx="2280977" cy="26142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537378"/>
              <a:satOff val="-29769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Разработка функциональных требований на уровне концептуального проекта </a:t>
          </a:r>
        </a:p>
      </dsp:txBody>
      <dsp:txXfrm>
        <a:off x="4650522" y="2656372"/>
        <a:ext cx="2280977" cy="2614259"/>
      </dsp:txXfrm>
    </dsp:sp>
    <dsp:sp modelId="{A18E7047-9A44-4235-A944-448EE6B75EE7}">
      <dsp:nvSpPr>
        <dsp:cNvPr id="0" name=""/>
        <dsp:cNvSpPr/>
      </dsp:nvSpPr>
      <dsp:spPr>
        <a:xfrm>
          <a:off x="6931499" y="2023108"/>
          <a:ext cx="3052848" cy="1440676"/>
        </a:xfrm>
        <a:prstGeom prst="rightArrow">
          <a:avLst>
            <a:gd name="adj1" fmla="val 50000"/>
            <a:gd name="adj2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28707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Функциональные и технологические принципы  ИТ-систем УГФ** </a:t>
          </a:r>
        </a:p>
      </dsp:txBody>
      <dsp:txXfrm>
        <a:off x="6931499" y="2383277"/>
        <a:ext cx="2692679" cy="720338"/>
      </dsp:txXfrm>
    </dsp:sp>
    <dsp:sp modelId="{D6404B89-397D-411A-A92B-E3D2DB38912B}">
      <dsp:nvSpPr>
        <dsp:cNvPr id="0" name=""/>
        <dsp:cNvSpPr/>
      </dsp:nvSpPr>
      <dsp:spPr>
        <a:xfrm>
          <a:off x="6931499" y="3136428"/>
          <a:ext cx="2301758" cy="26449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4306067"/>
              <a:satOff val="-44653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1. Бюджетно-налоговая политика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2. Управление бюджетом и поступлениями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3. Управление казначейством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4. Учет, отчетность и аудит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5. Прочие центральные финансовые функции </a:t>
          </a:r>
        </a:p>
      </dsp:txBody>
      <dsp:txXfrm>
        <a:off x="6931499" y="3136428"/>
        <a:ext cx="2301758" cy="2644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D89A0-FBE7-4FC1-952A-99CDFF9A6096}">
      <dsp:nvSpPr>
        <dsp:cNvPr id="0" name=""/>
        <dsp:cNvSpPr/>
      </dsp:nvSpPr>
      <dsp:spPr>
        <a:xfrm>
          <a:off x="1495" y="596407"/>
          <a:ext cx="2269715" cy="12839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1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1. Бджетно-налоговое прогнозирование и подготовка бюджета </a:t>
          </a: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700" b="1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Подготовка годового бюджета; </a:t>
          </a: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700" b="1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Контроль бюджета (схема обратной связи); и </a:t>
          </a: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700" b="1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Прогнозирование налоговых и неналоговых поступлений.</a:t>
          </a:r>
        </a:p>
      </dsp:txBody>
      <dsp:txXfrm>
        <a:off x="1495" y="596407"/>
        <a:ext cx="2269715" cy="1283908"/>
      </dsp:txXfrm>
    </dsp:sp>
    <dsp:sp modelId="{AF1E05AB-FDFC-41AE-A25E-650074CCF016}">
      <dsp:nvSpPr>
        <dsp:cNvPr id="0" name=""/>
        <dsp:cNvSpPr/>
      </dsp:nvSpPr>
      <dsp:spPr>
        <a:xfrm>
          <a:off x="2485195" y="596407"/>
          <a:ext cx="2139848" cy="12839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1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2. Государственное инвестирование </a:t>
          </a:r>
        </a:p>
      </dsp:txBody>
      <dsp:txXfrm>
        <a:off x="2485195" y="596407"/>
        <a:ext cx="2139848" cy="1283908"/>
      </dsp:txXfrm>
    </dsp:sp>
    <dsp:sp modelId="{0882EFC9-9CED-4DB0-9D01-9BB82156FE5A}">
      <dsp:nvSpPr>
        <dsp:cNvPr id="0" name=""/>
        <dsp:cNvSpPr/>
      </dsp:nvSpPr>
      <dsp:spPr>
        <a:xfrm>
          <a:off x="4839028" y="596407"/>
          <a:ext cx="2139848" cy="12839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1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3. Участие общественности в бюджетном процессе</a:t>
          </a:r>
        </a:p>
      </dsp:txBody>
      <dsp:txXfrm>
        <a:off x="4839028" y="596407"/>
        <a:ext cx="2139848" cy="1283908"/>
      </dsp:txXfrm>
    </dsp:sp>
    <dsp:sp modelId="{D1CF71B3-1958-4F87-A924-57E7100582CE}">
      <dsp:nvSpPr>
        <dsp:cNvPr id="0" name=""/>
        <dsp:cNvSpPr/>
      </dsp:nvSpPr>
      <dsp:spPr>
        <a:xfrm>
          <a:off x="7192861" y="596407"/>
          <a:ext cx="2139848" cy="12839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1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4. Контроль за фискальными рисками </a:t>
          </a:r>
        </a:p>
      </dsp:txBody>
      <dsp:txXfrm>
        <a:off x="7192861" y="596407"/>
        <a:ext cx="2139848" cy="1283908"/>
      </dsp:txXfrm>
    </dsp:sp>
    <dsp:sp modelId="{209C1D67-7E93-449D-BEEB-DDECAC95A03E}">
      <dsp:nvSpPr>
        <dsp:cNvPr id="0" name=""/>
        <dsp:cNvSpPr/>
      </dsp:nvSpPr>
      <dsp:spPr>
        <a:xfrm>
          <a:off x="66428" y="2094301"/>
          <a:ext cx="2139848" cy="12839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1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5. Балансовый отчет общественного сектора </a:t>
          </a:r>
        </a:p>
      </dsp:txBody>
      <dsp:txXfrm>
        <a:off x="66428" y="2094301"/>
        <a:ext cx="2139848" cy="1283908"/>
      </dsp:txXfrm>
    </dsp:sp>
    <dsp:sp modelId="{358E080D-B3B5-4D6D-A7C5-87F7CA523868}">
      <dsp:nvSpPr>
        <dsp:cNvPr id="0" name=""/>
        <dsp:cNvSpPr/>
      </dsp:nvSpPr>
      <dsp:spPr>
        <a:xfrm>
          <a:off x="2420261" y="2094301"/>
          <a:ext cx="2139848" cy="12839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1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6. Реализация и контроль бюджета</a:t>
          </a:r>
        </a:p>
      </dsp:txBody>
      <dsp:txXfrm>
        <a:off x="2420261" y="2094301"/>
        <a:ext cx="2139848" cy="1283908"/>
      </dsp:txXfrm>
    </dsp:sp>
    <dsp:sp modelId="{EB9A05FC-558C-4996-874E-AE9E1AC0F1C1}">
      <dsp:nvSpPr>
        <dsp:cNvPr id="0" name=""/>
        <dsp:cNvSpPr/>
      </dsp:nvSpPr>
      <dsp:spPr>
        <a:xfrm>
          <a:off x="4774094" y="2094301"/>
          <a:ext cx="2139848" cy="12839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1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7. Сбор налоговых и неналоговых поступлений </a:t>
          </a:r>
        </a:p>
      </dsp:txBody>
      <dsp:txXfrm>
        <a:off x="4774094" y="2094301"/>
        <a:ext cx="2139848" cy="1283908"/>
      </dsp:txXfrm>
    </dsp:sp>
    <dsp:sp modelId="{A6B7CDBD-415E-4BEB-9520-7B9B407E6191}">
      <dsp:nvSpPr>
        <dsp:cNvPr id="0" name=""/>
        <dsp:cNvSpPr/>
      </dsp:nvSpPr>
      <dsp:spPr>
        <a:xfrm>
          <a:off x="7127928" y="2094301"/>
          <a:ext cx="2139848" cy="12839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b="1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8. Учет и отчетность: 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800" b="1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Учет и отслеживание финансовых операций;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800" b="1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Составление годовых финансовых и бюджетных отчетов;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800" b="1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Составление финансовых и бюджетных отчетов на конец года; и 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800" b="1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Консолидация основных финансовых отчетов, охватывающих сектор госуправления и гос. сектор</a:t>
          </a:r>
        </a:p>
      </dsp:txBody>
      <dsp:txXfrm>
        <a:off x="7127928" y="2094301"/>
        <a:ext cx="2139848" cy="1283908"/>
      </dsp:txXfrm>
    </dsp:sp>
    <dsp:sp modelId="{8AC15CE5-EBC3-4CB9-8745-43AD148FE4E3}">
      <dsp:nvSpPr>
        <dsp:cNvPr id="0" name=""/>
        <dsp:cNvSpPr/>
      </dsp:nvSpPr>
      <dsp:spPr>
        <a:xfrm>
          <a:off x="66428" y="3739035"/>
          <a:ext cx="2139848" cy="12839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1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9. Портал для распространения бюджетно-налоговой информации и результатов УГФ</a:t>
          </a:r>
        </a:p>
      </dsp:txBody>
      <dsp:txXfrm>
        <a:off x="66428" y="3739035"/>
        <a:ext cx="2139848" cy="1283908"/>
      </dsp:txXfrm>
    </dsp:sp>
    <dsp:sp modelId="{68949FD9-31F9-4D18-8FDD-4DF52302881E}">
      <dsp:nvSpPr>
        <dsp:cNvPr id="0" name=""/>
        <dsp:cNvSpPr/>
      </dsp:nvSpPr>
      <dsp:spPr>
        <a:xfrm>
          <a:off x="2420261" y="3592195"/>
          <a:ext cx="2139848" cy="15775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1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                                              10. Управление казначейством 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800" b="1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Прогнозирование и управление денежными потоками;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800" b="1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Операции по управлению задолженностью;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800" b="1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Управление счетами в государственных банках; и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800" b="1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Электронные платежные системы. </a:t>
          </a:r>
        </a:p>
      </dsp:txBody>
      <dsp:txXfrm>
        <a:off x="2420261" y="3592195"/>
        <a:ext cx="2139848" cy="1577590"/>
      </dsp:txXfrm>
    </dsp:sp>
    <dsp:sp modelId="{D1563178-5AB0-467E-9E7D-15095C126E94}">
      <dsp:nvSpPr>
        <dsp:cNvPr id="0" name=""/>
        <dsp:cNvSpPr/>
      </dsp:nvSpPr>
      <dsp:spPr>
        <a:xfrm>
          <a:off x="4774094" y="3739035"/>
          <a:ext cx="2139848" cy="12839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1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11. Управление финансовыми активами</a:t>
          </a:r>
        </a:p>
      </dsp:txBody>
      <dsp:txXfrm>
        <a:off x="4774094" y="3739035"/>
        <a:ext cx="2139848" cy="1283908"/>
      </dsp:txXfrm>
    </dsp:sp>
    <dsp:sp modelId="{64A33BA0-2793-4290-BF0C-B8A951951DFE}">
      <dsp:nvSpPr>
        <dsp:cNvPr id="0" name=""/>
        <dsp:cNvSpPr/>
      </dsp:nvSpPr>
      <dsp:spPr>
        <a:xfrm>
          <a:off x="7127928" y="3739035"/>
          <a:ext cx="2139848" cy="12839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1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12. Внутренний аудит </a:t>
          </a:r>
        </a:p>
      </dsp:txBody>
      <dsp:txXfrm>
        <a:off x="7127928" y="3739035"/>
        <a:ext cx="2139848" cy="1283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96FDD-831F-474A-B939-71454EFC2B8E}">
      <dsp:nvSpPr>
        <dsp:cNvPr id="0" name=""/>
        <dsp:cNvSpPr/>
      </dsp:nvSpPr>
      <dsp:spPr>
        <a:xfrm>
          <a:off x="9829" y="0"/>
          <a:ext cx="2254048" cy="2915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400" b="0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Базовый  </a:t>
          </a:r>
        </a:p>
      </dsp:txBody>
      <dsp:txXfrm>
        <a:off x="9829" y="0"/>
        <a:ext cx="2254048" cy="1943682"/>
      </dsp:txXfrm>
    </dsp:sp>
    <dsp:sp modelId="{FDA776F6-1C08-41F8-80C8-712660F7E05E}">
      <dsp:nvSpPr>
        <dsp:cNvPr id="0" name=""/>
        <dsp:cNvSpPr/>
      </dsp:nvSpPr>
      <dsp:spPr>
        <a:xfrm>
          <a:off x="471501" y="1943682"/>
          <a:ext cx="2254048" cy="971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12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Автоматизация рутинных / повторяющихся процессов УГФ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12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Оптимизация средств сбора и контроля информации</a:t>
          </a:r>
        </a:p>
      </dsp:txBody>
      <dsp:txXfrm>
        <a:off x="499965" y="1972146"/>
        <a:ext cx="2197120" cy="914913"/>
      </dsp:txXfrm>
    </dsp:sp>
    <dsp:sp modelId="{8AC9A8AA-9F2A-410F-B169-24A9A68873BC}">
      <dsp:nvSpPr>
        <dsp:cNvPr id="0" name=""/>
        <dsp:cNvSpPr/>
      </dsp:nvSpPr>
      <dsp:spPr>
        <a:xfrm>
          <a:off x="2605582" y="691244"/>
          <a:ext cx="724415" cy="561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2605582" y="803482"/>
        <a:ext cx="556057" cy="336716"/>
      </dsp:txXfrm>
    </dsp:sp>
    <dsp:sp modelId="{7A78F222-F433-4CF6-84C1-70479DF6DFC0}">
      <dsp:nvSpPr>
        <dsp:cNvPr id="0" name=""/>
        <dsp:cNvSpPr/>
      </dsp:nvSpPr>
      <dsp:spPr>
        <a:xfrm>
          <a:off x="3630699" y="0"/>
          <a:ext cx="2254048" cy="2915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0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Промежуточный</a:t>
          </a:r>
        </a:p>
      </dsp:txBody>
      <dsp:txXfrm>
        <a:off x="3630699" y="0"/>
        <a:ext cx="2254048" cy="1943682"/>
      </dsp:txXfrm>
    </dsp:sp>
    <dsp:sp modelId="{C0D33F89-70F7-44E8-892D-543DAEBB2B23}">
      <dsp:nvSpPr>
        <dsp:cNvPr id="0" name=""/>
        <dsp:cNvSpPr/>
      </dsp:nvSpPr>
      <dsp:spPr>
        <a:xfrm>
          <a:off x="4092372" y="1943682"/>
          <a:ext cx="2254048" cy="971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1200" b="0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Более совершенные цифровые решения по автоматизации основных и вспомогательных функций УГФ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12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Оптимизация взаимодействия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12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Более подходящая информация для поддержки принятия решений</a:t>
          </a:r>
        </a:p>
      </dsp:txBody>
      <dsp:txXfrm>
        <a:off x="4120836" y="1972146"/>
        <a:ext cx="2197120" cy="914913"/>
      </dsp:txXfrm>
    </dsp:sp>
    <dsp:sp modelId="{F762AFF1-760B-4DDA-AE55-E0E648782E3E}">
      <dsp:nvSpPr>
        <dsp:cNvPr id="0" name=""/>
        <dsp:cNvSpPr/>
      </dsp:nvSpPr>
      <dsp:spPr>
        <a:xfrm>
          <a:off x="6226453" y="691244"/>
          <a:ext cx="724415" cy="561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6226453" y="803482"/>
        <a:ext cx="556057" cy="336716"/>
      </dsp:txXfrm>
    </dsp:sp>
    <dsp:sp modelId="{3D584300-6DC7-46D4-B280-AC68A9593788}">
      <dsp:nvSpPr>
        <dsp:cNvPr id="0" name=""/>
        <dsp:cNvSpPr/>
      </dsp:nvSpPr>
      <dsp:spPr>
        <a:xfrm>
          <a:off x="7251570" y="0"/>
          <a:ext cx="2254048" cy="2915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Передовой</a:t>
          </a:r>
          <a:r>
            <a:rPr lang="ru" sz="20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 </a:t>
          </a:r>
        </a:p>
      </dsp:txBody>
      <dsp:txXfrm>
        <a:off x="7251570" y="0"/>
        <a:ext cx="2254048" cy="1943682"/>
      </dsp:txXfrm>
    </dsp:sp>
    <dsp:sp modelId="{7BCC9FAF-A3BF-4054-9943-A34D6A02189B}">
      <dsp:nvSpPr>
        <dsp:cNvPr id="0" name=""/>
        <dsp:cNvSpPr/>
      </dsp:nvSpPr>
      <dsp:spPr>
        <a:xfrm>
          <a:off x="7713242" y="1943682"/>
          <a:ext cx="2254048" cy="971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1200" b="0" i="0" u="none" strike="noStrike" kern="1200">
              <a:highlight>
                <a:srgbClr val="000000">
                  <a:alpha val="0"/>
                </a:srgbClr>
              </a:highlight>
              <a:latin typeface="Arial"/>
            </a:rPr>
            <a:t>Использование передовых технологий для внесения значительных улучшений в процессы и результаты УГФ.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kern="1200"/>
            <a:t> 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12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</a:rPr>
            <a:t> Цифровая трансформация процессов УГФ </a:t>
          </a:r>
        </a:p>
      </dsp:txBody>
      <dsp:txXfrm>
        <a:off x="7741706" y="1972146"/>
        <a:ext cx="2197120" cy="914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EA164-36CC-43FA-8C96-2FE907E112C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9A772-FA22-4075-9B99-58537F8E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2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2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7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43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83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8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Month dd, yyyy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4FDFF-5F30-4BEC-97CF-894263B68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5800" y="456290"/>
            <a:ext cx="368840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994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8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30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Fiscal Affairs Department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ct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ct val="0"/>
              </a:spcAft>
              <a:buClrTx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ct val="0"/>
              </a:spcBef>
              <a:spcAft>
                <a:spcPts val="300"/>
              </a:spcAft>
              <a:buClrTx/>
              <a:buFont typeface="Arial" pitchFamily="34" charset="0"/>
              <a:buChar char="•"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ct val="0"/>
              </a:spcBef>
              <a:spcAft>
                <a:spcPts val="300"/>
              </a:spcAft>
              <a:buClrTx/>
              <a:buFont typeface="Arial" pitchFamily="34" charset="0"/>
              <a:buChar char="•"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Title for Divider–Agenda</a:t>
            </a:r>
          </a:p>
          <a:p>
            <a:pPr lvl="1"/>
            <a:r>
              <a:rPr lang="en-US"/>
              <a:t>Agenda Item—Inactive</a:t>
            </a:r>
          </a:p>
          <a:p>
            <a:pPr lvl="2"/>
            <a:r>
              <a:rPr lang="en-US"/>
              <a:t>Agenda Item—Active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3330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8074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7302301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6868171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Photo+Text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defRPr sz="1800"/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defRPr/>
            </a:pPr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930800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Text+Photo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314787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Photo+Photo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0849127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8093715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Extra-Large Photo+Title (W) Layout</a:t>
            </a:r>
          </a:p>
        </p:txBody>
      </p:sp>
    </p:spTree>
    <p:extLst>
      <p:ext uri="{BB962C8B-B14F-4D97-AF65-F5344CB8AC3E}">
        <p14:creationId xmlns:p14="http://schemas.microsoft.com/office/powerpoint/2010/main" val="41568448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1644415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5393067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charset="2"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charset="2"/>
              <a:buNone/>
              <a:defRPr/>
            </a:pPr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84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/>
          <p:nvPr userDrawn="1"/>
        </p:nvCxnSpPr>
        <p:spPr>
          <a:xfrm flipH="1"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3927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Photo+Text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486055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Photo+Photo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60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57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Month dd, yyyy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9781" y="723898"/>
            <a:ext cx="1190195" cy="119019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990C25D-9375-4AFA-91AD-85BE5B1BE3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94053" y="839857"/>
            <a:ext cx="810511" cy="9063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9BEED2-EC58-43CC-AF3F-5F054C96EFE7}"/>
              </a:ext>
            </a:extLst>
          </p:cNvPr>
          <p:cNvSpPr txBox="1"/>
          <p:nvPr userDrawn="1"/>
        </p:nvSpPr>
        <p:spPr>
          <a:xfrm>
            <a:off x="6766564" y="935592"/>
            <a:ext cx="265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Presented by: </a:t>
            </a:r>
          </a:p>
          <a:p>
            <a:r>
              <a:rPr lang="en-US" sz="16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Fiscal Affairs Department and AFRITAC South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705733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 Fiscal Affairs – Afritac</a:t>
            </a:r>
            <a:r>
              <a:rPr lang="en-US" sz="9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-South </a:t>
            </a:r>
            <a:endParaRPr lang="en-US" sz="9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5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 Fiscal Affairs – Afritac</a:t>
            </a:r>
            <a:r>
              <a:rPr lang="en-US" sz="9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-South </a:t>
            </a:r>
            <a:endParaRPr lang="en-US" sz="9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87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 Fiscal Affairs – Afritac</a:t>
            </a:r>
            <a:r>
              <a:rPr lang="en-US" sz="9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-South </a:t>
            </a:r>
            <a:endParaRPr lang="en-US" sz="9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83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CD54E-A9FB-47F6-90CC-5342ED107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B4110EF-78FA-469B-A73F-2F8439A3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55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 Fiscal Affairs – Afritac</a:t>
            </a:r>
            <a:r>
              <a:rPr lang="en-US" sz="9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-South </a:t>
            </a:r>
            <a:endParaRPr lang="en-US" sz="9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ct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ct val="0"/>
              </a:spcAft>
              <a:buClrTx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ct val="0"/>
              </a:spcBef>
              <a:spcAft>
                <a:spcPts val="300"/>
              </a:spcAft>
              <a:buClrTx/>
              <a:buFont typeface="Arial" pitchFamily="34" charset="0"/>
              <a:buChar char="•"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ct val="0"/>
              </a:spcBef>
              <a:spcAft>
                <a:spcPts val="300"/>
              </a:spcAft>
              <a:buClrTx/>
              <a:buFont typeface="Arial" pitchFamily="34" charset="0"/>
              <a:buChar char="•"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Title for Divider–Agenda</a:t>
            </a:r>
          </a:p>
          <a:p>
            <a:pPr lvl="1"/>
            <a:r>
              <a:rPr lang="en-US"/>
              <a:t>Agenda Item—Inactive</a:t>
            </a:r>
          </a:p>
          <a:p>
            <a:pPr lvl="2"/>
            <a:r>
              <a:rPr lang="en-US"/>
              <a:t>Agenda Item—Active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2559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3715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4166792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10627729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Photo+Text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defRPr sz="1800"/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defRPr/>
            </a:pPr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433810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Text+Photo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660762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Photo+Photo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45471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3337585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Extra-Large Photo+Title (W) Layout</a:t>
            </a:r>
          </a:p>
        </p:txBody>
      </p:sp>
    </p:spTree>
    <p:extLst>
      <p:ext uri="{BB962C8B-B14F-4D97-AF65-F5344CB8AC3E}">
        <p14:creationId xmlns:p14="http://schemas.microsoft.com/office/powerpoint/2010/main" val="23487181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471069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C0F20-7E7D-4495-8880-7C5000C1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36345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charset="2"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charset="2"/>
              <a:buNone/>
              <a:defRPr/>
            </a:pPr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 Fiscal Affairs – Afritac</a:t>
            </a:r>
            <a:r>
              <a:rPr lang="en-US" sz="9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-South </a:t>
            </a:r>
            <a:endParaRPr lang="en-US" sz="9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65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 Fiscal Affairs – Afritac</a:t>
            </a:r>
            <a:r>
              <a:rPr lang="en-US" sz="9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-South </a:t>
            </a:r>
            <a:endParaRPr lang="en-US" sz="9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/>
          <p:nvPr userDrawn="1"/>
        </p:nvCxnSpPr>
        <p:spPr>
          <a:xfrm flipH="1"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018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Photo+Text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Paragraph/unbulleted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 Fiscal Affairs – Afritac</a:t>
            </a:r>
            <a:r>
              <a:rPr lang="en-US" sz="9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-South </a:t>
            </a:r>
            <a:endParaRPr lang="en-US" sz="9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19684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Photo+Photo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 Fiscal Affairs – Afritac</a:t>
            </a:r>
            <a:r>
              <a:rPr lang="en-US" sz="9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-South </a:t>
            </a:r>
            <a:endParaRPr lang="en-US" sz="9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90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 Fiscal Affairs – Afritac</a:t>
            </a:r>
            <a:r>
              <a:rPr lang="en-US" sz="9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-South </a:t>
            </a:r>
            <a:endParaRPr lang="en-US" sz="9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012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0143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Month dd, yyyy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810D2-0BB8-4813-91BE-867349EC02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0" y="516674"/>
            <a:ext cx="368840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782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Month dd, yyyy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4FDFF-5F30-4BEC-97CF-894263B68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5800" y="456290"/>
            <a:ext cx="368840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824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8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87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93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/>
              <a:t>Paragraph type</a:t>
            </a:r>
          </a:p>
          <a:p>
            <a:pPr lvl="1"/>
            <a:r>
              <a:rPr lang="en-US"/>
              <a:t>Click the “Indent More” button (above) for first-level bullets</a:t>
            </a:r>
          </a:p>
          <a:p>
            <a:pPr lvl="2"/>
            <a:r>
              <a:rPr lang="en-US"/>
              <a:t>Click the “Indent More” button (above) twice for second-level bullets</a:t>
            </a:r>
          </a:p>
          <a:p>
            <a:pPr lvl="3"/>
            <a:r>
              <a:rPr lang="en-US"/>
              <a:t>Click the “Indent More” button (above) three times for third-level bullets</a:t>
            </a:r>
          </a:p>
          <a:p>
            <a:pPr lvl="4"/>
            <a:r>
              <a:rPr lang="en-US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EFEFE">
                    <a:lumMod val="75000"/>
                  </a:srgbClr>
                </a:solidFill>
                <a:effectLst/>
                <a:uLnTx/>
                <a:uFillTx/>
                <a:latin typeface="Arial Black" charset="0"/>
                <a:ea typeface="+mn-ea"/>
                <a:cs typeface="Arial Black" charset="0"/>
              </a:rPr>
              <a:t>IMF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EFEF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 Black" charset="0"/>
              </a:rPr>
              <a:t>| Fiscal Affairs Department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EFEFE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391695-0C6B-4B4E-A11F-D5E1D321FCD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9CD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21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98" r:id="rId4"/>
    <p:sldLayoutId id="2147483721" r:id="rId5"/>
  </p:sldLayoutIdLst>
  <p:transition>
    <p:fade/>
  </p:transition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Tx/>
        <a:buFont typeface="LucidaGrande" charset="0"/>
        <a:buChar char="◆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/>
              <a:t>Paragraph type</a:t>
            </a:r>
          </a:p>
          <a:p>
            <a:pPr lvl="1"/>
            <a:r>
              <a:rPr lang="en-US"/>
              <a:t>Click the “Indent More” button (above) for first-level bullets</a:t>
            </a:r>
          </a:p>
          <a:p>
            <a:pPr lvl="2"/>
            <a:r>
              <a:rPr lang="en-US"/>
              <a:t>Click the “Indent More” button (above) twice for second-level bullets</a:t>
            </a:r>
          </a:p>
          <a:p>
            <a:pPr lvl="3"/>
            <a:r>
              <a:rPr lang="en-US"/>
              <a:t>Click the “Indent More” button (above) three times for third-level bullets</a:t>
            </a:r>
          </a:p>
          <a:p>
            <a:pPr lvl="4"/>
            <a:r>
              <a:rPr lang="en-US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Fiscal Affairs Department</a:t>
            </a:r>
            <a:endParaRPr lang="en-US" sz="900" b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1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transition>
    <p:fade/>
  </p:transition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Tx/>
        <a:buFont typeface="LucidaGrande" charset="0"/>
        <a:buChar char="◆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/>
              <a:t>Paragraph type</a:t>
            </a:r>
          </a:p>
          <a:p>
            <a:pPr lvl="1"/>
            <a:r>
              <a:rPr lang="en-US"/>
              <a:t>Click the “Indent More” button (above) for first-level bullets</a:t>
            </a:r>
          </a:p>
          <a:p>
            <a:pPr lvl="2"/>
            <a:r>
              <a:rPr lang="en-US"/>
              <a:t>Click the “Indent More” button (above) twice for second-level bullets</a:t>
            </a:r>
          </a:p>
          <a:p>
            <a:pPr lvl="3"/>
            <a:r>
              <a:rPr lang="en-US"/>
              <a:t>Click the “Indent More” button (above) three times for third-level bullets</a:t>
            </a:r>
          </a:p>
          <a:p>
            <a:pPr lvl="4"/>
            <a:r>
              <a:rPr lang="en-US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>
                    <a:lumMod val="5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| Fiscal Affairs – Afritac</a:t>
            </a:r>
            <a:r>
              <a:rPr lang="en-US" sz="900" b="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-South </a:t>
            </a:r>
            <a:endParaRPr lang="en-US" sz="900" b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0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Tx/>
        <a:buFont typeface="LucidaGrande" charset="0"/>
        <a:buChar char="◆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n/Publications/Fiscal-Affairs-Department-How-To-Notes/Issues/2019/05/15/How-to-Design-a-Financial-Management-Information-System-A-Modular-Approach-4681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6204-8ED7-4B1E-AD37-9EC8A4B49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048" y="1738912"/>
            <a:ext cx="5515284" cy="2239337"/>
          </a:xfrm>
        </p:spPr>
        <p:txBody>
          <a:bodyPr>
            <a:noAutofit/>
          </a:bodyPr>
          <a:lstStyle/>
          <a:p>
            <a:pPr rtl="0"/>
            <a:r>
              <a:rPr lang="ru" sz="3600" b="0" i="0" u="none" strike="noStrike">
                <a:highlight>
                  <a:srgbClr val="000000">
                    <a:alpha val="0"/>
                  </a:srgbClr>
                </a:highlight>
                <a:latin typeface="Arial Black"/>
              </a:rPr>
              <a:t>Рекомендации по цифровизации УГФ: </a:t>
            </a:r>
            <a:r>
              <a:rPr lang="ru" sz="3600" b="1">
                <a:highlight>
                  <a:srgbClr val="000000">
                    <a:alpha val="0"/>
                  </a:srgbClr>
                </a:highlight>
                <a:latin typeface="Arial"/>
              </a:rPr>
              <a:t>п</a:t>
            </a:r>
            <a:r>
              <a:rPr lang="ru" sz="36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редварительный вариант</a:t>
            </a:r>
            <a:endParaRPr lang="ru" sz="3600" b="1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DC22A-013D-4F93-ACF0-C01F479FD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048" y="4034972"/>
            <a:ext cx="6365245" cy="1213338"/>
          </a:xfrm>
        </p:spPr>
        <p:txBody>
          <a:bodyPr>
            <a:noAutofit/>
          </a:bodyPr>
          <a:lstStyle/>
          <a:p>
            <a:pPr rtl="0">
              <a:spcBef>
                <a:spcPct val="0"/>
              </a:spcBef>
            </a:pPr>
            <a:r>
              <a:rPr lang="ru" sz="18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7 июня 2021</a:t>
            </a:r>
          </a:p>
          <a:p>
            <a:pPr rtl="0">
              <a:spcBef>
                <a:spcPct val="0"/>
              </a:spcBef>
            </a:pPr>
            <a:r>
              <a:rPr lang="ru" sz="18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PEMPAL – казначейское сообщество </a:t>
            </a:r>
          </a:p>
          <a:p>
            <a:pPr rtl="0">
              <a:spcBef>
                <a:spcPct val="0"/>
              </a:spcBef>
            </a:pPr>
            <a:r>
              <a:rPr lang="ru" sz="18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Ежегодное пленарное заседание 2021 года </a:t>
            </a:r>
          </a:p>
          <a:p>
            <a:pPr>
              <a:spcBef>
                <a:spcPct val="0"/>
              </a:spcBef>
            </a:pPr>
            <a:endParaRPr lang="en-US" sz="1800"/>
          </a:p>
          <a:p>
            <a:r>
              <a:rPr lang="en-US" sz="1800"/>
              <a:t> 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46C84-AE56-4A52-A2F5-82590AE38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1048" y="5305034"/>
            <a:ext cx="5515284" cy="1213338"/>
          </a:xfrm>
        </p:spPr>
        <p:txBody>
          <a:bodyPr>
            <a:noAutofit/>
          </a:bodyPr>
          <a:lstStyle/>
          <a:p>
            <a:pPr rtl="0"/>
            <a:r>
              <a:rPr lang="ru" sz="20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Герардо Уна </a:t>
            </a:r>
          </a:p>
          <a:p>
            <a:pPr rtl="0"/>
            <a:r>
              <a:rPr lang="ru" sz="20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Старший экономист </a:t>
            </a:r>
          </a:p>
          <a:p>
            <a:pPr rtl="0"/>
            <a:r>
              <a:rPr lang="ru" sz="20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Бюджетно-налоговый департамент</a:t>
            </a:r>
            <a:endParaRPr lang="ru" sz="2000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2F99EB-F2BE-489C-940E-CCBEB14412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>
            <a:noAutofit/>
          </a:bodyPr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E82429-95DD-4A49-807F-B6D661DA48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2267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FF7FAFD-2880-4E16-A5C8-CD952A6EC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598745"/>
              </p:ext>
            </p:extLst>
          </p:nvPr>
        </p:nvGraphicFramePr>
        <p:xfrm>
          <a:off x="1370148" y="493729"/>
          <a:ext cx="10072915" cy="636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C3C35CE1-17F8-4402-910D-E03ADC82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12" y="11451"/>
            <a:ext cx="9715500" cy="978486"/>
          </a:xfrm>
        </p:spPr>
        <p:txBody>
          <a:bodyPr>
            <a:noAutofit/>
          </a:bodyPr>
          <a:lstStyle/>
          <a:p>
            <a:pPr rtl="0"/>
            <a:r>
              <a:rPr lang="ru" sz="2800" b="1" i="0" u="none" strike="noStrike">
                <a:highlight>
                  <a:srgbClr val="000000">
                    <a:alpha val="0"/>
                  </a:srgbClr>
                </a:highlight>
                <a:latin typeface="Arial Black"/>
              </a:rPr>
              <a:t>IV. Аналитический подход высокого уровня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D89FD-CEC1-4CC6-A4E5-C830E4CD811E}"/>
              </a:ext>
            </a:extLst>
          </p:cNvPr>
          <p:cNvSpPr txBox="1"/>
          <p:nvPr/>
        </p:nvSpPr>
        <p:spPr>
          <a:xfrm>
            <a:off x="1282146" y="6003973"/>
            <a:ext cx="6365563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rtl="0">
              <a:buFont typeface="Arial" pitchFamily="34" charset="0"/>
              <a:buChar char="•"/>
            </a:pPr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Отдельные аспекты/параметры</a:t>
            </a:r>
          </a:p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** Технологические принципы будут разрабатываться параллельно</a:t>
            </a:r>
          </a:p>
        </p:txBody>
      </p:sp>
      <p:pic>
        <p:nvPicPr>
          <p:cNvPr id="4" name="Graphic 3" descr="Pin">
            <a:extLst>
              <a:ext uri="{FF2B5EF4-FFF2-40B4-BE49-F238E27FC236}">
                <a16:creationId xmlns:a16="http://schemas.microsoft.com/office/drawing/2014/main" id="{FE9D7A17-DBF7-4CCE-9AED-7C61843A06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6973824" y="3859784"/>
            <a:ext cx="787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7292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D2976C34-3A9F-45F1-B893-A25443C342D6}"/>
              </a:ext>
            </a:extLst>
          </p:cNvPr>
          <p:cNvSpPr txBox="1"/>
          <p:nvPr/>
        </p:nvSpPr>
        <p:spPr>
          <a:xfrm>
            <a:off x="625012" y="11451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rtl="0"/>
            <a:r>
              <a:rPr lang="ru" sz="2800" b="1" i="0" u="none" strike="noStrike">
                <a:highlight>
                  <a:srgbClr val="000000">
                    <a:alpha val="0"/>
                  </a:srgbClr>
                </a:highlight>
                <a:latin typeface="Arial Black"/>
              </a:rPr>
              <a:t>V. Основные области и процессы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666D15-9A05-4D08-A417-AD93FB5CC933}"/>
              </a:ext>
            </a:extLst>
          </p:cNvPr>
          <p:cNvSpPr/>
          <p:nvPr/>
        </p:nvSpPr>
        <p:spPr>
          <a:xfrm>
            <a:off x="1154774" y="1286540"/>
            <a:ext cx="10190162" cy="4731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F18B722-FCFB-46B7-AD7F-7B1607E31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684066"/>
              </p:ext>
            </p:extLst>
          </p:nvPr>
        </p:nvGraphicFramePr>
        <p:xfrm>
          <a:off x="1519935" y="723014"/>
          <a:ext cx="9334205" cy="5766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88783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D2976C34-3A9F-45F1-B893-A25443C342D6}"/>
              </a:ext>
            </a:extLst>
          </p:cNvPr>
          <p:cNvSpPr txBox="1"/>
          <p:nvPr/>
        </p:nvSpPr>
        <p:spPr>
          <a:xfrm>
            <a:off x="625012" y="11451"/>
            <a:ext cx="10520508" cy="9784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2800" b="1" i="0" u="none" strike="noStrike" kern="1200" cap="none" spc="0" normalizeH="0" baseline="0" noProof="0">
                <a:solidFill>
                  <a:srgbClr val="004C97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 Black"/>
              </a:rPr>
              <a:t>V. Основные области и процессы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56F10-B587-4D06-9FD2-FE63DF9F751B}"/>
              </a:ext>
            </a:extLst>
          </p:cNvPr>
          <p:cNvSpPr txBox="1"/>
          <p:nvPr/>
        </p:nvSpPr>
        <p:spPr>
          <a:xfrm>
            <a:off x="625012" y="712519"/>
            <a:ext cx="10272217" cy="5712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8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Таблица 1. Функциональные требования ИТ-систем УГФ для исполнения и контроля бюджета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ADCAAE-1F95-49E4-AD88-C982CCD82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053860"/>
              </p:ext>
            </p:extLst>
          </p:nvPr>
        </p:nvGraphicFramePr>
        <p:xfrm>
          <a:off x="1284184" y="1268780"/>
          <a:ext cx="9623631" cy="5321301"/>
        </p:xfrm>
        <a:graphic>
          <a:graphicData uri="http://schemas.openxmlformats.org/drawingml/2006/table">
            <a:tbl>
              <a:tblPr firstRow="1" firstCol="1" bandRow="1"/>
              <a:tblGrid>
                <a:gridCol w="1485074">
                  <a:extLst>
                    <a:ext uri="{9D8B030D-6E8A-4147-A177-3AD203B41FA5}">
                      <a16:colId xmlns:a16="http://schemas.microsoft.com/office/drawing/2014/main" val="718115171"/>
                    </a:ext>
                  </a:extLst>
                </a:gridCol>
                <a:gridCol w="2761488">
                  <a:extLst>
                    <a:ext uri="{9D8B030D-6E8A-4147-A177-3AD203B41FA5}">
                      <a16:colId xmlns:a16="http://schemas.microsoft.com/office/drawing/2014/main" val="3442708898"/>
                    </a:ext>
                  </a:extLst>
                </a:gridCol>
                <a:gridCol w="4138093">
                  <a:extLst>
                    <a:ext uri="{9D8B030D-6E8A-4147-A177-3AD203B41FA5}">
                      <a16:colId xmlns:a16="http://schemas.microsoft.com/office/drawing/2014/main" val="432321957"/>
                    </a:ext>
                  </a:extLst>
                </a:gridCol>
                <a:gridCol w="1238976">
                  <a:extLst>
                    <a:ext uri="{9D8B030D-6E8A-4147-A177-3AD203B41FA5}">
                      <a16:colId xmlns:a16="http://schemas.microsoft.com/office/drawing/2014/main" val="2604927295"/>
                    </a:ext>
                  </a:extLst>
                </a:gridCol>
              </a:tblGrid>
              <a:tr h="28051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105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Функция/процесс</a:t>
                      </a:r>
                      <a:endParaRPr lang="en-US" sz="1050">
                        <a:effectLst/>
                        <a:latin typeface="Arial" pitchFamily="34" charset="0"/>
                        <a:ea typeface="Arial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105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Цель </a:t>
                      </a:r>
                      <a:endParaRPr lang="en-US" sz="1050">
                        <a:effectLst/>
                        <a:latin typeface="Arial" pitchFamily="34" charset="0"/>
                        <a:ea typeface="Arial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105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Функциональные требования </a:t>
                      </a:r>
                      <a:endParaRPr lang="en-US" sz="1050">
                        <a:effectLst/>
                        <a:latin typeface="Arial" pitchFamily="34" charset="0"/>
                        <a:ea typeface="Arial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105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Индикаторы инструментов оценки УГФ  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99" marR="56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843901"/>
                  </a:ext>
                </a:extLst>
              </a:tr>
              <a:tr h="1705064">
                <a:tc rowSpan="3"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105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1. Утверждение расходов </a:t>
                      </a:r>
                    </a:p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105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2. Распределение по периодам и распрядителямбюджетных средств </a:t>
                      </a:r>
                    </a:p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105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3. Пирнятие обязательств</a:t>
                      </a:r>
                    </a:p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Arial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099" marR="56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105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Предоставление достоверной информации о наличии средств для выполнения обязательств на основании согласованного утверждения расходов и дополнительного бюджета. </a:t>
                      </a:r>
                    </a:p>
                  </a:txBody>
                  <a:tcPr marL="56099" marR="56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Регистрация и управление достоверной бюджетной информацией.</a:t>
                      </a:r>
                    </a:p>
                    <a:p>
                      <a:pPr marL="173038" marR="0" lvl="0" indent="-173038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Разрешение бюджетным подразделениям планировать и утверждать расходы, как текущие, так и капитальные, не менее чем на XX месяцев вперед, в соответствии с бюджетными ассигнованиями и/или освобождениями от обязательств. </a:t>
                      </a:r>
                    </a:p>
                    <a:p>
                      <a:pPr marL="173038" marR="0" lvl="0" indent="-173038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Регистрация расходов по административной, экономической, функциональной и программной классификации.</a:t>
                      </a:r>
                    </a:p>
                    <a:p>
                      <a:pPr marL="173038" marR="0" lvl="0" indent="-173038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Интеграция бюджетной классификации в бухгалтерский план счетов (ПС).</a:t>
                      </a:r>
                    </a:p>
                  </a:txBody>
                  <a:tcPr marL="56099" marR="56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ГРФП </a:t>
                      </a:r>
                      <a:r>
                        <a:rPr lang="en-US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PI </a:t>
                      </a: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21.3</a:t>
                      </a:r>
                    </a:p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Принципы ФТК 1.3.1 и 2.2.1</a:t>
                      </a:r>
                    </a:p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Оценка управления государственными инвестициями 8.a и 12.a</a:t>
                      </a:r>
                    </a:p>
                  </a:txBody>
                  <a:tcPr marL="56099" marR="56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784374"/>
                  </a:ext>
                </a:extLst>
              </a:tr>
              <a:tr h="1105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105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Предоставление достоверной информации о наличии средств для выполнения обязательств на основе обновленных сумм утверждения расходов с учетом перераспределения ассигнований в течение бюджетного года. </a:t>
                      </a:r>
                    </a:p>
                  </a:txBody>
                  <a:tcPr marL="56099" marR="56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Регистрация обновленных бюджетных ассигнований с учетом любых перераспределений затрат и/или дополнительных бюджетов, утвержденных в течение бюджетного года.</a:t>
                      </a:r>
                    </a:p>
                    <a:p>
                      <a:pPr marL="173038" marR="0" lvl="0" indent="-173038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Запись любых обновлений бюджета с использованием административной, экономической, функциональной и программной классификации и ПС, указанного выше.</a:t>
                      </a:r>
                    </a:p>
                  </a:txBody>
                  <a:tcPr marL="56099" marR="56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Принципы ФТК 1.3.1 и 2.2.1</a:t>
                      </a:r>
                    </a:p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Оценка управления государственными инвестициями 8.b и 12.a   </a:t>
                      </a:r>
                    </a:p>
                  </a:txBody>
                  <a:tcPr marL="56099" marR="56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30807"/>
                  </a:ext>
                </a:extLst>
              </a:tr>
              <a:tr h="1622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105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Поддержка всестороннего контроля выполнения обязательств по расходам и эффективное ограничение обязательств по утвержденным бюджетным ассигнованиям и прогнозируемым наличием денежных средств </a:t>
                      </a:r>
                    </a:p>
                  </a:txBody>
                  <a:tcPr marL="56099" marR="56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Осуществление </a:t>
                      </a:r>
                      <a:r>
                        <a:rPr lang="ru-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по</a:t>
                      </a: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ледующего контроля - в том случае, если каждая транзакция генерирует новое или измененное обязательство, сумма должна быть ограничена утвержденными бюджетными ассигнованиями и/или прогнозируемым наличием денежных средств.</a:t>
                      </a:r>
                    </a:p>
                    <a:p>
                      <a:pPr marL="173038" marR="0" lvl="0" indent="-173038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Отметка о том, что контроль был применен правильно в соответствии с законодательством и нормативными положениями.</a:t>
                      </a:r>
                    </a:p>
                    <a:p>
                      <a:pPr marL="173038" marR="0" lvl="0" indent="-173038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При осуществлении этого контроля должны применяться административная, экономическая, функциональная и программная классификация, а также ПС, указанный выше.      </a:t>
                      </a:r>
                    </a:p>
                  </a:txBody>
                  <a:tcPr marL="56099" marR="56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 ГРФП </a:t>
                      </a:r>
                      <a:r>
                        <a:rPr lang="en-US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PI </a:t>
                      </a: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25.2</a:t>
                      </a:r>
                    </a:p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</a:pPr>
                      <a:r>
                        <a:rPr lang="ru" sz="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Arial"/>
                          <a:cs typeface="Times New Roman"/>
                        </a:rPr>
                        <a:t>Принципы ФТК 1.3.1 и 2.2.1</a:t>
                      </a:r>
                    </a:p>
                  </a:txBody>
                  <a:tcPr marL="56099" marR="56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285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19476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D2976C34-3A9F-45F1-B893-A25443C342D6}"/>
              </a:ext>
            </a:extLst>
          </p:cNvPr>
          <p:cNvSpPr txBox="1"/>
          <p:nvPr/>
        </p:nvSpPr>
        <p:spPr>
          <a:xfrm>
            <a:off x="625012" y="11451"/>
            <a:ext cx="10865948" cy="9784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2800" b="1" i="0" u="none" strike="noStrike" kern="1200" cap="none" spc="0" normalizeH="0" baseline="0" noProof="0">
                <a:solidFill>
                  <a:srgbClr val="004C97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 Black"/>
              </a:rPr>
              <a:t>VI. Уровень развития функциональных принципов ИТ-системы УГФ 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580F81-5F60-4A24-A69E-C5A3CD204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116236"/>
              </p:ext>
            </p:extLst>
          </p:nvPr>
        </p:nvGraphicFramePr>
        <p:xfrm>
          <a:off x="1107440" y="1277015"/>
          <a:ext cx="9977120" cy="2915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0AD3AB-CE42-4589-B190-873BC1492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4139"/>
              </p:ext>
            </p:extLst>
          </p:nvPr>
        </p:nvGraphicFramePr>
        <p:xfrm>
          <a:off x="2159591" y="4647971"/>
          <a:ext cx="81280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261016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31741692"/>
                    </a:ext>
                  </a:extLst>
                </a:gridCol>
              </a:tblGrid>
              <a:tr h="480060">
                <a:tc gridSpan="2">
                  <a:txBody>
                    <a:bodyPr/>
                    <a:lstStyle/>
                    <a:p>
                      <a:pPr algn="l" rtl="0"/>
                      <a:r>
                        <a:rPr lang="ru" sz="16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Основные функциональные аспекты УГФ для ИТ-систем 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98764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 rtl="0"/>
                      <a:r>
                        <a:rPr lang="ru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1. Сбор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4. Обмен данными и взаимодействие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1768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 rtl="0"/>
                      <a:r>
                        <a:rPr lang="ru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2. Обработка и контроль данных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5. Информация для поддержки принятия решений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06789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 rtl="0"/>
                      <a:r>
                        <a:rPr lang="ru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3. Хранение данных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6. Повышение прозрачности  информации.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14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29106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D2976C34-3A9F-45F1-B893-A25443C342D6}"/>
              </a:ext>
            </a:extLst>
          </p:cNvPr>
          <p:cNvSpPr txBox="1"/>
          <p:nvPr/>
        </p:nvSpPr>
        <p:spPr>
          <a:xfrm>
            <a:off x="625012" y="11451"/>
            <a:ext cx="10865948" cy="9784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cap="none" normalizeH="0" baseline="0" noProof="0">
                <a:solidFill>
                  <a:srgbClr val="004C97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 Black"/>
              </a:rPr>
              <a:t>VI. Основные функциональные аспекты и принципы ИТ   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65759ED3-2134-48B6-8163-FCA983177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389505"/>
              </p:ext>
            </p:extLst>
          </p:nvPr>
        </p:nvGraphicFramePr>
        <p:xfrm>
          <a:off x="353328" y="1551619"/>
          <a:ext cx="5532389" cy="3640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310">
                  <a:extLst>
                    <a:ext uri="{9D8B030D-6E8A-4147-A177-3AD203B41FA5}">
                      <a16:colId xmlns:a16="http://schemas.microsoft.com/office/drawing/2014/main" val="3213450899"/>
                    </a:ext>
                  </a:extLst>
                </a:gridCol>
                <a:gridCol w="4754079">
                  <a:extLst>
                    <a:ext uri="{9D8B030D-6E8A-4147-A177-3AD203B41FA5}">
                      <a16:colId xmlns:a16="http://schemas.microsoft.com/office/drawing/2014/main" val="211893397"/>
                    </a:ext>
                  </a:extLst>
                </a:gridCol>
              </a:tblGrid>
              <a:tr h="443627"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Основные функциональные аспекты УГФ для ИТ-систем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9870631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Повышенная прозрачность информации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6375146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Информация для поддержки принятия решений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446893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l" rtl="0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364595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Сбор данных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0938413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Обработка и контроль данных 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79823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l" rtl="0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9422862"/>
                  </a:ext>
                </a:extLst>
              </a:tr>
              <a:tr h="464284"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Обмен данными и взаимодействие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909524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Хранение данных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4788699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017042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EEF559-2AF6-4281-A2E9-7580A6229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34" y="1461002"/>
            <a:ext cx="5742432" cy="4767072"/>
          </a:xfrm>
          <a:prstGeom prst="rect">
            <a:avLst/>
          </a:prstGeom>
        </p:spPr>
      </p:pic>
      <p:sp>
        <p:nvSpPr>
          <p:cNvPr id="13" name="Arrow: Right 1">
            <a:extLst>
              <a:ext uri="{FF2B5EF4-FFF2-40B4-BE49-F238E27FC236}">
                <a16:creationId xmlns:a16="http://schemas.microsoft.com/office/drawing/2014/main" id="{9B0CF9CF-52CF-4DB9-A2B2-1AD747002334}"/>
              </a:ext>
            </a:extLst>
          </p:cNvPr>
          <p:cNvSpPr/>
          <p:nvPr/>
        </p:nvSpPr>
        <p:spPr>
          <a:xfrm>
            <a:off x="5907430" y="2402957"/>
            <a:ext cx="427934" cy="1311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Arrow: Right 6">
            <a:extLst>
              <a:ext uri="{FF2B5EF4-FFF2-40B4-BE49-F238E27FC236}">
                <a16:creationId xmlns:a16="http://schemas.microsoft.com/office/drawing/2014/main" id="{5603EDF1-AA59-4E9B-BB62-9315C2BAE667}"/>
              </a:ext>
            </a:extLst>
          </p:cNvPr>
          <p:cNvSpPr/>
          <p:nvPr/>
        </p:nvSpPr>
        <p:spPr>
          <a:xfrm>
            <a:off x="5937016" y="3334699"/>
            <a:ext cx="427934" cy="1311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Arrow: Right 7">
            <a:extLst>
              <a:ext uri="{FF2B5EF4-FFF2-40B4-BE49-F238E27FC236}">
                <a16:creationId xmlns:a16="http://schemas.microsoft.com/office/drawing/2014/main" id="{D5F1E961-3D3D-4C39-BDF7-CF4FC0D4A5DD}"/>
              </a:ext>
            </a:extLst>
          </p:cNvPr>
          <p:cNvSpPr/>
          <p:nvPr/>
        </p:nvSpPr>
        <p:spPr>
          <a:xfrm>
            <a:off x="5937016" y="4332008"/>
            <a:ext cx="427934" cy="1311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Left Brace 2">
            <a:extLst>
              <a:ext uri="{FF2B5EF4-FFF2-40B4-BE49-F238E27FC236}">
                <a16:creationId xmlns:a16="http://schemas.microsoft.com/office/drawing/2014/main" id="{29918890-5D4A-4610-92F7-996FA2C548BD}"/>
              </a:ext>
            </a:extLst>
          </p:cNvPr>
          <p:cNvSpPr/>
          <p:nvPr/>
        </p:nvSpPr>
        <p:spPr>
          <a:xfrm>
            <a:off x="6391319" y="3020916"/>
            <a:ext cx="356473" cy="864782"/>
          </a:xfrm>
          <a:prstGeom prst="leftBrace">
            <a:avLst>
              <a:gd name="adj1" fmla="val 8333"/>
              <a:gd name="adj2" fmla="val 4590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Left Brace 8">
            <a:extLst>
              <a:ext uri="{FF2B5EF4-FFF2-40B4-BE49-F238E27FC236}">
                <a16:creationId xmlns:a16="http://schemas.microsoft.com/office/drawing/2014/main" id="{522CD262-9EA8-4EE9-8C64-49F926C0C5EA}"/>
              </a:ext>
            </a:extLst>
          </p:cNvPr>
          <p:cNvSpPr/>
          <p:nvPr/>
        </p:nvSpPr>
        <p:spPr>
          <a:xfrm>
            <a:off x="6403384" y="2073711"/>
            <a:ext cx="356473" cy="864782"/>
          </a:xfrm>
          <a:prstGeom prst="leftBrace">
            <a:avLst>
              <a:gd name="adj1" fmla="val 8333"/>
              <a:gd name="adj2" fmla="val 4590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Left Brace 9">
            <a:extLst>
              <a:ext uri="{FF2B5EF4-FFF2-40B4-BE49-F238E27FC236}">
                <a16:creationId xmlns:a16="http://schemas.microsoft.com/office/drawing/2014/main" id="{C4D1C100-2BAD-4354-9EBB-EEE1FA94D41E}"/>
              </a:ext>
            </a:extLst>
          </p:cNvPr>
          <p:cNvSpPr/>
          <p:nvPr/>
        </p:nvSpPr>
        <p:spPr>
          <a:xfrm>
            <a:off x="6372942" y="4005699"/>
            <a:ext cx="356473" cy="864782"/>
          </a:xfrm>
          <a:prstGeom prst="leftBrace">
            <a:avLst>
              <a:gd name="adj1" fmla="val 8333"/>
              <a:gd name="adj2" fmla="val 4590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19C6E2-126F-4FB7-92C8-ACC55E6EC302}"/>
              </a:ext>
            </a:extLst>
          </p:cNvPr>
          <p:cNvSpPr txBox="1"/>
          <p:nvPr/>
        </p:nvSpPr>
        <p:spPr>
          <a:xfrm>
            <a:off x="6403384" y="1631414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>
                <a:solidFill>
                  <a:schemeClr val="bg1"/>
                </a:solidFill>
              </a:rPr>
              <a:t>Основная ИТ-среда УГФ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64C78D-1535-4542-B122-1A6729885679}"/>
              </a:ext>
            </a:extLst>
          </p:cNvPr>
          <p:cNvSpPr txBox="1"/>
          <p:nvPr/>
        </p:nvSpPr>
        <p:spPr>
          <a:xfrm>
            <a:off x="6744617" y="2140876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Порталы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B5542E-DE80-4EAC-ADF1-FF5B74CB7372}"/>
              </a:ext>
            </a:extLst>
          </p:cNvPr>
          <p:cNvSpPr txBox="1"/>
          <p:nvPr/>
        </p:nvSpPr>
        <p:spPr>
          <a:xfrm>
            <a:off x="6752237" y="2402957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Открытые платформы данных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5504CA-D119-444F-88A2-24879C1506B3}"/>
              </a:ext>
            </a:extLst>
          </p:cNvPr>
          <p:cNvSpPr txBox="1"/>
          <p:nvPr/>
        </p:nvSpPr>
        <p:spPr>
          <a:xfrm>
            <a:off x="6729415" y="2685228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Платежные и биллинговые платформы и пр.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6D043-AB6E-4978-B645-73EB886F76B1}"/>
              </a:ext>
            </a:extLst>
          </p:cNvPr>
          <p:cNvSpPr txBox="1"/>
          <p:nvPr/>
        </p:nvSpPr>
        <p:spPr>
          <a:xfrm>
            <a:off x="6759895" y="3092245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Управление идентификацией и доступом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8834B9-9BCE-49C8-B295-B5F5A4695080}"/>
              </a:ext>
            </a:extLst>
          </p:cNvPr>
          <p:cNvSpPr txBox="1"/>
          <p:nvPr/>
        </p:nvSpPr>
        <p:spPr>
          <a:xfrm>
            <a:off x="6767515" y="3361946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Рабочие процессы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8A0FF0-28E9-4801-9FB5-8350A02760CA}"/>
              </a:ext>
            </a:extLst>
          </p:cNvPr>
          <p:cNvSpPr txBox="1"/>
          <p:nvPr/>
        </p:nvSpPr>
        <p:spPr>
          <a:xfrm>
            <a:off x="6744693" y="3644217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Отчетность, сводные панели…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6C175F-AB9B-4700-A0A5-32809CDEF271}"/>
              </a:ext>
            </a:extLst>
          </p:cNvPr>
          <p:cNvSpPr txBox="1"/>
          <p:nvPr/>
        </p:nvSpPr>
        <p:spPr>
          <a:xfrm>
            <a:off x="6744617" y="4095915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Обмен и управление данными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25A239-1AC1-4B32-8250-37AD02DF656B}"/>
              </a:ext>
            </a:extLst>
          </p:cNvPr>
          <p:cNvSpPr txBox="1"/>
          <p:nvPr/>
        </p:nvSpPr>
        <p:spPr>
          <a:xfrm>
            <a:off x="6752237" y="4380856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Бизнес-процессы для данных и документов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1FC725-C88B-492D-8E20-BC5FF8E19E60}"/>
              </a:ext>
            </a:extLst>
          </p:cNvPr>
          <p:cNvSpPr txBox="1"/>
          <p:nvPr/>
        </p:nvSpPr>
        <p:spPr>
          <a:xfrm>
            <a:off x="6729415" y="4663127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Записи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5376B8-7C5C-492D-8231-301D9C16EA0A}"/>
              </a:ext>
            </a:extLst>
          </p:cNvPr>
          <p:cNvSpPr txBox="1"/>
          <p:nvPr/>
        </p:nvSpPr>
        <p:spPr>
          <a:xfrm>
            <a:off x="6729415" y="1917812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>
                <a:latin typeface="Arial" panose="020B0604020202020204" pitchFamily="34" charset="0"/>
                <a:cs typeface="Arial" panose="020B0604020202020204" pitchFamily="34" charset="0"/>
              </a:rPr>
              <a:t>Платформы решений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5949B7-91DA-4007-9864-595606943D33}"/>
              </a:ext>
            </a:extLst>
          </p:cNvPr>
          <p:cNvSpPr txBox="1"/>
          <p:nvPr/>
        </p:nvSpPr>
        <p:spPr>
          <a:xfrm>
            <a:off x="6729415" y="2876846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>
                <a:latin typeface="Arial" panose="020B0604020202020204" pitchFamily="34" charset="0"/>
                <a:cs typeface="Arial" panose="020B0604020202020204" pitchFamily="34" charset="0"/>
              </a:rPr>
              <a:t>Уровень служб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1E0190-EF30-4C2B-BA43-F92052BA1325}"/>
              </a:ext>
            </a:extLst>
          </p:cNvPr>
          <p:cNvSpPr txBox="1"/>
          <p:nvPr/>
        </p:nvSpPr>
        <p:spPr>
          <a:xfrm>
            <a:off x="6720227" y="386695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>
                <a:latin typeface="Arial" panose="020B0604020202020204" pitchFamily="34" charset="0"/>
                <a:cs typeface="Arial" panose="020B0604020202020204" pitchFamily="34" charset="0"/>
              </a:rPr>
              <a:t>Слой хранения данных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8FB128-6265-49AA-B75C-715DF5446B92}"/>
              </a:ext>
            </a:extLst>
          </p:cNvPr>
          <p:cNvSpPr txBox="1"/>
          <p:nvPr/>
        </p:nvSpPr>
        <p:spPr>
          <a:xfrm rot="16200000">
            <a:off x="5462609" y="3242458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Принципы архитектуры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BFE56C-5255-46B4-93F0-300BECED3E2D}"/>
              </a:ext>
            </a:extLst>
          </p:cNvPr>
          <p:cNvSpPr txBox="1"/>
          <p:nvPr/>
        </p:nvSpPr>
        <p:spPr>
          <a:xfrm rot="16200000">
            <a:off x="6054972" y="5443404"/>
            <a:ext cx="1066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Национальная инфраструктура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BC4BA0-E191-4483-9630-81B7A6170B4C}"/>
              </a:ext>
            </a:extLst>
          </p:cNvPr>
          <p:cNvSpPr txBox="1"/>
          <p:nvPr/>
        </p:nvSpPr>
        <p:spPr>
          <a:xfrm>
            <a:off x="6738120" y="5319007"/>
            <a:ext cx="2133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 подключения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BF5448-7EC8-48B2-98BD-ABD6D05B346C}"/>
              </a:ext>
            </a:extLst>
          </p:cNvPr>
          <p:cNvSpPr txBox="1"/>
          <p:nvPr/>
        </p:nvSpPr>
        <p:spPr>
          <a:xfrm>
            <a:off x="9450839" y="5239497"/>
            <a:ext cx="2297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Компоненты «электронного правительства»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82DCF5-5AEA-4E07-BFB8-11E86B8E8EA2}"/>
              </a:ext>
            </a:extLst>
          </p:cNvPr>
          <p:cNvSpPr txBox="1"/>
          <p:nvPr/>
        </p:nvSpPr>
        <p:spPr>
          <a:xfrm>
            <a:off x="9326532" y="1649241"/>
            <a:ext cx="1250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Принципы проектирования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26D8EF-037A-4A5C-9EBA-1B2B0DD0C4B9}"/>
              </a:ext>
            </a:extLst>
          </p:cNvPr>
          <p:cNvSpPr txBox="1"/>
          <p:nvPr/>
        </p:nvSpPr>
        <p:spPr>
          <a:xfrm>
            <a:off x="10576560" y="1631414"/>
            <a:ext cx="125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корпоративными ИТ и организация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5143FD-5A8B-4FB8-B16A-1B7D97F2E079}"/>
              </a:ext>
            </a:extLst>
          </p:cNvPr>
          <p:cNvSpPr txBox="1"/>
          <p:nvPr/>
        </p:nvSpPr>
        <p:spPr>
          <a:xfrm>
            <a:off x="9326532" y="1920848"/>
            <a:ext cx="12500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гибкость: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C4432B-0D39-4CD2-AF2B-B191687D3FED}"/>
              </a:ext>
            </a:extLst>
          </p:cNvPr>
          <p:cNvSpPr txBox="1"/>
          <p:nvPr/>
        </p:nvSpPr>
        <p:spPr>
          <a:xfrm>
            <a:off x="10588644" y="2073382"/>
            <a:ext cx="12500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уровень: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3BC8D4-D1E9-4010-8CFC-9AEE288EC58A}"/>
              </a:ext>
            </a:extLst>
          </p:cNvPr>
          <p:cNvSpPr txBox="1"/>
          <p:nvPr/>
        </p:nvSpPr>
        <p:spPr>
          <a:xfrm>
            <a:off x="10582454" y="3602030"/>
            <a:ext cx="12500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>
                <a:latin typeface="Arial" panose="020B0604020202020204" pitchFamily="34" charset="0"/>
                <a:cs typeface="Arial" panose="020B0604020202020204" pitchFamily="34" charset="0"/>
              </a:rPr>
              <a:t>Проектный уровень: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72394A-8742-416D-B00A-D18D9AC5509A}"/>
              </a:ext>
            </a:extLst>
          </p:cNvPr>
          <p:cNvSpPr txBox="1"/>
          <p:nvPr/>
        </p:nvSpPr>
        <p:spPr>
          <a:xfrm>
            <a:off x="9323376" y="2924863"/>
            <a:ext cx="1250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>
                <a:latin typeface="Arial" panose="020B0604020202020204" pitchFamily="34" charset="0"/>
                <a:cs typeface="Arial" panose="020B0604020202020204" pitchFamily="34" charset="0"/>
              </a:rPr>
              <a:t>Облегчение внутренней и внешней интеграции: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0980E1-84B9-44A0-95E3-E48DFE695C4C}"/>
              </a:ext>
            </a:extLst>
          </p:cNvPr>
          <p:cNvSpPr txBox="1"/>
          <p:nvPr/>
        </p:nvSpPr>
        <p:spPr>
          <a:xfrm>
            <a:off x="9317186" y="3672197"/>
            <a:ext cx="1250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>
                <a:latin typeface="Arial" panose="020B0604020202020204" pitchFamily="34" charset="0"/>
                <a:cs typeface="Arial" panose="020B0604020202020204" pitchFamily="34" charset="0"/>
              </a:rPr>
              <a:t>Максимизация опыта пользователя: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12F8F1-AA82-4BEF-BF1D-5823379A708A}"/>
              </a:ext>
            </a:extLst>
          </p:cNvPr>
          <p:cNvSpPr txBox="1"/>
          <p:nvPr/>
        </p:nvSpPr>
        <p:spPr>
          <a:xfrm>
            <a:off x="9460500" y="2155255"/>
            <a:ext cx="9789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Модульный принцип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F568A1-8B67-4330-8A93-C2341F018E05}"/>
              </a:ext>
            </a:extLst>
          </p:cNvPr>
          <p:cNvSpPr txBox="1"/>
          <p:nvPr/>
        </p:nvSpPr>
        <p:spPr>
          <a:xfrm>
            <a:off x="9473700" y="2312349"/>
            <a:ext cx="98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Прослеживаемость / автоматизированная отчетность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00EF95-C64E-412A-8553-0CDC57CF38A8}"/>
              </a:ext>
            </a:extLst>
          </p:cNvPr>
          <p:cNvSpPr txBox="1"/>
          <p:nvPr/>
        </p:nvSpPr>
        <p:spPr>
          <a:xfrm>
            <a:off x="9473700" y="2581390"/>
            <a:ext cx="9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Конфигурация по сравнению с индивидуализацией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27C8A6-3264-4093-851D-4F900559CD40}"/>
              </a:ext>
            </a:extLst>
          </p:cNvPr>
          <p:cNvSpPr txBox="1"/>
          <p:nvPr/>
        </p:nvSpPr>
        <p:spPr>
          <a:xfrm>
            <a:off x="9473700" y="3187765"/>
            <a:ext cx="9789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Операционная совместимость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D0156C-E512-4F20-A40C-324117454BEA}"/>
              </a:ext>
            </a:extLst>
          </p:cNvPr>
          <p:cNvSpPr txBox="1"/>
          <p:nvPr/>
        </p:nvSpPr>
        <p:spPr>
          <a:xfrm>
            <a:off x="9473700" y="3453307"/>
            <a:ext cx="9789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>
                <a:latin typeface="Arial" panose="020B0604020202020204" pitchFamily="34" charset="0"/>
                <a:cs typeface="Arial" panose="020B0604020202020204" pitchFamily="34" charset="0"/>
              </a:rPr>
              <a:t>Открытость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E32E56-72D3-4DCC-A081-CF013295DFD2}"/>
              </a:ext>
            </a:extLst>
          </p:cNvPr>
          <p:cNvSpPr txBox="1"/>
          <p:nvPr/>
        </p:nvSpPr>
        <p:spPr>
          <a:xfrm>
            <a:off x="9460500" y="3954175"/>
            <a:ext cx="9789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>
                <a:latin typeface="Arial" panose="020B0604020202020204" pitchFamily="34" charset="0"/>
                <a:cs typeface="Arial" panose="020B0604020202020204" pitchFamily="34" charset="0"/>
              </a:rPr>
              <a:t>Масштабируемость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9E3A7DE-A548-49E9-B7A3-9F55F23BE08D}"/>
              </a:ext>
            </a:extLst>
          </p:cNvPr>
          <p:cNvSpPr txBox="1"/>
          <p:nvPr/>
        </p:nvSpPr>
        <p:spPr>
          <a:xfrm>
            <a:off x="9477270" y="4104374"/>
            <a:ext cx="9789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Безопасность/конфиденциальность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EEF29B-3C5A-40D0-B294-F655791C8D09}"/>
              </a:ext>
            </a:extLst>
          </p:cNvPr>
          <p:cNvSpPr txBox="1"/>
          <p:nvPr/>
        </p:nvSpPr>
        <p:spPr>
          <a:xfrm>
            <a:off x="9481320" y="4358706"/>
            <a:ext cx="9789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>
                <a:latin typeface="Arial" panose="020B0604020202020204" pitchFamily="34" charset="0"/>
                <a:cs typeface="Arial" panose="020B0604020202020204" pitchFamily="34" charset="0"/>
              </a:rPr>
              <a:t>Единовременность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13775-282E-4158-923F-C37F959F3735}"/>
              </a:ext>
            </a:extLst>
          </p:cNvPr>
          <p:cNvSpPr txBox="1"/>
          <p:nvPr/>
        </p:nvSpPr>
        <p:spPr>
          <a:xfrm>
            <a:off x="9481320" y="4556991"/>
            <a:ext cx="9789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>
                <a:latin typeface="Arial" panose="020B0604020202020204" pitchFamily="34" charset="0"/>
                <a:cs typeface="Arial" panose="020B0604020202020204" pitchFamily="34" charset="0"/>
              </a:rPr>
              <a:t>Многоканальность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D40C8C-9F52-4637-9DF6-BAC0B335FD64}"/>
              </a:ext>
            </a:extLst>
          </p:cNvPr>
          <p:cNvSpPr txBox="1"/>
          <p:nvPr/>
        </p:nvSpPr>
        <p:spPr>
          <a:xfrm>
            <a:off x="9481320" y="4739374"/>
            <a:ext cx="978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Ориентированность на гражданское общество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A41AB23-DCB1-4984-9777-6264EB0614B4}"/>
              </a:ext>
            </a:extLst>
          </p:cNvPr>
          <p:cNvSpPr txBox="1"/>
          <p:nvPr/>
        </p:nvSpPr>
        <p:spPr>
          <a:xfrm>
            <a:off x="10712124" y="2317898"/>
            <a:ext cx="9789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>
                <a:latin typeface="Arial" panose="020B0604020202020204" pitchFamily="34" charset="0"/>
                <a:cs typeface="Arial" panose="020B0604020202020204" pitchFamily="34" charset="0"/>
              </a:rPr>
              <a:t>Четкое лидерство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CA5E48-F3C1-4133-B0FF-140CA60D0364}"/>
              </a:ext>
            </a:extLst>
          </p:cNvPr>
          <p:cNvSpPr txBox="1"/>
          <p:nvPr/>
        </p:nvSpPr>
        <p:spPr>
          <a:xfrm>
            <a:off x="10713575" y="2475421"/>
            <a:ext cx="9789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Юридические вопросы, МТО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B662B9D-F7F0-4FC2-912E-92497CD756A3}"/>
              </a:ext>
            </a:extLst>
          </p:cNvPr>
          <p:cNvSpPr txBox="1"/>
          <p:nvPr/>
        </p:nvSpPr>
        <p:spPr>
          <a:xfrm>
            <a:off x="10607870" y="2659602"/>
            <a:ext cx="1192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Образ мышления стартапа: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инновации, динамичность, открытый исходный код, 1 источник истины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EBE1FA-D1AB-42B9-AD7F-AB18E37D4378}"/>
              </a:ext>
            </a:extLst>
          </p:cNvPr>
          <p:cNvSpPr txBox="1"/>
          <p:nvPr/>
        </p:nvSpPr>
        <p:spPr>
          <a:xfrm>
            <a:off x="10724208" y="3173208"/>
            <a:ext cx="9789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Цифровые риски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30F762-3F26-4D2C-8C46-AE3DD4D90BDE}"/>
              </a:ext>
            </a:extLst>
          </p:cNvPr>
          <p:cNvSpPr txBox="1"/>
          <p:nvPr/>
        </p:nvSpPr>
        <p:spPr>
          <a:xfrm>
            <a:off x="10724208" y="3810756"/>
            <a:ext cx="9789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программой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A7EBA11-B7A4-4FEC-9A46-98038AAA49FA}"/>
              </a:ext>
            </a:extLst>
          </p:cNvPr>
          <p:cNvSpPr txBox="1"/>
          <p:nvPr/>
        </p:nvSpPr>
        <p:spPr>
          <a:xfrm>
            <a:off x="10737833" y="4085865"/>
            <a:ext cx="9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>
                <a:latin typeface="Arial" panose="020B0604020202020204" pitchFamily="34" charset="0"/>
                <a:cs typeface="Arial" panose="020B0604020202020204" pitchFamily="34" charset="0"/>
              </a:rPr>
              <a:t>Непрерывная оптимизация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504294-5873-4688-A554-58102A617CC5}"/>
              </a:ext>
            </a:extLst>
          </p:cNvPr>
          <p:cNvSpPr txBox="1"/>
          <p:nvPr/>
        </p:nvSpPr>
        <p:spPr>
          <a:xfrm>
            <a:off x="10748243" y="4374749"/>
            <a:ext cx="9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операций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96433E-CFE1-4FE1-B7A5-8D597DD2A978}"/>
              </a:ext>
            </a:extLst>
          </p:cNvPr>
          <p:cNvSpPr txBox="1"/>
          <p:nvPr/>
        </p:nvSpPr>
        <p:spPr>
          <a:xfrm>
            <a:off x="6858917" y="5635540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Электричество, возможность подключения, доступность устройств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607DC7-E164-4567-A317-A77FB831AC80}"/>
              </a:ext>
            </a:extLst>
          </p:cNvPr>
          <p:cNvSpPr txBox="1"/>
          <p:nvPr/>
        </p:nvSpPr>
        <p:spPr>
          <a:xfrm>
            <a:off x="9481320" y="5588827"/>
            <a:ext cx="2297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Цифровой идентификатор, безопасное облако, совместимые платформы, вспомогательное регулирование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52990016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7118"/>
            <a:ext cx="10972800" cy="1118064"/>
          </a:xfrm>
        </p:spPr>
        <p:txBody>
          <a:bodyPr>
            <a:noAutofit/>
          </a:bodyPr>
          <a:lstStyle/>
          <a:p>
            <a:pPr rtl="0"/>
            <a:r>
              <a:rPr lang="ru-RU" sz="2800" b="1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VII. Исполнение бюджета и средства контроля: </a:t>
            </a:r>
            <a:r>
              <a:rPr lang="ru-RU" sz="2800" dirty="0">
                <a:highlight>
                  <a:srgbClr val="000000">
                    <a:alpha val="0"/>
                  </a:srgbClr>
                </a:highlight>
                <a:latin typeface="Arial Black"/>
              </a:rPr>
              <a:t>основные</a:t>
            </a:r>
            <a:r>
              <a:rPr lang="ru-RU" sz="2800" b="1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 функциональные требования в зависимости от уровня зрелости (1/3) 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DF58085-01EB-4498-BDD0-4E211E328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53735"/>
              </p:ext>
            </p:extLst>
          </p:nvPr>
        </p:nvGraphicFramePr>
        <p:xfrm>
          <a:off x="819467" y="1820227"/>
          <a:ext cx="10553065" cy="3037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0333">
                  <a:extLst>
                    <a:ext uri="{9D8B030D-6E8A-4147-A177-3AD203B41FA5}">
                      <a16:colId xmlns:a16="http://schemas.microsoft.com/office/drawing/2014/main" val="80886906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40739821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3774888597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978530344"/>
                    </a:ext>
                  </a:extLst>
                </a:gridCol>
                <a:gridCol w="2660332">
                  <a:extLst>
                    <a:ext uri="{9D8B030D-6E8A-4147-A177-3AD203B41FA5}">
                      <a16:colId xmlns:a16="http://schemas.microsoft.com/office/drawing/2014/main" val="212766933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Функции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цели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Функциональные требования: Уровень зрелости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443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Промежуточный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Передовой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722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 обязательств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Регистрация обязательств по оплате в пользу третьего лица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Обязательства зарегистрированы в системе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Когда каждая транзакция создает новое или измененное обязательство, сумма должна быть ограничена текущими бюджетными ассигнованиями.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Контракты на закупку регистрируются в информационной системе как обязательства с использованием данных с платформы государственных закупок.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 системы государственных закупок используются для создания обязательств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Контракты на закупку автоматически регистрируются в информационной системе как обязательства с использованием информации с платформы государственных закупок.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Любые изменения в контракте на закупку включают описание этих изменений, которые регистрируются в информационной системе или на платформе государственных закупок.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закупок автоматически создает обязательства - информационная система автоматически получает уведомление обо всех заключенных контрактах с платформы электронных закупок.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Информационная система автоматически получает основные данные контракта с платформы электронных закупок.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Информационная система имеет возможность публиковать информацию об обязательствах на платформе открытых данных.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736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5225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8"/>
            <a:ext cx="10972800" cy="1118064"/>
          </a:xfrm>
        </p:spPr>
        <p:txBody>
          <a:bodyPr>
            <a:noAutofit/>
          </a:bodyPr>
          <a:lstStyle/>
          <a:p>
            <a:r>
              <a:rPr lang="ru-RU" sz="2400" b="1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VII. Исполнение бюджета и средства контроля: </a:t>
            </a:r>
            <a:r>
              <a:rPr lang="ru-RU" sz="2400" dirty="0">
                <a:highlight>
                  <a:srgbClr val="000000">
                    <a:alpha val="0"/>
                  </a:srgbClr>
                </a:highlight>
                <a:latin typeface="Arial Black"/>
              </a:rPr>
              <a:t>основные функциональные требования в зависимости от уровня зрелости (</a:t>
            </a:r>
            <a:r>
              <a:rPr lang="ru-RU" sz="2400" b="1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2/3)  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E8A6698-CD7D-46CB-B0CE-0E874594B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75486"/>
              </p:ext>
            </p:extLst>
          </p:nvPr>
        </p:nvGraphicFramePr>
        <p:xfrm>
          <a:off x="1008380" y="1305306"/>
          <a:ext cx="10378440" cy="4899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val="1494966391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530937703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1754839356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652563"/>
                    </a:ext>
                  </a:extLst>
                </a:gridCol>
                <a:gridCol w="2306320">
                  <a:extLst>
                    <a:ext uri="{9D8B030D-6E8A-4147-A177-3AD203B41FA5}">
                      <a16:colId xmlns:a16="http://schemas.microsoft.com/office/drawing/2014/main" val="72525377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/>
                        <a:t>Функции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/>
                        <a:t>Основные цели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/>
                        <a:t>Функциональные требования: Уровень зрелости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922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/>
                        <a:t>Базовый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/>
                        <a:t>Промежуточный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/>
                        <a:t>Передовой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083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/>
                        <a:t>Проверка, сертификация или ликвидация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Убедиться, что товары и услуги поставлены или оказаны в соответствии с контрактом.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Поступление товаров и услуг регистрируется в системе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Информация о датах подтверждения или сертификации того, что товары и услуги по каждой транзакции были поставлены или оказаны, регистрируется в информационной системе.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Счета-фактуры сопоставляются с исходными транзакциями обязательств. Информационная система проверяет, чтобы общая сумма платежей не превышала сумму обязательства.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В главную бухгалтерскую книгу вносятся изменения, чтобы отразить суммы, подлежащие оплате.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Соответствующая роль должностных лиц в процессе контроля должна быть четко разделена таким образом, чтобы должностные лица, контролирующие обязательства, не играли никакой роли в процессе оплаты.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Поступление товаров и услуг своевременно регистрируется непосредственно в системе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Поступления за полученные товары и услуги регистрируются непосредственно в информационной системе в день совершения этих транзакций или путем обмена информацией с системой управления запасами/активами.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Данные любых электронных счетов-фактур, представленных поставщиком, сопоставляются с обязательством, тем самым подтверждая информацию о контракте и поставщике.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Системный функциональный контроль обеспечивает разделение обязанностей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Поставщики предоставляют электронные счета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При поставке товаров и услуг поставщики выставляют электронные счета-фактуры, которые затем автоматически регистрируются в информационной системе.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Проверки поставщиков проводятся с помощью других государственных информационных систем для обеспечения соблюдения юридических обязательств, таких как системы налогового администрирования.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Проверки, связанные с процессом закупок, автоматически регистрируются в системе электронных закупок как контрольные этапы контракта.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В процессе сертификации автоматически создаются поручения для электронных платежей, которые ставятся в очередь на утверждение.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28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9092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8"/>
            <a:ext cx="10972800" cy="1118064"/>
          </a:xfrm>
        </p:spPr>
        <p:txBody>
          <a:bodyPr>
            <a:noAutofit/>
          </a:bodyPr>
          <a:lstStyle/>
          <a:p>
            <a:r>
              <a:rPr lang="ru-RU" sz="2400" b="1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VII. Исполнение бюджета и средства контроля: </a:t>
            </a:r>
            <a:r>
              <a:rPr lang="ru-RU" sz="2400" dirty="0">
                <a:highlight>
                  <a:srgbClr val="000000">
                    <a:alpha val="0"/>
                  </a:srgbClr>
                </a:highlight>
                <a:latin typeface="Arial Black"/>
              </a:rPr>
              <a:t>основные функциональные требования в зависимости от уровня зрелости (</a:t>
            </a:r>
            <a:r>
              <a:rPr lang="ru-RU" sz="2400" b="1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3/3) 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A46789D-01F5-4794-9B50-467449D6F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975137"/>
              </p:ext>
            </p:extLst>
          </p:nvPr>
        </p:nvGraphicFramePr>
        <p:xfrm>
          <a:off x="925195" y="1278699"/>
          <a:ext cx="10341610" cy="530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5405">
                  <a:extLst>
                    <a:ext uri="{9D8B030D-6E8A-4147-A177-3AD203B41FA5}">
                      <a16:colId xmlns:a16="http://schemas.microsoft.com/office/drawing/2014/main" val="154974587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665305898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363663137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506012883"/>
                    </a:ext>
                  </a:extLst>
                </a:gridCol>
                <a:gridCol w="2427605">
                  <a:extLst>
                    <a:ext uri="{9D8B030D-6E8A-4147-A177-3AD203B41FA5}">
                      <a16:colId xmlns:a16="http://schemas.microsoft.com/office/drawing/2014/main" val="621287598"/>
                    </a:ext>
                  </a:extLst>
                </a:gridCol>
              </a:tblGrid>
              <a:tr h="1333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/>
                        <a:t>Функции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/>
                        <a:t>Основные цели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/>
                        <a:t>Функциональные требования: Уровень зрелости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6011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/>
                        <a:t>Базовый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/>
                        <a:t>Промежуточный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/>
                        <a:t>Передовой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40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/>
                        <a:t>Платежные поручения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/>
                        <a:t>Авторизация платежа после проверки наличия средств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/>
                        <a:t>Платежные поручения создаются в информационной системе и авторизуются для оплаты.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/>
                        <a:t>Проверки наличия средств проводятся по выделенным средствам и ордерам.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/>
                        <a:t>Электронные платежи выполняются в установленный срок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/>
                        <a:t>Проверки наличия средств производятся в электронном виде и при наличии проблем, которые необходимо решить, создается флажок.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/>
                        <a:t>Информационная система создает автоматическое предупреждение для всех платежей, не выполненных через 60 дней после проведения платежного поручения.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/>
                        <a:t>Процесс оплаты интегрирован с прогнозом движения денежных средств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/>
                        <a:t>Платежи ставятся в очередь для выплаты в согласованный «срок», обеспечивая прочную связь с управлением денежными средствами и прогнозом движения денежных средств.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865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/>
                        <a:t>Платежи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/>
                        <a:t>Совершение платежей (наличными, чеками, электронными переводами или цифровыми средствами)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Крупные платежи осуществляются через систему банковских переводов при наличии средств.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Банковская сверка выполняется еженедельно для обновления статуса платежа для платежей, зарегистрированных в главной бухгалтерской книге (это критически важно для платежей по чекам).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Для отслеживания просроченных платежей составляются отчеты о просроченной задолженности по оплате.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Платежи производятся автоматически в установленный срок посредством электронного перевода или цифровых средств, за небольшими исключениями.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Электронная банковская сверка происходит ежедневно.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Системный контроль гарантирует, что для оплаты будут использоваться только банковские счета поставщика.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Электронные платежи, осуществляемые на банковские счета поставщика или цифровыми средствами от правительства физическому лицу (G2P), осуществляются автоматически в установленный срок.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Предупреждения в реальном времени и красные флажки появляются в случае любых изменений платежных реквизитов.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/>
                        <a:t>Информационная система может публиковать информацию о платежах на платформе </a:t>
                      </a:r>
                      <a:r>
                        <a:rPr lang="ru-RU" sz="1050"/>
                        <a:t>открытых данных</a:t>
                      </a:r>
                      <a:r>
                        <a:rPr lang="ru-RU" sz="1050" dirty="0"/>
                        <a:t>.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202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9219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8"/>
            <a:ext cx="10972800" cy="1118064"/>
          </a:xfrm>
        </p:spPr>
        <p:txBody>
          <a:bodyPr>
            <a:noAutofit/>
          </a:bodyPr>
          <a:lstStyle/>
          <a:p>
            <a:pPr rtl="0"/>
            <a:r>
              <a:rPr lang="ru" sz="2800" b="1" i="0" u="none" strike="noStrike">
                <a:highlight>
                  <a:srgbClr val="000000">
                    <a:alpha val="0"/>
                  </a:srgbClr>
                </a:highlight>
                <a:latin typeface="Arial Black"/>
              </a:rPr>
              <a:t>VIII. Основные выводы 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D708CC-E208-4B10-A352-AE6DB030F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2"/>
            <a:ext cx="10109200" cy="5146038"/>
          </a:xfrm>
        </p:spPr>
        <p:txBody>
          <a:bodyPr>
            <a:noAutofit/>
          </a:bodyPr>
          <a:lstStyle/>
          <a:p>
            <a:pPr marL="342900" indent="-342900" rtl="0">
              <a:buClr>
                <a:schemeClr val="tx2"/>
              </a:buClr>
              <a:buFont typeface="Wingdings" pitchFamily="2" charset="2"/>
              <a:buChar char="§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Многие развивающиеся страны с низким уровнем дохода и страны с формирующейся рыночной экономикой продолжают сталкиваться с серьезными проблемами при модернизации ИСУФ, которые могут быть связаны с основными функциями систем, их охватом и ИТ-платформами.</a:t>
            </a:r>
          </a:p>
          <a:p>
            <a:pPr marL="342900" indent="-342900" rtl="0">
              <a:buClr>
                <a:schemeClr val="tx2"/>
              </a:buClr>
              <a:buFont typeface="Wingdings" pitchFamily="2" charset="2"/>
              <a:buChar char="§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В большинстве случаев замена центральной ИСУФ на совершенно новую систему вряд ли окажется оптимальной стратегией.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Несмотря на большой объем инвестиций в ИТ-системы УГФ, еще не разработано </a:t>
            </a:r>
            <a:r>
              <a:rPr lang="ru" sz="1800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рекомендаций для практикующих специалистов общественного сектора, </a:t>
            </a: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содержащих набор «принципов» или </a:t>
            </a:r>
            <a:r>
              <a:rPr lang="ru" sz="1800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надлежащей практики</a:t>
            </a: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.  </a:t>
            </a:r>
            <a:r>
              <a:rPr lang="ru" sz="1800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Бюджетно-налоговый департамент планирует</a:t>
            </a: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 завершить работу над первым проектом таких рекомендаций в течение 2021 года. </a:t>
            </a:r>
          </a:p>
          <a:p>
            <a:pPr marL="342900" indent="-342900" rtl="0">
              <a:buClr>
                <a:schemeClr val="tx2"/>
              </a:buClr>
              <a:buFont typeface="Wingdings" pitchFamily="2" charset="2"/>
              <a:buChar char="§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Решения должны быть адаптированы для условий конкретной страны. В то же время внедрение эффективных цифровых решений УГФ зависит от двух важнейших предварительных условий: i) приверженности реформе на политическом уровне и ii) наличия фундаментально прочной системы УГФ.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romanU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6996373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6204-8ED7-4B1E-AD37-9EC8A4B496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rtl="0"/>
            <a:r>
              <a:rPr lang="ru" sz="3600" b="0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Рекомендации по цифровизации УГФ: </a:t>
            </a:r>
            <a:r>
              <a:rPr lang="ru" sz="3600" b="1" dirty="0">
                <a:highlight>
                  <a:srgbClr val="000000">
                    <a:alpha val="0"/>
                  </a:srgbClr>
                </a:highlight>
                <a:latin typeface="Arial"/>
              </a:rPr>
              <a:t>п</a:t>
            </a:r>
            <a:r>
              <a:rPr lang="ru" sz="36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редварительный варинат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46C84-AE56-4A52-A2F5-82590AE38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rtl="0"/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Герардо Уна </a:t>
            </a:r>
          </a:p>
          <a:p>
            <a:pPr rtl="0"/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Старший экономист </a:t>
            </a:r>
          </a:p>
          <a:p>
            <a:pPr rtl="0"/>
            <a:r>
              <a:rPr lang="ru" sz="20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Бюджетно-налоговый департамент</a:t>
            </a:r>
            <a:endParaRPr lang="ru" sz="2000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2F99EB-F2BE-489C-940E-CCBEB14412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>
            <a:noAutofit/>
          </a:bodyPr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E82429-95DD-4A49-807F-B6D661DA48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010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8"/>
            <a:ext cx="10972800" cy="1118064"/>
          </a:xfrm>
        </p:spPr>
        <p:txBody>
          <a:bodyPr>
            <a:noAutofit/>
          </a:bodyPr>
          <a:lstStyle/>
          <a:p>
            <a:pPr rtl="0"/>
            <a:r>
              <a:rPr lang="ru" sz="2800" b="1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Общий обзор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B8AD93-80C1-4F94-A677-944C7173E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2682"/>
            <a:ext cx="10078720" cy="4800598"/>
          </a:xfrm>
        </p:spPr>
        <p:txBody>
          <a:bodyPr>
            <a:noAutofit/>
          </a:bodyPr>
          <a:lstStyle/>
          <a:p>
            <a:pPr marL="803275" indent="-803275" rtl="0" fontAlgn="base">
              <a:spcBef>
                <a:spcPts val="600"/>
              </a:spcBef>
              <a:buClr>
                <a:schemeClr val="tx2"/>
              </a:buClr>
              <a:buFont typeface="+mj-lt"/>
              <a:buAutoNum type="romanUcPeriod"/>
            </a:pPr>
            <a:r>
              <a:rPr lang="ru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Эволюция </a:t>
            </a:r>
            <a:r>
              <a:rPr lang="ru-RU" b="1" dirty="0">
                <a:highlight>
                  <a:srgbClr val="000000">
                    <a:alpha val="0"/>
                  </a:srgbClr>
                </a:highlight>
                <a:latin typeface="Arial"/>
              </a:rPr>
              <a:t>подходов к </a:t>
            </a:r>
            <a:r>
              <a:rPr lang="ru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проектированию ИСУФ </a:t>
            </a:r>
          </a:p>
          <a:p>
            <a:pPr marL="803275" indent="-803275" rtl="0" fontAlgn="base">
              <a:buClr>
                <a:schemeClr val="tx2"/>
              </a:buClr>
              <a:buFont typeface="+mj-lt"/>
              <a:buAutoNum type="romanUcPeriod"/>
            </a:pPr>
            <a:r>
              <a:rPr lang="ru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Основные сложности проектирования ИСУФ</a:t>
            </a:r>
          </a:p>
          <a:p>
            <a:pPr marL="803275" indent="-803275" rtl="0" fontAlgn="base">
              <a:buClr>
                <a:schemeClr val="tx2"/>
              </a:buClr>
              <a:buFont typeface="+mj-lt"/>
              <a:buAutoNum type="romanUcPeriod"/>
            </a:pPr>
            <a:r>
              <a:rPr lang="ru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Рекомендации по цифровизации УГФ  </a:t>
            </a:r>
          </a:p>
          <a:p>
            <a:pPr marL="803275" indent="-803275" rtl="0" fontAlgn="base">
              <a:buClr>
                <a:schemeClr val="tx2"/>
              </a:buClr>
              <a:buFont typeface="+mj-lt"/>
              <a:buAutoNum type="romanUcPeriod"/>
            </a:pPr>
            <a:r>
              <a:rPr lang="ru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Аналитический подход высокого уровня </a:t>
            </a:r>
          </a:p>
          <a:p>
            <a:pPr marL="803275" indent="-803275" rtl="0" fontAlgn="base">
              <a:buClr>
                <a:schemeClr val="tx2"/>
              </a:buClr>
              <a:buFont typeface="+mj-lt"/>
              <a:buAutoNum type="romanUcPeriod"/>
            </a:pPr>
            <a:r>
              <a:rPr lang="ru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Основные области и процессы </a:t>
            </a:r>
          </a:p>
          <a:p>
            <a:pPr marL="803275" indent="-803275" rtl="0" fontAlgn="base">
              <a:buClr>
                <a:schemeClr val="tx2"/>
              </a:buClr>
              <a:buFont typeface="+mj-lt"/>
              <a:buAutoNum type="romanUcPeriod"/>
            </a:pPr>
            <a:r>
              <a:rPr lang="ru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Уровень развития функциональных ИТ-принципов УГФ</a:t>
            </a:r>
          </a:p>
          <a:p>
            <a:pPr marL="803275" indent="-803275" rtl="0" fontAlgn="base">
              <a:buClr>
                <a:schemeClr val="tx2"/>
              </a:buClr>
              <a:buFont typeface="+mj-lt"/>
              <a:buAutoNum type="romanUcPeriod"/>
            </a:pPr>
            <a:r>
              <a:rPr lang="ru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Исполнение бюджета и контроль </a:t>
            </a:r>
          </a:p>
          <a:p>
            <a:pPr marL="803275" indent="-803275" rtl="0" fontAlgn="base">
              <a:buClr>
                <a:schemeClr val="tx2"/>
              </a:buClr>
              <a:buFont typeface="+mj-lt"/>
              <a:buAutoNum type="romanUcPeriod"/>
            </a:pPr>
            <a:r>
              <a:rPr lang="ru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Основные выводы  </a:t>
            </a:r>
          </a:p>
          <a:p>
            <a:pPr marL="514350" indent="-514350" fontAlgn="base">
              <a:buClr>
                <a:schemeClr val="tx2"/>
              </a:buClr>
              <a:buFont typeface="+mj-lt"/>
              <a:buAutoNum type="romanUcPeriod"/>
            </a:pPr>
            <a:endParaRPr lang="en-US" dirty="0"/>
          </a:p>
          <a:p>
            <a:pPr marL="514350" indent="-514350">
              <a:buClr>
                <a:schemeClr val="tx2"/>
              </a:buClr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67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8"/>
            <a:ext cx="10972800" cy="1118064"/>
          </a:xfrm>
        </p:spPr>
        <p:txBody>
          <a:bodyPr>
            <a:noAutofit/>
          </a:bodyPr>
          <a:lstStyle/>
          <a:p>
            <a:pPr rtl="0"/>
            <a:r>
              <a:rPr lang="ru" sz="2800" b="1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I. Эволюция</a:t>
            </a:r>
            <a:r>
              <a:rPr lang="en-US" sz="2800" b="1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 </a:t>
            </a:r>
            <a:r>
              <a:rPr lang="ru-RU" sz="2800" b="1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подходов к</a:t>
            </a:r>
            <a:r>
              <a:rPr lang="ru" sz="2800" b="1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 проектированию ИСУФ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D708CC-E208-4B10-A352-AE6DB030F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2"/>
            <a:ext cx="10109200" cy="5735318"/>
          </a:xfrm>
        </p:spPr>
        <p:txBody>
          <a:bodyPr>
            <a:noAutofit/>
          </a:bodyPr>
          <a:lstStyle/>
          <a:p>
            <a:pPr marL="342900" indent="-342900" rtl="0">
              <a:buClr>
                <a:schemeClr val="tx2"/>
              </a:buClr>
              <a:buFont typeface="Wingdings" pitchFamily="2" charset="2"/>
              <a:buChar char="§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Долгосрочная цель информацонных систем управления финансами (ИСУГФ) состоит в формировании своевременных, актуальных и надежных финансовых данных и отчетов,  способствующих улучшению финансовой дисциплины, качества государственных расходов и финансовой прозрачности</a:t>
            </a:r>
          </a:p>
          <a:p>
            <a:pPr marL="342900" indent="-342900" rtl="0">
              <a:buClr>
                <a:schemeClr val="tx2"/>
              </a:buClr>
              <a:buFont typeface="Wingdings" pitchFamily="2" charset="2"/>
              <a:buChar char="§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Однако за последние 30 лет основные подходы к проектированию ИСУФ претерпели серьезные изменения</a:t>
            </a:r>
          </a:p>
          <a:p>
            <a:pPr marL="342900" indent="-342900" rtl="0">
              <a:buClr>
                <a:schemeClr val="tx2"/>
              </a:buClr>
              <a:buFont typeface="Wingdings" pitchFamily="2" charset="2"/>
              <a:buChar char="§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Когда-то предпочтительным вариантом были полностью интегрированные системы (ИГУГФ). Но, в целом, эти решения оказались менее эффективными, чем системы, ориентированные на "центральные" модули УГФ, реализуемые последовательным образом</a:t>
            </a:r>
          </a:p>
          <a:p>
            <a:pPr marL="342900" indent="-342900" rtl="0">
              <a:buClr>
                <a:schemeClr val="tx2"/>
              </a:buClr>
              <a:buFont typeface="Wingdings" pitchFamily="2" charset="2"/>
              <a:buChar char="§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Эти "центральные" модули включают бюджетирование, бухгалтерский учет, казначейство и отчетность. Вспомогательные функции УГФ - начисление заработной платы, закупки, управление государственными инвестициями и т.д. – могут связываться с ними через интерфейсы</a:t>
            </a:r>
          </a:p>
          <a:p>
            <a:pPr marL="342900" indent="-342900" rtl="0">
              <a:buClr>
                <a:schemeClr val="tx2"/>
              </a:buClr>
              <a:buFont typeface="Wingdings" pitchFamily="2" charset="2"/>
              <a:buChar char="§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Тем не менее, некоторые страны и партнеры по развитию продолжают поддерживать внедрение всеобъемлющих ИСУФ «с нуля»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US" sz="1800" dirty="0"/>
          </a:p>
          <a:p>
            <a:pPr marL="514350" indent="-514350">
              <a:buClr>
                <a:schemeClr val="tx2"/>
              </a:buClr>
              <a:buFont typeface="+mj-lt"/>
              <a:buAutoNum type="romanU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53079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8"/>
            <a:ext cx="10972800" cy="1118064"/>
          </a:xfrm>
        </p:spPr>
        <p:txBody>
          <a:bodyPr>
            <a:noAutofit/>
          </a:bodyPr>
          <a:lstStyle/>
          <a:p>
            <a:r>
              <a:rPr lang="ru-RU" sz="2800" b="1" i="0" u="none" strike="noStrike">
                <a:highlight>
                  <a:srgbClr val="000000">
                    <a:alpha val="0"/>
                  </a:srgbClr>
                </a:highlight>
                <a:latin typeface="Arial Black"/>
              </a:rPr>
              <a:t>I. Эволюция </a:t>
            </a:r>
            <a:r>
              <a:rPr lang="ru-RU" sz="2800">
                <a:highlight>
                  <a:srgbClr val="000000">
                    <a:alpha val="0"/>
                  </a:srgbClr>
                </a:highlight>
                <a:latin typeface="Arial Black"/>
              </a:rPr>
              <a:t>подходов к проектированию ИСУФ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A123D-CD16-4013-89C2-A6D70107885E}"/>
              </a:ext>
            </a:extLst>
          </p:cNvPr>
          <p:cNvSpPr txBox="1"/>
          <p:nvPr/>
        </p:nvSpPr>
        <p:spPr>
          <a:xfrm>
            <a:off x="609600" y="982133"/>
            <a:ext cx="10972800" cy="3766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cap="none" normalizeH="0" baseline="0" noProof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Arial"/>
              </a:rPr>
              <a:t>Рисунок 1. Схематическое изображение комплексной ИСУФ развивающихся странах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55C17D-11BB-4034-983A-AC5BF375B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27" y="1358776"/>
            <a:ext cx="8668512" cy="5303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E28918-A1BF-4B80-8EEB-1DF94865DD9E}"/>
              </a:ext>
            </a:extLst>
          </p:cNvPr>
          <p:cNvSpPr txBox="1"/>
          <p:nvPr/>
        </p:nvSpPr>
        <p:spPr>
          <a:xfrm>
            <a:off x="2091722" y="1989862"/>
            <a:ext cx="1352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Планирование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9D97DD-3072-43AB-B85B-323312A18D41}"/>
              </a:ext>
            </a:extLst>
          </p:cNvPr>
          <p:cNvSpPr txBox="1"/>
          <p:nvPr/>
        </p:nvSpPr>
        <p:spPr>
          <a:xfrm>
            <a:off x="2079195" y="3087194"/>
            <a:ext cx="1352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Государственные инвестиции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C10C78-8780-4497-B7D5-A0D9FE00A1B7}"/>
              </a:ext>
            </a:extLst>
          </p:cNvPr>
          <p:cNvSpPr txBox="1"/>
          <p:nvPr/>
        </p:nvSpPr>
        <p:spPr>
          <a:xfrm>
            <a:off x="2041615" y="4300622"/>
            <a:ext cx="1352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Управление долгом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04C71-05A5-4A50-BEE6-67175C79D4D1}"/>
              </a:ext>
            </a:extLst>
          </p:cNvPr>
          <p:cNvSpPr txBox="1"/>
          <p:nvPr/>
        </p:nvSpPr>
        <p:spPr>
          <a:xfrm>
            <a:off x="2041617" y="5197546"/>
            <a:ext cx="1352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/>
              <a:t>Хранилище данных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849A0B-3321-423A-A698-2DC440A1C09C}"/>
              </a:ext>
            </a:extLst>
          </p:cNvPr>
          <p:cNvSpPr txBox="1"/>
          <p:nvPr/>
        </p:nvSpPr>
        <p:spPr>
          <a:xfrm>
            <a:off x="2041616" y="6094470"/>
            <a:ext cx="1352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ИСУГФ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C11782-C534-4C79-989A-799B7C784840}"/>
              </a:ext>
            </a:extLst>
          </p:cNvPr>
          <p:cNvSpPr txBox="1"/>
          <p:nvPr/>
        </p:nvSpPr>
        <p:spPr>
          <a:xfrm>
            <a:off x="3669748" y="6094470"/>
            <a:ext cx="1352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/>
              <a:t>ИСУГФ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2993C7-332C-40DB-B2E8-7CFBD1F6CCC5}"/>
              </a:ext>
            </a:extLst>
          </p:cNvPr>
          <p:cNvSpPr txBox="1"/>
          <p:nvPr/>
        </p:nvSpPr>
        <p:spPr>
          <a:xfrm>
            <a:off x="5375627" y="6094470"/>
            <a:ext cx="1352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/>
              <a:t>ИСУГФ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AA3D67-DD9B-4F3C-9D44-B043FAEF95D1}"/>
              </a:ext>
            </a:extLst>
          </p:cNvPr>
          <p:cNvSpPr txBox="1"/>
          <p:nvPr/>
        </p:nvSpPr>
        <p:spPr>
          <a:xfrm>
            <a:off x="7229228" y="6094470"/>
            <a:ext cx="1352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/>
              <a:t>ИСУГФ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4D34C3-A53B-4C56-8CE5-EBFC28894F8A}"/>
              </a:ext>
            </a:extLst>
          </p:cNvPr>
          <p:cNvSpPr txBox="1"/>
          <p:nvPr/>
        </p:nvSpPr>
        <p:spPr>
          <a:xfrm>
            <a:off x="4191277" y="2075955"/>
            <a:ext cx="1352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Подготовка бюджета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2EE75-CEC3-4296-AD21-D48954B14798}"/>
              </a:ext>
            </a:extLst>
          </p:cNvPr>
          <p:cNvSpPr txBox="1"/>
          <p:nvPr/>
        </p:nvSpPr>
        <p:spPr>
          <a:xfrm>
            <a:off x="4124860" y="3179895"/>
            <a:ext cx="1352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/>
              <a:t>Исполнение бюджета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D0EE92-6A46-4A78-9225-9A2D2C96604E}"/>
              </a:ext>
            </a:extLst>
          </p:cNvPr>
          <p:cNvSpPr txBox="1"/>
          <p:nvPr/>
        </p:nvSpPr>
        <p:spPr>
          <a:xfrm>
            <a:off x="5375626" y="4431402"/>
            <a:ext cx="1352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/>
              <a:t>Бухгалтерский учет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7E508F-8554-4424-A60C-DB39A96777E1}"/>
              </a:ext>
            </a:extLst>
          </p:cNvPr>
          <p:cNvSpPr txBox="1"/>
          <p:nvPr/>
        </p:nvSpPr>
        <p:spPr>
          <a:xfrm>
            <a:off x="6696538" y="3051642"/>
            <a:ext cx="135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Управление финансами и денежными средствами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9A583B-ED6A-43DD-8443-59B65DEEEF1A}"/>
              </a:ext>
            </a:extLst>
          </p:cNvPr>
          <p:cNvSpPr txBox="1"/>
          <p:nvPr/>
        </p:nvSpPr>
        <p:spPr>
          <a:xfrm>
            <a:off x="5375625" y="3604360"/>
            <a:ext cx="1352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/>
              <a:t>Главная бухгалтерская книга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F6319A-B969-4824-87EC-64CA899889F4}"/>
              </a:ext>
            </a:extLst>
          </p:cNvPr>
          <p:cNvSpPr txBox="1"/>
          <p:nvPr/>
        </p:nvSpPr>
        <p:spPr>
          <a:xfrm>
            <a:off x="8584628" y="2117532"/>
            <a:ext cx="1352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/>
              <a:t>Снабжение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FBB4DE-02F5-484C-B711-85DAFB30AE27}"/>
              </a:ext>
            </a:extLst>
          </p:cNvPr>
          <p:cNvSpPr txBox="1"/>
          <p:nvPr/>
        </p:nvSpPr>
        <p:spPr>
          <a:xfrm>
            <a:off x="8584628" y="2974910"/>
            <a:ext cx="1352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/>
              <a:t>Заработная плата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48EA3-C665-495C-A35E-D32B930E93C0}"/>
              </a:ext>
            </a:extLst>
          </p:cNvPr>
          <p:cNvSpPr txBox="1"/>
          <p:nvPr/>
        </p:nvSpPr>
        <p:spPr>
          <a:xfrm>
            <a:off x="8644669" y="3803277"/>
            <a:ext cx="1352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Управление активами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458D23-C396-441D-832C-826C40DBE175}"/>
              </a:ext>
            </a:extLst>
          </p:cNvPr>
          <p:cNvSpPr txBox="1"/>
          <p:nvPr/>
        </p:nvSpPr>
        <p:spPr>
          <a:xfrm>
            <a:off x="8644669" y="4673181"/>
            <a:ext cx="1352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Центральный банк (TSA)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07077B-700A-4E6C-BAED-CF97038F091E}"/>
              </a:ext>
            </a:extLst>
          </p:cNvPr>
          <p:cNvSpPr txBox="1"/>
          <p:nvPr/>
        </p:nvSpPr>
        <p:spPr>
          <a:xfrm rot="16200000">
            <a:off x="1027918" y="2868549"/>
            <a:ext cx="15390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Центральный уровень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B05BF5-B4AC-42DC-9D6F-E7CA9233CD48}"/>
              </a:ext>
            </a:extLst>
          </p:cNvPr>
          <p:cNvSpPr txBox="1"/>
          <p:nvPr/>
        </p:nvSpPr>
        <p:spPr>
          <a:xfrm rot="16200000">
            <a:off x="964681" y="5589283"/>
            <a:ext cx="1665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Субнациональный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94882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8"/>
            <a:ext cx="10972800" cy="1118064"/>
          </a:xfrm>
        </p:spPr>
        <p:txBody>
          <a:bodyPr>
            <a:noAutofit/>
          </a:bodyPr>
          <a:lstStyle/>
          <a:p>
            <a:pPr rtl="0"/>
            <a:r>
              <a:rPr lang="ru" sz="2400" b="1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II. Основные сложности проектирования ИСУФ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D708CC-E208-4B10-A352-AE6DB030F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2682"/>
            <a:ext cx="10129520" cy="5278118"/>
          </a:xfrm>
        </p:spPr>
        <p:txBody>
          <a:bodyPr>
            <a:noAutofit/>
          </a:bodyPr>
          <a:lstStyle/>
          <a:p>
            <a:pPr marL="342900" indent="-342900" rtl="0">
              <a:spcAft>
                <a:spcPts val="24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Опрос 46 стран, проведенный Бюджетно-налоговым департаментом в 2019 году, показал, что </a:t>
            </a:r>
            <a:r>
              <a:rPr lang="ru-RU" sz="1800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неудачи</a:t>
            </a: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 некоторых проектов ИСУФ в развивающихся странах были вызваны многими факторами, в том числе:</a:t>
            </a:r>
          </a:p>
          <a:p>
            <a:pPr marL="576263" lvl="1" indent="-342900" rtl="0">
              <a:buClr>
                <a:srgbClr val="FF0000"/>
              </a:buClr>
              <a:buFont typeface="Arial" pitchFamily="34" charset="0"/>
              <a:buChar char="•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Неспособность </a:t>
            </a:r>
            <a:r>
              <a:rPr lang="ru-RU" sz="1800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разработать </a:t>
            </a: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концепцию дизайна надлежащего качества</a:t>
            </a:r>
          </a:p>
          <a:p>
            <a:pPr marL="576263" lvl="1" indent="-342900" rtl="0">
              <a:buClr>
                <a:srgbClr val="FF0000"/>
              </a:buClr>
              <a:buFont typeface="Arial" pitchFamily="34" charset="0"/>
              <a:buChar char="•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Слабо определенные функциональные требования</a:t>
            </a:r>
          </a:p>
          <a:p>
            <a:pPr marL="576263" lvl="1" indent="-342900" rtl="0">
              <a:buClr>
                <a:srgbClr val="FF0000"/>
              </a:buClr>
              <a:buFont typeface="Arial" pitchFamily="34" charset="0"/>
              <a:buChar char="•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Автоматизация существующих неэффективных бизнес-процессов</a:t>
            </a:r>
          </a:p>
          <a:p>
            <a:pPr marL="576263" lvl="1" indent="-342900" rtl="0">
              <a:buClr>
                <a:srgbClr val="FF0000"/>
              </a:buClr>
              <a:buFont typeface="Arial" pitchFamily="34" charset="0"/>
              <a:buChar char="•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Неэффективная параметризация готовых коммерческих решений</a:t>
            </a:r>
          </a:p>
          <a:p>
            <a:pPr marL="576263" lvl="1" indent="-342900" rtl="0">
              <a:buClr>
                <a:srgbClr val="FF0000"/>
              </a:buClr>
              <a:buFont typeface="Arial" pitchFamily="34" charset="0"/>
              <a:buChar char="•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Упрощ</a:t>
            </a:r>
            <a:r>
              <a:rPr lang="ru-RU" sz="1800" dirty="0" err="1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ение</a:t>
            </a:r>
            <a:r>
              <a:rPr lang="ru-RU" sz="1800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 подходов для того, чтобы запустить ИСУФ </a:t>
            </a: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как можно раньше</a:t>
            </a:r>
          </a:p>
          <a:p>
            <a:pPr marL="576263" lvl="1" indent="-342900" rtl="0">
              <a:buClr>
                <a:srgbClr val="FF0000"/>
              </a:buClr>
              <a:buFont typeface="Arial" pitchFamily="34" charset="0"/>
              <a:buChar char="•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Неспособность модернизировать основные процессы УГФ (например, план счетов) параллельно с разработкой ИСУФ</a:t>
            </a:r>
          </a:p>
          <a:p>
            <a:pPr marL="576263" lvl="1" indent="-342900" rtl="0">
              <a:buClr>
                <a:srgbClr val="FF0000"/>
              </a:buClr>
              <a:buFont typeface="Arial" pitchFamily="34" charset="0"/>
              <a:buChar char="•"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Существенные задержки в реализации и перерасход средств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rtl="0">
              <a:buClr>
                <a:srgbClr val="004C97"/>
              </a:buClr>
            </a:pPr>
            <a:r>
              <a:rPr lang="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Более подробная информация доступна в документе </a:t>
            </a:r>
            <a:r>
              <a:rPr lang="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</a:t>
            </a:r>
            <a:r>
              <a:rPr lang="ru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Как разработать информационную систему управления финансами: Модульный подход" </a:t>
            </a:r>
            <a:r>
              <a:rPr lang="ru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 </a:t>
            </a:r>
            <a:r>
              <a:rPr lang="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Герардо Уна, Ричард Аллен и Николас Боттон.  Бюджетно-налоговый департамент 19/02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934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8"/>
            <a:ext cx="10972800" cy="1118064"/>
          </a:xfrm>
        </p:spPr>
        <p:txBody>
          <a:bodyPr>
            <a:noAutofit/>
          </a:bodyPr>
          <a:lstStyle/>
          <a:p>
            <a:r>
              <a:rPr lang="ru" sz="2400" b="1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II. </a:t>
            </a:r>
            <a:r>
              <a:rPr lang="ru" sz="2400" dirty="0">
                <a:highlight>
                  <a:srgbClr val="000000">
                    <a:alpha val="0"/>
                  </a:srgbClr>
                </a:highlight>
                <a:latin typeface="Arial Black"/>
              </a:rPr>
              <a:t>Основные сложности проектирования ИСУФ  </a:t>
            </a:r>
            <a:endParaRPr lang="ru" sz="2400" b="1" i="0" u="none" strike="noStrike" dirty="0">
              <a:highlight>
                <a:srgbClr val="000000">
                  <a:alpha val="0"/>
                </a:srgbClr>
              </a:highlight>
              <a:latin typeface="Arial Black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E1ACFF2-F51E-4741-8C86-1CEE35F43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82865"/>
              </p:ext>
            </p:extLst>
          </p:nvPr>
        </p:nvGraphicFramePr>
        <p:xfrm>
          <a:off x="1164680" y="947780"/>
          <a:ext cx="9686198" cy="5397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85">
                  <a:extLst>
                    <a:ext uri="{9D8B030D-6E8A-4147-A177-3AD203B41FA5}">
                      <a16:colId xmlns:a16="http://schemas.microsoft.com/office/drawing/2014/main" val="1396199787"/>
                    </a:ext>
                  </a:extLst>
                </a:gridCol>
                <a:gridCol w="3461670">
                  <a:extLst>
                    <a:ext uri="{9D8B030D-6E8A-4147-A177-3AD203B41FA5}">
                      <a16:colId xmlns:a16="http://schemas.microsoft.com/office/drawing/2014/main" val="1119987702"/>
                    </a:ext>
                  </a:extLst>
                </a:gridCol>
                <a:gridCol w="5633643">
                  <a:extLst>
                    <a:ext uri="{9D8B030D-6E8A-4147-A177-3AD203B41FA5}">
                      <a16:colId xmlns:a16="http://schemas.microsoft.com/office/drawing/2014/main" val="1960726012"/>
                    </a:ext>
                  </a:extLst>
                </a:gridCol>
              </a:tblGrid>
              <a:tr h="360024">
                <a:tc>
                  <a:txBody>
                    <a:bodyPr/>
                    <a:lstStyle/>
                    <a:p>
                      <a:pPr algn="l" rtl="0"/>
                      <a:r>
                        <a:rPr lang="ru" sz="12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Тема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Основные  недостатки </a:t>
                      </a:r>
                      <a:r>
                        <a:rPr lang="ru-RU" sz="12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центральных элементов </a:t>
                      </a:r>
                      <a:r>
                        <a:rPr lang="ru" sz="12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ИСУФ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78372"/>
                  </a:ext>
                </a:extLst>
              </a:tr>
              <a:tr h="334752">
                <a:tc rowSpan="3">
                  <a:txBody>
                    <a:bodyPr/>
                    <a:lstStyle/>
                    <a:p>
                      <a:pPr algn="l" rtl="0"/>
                      <a:r>
                        <a:rPr lang="ru" sz="1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1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 rtl="0"/>
                      <a:r>
                        <a:rPr lang="ru" sz="12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Бухгалтерский учет и финансовая отчетность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1.1. Проблемы с формированием точных и своевременных финансовых отчетов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542406"/>
                  </a:ext>
                </a:extLst>
              </a:tr>
              <a:tr h="540036">
                <a:tc vMerge="1">
                  <a:txBody>
                    <a:bodyPr/>
                    <a:lstStyle/>
                    <a:p>
                      <a:endParaRPr lang="en-US" sz="14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"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1.2. Неспособность интегрировать план счетов и бюджетную классификацию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820611"/>
                  </a:ext>
                </a:extLst>
              </a:tr>
              <a:tr h="540036">
                <a:tc vMerge="1">
                  <a:txBody>
                    <a:bodyPr/>
                    <a:lstStyle/>
                    <a:p>
                      <a:endParaRPr lang="en-US" sz="14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1.3. Отсутствие хранилища данных или возможности детализации до подробной бухгалтерской и бюджетной информации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9956290"/>
                  </a:ext>
                </a:extLst>
              </a:tr>
              <a:tr h="612041">
                <a:tc>
                  <a:txBody>
                    <a:bodyPr/>
                    <a:lstStyle/>
                    <a:p>
                      <a:pPr algn="l" rtl="0"/>
                      <a:r>
                        <a:rPr lang="ru" sz="1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Отслеживание денежных потоков и сверка банковских счетов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" sz="11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2.1. Недостатки, связанные со сверкой банковских счетов и электронными платежами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687017"/>
                  </a:ext>
                </a:extLst>
              </a:tr>
              <a:tr h="612041">
                <a:tc>
                  <a:txBody>
                    <a:bodyPr/>
                    <a:lstStyle/>
                    <a:p>
                      <a:pPr algn="l" rtl="0"/>
                      <a:r>
                        <a:rPr lang="ru" sz="1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Исполнение бюджета и внутренний контроль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3.1. Недостатки в поддержке управления бюджетом и контроле за ним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979095"/>
                  </a:ext>
                </a:extLst>
              </a:tr>
              <a:tr h="360024">
                <a:tc>
                  <a:txBody>
                    <a:bodyPr/>
                    <a:lstStyle/>
                    <a:p>
                      <a:pPr algn="l" rtl="0"/>
                      <a:r>
                        <a:rPr lang="ru" sz="1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Казначейство и управление денежными средствами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1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4.1. Недостаточная поддержка государственных банковских процессов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644871"/>
                  </a:ext>
                </a:extLst>
              </a:tr>
              <a:tr h="360024">
                <a:tc>
                  <a:txBody>
                    <a:bodyPr/>
                    <a:lstStyle/>
                    <a:p>
                      <a:pPr algn="l" rtl="0"/>
                      <a:r>
                        <a:rPr lang="ru" sz="1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Институциональный охват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5.1. Неполный охват субъектов центрального правительства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331408"/>
                  </a:ext>
                </a:extLst>
              </a:tr>
              <a:tr h="540036">
                <a:tc rowSpan="2">
                  <a:txBody>
                    <a:bodyPr/>
                    <a:lstStyle/>
                    <a:p>
                      <a:pPr algn="l" rtl="0"/>
                      <a:r>
                        <a:rPr lang="ru" sz="1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" sz="1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ИТ-платформа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" sz="11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6.1. Срок действия лицензий на программное обеспечение истек; ограниченная мощность оборудования и/или неадекватное обслуживание базы данных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7023794"/>
                  </a:ext>
                </a:extLst>
              </a:tr>
              <a:tr h="334752">
                <a:tc vMerge="1">
                  <a:txBody>
                    <a:bodyPr/>
                    <a:lstStyle/>
                    <a:p>
                      <a:pPr algn="l" rtl="0"/>
                      <a:endParaRPr lang="en-US" sz="14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" sz="11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6.2. Плохая или несуществующая связь в региональных или удаленных точках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607097"/>
                  </a:ext>
                </a:extLst>
              </a:tr>
              <a:tr h="706855">
                <a:tc>
                  <a:txBody>
                    <a:bodyPr/>
                    <a:lstStyle/>
                    <a:p>
                      <a:pPr algn="l" rtl="0"/>
                      <a:r>
                        <a:rPr lang="ru" sz="1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Возможности взаимодействия и обмена данными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1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Segoe UI"/>
                          <a:cs typeface="Segoe UI"/>
                        </a:rPr>
                        <a:t>7.1. Отсутствие обмена информацией с другими системами УГФ (например, сбор доходов, управление долгом, государственные закупки, начисление заработной платы или государственные инвестиционные проекты.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1447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4377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12" y="6535"/>
            <a:ext cx="10977708" cy="978486"/>
          </a:xfrm>
        </p:spPr>
        <p:txBody>
          <a:bodyPr>
            <a:noAutofit/>
          </a:bodyPr>
          <a:lstStyle/>
          <a:p>
            <a:pPr rtl="0"/>
            <a:r>
              <a:rPr lang="ru" sz="2800" b="1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III. Рекомендации по цифровизации УГФ – обзор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078" y="1154911"/>
            <a:ext cx="10335260" cy="5215409"/>
          </a:xfrm>
        </p:spPr>
        <p:txBody>
          <a:bodyPr>
            <a:noAutofit/>
          </a:bodyPr>
          <a:lstStyle/>
          <a:p>
            <a:pPr lvl="1" rtl="0">
              <a:spcAft>
                <a:spcPts val="1200"/>
              </a:spcAft>
            </a:pPr>
            <a:r>
              <a:rPr lang="ru" b="1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Рекомендаций по цифровизации УГФ разработаны для улучшения результатов в области государственных финансов</a:t>
            </a:r>
          </a:p>
          <a:p>
            <a:pPr marL="741363" lvl="2" indent="-508000" rt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Рекомендации по цифровизации УГФ направлены на оказание поддержки практикующим специалистам в том, как внедрять или модернизировать ИТ-решения УГФ для улучшения результатов в области государственных финансов, включая предоставление услуг гражданам</a:t>
            </a:r>
          </a:p>
          <a:p>
            <a:pPr marL="741363" lvl="2" indent="-508000" rt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Рекомендации будут включать функциональные и технологические принципы ИТ-систем УГФ </a:t>
            </a:r>
          </a:p>
          <a:p>
            <a:pPr marL="741363" lvl="2" indent="-508000" rt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Рекомендации позволят более эффективно и экономично внедрять цифровые инновации  </a:t>
            </a:r>
          </a:p>
          <a:p>
            <a:pPr marL="741363" lvl="2" indent="-508000" rtl="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" b="0" i="0" u="none" strike="noStrike" dirty="0">
                <a:highlight>
                  <a:srgbClr val="000000">
                    <a:alpha val="0"/>
                  </a:srgbClr>
                </a:highlight>
                <a:latin typeface="Segoe UI"/>
                <a:cs typeface="Segoe UI"/>
              </a:rPr>
              <a:t>Рекомендации будут разработаны для различных уровней развития ИТ-систем УГФ в разных странах, и соответственно для различных уровней ожидаемых результатов  </a:t>
            </a:r>
          </a:p>
        </p:txBody>
      </p:sp>
    </p:spTree>
    <p:extLst>
      <p:ext uri="{BB962C8B-B14F-4D97-AF65-F5344CB8AC3E}">
        <p14:creationId xmlns:p14="http://schemas.microsoft.com/office/powerpoint/2010/main" val="4958543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12" y="11451"/>
            <a:ext cx="10330326" cy="978486"/>
          </a:xfrm>
        </p:spPr>
        <p:txBody>
          <a:bodyPr>
            <a:noAutofit/>
          </a:bodyPr>
          <a:lstStyle/>
          <a:p>
            <a:pPr rtl="0"/>
            <a:r>
              <a:rPr lang="ru" sz="2800" b="1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III. Рекомендации по цифровизации УГФ – обзор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F13225A-387D-4779-B1B9-70D19F620297}"/>
              </a:ext>
            </a:extLst>
          </p:cNvPr>
          <p:cNvSpPr/>
          <p:nvPr/>
        </p:nvSpPr>
        <p:spPr>
          <a:xfrm>
            <a:off x="2192071" y="963027"/>
            <a:ext cx="7918347" cy="5499534"/>
          </a:xfrm>
          <a:prstGeom prst="roundRect">
            <a:avLst>
              <a:gd name="adj" fmla="val 582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E17C4D6-5A73-4971-BDA7-E1DF5495EA48}"/>
              </a:ext>
            </a:extLst>
          </p:cNvPr>
          <p:cNvSpPr/>
          <p:nvPr/>
        </p:nvSpPr>
        <p:spPr>
          <a:xfrm>
            <a:off x="3110411" y="1392412"/>
            <a:ext cx="5982789" cy="4898087"/>
          </a:xfrm>
          <a:prstGeom prst="roundRect">
            <a:avLst>
              <a:gd name="adj" fmla="val 553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2DDD2E-658B-4A88-9967-2451D749261A}"/>
              </a:ext>
            </a:extLst>
          </p:cNvPr>
          <p:cNvSpPr/>
          <p:nvPr/>
        </p:nvSpPr>
        <p:spPr>
          <a:xfrm>
            <a:off x="3780971" y="1823996"/>
            <a:ext cx="4693920" cy="4282860"/>
          </a:xfrm>
          <a:prstGeom prst="roundRect">
            <a:avLst>
              <a:gd name="adj" fmla="val 558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82550F1-0865-426B-8BBA-A3E678407D95}"/>
              </a:ext>
            </a:extLst>
          </p:cNvPr>
          <p:cNvSpPr/>
          <p:nvPr/>
        </p:nvSpPr>
        <p:spPr>
          <a:xfrm>
            <a:off x="4648399" y="3014014"/>
            <a:ext cx="2757938" cy="2192937"/>
          </a:xfrm>
          <a:prstGeom prst="roundRect">
            <a:avLst>
              <a:gd name="adj" fmla="val 11455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7BAC48-42B7-4F39-ADC2-255B3F527568}"/>
              </a:ext>
            </a:extLst>
          </p:cNvPr>
          <p:cNvSpPr txBox="1"/>
          <p:nvPr/>
        </p:nvSpPr>
        <p:spPr>
          <a:xfrm>
            <a:off x="4813864" y="4476572"/>
            <a:ext cx="2496368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000" b="1" i="0" u="none" strike="noStrike" kern="1200" cap="none" spc="0" normalizeH="0" baseline="0" noProof="0">
                <a:solidFill>
                  <a:srgbClr val="FEFEFE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ОСНОВНЫЕ ИТ-СИСТЕМЫ УГФ 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000" b="1" i="0" u="none" strike="noStrike" kern="1200" cap="none" spc="0" normalizeH="0" baseline="0" noProof="0">
                <a:solidFill>
                  <a:srgbClr val="FEFEFE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(Казначейство, бюджет, бухгалтерский учет и налоговая отчетность)  </a:t>
            </a:r>
          </a:p>
        </p:txBody>
      </p:sp>
      <p:pic>
        <p:nvPicPr>
          <p:cNvPr id="55" name="Graphic 54" descr="Computer">
            <a:extLst>
              <a:ext uri="{FF2B5EF4-FFF2-40B4-BE49-F238E27FC236}">
                <a16:creationId xmlns:a16="http://schemas.microsoft.com/office/drawing/2014/main" id="{C64C66E8-A735-44D2-B64D-B61102711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7967" y="3030451"/>
            <a:ext cx="1521493" cy="152149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0151DB5-A19A-4297-A250-DE31E7DA9026}"/>
              </a:ext>
            </a:extLst>
          </p:cNvPr>
          <p:cNvSpPr txBox="1"/>
          <p:nvPr/>
        </p:nvSpPr>
        <p:spPr>
          <a:xfrm>
            <a:off x="4196562" y="2513031"/>
            <a:ext cx="3755516" cy="2682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100" b="1" i="0" u="none" strike="noStrike" kern="1200" cap="none" spc="0" normalizeH="0" baseline="0" noProof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Оказание услуг гражданам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32FE94-8DEB-48DA-A8A6-9EABCA9DE293}"/>
              </a:ext>
            </a:extLst>
          </p:cNvPr>
          <p:cNvSpPr txBox="1"/>
          <p:nvPr/>
        </p:nvSpPr>
        <p:spPr>
          <a:xfrm>
            <a:off x="4178437" y="5481012"/>
            <a:ext cx="375551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100" b="1" i="0" u="none" strike="noStrike" kern="1200" cap="none" spc="0" normalizeH="0" baseline="0" noProof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Цифровые инновации  </a:t>
            </a:r>
          </a:p>
        </p:txBody>
      </p:sp>
      <p:pic>
        <p:nvPicPr>
          <p:cNvPr id="59" name="Graphic 58" descr="Plug">
            <a:extLst>
              <a:ext uri="{FF2B5EF4-FFF2-40B4-BE49-F238E27FC236}">
                <a16:creationId xmlns:a16="http://schemas.microsoft.com/office/drawing/2014/main" id="{7A961D64-BB31-40BE-9090-BC1773A72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1857" y="2743438"/>
            <a:ext cx="287013" cy="287013"/>
          </a:xfrm>
          <a:prstGeom prst="rect">
            <a:avLst/>
          </a:prstGeom>
        </p:spPr>
      </p:pic>
      <p:pic>
        <p:nvPicPr>
          <p:cNvPr id="60" name="Graphic 59" descr="Plug">
            <a:extLst>
              <a:ext uri="{FF2B5EF4-FFF2-40B4-BE49-F238E27FC236}">
                <a16:creationId xmlns:a16="http://schemas.microsoft.com/office/drawing/2014/main" id="{91108911-AAAF-4B18-BF0E-D3105B1A2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927682" y="5206951"/>
            <a:ext cx="293275" cy="293275"/>
          </a:xfrm>
          <a:prstGeom prst="rect">
            <a:avLst/>
          </a:prstGeom>
        </p:spPr>
      </p:pic>
      <p:pic>
        <p:nvPicPr>
          <p:cNvPr id="61" name="Graphic 60" descr="Plug">
            <a:extLst>
              <a:ext uri="{FF2B5EF4-FFF2-40B4-BE49-F238E27FC236}">
                <a16:creationId xmlns:a16="http://schemas.microsoft.com/office/drawing/2014/main" id="{11833A79-959B-4346-AA3A-5019387D5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418098" y="4017342"/>
            <a:ext cx="277428" cy="277428"/>
          </a:xfrm>
          <a:prstGeom prst="rect">
            <a:avLst/>
          </a:prstGeom>
        </p:spPr>
      </p:pic>
      <p:pic>
        <p:nvPicPr>
          <p:cNvPr id="62" name="Graphic 61" descr="Plug">
            <a:extLst>
              <a:ext uri="{FF2B5EF4-FFF2-40B4-BE49-F238E27FC236}">
                <a16:creationId xmlns:a16="http://schemas.microsoft.com/office/drawing/2014/main" id="{8EA741CF-5CE5-4025-8B87-098DEA0B1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398716" y="4043605"/>
            <a:ext cx="274516" cy="27451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F4531BB-65D0-46A8-B092-394E35B5C3B3}"/>
              </a:ext>
            </a:extLst>
          </p:cNvPr>
          <p:cNvSpPr txBox="1"/>
          <p:nvPr/>
        </p:nvSpPr>
        <p:spPr>
          <a:xfrm rot="16200000">
            <a:off x="2960684" y="3923627"/>
            <a:ext cx="2578931" cy="39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100" b="1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Порталы налоговой прозрачности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04D178A-1F13-4F6A-97BD-04BB5B31BD86}"/>
              </a:ext>
            </a:extLst>
          </p:cNvPr>
          <p:cNvSpPr txBox="1"/>
          <p:nvPr/>
        </p:nvSpPr>
        <p:spPr>
          <a:xfrm rot="5400000">
            <a:off x="6511946" y="3991598"/>
            <a:ext cx="25789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100" b="1" i="0" u="none" strike="noStrike" kern="1200" cap="none" spc="0" normalizeH="0" baseline="0" noProof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Киберриски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8044BE4-BFE0-4743-9373-E1E1EC92A879}"/>
              </a:ext>
            </a:extLst>
          </p:cNvPr>
          <p:cNvSpPr txBox="1"/>
          <p:nvPr/>
        </p:nvSpPr>
        <p:spPr>
          <a:xfrm>
            <a:off x="6498089" y="4941952"/>
            <a:ext cx="860196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000" b="1" i="1" u="none" strike="noStrike" kern="1200" cap="none" spc="0" normalizeH="0" baseline="0" noProof="0">
                <a:solidFill>
                  <a:srgbClr val="FEFEFE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70% - 80%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EEB6931-BFD9-46A0-AF98-816239B25245}"/>
              </a:ext>
            </a:extLst>
          </p:cNvPr>
          <p:cNvSpPr txBox="1"/>
          <p:nvPr/>
        </p:nvSpPr>
        <p:spPr>
          <a:xfrm>
            <a:off x="6864742" y="5269621"/>
            <a:ext cx="860196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0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000" b="1" i="1" u="none" strike="noStrike" kern="1200" cap="none" spc="0" normalizeH="0" baseline="0" noProof="0">
                <a:solidFill>
                  <a:srgbClr val="FEFEFE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30% - 20%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18AF6D7-2777-48A9-B154-A95B5454C5C4}"/>
              </a:ext>
            </a:extLst>
          </p:cNvPr>
          <p:cNvSpPr txBox="1"/>
          <p:nvPr/>
        </p:nvSpPr>
        <p:spPr>
          <a:xfrm>
            <a:off x="9147385" y="5428143"/>
            <a:ext cx="1130690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9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Академия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C895F7-A379-4E0A-B0E0-DF6A3BAC8FBD}"/>
              </a:ext>
            </a:extLst>
          </p:cNvPr>
          <p:cNvSpPr txBox="1"/>
          <p:nvPr/>
        </p:nvSpPr>
        <p:spPr>
          <a:xfrm>
            <a:off x="2084378" y="5411866"/>
            <a:ext cx="1144110" cy="1853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9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Промышленность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89504BE-6CB7-4C3D-9070-284B749846B2}"/>
              </a:ext>
            </a:extLst>
          </p:cNvPr>
          <p:cNvSpPr txBox="1"/>
          <p:nvPr/>
        </p:nvSpPr>
        <p:spPr>
          <a:xfrm>
            <a:off x="2097798" y="2193287"/>
            <a:ext cx="1130690" cy="507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9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Сообщество специалистов-практиков по ИТ / УГФ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301E982-876B-4104-9056-0CE14368A5D5}"/>
              </a:ext>
            </a:extLst>
          </p:cNvPr>
          <p:cNvSpPr txBox="1"/>
          <p:nvPr/>
        </p:nvSpPr>
        <p:spPr>
          <a:xfrm>
            <a:off x="9114628" y="2248150"/>
            <a:ext cx="1130690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9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Гражданское общество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8C2D71B-1059-4B25-AEB2-DD167F58A3AF}"/>
              </a:ext>
            </a:extLst>
          </p:cNvPr>
          <p:cNvSpPr txBox="1"/>
          <p:nvPr/>
        </p:nvSpPr>
        <p:spPr>
          <a:xfrm>
            <a:off x="4448923" y="2040385"/>
            <a:ext cx="3892437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400" b="1" i="0" u="none" strike="noStrike" kern="1200" cap="none" spc="0" normalizeH="0" baseline="0" noProof="0">
                <a:solidFill>
                  <a:srgbClr val="004C97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Основная рабочая группа МВФ   </a:t>
            </a:r>
          </a:p>
        </p:txBody>
      </p:sp>
      <p:pic>
        <p:nvPicPr>
          <p:cNvPr id="72" name="Graphic 71" descr="Group brainstorm">
            <a:extLst>
              <a:ext uri="{FF2B5EF4-FFF2-40B4-BE49-F238E27FC236}">
                <a16:creationId xmlns:a16="http://schemas.microsoft.com/office/drawing/2014/main" id="{5B7E477A-8EB4-4877-8EA6-B4BB2BB7B2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51374" y="1944187"/>
            <a:ext cx="495005" cy="49500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4C00C40B-73EE-49DA-A162-45E1F5791876}"/>
              </a:ext>
            </a:extLst>
          </p:cNvPr>
          <p:cNvSpPr txBox="1"/>
          <p:nvPr/>
        </p:nvSpPr>
        <p:spPr>
          <a:xfrm>
            <a:off x="4846473" y="1482982"/>
            <a:ext cx="419798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400" b="1" i="0" u="none" strike="noStrike" kern="1200" cap="none" spc="0" normalizeH="0" baseline="0" noProof="0">
                <a:solidFill>
                  <a:srgbClr val="004C97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Персонал Фонда Билла и Мелинды Гейтс   </a:t>
            </a:r>
          </a:p>
        </p:txBody>
      </p:sp>
      <p:pic>
        <p:nvPicPr>
          <p:cNvPr id="74" name="Graphic 73" descr="Group brainstorm">
            <a:extLst>
              <a:ext uri="{FF2B5EF4-FFF2-40B4-BE49-F238E27FC236}">
                <a16:creationId xmlns:a16="http://schemas.microsoft.com/office/drawing/2014/main" id="{82384B5E-6EA0-4F4E-B3B9-5FE695880B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87312" y="1431475"/>
            <a:ext cx="369887" cy="369887"/>
          </a:xfrm>
          <a:prstGeom prst="rect">
            <a:avLst/>
          </a:prstGeom>
        </p:spPr>
      </p:pic>
      <p:pic>
        <p:nvPicPr>
          <p:cNvPr id="75" name="Graphic 74" descr="Group brainstorm">
            <a:extLst>
              <a:ext uri="{FF2B5EF4-FFF2-40B4-BE49-F238E27FC236}">
                <a16:creationId xmlns:a16="http://schemas.microsoft.com/office/drawing/2014/main" id="{A533613A-7F66-4560-8519-C725A01D1C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7786" y="1791874"/>
            <a:ext cx="369887" cy="369887"/>
          </a:xfrm>
          <a:prstGeom prst="rect">
            <a:avLst/>
          </a:prstGeom>
        </p:spPr>
      </p:pic>
      <p:pic>
        <p:nvPicPr>
          <p:cNvPr id="76" name="Graphic 75" descr="Group brainstorm">
            <a:extLst>
              <a:ext uri="{FF2B5EF4-FFF2-40B4-BE49-F238E27FC236}">
                <a16:creationId xmlns:a16="http://schemas.microsoft.com/office/drawing/2014/main" id="{ECF287CB-DB40-4C5A-8B01-1AA18399C7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8441" y="4956616"/>
            <a:ext cx="369887" cy="369887"/>
          </a:xfrm>
          <a:prstGeom prst="rect">
            <a:avLst/>
          </a:prstGeom>
        </p:spPr>
      </p:pic>
      <p:pic>
        <p:nvPicPr>
          <p:cNvPr id="77" name="Graphic 76" descr="Group brainstorm">
            <a:extLst>
              <a:ext uri="{FF2B5EF4-FFF2-40B4-BE49-F238E27FC236}">
                <a16:creationId xmlns:a16="http://schemas.microsoft.com/office/drawing/2014/main" id="{903C8FF5-E8A5-4381-98CE-563EA376B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25261" y="4956615"/>
            <a:ext cx="369887" cy="369887"/>
          </a:xfrm>
          <a:prstGeom prst="rect">
            <a:avLst/>
          </a:prstGeom>
        </p:spPr>
      </p:pic>
      <p:pic>
        <p:nvPicPr>
          <p:cNvPr id="78" name="Graphic 77" descr="Group brainstorm">
            <a:extLst>
              <a:ext uri="{FF2B5EF4-FFF2-40B4-BE49-F238E27FC236}">
                <a16:creationId xmlns:a16="http://schemas.microsoft.com/office/drawing/2014/main" id="{3B29FA09-50B2-44AB-AA6E-1D7DCB7A75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0095" y="1808874"/>
            <a:ext cx="369887" cy="36988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970FA80-0FE8-44AD-903D-5D6718E096C9}"/>
              </a:ext>
            </a:extLst>
          </p:cNvPr>
          <p:cNvSpPr txBox="1"/>
          <p:nvPr/>
        </p:nvSpPr>
        <p:spPr>
          <a:xfrm>
            <a:off x="2215438" y="1042784"/>
            <a:ext cx="789498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400" b="1" i="0" u="none" strike="noStrike" kern="1200" cap="none" spc="0" normalizeH="0" baseline="0" noProof="0">
                <a:solidFill>
                  <a:srgbClr val="004C97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Общая консалтинговая группа </a:t>
            </a:r>
          </a:p>
        </p:txBody>
      </p:sp>
      <p:pic>
        <p:nvPicPr>
          <p:cNvPr id="80" name="Graphic 79" descr="Group brainstorm">
            <a:extLst>
              <a:ext uri="{FF2B5EF4-FFF2-40B4-BE49-F238E27FC236}">
                <a16:creationId xmlns:a16="http://schemas.microsoft.com/office/drawing/2014/main" id="{84315DFF-B7F8-4B3E-827B-82793F5B9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7759" y="3241354"/>
            <a:ext cx="369887" cy="369887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D7569A95-5AAD-4F1A-AA5D-11ACF5BCD55D}"/>
              </a:ext>
            </a:extLst>
          </p:cNvPr>
          <p:cNvSpPr txBox="1"/>
          <p:nvPr/>
        </p:nvSpPr>
        <p:spPr>
          <a:xfrm>
            <a:off x="9066675" y="3707809"/>
            <a:ext cx="113069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9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Государственные чиновники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6D03841-AE89-4518-86C0-18312C6611DA}"/>
              </a:ext>
            </a:extLst>
          </p:cNvPr>
          <p:cNvSpPr txBox="1"/>
          <p:nvPr/>
        </p:nvSpPr>
        <p:spPr>
          <a:xfrm>
            <a:off x="2079693" y="3802905"/>
            <a:ext cx="113069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9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Партнеры по развитию </a:t>
            </a:r>
          </a:p>
        </p:txBody>
      </p:sp>
      <p:pic>
        <p:nvPicPr>
          <p:cNvPr id="83" name="Graphic 82" descr="Group brainstorm">
            <a:extLst>
              <a:ext uri="{FF2B5EF4-FFF2-40B4-BE49-F238E27FC236}">
                <a16:creationId xmlns:a16="http://schemas.microsoft.com/office/drawing/2014/main" id="{33DB2B90-9139-4E0B-AE6F-95BC532EE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0430" y="3264654"/>
            <a:ext cx="369887" cy="3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830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1D1D1-05D9-448A-924C-DD14AF847C6D}"/>
              </a:ext>
            </a:extLst>
          </p:cNvPr>
          <p:cNvSpPr txBox="1"/>
          <p:nvPr/>
        </p:nvSpPr>
        <p:spPr>
          <a:xfrm>
            <a:off x="4334272" y="1658132"/>
            <a:ext cx="3353924" cy="3601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 rtl="0"/>
            <a:r>
              <a:rPr lang="ru" sz="1000" b="1" i="0" u="none" strike="noStrike" dirty="0">
                <a:solidFill>
                  <a:srgbClr val="009CDE"/>
                </a:solidFill>
                <a:highlight>
                  <a:srgbClr val="000000">
                    <a:alpha val="0"/>
                  </a:srgbClr>
                </a:highlight>
                <a:latin typeface="Arial Black"/>
              </a:rPr>
              <a:t>Министерство финансов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Департамент налогообложения на макроуровне – CD, AD,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Департамент бюджета – CD, AD, TD,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Министерство финансов – CD, AD, TD, PD 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Департамент управления задолженностями – CD, AD, TD,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Департамент государственных инвестиций – CD, AD,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Департамент управления налоговыми рисками – CD, AD,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Департамент информационных технологий – AD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Налоговая служба – CD, AD, TD, PD</a:t>
            </a:r>
          </a:p>
          <a:p>
            <a:pPr algn="ctr" rtl="0"/>
            <a:r>
              <a:rPr lang="ru" sz="800" b="1" i="0" u="none" strike="noStrike" dirty="0">
                <a:solidFill>
                  <a:srgbClr val="009CDE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Мотивация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Подготовка надежных налоговых прогнозов на макро-уровне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Установка стратегии и правил налогообложения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Подготовка/реализация достоверных бюджетов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Усовершенствование процессов управления денежными средствами и платежами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Сбор налоговых/таможенных поступлений 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Управление государственными инвестициями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Управление налоговыми рисками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Выпуск своевременных/надежных налоговых отчетов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Управление налоговыми кризисами (МФЦ, COVID-19) 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Поддержка более качественного предоставления услуг гражданам со стороны государственных учреждений 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Подкрепление процессов УГФ соответствующими технологиями и внедрение цифровых инноваций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8F1E1-4FD6-423A-8A66-52787BD0F0B7}"/>
              </a:ext>
            </a:extLst>
          </p:cNvPr>
          <p:cNvSpPr txBox="1"/>
          <p:nvPr/>
        </p:nvSpPr>
        <p:spPr>
          <a:xfrm>
            <a:off x="8352285" y="1424556"/>
            <a:ext cx="3200400" cy="2000548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 rtl="0"/>
            <a:r>
              <a:rPr lang="ru" sz="800" b="1" i="0" u="sng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Прочие основные органы правительства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Кабинет министров – AD, TD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Министерство планирования – CD, AD, TD,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Отраслевые министерства – CD, AD, TD,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Агентство госзакупок – CD, AD, TD, PD</a:t>
            </a:r>
          </a:p>
          <a:p>
            <a:pPr algn="ctr" rtl="0"/>
            <a:r>
              <a:rPr lang="ru" sz="8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Мотивация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Подготовка решений по экономической/налоговой политике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Поддержка эффективной налоговой политики (ЦБ)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Подготовка планов по достижению стратегических целей, например по инфраструктуре, устойчивому развитию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Предоставление государственных услуг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Эффективное предоставление товаров и услуг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F2FAC-0B0E-466E-B5FB-37646BCA446C}"/>
              </a:ext>
            </a:extLst>
          </p:cNvPr>
          <p:cNvSpPr txBox="1"/>
          <p:nvPr/>
        </p:nvSpPr>
        <p:spPr>
          <a:xfrm>
            <a:off x="484618" y="1389064"/>
            <a:ext cx="3200400" cy="193899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 rtl="0"/>
            <a:r>
              <a:rPr lang="ru" sz="1000" b="1" i="0" u="none" strike="noStrike" dirty="0">
                <a:solidFill>
                  <a:srgbClr val="7F7F7F"/>
                </a:solidFill>
                <a:highlight>
                  <a:srgbClr val="000000">
                    <a:alpha val="0"/>
                  </a:srgbClr>
                </a:highlight>
                <a:latin typeface="Arial Black"/>
              </a:rPr>
              <a:t>Надзорные учреждения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Парламент – AD, TD,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Счетная палата – CD, AD,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Совет по налогообложению – AD,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Антикоррупционное бюро – CD, AD,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Общественность, неправительственные организации, академия, медиа – AD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Внешние рейтинговые агентства – AD, TD</a:t>
            </a:r>
          </a:p>
          <a:p>
            <a:pPr algn="ctr" rtl="0"/>
            <a:r>
              <a:rPr lang="ru" sz="8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Мотивация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Проверка политики и операций государственных организаций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Предложение/внедрение антикоррупционных политик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Оценка финансовой жизнеспособности стран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81CCA0-22AD-4298-A947-95D39C8B6B58}"/>
              </a:ext>
            </a:extLst>
          </p:cNvPr>
          <p:cNvSpPr txBox="1"/>
          <p:nvPr/>
        </p:nvSpPr>
        <p:spPr>
          <a:xfrm>
            <a:off x="471917" y="4153584"/>
            <a:ext cx="3200400" cy="196977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 rtl="0"/>
            <a:r>
              <a:rPr lang="ru" sz="1000" b="1" i="0" u="none" strike="noStrike" dirty="0">
                <a:solidFill>
                  <a:srgbClr val="7F7F7F"/>
                </a:solidFill>
                <a:highlight>
                  <a:srgbClr val="000000">
                    <a:alpha val="0"/>
                  </a:srgbClr>
                </a:highlight>
                <a:latin typeface="Arial Black"/>
              </a:rPr>
              <a:t>Прочие бюджетные организации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Центробанк – CD, AD, TD,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Агентство соцбезопасности – CD, AD, TD,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Прочие внебюджетные организации – CD, AD, TD,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Субнациональные органы государственного управления – CD, AD, TD,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Госкорпорации – CD, AD, TD,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Служба государственной статистики – CD, AD, TD, PD</a:t>
            </a:r>
          </a:p>
          <a:p>
            <a:pPr algn="ctr" rtl="0"/>
            <a:r>
              <a:rPr lang="ru" sz="8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Мотивация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Предоставление качественных государственных услуг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Коммерческая успешность (ПК)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Сбор основных статистических данных (НСС)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CFA33-9B2D-4CA0-A96A-4FBFF4AF9B59}"/>
              </a:ext>
            </a:extLst>
          </p:cNvPr>
          <p:cNvSpPr txBox="1"/>
          <p:nvPr/>
        </p:nvSpPr>
        <p:spPr>
          <a:xfrm>
            <a:off x="8352285" y="4737119"/>
            <a:ext cx="3200400" cy="163121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 rtl="0"/>
            <a:r>
              <a:rPr lang="ru" sz="800" b="1" i="0" u="sng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Внешние партнеры и частный сектор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МВФ – AD, TD,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Мировой банк – AD, TD,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Банки регионального развития – AD, TD,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Организации, предоставляющие помощь на двухсторонней основе – AD, TD, PD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Частный бизнес / ГЧП – TD, PD</a:t>
            </a:r>
          </a:p>
          <a:p>
            <a:pPr algn="ctr" rtl="0"/>
            <a:r>
              <a:rPr lang="ru" sz="8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Мотивация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Осуществление наблюдения за странами-членами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Кредитование/выдача грантов и поддержка CD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Принятие инвестиционных решений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BE0159D9-0F4B-414A-87AA-3165F6A079FE}"/>
              </a:ext>
            </a:extLst>
          </p:cNvPr>
          <p:cNvCxnSpPr>
            <a:stCxn id="3" idx="3"/>
            <a:endCxn id="7" idx="1"/>
          </p:cNvCxnSpPr>
          <p:nvPr/>
        </p:nvCxnSpPr>
        <p:spPr>
          <a:xfrm>
            <a:off x="7688196" y="3458657"/>
            <a:ext cx="664089" cy="2094070"/>
          </a:xfrm>
          <a:prstGeom prst="bentConnector3">
            <a:avLst>
              <a:gd name="adj1" fmla="val 50000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361E8381-8C21-4B0C-A8F2-8AC4DABDC865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1672054" y="3740820"/>
            <a:ext cx="825528" cy="0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2977FB73-D26C-4150-A33A-0EDF8A7A3D29}"/>
              </a:ext>
            </a:extLst>
          </p:cNvPr>
          <p:cNvCxnSpPr>
            <a:stCxn id="5" idx="3"/>
            <a:endCxn id="3" idx="1"/>
          </p:cNvCxnSpPr>
          <p:nvPr/>
        </p:nvCxnSpPr>
        <p:spPr>
          <a:xfrm>
            <a:off x="3685018" y="2358560"/>
            <a:ext cx="649254" cy="1100097"/>
          </a:xfrm>
          <a:prstGeom prst="bentConnector3">
            <a:avLst>
              <a:gd name="adj1" fmla="val 50000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B70EC79-66DE-4FAA-B4DC-DA918F18F559}"/>
              </a:ext>
            </a:extLst>
          </p:cNvPr>
          <p:cNvCxnSpPr>
            <a:stCxn id="5" idx="1"/>
            <a:endCxn id="7" idx="2"/>
          </p:cNvCxnSpPr>
          <p:nvPr/>
        </p:nvCxnSpPr>
        <p:spPr>
          <a:xfrm rot="10800000" flipH="1" flipV="1">
            <a:off x="484617" y="2358559"/>
            <a:ext cx="9467867" cy="4009775"/>
          </a:xfrm>
          <a:prstGeom prst="bentConnector4">
            <a:avLst>
              <a:gd name="adj1" fmla="val -2414"/>
              <a:gd name="adj2" fmla="val 105701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9ECD3D3-D477-4086-AD22-99F6EDAEE5B9}"/>
              </a:ext>
            </a:extLst>
          </p:cNvPr>
          <p:cNvCxnSpPr>
            <a:stCxn id="6" idx="3"/>
            <a:endCxn id="3" idx="1"/>
          </p:cNvCxnSpPr>
          <p:nvPr/>
        </p:nvCxnSpPr>
        <p:spPr>
          <a:xfrm flipV="1">
            <a:off x="3672317" y="3458657"/>
            <a:ext cx="661955" cy="1679812"/>
          </a:xfrm>
          <a:prstGeom prst="bentConnector3">
            <a:avLst>
              <a:gd name="adj1" fmla="val 50000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FFA511D-7F5D-4C0E-ABF7-8E213E9564D1}"/>
              </a:ext>
            </a:extLst>
          </p:cNvPr>
          <p:cNvCxnSpPr>
            <a:stCxn id="7" idx="3"/>
            <a:endCxn id="4" idx="3"/>
          </p:cNvCxnSpPr>
          <p:nvPr/>
        </p:nvCxnSpPr>
        <p:spPr>
          <a:xfrm flipV="1">
            <a:off x="11552685" y="2424830"/>
            <a:ext cx="12700" cy="3127897"/>
          </a:xfrm>
          <a:prstGeom prst="bentConnector3">
            <a:avLst>
              <a:gd name="adj1" fmla="val 1800000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45BB35BD-835D-49DE-BB4B-8948497441EF}"/>
              </a:ext>
            </a:extLst>
          </p:cNvPr>
          <p:cNvCxnSpPr>
            <a:stCxn id="3" idx="0"/>
            <a:endCxn id="4" idx="1"/>
          </p:cNvCxnSpPr>
          <p:nvPr/>
        </p:nvCxnSpPr>
        <p:spPr>
          <a:xfrm rot="16200000" flipH="1">
            <a:off x="6798410" y="870956"/>
            <a:ext cx="766698" cy="2341051"/>
          </a:xfrm>
          <a:prstGeom prst="bentConnector4">
            <a:avLst>
              <a:gd name="adj1" fmla="val -29816"/>
              <a:gd name="adj2" fmla="val 85816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6B62433-40A5-47D8-B880-1E85A632EE8D}"/>
              </a:ext>
            </a:extLst>
          </p:cNvPr>
          <p:cNvSpPr txBox="1"/>
          <p:nvPr/>
        </p:nvSpPr>
        <p:spPr>
          <a:xfrm>
            <a:off x="0" y="6586553"/>
            <a:ext cx="121920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ru" sz="1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Обозначения</a:t>
            </a:r>
            <a:r>
              <a:rPr lang="ru" sz="10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: CD = сбор данных; AD = анализ данных; TD = принятие решений; PD = публикация данных</a:t>
            </a:r>
          </a:p>
          <a:p>
            <a:pPr algn="ctr"/>
            <a:endParaRPr lang="en-US" sz="1000"/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C524598E-9E11-404A-B80F-7DE7095892DA}"/>
              </a:ext>
            </a:extLst>
          </p:cNvPr>
          <p:cNvCxnSpPr>
            <a:stCxn id="5" idx="0"/>
            <a:endCxn id="4" idx="0"/>
          </p:cNvCxnSpPr>
          <p:nvPr/>
        </p:nvCxnSpPr>
        <p:spPr>
          <a:xfrm rot="16200000" flipH="1">
            <a:off x="6000905" y="-2527023"/>
            <a:ext cx="35492" cy="7867667"/>
          </a:xfrm>
          <a:prstGeom prst="bentConnector3">
            <a:avLst>
              <a:gd name="adj1" fmla="val -644089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D488E853-3774-4CBE-AA67-99F367E01B5E}"/>
              </a:ext>
            </a:extLst>
          </p:cNvPr>
          <p:cNvCxnSpPr>
            <a:stCxn id="7" idx="1"/>
            <a:endCxn id="6" idx="2"/>
          </p:cNvCxnSpPr>
          <p:nvPr/>
        </p:nvCxnSpPr>
        <p:spPr>
          <a:xfrm rot="10800000" flipV="1">
            <a:off x="2072117" y="5552726"/>
            <a:ext cx="6280168" cy="570627"/>
          </a:xfrm>
          <a:prstGeom prst="bentConnector4">
            <a:avLst>
              <a:gd name="adj1" fmla="val 37260"/>
              <a:gd name="adj2" fmla="val 182993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EE13E97-A352-45E3-B521-E7614E106BB2}"/>
              </a:ext>
            </a:extLst>
          </p:cNvPr>
          <p:cNvSpPr txBox="1"/>
          <p:nvPr/>
        </p:nvSpPr>
        <p:spPr>
          <a:xfrm>
            <a:off x="8364985" y="3541208"/>
            <a:ext cx="3200400" cy="1015663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 rtl="0"/>
            <a:r>
              <a:rPr lang="ru" sz="800" b="1" i="0" u="sng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ИТ-индустрия и COP 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Продавцы программного и аппаратного обеспечения – TD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Сообщество специалистов-практиков по ИТ / УГФ – TD</a:t>
            </a:r>
          </a:p>
          <a:p>
            <a:pPr algn="ctr" rtl="0"/>
            <a:r>
              <a:rPr lang="ru" sz="8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Мотивация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Продажа оборудования, приложений и программного обеспечения  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Предоставление технической поддержки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E785D5C0-A8AA-49BC-B9EE-11A9A7461528}"/>
              </a:ext>
            </a:extLst>
          </p:cNvPr>
          <p:cNvCxnSpPr/>
          <p:nvPr/>
        </p:nvCxnSpPr>
        <p:spPr>
          <a:xfrm>
            <a:off x="7700896" y="3705912"/>
            <a:ext cx="664089" cy="103854"/>
          </a:xfrm>
          <a:prstGeom prst="bentConnector3">
            <a:avLst>
              <a:gd name="adj1" fmla="val 50000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3">
            <a:extLst>
              <a:ext uri="{FF2B5EF4-FFF2-40B4-BE49-F238E27FC236}">
                <a16:creationId xmlns:a16="http://schemas.microsoft.com/office/drawing/2014/main" id="{1C8B1D0B-AC2C-4B3A-917F-9A270D3C4F16}"/>
              </a:ext>
            </a:extLst>
          </p:cNvPr>
          <p:cNvSpPr txBox="1"/>
          <p:nvPr/>
        </p:nvSpPr>
        <p:spPr>
          <a:xfrm>
            <a:off x="548464" y="298145"/>
            <a:ext cx="10940373" cy="6128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rtl="0"/>
            <a:r>
              <a:rPr lang="ru" sz="2400" b="1" i="0" u="none" strike="noStrike" dirty="0">
                <a:highlight>
                  <a:srgbClr val="000000">
                    <a:alpha val="0"/>
                  </a:srgbClr>
                </a:highlight>
                <a:latin typeface="Arial Black"/>
              </a:rPr>
              <a:t>III. Рекомендации по цифровизации УГФ – обзор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A195DF-FA37-454A-BEB1-877C9844BCFD}"/>
              </a:ext>
            </a:extLst>
          </p:cNvPr>
          <p:cNvSpPr txBox="1"/>
          <p:nvPr/>
        </p:nvSpPr>
        <p:spPr>
          <a:xfrm>
            <a:off x="548465" y="797553"/>
            <a:ext cx="10508254" cy="446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8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Рисунок 1. Карта заинтересованных сторон и основных бюджетно-налоговых функций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5000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4.14.225.169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1_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Template and Instructions (002)  -  Read-Only" id="{30330495-CE62-4116-A311-1146AB11150F}" vid="{8EE20D77-6A3F-4BA7-9453-012C51B9E712}"/>
    </a:ext>
  </a:extLst>
</a:theme>
</file>

<file path=ppt/theme/theme2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Template and Instructions (002)  -  Read-Only" id="{30330495-CE62-4116-A311-1146AB11150F}" vid="{8EE20D77-6A3F-4BA7-9453-012C51B9E712}"/>
    </a:ext>
  </a:extLst>
</a:theme>
</file>

<file path=ppt/theme/theme3.xml><?xml version="1.0" encoding="utf-8"?>
<a:theme xmlns:a="http://schemas.openxmlformats.org/drawingml/2006/main" name="2_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LEG-FAD-ATI_PresentationTemplate-General PFM Module_cv comments (002) 10.2.2020.potx  -  Read-Only" id="{BBC4D86D-9B1F-4A53-8576-AEFE7C423E6A}" vid="{95A12CDB-1FCC-48B9-AA0D-7C44AC6C2A3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MF Colors V2">
    <a:dk1>
      <a:srgbClr val="000000"/>
    </a:dk1>
    <a:lt1>
      <a:srgbClr val="FEFEFE"/>
    </a:lt1>
    <a:dk2>
      <a:srgbClr val="004C97"/>
    </a:dk2>
    <a:lt2>
      <a:srgbClr val="CAEDFE"/>
    </a:lt2>
    <a:accent1>
      <a:srgbClr val="009CDE"/>
    </a:accent1>
    <a:accent2>
      <a:srgbClr val="F2A900"/>
    </a:accent2>
    <a:accent3>
      <a:srgbClr val="8030A7"/>
    </a:accent3>
    <a:accent4>
      <a:srgbClr val="DA281C"/>
    </a:accent4>
    <a:accent5>
      <a:srgbClr val="78BE20"/>
    </a:accent5>
    <a:accent6>
      <a:srgbClr val="00B0B9"/>
    </a:accent6>
    <a:hlink>
      <a:srgbClr val="0065B3"/>
    </a:hlink>
    <a:folHlink>
      <a:srgbClr val="FFBD00"/>
    </a:folHlink>
  </a:clrScheme>
</a:themeOverride>
</file>

<file path=ppt/theme/themeOverride2.xml><?xml version="1.0" encoding="utf-8"?>
<a:themeOverride xmlns:a="http://schemas.openxmlformats.org/drawingml/2006/main">
  <a:clrScheme name="IMF Colors V2">
    <a:dk1>
      <a:srgbClr val="000000"/>
    </a:dk1>
    <a:lt1>
      <a:srgbClr val="FEFEFE"/>
    </a:lt1>
    <a:dk2>
      <a:srgbClr val="004C97"/>
    </a:dk2>
    <a:lt2>
      <a:srgbClr val="CAEDFE"/>
    </a:lt2>
    <a:accent1>
      <a:srgbClr val="009CDE"/>
    </a:accent1>
    <a:accent2>
      <a:srgbClr val="F2A900"/>
    </a:accent2>
    <a:accent3>
      <a:srgbClr val="8030A7"/>
    </a:accent3>
    <a:accent4>
      <a:srgbClr val="DA281C"/>
    </a:accent4>
    <a:accent5>
      <a:srgbClr val="78BE20"/>
    </a:accent5>
    <a:accent6>
      <a:srgbClr val="00B0B9"/>
    </a:accent6>
    <a:hlink>
      <a:srgbClr val="0065B3"/>
    </a:hlink>
    <a:folHlink>
      <a:srgbClr val="FFBD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6949</TotalTime>
  <Words>3055</Words>
  <Application>Microsoft Office PowerPoint</Application>
  <PresentationFormat>Widescreen</PresentationFormat>
  <Paragraphs>423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.HelveticaNeueDeskInterface-Regular</vt:lpstr>
      <vt:lpstr>Arial</vt:lpstr>
      <vt:lpstr>Arial Black</vt:lpstr>
      <vt:lpstr>ArialMT</vt:lpstr>
      <vt:lpstr>Calibri</vt:lpstr>
      <vt:lpstr>Lucida Grande</vt:lpstr>
      <vt:lpstr>LucidaGrande</vt:lpstr>
      <vt:lpstr>Segoe UI</vt:lpstr>
      <vt:lpstr>Symbol</vt:lpstr>
      <vt:lpstr>Wingdings</vt:lpstr>
      <vt:lpstr>1_Custom Design</vt:lpstr>
      <vt:lpstr>Custom Design</vt:lpstr>
      <vt:lpstr>2_Custom Design</vt:lpstr>
      <vt:lpstr>Рекомендации по цифровизации УГФ: предварительный вариант</vt:lpstr>
      <vt:lpstr>Общий обзор </vt:lpstr>
      <vt:lpstr>I. Эволюция подходов к проектированию ИСУФ</vt:lpstr>
      <vt:lpstr>I. Эволюция подходов к проектированию ИСУФ </vt:lpstr>
      <vt:lpstr>II. Основные сложности проектирования ИСУФ</vt:lpstr>
      <vt:lpstr>II. Основные сложности проектирования ИСУФ  </vt:lpstr>
      <vt:lpstr>III. Рекомендации по цифровизации УГФ – обзор  </vt:lpstr>
      <vt:lpstr>III. Рекомендации по цифровизации УГФ – обзор </vt:lpstr>
      <vt:lpstr>PowerPoint Presentation</vt:lpstr>
      <vt:lpstr>IV. Аналитический подход высокого уровня  </vt:lpstr>
      <vt:lpstr>PowerPoint Presentation</vt:lpstr>
      <vt:lpstr>PowerPoint Presentation</vt:lpstr>
      <vt:lpstr>PowerPoint Presentation</vt:lpstr>
      <vt:lpstr>PowerPoint Presentation</vt:lpstr>
      <vt:lpstr>VII. Исполнение бюджета и средства контроля: основные функциональные требования в зависимости от уровня зрелости (1/3)  </vt:lpstr>
      <vt:lpstr>VII. Исполнение бюджета и средства контроля: основные функциональные требования в зависимости от уровня зрелости (2/3)   </vt:lpstr>
      <vt:lpstr>VII. Исполнение бюджета и средства контроля: основные функциональные требования в зависимости от уровня зрелости (3/3)  </vt:lpstr>
      <vt:lpstr>VIII. Основные выводы    </vt:lpstr>
      <vt:lpstr>Рекомендации по цифровизации УГФ: предварительный варинат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Acedo, Jimena</dc:creator>
  <cp:lastModifiedBy>Yelena Slizhevskaya</cp:lastModifiedBy>
  <cp:revision>263</cp:revision>
  <dcterms:created xsi:type="dcterms:W3CDTF">2021-03-17T13:11:08Z</dcterms:created>
  <dcterms:modified xsi:type="dcterms:W3CDTF">2021-06-11T07:52:22Z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MSIP_Label_0c07ed86-5dc5-4593-ad03-a8684b843815_ActionId">
    <vt:lpwstr>c8a4c2b6-bc66-46fa-8b18-2f4a7f0e450e</vt:lpwstr>
  </property>
  <property fmtid="{D5CDD505-2E9C-101B-9397-08002B2CF9AE}" pid="4" name="MSIP_Label_0c07ed86-5dc5-4593-ad03-a8684b843815_ContentBits">
    <vt:lpwstr>0</vt:lpwstr>
  </property>
  <property fmtid="{D5CDD505-2E9C-101B-9397-08002B2CF9AE}" pid="5" name="MSIP_Label_0c07ed86-5dc5-4593-ad03-a8684b843815_Enabled">
    <vt:lpwstr>true</vt:lpwstr>
  </property>
  <property fmtid="{D5CDD505-2E9C-101B-9397-08002B2CF9AE}" pid="6" name="MSIP_Label_0c07ed86-5dc5-4593-ad03-a8684b843815_Method">
    <vt:lpwstr>Standard</vt:lpwstr>
  </property>
  <property fmtid="{D5CDD505-2E9C-101B-9397-08002B2CF9AE}" pid="7" name="MSIP_Label_0c07ed86-5dc5-4593-ad03-a8684b843815_Name">
    <vt:lpwstr>0c07ed86-5dc5-4593-ad03-a8684b843815</vt:lpwstr>
  </property>
  <property fmtid="{D5CDD505-2E9C-101B-9397-08002B2CF9AE}" pid="8" name="MSIP_Label_0c07ed86-5dc5-4593-ad03-a8684b843815_SetDate">
    <vt:lpwstr>2021-03-17T13:11:08Z</vt:lpwstr>
  </property>
  <property fmtid="{D5CDD505-2E9C-101B-9397-08002B2CF9AE}" pid="9" name="MSIP_Label_0c07ed86-5dc5-4593-ad03-a8684b843815_SiteId">
    <vt:lpwstr>8085fa43-302e-45bd-b171-a6648c3b6be7</vt:lpwstr>
  </property>
</Properties>
</file>